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15"/>
  </p:notesMasterIdLst>
  <p:sldIdLst>
    <p:sldId id="281" r:id="rId2"/>
    <p:sldId id="282" r:id="rId3"/>
    <p:sldId id="272" r:id="rId4"/>
    <p:sldId id="286" r:id="rId5"/>
    <p:sldId id="264" r:id="rId6"/>
    <p:sldId id="300" r:id="rId7"/>
    <p:sldId id="275" r:id="rId8"/>
    <p:sldId id="267" r:id="rId9"/>
    <p:sldId id="284" r:id="rId10"/>
    <p:sldId id="280" r:id="rId11"/>
    <p:sldId id="292" r:id="rId12"/>
    <p:sldId id="289" r:id="rId13"/>
    <p:sldId id="291" r:id="rId14"/>
  </p:sldIdLst>
  <p:sldSz cx="9144000" cy="6858000" type="screen4x3"/>
  <p:notesSz cx="6858000" cy="9199563"/>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07" autoAdjust="0"/>
    <p:restoredTop sz="74155" autoAdjust="0"/>
  </p:normalViewPr>
  <p:slideViewPr>
    <p:cSldViewPr>
      <p:cViewPr varScale="1">
        <p:scale>
          <a:sx n="61" d="100"/>
          <a:sy n="61" d="100"/>
        </p:scale>
        <p:origin x="1733" y="4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100355" name="Rectangle 3"/>
          <p:cNvSpPr>
            <a:spLocks noGrp="1" noChangeArrowheads="1"/>
          </p:cNvSpPr>
          <p:nvPr>
            <p:ph type="dt" idx="1"/>
          </p:nvPr>
        </p:nvSpPr>
        <p:spPr bwMode="auto">
          <a:xfrm>
            <a:off x="388620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100356" name="Rectangle 4"/>
          <p:cNvSpPr>
            <a:spLocks noGrp="1" noRot="1" noChangeAspect="1" noChangeArrowheads="1" noTextEdit="1"/>
          </p:cNvSpPr>
          <p:nvPr>
            <p:ph type="sldImg" idx="2"/>
          </p:nvPr>
        </p:nvSpPr>
        <p:spPr bwMode="auto">
          <a:xfrm>
            <a:off x="1128713" y="688975"/>
            <a:ext cx="4602162" cy="34512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0357" name="Rectangle 5"/>
          <p:cNvSpPr>
            <a:spLocks noGrp="1" noChangeArrowheads="1"/>
          </p:cNvSpPr>
          <p:nvPr>
            <p:ph type="body" sz="quarter" idx="3"/>
          </p:nvPr>
        </p:nvSpPr>
        <p:spPr bwMode="auto">
          <a:xfrm>
            <a:off x="914400" y="4370388"/>
            <a:ext cx="5029200"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0358" name="Rectangle 6"/>
          <p:cNvSpPr>
            <a:spLocks noGrp="1" noChangeArrowheads="1"/>
          </p:cNvSpPr>
          <p:nvPr>
            <p:ph type="ftr" sz="quarter" idx="4"/>
          </p:nvPr>
        </p:nvSpPr>
        <p:spPr bwMode="auto">
          <a:xfrm>
            <a:off x="0" y="873918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100359" name="Rectangle 7"/>
          <p:cNvSpPr>
            <a:spLocks noGrp="1" noChangeArrowheads="1"/>
          </p:cNvSpPr>
          <p:nvPr>
            <p:ph type="sldNum" sz="quarter" idx="5"/>
          </p:nvPr>
        </p:nvSpPr>
        <p:spPr bwMode="auto">
          <a:xfrm>
            <a:off x="3886200" y="873918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AF25195-C756-436D-A280-C1C9A2701092}" type="slidenum">
              <a:rPr lang="zh-CN" altLang="en-US"/>
              <a:pPr/>
              <a:t>‹#›</a:t>
            </a:fld>
            <a:endParaRPr lang="en-US" altLang="zh-CN"/>
          </a:p>
        </p:txBody>
      </p:sp>
    </p:spTree>
    <p:extLst>
      <p:ext uri="{BB962C8B-B14F-4D97-AF65-F5344CB8AC3E}">
        <p14:creationId xmlns:p14="http://schemas.microsoft.com/office/powerpoint/2010/main" val="1959660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waterloo.ca/office-36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an overview of the course:</a:t>
            </a:r>
            <a:r>
              <a:rPr lang="en-US" baseline="0" dirty="0"/>
              <a:t> major topics, work load, evaluation etc.</a:t>
            </a:r>
            <a:endParaRPr lang="en-US" dirty="0"/>
          </a:p>
        </p:txBody>
      </p:sp>
      <p:sp>
        <p:nvSpPr>
          <p:cNvPr id="4" name="Slide Number Placeholder 3"/>
          <p:cNvSpPr>
            <a:spLocks noGrp="1"/>
          </p:cNvSpPr>
          <p:nvPr>
            <p:ph type="sldNum" sz="quarter" idx="10"/>
          </p:nvPr>
        </p:nvSpPr>
        <p:spPr/>
        <p:txBody>
          <a:bodyPr/>
          <a:lstStyle/>
          <a:p>
            <a:fld id="{7AF25195-C756-436D-A280-C1C9A2701092}" type="slidenum">
              <a:rPr lang="zh-CN" altLang="en-US" smtClean="0"/>
              <a:pPr/>
              <a:t>1</a:t>
            </a:fld>
            <a:endParaRPr lang="en-US" altLang="zh-CN"/>
          </a:p>
        </p:txBody>
      </p:sp>
    </p:spTree>
    <p:extLst>
      <p:ext uri="{BB962C8B-B14F-4D97-AF65-F5344CB8AC3E}">
        <p14:creationId xmlns:p14="http://schemas.microsoft.com/office/powerpoint/2010/main" val="531878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advantage of doing this (beyond having a cool interface) is that you can add to/delete/modify the instance to test your solutions more thoroughly. You can use with the class sample database for practice.</a:t>
            </a:r>
          </a:p>
          <a:p>
            <a:endParaRPr lang="en-US" dirty="0"/>
          </a:p>
        </p:txBody>
      </p:sp>
      <p:sp>
        <p:nvSpPr>
          <p:cNvPr id="4" name="Slide Number Placeholder 3"/>
          <p:cNvSpPr>
            <a:spLocks noGrp="1"/>
          </p:cNvSpPr>
          <p:nvPr>
            <p:ph type="sldNum" sz="quarter" idx="10"/>
          </p:nvPr>
        </p:nvSpPr>
        <p:spPr/>
        <p:txBody>
          <a:bodyPr/>
          <a:lstStyle/>
          <a:p>
            <a:fld id="{7AF25195-C756-436D-A280-C1C9A2701092}" type="slidenum">
              <a:rPr lang="zh-CN" altLang="en-US" smtClean="0"/>
              <a:pPr/>
              <a:t>10</a:t>
            </a:fld>
            <a:endParaRPr lang="en-US" altLang="zh-CN"/>
          </a:p>
        </p:txBody>
      </p:sp>
    </p:spTree>
    <p:extLst>
      <p:ext uri="{BB962C8B-B14F-4D97-AF65-F5344CB8AC3E}">
        <p14:creationId xmlns:p14="http://schemas.microsoft.com/office/powerpoint/2010/main" val="2639416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808E28-59E7-4E32-8295-1CE4C3823318}" type="slidenum">
              <a:rPr lang="zh-CN" altLang="en-US"/>
              <a:pPr/>
              <a:t>11</a:t>
            </a:fld>
            <a:endParaRPr lang="en-US" altLang="zh-CN"/>
          </a:p>
        </p:txBody>
      </p:sp>
      <p:sp>
        <p:nvSpPr>
          <p:cNvPr id="63490" name="Rectangle 2"/>
          <p:cNvSpPr>
            <a:spLocks noGrp="1" noRot="1" noChangeAspect="1" noChangeArrowheads="1" noTextEdit="1"/>
          </p:cNvSpPr>
          <p:nvPr>
            <p:ph type="sldImg"/>
          </p:nvPr>
        </p:nvSpPr>
        <p:spPr>
          <a:xfrm>
            <a:off x="1130300" y="690563"/>
            <a:ext cx="4597400" cy="3448050"/>
          </a:xfrm>
          <a:ln/>
        </p:spPr>
      </p:sp>
      <p:sp>
        <p:nvSpPr>
          <p:cNvPr id="63491" name="Rectangle 3"/>
          <p:cNvSpPr>
            <a:spLocks noGrp="1" noChangeArrowheads="1"/>
          </p:cNvSpPr>
          <p:nvPr>
            <p:ph type="body" idx="1"/>
          </p:nvPr>
        </p:nvSpPr>
        <p:spPr/>
        <p:txBody>
          <a:bodyPr/>
          <a:lstStyle/>
          <a:p>
            <a:pPr defTabSz="884616"/>
            <a:r>
              <a:rPr lang="en-US" altLang="zh-CN" dirty="0"/>
              <a:t>Questions are always welcomed</a:t>
            </a:r>
            <a:r>
              <a:rPr lang="en-US" altLang="zh-CN" baseline="0" dirty="0"/>
              <a:t> in class. If you have a question, likely others have the similar question but too afraid to ask. Asking questions helps you, your classmates and help me too. Gives me an idea how well you absorb the material. </a:t>
            </a:r>
          </a:p>
          <a:p>
            <a:endParaRPr lang="en-US" altLang="zh-CN" dirty="0"/>
          </a:p>
        </p:txBody>
      </p:sp>
    </p:spTree>
    <p:extLst>
      <p:ext uri="{BB962C8B-B14F-4D97-AF65-F5344CB8AC3E}">
        <p14:creationId xmlns:p14="http://schemas.microsoft.com/office/powerpoint/2010/main" val="1504861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should be aware that this course contains the intellectual property of their instructor, TA, and/or the University of Waterloo.  Intellectual property includes items such as:</a:t>
            </a:r>
          </a:p>
          <a:p>
            <a:endParaRPr lang="en-US" dirty="0"/>
          </a:p>
          <a:p>
            <a:r>
              <a:rPr lang="en-US" dirty="0"/>
              <a:t>•	Lecture content, spoken and written (and any audio/video recording thereof);</a:t>
            </a:r>
          </a:p>
          <a:p>
            <a:r>
              <a:rPr lang="en-US" dirty="0"/>
              <a:t>•	Lecture handouts, presentations, and other materials prepared for the course (e.g., PowerPoint slides);</a:t>
            </a:r>
          </a:p>
          <a:p>
            <a:r>
              <a:rPr lang="en-US" dirty="0"/>
              <a:t>•	Questions or solution sets from various types of assessments (e.g., assignments, quizzes, tests, final exams); and</a:t>
            </a:r>
          </a:p>
          <a:p>
            <a:r>
              <a:rPr lang="en-US" dirty="0"/>
              <a:t>•	Work protected by copyright (e.g., any work authored by the instructor or TA or used by the instructor or TA with permission of the copyright owner).</a:t>
            </a:r>
          </a:p>
          <a:p>
            <a:endParaRPr lang="en-US" dirty="0"/>
          </a:p>
          <a:p>
            <a:r>
              <a:rPr lang="en-US" dirty="0"/>
              <a:t>Course materials and the intellectual property contained therein, are used to enhance a student’s educational experience. However, sharing this intellectual property without the intellectual property owner’s permission is a violation of intellectual property rights.  For this reason, it is necessary to ask the instructor, TA and/or the University of Waterloo for permission before uploading and sharing the intellectual property of others online (e.g., to an online repository).</a:t>
            </a:r>
          </a:p>
          <a:p>
            <a:endParaRPr lang="en-US" dirty="0"/>
          </a:p>
          <a:p>
            <a:r>
              <a:rPr lang="en-US" dirty="0"/>
              <a:t>Permission from an instructor, TA or the University is also necessary before sharing the intellectual property of others from completed courses with students taking the same/similar courses in subsequent terms/years.  In many cases, instructors might be happy to allow distribution of certain materials.  However, doing so without expressed permission is considered a violation of intellectual property rights.</a:t>
            </a:r>
          </a:p>
          <a:p>
            <a:endParaRPr lang="en-US" dirty="0"/>
          </a:p>
          <a:p>
            <a:r>
              <a:rPr lang="en-US" dirty="0"/>
              <a:t>Please alert the instructor if you become aware of intellectual property belonging to others (past or present) circulating, either through the student body or online.  The intellectual property rights owner deserves to know (and may have already given their consent).</a:t>
            </a:r>
          </a:p>
          <a:p>
            <a:endParaRPr lang="en-US" dirty="0"/>
          </a:p>
        </p:txBody>
      </p:sp>
      <p:sp>
        <p:nvSpPr>
          <p:cNvPr id="4" name="Slide Number Placeholder 3"/>
          <p:cNvSpPr>
            <a:spLocks noGrp="1"/>
          </p:cNvSpPr>
          <p:nvPr>
            <p:ph type="sldNum" sz="quarter" idx="10"/>
          </p:nvPr>
        </p:nvSpPr>
        <p:spPr/>
        <p:txBody>
          <a:bodyPr/>
          <a:lstStyle/>
          <a:p>
            <a:pPr>
              <a:defRPr/>
            </a:pPr>
            <a:fld id="{D8A986A0-EA20-4DA1-B3E1-898D08BCEFA2}" type="slidenum">
              <a:rPr lang="zh-CN" altLang="en-US" smtClean="0"/>
              <a:pPr>
                <a:defRPr/>
              </a:pPr>
              <a:t>12</a:t>
            </a:fld>
            <a:endParaRPr lang="en-US" altLang="zh-CN"/>
          </a:p>
        </p:txBody>
      </p:sp>
    </p:spTree>
    <p:extLst>
      <p:ext uri="{BB962C8B-B14F-4D97-AF65-F5344CB8AC3E}">
        <p14:creationId xmlns:p14="http://schemas.microsoft.com/office/powerpoint/2010/main" val="438917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42F1264-416E-40CE-B653-4C193D13421B}" type="slidenum">
              <a:rPr lang="zh-CN" altLang="en-US">
                <a:ea typeface="宋体" pitchFamily="2" charset="-122"/>
              </a:rPr>
              <a:pPr/>
              <a:t>13</a:t>
            </a:fld>
            <a:endParaRPr lang="en-US" altLang="zh-CN">
              <a:ea typeface="宋体" pitchFamily="2" charset="-122"/>
            </a:endParaRPr>
          </a:p>
        </p:txBody>
      </p:sp>
      <p:sp>
        <p:nvSpPr>
          <p:cNvPr id="37891" name="Rectangle 2"/>
          <p:cNvSpPr>
            <a:spLocks noGrp="1" noRot="1" noChangeAspect="1" noChangeArrowheads="1" noTextEdit="1"/>
          </p:cNvSpPr>
          <p:nvPr>
            <p:ph type="sldImg"/>
          </p:nvPr>
        </p:nvSpPr>
        <p:spPr>
          <a:xfrm>
            <a:off x="1171575" y="693738"/>
            <a:ext cx="4643438" cy="3482975"/>
          </a:xfrm>
          <a:ln/>
        </p:spPr>
      </p:sp>
      <p:sp>
        <p:nvSpPr>
          <p:cNvPr id="37892" name="Rectangle 3"/>
          <p:cNvSpPr>
            <a:spLocks noGrp="1" noChangeArrowheads="1"/>
          </p:cNvSpPr>
          <p:nvPr>
            <p:ph type="body" idx="1"/>
          </p:nvPr>
        </p:nvSpPr>
        <p:spPr>
          <a:xfrm>
            <a:off x="930917" y="4409290"/>
            <a:ext cx="5123166" cy="4180329"/>
          </a:xfrm>
          <a:noFill/>
          <a:ln/>
        </p:spPr>
        <p:txBody>
          <a:bodyPr/>
          <a:lstStyle/>
          <a:p>
            <a:pPr eaLnBrk="1" hangingPunct="1"/>
            <a:r>
              <a:rPr lang="en-US" altLang="zh-CN" dirty="0">
                <a:ea typeface="宋体" pitchFamily="2" charset="-122"/>
              </a:rPr>
              <a:t>Lastly, some word of wisdom, You all senor students, should know the drill cheating of any kind will be dealt with severely and swiftly according to Humber regulations.</a:t>
            </a:r>
          </a:p>
          <a:p>
            <a:pPr eaLnBrk="1" hangingPunct="1"/>
            <a:endParaRPr lang="en-US" altLang="zh-CN" dirty="0">
              <a:ea typeface="宋体" pitchFamily="2" charset="-122"/>
            </a:endParaRPr>
          </a:p>
          <a:p>
            <a:pPr eaLnBrk="1" hangingPunct="1"/>
            <a:endParaRPr lang="en-US" altLang="zh-CN" dirty="0">
              <a:ea typeface="宋体" pitchFamily="2" charset="-122"/>
            </a:endParaRPr>
          </a:p>
          <a:p>
            <a:pPr eaLnBrk="1" hangingPunct="1"/>
            <a:endParaRPr lang="en-US" altLang="zh-CN" dirty="0">
              <a:ea typeface="宋体" pitchFamily="2" charset="-122"/>
            </a:endParaRPr>
          </a:p>
        </p:txBody>
      </p:sp>
    </p:spTree>
    <p:extLst>
      <p:ext uri="{BB962C8B-B14F-4D97-AF65-F5344CB8AC3E}">
        <p14:creationId xmlns:p14="http://schemas.microsoft.com/office/powerpoint/2010/main" val="233273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CN" dirty="0"/>
          </a:p>
        </p:txBody>
      </p:sp>
      <p:sp>
        <p:nvSpPr>
          <p:cNvPr id="4" name="Slide Number Placeholder 3"/>
          <p:cNvSpPr>
            <a:spLocks noGrp="1"/>
          </p:cNvSpPr>
          <p:nvPr>
            <p:ph type="sldNum" sz="quarter" idx="10"/>
          </p:nvPr>
        </p:nvSpPr>
        <p:spPr/>
        <p:txBody>
          <a:bodyPr/>
          <a:lstStyle/>
          <a:p>
            <a:fld id="{6B37A4EA-CF8D-4936-91ED-886FEEC431FC}"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BD63F-44DC-4506-BC48-DDF899E1DD1E}" type="slidenum">
              <a:rPr lang="zh-CN" altLang="en-US"/>
              <a:pPr/>
              <a:t>3</a:t>
            </a:fld>
            <a:endParaRPr lang="en-US" altLang="zh-CN"/>
          </a:p>
        </p:txBody>
      </p:sp>
      <p:sp>
        <p:nvSpPr>
          <p:cNvPr id="49154" name="Rectangle 2"/>
          <p:cNvSpPr>
            <a:spLocks noGrp="1" noRot="1" noChangeAspect="1" noChangeArrowheads="1" noTextEdit="1"/>
          </p:cNvSpPr>
          <p:nvPr>
            <p:ph type="sldImg"/>
          </p:nvPr>
        </p:nvSpPr>
        <p:spPr>
          <a:xfrm>
            <a:off x="1130300" y="690563"/>
            <a:ext cx="4597400" cy="3448050"/>
          </a:xfrm>
          <a:ln/>
        </p:spPr>
      </p:sp>
      <p:sp>
        <p:nvSpPr>
          <p:cNvPr id="49155" name="Rectangle 3"/>
          <p:cNvSpPr>
            <a:spLocks noGrp="1" noChangeArrowheads="1"/>
          </p:cNvSpPr>
          <p:nvPr>
            <p:ph type="body" idx="1"/>
          </p:nvPr>
        </p:nvSpPr>
        <p:spPr/>
        <p:txBody>
          <a:bodyPr/>
          <a:lstStyle/>
          <a:p>
            <a:r>
              <a:rPr lang="en-US" altLang="zh-CN" dirty="0"/>
              <a:t>The TAs will help you with assignments, and to prepare for exams.</a:t>
            </a:r>
          </a:p>
          <a:p>
            <a:endParaRPr lang="en-US" altLang="zh-CN" dirty="0"/>
          </a:p>
          <a:p>
            <a:r>
              <a:rPr lang="en-US" altLang="zh-CN" dirty="0"/>
              <a:t>The Tas are primarily</a:t>
            </a:r>
            <a:r>
              <a:rPr lang="en-US" altLang="zh-CN" baseline="0" dirty="0"/>
              <a:t> responsible for grading the assignments and exams; Their office hours will be posted on the unsecured site, later on.</a:t>
            </a:r>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pitchFamily="34" charset="0"/>
                <a:ea typeface="+mn-ea"/>
                <a:cs typeface="+mn-cs"/>
              </a:rPr>
              <a:t>The TAs and the instructor will hold weekly online office hours.</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pitchFamily="34" charset="0"/>
                <a:ea typeface="+mn-ea"/>
                <a:cs typeface="+mn-cs"/>
              </a:rPr>
              <a:t>Exact times and (online) location will be announced on the unsecured web site.</a:t>
            </a:r>
          </a:p>
          <a:p>
            <a:r>
              <a:rPr lang="en-US" dirty="0"/>
              <a:t>Weekly and more will be scheduled when needed.</a:t>
            </a:r>
          </a:p>
          <a:p>
            <a:endParaRPr lang="en-US" dirty="0"/>
          </a:p>
        </p:txBody>
      </p:sp>
      <p:sp>
        <p:nvSpPr>
          <p:cNvPr id="4" name="Slide Number Placeholder 3"/>
          <p:cNvSpPr>
            <a:spLocks noGrp="1"/>
          </p:cNvSpPr>
          <p:nvPr>
            <p:ph type="sldNum" sz="quarter" idx="10"/>
          </p:nvPr>
        </p:nvSpPr>
        <p:spPr/>
        <p:txBody>
          <a:bodyPr/>
          <a:lstStyle/>
          <a:p>
            <a:fld id="{7AF25195-C756-436D-A280-C1C9A2701092}" type="slidenum">
              <a:rPr lang="zh-CN" altLang="en-US" smtClean="0"/>
              <a:pPr/>
              <a:t>4</a:t>
            </a:fld>
            <a:endParaRPr lang="en-US" altLang="zh-CN"/>
          </a:p>
        </p:txBody>
      </p:sp>
    </p:spTree>
    <p:extLst>
      <p:ext uri="{BB962C8B-B14F-4D97-AF65-F5344CB8AC3E}">
        <p14:creationId xmlns:p14="http://schemas.microsoft.com/office/powerpoint/2010/main" val="3324893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857B5D-9103-45B8-8518-3339DAE6628A}" type="slidenum">
              <a:rPr lang="zh-CN" altLang="en-US"/>
              <a:pPr/>
              <a:t>5</a:t>
            </a:fld>
            <a:endParaRPr lang="en-US" altLang="zh-C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altLang="zh-CN" dirty="0"/>
              <a:t>Start with the basic terminology, move to study first step in DB design: ER modeling, then how to map it into a relational model; once we define the DB, we then discuss how to manipulate the data with relational algebra and calculus, which form the foundation for understanding SQL and query processing and optimization.</a:t>
            </a:r>
          </a:p>
          <a:p>
            <a:r>
              <a:rPr lang="en-US" altLang="zh-CN" dirty="0"/>
              <a:t>Next we review how to evaluate and optimize your design…; then take  a look at how to coordinate the activity in a multi-user environment.</a:t>
            </a:r>
          </a:p>
          <a:p>
            <a:r>
              <a:rPr lang="en-US" altLang="zh-CN" dirty="0"/>
              <a:t>We will also study hashing and different indexing techniques.</a:t>
            </a:r>
          </a:p>
          <a:p>
            <a:r>
              <a:rPr lang="en-US" altLang="zh-CN" dirty="0"/>
              <a:t>If time permits, we will discuss some advanced topics.</a:t>
            </a:r>
          </a:p>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Arial" pitchFamily="34" charset="0"/>
                <a:ea typeface="+mn-ea"/>
                <a:cs typeface="+mn-cs"/>
              </a:rPr>
              <a:t>There will be two lectures per week.</a:t>
            </a:r>
          </a:p>
          <a:p>
            <a:r>
              <a:rPr kumimoji="1" lang="en-US" sz="1200" kern="1200" dirty="0">
                <a:solidFill>
                  <a:schemeClr val="tx1"/>
                </a:solidFill>
                <a:effectLst/>
                <a:latin typeface="Arial" pitchFamily="34" charset="0"/>
                <a:ea typeface="+mn-ea"/>
                <a:cs typeface="+mn-cs"/>
              </a:rPr>
              <a:t> </a:t>
            </a:r>
          </a:p>
          <a:p>
            <a:r>
              <a:rPr kumimoji="1" lang="en-US" sz="1200" kern="1200" dirty="0">
                <a:solidFill>
                  <a:schemeClr val="tx1"/>
                </a:solidFill>
                <a:effectLst/>
                <a:latin typeface="Arial" pitchFamily="34" charset="0"/>
                <a:ea typeface="+mn-ea"/>
                <a:cs typeface="+mn-cs"/>
              </a:rPr>
              <a:t>You will need MS Office 365 (or similar office suite) to view the notes in the slides. Here is how you can access 365 for free: </a:t>
            </a:r>
            <a:r>
              <a:rPr kumimoji="1" lang="en-US" sz="1200" u="sng" kern="1200" dirty="0">
                <a:solidFill>
                  <a:schemeClr val="tx1"/>
                </a:solidFill>
                <a:effectLst/>
                <a:latin typeface="Arial" pitchFamily="34" charset="0"/>
                <a:ea typeface="+mn-ea"/>
                <a:cs typeface="+mn-cs"/>
                <a:hlinkClick r:id="rId3"/>
              </a:rPr>
              <a:t>https://uwaterloo.ca/office-365/</a:t>
            </a:r>
            <a:r>
              <a:rPr kumimoji="1" lang="en-US" sz="1200" kern="1200" dirty="0">
                <a:solidFill>
                  <a:schemeClr val="tx1"/>
                </a:solidFill>
                <a:effectLst/>
                <a:latin typeface="Arial" pitchFamily="34"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AF25195-C756-436D-A280-C1C9A2701092}" type="slidenum">
              <a:rPr lang="zh-CN" altLang="en-US" smtClean="0"/>
              <a:pPr/>
              <a:t>6</a:t>
            </a:fld>
            <a:endParaRPr lang="en-US" altLang="zh-CN"/>
          </a:p>
        </p:txBody>
      </p:sp>
    </p:spTree>
    <p:extLst>
      <p:ext uri="{BB962C8B-B14F-4D97-AF65-F5344CB8AC3E}">
        <p14:creationId xmlns:p14="http://schemas.microsoft.com/office/powerpoint/2010/main" val="2439979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39978-4BF2-42B0-AEC0-F662697B6CDA}" type="slidenum">
              <a:rPr lang="zh-CN" altLang="en-US"/>
              <a:pPr/>
              <a:t>7</a:t>
            </a:fld>
            <a:endParaRPr lang="en-US" altLang="zh-CN"/>
          </a:p>
        </p:txBody>
      </p:sp>
      <p:sp>
        <p:nvSpPr>
          <p:cNvPr id="37890" name="Rectangle 2"/>
          <p:cNvSpPr>
            <a:spLocks noGrp="1" noRot="1" noChangeAspect="1" noChangeArrowheads="1" noTextEdit="1"/>
          </p:cNvSpPr>
          <p:nvPr>
            <p:ph type="sldImg"/>
          </p:nvPr>
        </p:nvSpPr>
        <p:spPr>
          <a:xfrm>
            <a:off x="1130300" y="690563"/>
            <a:ext cx="4597400" cy="3448050"/>
          </a:xfrm>
          <a:ln/>
        </p:spPr>
      </p:sp>
      <p:sp>
        <p:nvSpPr>
          <p:cNvPr id="37891" name="Rectangle 3"/>
          <p:cNvSpPr>
            <a:spLocks noGrp="1" noChangeArrowheads="1"/>
          </p:cNvSpPr>
          <p:nvPr>
            <p:ph type="body" idx="1"/>
          </p:nvPr>
        </p:nvSpPr>
        <p:spPr>
          <a:xfrm>
            <a:off x="913991" y="4369330"/>
            <a:ext cx="5030018" cy="4139589"/>
          </a:xfrm>
        </p:spPr>
        <p:txBody>
          <a:bodyPr/>
          <a:lstStyle/>
          <a:p>
            <a:pPr defTabSz="846947" eaLnBrk="1" fontAlgn="auto" hangingPunct="1">
              <a:spcBef>
                <a:spcPts val="0"/>
              </a:spcBef>
              <a:spcAft>
                <a:spcPts val="0"/>
              </a:spcAft>
              <a:defRPr/>
            </a:pPr>
            <a:endParaRPr lang="en-US" altLang="zh-CN" sz="900" dirty="0">
              <a:solidFill>
                <a:srgbClr val="000000"/>
              </a:solidFill>
              <a:latin typeface="+mj-lt"/>
              <a:cs typeface="Times New Roman" pitchFamily="18" charset="0"/>
            </a:endParaRPr>
          </a:p>
          <a:p>
            <a:pPr defTabSz="846947" eaLnBrk="1" fontAlgn="auto" hangingPunct="1">
              <a:spcBef>
                <a:spcPts val="0"/>
              </a:spcBef>
              <a:spcAft>
                <a:spcPts val="0"/>
              </a:spcAft>
              <a:defRPr/>
            </a:pPr>
            <a:endParaRPr lang="en-US" altLang="zh-CN" sz="900" dirty="0">
              <a:solidFill>
                <a:srgbClr val="000000"/>
              </a:solidFill>
              <a:latin typeface="+mj-lt"/>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3B7FE1-4024-4450-8520-4FE2244135BD}" type="slidenum">
              <a:rPr lang="zh-CN" altLang="en-US"/>
              <a:pPr/>
              <a:t>8</a:t>
            </a:fld>
            <a:endParaRPr lang="en-US" altLang="zh-CN"/>
          </a:p>
        </p:txBody>
      </p:sp>
      <p:sp>
        <p:nvSpPr>
          <p:cNvPr id="116738" name="Rectangle 2"/>
          <p:cNvSpPr>
            <a:spLocks noGrp="1" noRot="1" noChangeAspect="1" noChangeArrowheads="1" noTextEdit="1"/>
          </p:cNvSpPr>
          <p:nvPr>
            <p:ph type="sldImg"/>
          </p:nvPr>
        </p:nvSpPr>
        <p:spPr bwMode="auto">
          <a:xfrm>
            <a:off x="1130300" y="688975"/>
            <a:ext cx="4600575" cy="345122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6739" name="Rectangle 3"/>
          <p:cNvSpPr>
            <a:spLocks noGrp="1" noChangeArrowheads="1"/>
          </p:cNvSpPr>
          <p:nvPr>
            <p:ph type="body" idx="1"/>
          </p:nvPr>
        </p:nvSpPr>
        <p:spPr bwMode="auto">
          <a:xfrm>
            <a:off x="914400" y="4370388"/>
            <a:ext cx="5029200" cy="41402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830" tIns="46415" rIns="92830" bIns="46415"/>
          <a:lstStyle/>
          <a:p>
            <a:endParaRPr lang="en-CA"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makes one perfection, particularly for course like DB, very practical</a:t>
            </a:r>
          </a:p>
          <a:p>
            <a:endParaRPr lang="en-US" dirty="0"/>
          </a:p>
          <a:p>
            <a:r>
              <a:rPr kumimoji="1" lang="en-US" sz="1200" kern="1200" dirty="0">
                <a:solidFill>
                  <a:schemeClr val="tx1"/>
                </a:solidFill>
                <a:effectLst/>
                <a:latin typeface="Arial" pitchFamily="34" charset="0"/>
                <a:ea typeface="+mn-ea"/>
                <a:cs typeface="+mn-cs"/>
              </a:rPr>
              <a:t>There will be 4 assignments through the term. These assignments are learning tools, NOT assessment tools. The main objects of the assignments are to practice the skills and knowledge gained in lectures, to deepen your understanding of course material and to prepare students for exams. For assignments, you are allowed to ask for help or collaborate with classmates, but make sure you write your answers in your own words. Simply copying from others will be treated as academic misconduct and reported to the associate dean of undergraduate study. Assignments will be submitted to the drop box on Learn. Because all submissions are digital, we will check for plagiarism using MOSS or similar tool.</a:t>
            </a:r>
          </a:p>
          <a:p>
            <a:r>
              <a:rPr kumimoji="1" lang="en-US" sz="1200" kern="1200" dirty="0">
                <a:solidFill>
                  <a:schemeClr val="tx1"/>
                </a:solidFill>
                <a:effectLst/>
                <a:latin typeface="Arial" pitchFamily="34" charset="0"/>
                <a:ea typeface="+mn-ea"/>
                <a:cs typeface="+mn-cs"/>
              </a:rPr>
              <a:t> </a:t>
            </a:r>
          </a:p>
          <a:p>
            <a:r>
              <a:rPr kumimoji="1" lang="en-US" sz="1200" kern="1200" dirty="0">
                <a:solidFill>
                  <a:schemeClr val="tx1"/>
                </a:solidFill>
                <a:effectLst/>
                <a:latin typeface="Arial" pitchFamily="34" charset="0"/>
                <a:ea typeface="+mn-ea"/>
                <a:cs typeface="+mn-cs"/>
              </a:rPr>
              <a:t>Tentative topics for each assignment is as follows:</a:t>
            </a:r>
          </a:p>
          <a:p>
            <a:pPr lvl="0"/>
            <a:r>
              <a:rPr kumimoji="1" lang="en-US" sz="1200" kern="1200" dirty="0">
                <a:solidFill>
                  <a:schemeClr val="tx1"/>
                </a:solidFill>
                <a:effectLst/>
                <a:latin typeface="Arial" pitchFamily="34" charset="0"/>
                <a:ea typeface="+mn-ea"/>
                <a:cs typeface="+mn-cs"/>
              </a:rPr>
              <a:t>Assignment #1: relational algebra</a:t>
            </a:r>
          </a:p>
          <a:p>
            <a:pPr lvl="0"/>
            <a:r>
              <a:rPr kumimoji="1" lang="en-US" sz="1200" kern="1200" dirty="0">
                <a:solidFill>
                  <a:schemeClr val="tx1"/>
                </a:solidFill>
                <a:effectLst/>
                <a:latin typeface="Arial" pitchFamily="34" charset="0"/>
                <a:ea typeface="+mn-ea"/>
                <a:cs typeface="+mn-cs"/>
              </a:rPr>
              <a:t>Assignment #2: SQL</a:t>
            </a:r>
          </a:p>
          <a:p>
            <a:pPr lvl="0"/>
            <a:r>
              <a:rPr kumimoji="1" lang="en-US" sz="1200" kern="1200" dirty="0">
                <a:solidFill>
                  <a:schemeClr val="tx1"/>
                </a:solidFill>
                <a:effectLst/>
                <a:latin typeface="Arial" pitchFamily="34" charset="0"/>
                <a:ea typeface="+mn-ea"/>
                <a:cs typeface="+mn-cs"/>
              </a:rPr>
              <a:t>Assignment #3: ERD and mapping</a:t>
            </a:r>
          </a:p>
          <a:p>
            <a:pPr lvl="0"/>
            <a:r>
              <a:rPr kumimoji="1" lang="en-US" sz="1200" kern="1200" dirty="0">
                <a:solidFill>
                  <a:schemeClr val="tx1"/>
                </a:solidFill>
                <a:effectLst/>
                <a:latin typeface="Arial" pitchFamily="34" charset="0"/>
                <a:ea typeface="+mn-ea"/>
                <a:cs typeface="+mn-cs"/>
              </a:rPr>
              <a:t>Assignment #4: Normalization</a:t>
            </a:r>
          </a:p>
          <a:p>
            <a:r>
              <a:rPr kumimoji="1" lang="en-US" sz="1200" kern="1200" dirty="0">
                <a:solidFill>
                  <a:schemeClr val="tx1"/>
                </a:solidFill>
                <a:effectLst/>
                <a:latin typeface="Arial" pitchFamily="34" charset="0"/>
                <a:ea typeface="+mn-ea"/>
                <a:cs typeface="+mn-cs"/>
              </a:rPr>
              <a:t> </a:t>
            </a:r>
          </a:p>
          <a:p>
            <a:r>
              <a:rPr kumimoji="1" lang="en-US" sz="1200" kern="1200" dirty="0">
                <a:solidFill>
                  <a:schemeClr val="tx1"/>
                </a:solidFill>
                <a:effectLst/>
                <a:latin typeface="Arial" pitchFamily="34" charset="0"/>
                <a:ea typeface="+mn-ea"/>
                <a:cs typeface="+mn-cs"/>
              </a:rPr>
              <a:t>Practice makes perfections. Besides the assignments, there are also exercises in the lecture slides. Most of these questions are answered as part of the lectures or in the notes section, but some of them are NOT. If you want to know the answers, ask the questions in the discussion board.</a:t>
            </a:r>
          </a:p>
          <a:p>
            <a:endParaRPr lang="en-US" dirty="0"/>
          </a:p>
          <a:p>
            <a:endParaRPr lang="en-US" dirty="0"/>
          </a:p>
          <a:p>
            <a:r>
              <a:rPr lang="en-US" dirty="0"/>
              <a:t>There are also exercises in the lectures.</a:t>
            </a:r>
          </a:p>
          <a:p>
            <a:r>
              <a:rPr lang="en-US" dirty="0"/>
              <a:t>Not graded but essential for learning and doing well on exams</a:t>
            </a:r>
          </a:p>
          <a:p>
            <a:pPr lvl="1"/>
            <a:r>
              <a:rPr lang="en-US" dirty="0"/>
              <a:t>You can easily verify your answer by running your answer in an actual database system</a:t>
            </a:r>
          </a:p>
          <a:p>
            <a:r>
              <a:rPr lang="en-US" dirty="0"/>
              <a:t>Will discuss some of them in class</a:t>
            </a:r>
          </a:p>
          <a:p>
            <a:endParaRPr lang="en-US" dirty="0"/>
          </a:p>
          <a:p>
            <a:endParaRPr lang="en-US" dirty="0"/>
          </a:p>
        </p:txBody>
      </p:sp>
      <p:sp>
        <p:nvSpPr>
          <p:cNvPr id="4" name="Slide Number Placeholder 3"/>
          <p:cNvSpPr>
            <a:spLocks noGrp="1"/>
          </p:cNvSpPr>
          <p:nvPr>
            <p:ph type="sldNum" sz="quarter" idx="10"/>
          </p:nvPr>
        </p:nvSpPr>
        <p:spPr/>
        <p:txBody>
          <a:bodyPr/>
          <a:lstStyle/>
          <a:p>
            <a:fld id="{7AF25195-C756-436D-A280-C1C9A2701092}" type="slidenum">
              <a:rPr lang="zh-CN" altLang="en-US" smtClean="0"/>
              <a:pPr/>
              <a:t>9</a:t>
            </a:fld>
            <a:endParaRPr lang="en-US" altLang="zh-CN"/>
          </a:p>
        </p:txBody>
      </p:sp>
    </p:spTree>
    <p:extLst>
      <p:ext uri="{BB962C8B-B14F-4D97-AF65-F5344CB8AC3E}">
        <p14:creationId xmlns:p14="http://schemas.microsoft.com/office/powerpoint/2010/main" val="57182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698A129C-0ADE-4F14-A567-0C9DEF7EB68D}" type="slidenum">
              <a:rPr lang="zh-CN" altLang="en-US" smtClean="0"/>
              <a:pPr/>
              <a:t>‹#›</a:t>
            </a:fld>
            <a:endParaRPr lang="en-US" altLang="zh-CN"/>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9DC4137A-072C-40F3-BCED-76DA52549706}" type="slidenum">
              <a:rPr lang="zh-CN" altLang="en-US" smtClean="0"/>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20B243CD-13F2-4956-9A15-6967FB707AA4}" type="slidenum">
              <a:rPr lang="zh-CN" altLang="en-US" smtClean="0"/>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FB516CDA-9725-4C66-A198-D79AB93B319A}" type="slidenum">
              <a:rPr lang="zh-CN" altLang="en-US" smtClean="0"/>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3E0DA984-6247-4861-9B2F-847FCA59EAE9}" type="slidenum">
              <a:rPr lang="zh-CN" altLang="en-US" smtClean="0"/>
              <a:pPr/>
              <a:t>‹#›</a:t>
            </a:fld>
            <a:endParaRPr lang="en-US" altLang="zh-CN"/>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E252B64F-F7ED-4684-9DBD-B4ECE9BC9FDC}" type="slidenum">
              <a:rPr lang="zh-CN" altLang="en-US" smtClean="0"/>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94553755-E1E2-44E4-A267-608DEDE3477A}" type="slidenum">
              <a:rPr lang="zh-CN" altLang="en-US" smtClean="0"/>
              <a:pPr/>
              <a:t>‹#›</a:t>
            </a:fld>
            <a:endParaRPr lang="en-US" altLang="zh-CN"/>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26D006A0-AACC-4C0D-89CC-B69711D92781}" type="slidenum">
              <a:rPr lang="zh-CN" altLang="en-US" smtClean="0"/>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89FA4087-D8CE-497A-ACCE-F4AADA00DD2C}" type="slidenum">
              <a:rPr lang="zh-CN" altLang="en-US" smtClean="0"/>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68F9705A-A585-4CCC-973B-4594E517E6F7}" type="slidenum">
              <a:rPr lang="zh-CN" altLang="en-US" smtClean="0"/>
              <a:pPr/>
              <a:t>‹#›</a:t>
            </a:fld>
            <a:endParaRPr lang="en-US" altLang="zh-CN"/>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27C86F6D-9552-4F55-949D-D1FDE4C1663B}" type="slidenum">
              <a:rPr lang="zh-CN" altLang="en-US" smtClean="0"/>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endParaRPr lang="en-US" altLang="zh-CN"/>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ltLang="zh-CN"/>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025EC27-0308-45E2-914A-68485C629175}" type="slidenum">
              <a:rPr lang="zh-CN" altLang="en-US" smtClean="0"/>
              <a:pPr/>
              <a:t>‹#›</a:t>
            </a:fld>
            <a:endParaRPr lang="en-US" altLang="zh-CN"/>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learn.uwaterloo.ca/" TargetMode="External"/><Relationship Id="rId5" Type="http://schemas.openxmlformats.org/officeDocument/2006/relationships/hyperlink" Target="https://student.cs.uwaterloo.ca/~cs338"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hyperlink" Target="https://uwaterloo.ca/office-365/" TargetMode="Externa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Plan</a:t>
            </a:r>
          </a:p>
        </p:txBody>
      </p:sp>
      <p:sp>
        <p:nvSpPr>
          <p:cNvPr id="3" name="Content Placeholder 2"/>
          <p:cNvSpPr>
            <a:spLocks noGrp="1"/>
          </p:cNvSpPr>
          <p:nvPr>
            <p:ph idx="1"/>
          </p:nvPr>
        </p:nvSpPr>
        <p:spPr/>
        <p:txBody>
          <a:bodyPr/>
          <a:lstStyle/>
          <a:p>
            <a:r>
              <a:rPr lang="en-US" dirty="0"/>
              <a:t>Course logistics</a:t>
            </a:r>
          </a:p>
          <a:p>
            <a:r>
              <a:rPr lang="en-US" dirty="0"/>
              <a:t>Introduction to Databases</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
        <p:nvSpPr>
          <p:cNvPr id="5" name="Slide Number Placeholder 4"/>
          <p:cNvSpPr>
            <a:spLocks noGrp="1"/>
          </p:cNvSpPr>
          <p:nvPr>
            <p:ph type="sldNum" sz="quarter" idx="12"/>
          </p:nvPr>
        </p:nvSpPr>
        <p:spPr/>
        <p:txBody>
          <a:bodyPr/>
          <a:lstStyle/>
          <a:p>
            <a:fld id="{FB516CDA-9725-4C66-A198-D79AB93B319A}" type="slidenum">
              <a:rPr lang="zh-CN" altLang="en-US" smtClean="0"/>
              <a:pPr/>
              <a:t>1</a:t>
            </a:fld>
            <a:endParaRPr lang="en-US" altLang="zh-CN"/>
          </a:p>
        </p:txBody>
      </p:sp>
    </p:spTree>
    <p:extLst>
      <p:ext uri="{BB962C8B-B14F-4D97-AF65-F5344CB8AC3E}">
        <p14:creationId xmlns:p14="http://schemas.microsoft.com/office/powerpoint/2010/main" val="1700028270"/>
      </p:ext>
    </p:extLst>
  </p:cSld>
  <p:clrMapOvr>
    <a:masterClrMapping/>
  </p:clrMapOvr>
  <mc:AlternateContent xmlns:mc="http://schemas.openxmlformats.org/markup-compatibility/2006" xmlns:p14="http://schemas.microsoft.com/office/powerpoint/2010/main">
    <mc:Choice Requires="p14">
      <p:transition spd="slow" p14:dur="2000" advTm="11991"/>
    </mc:Choice>
    <mc:Fallback xmlns="">
      <p:transition spd="slow" advTm="119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Getting your own DBMS</a:t>
            </a:r>
            <a:endParaRPr lang="en-US" dirty="0"/>
          </a:p>
        </p:txBody>
      </p:sp>
      <p:sp>
        <p:nvSpPr>
          <p:cNvPr id="3" name="Content Placeholder 2"/>
          <p:cNvSpPr>
            <a:spLocks noGrp="1"/>
          </p:cNvSpPr>
          <p:nvPr>
            <p:ph idx="1"/>
          </p:nvPr>
        </p:nvSpPr>
        <p:spPr/>
        <p:txBody>
          <a:bodyPr>
            <a:normAutofit/>
          </a:bodyPr>
          <a:lstStyle/>
          <a:p>
            <a:r>
              <a:rPr lang="en-US" dirty="0"/>
              <a:t>See the unsecured website.</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
        <p:nvSpPr>
          <p:cNvPr id="4" name="Slide Number Placeholder 3"/>
          <p:cNvSpPr>
            <a:spLocks noGrp="1"/>
          </p:cNvSpPr>
          <p:nvPr>
            <p:ph type="sldNum" sz="quarter" idx="12"/>
          </p:nvPr>
        </p:nvSpPr>
        <p:spPr/>
        <p:txBody>
          <a:bodyPr/>
          <a:lstStyle/>
          <a:p>
            <a:fld id="{FB516CDA-9725-4C66-A198-D79AB93B319A}" type="slidenum">
              <a:rPr lang="zh-CN" altLang="en-US" smtClean="0"/>
              <a:pPr/>
              <a:t>10</a:t>
            </a:fld>
            <a:endParaRPr lang="en-US" altLang="zh-CN"/>
          </a:p>
        </p:txBody>
      </p:sp>
    </p:spTree>
    <p:extLst>
      <p:ext uri="{BB962C8B-B14F-4D97-AF65-F5344CB8AC3E}">
        <p14:creationId xmlns:p14="http://schemas.microsoft.com/office/powerpoint/2010/main" val="351109588"/>
      </p:ext>
    </p:extLst>
  </p:cSld>
  <p:clrMapOvr>
    <a:masterClrMapping/>
  </p:clrMapOvr>
  <mc:AlternateContent xmlns:mc="http://schemas.openxmlformats.org/markup-compatibility/2006" xmlns:p14="http://schemas.microsoft.com/office/powerpoint/2010/main">
    <mc:Choice Requires="p14">
      <p:transition spd="slow" p14:dur="2000" advTm="20122"/>
    </mc:Choice>
    <mc:Fallback xmlns="">
      <p:transition spd="slow" advTm="201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p:txBody>
          <a:bodyPr/>
          <a:lstStyle/>
          <a:p>
            <a:r>
              <a:rPr lang="en-US" altLang="zh-CN" dirty="0"/>
              <a:t>Post your questions on Piazza.</a:t>
            </a:r>
          </a:p>
          <a:p>
            <a:r>
              <a:rPr lang="en-US" altLang="zh-CN" dirty="0"/>
              <a:t>For every question asked by one student, there are three more hiding behind.</a:t>
            </a:r>
          </a:p>
        </p:txBody>
      </p:sp>
      <p:sp>
        <p:nvSpPr>
          <p:cNvPr id="62466" name="Rectangle 2"/>
          <p:cNvSpPr>
            <a:spLocks noGrp="1" noChangeArrowheads="1"/>
          </p:cNvSpPr>
          <p:nvPr>
            <p:ph type="title"/>
          </p:nvPr>
        </p:nvSpPr>
        <p:spPr/>
        <p:txBody>
          <a:bodyPr>
            <a:normAutofit/>
          </a:bodyPr>
          <a:lstStyle/>
          <a:p>
            <a:r>
              <a:rPr lang="en-US" altLang="zh-CN" dirty="0">
                <a:latin typeface="+mn-lt"/>
              </a:rPr>
              <a:t>Don’t be afraid to ask questions</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pic>
        <p:nvPicPr>
          <p:cNvPr id="3" name="Picture 2"/>
          <p:cNvPicPr>
            <a:picLocks noChangeAspect="1"/>
          </p:cNvPicPr>
          <p:nvPr/>
        </p:nvPicPr>
        <p:blipFill>
          <a:blip r:embed="rId6"/>
          <a:stretch>
            <a:fillRect/>
          </a:stretch>
        </p:blipFill>
        <p:spPr>
          <a:xfrm>
            <a:off x="4495800" y="3739078"/>
            <a:ext cx="3903530" cy="2590800"/>
          </a:xfrm>
          <a:prstGeom prst="rect">
            <a:avLst/>
          </a:prstGeom>
        </p:spPr>
      </p:pic>
      <p:sp>
        <p:nvSpPr>
          <p:cNvPr id="5" name="Rectangle 4"/>
          <p:cNvSpPr/>
          <p:nvPr/>
        </p:nvSpPr>
        <p:spPr>
          <a:xfrm>
            <a:off x="3827330" y="6610189"/>
            <a:ext cx="4572000" cy="190821"/>
          </a:xfrm>
          <a:prstGeom prst="rect">
            <a:avLst/>
          </a:prstGeom>
        </p:spPr>
        <p:txBody>
          <a:bodyPr>
            <a:spAutoFit/>
          </a:bodyPr>
          <a:lstStyle/>
          <a:p>
            <a:pPr>
              <a:buNone/>
            </a:pPr>
            <a:r>
              <a:rPr lang="en-US" sz="800" dirty="0"/>
              <a:t>Image Source: https://leadingwithquestions.com/leadership/why-should-leaders-ask-questions-2/</a:t>
            </a:r>
          </a:p>
        </p:txBody>
      </p:sp>
      <p:sp>
        <p:nvSpPr>
          <p:cNvPr id="2" name="Slide Number Placeholder 1"/>
          <p:cNvSpPr>
            <a:spLocks noGrp="1"/>
          </p:cNvSpPr>
          <p:nvPr>
            <p:ph type="sldNum" sz="quarter" idx="12"/>
          </p:nvPr>
        </p:nvSpPr>
        <p:spPr/>
        <p:txBody>
          <a:bodyPr/>
          <a:lstStyle/>
          <a:p>
            <a:fld id="{FB516CDA-9725-4C66-A198-D79AB93B319A}" type="slidenum">
              <a:rPr lang="zh-CN" altLang="en-US" smtClean="0"/>
              <a:pPr/>
              <a:t>11</a:t>
            </a:fld>
            <a:endParaRPr lang="en-US" altLang="zh-CN"/>
          </a:p>
        </p:txBody>
      </p:sp>
    </p:spTree>
    <p:extLst>
      <p:ext uri="{BB962C8B-B14F-4D97-AF65-F5344CB8AC3E}">
        <p14:creationId xmlns:p14="http://schemas.microsoft.com/office/powerpoint/2010/main" val="570746828"/>
      </p:ext>
    </p:extLst>
  </p:cSld>
  <p:clrMapOvr>
    <a:masterClrMapping/>
  </p:clrMapOvr>
  <mc:AlternateContent xmlns:mc="http://schemas.openxmlformats.org/markup-compatibility/2006" xmlns:p14="http://schemas.microsoft.com/office/powerpoint/2010/main">
    <mc:Choice Requires="p14">
      <p:transition spd="slow" p14:dur="2000" advTm="44774"/>
    </mc:Choice>
    <mc:Fallback xmlns="">
      <p:transition spd="slow" advTm="447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Intellectual Property</a:t>
            </a:r>
          </a:p>
        </p:txBody>
      </p:sp>
      <p:sp>
        <p:nvSpPr>
          <p:cNvPr id="3" name="Content Placeholder 2"/>
          <p:cNvSpPr>
            <a:spLocks noGrp="1"/>
          </p:cNvSpPr>
          <p:nvPr>
            <p:ph idx="1"/>
          </p:nvPr>
        </p:nvSpPr>
        <p:spPr/>
        <p:txBody>
          <a:bodyPr/>
          <a:lstStyle/>
          <a:p>
            <a:r>
              <a:rPr lang="en-US" dirty="0"/>
              <a:t>Lecture materials, questions and solutions from assignments, project, quizzes, tests and exams are the intellectual property of the instructor and/or the University of Waterloo.</a:t>
            </a:r>
          </a:p>
          <a:p>
            <a:r>
              <a:rPr lang="en-US" dirty="0"/>
              <a:t>Please do NOT post or upload them to third parities without written permission of the instructor or school.</a:t>
            </a:r>
          </a:p>
          <a:p>
            <a:r>
              <a:rPr lang="en-US" dirty="0"/>
              <a:t>Thank you for your cooperation!</a:t>
            </a:r>
          </a:p>
        </p:txBody>
      </p:sp>
      <p:sp>
        <p:nvSpPr>
          <p:cNvPr id="4" name="Slide Number Placeholder 3"/>
          <p:cNvSpPr>
            <a:spLocks noGrp="1"/>
          </p:cNvSpPr>
          <p:nvPr>
            <p:ph type="sldNum" sz="quarter" idx="12"/>
          </p:nvPr>
        </p:nvSpPr>
        <p:spPr/>
        <p:txBody>
          <a:bodyPr/>
          <a:lstStyle/>
          <a:p>
            <a:pPr>
              <a:defRPr/>
            </a:pPr>
            <a:fld id="{4F062BA4-4F90-4FA6-90ED-9C97F27666A5}" type="slidenum">
              <a:rPr lang="en-US" altLang="zh-CN" smtClean="0"/>
              <a:pPr>
                <a:defRPr/>
              </a:pPr>
              <a:t>12</a:t>
            </a:fld>
            <a:endParaRPr lang="en-US" altLang="zh-CN"/>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274531617"/>
      </p:ext>
    </p:extLst>
  </p:cSld>
  <p:clrMapOvr>
    <a:masterClrMapping/>
  </p:clrMapOvr>
  <mc:AlternateContent xmlns:mc="http://schemas.openxmlformats.org/markup-compatibility/2006" xmlns:p14="http://schemas.microsoft.com/office/powerpoint/2010/main">
    <mc:Choice Requires="p14">
      <p:transition spd="slow" p14:dur="2000" advTm="27336"/>
    </mc:Choice>
    <mc:Fallback xmlns="">
      <p:transition spd="slow" advTm="273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zh-CN"/>
              <a:t>Word of Caution</a:t>
            </a:r>
          </a:p>
        </p:txBody>
      </p:sp>
      <p:sp>
        <p:nvSpPr>
          <p:cNvPr id="18435" name="Rectangle 3"/>
          <p:cNvSpPr>
            <a:spLocks noGrp="1" noChangeArrowheads="1"/>
          </p:cNvSpPr>
          <p:nvPr>
            <p:ph type="body" idx="1"/>
          </p:nvPr>
        </p:nvSpPr>
        <p:spPr>
          <a:xfrm>
            <a:off x="609600" y="2438400"/>
            <a:ext cx="7772400" cy="4114800"/>
          </a:xfrm>
        </p:spPr>
        <p:txBody>
          <a:bodyPr/>
          <a:lstStyle/>
          <a:p>
            <a:pPr algn="ctr" eaLnBrk="1" hangingPunct="1">
              <a:buFont typeface="Wingdings" pitchFamily="2" charset="2"/>
              <a:buNone/>
            </a:pPr>
            <a:r>
              <a:rPr lang="en-US" altLang="zh-CN" sz="5100"/>
              <a:t>Academic misconduct in any form will not be tolerated.</a:t>
            </a:r>
          </a:p>
        </p:txBody>
      </p:sp>
      <p:sp>
        <p:nvSpPr>
          <p:cNvPr id="18436" name="Slide Number Placeholder 5"/>
          <p:cNvSpPr>
            <a:spLocks noGrp="1"/>
          </p:cNvSpPr>
          <p:nvPr>
            <p:ph type="sldNum" sz="quarter" idx="12"/>
          </p:nvPr>
        </p:nvSpPr>
        <p:spPr>
          <a:noFill/>
        </p:spPr>
        <p:txBody>
          <a:bodyPr/>
          <a:lstStyle/>
          <a:p>
            <a:fld id="{AAD714FD-5C46-4C95-9235-5CED609288A2}" type="slidenum">
              <a:rPr lang="en-US" altLang="zh-CN">
                <a:ea typeface="宋体" pitchFamily="2" charset="-122"/>
              </a:rPr>
              <a:pPr/>
              <a:t>13</a:t>
            </a:fld>
            <a:endParaRPr lang="en-US" altLang="zh-CN">
              <a:ea typeface="宋体" pitchFamily="2" charset="-122"/>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674898668"/>
      </p:ext>
    </p:extLst>
  </p:cSld>
  <p:clrMapOvr>
    <a:masterClrMapping/>
  </p:clrMapOvr>
  <mc:AlternateContent xmlns:mc="http://schemas.openxmlformats.org/markup-compatibility/2006" xmlns:p14="http://schemas.microsoft.com/office/powerpoint/2010/main">
    <mc:Choice Requires="p14">
      <p:transition spd="slow" p14:dur="2000" advTm="31133"/>
    </mc:Choice>
    <mc:Fallback xmlns="">
      <p:transition spd="slow" advTm="311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48740"/>
            <a:ext cx="8029604" cy="1829761"/>
          </a:xfrm>
        </p:spPr>
        <p:txBody>
          <a:bodyPr>
            <a:normAutofit fontScale="90000"/>
          </a:bodyPr>
          <a:lstStyle/>
          <a:p>
            <a:pPr algn="ctr"/>
            <a:r>
              <a:rPr lang="en-US" altLang="zh-CN" sz="5400" dirty="0">
                <a:ea typeface="宋体" charset="-122"/>
              </a:rPr>
              <a:t>Course Overview</a:t>
            </a:r>
            <a:br>
              <a:rPr lang="en-US" altLang="zh-CN" sz="5400" dirty="0">
                <a:ea typeface="宋体" charset="-122"/>
              </a:rPr>
            </a:br>
            <a:br>
              <a:rPr lang="en-US" altLang="zh-CN" sz="2400" dirty="0">
                <a:ea typeface="宋体" charset="-122"/>
              </a:rPr>
            </a:br>
            <a:r>
              <a:rPr lang="en-US" altLang="zh-CN" sz="4000" dirty="0">
                <a:solidFill>
                  <a:schemeClr val="tx1"/>
                </a:solidFill>
                <a:effectLst/>
              </a:rPr>
              <a:t>Chapter 00</a:t>
            </a:r>
            <a:endParaRPr lang="zh-CN" altLang="en-US" sz="5400" dirty="0">
              <a:solidFill>
                <a:schemeClr val="tx1"/>
              </a:solidFill>
              <a:effectLst/>
            </a:endParaRPr>
          </a:p>
        </p:txBody>
      </p:sp>
      <p:sp>
        <p:nvSpPr>
          <p:cNvPr id="3" name="Subtitle 2"/>
          <p:cNvSpPr>
            <a:spLocks noGrp="1"/>
          </p:cNvSpPr>
          <p:nvPr>
            <p:ph type="subTitle" idx="1"/>
          </p:nvPr>
        </p:nvSpPr>
        <p:spPr>
          <a:xfrm>
            <a:off x="642910" y="4317528"/>
            <a:ext cx="7772400" cy="1199704"/>
          </a:xfrm>
        </p:spPr>
        <p:txBody>
          <a:bodyPr/>
          <a:lstStyle/>
          <a:p>
            <a:pPr algn="ctr"/>
            <a:r>
              <a:rPr lang="en-US" altLang="zh-CN" dirty="0"/>
              <a:t>Collin Roberts</a:t>
            </a:r>
          </a:p>
          <a:p>
            <a:pPr algn="ctr"/>
            <a:r>
              <a:rPr lang="en-US" altLang="zh-CN" dirty="0"/>
              <a:t>University of Waterloo</a:t>
            </a:r>
            <a:endParaRPr lang="zh-CN"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
        <p:nvSpPr>
          <p:cNvPr id="4" name="Slide Number Placeholder 3"/>
          <p:cNvSpPr>
            <a:spLocks noGrp="1"/>
          </p:cNvSpPr>
          <p:nvPr>
            <p:ph type="sldNum" sz="quarter" idx="12"/>
          </p:nvPr>
        </p:nvSpPr>
        <p:spPr/>
        <p:txBody>
          <a:bodyPr/>
          <a:lstStyle/>
          <a:p>
            <a:fld id="{698A129C-0ADE-4F14-A567-0C9DEF7EB68D}" type="slidenum">
              <a:rPr lang="zh-CN" altLang="en-US" smtClean="0"/>
              <a:pPr/>
              <a:t>2</a:t>
            </a:fld>
            <a:endParaRPr lang="en-US" altLang="zh-CN"/>
          </a:p>
        </p:txBody>
      </p:sp>
    </p:spTree>
    <p:extLst>
      <p:ext uri="{BB962C8B-B14F-4D97-AF65-F5344CB8AC3E}">
        <p14:creationId xmlns:p14="http://schemas.microsoft.com/office/powerpoint/2010/main" val="1256225868"/>
      </p:ext>
    </p:extLst>
  </p:cSld>
  <p:clrMapOvr>
    <a:masterClrMapping/>
  </p:clrMapOvr>
  <mc:AlternateContent xmlns:mc="http://schemas.openxmlformats.org/markup-compatibility/2006" xmlns:p14="http://schemas.microsoft.com/office/powerpoint/2010/main">
    <mc:Choice Requires="p14">
      <p:transition spd="slow" p14:dur="2000" advTm="7880"/>
    </mc:Choice>
    <mc:Fallback xmlns="">
      <p:transition spd="slow" advTm="78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zh-CN" dirty="0"/>
              <a:t>Course Websites</a:t>
            </a:r>
          </a:p>
        </p:txBody>
      </p:sp>
      <p:sp>
        <p:nvSpPr>
          <p:cNvPr id="31747" name="Rectangle 3"/>
          <p:cNvSpPr>
            <a:spLocks noGrp="1" noChangeArrowheads="1"/>
          </p:cNvSpPr>
          <p:nvPr>
            <p:ph idx="1"/>
          </p:nvPr>
        </p:nvSpPr>
        <p:spPr>
          <a:xfrm>
            <a:off x="457200" y="1412776"/>
            <a:ext cx="8686800" cy="5044016"/>
          </a:xfrm>
        </p:spPr>
        <p:txBody>
          <a:bodyPr>
            <a:normAutofit/>
          </a:bodyPr>
          <a:lstStyle/>
          <a:p>
            <a:pPr marL="109728" indent="0">
              <a:buNone/>
            </a:pPr>
            <a:r>
              <a:rPr lang="en-US" b="1" dirty="0"/>
              <a:t>Unsecured Website</a:t>
            </a:r>
          </a:p>
          <a:p>
            <a:pPr marL="0" indent="0">
              <a:buNone/>
            </a:pPr>
            <a:r>
              <a:rPr lang="en-US" sz="2800" dirty="0">
                <a:hlinkClick r:id="rId5"/>
              </a:rPr>
              <a:t>https://student.cs.uwaterloo.ca/~cs338</a:t>
            </a:r>
            <a:endParaRPr lang="en-US" sz="2800" dirty="0"/>
          </a:p>
          <a:p>
            <a:pPr marL="274320" lvl="1" indent="0">
              <a:buNone/>
            </a:pPr>
            <a:endParaRPr lang="en-US" dirty="0"/>
          </a:p>
          <a:p>
            <a:pPr marL="109728" indent="0">
              <a:buNone/>
            </a:pPr>
            <a:r>
              <a:rPr lang="en-US" b="1" dirty="0"/>
              <a:t>LEARN</a:t>
            </a:r>
          </a:p>
          <a:p>
            <a:pPr marL="0" lvl="0" indent="0">
              <a:buClr>
                <a:srgbClr val="93A299"/>
              </a:buClr>
              <a:buNone/>
            </a:pPr>
            <a:r>
              <a:rPr lang="en-US" dirty="0">
                <a:solidFill>
                  <a:srgbClr val="292934"/>
                </a:solidFill>
                <a:hlinkClick r:id="rId6"/>
              </a:rPr>
              <a:t>https://learn.uwaterloo.ca/</a:t>
            </a:r>
            <a:endParaRPr lang="en-US" dirty="0">
              <a:solidFill>
                <a:srgbClr val="292934"/>
              </a:solidFill>
            </a:endParaRPr>
          </a:p>
          <a:p>
            <a:pPr marL="0" lvl="0" indent="0">
              <a:buClr>
                <a:srgbClr val="93A299"/>
              </a:buClr>
              <a:buNone/>
            </a:pPr>
            <a:r>
              <a:rPr lang="en-US" dirty="0">
                <a:solidFill>
                  <a:srgbClr val="292934"/>
                </a:solidFill>
              </a:rPr>
              <a:t>	</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
        <p:nvSpPr>
          <p:cNvPr id="3" name="Slide Number Placeholder 2"/>
          <p:cNvSpPr>
            <a:spLocks noGrp="1"/>
          </p:cNvSpPr>
          <p:nvPr>
            <p:ph type="sldNum" sz="quarter" idx="12"/>
          </p:nvPr>
        </p:nvSpPr>
        <p:spPr/>
        <p:txBody>
          <a:bodyPr/>
          <a:lstStyle/>
          <a:p>
            <a:fld id="{FB516CDA-9725-4C66-A198-D79AB93B319A}" type="slidenum">
              <a:rPr lang="zh-CN" altLang="en-US" smtClean="0"/>
              <a:pPr/>
              <a:t>3</a:t>
            </a:fld>
            <a:endParaRPr lang="en-US" altLang="zh-CN"/>
          </a:p>
        </p:txBody>
      </p:sp>
    </p:spTree>
    <p:extLst>
      <p:ext uri="{BB962C8B-B14F-4D97-AF65-F5344CB8AC3E}">
        <p14:creationId xmlns:p14="http://schemas.microsoft.com/office/powerpoint/2010/main" val="3833999154"/>
      </p:ext>
    </p:extLst>
  </p:cSld>
  <p:clrMapOvr>
    <a:masterClrMapping/>
  </p:clrMapOvr>
  <p:transition advClick="0" advTm="2057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Hours</a:t>
            </a:r>
          </a:p>
        </p:txBody>
      </p:sp>
      <p:sp>
        <p:nvSpPr>
          <p:cNvPr id="3" name="Content Placeholder 2"/>
          <p:cNvSpPr>
            <a:spLocks noGrp="1"/>
          </p:cNvSpPr>
          <p:nvPr>
            <p:ph idx="1"/>
          </p:nvPr>
        </p:nvSpPr>
        <p:spPr>
          <a:xfrm>
            <a:off x="457200" y="1628800"/>
            <a:ext cx="8229600" cy="4876800"/>
          </a:xfrm>
        </p:spPr>
        <p:txBody>
          <a:bodyPr/>
          <a:lstStyle/>
          <a:p>
            <a:r>
              <a:rPr lang="en-US" dirty="0"/>
              <a:t>Both TAs and instructor, spread out through the week.</a:t>
            </a:r>
          </a:p>
          <a:p>
            <a:r>
              <a:rPr lang="en-US" dirty="0"/>
              <a:t>Online using MS Teams</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
        <p:nvSpPr>
          <p:cNvPr id="5" name="Slide Number Placeholder 4"/>
          <p:cNvSpPr>
            <a:spLocks noGrp="1"/>
          </p:cNvSpPr>
          <p:nvPr>
            <p:ph type="sldNum" sz="quarter" idx="12"/>
          </p:nvPr>
        </p:nvSpPr>
        <p:spPr/>
        <p:txBody>
          <a:bodyPr/>
          <a:lstStyle/>
          <a:p>
            <a:fld id="{FB516CDA-9725-4C66-A198-D79AB93B319A}" type="slidenum">
              <a:rPr lang="zh-CN" altLang="en-US" smtClean="0"/>
              <a:pPr/>
              <a:t>4</a:t>
            </a:fld>
            <a:endParaRPr lang="en-US" altLang="zh-CN"/>
          </a:p>
        </p:txBody>
      </p:sp>
    </p:spTree>
    <p:extLst>
      <p:ext uri="{BB962C8B-B14F-4D97-AF65-F5344CB8AC3E}">
        <p14:creationId xmlns:p14="http://schemas.microsoft.com/office/powerpoint/2010/main" val="2898354229"/>
      </p:ext>
    </p:extLst>
  </p:cSld>
  <p:clrMapOvr>
    <a:masterClrMapping/>
  </p:clrMapOvr>
  <mc:AlternateContent xmlns:mc="http://schemas.openxmlformats.org/markup-compatibility/2006" xmlns:p14="http://schemas.microsoft.com/office/powerpoint/2010/main">
    <mc:Choice Requires="p14">
      <p:transition spd="slow" p14:dur="2000" advTm="14312"/>
    </mc:Choice>
    <mc:Fallback xmlns="">
      <p:transition spd="slow" advTm="143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zh-CN"/>
              <a:t>Course Roadmap</a:t>
            </a:r>
          </a:p>
        </p:txBody>
      </p:sp>
      <p:sp>
        <p:nvSpPr>
          <p:cNvPr id="109571" name="Rectangle 3"/>
          <p:cNvSpPr>
            <a:spLocks noGrp="1" noChangeArrowheads="1"/>
          </p:cNvSpPr>
          <p:nvPr>
            <p:ph idx="1"/>
          </p:nvPr>
        </p:nvSpPr>
        <p:spPr/>
        <p:txBody>
          <a:bodyPr>
            <a:normAutofit/>
          </a:bodyPr>
          <a:lstStyle/>
          <a:p>
            <a:r>
              <a:rPr lang="en-US" altLang="zh-CN" dirty="0"/>
              <a:t>Database implementation</a:t>
            </a:r>
          </a:p>
          <a:p>
            <a:pPr lvl="1"/>
            <a:r>
              <a:rPr lang="en-US" altLang="zh-CN" dirty="0"/>
              <a:t>Relational data model</a:t>
            </a:r>
          </a:p>
          <a:p>
            <a:pPr lvl="1"/>
            <a:r>
              <a:rPr lang="en-US" altLang="zh-CN" dirty="0"/>
              <a:t>SQL</a:t>
            </a:r>
          </a:p>
          <a:p>
            <a:pPr lvl="1"/>
            <a:r>
              <a:rPr lang="en-US" altLang="zh-CN" dirty="0"/>
              <a:t>Storage and indexing</a:t>
            </a:r>
          </a:p>
          <a:p>
            <a:r>
              <a:rPr lang="en-US" altLang="zh-CN" dirty="0"/>
              <a:t>Database design</a:t>
            </a:r>
          </a:p>
          <a:p>
            <a:pPr lvl="1"/>
            <a:r>
              <a:rPr lang="en-US" altLang="zh-CN" dirty="0"/>
              <a:t>Entity Relationship Diagrams, mapping, Normalization</a:t>
            </a:r>
          </a:p>
          <a:p>
            <a:r>
              <a:rPr lang="en-US" altLang="zh-CN" dirty="0"/>
              <a:t>Advanced topics (time permits)</a:t>
            </a:r>
          </a:p>
          <a:p>
            <a:pPr lvl="1"/>
            <a:r>
              <a:rPr lang="en-US" altLang="zh-CN" dirty="0"/>
              <a:t>Transaction control</a:t>
            </a:r>
          </a:p>
          <a:p>
            <a:pPr lvl="1"/>
            <a:r>
              <a:rPr lang="en-US" altLang="zh-CN" dirty="0"/>
              <a:t>Concurrency control</a:t>
            </a:r>
          </a:p>
          <a:p>
            <a:pPr lvl="1"/>
            <a:r>
              <a:rPr lang="en-US" altLang="zh-CN" dirty="0"/>
              <a:t>Multimedia database</a:t>
            </a:r>
          </a:p>
          <a:p>
            <a:pPr lvl="1"/>
            <a:r>
              <a:rPr lang="en-US" altLang="zh-CN" dirty="0"/>
              <a:t>Data warehouse and data mining</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
        <p:nvSpPr>
          <p:cNvPr id="2" name="Slide Number Placeholder 1"/>
          <p:cNvSpPr>
            <a:spLocks noGrp="1"/>
          </p:cNvSpPr>
          <p:nvPr>
            <p:ph type="sldNum" sz="quarter" idx="12"/>
          </p:nvPr>
        </p:nvSpPr>
        <p:spPr/>
        <p:txBody>
          <a:bodyPr/>
          <a:lstStyle/>
          <a:p>
            <a:fld id="{FB516CDA-9725-4C66-A198-D79AB93B319A}" type="slidenum">
              <a:rPr lang="zh-CN" altLang="en-US" smtClean="0"/>
              <a:pPr/>
              <a:t>5</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2000" advTm="29235"/>
    </mc:Choice>
    <mc:Fallback xmlns="">
      <p:transition spd="slow" advTm="292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Lectures</a:t>
            </a:r>
          </a:p>
        </p:txBody>
      </p:sp>
      <p:sp>
        <p:nvSpPr>
          <p:cNvPr id="3" name="Content Placeholder 2"/>
          <p:cNvSpPr>
            <a:spLocks noGrp="1"/>
          </p:cNvSpPr>
          <p:nvPr>
            <p:ph idx="1"/>
          </p:nvPr>
        </p:nvSpPr>
        <p:spPr/>
        <p:txBody>
          <a:bodyPr>
            <a:normAutofit/>
          </a:bodyPr>
          <a:lstStyle/>
          <a:p>
            <a:r>
              <a:rPr lang="en-US" sz="2800" dirty="0"/>
              <a:t>Delivered via PowerPoint slides</a:t>
            </a:r>
          </a:p>
          <a:p>
            <a:r>
              <a:rPr lang="en-US" sz="2800" dirty="0"/>
              <a:t>Two lectures per week</a:t>
            </a:r>
          </a:p>
          <a:p>
            <a:pPr lvl="1"/>
            <a:r>
              <a:rPr lang="en-US" sz="2400" dirty="0"/>
              <a:t>One on Monday and one on Wednesday</a:t>
            </a:r>
          </a:p>
          <a:p>
            <a:r>
              <a:rPr lang="en-US" sz="2800" dirty="0"/>
              <a:t>Each slide contains:</a:t>
            </a:r>
          </a:p>
          <a:p>
            <a:pPr lvl="1"/>
            <a:r>
              <a:rPr lang="en-US" sz="2400" dirty="0"/>
              <a:t>Essential concepts and major knowledge points</a:t>
            </a:r>
          </a:p>
          <a:p>
            <a:pPr lvl="1"/>
            <a:r>
              <a:rPr lang="en-US" sz="2400" dirty="0"/>
              <a:t>Notes</a:t>
            </a:r>
          </a:p>
          <a:p>
            <a:r>
              <a:rPr lang="en-US" sz="2800" dirty="0"/>
              <a:t>To access the slides, you will need Microsoft Office</a:t>
            </a:r>
          </a:p>
          <a:p>
            <a:pPr lvl="1"/>
            <a:r>
              <a:rPr lang="en-US" sz="2400" dirty="0"/>
              <a:t>Free at </a:t>
            </a:r>
            <a:r>
              <a:rPr lang="en-US" sz="2400" dirty="0">
                <a:hlinkClick r:id="rId5"/>
              </a:rPr>
              <a:t>https://uwaterloo.ca/office-365/</a:t>
            </a:r>
            <a:r>
              <a:rPr lang="en-US" sz="2400" dirty="0"/>
              <a:t> </a:t>
            </a:r>
          </a:p>
          <a:p>
            <a:pPr lvl="2"/>
            <a:endParaRPr lang="en-US" sz="2200" dirty="0"/>
          </a:p>
          <a:p>
            <a:pPr marL="0" indent="0">
              <a:buNone/>
            </a:pPr>
            <a:endParaRPr lang="en-US" sz="2800" dirty="0"/>
          </a:p>
        </p:txBody>
      </p:sp>
      <p:sp>
        <p:nvSpPr>
          <p:cNvPr id="4" name="Slide Number Placeholder 3"/>
          <p:cNvSpPr>
            <a:spLocks noGrp="1"/>
          </p:cNvSpPr>
          <p:nvPr>
            <p:ph type="sldNum" sz="quarter" idx="12"/>
          </p:nvPr>
        </p:nvSpPr>
        <p:spPr/>
        <p:txBody>
          <a:bodyPr/>
          <a:lstStyle/>
          <a:p>
            <a:fld id="{FB516CDA-9725-4C66-A198-D79AB93B319A}" type="slidenum">
              <a:rPr lang="zh-CN" altLang="en-US" smtClean="0"/>
              <a:pPr/>
              <a:t>6</a:t>
            </a:fld>
            <a:endParaRPr lang="en-US" altLang="zh-CN"/>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290637335"/>
      </p:ext>
    </p:extLst>
  </p:cSld>
  <p:clrMapOvr>
    <a:masterClrMapping/>
  </p:clrMapOvr>
  <mc:AlternateContent xmlns:mc="http://schemas.openxmlformats.org/markup-compatibility/2006" xmlns:p14="http://schemas.microsoft.com/office/powerpoint/2010/main">
    <mc:Choice Requires="p14">
      <p:transition spd="slow" p14:dur="2000" advTm="46261"/>
    </mc:Choice>
    <mc:Fallback xmlns="">
      <p:transition spd="slow" advTm="462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zh-CN" dirty="0"/>
              <a:t>Recommended Textbook</a:t>
            </a:r>
          </a:p>
        </p:txBody>
      </p:sp>
      <p:sp>
        <p:nvSpPr>
          <p:cNvPr id="36867" name="Rectangle 3"/>
          <p:cNvSpPr>
            <a:spLocks noGrp="1" noChangeArrowheads="1"/>
          </p:cNvSpPr>
          <p:nvPr>
            <p:ph idx="1"/>
          </p:nvPr>
        </p:nvSpPr>
        <p:spPr/>
        <p:txBody>
          <a:bodyPr/>
          <a:lstStyle/>
          <a:p>
            <a:pPr lvl="0"/>
            <a:r>
              <a:rPr lang="en-CA" altLang="zh-CN" dirty="0"/>
              <a:t>See the unsecured website.</a:t>
            </a:r>
            <a:endParaRPr lang="en-US" altLang="zh-CN" dirty="0"/>
          </a:p>
          <a:p>
            <a:pPr lvl="3"/>
            <a:endParaRPr lang="en-US" altLang="zh-CN" dirty="0"/>
          </a:p>
          <a:p>
            <a:pPr lvl="3"/>
            <a:endParaRPr lang="en-US" altLang="zh-CN" dirty="0"/>
          </a:p>
          <a:p>
            <a:pPr lvl="1"/>
            <a:endParaRPr lang="en-US" altLang="zh-CN" dirty="0"/>
          </a:p>
          <a:p>
            <a:pPr lvl="1"/>
            <a:endParaRPr lang="zh-CN"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
        <p:nvSpPr>
          <p:cNvPr id="2" name="Slide Number Placeholder 1"/>
          <p:cNvSpPr>
            <a:spLocks noGrp="1"/>
          </p:cNvSpPr>
          <p:nvPr>
            <p:ph type="sldNum" sz="quarter" idx="12"/>
          </p:nvPr>
        </p:nvSpPr>
        <p:spPr/>
        <p:txBody>
          <a:bodyPr/>
          <a:lstStyle/>
          <a:p>
            <a:fld id="{FB516CDA-9725-4C66-A198-D79AB93B319A}" type="slidenum">
              <a:rPr lang="zh-CN" altLang="en-US" smtClean="0"/>
              <a:pPr/>
              <a:t>7</a:t>
            </a:fld>
            <a:endParaRPr lang="en-US" altLang="zh-CN"/>
          </a:p>
        </p:txBody>
      </p:sp>
    </p:spTree>
    <p:extLst>
      <p:ext uri="{BB962C8B-B14F-4D97-AF65-F5344CB8AC3E}">
        <p14:creationId xmlns:p14="http://schemas.microsoft.com/office/powerpoint/2010/main" val="172427010"/>
      </p:ext>
    </p:extLst>
  </p:cSld>
  <p:clrMapOvr>
    <a:masterClrMapping/>
  </p:clrMapOvr>
  <p:transition advClick="0" advTm="143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zh-CN" dirty="0"/>
              <a:t>Evaluations</a:t>
            </a:r>
          </a:p>
        </p:txBody>
      </p:sp>
      <p:sp>
        <p:nvSpPr>
          <p:cNvPr id="115732" name="Rectangle 20"/>
          <p:cNvSpPr>
            <a:spLocks noGrp="1" noChangeArrowheads="1"/>
          </p:cNvSpPr>
          <p:nvPr>
            <p:ph idx="1"/>
          </p:nvPr>
        </p:nvSpPr>
        <p:spPr/>
        <p:txBody>
          <a:bodyPr>
            <a:normAutofit/>
          </a:bodyPr>
          <a:lstStyle/>
          <a:p>
            <a:r>
              <a:rPr lang="en-US" altLang="zh-CN" dirty="0"/>
              <a:t>See the unsecured website.</a:t>
            </a:r>
          </a:p>
        </p:txBody>
      </p:sp>
      <p:sp>
        <p:nvSpPr>
          <p:cNvPr id="2" name="Slide Number Placeholder 1"/>
          <p:cNvSpPr>
            <a:spLocks noGrp="1"/>
          </p:cNvSpPr>
          <p:nvPr>
            <p:ph type="sldNum" sz="quarter" idx="12"/>
          </p:nvPr>
        </p:nvSpPr>
        <p:spPr/>
        <p:txBody>
          <a:bodyPr/>
          <a:lstStyle/>
          <a:p>
            <a:fld id="{FB516CDA-9725-4C66-A198-D79AB93B319A}" type="slidenum">
              <a:rPr lang="zh-CN" altLang="en-US" smtClean="0"/>
              <a:pPr/>
              <a:t>8</a:t>
            </a:fld>
            <a:endParaRPr lang="en-US" altLang="zh-CN"/>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999"/>
    </mc:Choice>
    <mc:Fallback xmlns="">
      <p:transition spd="slow" advTm="249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Crowdmark Assignments</a:t>
            </a:r>
          </a:p>
        </p:txBody>
      </p:sp>
      <p:sp>
        <p:nvSpPr>
          <p:cNvPr id="3" name="Content Placeholder 2"/>
          <p:cNvSpPr>
            <a:spLocks noGrp="1"/>
          </p:cNvSpPr>
          <p:nvPr>
            <p:ph idx="1"/>
          </p:nvPr>
        </p:nvSpPr>
        <p:spPr/>
        <p:txBody>
          <a:bodyPr/>
          <a:lstStyle/>
          <a:p>
            <a:r>
              <a:rPr lang="en-US" dirty="0"/>
              <a:t>See the unsecured website.</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
        <p:nvSpPr>
          <p:cNvPr id="4" name="Slide Number Placeholder 3"/>
          <p:cNvSpPr>
            <a:spLocks noGrp="1"/>
          </p:cNvSpPr>
          <p:nvPr>
            <p:ph type="sldNum" sz="quarter" idx="12"/>
          </p:nvPr>
        </p:nvSpPr>
        <p:spPr/>
        <p:txBody>
          <a:bodyPr/>
          <a:lstStyle/>
          <a:p>
            <a:fld id="{FB516CDA-9725-4C66-A198-D79AB93B319A}" type="slidenum">
              <a:rPr lang="zh-CN" altLang="en-US" smtClean="0"/>
              <a:pPr/>
              <a:t>9</a:t>
            </a:fld>
            <a:endParaRPr lang="en-US" altLang="zh-CN"/>
          </a:p>
        </p:txBody>
      </p:sp>
    </p:spTree>
    <p:extLst>
      <p:ext uri="{BB962C8B-B14F-4D97-AF65-F5344CB8AC3E}">
        <p14:creationId xmlns:p14="http://schemas.microsoft.com/office/powerpoint/2010/main" val="1280590496"/>
      </p:ext>
    </p:extLst>
  </p:cSld>
  <p:clrMapOvr>
    <a:masterClrMapping/>
  </p:clrMapOvr>
  <mc:AlternateContent xmlns:mc="http://schemas.openxmlformats.org/markup-compatibility/2006" xmlns:p14="http://schemas.microsoft.com/office/powerpoint/2010/main">
    <mc:Choice Requires="p14">
      <p:transition spd="slow" p14:dur="2000" advTm="49776"/>
    </mc:Choice>
    <mc:Fallback xmlns="">
      <p:transition spd="slow" advTm="497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1393</TotalTime>
  <Words>1273</Words>
  <Application>Microsoft Office PowerPoint</Application>
  <PresentationFormat>On-screen Show (4:3)</PresentationFormat>
  <Paragraphs>130</Paragraphs>
  <Slides>13</Slides>
  <Notes>13</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宋体</vt:lpstr>
      <vt:lpstr>Arial</vt:lpstr>
      <vt:lpstr>Tahoma</vt:lpstr>
      <vt:lpstr>Wingdings</vt:lpstr>
      <vt:lpstr>Clarity</vt:lpstr>
      <vt:lpstr>Today’s Plan</vt:lpstr>
      <vt:lpstr>Course Overview  Chapter 00</vt:lpstr>
      <vt:lpstr>Course Websites</vt:lpstr>
      <vt:lpstr>Office Hours</vt:lpstr>
      <vt:lpstr>Course Roadmap</vt:lpstr>
      <vt:lpstr>Lectures</vt:lpstr>
      <vt:lpstr>Recommended Textbook</vt:lpstr>
      <vt:lpstr>Evaluations</vt:lpstr>
      <vt:lpstr>Crowdmark Assignments</vt:lpstr>
      <vt:lpstr>Getting your own DBMS</vt:lpstr>
      <vt:lpstr>Don’t be afraid to ask questions</vt:lpstr>
      <vt:lpstr>Intellectual Property</vt:lpstr>
      <vt:lpstr>Word of Caution</vt:lpstr>
    </vt:vector>
  </TitlesOfParts>
  <Company>Starcraft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Zerg</dc:creator>
  <cp:lastModifiedBy>Collin Roberts</cp:lastModifiedBy>
  <cp:revision>154</cp:revision>
  <cp:lastPrinted>1601-01-01T00:00:00Z</cp:lastPrinted>
  <dcterms:created xsi:type="dcterms:W3CDTF">2005-05-07T15:07:23Z</dcterms:created>
  <dcterms:modified xsi:type="dcterms:W3CDTF">2026-05-11T14:40:27Z</dcterms:modified>
</cp:coreProperties>
</file>