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Action1.xml" ContentType="application/vnd.ms-office.inkAction+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Action2.xml" ContentType="application/vnd.ms-office.inkAction+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33"/>
  </p:notesMasterIdLst>
  <p:sldIdLst>
    <p:sldId id="345" r:id="rId2"/>
    <p:sldId id="341" r:id="rId3"/>
    <p:sldId id="303" r:id="rId4"/>
    <p:sldId id="331" r:id="rId5"/>
    <p:sldId id="333" r:id="rId6"/>
    <p:sldId id="307" r:id="rId7"/>
    <p:sldId id="308" r:id="rId8"/>
    <p:sldId id="309" r:id="rId9"/>
    <p:sldId id="310" r:id="rId10"/>
    <p:sldId id="311" r:id="rId11"/>
    <p:sldId id="344" r:id="rId12"/>
    <p:sldId id="353" r:id="rId13"/>
    <p:sldId id="312" r:id="rId14"/>
    <p:sldId id="313" r:id="rId15"/>
    <p:sldId id="299" r:id="rId16"/>
    <p:sldId id="300" r:id="rId17"/>
    <p:sldId id="301" r:id="rId18"/>
    <p:sldId id="282" r:id="rId19"/>
    <p:sldId id="295" r:id="rId20"/>
    <p:sldId id="325" r:id="rId21"/>
    <p:sldId id="326" r:id="rId22"/>
    <p:sldId id="327" r:id="rId23"/>
    <p:sldId id="328" r:id="rId24"/>
    <p:sldId id="322" r:id="rId25"/>
    <p:sldId id="323" r:id="rId26"/>
    <p:sldId id="288" r:id="rId27"/>
    <p:sldId id="289" r:id="rId28"/>
    <p:sldId id="324" r:id="rId29"/>
    <p:sldId id="257" r:id="rId30"/>
    <p:sldId id="340" r:id="rId31"/>
    <p:sldId id="342" r:id="rId32"/>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42" autoAdjust="0"/>
    <p:restoredTop sz="67217" autoAdjust="0"/>
  </p:normalViewPr>
  <p:slideViewPr>
    <p:cSldViewPr>
      <p:cViewPr varScale="1">
        <p:scale>
          <a:sx n="55" d="100"/>
          <a:sy n="55" d="100"/>
        </p:scale>
        <p:origin x="195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8212"/>
    </p:cViewPr>
  </p:sorterViewPr>
  <p:notesViewPr>
    <p:cSldViewPr>
      <p:cViewPr varScale="1">
        <p:scale>
          <a:sx n="39" d="100"/>
          <a:sy n="39" d="100"/>
        </p:scale>
        <p:origin x="-1518" y="-108"/>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38DE0A-7767-47D2-8CCB-5F0C99AD1283}"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zh-CN" altLang="en-US"/>
        </a:p>
      </dgm:t>
    </dgm:pt>
    <dgm:pt modelId="{4C78368D-E86C-466C-A85C-BF4EBC316FAB}">
      <dgm:prSet/>
      <dgm:spPr/>
      <dgm:t>
        <a:bodyPr/>
        <a:lstStyle/>
        <a:p>
          <a:pPr rtl="0"/>
          <a:r>
            <a:rPr lang="en-US" dirty="0"/>
            <a:t>Provide data integrity</a:t>
          </a:r>
          <a:endParaRPr lang="zh-CN" dirty="0"/>
        </a:p>
      </dgm:t>
    </dgm:pt>
    <dgm:pt modelId="{4ED03AFF-D460-405C-833D-7C9AF41FF50D}" type="parTrans" cxnId="{5C170D90-5918-4E7A-942E-F45CA8DCFE17}">
      <dgm:prSet/>
      <dgm:spPr/>
      <dgm:t>
        <a:bodyPr/>
        <a:lstStyle/>
        <a:p>
          <a:endParaRPr lang="zh-CN" altLang="en-US"/>
        </a:p>
      </dgm:t>
    </dgm:pt>
    <dgm:pt modelId="{FB2C4A0E-CFDC-474E-A8F1-0DC516E49CD7}" type="sibTrans" cxnId="{5C170D90-5918-4E7A-942E-F45CA8DCFE17}">
      <dgm:prSet/>
      <dgm:spPr/>
      <dgm:t>
        <a:bodyPr/>
        <a:lstStyle/>
        <a:p>
          <a:endParaRPr lang="zh-CN" altLang="en-US"/>
        </a:p>
      </dgm:t>
    </dgm:pt>
    <dgm:pt modelId="{71409FBE-D096-4AB7-8F1D-0E996EE10BD0}">
      <dgm:prSet/>
      <dgm:spPr/>
      <dgm:t>
        <a:bodyPr/>
        <a:lstStyle/>
        <a:p>
          <a:pPr rtl="0"/>
          <a:r>
            <a:rPr lang="en-US" dirty="0"/>
            <a:t>Reduce data redundancy and inconsistency</a:t>
          </a:r>
          <a:endParaRPr lang="zh-CN" dirty="0"/>
        </a:p>
      </dgm:t>
    </dgm:pt>
    <dgm:pt modelId="{99D67334-3145-4024-A874-FA572BED17DD}" type="parTrans" cxnId="{D8AE2DC2-47D4-44EE-9FDD-6FB191554ED9}">
      <dgm:prSet/>
      <dgm:spPr/>
      <dgm:t>
        <a:bodyPr/>
        <a:lstStyle/>
        <a:p>
          <a:endParaRPr lang="zh-CN" altLang="en-US"/>
        </a:p>
      </dgm:t>
    </dgm:pt>
    <dgm:pt modelId="{EF8E46BD-2227-47AB-9D52-688917273CA6}" type="sibTrans" cxnId="{D8AE2DC2-47D4-44EE-9FDD-6FB191554ED9}">
      <dgm:prSet/>
      <dgm:spPr/>
      <dgm:t>
        <a:bodyPr/>
        <a:lstStyle/>
        <a:p>
          <a:endParaRPr lang="zh-CN" altLang="en-US"/>
        </a:p>
      </dgm:t>
    </dgm:pt>
    <dgm:pt modelId="{A0F5ACB4-5B63-491A-8961-D1CBCE18857F}">
      <dgm:prSet/>
      <dgm:spPr/>
      <dgm:t>
        <a:bodyPr/>
        <a:lstStyle/>
        <a:p>
          <a:pPr rtl="0"/>
          <a:r>
            <a:rPr lang="en-US" dirty="0"/>
            <a:t>Provide data independence</a:t>
          </a:r>
          <a:endParaRPr lang="zh-CN" dirty="0"/>
        </a:p>
      </dgm:t>
    </dgm:pt>
    <dgm:pt modelId="{CD673D20-14A8-43E0-BCA5-F0607ABC7C97}" type="parTrans" cxnId="{28E96AD7-DAB4-4115-BC4F-DB3B1EE8D774}">
      <dgm:prSet/>
      <dgm:spPr/>
      <dgm:t>
        <a:bodyPr/>
        <a:lstStyle/>
        <a:p>
          <a:endParaRPr lang="zh-CN" altLang="en-US"/>
        </a:p>
      </dgm:t>
    </dgm:pt>
    <dgm:pt modelId="{2034448E-A91A-439D-817C-A29EC3D5E053}" type="sibTrans" cxnId="{28E96AD7-DAB4-4115-BC4F-DB3B1EE8D774}">
      <dgm:prSet/>
      <dgm:spPr/>
      <dgm:t>
        <a:bodyPr/>
        <a:lstStyle/>
        <a:p>
          <a:endParaRPr lang="zh-CN" altLang="en-US"/>
        </a:p>
      </dgm:t>
    </dgm:pt>
    <dgm:pt modelId="{45E1C62E-0497-41AA-B2DC-12853BF964D9}">
      <dgm:prSet/>
      <dgm:spPr/>
      <dgm:t>
        <a:bodyPr/>
        <a:lstStyle/>
        <a:p>
          <a:pPr rtl="0"/>
          <a:r>
            <a:rPr lang="en-US" dirty="0"/>
            <a:t>Separate program and data </a:t>
          </a:r>
        </a:p>
      </dgm:t>
    </dgm:pt>
    <dgm:pt modelId="{D06801CE-4D07-47A2-AF1D-1A2FD4190828}" type="parTrans" cxnId="{02F6676E-0843-42E6-A1ED-1D047AEAE31C}">
      <dgm:prSet/>
      <dgm:spPr/>
      <dgm:t>
        <a:bodyPr/>
        <a:lstStyle/>
        <a:p>
          <a:endParaRPr lang="zh-CN" altLang="en-US"/>
        </a:p>
      </dgm:t>
    </dgm:pt>
    <dgm:pt modelId="{BC040112-5EF4-47CC-A993-A9B111B762F8}" type="sibTrans" cxnId="{02F6676E-0843-42E6-A1ED-1D047AEAE31C}">
      <dgm:prSet/>
      <dgm:spPr/>
      <dgm:t>
        <a:bodyPr/>
        <a:lstStyle/>
        <a:p>
          <a:endParaRPr lang="zh-CN" altLang="en-US"/>
        </a:p>
      </dgm:t>
    </dgm:pt>
    <dgm:pt modelId="{642B2665-3A99-4416-95A9-517089E3D3B4}">
      <dgm:prSet/>
      <dgm:spPr/>
      <dgm:t>
        <a:bodyPr/>
        <a:lstStyle/>
        <a:p>
          <a:pPr rtl="0"/>
          <a:r>
            <a:rPr lang="en-US" dirty="0"/>
            <a:t>Provide security, concurrent access and crash recovery</a:t>
          </a:r>
          <a:endParaRPr lang="zh-CN" dirty="0"/>
        </a:p>
      </dgm:t>
    </dgm:pt>
    <dgm:pt modelId="{94AE37CE-419D-41B1-8FE2-661EB99FC461}" type="parTrans" cxnId="{99C5EC55-50A8-4352-BC19-1A97A1D6EDF0}">
      <dgm:prSet/>
      <dgm:spPr/>
      <dgm:t>
        <a:bodyPr/>
        <a:lstStyle/>
        <a:p>
          <a:endParaRPr lang="zh-CN" altLang="en-US"/>
        </a:p>
      </dgm:t>
    </dgm:pt>
    <dgm:pt modelId="{33D1A0CC-6298-4126-8206-F3B9BCD77DD5}" type="sibTrans" cxnId="{99C5EC55-50A8-4352-BC19-1A97A1D6EDF0}">
      <dgm:prSet/>
      <dgm:spPr/>
      <dgm:t>
        <a:bodyPr/>
        <a:lstStyle/>
        <a:p>
          <a:endParaRPr lang="zh-CN" altLang="en-US"/>
        </a:p>
      </dgm:t>
    </dgm:pt>
    <dgm:pt modelId="{89760B57-597A-4366-85A0-B718460544F8}">
      <dgm:prSet/>
      <dgm:spPr/>
      <dgm:t>
        <a:bodyPr/>
        <a:lstStyle/>
        <a:p>
          <a:pPr rtl="0"/>
          <a:r>
            <a:rPr lang="en-US" dirty="0"/>
            <a:t>Enable data sharing and high availability</a:t>
          </a:r>
          <a:endParaRPr lang="zh-CN" dirty="0"/>
        </a:p>
      </dgm:t>
    </dgm:pt>
    <dgm:pt modelId="{4EE98E09-4639-4C37-8E52-BA3A610EDB3E}" type="parTrans" cxnId="{D05B5649-F35D-4AA9-B6A8-74C868775253}">
      <dgm:prSet/>
      <dgm:spPr/>
      <dgm:t>
        <a:bodyPr/>
        <a:lstStyle/>
        <a:p>
          <a:endParaRPr lang="zh-CN" altLang="en-US"/>
        </a:p>
      </dgm:t>
    </dgm:pt>
    <dgm:pt modelId="{2011A461-1807-472B-8597-AD88277C95B4}" type="sibTrans" cxnId="{D05B5649-F35D-4AA9-B6A8-74C868775253}">
      <dgm:prSet/>
      <dgm:spPr/>
      <dgm:t>
        <a:bodyPr/>
        <a:lstStyle/>
        <a:p>
          <a:endParaRPr lang="zh-CN" altLang="en-US"/>
        </a:p>
      </dgm:t>
    </dgm:pt>
    <dgm:pt modelId="{5470775C-BD78-4891-9CA5-F043C7BCED37}">
      <dgm:prSet/>
      <dgm:spPr/>
      <dgm:t>
        <a:bodyPr/>
        <a:lstStyle/>
        <a:p>
          <a:pPr rtl="0"/>
          <a:r>
            <a:rPr lang="en-US" dirty="0"/>
            <a:t>Centralized data administration</a:t>
          </a:r>
          <a:endParaRPr lang="zh-CN" dirty="0"/>
        </a:p>
      </dgm:t>
    </dgm:pt>
    <dgm:pt modelId="{D6EDEED8-E4D0-4FB6-A18C-7659925995FA}" type="parTrans" cxnId="{2028736F-5BCE-47AF-9511-EF6CBBF69457}">
      <dgm:prSet/>
      <dgm:spPr/>
      <dgm:t>
        <a:bodyPr/>
        <a:lstStyle/>
        <a:p>
          <a:endParaRPr lang="zh-CN" altLang="en-US"/>
        </a:p>
      </dgm:t>
    </dgm:pt>
    <dgm:pt modelId="{5E232B4C-1516-4A9D-99B1-4BE7D190CB88}" type="sibTrans" cxnId="{2028736F-5BCE-47AF-9511-EF6CBBF69457}">
      <dgm:prSet/>
      <dgm:spPr/>
      <dgm:t>
        <a:bodyPr/>
        <a:lstStyle/>
        <a:p>
          <a:endParaRPr lang="zh-CN" altLang="en-US"/>
        </a:p>
      </dgm:t>
    </dgm:pt>
    <dgm:pt modelId="{05CD3204-C608-45E4-9B5B-B66DF4B740EC}">
      <dgm:prSet/>
      <dgm:spPr/>
      <dgm:t>
        <a:bodyPr/>
        <a:lstStyle/>
        <a:p>
          <a:pPr rtl="0"/>
          <a:r>
            <a:rPr lang="en-US" dirty="0"/>
            <a:t>Back up and access</a:t>
          </a:r>
          <a:endParaRPr lang="zh-CN" dirty="0"/>
        </a:p>
      </dgm:t>
    </dgm:pt>
    <dgm:pt modelId="{6DA63F62-7ECC-46DD-9513-3A53BDF36F91}" type="parTrans" cxnId="{E69AB901-275C-45EB-9ADB-666B50F208B0}">
      <dgm:prSet/>
      <dgm:spPr/>
      <dgm:t>
        <a:bodyPr/>
        <a:lstStyle/>
        <a:p>
          <a:endParaRPr lang="zh-CN" altLang="en-US"/>
        </a:p>
      </dgm:t>
    </dgm:pt>
    <dgm:pt modelId="{DE0DDDE6-434D-4E00-8EBB-FA96B404E5B7}" type="sibTrans" cxnId="{E69AB901-275C-45EB-9ADB-666B50F208B0}">
      <dgm:prSet/>
      <dgm:spPr/>
      <dgm:t>
        <a:bodyPr/>
        <a:lstStyle/>
        <a:p>
          <a:endParaRPr lang="zh-CN" altLang="en-US"/>
        </a:p>
      </dgm:t>
    </dgm:pt>
    <dgm:pt modelId="{32B2C99D-4FEC-47C9-88A6-28056CC33B26}">
      <dgm:prSet/>
      <dgm:spPr/>
      <dgm:t>
        <a:bodyPr/>
        <a:lstStyle/>
        <a:p>
          <a:pPr rtl="0"/>
          <a:r>
            <a:rPr lang="en-US" dirty="0"/>
            <a:t>Reduce application development time</a:t>
          </a:r>
          <a:endParaRPr lang="zh-CN" dirty="0"/>
        </a:p>
      </dgm:t>
    </dgm:pt>
    <dgm:pt modelId="{E90F8982-6F6F-49B2-9CF8-B01BC5600D33}" type="parTrans" cxnId="{564E61C1-941F-4740-AB12-027B32CDCDAE}">
      <dgm:prSet/>
      <dgm:spPr/>
      <dgm:t>
        <a:bodyPr/>
        <a:lstStyle/>
        <a:p>
          <a:endParaRPr lang="zh-CN" altLang="en-US"/>
        </a:p>
      </dgm:t>
    </dgm:pt>
    <dgm:pt modelId="{DBB0F48D-C18F-45CF-9F42-C8C4B043851B}" type="sibTrans" cxnId="{564E61C1-941F-4740-AB12-027B32CDCDAE}">
      <dgm:prSet/>
      <dgm:spPr/>
      <dgm:t>
        <a:bodyPr/>
        <a:lstStyle/>
        <a:p>
          <a:endParaRPr lang="zh-CN" altLang="en-US"/>
        </a:p>
      </dgm:t>
    </dgm:pt>
    <dgm:pt modelId="{EEEF33D9-66E9-46BE-9815-0D00A4A676FC}">
      <dgm:prSet/>
      <dgm:spPr/>
      <dgm:t>
        <a:bodyPr/>
        <a:lstStyle/>
        <a:p>
          <a:pPr rtl="0"/>
          <a:r>
            <a:rPr lang="en-US" dirty="0"/>
            <a:t>Standard software packages readily available in the market</a:t>
          </a:r>
        </a:p>
      </dgm:t>
    </dgm:pt>
    <dgm:pt modelId="{D880E3BB-F82E-4620-BF91-8A1B3F824A06}" type="parTrans" cxnId="{EB92110A-E522-40CC-83FD-400D67800612}">
      <dgm:prSet/>
      <dgm:spPr/>
      <dgm:t>
        <a:bodyPr/>
        <a:lstStyle/>
        <a:p>
          <a:endParaRPr lang="zh-CN" altLang="en-US"/>
        </a:p>
      </dgm:t>
    </dgm:pt>
    <dgm:pt modelId="{531A9CE4-928C-4805-9075-E5C038A1DF00}" type="sibTrans" cxnId="{EB92110A-E522-40CC-83FD-400D67800612}">
      <dgm:prSet/>
      <dgm:spPr/>
      <dgm:t>
        <a:bodyPr/>
        <a:lstStyle/>
        <a:p>
          <a:endParaRPr lang="zh-CN" altLang="en-US"/>
        </a:p>
      </dgm:t>
    </dgm:pt>
    <dgm:pt modelId="{2A800656-B01D-4AEE-B626-507DCDCDF38D}">
      <dgm:prSet/>
      <dgm:spPr/>
      <dgm:t>
        <a:bodyPr/>
        <a:lstStyle/>
        <a:p>
          <a:pPr rtl="0"/>
          <a:r>
            <a:rPr lang="en-US" altLang="zh-CN" dirty="0"/>
            <a:t>Enforce policies</a:t>
          </a:r>
          <a:endParaRPr lang="zh-CN" dirty="0"/>
        </a:p>
      </dgm:t>
    </dgm:pt>
    <dgm:pt modelId="{18DB9EE1-2CDA-4B36-8E49-30E19F1500B1}" type="parTrans" cxnId="{48D28384-AB28-4BA1-9C62-2277B6E3AC6B}">
      <dgm:prSet/>
      <dgm:spPr/>
      <dgm:t>
        <a:bodyPr/>
        <a:lstStyle/>
        <a:p>
          <a:endParaRPr lang="en-US"/>
        </a:p>
      </dgm:t>
    </dgm:pt>
    <dgm:pt modelId="{5F1026A6-AD29-4161-A12A-27F5CE4C27CA}" type="sibTrans" cxnId="{48D28384-AB28-4BA1-9C62-2277B6E3AC6B}">
      <dgm:prSet/>
      <dgm:spPr/>
      <dgm:t>
        <a:bodyPr/>
        <a:lstStyle/>
        <a:p>
          <a:endParaRPr lang="en-US"/>
        </a:p>
      </dgm:t>
    </dgm:pt>
    <dgm:pt modelId="{E939605C-E422-4590-93B5-816BC9ECD225}" type="pres">
      <dgm:prSet presAssocID="{C238DE0A-7767-47D2-8CCB-5F0C99AD1283}" presName="linearFlow" presStyleCnt="0">
        <dgm:presLayoutVars>
          <dgm:dir/>
          <dgm:resizeHandles val="exact"/>
        </dgm:presLayoutVars>
      </dgm:prSet>
      <dgm:spPr/>
    </dgm:pt>
    <dgm:pt modelId="{A7EF9864-D76B-48F1-9B80-4BC3675BE361}" type="pres">
      <dgm:prSet presAssocID="{4C78368D-E86C-466C-A85C-BF4EBC316FAB}" presName="composite" presStyleCnt="0"/>
      <dgm:spPr/>
    </dgm:pt>
    <dgm:pt modelId="{2CBDA0A3-66A1-442B-830D-3BCC70BC4EF0}" type="pres">
      <dgm:prSet presAssocID="{4C78368D-E86C-466C-A85C-BF4EBC316FAB}" presName="imgShp" presStyleLbl="fgImgPlace1" presStyleIdx="0" presStyleCnt="5"/>
      <dgm:spPr/>
    </dgm:pt>
    <dgm:pt modelId="{111BAF71-F9A4-4F60-9DBA-43A954E2A9F0}" type="pres">
      <dgm:prSet presAssocID="{4C78368D-E86C-466C-A85C-BF4EBC316FAB}" presName="txShp" presStyleLbl="node1" presStyleIdx="0" presStyleCnt="5">
        <dgm:presLayoutVars>
          <dgm:bulletEnabled val="1"/>
        </dgm:presLayoutVars>
      </dgm:prSet>
      <dgm:spPr/>
    </dgm:pt>
    <dgm:pt modelId="{E9CF45AE-5AEE-4B5F-B493-742834B52661}" type="pres">
      <dgm:prSet presAssocID="{FB2C4A0E-CFDC-474E-A8F1-0DC516E49CD7}" presName="spacing" presStyleCnt="0"/>
      <dgm:spPr/>
    </dgm:pt>
    <dgm:pt modelId="{D9333F42-DD94-4979-98CE-66296118479F}" type="pres">
      <dgm:prSet presAssocID="{A0F5ACB4-5B63-491A-8961-D1CBCE18857F}" presName="composite" presStyleCnt="0"/>
      <dgm:spPr/>
    </dgm:pt>
    <dgm:pt modelId="{8FAE05A8-6B81-41A6-A6C6-EF8FAB337802}" type="pres">
      <dgm:prSet presAssocID="{A0F5ACB4-5B63-491A-8961-D1CBCE18857F}" presName="imgShp" presStyleLbl="fgImgPlace1" presStyleIdx="1" presStyleCnt="5"/>
      <dgm:spPr/>
    </dgm:pt>
    <dgm:pt modelId="{30BA8BBE-7D10-40D6-AC22-868065D046E1}" type="pres">
      <dgm:prSet presAssocID="{A0F5ACB4-5B63-491A-8961-D1CBCE18857F}" presName="txShp" presStyleLbl="node1" presStyleIdx="1" presStyleCnt="5">
        <dgm:presLayoutVars>
          <dgm:bulletEnabled val="1"/>
        </dgm:presLayoutVars>
      </dgm:prSet>
      <dgm:spPr/>
    </dgm:pt>
    <dgm:pt modelId="{6ADD2811-DAD0-46DF-8D85-8BD548C8ADBA}" type="pres">
      <dgm:prSet presAssocID="{2034448E-A91A-439D-817C-A29EC3D5E053}" presName="spacing" presStyleCnt="0"/>
      <dgm:spPr/>
    </dgm:pt>
    <dgm:pt modelId="{037D41F6-AEDE-4C36-9FC0-A234E1F4F3DA}" type="pres">
      <dgm:prSet presAssocID="{642B2665-3A99-4416-95A9-517089E3D3B4}" presName="composite" presStyleCnt="0"/>
      <dgm:spPr/>
    </dgm:pt>
    <dgm:pt modelId="{F47DFB79-AEEB-4D97-8534-622353D22C16}" type="pres">
      <dgm:prSet presAssocID="{642B2665-3A99-4416-95A9-517089E3D3B4}" presName="imgShp" presStyleLbl="fgImgPlace1" presStyleIdx="2" presStyleCnt="5"/>
      <dgm:spPr/>
    </dgm:pt>
    <dgm:pt modelId="{35FB8663-7983-4511-8BA3-3AB19D7FEF1F}" type="pres">
      <dgm:prSet presAssocID="{642B2665-3A99-4416-95A9-517089E3D3B4}" presName="txShp" presStyleLbl="node1" presStyleIdx="2" presStyleCnt="5">
        <dgm:presLayoutVars>
          <dgm:bulletEnabled val="1"/>
        </dgm:presLayoutVars>
      </dgm:prSet>
      <dgm:spPr/>
    </dgm:pt>
    <dgm:pt modelId="{96308311-9AA6-448B-BD28-A7E53A60364F}" type="pres">
      <dgm:prSet presAssocID="{33D1A0CC-6298-4126-8206-F3B9BCD77DD5}" presName="spacing" presStyleCnt="0"/>
      <dgm:spPr/>
    </dgm:pt>
    <dgm:pt modelId="{1F2CC419-7F40-4B4A-991A-B2DCC0D87DD0}" type="pres">
      <dgm:prSet presAssocID="{5470775C-BD78-4891-9CA5-F043C7BCED37}" presName="composite" presStyleCnt="0"/>
      <dgm:spPr/>
    </dgm:pt>
    <dgm:pt modelId="{1AD6FE2A-838E-4407-A7E8-2A10A7DC85CF}" type="pres">
      <dgm:prSet presAssocID="{5470775C-BD78-4891-9CA5-F043C7BCED37}" presName="imgShp" presStyleLbl="fgImgPlace1" presStyleIdx="3" presStyleCnt="5"/>
      <dgm:spPr/>
    </dgm:pt>
    <dgm:pt modelId="{3433D9C0-7549-4DA2-BC5E-089358F36412}" type="pres">
      <dgm:prSet presAssocID="{5470775C-BD78-4891-9CA5-F043C7BCED37}" presName="txShp" presStyleLbl="node1" presStyleIdx="3" presStyleCnt="5">
        <dgm:presLayoutVars>
          <dgm:bulletEnabled val="1"/>
        </dgm:presLayoutVars>
      </dgm:prSet>
      <dgm:spPr/>
    </dgm:pt>
    <dgm:pt modelId="{6F899287-6318-43F4-886E-E6EBA306E181}" type="pres">
      <dgm:prSet presAssocID="{5E232B4C-1516-4A9D-99B1-4BE7D190CB88}" presName="spacing" presStyleCnt="0"/>
      <dgm:spPr/>
    </dgm:pt>
    <dgm:pt modelId="{7B652700-3039-4314-97E9-8747C99301DA}" type="pres">
      <dgm:prSet presAssocID="{32B2C99D-4FEC-47C9-88A6-28056CC33B26}" presName="composite" presStyleCnt="0"/>
      <dgm:spPr/>
    </dgm:pt>
    <dgm:pt modelId="{9A9039B9-C64C-4B96-B115-1FF692068764}" type="pres">
      <dgm:prSet presAssocID="{32B2C99D-4FEC-47C9-88A6-28056CC33B26}" presName="imgShp" presStyleLbl="fgImgPlace1" presStyleIdx="4" presStyleCnt="5"/>
      <dgm:spPr/>
    </dgm:pt>
    <dgm:pt modelId="{8427EFC3-C599-4711-AE58-477A7F9A7BF7}" type="pres">
      <dgm:prSet presAssocID="{32B2C99D-4FEC-47C9-88A6-28056CC33B26}" presName="txShp" presStyleLbl="node1" presStyleIdx="4" presStyleCnt="5">
        <dgm:presLayoutVars>
          <dgm:bulletEnabled val="1"/>
        </dgm:presLayoutVars>
      </dgm:prSet>
      <dgm:spPr/>
    </dgm:pt>
  </dgm:ptLst>
  <dgm:cxnLst>
    <dgm:cxn modelId="{E69AB901-275C-45EB-9ADB-666B50F208B0}" srcId="{5470775C-BD78-4891-9CA5-F043C7BCED37}" destId="{05CD3204-C608-45E4-9B5B-B66DF4B740EC}" srcOrd="0" destOrd="0" parTransId="{6DA63F62-7ECC-46DD-9513-3A53BDF36F91}" sibTransId="{DE0DDDE6-434D-4E00-8EBB-FA96B404E5B7}"/>
    <dgm:cxn modelId="{EB92110A-E522-40CC-83FD-400D67800612}" srcId="{32B2C99D-4FEC-47C9-88A6-28056CC33B26}" destId="{EEEF33D9-66E9-46BE-9815-0D00A4A676FC}" srcOrd="0" destOrd="0" parTransId="{D880E3BB-F82E-4620-BF91-8A1B3F824A06}" sibTransId="{531A9CE4-928C-4805-9075-E5C038A1DF00}"/>
    <dgm:cxn modelId="{F6CBA210-FEF6-4EEE-9D79-040033941856}" type="presOf" srcId="{A0F5ACB4-5B63-491A-8961-D1CBCE18857F}" destId="{30BA8BBE-7D10-40D6-AC22-868065D046E1}" srcOrd="0" destOrd="0" presId="urn:microsoft.com/office/officeart/2005/8/layout/vList3#1"/>
    <dgm:cxn modelId="{8DB4BD2A-2E40-47C2-A91C-7D9B165F5EB2}" type="presOf" srcId="{89760B57-597A-4366-85A0-B718460544F8}" destId="{35FB8663-7983-4511-8BA3-3AB19D7FEF1F}" srcOrd="0" destOrd="1" presId="urn:microsoft.com/office/officeart/2005/8/layout/vList3#1"/>
    <dgm:cxn modelId="{347F9D2D-FDD4-4D3A-991F-4535B4B3DC4B}" type="presOf" srcId="{642B2665-3A99-4416-95A9-517089E3D3B4}" destId="{35FB8663-7983-4511-8BA3-3AB19D7FEF1F}" srcOrd="0" destOrd="0" presId="urn:microsoft.com/office/officeart/2005/8/layout/vList3#1"/>
    <dgm:cxn modelId="{C89BAA62-8694-42D1-B1A2-22CF2560931E}" type="presOf" srcId="{05CD3204-C608-45E4-9B5B-B66DF4B740EC}" destId="{3433D9C0-7549-4DA2-BC5E-089358F36412}" srcOrd="0" destOrd="1" presId="urn:microsoft.com/office/officeart/2005/8/layout/vList3#1"/>
    <dgm:cxn modelId="{D05B5649-F35D-4AA9-B6A8-74C868775253}" srcId="{642B2665-3A99-4416-95A9-517089E3D3B4}" destId="{89760B57-597A-4366-85A0-B718460544F8}" srcOrd="0" destOrd="0" parTransId="{4EE98E09-4639-4C37-8E52-BA3A610EDB3E}" sibTransId="{2011A461-1807-472B-8597-AD88277C95B4}"/>
    <dgm:cxn modelId="{9253B54A-34B7-45DC-847B-3D204ECB1951}" type="presOf" srcId="{71409FBE-D096-4AB7-8F1D-0E996EE10BD0}" destId="{111BAF71-F9A4-4F60-9DBA-43A954E2A9F0}" srcOrd="0" destOrd="1" presId="urn:microsoft.com/office/officeart/2005/8/layout/vList3#1"/>
    <dgm:cxn modelId="{8A02776B-6639-4F70-97AB-5CD62FFA43C1}" type="presOf" srcId="{EEEF33D9-66E9-46BE-9815-0D00A4A676FC}" destId="{8427EFC3-C599-4711-AE58-477A7F9A7BF7}" srcOrd="0" destOrd="1" presId="urn:microsoft.com/office/officeart/2005/8/layout/vList3#1"/>
    <dgm:cxn modelId="{02F6676E-0843-42E6-A1ED-1D047AEAE31C}" srcId="{A0F5ACB4-5B63-491A-8961-D1CBCE18857F}" destId="{45E1C62E-0497-41AA-B2DC-12853BF964D9}" srcOrd="0" destOrd="0" parTransId="{D06801CE-4D07-47A2-AF1D-1A2FD4190828}" sibTransId="{BC040112-5EF4-47CC-A993-A9B111B762F8}"/>
    <dgm:cxn modelId="{2028736F-5BCE-47AF-9511-EF6CBBF69457}" srcId="{C238DE0A-7767-47D2-8CCB-5F0C99AD1283}" destId="{5470775C-BD78-4891-9CA5-F043C7BCED37}" srcOrd="3" destOrd="0" parTransId="{D6EDEED8-E4D0-4FB6-A18C-7659925995FA}" sibTransId="{5E232B4C-1516-4A9D-99B1-4BE7D190CB88}"/>
    <dgm:cxn modelId="{99C5EC55-50A8-4352-BC19-1A97A1D6EDF0}" srcId="{C238DE0A-7767-47D2-8CCB-5F0C99AD1283}" destId="{642B2665-3A99-4416-95A9-517089E3D3B4}" srcOrd="2" destOrd="0" parTransId="{94AE37CE-419D-41B1-8FE2-661EB99FC461}" sibTransId="{33D1A0CC-6298-4126-8206-F3B9BCD77DD5}"/>
    <dgm:cxn modelId="{48D28384-AB28-4BA1-9C62-2277B6E3AC6B}" srcId="{5470775C-BD78-4891-9CA5-F043C7BCED37}" destId="{2A800656-B01D-4AEE-B626-507DCDCDF38D}" srcOrd="1" destOrd="0" parTransId="{18DB9EE1-2CDA-4B36-8E49-30E19F1500B1}" sibTransId="{5F1026A6-AD29-4161-A12A-27F5CE4C27CA}"/>
    <dgm:cxn modelId="{5C170D90-5918-4E7A-942E-F45CA8DCFE17}" srcId="{C238DE0A-7767-47D2-8CCB-5F0C99AD1283}" destId="{4C78368D-E86C-466C-A85C-BF4EBC316FAB}" srcOrd="0" destOrd="0" parTransId="{4ED03AFF-D460-405C-833D-7C9AF41FF50D}" sibTransId="{FB2C4A0E-CFDC-474E-A8F1-0DC516E49CD7}"/>
    <dgm:cxn modelId="{73DA92A4-9C82-4878-A875-1FEFC7C0D989}" type="presOf" srcId="{32B2C99D-4FEC-47C9-88A6-28056CC33B26}" destId="{8427EFC3-C599-4711-AE58-477A7F9A7BF7}" srcOrd="0" destOrd="0" presId="urn:microsoft.com/office/officeart/2005/8/layout/vList3#1"/>
    <dgm:cxn modelId="{7EFC64A7-9B76-4A35-A3F6-D2621DE43F9D}" type="presOf" srcId="{4C78368D-E86C-466C-A85C-BF4EBC316FAB}" destId="{111BAF71-F9A4-4F60-9DBA-43A954E2A9F0}" srcOrd="0" destOrd="0" presId="urn:microsoft.com/office/officeart/2005/8/layout/vList3#1"/>
    <dgm:cxn modelId="{3D381FB2-FDFF-4DC5-830D-BD1A87649E58}" type="presOf" srcId="{5470775C-BD78-4891-9CA5-F043C7BCED37}" destId="{3433D9C0-7549-4DA2-BC5E-089358F36412}" srcOrd="0" destOrd="0" presId="urn:microsoft.com/office/officeart/2005/8/layout/vList3#1"/>
    <dgm:cxn modelId="{F752A9B3-DE73-4F2F-A177-3BF735E44519}" type="presOf" srcId="{2A800656-B01D-4AEE-B626-507DCDCDF38D}" destId="{3433D9C0-7549-4DA2-BC5E-089358F36412}" srcOrd="0" destOrd="2" presId="urn:microsoft.com/office/officeart/2005/8/layout/vList3#1"/>
    <dgm:cxn modelId="{564E61C1-941F-4740-AB12-027B32CDCDAE}" srcId="{C238DE0A-7767-47D2-8CCB-5F0C99AD1283}" destId="{32B2C99D-4FEC-47C9-88A6-28056CC33B26}" srcOrd="4" destOrd="0" parTransId="{E90F8982-6F6F-49B2-9CF8-B01BC5600D33}" sibTransId="{DBB0F48D-C18F-45CF-9F42-C8C4B043851B}"/>
    <dgm:cxn modelId="{D8AE2DC2-47D4-44EE-9FDD-6FB191554ED9}" srcId="{4C78368D-E86C-466C-A85C-BF4EBC316FAB}" destId="{71409FBE-D096-4AB7-8F1D-0E996EE10BD0}" srcOrd="0" destOrd="0" parTransId="{99D67334-3145-4024-A874-FA572BED17DD}" sibTransId="{EF8E46BD-2227-47AB-9D52-688917273CA6}"/>
    <dgm:cxn modelId="{28E96AD7-DAB4-4115-BC4F-DB3B1EE8D774}" srcId="{C238DE0A-7767-47D2-8CCB-5F0C99AD1283}" destId="{A0F5ACB4-5B63-491A-8961-D1CBCE18857F}" srcOrd="1" destOrd="0" parTransId="{CD673D20-14A8-43E0-BCA5-F0607ABC7C97}" sibTransId="{2034448E-A91A-439D-817C-A29EC3D5E053}"/>
    <dgm:cxn modelId="{0A0061F2-E4C7-44D7-B77B-3786105377DE}" type="presOf" srcId="{45E1C62E-0497-41AA-B2DC-12853BF964D9}" destId="{30BA8BBE-7D10-40D6-AC22-868065D046E1}" srcOrd="0" destOrd="1" presId="urn:microsoft.com/office/officeart/2005/8/layout/vList3#1"/>
    <dgm:cxn modelId="{DACCBAFA-9E13-448A-9046-F1271B406BF3}" type="presOf" srcId="{C238DE0A-7767-47D2-8CCB-5F0C99AD1283}" destId="{E939605C-E422-4590-93B5-816BC9ECD225}" srcOrd="0" destOrd="0" presId="urn:microsoft.com/office/officeart/2005/8/layout/vList3#1"/>
    <dgm:cxn modelId="{98942C59-7B13-452F-AA4B-6AB06C62237C}" type="presParOf" srcId="{E939605C-E422-4590-93B5-816BC9ECD225}" destId="{A7EF9864-D76B-48F1-9B80-4BC3675BE361}" srcOrd="0" destOrd="0" presId="urn:microsoft.com/office/officeart/2005/8/layout/vList3#1"/>
    <dgm:cxn modelId="{2100E3C5-2235-45E0-A256-338BED3667D1}" type="presParOf" srcId="{A7EF9864-D76B-48F1-9B80-4BC3675BE361}" destId="{2CBDA0A3-66A1-442B-830D-3BCC70BC4EF0}" srcOrd="0" destOrd="0" presId="urn:microsoft.com/office/officeart/2005/8/layout/vList3#1"/>
    <dgm:cxn modelId="{6BBF52DB-60A3-4A43-B477-DD9964789A78}" type="presParOf" srcId="{A7EF9864-D76B-48F1-9B80-4BC3675BE361}" destId="{111BAF71-F9A4-4F60-9DBA-43A954E2A9F0}" srcOrd="1" destOrd="0" presId="urn:microsoft.com/office/officeart/2005/8/layout/vList3#1"/>
    <dgm:cxn modelId="{04FFDE81-6524-4AD7-94DB-D8E111403B08}" type="presParOf" srcId="{E939605C-E422-4590-93B5-816BC9ECD225}" destId="{E9CF45AE-5AEE-4B5F-B493-742834B52661}" srcOrd="1" destOrd="0" presId="urn:microsoft.com/office/officeart/2005/8/layout/vList3#1"/>
    <dgm:cxn modelId="{E4759662-7454-4F61-9A58-23180A5322B3}" type="presParOf" srcId="{E939605C-E422-4590-93B5-816BC9ECD225}" destId="{D9333F42-DD94-4979-98CE-66296118479F}" srcOrd="2" destOrd="0" presId="urn:microsoft.com/office/officeart/2005/8/layout/vList3#1"/>
    <dgm:cxn modelId="{2CF92857-013C-48FF-9372-67451291775E}" type="presParOf" srcId="{D9333F42-DD94-4979-98CE-66296118479F}" destId="{8FAE05A8-6B81-41A6-A6C6-EF8FAB337802}" srcOrd="0" destOrd="0" presId="urn:microsoft.com/office/officeart/2005/8/layout/vList3#1"/>
    <dgm:cxn modelId="{D03B9170-4C75-41F3-80AE-B8C230DFC492}" type="presParOf" srcId="{D9333F42-DD94-4979-98CE-66296118479F}" destId="{30BA8BBE-7D10-40D6-AC22-868065D046E1}" srcOrd="1" destOrd="0" presId="urn:microsoft.com/office/officeart/2005/8/layout/vList3#1"/>
    <dgm:cxn modelId="{C16301AA-1098-40B4-8AA7-A883BEAEB66F}" type="presParOf" srcId="{E939605C-E422-4590-93B5-816BC9ECD225}" destId="{6ADD2811-DAD0-46DF-8D85-8BD548C8ADBA}" srcOrd="3" destOrd="0" presId="urn:microsoft.com/office/officeart/2005/8/layout/vList3#1"/>
    <dgm:cxn modelId="{D30C3FF4-A6D3-46BA-BD38-9C8FC7FA8740}" type="presParOf" srcId="{E939605C-E422-4590-93B5-816BC9ECD225}" destId="{037D41F6-AEDE-4C36-9FC0-A234E1F4F3DA}" srcOrd="4" destOrd="0" presId="urn:microsoft.com/office/officeart/2005/8/layout/vList3#1"/>
    <dgm:cxn modelId="{0D5AF787-8FDD-4D3A-B099-96E72CB59F3F}" type="presParOf" srcId="{037D41F6-AEDE-4C36-9FC0-A234E1F4F3DA}" destId="{F47DFB79-AEEB-4D97-8534-622353D22C16}" srcOrd="0" destOrd="0" presId="urn:microsoft.com/office/officeart/2005/8/layout/vList3#1"/>
    <dgm:cxn modelId="{1CBB92C7-6C65-4EB6-A1C1-CC2D1901FD92}" type="presParOf" srcId="{037D41F6-AEDE-4C36-9FC0-A234E1F4F3DA}" destId="{35FB8663-7983-4511-8BA3-3AB19D7FEF1F}" srcOrd="1" destOrd="0" presId="urn:microsoft.com/office/officeart/2005/8/layout/vList3#1"/>
    <dgm:cxn modelId="{92AF25D9-255D-48A0-8687-1CF762DA0481}" type="presParOf" srcId="{E939605C-E422-4590-93B5-816BC9ECD225}" destId="{96308311-9AA6-448B-BD28-A7E53A60364F}" srcOrd="5" destOrd="0" presId="urn:microsoft.com/office/officeart/2005/8/layout/vList3#1"/>
    <dgm:cxn modelId="{E33EB697-76A9-4CB5-B31A-AFC71C10DF93}" type="presParOf" srcId="{E939605C-E422-4590-93B5-816BC9ECD225}" destId="{1F2CC419-7F40-4B4A-991A-B2DCC0D87DD0}" srcOrd="6" destOrd="0" presId="urn:microsoft.com/office/officeart/2005/8/layout/vList3#1"/>
    <dgm:cxn modelId="{A91775E5-E799-41A6-8400-587D8CA307D7}" type="presParOf" srcId="{1F2CC419-7F40-4B4A-991A-B2DCC0D87DD0}" destId="{1AD6FE2A-838E-4407-A7E8-2A10A7DC85CF}" srcOrd="0" destOrd="0" presId="urn:microsoft.com/office/officeart/2005/8/layout/vList3#1"/>
    <dgm:cxn modelId="{2924F6D5-58A8-432D-B309-129ED2BDD517}" type="presParOf" srcId="{1F2CC419-7F40-4B4A-991A-B2DCC0D87DD0}" destId="{3433D9C0-7549-4DA2-BC5E-089358F36412}" srcOrd="1" destOrd="0" presId="urn:microsoft.com/office/officeart/2005/8/layout/vList3#1"/>
    <dgm:cxn modelId="{C2B271E9-53B9-41AE-BAF7-73C20D703492}" type="presParOf" srcId="{E939605C-E422-4590-93B5-816BC9ECD225}" destId="{6F899287-6318-43F4-886E-E6EBA306E181}" srcOrd="7" destOrd="0" presId="urn:microsoft.com/office/officeart/2005/8/layout/vList3#1"/>
    <dgm:cxn modelId="{40D22FC3-FF2D-448C-80F3-66A754E5662B}" type="presParOf" srcId="{E939605C-E422-4590-93B5-816BC9ECD225}" destId="{7B652700-3039-4314-97E9-8747C99301DA}" srcOrd="8" destOrd="0" presId="urn:microsoft.com/office/officeart/2005/8/layout/vList3#1"/>
    <dgm:cxn modelId="{9A277F39-1B37-43FE-B823-F0F802E05003}" type="presParOf" srcId="{7B652700-3039-4314-97E9-8747C99301DA}" destId="{9A9039B9-C64C-4B96-B115-1FF692068764}" srcOrd="0" destOrd="0" presId="urn:microsoft.com/office/officeart/2005/8/layout/vList3#1"/>
    <dgm:cxn modelId="{7AA025AC-C76F-4DA6-924A-0B210FA21133}" type="presParOf" srcId="{7B652700-3039-4314-97E9-8747C99301DA}" destId="{8427EFC3-C599-4711-AE58-477A7F9A7BF7}" srcOrd="1" destOrd="0" presId="urn:microsoft.com/office/officeart/2005/8/layout/vList3#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BAF71-F9A4-4F60-9DBA-43A954E2A9F0}">
      <dsp:nvSpPr>
        <dsp:cNvPr id="0" name=""/>
        <dsp:cNvSpPr/>
      </dsp:nvSpPr>
      <dsp:spPr>
        <a:xfrm rot="10800000">
          <a:off x="1685155" y="1564"/>
          <a:ext cx="5878068" cy="818359"/>
        </a:xfrm>
        <a:prstGeom prst="homePlat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874" tIns="60960" rIns="113792" bIns="60960" numCol="1" spcCol="1270" anchor="t" anchorCtr="0">
          <a:noAutofit/>
        </a:bodyPr>
        <a:lstStyle/>
        <a:p>
          <a:pPr marL="0" lvl="0" indent="0" algn="l" defTabSz="711200" rtl="0">
            <a:lnSpc>
              <a:spcPct val="90000"/>
            </a:lnSpc>
            <a:spcBef>
              <a:spcPct val="0"/>
            </a:spcBef>
            <a:spcAft>
              <a:spcPct val="35000"/>
            </a:spcAft>
            <a:buNone/>
          </a:pPr>
          <a:r>
            <a:rPr lang="en-US" sz="1600" kern="1200" dirty="0"/>
            <a:t>Provide data integrity</a:t>
          </a:r>
          <a:endParaRPr lang="zh-CN" sz="1600" kern="1200" dirty="0"/>
        </a:p>
        <a:p>
          <a:pPr marL="114300" lvl="1" indent="-114300" algn="l" defTabSz="533400" rtl="0">
            <a:lnSpc>
              <a:spcPct val="90000"/>
            </a:lnSpc>
            <a:spcBef>
              <a:spcPct val="0"/>
            </a:spcBef>
            <a:spcAft>
              <a:spcPct val="15000"/>
            </a:spcAft>
            <a:buChar char="•"/>
          </a:pPr>
          <a:r>
            <a:rPr lang="en-US" sz="1200" kern="1200" dirty="0"/>
            <a:t>Reduce data redundancy and inconsistency</a:t>
          </a:r>
          <a:endParaRPr lang="zh-CN" sz="1200" kern="1200" dirty="0"/>
        </a:p>
      </dsp:txBody>
      <dsp:txXfrm rot="10800000">
        <a:off x="1889745" y="1564"/>
        <a:ext cx="5673478" cy="818359"/>
      </dsp:txXfrm>
    </dsp:sp>
    <dsp:sp modelId="{2CBDA0A3-66A1-442B-830D-3BCC70BC4EF0}">
      <dsp:nvSpPr>
        <dsp:cNvPr id="0" name=""/>
        <dsp:cNvSpPr/>
      </dsp:nvSpPr>
      <dsp:spPr>
        <a:xfrm>
          <a:off x="1275976" y="1564"/>
          <a:ext cx="818359" cy="818359"/>
        </a:xfrm>
        <a:prstGeom prst="ellipse">
          <a:avLst/>
        </a:prstGeom>
        <a:solidFill>
          <a:schemeClr val="accent1">
            <a:tint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BA8BBE-7D10-40D6-AC22-868065D046E1}">
      <dsp:nvSpPr>
        <dsp:cNvPr id="0" name=""/>
        <dsp:cNvSpPr/>
      </dsp:nvSpPr>
      <dsp:spPr>
        <a:xfrm rot="10800000">
          <a:off x="1685155" y="1064210"/>
          <a:ext cx="5878068" cy="818359"/>
        </a:xfrm>
        <a:prstGeom prst="homePlat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874" tIns="60960" rIns="113792" bIns="60960" numCol="1" spcCol="1270" anchor="t" anchorCtr="0">
          <a:noAutofit/>
        </a:bodyPr>
        <a:lstStyle/>
        <a:p>
          <a:pPr marL="0" lvl="0" indent="0" algn="l" defTabSz="711200" rtl="0">
            <a:lnSpc>
              <a:spcPct val="90000"/>
            </a:lnSpc>
            <a:spcBef>
              <a:spcPct val="0"/>
            </a:spcBef>
            <a:spcAft>
              <a:spcPct val="35000"/>
            </a:spcAft>
            <a:buNone/>
          </a:pPr>
          <a:r>
            <a:rPr lang="en-US" sz="1600" kern="1200" dirty="0"/>
            <a:t>Provide data independence</a:t>
          </a:r>
          <a:endParaRPr lang="zh-CN" sz="1600" kern="1200" dirty="0"/>
        </a:p>
        <a:p>
          <a:pPr marL="114300" lvl="1" indent="-114300" algn="l" defTabSz="533400" rtl="0">
            <a:lnSpc>
              <a:spcPct val="90000"/>
            </a:lnSpc>
            <a:spcBef>
              <a:spcPct val="0"/>
            </a:spcBef>
            <a:spcAft>
              <a:spcPct val="15000"/>
            </a:spcAft>
            <a:buChar char="•"/>
          </a:pPr>
          <a:r>
            <a:rPr lang="en-US" sz="1200" kern="1200" dirty="0"/>
            <a:t>Separate program and data </a:t>
          </a:r>
        </a:p>
      </dsp:txBody>
      <dsp:txXfrm rot="10800000">
        <a:off x="1889745" y="1064210"/>
        <a:ext cx="5673478" cy="818359"/>
      </dsp:txXfrm>
    </dsp:sp>
    <dsp:sp modelId="{8FAE05A8-6B81-41A6-A6C6-EF8FAB337802}">
      <dsp:nvSpPr>
        <dsp:cNvPr id="0" name=""/>
        <dsp:cNvSpPr/>
      </dsp:nvSpPr>
      <dsp:spPr>
        <a:xfrm>
          <a:off x="1275976" y="1064210"/>
          <a:ext cx="818359" cy="818359"/>
        </a:xfrm>
        <a:prstGeom prst="ellipse">
          <a:avLst/>
        </a:prstGeom>
        <a:solidFill>
          <a:schemeClr val="accent1">
            <a:tint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FB8663-7983-4511-8BA3-3AB19D7FEF1F}">
      <dsp:nvSpPr>
        <dsp:cNvPr id="0" name=""/>
        <dsp:cNvSpPr/>
      </dsp:nvSpPr>
      <dsp:spPr>
        <a:xfrm rot="10800000">
          <a:off x="1685155" y="2126857"/>
          <a:ext cx="5878068" cy="818359"/>
        </a:xfrm>
        <a:prstGeom prst="homePlat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874" tIns="60960" rIns="113792" bIns="60960" numCol="1" spcCol="1270" anchor="t" anchorCtr="0">
          <a:noAutofit/>
        </a:bodyPr>
        <a:lstStyle/>
        <a:p>
          <a:pPr marL="0" lvl="0" indent="0" algn="l" defTabSz="711200" rtl="0">
            <a:lnSpc>
              <a:spcPct val="90000"/>
            </a:lnSpc>
            <a:spcBef>
              <a:spcPct val="0"/>
            </a:spcBef>
            <a:spcAft>
              <a:spcPct val="35000"/>
            </a:spcAft>
            <a:buNone/>
          </a:pPr>
          <a:r>
            <a:rPr lang="en-US" sz="1600" kern="1200" dirty="0"/>
            <a:t>Provide security, concurrent access and crash recovery</a:t>
          </a:r>
          <a:endParaRPr lang="zh-CN" sz="1600" kern="1200" dirty="0"/>
        </a:p>
        <a:p>
          <a:pPr marL="114300" lvl="1" indent="-114300" algn="l" defTabSz="533400" rtl="0">
            <a:lnSpc>
              <a:spcPct val="90000"/>
            </a:lnSpc>
            <a:spcBef>
              <a:spcPct val="0"/>
            </a:spcBef>
            <a:spcAft>
              <a:spcPct val="15000"/>
            </a:spcAft>
            <a:buChar char="•"/>
          </a:pPr>
          <a:r>
            <a:rPr lang="en-US" sz="1200" kern="1200" dirty="0"/>
            <a:t>Enable data sharing and high availability</a:t>
          </a:r>
          <a:endParaRPr lang="zh-CN" sz="1200" kern="1200" dirty="0"/>
        </a:p>
      </dsp:txBody>
      <dsp:txXfrm rot="10800000">
        <a:off x="1889745" y="2126857"/>
        <a:ext cx="5673478" cy="818359"/>
      </dsp:txXfrm>
    </dsp:sp>
    <dsp:sp modelId="{F47DFB79-AEEB-4D97-8534-622353D22C16}">
      <dsp:nvSpPr>
        <dsp:cNvPr id="0" name=""/>
        <dsp:cNvSpPr/>
      </dsp:nvSpPr>
      <dsp:spPr>
        <a:xfrm>
          <a:off x="1275976" y="2126857"/>
          <a:ext cx="818359" cy="818359"/>
        </a:xfrm>
        <a:prstGeom prst="ellipse">
          <a:avLst/>
        </a:prstGeom>
        <a:solidFill>
          <a:schemeClr val="accent1">
            <a:tint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33D9C0-7549-4DA2-BC5E-089358F36412}">
      <dsp:nvSpPr>
        <dsp:cNvPr id="0" name=""/>
        <dsp:cNvSpPr/>
      </dsp:nvSpPr>
      <dsp:spPr>
        <a:xfrm rot="10800000">
          <a:off x="1685155" y="3189503"/>
          <a:ext cx="5878068" cy="818359"/>
        </a:xfrm>
        <a:prstGeom prst="homePlat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874" tIns="60960" rIns="113792" bIns="60960" numCol="1" spcCol="1270" anchor="t" anchorCtr="0">
          <a:noAutofit/>
        </a:bodyPr>
        <a:lstStyle/>
        <a:p>
          <a:pPr marL="0" lvl="0" indent="0" algn="l" defTabSz="711200" rtl="0">
            <a:lnSpc>
              <a:spcPct val="90000"/>
            </a:lnSpc>
            <a:spcBef>
              <a:spcPct val="0"/>
            </a:spcBef>
            <a:spcAft>
              <a:spcPct val="35000"/>
            </a:spcAft>
            <a:buNone/>
          </a:pPr>
          <a:r>
            <a:rPr lang="en-US" sz="1600" kern="1200" dirty="0"/>
            <a:t>Centralized data administration</a:t>
          </a:r>
          <a:endParaRPr lang="zh-CN" sz="1600" kern="1200" dirty="0"/>
        </a:p>
        <a:p>
          <a:pPr marL="114300" lvl="1" indent="-114300" algn="l" defTabSz="533400" rtl="0">
            <a:lnSpc>
              <a:spcPct val="90000"/>
            </a:lnSpc>
            <a:spcBef>
              <a:spcPct val="0"/>
            </a:spcBef>
            <a:spcAft>
              <a:spcPct val="15000"/>
            </a:spcAft>
            <a:buChar char="•"/>
          </a:pPr>
          <a:r>
            <a:rPr lang="en-US" sz="1200" kern="1200" dirty="0"/>
            <a:t>Back up and access</a:t>
          </a:r>
          <a:endParaRPr lang="zh-CN" sz="1200" kern="1200" dirty="0"/>
        </a:p>
        <a:p>
          <a:pPr marL="114300" lvl="1" indent="-114300" algn="l" defTabSz="533400" rtl="0">
            <a:lnSpc>
              <a:spcPct val="90000"/>
            </a:lnSpc>
            <a:spcBef>
              <a:spcPct val="0"/>
            </a:spcBef>
            <a:spcAft>
              <a:spcPct val="15000"/>
            </a:spcAft>
            <a:buChar char="•"/>
          </a:pPr>
          <a:r>
            <a:rPr lang="en-US" altLang="zh-CN" sz="1200" kern="1200" dirty="0"/>
            <a:t>Enforce policies</a:t>
          </a:r>
          <a:endParaRPr lang="zh-CN" sz="1200" kern="1200" dirty="0"/>
        </a:p>
      </dsp:txBody>
      <dsp:txXfrm rot="10800000">
        <a:off x="1889745" y="3189503"/>
        <a:ext cx="5673478" cy="818359"/>
      </dsp:txXfrm>
    </dsp:sp>
    <dsp:sp modelId="{1AD6FE2A-838E-4407-A7E8-2A10A7DC85CF}">
      <dsp:nvSpPr>
        <dsp:cNvPr id="0" name=""/>
        <dsp:cNvSpPr/>
      </dsp:nvSpPr>
      <dsp:spPr>
        <a:xfrm>
          <a:off x="1275976" y="3189503"/>
          <a:ext cx="818359" cy="818359"/>
        </a:xfrm>
        <a:prstGeom prst="ellipse">
          <a:avLst/>
        </a:prstGeom>
        <a:solidFill>
          <a:schemeClr val="accent1">
            <a:tint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27EFC3-C599-4711-AE58-477A7F9A7BF7}">
      <dsp:nvSpPr>
        <dsp:cNvPr id="0" name=""/>
        <dsp:cNvSpPr/>
      </dsp:nvSpPr>
      <dsp:spPr>
        <a:xfrm rot="10800000">
          <a:off x="1685155" y="4252149"/>
          <a:ext cx="5878068" cy="818359"/>
        </a:xfrm>
        <a:prstGeom prst="homePlat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874" tIns="60960" rIns="113792" bIns="60960" numCol="1" spcCol="1270" anchor="t" anchorCtr="0">
          <a:noAutofit/>
        </a:bodyPr>
        <a:lstStyle/>
        <a:p>
          <a:pPr marL="0" lvl="0" indent="0" algn="l" defTabSz="711200" rtl="0">
            <a:lnSpc>
              <a:spcPct val="90000"/>
            </a:lnSpc>
            <a:spcBef>
              <a:spcPct val="0"/>
            </a:spcBef>
            <a:spcAft>
              <a:spcPct val="35000"/>
            </a:spcAft>
            <a:buNone/>
          </a:pPr>
          <a:r>
            <a:rPr lang="en-US" sz="1600" kern="1200" dirty="0"/>
            <a:t>Reduce application development time</a:t>
          </a:r>
          <a:endParaRPr lang="zh-CN" sz="1600" kern="1200" dirty="0"/>
        </a:p>
        <a:p>
          <a:pPr marL="114300" lvl="1" indent="-114300" algn="l" defTabSz="533400" rtl="0">
            <a:lnSpc>
              <a:spcPct val="90000"/>
            </a:lnSpc>
            <a:spcBef>
              <a:spcPct val="0"/>
            </a:spcBef>
            <a:spcAft>
              <a:spcPct val="15000"/>
            </a:spcAft>
            <a:buChar char="•"/>
          </a:pPr>
          <a:r>
            <a:rPr lang="en-US" sz="1200" kern="1200" dirty="0"/>
            <a:t>Standard software packages readily available in the market</a:t>
          </a:r>
        </a:p>
      </dsp:txBody>
      <dsp:txXfrm rot="10800000">
        <a:off x="1889745" y="4252149"/>
        <a:ext cx="5673478" cy="818359"/>
      </dsp:txXfrm>
    </dsp:sp>
    <dsp:sp modelId="{9A9039B9-C64C-4B96-B115-1FF692068764}">
      <dsp:nvSpPr>
        <dsp:cNvPr id="0" name=""/>
        <dsp:cNvSpPr/>
      </dsp:nvSpPr>
      <dsp:spPr>
        <a:xfrm>
          <a:off x="1275976" y="4252149"/>
          <a:ext cx="818359" cy="818359"/>
        </a:xfrm>
        <a:prstGeom prst="ellipse">
          <a:avLst/>
        </a:prstGeom>
        <a:solidFill>
          <a:schemeClr val="accent1">
            <a:tint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1T01:53:55.265"/>
    </inkml:context>
    <inkml:brush xml:id="br0">
      <inkml:brushProperty name="width" value="0.05292" units="cm"/>
      <inkml:brushProperty name="height" value="0.05292" units="cm"/>
      <inkml:brushProperty name="color" value="#FF0000"/>
    </inkml:brush>
  </inkml:definitions>
  <iact:action type="add" startTime="14327">
    <iact:property name="dataType"/>
    <iact:actionData xml:id="d0">
      <inkml:trace xmlns:inkml="http://www.w3.org/2003/InkML" xml:id="stk0" contextRef="#ctx0" brushRef="#br0">4816 12100 0,'0'0'1,"17"-17"5,1-1 9,-18-17-7,18 17 3,-1 18-3,19-35-3,-1 0 2,18-36 2,-18 36 2,53-36-4,0 36 2,36 17-5,-89-17 5,71 17-2,-71 18 1,1 0 3,-1 0-6,0 0 6,-17 0-3,17 0 38,-17 0-38,-1 0 0,1 0 0,17 0 2,1 18-4,-19 0 2,18 17 3,1-17-6,-1 17 3,0 0 0,18 18 4,-18-18-8,1-17 4,-1 0 3,-17-1-6,-1 1 3,1-1 16,0 19-13,-18-19-6,0 1 3,35 35-1,-35-35 1,18 17 0,-1 18 0,1-36 1,-18 19 1,0-19-4,0 1 2,0 0-1,0 17 10,0-17-9,0-1-1,0 54 1,0-36 9,0 0-9,0-17 2,0 0-4,0 17 2,0 0 0,-35 0 0,-1 1 0,19-1 0,-19 53 0,36-70 0,0 17 0,0-17 0,-17-1 2,17 19-2,-18-19 1,0 1 4,1-18-4,-19 0-1,1 0-1,0 0 1,17 0 0,-17 18 2,0-18-4,-36 0 2,36 0 0,-18 0 1,0 0-2,-17 0 2,-19 0-3,-52 0 3,88-36 3,0 1-9,-70-36 6,70 36 2,-18-18-6,36 36 3,0-36 4,17 53-8,18-18 4,-17-17 0,17-1 8,0 1-7,0-35-2,0-36 1,0 71 0,0-54 0,0 19 0,0 52 1,0-35-2,0 36 1,0-19 4,0 1 0,0 17-4,0 1 8,0-19 0,0 19-8,0-1 0,0 1 9,35-1-9,18 0 0,-36 1-1,1 17 2,0-18 7,-1 0 63</inkml:trace>
    </iact:actionData>
  </iact:action>
  <iact:action type="add" startTime="20504">
    <iact:property name="dataType"/>
    <iact:actionData xml:id="d1">
      <inkml:trace xmlns:inkml="http://www.w3.org/2003/InkML" xml:id="stk1" contextRef="#ctx0" brushRef="#br0">5768 12206 0,'0'0'1,"0"-53"28,0 36-14,18 17 5,0-18-16,17 0 8,0-17-7,0 0 6,1-18-6,34 0 3,-35 18-1,1-36 5,17 18-8,-36-35 5,54 0-2,-53 17 2,-1 1-1,54-36 0,-54 18 0,36-36 0,0 36 3,-18-18-2,36-17-5,-18-1 4,-53 71 0,88-70 0,-70 52-1,-1-52 2,36-36-1,-35 88-1,17-175 4,-17 122-5,17-17 4,-17-18-4,17-17 2,-17 52-1,35-52 2,-36 123-1,1-70 3,-18 70-7,0-18 5,18-17-1,-18 53 5,35-36-11,-35 53 6,0-35 0,35-35 0,-35-18 0,18 18 0,-1 18 0,19-54 0,-1 1 0,18-54 2,-18 54-4,0-1 2,-17 54 0,-18 17 0,35-35 2,-17 52-4,-18 1 2,35 0 2,-35 17-1,0-17-4,18 17 6,-18 36 402,-35 35-405,17-35 0,-17 17 0,-1 0 1,19 0 8,-19 1 86,1-1-95,0-17 4,-36-1-9,1 19 6,52-36-2,1 17 1,-1-17 0,0 0 0,1 18 9</inkml:trace>
    </iact:actionData>
  </iact:action>
  <iact:action type="add" startTime="22670">
    <iact:property name="dataType"/>
    <iact:actionData xml:id="d2">
      <inkml:trace xmlns:inkml="http://www.w3.org/2003/InkML" xml:id="stk2" contextRef="#ctx0" brushRef="#br0">7497 7056 0,'-18'0'71,"18"17"-60,0 36-5,0-18 1,18 54 1,-18-54 8,0-17-7,18-1-2,-1 18 17,18-17-8,-35 0-6,18-1 4,-18 19 13,18-36 178</inkml:trace>
    </iact:actionData>
  </iact:action>
  <iact:action type="add" startTime="28990">
    <iact:property name="dataType"/>
    <iact:actionData xml:id="d3">
      <inkml:trace xmlns:inkml="http://www.w3.org/2003/InkML" xml:id="stk3" contextRef="#ctx0" brushRef="#br0">6809 15522 0,'0'-53'32,"0"36"-25,0-19 5,0-52-8,0 35 4,18 18 0,-18-36 0,0 36 0,17-53 0,1 70 0,-18 1 3,18-1-6,-18 0 3,0 1 0,0-18 0,0-1 4,0 19 48,17-1-32,1 0-19,17 1-6,0-1 11,1 18-12,-19-18 10,36-17-7,-35 17 2,-1 18 2,-17-17 2,53-1-6,-35 18 3,35 0-1,-18-17 2,-17-1 2,17 18-3,0 0-3,-17-18 2,0 18 5,17 0-8,36 0 8,-36-17-5,-18 17 2,54 0-5,-18-18 8,-18 18-8,18-35 4,0 35 0,18-18 0,-36 18 3,18 0-6,17 0 3,36 0 0,-35 0 0,-1 0 4,18 0-8,-70 0 4,17 0 0,-17 0 0,0 0 8,-1 0-7,19 0-1,-1 0-1,18 0 1,-18 0 1,18 18 8,-35-1-10,-1-17 0,89 53 2,-106-35-2,53 0 2,35-1-1,-70-17 0,35 35 0,-36-17 0,1-18 8,0 18-8,17-18 0,-17 0 8,-1 17-9,18 19 37,18 17-24,-53-36-11,18 19-2,-18-19 1,18 18 4,17 18-8,-17-35 4,-18 0 0,17-1 0,-17 1 64,18 17-64,-18 0 0,0-17 1,35 53-2,-35-18 13,0-36-16,0 18 4,0 1 1,0-19 14,0 1 34,0 0-50,0-1 2,0 1-2,0 0 1,0-1 2,0 19-5,0-1 4,0 0 15,0-17-16,0-1 8,-17 1 0,-36 17 25,35-17-34,-17-18 4,-36 18-6,1-18 3,-36 0 3,-35 0-3,52 0 0,-34 0-3,35 0 6,17 0-3,36 0 0,-36 0 0,36 17 0,0 1-3,0-18 6,-18 0-3,0 0-3,0 0 3,35 0 3,-52 0-6,-19 0 6,19-53-6,-71 53 6,17 0-6,54 0 4,17 0-2,-35-18 1,52 18 0,-34-17 0,52-1 8,-17-17-1,17 35 21,1-18 9,-1 0-37,18 1 0,-18-18 8,1 17-8,17 0 0,-36-17 9,19 35 6,-19-35 41,19-1-47,-1 19-2</inkml:trace>
    </iact:actionData>
  </iact:action>
  <iact:action type="add" startTime="34024">
    <iact:property name="dataType"/>
    <iact:actionData xml:id="d4">
      <inkml:trace xmlns:inkml="http://www.w3.org/2003/InkML" xml:id="stk4" contextRef="#ctx0" brushRef="#br0">8555 15187 0,'0'-18'17,"0"1"-9,0-18-3,35-1 6,-17 1-4,17-18 1,36-17 0,-36 34-3,53-52 3,1 0 0,-19 17 0,18-17 5,53-71-7,-35 36 2,18-18-3,17-89 3,0 72 3,-35-36-6,35 0 6,-35 0-6,-53 17 3,17 18 3,-17 1-3,-18 87-2,89-70 2,-71 0 2,-36 53-2,36-71-3,0 18 3,-17 53 1,-19 0 2,71-36-6,-52 36 3,-1 0 2,0 52-4,-35 19 4,18-54-4,-18 54 2,0-19 0,53-17 0,-36 18 0,1-18 0,-18 36 9,18-19-11,-18 19 18,35-36-8,-17 35-8,17-53 3,0 19-6,36-19 3,-1-35 0,1 18 0,-53 53 0,-1 17 0,1 0 0,17-34 73,-17 34-65,-18 0 52,0 1-64,17-1 4,-17-35 128,36 18-128,-19 17 7,1-17-6,0 35-2,17-35 5,-18-1 1,1 19-6,-18-1 138,18 0-137,-1 1 80,1-1 15,-18 0-87,18 18-8,-54 0 153,-17 0-153,36 0 0,-1 0 32,-17 0-16,17 0-12,1 0 24,-1 18-29,-17 0 13,-1-1-15,36 1 10,-17 0-2,-1-18-10,-17 17 10,17-17-1,-35 18-5</inkml:trace>
    </iact:actionData>
  </iact:action>
  <iact:action type="add" startTime="36607">
    <iact:property name="dataType"/>
    <iact:actionData xml:id="d5">
      <inkml:trace xmlns:inkml="http://www.w3.org/2003/InkML" xml:id="stk5" contextRef="#ctx0" brushRef="#br0">11554 10072 0,'17'0'103,"1"35"-86,35 18-2,-53-35 3,18 17-13,-18-17 3,0-1 3,17 18-3,-17 1 9,0-1-12,18 18 15,0-35-16,17-36 229</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1T00:40:47.849"/>
    </inkml:context>
    <inkml:brush xml:id="br0">
      <inkml:brushProperty name="width" value="0.05292" units="cm"/>
      <inkml:brushProperty name="height" value="0.05292" units="cm"/>
      <inkml:brushProperty name="color" value="#FF0000"/>
    </inkml:brush>
  </inkml:definitions>
  <iact:action type="add" startTime="8036">
    <iact:property name="dataType"/>
    <iact:actionData xml:id="d0">
      <inkml:trace xmlns:inkml="http://www.w3.org/2003/InkML" xml:id="stk0" contextRef="#ctx0" brushRef="#br0">14711 12171 0,'18'-18'6,"35"-17"4,53 17-2,141-35 2,141 18-4,17-18 1,107 53 2,17-70 1,-141 70-5,-70 0 6,-107 0-6,-34 0 5,-36 0-4,53 0 4,-53 17-4,35 19 5,89 52-5,17-71 1,36 54 2,34-18 2,36-18-7,18 53 4,-53-52 0,-71-19 0,-53 19 4,-52 16-7,-54-34 2,-52 0 5,17-1-8,-35 54 8,17-53-3,19 52-6,-1 1 5,-35-18 0,53 17 5,-89-17-5,1 18 0,52 34-5,-52-69 6,17 70-1,1-36 5,-1 1-10,53 34 5,-53-52 0,1-17 0,-19-1 1,36 18-3,-18-18 3,-17-17-2,0-1 9,35 36-4,-18-17-8,35 34 4,-52-35 0,0 18 0,17-17 0,-35 52 0,18-18 0,-1 19 5,19-36-6,-36 52 1,0-16-4,0-19 9,0-35-10,-18 71 5,-17-18 0,-36-17 0,18-18 0,18-18 0,-36 18 4,36-18-8,-18 1 4,0-1 0,-17 35 0,-54 19 1,-35 16-2,-70-16 1,-53-36 1,-124 17-2,-52 1 2,-213-36-1,19-35 0,-142 0 0,212 0 3,0 0-3,211 0 0,54 0-4,35-18 6,52-87-3,-34-19 1,34-17 0,1-18 5,106-17-11,-54-18 6,71-18 4,18-17-8,18 35 4,34 17 0,-16 54 0,16-1 0,36 54 0,0-36 0,-17 53 0,-19-35 0,36 17 0,0 36 0,0-53 1,0 17-2,0-17 1,0-18 5,0-35-10,0 0 5,0 0 1,18 18-2,53-1 8,-19 1-13,72 34 5,-54-16 1,-17 69 1,36-17-2,-1 0 1,71 1 0,-18-1 0,-36 53 0,19-18 3,-71 18-1,-18 0-6,-17 0 8,-1 0 4,19 0 0,-36 18 67</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700" tIns="49350" rIns="98700" bIns="49350" numCol="1" anchor="t" anchorCtr="0" compatLnSpc="1">
            <a:prstTxWarp prst="textNoShape">
              <a:avLst/>
            </a:prstTxWarp>
          </a:bodyPr>
          <a:lstStyle>
            <a:lvl1pPr defTabSz="987425">
              <a:defRPr sz="1300"/>
            </a:lvl1pPr>
          </a:lstStyle>
          <a:p>
            <a:endParaRPr lang="en-US" altLang="zh-CN"/>
          </a:p>
        </p:txBody>
      </p:sp>
      <p:sp>
        <p:nvSpPr>
          <p:cNvPr id="97283" name="Rectangle 3"/>
          <p:cNvSpPr>
            <a:spLocks noGrp="1" noChangeArrowheads="1"/>
          </p:cNvSpPr>
          <p:nvPr>
            <p:ph type="dt" idx="1"/>
          </p:nvPr>
        </p:nvSpPr>
        <p:spPr bwMode="auto">
          <a:xfrm>
            <a:off x="4022725"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700" tIns="49350" rIns="98700" bIns="49350" numCol="1" anchor="t" anchorCtr="0" compatLnSpc="1">
            <a:prstTxWarp prst="textNoShape">
              <a:avLst/>
            </a:prstTxWarp>
          </a:bodyPr>
          <a:lstStyle>
            <a:lvl1pPr algn="r" defTabSz="987425">
              <a:defRPr sz="1300"/>
            </a:lvl1pPr>
          </a:lstStyle>
          <a:p>
            <a:endParaRPr lang="en-US" altLang="zh-CN"/>
          </a:p>
        </p:txBody>
      </p:sp>
      <p:sp>
        <p:nvSpPr>
          <p:cNvPr id="97284" name="Rectangle 4"/>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5" name="Rectangle 5"/>
          <p:cNvSpPr>
            <a:spLocks noGrp="1" noChangeArrowheads="1"/>
          </p:cNvSpPr>
          <p:nvPr>
            <p:ph type="body" sz="quarter" idx="3"/>
          </p:nvPr>
        </p:nvSpPr>
        <p:spPr bwMode="auto">
          <a:xfrm>
            <a:off x="946150" y="4862513"/>
            <a:ext cx="5207000" cy="460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700" tIns="49350" rIns="98700" bIns="493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7286" name="Rectangle 6"/>
          <p:cNvSpPr>
            <a:spLocks noGrp="1" noChangeArrowheads="1"/>
          </p:cNvSpPr>
          <p:nvPr>
            <p:ph type="ftr" sz="quarter" idx="4"/>
          </p:nvPr>
        </p:nvSpPr>
        <p:spPr bwMode="auto">
          <a:xfrm>
            <a:off x="0" y="972185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700" tIns="49350" rIns="98700" bIns="49350" numCol="1" anchor="b" anchorCtr="0" compatLnSpc="1">
            <a:prstTxWarp prst="textNoShape">
              <a:avLst/>
            </a:prstTxWarp>
          </a:bodyPr>
          <a:lstStyle>
            <a:lvl1pPr defTabSz="987425">
              <a:defRPr sz="1300"/>
            </a:lvl1pPr>
          </a:lstStyle>
          <a:p>
            <a:endParaRPr lang="en-US" altLang="zh-CN"/>
          </a:p>
        </p:txBody>
      </p:sp>
      <p:sp>
        <p:nvSpPr>
          <p:cNvPr id="97287" name="Rectangle 7"/>
          <p:cNvSpPr>
            <a:spLocks noGrp="1" noChangeArrowheads="1"/>
          </p:cNvSpPr>
          <p:nvPr>
            <p:ph type="sldNum" sz="quarter" idx="5"/>
          </p:nvPr>
        </p:nvSpPr>
        <p:spPr bwMode="auto">
          <a:xfrm>
            <a:off x="4022725" y="972185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700" tIns="49350" rIns="98700" bIns="49350" numCol="1" anchor="b" anchorCtr="0" compatLnSpc="1">
            <a:prstTxWarp prst="textNoShape">
              <a:avLst/>
            </a:prstTxWarp>
          </a:bodyPr>
          <a:lstStyle>
            <a:lvl1pPr algn="r" defTabSz="987425">
              <a:defRPr sz="1300"/>
            </a:lvl1pPr>
          </a:lstStyle>
          <a:p>
            <a:fld id="{4DAB9C29-0F19-493B-A1C3-98F65B364138}" type="slidenum">
              <a:rPr lang="zh-CN" altLang="en-US"/>
              <a:pPr/>
              <a:t>‹#›</a:t>
            </a:fld>
            <a:endParaRPr lang="en-US" altLang="zh-CN"/>
          </a:p>
        </p:txBody>
      </p:sp>
    </p:spTree>
    <p:extLst>
      <p:ext uri="{BB962C8B-B14F-4D97-AF65-F5344CB8AC3E}">
        <p14:creationId xmlns:p14="http://schemas.microsoft.com/office/powerpoint/2010/main" val="1512769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en.wikipedia.org/wiki/Atari_2600" TargetMode="External"/><Relationship Id="rId13" Type="http://schemas.openxmlformats.org/officeDocument/2006/relationships/hyperlink" Target="https://en.wikipedia.org/wiki/Context_switch" TargetMode="External"/><Relationship Id="rId3" Type="http://schemas.openxmlformats.org/officeDocument/2006/relationships/hyperlink" Target="https://en.wikipedia.org/wiki/Real-time_computing#cite_note-5" TargetMode="External"/><Relationship Id="rId7" Type="http://schemas.openxmlformats.org/officeDocument/2006/relationships/hyperlink" Target="https://en.wikipedia.org/wiki/Embedded_system" TargetMode="External"/><Relationship Id="rId12" Type="http://schemas.openxmlformats.org/officeDocument/2006/relationships/hyperlink" Target="https://en.wikipedia.org/wiki/Earliest_deadline_first_scheduling" TargetMode="External"/><Relationship Id="rId17" Type="http://schemas.openxmlformats.org/officeDocument/2006/relationships/hyperlink" Target="https://en.wikipedia.org/wiki/Real-time_computing#cite_note-7" TargetMode="External"/><Relationship Id="rId2" Type="http://schemas.openxmlformats.org/officeDocument/2006/relationships/slide" Target="../slides/slide30.xml"/><Relationship Id="rId16" Type="http://schemas.openxmlformats.org/officeDocument/2006/relationships/hyperlink" Target="https://en.wikipedia.org/wiki/Airline" TargetMode="External"/><Relationship Id="rId1" Type="http://schemas.openxmlformats.org/officeDocument/2006/relationships/notesMaster" Target="../notesMasters/notesMaster1.xml"/><Relationship Id="rId6" Type="http://schemas.openxmlformats.org/officeDocument/2006/relationships/hyperlink" Target="https://en.wikipedia.org/wiki/Artificial_pacemaker" TargetMode="External"/><Relationship Id="rId11" Type="http://schemas.openxmlformats.org/officeDocument/2006/relationships/hyperlink" Target="https://en.wikipedia.org/wiki/Preemptive_multitasking" TargetMode="External"/><Relationship Id="rId5" Type="http://schemas.openxmlformats.org/officeDocument/2006/relationships/hyperlink" Target="https://en.wikipedia.org/wiki/Internal_combustion_engine" TargetMode="External"/><Relationship Id="rId15" Type="http://schemas.openxmlformats.org/officeDocument/2006/relationships/hyperlink" Target="https://en.wikipedia.org/wiki/Adaptive_partition_scheduler" TargetMode="External"/><Relationship Id="rId10" Type="http://schemas.openxmlformats.org/officeDocument/2006/relationships/hyperlink" Target="https://en.wikipedia.org/wiki/Computer_multitasking" TargetMode="External"/><Relationship Id="rId4" Type="http://schemas.openxmlformats.org/officeDocument/2006/relationships/hyperlink" Target="https://en.wikipedia.org/wiki/Automobile" TargetMode="External"/><Relationship Id="rId9" Type="http://schemas.openxmlformats.org/officeDocument/2006/relationships/hyperlink" Target="https://en.wikipedia.org/wiki/Cinematronics" TargetMode="External"/><Relationship Id="rId14" Type="http://schemas.openxmlformats.org/officeDocument/2006/relationships/hyperlink" Target="https://en.wikipedia.org/wiki/Real-time_computing#cite_note-6"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IBM_350" TargetMode="External"/><Relationship Id="rId13" Type="http://schemas.openxmlformats.org/officeDocument/2006/relationships/hyperlink" Target="https://en.wikipedia.org/wiki/Register_file" TargetMode="External"/><Relationship Id="rId3" Type="http://schemas.openxmlformats.org/officeDocument/2006/relationships/hyperlink" Target="https://en.wikipedia.org/wiki/RCA" TargetMode="External"/><Relationship Id="rId7" Type="http://schemas.openxmlformats.org/officeDocument/2006/relationships/hyperlink" Target="https://en.wikipedia.org/wiki/Computer_file#cite_note-2" TargetMode="External"/><Relationship Id="rId12" Type="http://schemas.openxmlformats.org/officeDocument/2006/relationships/hyperlink" Target="https://en.wikipedia.org/wiki/File_system"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Punched_card" TargetMode="External"/><Relationship Id="rId11" Type="http://schemas.openxmlformats.org/officeDocument/2006/relationships/hyperlink" Target="https://en.wikipedia.org/wiki/Compatible_Time-Sharing_System" TargetMode="External"/><Relationship Id="rId5" Type="http://schemas.openxmlformats.org/officeDocument/2006/relationships/hyperlink" Target="https://en.wikipedia.org/wiki/Computer_file#cite_note-1" TargetMode="External"/><Relationship Id="rId10" Type="http://schemas.openxmlformats.org/officeDocument/2006/relationships/hyperlink" Target="https://en.wikipedia.org/wiki/Burroughs_MCP" TargetMode="External"/><Relationship Id="rId4" Type="http://schemas.openxmlformats.org/officeDocument/2006/relationships/hyperlink" Target="https://en.wikipedia.org/wiki/Popular_Science" TargetMode="External"/><Relationship Id="rId9" Type="http://schemas.openxmlformats.org/officeDocument/2006/relationships/hyperlink" Target="https://en.wikipedia.org/wiki/Computer_file#cite_note-3" TargetMode="External"/><Relationship Id="rId14" Type="http://schemas.openxmlformats.org/officeDocument/2006/relationships/hyperlink" Target="https://en.wikipedia.org/wiki/Computer_file#cite_note-4"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ltLang="zh-CN" dirty="0"/>
          </a:p>
        </p:txBody>
      </p:sp>
      <p:sp>
        <p:nvSpPr>
          <p:cNvPr id="4" name="Slide Number Placeholder 3"/>
          <p:cNvSpPr>
            <a:spLocks noGrp="1"/>
          </p:cNvSpPr>
          <p:nvPr>
            <p:ph type="sldNum" sz="quarter" idx="10"/>
          </p:nvPr>
        </p:nvSpPr>
        <p:spPr/>
        <p:txBody>
          <a:bodyPr/>
          <a:lstStyle/>
          <a:p>
            <a:fld id="{6B37A4EA-CF8D-4936-91ED-886FEEC431FC}"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could simplify withdraw as:</a:t>
            </a:r>
          </a:p>
          <a:p>
            <a:r>
              <a:rPr lang="en-US" baseline="0" dirty="0"/>
              <a:t>1. X = Z</a:t>
            </a:r>
          </a:p>
          <a:p>
            <a:r>
              <a:rPr lang="en-US" baseline="0" dirty="0"/>
              <a:t>2. X = X-50</a:t>
            </a:r>
          </a:p>
          <a:p>
            <a:r>
              <a:rPr lang="en-US" baseline="0" dirty="0"/>
              <a:t>3. Z = X</a:t>
            </a:r>
          </a:p>
          <a:p>
            <a:endParaRPr lang="en-US" baseline="0" dirty="0"/>
          </a:p>
          <a:p>
            <a:r>
              <a:rPr lang="en-US" dirty="0"/>
              <a:t>We</a:t>
            </a:r>
            <a:r>
              <a:rPr lang="en-US" baseline="0" dirty="0"/>
              <a:t> could simplify deposit as:</a:t>
            </a:r>
          </a:p>
          <a:p>
            <a:r>
              <a:rPr lang="en-US" baseline="0" dirty="0"/>
              <a:t>a. Y= Z</a:t>
            </a:r>
          </a:p>
          <a:p>
            <a:r>
              <a:rPr lang="en-US" baseline="0" dirty="0"/>
              <a:t>b. Y = Y+90</a:t>
            </a:r>
          </a:p>
          <a:p>
            <a:r>
              <a:rPr lang="en-US" baseline="0" dirty="0"/>
              <a:t>c. Z = Y</a:t>
            </a:r>
          </a:p>
          <a:p>
            <a:endParaRPr lang="en-US" dirty="0"/>
          </a:p>
          <a:p>
            <a:r>
              <a:rPr lang="en-US" dirty="0"/>
              <a:t>Although</a:t>
            </a:r>
            <a:r>
              <a:rPr lang="en-US" baseline="0" dirty="0"/>
              <a:t> in ATM1: instructors 1, 2, 3 execute in order and in AMT2: instruction a, b, c execute in order,</a:t>
            </a:r>
          </a:p>
          <a:p>
            <a:r>
              <a:rPr lang="en-US" baseline="0" dirty="0"/>
              <a:t>The two sets of instructions could run interleave:</a:t>
            </a:r>
          </a:p>
          <a:p>
            <a:r>
              <a:rPr lang="en-US" baseline="0" dirty="0"/>
              <a:t>1, 2, 3, a, b, c: what is the balance?</a:t>
            </a:r>
          </a:p>
          <a:p>
            <a:r>
              <a:rPr lang="en-US" baseline="0" dirty="0"/>
              <a:t>1, a, b, c, 2, 3: what is the balance?</a:t>
            </a:r>
          </a:p>
          <a:p>
            <a:r>
              <a:rPr lang="en-US" baseline="0" dirty="0"/>
              <a:t>a, 1, 2, 3, b, c: what is the balance?</a:t>
            </a:r>
          </a:p>
          <a:p>
            <a:r>
              <a:rPr lang="en-US" baseline="0" dirty="0"/>
              <a:t>1, a, 2, b, 3, c: what is the balance?</a:t>
            </a:r>
          </a:p>
          <a:p>
            <a:endParaRPr lang="en-US" baseline="0" dirty="0"/>
          </a:p>
          <a:p>
            <a:r>
              <a:rPr lang="en-US" baseline="0" dirty="0"/>
              <a:t>Please share your answers on Piazza!</a:t>
            </a:r>
          </a:p>
          <a:p>
            <a:endParaRPr lang="en-US" baseline="0" dirty="0"/>
          </a:p>
          <a:p>
            <a:r>
              <a:rPr lang="en-US" baseline="0" dirty="0"/>
              <a:t>This problem is called </a:t>
            </a:r>
            <a:r>
              <a:rPr lang="en-US" b="1" baseline="0" dirty="0"/>
              <a:t>lost update</a:t>
            </a:r>
            <a:r>
              <a:rPr lang="en-US" baseline="0" dirty="0"/>
              <a:t>.</a:t>
            </a:r>
            <a:endParaRPr lang="en-US" dirty="0"/>
          </a:p>
        </p:txBody>
      </p:sp>
      <p:sp>
        <p:nvSpPr>
          <p:cNvPr id="4" name="Slide Number Placeholder 3"/>
          <p:cNvSpPr>
            <a:spLocks noGrp="1"/>
          </p:cNvSpPr>
          <p:nvPr>
            <p:ph type="sldNum" sz="quarter" idx="10"/>
          </p:nvPr>
        </p:nvSpPr>
        <p:spPr/>
        <p:txBody>
          <a:bodyPr/>
          <a:lstStyle/>
          <a:p>
            <a:fld id="{4DAB9C29-0F19-493B-A1C3-98F65B364138}" type="slidenum">
              <a:rPr lang="zh-CN" altLang="en-US" smtClean="0"/>
              <a:pPr/>
              <a:t>12</a:t>
            </a:fld>
            <a:endParaRPr lang="en-US" altLang="zh-CN"/>
          </a:p>
        </p:txBody>
      </p:sp>
    </p:spTree>
    <p:extLst>
      <p:ext uri="{BB962C8B-B14F-4D97-AF65-F5344CB8AC3E}">
        <p14:creationId xmlns:p14="http://schemas.microsoft.com/office/powerpoint/2010/main" val="1639706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CFC59BC0-6A07-48A0-A72C-BEE31DCD7549}" type="slidenum">
              <a:rPr lang="en-US" altLang="zh-CN"/>
              <a:pPr/>
              <a:t>13</a:t>
            </a:fld>
            <a:endParaRPr lang="en-US" altLang="zh-CN"/>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r>
              <a:rPr lang="en-CA" dirty="0">
                <a:latin typeface="Arial" charset="0"/>
              </a:rPr>
              <a:t>Because of these</a:t>
            </a:r>
            <a:r>
              <a:rPr lang="en-CA" baseline="0" dirty="0">
                <a:latin typeface="Arial" charset="0"/>
              </a:rPr>
              <a:t> problems with storing data in files, we choose to store data in database instead.  Benefits of using DB include:</a:t>
            </a:r>
          </a:p>
          <a:p>
            <a:r>
              <a:rPr lang="en-CA" baseline="0" dirty="0">
                <a:latin typeface="Arial" charset="0"/>
              </a:rPr>
              <a:t>It reduces redundancy and inconsistency</a:t>
            </a:r>
          </a:p>
          <a:p>
            <a:r>
              <a:rPr lang="en-CA" baseline="0" dirty="0">
                <a:latin typeface="Arial" charset="0"/>
              </a:rPr>
              <a:t>It separates program from data, which same data to be accessed by different apps.</a:t>
            </a:r>
          </a:p>
          <a:p>
            <a:r>
              <a:rPr lang="en-CA" baseline="0" dirty="0">
                <a:latin typeface="Arial" charset="0"/>
              </a:rPr>
              <a:t>Provide security</a:t>
            </a:r>
          </a:p>
          <a:p>
            <a:r>
              <a:rPr lang="en-CA" baseline="0" dirty="0">
                <a:latin typeface="Arial" charset="0"/>
              </a:rPr>
              <a:t>Centralized ad makes it easy to backup and access the data.</a:t>
            </a:r>
          </a:p>
          <a:p>
            <a:endParaRPr lang="en-CA" baseline="0" dirty="0">
              <a:latin typeface="Arial" charset="0"/>
            </a:endParaRPr>
          </a:p>
          <a:p>
            <a:r>
              <a:rPr lang="en-CA" baseline="0" dirty="0">
                <a:latin typeface="Arial" charset="0"/>
              </a:rPr>
              <a:t>Reduce development time as standard s/w packages are widely available, some are even free.</a:t>
            </a:r>
          </a:p>
          <a:p>
            <a:r>
              <a:rPr lang="en-CA" baseline="0" dirty="0">
                <a:latin typeface="Arial" charset="0"/>
              </a:rPr>
              <a:t>Applications don’t need to worry about how to manage the data. Also off the shell package to help develop DB applications.</a:t>
            </a:r>
          </a:p>
          <a:p>
            <a:pPr>
              <a:lnSpc>
                <a:spcPct val="80000"/>
              </a:lnSpc>
            </a:pPr>
            <a:r>
              <a:rPr lang="en-US" altLang="zh-CN" sz="1200" dirty="0"/>
              <a:t>DB interface and development are pretty much standardized like SQL99 etc. Many library and packages available out there and no need to start from scratch. And because all follow some of standard, one app written for one DB can easily migrate to manage another DB</a:t>
            </a:r>
          </a:p>
          <a:p>
            <a:pPr>
              <a:lnSpc>
                <a:spcPct val="80000"/>
              </a:lnSpc>
            </a:pPr>
            <a:endParaRPr lang="zh-CN" altLang="en-US" sz="1200" dirty="0"/>
          </a:p>
          <a:p>
            <a:endParaRPr lang="en-CA" baseline="0" dirty="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a:t>So</a:t>
            </a:r>
            <a:r>
              <a:rPr lang="en-US" altLang="zh-CN" baseline="0" dirty="0"/>
              <a:t> what is a database?</a:t>
            </a:r>
          </a:p>
          <a:p>
            <a:endParaRPr lang="en-US" altLang="zh-CN" dirty="0"/>
          </a:p>
          <a:p>
            <a:r>
              <a:rPr lang="en-US" altLang="zh-CN" dirty="0"/>
              <a:t>Database :- database is a collection of related information stored in a structured form in terms of table so that It makes easier insertion, deletion and manipulation of data. database consist of tables with rows and columns. Related: collectively represent a real world subject or concept; structured: formatted by schema. The most popular</a:t>
            </a:r>
            <a:r>
              <a:rPr lang="en-US" altLang="zh-CN" baseline="0" dirty="0"/>
              <a:t> DB structure is relational structure that is , data is stored as tables.</a:t>
            </a:r>
            <a:endParaRPr lang="en-US" altLang="zh-CN" dirty="0"/>
          </a:p>
          <a:p>
            <a:endParaRPr lang="en-US" altLang="zh-CN" dirty="0"/>
          </a:p>
          <a:p>
            <a:r>
              <a:rPr lang="en-US" altLang="zh-CN" dirty="0"/>
              <a:t>A Database Management System (DBMS) is a set of computer programs that controls the creation, maintenance, and the use of a database.</a:t>
            </a:r>
            <a:endParaRPr lang="zh-CN" altLang="en-US" dirty="0"/>
          </a:p>
        </p:txBody>
      </p:sp>
      <p:sp>
        <p:nvSpPr>
          <p:cNvPr id="4" name="Slide Number Placeholder 3"/>
          <p:cNvSpPr>
            <a:spLocks noGrp="1"/>
          </p:cNvSpPr>
          <p:nvPr>
            <p:ph type="sldNum" sz="quarter" idx="10"/>
          </p:nvPr>
        </p:nvSpPr>
        <p:spPr/>
        <p:txBody>
          <a:bodyPr/>
          <a:lstStyle/>
          <a:p>
            <a:fld id="{6B37A4EA-CF8D-4936-91ED-886FEEC431FC}" type="slidenum">
              <a:rPr lang="zh-CN" altLang="en-US" smtClean="0"/>
              <a:pPr/>
              <a:t>14</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B8FFDF-35A5-4C01-8CA9-E6C8900BDC19}" type="slidenum">
              <a:rPr lang="zh-CN" altLang="en-US"/>
              <a:pPr/>
              <a:t>15</a:t>
            </a:fld>
            <a:endParaRPr lang="en-US" altLang="zh-CN"/>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n-US" altLang="zh-CN" dirty="0"/>
              <a:t>After collect all the requirements, we need to put them into some kinds of model known as data model …</a:t>
            </a:r>
          </a:p>
          <a:p>
            <a:r>
              <a:rPr lang="en-US" altLang="zh-CN" dirty="0"/>
              <a:t>Schema is a description of a database using a particular data model</a:t>
            </a:r>
          </a:p>
          <a:p>
            <a:r>
              <a:rPr lang="en-US" altLang="zh-CN" dirty="0"/>
              <a:t>Data: what objects, tables and attributes, their association</a:t>
            </a:r>
          </a:p>
          <a:p>
            <a:r>
              <a:rPr lang="en-US" altLang="zh-CN" dirty="0"/>
              <a:t>Also describes Semantics and constraint: one department must have one and only manager; a student can register up to 6 courses; SID must unique etc. How many objects can participate in a relationship</a:t>
            </a:r>
          </a:p>
          <a:p>
            <a:endParaRPr lang="en-US" altLang="zh-CN" dirty="0"/>
          </a:p>
          <a:p>
            <a:r>
              <a:rPr lang="en-US" altLang="zh-CN" b="1" dirty="0">
                <a:solidFill>
                  <a:srgbClr val="000000"/>
                </a:solidFill>
              </a:rPr>
              <a:t>Data Model</a:t>
            </a:r>
            <a:r>
              <a:rPr lang="en-US" altLang="zh-CN" dirty="0">
                <a:solidFill>
                  <a:srgbClr val="000000"/>
                </a:solidFill>
              </a:rPr>
              <a:t>: A set of concepts to describe the </a:t>
            </a:r>
            <a:r>
              <a:rPr lang="en-US" altLang="zh-CN" i="1" dirty="0">
                <a:solidFill>
                  <a:srgbClr val="000000"/>
                </a:solidFill>
              </a:rPr>
              <a:t>structure</a:t>
            </a:r>
            <a:r>
              <a:rPr lang="en-US" altLang="zh-CN" dirty="0">
                <a:solidFill>
                  <a:srgbClr val="000000"/>
                </a:solidFill>
              </a:rPr>
              <a:t> of a database,</a:t>
            </a:r>
            <a:r>
              <a:rPr lang="en-US" altLang="zh-CN" i="1" dirty="0">
                <a:solidFill>
                  <a:srgbClr val="000000"/>
                </a:solidFill>
              </a:rPr>
              <a:t> </a:t>
            </a:r>
            <a:r>
              <a:rPr lang="en-US" altLang="zh-CN" dirty="0">
                <a:solidFill>
                  <a:srgbClr val="000000"/>
                </a:solidFill>
              </a:rPr>
              <a:t>and certain</a:t>
            </a:r>
            <a:r>
              <a:rPr lang="en-US" altLang="zh-CN" i="1" dirty="0">
                <a:solidFill>
                  <a:srgbClr val="000000"/>
                </a:solidFill>
              </a:rPr>
              <a:t> constraints</a:t>
            </a:r>
            <a:r>
              <a:rPr lang="en-US" altLang="zh-CN" dirty="0">
                <a:solidFill>
                  <a:srgbClr val="000000"/>
                </a:solidFill>
              </a:rPr>
              <a:t> that the database should obey.</a:t>
            </a:r>
          </a:p>
          <a:p>
            <a:endParaRPr lang="en-US" altLang="zh-CN" dirty="0"/>
          </a:p>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4224B2-6E62-4B6B-9832-28FF30B31DA3}" type="slidenum">
              <a:rPr lang="zh-CN" altLang="en-US"/>
              <a:pPr/>
              <a:t>16</a:t>
            </a:fld>
            <a:endParaRPr lang="en-US" altLang="zh-CN"/>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n-US" altLang="zh-CN" dirty="0"/>
              <a:t>Example of schema in the ER model. We will explore further in later chapters.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3E967F-2D17-4009-BB69-F41BB259E468}" type="slidenum">
              <a:rPr lang="zh-CN" altLang="en-US"/>
              <a:pPr/>
              <a:t>17</a:t>
            </a:fld>
            <a:endParaRPr lang="en-US" altLang="zh-CN"/>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altLang="zh-CN" dirty="0"/>
              <a:t>Example of tabular data in the relational model. We will explore this further in later chapters.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526CF5-982F-4842-AC2F-3D80666F74C5}" type="slidenum">
              <a:rPr lang="zh-CN" altLang="en-US"/>
              <a:pPr/>
              <a:t>18</a:t>
            </a:fld>
            <a:endParaRPr lang="en-US" altLang="zh-CN"/>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altLang="zh-CN" dirty="0"/>
              <a:t>Schema a description of a particular data model, rarely changed, must follow a data model</a:t>
            </a:r>
          </a:p>
          <a:p>
            <a:r>
              <a:rPr lang="en-US" altLang="zh-CN" dirty="0"/>
              <a:t>DBMS uses it to interpret the data (instance)</a:t>
            </a:r>
          </a:p>
          <a:p>
            <a:endParaRPr lang="en-US" altLang="zh-CN" dirty="0"/>
          </a:p>
          <a:p>
            <a:r>
              <a:rPr lang="en-US" altLang="zh-CN" dirty="0"/>
              <a:t>Instance: change frequently. Each time</a:t>
            </a:r>
            <a:r>
              <a:rPr lang="en-US" altLang="zh-CN" baseline="0" dirty="0"/>
              <a:t> doing </a:t>
            </a:r>
            <a:r>
              <a:rPr lang="en-US" altLang="zh-CN" dirty="0"/>
              <a:t>update, add, delete, instance changes; </a:t>
            </a:r>
          </a:p>
          <a:p>
            <a:endParaRPr lang="en-US" altLang="zh-CN" dirty="0"/>
          </a:p>
          <a:p>
            <a:r>
              <a:rPr lang="en-US" altLang="zh-CN" dirty="0"/>
              <a:t>Schema and instance are physically stored in different places.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CC2AC2-894D-4032-ABB8-70A8D15CB8A7}" type="slidenum">
              <a:rPr lang="zh-CN" altLang="en-US"/>
              <a:pPr/>
              <a:t>19</a:t>
            </a:fld>
            <a:endParaRPr lang="en-US" altLang="zh-CN"/>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altLang="zh-CN" dirty="0"/>
              <a:t>In relational model: DB is a table, column headers are schema and contents are instance.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only describes one layer of structure of a relational database: logical layer – what data to store and their meanings</a:t>
            </a:r>
          </a:p>
          <a:p>
            <a:r>
              <a:rPr lang="en-US" dirty="0"/>
              <a:t>Physical layer: define how data is physically stored (1s and 0s, what</a:t>
            </a:r>
            <a:r>
              <a:rPr lang="en-US" baseline="0" dirty="0"/>
              <a:t> media is used</a:t>
            </a:r>
            <a:r>
              <a:rPr lang="en-US" dirty="0"/>
              <a:t>, what RAID</a:t>
            </a:r>
            <a:r>
              <a:rPr lang="en-US" baseline="0" dirty="0"/>
              <a:t> etc., its index etc.)</a:t>
            </a:r>
            <a:endParaRPr lang="en-US" dirty="0"/>
          </a:p>
          <a:p>
            <a:r>
              <a:rPr lang="en-US" dirty="0"/>
              <a:t>External layer: how data is displayed</a:t>
            </a:r>
          </a:p>
          <a:p>
            <a:endParaRPr lang="en-US" dirty="0"/>
          </a:p>
          <a:p>
            <a:r>
              <a:rPr lang="en-US" dirty="0"/>
              <a:t>Both physical and logical layers are invisible to users</a:t>
            </a:r>
          </a:p>
          <a:p>
            <a:r>
              <a:rPr lang="en-US" dirty="0"/>
              <a:t>External is the only layer visible users.</a:t>
            </a:r>
            <a:r>
              <a:rPr lang="en-US" baseline="0" dirty="0"/>
              <a:t> It is o</a:t>
            </a:r>
            <a:r>
              <a:rPr lang="en-US" dirty="0"/>
              <a:t>ften computed at runtime based on search criteria and access right of the user</a:t>
            </a:r>
          </a:p>
          <a:p>
            <a:pPr defTabSz="990548">
              <a:spcBef>
                <a:spcPct val="0"/>
              </a:spcBef>
            </a:pPr>
            <a:endParaRPr lang="en-US" dirty="0"/>
          </a:p>
          <a:p>
            <a:pPr defTabSz="990548">
              <a:spcBef>
                <a:spcPct val="0"/>
              </a:spcBef>
            </a:pPr>
            <a:r>
              <a:rPr lang="en-US" dirty="0"/>
              <a:t>Every time you are doing a search on </a:t>
            </a:r>
            <a:r>
              <a:rPr lang="en-US" dirty="0" err="1"/>
              <a:t>Watiam</a:t>
            </a:r>
            <a:r>
              <a:rPr lang="en-US" dirty="0"/>
              <a:t>,</a:t>
            </a:r>
            <a:r>
              <a:rPr lang="en-US" baseline="0" dirty="0"/>
              <a:t> Q</a:t>
            </a:r>
            <a:r>
              <a:rPr lang="en-US" dirty="0"/>
              <a:t>uest</a:t>
            </a:r>
            <a:r>
              <a:rPr lang="en-US" baseline="0" dirty="0"/>
              <a:t> or Amazon or </a:t>
            </a:r>
            <a:r>
              <a:rPr lang="en-US" baseline="0" dirty="0" err="1"/>
              <a:t>ebay</a:t>
            </a:r>
            <a:r>
              <a:rPr lang="en-US" baseline="0" dirty="0"/>
              <a:t>, you are NOT accessing the actual database, you are only seeing the external layer of the database.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B37A4EA-CF8D-4936-91ED-886FEEC431FC}" type="slidenum">
              <a:rPr lang="zh-CN" altLang="en-US" smtClean="0"/>
              <a:pPr/>
              <a:t>20</a:t>
            </a:fld>
            <a:endParaRPr lang="zh-CN" altLang="en-US"/>
          </a:p>
        </p:txBody>
      </p:sp>
    </p:spTree>
    <p:extLst>
      <p:ext uri="{BB962C8B-B14F-4D97-AF65-F5344CB8AC3E}">
        <p14:creationId xmlns:p14="http://schemas.microsoft.com/office/powerpoint/2010/main" val="1922228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4022726" y="1"/>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024" tIns="49512" rIns="99024" bIns="49512" anchor="ctr"/>
          <a:lstStyle/>
          <a:p>
            <a:endParaRPr lang="zh-CN" altLang="en-US">
              <a:latin typeface="Calibri" pitchFamily="34" charset="0"/>
            </a:endParaRPr>
          </a:p>
        </p:txBody>
      </p:sp>
      <p:sp>
        <p:nvSpPr>
          <p:cNvPr id="72707" name="Rectangle 3"/>
          <p:cNvSpPr>
            <a:spLocks noChangeArrowheads="1"/>
          </p:cNvSpPr>
          <p:nvPr/>
        </p:nvSpPr>
        <p:spPr bwMode="auto">
          <a:xfrm>
            <a:off x="4022726" y="9723439"/>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630" tIns="0" rIns="20630" bIns="0" anchor="b"/>
          <a:lstStyle/>
          <a:p>
            <a:pPr algn="r" eaLnBrk="0" hangingPunct="0"/>
            <a:r>
              <a:rPr lang="en-US" altLang="zh-CN" sz="1100" i="1">
                <a:latin typeface="Calibri" pitchFamily="34" charset="0"/>
              </a:rPr>
              <a:t>7</a:t>
            </a:r>
          </a:p>
        </p:txBody>
      </p:sp>
      <p:sp>
        <p:nvSpPr>
          <p:cNvPr id="72708" name="Rectangle 4"/>
          <p:cNvSpPr>
            <a:spLocks noChangeArrowheads="1"/>
          </p:cNvSpPr>
          <p:nvPr/>
        </p:nvSpPr>
        <p:spPr bwMode="auto">
          <a:xfrm>
            <a:off x="0" y="9723439"/>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024" tIns="49512" rIns="99024" bIns="49512" anchor="ctr"/>
          <a:lstStyle/>
          <a:p>
            <a:endParaRPr lang="zh-CN" altLang="en-US">
              <a:latin typeface="Calibri" pitchFamily="34" charset="0"/>
            </a:endParaRPr>
          </a:p>
        </p:txBody>
      </p:sp>
      <p:sp>
        <p:nvSpPr>
          <p:cNvPr id="72709" name="Rectangle 5"/>
          <p:cNvSpPr>
            <a:spLocks noChangeArrowheads="1"/>
          </p:cNvSpPr>
          <p:nvPr/>
        </p:nvSpPr>
        <p:spPr bwMode="auto">
          <a:xfrm>
            <a:off x="0" y="1"/>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024" tIns="49512" rIns="99024" bIns="49512" anchor="ctr"/>
          <a:lstStyle/>
          <a:p>
            <a:endParaRPr lang="zh-CN" altLang="en-US">
              <a:latin typeface="Calibri" pitchFamily="34" charset="0"/>
            </a:endParaRPr>
          </a:p>
        </p:txBody>
      </p:sp>
      <p:sp>
        <p:nvSpPr>
          <p:cNvPr id="72710" name="Rectangle 6"/>
          <p:cNvSpPr>
            <a:spLocks noGrp="1" noRot="1" noChangeAspect="1" noChangeArrowheads="1" noTextEdit="1"/>
          </p:cNvSpPr>
          <p:nvPr>
            <p:ph type="sldImg"/>
          </p:nvPr>
        </p:nvSpPr>
        <p:spPr bwMode="auto">
          <a:xfrm>
            <a:off x="1000125" y="774700"/>
            <a:ext cx="5099050" cy="3824288"/>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11" name="Rectangle 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dirty="0"/>
              <a:t>Here is the 3 layers of schema</a:t>
            </a:r>
            <a:r>
              <a:rPr lang="en-US" altLang="zh-CN" baseline="0" dirty="0"/>
              <a:t> for a university database.</a:t>
            </a:r>
          </a:p>
          <a:p>
            <a:pPr>
              <a:spcBef>
                <a:spcPct val="0"/>
              </a:spcBef>
            </a:pPr>
            <a:endParaRPr lang="en-US" altLang="zh-CN" baseline="0" dirty="0"/>
          </a:p>
          <a:p>
            <a:pPr>
              <a:spcBef>
                <a:spcPct val="0"/>
              </a:spcBef>
            </a:pPr>
            <a:r>
              <a:rPr lang="en-US" altLang="zh-CN" baseline="0" dirty="0"/>
              <a:t>Students can only access the last layer: external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indent="0" algn="l" defTabSz="914400" rtl="0" eaLnBrk="0" fontAlgn="base" latinLnBrk="0" hangingPunct="0">
              <a:lnSpc>
                <a:spcPct val="100000"/>
              </a:lnSpc>
              <a:spcBef>
                <a:spcPct val="30000"/>
              </a:spcBef>
              <a:spcAft>
                <a:spcPct val="0"/>
              </a:spcAft>
              <a:buClrTx/>
              <a:buSzTx/>
              <a:buFontTx/>
              <a:buNone/>
              <a:tabLst/>
              <a:defRPr/>
            </a:pPr>
            <a:r>
              <a:rPr lang="en-US" dirty="0"/>
              <a:t>Before</a:t>
            </a:r>
            <a:r>
              <a:rPr lang="en-US" baseline="0" dirty="0"/>
              <a:t> computer is invented, we managed data by hand, on paper.</a:t>
            </a:r>
          </a:p>
          <a:p>
            <a:pPr marL="12700" marR="0" indent="0" algn="l" defTabSz="914400" rtl="0" eaLnBrk="0" fontAlgn="base" latinLnBrk="0" hangingPunct="0">
              <a:lnSpc>
                <a:spcPct val="100000"/>
              </a:lnSpc>
              <a:spcBef>
                <a:spcPct val="30000"/>
              </a:spcBef>
              <a:spcAft>
                <a:spcPct val="0"/>
              </a:spcAft>
              <a:buClrTx/>
              <a:buSzTx/>
              <a:buFontTx/>
              <a:buNone/>
              <a:tabLst/>
              <a:defRPr/>
            </a:pPr>
            <a:r>
              <a:rPr lang="en-US" baseline="0" dirty="0"/>
              <a:t>This is tedious for large amounts of data.</a:t>
            </a:r>
          </a:p>
          <a:p>
            <a:pPr marL="1270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12700" marR="0" indent="0" algn="l" defTabSz="914400" rtl="0" eaLnBrk="0" fontAlgn="base" latinLnBrk="0" hangingPunct="0">
              <a:lnSpc>
                <a:spcPct val="100000"/>
              </a:lnSpc>
              <a:spcBef>
                <a:spcPct val="30000"/>
              </a:spcBef>
              <a:spcAft>
                <a:spcPct val="0"/>
              </a:spcAft>
              <a:buClrTx/>
              <a:buSzTx/>
              <a:buFontTx/>
              <a:buNone/>
              <a:tabLst/>
              <a:defRPr/>
            </a:pPr>
            <a:r>
              <a:rPr lang="en-US" baseline="0" dirty="0"/>
              <a:t>In the early days of computing, things were not much better.</a:t>
            </a:r>
            <a:endParaRPr lang="en-US" dirty="0"/>
          </a:p>
          <a:p>
            <a:pPr marL="1270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12700" marR="0" indent="0" algn="l" defTabSz="914400" rtl="0" eaLnBrk="0" fontAlgn="base" latinLnBrk="0" hangingPunct="0">
              <a:lnSpc>
                <a:spcPct val="100000"/>
              </a:lnSpc>
              <a:spcBef>
                <a:spcPct val="30000"/>
              </a:spcBef>
              <a:spcAft>
                <a:spcPct val="0"/>
              </a:spcAft>
              <a:buClrTx/>
              <a:buSzTx/>
              <a:buFontTx/>
              <a:buNone/>
              <a:tabLst/>
              <a:defRPr/>
            </a:pPr>
            <a:r>
              <a:rPr lang="en-US" dirty="0"/>
              <a:t>How</a:t>
            </a:r>
            <a:r>
              <a:rPr lang="en-US" baseline="0" dirty="0"/>
              <a:t> did we use computers to manage data in the early days? We stored data as part of the program.</a:t>
            </a:r>
            <a:endParaRPr lang="en-US" dirty="0"/>
          </a:p>
          <a:p>
            <a:pPr marL="1270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12700" marR="0" indent="0" algn="l" defTabSz="914400" rtl="0" eaLnBrk="0" fontAlgn="base" latinLnBrk="0" hangingPunct="0">
              <a:lnSpc>
                <a:spcPct val="100000"/>
              </a:lnSpc>
              <a:spcBef>
                <a:spcPct val="30000"/>
              </a:spcBef>
              <a:spcAft>
                <a:spcPct val="0"/>
              </a:spcAft>
              <a:buClrTx/>
              <a:buSzTx/>
              <a:buFontTx/>
              <a:buNone/>
              <a:tabLst/>
              <a:defRPr/>
            </a:pPr>
            <a:r>
              <a:rPr lang="en-US" dirty="0"/>
              <a:t>This works</a:t>
            </a:r>
            <a:r>
              <a:rPr lang="en-US" baseline="0" dirty="0"/>
              <a:t> great for a while, but o</a:t>
            </a:r>
            <a:r>
              <a:rPr lang="en-US" u="sng" dirty="0"/>
              <a:t>nly</a:t>
            </a:r>
            <a:r>
              <a:rPr lang="en-US" u="sng" baseline="0" dirty="0"/>
              <a:t> works for small dataset, and is difficult to change (change to data requires change to the program)</a:t>
            </a:r>
          </a:p>
          <a:p>
            <a:endParaRPr lang="en-US" dirty="0"/>
          </a:p>
        </p:txBody>
      </p:sp>
      <p:sp>
        <p:nvSpPr>
          <p:cNvPr id="4" name="Slide Number Placeholder 3"/>
          <p:cNvSpPr>
            <a:spLocks noGrp="1"/>
          </p:cNvSpPr>
          <p:nvPr>
            <p:ph type="sldNum" sz="quarter" idx="10"/>
          </p:nvPr>
        </p:nvSpPr>
        <p:spPr/>
        <p:txBody>
          <a:bodyPr/>
          <a:lstStyle/>
          <a:p>
            <a:fld id="{4DAB9C29-0F19-493B-A1C3-98F65B364138}" type="slidenum">
              <a:rPr lang="zh-CN" altLang="en-US" smtClean="0"/>
              <a:pPr/>
              <a:t>4</a:t>
            </a:fld>
            <a:endParaRPr lang="en-US" altLang="zh-CN"/>
          </a:p>
        </p:txBody>
      </p:sp>
    </p:spTree>
    <p:extLst>
      <p:ext uri="{BB962C8B-B14F-4D97-AF65-F5344CB8AC3E}">
        <p14:creationId xmlns:p14="http://schemas.microsoft.com/office/powerpoint/2010/main" val="780207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further understand the 3 layers</a:t>
            </a:r>
            <a:r>
              <a:rPr lang="en-US" baseline="0" dirty="0"/>
              <a:t> of schema. Consider the attribute birthday.</a:t>
            </a:r>
          </a:p>
          <a:p>
            <a:r>
              <a:rPr lang="en-US" baseline="0" dirty="0"/>
              <a:t>This is defined at the logical layer.</a:t>
            </a:r>
          </a:p>
          <a:p>
            <a:r>
              <a:rPr lang="en-US" baseline="0" dirty="0"/>
              <a:t>Beneath it is the physical: physical stored as a binary integer (19900620), maybe as text in ASCII code, or three integers (1990, 6, 20). We actually don’t know which one is used.</a:t>
            </a:r>
          </a:p>
          <a:p>
            <a:endParaRPr lang="en-US" baseline="0" dirty="0"/>
          </a:p>
          <a:p>
            <a:r>
              <a:rPr lang="en-US" baseline="0" dirty="0"/>
              <a:t>We can view the data differently: (</a:t>
            </a:r>
            <a:r>
              <a:rPr lang="en-US" baseline="0" dirty="0" err="1"/>
              <a:t>dd</a:t>
            </a:r>
            <a:r>
              <a:rPr lang="en-US" baseline="0" dirty="0"/>
              <a:t>, </a:t>
            </a:r>
            <a:r>
              <a:rPr lang="en-US" baseline="0" dirty="0" err="1"/>
              <a:t>mn</a:t>
            </a:r>
            <a:r>
              <a:rPr lang="en-US" baseline="0" dirty="0"/>
              <a:t>, year) or (</a:t>
            </a:r>
            <a:r>
              <a:rPr lang="en-US" baseline="0" dirty="0" err="1"/>
              <a:t>mn</a:t>
            </a:r>
            <a:r>
              <a:rPr lang="en-US" baseline="0" dirty="0"/>
              <a:t> </a:t>
            </a:r>
            <a:r>
              <a:rPr lang="en-US" baseline="0" dirty="0" err="1"/>
              <a:t>dd</a:t>
            </a:r>
            <a:r>
              <a:rPr lang="en-US" baseline="0" dirty="0"/>
              <a:t> year); two digit or 4 digit year; or we are not interested at the date of birth, but age instead (Enter as </a:t>
            </a:r>
            <a:r>
              <a:rPr lang="en-US" baseline="0" dirty="0" err="1"/>
              <a:t>june</a:t>
            </a:r>
            <a:r>
              <a:rPr lang="en-US" baseline="0" dirty="0"/>
              <a:t> 20</a:t>
            </a:r>
            <a:r>
              <a:rPr lang="en-US" baseline="30000" dirty="0"/>
              <a:t>th</a:t>
            </a:r>
            <a:r>
              <a:rPr lang="en-US" baseline="0" dirty="0"/>
              <a:t> 1990, display as age 23)</a:t>
            </a:r>
          </a:p>
          <a:p>
            <a:endParaRPr lang="en-US" baseline="0" dirty="0"/>
          </a:p>
          <a:p>
            <a:pPr defTabSz="974202" eaLnBrk="1" fontAlgn="auto" hangingPunct="1">
              <a:spcBef>
                <a:spcPts val="0"/>
              </a:spcBef>
              <a:spcAft>
                <a:spcPts val="0"/>
              </a:spcAft>
              <a:defRPr/>
            </a:pPr>
            <a:r>
              <a:rPr lang="en-US" sz="1300" dirty="0"/>
              <a:t>3 layers of schema lead to one of the most important features of DB: data independence</a:t>
            </a:r>
          </a:p>
          <a:p>
            <a:endParaRPr lang="en-US" dirty="0"/>
          </a:p>
        </p:txBody>
      </p:sp>
      <p:sp>
        <p:nvSpPr>
          <p:cNvPr id="4" name="Slide Number Placeholder 3"/>
          <p:cNvSpPr>
            <a:spLocks noGrp="1"/>
          </p:cNvSpPr>
          <p:nvPr>
            <p:ph type="sldNum" sz="quarter" idx="10"/>
          </p:nvPr>
        </p:nvSpPr>
        <p:spPr/>
        <p:txBody>
          <a:bodyPr/>
          <a:lstStyle/>
          <a:p>
            <a:fld id="{6B37A4EA-CF8D-4936-91ED-886FEEC431FC}" type="slidenum">
              <a:rPr lang="zh-CN" altLang="en-US" smtClean="0"/>
              <a:pPr/>
              <a:t>22</a:t>
            </a:fld>
            <a:endParaRPr lang="zh-CN" altLang="en-US"/>
          </a:p>
        </p:txBody>
      </p:sp>
    </p:spTree>
    <p:extLst>
      <p:ext uri="{BB962C8B-B14F-4D97-AF65-F5344CB8AC3E}">
        <p14:creationId xmlns:p14="http://schemas.microsoft.com/office/powerpoint/2010/main" val="1466211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3 layers represent the same real world sub</a:t>
            </a:r>
            <a:r>
              <a:rPr lang="en-US" baseline="0" dirty="0"/>
              <a:t>ject, but the meaning of the subject, its physical storage and how is displayed are separated from each other. This is called Data independence!</a:t>
            </a:r>
          </a:p>
          <a:p>
            <a:endParaRPr lang="en-US" baseline="0" dirty="0"/>
          </a:p>
          <a:p>
            <a:r>
              <a:rPr lang="en-US" baseline="0" dirty="0"/>
              <a:t>Benefits?</a:t>
            </a:r>
          </a:p>
          <a:p>
            <a:r>
              <a:rPr lang="en-US" baseline="0" dirty="0"/>
              <a:t>Allows us to view the data differently and make changes to the app or database without impacting the other.</a:t>
            </a:r>
          </a:p>
        </p:txBody>
      </p:sp>
      <p:sp>
        <p:nvSpPr>
          <p:cNvPr id="4" name="Slide Number Placeholder 3"/>
          <p:cNvSpPr>
            <a:spLocks noGrp="1"/>
          </p:cNvSpPr>
          <p:nvPr>
            <p:ph type="sldNum" sz="quarter" idx="10"/>
          </p:nvPr>
        </p:nvSpPr>
        <p:spPr/>
        <p:txBody>
          <a:bodyPr/>
          <a:lstStyle/>
          <a:p>
            <a:fld id="{6B37A4EA-CF8D-4936-91ED-886FEEC431FC}" type="slidenum">
              <a:rPr lang="zh-CN" altLang="en-US" smtClean="0"/>
              <a:pPr/>
              <a:t>23</a:t>
            </a:fld>
            <a:endParaRPr lang="zh-CN" altLang="en-US"/>
          </a:p>
        </p:txBody>
      </p:sp>
    </p:spTree>
    <p:extLst>
      <p:ext uri="{BB962C8B-B14F-4D97-AF65-F5344CB8AC3E}">
        <p14:creationId xmlns:p14="http://schemas.microsoft.com/office/powerpoint/2010/main" val="507472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lvl="1" defTabSz="914288"/>
            <a:r>
              <a:rPr lang="en-US" dirty="0"/>
              <a:t>What</a:t>
            </a:r>
            <a:r>
              <a:rPr lang="en-US" baseline="0" dirty="0"/>
              <a:t> is SQL? </a:t>
            </a:r>
            <a:r>
              <a:rPr lang="en-US" dirty="0"/>
              <a:t>It is a programming</a:t>
            </a:r>
            <a:r>
              <a:rPr lang="en-US" baseline="0" dirty="0"/>
              <a:t> language used to communicate with a database. You can use SQL to</a:t>
            </a:r>
            <a:r>
              <a:rPr lang="en-US" dirty="0"/>
              <a:t> create, manage and query a database. All modern databases understand SQL.</a:t>
            </a:r>
          </a:p>
          <a:p>
            <a:pPr marL="0" lvl="1" defTabSz="974202" eaLnBrk="1" fontAlgn="auto" hangingPunct="1">
              <a:spcBef>
                <a:spcPts val="0"/>
              </a:spcBef>
              <a:spcAft>
                <a:spcPts val="0"/>
              </a:spcAft>
              <a:defRPr/>
            </a:pPr>
            <a:r>
              <a:rPr lang="en-US" altLang="zh-CN" dirty="0"/>
              <a:t>SQL statements can be embedded in other programming languages (C/C++, Java, Python </a:t>
            </a:r>
            <a:r>
              <a:rPr lang="en-US" altLang="zh-CN" dirty="0" err="1"/>
              <a:t>etc</a:t>
            </a:r>
            <a:r>
              <a:rPr lang="en-US" altLang="zh-CN" dirty="0"/>
              <a:t>) to enable them to access database</a:t>
            </a:r>
          </a:p>
          <a:p>
            <a:pPr marL="0" lvl="1" defTabSz="974202" eaLnBrk="1" fontAlgn="auto" hangingPunct="1">
              <a:spcBef>
                <a:spcPts val="0"/>
              </a:spcBef>
              <a:spcAft>
                <a:spcPts val="0"/>
              </a:spcAft>
              <a:defRPr/>
            </a:pPr>
            <a:r>
              <a:rPr lang="en-US" altLang="zh-CN" dirty="0"/>
              <a:t>How do you</a:t>
            </a:r>
            <a:r>
              <a:rPr lang="en-US" altLang="zh-CN" baseline="0" dirty="0"/>
              <a:t> pronounce it? What does it stand for?</a:t>
            </a:r>
            <a:endParaRPr lang="en-US" altLang="zh-CN" dirty="0"/>
          </a:p>
          <a:p>
            <a:r>
              <a:rPr lang="en-US" dirty="0"/>
              <a:t>Clarification of common misconceptions</a:t>
            </a:r>
          </a:p>
          <a:p>
            <a:pPr lvl="1"/>
            <a:r>
              <a:rPr lang="en-US" dirty="0"/>
              <a:t>It is pronounced “</a:t>
            </a:r>
            <a:r>
              <a:rPr lang="en-US" altLang="zh-CN" dirty="0" err="1"/>
              <a:t>ess</a:t>
            </a:r>
            <a:r>
              <a:rPr lang="en-US" altLang="zh-CN" dirty="0"/>
              <a:t> cue ell</a:t>
            </a:r>
            <a:r>
              <a:rPr lang="en-US" dirty="0"/>
              <a:t>”, not SEQUEL</a:t>
            </a:r>
          </a:p>
          <a:p>
            <a:pPr lvl="2"/>
            <a:r>
              <a:rPr lang="en-US" dirty="0"/>
              <a:t>SEQUEL is the ancestor of SQL introduced by IBM</a:t>
            </a:r>
          </a:p>
          <a:p>
            <a:pPr lvl="1"/>
            <a:r>
              <a:rPr lang="en-US" dirty="0"/>
              <a:t>It is a name, not a acronym for “Structured Query Language” as there are other types of s … q … l </a:t>
            </a:r>
            <a:r>
              <a:rPr lang="en-US" dirty="0" err="1"/>
              <a:t>outhere</a:t>
            </a:r>
            <a:r>
              <a:rPr lang="en-US" dirty="0"/>
              <a:t>.</a:t>
            </a:r>
          </a:p>
          <a:p>
            <a:endParaRPr lang="en-US" altLang="zh-CN" dirty="0"/>
          </a:p>
          <a:p>
            <a:r>
              <a:rPr lang="en-US" altLang="zh-CN" dirty="0"/>
              <a:t>**************************</a:t>
            </a:r>
          </a:p>
          <a:p>
            <a:r>
              <a:rPr lang="en-US" altLang="zh-CN" dirty="0"/>
              <a:t>How do we access a database? Need to learn</a:t>
            </a:r>
            <a:r>
              <a:rPr lang="en-US" altLang="zh-CN" baseline="0" dirty="0"/>
              <a:t> to speak a DB programming language … …</a:t>
            </a:r>
            <a:endParaRPr lang="en-US" altLang="zh-CN" dirty="0"/>
          </a:p>
          <a:p>
            <a:r>
              <a:rPr lang="en-US" altLang="zh-CN" dirty="0"/>
              <a:t>Unify</a:t>
            </a:r>
            <a:r>
              <a:rPr lang="en-US" altLang="zh-CN" baseline="0" dirty="0"/>
              <a:t> three important database functions … …</a:t>
            </a:r>
          </a:p>
          <a:p>
            <a:r>
              <a:rPr lang="en-US" altLang="zh-CN" dirty="0"/>
              <a:t>Its scope includes data insert, query, update and delete, schema creation and modification, and data access control. </a:t>
            </a:r>
          </a:p>
          <a:p>
            <a:r>
              <a:rPr lang="en-US" altLang="zh-CN" dirty="0"/>
              <a:t>Control: access control (who</a:t>
            </a:r>
            <a:r>
              <a:rPr lang="en-US" altLang="zh-CN" baseline="0" dirty="0"/>
              <a:t> can access what and how to share)</a:t>
            </a:r>
            <a:r>
              <a:rPr lang="en-US" altLang="zh-CN" dirty="0"/>
              <a:t>, data integrity</a:t>
            </a:r>
            <a:r>
              <a:rPr lang="en-US" altLang="zh-CN" baseline="0" dirty="0"/>
              <a:t> control</a:t>
            </a:r>
          </a:p>
          <a:p>
            <a:endParaRPr lang="en-US" altLang="zh-CN" baseline="0" dirty="0"/>
          </a:p>
          <a:p>
            <a:r>
              <a:rPr lang="en-US" altLang="zh-CN" baseline="0" dirty="0"/>
              <a:t>*******************</a:t>
            </a:r>
          </a:p>
          <a:p>
            <a:r>
              <a:rPr lang="en-US" altLang="zh-CN" sz="1000" dirty="0"/>
              <a:t>QBE is another popular choice.</a:t>
            </a:r>
          </a:p>
          <a:p>
            <a:r>
              <a:rPr lang="en-US" altLang="zh-CN" sz="1000" dirty="0"/>
              <a:t>SEQUEL is an ancestor of SQL, </a:t>
            </a:r>
            <a:r>
              <a:rPr lang="en-US" altLang="zh-CN" sz="1000" dirty="0" err="1"/>
              <a:t>developped</a:t>
            </a:r>
            <a:r>
              <a:rPr lang="en-US" altLang="zh-CN" sz="1000" dirty="0"/>
              <a:t> by IBM</a:t>
            </a:r>
          </a:p>
          <a:p>
            <a:r>
              <a:rPr lang="en-US" altLang="zh-CN" sz="1000" dirty="0"/>
              <a:t>Is "SQL" sometimes pronounced "sequel"? What is the preferred way to refer to SQL? Also, does SQL imply a specific type or brand of database, or do many databases support SQL as a command language? </a:t>
            </a:r>
          </a:p>
          <a:p>
            <a:endParaRPr lang="en-US" altLang="zh-CN" sz="1000" dirty="0"/>
          </a:p>
          <a:p>
            <a:r>
              <a:rPr lang="en-US" altLang="zh-CN" sz="1000" dirty="0"/>
              <a:t>Yes, SQL is sometimes pronounced "sequel," but mostly by people who have experience only with Microsoft's database system SQL Server, usually pronounced "sequel-server," which is one of the most commonly used database systems today. The more accepted pronunciation is "</a:t>
            </a:r>
            <a:r>
              <a:rPr lang="en-US" altLang="zh-CN" sz="1000" dirty="0" err="1"/>
              <a:t>ess</a:t>
            </a:r>
            <a:r>
              <a:rPr lang="en-US" altLang="zh-CN" sz="1000" dirty="0"/>
              <a:t> cue ell," in which each letter is spoken separately. A few people, for whatever reason, pronounce it "squeal" or "squirrel" but this is rare. If you're feeling adventurous, do an Internet search on </a:t>
            </a:r>
            <a:r>
              <a:rPr lang="en-US" altLang="zh-CN" sz="1000" dirty="0" err="1"/>
              <a:t>google</a:t>
            </a:r>
            <a:r>
              <a:rPr lang="en-US" altLang="zh-CN" sz="1000" dirty="0"/>
              <a:t> or </a:t>
            </a:r>
            <a:r>
              <a:rPr lang="en-US" altLang="zh-CN" sz="1000" dirty="0" err="1"/>
              <a:t>alltheweb</a:t>
            </a:r>
            <a:r>
              <a:rPr lang="en-US" altLang="zh-CN" sz="1000" dirty="0"/>
              <a:t> using "pronounce SQL" or similar search terms.</a:t>
            </a:r>
          </a:p>
          <a:p>
            <a:endParaRPr lang="en-US" altLang="zh-CN" sz="1000" dirty="0"/>
          </a:p>
          <a:p>
            <a:r>
              <a:rPr lang="en-US" altLang="zh-CN" sz="1000" dirty="0"/>
              <a:t>SQL dates back to IBM's development of relational databases in the early 1970's with a language called SEQUEL (Structured English </a:t>
            </a:r>
            <a:r>
              <a:rPr lang="en-US" altLang="zh-CN" sz="1000" dirty="0" err="1"/>
              <a:t>QUery</a:t>
            </a:r>
            <a:r>
              <a:rPr lang="en-US" altLang="zh-CN" sz="1000" dirty="0"/>
              <a:t> Language). Due to copyright problems, IBM had to change the name, so they chose SQL. Since that time, SQL has evolved considerably. Several versions of standard SQL have been published, including SQL-86, SQL-92, and SQL-99.</a:t>
            </a:r>
          </a:p>
          <a:p>
            <a:endParaRPr lang="en-US" altLang="zh-CN" sz="1000" dirty="0"/>
          </a:p>
          <a:p>
            <a:r>
              <a:rPr lang="en-US" altLang="zh-CN" sz="1000" dirty="0"/>
              <a:t>So SQL by itself should refer only to the language. You will often see the letters SQL embedded right in the name of a relational database system, such as SQL Server, </a:t>
            </a:r>
            <a:r>
              <a:rPr lang="en-US" altLang="zh-CN" sz="1000" dirty="0" err="1"/>
              <a:t>MySQL</a:t>
            </a:r>
            <a:r>
              <a:rPr lang="en-US" altLang="zh-CN" sz="1000" dirty="0"/>
              <a:t>, </a:t>
            </a:r>
            <a:r>
              <a:rPr lang="en-US" altLang="zh-CN" sz="1000" dirty="0" err="1"/>
              <a:t>Mimer</a:t>
            </a:r>
            <a:r>
              <a:rPr lang="en-US" altLang="zh-CN" sz="1000" dirty="0"/>
              <a:t> SQL, and </a:t>
            </a:r>
            <a:r>
              <a:rPr lang="en-US" altLang="zh-CN" sz="1000" dirty="0" err="1"/>
              <a:t>PostgreSQL</a:t>
            </a:r>
            <a:r>
              <a:rPr lang="en-US" altLang="zh-CN" sz="1000" dirty="0"/>
              <a:t>. Even if the database system name does not mention SQL, such as DB2, Oracle, Sybase, Access, and so on, the database system almost certainly supports the SQL language -- more or less. Many relational database systems have extensions and additional capabilities over and above (and, sadly, sometimes in place of) the specifications in the SQL standard.</a:t>
            </a:r>
          </a:p>
          <a:p>
            <a:r>
              <a:rPr lang="en-US" altLang="zh-CN" sz="1000" dirty="0"/>
              <a:t>I totally agree with you. I pronounce it as sequel as well when talking causally. I make sure that I pronounce it as S Q L when I am speaking formally or talking in meetings.</a:t>
            </a:r>
          </a:p>
          <a:p>
            <a:r>
              <a:rPr lang="en-US" altLang="zh-CN" sz="1000" dirty="0"/>
              <a:t>The reason, I posted this as I have received this question too many times, I decided to write about it. </a:t>
            </a:r>
          </a:p>
          <a:p>
            <a:r>
              <a:rPr lang="en-US" altLang="zh-CN" sz="1000" dirty="0"/>
              <a:t>I am interested to see what other readers have to suggest.</a:t>
            </a:r>
          </a:p>
          <a:p>
            <a:endParaRPr lang="en-US" altLang="zh-CN" sz="1000" dirty="0"/>
          </a:p>
          <a:p>
            <a:endParaRPr lang="zh-CN" altLang="en-US" sz="1000" dirty="0"/>
          </a:p>
        </p:txBody>
      </p:sp>
      <p:sp>
        <p:nvSpPr>
          <p:cNvPr id="4" name="Slide Number Placeholder 3"/>
          <p:cNvSpPr>
            <a:spLocks noGrp="1"/>
          </p:cNvSpPr>
          <p:nvPr>
            <p:ph type="sldNum" sz="quarter" idx="10"/>
          </p:nvPr>
        </p:nvSpPr>
        <p:spPr/>
        <p:txBody>
          <a:bodyPr/>
          <a:lstStyle/>
          <a:p>
            <a:fld id="{6B37A4EA-CF8D-4936-91ED-886FEEC431FC}" type="slidenum">
              <a:rPr lang="zh-CN" altLang="en-US" smtClean="0"/>
              <a:pPr/>
              <a:t>24</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a:t>Use</a:t>
            </a:r>
            <a:r>
              <a:rPr lang="en-US" altLang="zh-CN" baseline="0" dirty="0"/>
              <a:t> SQL to retrieve data;</a:t>
            </a:r>
          </a:p>
          <a:p>
            <a:r>
              <a:rPr lang="en-US" altLang="zh-CN" baseline="0" dirty="0"/>
              <a:t>To define new table;</a:t>
            </a:r>
          </a:p>
          <a:p>
            <a:r>
              <a:rPr lang="en-US" altLang="zh-CN" baseline="0" dirty="0"/>
              <a:t>To manage DB. Here we implement a management function to ensure each account must have an owner</a:t>
            </a:r>
            <a:endParaRPr lang="en-US" altLang="zh-CN" dirty="0"/>
          </a:p>
          <a:p>
            <a:endParaRPr lang="en-US" altLang="zh-CN" dirty="0"/>
          </a:p>
          <a:p>
            <a:r>
              <a:rPr lang="en-US" altLang="zh-CN" dirty="0"/>
              <a:t>The last one, a</a:t>
            </a:r>
            <a:r>
              <a:rPr lang="en-US" altLang="zh-CN" baseline="0" dirty="0"/>
              <a:t> SQL command that </a:t>
            </a:r>
            <a:r>
              <a:rPr lang="en-US" altLang="zh-CN" dirty="0"/>
              <a:t>rejects</a:t>
            </a:r>
            <a:r>
              <a:rPr lang="en-US" altLang="zh-CN" baseline="0" dirty="0"/>
              <a:t> the request to create an account where the name of owner is not provided.</a:t>
            </a:r>
          </a:p>
          <a:p>
            <a:r>
              <a:rPr lang="en-US" altLang="zh-CN" baseline="0" dirty="0"/>
              <a:t>To ensure each account created must have an owner.</a:t>
            </a:r>
          </a:p>
          <a:p>
            <a:pPr defTabSz="974202" eaLnBrk="1" fontAlgn="auto" hangingPunct="1">
              <a:spcBef>
                <a:spcPts val="0"/>
              </a:spcBef>
              <a:spcAft>
                <a:spcPts val="0"/>
              </a:spcAft>
              <a:defRPr/>
            </a:pPr>
            <a:r>
              <a:rPr lang="en-US" altLang="zh-CN" dirty="0"/>
              <a:t>Unify</a:t>
            </a:r>
            <a:r>
              <a:rPr lang="en-US" altLang="zh-CN" baseline="0" dirty="0"/>
              <a:t> three important database functions into one language</a:t>
            </a:r>
          </a:p>
          <a:p>
            <a:endParaRPr lang="zh-CN" altLang="en-US" dirty="0"/>
          </a:p>
        </p:txBody>
      </p:sp>
      <p:sp>
        <p:nvSpPr>
          <p:cNvPr id="4" name="Slide Number Placeholder 3"/>
          <p:cNvSpPr>
            <a:spLocks noGrp="1"/>
          </p:cNvSpPr>
          <p:nvPr>
            <p:ph type="sldNum" sz="quarter" idx="10"/>
          </p:nvPr>
        </p:nvSpPr>
        <p:spPr/>
        <p:txBody>
          <a:bodyPr/>
          <a:lstStyle/>
          <a:p>
            <a:fld id="{6B37A4EA-CF8D-4936-91ED-886FEEC431FC}" type="slidenum">
              <a:rPr lang="zh-CN" altLang="en-US" smtClean="0"/>
              <a:pPr/>
              <a:t>25</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B04531-F9DC-4ECA-AF5C-906425427017}" type="slidenum">
              <a:rPr lang="zh-CN" altLang="en-US"/>
              <a:pPr/>
              <a:t>26</a:t>
            </a:fld>
            <a:endParaRPr lang="en-US" altLang="zh-CN"/>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r>
              <a:rPr lang="en-US" altLang="zh-CN"/>
              <a:t>We can interact with a database through the following channels.</a:t>
            </a:r>
          </a:p>
          <a:p>
            <a:pPr lvl="1"/>
            <a:endParaRPr lang="en-US" altLang="zh-CN"/>
          </a:p>
          <a:p>
            <a:pPr lvl="1"/>
            <a:r>
              <a:rPr lang="en-US" altLang="zh-CN"/>
              <a:t>DDL create schema for a database, stored in a catalog or data dictionary.</a:t>
            </a:r>
          </a:p>
          <a:p>
            <a:pPr lvl="1"/>
            <a:endParaRPr lang="en-US" altLang="zh-CN"/>
          </a:p>
          <a:p>
            <a:pPr>
              <a:buFont typeface="Times"/>
              <a:buNone/>
            </a:pPr>
            <a:r>
              <a:rPr lang="en-US" altLang="zh-CN" b="1">
                <a:solidFill>
                  <a:srgbClr val="000000"/>
                </a:solidFill>
              </a:rPr>
              <a:t>Data Definition Language</a:t>
            </a:r>
            <a:r>
              <a:rPr lang="en-US" altLang="zh-CN">
                <a:solidFill>
                  <a:srgbClr val="000000"/>
                </a:solidFill>
              </a:rPr>
              <a:t> (</a:t>
            </a:r>
            <a:r>
              <a:rPr lang="en-US" altLang="zh-CN" b="1">
                <a:solidFill>
                  <a:srgbClr val="000000"/>
                </a:solidFill>
              </a:rPr>
              <a:t>DDL</a:t>
            </a:r>
            <a:r>
              <a:rPr lang="en-US" altLang="zh-CN">
                <a:solidFill>
                  <a:srgbClr val="000000"/>
                </a:solidFill>
              </a:rPr>
              <a:t>): Used by the DBA and database designers to specify the </a:t>
            </a:r>
            <a:r>
              <a:rPr lang="en-US" altLang="zh-CN" i="1">
                <a:solidFill>
                  <a:srgbClr val="000000"/>
                </a:solidFill>
              </a:rPr>
              <a:t>conceptual schema</a:t>
            </a:r>
            <a:r>
              <a:rPr lang="en-US" altLang="zh-CN">
                <a:solidFill>
                  <a:srgbClr val="000000"/>
                </a:solidFill>
              </a:rPr>
              <a:t> of a database. In many DBMSs, the DDL is also used to define internal and external schemas (views).</a:t>
            </a:r>
          </a:p>
          <a:p>
            <a:pPr>
              <a:buFont typeface="Times"/>
              <a:buNone/>
            </a:pPr>
            <a:endParaRPr lang="en-US" altLang="zh-CN">
              <a:solidFill>
                <a:srgbClr val="000000"/>
              </a:solidFill>
            </a:endParaRPr>
          </a:p>
          <a:p>
            <a:pPr>
              <a:buFont typeface="Times"/>
              <a:buNone/>
            </a:pPr>
            <a:r>
              <a:rPr lang="en-US" altLang="zh-CN">
                <a:solidFill>
                  <a:srgbClr val="000000"/>
                </a:solidFill>
              </a:rPr>
              <a:t>In some DBMSs, separate </a:t>
            </a:r>
            <a:r>
              <a:rPr lang="en-US" altLang="zh-CN" b="1">
                <a:solidFill>
                  <a:srgbClr val="000000"/>
                </a:solidFill>
              </a:rPr>
              <a:t>storage definition language</a:t>
            </a:r>
            <a:r>
              <a:rPr lang="en-US" altLang="zh-CN">
                <a:solidFill>
                  <a:srgbClr val="000000"/>
                </a:solidFill>
              </a:rPr>
              <a:t> (</a:t>
            </a:r>
            <a:r>
              <a:rPr lang="en-US" altLang="zh-CN" b="1">
                <a:solidFill>
                  <a:srgbClr val="000000"/>
                </a:solidFill>
              </a:rPr>
              <a:t>SDL</a:t>
            </a:r>
            <a:r>
              <a:rPr lang="en-US" altLang="zh-CN">
                <a:solidFill>
                  <a:srgbClr val="000000"/>
                </a:solidFill>
              </a:rPr>
              <a:t>) and </a:t>
            </a:r>
            <a:r>
              <a:rPr lang="en-US" altLang="zh-CN" b="1">
                <a:solidFill>
                  <a:srgbClr val="000000"/>
                </a:solidFill>
              </a:rPr>
              <a:t>view definition language</a:t>
            </a:r>
            <a:r>
              <a:rPr lang="en-US" altLang="zh-CN">
                <a:solidFill>
                  <a:srgbClr val="000000"/>
                </a:solidFill>
              </a:rPr>
              <a:t> (</a:t>
            </a:r>
            <a:r>
              <a:rPr lang="en-US" altLang="zh-CN" b="1">
                <a:solidFill>
                  <a:srgbClr val="000000"/>
                </a:solidFill>
              </a:rPr>
              <a:t>VDL</a:t>
            </a:r>
            <a:r>
              <a:rPr lang="en-US" altLang="zh-CN">
                <a:solidFill>
                  <a:srgbClr val="000000"/>
                </a:solidFill>
              </a:rPr>
              <a:t>) are used to define internal and external schemas.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A493EF-B8F7-4BE9-9877-CA5532728C8E}" type="slidenum">
              <a:rPr lang="zh-CN" altLang="en-US"/>
              <a:pPr/>
              <a:t>27</a:t>
            </a:fld>
            <a:endParaRPr lang="en-US" altLang="zh-CN"/>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zh-CN" altLang="en-US" dirty="0"/>
          </a:p>
          <a:p>
            <a:pPr>
              <a:buFont typeface="Times"/>
              <a:buNone/>
            </a:pPr>
            <a:r>
              <a:rPr lang="en-US" altLang="zh-CN" b="1" dirty="0">
                <a:solidFill>
                  <a:srgbClr val="000000"/>
                </a:solidFill>
              </a:rPr>
              <a:t>High Level </a:t>
            </a:r>
            <a:r>
              <a:rPr lang="en-US" altLang="zh-CN" dirty="0">
                <a:solidFill>
                  <a:srgbClr val="000000"/>
                </a:solidFill>
              </a:rPr>
              <a:t>or</a:t>
            </a:r>
            <a:r>
              <a:rPr lang="en-US" altLang="zh-CN" b="1" dirty="0">
                <a:solidFill>
                  <a:srgbClr val="000000"/>
                </a:solidFill>
              </a:rPr>
              <a:t> Non-procedural Languages:</a:t>
            </a:r>
            <a:r>
              <a:rPr lang="en-US" altLang="zh-CN" dirty="0">
                <a:solidFill>
                  <a:srgbClr val="000000"/>
                </a:solidFill>
              </a:rPr>
              <a:t> e.g., SQL, are </a:t>
            </a:r>
            <a:r>
              <a:rPr lang="en-US" altLang="zh-CN" i="1" dirty="0">
                <a:solidFill>
                  <a:srgbClr val="000000"/>
                </a:solidFill>
              </a:rPr>
              <a:t>set-oriented </a:t>
            </a:r>
            <a:r>
              <a:rPr lang="en-US" altLang="zh-CN" dirty="0">
                <a:solidFill>
                  <a:srgbClr val="000000"/>
                </a:solidFill>
              </a:rPr>
              <a:t>and specify what data to retrieve than how to retrieve. Also called </a:t>
            </a:r>
            <a:r>
              <a:rPr lang="en-US" altLang="zh-CN" i="1" dirty="0">
                <a:solidFill>
                  <a:srgbClr val="000000"/>
                </a:solidFill>
              </a:rPr>
              <a:t>declarative</a:t>
            </a:r>
            <a:r>
              <a:rPr lang="en-US" altLang="zh-CN" dirty="0">
                <a:solidFill>
                  <a:srgbClr val="000000"/>
                </a:solidFill>
              </a:rPr>
              <a:t> languages.</a:t>
            </a:r>
          </a:p>
          <a:p>
            <a:pPr>
              <a:buFont typeface="Times"/>
              <a:buNone/>
            </a:pPr>
            <a:r>
              <a:rPr lang="en-US" altLang="zh-CN" b="1" dirty="0">
                <a:solidFill>
                  <a:srgbClr val="000000"/>
                </a:solidFill>
              </a:rPr>
              <a:t>Low Level </a:t>
            </a:r>
            <a:r>
              <a:rPr lang="en-US" altLang="zh-CN" dirty="0">
                <a:solidFill>
                  <a:srgbClr val="000000"/>
                </a:solidFill>
              </a:rPr>
              <a:t>or</a:t>
            </a:r>
            <a:r>
              <a:rPr lang="en-US" altLang="zh-CN" b="1" dirty="0">
                <a:solidFill>
                  <a:srgbClr val="000000"/>
                </a:solidFill>
              </a:rPr>
              <a:t> Procedural Languages: </a:t>
            </a:r>
            <a:r>
              <a:rPr lang="en-US" altLang="zh-CN" dirty="0">
                <a:solidFill>
                  <a:srgbClr val="000000"/>
                </a:solidFill>
              </a:rPr>
              <a:t>record-at-a-time;</a:t>
            </a:r>
            <a:r>
              <a:rPr lang="en-US" altLang="zh-CN" b="1" dirty="0">
                <a:solidFill>
                  <a:srgbClr val="000000"/>
                </a:solidFill>
              </a:rPr>
              <a:t> </a:t>
            </a:r>
            <a:r>
              <a:rPr lang="en-US" altLang="zh-CN" dirty="0">
                <a:solidFill>
                  <a:srgbClr val="000000"/>
                </a:solidFill>
              </a:rPr>
              <a:t>they specify </a:t>
            </a:r>
            <a:r>
              <a:rPr lang="en-US" altLang="zh-CN" i="1" dirty="0">
                <a:solidFill>
                  <a:srgbClr val="000000"/>
                </a:solidFill>
              </a:rPr>
              <a:t>how</a:t>
            </a:r>
            <a:r>
              <a:rPr lang="en-US" altLang="zh-CN" dirty="0">
                <a:solidFill>
                  <a:srgbClr val="000000"/>
                </a:solidFill>
              </a:rPr>
              <a:t> to retrieve data and include constructs such as looping. Oracle Pro C, PSQL</a:t>
            </a:r>
          </a:p>
          <a:p>
            <a:endParaRPr lang="en-US" altLang="zh-CN" dirty="0"/>
          </a:p>
          <a:p>
            <a:r>
              <a:rPr lang="en-US" altLang="zh-CN" dirty="0"/>
              <a:t>SQL can do both DDL and DML … … it can be embedded in … or run as standalone</a:t>
            </a:r>
          </a:p>
          <a:p>
            <a:endParaRPr lang="en-US" altLang="zh-CN" dirty="0"/>
          </a:p>
          <a:p>
            <a:pPr>
              <a:buFont typeface="Times"/>
              <a:buNone/>
            </a:pPr>
            <a:r>
              <a:rPr lang="en-US" altLang="zh-CN" b="1" dirty="0">
                <a:solidFill>
                  <a:srgbClr val="000000"/>
                </a:solidFill>
              </a:rPr>
              <a:t>Data Manipulation Language</a:t>
            </a:r>
            <a:r>
              <a:rPr lang="en-US" altLang="zh-CN" dirty="0">
                <a:solidFill>
                  <a:srgbClr val="000000"/>
                </a:solidFill>
              </a:rPr>
              <a:t> (</a:t>
            </a:r>
            <a:r>
              <a:rPr lang="en-US" altLang="zh-CN" b="1" dirty="0">
                <a:solidFill>
                  <a:srgbClr val="000000"/>
                </a:solidFill>
              </a:rPr>
              <a:t>DML</a:t>
            </a:r>
            <a:r>
              <a:rPr lang="en-US" altLang="zh-CN" dirty="0">
                <a:solidFill>
                  <a:srgbClr val="000000"/>
                </a:solidFill>
              </a:rPr>
              <a:t>): Used to specify database retrievals and updates.</a:t>
            </a:r>
          </a:p>
          <a:p>
            <a:pPr lvl="1">
              <a:buFont typeface="Times"/>
              <a:buNone/>
            </a:pPr>
            <a:r>
              <a:rPr lang="en-US" altLang="zh-CN" dirty="0">
                <a:solidFill>
                  <a:srgbClr val="000000"/>
                </a:solidFill>
              </a:rPr>
              <a:t>DML commands (</a:t>
            </a:r>
            <a:r>
              <a:rPr lang="en-US" altLang="zh-CN" b="1" dirty="0">
                <a:solidFill>
                  <a:srgbClr val="000000"/>
                </a:solidFill>
              </a:rPr>
              <a:t>data sublanguage</a:t>
            </a:r>
            <a:r>
              <a:rPr lang="en-US" altLang="zh-CN" dirty="0">
                <a:solidFill>
                  <a:srgbClr val="000000"/>
                </a:solidFill>
              </a:rPr>
              <a:t>) can be </a:t>
            </a:r>
            <a:r>
              <a:rPr lang="en-US" altLang="zh-CN" i="1" dirty="0">
                <a:solidFill>
                  <a:srgbClr val="000000"/>
                </a:solidFill>
              </a:rPr>
              <a:t>embedded</a:t>
            </a:r>
            <a:r>
              <a:rPr lang="en-US" altLang="zh-CN" dirty="0">
                <a:solidFill>
                  <a:srgbClr val="000000"/>
                </a:solidFill>
              </a:rPr>
              <a:t> in a general-purpose programming language (</a:t>
            </a:r>
            <a:r>
              <a:rPr lang="en-US" altLang="zh-CN" b="1" dirty="0">
                <a:solidFill>
                  <a:srgbClr val="000000"/>
                </a:solidFill>
              </a:rPr>
              <a:t>host language</a:t>
            </a:r>
            <a:r>
              <a:rPr lang="en-US" altLang="zh-CN" dirty="0">
                <a:solidFill>
                  <a:srgbClr val="000000"/>
                </a:solidFill>
              </a:rPr>
              <a:t>), such as COBOL, C or an Assembly Language.</a:t>
            </a:r>
          </a:p>
          <a:p>
            <a:pPr lvl="1">
              <a:buFont typeface="Times"/>
              <a:buNone/>
            </a:pPr>
            <a:r>
              <a:rPr lang="en-US" altLang="zh-CN" dirty="0">
                <a:solidFill>
                  <a:srgbClr val="000000"/>
                </a:solidFill>
              </a:rPr>
              <a:t>Alternatively, </a:t>
            </a:r>
            <a:r>
              <a:rPr lang="en-US" altLang="zh-CN" i="1" dirty="0">
                <a:solidFill>
                  <a:srgbClr val="000000"/>
                </a:solidFill>
              </a:rPr>
              <a:t>stand-alone</a:t>
            </a:r>
            <a:r>
              <a:rPr lang="en-US" altLang="zh-CN" dirty="0">
                <a:solidFill>
                  <a:srgbClr val="000000"/>
                </a:solidFill>
              </a:rPr>
              <a:t> DML commands can be applied directly (</a:t>
            </a:r>
            <a:r>
              <a:rPr lang="en-US" altLang="zh-CN" b="1" dirty="0">
                <a:solidFill>
                  <a:srgbClr val="000000"/>
                </a:solidFill>
              </a:rPr>
              <a:t>query language</a:t>
            </a:r>
            <a:r>
              <a:rPr lang="en-US" altLang="zh-CN" dirty="0">
                <a:solidFill>
                  <a:srgbClr val="000000"/>
                </a:solidFill>
              </a:rPr>
              <a:t>).</a:t>
            </a:r>
          </a:p>
          <a:p>
            <a:pPr>
              <a:buFont typeface="Times"/>
              <a:buNone/>
            </a:pPr>
            <a:endParaRPr lang="en-US" altLang="zh-CN" dirty="0">
              <a:solidFill>
                <a:srgbClr val="000000"/>
              </a:solidFill>
            </a:endParaRPr>
          </a:p>
          <a:p>
            <a:pPr>
              <a:buFont typeface="Times"/>
              <a:buNone/>
            </a:pPr>
            <a:r>
              <a:rPr lang="en-US" altLang="zh-CN" dirty="0">
                <a:solidFill>
                  <a:srgbClr val="000000"/>
                </a:solidFill>
              </a:rPr>
              <a:t>Procedural vs. Non-procedural: GH student DB, find out male, CS, 3</a:t>
            </a:r>
            <a:r>
              <a:rPr lang="en-US" altLang="zh-CN" baseline="30000" dirty="0">
                <a:solidFill>
                  <a:srgbClr val="000000"/>
                </a:solidFill>
              </a:rPr>
              <a:t>rd</a:t>
            </a:r>
            <a:r>
              <a:rPr lang="en-US" altLang="zh-CN" dirty="0">
                <a:solidFill>
                  <a:srgbClr val="000000"/>
                </a:solidFill>
              </a:rPr>
              <a:t> year students. Different ways to do it … … In procedural, you need to specify the order … … not so in non-procedural</a:t>
            </a:r>
          </a:p>
          <a:p>
            <a:endParaRPr lang="en-US" altLang="zh-CN" dirty="0"/>
          </a:p>
          <a:p>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CD8212-610E-4586-91BA-D6EA5A28EF07}" type="slidenum">
              <a:rPr lang="zh-CN" altLang="en-CA"/>
              <a:pPr/>
              <a:t>28</a:t>
            </a:fld>
            <a:endParaRPr lang="en-CA" altLang="zh-CN"/>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CA" altLang="zh-CN" u="none" dirty="0"/>
              <a:t>This SQL statement embedded</a:t>
            </a:r>
            <a:r>
              <a:rPr lang="en-CA" altLang="zh-CN" u="none" baseline="0" dirty="0"/>
              <a:t> in this Java program </a:t>
            </a:r>
            <a:r>
              <a:rPr lang="en-CA" altLang="zh-CN" u="none" dirty="0"/>
              <a:t>allows this</a:t>
            </a:r>
            <a:r>
              <a:rPr lang="en-CA" altLang="zh-CN" u="none" baseline="0" dirty="0"/>
              <a:t> </a:t>
            </a:r>
            <a:r>
              <a:rPr lang="en-CA" altLang="zh-CN" u="none" dirty="0"/>
              <a:t>Java application</a:t>
            </a:r>
            <a:r>
              <a:rPr lang="en-CA" altLang="zh-CN" u="none" baseline="0" dirty="0"/>
              <a:t> to retrieve all the checking account information.</a:t>
            </a:r>
            <a:endParaRPr lang="en-CA" altLang="zh-CN" u="none" dirty="0"/>
          </a:p>
          <a:p>
            <a:endParaRPr lang="en-CA" altLang="zh-CN" u="none" dirty="0"/>
          </a:p>
          <a:p>
            <a:r>
              <a:rPr lang="en-CA" altLang="zh-CN" u="none" dirty="0"/>
              <a:t>FYI only. No</a:t>
            </a:r>
            <a:r>
              <a:rPr lang="en-CA" altLang="zh-CN" u="none" baseline="0" dirty="0"/>
              <a:t> need to worry the codes.</a:t>
            </a:r>
            <a:endParaRPr lang="en-CA" altLang="zh-CN" u="none" dirty="0"/>
          </a:p>
          <a:p>
            <a:endParaRPr lang="en-CA" altLang="zh-CN"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ACB019-9891-4838-8B11-727513E26C1E}" type="slidenum">
              <a:rPr lang="zh-CN" altLang="en-US"/>
              <a:pPr/>
              <a:t>29</a:t>
            </a:fld>
            <a:endParaRPr lang="en-US" altLang="zh-CN"/>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en-US" altLang="zh-CN" dirty="0"/>
              <a:t>3 steps involved in developing a database system</a:t>
            </a:r>
          </a:p>
          <a:p>
            <a:r>
              <a:rPr lang="en-US" altLang="zh-CN" dirty="0"/>
              <a:t>In design stage: descript the data item and their relationship using some sort of schema, 3 level of design schema, C, L, P</a:t>
            </a:r>
          </a:p>
          <a:p>
            <a:r>
              <a:rPr lang="en-US" altLang="zh-CN" dirty="0"/>
              <a:t>ER modeling is done on the conceptual level, system independent, can be easily mapped into relational or OO model without any complication.</a:t>
            </a:r>
          </a:p>
          <a:p>
            <a:r>
              <a:rPr lang="en-US" altLang="zh-CN" dirty="0"/>
              <a:t>L: mapped to one of the Data model: network, relational, OO </a:t>
            </a:r>
            <a:r>
              <a:rPr lang="en-US" altLang="zh-CN" dirty="0" err="1"/>
              <a:t>etc</a:t>
            </a:r>
            <a:r>
              <a:rPr lang="en-US" altLang="zh-CN" dirty="0"/>
              <a:t>, operation is described in relational algebra or calculus; normalization also done here, process used to evaluate whether design is good or not</a:t>
            </a:r>
          </a:p>
          <a:p>
            <a:r>
              <a:rPr lang="en-US" altLang="zh-CN" dirty="0"/>
              <a:t>P: define data structure and indexing structure.</a:t>
            </a:r>
          </a:p>
          <a:p>
            <a:endParaRPr lang="en-US" altLang="zh-CN" dirty="0"/>
          </a:p>
          <a:p>
            <a:r>
              <a:rPr lang="en-US" altLang="zh-CN" dirty="0"/>
              <a:t>In the final step, the design plan is carried out by using SQL and some programming language like … …</a:t>
            </a:r>
          </a:p>
          <a:p>
            <a:endParaRPr lang="en-US" altLang="zh-CN" dirty="0"/>
          </a:p>
          <a:p>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DB is perfect,</a:t>
            </a:r>
            <a:r>
              <a:rPr lang="en-US" baseline="0" dirty="0"/>
              <a:t> we must use it all the time. Not quite! There are some limitations to DB.</a:t>
            </a:r>
          </a:p>
          <a:p>
            <a:r>
              <a:rPr lang="en-US" u="none" baseline="0" dirty="0"/>
              <a:t>Typically in DB: </a:t>
            </a:r>
            <a:r>
              <a:rPr lang="en-US" u="none" baseline="0" dirty="0" err="1"/>
              <a:t>ata</a:t>
            </a:r>
            <a:r>
              <a:rPr lang="en-US" u="none" baseline="0" dirty="0"/>
              <a:t> comes in, stored in DB, app accesses the data through DBMS and process them. As such, data processing in DB could be slower than simple data processing in file because DBMS serves as the middle man between data and the application, adding overhead into the process.</a:t>
            </a:r>
          </a:p>
          <a:p>
            <a:endParaRPr lang="en-US" baseline="0" dirty="0"/>
          </a:p>
          <a:p>
            <a:r>
              <a:rPr lang="en-US" u="sng" baseline="0" dirty="0"/>
              <a:t>Examples of real time system: computer system that controls the car engine. </a:t>
            </a:r>
            <a:r>
              <a:rPr lang="en-US" baseline="0" dirty="0"/>
              <a:t>It take various inputs form sensors and driver to determine engine output. A delay in processing the signal might result in engine failure. Another one: (auto pilot program)) software the computes and updates the flight plan for commercial plane. It constantly takes information like longitude, latitude, temp, wind speed, weather, to adjust flight plan and these data must be processed as quickly as possible.</a:t>
            </a:r>
          </a:p>
          <a:p>
            <a:endParaRPr lang="en-US" baseline="0" dirty="0"/>
          </a:p>
          <a:p>
            <a:r>
              <a:rPr lang="en-US" baseline="0" dirty="0"/>
              <a:t>***************************</a:t>
            </a:r>
          </a:p>
          <a:p>
            <a:r>
              <a:rPr lang="en-US" baseline="0" dirty="0"/>
              <a:t>Food for thoughts (FYI):</a:t>
            </a:r>
          </a:p>
          <a:p>
            <a:r>
              <a:rPr kumimoji="1" lang="en-US" sz="1200" b="0" i="0" kern="1200" dirty="0">
                <a:solidFill>
                  <a:schemeClr val="tx1"/>
                </a:solidFill>
                <a:effectLst/>
                <a:latin typeface="Arial" charset="0"/>
                <a:ea typeface="+mn-ea"/>
                <a:cs typeface="+mn-cs"/>
              </a:rPr>
              <a:t>A system is said to be </a:t>
            </a:r>
            <a:r>
              <a:rPr kumimoji="1" lang="en-US" sz="1200" b="0" i="1" kern="1200" dirty="0">
                <a:solidFill>
                  <a:schemeClr val="tx1"/>
                </a:solidFill>
                <a:effectLst/>
                <a:latin typeface="Arial" charset="0"/>
                <a:ea typeface="+mn-ea"/>
                <a:cs typeface="+mn-cs"/>
              </a:rPr>
              <a:t>real-time</a:t>
            </a:r>
            <a:r>
              <a:rPr kumimoji="1" lang="en-US" sz="1200" b="0" i="0" kern="1200" dirty="0">
                <a:solidFill>
                  <a:schemeClr val="tx1"/>
                </a:solidFill>
                <a:effectLst/>
                <a:latin typeface="Arial" charset="0"/>
                <a:ea typeface="+mn-ea"/>
                <a:cs typeface="+mn-cs"/>
              </a:rPr>
              <a:t> if the total correctness of an operation depends not only upon its logical correctness, but also upon the time in which it is performed.</a:t>
            </a:r>
            <a:r>
              <a:rPr kumimoji="1" lang="en-US" sz="1200" b="0" i="0" u="none" strike="noStrike" kern="1200" baseline="30000" dirty="0">
                <a:solidFill>
                  <a:schemeClr val="tx1"/>
                </a:solidFill>
                <a:effectLst/>
                <a:latin typeface="Arial" charset="0"/>
                <a:ea typeface="+mn-ea"/>
                <a:cs typeface="+mn-cs"/>
                <a:hlinkClick r:id="rId3"/>
              </a:rPr>
              <a:t>[5]</a:t>
            </a:r>
            <a:r>
              <a:rPr kumimoji="1" lang="en-US" sz="1200" b="0" i="0" kern="1200" dirty="0">
                <a:solidFill>
                  <a:schemeClr val="tx1"/>
                </a:solidFill>
                <a:effectLst/>
                <a:latin typeface="Arial" charset="0"/>
                <a:ea typeface="+mn-ea"/>
                <a:cs typeface="+mn-cs"/>
              </a:rPr>
              <a:t> Real-time systems, as well as their deadlines, are classified by the consequence of missing a deadline:</a:t>
            </a:r>
          </a:p>
          <a:p>
            <a:r>
              <a:rPr kumimoji="1" lang="en-US" sz="1200" b="0" i="1" kern="1200" dirty="0">
                <a:solidFill>
                  <a:schemeClr val="tx1"/>
                </a:solidFill>
                <a:effectLst/>
                <a:latin typeface="Arial" charset="0"/>
                <a:ea typeface="+mn-ea"/>
                <a:cs typeface="+mn-cs"/>
              </a:rPr>
              <a:t>Hard</a:t>
            </a:r>
            <a:r>
              <a:rPr kumimoji="1" lang="en-US" sz="1200" b="0" i="0" kern="1200" dirty="0">
                <a:solidFill>
                  <a:schemeClr val="tx1"/>
                </a:solidFill>
                <a:effectLst/>
                <a:latin typeface="Arial" charset="0"/>
                <a:ea typeface="+mn-ea"/>
                <a:cs typeface="+mn-cs"/>
              </a:rPr>
              <a:t> – missing a deadline is a total system failure.</a:t>
            </a:r>
          </a:p>
          <a:p>
            <a:r>
              <a:rPr kumimoji="1" lang="en-US" sz="1200" b="0" i="1" kern="1200" dirty="0">
                <a:solidFill>
                  <a:schemeClr val="tx1"/>
                </a:solidFill>
                <a:effectLst/>
                <a:latin typeface="Arial" charset="0"/>
                <a:ea typeface="+mn-ea"/>
                <a:cs typeface="+mn-cs"/>
              </a:rPr>
              <a:t>Firm</a:t>
            </a:r>
            <a:r>
              <a:rPr kumimoji="1" lang="en-US" sz="1200" b="0" i="0" kern="1200" dirty="0">
                <a:solidFill>
                  <a:schemeClr val="tx1"/>
                </a:solidFill>
                <a:effectLst/>
                <a:latin typeface="Arial" charset="0"/>
                <a:ea typeface="+mn-ea"/>
                <a:cs typeface="+mn-cs"/>
              </a:rPr>
              <a:t> – infrequent deadline misses are tolerable, but may degrade the system's quality of service. The usefulness of a result is zero after its deadline.</a:t>
            </a:r>
          </a:p>
          <a:p>
            <a:r>
              <a:rPr kumimoji="1" lang="en-US" sz="1200" b="0" i="1" kern="1200" dirty="0">
                <a:solidFill>
                  <a:schemeClr val="tx1"/>
                </a:solidFill>
                <a:effectLst/>
                <a:latin typeface="Arial" charset="0"/>
                <a:ea typeface="+mn-ea"/>
                <a:cs typeface="+mn-cs"/>
              </a:rPr>
              <a:t>Soft</a:t>
            </a:r>
            <a:r>
              <a:rPr kumimoji="1" lang="en-US" sz="1200" b="0" i="0" kern="1200" dirty="0">
                <a:solidFill>
                  <a:schemeClr val="tx1"/>
                </a:solidFill>
                <a:effectLst/>
                <a:latin typeface="Arial" charset="0"/>
                <a:ea typeface="+mn-ea"/>
                <a:cs typeface="+mn-cs"/>
              </a:rPr>
              <a:t> – the usefulness of a result degrades after its deadline, thereby degrading the system's quality of service.</a:t>
            </a:r>
          </a:p>
          <a:p>
            <a:r>
              <a:rPr kumimoji="1" lang="en-US" sz="1200" b="0" i="0" kern="1200" dirty="0">
                <a:solidFill>
                  <a:schemeClr val="tx1"/>
                </a:solidFill>
                <a:effectLst/>
                <a:latin typeface="Arial" charset="0"/>
                <a:ea typeface="+mn-ea"/>
                <a:cs typeface="+mn-cs"/>
              </a:rPr>
              <a:t>Thus, the goal of a </a:t>
            </a:r>
            <a:r>
              <a:rPr kumimoji="1" lang="en-US" sz="1200" b="0" i="1" kern="1200" dirty="0">
                <a:solidFill>
                  <a:schemeClr val="tx1"/>
                </a:solidFill>
                <a:effectLst/>
                <a:latin typeface="Arial" charset="0"/>
                <a:ea typeface="+mn-ea"/>
                <a:cs typeface="+mn-cs"/>
              </a:rPr>
              <a:t>hard real-time system</a:t>
            </a:r>
            <a:r>
              <a:rPr kumimoji="1" lang="en-US" sz="1200" b="0" i="0" kern="1200" dirty="0">
                <a:solidFill>
                  <a:schemeClr val="tx1"/>
                </a:solidFill>
                <a:effectLst/>
                <a:latin typeface="Arial" charset="0"/>
                <a:ea typeface="+mn-ea"/>
                <a:cs typeface="+mn-cs"/>
              </a:rPr>
              <a:t> is to ensure that all deadlines are met, but for </a:t>
            </a:r>
            <a:r>
              <a:rPr kumimoji="1" lang="en-US" sz="1200" b="0" i="1" kern="1200" dirty="0">
                <a:solidFill>
                  <a:schemeClr val="tx1"/>
                </a:solidFill>
                <a:effectLst/>
                <a:latin typeface="Arial" charset="0"/>
                <a:ea typeface="+mn-ea"/>
                <a:cs typeface="+mn-cs"/>
              </a:rPr>
              <a:t>soft real-time systems</a:t>
            </a:r>
            <a:r>
              <a:rPr kumimoji="1" lang="en-US" sz="1200" b="0" i="0" kern="1200" dirty="0">
                <a:solidFill>
                  <a:schemeClr val="tx1"/>
                </a:solidFill>
                <a:effectLst/>
                <a:latin typeface="Arial" charset="0"/>
                <a:ea typeface="+mn-ea"/>
                <a:cs typeface="+mn-cs"/>
              </a:rPr>
              <a:t> the goal becomes meeting a certain subset of deadlines in order to optimize some application-specific criteria. The particular criteria optimized depend on the application, but some typical examples include maximizing the number of deadlines met, minimizing the lateness of tasks and maximizing the number of high priority tasks meeting their deadlines.</a:t>
            </a:r>
          </a:p>
          <a:p>
            <a:r>
              <a:rPr kumimoji="1" lang="en-US" sz="1200" b="0" i="0" kern="1200" dirty="0">
                <a:solidFill>
                  <a:schemeClr val="tx1"/>
                </a:solidFill>
                <a:effectLst/>
                <a:latin typeface="Arial" charset="0"/>
                <a:ea typeface="+mn-ea"/>
                <a:cs typeface="+mn-cs"/>
              </a:rPr>
              <a:t>Hard real-time systems are used when it is imperative that an event be reacted to within a strict deadline. Such strong guarantees are required of systems for which not reacting in a certain interval of time would cause great loss in some manner, especially damaging the surroundings physically or threatening human lives (although the strict definition is simply that missing the deadline constitutes failure of the system). For example</a:t>
            </a:r>
            <a:r>
              <a:rPr kumimoji="1" lang="en-US" sz="1200" b="0" i="0" u="sng" kern="1200" dirty="0">
                <a:solidFill>
                  <a:schemeClr val="tx1"/>
                </a:solidFill>
                <a:effectLst/>
                <a:latin typeface="Arial" charset="0"/>
                <a:ea typeface="+mn-ea"/>
                <a:cs typeface="+mn-cs"/>
              </a:rPr>
              <a:t>, a </a:t>
            </a:r>
            <a:r>
              <a:rPr kumimoji="1" lang="en-US" sz="1200" b="0" i="0" u="sng" strike="noStrike" kern="1200" dirty="0">
                <a:solidFill>
                  <a:schemeClr val="tx1"/>
                </a:solidFill>
                <a:effectLst/>
                <a:latin typeface="Arial" charset="0"/>
                <a:ea typeface="+mn-ea"/>
                <a:cs typeface="+mn-cs"/>
                <a:hlinkClick r:id="rId4" tooltip="Automobile"/>
              </a:rPr>
              <a:t>car</a:t>
            </a:r>
            <a:r>
              <a:rPr kumimoji="1" lang="en-US" sz="1200" b="0" i="0" u="sng" kern="1200" dirty="0">
                <a:solidFill>
                  <a:schemeClr val="tx1"/>
                </a:solidFill>
                <a:effectLst/>
                <a:latin typeface="Arial" charset="0"/>
                <a:ea typeface="+mn-ea"/>
                <a:cs typeface="+mn-cs"/>
              </a:rPr>
              <a:t> </a:t>
            </a:r>
            <a:r>
              <a:rPr kumimoji="1" lang="en-US" sz="1200" b="0" i="0" u="sng" strike="noStrike" kern="1200" dirty="0">
                <a:solidFill>
                  <a:schemeClr val="tx1"/>
                </a:solidFill>
                <a:effectLst/>
                <a:latin typeface="Arial" charset="0"/>
                <a:ea typeface="+mn-ea"/>
                <a:cs typeface="+mn-cs"/>
                <a:hlinkClick r:id="rId5" tooltip="Internal combustion engine"/>
              </a:rPr>
              <a:t>engine</a:t>
            </a:r>
            <a:r>
              <a:rPr kumimoji="1" lang="en-US" sz="1200" b="0" i="0" u="sng" kern="1200" dirty="0">
                <a:solidFill>
                  <a:schemeClr val="tx1"/>
                </a:solidFill>
                <a:effectLst/>
                <a:latin typeface="Arial" charset="0"/>
                <a:ea typeface="+mn-ea"/>
                <a:cs typeface="+mn-cs"/>
              </a:rPr>
              <a:t> control system is a hard real-time system because a delayed signal may cause engine failure or damage. </a:t>
            </a:r>
            <a:r>
              <a:rPr kumimoji="1" lang="en-US" sz="1200" b="0" i="0" kern="1200" dirty="0">
                <a:solidFill>
                  <a:schemeClr val="tx1"/>
                </a:solidFill>
                <a:effectLst/>
                <a:latin typeface="Arial" charset="0"/>
                <a:ea typeface="+mn-ea"/>
                <a:cs typeface="+mn-cs"/>
              </a:rPr>
              <a:t>Other examples of hard real-time embedded systems include medical systems such as heart </a:t>
            </a:r>
            <a:r>
              <a:rPr kumimoji="1" lang="en-US" sz="1200" b="0" i="0" u="none" strike="noStrike" kern="1200" dirty="0">
                <a:solidFill>
                  <a:schemeClr val="tx1"/>
                </a:solidFill>
                <a:effectLst/>
                <a:latin typeface="Arial" charset="0"/>
                <a:ea typeface="+mn-ea"/>
                <a:cs typeface="+mn-cs"/>
                <a:hlinkClick r:id="rId6" tooltip="Artificial pacemaker"/>
              </a:rPr>
              <a:t>pacemakers</a:t>
            </a:r>
            <a:r>
              <a:rPr kumimoji="1" lang="en-US" sz="1200" b="0" i="0" kern="1200" dirty="0">
                <a:solidFill>
                  <a:schemeClr val="tx1"/>
                </a:solidFill>
                <a:effectLst/>
                <a:latin typeface="Arial" charset="0"/>
                <a:ea typeface="+mn-ea"/>
                <a:cs typeface="+mn-cs"/>
              </a:rPr>
              <a:t> and industrial process controllers. Hard real-time systems are typically found interacting at a low level with physical hardware, in </a:t>
            </a:r>
            <a:r>
              <a:rPr kumimoji="1" lang="en-US" sz="1200" b="0" i="0" u="none" strike="noStrike" kern="1200" dirty="0">
                <a:solidFill>
                  <a:schemeClr val="tx1"/>
                </a:solidFill>
                <a:effectLst/>
                <a:latin typeface="Arial" charset="0"/>
                <a:ea typeface="+mn-ea"/>
                <a:cs typeface="+mn-cs"/>
                <a:hlinkClick r:id="rId7" tooltip="Embedded system"/>
              </a:rPr>
              <a:t>embedded systems</a:t>
            </a:r>
            <a:r>
              <a:rPr kumimoji="1" lang="en-US" sz="1200" b="0" i="0" kern="1200" dirty="0">
                <a:solidFill>
                  <a:schemeClr val="tx1"/>
                </a:solidFill>
                <a:effectLst/>
                <a:latin typeface="Arial" charset="0"/>
                <a:ea typeface="+mn-ea"/>
                <a:cs typeface="+mn-cs"/>
              </a:rPr>
              <a:t>. Early video game systems such as the </a:t>
            </a:r>
            <a:r>
              <a:rPr kumimoji="1" lang="en-US" sz="1200" b="0" i="0" u="none" strike="noStrike" kern="1200" dirty="0">
                <a:solidFill>
                  <a:schemeClr val="tx1"/>
                </a:solidFill>
                <a:effectLst/>
                <a:latin typeface="Arial" charset="0"/>
                <a:ea typeface="+mn-ea"/>
                <a:cs typeface="+mn-cs"/>
                <a:hlinkClick r:id="rId8" tooltip="Atari 2600"/>
              </a:rPr>
              <a:t>Atari 2600</a:t>
            </a:r>
            <a:r>
              <a:rPr kumimoji="1" lang="en-US" sz="1200" b="0" i="0" kern="1200" dirty="0">
                <a:solidFill>
                  <a:schemeClr val="tx1"/>
                </a:solidFill>
                <a:effectLst/>
                <a:latin typeface="Arial" charset="0"/>
                <a:ea typeface="+mn-ea"/>
                <a:cs typeface="+mn-cs"/>
              </a:rPr>
              <a:t> and </a:t>
            </a:r>
            <a:r>
              <a:rPr kumimoji="1" lang="en-US" sz="1200" b="0" i="0" u="none" strike="noStrike" kern="1200" dirty="0" err="1">
                <a:solidFill>
                  <a:schemeClr val="tx1"/>
                </a:solidFill>
                <a:effectLst/>
                <a:latin typeface="Arial" charset="0"/>
                <a:ea typeface="+mn-ea"/>
                <a:cs typeface="+mn-cs"/>
                <a:hlinkClick r:id="rId9" tooltip="Cinematronics"/>
              </a:rPr>
              <a:t>Cinematronics</a:t>
            </a:r>
            <a:r>
              <a:rPr kumimoji="1" lang="en-US" sz="1200" b="0" i="0" kern="1200" dirty="0" err="1">
                <a:solidFill>
                  <a:schemeClr val="tx1"/>
                </a:solidFill>
                <a:effectLst/>
                <a:latin typeface="Arial" charset="0"/>
                <a:ea typeface="+mn-ea"/>
                <a:cs typeface="+mn-cs"/>
              </a:rPr>
              <a:t>vector</a:t>
            </a:r>
            <a:r>
              <a:rPr kumimoji="1" lang="en-US" sz="1200" b="0" i="0" kern="1200" dirty="0">
                <a:solidFill>
                  <a:schemeClr val="tx1"/>
                </a:solidFill>
                <a:effectLst/>
                <a:latin typeface="Arial" charset="0"/>
                <a:ea typeface="+mn-ea"/>
                <a:cs typeface="+mn-cs"/>
              </a:rPr>
              <a:t> graphics had hard real-time requirements because of the nature of the graphics and timing hardware.</a:t>
            </a:r>
          </a:p>
          <a:p>
            <a:r>
              <a:rPr kumimoji="1" lang="en-US" sz="1200" b="0" i="0" kern="1200" dirty="0">
                <a:solidFill>
                  <a:schemeClr val="tx1"/>
                </a:solidFill>
                <a:effectLst/>
                <a:latin typeface="Arial" charset="0"/>
                <a:ea typeface="+mn-ea"/>
                <a:cs typeface="+mn-cs"/>
              </a:rPr>
              <a:t>In the context of </a:t>
            </a:r>
            <a:r>
              <a:rPr kumimoji="1" lang="en-US" sz="1200" b="0" i="0" u="none" strike="noStrike" kern="1200" dirty="0">
                <a:solidFill>
                  <a:schemeClr val="tx1"/>
                </a:solidFill>
                <a:effectLst/>
                <a:latin typeface="Arial" charset="0"/>
                <a:ea typeface="+mn-ea"/>
                <a:cs typeface="+mn-cs"/>
                <a:hlinkClick r:id="rId10" tooltip="Computer multitasking"/>
              </a:rPr>
              <a:t>multitasking</a:t>
            </a:r>
            <a:r>
              <a:rPr kumimoji="1" lang="en-US" sz="1200" b="0" i="0" kern="1200" dirty="0">
                <a:solidFill>
                  <a:schemeClr val="tx1"/>
                </a:solidFill>
                <a:effectLst/>
                <a:latin typeface="Arial" charset="0"/>
                <a:ea typeface="+mn-ea"/>
                <a:cs typeface="+mn-cs"/>
              </a:rPr>
              <a:t> systems the scheduling policy is normally priority driven (</a:t>
            </a:r>
            <a:r>
              <a:rPr kumimoji="1" lang="en-US" sz="1200" b="0" i="0" u="none" strike="noStrike" kern="1200" dirty="0">
                <a:solidFill>
                  <a:schemeClr val="tx1"/>
                </a:solidFill>
                <a:effectLst/>
                <a:latin typeface="Arial" charset="0"/>
                <a:ea typeface="+mn-ea"/>
                <a:cs typeface="+mn-cs"/>
                <a:hlinkClick r:id="rId11" tooltip="Preemptive multitasking"/>
              </a:rPr>
              <a:t>pre-emptive</a:t>
            </a:r>
            <a:r>
              <a:rPr kumimoji="1" lang="en-US" sz="1200" b="0" i="0" kern="1200" dirty="0">
                <a:solidFill>
                  <a:schemeClr val="tx1"/>
                </a:solidFill>
                <a:effectLst/>
                <a:latin typeface="Arial" charset="0"/>
                <a:ea typeface="+mn-ea"/>
                <a:cs typeface="+mn-cs"/>
              </a:rPr>
              <a:t> schedulers). Other scheduling algorithms include </a:t>
            </a:r>
            <a:r>
              <a:rPr kumimoji="1" lang="en-US" sz="1200" b="0" i="0" u="none" strike="noStrike" kern="1200" dirty="0">
                <a:solidFill>
                  <a:schemeClr val="tx1"/>
                </a:solidFill>
                <a:effectLst/>
                <a:latin typeface="Arial" charset="0"/>
                <a:ea typeface="+mn-ea"/>
                <a:cs typeface="+mn-cs"/>
                <a:hlinkClick r:id="rId12" tooltip="Earliest deadline first scheduling"/>
              </a:rPr>
              <a:t>earliest deadline first</a:t>
            </a:r>
            <a:r>
              <a:rPr kumimoji="1" lang="en-US" sz="1200" b="0" i="0" kern="1200" dirty="0">
                <a:solidFill>
                  <a:schemeClr val="tx1"/>
                </a:solidFill>
                <a:effectLst/>
                <a:latin typeface="Arial" charset="0"/>
                <a:ea typeface="+mn-ea"/>
                <a:cs typeface="+mn-cs"/>
              </a:rPr>
              <a:t>, which, ignoring the overhead of </a:t>
            </a:r>
            <a:r>
              <a:rPr kumimoji="1" lang="en-US" sz="1200" b="0" i="0" u="none" strike="noStrike" kern="1200" dirty="0">
                <a:solidFill>
                  <a:schemeClr val="tx1"/>
                </a:solidFill>
                <a:effectLst/>
                <a:latin typeface="Arial" charset="0"/>
                <a:ea typeface="+mn-ea"/>
                <a:cs typeface="+mn-cs"/>
                <a:hlinkClick r:id="rId13" tooltip="Context switch"/>
              </a:rPr>
              <a:t>context switching</a:t>
            </a:r>
            <a:r>
              <a:rPr kumimoji="1" lang="en-US" sz="1200" b="0" i="0" kern="1200" dirty="0">
                <a:solidFill>
                  <a:schemeClr val="tx1"/>
                </a:solidFill>
                <a:effectLst/>
                <a:latin typeface="Arial" charset="0"/>
                <a:ea typeface="+mn-ea"/>
                <a:cs typeface="+mn-cs"/>
              </a:rPr>
              <a:t>, is sufficient for system loads of less than 100%.</a:t>
            </a:r>
            <a:r>
              <a:rPr kumimoji="1" lang="en-US" sz="1200" b="0" i="0" u="none" strike="noStrike" kern="1200" baseline="30000" dirty="0">
                <a:solidFill>
                  <a:schemeClr val="tx1"/>
                </a:solidFill>
                <a:effectLst/>
                <a:latin typeface="Arial" charset="0"/>
                <a:ea typeface="+mn-ea"/>
                <a:cs typeface="+mn-cs"/>
                <a:hlinkClick r:id="rId14"/>
              </a:rPr>
              <a:t>[6]</a:t>
            </a:r>
            <a:r>
              <a:rPr kumimoji="1" lang="en-US" sz="1200" b="0" i="0" kern="1200" dirty="0">
                <a:solidFill>
                  <a:schemeClr val="tx1"/>
                </a:solidFill>
                <a:effectLst/>
                <a:latin typeface="Arial" charset="0"/>
                <a:ea typeface="+mn-ea"/>
                <a:cs typeface="+mn-cs"/>
              </a:rPr>
              <a:t> New overlay scheduling systems, such as an </a:t>
            </a:r>
            <a:r>
              <a:rPr kumimoji="1" lang="en-US" sz="1200" b="0" i="0" u="none" strike="noStrike" kern="1200" dirty="0">
                <a:solidFill>
                  <a:schemeClr val="tx1"/>
                </a:solidFill>
                <a:effectLst/>
                <a:latin typeface="Arial" charset="0"/>
                <a:ea typeface="+mn-ea"/>
                <a:cs typeface="+mn-cs"/>
                <a:hlinkClick r:id="rId15" tooltip="Adaptive partition scheduler"/>
              </a:rPr>
              <a:t>adaptive partition scheduler</a:t>
            </a:r>
            <a:r>
              <a:rPr kumimoji="1" lang="en-US" sz="1200" b="0" i="0" kern="1200" dirty="0">
                <a:solidFill>
                  <a:schemeClr val="tx1"/>
                </a:solidFill>
                <a:effectLst/>
                <a:latin typeface="Arial" charset="0"/>
                <a:ea typeface="+mn-ea"/>
                <a:cs typeface="+mn-cs"/>
              </a:rPr>
              <a:t> assist in managing large systems with a mixture of hard real-time and non real-time applications.</a:t>
            </a:r>
          </a:p>
          <a:p>
            <a:r>
              <a:rPr kumimoji="1" lang="en-US" sz="1200" b="0" i="0" kern="1200" dirty="0">
                <a:solidFill>
                  <a:schemeClr val="tx1"/>
                </a:solidFill>
                <a:effectLst/>
                <a:latin typeface="Arial" charset="0"/>
                <a:ea typeface="+mn-ea"/>
                <a:cs typeface="+mn-cs"/>
              </a:rPr>
              <a:t>Soft real-time systems are typically used to solve issues of concurrent access and the need to keep a number of connected systems up-to-date through changing situations. </a:t>
            </a:r>
            <a:r>
              <a:rPr kumimoji="1" lang="en-US" sz="1200" b="0" i="0" u="sng" kern="1200" dirty="0">
                <a:solidFill>
                  <a:schemeClr val="tx1"/>
                </a:solidFill>
                <a:effectLst/>
                <a:latin typeface="Arial" charset="0"/>
                <a:ea typeface="+mn-ea"/>
                <a:cs typeface="+mn-cs"/>
              </a:rPr>
              <a:t>An example can be software that maintains and updates the flight plans for commercial </a:t>
            </a:r>
            <a:r>
              <a:rPr kumimoji="1" lang="en-US" sz="1200" b="0" i="0" u="sng" strike="noStrike" kern="1200" dirty="0">
                <a:solidFill>
                  <a:schemeClr val="tx1"/>
                </a:solidFill>
                <a:effectLst/>
                <a:latin typeface="Arial" charset="0"/>
                <a:ea typeface="+mn-ea"/>
                <a:cs typeface="+mn-cs"/>
                <a:hlinkClick r:id="rId16" tooltip="Airline"/>
              </a:rPr>
              <a:t>airliners</a:t>
            </a:r>
            <a:r>
              <a:rPr kumimoji="1" lang="en-US" sz="1200" b="0" i="0" u="sng" kern="1200" dirty="0">
                <a:solidFill>
                  <a:schemeClr val="tx1"/>
                </a:solidFill>
                <a:effectLst/>
                <a:latin typeface="Arial" charset="0"/>
                <a:ea typeface="+mn-ea"/>
                <a:cs typeface="+mn-cs"/>
              </a:rPr>
              <a:t>: the flight plans must be kept reasonably current, but they can operate with the latency of a few seconds. Live audio-video systems are also usually soft real-time; violation of constraints results in degraded quality, but the system can continue to operate and also recover in the future using workload prediction and reconfiguration methodologies.</a:t>
            </a:r>
            <a:r>
              <a:rPr kumimoji="1" lang="en-US" sz="1200" b="0" i="0" u="sng" strike="noStrike" kern="1200" baseline="30000" dirty="0">
                <a:solidFill>
                  <a:schemeClr val="tx1"/>
                </a:solidFill>
                <a:effectLst/>
                <a:latin typeface="Arial" charset="0"/>
                <a:ea typeface="+mn-ea"/>
                <a:cs typeface="+mn-cs"/>
                <a:hlinkClick r:id="rId17"/>
              </a:rPr>
              <a:t>[7]</a:t>
            </a:r>
            <a:endParaRPr kumimoji="1" lang="en-US" sz="1200" b="0" i="0" u="sng"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4DAB9C29-0F19-493B-A1C3-98F65B364138}" type="slidenum">
              <a:rPr lang="zh-CN" altLang="en-US" smtClean="0"/>
              <a:pPr/>
              <a:t>30</a:t>
            </a:fld>
            <a:endParaRPr lang="en-US" altLang="zh-CN"/>
          </a:p>
        </p:txBody>
      </p:sp>
    </p:spTree>
    <p:extLst>
      <p:ext uri="{BB962C8B-B14F-4D97-AF65-F5344CB8AC3E}">
        <p14:creationId xmlns:p14="http://schemas.microsoft.com/office/powerpoint/2010/main" val="4270433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indent="0" algn="l" defTabSz="914400" rtl="0" eaLnBrk="0" fontAlgn="base" latinLnBrk="0" hangingPunct="0">
              <a:lnSpc>
                <a:spcPct val="100000"/>
              </a:lnSpc>
              <a:spcBef>
                <a:spcPct val="30000"/>
              </a:spcBef>
              <a:spcAft>
                <a:spcPct val="0"/>
              </a:spcAft>
              <a:buClrTx/>
              <a:buSzTx/>
              <a:buFontTx/>
              <a:buNone/>
              <a:tabLst/>
              <a:defRPr/>
            </a:pPr>
            <a:r>
              <a:rPr lang="en-US" baseline="0" dirty="0"/>
              <a:t>As computers go faster and faster, more data needs to be processed, and we need a better way to manage data.</a:t>
            </a:r>
          </a:p>
          <a:p>
            <a:pPr marL="12700" marR="0" indent="0" algn="l" defTabSz="914400" rtl="0" eaLnBrk="0" fontAlgn="base" latinLnBrk="0" hangingPunct="0">
              <a:lnSpc>
                <a:spcPct val="100000"/>
              </a:lnSpc>
              <a:spcBef>
                <a:spcPct val="30000"/>
              </a:spcBef>
              <a:spcAft>
                <a:spcPct val="0"/>
              </a:spcAft>
              <a:buClrTx/>
              <a:buSzTx/>
              <a:buFontTx/>
              <a:buNone/>
              <a:tabLst/>
              <a:defRPr/>
            </a:pPr>
            <a:r>
              <a:rPr lang="en-US" dirty="0"/>
              <a:t>Decouple the data from the program as data</a:t>
            </a:r>
            <a:r>
              <a:rPr lang="en-US" baseline="0" dirty="0"/>
              <a:t> might be gathered by someone else.</a:t>
            </a:r>
          </a:p>
          <a:p>
            <a:pPr marL="12700" marR="0" indent="0" algn="l" defTabSz="914400" rtl="0" eaLnBrk="0" fontAlgn="base" latinLnBrk="0" hangingPunct="0">
              <a:lnSpc>
                <a:spcPct val="100000"/>
              </a:lnSpc>
              <a:spcBef>
                <a:spcPct val="30000"/>
              </a:spcBef>
              <a:spcAft>
                <a:spcPct val="0"/>
              </a:spcAft>
              <a:buClrTx/>
              <a:buSzTx/>
              <a:buFontTx/>
              <a:buNone/>
              <a:tabLst/>
              <a:defRPr/>
            </a:pPr>
            <a:r>
              <a:rPr lang="en-US" baseline="0" dirty="0"/>
              <a:t>So put the program in one file and the data in another file </a:t>
            </a:r>
            <a:endParaRPr lang="en-US" dirty="0"/>
          </a:p>
          <a:p>
            <a:endParaRPr lang="en-US" dirty="0"/>
          </a:p>
          <a:p>
            <a:r>
              <a:rPr lang="en-US" dirty="0"/>
              <a:t>Works great until one day, someone has the epiphany:</a:t>
            </a:r>
            <a:r>
              <a:rPr lang="en-US" baseline="0" dirty="0"/>
              <a:t> what if we share the file? Excellent idea, let’s do it. </a:t>
            </a:r>
          </a:p>
          <a:p>
            <a:endParaRPr lang="en-US" baseline="0" dirty="0"/>
          </a:p>
          <a:p>
            <a:r>
              <a:rPr lang="en-US" baseline="0" dirty="0"/>
              <a:t>Problem: </a:t>
            </a:r>
          </a:p>
          <a:p>
            <a:r>
              <a:rPr lang="en-US" baseline="0" dirty="0"/>
              <a:t>First how can you be sure all use the same program?</a:t>
            </a:r>
          </a:p>
          <a:p>
            <a:r>
              <a:rPr lang="en-US" baseline="0" dirty="0"/>
              <a:t>The problem does not stop here, what if want to see it differently … … </a:t>
            </a:r>
          </a:p>
          <a:p>
            <a:r>
              <a:rPr lang="en-US" baseline="0" dirty="0"/>
              <a:t>Another much bigger problem for sharing data file: lost update</a:t>
            </a:r>
          </a:p>
          <a:p>
            <a:endParaRPr lang="en-US" baseline="0" dirty="0"/>
          </a:p>
          <a:p>
            <a:r>
              <a:rPr lang="en-US" baseline="0" dirty="0"/>
              <a:t>********************</a:t>
            </a:r>
          </a:p>
          <a:p>
            <a:r>
              <a:rPr lang="en-US" baseline="0" dirty="0"/>
              <a:t>Food for thoughts:</a:t>
            </a:r>
          </a:p>
          <a:p>
            <a:r>
              <a:rPr kumimoji="1" lang="en-US" sz="1200" b="0" i="0" kern="1200" dirty="0">
                <a:solidFill>
                  <a:schemeClr val="tx1"/>
                </a:solidFill>
                <a:effectLst/>
                <a:latin typeface="Arial" charset="0"/>
                <a:ea typeface="+mn-ea"/>
                <a:cs typeface="+mn-cs"/>
              </a:rPr>
              <a:t>The word "file" was used publicly in the context of computer storage as early as February, 1950. In an </a:t>
            </a:r>
            <a:r>
              <a:rPr kumimoji="1" lang="en-US" sz="1200" b="0" i="0" u="none" strike="noStrike" kern="1200" dirty="0">
                <a:solidFill>
                  <a:schemeClr val="tx1"/>
                </a:solidFill>
                <a:effectLst/>
                <a:latin typeface="Arial" charset="0"/>
                <a:ea typeface="+mn-ea"/>
                <a:cs typeface="+mn-cs"/>
                <a:hlinkClick r:id="rId3" tooltip="RCA"/>
              </a:rPr>
              <a:t>RCA</a:t>
            </a:r>
            <a:r>
              <a:rPr kumimoji="1" lang="en-US" sz="1200" b="0" i="0" kern="1200" dirty="0">
                <a:solidFill>
                  <a:schemeClr val="tx1"/>
                </a:solidFill>
                <a:effectLst/>
                <a:latin typeface="Arial" charset="0"/>
                <a:ea typeface="+mn-ea"/>
                <a:cs typeface="+mn-cs"/>
              </a:rPr>
              <a:t> (Radio Corporation of America) advertisement in </a:t>
            </a:r>
            <a:r>
              <a:rPr kumimoji="1" lang="en-US" sz="1200" b="0" i="1" u="none" strike="noStrike" kern="1200" dirty="0">
                <a:solidFill>
                  <a:schemeClr val="tx1"/>
                </a:solidFill>
                <a:effectLst/>
                <a:latin typeface="Arial" charset="0"/>
                <a:ea typeface="+mn-ea"/>
                <a:cs typeface="+mn-cs"/>
                <a:hlinkClick r:id="rId4" tooltip="Popular Science"/>
              </a:rPr>
              <a:t>Popular Science Magazine</a:t>
            </a:r>
            <a:r>
              <a:rPr kumimoji="1" lang="en-US" sz="1200" b="0" i="0" u="none" strike="noStrike" kern="1200" baseline="30000" dirty="0">
                <a:solidFill>
                  <a:schemeClr val="tx1"/>
                </a:solidFill>
                <a:effectLst/>
                <a:latin typeface="Arial" charset="0"/>
                <a:ea typeface="+mn-ea"/>
                <a:cs typeface="+mn-cs"/>
                <a:hlinkClick r:id="rId5"/>
              </a:rPr>
              <a:t>[1]</a:t>
            </a:r>
            <a:r>
              <a:rPr kumimoji="1" lang="en-US" sz="1200" b="0" i="0" kern="1200" dirty="0">
                <a:solidFill>
                  <a:schemeClr val="tx1"/>
                </a:solidFill>
                <a:effectLst/>
                <a:latin typeface="Arial" charset="0"/>
                <a:ea typeface="+mn-ea"/>
                <a:cs typeface="+mn-cs"/>
              </a:rPr>
              <a:t> describing a new "memory" vacuum tube it had developed, RCA stated:</a:t>
            </a:r>
          </a:p>
          <a:p>
            <a:r>
              <a:rPr lang="en-US" i="1" dirty="0"/>
              <a:t>"...the results of countless computations can be kept "on file" and taken out again. Such a "file" now exists in a "memory" tube developed at RCA Laboratories. Electronically it retains figures fed into calculating machines, holds them in storage while it memorizes new ones - speeds intelligent solutions through mazes of </a:t>
            </a:r>
            <a:r>
              <a:rPr lang="en-US" i="1" dirty="0" err="1"/>
              <a:t>mathematics."</a:t>
            </a:r>
            <a:r>
              <a:rPr kumimoji="1" lang="en-US" sz="1200" b="0" i="0" kern="1200" dirty="0" err="1">
                <a:solidFill>
                  <a:schemeClr val="tx1"/>
                </a:solidFill>
                <a:effectLst/>
                <a:latin typeface="Arial" charset="0"/>
                <a:ea typeface="+mn-ea"/>
                <a:cs typeface="+mn-cs"/>
              </a:rPr>
              <a:t>In</a:t>
            </a:r>
            <a:r>
              <a:rPr kumimoji="1" lang="en-US" sz="1200" b="0" i="0" kern="1200" dirty="0">
                <a:solidFill>
                  <a:schemeClr val="tx1"/>
                </a:solidFill>
                <a:effectLst/>
                <a:latin typeface="Arial" charset="0"/>
                <a:ea typeface="+mn-ea"/>
                <a:cs typeface="+mn-cs"/>
              </a:rPr>
              <a:t> 1952, "file" was used in referring to information stored on </a:t>
            </a:r>
            <a:r>
              <a:rPr kumimoji="1" lang="en-US" sz="1200" b="0" i="0" u="none" strike="noStrike" kern="1200" dirty="0">
                <a:solidFill>
                  <a:schemeClr val="tx1"/>
                </a:solidFill>
                <a:effectLst/>
                <a:latin typeface="Arial" charset="0"/>
                <a:ea typeface="+mn-ea"/>
                <a:cs typeface="+mn-cs"/>
                <a:hlinkClick r:id="rId6" tooltip="Punched card"/>
              </a:rPr>
              <a:t>punched cards</a:t>
            </a:r>
            <a:r>
              <a:rPr kumimoji="1" lang="en-US" sz="1200" b="0" i="0" kern="1200" dirty="0">
                <a:solidFill>
                  <a:schemeClr val="tx1"/>
                </a:solidFill>
                <a:effectLst/>
                <a:latin typeface="Arial" charset="0"/>
                <a:ea typeface="+mn-ea"/>
                <a:cs typeface="+mn-cs"/>
              </a:rPr>
              <a:t>.</a:t>
            </a:r>
            <a:r>
              <a:rPr kumimoji="1" lang="en-US" sz="1200" b="0" i="0" u="none" strike="noStrike" kern="1200" baseline="30000" dirty="0">
                <a:solidFill>
                  <a:schemeClr val="tx1"/>
                </a:solidFill>
                <a:effectLst/>
                <a:latin typeface="Arial" charset="0"/>
                <a:ea typeface="+mn-ea"/>
                <a:cs typeface="+mn-cs"/>
                <a:hlinkClick r:id="rId7"/>
              </a:rPr>
              <a:t>[2]</a:t>
            </a:r>
            <a:endParaRPr kumimoji="1" lang="en-US" sz="1200" b="0" i="0" kern="1200" dirty="0">
              <a:solidFill>
                <a:schemeClr val="tx1"/>
              </a:solidFill>
              <a:effectLst/>
              <a:latin typeface="Arial" charset="0"/>
              <a:ea typeface="+mn-ea"/>
              <a:cs typeface="+mn-cs"/>
            </a:endParaRPr>
          </a:p>
          <a:p>
            <a:r>
              <a:rPr kumimoji="1" lang="en-US" sz="1200" b="0" i="0" kern="1200" dirty="0">
                <a:solidFill>
                  <a:schemeClr val="tx1"/>
                </a:solidFill>
                <a:effectLst/>
                <a:latin typeface="Arial" charset="0"/>
                <a:ea typeface="+mn-ea"/>
                <a:cs typeface="+mn-cs"/>
              </a:rPr>
              <a:t>In early usage, people regarded the underlying hardware (rather than the contents) as a file. For example, the </a:t>
            </a:r>
            <a:r>
              <a:rPr kumimoji="1" lang="en-US" sz="1200" b="0" i="0" u="none" strike="noStrike" kern="1200" dirty="0">
                <a:solidFill>
                  <a:schemeClr val="tx1"/>
                </a:solidFill>
                <a:effectLst/>
                <a:latin typeface="Arial" charset="0"/>
                <a:ea typeface="+mn-ea"/>
                <a:cs typeface="+mn-cs"/>
                <a:hlinkClick r:id="rId8" tooltip="IBM 350"/>
              </a:rPr>
              <a:t>IBM 350</a:t>
            </a:r>
            <a:r>
              <a:rPr kumimoji="1" lang="en-US" sz="1200" b="0" i="0" kern="1200" dirty="0">
                <a:solidFill>
                  <a:schemeClr val="tx1"/>
                </a:solidFill>
                <a:effectLst/>
                <a:latin typeface="Arial" charset="0"/>
                <a:ea typeface="+mn-ea"/>
                <a:cs typeface="+mn-cs"/>
              </a:rPr>
              <a:t> disk drives were called "disk files".</a:t>
            </a:r>
            <a:r>
              <a:rPr kumimoji="1" lang="en-US" sz="1200" b="0" i="0" u="none" strike="noStrike" kern="1200" baseline="30000" dirty="0">
                <a:solidFill>
                  <a:schemeClr val="tx1"/>
                </a:solidFill>
                <a:effectLst/>
                <a:latin typeface="Arial" charset="0"/>
                <a:ea typeface="+mn-ea"/>
                <a:cs typeface="+mn-cs"/>
                <a:hlinkClick r:id="rId9"/>
              </a:rPr>
              <a:t>[3]</a:t>
            </a:r>
            <a:r>
              <a:rPr kumimoji="1" lang="en-US" sz="1200" b="0" i="0" kern="1200" dirty="0">
                <a:solidFill>
                  <a:schemeClr val="tx1"/>
                </a:solidFill>
                <a:effectLst/>
                <a:latin typeface="Arial" charset="0"/>
                <a:ea typeface="+mn-ea"/>
                <a:cs typeface="+mn-cs"/>
              </a:rPr>
              <a:t> In about 1961 the </a:t>
            </a:r>
            <a:r>
              <a:rPr kumimoji="1" lang="en-US" sz="1200" b="0" i="0" u="none" strike="noStrike" kern="1200" dirty="0">
                <a:solidFill>
                  <a:schemeClr val="tx1"/>
                </a:solidFill>
                <a:effectLst/>
                <a:latin typeface="Arial" charset="0"/>
                <a:ea typeface="+mn-ea"/>
                <a:cs typeface="+mn-cs"/>
                <a:hlinkClick r:id="rId10" tooltip="Burroughs MCP"/>
              </a:rPr>
              <a:t>Burroughs MCP</a:t>
            </a:r>
            <a:r>
              <a:rPr kumimoji="1" lang="en-US" sz="1200" b="0" i="0" kern="1200" dirty="0">
                <a:solidFill>
                  <a:schemeClr val="tx1"/>
                </a:solidFill>
                <a:effectLst/>
                <a:latin typeface="Arial" charset="0"/>
                <a:ea typeface="+mn-ea"/>
                <a:cs typeface="+mn-cs"/>
              </a:rPr>
              <a:t> and the MIT </a:t>
            </a:r>
            <a:r>
              <a:rPr kumimoji="1" lang="en-US" sz="1200" b="0" i="0" u="none" strike="noStrike" kern="1200" dirty="0">
                <a:solidFill>
                  <a:schemeClr val="tx1"/>
                </a:solidFill>
                <a:effectLst/>
                <a:latin typeface="Arial" charset="0"/>
                <a:ea typeface="+mn-ea"/>
                <a:cs typeface="+mn-cs"/>
                <a:hlinkClick r:id="rId11" tooltip="Compatible Time-Sharing System"/>
              </a:rPr>
              <a:t>Compatible Time-Sharing System</a:t>
            </a:r>
            <a:r>
              <a:rPr kumimoji="1" lang="en-US" sz="1200" b="0" i="0" kern="1200" dirty="0">
                <a:solidFill>
                  <a:schemeClr val="tx1"/>
                </a:solidFill>
                <a:effectLst/>
                <a:latin typeface="Arial" charset="0"/>
                <a:ea typeface="+mn-ea"/>
                <a:cs typeface="+mn-cs"/>
              </a:rPr>
              <a:t> introduced the concept of a "</a:t>
            </a:r>
            <a:r>
              <a:rPr kumimoji="1" lang="en-US" sz="1200" b="0" i="0" u="none" strike="noStrike" kern="1200" dirty="0">
                <a:solidFill>
                  <a:schemeClr val="tx1"/>
                </a:solidFill>
                <a:effectLst/>
                <a:latin typeface="Arial" charset="0"/>
                <a:ea typeface="+mn-ea"/>
                <a:cs typeface="+mn-cs"/>
                <a:hlinkClick r:id="rId12" tooltip="File system"/>
              </a:rPr>
              <a:t>file system</a:t>
            </a:r>
            <a:r>
              <a:rPr kumimoji="1" lang="en-US" sz="1200" b="0" i="0" kern="1200" dirty="0">
                <a:solidFill>
                  <a:schemeClr val="tx1"/>
                </a:solidFill>
                <a:effectLst/>
                <a:latin typeface="Arial" charset="0"/>
                <a:ea typeface="+mn-ea"/>
                <a:cs typeface="+mn-cs"/>
              </a:rPr>
              <a:t>", which managed several virtual "files" on one storage device, giving the term its present-day meaning. Although the current term "</a:t>
            </a:r>
            <a:r>
              <a:rPr kumimoji="1" lang="en-US" sz="1200" b="0" i="0" u="none" strike="noStrike" kern="1200" dirty="0">
                <a:solidFill>
                  <a:schemeClr val="tx1"/>
                </a:solidFill>
                <a:effectLst/>
                <a:latin typeface="Arial" charset="0"/>
                <a:ea typeface="+mn-ea"/>
                <a:cs typeface="+mn-cs"/>
                <a:hlinkClick r:id="rId13" tooltip="Register file"/>
              </a:rPr>
              <a:t>register file</a:t>
            </a:r>
            <a:r>
              <a:rPr kumimoji="1" lang="en-US" sz="1200" b="0" i="0" kern="1200" dirty="0">
                <a:solidFill>
                  <a:schemeClr val="tx1"/>
                </a:solidFill>
                <a:effectLst/>
                <a:latin typeface="Arial" charset="0"/>
                <a:ea typeface="+mn-ea"/>
                <a:cs typeface="+mn-cs"/>
              </a:rPr>
              <a:t>" shows the early concept of files, it has largely disappeared.</a:t>
            </a:r>
          </a:p>
          <a:p>
            <a:r>
              <a:rPr kumimoji="1" lang="en-US" sz="1200" b="0" i="0" kern="1200" dirty="0">
                <a:solidFill>
                  <a:schemeClr val="tx1"/>
                </a:solidFill>
                <a:effectLst/>
                <a:latin typeface="Arial" charset="0"/>
                <a:ea typeface="+mn-ea"/>
                <a:cs typeface="+mn-cs"/>
              </a:rPr>
              <a:t>The word ultimately comes from the Latin </a:t>
            </a:r>
            <a:r>
              <a:rPr kumimoji="1" lang="en-US" sz="1200" b="0" i="0" kern="1200" dirty="0" err="1">
                <a:solidFill>
                  <a:schemeClr val="tx1"/>
                </a:solidFill>
                <a:effectLst/>
                <a:latin typeface="Arial" charset="0"/>
                <a:ea typeface="+mn-ea"/>
                <a:cs typeface="+mn-cs"/>
              </a:rPr>
              <a:t>filum</a:t>
            </a:r>
            <a:r>
              <a:rPr kumimoji="1" lang="en-US" sz="1200" b="0" i="0" kern="1200" dirty="0">
                <a:solidFill>
                  <a:schemeClr val="tx1"/>
                </a:solidFill>
                <a:effectLst/>
                <a:latin typeface="Arial" charset="0"/>
                <a:ea typeface="+mn-ea"/>
                <a:cs typeface="+mn-cs"/>
              </a:rPr>
              <a:t> "a thread".</a:t>
            </a:r>
            <a:r>
              <a:rPr kumimoji="1" lang="en-US" sz="1200" b="0" i="0" u="none" strike="noStrike" kern="1200" baseline="30000" dirty="0">
                <a:solidFill>
                  <a:schemeClr val="tx1"/>
                </a:solidFill>
                <a:effectLst/>
                <a:latin typeface="Arial" charset="0"/>
                <a:ea typeface="+mn-ea"/>
                <a:cs typeface="+mn-cs"/>
                <a:hlinkClick r:id="rId14"/>
              </a:rPr>
              <a:t>[4]</a:t>
            </a:r>
            <a:endParaRPr kumimoji="1" lang="en-US" sz="1200" b="0" i="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4DAB9C29-0F19-493B-A1C3-98F65B364138}" type="slidenum">
              <a:rPr lang="zh-CN" altLang="en-US" smtClean="0"/>
              <a:pPr/>
              <a:t>5</a:t>
            </a:fld>
            <a:endParaRPr lang="en-US" altLang="zh-CN"/>
          </a:p>
        </p:txBody>
      </p:sp>
    </p:spTree>
    <p:extLst>
      <p:ext uri="{BB962C8B-B14F-4D97-AF65-F5344CB8AC3E}">
        <p14:creationId xmlns:p14="http://schemas.microsoft.com/office/powerpoint/2010/main" val="2057311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1100" dirty="0"/>
              <a:t>What are the problems of storing data in a file? Problems arise when data is being shared</a:t>
            </a:r>
          </a:p>
          <a:p>
            <a:r>
              <a:rPr lang="en-US" sz="1100" dirty="0"/>
              <a:t>Consider this scenari</a:t>
            </a:r>
            <a:r>
              <a:rPr lang="en-US" sz="1100" baseline="0" dirty="0"/>
              <a:t>o in the</a:t>
            </a:r>
            <a:r>
              <a:rPr lang="en-US" sz="1100" dirty="0"/>
              <a:t> next two slides</a:t>
            </a:r>
          </a:p>
          <a:p>
            <a:endParaRPr lang="en-US" sz="1100" dirty="0"/>
          </a:p>
          <a:p>
            <a:r>
              <a:rPr lang="en-US" sz="1100" dirty="0"/>
              <a:t>Another scenario: make the price disappear when shown to supplier</a:t>
            </a:r>
          </a:p>
          <a:p>
            <a:endParaRPr lang="en-US" sz="11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a:t>Another problem with file: it has no accountability, you don’t know who access the file lately and what changes they make (you know when the file is last updated, but don’t know who and what changes made)</a:t>
            </a:r>
          </a:p>
          <a:p>
            <a:endParaRPr lang="en-US" sz="1100" dirty="0"/>
          </a:p>
          <a:p>
            <a:r>
              <a:rPr lang="en-US" sz="1100" dirty="0"/>
              <a:t>File is ok for Personal use: only you, your app, your preference and your access. None of the above problems exists. So we do still use files to store personal data. But not for business data.</a:t>
            </a:r>
          </a:p>
          <a:p>
            <a:r>
              <a:rPr lang="en-US" sz="1100" dirty="0"/>
              <a:t>*******************</a:t>
            </a:r>
          </a:p>
          <a:p>
            <a:r>
              <a:rPr lang="en-US" sz="1100" dirty="0"/>
              <a:t>Can a file be opened by many different applications: Not quite! Typically, e</a:t>
            </a:r>
            <a:r>
              <a:rPr lang="en-CA" sz="1100" dirty="0"/>
              <a:t>ach app has its own file format and it is often not compatible with other app. Excel file cannot be opened by Word, Word cannot be open by Adobe Reader, PDF cannot be open by Photoshop, a picture cannot be opened by a movie player.</a:t>
            </a:r>
          </a:p>
          <a:p>
            <a:pPr defTabSz="914288" eaLnBrk="1" fontAlgn="auto" hangingPunct="1">
              <a:spcBef>
                <a:spcPts val="0"/>
              </a:spcBef>
              <a:spcAft>
                <a:spcPts val="0"/>
              </a:spcAft>
              <a:defRPr/>
            </a:pPr>
            <a:r>
              <a:rPr lang="en-CA" sz="1100" dirty="0"/>
              <a:t>This means for the same data/business report to be accessible by different apps, it must be copied into different file formats. One copy for accounting, one copy for HR, one copy for production … … (for example, the slides I post … …)</a:t>
            </a:r>
          </a:p>
          <a:p>
            <a:r>
              <a:rPr lang="en-US" sz="1100" dirty="0"/>
              <a:t>Even you use the same app in your company, different people might have different preference about how data is displayed for example … … how to accommodate this? You make copies … …</a:t>
            </a:r>
          </a:p>
          <a:p>
            <a:r>
              <a:rPr lang="en-US" sz="1100" dirty="0"/>
              <a:t>Moreover, depending who is reading the report, certain data should be visible to some but invisible to others. Can you do that with a file? No. You make copies again.</a:t>
            </a:r>
          </a:p>
          <a:p>
            <a:pPr lvl="1"/>
            <a:r>
              <a:rPr lang="en-US" sz="1100" dirty="0"/>
              <a:t>So what is wrong with copies? Redundancy, leads to inconsistency when changes are made because we often don’t keep track how many copies out there. Redundancy: store the same data in different places; what is wrong with redundancy? Waste of space, but more importantly, it leads to inconsistency!</a:t>
            </a:r>
          </a:p>
          <a:p>
            <a:pPr marL="457144" lvl="1" defTabSz="914288"/>
            <a:r>
              <a:rPr lang="en-US" sz="1100" dirty="0"/>
              <a:t>Inconsistency: different values to the same attribute</a:t>
            </a:r>
          </a:p>
          <a:p>
            <a:r>
              <a:rPr lang="en-US" sz="1100" dirty="0"/>
              <a:t>What is worst is that how to correct it?</a:t>
            </a:r>
          </a:p>
          <a:p>
            <a:r>
              <a:rPr lang="en-US" sz="1100" dirty="0"/>
              <a:t>One more problem: </a:t>
            </a:r>
          </a:p>
          <a:p>
            <a:pPr lvl="0"/>
            <a:r>
              <a:rPr lang="en-US" sz="1100" dirty="0"/>
              <a:t>Can two or more people modify the same file at the same time? No. Why not? </a:t>
            </a:r>
          </a:p>
          <a:p>
            <a:pPr lvl="0"/>
            <a:r>
              <a:rPr lang="en-US" sz="1100" dirty="0"/>
              <a:t>Recall: everything must be copied into memory before being accessed by CPU!</a:t>
            </a:r>
          </a:p>
          <a:p>
            <a:pPr rtl="0"/>
            <a:r>
              <a:rPr lang="en-US" altLang="zh-CN" sz="1100" dirty="0">
                <a:latin typeface="+mn-lt"/>
              </a:rPr>
              <a:t>Need for concurrency control</a:t>
            </a:r>
            <a:endParaRPr lang="zh-CN" altLang="en-US" sz="1100" dirty="0">
              <a:latin typeface="+mn-lt"/>
            </a:endParaRPr>
          </a:p>
          <a:p>
            <a:pPr rtl="0"/>
            <a:r>
              <a:rPr lang="en-US" altLang="zh-CN" sz="1100" dirty="0">
                <a:latin typeface="+mn-lt"/>
              </a:rPr>
              <a:t>(assume no</a:t>
            </a:r>
            <a:r>
              <a:rPr lang="zh-CN" altLang="en-US" sz="1100" dirty="0">
                <a:latin typeface="+mn-lt"/>
              </a:rPr>
              <a:t> </a:t>
            </a:r>
            <a:r>
              <a:rPr lang="en-US" altLang="zh-CN" sz="1100" dirty="0">
                <a:latin typeface="+mn-lt"/>
              </a:rPr>
              <a:t>concurrency control/nothing is in place, what could be the balance after both transactions are completed?)</a:t>
            </a:r>
            <a:endParaRPr lang="zh-CN" altLang="en-US" sz="1100" dirty="0">
              <a:latin typeface="+mn-lt"/>
            </a:endParaRPr>
          </a:p>
          <a:p>
            <a:pPr rtl="0"/>
            <a:r>
              <a:rPr lang="en-US" altLang="zh-CN" sz="1100" dirty="0">
                <a:latin typeface="+mn-lt"/>
              </a:rPr>
              <a:t>Could it be 0, 100 or 200?</a:t>
            </a:r>
            <a:endParaRPr lang="zh-CN" altLang="en-US" sz="1100" dirty="0">
              <a:latin typeface="+mn-lt"/>
            </a:endParaRPr>
          </a:p>
          <a:p>
            <a:pPr rtl="0"/>
            <a:endParaRPr lang="zh-CN" altLang="en-US" sz="1100" dirty="0">
              <a:latin typeface="+mn-lt"/>
            </a:endParaRPr>
          </a:p>
          <a:p>
            <a:pPr rtl="0"/>
            <a:r>
              <a:rPr lang="en-US" altLang="zh-CN" sz="1100" dirty="0">
                <a:latin typeface="+mn-lt"/>
              </a:rPr>
              <a:t>This is why we need … … what is the easiest way to fix it? Can multiple users open the same file on a computer?</a:t>
            </a:r>
            <a:endParaRPr lang="zh-CN" altLang="en-US" sz="1100" dirty="0">
              <a:latin typeface="+mn-lt"/>
            </a:endParaRPr>
          </a:p>
          <a:p>
            <a:pPr rtl="0"/>
            <a:r>
              <a:rPr lang="en-US" altLang="zh-CN" sz="1100" dirty="0">
                <a:latin typeface="+mn-lt"/>
              </a:rPr>
              <a:t>Traditionally to avoid this problem: one file can be opened by one user, obviously not efficient because this suggests only customer can place order at any given moment. Or</a:t>
            </a:r>
            <a:r>
              <a:rPr lang="en-US" sz="1100" dirty="0"/>
              <a:t>, for several people to modify the same files, you need to make copies of the file, adds to redundancy problem.</a:t>
            </a:r>
          </a:p>
          <a:p>
            <a:pPr lvl="0"/>
            <a:endParaRPr lang="en-US" sz="1100" dirty="0"/>
          </a:p>
          <a:p>
            <a:pPr defTabSz="914288"/>
            <a:r>
              <a:rPr lang="en-US" sz="1100" dirty="0"/>
              <a:t>Another problem: do you know who accessed the file recently? No you cannot. </a:t>
            </a:r>
            <a:r>
              <a:rPr lang="en-CA" sz="1100" u="sng" dirty="0"/>
              <a:t>Because of these problems with files, we prefer storing data in database instead files.</a:t>
            </a:r>
            <a:endParaRPr lang="en-US" sz="1100" dirty="0"/>
          </a:p>
          <a:p>
            <a:endParaRPr lang="en-US" dirty="0"/>
          </a:p>
        </p:txBody>
      </p:sp>
      <p:sp>
        <p:nvSpPr>
          <p:cNvPr id="4" name="Slide Number Placeholder 3"/>
          <p:cNvSpPr>
            <a:spLocks noGrp="1"/>
          </p:cNvSpPr>
          <p:nvPr>
            <p:ph type="sldNum" sz="quarter" idx="10"/>
          </p:nvPr>
        </p:nvSpPr>
        <p:spPr/>
        <p:txBody>
          <a:bodyPr/>
          <a:lstStyle/>
          <a:p>
            <a:fld id="{6B37A4EA-CF8D-4936-91ED-886FEEC431FC}" type="slidenum">
              <a:rPr lang="zh-CN" altLang="en-US" smtClean="0"/>
              <a:pPr/>
              <a:t>6</a:t>
            </a:fld>
            <a:endParaRPr lang="zh-CN" altLang="en-US"/>
          </a:p>
        </p:txBody>
      </p:sp>
    </p:spTree>
    <p:extLst>
      <p:ext uri="{BB962C8B-B14F-4D97-AF65-F5344CB8AC3E}">
        <p14:creationId xmlns:p14="http://schemas.microsoft.com/office/powerpoint/2010/main" val="47471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 is closely tied to specific</a:t>
            </a:r>
            <a:r>
              <a:rPr lang="en-US" baseline="0" dirty="0"/>
              <a:t> </a:t>
            </a:r>
            <a:r>
              <a:rPr lang="en-US" dirty="0"/>
              <a:t>app</a:t>
            </a:r>
          </a:p>
          <a:p>
            <a:endParaRPr lang="en-US" dirty="0"/>
          </a:p>
          <a:p>
            <a:r>
              <a:rPr lang="en-US" dirty="0"/>
              <a:t>A file to be shared by 4 group</a:t>
            </a:r>
            <a:r>
              <a:rPr lang="en-US" baseline="0" dirty="0"/>
              <a:t> members each using different office suit.</a:t>
            </a:r>
          </a:p>
          <a:p>
            <a:endParaRPr lang="en-US" baseline="0" dirty="0"/>
          </a:p>
          <a:p>
            <a:r>
              <a:rPr lang="en-US" baseline="0" dirty="0"/>
              <a:t>Common solution: Make 4 copies, one in PDF, one in doc etc.</a:t>
            </a:r>
          </a:p>
          <a:p>
            <a:endParaRPr lang="en-US" baseline="0" dirty="0"/>
          </a:p>
        </p:txBody>
      </p:sp>
      <p:sp>
        <p:nvSpPr>
          <p:cNvPr id="4" name="Slide Number Placeholder 3"/>
          <p:cNvSpPr>
            <a:spLocks noGrp="1"/>
          </p:cNvSpPr>
          <p:nvPr>
            <p:ph type="sldNum" sz="quarter" idx="10"/>
          </p:nvPr>
        </p:nvSpPr>
        <p:spPr/>
        <p:txBody>
          <a:bodyPr/>
          <a:lstStyle/>
          <a:p>
            <a:fld id="{6B37A4EA-CF8D-4936-91ED-886FEEC431FC}" type="slidenum">
              <a:rPr lang="zh-CN" altLang="en-US" smtClean="0"/>
              <a:pPr/>
              <a:t>7</a:t>
            </a:fld>
            <a:endParaRPr lang="zh-CN" altLang="en-US"/>
          </a:p>
        </p:txBody>
      </p:sp>
    </p:spTree>
    <p:extLst>
      <p:ext uri="{BB962C8B-B14F-4D97-AF65-F5344CB8AC3E}">
        <p14:creationId xmlns:p14="http://schemas.microsoft.com/office/powerpoint/2010/main" val="2357406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might say, this is crazy, they are in the same company, we can demand them they must use the same app!</a:t>
            </a:r>
            <a:endParaRPr lang="en-US" dirty="0"/>
          </a:p>
          <a:p>
            <a:endParaRPr lang="en-US" dirty="0"/>
          </a:p>
          <a:p>
            <a:r>
              <a:rPr lang="en-US" dirty="0"/>
              <a:t>Even they all use the same app: say</a:t>
            </a:r>
            <a:r>
              <a:rPr lang="en-US" baseline="0" dirty="0"/>
              <a:t> </a:t>
            </a:r>
            <a:r>
              <a:rPr lang="en-US" dirty="0"/>
              <a:t>Excel,</a:t>
            </a:r>
            <a:r>
              <a:rPr lang="en-US" baseline="0" dirty="0"/>
              <a:t> but they might prefer different way to view the data. </a:t>
            </a:r>
            <a:r>
              <a:rPr lang="en-US" dirty="0"/>
              <a:t>How do</a:t>
            </a:r>
            <a:r>
              <a:rPr lang="en-US" baseline="0" dirty="0"/>
              <a:t> you meet the demands from these people?</a:t>
            </a:r>
          </a:p>
          <a:p>
            <a:endParaRPr lang="en-US" baseline="0" dirty="0"/>
          </a:p>
          <a:p>
            <a:r>
              <a:rPr lang="en-US" baseline="0" dirty="0"/>
              <a:t>Common solution: make a copy to each of them and re-format it accordingly</a:t>
            </a:r>
            <a:endParaRPr lang="en-US" dirty="0"/>
          </a:p>
        </p:txBody>
      </p:sp>
      <p:sp>
        <p:nvSpPr>
          <p:cNvPr id="4" name="Slide Number Placeholder 3"/>
          <p:cNvSpPr>
            <a:spLocks noGrp="1"/>
          </p:cNvSpPr>
          <p:nvPr>
            <p:ph type="sldNum" sz="quarter" idx="10"/>
          </p:nvPr>
        </p:nvSpPr>
        <p:spPr/>
        <p:txBody>
          <a:bodyPr/>
          <a:lstStyle/>
          <a:p>
            <a:fld id="{6B37A4EA-CF8D-4936-91ED-886FEEC431FC}" type="slidenum">
              <a:rPr lang="zh-CN" altLang="en-US" smtClean="0"/>
              <a:pPr/>
              <a:t>8</a:t>
            </a:fld>
            <a:endParaRPr lang="zh-CN" altLang="en-US"/>
          </a:p>
        </p:txBody>
      </p:sp>
    </p:spTree>
    <p:extLst>
      <p:ext uri="{BB962C8B-B14F-4D97-AF65-F5344CB8AC3E}">
        <p14:creationId xmlns:p14="http://schemas.microsoft.com/office/powerpoint/2010/main" val="1470931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43C4BAD-4C19-4925-96EB-6F6EA7C83DAD}" type="slidenum">
              <a:rPr lang="en-US" altLang="zh-CN"/>
              <a:pPr/>
              <a:t>9</a:t>
            </a:fld>
            <a:endParaRPr lang="en-US" altLang="zh-CN"/>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r>
              <a:rPr lang="en-CA" dirty="0">
                <a:latin typeface="Arial" charset="0"/>
              </a:rPr>
              <a:t>Because each</a:t>
            </a:r>
            <a:r>
              <a:rPr lang="en-CA" baseline="0" dirty="0">
                <a:latin typeface="Arial" charset="0"/>
              </a:rPr>
              <a:t> application has its own file format and different people prefers different view, you need to copy the same report into different formats to fit the need of each application and each individual! (What is wrong with this approach?) What is wrong with copies?</a:t>
            </a:r>
          </a:p>
          <a:p>
            <a:pPr marL="0" lvl="2" defTabSz="974202" eaLnBrk="1" fontAlgn="auto" hangingPunct="1">
              <a:spcBef>
                <a:spcPts val="0"/>
              </a:spcBef>
              <a:spcAft>
                <a:spcPts val="0"/>
              </a:spcAft>
              <a:defRPr/>
            </a:pPr>
            <a:r>
              <a:rPr lang="en-CA" baseline="0" dirty="0">
                <a:latin typeface="Arial" charset="0"/>
              </a:rPr>
              <a:t>It leads to redundancy! </a:t>
            </a:r>
            <a:r>
              <a:rPr lang="en-US" dirty="0"/>
              <a:t>Redundancy: store the same data in different places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558FE56-1A39-4BA1-9629-F0123DA198A7}" type="slidenum">
              <a:rPr lang="en-US" altLang="zh-CN"/>
              <a:pPr/>
              <a:t>10</a:t>
            </a:fld>
            <a:endParaRPr lang="en-US" altLang="zh-CN"/>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marL="0" lvl="1" defTabSz="974202" eaLnBrk="1" fontAlgn="auto" hangingPunct="1">
              <a:spcBef>
                <a:spcPts val="0"/>
              </a:spcBef>
              <a:spcAft>
                <a:spcPts val="0"/>
              </a:spcAft>
              <a:defRPr/>
            </a:pPr>
            <a:r>
              <a:rPr lang="en-CA" sz="1000" dirty="0"/>
              <a:t>What is the problem with redundancy? Waste of storage, but</a:t>
            </a:r>
            <a:r>
              <a:rPr lang="en-CA" sz="1000" baseline="0" dirty="0"/>
              <a:t> this is a</a:t>
            </a:r>
            <a:r>
              <a:rPr lang="en-CA" sz="1000" dirty="0"/>
              <a:t> very small problem; the big problem is that leads to d</a:t>
            </a:r>
            <a:r>
              <a:rPr lang="en-US" altLang="zh-CN" dirty="0" err="1"/>
              <a:t>ata</a:t>
            </a:r>
            <a:r>
              <a:rPr lang="en-US" altLang="zh-CN" dirty="0"/>
              <a:t> inconsistency: The same attribute may have different values.</a:t>
            </a:r>
          </a:p>
          <a:p>
            <a:pPr marL="0" lvl="1" defTabSz="974202" eaLnBrk="1" fontAlgn="auto" hangingPunct="1">
              <a:spcBef>
                <a:spcPts val="0"/>
              </a:spcBef>
              <a:spcAft>
                <a:spcPts val="0"/>
              </a:spcAft>
              <a:defRPr/>
            </a:pPr>
            <a:endParaRPr lang="en-US" altLang="zh-CN" dirty="0"/>
          </a:p>
          <a:p>
            <a:pPr defTabSz="974202" eaLnBrk="1" fontAlgn="auto" hangingPunct="1">
              <a:spcBef>
                <a:spcPts val="0"/>
              </a:spcBef>
              <a:spcAft>
                <a:spcPts val="0"/>
              </a:spcAft>
              <a:defRPr/>
            </a:pPr>
            <a:r>
              <a:rPr lang="en-CA" sz="1000" dirty="0"/>
              <a:t>Say, after making copies and sharing the sales with</a:t>
            </a:r>
            <a:r>
              <a:rPr lang="en-CA" sz="1000" baseline="0" dirty="0"/>
              <a:t> senior management, you l</a:t>
            </a:r>
            <a:r>
              <a:rPr lang="en-US" sz="1000" dirty="0" err="1"/>
              <a:t>ater</a:t>
            </a:r>
            <a:r>
              <a:rPr lang="en-US" sz="1000" dirty="0"/>
              <a:t> realized there is a mistake about the price of pencil, how many files/places do you need to make changes? do you even remember how many copies are out there? What happens if you forget to change in one file? This is called inconsistency. An even bigger problem with inconsistency: you don’t know</a:t>
            </a:r>
            <a:r>
              <a:rPr lang="en-US" sz="1000" baseline="0" dirty="0"/>
              <a:t> </a:t>
            </a:r>
            <a:r>
              <a:rPr lang="en-US" sz="1000" dirty="0"/>
              <a:t>which one is correct and how to fix it? There are 5 values for the</a:t>
            </a:r>
            <a:r>
              <a:rPr lang="en-US" sz="1000" baseline="0" dirty="0"/>
              <a:t> price of pencil</a:t>
            </a:r>
            <a:r>
              <a:rPr lang="en-US" sz="1000" dirty="0"/>
              <a:t>, which one is correct?  Moreover, how do you change it? Not by yourself, but need to rely on someone else (send them an e-mail to ask them to make the changes on their copies).</a:t>
            </a:r>
          </a:p>
          <a:p>
            <a:endParaRPr lang="en-CA" sz="10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might say, you know what, I am going to force people use and view</a:t>
            </a:r>
            <a:r>
              <a:rPr lang="en-US" baseline="0" dirty="0"/>
              <a:t> the data in the same app and in the same format. And put the file online, only one copy is needed. Problem solved, right? No, there is another big problem. Consider the scenario above.</a:t>
            </a:r>
          </a:p>
          <a:p>
            <a:endParaRPr lang="en-US" dirty="0"/>
          </a:p>
        </p:txBody>
      </p:sp>
      <p:sp>
        <p:nvSpPr>
          <p:cNvPr id="4" name="Slide Number Placeholder 3"/>
          <p:cNvSpPr>
            <a:spLocks noGrp="1"/>
          </p:cNvSpPr>
          <p:nvPr>
            <p:ph type="sldNum" sz="quarter" idx="10"/>
          </p:nvPr>
        </p:nvSpPr>
        <p:spPr/>
        <p:txBody>
          <a:bodyPr/>
          <a:lstStyle/>
          <a:p>
            <a:fld id="{4DAB9C29-0F19-493B-A1C3-98F65B364138}" type="slidenum">
              <a:rPr lang="zh-CN" altLang="en-US" smtClean="0"/>
              <a:pPr/>
              <a:t>11</a:t>
            </a:fld>
            <a:endParaRPr lang="en-US" altLang="zh-CN"/>
          </a:p>
        </p:txBody>
      </p:sp>
    </p:spTree>
    <p:extLst>
      <p:ext uri="{BB962C8B-B14F-4D97-AF65-F5344CB8AC3E}">
        <p14:creationId xmlns:p14="http://schemas.microsoft.com/office/powerpoint/2010/main" val="3770254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74CCDFFC-E7DF-4D3B-A879-4AC8D2CAF7F7}" type="slidenum">
              <a:rPr lang="zh-CN" altLang="en-US" smtClean="0"/>
              <a:pPr/>
              <a:t>‹#›</a:t>
            </a:fld>
            <a:endParaRPr lang="en-US" altLang="zh-CN"/>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51396D95-34AB-46F2-80A9-4CD87E4DB1C8}" type="slidenum">
              <a:rPr lang="zh-CN" altLang="en-US" smtClean="0"/>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77949387-FD01-48C3-AC88-B63E0E4B86D1}" type="slidenum">
              <a:rPr lang="zh-CN" altLang="en-US" smtClean="0"/>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C621A989-0356-4E31-A5D7-4807B902EA05}" type="slidenum">
              <a:rPr lang="zh-CN" altLang="en-US" smtClean="0"/>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8318DFE3-1097-48F1-809D-639424CEBC7E}" type="slidenum">
              <a:rPr lang="zh-CN" altLang="en-US" smtClean="0"/>
              <a:pPr/>
              <a:t>‹#›</a:t>
            </a:fld>
            <a:endParaRPr lang="en-US" altLang="zh-CN"/>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0830D106-0095-4022-B148-9E68C1924DEE}" type="slidenum">
              <a:rPr lang="zh-CN" altLang="en-US" smtClean="0"/>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zh-CN"/>
          </a:p>
        </p:txBody>
      </p:sp>
      <p:sp>
        <p:nvSpPr>
          <p:cNvPr id="8" name="Footer Placeholder 7"/>
          <p:cNvSpPr>
            <a:spLocks noGrp="1"/>
          </p:cNvSpPr>
          <p:nvPr>
            <p:ph type="ftr" sz="quarter" idx="11"/>
          </p:nvPr>
        </p:nvSpPr>
        <p:spPr/>
        <p:txBody>
          <a:bodyPr/>
          <a:lstStyle/>
          <a:p>
            <a:endParaRPr lang="en-US" altLang="zh-CN"/>
          </a:p>
        </p:txBody>
      </p:sp>
      <p:sp>
        <p:nvSpPr>
          <p:cNvPr id="9" name="Slide Number Placeholder 8"/>
          <p:cNvSpPr>
            <a:spLocks noGrp="1"/>
          </p:cNvSpPr>
          <p:nvPr>
            <p:ph type="sldNum" sz="quarter" idx="12"/>
          </p:nvPr>
        </p:nvSpPr>
        <p:spPr/>
        <p:txBody>
          <a:bodyPr/>
          <a:lstStyle/>
          <a:p>
            <a:fld id="{134CFB0C-A88B-4BF2-900F-748EE4B143CA}" type="slidenum">
              <a:rPr lang="zh-CN" altLang="en-US" smtClean="0"/>
              <a:pPr/>
              <a:t>‹#›</a:t>
            </a:fld>
            <a:endParaRPr lang="en-US" altLang="zh-CN"/>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ltLang="zh-CN"/>
          </a:p>
        </p:txBody>
      </p:sp>
      <p:sp>
        <p:nvSpPr>
          <p:cNvPr id="4" name="Footer Placeholder 3"/>
          <p:cNvSpPr>
            <a:spLocks noGrp="1"/>
          </p:cNvSpPr>
          <p:nvPr>
            <p:ph type="ftr" sz="quarter" idx="11"/>
          </p:nvPr>
        </p:nvSpPr>
        <p:spPr/>
        <p:txBody>
          <a:bodyPr/>
          <a:lstStyle/>
          <a:p>
            <a:endParaRPr lang="en-US" altLang="zh-CN"/>
          </a:p>
        </p:txBody>
      </p:sp>
      <p:sp>
        <p:nvSpPr>
          <p:cNvPr id="5" name="Slide Number Placeholder 4"/>
          <p:cNvSpPr>
            <a:spLocks noGrp="1"/>
          </p:cNvSpPr>
          <p:nvPr>
            <p:ph type="sldNum" sz="quarter" idx="12"/>
          </p:nvPr>
        </p:nvSpPr>
        <p:spPr/>
        <p:txBody>
          <a:bodyPr/>
          <a:lstStyle/>
          <a:p>
            <a:fld id="{DD6567B2-FA8E-4B4C-BDCB-F6196CC659D3}" type="slidenum">
              <a:rPr lang="zh-CN" altLang="en-US" smtClean="0"/>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zh-CN"/>
          </a:p>
        </p:txBody>
      </p:sp>
      <p:sp>
        <p:nvSpPr>
          <p:cNvPr id="3" name="Footer Placeholder 2"/>
          <p:cNvSpPr>
            <a:spLocks noGrp="1"/>
          </p:cNvSpPr>
          <p:nvPr>
            <p:ph type="ftr" sz="quarter" idx="11"/>
          </p:nvPr>
        </p:nvSpPr>
        <p:spPr/>
        <p:txBody>
          <a:bodyPr/>
          <a:lstStyle/>
          <a:p>
            <a:endParaRPr lang="en-US" altLang="zh-CN"/>
          </a:p>
        </p:txBody>
      </p:sp>
      <p:sp>
        <p:nvSpPr>
          <p:cNvPr id="4" name="Slide Number Placeholder 3"/>
          <p:cNvSpPr>
            <a:spLocks noGrp="1"/>
          </p:cNvSpPr>
          <p:nvPr>
            <p:ph type="sldNum" sz="quarter" idx="12"/>
          </p:nvPr>
        </p:nvSpPr>
        <p:spPr/>
        <p:txBody>
          <a:bodyPr/>
          <a:lstStyle/>
          <a:p>
            <a:fld id="{007BA031-A039-4FCA-9489-23687689E247}" type="slidenum">
              <a:rPr lang="zh-CN" altLang="en-US" smtClean="0"/>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68EC2998-2634-45FC-A381-0475445534E6}" type="slidenum">
              <a:rPr lang="zh-CN" altLang="en-US" smtClean="0"/>
              <a:pPr/>
              <a:t>‹#›</a:t>
            </a:fld>
            <a:endParaRPr lang="en-US" altLang="zh-CN"/>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080DE43F-0ECD-4FCC-A977-72C188399BC6}" type="slidenum">
              <a:rPr lang="zh-CN" altLang="en-US" smtClean="0"/>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endParaRPr lang="en-US" altLang="zh-CN"/>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ltLang="zh-CN"/>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5B18AC46-4447-49F0-9811-8FB841CE76F2}" type="slidenum">
              <a:rPr lang="zh-CN" altLang="en-US" smtClean="0"/>
              <a:pPr/>
              <a:t>‹#›</a:t>
            </a:fld>
            <a:endParaRPr lang="en-US" altLang="zh-CN"/>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11.xml"/><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2.xml"/><Relationship Id="rId6" Type="http://schemas.openxmlformats.org/officeDocument/2006/relationships/hyperlink" Target="http://www.youtube.com/watch?v=eXiCza050ug" TargetMode="Externa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oleObject" Target="../embeddings/oleObject1.bin"/><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oleObject" Target="../embeddings/oleObject2.bin"/><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png"/><Relationship Id="rId5" Type="http://schemas.openxmlformats.org/officeDocument/2006/relationships/oleObject" Target="../embeddings/oleObject3.bin"/><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oleObject" Target="../embeddings/oleObject4.bin"/><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5.png"/><Relationship Id="rId5" Type="http://schemas.openxmlformats.org/officeDocument/2006/relationships/oleObject" Target="../embeddings/oleObject5.bin"/><Relationship Id="rId10" Type="http://schemas.openxmlformats.org/officeDocument/2006/relationships/image" Target="../media/image2.png"/><Relationship Id="rId4" Type="http://schemas.openxmlformats.org/officeDocument/2006/relationships/notesSlide" Target="../notesSlides/notesSlide17.xml"/><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hyperlink" Target="http://watiam.uwaterloo.ca/search/app/" TargetMode="External"/><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8.png"/><Relationship Id="rId5" Type="http://schemas.openxmlformats.org/officeDocument/2006/relationships/oleObject" Target="../embeddings/oleObject6.bin"/><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9.png"/><Relationship Id="rId5" Type="http://schemas.openxmlformats.org/officeDocument/2006/relationships/oleObject" Target="../embeddings/oleObject7.bin"/><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70.png"/><Relationship Id="rId5" Type="http://schemas.microsoft.com/office/2011/relationships/inkAction" Target="../ink/inkAction2.xml"/><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slide" Target="slide9.xml"/><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slide" Target="slide8.xm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448740"/>
            <a:ext cx="8029604" cy="1829761"/>
          </a:xfrm>
        </p:spPr>
        <p:txBody>
          <a:bodyPr>
            <a:normAutofit fontScale="90000"/>
          </a:bodyPr>
          <a:lstStyle/>
          <a:p>
            <a:pPr algn="ctr"/>
            <a:r>
              <a:rPr lang="en-US" altLang="zh-CN" sz="5400" dirty="0">
                <a:ea typeface="宋体" charset="-122"/>
              </a:rPr>
              <a:t>Introduction to databases</a:t>
            </a:r>
            <a:br>
              <a:rPr lang="en-US" altLang="zh-CN" sz="5400" dirty="0">
                <a:ea typeface="宋体" charset="-122"/>
              </a:rPr>
            </a:br>
            <a:br>
              <a:rPr lang="en-US" altLang="zh-CN" sz="2400" dirty="0">
                <a:ea typeface="宋体" charset="-122"/>
              </a:rPr>
            </a:br>
            <a:r>
              <a:rPr lang="en-US" altLang="zh-CN" sz="4000" dirty="0">
                <a:solidFill>
                  <a:schemeClr val="tx1"/>
                </a:solidFill>
                <a:effectLst/>
              </a:rPr>
              <a:t>Chapter 01</a:t>
            </a:r>
            <a:endParaRPr lang="zh-CN" altLang="en-US" sz="5400" dirty="0">
              <a:solidFill>
                <a:schemeClr val="tx1"/>
              </a:solidFill>
              <a:effectLst/>
            </a:endParaRPr>
          </a:p>
        </p:txBody>
      </p:sp>
      <p:sp>
        <p:nvSpPr>
          <p:cNvPr id="3" name="Subtitle 2"/>
          <p:cNvSpPr>
            <a:spLocks noGrp="1"/>
          </p:cNvSpPr>
          <p:nvPr>
            <p:ph type="subTitle" idx="1"/>
          </p:nvPr>
        </p:nvSpPr>
        <p:spPr>
          <a:xfrm>
            <a:off x="642910" y="4317528"/>
            <a:ext cx="7772400" cy="1199704"/>
          </a:xfrm>
        </p:spPr>
        <p:txBody>
          <a:bodyPr/>
          <a:lstStyle/>
          <a:p>
            <a:pPr algn="ctr"/>
            <a:r>
              <a:rPr lang="en-US" altLang="zh-CN" dirty="0"/>
              <a:t>Collin Roberts</a:t>
            </a:r>
          </a:p>
          <a:p>
            <a:pPr algn="ctr"/>
            <a:r>
              <a:rPr lang="en-US" altLang="zh-CN" dirty="0"/>
              <a:t>University of Waterloo</a:t>
            </a:r>
            <a:endParaRPr lang="zh-CN" alt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74CCDFFC-E7DF-4D3B-A879-4AC8D2CAF7F7}" type="slidenum">
              <a:rPr lang="zh-CN" altLang="en-US" smtClean="0"/>
              <a:pPr/>
              <a:t>1</a:t>
            </a:fld>
            <a:endParaRPr lang="en-US" altLang="zh-CN"/>
          </a:p>
        </p:txBody>
      </p:sp>
    </p:spTree>
    <p:extLst>
      <p:ext uri="{BB962C8B-B14F-4D97-AF65-F5344CB8AC3E}">
        <p14:creationId xmlns:p14="http://schemas.microsoft.com/office/powerpoint/2010/main" val="1256225868"/>
      </p:ext>
    </p:extLst>
  </p:cSld>
  <p:clrMapOvr>
    <a:masterClrMapping/>
  </p:clrMapOvr>
  <mc:AlternateContent xmlns:mc="http://schemas.openxmlformats.org/markup-compatibility/2006" xmlns:p14="http://schemas.microsoft.com/office/powerpoint/2010/main">
    <mc:Choice Requires="p14">
      <p:transition spd="slow" p14:dur="2000" advTm="1618"/>
    </mc:Choice>
    <mc:Fallback xmlns="">
      <p:transition spd="slow" advTm="1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zh-CN" dirty="0"/>
              <a:t>Data Redundancy</a:t>
            </a:r>
            <a:endParaRPr lang="en-US" dirty="0"/>
          </a:p>
        </p:txBody>
      </p:sp>
      <p:sp>
        <p:nvSpPr>
          <p:cNvPr id="5" name="Content Placeholder 4"/>
          <p:cNvSpPr>
            <a:spLocks noGrp="1"/>
          </p:cNvSpPr>
          <p:nvPr>
            <p:ph idx="1"/>
          </p:nvPr>
        </p:nvSpPr>
        <p:spPr/>
        <p:txBody>
          <a:bodyPr/>
          <a:lstStyle/>
          <a:p>
            <a:r>
              <a:rPr lang="en-US" altLang="zh-CN" b="1" dirty="0"/>
              <a:t>Data redundancy</a:t>
            </a:r>
            <a:r>
              <a:rPr lang="en-US" altLang="zh-CN" dirty="0"/>
              <a:t>: The presence of duplicate data in multiple data files so that the same data are stored in more than one place or location</a:t>
            </a:r>
          </a:p>
          <a:p>
            <a:pPr lvl="1"/>
            <a:r>
              <a:rPr lang="en-US" altLang="zh-CN" b="1" dirty="0"/>
              <a:t>Data inconsistency</a:t>
            </a:r>
            <a:r>
              <a:rPr lang="en-US" altLang="zh-CN" dirty="0"/>
              <a:t>: The same attribute may have different values.</a:t>
            </a:r>
          </a:p>
        </p:txBody>
      </p:sp>
      <p:pic>
        <p:nvPicPr>
          <p:cNvPr id="2" name="Picture 1"/>
          <p:cNvPicPr>
            <a:picLocks noChangeAspect="1"/>
          </p:cNvPicPr>
          <p:nvPr/>
        </p:nvPicPr>
        <p:blipFill>
          <a:blip r:embed="rId5"/>
          <a:stretch>
            <a:fillRect/>
          </a:stretch>
        </p:blipFill>
        <p:spPr>
          <a:xfrm>
            <a:off x="5148064" y="4293096"/>
            <a:ext cx="2728689" cy="1498104"/>
          </a:xfrm>
          <a:prstGeom prst="rect">
            <a:avLst/>
          </a:prstGeom>
        </p:spPr>
      </p:pic>
      <p:sp>
        <p:nvSpPr>
          <p:cNvPr id="7" name="Rectangle 6"/>
          <p:cNvSpPr/>
          <p:nvPr/>
        </p:nvSpPr>
        <p:spPr>
          <a:xfrm>
            <a:off x="4226408" y="6026378"/>
            <a:ext cx="4572000" cy="338554"/>
          </a:xfrm>
          <a:prstGeom prst="rect">
            <a:avLst/>
          </a:prstGeom>
        </p:spPr>
        <p:txBody>
          <a:bodyPr>
            <a:spAutoFit/>
          </a:bodyPr>
          <a:lstStyle/>
          <a:p>
            <a:r>
              <a:rPr lang="en-US" sz="800" dirty="0"/>
              <a:t>Image Source: https://www.shutterstock.com/image-vector/word-cloud-data-integrity-related-items-199701359</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C621A989-0356-4E31-A5D7-4807B902EA05}" type="slidenum">
              <a:rPr lang="zh-CN" altLang="en-US" smtClean="0"/>
              <a:pPr/>
              <a:t>10</a:t>
            </a:fld>
            <a:endParaRPr lang="en-US" altLang="zh-CN"/>
          </a:p>
        </p:txBody>
      </p:sp>
    </p:spTree>
    <p:extLst>
      <p:ext uri="{BB962C8B-B14F-4D97-AF65-F5344CB8AC3E}">
        <p14:creationId xmlns:p14="http://schemas.microsoft.com/office/powerpoint/2010/main" val="656939476"/>
      </p:ext>
    </p:extLst>
  </p:cSld>
  <p:clrMapOvr>
    <a:masterClrMapping/>
  </p:clrMapOvr>
  <p:transition advTm="1127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Scenario: what if several users access the same file at the same time</a:t>
            </a:r>
          </a:p>
        </p:txBody>
      </p:sp>
      <p:sp>
        <p:nvSpPr>
          <p:cNvPr id="3" name="Content Placeholder 2"/>
          <p:cNvSpPr>
            <a:spLocks noGrp="1"/>
          </p:cNvSpPr>
          <p:nvPr>
            <p:ph idx="1"/>
          </p:nvPr>
        </p:nvSpPr>
        <p:spPr/>
        <p:txBody>
          <a:bodyPr/>
          <a:lstStyle/>
          <a:p>
            <a:r>
              <a:rPr lang="en-US" dirty="0"/>
              <a:t>Assumption: no DB used, everything stored in files</a:t>
            </a:r>
          </a:p>
          <a:p>
            <a:r>
              <a:rPr lang="en-US" dirty="0"/>
              <a:t>You have an account with TD and the balance is $100.</a:t>
            </a:r>
          </a:p>
          <a:p>
            <a:r>
              <a:rPr lang="en-US" dirty="0"/>
              <a:t>It is your birthday. </a:t>
            </a:r>
          </a:p>
          <a:p>
            <a:r>
              <a:rPr lang="en-US" dirty="0"/>
              <a:t>You are withdrawing $50 in Waterloo to celebrate with your friends.</a:t>
            </a:r>
          </a:p>
          <a:p>
            <a:r>
              <a:rPr lang="en-US" dirty="0"/>
              <a:t>At the same time, your grandpa in Toronto is depositing $90 into your account as your birthday gift.</a:t>
            </a:r>
          </a:p>
          <a:p>
            <a:endParaRPr lang="en-US" dirty="0"/>
          </a:p>
          <a:p>
            <a:r>
              <a:rPr lang="en-US" dirty="0"/>
              <a:t>What could be your balance after both transactions are completed?</a:t>
            </a:r>
          </a:p>
        </p:txBody>
      </p:sp>
      <p:pic>
        <p:nvPicPr>
          <p:cNvPr id="1894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4269768"/>
            <a:ext cx="1725488" cy="25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C621A989-0356-4E31-A5D7-4807B902EA05}" type="slidenum">
              <a:rPr lang="zh-CN" altLang="en-US" smtClean="0"/>
              <a:pPr/>
              <a:t>11</a:t>
            </a:fld>
            <a:endParaRPr lang="en-US" altLang="zh-CN"/>
          </a:p>
        </p:txBody>
      </p:sp>
    </p:spTree>
    <p:extLst>
      <p:ext uri="{BB962C8B-B14F-4D97-AF65-F5344CB8AC3E}">
        <p14:creationId xmlns:p14="http://schemas.microsoft.com/office/powerpoint/2010/main" val="1147615856"/>
      </p:ext>
    </p:extLst>
  </p:cSld>
  <p:clrMapOvr>
    <a:masterClrMapping/>
  </p:clrMapOvr>
  <mc:AlternateContent xmlns:mc="http://schemas.openxmlformats.org/markup-compatibility/2006" xmlns:p14="http://schemas.microsoft.com/office/powerpoint/2010/main">
    <mc:Choice Requires="p14">
      <p:transition spd="slow" p14:dur="2000" advTm="43105"/>
    </mc:Choice>
    <mc:Fallback xmlns="">
      <p:transition spd="slow" advTm="43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56" y="402820"/>
            <a:ext cx="9011344" cy="990600"/>
          </a:xfrm>
        </p:spPr>
        <p:txBody>
          <a:bodyPr>
            <a:normAutofit fontScale="90000"/>
          </a:bodyPr>
          <a:lstStyle/>
          <a:p>
            <a:r>
              <a:rPr lang="en-US" dirty="0"/>
              <a:t>Scenario: Deposit and Withdrawal in Details</a:t>
            </a:r>
          </a:p>
        </p:txBody>
      </p:sp>
      <p:pic>
        <p:nvPicPr>
          <p:cNvPr id="4" name="Picture 3"/>
          <p:cNvPicPr>
            <a:picLocks noChangeAspect="1"/>
          </p:cNvPicPr>
          <p:nvPr/>
        </p:nvPicPr>
        <p:blipFill>
          <a:blip r:embed="rId5"/>
          <a:stretch>
            <a:fillRect/>
          </a:stretch>
        </p:blipFill>
        <p:spPr>
          <a:xfrm>
            <a:off x="2987824" y="1393420"/>
            <a:ext cx="1728192" cy="1728192"/>
          </a:xfrm>
          <a:prstGeom prst="rect">
            <a:avLst/>
          </a:prstGeom>
        </p:spPr>
      </p:pic>
      <p:sp>
        <p:nvSpPr>
          <p:cNvPr id="5" name="Content Placeholder 2"/>
          <p:cNvSpPr txBox="1">
            <a:spLocks/>
          </p:cNvSpPr>
          <p:nvPr/>
        </p:nvSpPr>
        <p:spPr>
          <a:xfrm>
            <a:off x="4139952" y="1393420"/>
            <a:ext cx="2458616" cy="53265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fontScale="62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dk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dk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dk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dk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dk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dk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dk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dk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dk1"/>
                </a:solidFill>
                <a:latin typeface="+mn-lt"/>
                <a:ea typeface="+mn-ea"/>
                <a:cs typeface="+mn-cs"/>
              </a:defRPr>
            </a:lvl9pPr>
          </a:lstStyle>
          <a:p>
            <a:pPr marL="0" indent="0" fontAlgn="auto">
              <a:spcAft>
                <a:spcPts val="0"/>
              </a:spcAft>
              <a:buFont typeface="Arial" pitchFamily="34" charset="0"/>
              <a:buNone/>
            </a:pPr>
            <a:r>
              <a:rPr lang="en-US" dirty="0"/>
              <a:t>Bank server in Montreal</a:t>
            </a:r>
          </a:p>
          <a:p>
            <a:pPr marL="0" indent="0" fontAlgn="auto">
              <a:spcAft>
                <a:spcPts val="0"/>
              </a:spcAft>
              <a:buFont typeface="Arial" pitchFamily="34" charset="0"/>
              <a:buNone/>
            </a:pPr>
            <a:r>
              <a:rPr lang="en-US" dirty="0"/>
              <a:t>Your balance Z = $100</a:t>
            </a:r>
          </a:p>
        </p:txBody>
      </p:sp>
      <p:sp>
        <p:nvSpPr>
          <p:cNvPr id="6" name="Content Placeholder 2"/>
          <p:cNvSpPr txBox="1">
            <a:spLocks/>
          </p:cNvSpPr>
          <p:nvPr/>
        </p:nvSpPr>
        <p:spPr>
          <a:xfrm>
            <a:off x="5724128" y="5445224"/>
            <a:ext cx="3024336" cy="108012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dk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dk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dk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dk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dk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dk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dk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dk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dk1"/>
                </a:solidFill>
                <a:latin typeface="+mn-lt"/>
                <a:ea typeface="+mn-ea"/>
                <a:cs typeface="+mn-cs"/>
              </a:defRPr>
            </a:lvl9pPr>
          </a:lstStyle>
          <a:p>
            <a:pPr marL="0" indent="0" fontAlgn="auto">
              <a:spcAft>
                <a:spcPts val="0"/>
              </a:spcAft>
              <a:buFont typeface="Arial" pitchFamily="34" charset="0"/>
              <a:buNone/>
            </a:pPr>
            <a:r>
              <a:rPr lang="en-US" sz="1200" dirty="0"/>
              <a:t>Deposit at ATM2 in Toronto</a:t>
            </a:r>
          </a:p>
          <a:p>
            <a:pPr marL="457200" indent="-457200" fontAlgn="auto">
              <a:spcAft>
                <a:spcPts val="0"/>
              </a:spcAft>
              <a:buFont typeface="+mj-lt"/>
              <a:buAutoNum type="alphaLcPeriod"/>
            </a:pPr>
            <a:r>
              <a:rPr lang="en-US" sz="1200" dirty="0"/>
              <a:t>Y = Read your balance from server</a:t>
            </a:r>
          </a:p>
          <a:p>
            <a:pPr marL="457200" indent="-457200" fontAlgn="auto">
              <a:spcAft>
                <a:spcPts val="0"/>
              </a:spcAft>
              <a:buFont typeface="Arial" pitchFamily="34" charset="0"/>
              <a:buAutoNum type="alphaLcPeriod"/>
            </a:pPr>
            <a:r>
              <a:rPr lang="en-US" sz="1200" dirty="0"/>
              <a:t>Y = Y + 90</a:t>
            </a:r>
          </a:p>
          <a:p>
            <a:pPr marL="457200" indent="-457200" fontAlgn="auto">
              <a:spcAft>
                <a:spcPts val="0"/>
              </a:spcAft>
              <a:buFont typeface="Arial" pitchFamily="34" charset="0"/>
              <a:buAutoNum type="alphaLcPeriod"/>
            </a:pPr>
            <a:r>
              <a:rPr lang="en-US" sz="1200" dirty="0"/>
              <a:t>Store the new balance Y to server</a:t>
            </a:r>
          </a:p>
        </p:txBody>
      </p:sp>
      <p:pic>
        <p:nvPicPr>
          <p:cNvPr id="7" name="Picture 6"/>
          <p:cNvPicPr>
            <a:picLocks noChangeAspect="1"/>
          </p:cNvPicPr>
          <p:nvPr/>
        </p:nvPicPr>
        <p:blipFill>
          <a:blip r:embed="rId6"/>
          <a:stretch>
            <a:fillRect/>
          </a:stretch>
        </p:blipFill>
        <p:spPr>
          <a:xfrm>
            <a:off x="150493" y="4116991"/>
            <a:ext cx="1351037" cy="1351037"/>
          </a:xfrm>
          <a:prstGeom prst="rect">
            <a:avLst/>
          </a:prstGeom>
        </p:spPr>
      </p:pic>
      <p:sp>
        <p:nvSpPr>
          <p:cNvPr id="3" name="Content Placeholder 2"/>
          <p:cNvSpPr>
            <a:spLocks noGrp="1"/>
          </p:cNvSpPr>
          <p:nvPr>
            <p:ph idx="1"/>
          </p:nvPr>
        </p:nvSpPr>
        <p:spPr>
          <a:xfrm>
            <a:off x="150493" y="5445224"/>
            <a:ext cx="3024336" cy="1080120"/>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en-US" sz="1200" dirty="0"/>
              <a:t>Withdraw at ATM1 in Waterloo</a:t>
            </a:r>
          </a:p>
          <a:p>
            <a:pPr marL="457200" indent="-457200">
              <a:buAutoNum type="arabicPeriod"/>
            </a:pPr>
            <a:r>
              <a:rPr lang="en-US" sz="1200" dirty="0"/>
              <a:t>X = Read your balance from server</a:t>
            </a:r>
          </a:p>
          <a:p>
            <a:pPr marL="457200" indent="-457200">
              <a:buAutoNum type="arabicPeriod"/>
            </a:pPr>
            <a:r>
              <a:rPr lang="en-US" sz="1200" dirty="0"/>
              <a:t>X = X – 50</a:t>
            </a:r>
          </a:p>
          <a:p>
            <a:pPr marL="457200" indent="-457200">
              <a:buAutoNum type="arabicPeriod"/>
            </a:pPr>
            <a:r>
              <a:rPr lang="en-US" sz="1200" dirty="0"/>
              <a:t>Store the new balance X to server</a:t>
            </a:r>
          </a:p>
        </p:txBody>
      </p:sp>
      <p:pic>
        <p:nvPicPr>
          <p:cNvPr id="8" name="Picture 7"/>
          <p:cNvPicPr>
            <a:picLocks noChangeAspect="1"/>
          </p:cNvPicPr>
          <p:nvPr/>
        </p:nvPicPr>
        <p:blipFill>
          <a:blip r:embed="rId7"/>
          <a:stretch>
            <a:fillRect/>
          </a:stretch>
        </p:blipFill>
        <p:spPr>
          <a:xfrm>
            <a:off x="5721956" y="4226885"/>
            <a:ext cx="1132169" cy="1132169"/>
          </a:xfrm>
          <a:prstGeom prst="rect">
            <a:avLst/>
          </a:prstGeom>
        </p:spPr>
      </p:pic>
      <p:cxnSp>
        <p:nvCxnSpPr>
          <p:cNvPr id="11" name="Straight Arrow Connector 10"/>
          <p:cNvCxnSpPr/>
          <p:nvPr/>
        </p:nvCxnSpPr>
        <p:spPr>
          <a:xfrm flipV="1">
            <a:off x="1331640" y="3121612"/>
            <a:ext cx="1584176" cy="995379"/>
          </a:xfrm>
          <a:prstGeom prst="straightConnector1">
            <a:avLst/>
          </a:prstGeom>
          <a:ln w="952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p:cNvCxnSpPr/>
          <p:nvPr/>
        </p:nvCxnSpPr>
        <p:spPr>
          <a:xfrm>
            <a:off x="4788024" y="3121612"/>
            <a:ext cx="1500017" cy="995378"/>
          </a:xfrm>
          <a:prstGeom prst="straightConnector1">
            <a:avLst/>
          </a:prstGeom>
          <a:ln w="952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
        <p:nvSpPr>
          <p:cNvPr id="9" name="Slide Number Placeholder 8"/>
          <p:cNvSpPr>
            <a:spLocks noGrp="1"/>
          </p:cNvSpPr>
          <p:nvPr>
            <p:ph type="sldNum" sz="quarter" idx="12"/>
          </p:nvPr>
        </p:nvSpPr>
        <p:spPr/>
        <p:txBody>
          <a:bodyPr/>
          <a:lstStyle/>
          <a:p>
            <a:fld id="{C621A989-0356-4E31-A5D7-4807B902EA05}" type="slidenum">
              <a:rPr lang="zh-CN" altLang="en-US" smtClean="0"/>
              <a:pPr/>
              <a:t>12</a:t>
            </a:fld>
            <a:endParaRPr lang="en-US" altLang="zh-CN"/>
          </a:p>
        </p:txBody>
      </p:sp>
    </p:spTree>
    <p:extLst>
      <p:ext uri="{BB962C8B-B14F-4D97-AF65-F5344CB8AC3E}">
        <p14:creationId xmlns:p14="http://schemas.microsoft.com/office/powerpoint/2010/main" val="403819890"/>
      </p:ext>
    </p:extLst>
  </p:cSld>
  <p:clrMapOvr>
    <a:masterClrMapping/>
  </p:clrMapOvr>
  <mc:AlternateContent xmlns:mc="http://schemas.openxmlformats.org/markup-compatibility/2006" xmlns:p14="http://schemas.microsoft.com/office/powerpoint/2010/main">
    <mc:Choice Requires="p14">
      <p:transition spd="slow" p14:dur="2000" advTm="62085"/>
    </mc:Choice>
    <mc:Fallback xmlns="">
      <p:transition spd="slow" advTm="62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698748189"/>
              </p:ext>
            </p:extLst>
          </p:nvPr>
        </p:nvGraphicFramePr>
        <p:xfrm>
          <a:off x="-612576" y="1628800"/>
          <a:ext cx="8839200" cy="50720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p:cNvSpPr>
            <a:spLocks noGrp="1"/>
          </p:cNvSpPr>
          <p:nvPr>
            <p:ph type="title"/>
          </p:nvPr>
        </p:nvSpPr>
        <p:spPr/>
        <p:txBody>
          <a:bodyPr>
            <a:normAutofit/>
          </a:bodyPr>
          <a:lstStyle/>
          <a:p>
            <a:r>
              <a:rPr lang="en-US" dirty="0"/>
              <a:t>Why Databases and DBMS?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C621A989-0356-4E31-A5D7-4807B902EA05}" type="slidenum">
              <a:rPr lang="zh-CN" altLang="en-US" smtClean="0"/>
              <a:pPr/>
              <a:t>13</a:t>
            </a:fld>
            <a:endParaRPr lang="en-US" altLang="zh-CN"/>
          </a:p>
        </p:txBody>
      </p:sp>
    </p:spTree>
    <p:extLst>
      <p:ext uri="{BB962C8B-B14F-4D97-AF65-F5344CB8AC3E}">
        <p14:creationId xmlns:p14="http://schemas.microsoft.com/office/powerpoint/2010/main" val="3580563048"/>
      </p:ext>
    </p:extLst>
  </p:cSld>
  <p:clrMapOvr>
    <a:masterClrMapping/>
  </p:clrMapOvr>
  <p:transition advTm="394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zh-CN" dirty="0"/>
              <a:t>Databases and DBMS</a:t>
            </a:r>
            <a:endParaRPr lang="zh-CN" altLang="en-US" dirty="0"/>
          </a:p>
        </p:txBody>
      </p:sp>
      <p:sp>
        <p:nvSpPr>
          <p:cNvPr id="6" name="Content Placeholder 5"/>
          <p:cNvSpPr>
            <a:spLocks noGrp="1"/>
          </p:cNvSpPr>
          <p:nvPr>
            <p:ph idx="1"/>
          </p:nvPr>
        </p:nvSpPr>
        <p:spPr/>
        <p:txBody>
          <a:bodyPr/>
          <a:lstStyle/>
          <a:p>
            <a:endParaRPr lang="en-US"/>
          </a:p>
        </p:txBody>
      </p:sp>
      <p:sp>
        <p:nvSpPr>
          <p:cNvPr id="5" name="Rectangle 3"/>
          <p:cNvSpPr txBox="1">
            <a:spLocks noChangeArrowheads="1"/>
          </p:cNvSpPr>
          <p:nvPr/>
        </p:nvSpPr>
        <p:spPr>
          <a:xfrm>
            <a:off x="428596" y="1428736"/>
            <a:ext cx="8358246" cy="5072098"/>
          </a:xfrm>
          <a:prstGeom prst="rect">
            <a:avLst/>
          </a:prstGeom>
        </p:spPr>
        <p:txBody>
          <a:bodyPr vert="horz">
            <a:noAutofit/>
          </a:bodyPr>
          <a:lstStyle/>
          <a:p>
            <a:pPr marL="365760" lvl="0" indent="-256032">
              <a:spcBef>
                <a:spcPts val="400"/>
              </a:spcBef>
              <a:buClr>
                <a:schemeClr val="accent1"/>
              </a:buClr>
              <a:buSzPct val="68000"/>
              <a:buFont typeface="Wingdings 3"/>
              <a:buChar char=""/>
              <a:defRPr/>
            </a:pPr>
            <a:r>
              <a:rPr kumimoji="0" lang="en-US" altLang="zh-CN" sz="2400" b="0" u="none" strike="noStrike" kern="1200" cap="none" spc="0" normalizeH="0" baseline="0" noProof="0" dirty="0">
                <a:ln>
                  <a:noFill/>
                </a:ln>
                <a:solidFill>
                  <a:schemeClr val="tx1"/>
                </a:solidFill>
                <a:effectLst/>
                <a:uLnTx/>
                <a:uFillTx/>
                <a:latin typeface="+mn-lt"/>
                <a:ea typeface="宋体" charset="-122"/>
                <a:cs typeface="+mn-cs"/>
              </a:rPr>
              <a:t>Database</a:t>
            </a:r>
            <a:r>
              <a:rPr kumimoji="0" lang="en-US" altLang="zh-CN" sz="2400" b="0" i="0" u="none" strike="noStrike" kern="1200" cap="none" spc="0" normalizeH="0" baseline="0" noProof="0" dirty="0">
                <a:ln>
                  <a:noFill/>
                </a:ln>
                <a:solidFill>
                  <a:schemeClr val="tx1"/>
                </a:solidFill>
                <a:effectLst/>
                <a:uLnTx/>
                <a:uFillTx/>
                <a:latin typeface="+mn-lt"/>
                <a:ea typeface="宋体" charset="-122"/>
                <a:cs typeface="+mn-cs"/>
              </a:rPr>
              <a:t>: </a:t>
            </a:r>
            <a:r>
              <a:rPr lang="en-US" altLang="zh-CN" sz="2400" dirty="0"/>
              <a:t>a collection of </a:t>
            </a:r>
            <a:r>
              <a:rPr lang="en-US" altLang="zh-CN" sz="2400" dirty="0">
                <a:solidFill>
                  <a:srgbClr val="FF0000"/>
                </a:solidFill>
              </a:rPr>
              <a:t>related</a:t>
            </a:r>
            <a:r>
              <a:rPr lang="en-US" altLang="zh-CN" sz="2400" dirty="0"/>
              <a:t> information stored in a </a:t>
            </a:r>
            <a:r>
              <a:rPr lang="en-US" altLang="zh-CN" sz="2400" dirty="0">
                <a:solidFill>
                  <a:srgbClr val="FF0000"/>
                </a:solidFill>
              </a:rPr>
              <a:t>structured</a:t>
            </a:r>
            <a:r>
              <a:rPr lang="en-US" altLang="zh-CN" sz="2400" dirty="0"/>
              <a:t> form </a:t>
            </a:r>
            <a:endParaRPr kumimoji="0" lang="en-US" altLang="zh-CN" sz="2400" b="0" i="0" u="none" strike="noStrike" kern="1200" cap="none" spc="0" normalizeH="0" baseline="0" noProof="0" dirty="0">
              <a:ln>
                <a:noFill/>
              </a:ln>
              <a:solidFill>
                <a:schemeClr val="tx1"/>
              </a:solidFill>
              <a:effectLst/>
              <a:uLnTx/>
              <a:uFillTx/>
              <a:latin typeface="+mn-lt"/>
              <a:ea typeface="宋体" charset="-122"/>
              <a:cs typeface="+mn-cs"/>
            </a:endParaRPr>
          </a:p>
          <a:p>
            <a:pPr marL="621792" marR="0" lvl="1" indent="-228600" algn="l" defTabSz="914400" rtl="0" eaLnBrk="1" fontAlgn="auto" latinLnBrk="0" hangingPunct="1">
              <a:lnSpc>
                <a:spcPct val="100000"/>
              </a:lnSpc>
              <a:spcBef>
                <a:spcPts val="324"/>
              </a:spcBef>
              <a:spcAft>
                <a:spcPts val="0"/>
              </a:spcAft>
              <a:buClr>
                <a:schemeClr val="accent1"/>
              </a:buClr>
              <a:buSzTx/>
              <a:buFont typeface="Verdana"/>
              <a:buChar char="◦"/>
              <a:tabLst/>
              <a:defRPr/>
            </a:pPr>
            <a:r>
              <a:rPr kumimoji="0" lang="en-US" altLang="zh-CN" sz="2000" b="0" i="0" u="none" strike="noStrike" kern="1200" cap="none" spc="0" normalizeH="0" baseline="0" noProof="0" dirty="0">
                <a:ln>
                  <a:noFill/>
                </a:ln>
                <a:solidFill>
                  <a:schemeClr val="tx1"/>
                </a:solidFill>
                <a:effectLst/>
                <a:uLnTx/>
                <a:uFillTx/>
                <a:latin typeface="+mn-lt"/>
                <a:ea typeface="宋体" charset="-122"/>
                <a:cs typeface="+mn-cs"/>
              </a:rPr>
              <a:t>The structure of </a:t>
            </a:r>
            <a:r>
              <a:rPr lang="en-US" altLang="zh-CN" sz="2000" dirty="0">
                <a:ea typeface="宋体" charset="-122"/>
              </a:rPr>
              <a:t>information</a:t>
            </a:r>
            <a:r>
              <a:rPr kumimoji="0" lang="en-US" altLang="zh-CN" sz="2000" b="0" i="0" u="none" strike="noStrike" kern="1200" cap="none" spc="0" normalizeH="0" baseline="0" noProof="0" dirty="0">
                <a:ln>
                  <a:noFill/>
                </a:ln>
                <a:solidFill>
                  <a:schemeClr val="tx1"/>
                </a:solidFill>
                <a:effectLst/>
                <a:uLnTx/>
                <a:uFillTx/>
                <a:latin typeface="+mn-lt"/>
                <a:ea typeface="宋体" charset="-122"/>
                <a:cs typeface="+mn-cs"/>
              </a:rPr>
              <a:t> is described by data</a:t>
            </a:r>
            <a:r>
              <a:rPr kumimoji="0" lang="en-US" altLang="zh-CN" sz="2000" b="0" i="0" u="none" strike="noStrike" kern="1200" cap="none" spc="0" normalizeH="0" noProof="0" dirty="0">
                <a:ln>
                  <a:noFill/>
                </a:ln>
                <a:solidFill>
                  <a:schemeClr val="tx1"/>
                </a:solidFill>
                <a:effectLst/>
                <a:uLnTx/>
                <a:uFillTx/>
                <a:latin typeface="+mn-lt"/>
                <a:ea typeface="宋体" charset="-122"/>
                <a:cs typeface="+mn-cs"/>
              </a:rPr>
              <a:t> model that is expressed in </a:t>
            </a:r>
            <a:r>
              <a:rPr kumimoji="0" lang="en-US" altLang="zh-CN" sz="2000" b="0" i="0" u="none" strike="noStrike" kern="1200" cap="none" spc="0" normalizeH="0" baseline="0" noProof="0" dirty="0">
                <a:ln>
                  <a:noFill/>
                </a:ln>
                <a:solidFill>
                  <a:schemeClr val="tx1"/>
                </a:solidFill>
                <a:effectLst/>
                <a:uLnTx/>
                <a:uFillTx/>
                <a:latin typeface="+mn-lt"/>
                <a:ea typeface="宋体" charset="-122"/>
                <a:cs typeface="+mn-cs"/>
              </a:rPr>
              <a:t>schema</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altLang="zh-CN" sz="2400" b="0" u="none" strike="noStrike" kern="1200" cap="none" spc="0" normalizeH="0" baseline="0" noProof="0" dirty="0">
                <a:ln>
                  <a:noFill/>
                </a:ln>
                <a:solidFill>
                  <a:schemeClr val="tx1"/>
                </a:solidFill>
                <a:effectLst/>
                <a:uLnTx/>
                <a:uFillTx/>
                <a:latin typeface="+mn-lt"/>
                <a:ea typeface="宋体" charset="-122"/>
                <a:cs typeface="+mn-cs"/>
              </a:rPr>
              <a:t>Database Management System</a:t>
            </a:r>
            <a:r>
              <a:rPr kumimoji="0" lang="en-US" altLang="zh-CN" sz="2400" b="0" i="0" u="none" strike="noStrike" kern="1200" cap="none" spc="0" normalizeH="0" baseline="0" noProof="0" dirty="0">
                <a:ln>
                  <a:noFill/>
                </a:ln>
                <a:solidFill>
                  <a:schemeClr val="tx1"/>
                </a:solidFill>
                <a:effectLst/>
                <a:uLnTx/>
                <a:uFillTx/>
                <a:latin typeface="+mn-lt"/>
                <a:ea typeface="宋体" charset="-122"/>
                <a:cs typeface="+mn-cs"/>
              </a:rPr>
              <a:t> (DBMS):  a collection of programs that manipulate a database</a:t>
            </a:r>
          </a:p>
          <a:p>
            <a:pPr marL="621792" marR="0" lvl="1" indent="-228600" algn="l" defTabSz="914400" rtl="0" eaLnBrk="1" fontAlgn="auto" latinLnBrk="0" hangingPunct="1">
              <a:lnSpc>
                <a:spcPct val="100000"/>
              </a:lnSpc>
              <a:spcBef>
                <a:spcPts val="324"/>
              </a:spcBef>
              <a:spcAft>
                <a:spcPts val="0"/>
              </a:spcAft>
              <a:buClr>
                <a:schemeClr val="accent1"/>
              </a:buClr>
              <a:buSzTx/>
              <a:buFont typeface="Verdana"/>
              <a:buChar char="◦"/>
              <a:tabLst/>
              <a:defRPr/>
            </a:pPr>
            <a:r>
              <a:rPr lang="en-US" altLang="zh-CN" sz="2000" dirty="0">
                <a:ea typeface="宋体" charset="-122"/>
              </a:rPr>
              <a:t>S</a:t>
            </a:r>
            <a:r>
              <a:rPr kumimoji="0" lang="en-US" altLang="zh-CN" sz="2000" b="0" i="0" u="none" strike="noStrike" kern="1200" cap="none" spc="0" normalizeH="0" baseline="0" noProof="0" dirty="0">
                <a:ln>
                  <a:noFill/>
                </a:ln>
                <a:solidFill>
                  <a:schemeClr val="tx1"/>
                </a:solidFill>
                <a:effectLst/>
                <a:uLnTx/>
                <a:uFillTx/>
                <a:latin typeface="+mn-lt"/>
                <a:ea typeface="宋体" charset="-122"/>
                <a:cs typeface="+mn-cs"/>
              </a:rPr>
              <a:t>et up the storage structures</a:t>
            </a:r>
          </a:p>
          <a:p>
            <a:pPr marL="621792" marR="0" lvl="1" indent="-228600" algn="l" defTabSz="914400" rtl="0" eaLnBrk="1" fontAlgn="auto" latinLnBrk="0" hangingPunct="1">
              <a:lnSpc>
                <a:spcPct val="100000"/>
              </a:lnSpc>
              <a:spcBef>
                <a:spcPts val="324"/>
              </a:spcBef>
              <a:spcAft>
                <a:spcPts val="0"/>
              </a:spcAft>
              <a:buClr>
                <a:schemeClr val="accent1"/>
              </a:buClr>
              <a:buSzTx/>
              <a:buFont typeface="Verdana"/>
              <a:buChar char="◦"/>
              <a:tabLst/>
              <a:defRPr/>
            </a:pPr>
            <a:r>
              <a:rPr kumimoji="0" lang="en-US" altLang="zh-CN" sz="2000" b="0" i="0" u="none" strike="noStrike" kern="1200" cap="none" spc="0" normalizeH="0" baseline="0" noProof="0" dirty="0">
                <a:ln>
                  <a:noFill/>
                </a:ln>
                <a:solidFill>
                  <a:schemeClr val="tx1"/>
                </a:solidFill>
                <a:effectLst/>
                <a:uLnTx/>
                <a:uFillTx/>
                <a:latin typeface="+mn-lt"/>
                <a:ea typeface="宋体" charset="-122"/>
                <a:cs typeface="+mn-cs"/>
              </a:rPr>
              <a:t>Perform updates </a:t>
            </a:r>
            <a:r>
              <a:rPr lang="en-US" altLang="zh-CN" sz="2000" dirty="0">
                <a:ea typeface="宋体" charset="-122"/>
              </a:rPr>
              <a:t>on</a:t>
            </a:r>
            <a:r>
              <a:rPr kumimoji="0" lang="en-US" altLang="zh-CN" sz="2000" b="0" i="0" u="none" strike="noStrike" kern="1200" cap="none" spc="0" normalizeH="0" baseline="0" noProof="0" dirty="0">
                <a:ln>
                  <a:noFill/>
                </a:ln>
                <a:solidFill>
                  <a:schemeClr val="tx1"/>
                </a:solidFill>
                <a:effectLst/>
                <a:uLnTx/>
                <a:uFillTx/>
                <a:latin typeface="+mn-lt"/>
                <a:ea typeface="宋体" charset="-122"/>
                <a:cs typeface="+mn-cs"/>
              </a:rPr>
              <a:t> data</a:t>
            </a:r>
          </a:p>
          <a:p>
            <a:pPr marL="621792" marR="0" lvl="1" indent="-228600" algn="l" defTabSz="914400" rtl="0" eaLnBrk="1" fontAlgn="auto" latinLnBrk="0" hangingPunct="1">
              <a:lnSpc>
                <a:spcPct val="100000"/>
              </a:lnSpc>
              <a:spcBef>
                <a:spcPts val="324"/>
              </a:spcBef>
              <a:spcAft>
                <a:spcPts val="0"/>
              </a:spcAft>
              <a:buClr>
                <a:schemeClr val="accent1"/>
              </a:buClr>
              <a:buSzTx/>
              <a:buFont typeface="Verdana"/>
              <a:buChar char="◦"/>
              <a:tabLst/>
              <a:defRPr/>
            </a:pPr>
            <a:r>
              <a:rPr kumimoji="0" lang="en-US" altLang="zh-CN" sz="2000" b="0" i="0" u="none" strike="noStrike" kern="1200" cap="none" spc="0" normalizeH="0" baseline="0" noProof="0" dirty="0">
                <a:ln>
                  <a:noFill/>
                </a:ln>
                <a:solidFill>
                  <a:schemeClr val="tx1"/>
                </a:solidFill>
                <a:effectLst/>
                <a:uLnTx/>
                <a:uFillTx/>
                <a:latin typeface="+mn-lt"/>
                <a:ea typeface="宋体" charset="-122"/>
                <a:cs typeface="+mn-cs"/>
              </a:rPr>
              <a:t>Process queries (requests for data retrieval) from applications and users</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altLang="zh-CN" sz="2400" b="0" i="0" u="none" strike="noStrike" kern="1200" cap="none" spc="0" normalizeH="0" baseline="0" noProof="0" dirty="0">
                <a:ln>
                  <a:noFill/>
                </a:ln>
                <a:solidFill>
                  <a:schemeClr val="tx1"/>
                </a:solidFill>
                <a:effectLst/>
                <a:uLnTx/>
                <a:uFillTx/>
                <a:latin typeface="+mn-lt"/>
                <a:ea typeface="宋体" charset="-122"/>
                <a:cs typeface="+mn-cs"/>
              </a:rPr>
              <a:t>The DBMS provides a central point of access to the data</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lang="en-US" sz="2400" dirty="0">
                <a:hlinkClick r:id="rId6"/>
              </a:rPr>
              <a:t>Access 2010: Introduction to Databases</a:t>
            </a:r>
            <a:endParaRPr lang="en-US" sz="2400"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C621A989-0356-4E31-A5D7-4807B902EA05}" type="slidenum">
              <a:rPr lang="zh-CN" altLang="en-US" smtClean="0"/>
              <a:pPr/>
              <a:t>14</a:t>
            </a:fld>
            <a:endParaRPr lang="en-US" altLang="zh-CN"/>
          </a:p>
        </p:txBody>
      </p:sp>
    </p:spTree>
    <p:custDataLst>
      <p:tags r:id="rId1"/>
    </p:custDataLst>
    <p:extLst>
      <p:ext uri="{BB962C8B-B14F-4D97-AF65-F5344CB8AC3E}">
        <p14:creationId xmlns:p14="http://schemas.microsoft.com/office/powerpoint/2010/main" val="3359588487"/>
      </p:ext>
    </p:extLst>
  </p:cSld>
  <p:clrMapOvr>
    <a:masterClrMapping/>
  </p:clrMapOvr>
  <mc:AlternateContent xmlns:mc="http://schemas.openxmlformats.org/markup-compatibility/2006" xmlns:p14="http://schemas.microsoft.com/office/powerpoint/2010/main">
    <mc:Choice Requires="p14">
      <p:transition spd="slow" p14:dur="2000" advTm="50066"/>
    </mc:Choice>
    <mc:Fallback xmlns="">
      <p:transition spd="slow" advTm="5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ltLang="zh-CN"/>
              <a:t>Data Model</a:t>
            </a:r>
          </a:p>
        </p:txBody>
      </p:sp>
      <p:sp>
        <p:nvSpPr>
          <p:cNvPr id="3" name="Content Placeholder 2"/>
          <p:cNvSpPr>
            <a:spLocks noGrp="1"/>
          </p:cNvSpPr>
          <p:nvPr>
            <p:ph idx="1"/>
          </p:nvPr>
        </p:nvSpPr>
        <p:spPr/>
        <p:txBody>
          <a:bodyPr/>
          <a:lstStyle/>
          <a:p>
            <a:endParaRPr lang="en-US"/>
          </a:p>
        </p:txBody>
      </p:sp>
      <p:graphicFrame>
        <p:nvGraphicFramePr>
          <p:cNvPr id="172035" name="Object 3"/>
          <p:cNvGraphicFramePr>
            <a:graphicFrameLocks noChangeAspect="1"/>
          </p:cNvGraphicFramePr>
          <p:nvPr>
            <p:extLst>
              <p:ext uri="{D42A27DB-BD31-4B8C-83A1-F6EECF244321}">
                <p14:modId xmlns:p14="http://schemas.microsoft.com/office/powerpoint/2010/main" val="2036819897"/>
              </p:ext>
            </p:extLst>
          </p:nvPr>
        </p:nvGraphicFramePr>
        <p:xfrm>
          <a:off x="467544" y="1556792"/>
          <a:ext cx="7675563" cy="5000625"/>
        </p:xfrm>
        <a:graphic>
          <a:graphicData uri="http://schemas.openxmlformats.org/presentationml/2006/ole">
            <mc:AlternateContent xmlns:mc="http://schemas.openxmlformats.org/markup-compatibility/2006">
              <mc:Choice xmlns:v="urn:schemas-microsoft-com:vml" Requires="v">
                <p:oleObj name="位图图像" r:id="rId5" imgW="7676190" imgH="5001323" progId="Paint.Picture">
                  <p:embed/>
                </p:oleObj>
              </mc:Choice>
              <mc:Fallback>
                <p:oleObj name="位图图像" r:id="rId5" imgW="7676190" imgH="5001323"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556792"/>
                        <a:ext cx="7675563"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C621A989-0356-4E31-A5D7-4807B902EA05}" type="slidenum">
              <a:rPr lang="zh-CN" altLang="en-US" smtClean="0"/>
              <a:pPr/>
              <a:t>15</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44714"/>
    </mc:Choice>
    <mc:Fallback xmlns="">
      <p:transition spd="slow" advTm="44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normAutofit fontScale="90000"/>
          </a:bodyPr>
          <a:lstStyle/>
          <a:p>
            <a:r>
              <a:rPr lang="en-US" altLang="zh-CN" dirty="0"/>
              <a:t>Example:</a:t>
            </a:r>
            <a:br>
              <a:rPr lang="en-US" altLang="zh-CN" dirty="0"/>
            </a:br>
            <a:r>
              <a:rPr lang="en-US" altLang="zh-CN" dirty="0"/>
              <a:t> - Entity-Relationship Model</a:t>
            </a:r>
          </a:p>
        </p:txBody>
      </p:sp>
      <p:sp>
        <p:nvSpPr>
          <p:cNvPr id="3" name="Content Placeholder 2"/>
          <p:cNvSpPr>
            <a:spLocks noGrp="1"/>
          </p:cNvSpPr>
          <p:nvPr>
            <p:ph idx="1"/>
          </p:nvPr>
        </p:nvSpPr>
        <p:spPr/>
        <p:txBody>
          <a:bodyPr/>
          <a:lstStyle/>
          <a:p>
            <a:endParaRPr lang="en-US"/>
          </a:p>
        </p:txBody>
      </p:sp>
      <p:graphicFrame>
        <p:nvGraphicFramePr>
          <p:cNvPr id="174083" name="Object 3"/>
          <p:cNvGraphicFramePr>
            <a:graphicFrameLocks noChangeAspect="1"/>
          </p:cNvGraphicFramePr>
          <p:nvPr/>
        </p:nvGraphicFramePr>
        <p:xfrm>
          <a:off x="354013" y="2971800"/>
          <a:ext cx="8789987" cy="2943225"/>
        </p:xfrm>
        <a:graphic>
          <a:graphicData uri="http://schemas.openxmlformats.org/presentationml/2006/ole">
            <mc:AlternateContent xmlns:mc="http://schemas.openxmlformats.org/markup-compatibility/2006">
              <mc:Choice xmlns:v="urn:schemas-microsoft-com:vml" Requires="v">
                <p:oleObj name="位图图像" r:id="rId5" imgW="8790476" imgH="2943636" progId="Paint.Picture">
                  <p:embed/>
                </p:oleObj>
              </mc:Choice>
              <mc:Fallback>
                <p:oleObj name="位图图像" r:id="rId5" imgW="8790476" imgH="2943636"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013" y="2971800"/>
                        <a:ext cx="8789987"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C621A989-0356-4E31-A5D7-4807B902EA05}" type="slidenum">
              <a:rPr lang="zh-CN" altLang="en-US" smtClean="0"/>
              <a:pPr/>
              <a:t>16</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3395"/>
    </mc:Choice>
    <mc:Fallback xmlns="">
      <p:transition spd="slow" advTm="13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normAutofit fontScale="90000"/>
          </a:bodyPr>
          <a:lstStyle/>
          <a:p>
            <a:r>
              <a:rPr lang="en-US" altLang="zh-CN"/>
              <a:t>Example:</a:t>
            </a:r>
            <a:br>
              <a:rPr lang="en-US" altLang="zh-CN"/>
            </a:br>
            <a:r>
              <a:rPr lang="en-US" altLang="zh-CN"/>
              <a:t> - Relational Model</a:t>
            </a:r>
          </a:p>
        </p:txBody>
      </p:sp>
      <p:sp>
        <p:nvSpPr>
          <p:cNvPr id="3" name="Content Placeholder 2"/>
          <p:cNvSpPr>
            <a:spLocks noGrp="1"/>
          </p:cNvSpPr>
          <p:nvPr>
            <p:ph idx="1"/>
          </p:nvPr>
        </p:nvSpPr>
        <p:spPr/>
        <p:txBody>
          <a:bodyPr/>
          <a:lstStyle/>
          <a:p>
            <a:endParaRPr lang="en-US"/>
          </a:p>
        </p:txBody>
      </p:sp>
      <p:graphicFrame>
        <p:nvGraphicFramePr>
          <p:cNvPr id="176131" name="Object 3"/>
          <p:cNvGraphicFramePr>
            <a:graphicFrameLocks noChangeAspect="1"/>
          </p:cNvGraphicFramePr>
          <p:nvPr/>
        </p:nvGraphicFramePr>
        <p:xfrm>
          <a:off x="411163" y="1828800"/>
          <a:ext cx="8732837" cy="4714875"/>
        </p:xfrm>
        <a:graphic>
          <a:graphicData uri="http://schemas.openxmlformats.org/presentationml/2006/ole">
            <mc:AlternateContent xmlns:mc="http://schemas.openxmlformats.org/markup-compatibility/2006">
              <mc:Choice xmlns:v="urn:schemas-microsoft-com:vml" Requires="v">
                <p:oleObj name="位图图像" r:id="rId5" imgW="8733333" imgH="4715533" progId="Paint.Picture">
                  <p:embed/>
                </p:oleObj>
              </mc:Choice>
              <mc:Fallback>
                <p:oleObj name="位图图像" r:id="rId5" imgW="8733333" imgH="4715533"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63" y="1828800"/>
                        <a:ext cx="8732837"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fld id="{C621A989-0356-4E31-A5D7-4807B902EA05}" type="slidenum">
              <a:rPr lang="zh-CN" altLang="en-US" smtClean="0"/>
              <a:pPr/>
              <a:t>17</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7050"/>
    </mc:Choice>
    <mc:Fallback xmlns="">
      <p:transition spd="slow" advTm="7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altLang="zh-CN"/>
              <a:t>Instance and Schema</a:t>
            </a:r>
          </a:p>
        </p:txBody>
      </p:sp>
      <p:graphicFrame>
        <p:nvGraphicFramePr>
          <p:cNvPr id="138243" name="Object 3"/>
          <p:cNvGraphicFramePr>
            <a:graphicFrameLocks noGrp="1" noChangeAspect="1"/>
          </p:cNvGraphicFramePr>
          <p:nvPr>
            <p:ph idx="1"/>
            <p:extLst>
              <p:ext uri="{D42A27DB-BD31-4B8C-83A1-F6EECF244321}">
                <p14:modId xmlns:p14="http://schemas.microsoft.com/office/powerpoint/2010/main" val="3981266148"/>
              </p:ext>
            </p:extLst>
          </p:nvPr>
        </p:nvGraphicFramePr>
        <p:xfrm>
          <a:off x="457200" y="1549400"/>
          <a:ext cx="8027988" cy="4686300"/>
        </p:xfrm>
        <a:graphic>
          <a:graphicData uri="http://schemas.openxmlformats.org/presentationml/2006/ole">
            <mc:AlternateContent xmlns:mc="http://schemas.openxmlformats.org/markup-compatibility/2006">
              <mc:Choice xmlns:v="urn:schemas-microsoft-com:vml" Requires="v">
                <p:oleObj name="位图图像" r:id="rId5" imgW="8028571" imgH="4686954" progId="Paint.Picture">
                  <p:embed/>
                </p:oleObj>
              </mc:Choice>
              <mc:Fallback>
                <p:oleObj name="位图图像" r:id="rId5" imgW="8028571" imgH="4686954"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549400"/>
                        <a:ext cx="8027988" cy="4686300"/>
                      </a:xfrm>
                      <a:prstGeom prst="rect">
                        <a:avLst/>
                      </a:prstGeom>
                    </p:spPr>
                  </p:pic>
                </p:oleObj>
              </mc:Fallback>
            </mc:AlternateContent>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C621A989-0356-4E31-A5D7-4807B902EA05}" type="slidenum">
              <a:rPr lang="zh-CN" altLang="en-US" smtClean="0"/>
              <a:pPr/>
              <a:t>18</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41113"/>
    </mc:Choice>
    <mc:Fallback xmlns="">
      <p:transition spd="slow" advTm="41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altLang="zh-CN"/>
              <a:t>Examples of Instance and Schema</a:t>
            </a:r>
          </a:p>
        </p:txBody>
      </p:sp>
      <p:sp>
        <p:nvSpPr>
          <p:cNvPr id="6" name="Content Placeholder 5"/>
          <p:cNvSpPr>
            <a:spLocks noGrp="1"/>
          </p:cNvSpPr>
          <p:nvPr>
            <p:ph idx="1"/>
          </p:nvPr>
        </p:nvSpPr>
        <p:spPr/>
        <p:txBody>
          <a:bodyPr/>
          <a:lstStyle/>
          <a:p>
            <a:endParaRPr lang="en-US"/>
          </a:p>
        </p:txBody>
      </p:sp>
      <p:graphicFrame>
        <p:nvGraphicFramePr>
          <p:cNvPr id="164868" name="Object 4"/>
          <p:cNvGraphicFramePr>
            <a:graphicFrameLocks noChangeAspect="1"/>
          </p:cNvGraphicFramePr>
          <p:nvPr>
            <p:extLst>
              <p:ext uri="{D42A27DB-BD31-4B8C-83A1-F6EECF244321}">
                <p14:modId xmlns:p14="http://schemas.microsoft.com/office/powerpoint/2010/main" val="2805312381"/>
              </p:ext>
            </p:extLst>
          </p:nvPr>
        </p:nvGraphicFramePr>
        <p:xfrm>
          <a:off x="611560" y="1628800"/>
          <a:ext cx="8001000" cy="4337050"/>
        </p:xfrm>
        <a:graphic>
          <a:graphicData uri="http://schemas.openxmlformats.org/presentationml/2006/ole">
            <mc:AlternateContent xmlns:mc="http://schemas.openxmlformats.org/markup-compatibility/2006">
              <mc:Choice xmlns:v="urn:schemas-microsoft-com:vml" Requires="v">
                <p:oleObj name="位图图像" r:id="rId5" imgW="6695238" imgH="3629532" progId="Paint.Picture">
                  <p:embed/>
                </p:oleObj>
              </mc:Choice>
              <mc:Fallback>
                <p:oleObj name="位图图像" r:id="rId5" imgW="6695238" imgH="3629532"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628800"/>
                        <a:ext cx="8001000" cy="433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8" name="Ink 7"/>
              <p14:cNvContentPartPr/>
              <p14:nvPr>
                <p:extLst>
                  <p:ext uri="{42D2F446-02D8-4167-A562-619A0277C38B}">
                    <p15:isNarration xmlns:p15="http://schemas.microsoft.com/office/powerpoint/2012/main" val="1"/>
                  </p:ext>
                </p:extLst>
              </p14:nvPr>
            </p14:nvContentPartPr>
            <p14:xfrm>
              <a:off x="1733760" y="2508120"/>
              <a:ext cx="2495880" cy="3175560"/>
            </p14:xfrm>
          </p:contentPart>
        </mc:Choice>
        <mc:Fallback xmlns="">
          <p:pic>
            <p:nvPicPr>
              <p:cNvPr id="8" name="Ink 7"/>
              <p:cNvPicPr>
                <a:picLocks noGrp="1" noRot="1" noChangeAspect="1" noMove="1" noResize="1" noEditPoints="1" noAdjustHandles="1" noChangeArrowheads="1" noChangeShapeType="1"/>
              </p:cNvPicPr>
              <p:nvPr/>
            </p:nvPicPr>
            <p:blipFill>
              <a:blip r:embed="rId9"/>
              <a:stretch>
                <a:fillRect/>
              </a:stretch>
            </p:blipFill>
            <p:spPr>
              <a:xfrm>
                <a:off x="1724400" y="2498760"/>
                <a:ext cx="2514600" cy="3194280"/>
              </a:xfrm>
              <a:prstGeom prst="rect">
                <a:avLst/>
              </a:prstGeom>
            </p:spPr>
          </p:pic>
        </mc:Fallback>
      </mc:AlternateContent>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C621A989-0356-4E31-A5D7-4807B902EA05}" type="slidenum">
              <a:rPr lang="zh-CN" altLang="en-US" smtClean="0"/>
              <a:pPr/>
              <a:t>19</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45323"/>
    </mc:Choice>
    <mc:Fallback xmlns="">
      <p:transition spd="slow" advTm="45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p:txBody>
          <a:bodyPr/>
          <a:lstStyle/>
          <a:p>
            <a:r>
              <a:rPr lang="en-US" dirty="0"/>
              <a:t>Chapter Outline</a:t>
            </a:r>
          </a:p>
        </p:txBody>
      </p:sp>
      <p:sp>
        <p:nvSpPr>
          <p:cNvPr id="7" name="Content Placeholder 6"/>
          <p:cNvSpPr>
            <a:spLocks noGrp="1"/>
          </p:cNvSpPr>
          <p:nvPr>
            <p:ph idx="1"/>
          </p:nvPr>
        </p:nvSpPr>
        <p:spPr/>
        <p:txBody>
          <a:bodyPr/>
          <a:lstStyle/>
          <a:p>
            <a:r>
              <a:rPr lang="en-US" dirty="0"/>
              <a:t>Motivation for databases</a:t>
            </a:r>
          </a:p>
          <a:p>
            <a:r>
              <a:rPr lang="en-US" dirty="0"/>
              <a:t>Characteristics of the Database Approach</a:t>
            </a:r>
          </a:p>
          <a:p>
            <a:r>
              <a:rPr lang="en-US" dirty="0"/>
              <a:t>Database basics</a:t>
            </a:r>
          </a:p>
          <a:p>
            <a:r>
              <a:rPr lang="en-US" dirty="0"/>
              <a:t>Data independence</a:t>
            </a:r>
          </a:p>
          <a:p>
            <a:r>
              <a:rPr lang="en-US" dirty="0"/>
              <a:t>How to access a database</a:t>
            </a:r>
          </a:p>
          <a:p>
            <a:r>
              <a:rPr lang="en-US" dirty="0"/>
              <a:t>When Not to Use a DBMS</a:t>
            </a:r>
          </a:p>
          <a:p>
            <a:endParaRPr lang="en-US" dirty="0"/>
          </a:p>
        </p:txBody>
      </p:sp>
      <p:sp>
        <p:nvSpPr>
          <p:cNvPr id="5" name="object 5"/>
          <p:cNvSpPr txBox="1"/>
          <p:nvPr/>
        </p:nvSpPr>
        <p:spPr>
          <a:xfrm>
            <a:off x="8739789" y="6452819"/>
            <a:ext cx="369332" cy="194945"/>
          </a:xfrm>
          <a:prstGeom prst="rect">
            <a:avLst/>
          </a:prstGeom>
        </p:spPr>
        <p:txBody>
          <a:bodyPr vert="vert270" wrap="square" lIns="0" tIns="0" rIns="0" bIns="0" rtlCol="0">
            <a:spAutoFit/>
          </a:bodyPr>
          <a:lstStyle/>
          <a:p>
            <a:pPr marL="12700">
              <a:lnSpc>
                <a:spcPct val="100000"/>
              </a:lnSpc>
            </a:pPr>
            <a:endParaRPr sz="2400" dirty="0">
              <a:latin typeface="Arial"/>
              <a:cs typeface="Aria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fld id="{C621A989-0356-4E31-A5D7-4807B902EA05}" type="slidenum">
              <a:rPr lang="zh-CN" altLang="en-US" smtClean="0"/>
              <a:pPr/>
              <a:t>2</a:t>
            </a:fld>
            <a:endParaRPr lang="en-US" altLang="zh-CN"/>
          </a:p>
        </p:txBody>
      </p:sp>
    </p:spTree>
    <p:extLst>
      <p:ext uri="{BB962C8B-B14F-4D97-AF65-F5344CB8AC3E}">
        <p14:creationId xmlns:p14="http://schemas.microsoft.com/office/powerpoint/2010/main" val="1783236842"/>
      </p:ext>
    </p:extLst>
  </p:cSld>
  <p:clrMapOvr>
    <a:masterClrMapping/>
  </p:clrMapOvr>
  <mc:AlternateContent xmlns:mc="http://schemas.openxmlformats.org/markup-compatibility/2006" xmlns:p14="http://schemas.microsoft.com/office/powerpoint/2010/main">
    <mc:Choice Requires="p14">
      <p:transition spd="slow" p14:dur="2000" advTm="28584"/>
    </mc:Choice>
    <mc:Fallback xmlns="">
      <p:transition spd="slow" advTm="28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Three Layers of Schema</a:t>
            </a:r>
            <a:endParaRPr lang="en-US" dirty="0"/>
          </a:p>
        </p:txBody>
      </p:sp>
      <p:sp>
        <p:nvSpPr>
          <p:cNvPr id="2" name="Content Placeholder 1"/>
          <p:cNvSpPr>
            <a:spLocks noGrp="1"/>
          </p:cNvSpPr>
          <p:nvPr>
            <p:ph idx="1"/>
          </p:nvPr>
        </p:nvSpPr>
        <p:spPr/>
        <p:txBody>
          <a:bodyPr/>
          <a:lstStyle/>
          <a:p>
            <a:r>
              <a:rPr lang="en-US" dirty="0"/>
              <a:t>Table only describes one layer of a relational database:</a:t>
            </a:r>
          </a:p>
          <a:p>
            <a:r>
              <a:rPr lang="en-US" dirty="0"/>
              <a:t>Logical layer: what data to store, and its meaning</a:t>
            </a:r>
          </a:p>
          <a:p>
            <a:r>
              <a:rPr lang="en-US" dirty="0"/>
              <a:t>Physical layer: how data is physically stored in storage units</a:t>
            </a:r>
          </a:p>
          <a:p>
            <a:pPr lvl="1"/>
            <a:r>
              <a:rPr lang="en-US" dirty="0"/>
              <a:t>Both physical and logical layers are invisible to users</a:t>
            </a:r>
          </a:p>
          <a:p>
            <a:r>
              <a:rPr lang="en-US" dirty="0"/>
              <a:t>External view: how data is displayed</a:t>
            </a:r>
          </a:p>
          <a:p>
            <a:pPr lvl="1"/>
            <a:r>
              <a:rPr lang="en-US" dirty="0"/>
              <a:t>Only layer visible users</a:t>
            </a:r>
          </a:p>
          <a:p>
            <a:pPr lvl="2"/>
            <a:r>
              <a:rPr lang="en-US" dirty="0">
                <a:hlinkClick r:id="rId5"/>
              </a:rPr>
              <a:t>This is what you see when accessing a database</a:t>
            </a:r>
            <a:endParaRPr lang="en-US" dirty="0"/>
          </a:p>
          <a:p>
            <a:pPr lvl="2"/>
            <a:r>
              <a:rPr lang="en-US" dirty="0"/>
              <a:t>Often computed at runtime based on search criteria and access right of the user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C621A989-0356-4E31-A5D7-4807B902EA05}" type="slidenum">
              <a:rPr lang="zh-CN" altLang="en-US" smtClean="0"/>
              <a:pPr/>
              <a:t>20</a:t>
            </a:fld>
            <a:endParaRPr lang="en-US" altLang="zh-CN"/>
          </a:p>
        </p:txBody>
      </p:sp>
    </p:spTree>
    <p:extLst>
      <p:ext uri="{BB962C8B-B14F-4D97-AF65-F5344CB8AC3E}">
        <p14:creationId xmlns:p14="http://schemas.microsoft.com/office/powerpoint/2010/main" val="2180885686"/>
      </p:ext>
    </p:extLst>
  </p:cSld>
  <p:clrMapOvr>
    <a:masterClrMapping/>
  </p:clrMapOvr>
  <mc:AlternateContent xmlns:mc="http://schemas.openxmlformats.org/markup-compatibility/2006" xmlns:p14="http://schemas.microsoft.com/office/powerpoint/2010/main">
    <mc:Choice Requires="p14">
      <p:transition spd="slow" p14:dur="2000" advTm="42907"/>
    </mc:Choice>
    <mc:Fallback xmlns="">
      <p:transition spd="slow" advTm="42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3174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31748" name="Rectangle 4"/>
          <p:cNvSpPr>
            <a:spLocks noGrp="1" noChangeArrowheads="1"/>
          </p:cNvSpPr>
          <p:nvPr>
            <p:ph type="title"/>
          </p:nvPr>
        </p:nvSpPr>
        <p:spPr/>
        <p:txBody>
          <a:bodyPr>
            <a:normAutofit fontScale="90000"/>
          </a:bodyPr>
          <a:lstStyle/>
          <a:p>
            <a:r>
              <a:rPr lang="en-US" altLang="zh-CN" dirty="0"/>
              <a:t>Example: 3 Layers of University Database</a:t>
            </a:r>
          </a:p>
        </p:txBody>
      </p:sp>
      <p:sp>
        <p:nvSpPr>
          <p:cNvPr id="17413" name="Rectangle 5"/>
          <p:cNvSpPr>
            <a:spLocks noGrp="1" noChangeArrowheads="1"/>
          </p:cNvSpPr>
          <p:nvPr>
            <p:ph idx="1"/>
          </p:nvPr>
        </p:nvSpPr>
        <p:spPr/>
        <p:txBody>
          <a:bodyPr>
            <a:normAutofit fontScale="92500" lnSpcReduction="20000"/>
          </a:bodyPr>
          <a:lstStyle/>
          <a:p>
            <a:r>
              <a:rPr lang="en-US" altLang="zh-CN" dirty="0"/>
              <a:t>Logical schema (middle layer):                  </a:t>
            </a:r>
          </a:p>
          <a:p>
            <a:pPr lvl="1"/>
            <a:r>
              <a:rPr lang="en-US" altLang="zh-CN" dirty="0"/>
              <a:t> Students(</a:t>
            </a:r>
            <a:r>
              <a:rPr lang="en-US" altLang="zh-CN" dirty="0" err="1"/>
              <a:t>sid</a:t>
            </a:r>
            <a:r>
              <a:rPr lang="en-US" altLang="zh-CN" dirty="0"/>
              <a:t>: string, name: string, login: string, </a:t>
            </a:r>
          </a:p>
          <a:p>
            <a:pPr lvl="1"/>
            <a:r>
              <a:rPr lang="en-US" altLang="zh-CN" dirty="0"/>
              <a:t>			  birthday: date, </a:t>
            </a:r>
            <a:r>
              <a:rPr lang="en-US" altLang="zh-CN" dirty="0" err="1"/>
              <a:t>gpa:real</a:t>
            </a:r>
            <a:r>
              <a:rPr lang="en-US" altLang="zh-CN" dirty="0"/>
              <a:t>, phone: string)</a:t>
            </a:r>
          </a:p>
          <a:p>
            <a:pPr lvl="1"/>
            <a:r>
              <a:rPr lang="en-US" altLang="zh-CN" dirty="0"/>
              <a:t> Courses(cid: string, </a:t>
            </a:r>
            <a:r>
              <a:rPr lang="en-US" altLang="zh-CN" dirty="0" err="1"/>
              <a:t>cname:string</a:t>
            </a:r>
            <a:r>
              <a:rPr lang="en-US" altLang="zh-CN" dirty="0"/>
              <a:t>, </a:t>
            </a:r>
            <a:r>
              <a:rPr lang="en-US" altLang="zh-CN" dirty="0" err="1"/>
              <a:t>credits:integer</a:t>
            </a:r>
            <a:r>
              <a:rPr lang="en-US" altLang="zh-CN" dirty="0"/>
              <a:t>) </a:t>
            </a:r>
          </a:p>
          <a:p>
            <a:pPr lvl="1"/>
            <a:r>
              <a:rPr lang="en-US" altLang="zh-CN" dirty="0"/>
              <a:t> Enrolled(</a:t>
            </a:r>
            <a:r>
              <a:rPr lang="en-US" altLang="zh-CN" dirty="0" err="1"/>
              <a:t>sid:string</a:t>
            </a:r>
            <a:r>
              <a:rPr lang="en-US" altLang="zh-CN" dirty="0"/>
              <a:t>, cid:string, </a:t>
            </a:r>
            <a:r>
              <a:rPr lang="en-US" altLang="zh-CN" dirty="0" err="1"/>
              <a:t>grade:string</a:t>
            </a:r>
            <a:r>
              <a:rPr lang="en-US" altLang="zh-CN" dirty="0"/>
              <a:t>)</a:t>
            </a:r>
          </a:p>
          <a:p>
            <a:pPr lvl="1"/>
            <a:endParaRPr lang="en-US" altLang="zh-CN" dirty="0"/>
          </a:p>
          <a:p>
            <a:r>
              <a:rPr lang="en-US" altLang="zh-CN" dirty="0"/>
              <a:t>Physical schema:</a:t>
            </a:r>
          </a:p>
          <a:p>
            <a:pPr lvl="1"/>
            <a:r>
              <a:rPr lang="en-US" altLang="zh-CN" dirty="0"/>
              <a:t>Data stored as bits and bytes on the disk. </a:t>
            </a:r>
          </a:p>
          <a:p>
            <a:pPr lvl="1"/>
            <a:r>
              <a:rPr lang="en-US" altLang="zh-CN" dirty="0"/>
              <a:t>How do we store this optimally for the storage medium: Spinning Hard Disk, SSD, Tape? DBMS does that for you</a:t>
            </a:r>
          </a:p>
          <a:p>
            <a:pPr lvl="1"/>
            <a:r>
              <a:rPr lang="en-US" altLang="zh-CN" dirty="0"/>
              <a:t>Stored in RAID 1 and indexing based primary keys</a:t>
            </a:r>
          </a:p>
          <a:p>
            <a:pPr lvl="1"/>
            <a:endParaRPr lang="en-US" altLang="zh-CN" dirty="0"/>
          </a:p>
          <a:p>
            <a:r>
              <a:rPr lang="en-US" altLang="zh-CN" dirty="0"/>
              <a:t>External Schema (View): </a:t>
            </a:r>
          </a:p>
          <a:p>
            <a:pPr lvl="1"/>
            <a:r>
              <a:rPr lang="en-US" altLang="zh-CN" dirty="0" err="1"/>
              <a:t>StudentView</a:t>
            </a:r>
            <a:r>
              <a:rPr lang="en-US" altLang="zh-CN" dirty="0"/>
              <a:t>(name: string, phone: string)</a:t>
            </a:r>
          </a:p>
          <a:p>
            <a:pPr lvl="1"/>
            <a:r>
              <a:rPr lang="en-US" altLang="zh-CN" dirty="0" err="1"/>
              <a:t>Course_info</a:t>
            </a:r>
            <a:r>
              <a:rPr lang="en-US" altLang="zh-CN" dirty="0"/>
              <a:t>(cid: string, </a:t>
            </a:r>
            <a:r>
              <a:rPr lang="en-US" altLang="zh-CN" dirty="0" err="1"/>
              <a:t>enrollment:integer</a:t>
            </a:r>
            <a:r>
              <a:rPr lang="en-US" altLang="zh-CN" dirty="0"/>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C621A989-0356-4E31-A5D7-4807B902EA05}" type="slidenum">
              <a:rPr lang="zh-CN" altLang="en-US" smtClean="0"/>
              <a:pPr/>
              <a:t>21</a:t>
            </a:fld>
            <a:endParaRPr lang="en-US" altLang="zh-CN"/>
          </a:p>
        </p:txBody>
      </p:sp>
    </p:spTree>
    <p:extLst>
      <p:ext uri="{BB962C8B-B14F-4D97-AF65-F5344CB8AC3E}">
        <p14:creationId xmlns:p14="http://schemas.microsoft.com/office/powerpoint/2010/main" val="2369561460"/>
      </p:ext>
    </p:extLst>
  </p:cSld>
  <p:clrMapOvr>
    <a:masterClrMapping/>
  </p:clrMapOvr>
  <p:transition advTm="65091">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3 Layers of Birthday Attribute</a:t>
            </a:r>
          </a:p>
        </p:txBody>
      </p:sp>
      <p:sp>
        <p:nvSpPr>
          <p:cNvPr id="3" name="Content Placeholder 2"/>
          <p:cNvSpPr>
            <a:spLocks noGrp="1"/>
          </p:cNvSpPr>
          <p:nvPr>
            <p:ph idx="1"/>
          </p:nvPr>
        </p:nvSpPr>
        <p:spPr>
          <a:xfrm>
            <a:off x="457200" y="1481328"/>
            <a:ext cx="8219256" cy="4900000"/>
          </a:xfrm>
        </p:spPr>
        <p:txBody>
          <a:bodyPr>
            <a:normAutofit fontScale="92500" lnSpcReduction="20000"/>
          </a:bodyPr>
          <a:lstStyle/>
          <a:p>
            <a:r>
              <a:rPr lang="en-US" dirty="0"/>
              <a:t>Consider the attribute “birthday” in a table and an entry: June 20th 1990 </a:t>
            </a:r>
          </a:p>
          <a:p>
            <a:pPr lvl="1"/>
            <a:r>
              <a:rPr lang="en-US" dirty="0"/>
              <a:t>At the middle layer (internal schema) of the 3 schema layer hierarchy (</a:t>
            </a:r>
            <a:r>
              <a:rPr lang="en-US" dirty="0" err="1"/>
              <a:t>i.e</a:t>
            </a:r>
            <a:r>
              <a:rPr lang="en-US" dirty="0"/>
              <a:t> tables). It is the easiest to understand</a:t>
            </a:r>
          </a:p>
          <a:p>
            <a:pPr lvl="1"/>
            <a:endParaRPr lang="en-US" dirty="0"/>
          </a:p>
          <a:p>
            <a:r>
              <a:rPr lang="en-US" dirty="0"/>
              <a:t>However there is a layer below (the 0s and 1s on a disk) where data manifests itself physically!</a:t>
            </a:r>
          </a:p>
          <a:p>
            <a:endParaRPr lang="en-US" dirty="0"/>
          </a:p>
          <a:p>
            <a:r>
              <a:rPr lang="en-US" dirty="0"/>
              <a:t>Above the table there is the external layer where different people/users can “view” the data differently</a:t>
            </a:r>
          </a:p>
          <a:p>
            <a:pPr lvl="1"/>
            <a:r>
              <a:rPr lang="en-US" dirty="0"/>
              <a:t>Different display formats for date</a:t>
            </a:r>
          </a:p>
          <a:p>
            <a:pPr lvl="1"/>
            <a:r>
              <a:rPr lang="en-US" dirty="0"/>
              <a:t>For example Age is derived from Date of Birth</a:t>
            </a:r>
          </a:p>
          <a:p>
            <a:pPr lvl="2"/>
            <a:r>
              <a:rPr lang="en-US" dirty="0"/>
              <a:t>Age is function of date of birth and “today”</a:t>
            </a:r>
          </a:p>
          <a:p>
            <a:pPr lvl="2"/>
            <a:r>
              <a:rPr lang="en-US" dirty="0"/>
              <a:t>Can be calculated as needed, thus people who only want to view the age can interpret the logical value of date of birth as needed according  to a specified function</a:t>
            </a:r>
          </a:p>
          <a:p>
            <a:pPr lvl="2"/>
            <a:r>
              <a:rPr lang="en-US" dirty="0"/>
              <a:t>Age is an application specific concept in this scenario</a:t>
            </a:r>
          </a:p>
          <a:p>
            <a:pPr lvl="1"/>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fld id="{C621A989-0356-4E31-A5D7-4807B902EA05}" type="slidenum">
              <a:rPr lang="zh-CN" altLang="en-US" smtClean="0"/>
              <a:pPr/>
              <a:t>22</a:t>
            </a:fld>
            <a:endParaRPr lang="en-US" altLang="zh-CN"/>
          </a:p>
        </p:txBody>
      </p:sp>
    </p:spTree>
    <p:extLst>
      <p:ext uri="{BB962C8B-B14F-4D97-AF65-F5344CB8AC3E}">
        <p14:creationId xmlns:p14="http://schemas.microsoft.com/office/powerpoint/2010/main" val="2523063944"/>
      </p:ext>
    </p:extLst>
  </p:cSld>
  <p:clrMapOvr>
    <a:masterClrMapping/>
  </p:clrMapOvr>
  <mc:AlternateContent xmlns:mc="http://schemas.openxmlformats.org/markup-compatibility/2006" xmlns:p14="http://schemas.microsoft.com/office/powerpoint/2010/main">
    <mc:Choice Requires="p14">
      <p:transition spd="slow" p14:dur="2000" advTm="84804"/>
    </mc:Choice>
    <mc:Fallback xmlns="">
      <p:transition spd="slow" advTm="84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have these three layers?</a:t>
            </a:r>
            <a:endParaRPr lang="en-US" dirty="0"/>
          </a:p>
        </p:txBody>
      </p:sp>
      <p:sp>
        <p:nvSpPr>
          <p:cNvPr id="3" name="Content Placeholder 2"/>
          <p:cNvSpPr>
            <a:spLocks noGrp="1"/>
          </p:cNvSpPr>
          <p:nvPr>
            <p:ph idx="1"/>
          </p:nvPr>
        </p:nvSpPr>
        <p:spPr/>
        <p:txBody>
          <a:bodyPr>
            <a:normAutofit fontScale="92500" lnSpcReduction="20000"/>
          </a:bodyPr>
          <a:lstStyle/>
          <a:p>
            <a:r>
              <a:rPr lang="en-US" dirty="0"/>
              <a:t>Answer: Data independence!</a:t>
            </a:r>
          </a:p>
          <a:p>
            <a:pPr lvl="1"/>
            <a:r>
              <a:rPr lang="en-US" altLang="zh-CN" dirty="0">
                <a:ea typeface="宋体" charset="-122"/>
              </a:rPr>
              <a:t>Separation of logic, storage and presentation</a:t>
            </a:r>
          </a:p>
          <a:p>
            <a:endParaRPr lang="en-US" dirty="0"/>
          </a:p>
          <a:p>
            <a:r>
              <a:rPr lang="en-US" dirty="0"/>
              <a:t>What happens if you change where or how your database is stored?</a:t>
            </a:r>
          </a:p>
          <a:p>
            <a:pPr lvl="1"/>
            <a:r>
              <a:rPr lang="en-US" dirty="0"/>
              <a:t>You don’t have to change any applications that use it</a:t>
            </a:r>
          </a:p>
          <a:p>
            <a:pPr lvl="1"/>
            <a:r>
              <a:rPr lang="en-US" dirty="0"/>
              <a:t>Just like file systems (regardless of where the file is stored you can open it, who know how its stored physically?)</a:t>
            </a:r>
          </a:p>
          <a:p>
            <a:r>
              <a:rPr lang="en-US" dirty="0"/>
              <a:t>Different people can view the data differently</a:t>
            </a:r>
          </a:p>
          <a:p>
            <a:pPr lvl="1"/>
            <a:r>
              <a:rPr lang="en-US" dirty="0"/>
              <a:t>Easier to write software</a:t>
            </a:r>
          </a:p>
          <a:p>
            <a:pPr lvl="1"/>
            <a:r>
              <a:rPr lang="en-US" dirty="0"/>
              <a:t>Easier to manage and control (</a:t>
            </a:r>
            <a:r>
              <a:rPr lang="en-US" dirty="0" err="1"/>
              <a:t>e.g</a:t>
            </a:r>
            <a:r>
              <a:rPr lang="en-US" dirty="0"/>
              <a:t> want some users to only see age but not exact date of birth)</a:t>
            </a:r>
          </a:p>
          <a:p>
            <a:r>
              <a:rPr lang="en-US" dirty="0"/>
              <a:t>Change software without changing the data and vice versa</a:t>
            </a:r>
          </a:p>
          <a:p>
            <a:pPr marL="182880" lvl="1"/>
            <a:r>
              <a:rPr lang="en-US" altLang="zh-CN" sz="2400" dirty="0">
                <a:ea typeface="宋体" charset="-122"/>
              </a:rPr>
              <a:t>Make applications </a:t>
            </a:r>
            <a:r>
              <a:rPr lang="en-US" altLang="zh-CN" sz="2400" b="1" dirty="0">
                <a:ea typeface="宋体" charset="-122"/>
              </a:rPr>
              <a:t>independent</a:t>
            </a:r>
            <a:r>
              <a:rPr lang="en-US" altLang="zh-CN" sz="2400" dirty="0">
                <a:ea typeface="宋体" charset="-122"/>
              </a:rPr>
              <a:t> of data storage and make display independent of data logic</a:t>
            </a:r>
          </a:p>
          <a:p>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fld id="{C621A989-0356-4E31-A5D7-4807B902EA05}" type="slidenum">
              <a:rPr lang="zh-CN" altLang="en-US" smtClean="0"/>
              <a:pPr/>
              <a:t>23</a:t>
            </a:fld>
            <a:endParaRPr lang="en-US" altLang="zh-CN"/>
          </a:p>
        </p:txBody>
      </p:sp>
    </p:spTree>
    <p:extLst>
      <p:ext uri="{BB962C8B-B14F-4D97-AF65-F5344CB8AC3E}">
        <p14:creationId xmlns:p14="http://schemas.microsoft.com/office/powerpoint/2010/main" val="4118391047"/>
      </p:ext>
    </p:extLst>
  </p:cSld>
  <p:clrMapOvr>
    <a:masterClrMapping/>
  </p:clrMapOvr>
  <mc:AlternateContent xmlns:mc="http://schemas.openxmlformats.org/markup-compatibility/2006" xmlns:p14="http://schemas.microsoft.com/office/powerpoint/2010/main">
    <mc:Choice Requires="p14">
      <p:transition spd="slow" p14:dur="2000" advTm="97264"/>
    </mc:Choice>
    <mc:Fallback xmlns="">
      <p:transition spd="slow" advTm="97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How to Access a Database: </a:t>
            </a:r>
            <a:r>
              <a:rPr lang="en-US" altLang="zh-CN" dirty="0"/>
              <a:t>Structured Query Language (SQL)</a:t>
            </a:r>
            <a:endParaRPr lang="zh-CN" altLang="en-US" dirty="0"/>
          </a:p>
        </p:txBody>
      </p:sp>
      <p:sp>
        <p:nvSpPr>
          <p:cNvPr id="2" name="Content Placeholder 1"/>
          <p:cNvSpPr>
            <a:spLocks noGrp="1"/>
          </p:cNvSpPr>
          <p:nvPr>
            <p:ph idx="1"/>
          </p:nvPr>
        </p:nvSpPr>
        <p:spPr/>
        <p:txBody>
          <a:bodyPr>
            <a:normAutofit/>
          </a:bodyPr>
          <a:lstStyle/>
          <a:p>
            <a:r>
              <a:rPr lang="en-US" altLang="zh-CN" dirty="0"/>
              <a:t>The most commonly used database programming language for accessing and managing database in DBMS</a:t>
            </a:r>
          </a:p>
          <a:p>
            <a:pPr lvl="1"/>
            <a:r>
              <a:rPr lang="en-US" altLang="zh-CN" dirty="0"/>
              <a:t>SQL statements can be embedded in other programming languages (C/C++, Java, Python </a:t>
            </a:r>
            <a:r>
              <a:rPr lang="en-US" altLang="zh-CN" dirty="0" err="1"/>
              <a:t>etc</a:t>
            </a:r>
            <a:r>
              <a:rPr lang="en-US" altLang="zh-CN" dirty="0"/>
              <a:t>) to enable them to access database</a:t>
            </a:r>
          </a:p>
          <a:p>
            <a:r>
              <a:rPr lang="en-US" dirty="0"/>
              <a:t>To create, manage and query a database.</a:t>
            </a:r>
          </a:p>
          <a:p>
            <a:r>
              <a:rPr lang="en-US" dirty="0"/>
              <a:t>It is pronounced “</a:t>
            </a:r>
            <a:r>
              <a:rPr lang="en-US" altLang="zh-CN" dirty="0" err="1"/>
              <a:t>ess</a:t>
            </a:r>
            <a:r>
              <a:rPr lang="en-US" altLang="zh-CN" dirty="0"/>
              <a:t> cue ell</a:t>
            </a:r>
            <a:r>
              <a:rPr lang="en-US" dirty="0"/>
              <a:t>”, not SEQUEL</a:t>
            </a:r>
          </a:p>
          <a:p>
            <a:pPr lvl="1"/>
            <a:r>
              <a:rPr lang="en-US" dirty="0"/>
              <a:t>SEQUEL is the ancestor of SQL introduced by IBM</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C621A989-0356-4E31-A5D7-4807B902EA05}" type="slidenum">
              <a:rPr lang="zh-CN" altLang="en-US" smtClean="0"/>
              <a:pPr/>
              <a:t>24</a:t>
            </a:fld>
            <a:endParaRPr lang="en-US" altLang="zh-CN"/>
          </a:p>
        </p:txBody>
      </p:sp>
    </p:spTree>
    <p:extLst>
      <p:ext uri="{BB962C8B-B14F-4D97-AF65-F5344CB8AC3E}">
        <p14:creationId xmlns:p14="http://schemas.microsoft.com/office/powerpoint/2010/main" val="2427039045"/>
      </p:ext>
    </p:extLst>
  </p:cSld>
  <p:clrMapOvr>
    <a:masterClrMapping/>
  </p:clrMapOvr>
  <mc:AlternateContent xmlns:mc="http://schemas.openxmlformats.org/markup-compatibility/2006" xmlns:p14="http://schemas.microsoft.com/office/powerpoint/2010/main">
    <mc:Choice Requires="p14">
      <p:transition spd="slow" p14:dur="2000" advTm="49892"/>
    </mc:Choice>
    <mc:Fallback xmlns="">
      <p:transition spd="slow" advTm="49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zh-CN"/>
              <a:t>SQL Examples</a:t>
            </a:r>
            <a:endParaRPr lang="zh-CN" altLang="en-US" dirty="0"/>
          </a:p>
        </p:txBody>
      </p:sp>
      <p:sp>
        <p:nvSpPr>
          <p:cNvPr id="6" name="Content Placeholder 5"/>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5"/>
          <a:srcRect/>
          <a:stretch>
            <a:fillRect/>
          </a:stretch>
        </p:blipFill>
        <p:spPr bwMode="auto">
          <a:xfrm>
            <a:off x="624286" y="1484784"/>
            <a:ext cx="7239000" cy="4740275"/>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C621A989-0356-4E31-A5D7-4807B902EA05}" type="slidenum">
              <a:rPr lang="zh-CN" altLang="en-US" smtClean="0"/>
              <a:pPr/>
              <a:t>25</a:t>
            </a:fld>
            <a:endParaRPr lang="en-US" altLang="zh-CN"/>
          </a:p>
        </p:txBody>
      </p:sp>
    </p:spTree>
    <p:extLst>
      <p:ext uri="{BB962C8B-B14F-4D97-AF65-F5344CB8AC3E}">
        <p14:creationId xmlns:p14="http://schemas.microsoft.com/office/powerpoint/2010/main" val="612472234"/>
      </p:ext>
    </p:extLst>
  </p:cSld>
  <p:clrMapOvr>
    <a:masterClrMapping/>
  </p:clrMapOvr>
  <mc:AlternateContent xmlns:mc="http://schemas.openxmlformats.org/markup-compatibility/2006" xmlns:p14="http://schemas.microsoft.com/office/powerpoint/2010/main">
    <mc:Choice Requires="p14">
      <p:transition spd="slow" p14:dur="2000" advTm="20163"/>
    </mc:Choice>
    <mc:Fallback xmlns="">
      <p:transition spd="slow" advTm="20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altLang="zh-CN"/>
              <a:t>Data Definition Language (DDL)</a:t>
            </a:r>
          </a:p>
        </p:txBody>
      </p:sp>
      <p:sp>
        <p:nvSpPr>
          <p:cNvPr id="4" name="Content Placeholder 3"/>
          <p:cNvSpPr>
            <a:spLocks noGrp="1"/>
          </p:cNvSpPr>
          <p:nvPr>
            <p:ph idx="1"/>
          </p:nvPr>
        </p:nvSpPr>
        <p:spPr/>
        <p:txBody>
          <a:bodyPr/>
          <a:lstStyle/>
          <a:p>
            <a:endParaRPr lang="en-US"/>
          </a:p>
        </p:txBody>
      </p:sp>
      <p:graphicFrame>
        <p:nvGraphicFramePr>
          <p:cNvPr id="150532" name="Object 4"/>
          <p:cNvGraphicFramePr>
            <a:graphicFrameLocks noChangeAspect="1"/>
          </p:cNvGraphicFramePr>
          <p:nvPr>
            <p:extLst>
              <p:ext uri="{D42A27DB-BD31-4B8C-83A1-F6EECF244321}">
                <p14:modId xmlns:p14="http://schemas.microsoft.com/office/powerpoint/2010/main" val="2429628043"/>
              </p:ext>
            </p:extLst>
          </p:nvPr>
        </p:nvGraphicFramePr>
        <p:xfrm>
          <a:off x="539552" y="1700808"/>
          <a:ext cx="7975103" cy="4202570"/>
        </p:xfrm>
        <a:graphic>
          <a:graphicData uri="http://schemas.openxmlformats.org/presentationml/2006/ole">
            <mc:AlternateContent xmlns:mc="http://schemas.openxmlformats.org/markup-compatibility/2006">
              <mc:Choice xmlns:v="urn:schemas-microsoft-com:vml" Requires="v">
                <p:oleObj name="位图图像" r:id="rId5" imgW="8802329" imgH="4638095" progId="Paint.Picture">
                  <p:embed/>
                </p:oleObj>
              </mc:Choice>
              <mc:Fallback>
                <p:oleObj name="位图图像" r:id="rId5" imgW="8802329" imgH="4638095"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700808"/>
                        <a:ext cx="7975103" cy="4202570"/>
                      </a:xfrm>
                      <a:prstGeom prst="rect">
                        <a:avLst/>
                      </a:prstGeom>
                      <a:noFill/>
                      <a:ln>
                        <a:noFill/>
                      </a:ln>
                      <a:effectLst/>
                    </p:spPr>
                  </p:pic>
                </p:oleObj>
              </mc:Fallback>
            </mc:AlternateContent>
          </a:graphicData>
        </a:graphic>
      </p:graphicFrame>
      <p:sp>
        <p:nvSpPr>
          <p:cNvPr id="2" name="Slide Number Placeholder 1"/>
          <p:cNvSpPr>
            <a:spLocks noGrp="1"/>
          </p:cNvSpPr>
          <p:nvPr>
            <p:ph type="sldNum" sz="quarter" idx="12"/>
          </p:nvPr>
        </p:nvSpPr>
        <p:spPr/>
        <p:txBody>
          <a:bodyPr/>
          <a:lstStyle/>
          <a:p>
            <a:fld id="{C621A989-0356-4E31-A5D7-4807B902EA05}" type="slidenum">
              <a:rPr lang="zh-CN" altLang="en-US" smtClean="0"/>
              <a:pPr/>
              <a:t>26</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096"/>
    </mc:Choice>
    <mc:Fallback xmlns="">
      <p:transition spd="slow" advTm="12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normAutofit/>
          </a:bodyPr>
          <a:lstStyle/>
          <a:p>
            <a:r>
              <a:rPr lang="en-US" altLang="zh-CN"/>
              <a:t>Data Manipulation Language (DML)</a:t>
            </a:r>
          </a:p>
        </p:txBody>
      </p:sp>
      <p:sp>
        <p:nvSpPr>
          <p:cNvPr id="3" name="Content Placeholder 2"/>
          <p:cNvSpPr>
            <a:spLocks noGrp="1"/>
          </p:cNvSpPr>
          <p:nvPr>
            <p:ph idx="1"/>
          </p:nvPr>
        </p:nvSpPr>
        <p:spPr/>
        <p:txBody>
          <a:bodyPr/>
          <a:lstStyle/>
          <a:p>
            <a:endParaRPr lang="en-US"/>
          </a:p>
        </p:txBody>
      </p:sp>
      <p:graphicFrame>
        <p:nvGraphicFramePr>
          <p:cNvPr id="151556" name="Object 4"/>
          <p:cNvGraphicFramePr>
            <a:graphicFrameLocks noChangeAspect="1"/>
          </p:cNvGraphicFramePr>
          <p:nvPr>
            <p:extLst>
              <p:ext uri="{D42A27DB-BD31-4B8C-83A1-F6EECF244321}">
                <p14:modId xmlns:p14="http://schemas.microsoft.com/office/powerpoint/2010/main" val="3627413869"/>
              </p:ext>
            </p:extLst>
          </p:nvPr>
        </p:nvGraphicFramePr>
        <p:xfrm>
          <a:off x="611560" y="1772816"/>
          <a:ext cx="7784479" cy="3762755"/>
        </p:xfrm>
        <a:graphic>
          <a:graphicData uri="http://schemas.openxmlformats.org/presentationml/2006/ole">
            <mc:AlternateContent xmlns:mc="http://schemas.openxmlformats.org/markup-compatibility/2006">
              <mc:Choice xmlns:v="urn:schemas-microsoft-com:vml" Requires="v">
                <p:oleObj name="位图图像" r:id="rId5" imgW="8828571" imgH="4266667" progId="Paint.Picture">
                  <p:embed/>
                </p:oleObj>
              </mc:Choice>
              <mc:Fallback>
                <p:oleObj name="位图图像" r:id="rId5" imgW="8828571" imgH="4266667"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772816"/>
                        <a:ext cx="7784479" cy="3762755"/>
                      </a:xfrm>
                      <a:prstGeom prst="rect">
                        <a:avLst/>
                      </a:prstGeom>
                      <a:noFill/>
                      <a:ln>
                        <a:noFill/>
                      </a:ln>
                      <a:effectLst/>
                    </p:spPr>
                  </p:pic>
                </p:oleObj>
              </mc:Fallback>
            </mc:AlternateContent>
          </a:graphicData>
        </a:graphic>
      </p:graphicFrame>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C621A989-0356-4E31-A5D7-4807B902EA05}" type="slidenum">
              <a:rPr lang="zh-CN" altLang="en-US" smtClean="0"/>
              <a:pPr/>
              <a:t>27</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44506"/>
    </mc:Choice>
    <mc:Fallback xmlns="">
      <p:transition spd="slow" advTm="44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51520" y="476672"/>
            <a:ext cx="8676580" cy="647700"/>
          </a:xfrm>
        </p:spPr>
        <p:txBody>
          <a:bodyPr>
            <a:noAutofit/>
          </a:bodyPr>
          <a:lstStyle/>
          <a:p>
            <a:r>
              <a:rPr lang="en-CA" altLang="zh-CN" sz="4000" dirty="0">
                <a:ea typeface="宋体" pitchFamily="2" charset="-122"/>
              </a:rPr>
              <a:t>Example: SQL Embedded in Java (FYI)</a:t>
            </a:r>
          </a:p>
        </p:txBody>
      </p:sp>
      <p:sp>
        <p:nvSpPr>
          <p:cNvPr id="30724" name="Rectangle 4"/>
          <p:cNvSpPr>
            <a:spLocks noGrp="1" noChangeArrowheads="1"/>
          </p:cNvSpPr>
          <p:nvPr>
            <p:ph idx="1"/>
          </p:nvPr>
        </p:nvSpPr>
        <p:spPr>
          <a:xfrm>
            <a:off x="250825" y="1335092"/>
            <a:ext cx="8893175" cy="5451494"/>
          </a:xfrm>
        </p:spPr>
        <p:txBody>
          <a:bodyPr>
            <a:normAutofit/>
          </a:bodyPr>
          <a:lstStyle/>
          <a:p>
            <a:pPr>
              <a:lnSpc>
                <a:spcPct val="80000"/>
              </a:lnSpc>
              <a:buFont typeface="Wingdings" pitchFamily="2" charset="2"/>
              <a:buNone/>
            </a:pPr>
            <a:r>
              <a:rPr lang="en-US" sz="1800" b="1"/>
              <a:t>class JDBCTest {</a:t>
            </a:r>
          </a:p>
          <a:p>
            <a:pPr>
              <a:lnSpc>
                <a:spcPct val="80000"/>
              </a:lnSpc>
              <a:buFont typeface="Wingdings" pitchFamily="2" charset="2"/>
              <a:buNone/>
            </a:pPr>
            <a:r>
              <a:rPr lang="en-US" sz="1800" b="1"/>
              <a:t>   public static void main (String args [ ])  throws Exception {</a:t>
            </a:r>
          </a:p>
          <a:p>
            <a:pPr>
              <a:lnSpc>
                <a:spcPct val="80000"/>
              </a:lnSpc>
              <a:buFont typeface="Wingdings" pitchFamily="2" charset="2"/>
              <a:buNone/>
            </a:pPr>
            <a:r>
              <a:rPr lang="en-US" sz="1800" b="1"/>
              <a:t>		Class.forName("com.mysql.jdbc.Driver").newInstance();</a:t>
            </a:r>
          </a:p>
          <a:p>
            <a:pPr>
              <a:lnSpc>
                <a:spcPct val="80000"/>
              </a:lnSpc>
              <a:buFont typeface="Wingdings" pitchFamily="2" charset="2"/>
              <a:buNone/>
            </a:pPr>
            <a:r>
              <a:rPr lang="en-US" sz="1800" b="1"/>
              <a:t>		System.out.println ("Connecting...");</a:t>
            </a:r>
          </a:p>
          <a:p>
            <a:pPr>
              <a:lnSpc>
                <a:spcPct val="80000"/>
              </a:lnSpc>
              <a:buFont typeface="Wingdings" pitchFamily="2" charset="2"/>
              <a:buNone/>
            </a:pPr>
            <a:r>
              <a:rPr lang="en-US" sz="1800" b="1"/>
              <a:t>		Connection conn =</a:t>
            </a:r>
          </a:p>
          <a:p>
            <a:pPr>
              <a:lnSpc>
                <a:spcPct val="80000"/>
              </a:lnSpc>
              <a:buFont typeface="Wingdings" pitchFamily="2" charset="2"/>
              <a:buNone/>
            </a:pPr>
            <a:r>
              <a:rPr lang="en-US" sz="1800" b="1"/>
              <a:t>			DriverManager.getConnection ("jdbc:mysql://localhost/ML");</a:t>
            </a:r>
          </a:p>
          <a:p>
            <a:pPr>
              <a:lnSpc>
                <a:spcPct val="80000"/>
              </a:lnSpc>
              <a:buFont typeface="Wingdings" pitchFamily="2" charset="2"/>
              <a:buNone/>
            </a:pPr>
            <a:r>
              <a:rPr lang="en-US" sz="1800" b="1"/>
              <a:t>		System.out.println ("connected.");</a:t>
            </a:r>
          </a:p>
          <a:p>
            <a:pPr>
              <a:lnSpc>
                <a:spcPct val="80000"/>
              </a:lnSpc>
              <a:buFont typeface="Wingdings" pitchFamily="2" charset="2"/>
              <a:buNone/>
            </a:pPr>
            <a:endParaRPr lang="en-US" sz="1800" b="1"/>
          </a:p>
          <a:p>
            <a:pPr>
              <a:lnSpc>
                <a:spcPct val="80000"/>
              </a:lnSpc>
              <a:buFont typeface="Wingdings" pitchFamily="2" charset="2"/>
              <a:buNone/>
            </a:pPr>
            <a:r>
              <a:rPr lang="en-US" sz="1800" b="1"/>
              <a:t>		// Create a statement</a:t>
            </a:r>
          </a:p>
          <a:p>
            <a:pPr>
              <a:lnSpc>
                <a:spcPct val="80000"/>
              </a:lnSpc>
              <a:buFont typeface="Wingdings" pitchFamily="2" charset="2"/>
              <a:buNone/>
            </a:pPr>
            <a:r>
              <a:rPr lang="en-US" sz="1800" b="1"/>
              <a:t>		Statement stmt = conn.createStatement ();</a:t>
            </a:r>
          </a:p>
          <a:p>
            <a:pPr>
              <a:lnSpc>
                <a:spcPct val="80000"/>
              </a:lnSpc>
              <a:buFont typeface="Wingdings" pitchFamily="2" charset="2"/>
              <a:buNone/>
            </a:pPr>
            <a:endParaRPr lang="en-US" sz="1800" b="1"/>
          </a:p>
          <a:p>
            <a:pPr>
              <a:lnSpc>
                <a:spcPct val="80000"/>
              </a:lnSpc>
              <a:buFont typeface="Wingdings" pitchFamily="2" charset="2"/>
              <a:buNone/>
            </a:pPr>
            <a:r>
              <a:rPr lang="en-US" sz="1800" b="1"/>
              <a:t>		// List all the checking accounts</a:t>
            </a:r>
          </a:p>
          <a:p>
            <a:pPr>
              <a:lnSpc>
                <a:spcPct val="80000"/>
              </a:lnSpc>
              <a:buFont typeface="Wingdings" pitchFamily="2" charset="2"/>
              <a:buNone/>
            </a:pPr>
            <a:r>
              <a:rPr lang="en-US" sz="1800" b="1"/>
              <a:t>		ResultSet rset = stmt.executeQuery (“</a:t>
            </a:r>
            <a:r>
              <a:rPr lang="en-US" sz="1800" b="1">
                <a:solidFill>
                  <a:schemeClr val="accent3"/>
                </a:solidFill>
              </a:rPr>
              <a:t>SEECT * FROM Account</a:t>
            </a:r>
          </a:p>
          <a:p>
            <a:pPr>
              <a:lnSpc>
                <a:spcPct val="80000"/>
              </a:lnSpc>
              <a:buFont typeface="Wingdings" pitchFamily="2" charset="2"/>
              <a:buNone/>
            </a:pPr>
            <a:r>
              <a:rPr lang="en-US" sz="1800" b="1">
                <a:solidFill>
                  <a:schemeClr val="accent3"/>
                </a:solidFill>
              </a:rPr>
              <a:t>							WHERE Type = “Checking</a:t>
            </a:r>
            <a:r>
              <a:rPr lang="en-US" sz="1800" b="1">
                <a:solidFill>
                  <a:schemeClr val="accent2"/>
                </a:solidFill>
              </a:rPr>
              <a:t>”</a:t>
            </a:r>
            <a:r>
              <a:rPr lang="en-US" sz="1800" b="1"/>
              <a:t>");</a:t>
            </a:r>
          </a:p>
          <a:p>
            <a:pPr>
              <a:lnSpc>
                <a:spcPct val="80000"/>
              </a:lnSpc>
              <a:buFont typeface="Wingdings" pitchFamily="2" charset="2"/>
              <a:buNone/>
            </a:pPr>
            <a:r>
              <a:rPr lang="en-US" sz="1800" b="1"/>
              <a:t>		… …</a:t>
            </a:r>
          </a:p>
          <a:p>
            <a:pPr>
              <a:lnSpc>
                <a:spcPct val="80000"/>
              </a:lnSpc>
              <a:buFont typeface="Wingdings" pitchFamily="2" charset="2"/>
              <a:buNone/>
            </a:pPr>
            <a:r>
              <a:rPr lang="en-US" sz="1800" b="1"/>
              <a:t>	}</a:t>
            </a:r>
          </a:p>
          <a:p>
            <a:pPr>
              <a:lnSpc>
                <a:spcPct val="80000"/>
              </a:lnSpc>
              <a:buFont typeface="Wingdings" pitchFamily="2" charset="2"/>
              <a:buNone/>
            </a:pPr>
            <a:r>
              <a:rPr lang="en-US" sz="1800" b="1"/>
              <a:t>}</a:t>
            </a:r>
          </a:p>
          <a:p>
            <a:pPr>
              <a:lnSpc>
                <a:spcPct val="80000"/>
              </a:lnSpc>
              <a:buFont typeface="Wingdings" pitchFamily="2" charset="2"/>
              <a:buNone/>
            </a:pPr>
            <a:endParaRPr lang="en-US" sz="1800" b="1"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8" name="Ink 7"/>
              <p14:cNvContentPartPr/>
              <p14:nvPr>
                <p:extLst>
                  <p:ext uri="{42D2F446-02D8-4167-A562-619A0277C38B}">
                    <p15:isNarration xmlns:p15="http://schemas.microsoft.com/office/powerpoint/2012/main" val="1"/>
                  </p:ext>
                </p:extLst>
              </p14:nvPr>
            </p14:nvContentPartPr>
            <p14:xfrm>
              <a:off x="5295960" y="4203720"/>
              <a:ext cx="3105720" cy="1441800"/>
            </p14:xfrm>
          </p:contentPart>
        </mc:Choice>
        <mc:Fallback xmlns="">
          <p:pic>
            <p:nvPicPr>
              <p:cNvPr id="8" name="Ink 7"/>
              <p:cNvPicPr>
                <a:picLocks noGrp="1" noRot="1" noChangeAspect="1" noMove="1" noResize="1" noEditPoints="1" noAdjustHandles="1" noChangeArrowheads="1" noChangeShapeType="1"/>
              </p:cNvPicPr>
              <p:nvPr/>
            </p:nvPicPr>
            <p:blipFill>
              <a:blip r:embed="rId6"/>
              <a:stretch>
                <a:fillRect/>
              </a:stretch>
            </p:blipFill>
            <p:spPr>
              <a:xfrm>
                <a:off x="5286600" y="4194360"/>
                <a:ext cx="3124440" cy="1460520"/>
              </a:xfrm>
              <a:prstGeom prst="rect">
                <a:avLst/>
              </a:prstGeom>
            </p:spPr>
          </p:pic>
        </mc:Fallback>
      </mc:AlternateContent>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C621A989-0356-4E31-A5D7-4807B902EA05}" type="slidenum">
              <a:rPr lang="zh-CN" altLang="en-US" smtClean="0"/>
              <a:pPr/>
              <a:t>28</a:t>
            </a:fld>
            <a:endParaRPr lang="en-US" altLang="zh-CN"/>
          </a:p>
        </p:txBody>
      </p:sp>
    </p:spTree>
    <p:extLst>
      <p:ext uri="{BB962C8B-B14F-4D97-AF65-F5344CB8AC3E}">
        <p14:creationId xmlns:p14="http://schemas.microsoft.com/office/powerpoint/2010/main" val="2003917842"/>
      </p:ext>
    </p:extLst>
  </p:cSld>
  <p:clrMapOvr>
    <a:masterClrMapping/>
  </p:clrMapOvr>
  <mc:AlternateContent xmlns:mc="http://schemas.openxmlformats.org/markup-compatibility/2006" xmlns:p14="http://schemas.microsoft.com/office/powerpoint/2010/main">
    <mc:Choice Requires="p14">
      <p:transition spd="slow" p14:dur="2000" advTm="14401"/>
    </mc:Choice>
    <mc:Fallback xmlns="">
      <p:transition spd="slow" advTm="14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zh-CN"/>
              <a:t>Database Development</a:t>
            </a:r>
          </a:p>
        </p:txBody>
      </p:sp>
      <p:sp>
        <p:nvSpPr>
          <p:cNvPr id="96259" name="Rectangle 3"/>
          <p:cNvSpPr>
            <a:spLocks noGrp="1" noChangeArrowheads="1"/>
          </p:cNvSpPr>
          <p:nvPr>
            <p:ph idx="1"/>
          </p:nvPr>
        </p:nvSpPr>
        <p:spPr/>
        <p:txBody>
          <a:bodyPr/>
          <a:lstStyle/>
          <a:p>
            <a:r>
              <a:rPr lang="en-US" altLang="zh-CN"/>
              <a:t>Requirement analysis</a:t>
            </a:r>
          </a:p>
          <a:p>
            <a:pPr lvl="1"/>
            <a:r>
              <a:rPr lang="en-US" altLang="zh-CN"/>
              <a:t>What data need to be stored</a:t>
            </a:r>
          </a:p>
          <a:p>
            <a:pPr lvl="1"/>
            <a:r>
              <a:rPr lang="en-US" altLang="zh-CN"/>
              <a:t>What operations performed on the data</a:t>
            </a:r>
          </a:p>
          <a:p>
            <a:r>
              <a:rPr lang="en-US" altLang="zh-CN"/>
              <a:t>Design</a:t>
            </a:r>
          </a:p>
          <a:p>
            <a:pPr lvl="1"/>
            <a:r>
              <a:rPr lang="en-US" altLang="zh-CN"/>
              <a:t>Conceptual: ER/EER or UML, DBMS independent</a:t>
            </a:r>
          </a:p>
          <a:p>
            <a:pPr lvl="1"/>
            <a:r>
              <a:rPr lang="en-US" altLang="zh-CN"/>
              <a:t>Logical: mapping to a logical data model, DBMS dependent</a:t>
            </a:r>
          </a:p>
          <a:p>
            <a:pPr lvl="1"/>
            <a:r>
              <a:rPr lang="en-US" altLang="zh-CN"/>
              <a:t>Physical: data structure, DBMS dependent</a:t>
            </a:r>
          </a:p>
          <a:p>
            <a:r>
              <a:rPr lang="en-US" altLang="zh-CN"/>
              <a:t>Implementation</a:t>
            </a:r>
          </a:p>
          <a:p>
            <a:pPr lvl="1"/>
            <a:r>
              <a:rPr lang="en-US" altLang="zh-CN"/>
              <a:t>Language/DBMS dependent</a:t>
            </a:r>
          </a:p>
          <a:p>
            <a:pPr lvl="1"/>
            <a:r>
              <a:rPr lang="en-US" altLang="zh-CN"/>
              <a:t>C/C++, Java, SQL interact with DBMS to create table/object/query etc.</a:t>
            </a:r>
          </a:p>
          <a:p>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C621A989-0356-4E31-A5D7-4807B902EA05}" type="slidenum">
              <a:rPr lang="zh-CN" altLang="en-US" smtClean="0"/>
              <a:pPr/>
              <a:t>29</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43979"/>
    </mc:Choice>
    <mc:Fallback xmlns="">
      <p:transition spd="slow" advTm="43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CA" altLang="en-US" dirty="0"/>
              <a:t>Suggested Readings</a:t>
            </a:r>
          </a:p>
        </p:txBody>
      </p:sp>
      <p:sp>
        <p:nvSpPr>
          <p:cNvPr id="180227" name="Rectangle 3"/>
          <p:cNvSpPr>
            <a:spLocks noGrp="1" noChangeArrowheads="1"/>
          </p:cNvSpPr>
          <p:nvPr>
            <p:ph idx="1"/>
          </p:nvPr>
        </p:nvSpPr>
        <p:spPr/>
        <p:txBody>
          <a:bodyPr/>
          <a:lstStyle/>
          <a:p>
            <a:r>
              <a:rPr lang="en-CA" altLang="en-US"/>
              <a:t>Textbook Chapter 01 and Chapter 02</a:t>
            </a:r>
            <a:endParaRPr lang="en-CA" alt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C621A989-0356-4E31-A5D7-4807B902EA05}" type="slidenum">
              <a:rPr lang="zh-CN" altLang="en-US" smtClean="0"/>
              <a:pPr/>
              <a:t>3</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6677"/>
    </mc:Choice>
    <mc:Fallback xmlns="">
      <p:transition spd="slow" advTm="6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p:txBody>
          <a:bodyPr/>
          <a:lstStyle/>
          <a:p>
            <a:r>
              <a:rPr lang="en-US" dirty="0"/>
              <a:t>When NOT to Use Databases</a:t>
            </a:r>
          </a:p>
        </p:txBody>
      </p:sp>
      <p:sp>
        <p:nvSpPr>
          <p:cNvPr id="7" name="Content Placeholder 6"/>
          <p:cNvSpPr>
            <a:spLocks noGrp="1"/>
          </p:cNvSpPr>
          <p:nvPr>
            <p:ph idx="1"/>
          </p:nvPr>
        </p:nvSpPr>
        <p:spPr/>
        <p:txBody>
          <a:bodyPr>
            <a:normAutofit/>
          </a:bodyPr>
          <a:lstStyle/>
          <a:p>
            <a:r>
              <a:rPr lang="en-US" dirty="0"/>
              <a:t>More desirable to use flat files for:</a:t>
            </a:r>
          </a:p>
          <a:p>
            <a:pPr lvl="1"/>
            <a:r>
              <a:rPr lang="en-US" dirty="0"/>
              <a:t>Small variety of data and/or small amount of data</a:t>
            </a:r>
          </a:p>
          <a:p>
            <a:pPr lvl="1"/>
            <a:r>
              <a:rPr lang="en-US" dirty="0"/>
              <a:t>Simple, well-defined applications with no expected changes at all</a:t>
            </a:r>
          </a:p>
          <a:p>
            <a:pPr lvl="1"/>
            <a:r>
              <a:rPr lang="en-US" dirty="0"/>
              <a:t>Only single (personal) access to data</a:t>
            </a:r>
          </a:p>
          <a:p>
            <a:pPr lvl="1"/>
            <a:r>
              <a:rPr lang="en-US" dirty="0"/>
              <a:t>Stringent, real-time requirements that cannot afford DBMS overhead</a:t>
            </a:r>
          </a:p>
          <a:p>
            <a:pPr lvl="1"/>
            <a:endParaRPr lang="en-US" dirty="0"/>
          </a:p>
          <a:p>
            <a:r>
              <a:rPr lang="en-US" dirty="0"/>
              <a:t>Unlikely that any of these apply to corporate data management.</a:t>
            </a:r>
          </a:p>
          <a:p>
            <a:pPr lvl="1"/>
            <a:r>
              <a:rPr lang="en-US" dirty="0"/>
              <a:t>In fact, corporations often maintain many databases across many database systems.</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C621A989-0356-4E31-A5D7-4807B902EA05}" type="slidenum">
              <a:rPr lang="zh-CN" altLang="en-US" smtClean="0"/>
              <a:pPr/>
              <a:t>30</a:t>
            </a:fld>
            <a:endParaRPr lang="en-US" altLang="zh-CN"/>
          </a:p>
        </p:txBody>
      </p:sp>
    </p:spTree>
    <p:extLst>
      <p:ext uri="{BB962C8B-B14F-4D97-AF65-F5344CB8AC3E}">
        <p14:creationId xmlns:p14="http://schemas.microsoft.com/office/powerpoint/2010/main" val="2595337255"/>
      </p:ext>
    </p:extLst>
  </p:cSld>
  <p:clrMapOvr>
    <a:masterClrMapping/>
  </p:clrMapOvr>
  <mc:AlternateContent xmlns:mc="http://schemas.openxmlformats.org/markup-compatibility/2006" xmlns:p14="http://schemas.microsoft.com/office/powerpoint/2010/main">
    <mc:Choice Requires="p14">
      <p:transition spd="slow" p14:dur="2000" advTm="94641"/>
    </mc:Choice>
    <mc:Fallback xmlns="">
      <p:transition spd="slow" advTm="94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p:txBody>
          <a:bodyPr/>
          <a:lstStyle/>
          <a:p>
            <a:r>
              <a:rPr lang="en-US" dirty="0"/>
              <a:t>Summary of This Week’s Lectures</a:t>
            </a:r>
          </a:p>
        </p:txBody>
      </p:sp>
      <p:sp>
        <p:nvSpPr>
          <p:cNvPr id="9" name="Content Placeholder 8"/>
          <p:cNvSpPr>
            <a:spLocks noGrp="1"/>
          </p:cNvSpPr>
          <p:nvPr>
            <p:ph idx="1"/>
          </p:nvPr>
        </p:nvSpPr>
        <p:spPr/>
        <p:txBody>
          <a:bodyPr/>
          <a:lstStyle/>
          <a:p>
            <a:r>
              <a:rPr lang="en-US" dirty="0"/>
              <a:t>Course logistics</a:t>
            </a:r>
          </a:p>
          <a:p>
            <a:r>
              <a:rPr lang="en-US" dirty="0"/>
              <a:t>Motivation for databases</a:t>
            </a:r>
          </a:p>
          <a:p>
            <a:r>
              <a:rPr lang="en-US" dirty="0"/>
              <a:t>Databases</a:t>
            </a:r>
          </a:p>
          <a:p>
            <a:pPr lvl="1"/>
            <a:r>
              <a:rPr lang="en-US" dirty="0"/>
              <a:t>Collection of related data (recorded facts)</a:t>
            </a:r>
          </a:p>
          <a:p>
            <a:pPr lvl="1"/>
            <a:r>
              <a:rPr lang="en-US" dirty="0"/>
              <a:t>Data  independence</a:t>
            </a:r>
          </a:p>
          <a:p>
            <a:r>
              <a:rPr lang="en-US" dirty="0"/>
              <a:t>DBMS</a:t>
            </a:r>
          </a:p>
          <a:p>
            <a:pPr lvl="1"/>
            <a:r>
              <a:rPr lang="en-US" dirty="0"/>
              <a:t>Generalized software package for implementing and maintaining a computerized database</a:t>
            </a:r>
          </a:p>
          <a:p>
            <a:pPr lvl="1"/>
            <a:r>
              <a:rPr lang="en-US" dirty="0"/>
              <a:t>Provides many services to manage data resources</a:t>
            </a:r>
          </a:p>
          <a:p>
            <a:r>
              <a:rPr lang="en-US" dirty="0"/>
              <a:t>Limitations of DB and DBMS</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fld id="{C621A989-0356-4E31-A5D7-4807B902EA05}" type="slidenum">
              <a:rPr lang="zh-CN" altLang="en-US" smtClean="0"/>
              <a:pPr/>
              <a:t>31</a:t>
            </a:fld>
            <a:endParaRPr lang="en-US" altLang="zh-CN"/>
          </a:p>
        </p:txBody>
      </p:sp>
    </p:spTree>
    <p:extLst>
      <p:ext uri="{BB962C8B-B14F-4D97-AF65-F5344CB8AC3E}">
        <p14:creationId xmlns:p14="http://schemas.microsoft.com/office/powerpoint/2010/main" val="811955541"/>
      </p:ext>
    </p:extLst>
  </p:cSld>
  <p:clrMapOvr>
    <a:masterClrMapping/>
  </p:clrMapOvr>
  <mc:AlternateContent xmlns:mc="http://schemas.openxmlformats.org/markup-compatibility/2006" xmlns:p14="http://schemas.microsoft.com/office/powerpoint/2010/main">
    <mc:Choice Requires="p14">
      <p:transition spd="slow" p14:dur="2000" advTm="33906"/>
    </mc:Choice>
    <mc:Fallback xmlns="">
      <p:transition spd="slow" advTm="33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Early Data Management</a:t>
            </a:r>
          </a:p>
        </p:txBody>
      </p:sp>
      <p:sp>
        <p:nvSpPr>
          <p:cNvPr id="2" name="Content Placeholder 1"/>
          <p:cNvSpPr>
            <a:spLocks noGrp="1"/>
          </p:cNvSpPr>
          <p:nvPr>
            <p:ph idx="1"/>
          </p:nvPr>
        </p:nvSpPr>
        <p:spPr/>
        <p:txBody>
          <a:bodyPr/>
          <a:lstStyle/>
          <a:p>
            <a:r>
              <a:rPr lang="en-US" dirty="0"/>
              <a:t>Data hardcoded inside the program. One program, one data set</a:t>
            </a:r>
          </a:p>
        </p:txBody>
      </p:sp>
      <p:sp>
        <p:nvSpPr>
          <p:cNvPr id="17" name="TextBox 16"/>
          <p:cNvSpPr txBox="1"/>
          <p:nvPr/>
        </p:nvSpPr>
        <p:spPr>
          <a:xfrm>
            <a:off x="1056928" y="3847688"/>
            <a:ext cx="6539408"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err="1"/>
              <a:t>int</a:t>
            </a:r>
            <a:r>
              <a:rPr lang="en-US" dirty="0"/>
              <a:t> Revenue( )</a:t>
            </a:r>
          </a:p>
          <a:p>
            <a:r>
              <a:rPr lang="en-US" dirty="0"/>
              <a:t>{</a:t>
            </a:r>
          </a:p>
          <a:p>
            <a:r>
              <a:rPr lang="en-US" dirty="0"/>
              <a:t>	</a:t>
            </a:r>
            <a:r>
              <a:rPr lang="en-US" dirty="0" err="1"/>
              <a:t>int</a:t>
            </a:r>
            <a:r>
              <a:rPr lang="en-US" dirty="0"/>
              <a:t> sales[ ] = [80, 81, 60, 99, 77];</a:t>
            </a:r>
          </a:p>
          <a:p>
            <a:endParaRPr lang="en-US" dirty="0"/>
          </a:p>
          <a:p>
            <a:r>
              <a:rPr lang="en-US" dirty="0"/>
              <a:t>	… …</a:t>
            </a:r>
          </a:p>
          <a:p>
            <a:endParaRPr lang="en-US" dirty="0"/>
          </a:p>
          <a:p>
            <a:r>
              <a:rPr lang="en-US" dirty="0"/>
              <a:t>}</a:t>
            </a:r>
          </a:p>
        </p:txBody>
      </p:sp>
      <p:sp>
        <p:nvSpPr>
          <p:cNvPr id="4" name="Rectangle 3"/>
          <p:cNvSpPr/>
          <p:nvPr/>
        </p:nvSpPr>
        <p:spPr>
          <a:xfrm>
            <a:off x="2418420" y="2348880"/>
            <a:ext cx="3305708" cy="124717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000" dirty="0">
                <a:solidFill>
                  <a:schemeClr val="tx1"/>
                </a:solidFill>
              </a:rPr>
              <a:t>Program1</a:t>
            </a:r>
          </a:p>
        </p:txBody>
      </p:sp>
      <p:sp>
        <p:nvSpPr>
          <p:cNvPr id="5" name="TextBox 4"/>
          <p:cNvSpPr txBox="1"/>
          <p:nvPr/>
        </p:nvSpPr>
        <p:spPr>
          <a:xfrm>
            <a:off x="3851920" y="2972467"/>
            <a:ext cx="1872208" cy="646331"/>
          </a:xfrm>
          <a:prstGeom prst="rect">
            <a:avLst/>
          </a:prstGeom>
          <a:solidFill>
            <a:srgbClr val="92D050"/>
          </a:solidFill>
        </p:spPr>
        <p:txBody>
          <a:bodyPr wrap="square" rtlCol="0">
            <a:spAutoFit/>
          </a:bodyPr>
          <a:lstStyle/>
          <a:p>
            <a:r>
              <a:rPr lang="en-US" sz="1800" dirty="0"/>
              <a:t>Data</a:t>
            </a:r>
          </a:p>
          <a:p>
            <a:endParaRPr lang="en-US" sz="18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6" name="Slide Number Placeholder 5"/>
          <p:cNvSpPr>
            <a:spLocks noGrp="1"/>
          </p:cNvSpPr>
          <p:nvPr>
            <p:ph type="sldNum" sz="quarter" idx="12"/>
          </p:nvPr>
        </p:nvSpPr>
        <p:spPr/>
        <p:txBody>
          <a:bodyPr/>
          <a:lstStyle/>
          <a:p>
            <a:fld id="{C621A989-0356-4E31-A5D7-4807B902EA05}" type="slidenum">
              <a:rPr lang="zh-CN" altLang="en-US" smtClean="0"/>
              <a:pPr/>
              <a:t>4</a:t>
            </a:fld>
            <a:endParaRPr lang="en-US" altLang="zh-CN"/>
          </a:p>
        </p:txBody>
      </p:sp>
    </p:spTree>
    <p:extLst>
      <p:ext uri="{BB962C8B-B14F-4D97-AF65-F5344CB8AC3E}">
        <p14:creationId xmlns:p14="http://schemas.microsoft.com/office/powerpoint/2010/main" val="3353160004"/>
      </p:ext>
    </p:extLst>
  </p:cSld>
  <p:clrMapOvr>
    <a:masterClrMapping/>
  </p:clrMapOvr>
  <mc:AlternateContent xmlns:mc="http://schemas.openxmlformats.org/markup-compatibility/2006" xmlns:p14="http://schemas.microsoft.com/office/powerpoint/2010/main">
    <mc:Choice Requires="p14">
      <p:transition spd="slow" p14:dur="2000" advTm="55820"/>
    </mc:Choice>
    <mc:Fallback xmlns="">
      <p:transition spd="slow" advTm="55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File Processing</a:t>
            </a:r>
          </a:p>
        </p:txBody>
      </p:sp>
      <p:sp>
        <p:nvSpPr>
          <p:cNvPr id="2" name="Content Placeholder 1"/>
          <p:cNvSpPr>
            <a:spLocks noGrp="1"/>
          </p:cNvSpPr>
          <p:nvPr>
            <p:ph idx="1"/>
          </p:nvPr>
        </p:nvSpPr>
        <p:spPr/>
        <p:txBody>
          <a:bodyPr/>
          <a:lstStyle/>
          <a:p>
            <a:r>
              <a:rPr lang="en-US" sz="2800" dirty="0">
                <a:latin typeface="Arial"/>
                <a:cs typeface="Arial"/>
              </a:rPr>
              <a:t>Data are stored in files with inter</a:t>
            </a:r>
            <a:r>
              <a:rPr lang="en-US" sz="2800" spc="-35" dirty="0">
                <a:latin typeface="Arial"/>
                <a:cs typeface="Arial"/>
              </a:rPr>
              <a:t>f</a:t>
            </a:r>
            <a:r>
              <a:rPr lang="en-US" sz="2800" dirty="0">
                <a:latin typeface="Arial"/>
                <a:cs typeface="Arial"/>
              </a:rPr>
              <a:t>ace bet</a:t>
            </a:r>
            <a:r>
              <a:rPr lang="en-US" sz="2800" spc="-15" dirty="0">
                <a:latin typeface="Arial"/>
                <a:cs typeface="Arial"/>
              </a:rPr>
              <a:t>w</a:t>
            </a:r>
            <a:r>
              <a:rPr lang="en-US" sz="2800" dirty="0">
                <a:latin typeface="Arial"/>
                <a:cs typeface="Arial"/>
              </a:rPr>
              <a:t>een pro</a:t>
            </a:r>
            <a:r>
              <a:rPr lang="en-US" sz="2800" spc="-15" dirty="0">
                <a:latin typeface="Arial"/>
                <a:cs typeface="Arial"/>
              </a:rPr>
              <a:t>gr</a:t>
            </a:r>
            <a:r>
              <a:rPr lang="en-US" sz="2800" dirty="0">
                <a:latin typeface="Arial"/>
                <a:cs typeface="Arial"/>
              </a:rPr>
              <a:t>ams and file</a:t>
            </a:r>
            <a:r>
              <a:rPr lang="en-US" sz="2800" spc="-20" dirty="0">
                <a:latin typeface="Arial"/>
                <a:cs typeface="Arial"/>
              </a:rPr>
              <a:t>s</a:t>
            </a:r>
            <a:r>
              <a:rPr lang="en-US" sz="2800" dirty="0">
                <a:latin typeface="Arial"/>
                <a:cs typeface="Arial"/>
              </a:rPr>
              <a:t>. One file corresponds to one or s</a:t>
            </a:r>
            <a:r>
              <a:rPr lang="en-US" sz="2800" spc="-35" dirty="0">
                <a:latin typeface="Arial"/>
                <a:cs typeface="Arial"/>
              </a:rPr>
              <a:t>e</a:t>
            </a:r>
            <a:r>
              <a:rPr lang="en-US" sz="2800" spc="-30" dirty="0">
                <a:latin typeface="Arial"/>
                <a:cs typeface="Arial"/>
              </a:rPr>
              <a:t>v</a:t>
            </a:r>
            <a:r>
              <a:rPr lang="en-US" sz="2800" dirty="0">
                <a:latin typeface="Arial"/>
                <a:cs typeface="Arial"/>
              </a:rPr>
              <a:t>e</a:t>
            </a:r>
            <a:r>
              <a:rPr lang="en-US" sz="2800" spc="-15" dirty="0">
                <a:latin typeface="Arial"/>
                <a:cs typeface="Arial"/>
              </a:rPr>
              <a:t>r</a:t>
            </a:r>
            <a:r>
              <a:rPr lang="en-US" sz="2800" dirty="0">
                <a:latin typeface="Arial"/>
                <a:cs typeface="Arial"/>
              </a:rPr>
              <a:t>al pro</a:t>
            </a:r>
            <a:r>
              <a:rPr lang="en-US" sz="2800" spc="-15" dirty="0">
                <a:latin typeface="Arial"/>
                <a:cs typeface="Arial"/>
              </a:rPr>
              <a:t>gr</a:t>
            </a:r>
            <a:r>
              <a:rPr lang="en-US" sz="2800" dirty="0">
                <a:latin typeface="Arial"/>
                <a:cs typeface="Arial"/>
              </a:rPr>
              <a:t>am</a:t>
            </a:r>
            <a:r>
              <a:rPr lang="en-US" sz="2800" spc="-20" dirty="0">
                <a:latin typeface="Arial"/>
                <a:cs typeface="Arial"/>
              </a:rPr>
              <a:t>s</a:t>
            </a:r>
            <a:endParaRPr lang="en-US" dirty="0"/>
          </a:p>
        </p:txBody>
      </p:sp>
      <p:pic>
        <p:nvPicPr>
          <p:cNvPr id="1853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2564903"/>
            <a:ext cx="3600400" cy="1994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 name="TextBox 181"/>
          <p:cNvSpPr txBox="1"/>
          <p:nvPr/>
        </p:nvSpPr>
        <p:spPr>
          <a:xfrm>
            <a:off x="467544" y="4725144"/>
            <a:ext cx="6899448"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err="1"/>
              <a:t>int</a:t>
            </a:r>
            <a:r>
              <a:rPr lang="en-US" dirty="0"/>
              <a:t> Revenue( )</a:t>
            </a:r>
          </a:p>
          <a:p>
            <a:r>
              <a:rPr lang="en-US" dirty="0"/>
              <a:t>{</a:t>
            </a:r>
          </a:p>
          <a:p>
            <a:r>
              <a:rPr lang="en-US" dirty="0"/>
              <a:t>	</a:t>
            </a:r>
            <a:r>
              <a:rPr lang="en-US" dirty="0" err="1"/>
              <a:t>int</a:t>
            </a:r>
            <a:r>
              <a:rPr lang="en-US" dirty="0"/>
              <a:t> sales[ ] = Read data from sales file;</a:t>
            </a:r>
          </a:p>
          <a:p>
            <a:r>
              <a:rPr lang="en-US" dirty="0"/>
              <a:t>	… …</a:t>
            </a:r>
          </a:p>
          <a:p>
            <a:r>
              <a:rPr lang="en-US" dirty="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C621A989-0356-4E31-A5D7-4807B902EA05}" type="slidenum">
              <a:rPr lang="zh-CN" altLang="en-US" smtClean="0"/>
              <a:pPr/>
              <a:t>5</a:t>
            </a:fld>
            <a:endParaRPr lang="en-US" altLang="zh-CN"/>
          </a:p>
        </p:txBody>
      </p:sp>
    </p:spTree>
    <p:extLst>
      <p:ext uri="{BB962C8B-B14F-4D97-AF65-F5344CB8AC3E}">
        <p14:creationId xmlns:p14="http://schemas.microsoft.com/office/powerpoint/2010/main" val="2738306784"/>
      </p:ext>
    </p:extLst>
  </p:cSld>
  <p:clrMapOvr>
    <a:masterClrMapping/>
  </p:clrMapOvr>
  <mc:AlternateContent xmlns:mc="http://schemas.openxmlformats.org/markup-compatibility/2006" xmlns:p14="http://schemas.microsoft.com/office/powerpoint/2010/main">
    <mc:Choice Requires="p14">
      <p:transition spd="slow" p14:dur="2000" advTm="48834"/>
    </mc:Choice>
    <mc:Fallback xmlns="">
      <p:transition spd="slow" advTm="48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Problems with Storing Data in a File</a:t>
            </a:r>
          </a:p>
        </p:txBody>
      </p:sp>
      <p:sp>
        <p:nvSpPr>
          <p:cNvPr id="2" name="Content Placeholder 1"/>
          <p:cNvSpPr>
            <a:spLocks noGrp="1"/>
          </p:cNvSpPr>
          <p:nvPr>
            <p:ph idx="1"/>
          </p:nvPr>
        </p:nvSpPr>
        <p:spPr/>
        <p:txBody>
          <a:bodyPr/>
          <a:lstStyle/>
          <a:p>
            <a:r>
              <a:rPr lang="en-US"/>
              <a:t>Can a file do the following?</a:t>
            </a:r>
          </a:p>
          <a:p>
            <a:pPr lvl="1"/>
            <a:r>
              <a:rPr lang="en-US">
                <a:hlinkClick r:id="rId6" action="ppaction://hlinksldjump"/>
              </a:rPr>
              <a:t>Opened by many different applications</a:t>
            </a:r>
            <a:endParaRPr lang="en-US"/>
          </a:p>
          <a:p>
            <a:pPr lvl="1"/>
            <a:r>
              <a:rPr lang="en-US">
                <a:hlinkClick r:id="rId7" action="ppaction://hlinksldjump"/>
              </a:rPr>
              <a:t>Displayed in different formats to different people</a:t>
            </a:r>
            <a:endParaRPr lang="en-US"/>
          </a:p>
          <a:p>
            <a:pPr lvl="1"/>
            <a:r>
              <a:rPr lang="en-US"/>
              <a:t>Part of the file is invisible/accessible to certain people but visible to others</a:t>
            </a:r>
          </a:p>
          <a:p>
            <a:pPr lvl="2"/>
            <a:r>
              <a:rPr lang="en-US"/>
              <a:t>Redundancy: store the same data in different places</a:t>
            </a:r>
          </a:p>
          <a:p>
            <a:pPr lvl="2"/>
            <a:r>
              <a:rPr lang="en-US"/>
              <a:t>Inconsistency: different values to the same attribute</a:t>
            </a:r>
          </a:p>
          <a:p>
            <a:pPr lvl="1"/>
            <a:r>
              <a:rPr lang="en-US"/>
              <a:t>Can two or more people modify the same file at the same time?</a:t>
            </a:r>
          </a:p>
          <a:p>
            <a:pPr lvl="1"/>
            <a:r>
              <a:rPr lang="en-US"/>
              <a:t>Do you know who accessed the file recently?</a:t>
            </a: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C621A989-0356-4E31-A5D7-4807B902EA05}" type="slidenum">
              <a:rPr lang="zh-CN" altLang="en-US" smtClean="0"/>
              <a:pPr/>
              <a:t>6</a:t>
            </a:fld>
            <a:endParaRPr lang="en-US" altLang="zh-CN"/>
          </a:p>
        </p:txBody>
      </p:sp>
    </p:spTree>
    <p:custDataLst>
      <p:tags r:id="rId1"/>
    </p:custDataLst>
    <p:extLst>
      <p:ext uri="{BB962C8B-B14F-4D97-AF65-F5344CB8AC3E}">
        <p14:creationId xmlns:p14="http://schemas.microsoft.com/office/powerpoint/2010/main" val="878461153"/>
      </p:ext>
    </p:extLst>
  </p:cSld>
  <p:clrMapOvr>
    <a:masterClrMapping/>
  </p:clrMapOvr>
  <mc:AlternateContent xmlns:mc="http://schemas.openxmlformats.org/markup-compatibility/2006" xmlns:p14="http://schemas.microsoft.com/office/powerpoint/2010/main">
    <mc:Choice Requires="p14">
      <p:transition spd="slow" p14:dur="2000" advTm="17533"/>
    </mc:Choice>
    <mc:Fallback xmlns="">
      <p:transition spd="slow" advTm="1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Scenario: Same Data Different Apps</a:t>
            </a:r>
            <a:endParaRPr lang="en-US" dirty="0"/>
          </a:p>
        </p:txBody>
      </p:sp>
      <p:sp>
        <p:nvSpPr>
          <p:cNvPr id="2" name="Content Placeholder 1"/>
          <p:cNvSpPr>
            <a:spLocks noGrp="1"/>
          </p:cNvSpPr>
          <p:nvPr>
            <p:ph idx="1"/>
          </p:nvPr>
        </p:nvSpPr>
        <p:spPr/>
        <p:txBody>
          <a:bodyPr/>
          <a:lstStyle/>
          <a:p>
            <a:r>
              <a:rPr lang="en-US"/>
              <a:t>How do they share the same sales report?</a:t>
            </a:r>
          </a:p>
          <a:p>
            <a:pPr lvl="1"/>
            <a:r>
              <a:rPr lang="en-US"/>
              <a:t>John uses Adobe product</a:t>
            </a:r>
          </a:p>
          <a:p>
            <a:pPr lvl="1"/>
            <a:r>
              <a:rPr lang="en-US"/>
              <a:t>Jane uses MS Word</a:t>
            </a:r>
          </a:p>
          <a:p>
            <a:pPr lvl="1"/>
            <a:r>
              <a:rPr lang="en-US"/>
              <a:t>Joe uses Lotus Notes</a:t>
            </a:r>
          </a:p>
          <a:p>
            <a:pPr lvl="1"/>
            <a:r>
              <a:rPr lang="en-US"/>
              <a:t>Jess uses WPS</a:t>
            </a:r>
            <a:endParaRPr lang="en-US" dirty="0"/>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888" y="3732143"/>
            <a:ext cx="3810000" cy="21907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958440" y="6381328"/>
            <a:ext cx="5598368" cy="246221"/>
          </a:xfrm>
          <a:prstGeom prst="rect">
            <a:avLst/>
          </a:prstGeom>
        </p:spPr>
        <p:txBody>
          <a:bodyPr wrap="square">
            <a:spAutoFit/>
          </a:bodyPr>
          <a:lstStyle/>
          <a:p>
            <a:r>
              <a:rPr lang="en-US" sz="1000" dirty="0">
                <a:solidFill>
                  <a:srgbClr val="FF0000"/>
                </a:solidFill>
              </a:rPr>
              <a:t>Image Source: http://www.theawl.com/2011/03/how-to-share-big-files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C621A989-0356-4E31-A5D7-4807B902EA05}" type="slidenum">
              <a:rPr lang="zh-CN" altLang="en-US" smtClean="0"/>
              <a:pPr/>
              <a:t>7</a:t>
            </a:fld>
            <a:endParaRPr lang="en-US" altLang="zh-CN"/>
          </a:p>
        </p:txBody>
      </p:sp>
    </p:spTree>
    <p:extLst>
      <p:ext uri="{BB962C8B-B14F-4D97-AF65-F5344CB8AC3E}">
        <p14:creationId xmlns:p14="http://schemas.microsoft.com/office/powerpoint/2010/main" val="3025202641"/>
      </p:ext>
    </p:extLst>
  </p:cSld>
  <p:clrMapOvr>
    <a:masterClrMapping/>
  </p:clrMapOvr>
  <mc:AlternateContent xmlns:mc="http://schemas.openxmlformats.org/markup-compatibility/2006" xmlns:p14="http://schemas.microsoft.com/office/powerpoint/2010/main">
    <mc:Choice Requires="p14">
      <p:transition spd="slow" p14:dur="2000" advTm="61938"/>
    </mc:Choice>
    <mc:Fallback xmlns="">
      <p:transition spd="slow" advTm="61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Scenario: Same Data Different Displays</a:t>
            </a:r>
            <a:endParaRPr lang="en-US" dirty="0"/>
          </a:p>
        </p:txBody>
      </p:sp>
      <p:sp>
        <p:nvSpPr>
          <p:cNvPr id="2" name="Content Placeholder 1"/>
          <p:cNvSpPr>
            <a:spLocks noGrp="1"/>
          </p:cNvSpPr>
          <p:nvPr>
            <p:ph idx="1"/>
          </p:nvPr>
        </p:nvSpPr>
        <p:spPr/>
        <p:txBody>
          <a:bodyPr/>
          <a:lstStyle/>
          <a:p>
            <a:r>
              <a:rPr lang="en-US"/>
              <a:t>How do you produce these reports?</a:t>
            </a:r>
          </a:p>
          <a:p>
            <a:pPr lvl="1"/>
            <a:r>
              <a:rPr lang="en-US"/>
              <a:t>CFO wants sales data sorted according to region</a:t>
            </a:r>
          </a:p>
          <a:p>
            <a:pPr lvl="1"/>
            <a:r>
              <a:rPr lang="en-US"/>
              <a:t>CIO wants sales data sorted according to product</a:t>
            </a:r>
          </a:p>
          <a:p>
            <a:pPr lvl="1"/>
            <a:r>
              <a:rPr lang="en-US"/>
              <a:t>CEO wants sales data sorted according to quarter</a:t>
            </a:r>
          </a:p>
          <a:p>
            <a:pPr lvl="1"/>
            <a:r>
              <a:rPr lang="en-US"/>
              <a:t>VP production wants a sales report about binders</a:t>
            </a:r>
          </a:p>
          <a:p>
            <a:pPr lvl="1"/>
            <a:r>
              <a:rPr lang="en-US"/>
              <a:t>VP R&amp;D wants a sales report for the past 3 months</a:t>
            </a:r>
          </a:p>
          <a:p>
            <a:r>
              <a:rPr lang="en-US"/>
              <a:t>Later realized there is a mistake about the price of pencil, how many files/places do you need to make changes?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C621A989-0356-4E31-A5D7-4807B902EA05}" type="slidenum">
              <a:rPr lang="zh-CN" altLang="en-US" smtClean="0"/>
              <a:pPr/>
              <a:t>8</a:t>
            </a:fld>
            <a:endParaRPr lang="en-US" altLang="zh-CN"/>
          </a:p>
        </p:txBody>
      </p:sp>
    </p:spTree>
    <p:extLst>
      <p:ext uri="{BB962C8B-B14F-4D97-AF65-F5344CB8AC3E}">
        <p14:creationId xmlns:p14="http://schemas.microsoft.com/office/powerpoint/2010/main" val="3549629280"/>
      </p:ext>
    </p:extLst>
  </p:cSld>
  <p:clrMapOvr>
    <a:masterClrMapping/>
  </p:clrMapOvr>
  <mc:AlternateContent xmlns:mc="http://schemas.openxmlformats.org/markup-compatibility/2006" xmlns:p14="http://schemas.microsoft.com/office/powerpoint/2010/main">
    <mc:Choice Requires="p14">
      <p:transition spd="slow" p14:dur="2000" advTm="82206"/>
    </mc:Choice>
    <mc:Fallback xmlns="">
      <p:transition spd="slow" advTm="82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3786182" y="6315038"/>
            <a:ext cx="1516762" cy="400110"/>
          </a:xfrm>
          <a:prstGeom prst="rect">
            <a:avLst/>
          </a:prstGeom>
          <a:noFill/>
          <a:ln w="9525">
            <a:noFill/>
            <a:miter lim="800000"/>
            <a:headEnd/>
            <a:tailEnd/>
          </a:ln>
        </p:spPr>
        <p:txBody>
          <a:bodyPr wrap="none">
            <a:spAutoFit/>
          </a:bodyPr>
          <a:lstStyle/>
          <a:p>
            <a:r>
              <a:rPr lang="en-US" altLang="zh-CN" sz="2000" dirty="0">
                <a:ea typeface="宋体" charset="-122"/>
              </a:rPr>
              <a:t>Figure 6-2</a:t>
            </a:r>
          </a:p>
        </p:txBody>
      </p:sp>
      <p:pic>
        <p:nvPicPr>
          <p:cNvPr id="10244" name="Picture 7" descr="Fig-6-2"/>
          <p:cNvPicPr>
            <a:picLocks noChangeAspect="1" noChangeArrowheads="1"/>
          </p:cNvPicPr>
          <p:nvPr/>
        </p:nvPicPr>
        <p:blipFill>
          <a:blip r:embed="rId5"/>
          <a:srcRect/>
          <a:stretch>
            <a:fillRect/>
          </a:stretch>
        </p:blipFill>
        <p:spPr bwMode="auto">
          <a:xfrm>
            <a:off x="928662" y="1214421"/>
            <a:ext cx="7429552" cy="4867309"/>
          </a:xfrm>
          <a:prstGeom prst="rect">
            <a:avLst/>
          </a:prstGeom>
          <a:noFill/>
          <a:ln w="9525">
            <a:noFill/>
            <a:miter lim="800000"/>
            <a:headEnd/>
            <a:tailEnd/>
          </a:ln>
        </p:spPr>
      </p:pic>
      <p:sp>
        <p:nvSpPr>
          <p:cNvPr id="6" name="Title 5"/>
          <p:cNvSpPr>
            <a:spLocks noGrp="1"/>
          </p:cNvSpPr>
          <p:nvPr>
            <p:ph type="title"/>
          </p:nvPr>
        </p:nvSpPr>
        <p:spPr/>
        <p:txBody>
          <a:bodyPr/>
          <a:lstStyle/>
          <a:p>
            <a:r>
              <a:rPr lang="en-US"/>
              <a:t>Traditional File Processing</a:t>
            </a:r>
            <a:endParaRPr lang="en-US" dirty="0"/>
          </a:p>
        </p:txBody>
      </p:sp>
      <p:sp>
        <p:nvSpPr>
          <p:cNvPr id="9" name="Content Placeholder 8"/>
          <p:cNvSpPr>
            <a:spLocks noGrp="1"/>
          </p:cNvSpPr>
          <p:nvPr>
            <p:ph idx="1"/>
          </p:nvPr>
        </p:nvSpPr>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C621A989-0356-4E31-A5D7-4807B902EA05}" type="slidenum">
              <a:rPr lang="zh-CN" altLang="en-US" smtClean="0"/>
              <a:pPr/>
              <a:t>9</a:t>
            </a:fld>
            <a:endParaRPr lang="en-US" altLang="zh-CN"/>
          </a:p>
        </p:txBody>
      </p:sp>
    </p:spTree>
    <p:extLst>
      <p:ext uri="{BB962C8B-B14F-4D97-AF65-F5344CB8AC3E}">
        <p14:creationId xmlns:p14="http://schemas.microsoft.com/office/powerpoint/2010/main" val="369750950"/>
      </p:ext>
    </p:extLst>
  </p:cSld>
  <p:clrMapOvr>
    <a:masterClrMapping/>
  </p:clrMapOvr>
  <p:transition advTm="22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3|2.9|3.4|0.6"/>
</p:tagLst>
</file>

<file path=ppt/tags/tag2.xml><?xml version="1.0" encoding="utf-8"?>
<p:tagLst xmlns:a="http://schemas.openxmlformats.org/drawingml/2006/main" xmlns:r="http://schemas.openxmlformats.org/officeDocument/2006/relationships" xmlns:p="http://schemas.openxmlformats.org/presentationml/2006/main">
  <p:tag name="TIMING" val="|6.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1317</TotalTime>
  <Words>5888</Words>
  <Application>Microsoft Office PowerPoint</Application>
  <PresentationFormat>On-screen Show (4:3)</PresentationFormat>
  <Paragraphs>485</Paragraphs>
  <Slides>31</Slides>
  <Notes>28</Notes>
  <HiddenSlides>0</HiddenSlides>
  <MMClips>31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1" baseType="lpstr">
      <vt:lpstr>宋体</vt:lpstr>
      <vt:lpstr>Arial</vt:lpstr>
      <vt:lpstr>Calibri</vt:lpstr>
      <vt:lpstr>Tahoma</vt:lpstr>
      <vt:lpstr>Times</vt:lpstr>
      <vt:lpstr>Verdana</vt:lpstr>
      <vt:lpstr>Wingdings</vt:lpstr>
      <vt:lpstr>Wingdings 3</vt:lpstr>
      <vt:lpstr>Clarity</vt:lpstr>
      <vt:lpstr>位图图像</vt:lpstr>
      <vt:lpstr>Introduction to databases  Chapter 01</vt:lpstr>
      <vt:lpstr>Chapter Outline</vt:lpstr>
      <vt:lpstr>Suggested Readings</vt:lpstr>
      <vt:lpstr>Early Data Management</vt:lpstr>
      <vt:lpstr>File Processing</vt:lpstr>
      <vt:lpstr>Problems with Storing Data in a File</vt:lpstr>
      <vt:lpstr>Scenario: Same Data Different Apps</vt:lpstr>
      <vt:lpstr>Scenario: Same Data Different Displays</vt:lpstr>
      <vt:lpstr>Traditional File Processing</vt:lpstr>
      <vt:lpstr>Data Redundancy</vt:lpstr>
      <vt:lpstr>Scenario: what if several users access the same file at the same time</vt:lpstr>
      <vt:lpstr>Scenario: Deposit and Withdrawal in Details</vt:lpstr>
      <vt:lpstr>Why Databases and DBMS?</vt:lpstr>
      <vt:lpstr>Databases and DBMS</vt:lpstr>
      <vt:lpstr>Data Model</vt:lpstr>
      <vt:lpstr>Example:  - Entity-Relationship Model</vt:lpstr>
      <vt:lpstr>Example:  - Relational Model</vt:lpstr>
      <vt:lpstr>Instance and Schema</vt:lpstr>
      <vt:lpstr>Examples of Instance and Schema</vt:lpstr>
      <vt:lpstr>Three Layers of Schema</vt:lpstr>
      <vt:lpstr>Example: 3 Layers of University Database</vt:lpstr>
      <vt:lpstr>Example: 3 Layers of Birthday Attribute</vt:lpstr>
      <vt:lpstr>Why have these three layers?</vt:lpstr>
      <vt:lpstr>How to Access a Database: Structured Query Language (SQL)</vt:lpstr>
      <vt:lpstr>SQL Examples</vt:lpstr>
      <vt:lpstr>Data Definition Language (DDL)</vt:lpstr>
      <vt:lpstr>Data Manipulation Language (DML)</vt:lpstr>
      <vt:lpstr>Example: SQL Embedded in Java (FYI)</vt:lpstr>
      <vt:lpstr>Database Development</vt:lpstr>
      <vt:lpstr>When NOT to Use Databases</vt:lpstr>
      <vt:lpstr>Summary of This Week’s Lectures</vt:lpstr>
    </vt:vector>
  </TitlesOfParts>
  <Company>Starcraft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dc:title>
  <dc:creator>Zerg</dc:creator>
  <cp:lastModifiedBy>Collin Roberts</cp:lastModifiedBy>
  <cp:revision>170</cp:revision>
  <cp:lastPrinted>1601-01-01T00:00:00Z</cp:lastPrinted>
  <dcterms:created xsi:type="dcterms:W3CDTF">2005-04-29T16:14:00Z</dcterms:created>
  <dcterms:modified xsi:type="dcterms:W3CDTF">2026-05-11T06:57:14Z</dcterms:modified>
</cp:coreProperties>
</file>