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Action1.xml" ContentType="application/vnd.ms-office.inkAction+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ink/inkAction2.xml" ContentType="application/vnd.ms-office.inkAction+xml"/>
  <Override PartName="/ppt/tags/tag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Action3.xml" ContentType="application/vnd.ms-office.inkAction+xml"/>
  <Override PartName="/ppt/notesSlides/notesSlide32.xml" ContentType="application/vnd.openxmlformats-officedocument.presentationml.notesSlide+xml"/>
  <Override PartName="/ppt/ink/inkAction4.xml" ContentType="application/vnd.ms-office.inkAction+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46"/>
  </p:notesMasterIdLst>
  <p:handoutMasterIdLst>
    <p:handoutMasterId r:id="rId47"/>
  </p:handoutMasterIdLst>
  <p:sldIdLst>
    <p:sldId id="373" r:id="rId2"/>
    <p:sldId id="374" r:id="rId3"/>
    <p:sldId id="355" r:id="rId4"/>
    <p:sldId id="358" r:id="rId5"/>
    <p:sldId id="344" r:id="rId6"/>
    <p:sldId id="291" r:id="rId7"/>
    <p:sldId id="333" r:id="rId8"/>
    <p:sldId id="294" r:id="rId9"/>
    <p:sldId id="296" r:id="rId10"/>
    <p:sldId id="297" r:id="rId11"/>
    <p:sldId id="298" r:id="rId12"/>
    <p:sldId id="362" r:id="rId13"/>
    <p:sldId id="299" r:id="rId14"/>
    <p:sldId id="300" r:id="rId15"/>
    <p:sldId id="301" r:id="rId16"/>
    <p:sldId id="334" r:id="rId17"/>
    <p:sldId id="292" r:id="rId18"/>
    <p:sldId id="302" r:id="rId19"/>
    <p:sldId id="303" r:id="rId20"/>
    <p:sldId id="324" r:id="rId21"/>
    <p:sldId id="346" r:id="rId22"/>
    <p:sldId id="365" r:id="rId23"/>
    <p:sldId id="325" r:id="rId24"/>
    <p:sldId id="356" r:id="rId25"/>
    <p:sldId id="304" r:id="rId26"/>
    <p:sldId id="357" r:id="rId27"/>
    <p:sldId id="363" r:id="rId28"/>
    <p:sldId id="306" r:id="rId29"/>
    <p:sldId id="326" r:id="rId30"/>
    <p:sldId id="348" r:id="rId31"/>
    <p:sldId id="376" r:id="rId32"/>
    <p:sldId id="307" r:id="rId33"/>
    <p:sldId id="328" r:id="rId34"/>
    <p:sldId id="378" r:id="rId35"/>
    <p:sldId id="377" r:id="rId36"/>
    <p:sldId id="329" r:id="rId37"/>
    <p:sldId id="336" r:id="rId38"/>
    <p:sldId id="310" r:id="rId39"/>
    <p:sldId id="309" r:id="rId40"/>
    <p:sldId id="312" r:id="rId41"/>
    <p:sldId id="341" r:id="rId42"/>
    <p:sldId id="323" r:id="rId43"/>
    <p:sldId id="332" r:id="rId44"/>
    <p:sldId id="375" r:id="rId45"/>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1" autoAdjust="0"/>
    <p:restoredTop sz="79316" autoAdjust="0"/>
  </p:normalViewPr>
  <p:slideViewPr>
    <p:cSldViewPr>
      <p:cViewPr varScale="1">
        <p:scale>
          <a:sx n="65" d="100"/>
          <a:sy n="65" d="100"/>
        </p:scale>
        <p:origin x="230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400"/>
    </p:cViewPr>
  </p:sorterViewPr>
  <p:notesViewPr>
    <p:cSldViewPr>
      <p:cViewPr varScale="1">
        <p:scale>
          <a:sx n="57" d="100"/>
          <a:sy n="57" d="100"/>
        </p:scale>
        <p:origin x="-1182" y="-90"/>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hdr" sz="quarter"/>
          </p:nvPr>
        </p:nvSpPr>
        <p:spPr bwMode="auto">
          <a:xfrm>
            <a:off x="0"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9" tIns="44929" rIns="89859" bIns="44929" numCol="1" anchor="t" anchorCtr="0" compatLnSpc="1">
            <a:prstTxWarp prst="textNoShape">
              <a:avLst/>
            </a:prstTxWarp>
          </a:bodyPr>
          <a:lstStyle>
            <a:lvl1pPr defTabSz="898391">
              <a:defRPr sz="1200">
                <a:latin typeface="Arial" charset="0"/>
              </a:defRPr>
            </a:lvl1pPr>
          </a:lstStyle>
          <a:p>
            <a:endParaRPr lang="en-CA" altLang="en-US"/>
          </a:p>
        </p:txBody>
      </p:sp>
      <p:sp>
        <p:nvSpPr>
          <p:cNvPr id="389123" name="Rectangle 3"/>
          <p:cNvSpPr>
            <a:spLocks noGrp="1" noChangeArrowheads="1"/>
          </p:cNvSpPr>
          <p:nvPr>
            <p:ph type="dt" sz="quarter" idx="1"/>
          </p:nvPr>
        </p:nvSpPr>
        <p:spPr bwMode="auto">
          <a:xfrm>
            <a:off x="3956397"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9" tIns="44929" rIns="89859" bIns="44929" numCol="1" anchor="t" anchorCtr="0" compatLnSpc="1">
            <a:prstTxWarp prst="textNoShape">
              <a:avLst/>
            </a:prstTxWarp>
          </a:bodyPr>
          <a:lstStyle>
            <a:lvl1pPr algn="r" defTabSz="898391">
              <a:defRPr sz="1200">
                <a:latin typeface="Arial" charset="0"/>
              </a:defRPr>
            </a:lvl1pPr>
          </a:lstStyle>
          <a:p>
            <a:endParaRPr lang="en-CA" altLang="en-US"/>
          </a:p>
        </p:txBody>
      </p:sp>
      <p:sp>
        <p:nvSpPr>
          <p:cNvPr id="389124" name="Rectangle 4"/>
          <p:cNvSpPr>
            <a:spLocks noGrp="1" noChangeArrowheads="1"/>
          </p:cNvSpPr>
          <p:nvPr>
            <p:ph type="ftr" sz="quarter" idx="2"/>
          </p:nvPr>
        </p:nvSpPr>
        <p:spPr bwMode="auto">
          <a:xfrm>
            <a:off x="0" y="881713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9" tIns="44929" rIns="89859" bIns="44929" numCol="1" anchor="b" anchorCtr="0" compatLnSpc="1">
            <a:prstTxWarp prst="textNoShape">
              <a:avLst/>
            </a:prstTxWarp>
          </a:bodyPr>
          <a:lstStyle>
            <a:lvl1pPr defTabSz="898391">
              <a:defRPr sz="1200">
                <a:latin typeface="Arial" charset="0"/>
              </a:defRPr>
            </a:lvl1pPr>
          </a:lstStyle>
          <a:p>
            <a:endParaRPr lang="en-CA" altLang="en-US"/>
          </a:p>
        </p:txBody>
      </p:sp>
      <p:sp>
        <p:nvSpPr>
          <p:cNvPr id="389125" name="Rectangle 5"/>
          <p:cNvSpPr>
            <a:spLocks noGrp="1" noChangeArrowheads="1"/>
          </p:cNvSpPr>
          <p:nvPr>
            <p:ph type="sldNum" sz="quarter" idx="3"/>
          </p:nvPr>
        </p:nvSpPr>
        <p:spPr bwMode="auto">
          <a:xfrm>
            <a:off x="3956397" y="881713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9" tIns="44929" rIns="89859" bIns="44929" numCol="1" anchor="b" anchorCtr="0" compatLnSpc="1">
            <a:prstTxWarp prst="textNoShape">
              <a:avLst/>
            </a:prstTxWarp>
          </a:bodyPr>
          <a:lstStyle>
            <a:lvl1pPr algn="r" defTabSz="898391">
              <a:defRPr sz="1200">
                <a:latin typeface="Arial" charset="0"/>
              </a:defRPr>
            </a:lvl1pPr>
          </a:lstStyle>
          <a:p>
            <a:fld id="{EEA6A8D4-F3D8-4D92-8AF3-5C3D8EEF22E8}" type="slidenum">
              <a:rPr lang="en-CA" altLang="en-US"/>
              <a:pPr/>
              <a:t>‹#›</a:t>
            </a:fld>
            <a:endParaRPr lang="en-CA" altLang="en-US"/>
          </a:p>
        </p:txBody>
      </p:sp>
    </p:spTree>
    <p:extLst>
      <p:ext uri="{BB962C8B-B14F-4D97-AF65-F5344CB8AC3E}">
        <p14:creationId xmlns:p14="http://schemas.microsoft.com/office/powerpoint/2010/main" val="1082365985"/>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3T02:17:40.856"/>
    </inkml:context>
    <inkml:brush xml:id="br0">
      <inkml:brushProperty name="width" value="0.05292" units="cm"/>
      <inkml:brushProperty name="height" value="0.05292" units="cm"/>
      <inkml:brushProperty name="color" value="#FF0000"/>
    </inkml:brush>
  </inkml:definitions>
  <iact:action type="add" startTime="22462">
    <iact:property name="dataType"/>
    <iact:actionData xml:id="d0">
      <inkml:trace xmlns:inkml="http://www.w3.org/2003/InkML" xml:id="stk0" contextRef="#ctx0" brushRef="#br0">7215 5874 0,'-18'-36'47,"0"36"-45,-17-17 30,0 17-30,-53 0 29,-1-18-29,-16 18 30,-19 0-30,54 0-1,-36 0 46,53 0-45,-18 0 29,36 0-28,-53 0 28,17 0-29,-17 0 29,35 35-28,35-35 27,-17 36-28,18-1 30,-1-17-30,0-1-1,-17 36 45,0-17-44,-1-1 32,36 0-32,0 0 27,-17 1-27,17-1 63,0-17-54,0 17 13,17-18-23,36 19 30,36-1-29,-37-35 30,37 18-30,34 17 45,-35 0-45,1-17 30,34-1-29,-17-17-2,35 53 28,159-53-27,-159 0-1,-71 0 29,177 18-28,-194-18 29,-35 0-29,35 0 30,-18 0-30,106 0 30,18 0-30,-53 0 27,194 0-26,-212 0 16,106 35-17,-106-35 26,194 0-26,-88 0 30,-52 0-30,-1 0 29,-53 0-29,35 0 29,1 0-29,52 0 30,1 0-30,17 0 28,-71 0-28,-35 0-1,18 0 33,53 0-32,-18 0 26,71 0-26,-36 0 30,18 0-30,-53 0 29,-17 0-29,-71 0 30,-1 0-30,-16 0-1,-19 0 29,124 0-27,-52 0-2,263 0 46,1 0-45,-123 0 32,-72 0-31,-52 0-2,-35 0 25,70 0-23,18 0 27,-54 0-27,36 0 27,1 0-27,-37 0-2,-52 0 29,194 0-28,-123 0 13,-1 0 18,18 0-31,-17 0 29,70 0-28,-124 0 14,-17 0-15,35 0-1,1 0 29,17 0-28,-36 0 27,36 0-27,-18 0-1,88 0 30,-17 0-29,71 0 29,-19 0-29,-123 0 29,-35 0-29,-17 0 30,87 0-30,-88 0 27,248 0-26,-178 0 15,160 0-17,-89 0 31,-17 0-30,18 0 27,-19 0-27,54 0 29,70 0-29,36 0 30,-18 0-30,-54 0 29,-16 0-28,-124 0 11,-1 0-12,1 0 12,18 0-11,-18 0-2,282 0 32,-318 0-31,71 0 29,-35 0-29,-53 0 27,0 0-27,106 36 29,123-36-30,106 0 31,-71 0-30,-87 0 29,-142 0-29,-53 0-1,1 0 30,-1 0-28,141 0 44,-70 0-45,18 0 32,-89 0-32,0 0-1,0 0 59,106-36-59,-52-17 33,16 18-32,-87 17 29,0 1 69,-54-18-17,-140-18-81,17 17 29,-35-17-29,53 1 30,-18 34-30,-35-35 29,-35 35-29,141 1 28,-212-1-28,247 18 17,-141 0-17,18 0 27,-18 0-27,-53 0 30,-106 0-30,-70 0 29,35 0-29,88 0 29,-18 0-28,36 0 28,-71 0-29,0 0 13,177 0 1,-18 0-15,53 0 0,-229-53 46,-160 18-44,72 35 28,70 0-29,-36 0 29,-52 0-28,0 0 28,0-18-28,52-70 27,54 35-27,123 35-2,-124-70 29,-34 71-27,123 17 28,-18-71-29,-177 36 45,231 17-45,-90 18 30,89 0-30,71 0 29,-53 0-29,123 0 0,-35 0 27,-424 0-25,160 0 25,52 0-27,106 0 30,88 0-30,53 0 14,1 0 16,16 0-30,36 0 16,-88 0-16,35 0 29,18 0-29,35 0 26,-17 18-25,35-18-2,-54 35 29,72-35-28,-19 18 29,-17-18-28,-17 0 28,-18 0-29,0 0 29,-1 0-29,36 0 28,1 35-28,16-17 18</inkml:trace>
    </iact:actionData>
  </iact:action>
  <iact:action type="add" startTime="36792">
    <iact:property name="dataType"/>
    <iact:actionData xml:id="d1">
      <inkml:trace xmlns:inkml="http://www.w3.org/2003/InkML" xml:id="stk1" contextRef="#ctx0" brushRef="#br0">7162 11183 0,'-36'0'68,"1"0"-65,0 0-2,0 0 45,17 0-44,-17 0 32,-1 0-32,-34 0 27,35 0-27,-54 0 29,36 0-29,36 0 30,-1 0-30,-17 0-1,17 0 29,-70 0-27,-18 0 28,18 0-29,18 18 29,-19-1-29,36 1 31,18 17-30,-18-17-3,36-18 28,-36 18-26,17 17 29,1 0-29,17-35-1,-17 0 30,-18 53-29,18-35 29,17-1 3,18 1 16,0 0-48,0-1 49,0 1-37,36 17 36,-19-17-48,1 17 29,17 0-29,-17-35 30,-1 18-30,19 0 29,-1 17-29,0-17 2,71-18 39,53 52-40,-89-34-2,19 17 29,-19-17-28,36 0 29,-53-18-29,-35 0 47,70 0-47,35 35 29,36-17-28,-141-18-2,35 0 29,17 17-28,-52-17-1,17 0 29,18 0-28,17 18 46,-17-18-46,159 53 46,-141-53-47,34 35 31,-87-35-30,35 0-1,-35 0 30,52 0-29,-35 0-1,54 0 30,-1 0-29,88 0 45,-88 0-45,18-18 32,-18 18-32,-52 0-1,-19 0 27,54 0-26,-18 0 29,-18 0-30,-17 0 0,-1 0 37,54 0-37,-53 0 0,35 0 28,17 0-28,36 0 43,-36 0-42,1 0 32,35 0-33,-71 0 29,53 0-29,-35 0 0,18 0 29,123 0-29,-35 0 23,-18 0-23,88 0 45,-176 0-30,-18 0-1,0 0 8,89 0-22,-71 0 29,106 0-29,-89 0 29,54-17-29,-1 17 20,1-18-20,-19 18 30,1-35-30,124 35 44,-178 0-29,37 0-15,69 0 36,-34 0-36,-71 0 0,88 0 44,-53 0-44,71 0 20,-71 0-20,0 0 29,0 0-29,18 0 45,-53 0-30,18-18 15,-1 18-29,19 0 30,-19 0-30,-52 0-1,17 0 29,53-17-27,18-19 28,0 36-28,141-17 44,-124 17-46,-70 0 33,106-36-31,-106 36 24,35 0-25,0 0-1,-52 0 30,105 0-28,-53 0 28,0 0-29,-17 0 29,34 0-29,1-17 30,-18 17-30,-35 0 27,71 0-26,-89 0 16,36 0-17,17 0 29,18 0-29,52 0 26,-52 0-26,35 0 30,-52 0-30,69 0 29,-34 0-29,35 0 30,-36 0-30,36 0 28,-36 0-27,-52 0-2,176 0 46,70 0-45,-158 0 29,-106 0-29,35 0 29,-17 0-29,52 0 30,36 0-30,0 0 29,-1 0-29,-87 0 13,-53 0-13,70 0-1,-18 0 30,107 0-28,52 0 43,-141 0-43,0 0 30,1 0-30,16 0-2,-52 0 27,124 0-26,17 17 29,-18-17-28,-123 0-2,35 0 28,142 0-26,-107 0 27,-17 0-28,53 53 13,-18-17 18,53-1-31,106 0 33,-212-35-32,-53 0 27,71 18-28,-18-1 43,177-17-43,-18 36 30,17-36-30,-52 0 29,-142 0-28,-17 0 28,-35 0-29,0 0 27,70 0-27,53-18 19,-123 0-18,52-17 27,-35 35-28,18-35 25,-17 17-24,-1 1 27,0-1-27,18-17 44,-35 17-44,17-17 44,-17 35-44,17-36-2,-17-16 45,-1 16-44,18 1 33,-35 17-33,0 1 43,0-1 5,-70 0 0,-89-52-47,71 35 28,35 35-28,-53-53 30,71 53-18,-36-18 19,-17 0-32,0 18-1,35-17 27,-17-1-26,17 18 13,17-18-13,-52 1-1,35 17 30,-229-71-29,106 54 29,-18 17-30,35 0 31,-35 0-30,88 0 29,-194 0-29,230 0 16,-177 0-16,0 0 29,-71 0-28,142 0 25,-512 0-26,229 0 29,36 0-28,105 0 28,89-53-29,-71 0 29,18 35-29,-106 18 30,35 0-30,194 0 27,-334 0-26,351 0 15,-140 0-16,18 0 30,17 0-30,-71 0 26,1 0-25,-54 0 27,19 0-27,-1 0 28,0 0-29,35 0 29,-70 0-28,141 0-2,53 0 28,-194 0-26,177 0-2,-318 0 46,158 0-45,89 0 29,35 0-29,35 0 29,-17 0-28,88 0 28,53 0-29,-53 18 30,17-18-30,106 0-1,-52 0 29,-142 0-28,-70 0 28,-18 0-27,0 0 45,212 0-46,-18 0 29,18 0-29,18 0 29,52 0 18,-35 0-47,18 17 31,-18 1-31,17-18 29,-34 18-28,52-1 29,-17-17-14,17 0-15,1 0 28,-1 0-30,0 0 46,-34 0-46,-1 18 31,-18-18-30</inkml:trace>
    </iact:actionData>
  </iact:action>
  <iact:action type="add" startTime="66024">
    <iact:property name="dataType"/>
    <iact:actionData xml:id="d2">
      <inkml:trace xmlns:inkml="http://www.w3.org/2003/InkML" xml:id="stk2" contextRef="#ctx0" brushRef="#br0">4251 10107 0,'-35'0'1,"70"0"13,-158 0-13,35 0 33,-36 0-32,54 0-1,-19 0 30,-316 124-29,123 52 29,52 0-29,71-17 30,18 0-30,18-36 33,105 18-33,18-52-1,0-36 26,0 123-25,0-35 29,53 0-28,-18-53-2,71-17 29,88 17-28,0-53 29,106-35-29,71 0 30,-54-35-30,1-88 28,-177 52-27,-88 18 14,35-35-14,-35 0 27,17-36-28,-17 36 27,35 0-27,-52 0-1,87-71 29,1 35-28,17 54 14,-106-18 16,-17 52-29,-1 1 28,-17-35-29,-106-36 29,-158-71-29,123 142 28,-335-177-28,405 212 17,-105-35-17,34-35 27,54 52-28,71 18 31</inkml:trace>
    </iact:actionData>
  </iact:action>
  <iact:action type="add" startTime="67542">
    <iact:property name="dataType"/>
    <iact:actionData xml:id="d3">
      <inkml:trace xmlns:inkml="http://www.w3.org/2003/InkML" xml:id="stk3" contextRef="#ctx0" brushRef="#br0">6668 10918 0,'0'0'0,"-35"0"34,-54 0-31,36 0 27,-88 0-28,0 18 30,35 35-30,18-18-1,18 18 32,-1 88-31,-17-17 27,-36 87-27,36 54 29,-18-18-28,106-71 28,-17 18-29,17-35 29,0 35-28,0-123 11,0-36-12,17 53-1,1-35 30,70 159-29,89-53 45,87 70-44,-52-123 28,52-71-29,1 53 29,-36-70-29,-17-1 30,-18-17-30,-88 0-1,-18 0 29,71 0-28,-106 0-1,88 0 29,353 0-28,0 0 30,-142 0-31,19-123 47,-318-36-45,17-282 28,-70 335-29,0-52 29,0-36-29,0 123-1,0-17 30,-158-300-29,-178 70 29,-157 18-28,-54 54 28,70 122-29,142 54 29,265 34-29,-1 36 81,1 0-81,-124-53 28,-53 36-28,53-19 29,105 36-29</inkml:trace>
    </iact:actionData>
  </iact:action>
  <iact:action type="add" startTime="68931">
    <iact:property name="dataType"/>
    <iact:actionData xml:id="d4">
      <inkml:trace xmlns:inkml="http://www.w3.org/2003/InkML" xml:id="stk4" contextRef="#ctx0" brushRef="#br0">6633 11853 0,'0'0'14,"0"-35"53,-18 0-65,0 17-1,-17 18 29,-124-141-28,-70-35 29,53 35-29,34 17 30,37-52-30,69 87 15,-34 19-15,35 17-1,-36-70 29,-70-160-28,106 160 27,-71-106-27,35 140-1,36-34 30,-159-212-29,141 158 29,35-34-29,-52-1 29,52 0-29,-52 71 29,52 0-29,0 53 30,18-18-30,0 53 28,0-106-28,0 89 17,71-18-16,70-36 25,-53 54-26,-53 52 29,-17 18 1,35 0 3</inkml:trace>
    </iact:actionData>
  </iact:action>
  <iact:action type="add" startTime="70046">
    <iact:property name="dataType"/>
    <iact:actionData xml:id="d5">
      <inkml:trace xmlns:inkml="http://www.w3.org/2003/InkML" xml:id="stk5" contextRef="#ctx0" brushRef="#br0">5204 7285 0,'53'18'39,"0"-1"-36,35 71 38,-35-17-39,0 52 32,17-17-32,-70-88 27,0 52-27,0-34-1,-17 52 27,-230-18-27,53-17 29,141-35-29,123-18 120,18 0-120</inkml:trace>
    </iact:actionData>
  </iact:action>
  <iact:action type="add" startTime="71013">
    <iact:property name="dataType"/>
    <iact:actionData xml:id="d6">
      <inkml:trace xmlns:inkml="http://www.w3.org/2003/InkML" xml:id="stk6" contextRef="#ctx0" brushRef="#br0">6809 5592 0,'0'0'16,"-18"0"-15,1 0 17,-19 0 14,-17 0-30,18 17 16,0-17-16,-18 18-1,-70 35 29,17-18-28,18 18 27,-54-18-27,107-17-1,-53 35 29,-71 53-28,89-36 30,-19 54-30,-52-1 29,71-17-29,-54-18 30,71 0-30,18 1 29,0 52-28,35-88-2,-71 105 32,54-34-31,-1-18 25,18 17-25,0 53 30,0 18-30,0-52 29,0 69-28,53 19 28,17-1-29,-34-141 29,-1 18-29,-17-53-1,-1-36 13,1 1 2,17 17-13,0 1-2,142 34 46,-107-35-44,-52-17 27,35 0-28,0 35 30,17 0-30,72 0 29,-37-1-28,-16-34-2,-1-18 28,71 18-26,-107-18-3,160 35 30,-106-17-27,-53-1 28,-18 19-29,194 69 46,-35-34-46,36-36 29,-36 18-29,-53-35 30,18 17-30,-124-35-1,36 0 29,105-53-28,-35-159 29,0-105-29,-35 105 30,17-52-29,-105 176 26,88-371-27,-71 283 19,-35-177-18,0 71 27,-35-18-28,0 211 25,-71-157-25,0 87 29,-18 0-29,36 18 29,0 35-29,0 0 29,35 53-28,-70 18 29,17 0-30,70 35-1,-69-36 45,87 36-43,-17-17-2,-36-1 31,-88 1-30,-88-19 27,18 1-27,70 35 30,-70 0-30,-53-18 30,53 18-30,158 0-1,18 0 28,-106 0-26,124 0-3,0 0 30,-1 0-28,19 0 63</inkml:trace>
    </iact:actionData>
  </iact:action>
  <iact:action type="add" startTime="87297">
    <iact:property name="dataType"/>
    <iact:actionData xml:id="d7">
      <inkml:trace xmlns:inkml="http://www.w3.org/2003/InkML" xml:id="stk7" contextRef="#ctx0" brushRef="#br0">8202 15716 0,'-35'0'0,"18"0"34,-1 0-32,-35 0-1,-18 0 33,-17 0-32,-53 0 25,-71 0-24,1 0 28,17 36-29,-53 87 29,17 18-29,89 18 30,-35 17-30,123-105 12,-17 52-11,-1-70-2,0 53 30,-34 176-29,34 142 31,18-248 0,53 0-31,0 18 27,18-35-27,17-88 30,53 17-30,89-35 29,17-36-29,-89-17-1,142 0 29,-17 0-28,-124-52 29,105-37-29,-123 36 30,89-70-30,17-53 33,123-142-33,-211 230 26,35-53-26,0 53-1,-105 35 29,52-36-28,-18 1-1,-17-35 30,53-107-30,-35 54 31,17-18-30,-70 71 29,-18 34-29,0-16 30,-89-1-30,36 88 16,-282-88-16,-17 89 29,-37-1-29,284 18 26,-142 0-26,229 0 29,-17 0-29,17 0 46,0 0-46,-123 53 30,71-35-31</inkml:trace>
    </iact:actionData>
  </iact:action>
  <iact:action type="add" startTime="88617">
    <iact:property name="dataType"/>
    <iact:actionData xml:id="d8">
      <inkml:trace xmlns:inkml="http://www.w3.org/2003/InkML" xml:id="stk8" contextRef="#ctx0" brushRef="#br0">6774 16633 0,'0'-35'50,"0"18"-48,0-1-1,0-17 28,-36-89-26,-17 36-2,-211-212 29,-1-17-28,-35-71 29,-88-142-29,-194-440 47,388 512-47,0 17 29,71 88-29,-36 18 29,18-71-28,53 141-2,35 54 29,-141-495-28,88 283 30,0 141-30,88 70 29,18-123-29,0 53 28,0-106-28,0 176 28,106-300-28,-17 354 17,-19-89-16,-17 106 25,70-71-26,1 53 30,-54 18-30,-17 18 29,18 34-29,35-16 29,17 69-29,54-52 30,-19 70-30,-87-17 29,35 0-29,0-36-1,-18 18 46,-71 53 3,72 0-48,-36 0 29,-89 0 86</inkml:trace>
    </iact:actionData>
  </iact:action>
  <iact:action type="add" startTime="90002">
    <iact:property name="dataType"/>
    <iact:actionData xml:id="d9">
      <inkml:trace xmlns:inkml="http://www.w3.org/2003/InkML" xml:id="stk9" contextRef="#ctx0" brushRef="#br0">5151 6138 0,'70'53'99,"-52"18"-96,17 17 27,18 18-27,-35-53 27,-18 35-27,35-53 28,-35-17-29,-35 17 29,-89-17-28,89-1-2,-53 1 46,53-18-45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3T01:38:42.974"/>
    </inkml:context>
    <inkml:brush xml:id="br0">
      <inkml:brushProperty name="width" value="0.05292" units="cm"/>
      <inkml:brushProperty name="height" value="0.05292" units="cm"/>
      <inkml:brushProperty name="color" value="#FF0000"/>
    </inkml:brush>
  </inkml:definitions>
  <iact:action type="add" startTime="25027">
    <iact:property name="dataType"/>
    <iact:actionData xml:id="d0">
      <inkml:trace xmlns:inkml="http://www.w3.org/2003/InkML" xml:id="stk0" contextRef="#ctx0" brushRef="#br0">4445 12453 0,'18'-53'10,"0"36"-4,-1-1 2,19 0 0,-1-17 1,-18 17 7,1 18 21,0-17-17,-1-1-8,19 18 13,-1 0-13,53-35-6,-70 35 2,17 0 0,0 0-2,-17 0 2,17 0 3,-17 0-6,17 0 3,0 0 0,1 0 0,-19 0 0,36 17 0,-35-17 0,70 0 3,0 18-6,18-18 3,-35 0 3,-1 35-6,-70-17 114,36 0-95,-1-18-16,35 17 0,-17 36 0,-17-53 0,-19 0 0,36 0 4,-35 0 100,-1 0-91</inkml:trace>
    </iact:actionData>
  </iact:action>
  <iact:action type="add" startTime="26262">
    <iact:property name="dataType"/>
    <iact:actionData xml:id="d1">
      <inkml:trace xmlns:inkml="http://www.w3.org/2003/InkML" xml:id="stk1" contextRef="#ctx0" brushRef="#br0">5856 12188 0,'0'-17'76,"18"17"-60,0 17 0,17 1-8,-17-18 0,-1 35 4,1-35-7,0 0 6,17 18-5,-18 0 20,19 17-6,-1 0-4,0-17 0,-17 17-6,17-17-4,-17-1 10,-36-17 98,-17 18-109,0-18 4,-1 35-1,1-17-1,0 0 165,17-18-157,-17 17 2,17 1 108,1 0-117,-19-18 40,19 0-40,-1 0 3,0 17-4</inkml:trace>
    </iact:actionData>
  </iact:action>
  <iact:action type="add" startTime="29907">
    <iact:property name="dataType"/>
    <iact:actionData xml:id="d2">
      <inkml:trace xmlns:inkml="http://www.w3.org/2003/InkML" xml:id="stk2" contextRef="#ctx0" brushRef="#br0">4622 13035 0,'17'18'38,"1"-18"-25,0 0-7,35 0-1,-18 0 3,71 0 0,0 0 3,70 0-6,-17 0 6,-18 0-5,-35 0 2,-36 0 0,18 0 1,-70 0 1,0 0 39,17 0 35,-17 0-66,-1 0 0,1 0-10,17 0 4,-17 0 76,-1 0-72,19 0 0,-19 0-8,1 0 48,35 0-32,-36 0 11</inkml:trace>
    </iact:actionData>
  </iact:action>
  <iact:action type="add" startTime="31396">
    <iact:property name="dataType"/>
    <iact:actionData xml:id="d3">
      <inkml:trace xmlns:inkml="http://www.w3.org/2003/InkML" xml:id="stk3" contextRef="#ctx0" brushRef="#br0">5892 12912 0,'0'17'71,"53"36"-63,0 0 0,-1-18-1,-16 1 1,-19-19 0,-17 1 0,18-18 0,0 18 0,-1-1 121,-105-17 8,-53 0-130,-35 0 5,-1 0-9,54 0 5,17 0 0,88 0 1,1 0-1</inkml:trace>
    </iact:actionData>
  </iact:action>
  <iact:action type="add" startTime="32612">
    <iact:property name="dataType"/>
    <iact:actionData xml:id="d4">
      <inkml:trace xmlns:inkml="http://www.w3.org/2003/InkML" xml:id="stk4" contextRef="#ctx0" brushRef="#br0">4992 13829 0,'106'0'54,"17"0"-53,19 0 14,-1 18-14,-18-18 14,18 0-7,-88 35 0,18-35 0,-36 0 2,36 0-9,-54 0 15,18 0-1,-17 0 1,0 0 56,-1 0-25,1 0-25,0 0-6,35 0-15,0 0 13,-18 0-13,0 0 14,-17 0-14,-1 0 51,19 0-36,-19 0 31,1 0 6</inkml:trace>
    </iact:actionData>
  </iact:action>
  <iact:action type="add" startTime="33684">
    <iact:property name="dataType"/>
    <iact:actionData xml:id="d5">
      <inkml:trace xmlns:inkml="http://www.w3.org/2003/InkML" xml:id="stk5" contextRef="#ctx0" brushRef="#br0">6192 13653 0,'0'0'1,"17"0"4,1 0 4,0 0-2,-1 35 0,18-18 5,18 1-7,0 0 4,-17 17 6,-1 0-2,0-17-10,0 0 5,18 17 0,-35-18 0,-18 1 0,18-18 0,17 35 0,-35-17 104,-35-18-96,17 0-8,0 0 8,-35 0-5,36 0 2,-1 0 3,-17 0 1,0 0-10,17 0 2,-17 0-1,17 0-1,0 0 9,1 0-8,-1 18 16,0-18-12,1 0 217,-1 0-158,-17 0-48,17 0 3,1 0-4,-19 17 123</inkml:trace>
    </iact:actionData>
  </iact:action>
  <iact:action type="add" startTime="35195">
    <iact:property name="dataType"/>
    <iact:actionData xml:id="d6">
      <inkml:trace xmlns:inkml="http://www.w3.org/2003/InkML" xml:id="stk6" contextRef="#ctx0" brushRef="#br0">4728 14517 0,'17'0'39,"18"0"-29,36 0-2,0 0-2,17 0 2,18 0 0,-1 0 0,1 0-1,0 0 3,35 0-1,-35 0-3,18 0 2,-72 0 0,-16 0 0,-19 0 0,1 0 232,0 0-232,-1 0 8,1-18-8,17 18 8,0 0-8,-17 0 8,0 0 12,-1 0 5,1 0-30,0 0 13,17 0 20,0 0-32,-17 0 12,0 0-4</inkml:trace>
    </iact:actionData>
  </iact:action>
  <iact:action type="add" startTime="36227">
    <iact:property name="dataType"/>
    <iact:actionData xml:id="d7">
      <inkml:trace xmlns:inkml="http://www.w3.org/2003/InkML" xml:id="stk7" contextRef="#ctx0" brushRef="#br0">6174 14305 0,'18'35'78,"35"1"-77,-1-1 15,-16 18-8,-1-35 0,18-1 0,-53 1 80,0-1-72,-18 1-8,-105 35 0,17-35 1,18-18-2,35 17 1,18-17 0,17 0 0,0 18 0</inkml:trace>
    </iact:actionData>
  </iact:action>
  <iact:action type="add" startTime="58796">
    <iact:property name="dataType"/>
    <iact:actionData xml:id="d8">
      <inkml:trace xmlns:inkml="http://www.w3.org/2003/InkML" xml:id="stk8" contextRef="#ctx0" brushRef="#br0">4428 15804 0,'70'0'38,"71"0"-30,0 0 3,-35 0-6,0 0 3,-18 0 5,-17 0-10,-36 0 10,18 0-10,0 0 11,-18 0-8,1 0 2,16 0-4,-16 0 4,34 0 0,-52 0 0,70 0 0,-53 0 0,18 0 0,36 0 1,-54 0-2,35 0 1,1 0 0,-36 0 0,-17 0 0,35 0 2,-36 0-4,1 0 42,0 0-32</inkml:trace>
    </iact:actionData>
  </iact:action>
  <iact:action type="add" startTime="59619">
    <iact:property name="dataType"/>
    <iact:actionData xml:id="d9">
      <inkml:trace xmlns:inkml="http://www.w3.org/2003/InkML" xml:id="stk9" contextRef="#ctx0" brushRef="#br0">5998 15699 0,'17'0'119,"1"0"-110,70 53 7,-70-53-1,35 17 2,-53 1 46,17-1-55,-17 1 32,18 0-32,17 17 8,-35-17 1,-17-1 110,-54-17-115,-35 0-8,53 0 4,-17 0 0,34 0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3T02:03:07.529"/>
    </inkml:context>
    <inkml:brush xml:id="br0">
      <inkml:brushProperty name="width" value="0.05292" units="cm"/>
      <inkml:brushProperty name="height" value="0.05292" units="cm"/>
      <inkml:brushProperty name="color" value="#FF0000"/>
    </inkml:brush>
  </inkml:definitions>
  <iact:action type="add" startTime="9088">
    <iact:property name="dataType"/>
    <iact:actionData xml:id="d0">
      <inkml:trace xmlns:inkml="http://www.w3.org/2003/InkML" xml:id="stk0" contextRef="#ctx0" brushRef="#br0">11995 9843 0,'0'0'14,"53"0"18,17 0-30,36-18 27,35 0-26,18 18 28,-36 0-29,-70 0 29,88 0-28,-52 0 28,175 0-29,-158 0 6,0 0 7,-36 0-13,19 0-1,-19 0 28,142 0-26,-53 0-2,-18 0 25,141 0-24,-141 0 29,-17-17-29,-19 17 27,-69 0-27,34 0 29,1 0-29,35 0 28,-18-18-28,18 18-1,-36 0 23,36-18-22,17 18 27,-70 0-13,18 0-14,-36 0 28,142-35-28,-107 35 27,54 0-26,-54 0-2,-35 0 25,71 0-24,0 0 30,-53 0-30,18 0-1,-1 0 45,71 0-43,-35 0 29,317 0-30,-281 0 21,210 0-21,-211 0 27,-52 0-27,-36 0 25,-1 0-24,1 0 27,36 0-27,34 0 25,-35 0-26,-17 0 29,-54 0-29,36 0 30,36 0-30,-54 0 21,53 0-21,18 0 29,35 0-29,0 0 11,0 0 20,-53 0-31,-35 0 42,-17 0-42,52 18 27,53-1-26,53 19 28,-71-1-28,-17-35 27,88 35-28,-106-35 21,142 53-21,17-53 27,0 0-27,0 0 29,-71 0-29,-88 0 10,-17 0-10,35 0 30,17 0-30,-35 0 26,-35 18-26,-18-18 30,18 17-30,-17-17 29,52 0-29,-35 53-1,-18-53 29,36 0-27,-54 0-2,18 0 20,-17 0 71,70 0-90,-70 0 29,70 0-28,-35 0-2,-35 0 29,35 0-28,-36 0 29,1 0 20,0 0 65</inkml:trace>
    </iact:actionData>
  </iact:action>
  <iact:action type="add" startTime="12651">
    <iact:property name="dataType"/>
    <iact:actionData xml:id="d1">
      <inkml:trace xmlns:inkml="http://www.w3.org/2003/InkML" xml:id="stk1" contextRef="#ctx0" brushRef="#br0">565 9084 0,'35'-18'85,"230"18"-83,-160 0 18,142-17-18,-17 17 27,-160 0-27,-52 0 29,0 0-29</inkml:trace>
    </iact:actionData>
  </iact:action>
  <iact:action type="add" startTime="13375">
    <iact:property name="dataType"/>
    <iact:actionData xml:id="d2">
      <inkml:trace xmlns:inkml="http://www.w3.org/2003/InkML" xml:id="stk2" contextRef="#ctx0" brushRef="#br0">1764 8996 0,'18'0'44,"0"0"7,17 17-49,-18 1 20,19 17-21,17 18 29,-18-17-28,-35 17 29,0-36-2,0 54-27,-53-71-1,-35 17 29,-106 1-27,123-18 28,54 0 42,-1 18-58</inkml:trace>
    </iact:actionData>
  </iact:action>
  <iact:action type="add" startTime="14478">
    <iact:property name="dataType"/>
    <iact:actionData xml:id="d3">
      <inkml:trace xmlns:inkml="http://www.w3.org/2003/InkML" xml:id="stk3" contextRef="#ctx0" brushRef="#br0">759 11465 0,'17'0'0,"1"0"30,35 0-28,-35 0 28,211 0-28,53 0 14,-211 0 14,176 0-28,-177 0 29,-52 0 153</inkml:trace>
    </iact:actionData>
  </iact:action>
  <iact:action type="add" startTime="15387">
    <iact:property name="dataType"/>
    <iact:actionData xml:id="d4">
      <inkml:trace xmlns:inkml="http://www.w3.org/2003/InkML" xml:id="stk4" contextRef="#ctx0" brushRef="#br0">1605 11342 0,'18'0'59,"0"35"-56,-1-17 24,19-1-25,-1 19 28,-17-19-27,17 1 25,-35 17-11,18-17-15,-18-1-1,17 1 29,1-18-28,-1 18 30,1-18 1,0 0-31,-18 17 37,0 1-23,-18 17 14,-17-35-28,0 36 28,17-36 17,0 17 3,-17-17-48,17 0 22,-17 18-22,0-18 90,17 0-89,0 0 27,-17 0-28,18 0 294,-1 0-295</inkml:trace>
    </iact:actionData>
  </iact:action>
  <iact:action type="add" startTime="17358">
    <iact:property name="dataType"/>
    <iact:actionData xml:id="d5">
      <inkml:trace xmlns:inkml="http://www.w3.org/2003/InkML" xml:id="stk5" contextRef="#ctx0" brushRef="#br0">671 10019 0,'17'0'31,"1"0"-4,17 0-25,89 0 26,-1 0-26,-17 0 27,-18 0-27,-53 0 44,36 0-13,-36 0 1,1 0-32,-19 0 29,89 0-28,-71-18 19,18 18-20,53 0 237,-18 0-236</inkml:trace>
    </iact:actionData>
  </iact:action>
  <iact:action type="add" startTime="18326">
    <iact:property name="dataType"/>
    <iact:actionData xml:id="d6">
      <inkml:trace xmlns:inkml="http://www.w3.org/2003/InkML" xml:id="stk6" contextRef="#ctx0" brushRef="#br0">1658 9895 0,'18'-17'88,"0"17"-86,17 53 29,0-36-29,18 19 28,-35-19-28,-53 19 127,-36-1-126,53-35 3,-17 17 9,17-17-13,1 18 28,-1 0 46,0-1-73,1 1 45,-18 0-46,17-1 29</inkml:trace>
    </iact:actionData>
  </iact:action>
  <iact:action type="add" startTime="26775">
    <iact:property name="dataType"/>
    <iact:actionData xml:id="d7">
      <inkml:trace xmlns:inkml="http://www.w3.org/2003/InkML" xml:id="stk7" contextRef="#ctx0" brushRef="#br0">2346 9155 0,'0'0'15,"194"0"-14,-17 0 29,105 35-28,53 18 26,-159-36-26,36 19-1,123-19 30,0 72-29,-158-89 29,17 0-29,106 0 30,123 0-30,-247 0 27,160 17-27,-301-17 22,88 18-22,-52-18 28,-36 35-28,-17-35 11,52 0 17,71 0-28,195 0 29,-54 0-29,-194 0 28,-53 0-28,-17 0 47,52 0-47,36 0-1,212 0 37,35 0-36,-265 0-1,-71 18 107</inkml:trace>
    </iact:actionData>
  </iact:action>
  <iact:action type="add" startTime="27985">
    <iact:property name="dataType"/>
    <iact:actionData xml:id="d8">
      <inkml:trace xmlns:inkml="http://www.w3.org/2003/InkML" xml:id="stk8" contextRef="#ctx0" brushRef="#br0">2293 9948 0,'159'0'22,"370"0"-20,71 0 28,17 0-28,-123 0 13,35 0 15,-176 0-28,-88 0 29,-159 0-28,35-17 28,-88 17-29,-18 0 29,36 0-29,-36 0-1,71 0 37,-1 0-35,-52 0-2,-17 0 26,-1 0-24,0 0-2,18 0 26,35 0-25,36 0 29,70 35-28,-88-17-2,17-1 26,106 89-25,1-88 29,-1 35-29,-141-36-1,-35-17 29,18 0-27,-54 0 28,36 0-29,0 0 21,0 0-21,0-17 26,18-1-26,-124 18 125</inkml:trace>
    </iact:actionData>
  </iact:action>
  <iact:action type="add" startTime="29339">
    <iact:property name="dataType"/>
    <iact:actionData xml:id="d9">
      <inkml:trace xmlns:inkml="http://www.w3.org/2003/InkML" xml:id="stk9" contextRef="#ctx0" brushRef="#br0">1835 11642 0,'17'0'13,"-34"0"-12,299 0 0,177 0 32,-36 0-31,-247 0-1,71 0 30,529 0-29,-529 0 20,212 0-20,-71 0 29,71 0-29,-1 0 28,-34 0-28,-248 0 27,318 0-27,-353 0 11,-53 0 2,-17 0-13,-1 0-1,-34 0 30,-1 0 2,-18-18 1,107 0-32,-18 18 21,105 0-21,-17 0 25,-123 0-25,-53 0 30,-1-17-31,71 17 109,-52 0-107,-19 0 28,1 0-29,17 0 21,-17 0-21,0 0 27,17 0 18,-35 17 66,0 1-112</inkml:trace>
    </iact:actionData>
  </iact:action>
  <iact:action type="add" startTime="34326">
    <iact:property name="dataType"/>
    <iact:actionData xml:id="d10">
      <inkml:trace xmlns:inkml="http://www.w3.org/2003/InkML" xml:id="stk10" contextRef="#ctx0" brushRef="#br0">2152 8484 0,'0'0'15,"-70"71"-14,34-36 25,19 0-24,-18 1 26,-18 34-26,17-34 27,19 34-27,17 36 29,0 35-29,0 0 27,-36 0-27,72-35 30,52 18-30,0-36 29,18-35-29,-71-36 29,89 1-28,-71 0 19,52 17-19,-69-17-2,-19-18 27,72 35-26,16 53 26,-34-70-26,123 17 28,0-35-27,18 0 25,-89 0-26,-17-35 30,-35-1-30,34-52 29,-69-71-29,-36 89-1,0-71 29,0-71-27,-36 89-2,1 70 19,17 0-18,1 35-1,-18-17 28,17 17-27,-70 18 29,-71 0-29,18 0 27,-212 0-27,212 0-1,0 0 27,-53 18-26,159 17 30,17-35-30,0 18 29,-17 17-29,17-17 28,1-1-6,-19-17 88</inkml:trace>
    </iact:actionData>
  </iact:action>
  <iact:action type="add" startTime="35885">
    <iact:property name="dataType"/>
    <iact:actionData xml:id="d11">
      <inkml:trace xmlns:inkml="http://www.w3.org/2003/InkML" xml:id="stk11" contextRef="#ctx0" brushRef="#br0">2523 11271 0,'-18'-17'30,"-52"17"-28,-1 0-1,36 0 29,-124 53-27,71-36 25,-71 71-26,106-35-1,18-17 29,-36 34-27,54-52-2,-19 17 29,36 89-28,0-72 7,0 37 22,18-36-29,35-1 27,35 1-27,18-17 26,53 17-25,35-53 27,17 0-28,-70 0 27,53 0-27,-176 0 45,0 0-45,52-18 30,-52-106-30,0 72 21,-18-72-21,53 71 29,-36 18-29,36-18 26,-35 35-26,17-35 27,18 18-26,-53 17 25,53-17-25,-18 18 27,18-19-27,-35 19 28,-1-1 2,-123-35 34,-176-17-65,141 52 32,-18 0-32,-140-17 29,175 35-29,71 0 27,35 0 4,1 0-29</inkml:trace>
    </iact:actionData>
  </iact:action>
  <iact:action type="add" startTime="37312">
    <iact:property name="dataType"/>
    <iact:actionData xml:id="d12">
      <inkml:trace xmlns:inkml="http://www.w3.org/2003/InkML" xml:id="stk12" contextRef="#ctx0" brushRef="#br0">2099 12347 0,'0'0'8,"89"-35"23,-19 35 3,-35 18-32,54 105 27,-72-35-27,-17-17 27,53 35-26,-53 123 27,-17-106-28,-178 36 29,107-88-28,53-36 28,17-17-29,18-89 83,106-88-83,18-17 29,34-18-29,-105 141-1,18-18 25,70-17-24,-70 71 30,-19 17-30,-34 70 120,-18 71-120,0-105 25,0 122-25,0-105-1,0 35 29,0 71-28,18-141 94,35-18-94,-18-18 38,18 18-38,35-17 13</inkml:trace>
    </iact:actionData>
  </iact:action>
  <iact:action type="add" startTime="38369">
    <iact:property name="dataType"/>
    <iact:actionData xml:id="d13">
      <inkml:trace xmlns:inkml="http://www.w3.org/2003/InkML" xml:id="stk13" contextRef="#ctx0" brushRef="#br0">3352 12647 0,'0'-18'32,"-71"71"-30,18 88 27,36-17-27,17-89 29,0 18-29,0-18 29,0-17 19,17-18-47,1 0-2,35 0 6,-18-35 21,106-18-26,-17-18-1,-36 36 27,-35-18-26,-18-35 30,-35 70-31</inkml:trace>
    </iact:actionData>
  </iact:action>
  <iact:action type="add" startTime="38782">
    <iact:property name="dataType"/>
    <iact:actionData xml:id="d14">
      <inkml:trace xmlns:inkml="http://www.w3.org/2003/InkML" xml:id="stk14" contextRef="#ctx0" brushRef="#br0">3775 12647 0,'0'35'71,"-35"71"-69,0-71 27,-1 71-27,36-53 27,0 0-27,0-18-1,-17-17 29,17 0-28,0-1 29,0 1 20,17-36 35,1-35-85</inkml:trace>
    </iact:actionData>
  </iact:action>
  <iact:action type="add" startTime="39587">
    <iact:property name="dataType"/>
    <iact:actionData xml:id="d15">
      <inkml:trace xmlns:inkml="http://www.w3.org/2003/InkML" xml:id="stk15" contextRef="#ctx0" brushRef="#br0">4375 12259 0,'0'0'14,"-53"0"-11,0 18-2,35-1 26,-88 107-25,1-18 29,69-1-29,-17-16 29,53-19-29,0-17-1,0-35 30,0 88-29,0-89 30,0 124-30,18-105 21,-18 122-21,0-87 26,0-53 3,53-1-16,194-17 17,-53-176-31</inkml:trace>
    </iact:actionData>
  </iact:action>
  <iact:action type="add" startTime="40283">
    <iact:property name="dataType"/>
    <iact:actionData xml:id="d16">
      <inkml:trace xmlns:inkml="http://www.w3.org/2003/InkML" xml:id="stk16" contextRef="#ctx0" brushRef="#br0">5098 12330 0,'0'0'6,"-18"0"-3,-35 0-3,18 0 29,-53 35-27,53 35 27,-18 19-27,53-72 27,0 54-27,-18-18 29,18 17-29,-18 1 29,-17 52-28,-18-34 28,0 34-29,36-70-1,-1-18 21,18 36-20,0-1 29,0-52 93</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3T02:07:53.873"/>
    </inkml:context>
    <inkml:brush xml:id="br0">
      <inkml:brushProperty name="width" value="0.05292" units="cm"/>
      <inkml:brushProperty name="height" value="0.05292" units="cm"/>
      <inkml:brushProperty name="color" value="#FF0000"/>
    </inkml:brush>
  </inkml:definitions>
  <iact:action type="add" startTime="10619">
    <iact:property name="dataType"/>
    <iact:actionData xml:id="d0">
      <inkml:trace xmlns:inkml="http://www.w3.org/2003/InkML" xml:id="stk0" contextRef="#ctx0" brushRef="#br0">865 9331 0,'70'0'43,"-52"0"-41,35 0 12,-18 0-13,0 0 32,1 0-31,17 0-1,-36 0 24,18 0-23,1 0 31,-1 0-31,0 0-1,-17 0 40,0 0-24</inkml:trace>
    </iact:actionData>
  </iact:action>
  <iact:action type="add" startTime="11165">
    <iact:property name="dataType"/>
    <iact:actionData xml:id="d1">
      <inkml:trace xmlns:inkml="http://www.w3.org/2003/InkML" xml:id="stk1" contextRef="#ctx0" brushRef="#br0">1376 9208 0,'18'0'43,"17"17"-40,0 18 29,-17 18-30,0-35 25,-1 0-25,-17 17 43,-53 0-43,18-17-1,-53-1 26,17 1-23,1 17 9,35-17-10,-1-18 10,19 18-9</inkml:trace>
    </iact:actionData>
  </iact:action>
  <iact:action type="add" startTime="11714">
    <iact:property name="dataType"/>
    <iact:actionData xml:id="d2">
      <inkml:trace xmlns:inkml="http://www.w3.org/2003/InkML" xml:id="stk2" contextRef="#ctx0" brushRef="#br0">970 9913 0,'71'0'2,"-18"0"24,-18 0-23,18 0 28,-35 0-29,-1 0 24,72 0-11,-19 0 17,-52 0-29,17 0 28,-17 0-29</inkml:trace>
    </iact:actionData>
  </iact:action>
  <iact:action type="add" startTime="12197">
    <iact:property name="dataType"/>
    <iact:actionData xml:id="d3">
      <inkml:trace xmlns:inkml="http://www.w3.org/2003/InkML" xml:id="stk3" contextRef="#ctx0" brushRef="#br0">1447 9860 0,'17'0'58,"19"18"-56,-19-1-1,36 19 32,53 52-31,-53-35 23,-35-36-22,-36-17 107,-70 0-108,52 0-1,-16 0 25,-72 0-24,36 18 30,53 17-31</inkml:trace>
    </iact:actionData>
  </iact:action>
  <iact:action type="add" startTime="13010">
    <iact:property name="dataType"/>
    <iact:actionData xml:id="d4">
      <inkml:trace xmlns:inkml="http://www.w3.org/2003/InkML" xml:id="stk4" contextRef="#ctx0" brushRef="#br0">671 11483 0,'35'0'11,"-70"0"-11,176 0 32,-53 35-30,18-35 29,105 0-29,-69 0 11,-19 0-10,0 0 27,-105 0-27,0 0 54</inkml:trace>
    </iact:actionData>
  </iact:action>
  <iact:action type="add" startTime="13558">
    <iact:property name="dataType"/>
    <iact:actionData xml:id="d5">
      <inkml:trace xmlns:inkml="http://www.w3.org/2003/InkML" xml:id="stk5" contextRef="#ctx0" brushRef="#br0">1447 11518 0,'123'-17'57,"-35"17"-52,-35 0-4,36 35 26,-1 18-24,-88-18 105,0-17-106,0 17-1,0-17 26,-124-1-25,-70-17 25,106 0-23,70 0 22,1 0 119</inkml:trace>
    </iact:actionData>
  </iact:action>
  <iact:action type="add" startTime="16818">
    <iact:property name="dataType"/>
    <iact:actionData xml:id="d6">
      <inkml:trace xmlns:inkml="http://www.w3.org/2003/InkML" xml:id="stk6" contextRef="#ctx0" brushRef="#br0">1623 9119 0,'53'0'0,"-106"0"19,300 0-18,106 0 25,-177 0-24,36 0-1,-36 0 30,459 0-29,-247 0 24,-176 0-24,-36 0-1,36 0 32,335 0-31,-265 0 24,-106 0-23,-70 0-2,0 0 31,229 0-30,-35 36 23,-123-19-21,-89-17-3,18 53 27,-18-35-26,-35-1 25,35 1-25,106 17 30,88-35-30,89 0 24,-230 0-24,-71 0 29,-52 0-29,-18 36 109</inkml:trace>
    </iact:actionData>
  </iact:action>
  <iact:action type="add" startTime="17837">
    <iact:property name="dataType"/>
    <iact:actionData xml:id="d7">
      <inkml:trace xmlns:inkml="http://www.w3.org/2003/InkML" xml:id="stk7" contextRef="#ctx0" brushRef="#br0">1535 10001 0,'0'0'11,"106"0"-10,70 0 0,247 0 30,212 0-29,142 0 30,52 0-30,-106 0 27,-229 0-27,-194 0 30,-124 0-30,36 0 24,-89 0-24,18 0-1,-35 0 12,35 0 1,0 0-10,-53 0-3,-17 18 25,52 0-24,-34-1 31,-1 18-30,-18-17-2,19-18 23,122 18-22,-87 17 30,-18-35-30,-18 0 24,-18 0-24,-34 18 92,17-18-91,35 17 22,-53-17-23,124 36 31,176 34-32</inkml:trace>
    </iact:actionData>
  </iact:action>
  <iact:action type="add" startTime="18984">
    <iact:property name="dataType"/>
    <iact:actionData xml:id="d8">
      <inkml:trace xmlns:inkml="http://www.w3.org/2003/InkML" xml:id="stk8" contextRef="#ctx0" brushRef="#br0">1411 11659 0,'0'0'15,"89"0"-14,405 0 36,70 0-36,18 0 29,-176 0-29,-124 0 29,-247 0-29,71 0 0,-35 0 20,52 0-20,-70 0 29,106 18-29,317-18 29,-264 0-29,176 0 29,-71 0-23,-140 0-6,-1 0 29,-17 0-29,-53 0 29,52 0-29,-17 0 29,-35 0-29,35 0 0,177 0 35,-1 53-35,-299-53 29,106 18-29,-36-18 35,-35 0-34,-18 0 24,53 0-24,71 0 30,-18 0-30,-70 0 23,-54 0 39,18 0-61,36 0 24,-36 0-24,-17 0-2,141 0 26,-53 0-25,211 0 30,-246 0-29</inkml:trace>
    </iact:actionData>
  </iact:action>
  <iact:action type="add" startTime="22854">
    <iact:property name="dataType"/>
    <iact:actionData xml:id="d9">
      <inkml:trace xmlns:inkml="http://www.w3.org/2003/InkML" xml:id="stk9" contextRef="#ctx0" brushRef="#br0">2981 8996 0,'0'0'12,"-35"-35"-11,-36 35 29,-52 0-27,-36 0 29,18 0-30,53 17 24,-71 71-22,106-52 22,18-1-23,0 0-2,17-17 26,0 17-25,-34 89 31,52 17-31,0-106-1,0 18 25,0 0-24,0 0 25,0-36-25,141 177 47,-53-141-46,-53 0 22,18-17-23,0-1 31,53-18-29,0-17 20,388 0-22,-106 0 25,-300 0-25,0 0 31,-53 0-31,-35-17 43,0-18-43,0-36-1,0 36 30,36-230-29,-36 177 23,0 70-21,0-35 27,0 18-28,0 17-2,0-17 24,0 18-23,0-19 24,0 1-24,-53 0-1,0-36 31,-141-17-29,70 35 23,36 53-23,35-18-2,18 18 30,0 0-29,-1 0 25,-17 36-25,0-36-1,-105 17 30,-36 19-30</inkml:trace>
    </iact:actionData>
  </iact:action>
  <iact:action type="add" startTime="24308">
    <iact:property name="dataType"/>
    <iact:actionData xml:id="d10">
      <inkml:trace xmlns:inkml="http://www.w3.org/2003/InkML" xml:id="stk10" contextRef="#ctx0" brushRef="#br0">2223 11483 0,'-53'0'23,"106"0"-23,-265 18 1,159 17 19,18-35-17,0 17-2,-18-17 25,53 18-24,0 17 25,0 54-25,17 16 30,125 72-28,-107-124 10,53-18-10,0 0-3,0 1 24,106 52-23,53 0 25,71-35-25,-89-53 30,-52 0-30,-54 0 24,-70 0-24,-35 0-1,35-35 31,52-54-30,-69 54 24,-1 17-22,-35 1-3,0-1 24,0-17-23,0 0 29,0-18-29,0-18 25,0-35-25,-106-17 31,-53 52-31,-17-17 25,-159 70-25,-53 18 31,70 0-31,159 0 25,36 0-25,88 0 33,-18 0-33,18 18 35,17 0 75</inkml:trace>
    </iact:actionData>
  </iact:action>
  <iact:action type="add" startTime="25725">
    <iact:property name="dataType"/>
    <iact:actionData xml:id="d11">
      <inkml:trace xmlns:inkml="http://www.w3.org/2003/InkML" xml:id="stk11" contextRef="#ctx0" brushRef="#br0">6103 14570 0,'-105'53'62,"-72"52"-60,1 1 31,35 35-30,52-52-2,72 87 25,-71 124-24,88-141 24,17-124-22,54 35 22,-18-17-24,123 53 17,142 53-16,17-53 23,106-18-23,-53-70 24,-177-18-25,54 0 29,-89 0-29,-140 0-1,-1 0 26,18 0-26,88 0 29,18-18-28,317-88 30,-35 18-29,-282-18-2,-53 53 24,52-35-21,-122 35 22,-19 0-24,-17 36 31,0-89-31,0-18 23,-35 71-23,0 36-1,-18-1 31,-53-53-30,71 36 24,35 18-23,-36-19-2,19 19 32,-195-142-31,-70 35 25,141 72-25,-53-1-1,88 35 23,-265-17-21,19-36 29,17 18-29,123 53-2,71 0 24,-194-70-22,141 52 23,53-17-24,35 17 30,-35 18-29,105 0 24,19 0 40,-19 0-25</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9" tIns="44929" rIns="89859" bIns="44929" numCol="1" anchor="t" anchorCtr="0" compatLnSpc="1">
            <a:prstTxWarp prst="textNoShape">
              <a:avLst/>
            </a:prstTxWarp>
          </a:bodyPr>
          <a:lstStyle>
            <a:lvl1pPr defTabSz="898391">
              <a:defRPr sz="1200"/>
            </a:lvl1pPr>
          </a:lstStyle>
          <a:p>
            <a:endParaRPr lang="en-US" altLang="zh-CN"/>
          </a:p>
        </p:txBody>
      </p:sp>
      <p:sp>
        <p:nvSpPr>
          <p:cNvPr id="97283" name="Rectangle 3"/>
          <p:cNvSpPr>
            <a:spLocks noGrp="1" noChangeArrowheads="1"/>
          </p:cNvSpPr>
          <p:nvPr>
            <p:ph type="dt" idx="1"/>
          </p:nvPr>
        </p:nvSpPr>
        <p:spPr bwMode="auto">
          <a:xfrm>
            <a:off x="3957959"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9" tIns="44929" rIns="89859" bIns="44929" numCol="1" anchor="t" anchorCtr="0" compatLnSpc="1">
            <a:prstTxWarp prst="textNoShape">
              <a:avLst/>
            </a:prstTxWarp>
          </a:bodyPr>
          <a:lstStyle>
            <a:lvl1pPr algn="r" defTabSz="898391">
              <a:defRPr sz="1200"/>
            </a:lvl1pPr>
          </a:lstStyle>
          <a:p>
            <a:endParaRPr lang="en-US" altLang="zh-CN"/>
          </a:p>
        </p:txBody>
      </p:sp>
      <p:sp>
        <p:nvSpPr>
          <p:cNvPr id="97284" name="Rectangle 4"/>
          <p:cNvSpPr>
            <a:spLocks noGrp="1" noRot="1" noChangeAspect="1" noChangeArrowheads="1" noTextEdit="1"/>
          </p:cNvSpPr>
          <p:nvPr>
            <p:ph type="sldImg" idx="2"/>
          </p:nvPr>
        </p:nvSpPr>
        <p:spPr bwMode="auto">
          <a:xfrm>
            <a:off x="1171575" y="695325"/>
            <a:ext cx="4641850" cy="34813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30917" y="4410730"/>
            <a:ext cx="5123166" cy="417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9" tIns="44929" rIns="89859" bIns="44929"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7286" name="Rectangle 6"/>
          <p:cNvSpPr>
            <a:spLocks noGrp="1" noChangeArrowheads="1"/>
          </p:cNvSpPr>
          <p:nvPr>
            <p:ph type="ftr" sz="quarter" idx="4"/>
          </p:nvPr>
        </p:nvSpPr>
        <p:spPr bwMode="auto">
          <a:xfrm>
            <a:off x="0" y="881857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9" tIns="44929" rIns="89859" bIns="44929" numCol="1" anchor="b" anchorCtr="0" compatLnSpc="1">
            <a:prstTxWarp prst="textNoShape">
              <a:avLst/>
            </a:prstTxWarp>
          </a:bodyPr>
          <a:lstStyle>
            <a:lvl1pPr defTabSz="898391">
              <a:defRPr sz="1200"/>
            </a:lvl1pPr>
          </a:lstStyle>
          <a:p>
            <a:endParaRPr lang="en-US" altLang="zh-CN"/>
          </a:p>
        </p:txBody>
      </p:sp>
      <p:sp>
        <p:nvSpPr>
          <p:cNvPr id="97287" name="Rectangle 7"/>
          <p:cNvSpPr>
            <a:spLocks noGrp="1" noChangeArrowheads="1"/>
          </p:cNvSpPr>
          <p:nvPr>
            <p:ph type="sldNum" sz="quarter" idx="5"/>
          </p:nvPr>
        </p:nvSpPr>
        <p:spPr bwMode="auto">
          <a:xfrm>
            <a:off x="3957959" y="881857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59" tIns="44929" rIns="89859" bIns="44929" numCol="1" anchor="b" anchorCtr="0" compatLnSpc="1">
            <a:prstTxWarp prst="textNoShape">
              <a:avLst/>
            </a:prstTxWarp>
          </a:bodyPr>
          <a:lstStyle>
            <a:lvl1pPr algn="r" defTabSz="898391">
              <a:defRPr sz="1200"/>
            </a:lvl1pPr>
          </a:lstStyle>
          <a:p>
            <a:fld id="{38B52C53-3606-44EB-8372-66C441FFD1E6}" type="slidenum">
              <a:rPr lang="zh-CN" altLang="en-US"/>
              <a:pPr/>
              <a:t>‹#›</a:t>
            </a:fld>
            <a:endParaRPr lang="en-US" altLang="zh-CN"/>
          </a:p>
        </p:txBody>
      </p:sp>
    </p:spTree>
    <p:extLst>
      <p:ext uri="{BB962C8B-B14F-4D97-AF65-F5344CB8AC3E}">
        <p14:creationId xmlns:p14="http://schemas.microsoft.com/office/powerpoint/2010/main" val="9539816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C3B274-9A1E-40B2-83A9-478822442AEB}" type="slidenum">
              <a:rPr lang="zh-CN" altLang="en-US"/>
              <a:pPr/>
              <a:t>1</a:t>
            </a:fld>
            <a:endParaRPr lang="en-US" altLang="zh-CN"/>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ltLang="zh-CN" baseline="0" dirty="0"/>
          </a:p>
          <a:p>
            <a:endParaRPr lang="en-US" altLang="zh-CN" dirty="0"/>
          </a:p>
        </p:txBody>
      </p:sp>
    </p:spTree>
    <p:extLst>
      <p:ext uri="{BB962C8B-B14F-4D97-AF65-F5344CB8AC3E}">
        <p14:creationId xmlns:p14="http://schemas.microsoft.com/office/powerpoint/2010/main" val="3926371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ED9AE0-8B63-4A33-B276-3570D4D81206}" type="slidenum">
              <a:rPr lang="zh-CN" altLang="en-US"/>
              <a:pPr/>
              <a:t>11</a:t>
            </a:fld>
            <a:endParaRPr lang="en-US" altLang="zh-CN"/>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dirty="0"/>
              <a:t>Is (Michael, Jordan) = (Jordan, Michael)?</a:t>
            </a:r>
          </a:p>
          <a:p>
            <a:r>
              <a:rPr lang="en-US" dirty="0"/>
              <a:t>DBMS uses schema to interpret the instance (each is stored in a different place). So using (FN, LN) to interpret (Michael, Jordan) gives you different information from using the same schema to interpret (Jordan, Michael).</a:t>
            </a:r>
          </a:p>
          <a:p>
            <a:r>
              <a:rPr lang="en-US" dirty="0"/>
              <a:t>I should clarify the order of rows/columns: when you shuffle the rows in the instance, the same schema gives you the exact same information as before the shuffle. But if you shuffle the columns in the instance, the schema will interpret it differently. Hence the order of the rows in the instance is irrelevant, but the order of the columns matters a lot.</a:t>
            </a:r>
          </a:p>
          <a:p>
            <a:endParaRPr lang="en-US"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Analogy:</a:t>
            </a:r>
            <a:r>
              <a:rPr lang="en-US" baseline="0" dirty="0"/>
              <a:t> </a:t>
            </a:r>
          </a:p>
          <a:p>
            <a:r>
              <a:rPr lang="en-US" baseline="0" dirty="0"/>
              <a:t>Prove that A+A=A*A</a:t>
            </a:r>
          </a:p>
          <a:p>
            <a:r>
              <a:rPr lang="en-US" baseline="0" dirty="0"/>
              <a:t>When A = 2, it is correct. So the equation is correct? Obviously NOT. We can try A = 1 and it does not hold</a:t>
            </a:r>
          </a:p>
          <a:p>
            <a:r>
              <a:rPr lang="en-US" baseline="0" dirty="0"/>
              <a:t>A = 2 is like an instance and A =1 is another instance, the equitation is correct for one instance does not mean it is correct.</a:t>
            </a:r>
          </a:p>
          <a:p>
            <a:r>
              <a:rPr lang="en-US" baseline="0" dirty="0"/>
              <a:t>However, if the equation is wrong for one instance, it MUST be wrong.</a:t>
            </a:r>
          </a:p>
          <a:p>
            <a:endParaRPr lang="en-US" baseline="0" dirty="0"/>
          </a:p>
          <a:p>
            <a:r>
              <a:rPr lang="en-US" baseline="0" dirty="0"/>
              <a:t>So we can use instance to prove something is wrong but never to prove something is correct.</a:t>
            </a:r>
          </a:p>
        </p:txBody>
      </p:sp>
      <p:sp>
        <p:nvSpPr>
          <p:cNvPr id="4" name="Slide Number Placeholder 3"/>
          <p:cNvSpPr>
            <a:spLocks noGrp="1"/>
          </p:cNvSpPr>
          <p:nvPr>
            <p:ph type="sldNum" sz="quarter" idx="10"/>
          </p:nvPr>
        </p:nvSpPr>
        <p:spPr/>
        <p:txBody>
          <a:bodyPr/>
          <a:lstStyle/>
          <a:p>
            <a:fld id="{38B52C53-3606-44EB-8372-66C441FFD1E6}" type="slidenum">
              <a:rPr lang="zh-CN" altLang="en-US" smtClean="0"/>
              <a:pPr/>
              <a:t>12</a:t>
            </a:fld>
            <a:endParaRPr lang="en-US" altLang="zh-CN"/>
          </a:p>
        </p:txBody>
      </p:sp>
    </p:spTree>
    <p:extLst>
      <p:ext uri="{BB962C8B-B14F-4D97-AF65-F5344CB8AC3E}">
        <p14:creationId xmlns:p14="http://schemas.microsoft.com/office/powerpoint/2010/main" val="376838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5D7C80-BF52-4F7C-AFDA-3394F2A41FEA}" type="slidenum">
              <a:rPr lang="zh-CN" altLang="en-US"/>
              <a:pPr/>
              <a:t>13</a:t>
            </a:fld>
            <a:endParaRPr lang="en-US" altLang="zh-CN"/>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en-US"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615C03-4C62-4D58-AEC8-9CC2E48ADCEA}" type="slidenum">
              <a:rPr lang="zh-CN" altLang="en-US"/>
              <a:pPr/>
              <a:t>14</a:t>
            </a:fld>
            <a:endParaRPr lang="en-US" altLang="zh-CN"/>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xfrm>
            <a:off x="265530" y="4410730"/>
            <a:ext cx="6307118" cy="4177448"/>
          </a:xfrm>
        </p:spPr>
        <p:txBody>
          <a:bodyPr/>
          <a:lstStyle/>
          <a:p>
            <a:pPr>
              <a:lnSpc>
                <a:spcPct val="80000"/>
              </a:lnSpc>
            </a:pPr>
            <a:r>
              <a:rPr lang="en-US" altLang="zh-CN" sz="800" dirty="0"/>
              <a:t>Each row inside the table is also called tuple or record. Order of the tuples/rows is not important</a:t>
            </a:r>
          </a:p>
          <a:p>
            <a:pPr>
              <a:lnSpc>
                <a:spcPct val="80000"/>
              </a:lnSpc>
            </a:pPr>
            <a:endParaRPr lang="en-US" altLang="zh-CN" sz="800" dirty="0"/>
          </a:p>
          <a:p>
            <a:pPr>
              <a:lnSpc>
                <a:spcPct val="80000"/>
              </a:lnSpc>
            </a:pPr>
            <a:r>
              <a:rPr lang="en-US" altLang="zh-CN" sz="800" dirty="0"/>
              <a:t>By definition, relation is a set of tuples, no order among</a:t>
            </a:r>
            <a:r>
              <a:rPr lang="en-US" altLang="zh-CN" sz="800" baseline="0" dirty="0"/>
              <a:t> row. </a:t>
            </a:r>
            <a:r>
              <a:rPr lang="en-US" altLang="zh-CN" sz="800" dirty="0"/>
              <a:t>In terms of semantics, relation represents real world facts at a logical or abstract level. Many logical orders can specified on a relation, By Last Name or SID etc. But this is not part of the relation definition: there is no preference for one logical tuple over another. It is the user who might have preference over certain displaying order.</a:t>
            </a:r>
          </a:p>
          <a:p>
            <a:pPr>
              <a:lnSpc>
                <a:spcPct val="80000"/>
              </a:lnSpc>
            </a:pPr>
            <a:endParaRPr lang="en-US" altLang="zh-CN" sz="800" dirty="0"/>
          </a:p>
          <a:p>
            <a:pPr>
              <a:lnSpc>
                <a:spcPct val="80000"/>
              </a:lnSpc>
            </a:pPr>
            <a:r>
              <a:rPr lang="en-US" altLang="zh-CN" sz="800" u="sng" dirty="0"/>
              <a:t>However, order of the attributes (columns) does play an important part. Remember that DBMS uses schema to interpret the data. So the order of attributes in schema and in the table must match!</a:t>
            </a:r>
          </a:p>
          <a:p>
            <a:pPr>
              <a:lnSpc>
                <a:spcPct val="80000"/>
              </a:lnSpc>
            </a:pPr>
            <a:endParaRPr lang="en-US" altLang="zh-CN" sz="800" u="sng" dirty="0"/>
          </a:p>
          <a:p>
            <a:pPr>
              <a:lnSpc>
                <a:spcPct val="80000"/>
              </a:lnSpc>
            </a:pPr>
            <a:r>
              <a:rPr lang="en-US" altLang="zh-CN" sz="800" u="sng" dirty="0"/>
              <a:t>Change the order of rows, still the same table; but change the order of columns =&gt; different table!</a:t>
            </a:r>
          </a:p>
          <a:p>
            <a:pPr>
              <a:lnSpc>
                <a:spcPct val="80000"/>
              </a:lnSpc>
            </a:pPr>
            <a:endParaRPr lang="en-US" altLang="zh-CN" sz="800" dirty="0"/>
          </a:p>
          <a:p>
            <a:pPr>
              <a:lnSpc>
                <a:spcPct val="80000"/>
              </a:lnSpc>
            </a:pPr>
            <a:r>
              <a:rPr lang="en-US" altLang="zh-CN" sz="800" dirty="0"/>
              <a:t>Implementation and performance issue … </a:t>
            </a:r>
          </a:p>
          <a:p>
            <a:pPr>
              <a:lnSpc>
                <a:spcPct val="80000"/>
              </a:lnSpc>
            </a:pPr>
            <a:r>
              <a:rPr lang="en-US" altLang="zh-CN" sz="800" dirty="0"/>
              <a:t>As you can see, logical schema and physical are separated (you can have many logical orders, index, over one physical database; of courses, need different physical index file, but user transparent; accessing the same file from user point of </a:t>
            </a:r>
            <a:r>
              <a:rPr lang="en-US" altLang="zh-CN" sz="800" dirty="0" err="1"/>
              <a:t>veiw</a:t>
            </a:r>
            <a:r>
              <a:rPr lang="en-US" altLang="zh-CN" sz="800" dirty="0"/>
              <a:t>). Not like in legacy system (hierarchical or network, logical order and physical order are the same)</a:t>
            </a:r>
          </a:p>
          <a:p>
            <a:pPr>
              <a:lnSpc>
                <a:spcPct val="80000"/>
              </a:lnSpc>
            </a:pPr>
            <a:endParaRPr lang="en-US" altLang="zh-CN" sz="800" dirty="0"/>
          </a:p>
          <a:p>
            <a:pPr>
              <a:lnSpc>
                <a:spcPct val="80000"/>
              </a:lnSpc>
            </a:pPr>
            <a:r>
              <a:rPr lang="en-US" altLang="zh-CN" sz="800" dirty="0"/>
              <a:t>++++++++++++++++++++++++++++++</a:t>
            </a:r>
          </a:p>
          <a:p>
            <a:pPr>
              <a:lnSpc>
                <a:spcPct val="80000"/>
              </a:lnSpc>
            </a:pPr>
            <a:endParaRPr lang="en-US" altLang="zh-CN" sz="800" dirty="0"/>
          </a:p>
          <a:p>
            <a:pPr>
              <a:lnSpc>
                <a:spcPct val="80000"/>
              </a:lnSpc>
            </a:pPr>
            <a:r>
              <a:rPr lang="en-US" altLang="zh-CN" sz="800" u="sng" dirty="0"/>
              <a:t>A </a:t>
            </a:r>
            <a:r>
              <a:rPr lang="en-US" altLang="zh-CN" sz="800" b="1" u="sng" dirty="0"/>
              <a:t>tuple</a:t>
            </a:r>
            <a:r>
              <a:rPr lang="en-US" altLang="zh-CN" sz="800" u="sng" dirty="0"/>
              <a:t> is an ordered set of values</a:t>
            </a:r>
          </a:p>
          <a:p>
            <a:pPr>
              <a:lnSpc>
                <a:spcPct val="80000"/>
              </a:lnSpc>
            </a:pPr>
            <a:r>
              <a:rPr lang="en-US" altLang="zh-CN" sz="800" u="sng" dirty="0"/>
              <a:t>Each value is derived from an appropriate domain.</a:t>
            </a:r>
          </a:p>
          <a:p>
            <a:pPr>
              <a:lnSpc>
                <a:spcPct val="80000"/>
              </a:lnSpc>
            </a:pPr>
            <a:r>
              <a:rPr lang="en-US" altLang="zh-CN" sz="800" dirty="0"/>
              <a:t>Each row in the CUSTOMER table may be referred to as a tuple in the table and would consist of four values.</a:t>
            </a:r>
          </a:p>
          <a:p>
            <a:pPr>
              <a:lnSpc>
                <a:spcPct val="80000"/>
              </a:lnSpc>
            </a:pPr>
            <a:r>
              <a:rPr lang="en-US" altLang="zh-CN" sz="800" b="1" dirty="0"/>
              <a:t>&lt;632895, "John Smith", "101 Main St. Atlanta, GA  30332", "(404) 894-2000"&gt;</a:t>
            </a:r>
            <a:r>
              <a:rPr lang="en-US" altLang="zh-CN" sz="800" dirty="0"/>
              <a:t> </a:t>
            </a:r>
            <a:br>
              <a:rPr lang="en-US" altLang="zh-CN" sz="800" dirty="0"/>
            </a:br>
            <a:r>
              <a:rPr lang="en-US" altLang="zh-CN" sz="800" dirty="0"/>
              <a:t>is a tuple belonging to the CUSTOMER relation.</a:t>
            </a:r>
          </a:p>
          <a:p>
            <a:pPr>
              <a:lnSpc>
                <a:spcPct val="80000"/>
              </a:lnSpc>
            </a:pPr>
            <a:r>
              <a:rPr lang="en-US" altLang="zh-CN" sz="800" dirty="0"/>
              <a:t>A relation may be regarded as a </a:t>
            </a:r>
            <a:r>
              <a:rPr lang="en-US" altLang="zh-CN" sz="800" b="1" i="1" dirty="0"/>
              <a:t>set of tuples</a:t>
            </a:r>
            <a:r>
              <a:rPr lang="en-US" altLang="zh-CN" sz="800" dirty="0"/>
              <a:t> (rows).</a:t>
            </a:r>
          </a:p>
          <a:p>
            <a:pPr>
              <a:lnSpc>
                <a:spcPct val="80000"/>
              </a:lnSpc>
            </a:pPr>
            <a:r>
              <a:rPr lang="en-US" altLang="zh-CN" sz="800" dirty="0"/>
              <a:t>Columns in a table are also called attributes of the relation.</a:t>
            </a:r>
          </a:p>
          <a:p>
            <a:pPr>
              <a:lnSpc>
                <a:spcPct val="80000"/>
              </a:lnSpc>
            </a:pPr>
            <a:endParaRPr lang="en-US" altLang="zh-CN" sz="800" dirty="0"/>
          </a:p>
          <a:p>
            <a:pPr>
              <a:lnSpc>
                <a:spcPct val="80000"/>
              </a:lnSpc>
            </a:pPr>
            <a:endParaRPr lang="en-US" altLang="zh-CN" sz="800" dirty="0"/>
          </a:p>
          <a:p>
            <a:pPr>
              <a:lnSpc>
                <a:spcPct val="80000"/>
              </a:lnSpc>
            </a:pPr>
            <a:r>
              <a:rPr lang="en-US" altLang="zh-CN" sz="800" dirty="0"/>
              <a:t>Each Tuple </a:t>
            </a:r>
            <a:r>
              <a:rPr lang="en-US" altLang="zh-CN" sz="800" dirty="0" err="1"/>
              <a:t>represetns</a:t>
            </a:r>
            <a:r>
              <a:rPr lang="en-US" altLang="zh-CN" sz="800" dirty="0"/>
              <a:t> one entity in ER or real world</a:t>
            </a:r>
          </a:p>
          <a:p>
            <a:pPr>
              <a:lnSpc>
                <a:spcPct val="80000"/>
              </a:lnSpc>
            </a:pPr>
            <a:endParaRPr lang="en-US" altLang="zh-CN" sz="800" dirty="0"/>
          </a:p>
          <a:p>
            <a:pPr>
              <a:lnSpc>
                <a:spcPct val="80000"/>
              </a:lnSpc>
            </a:pPr>
            <a:endParaRPr lang="en-US" altLang="zh-CN" sz="800" dirty="0"/>
          </a:p>
          <a:p>
            <a:pPr>
              <a:lnSpc>
                <a:spcPct val="80000"/>
              </a:lnSpc>
            </a:pPr>
            <a:r>
              <a:rPr lang="en-US" altLang="zh-CN" sz="800" dirty="0"/>
              <a:t>How about order of attributes? Some do, some don’t (n-tuple, is ordered …) Physically they are stored in order as fields within a record. We follow the former here, unless say otherwise</a:t>
            </a:r>
          </a:p>
          <a:p>
            <a:pPr>
              <a:lnSpc>
                <a:spcPct val="80000"/>
              </a:lnSpc>
            </a:pPr>
            <a:endParaRPr lang="en-US" altLang="zh-CN" sz="800" dirty="0"/>
          </a:p>
          <a:p>
            <a:pPr>
              <a:lnSpc>
                <a:spcPct val="80000"/>
              </a:lnSpc>
            </a:pPr>
            <a:r>
              <a:rPr lang="en-US" altLang="zh-CN" sz="800" b="1" dirty="0">
                <a:solidFill>
                  <a:srgbClr val="000000"/>
                </a:solidFill>
                <a:cs typeface="Times New Roman" pitchFamily="18" charset="0"/>
              </a:rPr>
              <a:t>Ordering of tuples in a relation r(R)</a:t>
            </a:r>
            <a:r>
              <a:rPr lang="en-US" altLang="zh-CN" sz="800" dirty="0">
                <a:solidFill>
                  <a:srgbClr val="000000"/>
                </a:solidFill>
                <a:cs typeface="Times New Roman" pitchFamily="18" charset="0"/>
              </a:rPr>
              <a:t>: The tuples are </a:t>
            </a:r>
            <a:r>
              <a:rPr lang="en-US" altLang="zh-CN" sz="800" i="1" dirty="0">
                <a:solidFill>
                  <a:srgbClr val="000000"/>
                </a:solidFill>
                <a:cs typeface="Times New Roman" pitchFamily="18" charset="0"/>
              </a:rPr>
              <a:t>not</a:t>
            </a:r>
            <a:r>
              <a:rPr lang="en-US" altLang="zh-CN" sz="800" dirty="0">
                <a:solidFill>
                  <a:srgbClr val="000000"/>
                </a:solidFill>
                <a:cs typeface="Times New Roman" pitchFamily="18" charset="0"/>
              </a:rPr>
              <a:t>  considered to be ordered, even though they appear to be in the tabular form.</a:t>
            </a:r>
          </a:p>
          <a:p>
            <a:pPr>
              <a:lnSpc>
                <a:spcPct val="80000"/>
              </a:lnSpc>
            </a:pPr>
            <a:r>
              <a:rPr lang="en-US" altLang="zh-CN" sz="800" dirty="0">
                <a:solidFill>
                  <a:srgbClr val="000000"/>
                </a:solidFill>
                <a:cs typeface="Times New Roman" pitchFamily="18" charset="0"/>
              </a:rPr>
              <a:t> </a:t>
            </a:r>
            <a:r>
              <a:rPr lang="en-US" altLang="zh-CN" sz="800" b="1" dirty="0">
                <a:solidFill>
                  <a:srgbClr val="000000"/>
                </a:solidFill>
                <a:cs typeface="Times New Roman" pitchFamily="18" charset="0"/>
              </a:rPr>
              <a:t>Ordering of attributes in a relation schema R</a:t>
            </a:r>
            <a:r>
              <a:rPr lang="en-US" altLang="zh-CN" sz="800" dirty="0">
                <a:solidFill>
                  <a:srgbClr val="000000"/>
                </a:solidFill>
                <a:cs typeface="Times New Roman" pitchFamily="18" charset="0"/>
              </a:rPr>
              <a:t> (and of values within each tuple): We will consider the attributes in R(A</a:t>
            </a:r>
            <a:r>
              <a:rPr lang="en-US" altLang="zh-CN" sz="800" baseline="-25000" dirty="0">
                <a:solidFill>
                  <a:srgbClr val="000000"/>
                </a:solidFill>
                <a:cs typeface="Times New Roman" pitchFamily="18" charset="0"/>
              </a:rPr>
              <a:t>1</a:t>
            </a:r>
            <a:r>
              <a:rPr lang="en-US" altLang="zh-CN" sz="800" dirty="0">
                <a:solidFill>
                  <a:srgbClr val="000000"/>
                </a:solidFill>
                <a:cs typeface="Times New Roman" pitchFamily="18" charset="0"/>
              </a:rPr>
              <a:t>, A</a:t>
            </a:r>
            <a:r>
              <a:rPr lang="en-US" altLang="zh-CN" sz="800" baseline="-25000" dirty="0">
                <a:solidFill>
                  <a:srgbClr val="000000"/>
                </a:solidFill>
                <a:cs typeface="Times New Roman" pitchFamily="18" charset="0"/>
              </a:rPr>
              <a:t>2</a:t>
            </a:r>
            <a:r>
              <a:rPr lang="en-US" altLang="zh-CN" sz="800" dirty="0">
                <a:solidFill>
                  <a:srgbClr val="000000"/>
                </a:solidFill>
                <a:cs typeface="Times New Roman" pitchFamily="18" charset="0"/>
              </a:rPr>
              <a:t>, ..., A</a:t>
            </a:r>
            <a:r>
              <a:rPr lang="en-US" altLang="zh-CN" sz="800" baseline="-25000" dirty="0">
                <a:solidFill>
                  <a:srgbClr val="000000"/>
                </a:solidFill>
                <a:cs typeface="Times New Roman" pitchFamily="18" charset="0"/>
              </a:rPr>
              <a:t>n</a:t>
            </a:r>
            <a:r>
              <a:rPr lang="en-US" altLang="zh-CN" sz="800" dirty="0">
                <a:solidFill>
                  <a:srgbClr val="000000"/>
                </a:solidFill>
                <a:cs typeface="Times New Roman" pitchFamily="18" charset="0"/>
              </a:rPr>
              <a:t>) and the values in t=&lt;v</a:t>
            </a:r>
            <a:r>
              <a:rPr lang="en-US" altLang="zh-CN" sz="800" baseline="-25000" dirty="0">
                <a:solidFill>
                  <a:srgbClr val="000000"/>
                </a:solidFill>
                <a:cs typeface="Times New Roman" pitchFamily="18" charset="0"/>
              </a:rPr>
              <a:t>1</a:t>
            </a:r>
            <a:r>
              <a:rPr lang="en-US" altLang="zh-CN" sz="800" dirty="0">
                <a:solidFill>
                  <a:srgbClr val="000000"/>
                </a:solidFill>
                <a:cs typeface="Times New Roman" pitchFamily="18" charset="0"/>
              </a:rPr>
              <a:t>, v</a:t>
            </a:r>
            <a:r>
              <a:rPr lang="en-US" altLang="zh-CN" sz="800" baseline="-25000" dirty="0">
                <a:solidFill>
                  <a:srgbClr val="000000"/>
                </a:solidFill>
                <a:cs typeface="Times New Roman" pitchFamily="18" charset="0"/>
              </a:rPr>
              <a:t>2</a:t>
            </a:r>
            <a:r>
              <a:rPr lang="en-US" altLang="zh-CN" sz="800" dirty="0">
                <a:solidFill>
                  <a:srgbClr val="000000"/>
                </a:solidFill>
                <a:cs typeface="Times New Roman" pitchFamily="18" charset="0"/>
              </a:rPr>
              <a:t>, ..., </a:t>
            </a:r>
            <a:r>
              <a:rPr lang="en-US" altLang="zh-CN" sz="800" dirty="0" err="1">
                <a:solidFill>
                  <a:srgbClr val="000000"/>
                </a:solidFill>
                <a:cs typeface="Times New Roman" pitchFamily="18" charset="0"/>
              </a:rPr>
              <a:t>v</a:t>
            </a:r>
            <a:r>
              <a:rPr lang="en-US" altLang="zh-CN" sz="800" baseline="-25000" dirty="0" err="1">
                <a:solidFill>
                  <a:srgbClr val="000000"/>
                </a:solidFill>
                <a:cs typeface="Times New Roman" pitchFamily="18" charset="0"/>
              </a:rPr>
              <a:t>n</a:t>
            </a:r>
            <a:r>
              <a:rPr lang="en-US" altLang="zh-CN" sz="800" dirty="0">
                <a:solidFill>
                  <a:srgbClr val="000000"/>
                </a:solidFill>
                <a:cs typeface="Times New Roman" pitchFamily="18" charset="0"/>
              </a:rPr>
              <a:t>&gt; to be </a:t>
            </a:r>
            <a:r>
              <a:rPr lang="en-US" altLang="zh-CN" sz="800" i="1" dirty="0">
                <a:solidFill>
                  <a:srgbClr val="000000"/>
                </a:solidFill>
                <a:cs typeface="Times New Roman" pitchFamily="18" charset="0"/>
              </a:rPr>
              <a:t>ordered</a:t>
            </a:r>
            <a:r>
              <a:rPr lang="en-US" altLang="zh-CN" sz="800" dirty="0">
                <a:solidFill>
                  <a:srgbClr val="000000"/>
                </a:solidFill>
                <a:cs typeface="Times New Roman" pitchFamily="18" charset="0"/>
              </a:rPr>
              <a:t> .</a:t>
            </a:r>
          </a:p>
          <a:p>
            <a:pPr>
              <a:lnSpc>
                <a:spcPct val="80000"/>
              </a:lnSpc>
            </a:pPr>
            <a:r>
              <a:rPr lang="en-US" altLang="zh-CN" sz="800" dirty="0">
                <a:solidFill>
                  <a:srgbClr val="000000"/>
                </a:solidFill>
                <a:cs typeface="Times New Roman" pitchFamily="18" charset="0"/>
              </a:rPr>
              <a:t>	(However, a more general </a:t>
            </a:r>
            <a:r>
              <a:rPr lang="en-US" altLang="zh-CN" sz="800" i="1" dirty="0">
                <a:solidFill>
                  <a:srgbClr val="000000"/>
                </a:solidFill>
                <a:cs typeface="Times New Roman" pitchFamily="18" charset="0"/>
              </a:rPr>
              <a:t>alternative definition</a:t>
            </a:r>
            <a:r>
              <a:rPr lang="en-US" altLang="zh-CN" sz="800" dirty="0">
                <a:solidFill>
                  <a:srgbClr val="000000"/>
                </a:solidFill>
                <a:cs typeface="Times New Roman" pitchFamily="18" charset="0"/>
              </a:rPr>
              <a:t>  of relation does not require this ordering).</a:t>
            </a:r>
          </a:p>
          <a:p>
            <a:pPr>
              <a:lnSpc>
                <a:spcPct val="80000"/>
              </a:lnSpc>
            </a:pPr>
            <a:r>
              <a:rPr lang="en-US" altLang="zh-CN" sz="800" dirty="0">
                <a:solidFill>
                  <a:srgbClr val="000000"/>
                </a:solidFill>
                <a:cs typeface="Times New Roman" pitchFamily="18" charset="0"/>
              </a:rPr>
              <a:t> </a:t>
            </a:r>
            <a:r>
              <a:rPr lang="en-US" altLang="zh-CN" sz="800" b="1" dirty="0">
                <a:solidFill>
                  <a:srgbClr val="000000"/>
                </a:solidFill>
                <a:cs typeface="Times New Roman" pitchFamily="18" charset="0"/>
              </a:rPr>
              <a:t>Values in a tuple</a:t>
            </a:r>
            <a:r>
              <a:rPr lang="en-US" altLang="zh-CN" sz="800" dirty="0">
                <a:solidFill>
                  <a:srgbClr val="000000"/>
                </a:solidFill>
                <a:cs typeface="Times New Roman" pitchFamily="18" charset="0"/>
              </a:rPr>
              <a:t>: All values are considered </a:t>
            </a:r>
            <a:r>
              <a:rPr lang="en-US" altLang="zh-CN" sz="800" i="1" dirty="0">
                <a:solidFill>
                  <a:srgbClr val="000000"/>
                </a:solidFill>
                <a:cs typeface="Times New Roman" pitchFamily="18" charset="0"/>
              </a:rPr>
              <a:t>atomic</a:t>
            </a:r>
            <a:r>
              <a:rPr lang="en-US" altLang="zh-CN" sz="800" dirty="0">
                <a:solidFill>
                  <a:srgbClr val="000000"/>
                </a:solidFill>
                <a:cs typeface="Times New Roman" pitchFamily="18" charset="0"/>
              </a:rPr>
              <a:t>  (indivisible). A special </a:t>
            </a:r>
            <a:r>
              <a:rPr lang="en-US" altLang="zh-CN" sz="800" b="1" dirty="0">
                <a:solidFill>
                  <a:srgbClr val="000000"/>
                </a:solidFill>
                <a:cs typeface="Times New Roman" pitchFamily="18" charset="0"/>
              </a:rPr>
              <a:t>null</a:t>
            </a:r>
            <a:r>
              <a:rPr lang="en-US" altLang="zh-CN" sz="800" dirty="0">
                <a:solidFill>
                  <a:srgbClr val="000000"/>
                </a:solidFill>
                <a:cs typeface="Times New Roman" pitchFamily="18" charset="0"/>
              </a:rPr>
              <a:t> value is used to represent values that are unknown or inapplicable to certain tuples.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D33543-0042-42A6-9D53-D430FA157617}" type="slidenum">
              <a:rPr lang="zh-CN" altLang="en-US"/>
              <a:pPr/>
              <a:t>15</a:t>
            </a:fld>
            <a:endParaRPr lang="en-US" altLang="zh-CN"/>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CA" altLang="en-US"/>
              <a:t>Be aware degree of relation vs. degree of relationship!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84BA98-A697-4A3F-8852-82ED201302D5}" type="slidenum">
              <a:rPr lang="zh-CN" altLang="en-US"/>
              <a:pPr/>
              <a:t>16</a:t>
            </a:fld>
            <a:endParaRPr lang="en-US" altLang="zh-CN"/>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r>
              <a:rPr lang="en-US" altLang="zh-CN" dirty="0"/>
              <a:t>Use the terms interchangeably.</a:t>
            </a:r>
          </a:p>
          <a:p>
            <a:endParaRPr lang="en-US" altLang="zh-CN" baseline="0" dirty="0"/>
          </a:p>
          <a:p>
            <a:r>
              <a:rPr lang="en-US" altLang="zh-CN" sz="2400" b="1" u="sng" baseline="0" dirty="0">
                <a:solidFill>
                  <a:srgbClr val="FF0000"/>
                </a:solidFill>
              </a:rPr>
              <a:t>Note that every time we say table, we mean table as set of rows.</a:t>
            </a:r>
          </a:p>
          <a:p>
            <a:endParaRPr lang="en-US" altLang="zh-CN" baseline="0" dirty="0"/>
          </a:p>
          <a:p>
            <a:endParaRPr lang="en-US" alt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6751A7-7A7B-4105-BD23-0D4787D40E54}" type="slidenum">
              <a:rPr lang="zh-CN" altLang="en-US"/>
              <a:pPr/>
              <a:t>17</a:t>
            </a:fld>
            <a:endParaRPr lang="en-US" altLang="zh-CN"/>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p:txBody>
          <a:bodyPr/>
          <a:lstStyle/>
          <a:p>
            <a:r>
              <a:rPr lang="en-US" altLang="zh-CN" dirty="0"/>
              <a:t>Formally relation</a:t>
            </a:r>
            <a:r>
              <a:rPr lang="en-US" altLang="zh-CN" baseline="0" dirty="0"/>
              <a:t> is a </a:t>
            </a:r>
            <a:r>
              <a:rPr lang="en-US" altLang="zh-CN" dirty="0"/>
              <a:t>set of n-tuples, a1, a2 are the attributes, and D1, D2 are the domains of the attributes. each value of the tuple come from a domain.</a:t>
            </a:r>
          </a:p>
          <a:p>
            <a:endParaRPr lang="en-US" altLang="zh-CN" dirty="0"/>
          </a:p>
          <a:p>
            <a:r>
              <a:rPr lang="en-US" altLang="zh-CN" dirty="0"/>
              <a:t>Two very important facts:</a:t>
            </a:r>
          </a:p>
          <a:p>
            <a:r>
              <a:rPr lang="en-US" altLang="zh-CN" dirty="0"/>
              <a:t>Regardless of the domain of the attribute (</a:t>
            </a:r>
            <a:r>
              <a:rPr lang="en-US" altLang="zh-CN" dirty="0" err="1"/>
              <a:t>int</a:t>
            </a:r>
            <a:r>
              <a:rPr lang="en-US" altLang="zh-CN" dirty="0"/>
              <a:t>, char, string etc.), the value of an attribute could always be null.</a:t>
            </a:r>
          </a:p>
          <a:p>
            <a:endParaRPr lang="en-US" altLang="zh-CN" dirty="0"/>
          </a:p>
          <a:p>
            <a:r>
              <a:rPr lang="en-US" altLang="zh-CN" dirty="0"/>
              <a:t>A </a:t>
            </a:r>
            <a:r>
              <a:rPr lang="en-US" altLang="zh-CN" b="1" dirty="0"/>
              <a:t>domain</a:t>
            </a:r>
            <a:r>
              <a:rPr lang="en-US" altLang="zh-CN" dirty="0"/>
              <a:t> has a logical definition: e.g.,</a:t>
            </a:r>
            <a:br>
              <a:rPr lang="en-US" altLang="zh-CN" dirty="0"/>
            </a:br>
            <a:r>
              <a:rPr lang="en-US" altLang="zh-CN" dirty="0"/>
              <a:t>“</a:t>
            </a:r>
            <a:r>
              <a:rPr lang="en-US" altLang="zh-CN" dirty="0" err="1"/>
              <a:t>USA_phone_numbers</a:t>
            </a:r>
            <a:r>
              <a:rPr lang="en-US" altLang="zh-CN" dirty="0"/>
              <a:t>” are the set of 10 digit phone numbers valid in the U.S.</a:t>
            </a:r>
          </a:p>
          <a:p>
            <a:r>
              <a:rPr lang="en-US" altLang="zh-CN" dirty="0"/>
              <a:t>A domain may have a data-type or a format defined for it. The </a:t>
            </a:r>
            <a:r>
              <a:rPr lang="en-US" altLang="zh-CN" dirty="0" err="1"/>
              <a:t>USA_phone_numbers</a:t>
            </a:r>
            <a:r>
              <a:rPr lang="en-US" altLang="zh-CN" dirty="0"/>
              <a:t> may have a format: (</a:t>
            </a:r>
            <a:r>
              <a:rPr lang="en-US" altLang="zh-CN" dirty="0" err="1"/>
              <a:t>ddd</a:t>
            </a:r>
            <a:r>
              <a:rPr lang="en-US" altLang="zh-CN" dirty="0"/>
              <a:t>)-</a:t>
            </a:r>
            <a:r>
              <a:rPr lang="en-US" altLang="zh-CN" dirty="0" err="1"/>
              <a:t>ddd-dddd</a:t>
            </a:r>
            <a:r>
              <a:rPr lang="en-US" altLang="zh-CN" dirty="0"/>
              <a:t> where each d is a decimal digit. E.g., Dates have various formats such as </a:t>
            </a:r>
            <a:r>
              <a:rPr lang="en-US" altLang="zh-CN" dirty="0" err="1"/>
              <a:t>monthname</a:t>
            </a:r>
            <a:r>
              <a:rPr lang="en-US" altLang="zh-CN" dirty="0"/>
              <a:t>, date, year or </a:t>
            </a:r>
            <a:r>
              <a:rPr lang="en-US" altLang="zh-CN" dirty="0" err="1"/>
              <a:t>yyyy</a:t>
            </a:r>
            <a:r>
              <a:rPr lang="en-US" altLang="zh-CN" dirty="0"/>
              <a:t>-mm-</a:t>
            </a:r>
            <a:r>
              <a:rPr lang="en-US" altLang="zh-CN" dirty="0" err="1"/>
              <a:t>dd</a:t>
            </a:r>
            <a:r>
              <a:rPr lang="en-US" altLang="zh-CN" dirty="0"/>
              <a:t>, or </a:t>
            </a:r>
            <a:r>
              <a:rPr lang="en-US" altLang="zh-CN" dirty="0" err="1"/>
              <a:t>dd</a:t>
            </a:r>
            <a:r>
              <a:rPr lang="en-US" altLang="zh-CN" dirty="0"/>
              <a:t> </a:t>
            </a:r>
            <a:r>
              <a:rPr lang="en-US" altLang="zh-CN" dirty="0" err="1"/>
              <a:t>mm,yyyy</a:t>
            </a:r>
            <a:r>
              <a:rPr lang="en-US" altLang="zh-CN" dirty="0"/>
              <a:t> etc.</a:t>
            </a:r>
          </a:p>
          <a:p>
            <a:r>
              <a:rPr lang="en-US" altLang="zh-CN" dirty="0"/>
              <a:t>An attribute designates the </a:t>
            </a:r>
            <a:r>
              <a:rPr lang="en-US" altLang="zh-CN" b="1" dirty="0"/>
              <a:t>role</a:t>
            </a:r>
            <a:r>
              <a:rPr lang="en-US" altLang="zh-CN" dirty="0"/>
              <a:t> played by the domain. E.g., the domain Date may be used to define attributes “Invoice-date” and “Payment-date”.</a:t>
            </a:r>
          </a:p>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8EDF6A-1503-43AD-9D52-AE4AE6750510}" type="slidenum">
              <a:rPr lang="zh-CN" altLang="en-US"/>
              <a:pPr/>
              <a:t>18</a:t>
            </a:fld>
            <a:endParaRPr lang="en-US" altLang="zh-CN"/>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pPr marL="214541" indent="-214541"/>
            <a:r>
              <a:rPr lang="en-CA" altLang="en-US" dirty="0"/>
              <a:t>A relation database is a collection of data broken into relations. </a:t>
            </a:r>
          </a:p>
          <a:p>
            <a:pPr marL="214541" indent="-214541"/>
            <a:endParaRPr lang="en-CA" altLang="en-US" dirty="0"/>
          </a:p>
          <a:p>
            <a:pPr marL="214541" indent="-214541"/>
            <a:r>
              <a:rPr lang="en-CA" altLang="en-US" dirty="0"/>
              <a:t>Not a good idea to keep everything in one single table: </a:t>
            </a:r>
          </a:p>
          <a:p>
            <a:pPr marL="214541" indent="-214541"/>
            <a:endParaRPr lang="en-CA" altLang="en-US" dirty="0"/>
          </a:p>
          <a:p>
            <a:pPr marL="214541" indent="-214541">
              <a:buFontTx/>
              <a:buAutoNum type="arabicPeriod"/>
            </a:pPr>
            <a:r>
              <a:rPr lang="en-CA" altLang="en-US" dirty="0"/>
              <a:t>Redundancy: For example, two customer share the same account … store the account info twice</a:t>
            </a:r>
          </a:p>
          <a:p>
            <a:pPr marL="214541" indent="-214541">
              <a:buFontTx/>
              <a:buAutoNum type="arabicPeriod"/>
            </a:pPr>
            <a:r>
              <a:rPr lang="en-CA" altLang="en-US" dirty="0"/>
              <a:t>Null: customer has no check will have null for check information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6C5F6F-07E5-491B-A703-D07328604AF8}" type="slidenum">
              <a:rPr lang="zh-CN" altLang="en-US"/>
              <a:pPr/>
              <a:t>19</a:t>
            </a:fld>
            <a:endParaRPr lang="en-US" altLang="zh-CN"/>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r>
              <a:rPr lang="en-CA" altLang="en-US" dirty="0"/>
              <a:t>Example of a relation database, with 3 populated tables.</a:t>
            </a:r>
          </a:p>
          <a:p>
            <a:endParaRPr lang="en-CA" altLang="en-US" dirty="0"/>
          </a:p>
          <a:p>
            <a:r>
              <a:rPr lang="en-CA" altLang="en-US" dirty="0"/>
              <a:t>Related information stored in a</a:t>
            </a:r>
            <a:r>
              <a:rPr lang="en-CA" altLang="en-US" baseline="0" dirty="0"/>
              <a:t> structure format:</a:t>
            </a:r>
          </a:p>
          <a:p>
            <a:r>
              <a:rPr lang="en-CA" altLang="en-US" baseline="0" dirty="0"/>
              <a:t>Structure here are tables.</a:t>
            </a:r>
          </a:p>
          <a:p>
            <a:r>
              <a:rPr lang="en-CA" altLang="en-US" baseline="0" dirty="0"/>
              <a:t>How the information is connected to each together?</a:t>
            </a:r>
            <a:endParaRPr lang="en-CA"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09B727-393D-46D8-B0AD-8B115EA36DAB}" type="slidenum">
              <a:rPr lang="zh-CN" altLang="en-US"/>
              <a:pPr/>
              <a:t>20</a:t>
            </a:fld>
            <a:endParaRPr lang="en-US" altLang="zh-CN"/>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r>
              <a:rPr lang="en-CA" altLang="en-US" b="1" u="sng" dirty="0"/>
              <a:t>Every instance of a DB must satisfy some rules called all ICs. In other words, each time you add, delete or update the DB, all IC must be checked by the DBMS to see whether the action is legal.</a:t>
            </a:r>
          </a:p>
          <a:p>
            <a:endParaRPr lang="en-CA" altLang="en-US" dirty="0"/>
          </a:p>
          <a:p>
            <a:r>
              <a:rPr lang="en-CA" altLang="en-US" baseline="0" dirty="0"/>
              <a:t>Constraints are s</a:t>
            </a:r>
            <a:r>
              <a:rPr lang="en-CA" altLang="en-US" dirty="0"/>
              <a:t>pecified the</a:t>
            </a:r>
            <a:r>
              <a:rPr lang="en-CA" altLang="en-US" baseline="0" dirty="0"/>
              <a:t> developer during database development,</a:t>
            </a:r>
            <a:r>
              <a:rPr lang="en-CA" altLang="en-US" dirty="0"/>
              <a:t> but enforced automatically by DBMS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B52C53-3606-44EB-8372-66C441FFD1E6}" type="slidenum">
              <a:rPr lang="zh-CN" altLang="en-US" smtClean="0"/>
              <a:pPr/>
              <a:t>2</a:t>
            </a:fld>
            <a:endParaRPr lang="en-US" altLang="zh-CN"/>
          </a:p>
        </p:txBody>
      </p:sp>
    </p:spTree>
    <p:extLst>
      <p:ext uri="{BB962C8B-B14F-4D97-AF65-F5344CB8AC3E}">
        <p14:creationId xmlns:p14="http://schemas.microsoft.com/office/powerpoint/2010/main" val="1521227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D4CA92-39D4-4F5B-9EC7-56786093F2C7}" type="slidenum">
              <a:rPr lang="zh-CN" altLang="en-US"/>
              <a:pPr/>
              <a:t>23</a:t>
            </a:fld>
            <a:endParaRPr lang="en-US" altLang="zh-CN"/>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r>
              <a:rPr lang="en-CA" altLang="en-US" sz="800" dirty="0"/>
              <a:t>Set: unique row!</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PK? Having two more rows that are identical does not make sense! So every row must be unique. So there must exist </a:t>
            </a:r>
            <a:r>
              <a:rPr lang="en-US" baseline="0"/>
              <a:t>a minimal set </a:t>
            </a:r>
            <a:r>
              <a:rPr lang="en-US" baseline="0" dirty="0"/>
              <a:t>of attributes making each row unique.</a:t>
            </a:r>
            <a:endParaRPr lang="en-US"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24</a:t>
            </a:fld>
            <a:endParaRPr lang="zh-CN" altLang="en-US"/>
          </a:p>
        </p:txBody>
      </p:sp>
    </p:spTree>
    <p:extLst>
      <p:ext uri="{BB962C8B-B14F-4D97-AF65-F5344CB8AC3E}">
        <p14:creationId xmlns:p14="http://schemas.microsoft.com/office/powerpoint/2010/main" val="2195075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7BC1B-009F-4906-B38B-7B3AD8D412D3}" type="slidenum">
              <a:rPr lang="zh-CN" altLang="en-US"/>
              <a:pPr/>
              <a:t>25</a:t>
            </a:fld>
            <a:endParaRPr lang="en-US" altLang="zh-CN"/>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r>
              <a:rPr lang="en-CA" altLang="en-US" dirty="0"/>
              <a:t>If you</a:t>
            </a:r>
            <a:r>
              <a:rPr lang="en-CA" altLang="en-US" baseline="0" dirty="0"/>
              <a:t> are looking for account 102 in the Account table because of possible money laundering, I can uniquely identify one and only one row that you are looking for. So Number is a PK in Account.</a:t>
            </a:r>
          </a:p>
          <a:p>
            <a:r>
              <a:rPr lang="en-CA" altLang="en-US" baseline="0" dirty="0"/>
              <a:t>However, if you say you want to put $100 to account belong to J Smith in the Account able, I cannot tell which specific account you are depositing. So Owner can NOT be a PK in Account.</a:t>
            </a:r>
            <a:endParaRPr lang="en-CA" altLang="en-US" dirty="0"/>
          </a:p>
          <a:p>
            <a:endParaRPr lang="en-CA" altLang="en-US" dirty="0"/>
          </a:p>
          <a:p>
            <a:r>
              <a:rPr lang="en-CA" altLang="en-US" b="0" dirty="0"/>
              <a:t>Can</a:t>
            </a:r>
            <a:r>
              <a:rPr lang="en-CA" altLang="en-US" b="0" baseline="0" dirty="0"/>
              <a:t> Check-number alone be sufficient as the PK in the Check table?</a:t>
            </a:r>
            <a:endParaRPr lang="en-CA" altLang="en-US" b="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26</a:t>
            </a:fld>
            <a:endParaRPr lang="zh-CN" altLang="en-US"/>
          </a:p>
        </p:txBody>
      </p:sp>
    </p:spTree>
    <p:extLst>
      <p:ext uri="{BB962C8B-B14F-4D97-AF65-F5344CB8AC3E}">
        <p14:creationId xmlns:p14="http://schemas.microsoft.com/office/powerpoint/2010/main" val="1578414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38B52C53-3606-44EB-8372-66C441FFD1E6}" type="slidenum">
              <a:rPr lang="zh-CN" altLang="en-US" smtClean="0"/>
              <a:pPr/>
              <a:t>27</a:t>
            </a:fld>
            <a:endParaRPr lang="en-US" altLang="zh-CN"/>
          </a:p>
        </p:txBody>
      </p:sp>
    </p:spTree>
    <p:extLst>
      <p:ext uri="{BB962C8B-B14F-4D97-AF65-F5344CB8AC3E}">
        <p14:creationId xmlns:p14="http://schemas.microsoft.com/office/powerpoint/2010/main" val="3299666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23AC57-15FE-495A-A6B5-00648576DFEF}" type="slidenum">
              <a:rPr lang="zh-CN" altLang="en-US"/>
              <a:pPr/>
              <a:t>28</a:t>
            </a:fld>
            <a:endParaRPr lang="en-US" altLang="zh-CN"/>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r>
              <a:rPr lang="en-CA" altLang="en-US"/>
              <a:t>Let’s take a look at this example. Primary key and domain constraints are all satisfied but what is wrong? We deposit something to an account that does not exist! How can we prevent it?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14A508-2399-4250-A303-BCC49087A0F6}" type="slidenum">
              <a:rPr lang="zh-CN" altLang="en-US"/>
              <a:pPr/>
              <a:t>29</a:t>
            </a:fld>
            <a:endParaRPr lang="en-US" altLang="zh-CN"/>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r>
              <a:rPr lang="en-US" altLang="zh-CN" u="sng" dirty="0">
                <a:solidFill>
                  <a:srgbClr val="000000"/>
                </a:solidFill>
                <a:cs typeface="Times New Roman" pitchFamily="18" charset="0"/>
              </a:rPr>
              <a:t>Recall: DB</a:t>
            </a:r>
            <a:r>
              <a:rPr lang="en-US" altLang="zh-CN" u="sng" baseline="0" dirty="0">
                <a:solidFill>
                  <a:srgbClr val="000000"/>
                </a:solidFill>
                <a:cs typeface="Times New Roman" pitchFamily="18" charset="0"/>
              </a:rPr>
              <a:t> stores related data, how to data in different tables? How do they relate to each other? FK!</a:t>
            </a:r>
          </a:p>
          <a:p>
            <a:endParaRPr lang="en-US" altLang="zh-CN" u="sng" baseline="0" dirty="0">
              <a:solidFill>
                <a:srgbClr val="000000"/>
              </a:solidFill>
              <a:cs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434FAB-4FE6-4DC5-96B2-DC594EF5CFDC}" type="slidenum">
              <a:rPr lang="zh-CN" altLang="en-US"/>
              <a:pPr/>
              <a:t>30</a:t>
            </a:fld>
            <a:endParaRPr lang="en-US" altLang="zh-CN"/>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r>
              <a:rPr lang="en-US" altLang="zh-CN" dirty="0"/>
              <a:t>Unique (what if not unique?, That is candidate key) or null (customer just want to cash a check?)</a:t>
            </a:r>
          </a:p>
          <a:p>
            <a:endParaRPr lang="en-US" altLang="zh-CN" dirty="0"/>
          </a:p>
          <a:p>
            <a:r>
              <a:rPr lang="en-US" altLang="zh-CN" u="sng" baseline="0" dirty="0">
                <a:solidFill>
                  <a:srgbClr val="000000"/>
                </a:solidFill>
                <a:cs typeface="Times New Roman" pitchFamily="18" charset="0"/>
              </a:rPr>
              <a:t>PK is mandatory for every table in DB but FK is optional. However, if you do have FK,  it must follow the rules.</a:t>
            </a:r>
            <a:endParaRPr lang="en-US" altLang="zh-CN" u="sng" dirty="0">
              <a:solidFill>
                <a:srgbClr val="000000"/>
              </a:solidFill>
              <a:cs typeface="Times New Roman" pitchFamily="18" charset="0"/>
            </a:endParaRPr>
          </a:p>
          <a:p>
            <a:endParaRPr lang="en-US" altLang="zh-CN" dirty="0">
              <a:solidFill>
                <a:srgbClr val="000000"/>
              </a:solidFill>
              <a:cs typeface="Times New Roman" pitchFamily="18" charset="0"/>
            </a:endParaRPr>
          </a:p>
          <a:p>
            <a:r>
              <a:rPr lang="en-US" altLang="zh-CN" dirty="0">
                <a:solidFill>
                  <a:srgbClr val="000000"/>
                </a:solidFill>
                <a:cs typeface="Times New Roman" pitchFamily="18" charset="0"/>
              </a:rPr>
              <a:t>A constraint involving </a:t>
            </a:r>
            <a:r>
              <a:rPr lang="en-US" altLang="zh-CN" i="1" dirty="0">
                <a:solidFill>
                  <a:srgbClr val="000000"/>
                </a:solidFill>
                <a:cs typeface="Times New Roman" pitchFamily="18" charset="0"/>
              </a:rPr>
              <a:t>two  </a:t>
            </a:r>
            <a:r>
              <a:rPr lang="en-US" altLang="zh-CN" dirty="0">
                <a:solidFill>
                  <a:srgbClr val="000000"/>
                </a:solidFill>
                <a:cs typeface="Times New Roman" pitchFamily="18" charset="0"/>
              </a:rPr>
              <a:t>relations (the previous constraints involve a </a:t>
            </a:r>
            <a:r>
              <a:rPr lang="en-US" altLang="zh-CN" i="1" dirty="0">
                <a:solidFill>
                  <a:srgbClr val="000000"/>
                </a:solidFill>
                <a:cs typeface="Times New Roman" pitchFamily="18" charset="0"/>
              </a:rPr>
              <a:t>single</a:t>
            </a:r>
            <a:r>
              <a:rPr lang="en-US" altLang="zh-CN" dirty="0">
                <a:solidFill>
                  <a:srgbClr val="000000"/>
                </a:solidFill>
                <a:cs typeface="Times New Roman" pitchFamily="18" charset="0"/>
              </a:rPr>
              <a:t>  relation).</a:t>
            </a:r>
          </a:p>
          <a:p>
            <a:r>
              <a:rPr lang="en-US" altLang="zh-CN" dirty="0">
                <a:solidFill>
                  <a:srgbClr val="000000"/>
                </a:solidFill>
                <a:cs typeface="Times New Roman" pitchFamily="18" charset="0"/>
              </a:rPr>
              <a:t>Used to specify a </a:t>
            </a:r>
            <a:r>
              <a:rPr lang="en-US" altLang="zh-CN" i="1" dirty="0">
                <a:solidFill>
                  <a:srgbClr val="000000"/>
                </a:solidFill>
                <a:cs typeface="Times New Roman" pitchFamily="18" charset="0"/>
              </a:rPr>
              <a:t>relationship</a:t>
            </a:r>
            <a:r>
              <a:rPr lang="en-US" altLang="zh-CN" dirty="0">
                <a:solidFill>
                  <a:srgbClr val="000000"/>
                </a:solidFill>
                <a:cs typeface="Times New Roman" pitchFamily="18" charset="0"/>
              </a:rPr>
              <a:t>  among tuples in two relations: the </a:t>
            </a:r>
            <a:r>
              <a:rPr lang="en-US" altLang="zh-CN" b="1" dirty="0">
                <a:solidFill>
                  <a:srgbClr val="000000"/>
                </a:solidFill>
                <a:cs typeface="Times New Roman" pitchFamily="18" charset="0"/>
              </a:rPr>
              <a:t>referencing relation</a:t>
            </a:r>
            <a:r>
              <a:rPr lang="en-US" altLang="zh-CN" dirty="0">
                <a:solidFill>
                  <a:srgbClr val="000000"/>
                </a:solidFill>
                <a:cs typeface="Times New Roman" pitchFamily="18" charset="0"/>
              </a:rPr>
              <a:t> and the </a:t>
            </a:r>
            <a:r>
              <a:rPr lang="en-US" altLang="zh-CN" b="1" dirty="0">
                <a:solidFill>
                  <a:srgbClr val="000000"/>
                </a:solidFill>
                <a:cs typeface="Times New Roman" pitchFamily="18" charset="0"/>
              </a:rPr>
              <a:t>referenced relation</a:t>
            </a:r>
            <a:r>
              <a:rPr lang="en-US" altLang="zh-CN" dirty="0">
                <a:solidFill>
                  <a:srgbClr val="000000"/>
                </a:solidFill>
                <a:cs typeface="Times New Roman" pitchFamily="18" charset="0"/>
              </a:rPr>
              <a:t>.</a:t>
            </a:r>
          </a:p>
          <a:p>
            <a:r>
              <a:rPr lang="en-US" altLang="zh-CN" dirty="0">
                <a:solidFill>
                  <a:srgbClr val="000000"/>
                </a:solidFill>
                <a:cs typeface="Times New Roman" pitchFamily="18" charset="0"/>
              </a:rPr>
              <a:t>Tuples in the </a:t>
            </a:r>
            <a:r>
              <a:rPr lang="en-US" altLang="zh-CN" i="1" dirty="0">
                <a:solidFill>
                  <a:srgbClr val="000000"/>
                </a:solidFill>
                <a:cs typeface="Times New Roman" pitchFamily="18" charset="0"/>
              </a:rPr>
              <a:t>referencing relation</a:t>
            </a:r>
            <a:r>
              <a:rPr lang="en-US" altLang="zh-CN" dirty="0">
                <a:solidFill>
                  <a:srgbClr val="000000"/>
                </a:solidFill>
                <a:cs typeface="Times New Roman" pitchFamily="18" charset="0"/>
              </a:rPr>
              <a:t>  R</a:t>
            </a:r>
            <a:r>
              <a:rPr lang="en-US" altLang="zh-CN" baseline="-25000" dirty="0">
                <a:solidFill>
                  <a:srgbClr val="000000"/>
                </a:solidFill>
                <a:cs typeface="Times New Roman" pitchFamily="18" charset="0"/>
              </a:rPr>
              <a:t>1</a:t>
            </a:r>
            <a:r>
              <a:rPr lang="en-US" altLang="zh-CN" dirty="0">
                <a:solidFill>
                  <a:srgbClr val="000000"/>
                </a:solidFill>
                <a:cs typeface="Times New Roman" pitchFamily="18" charset="0"/>
              </a:rPr>
              <a:t> have attributes FK (called </a:t>
            </a:r>
            <a:r>
              <a:rPr lang="en-US" altLang="zh-CN" b="1" dirty="0">
                <a:solidFill>
                  <a:srgbClr val="000000"/>
                </a:solidFill>
                <a:cs typeface="Times New Roman" pitchFamily="18" charset="0"/>
              </a:rPr>
              <a:t>foreign key</a:t>
            </a:r>
            <a:r>
              <a:rPr lang="en-US" altLang="zh-CN" dirty="0">
                <a:solidFill>
                  <a:srgbClr val="000000"/>
                </a:solidFill>
                <a:cs typeface="Times New Roman" pitchFamily="18" charset="0"/>
              </a:rPr>
              <a:t> attributes) that reference the primary key attributes PK of the </a:t>
            </a:r>
            <a:r>
              <a:rPr lang="en-US" altLang="zh-CN" i="1" dirty="0">
                <a:solidFill>
                  <a:srgbClr val="000000"/>
                </a:solidFill>
                <a:cs typeface="Times New Roman" pitchFamily="18" charset="0"/>
              </a:rPr>
              <a:t>referenced relation</a:t>
            </a:r>
            <a:r>
              <a:rPr lang="en-US" altLang="zh-CN" dirty="0">
                <a:solidFill>
                  <a:srgbClr val="000000"/>
                </a:solidFill>
                <a:cs typeface="Times New Roman" pitchFamily="18" charset="0"/>
              </a:rPr>
              <a:t>  R</a:t>
            </a:r>
            <a:r>
              <a:rPr lang="en-US" altLang="zh-CN" baseline="-25000" dirty="0">
                <a:solidFill>
                  <a:srgbClr val="000000"/>
                </a:solidFill>
                <a:cs typeface="Times New Roman" pitchFamily="18" charset="0"/>
              </a:rPr>
              <a:t>2</a:t>
            </a:r>
            <a:r>
              <a:rPr lang="en-US" altLang="zh-CN" dirty="0">
                <a:solidFill>
                  <a:srgbClr val="000000"/>
                </a:solidFill>
                <a:cs typeface="Times New Roman" pitchFamily="18" charset="0"/>
              </a:rPr>
              <a:t>. A tuple t</a:t>
            </a:r>
            <a:r>
              <a:rPr lang="en-US" altLang="zh-CN" baseline="-25000" dirty="0">
                <a:solidFill>
                  <a:srgbClr val="000000"/>
                </a:solidFill>
                <a:cs typeface="Times New Roman" pitchFamily="18" charset="0"/>
              </a:rPr>
              <a:t>1</a:t>
            </a:r>
            <a:r>
              <a:rPr lang="en-US" altLang="zh-CN" dirty="0">
                <a:solidFill>
                  <a:srgbClr val="000000"/>
                </a:solidFill>
                <a:cs typeface="Times New Roman" pitchFamily="18" charset="0"/>
              </a:rPr>
              <a:t> in R</a:t>
            </a:r>
            <a:r>
              <a:rPr lang="en-US" altLang="zh-CN" baseline="-25000" dirty="0">
                <a:solidFill>
                  <a:srgbClr val="000000"/>
                </a:solidFill>
                <a:cs typeface="Times New Roman" pitchFamily="18" charset="0"/>
              </a:rPr>
              <a:t>1</a:t>
            </a:r>
            <a:r>
              <a:rPr lang="en-US" altLang="zh-CN" dirty="0">
                <a:solidFill>
                  <a:srgbClr val="000000"/>
                </a:solidFill>
                <a:cs typeface="Times New Roman" pitchFamily="18" charset="0"/>
              </a:rPr>
              <a:t> is said to </a:t>
            </a:r>
            <a:r>
              <a:rPr lang="en-US" altLang="zh-CN" b="1" dirty="0">
                <a:solidFill>
                  <a:srgbClr val="000000"/>
                </a:solidFill>
                <a:cs typeface="Times New Roman" pitchFamily="18" charset="0"/>
              </a:rPr>
              <a:t>reference</a:t>
            </a:r>
            <a:r>
              <a:rPr lang="en-US" altLang="zh-CN" dirty="0">
                <a:solidFill>
                  <a:srgbClr val="000000"/>
                </a:solidFill>
                <a:cs typeface="Times New Roman" pitchFamily="18" charset="0"/>
              </a:rPr>
              <a:t> a tuple t</a:t>
            </a:r>
            <a:r>
              <a:rPr lang="en-US" altLang="zh-CN" baseline="-25000" dirty="0">
                <a:solidFill>
                  <a:srgbClr val="000000"/>
                </a:solidFill>
                <a:cs typeface="Times New Roman" pitchFamily="18" charset="0"/>
              </a:rPr>
              <a:t>2</a:t>
            </a:r>
            <a:r>
              <a:rPr lang="en-US" altLang="zh-CN" dirty="0">
                <a:solidFill>
                  <a:srgbClr val="000000"/>
                </a:solidFill>
                <a:cs typeface="Times New Roman" pitchFamily="18" charset="0"/>
              </a:rPr>
              <a:t> in R</a:t>
            </a:r>
            <a:r>
              <a:rPr lang="en-US" altLang="zh-CN" baseline="-25000" dirty="0">
                <a:solidFill>
                  <a:srgbClr val="000000"/>
                </a:solidFill>
                <a:cs typeface="Times New Roman" pitchFamily="18" charset="0"/>
              </a:rPr>
              <a:t>2</a:t>
            </a:r>
            <a:r>
              <a:rPr lang="en-US" altLang="zh-CN" dirty="0">
                <a:solidFill>
                  <a:srgbClr val="000000"/>
                </a:solidFill>
                <a:cs typeface="Times New Roman" pitchFamily="18" charset="0"/>
              </a:rPr>
              <a:t> if t</a:t>
            </a:r>
            <a:r>
              <a:rPr lang="en-US" altLang="zh-CN" baseline="-25000" dirty="0">
                <a:solidFill>
                  <a:srgbClr val="000000"/>
                </a:solidFill>
                <a:cs typeface="Times New Roman" pitchFamily="18" charset="0"/>
              </a:rPr>
              <a:t>1</a:t>
            </a:r>
            <a:r>
              <a:rPr lang="en-US" altLang="zh-CN" dirty="0">
                <a:solidFill>
                  <a:srgbClr val="000000"/>
                </a:solidFill>
                <a:cs typeface="Times New Roman" pitchFamily="18" charset="0"/>
              </a:rPr>
              <a:t>[FK] = t</a:t>
            </a:r>
            <a:r>
              <a:rPr lang="en-US" altLang="zh-CN" baseline="-25000" dirty="0">
                <a:solidFill>
                  <a:srgbClr val="000000"/>
                </a:solidFill>
                <a:cs typeface="Times New Roman" pitchFamily="18" charset="0"/>
              </a:rPr>
              <a:t>2</a:t>
            </a:r>
            <a:r>
              <a:rPr lang="en-US" altLang="zh-CN" dirty="0">
                <a:solidFill>
                  <a:srgbClr val="000000"/>
                </a:solidFill>
                <a:cs typeface="Times New Roman" pitchFamily="18" charset="0"/>
              </a:rPr>
              <a:t>[PK].</a:t>
            </a:r>
          </a:p>
          <a:p>
            <a:r>
              <a:rPr lang="en-US" altLang="zh-CN" dirty="0">
                <a:solidFill>
                  <a:srgbClr val="000000"/>
                </a:solidFill>
                <a:cs typeface="Times New Roman" pitchFamily="18" charset="0"/>
              </a:rPr>
              <a:t>A referential integrity constraint can be displayed in a relational database schema as a directed arc from R</a:t>
            </a:r>
            <a:r>
              <a:rPr lang="en-US" altLang="zh-CN" baseline="-25000" dirty="0">
                <a:solidFill>
                  <a:srgbClr val="000000"/>
                </a:solidFill>
                <a:cs typeface="Times New Roman" pitchFamily="18" charset="0"/>
              </a:rPr>
              <a:t>1</a:t>
            </a:r>
            <a:r>
              <a:rPr lang="en-US" altLang="zh-CN" dirty="0">
                <a:solidFill>
                  <a:srgbClr val="000000"/>
                </a:solidFill>
                <a:cs typeface="Times New Roman" pitchFamily="18" charset="0"/>
              </a:rPr>
              <a:t>.FK to R</a:t>
            </a:r>
            <a:r>
              <a:rPr lang="en-US" altLang="zh-CN" baseline="-25000" dirty="0">
                <a:solidFill>
                  <a:srgbClr val="000000"/>
                </a:solidFill>
                <a:cs typeface="Times New Roman" pitchFamily="18" charset="0"/>
              </a:rPr>
              <a:t>2</a:t>
            </a:r>
            <a:r>
              <a:rPr lang="en-US" altLang="zh-CN" dirty="0">
                <a:solidFill>
                  <a:srgbClr val="000000"/>
                </a:solidFill>
                <a:cs typeface="Times New Roman" pitchFamily="18" charset="0"/>
              </a:rPr>
              <a:t>. </a:t>
            </a:r>
          </a:p>
          <a:p>
            <a:endParaRPr lang="en-US" altLang="zh-CN" dirty="0">
              <a:solidFill>
                <a:srgbClr val="000000"/>
              </a:solidFill>
              <a:cs typeface="Times New Roman" pitchFamily="18" charset="0"/>
            </a:endParaRPr>
          </a:p>
          <a:p>
            <a:r>
              <a:rPr lang="en-US" altLang="zh-CN" dirty="0">
                <a:solidFill>
                  <a:srgbClr val="000000"/>
                </a:solidFill>
                <a:cs typeface="Times New Roman" pitchFamily="18" charset="0"/>
              </a:rPr>
              <a:t>A way to represent relationship in relational model</a:t>
            </a:r>
          </a:p>
          <a:p>
            <a:endParaRPr lang="en-CA" altLang="en-US" dirty="0">
              <a:ea typeface="宋体" charset="-122"/>
              <a:cs typeface="Times New Roman" pitchFamily="18" charset="0"/>
            </a:endParaRPr>
          </a:p>
          <a:p>
            <a:pPr algn="ctr"/>
            <a:r>
              <a:rPr lang="en-US" altLang="zh-CN" sz="800" u="sng" dirty="0">
                <a:cs typeface="Times New Roman" pitchFamily="18" charset="0"/>
              </a:rPr>
              <a:t>Statement of the constraint</a:t>
            </a:r>
          </a:p>
          <a:p>
            <a:r>
              <a:rPr lang="en-US" altLang="zh-CN" sz="800" dirty="0">
                <a:cs typeface="Times New Roman" pitchFamily="18" charset="0"/>
              </a:rPr>
              <a:t>The value in the foreign key column (or columns) FK of the </a:t>
            </a:r>
            <a:r>
              <a:rPr lang="en-US" altLang="zh-CN" sz="800" dirty="0" err="1">
                <a:cs typeface="Times New Roman" pitchFamily="18" charset="0"/>
              </a:rPr>
              <a:t>the</a:t>
            </a:r>
            <a:r>
              <a:rPr lang="en-US" altLang="zh-CN" sz="800" dirty="0">
                <a:cs typeface="Times New Roman" pitchFamily="18" charset="0"/>
              </a:rPr>
              <a:t> </a:t>
            </a:r>
            <a:r>
              <a:rPr lang="en-US" altLang="zh-CN" sz="800" b="1" dirty="0">
                <a:cs typeface="Times New Roman" pitchFamily="18" charset="0"/>
              </a:rPr>
              <a:t>referencing relation </a:t>
            </a:r>
            <a:r>
              <a:rPr lang="en-US" altLang="zh-CN" sz="800" dirty="0">
                <a:cs typeface="Times New Roman" pitchFamily="18" charset="0"/>
              </a:rPr>
              <a:t>R</a:t>
            </a:r>
            <a:r>
              <a:rPr lang="en-US" altLang="zh-CN" sz="800" baseline="-25000" dirty="0">
                <a:cs typeface="Times New Roman" pitchFamily="18" charset="0"/>
              </a:rPr>
              <a:t>1</a:t>
            </a:r>
            <a:r>
              <a:rPr lang="en-US" altLang="zh-CN" sz="800" dirty="0">
                <a:cs typeface="Times New Roman" pitchFamily="18" charset="0"/>
              </a:rPr>
              <a:t> can be </a:t>
            </a:r>
            <a:r>
              <a:rPr lang="en-US" altLang="zh-CN" sz="800" u="sng" dirty="0">
                <a:cs typeface="Times New Roman" pitchFamily="18" charset="0"/>
              </a:rPr>
              <a:t>either</a:t>
            </a:r>
            <a:r>
              <a:rPr lang="en-US" altLang="zh-CN" sz="800" dirty="0">
                <a:cs typeface="Times New Roman" pitchFamily="18" charset="0"/>
              </a:rPr>
              <a:t>:</a:t>
            </a:r>
          </a:p>
          <a:p>
            <a:r>
              <a:rPr lang="en-US" altLang="zh-CN" sz="800" dirty="0">
                <a:cs typeface="Times New Roman" pitchFamily="18" charset="0"/>
              </a:rPr>
              <a:t>	  (1) a value of an existing primary key value of the corresponding primary key PK in the </a:t>
            </a:r>
            <a:r>
              <a:rPr lang="en-US" altLang="zh-CN" sz="800" b="1" dirty="0">
                <a:cs typeface="Times New Roman" pitchFamily="18" charset="0"/>
              </a:rPr>
              <a:t>referenced relation </a:t>
            </a:r>
            <a:r>
              <a:rPr lang="en-US" altLang="zh-CN" sz="800" dirty="0">
                <a:cs typeface="Times New Roman" pitchFamily="18" charset="0"/>
              </a:rPr>
              <a:t>R</a:t>
            </a:r>
            <a:r>
              <a:rPr lang="en-US" altLang="zh-CN" sz="800" baseline="-25000" dirty="0">
                <a:cs typeface="Times New Roman" pitchFamily="18" charset="0"/>
              </a:rPr>
              <a:t>2,</a:t>
            </a:r>
            <a:r>
              <a:rPr lang="en-US" altLang="zh-CN" sz="800" dirty="0">
                <a:cs typeface="Times New Roman" pitchFamily="18" charset="0"/>
              </a:rPr>
              <a:t>, or..</a:t>
            </a:r>
          </a:p>
          <a:p>
            <a:r>
              <a:rPr lang="en-US" altLang="zh-CN" sz="800" dirty="0">
                <a:cs typeface="Times New Roman" pitchFamily="18" charset="0"/>
              </a:rPr>
              <a:t> 	 (2) a null.</a:t>
            </a:r>
          </a:p>
          <a:p>
            <a:r>
              <a:rPr lang="en-US" altLang="zh-CN" sz="800" dirty="0">
                <a:cs typeface="Times New Roman" pitchFamily="18" charset="0"/>
              </a:rPr>
              <a:t>In case (2), the FK in R</a:t>
            </a:r>
            <a:r>
              <a:rPr lang="en-US" altLang="zh-CN" sz="800" baseline="-25000" dirty="0">
                <a:cs typeface="Times New Roman" pitchFamily="18" charset="0"/>
              </a:rPr>
              <a:t>1 </a:t>
            </a:r>
            <a:r>
              <a:rPr lang="en-US" altLang="zh-CN" sz="800" dirty="0">
                <a:cs typeface="Times New Roman" pitchFamily="18" charset="0"/>
              </a:rPr>
              <a:t>should </a:t>
            </a:r>
            <a:r>
              <a:rPr lang="en-US" altLang="zh-CN" sz="800" u="sng" dirty="0">
                <a:cs typeface="Times New Roman" pitchFamily="18" charset="0"/>
              </a:rPr>
              <a:t>not</a:t>
            </a:r>
            <a:r>
              <a:rPr lang="en-US" altLang="zh-CN" sz="800" dirty="0">
                <a:cs typeface="Times New Roman" pitchFamily="18" charset="0"/>
              </a:rPr>
              <a:t> be a part of its own primary key.</a:t>
            </a:r>
          </a:p>
          <a:p>
            <a:endParaRPr lang="en-CA" altLang="en-US" sz="800" dirty="0">
              <a:ea typeface="宋体" charset="-122"/>
              <a:cs typeface="Times New Roman" pitchFamily="18" charset="0"/>
            </a:endParaRPr>
          </a:p>
          <a:p>
            <a:endParaRPr lang="en-US" altLang="zh-C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57CE5-D484-4CE2-974C-0C153783FD5E}" type="slidenum">
              <a:rPr lang="zh-CN" altLang="en-US"/>
              <a:pPr/>
              <a:t>31</a:t>
            </a:fld>
            <a:endParaRPr lang="en-US" altLang="zh-CN"/>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r>
              <a:rPr lang="en-CA" altLang="en-US" dirty="0"/>
              <a:t>If we establish </a:t>
            </a:r>
            <a:r>
              <a:rPr lang="en-CA" altLang="en-US" dirty="0" err="1"/>
              <a:t>Deposit.Account</a:t>
            </a:r>
            <a:r>
              <a:rPr lang="en-CA" altLang="en-US" dirty="0"/>
              <a:t> is a FK references </a:t>
            </a:r>
            <a:r>
              <a:rPr lang="en-CA" altLang="en-US" dirty="0" err="1"/>
              <a:t>Aaccount.Number</a:t>
            </a:r>
            <a:r>
              <a:rPr lang="en-CA" altLang="en-US" dirty="0"/>
              <a:t> in our design, then DBMS will check whether account exist in Account table when deposit to an account … …</a:t>
            </a:r>
          </a:p>
        </p:txBody>
      </p:sp>
    </p:spTree>
    <p:extLst>
      <p:ext uri="{BB962C8B-B14F-4D97-AF65-F5344CB8AC3E}">
        <p14:creationId xmlns:p14="http://schemas.microsoft.com/office/powerpoint/2010/main" val="1712122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57CE5-D484-4CE2-974C-0C153783FD5E}" type="slidenum">
              <a:rPr lang="zh-CN" altLang="en-US"/>
              <a:pPr/>
              <a:t>32</a:t>
            </a:fld>
            <a:endParaRPr lang="en-US" altLang="zh-CN"/>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r>
              <a:rPr lang="en-CA" altLang="en-US" dirty="0" err="1"/>
              <a:t>Deposit.Amount</a:t>
            </a:r>
            <a:r>
              <a:rPr lang="en-CA" altLang="en-US" baseline="0" dirty="0"/>
              <a:t> references </a:t>
            </a:r>
            <a:r>
              <a:rPr lang="en-CA" altLang="en-US" baseline="0" dirty="0" err="1"/>
              <a:t>Account.Balance</a:t>
            </a:r>
            <a:r>
              <a:rPr lang="en-CA" altLang="en-US" baseline="0" dirty="0"/>
              <a:t>.</a:t>
            </a:r>
          </a:p>
          <a:p>
            <a:endParaRPr lang="en-CA" altLang="en-US" baseline="0" dirty="0"/>
          </a:p>
          <a:p>
            <a:r>
              <a:rPr lang="en-CA" altLang="en-US" baseline="0" dirty="0"/>
              <a:t>Transactions #3 will be rejected because 1000.00 is NOT unique in </a:t>
            </a:r>
            <a:r>
              <a:rPr lang="en-CA" altLang="en-US" baseline="0" dirty="0" err="1"/>
              <a:t>Account.Balance</a:t>
            </a:r>
            <a:r>
              <a:rPr lang="en-CA" altLang="en-US" baseline="0" dirty="0"/>
              <a:t>. The system will be confused which 1000.00 is being referenced.</a:t>
            </a:r>
          </a:p>
          <a:p>
            <a:r>
              <a:rPr lang="en-CA" altLang="en-US" baseline="0" dirty="0"/>
              <a:t>Transaction #1, 2, and 6 will be rejected as well because the corresponding values do not exist in </a:t>
            </a:r>
            <a:r>
              <a:rPr lang="en-CA" altLang="en-US" baseline="0" dirty="0" err="1"/>
              <a:t>Account.Balance</a:t>
            </a:r>
            <a:r>
              <a:rPr lang="en-CA" altLang="en-US" baseline="0" dirty="0"/>
              <a:t>.</a:t>
            </a:r>
          </a:p>
          <a:p>
            <a:r>
              <a:rPr lang="en-CA" altLang="en-US" dirty="0"/>
              <a:t>#5 already been</a:t>
            </a:r>
            <a:r>
              <a:rPr lang="en-CA" altLang="en-US" baseline="0" dirty="0"/>
              <a:t> rejected</a:t>
            </a:r>
            <a:endParaRPr lang="en-CA"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a:t>Structure of DB defined by its data model, the most popular one is relational model</a:t>
            </a:r>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14F289-613B-4CBB-A1D3-46ECEEB6450F}" type="slidenum">
              <a:rPr lang="zh-CN" altLang="en-US"/>
              <a:pPr/>
              <a:t>33</a:t>
            </a:fld>
            <a:endParaRPr lang="en-US" altLang="zh-CN"/>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r>
              <a:rPr lang="en-CA" altLang="en-US" sz="800" dirty="0"/>
              <a:t>The impact of add, delete and update</a:t>
            </a:r>
            <a:r>
              <a:rPr lang="en-CA" altLang="en-US" sz="800" baseline="0" dirty="0"/>
              <a:t> when having FK: you cannot perform these </a:t>
            </a:r>
            <a:r>
              <a:rPr lang="en-CA" altLang="en-US" sz="800" baseline="0" dirty="0" err="1"/>
              <a:t>casucally</a:t>
            </a:r>
            <a:r>
              <a:rPr lang="en-CA" altLang="en-US" sz="800" baseline="0" dirty="0"/>
              <a:t>. DBMS will check whether they violate FK.</a:t>
            </a:r>
            <a:endParaRPr lang="en-CA" altLang="en-US" sz="800" dirty="0"/>
          </a:p>
          <a:p>
            <a:endParaRPr lang="en-US" altLang="zh-CN" sz="800" dirty="0">
              <a:solidFill>
                <a:srgbClr val="000000"/>
              </a:solidFill>
              <a:cs typeface="Times New Roman" pitchFamily="18" charset="0"/>
            </a:endParaRPr>
          </a:p>
          <a:p>
            <a:r>
              <a:rPr lang="en-US" altLang="zh-CN" sz="800" u="none" dirty="0">
                <a:solidFill>
                  <a:srgbClr val="000000"/>
                </a:solidFill>
                <a:cs typeface="Times New Roman" pitchFamily="18" charset="0"/>
              </a:rPr>
              <a:t>Integrity constraints should not be violated by the update operations.</a:t>
            </a:r>
          </a:p>
          <a:p>
            <a:r>
              <a:rPr lang="en-US" altLang="zh-CN" sz="800" dirty="0">
                <a:solidFill>
                  <a:srgbClr val="000000"/>
                </a:solidFill>
                <a:cs typeface="Times New Roman" pitchFamily="18" charset="0"/>
              </a:rPr>
              <a:t>Updates may </a:t>
            </a:r>
            <a:r>
              <a:rPr lang="en-US" altLang="zh-CN" sz="800" i="1" dirty="0">
                <a:solidFill>
                  <a:srgbClr val="000000"/>
                </a:solidFill>
                <a:cs typeface="Times New Roman" pitchFamily="18" charset="0"/>
              </a:rPr>
              <a:t>propagate</a:t>
            </a:r>
            <a:r>
              <a:rPr lang="en-US" altLang="zh-CN" sz="800" dirty="0">
                <a:solidFill>
                  <a:srgbClr val="000000"/>
                </a:solidFill>
                <a:cs typeface="Times New Roman" pitchFamily="18" charset="0"/>
              </a:rPr>
              <a:t>  to cause other updates automatically. This may be necessary to maintain integrity constraints.</a:t>
            </a:r>
            <a:endParaRPr lang="en-US" altLang="zh-CN" sz="800" dirty="0"/>
          </a:p>
          <a:p>
            <a:endParaRPr lang="en-CA" altLang="en-US" sz="800" dirty="0"/>
          </a:p>
          <a:p>
            <a:r>
              <a:rPr lang="en-US" altLang="zh-CN" sz="800" dirty="0">
                <a:solidFill>
                  <a:srgbClr val="000000"/>
                </a:solidFill>
              </a:rPr>
              <a:t>In case of integrity violation, several actions can be taken:</a:t>
            </a:r>
          </a:p>
          <a:p>
            <a:pPr lvl="1"/>
            <a:r>
              <a:rPr lang="en-US" altLang="zh-CN" sz="800" dirty="0">
                <a:solidFill>
                  <a:srgbClr val="000000"/>
                </a:solidFill>
              </a:rPr>
              <a:t>Cancel the operation that causes the violation (REJECT option)</a:t>
            </a:r>
          </a:p>
          <a:p>
            <a:pPr lvl="1"/>
            <a:r>
              <a:rPr lang="en-US" altLang="zh-CN" sz="800" dirty="0">
                <a:solidFill>
                  <a:srgbClr val="000000"/>
                </a:solidFill>
              </a:rPr>
              <a:t>Perform the operation but inform the user of the violation</a:t>
            </a:r>
          </a:p>
          <a:p>
            <a:pPr lvl="1"/>
            <a:r>
              <a:rPr lang="en-US" altLang="zh-CN" sz="800" dirty="0">
                <a:solidFill>
                  <a:srgbClr val="000000"/>
                </a:solidFill>
              </a:rPr>
              <a:t>Trigger additional updates so the violation is corrected (CASCADE option, SET NULL option)</a:t>
            </a:r>
          </a:p>
          <a:p>
            <a:pPr lvl="1"/>
            <a:r>
              <a:rPr lang="en-US" altLang="zh-CN" sz="800" dirty="0">
                <a:solidFill>
                  <a:srgbClr val="000000"/>
                </a:solidFill>
              </a:rPr>
              <a:t>Execute a user-specified error-correction routine </a:t>
            </a:r>
          </a:p>
          <a:p>
            <a:endParaRPr lang="en-CA" altLang="en-US" sz="8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54030-CAA8-447D-AB50-87F309C45BEB}" type="slidenum">
              <a:rPr lang="zh-CN" altLang="en-US"/>
              <a:pPr/>
              <a:t>34</a:t>
            </a:fld>
            <a:endParaRPr lang="en-US" altLang="zh-CN"/>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CA" altLang="en-US" dirty="0"/>
          </a:p>
        </p:txBody>
      </p:sp>
    </p:spTree>
    <p:extLst>
      <p:ext uri="{BB962C8B-B14F-4D97-AF65-F5344CB8AC3E}">
        <p14:creationId xmlns:p14="http://schemas.microsoft.com/office/powerpoint/2010/main" val="2783378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54030-CAA8-447D-AB50-87F309C45BEB}" type="slidenum">
              <a:rPr lang="zh-CN" altLang="en-US"/>
              <a:pPr/>
              <a:t>35</a:t>
            </a:fld>
            <a:endParaRPr lang="en-US" altLang="zh-CN"/>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CA" altLang="en-US" dirty="0"/>
          </a:p>
        </p:txBody>
      </p:sp>
    </p:spTree>
    <p:extLst>
      <p:ext uri="{BB962C8B-B14F-4D97-AF65-F5344CB8AC3E}">
        <p14:creationId xmlns:p14="http://schemas.microsoft.com/office/powerpoint/2010/main" val="84073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EA84D-AFF7-4440-9A9B-E641AC71D38B}" type="slidenum">
              <a:rPr lang="zh-CN" altLang="en-US"/>
              <a:pPr/>
              <a:t>36</a:t>
            </a:fld>
            <a:endParaRPr lang="en-US" altLang="zh-CN"/>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r>
              <a:rPr lang="en-CA" altLang="en-US" dirty="0"/>
              <a:t>Designer are responsible for IC</a:t>
            </a:r>
          </a:p>
          <a:p>
            <a:endParaRPr lang="en-CA"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All</a:t>
            </a:r>
            <a:r>
              <a:rPr lang="en-US" b="1" u="sng" baseline="0" dirty="0"/>
              <a:t> three ICs introduced here can be achieved by a good design. </a:t>
            </a:r>
            <a:endParaRPr lang="en-US" b="1" u="sng" dirty="0"/>
          </a:p>
          <a:p>
            <a:r>
              <a:rPr lang="en-US" b="1" u="sng" dirty="0"/>
              <a:t>If not by</a:t>
            </a:r>
            <a:r>
              <a:rPr lang="en-US" b="1" u="sng" baseline="0" dirty="0"/>
              <a:t> design, we have to program it.</a:t>
            </a:r>
            <a:endParaRPr lang="en-US" b="1" u="sng" dirty="0"/>
          </a:p>
        </p:txBody>
      </p:sp>
      <p:sp>
        <p:nvSpPr>
          <p:cNvPr id="4" name="Slide Number Placeholder 3"/>
          <p:cNvSpPr>
            <a:spLocks noGrp="1"/>
          </p:cNvSpPr>
          <p:nvPr>
            <p:ph type="sldNum" sz="quarter" idx="10"/>
          </p:nvPr>
        </p:nvSpPr>
        <p:spPr/>
        <p:txBody>
          <a:bodyPr/>
          <a:lstStyle/>
          <a:p>
            <a:fld id="{38B52C53-3606-44EB-8372-66C441FFD1E6}" type="slidenum">
              <a:rPr lang="zh-CN" altLang="en-US" smtClean="0"/>
              <a:pPr/>
              <a:t>37</a:t>
            </a:fld>
            <a:endParaRPr lang="en-US" altLang="zh-CN"/>
          </a:p>
        </p:txBody>
      </p:sp>
    </p:spTree>
    <p:extLst>
      <p:ext uri="{BB962C8B-B14F-4D97-AF65-F5344CB8AC3E}">
        <p14:creationId xmlns:p14="http://schemas.microsoft.com/office/powerpoint/2010/main" val="259329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0912A9-5E6D-4A57-8A6E-CAB3BD8248B5}" type="slidenum">
              <a:rPr lang="zh-CN" altLang="en-US"/>
              <a:pPr/>
              <a:t>38</a:t>
            </a:fld>
            <a:endParaRPr lang="en-US" altLang="zh-CN"/>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en-CA"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BA87F2-970A-49B1-8573-82DAA715395E}" type="slidenum">
              <a:rPr lang="zh-CN" altLang="en-US"/>
              <a:pPr/>
              <a:t>39</a:t>
            </a:fld>
            <a:endParaRPr lang="en-US" altLang="zh-CN"/>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a:t>Exercise: identify the PK, FK, referencing table and referenced table in the following example.</a:t>
            </a:r>
          </a:p>
          <a:p>
            <a:endParaRPr lang="en-US" altLang="zh-CN" dirty="0"/>
          </a:p>
          <a:p>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592B43-C607-4916-8E61-796185A3D2F9}" type="slidenum">
              <a:rPr lang="zh-CN" altLang="en-US"/>
              <a:pPr/>
              <a:t>40</a:t>
            </a:fld>
            <a:endParaRPr lang="en-US" altLang="zh-CN"/>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r>
              <a:rPr lang="en-CA" altLang="en-US" dirty="0"/>
              <a:t>You can also specify</a:t>
            </a:r>
            <a:r>
              <a:rPr lang="en-CA" altLang="en-US" baseline="0" dirty="0"/>
              <a:t> FK as: Taught-</a:t>
            </a:r>
            <a:r>
              <a:rPr lang="en-CA" altLang="en-US" baseline="0" dirty="0" err="1"/>
              <a:t>By.Teacher</a:t>
            </a:r>
            <a:r>
              <a:rPr lang="en-CA" altLang="en-US" baseline="0" dirty="0"/>
              <a:t> references </a:t>
            </a:r>
            <a:r>
              <a:rPr lang="en-CA" altLang="en-US" baseline="0" dirty="0" err="1"/>
              <a:t>Teacher.Number</a:t>
            </a:r>
            <a:r>
              <a:rPr lang="en-CA" altLang="en-US" baseline="0" dirty="0"/>
              <a:t>.</a:t>
            </a:r>
          </a:p>
          <a:p>
            <a:endParaRPr lang="en-CA" altLang="en-US" baseline="0" dirty="0"/>
          </a:p>
          <a:p>
            <a:endParaRPr lang="en-CA" altLang="en-US" baseline="0" dirty="0"/>
          </a:p>
          <a:p>
            <a:r>
              <a:rPr lang="en-CA" altLang="en-US" dirty="0"/>
              <a:t>Same </a:t>
            </a:r>
            <a:r>
              <a:rPr lang="en-CA" altLang="en-US" dirty="0" err="1"/>
              <a:t>attributescould</a:t>
            </a:r>
            <a:r>
              <a:rPr lang="en-CA" altLang="en-US" dirty="0"/>
              <a:t> have different names in different tables:</a:t>
            </a:r>
          </a:p>
          <a:p>
            <a:endParaRPr lang="en-CA" altLang="en-US" dirty="0"/>
          </a:p>
          <a:p>
            <a:r>
              <a:rPr lang="en-CA" altLang="en-US" dirty="0"/>
              <a:t>Taught-</a:t>
            </a:r>
            <a:r>
              <a:rPr lang="en-CA" altLang="en-US" dirty="0" err="1"/>
              <a:t>By.Course</a:t>
            </a:r>
            <a:r>
              <a:rPr lang="en-CA" altLang="en-US" dirty="0"/>
              <a:t> references </a:t>
            </a:r>
            <a:r>
              <a:rPr lang="en-CA" altLang="en-US" dirty="0" err="1"/>
              <a:t>Course.Number</a:t>
            </a:r>
            <a:endParaRPr lang="en-CA" altLang="en-US" dirty="0"/>
          </a:p>
          <a:p>
            <a:endParaRPr lang="en-CA" altLang="en-US" dirty="0"/>
          </a:p>
          <a:p>
            <a:r>
              <a:rPr lang="en-CA" altLang="en-US" dirty="0"/>
              <a:t>Taught-</a:t>
            </a:r>
            <a:r>
              <a:rPr lang="en-CA" altLang="en-US" dirty="0" err="1"/>
              <a:t>By.Teacher</a:t>
            </a:r>
            <a:r>
              <a:rPr lang="en-CA" altLang="en-US" dirty="0"/>
              <a:t> references </a:t>
            </a:r>
            <a:r>
              <a:rPr lang="en-CA" altLang="en-US" dirty="0" err="1"/>
              <a:t>Teacher.Number</a:t>
            </a:r>
            <a:endParaRPr lang="en-CA" altLang="en-US" dirty="0"/>
          </a:p>
          <a:p>
            <a:endParaRPr lang="en-CA" altLang="en-US" dirty="0"/>
          </a:p>
          <a:p>
            <a:r>
              <a:rPr lang="en-CA" altLang="en-US" dirty="0" err="1"/>
              <a:t>Student.Advisor</a:t>
            </a:r>
            <a:r>
              <a:rPr lang="en-CA" altLang="en-US" dirty="0"/>
              <a:t> references </a:t>
            </a:r>
            <a:r>
              <a:rPr lang="en-CA" altLang="en-US" dirty="0" err="1"/>
              <a:t>Teacher.Number</a:t>
            </a:r>
            <a:endParaRPr lang="en-CA" altLang="en-US" dirty="0"/>
          </a:p>
          <a:p>
            <a:endParaRPr lang="en-CA" altLang="en-US" dirty="0"/>
          </a:p>
          <a:p>
            <a:r>
              <a:rPr lang="en-CA" altLang="en-US" dirty="0" err="1"/>
              <a:t>Completed.Student</a:t>
            </a:r>
            <a:r>
              <a:rPr lang="en-CA" altLang="en-US" dirty="0"/>
              <a:t> references </a:t>
            </a:r>
            <a:r>
              <a:rPr lang="en-CA" altLang="en-US" dirty="0" err="1"/>
              <a:t>Student.Number</a:t>
            </a:r>
            <a:endParaRPr lang="en-CA" altLang="en-US" dirty="0"/>
          </a:p>
          <a:p>
            <a:endParaRPr lang="en-CA" altLang="en-US" dirty="0"/>
          </a:p>
          <a:p>
            <a:r>
              <a:rPr lang="en-CA" altLang="en-US" dirty="0"/>
              <a:t>Completed.(Course. Quarter, Section) references Taught-By.(Course. </a:t>
            </a:r>
            <a:r>
              <a:rPr lang="en-CA" altLang="en-US"/>
              <a:t>Quarter, Section)</a:t>
            </a:r>
            <a:endParaRPr lang="en-CA"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4CC107-3FBC-4799-BBD4-A3D9E67E1C90}" type="slidenum">
              <a:rPr lang="zh-CN" altLang="en-US"/>
              <a:pPr/>
              <a:t>41</a:t>
            </a:fld>
            <a:endParaRPr lang="en-US" altLang="zh-CN"/>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r>
              <a:rPr lang="en-CA" altLang="en-US" dirty="0"/>
              <a:t>If you</a:t>
            </a:r>
            <a:r>
              <a:rPr lang="en-CA" altLang="en-US" baseline="0" dirty="0"/>
              <a:t> want to know the answers, p</a:t>
            </a:r>
            <a:r>
              <a:rPr lang="en-CA" altLang="en-US" dirty="0"/>
              <a:t>lease post your answers</a:t>
            </a:r>
            <a:r>
              <a:rPr lang="en-CA" altLang="en-US" baseline="0" dirty="0"/>
              <a:t> on the discussion and we will comment on them.</a:t>
            </a:r>
            <a:endParaRPr lang="en-CA"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570AB-5CFB-4563-8F68-624DCB588EDB}" type="slidenum">
              <a:rPr lang="zh-CN" altLang="en-US"/>
              <a:pPr/>
              <a:t>42</a:t>
            </a:fld>
            <a:endParaRPr lang="en-US" altLang="zh-CN"/>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p:txBody>
          <a:bodyPr/>
          <a:lstStyle/>
          <a:p>
            <a:endParaRPr lang="en-CA"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5270" indent="-290488">
              <a:defRPr sz="2400">
                <a:solidFill>
                  <a:schemeClr val="tx1"/>
                </a:solidFill>
                <a:latin typeface="Arial" pitchFamily="34" charset="0"/>
                <a:ea typeface="ＭＳ Ｐゴシック" pitchFamily="34" charset="-128"/>
              </a:defRPr>
            </a:lvl2pPr>
            <a:lvl3pPr marL="1161955" indent="-232391">
              <a:defRPr sz="2400">
                <a:solidFill>
                  <a:schemeClr val="tx1"/>
                </a:solidFill>
                <a:latin typeface="Arial" pitchFamily="34" charset="0"/>
                <a:ea typeface="ＭＳ Ｐゴシック" pitchFamily="34" charset="-128"/>
              </a:defRPr>
            </a:lvl3pPr>
            <a:lvl4pPr marL="1626737" indent="-232391">
              <a:defRPr sz="2400">
                <a:solidFill>
                  <a:schemeClr val="tx1"/>
                </a:solidFill>
                <a:latin typeface="Arial" pitchFamily="34" charset="0"/>
                <a:ea typeface="ＭＳ Ｐゴシック" pitchFamily="34" charset="-128"/>
              </a:defRPr>
            </a:lvl4pPr>
            <a:lvl5pPr marL="2091519" indent="-232391">
              <a:defRPr sz="2400">
                <a:solidFill>
                  <a:schemeClr val="tx1"/>
                </a:solidFill>
                <a:latin typeface="Arial" pitchFamily="34" charset="0"/>
                <a:ea typeface="ＭＳ Ｐゴシック" pitchFamily="34" charset="-128"/>
              </a:defRPr>
            </a:lvl5pPr>
            <a:lvl6pPr marL="2556300" indent="-23239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1082" indent="-23239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85864" indent="-23239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0646" indent="-23239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82EC3C-497A-45F2-9BE2-5E285D41EE6D}" type="slidenum">
              <a:rPr lang="en-CA" altLang="en-US" sz="1200">
                <a:latin typeface="Tahoma" pitchFamily="34" charset="0"/>
              </a:rPr>
              <a:pPr/>
              <a:t>4</a:t>
            </a:fld>
            <a:endParaRPr lang="en-CA" altLang="en-US" sz="1200">
              <a:latin typeface="Tahoma" pitchFamily="34" charset="0"/>
            </a:endParaRPr>
          </a:p>
        </p:txBody>
      </p:sp>
      <p:sp>
        <p:nvSpPr>
          <p:cNvPr id="20482" name="Rectangle 1026"/>
          <p:cNvSpPr>
            <a:spLocks noGrp="1" noRot="1" noChangeAspect="1" noChangeArrowheads="1" noTextEdit="1"/>
          </p:cNvSpPr>
          <p:nvPr>
            <p:ph type="sldImg"/>
          </p:nvPr>
        </p:nvSpPr>
        <p:spPr>
          <a:ln/>
        </p:spPr>
      </p:sp>
      <p:sp>
        <p:nvSpPr>
          <p:cNvPr id="204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B3A2CA-455D-4D6C-BD02-69C948197739}" type="slidenum">
              <a:rPr lang="zh-CN" altLang="en-US"/>
              <a:pPr/>
              <a:t>43</a:t>
            </a:fld>
            <a:endParaRPr lang="en-US" altLang="zh-CN"/>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CA"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B52C53-3606-44EB-8372-66C441FFD1E6}" type="slidenum">
              <a:rPr lang="zh-CN" altLang="en-US" smtClean="0"/>
              <a:pPr/>
              <a:t>44</a:t>
            </a:fld>
            <a:endParaRPr lang="en-US" altLang="zh-CN"/>
          </a:p>
        </p:txBody>
      </p:sp>
    </p:spTree>
    <p:extLst>
      <p:ext uri="{BB962C8B-B14F-4D97-AF65-F5344CB8AC3E}">
        <p14:creationId xmlns:p14="http://schemas.microsoft.com/office/powerpoint/2010/main" val="220577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16A033-D1EA-4239-9E48-3137AFB1D464}" type="slidenum">
              <a:rPr lang="zh-CN" altLang="en-US"/>
              <a:pPr/>
              <a:t>6</a:t>
            </a:fld>
            <a:endParaRPr lang="en-US" altLang="zh-CN"/>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altLang="zh-CN" dirty="0"/>
              <a:t>Most widely used model in logical design</a:t>
            </a:r>
          </a:p>
          <a:p>
            <a:r>
              <a:rPr lang="en-US" altLang="zh-CN" dirty="0"/>
              <a:t>Its query language is powerful and well supported in SQL</a:t>
            </a:r>
          </a:p>
          <a:p>
            <a:r>
              <a:rPr lang="en-US" altLang="zh-CN" dirty="0"/>
              <a:t>It is simple to understand and often match how we think about data</a:t>
            </a:r>
          </a:p>
          <a:p>
            <a:endParaRPr lang="en-US" altLang="zh-CN" dirty="0"/>
          </a:p>
          <a:p>
            <a:r>
              <a:rPr lang="en-US" altLang="zh-CN" dirty="0"/>
              <a:t>Recent competitor: OO and OR</a:t>
            </a:r>
          </a:p>
          <a:p>
            <a:endParaRPr lang="en-US" altLang="zh-CN" dirty="0"/>
          </a:p>
          <a:p>
            <a:r>
              <a:rPr lang="en-US" altLang="zh-CN" dirty="0"/>
              <a:t>A collection/list …</a:t>
            </a:r>
          </a:p>
          <a:p>
            <a:endParaRPr lang="en-US" altLang="zh-CN" dirty="0"/>
          </a:p>
          <a:p>
            <a:r>
              <a:rPr lang="en-US" altLang="zh-CN" dirty="0"/>
              <a:t>The model underlies SQL the most popular/important database language today</a:t>
            </a:r>
          </a:p>
          <a:p>
            <a:endParaRPr lang="en-US" altLang="zh-CN" dirty="0"/>
          </a:p>
          <a:p>
            <a:r>
              <a:rPr lang="en-US" altLang="zh-CN" dirty="0"/>
              <a:t>A synthesis:</a:t>
            </a:r>
          </a:p>
          <a:p>
            <a:endParaRPr lang="en-US" altLang="zh-CN" dirty="0"/>
          </a:p>
          <a:p>
            <a:r>
              <a:rPr lang="en-US" altLang="zh-CN" dirty="0"/>
              <a:t>Interesting question: it is popular, so we study it. But why is it popular in the first place.</a:t>
            </a:r>
          </a:p>
          <a:p>
            <a:endParaRPr lang="en-US" altLang="zh-CN" dirty="0"/>
          </a:p>
          <a:p>
            <a:r>
              <a:rPr lang="en-US" altLang="zh-CN" dirty="0"/>
              <a:t>Be aware: that is DBMS dependent!!</a:t>
            </a:r>
            <a:endParaRPr lang="en-CA"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F1EB4E-C6C0-4326-80AF-9701ED034006}" type="slidenum">
              <a:rPr lang="zh-CN" altLang="en-US"/>
              <a:pPr/>
              <a:t>7</a:t>
            </a:fld>
            <a:endParaRPr lang="en-US" altLang="zh-CN"/>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r>
              <a:rPr lang="en-CA" altLang="en-US" dirty="0"/>
              <a:t>A relation is similar</a:t>
            </a:r>
            <a:r>
              <a:rPr lang="en-CA" altLang="en-US" baseline="0" dirty="0"/>
              <a:t> to a table with a twists. </a:t>
            </a:r>
            <a:r>
              <a:rPr lang="en-CA" altLang="en-US" dirty="0"/>
              <a:t>Each row represents one real-world E. Each col represent the attribute of the entity. Possible</a:t>
            </a:r>
            <a:r>
              <a:rPr lang="en-CA" altLang="en-US" baseline="0" dirty="0"/>
              <a:t> values for an attribute is called a domain.</a:t>
            </a:r>
            <a:endParaRPr lang="en-CA" altLang="en-US" dirty="0"/>
          </a:p>
          <a:p>
            <a:endParaRPr lang="en-CA" altLang="en-US" baseline="0" dirty="0"/>
          </a:p>
          <a:p>
            <a:r>
              <a:rPr lang="en-CA" altLang="en-US" baseline="0" dirty="0"/>
              <a:t>What is a set? No order and no duplicates! So a relation is a table with NO duplicate rows.</a:t>
            </a:r>
            <a:endParaRPr lang="en-CA" altLang="en-US" dirty="0"/>
          </a:p>
          <a:p>
            <a:endParaRPr lang="en-CA" altLang="en-US" dirty="0"/>
          </a:p>
          <a:p>
            <a:r>
              <a:rPr lang="en-CA" altLang="en-US" dirty="0"/>
              <a:t>How can you make sure no duplicate</a:t>
            </a:r>
            <a:r>
              <a:rPr lang="en-CA" altLang="en-US" baseline="0" dirty="0"/>
              <a:t> row? It means that each row must have something unique. This is called a primary key (sometimes just called a key) and </a:t>
            </a:r>
            <a:r>
              <a:rPr lang="en-CA" altLang="en-US" dirty="0"/>
              <a:t>each table must have a primary</a:t>
            </a:r>
            <a:r>
              <a:rPr lang="en-CA" altLang="en-US" baseline="0" dirty="0"/>
              <a:t> key.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5A1A3-722C-4654-88C5-B433340B7A93}" type="slidenum">
              <a:rPr lang="zh-CN" altLang="en-US"/>
              <a:pPr/>
              <a:t>8</a:t>
            </a:fld>
            <a:endParaRPr lang="en-US" altLang="zh-CN"/>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r>
              <a:rPr lang="en-CA" altLang="en-US" dirty="0"/>
              <a:t>This relation is called account.</a:t>
            </a:r>
          </a:p>
          <a:p>
            <a:r>
              <a:rPr lang="en-CA" altLang="en-US" dirty="0"/>
              <a:t>The column headers are the attributes. The domain for each attribute?</a:t>
            </a:r>
            <a:r>
              <a:rPr lang="en-CA" altLang="en-US" baseline="0" dirty="0"/>
              <a:t> Integer, string, real, enumeration with two possible values.</a:t>
            </a:r>
          </a:p>
          <a:p>
            <a:endParaRPr lang="en-CA" altLang="en-US" baseline="0" dirty="0"/>
          </a:p>
          <a:p>
            <a:endParaRPr lang="en-CA" altLang="en-US" baseline="0" dirty="0"/>
          </a:p>
          <a:p>
            <a:r>
              <a:rPr lang="en-US" dirty="0"/>
              <a:t>We switch the whole columns (whether the header/schema is included makes no difference).</a:t>
            </a:r>
          </a:p>
          <a:p>
            <a:r>
              <a:rPr lang="en-US" dirty="0"/>
              <a:t>1. If we just switch the instance columns (101 with 1000.00) but headers remain the same, it is obvious that the result table is not the same table as the original. Schema is the same, but content is different.</a:t>
            </a:r>
          </a:p>
          <a:p>
            <a:r>
              <a:rPr lang="en-US" dirty="0"/>
              <a:t>2. If we switch the whole columns (including the headers), the new table is (Balance, Number, Owner, Number, Type). Is the new table the same as the original? Not automatically.</a:t>
            </a:r>
          </a:p>
          <a:p>
            <a:r>
              <a:rPr lang="en-US" dirty="0"/>
              <a:t>3. But if we switch row 101 with row 105, the result table is considered identical to the original.</a:t>
            </a:r>
          </a:p>
          <a:p>
            <a:r>
              <a:rPr lang="en-US" dirty="0"/>
              <a:t>Going back to the basics, a row is a tuple. Mathematically, (1,a) != (a,1). Order of the members (columns in tabular form) is important.</a:t>
            </a:r>
          </a:p>
          <a:p>
            <a:r>
              <a:rPr lang="en-US" dirty="0"/>
              <a:t>However, table/relation is a set of rows. Mathematically, {(1,a), (1,b)} = {(1,b), (1,a)}. Order of the members (rows in tabular form) is irrelevant.</a:t>
            </a:r>
          </a:p>
          <a:p>
            <a:endParaRPr lang="en-CA"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D904F-1DBF-4672-A8D5-BC2BD171D6AF}" type="slidenum">
              <a:rPr lang="zh-CN" altLang="en-US"/>
              <a:pPr/>
              <a:t>9</a:t>
            </a:fld>
            <a:endParaRPr lang="en-US" altLang="zh-CN"/>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p:txBody>
          <a:bodyPr/>
          <a:lstStyle/>
          <a:p>
            <a:r>
              <a:rPr lang="en-CA" altLang="en-US" dirty="0"/>
              <a:t>The union of all attributes is the schema of the relation, which defines the structure of the relation.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4B0C8D-1A50-4C5B-831A-077E658D8043}" type="slidenum">
              <a:rPr lang="zh-CN" altLang="en-US"/>
              <a:pPr/>
              <a:t>10</a:t>
            </a:fld>
            <a:endParaRPr lang="en-US" altLang="zh-CN"/>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n-US" altLang="zh-CN" dirty="0"/>
              <a:t>The content of the relation is called the instance.</a:t>
            </a:r>
          </a:p>
          <a:p>
            <a:endParaRPr lang="en-US" altLang="zh-CN" dirty="0"/>
          </a:p>
          <a:p>
            <a:r>
              <a:rPr lang="en-US" altLang="zh-CN" u="sng" dirty="0"/>
              <a:t>Instance: change frequently, each add, delete, update changes</a:t>
            </a:r>
            <a:r>
              <a:rPr lang="en-US" altLang="zh-CN" u="sng" baseline="0" dirty="0"/>
              <a:t> the instance.</a:t>
            </a:r>
            <a:endParaRPr lang="en-US" altLang="zh-CN" u="sng" dirty="0"/>
          </a:p>
          <a:p>
            <a:r>
              <a:rPr lang="en-US" altLang="zh-CN" u="sng" dirty="0"/>
              <a:t>Schema: not so much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FCAE5A9B-0505-4168-93A6-31B62D269DA1}" type="slidenum">
              <a:rPr lang="zh-CN" altLang="en-US" smtClean="0"/>
              <a:pPr/>
              <a:t>‹#›</a:t>
            </a:fld>
            <a:endParaRPr lang="en-US" altLang="zh-CN"/>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DAB2DE3F-5C77-4BAC-AD9D-A52BCDB1829B}" type="slidenum">
              <a:rPr lang="zh-CN" altLang="en-US" smtClean="0"/>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1B91C3AD-C923-4D7D-B858-64ED9D37E20B}" type="slidenum">
              <a:rPr lang="zh-CN" altLang="en-US" smtClean="0"/>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54114B7A-ADFC-4D00-B56E-9533480994E1}" type="slidenum">
              <a:rPr lang="zh-CN" altLang="en-US" smtClean="0"/>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8923E1EA-E994-4C53-805F-B491F56E40DA}" type="slidenum">
              <a:rPr lang="zh-CN" altLang="en-US" smtClean="0"/>
              <a:pPr/>
              <a:t>‹#›</a:t>
            </a:fld>
            <a:endParaRPr lang="en-US" altLang="zh-CN"/>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D2C29F00-B51F-468F-AEAB-E8A0C3F5B0C3}" type="slidenum">
              <a:rPr lang="zh-CN" altLang="en-US" smtClean="0"/>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zh-CN"/>
          </a:p>
        </p:txBody>
      </p:sp>
      <p:sp>
        <p:nvSpPr>
          <p:cNvPr id="8" name="Footer Placeholder 7"/>
          <p:cNvSpPr>
            <a:spLocks noGrp="1"/>
          </p:cNvSpPr>
          <p:nvPr>
            <p:ph type="ftr" sz="quarter" idx="11"/>
          </p:nvPr>
        </p:nvSpPr>
        <p:spPr/>
        <p:txBody>
          <a:bodyPr/>
          <a:lstStyle/>
          <a:p>
            <a:endParaRPr lang="en-US" altLang="zh-CN"/>
          </a:p>
        </p:txBody>
      </p:sp>
      <p:sp>
        <p:nvSpPr>
          <p:cNvPr id="9" name="Slide Number Placeholder 8"/>
          <p:cNvSpPr>
            <a:spLocks noGrp="1"/>
          </p:cNvSpPr>
          <p:nvPr>
            <p:ph type="sldNum" sz="quarter" idx="12"/>
          </p:nvPr>
        </p:nvSpPr>
        <p:spPr/>
        <p:txBody>
          <a:bodyPr/>
          <a:lstStyle/>
          <a:p>
            <a:fld id="{28A61392-D1A3-4B98-820C-1D6A9A926789}" type="slidenum">
              <a:rPr lang="zh-CN" altLang="en-US" smtClean="0"/>
              <a:pPr/>
              <a:t>‹#›</a:t>
            </a:fld>
            <a:endParaRPr lang="en-US" altLang="zh-CN"/>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zh-CN"/>
          </a:p>
        </p:txBody>
      </p:sp>
      <p:sp>
        <p:nvSpPr>
          <p:cNvPr id="4" name="Footer Placeholder 3"/>
          <p:cNvSpPr>
            <a:spLocks noGrp="1"/>
          </p:cNvSpPr>
          <p:nvPr>
            <p:ph type="ftr" sz="quarter" idx="11"/>
          </p:nvPr>
        </p:nvSpPr>
        <p:spPr/>
        <p:txBody>
          <a:bodyPr/>
          <a:lstStyle/>
          <a:p>
            <a:endParaRPr lang="en-US" altLang="zh-CN"/>
          </a:p>
        </p:txBody>
      </p:sp>
      <p:sp>
        <p:nvSpPr>
          <p:cNvPr id="5" name="Slide Number Placeholder 4"/>
          <p:cNvSpPr>
            <a:spLocks noGrp="1"/>
          </p:cNvSpPr>
          <p:nvPr>
            <p:ph type="sldNum" sz="quarter" idx="12"/>
          </p:nvPr>
        </p:nvSpPr>
        <p:spPr/>
        <p:txBody>
          <a:bodyPr/>
          <a:lstStyle/>
          <a:p>
            <a:fld id="{A8775225-4D44-4E1E-B7CD-0CD6C2A43B7D}" type="slidenum">
              <a:rPr lang="zh-CN" altLang="en-US" smtClean="0"/>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p>
        </p:txBody>
      </p:sp>
      <p:sp>
        <p:nvSpPr>
          <p:cNvPr id="3" name="Footer Placeholder 2"/>
          <p:cNvSpPr>
            <a:spLocks noGrp="1"/>
          </p:cNvSpPr>
          <p:nvPr>
            <p:ph type="ftr" sz="quarter" idx="11"/>
          </p:nvPr>
        </p:nvSpPr>
        <p:spPr/>
        <p:txBody>
          <a:bodyPr/>
          <a:lstStyle/>
          <a:p>
            <a:endParaRPr lang="en-US" altLang="zh-CN"/>
          </a:p>
        </p:txBody>
      </p:sp>
      <p:sp>
        <p:nvSpPr>
          <p:cNvPr id="4" name="Slide Number Placeholder 3"/>
          <p:cNvSpPr>
            <a:spLocks noGrp="1"/>
          </p:cNvSpPr>
          <p:nvPr>
            <p:ph type="sldNum" sz="quarter" idx="12"/>
          </p:nvPr>
        </p:nvSpPr>
        <p:spPr/>
        <p:txBody>
          <a:bodyPr/>
          <a:lstStyle/>
          <a:p>
            <a:fld id="{E6F648C2-B953-40D7-9FF0-C904B9BD09CA}" type="slidenum">
              <a:rPr lang="zh-CN" altLang="en-US" smtClean="0"/>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EEA7EB3F-792A-4A2B-B90F-FB6B17B7D79E}" type="slidenum">
              <a:rPr lang="zh-CN" altLang="en-US" smtClean="0"/>
              <a:pPr/>
              <a:t>‹#›</a:t>
            </a:fld>
            <a:endParaRPr lang="en-US" altLang="zh-CN"/>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0494CC38-6A5D-44F7-9604-1CB3CECD3D3E}" type="slidenum">
              <a:rPr lang="zh-CN" altLang="en-US" smtClean="0"/>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endParaRPr lang="en-US" altLang="zh-CN"/>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ltLang="zh-CN"/>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1ED131F9-D733-4457-AA74-B5092B276D05}" type="slidenum">
              <a:rPr lang="zh-CN" altLang="en-US"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oleObject" Target="../embeddings/oleObject4.bin"/><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oleObject" Target="../embeddings/oleObject5.bin"/><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oleObject" Target="../embeddings/oleObject6.bin"/><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oleObject" Target="../embeddings/oleObject7.bin"/><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oleObject" Target="../embeddings/oleObject8.bin"/><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1.png"/><Relationship Id="rId5" Type="http://schemas.openxmlformats.org/officeDocument/2006/relationships/oleObject" Target="../embeddings/oleObject9.bin"/><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oleObject" Target="../embeddings/oleObject10.bin"/><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3.png"/><Relationship Id="rId5" Type="http://schemas.openxmlformats.org/officeDocument/2006/relationships/oleObject" Target="../embeddings/oleObject11.bin"/><Relationship Id="rId10" Type="http://schemas.openxmlformats.org/officeDocument/2006/relationships/image" Target="../media/image2.png"/><Relationship Id="rId4" Type="http://schemas.openxmlformats.org/officeDocument/2006/relationships/notesSlide" Target="../notesSlides/notesSlide18.xml"/><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6.png"/><Relationship Id="rId5" Type="http://schemas.openxmlformats.org/officeDocument/2006/relationships/oleObject" Target="../embeddings/oleObject12.bin"/><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7.png"/><Relationship Id="rId5" Type="http://schemas.openxmlformats.org/officeDocument/2006/relationships/oleObject" Target="../embeddings/oleObject13.bin"/><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31.m4a"/><Relationship Id="rId7" Type="http://schemas.microsoft.com/office/2011/relationships/inkAction" Target="../ink/inkAction2.xml"/><Relationship Id="rId2" Type="http://schemas.microsoft.com/office/2007/relationships/media" Target="../media/media31.m4a"/><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notesSlide" Target="../notesSlides/notesSlide28.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2.png"/><Relationship Id="rId2" Type="http://schemas.microsoft.com/office/2007/relationships/media" Target="../media/media32.m4a"/><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microsoft.com/office/2011/relationships/inkAction" Target="../ink/inkAction3.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1.xml"/><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microsoft.com/office/2011/relationships/inkAction" Target="../ink/inkAction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2.xml"/><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oleObject" Target="../embeddings/oleObject2.bin"/><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oleObject" Target="../embeddings/oleObject3.bin"/><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ltLang="zh-CN" dirty="0"/>
              <a:t>Review of Lecture 1-1</a:t>
            </a:r>
          </a:p>
        </p:txBody>
      </p:sp>
      <p:sp>
        <p:nvSpPr>
          <p:cNvPr id="181251" name="Rectangle 3"/>
          <p:cNvSpPr>
            <a:spLocks noGrp="1" noChangeArrowheads="1"/>
          </p:cNvSpPr>
          <p:nvPr>
            <p:ph idx="1"/>
          </p:nvPr>
        </p:nvSpPr>
        <p:spPr/>
        <p:txBody>
          <a:bodyPr>
            <a:normAutofit/>
          </a:bodyPr>
          <a:lstStyle/>
          <a:p>
            <a:r>
              <a:rPr lang="en-US" altLang="zh-CN" dirty="0"/>
              <a:t>Course logistics</a:t>
            </a:r>
          </a:p>
          <a:p>
            <a:r>
              <a:rPr lang="en-US" altLang="zh-CN" dirty="0"/>
              <a:t>Motivation to DB</a:t>
            </a:r>
          </a:p>
          <a:p>
            <a:pPr lvl="1"/>
            <a:r>
              <a:rPr lang="en-US" altLang="zh-CN" dirty="0"/>
              <a:t>Redundancy and inconsistency, concurrent access</a:t>
            </a:r>
          </a:p>
          <a:p>
            <a:r>
              <a:rPr lang="en-US" altLang="zh-CN" dirty="0"/>
              <a:t>Database and DBMS</a:t>
            </a:r>
          </a:p>
          <a:p>
            <a:r>
              <a:rPr lang="en-US" altLang="zh-CN" dirty="0"/>
              <a:t>Schema and instance</a:t>
            </a:r>
          </a:p>
          <a:p>
            <a:pPr lvl="1"/>
            <a:r>
              <a:rPr lang="en-US" altLang="zh-CN" dirty="0"/>
              <a:t>3 level of abstraction</a:t>
            </a:r>
          </a:p>
          <a:p>
            <a:pPr lvl="1"/>
            <a:r>
              <a:rPr lang="en-US" altLang="zh-CN" dirty="0"/>
              <a:t>Data independence</a:t>
            </a:r>
          </a:p>
          <a:p>
            <a:r>
              <a:rPr lang="en-US" altLang="zh-CN" dirty="0"/>
              <a:t>DDL and DML</a:t>
            </a:r>
          </a:p>
          <a:p>
            <a:pPr lvl="1"/>
            <a:r>
              <a:rPr lang="en-US" altLang="zh-CN" dirty="0"/>
              <a:t>SQL: both and control</a:t>
            </a:r>
          </a:p>
          <a:p>
            <a:r>
              <a:rPr lang="en-US" altLang="zh-CN" dirty="0"/>
              <a:t>Limitation of DB</a:t>
            </a:r>
          </a:p>
          <a:p>
            <a:endParaRPr lang="en-US" altLang="zh-C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1</a:t>
            </a:fld>
            <a:endParaRPr lang="en-US" altLang="zh-CN"/>
          </a:p>
        </p:txBody>
      </p:sp>
    </p:spTree>
    <p:extLst>
      <p:ext uri="{BB962C8B-B14F-4D97-AF65-F5344CB8AC3E}">
        <p14:creationId xmlns:p14="http://schemas.microsoft.com/office/powerpoint/2010/main" val="823067880"/>
      </p:ext>
    </p:extLst>
  </p:cSld>
  <p:clrMapOvr>
    <a:masterClrMapping/>
  </p:clrMapOvr>
  <mc:AlternateContent xmlns:mc="http://schemas.openxmlformats.org/markup-compatibility/2006" xmlns:p14="http://schemas.microsoft.com/office/powerpoint/2010/main">
    <mc:Choice Requires="p14">
      <p:transition spd="slow" p14:dur="2000" advTm="129839"/>
    </mc:Choice>
    <mc:Fallback xmlns="">
      <p:transition spd="slow" advTm="12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en-US" altLang="zh-CN"/>
              <a:t>Example: Instance</a:t>
            </a:r>
          </a:p>
        </p:txBody>
      </p:sp>
      <p:sp>
        <p:nvSpPr>
          <p:cNvPr id="3" name="Content Placeholder 2"/>
          <p:cNvSpPr>
            <a:spLocks noGrp="1"/>
          </p:cNvSpPr>
          <p:nvPr>
            <p:ph idx="1"/>
          </p:nvPr>
        </p:nvSpPr>
        <p:spPr/>
        <p:txBody>
          <a:bodyPr/>
          <a:lstStyle/>
          <a:p>
            <a:endParaRPr lang="en-US"/>
          </a:p>
        </p:txBody>
      </p:sp>
      <p:graphicFrame>
        <p:nvGraphicFramePr>
          <p:cNvPr id="299012" name="Object 4"/>
          <p:cNvGraphicFramePr>
            <a:graphicFrameLocks noChangeAspect="1"/>
          </p:cNvGraphicFramePr>
          <p:nvPr>
            <p:extLst>
              <p:ext uri="{D42A27DB-BD31-4B8C-83A1-F6EECF244321}">
                <p14:modId xmlns:p14="http://schemas.microsoft.com/office/powerpoint/2010/main" val="50957098"/>
              </p:ext>
            </p:extLst>
          </p:nvPr>
        </p:nvGraphicFramePr>
        <p:xfrm>
          <a:off x="539552" y="1484784"/>
          <a:ext cx="7942263" cy="3943350"/>
        </p:xfrm>
        <a:graphic>
          <a:graphicData uri="http://schemas.openxmlformats.org/presentationml/2006/ole">
            <mc:AlternateContent xmlns:mc="http://schemas.openxmlformats.org/markup-compatibility/2006">
              <mc:Choice xmlns:v="urn:schemas-microsoft-com:vml" Requires="v">
                <p:oleObj name="位图图像" r:id="rId5" imgW="7942857" imgH="3943901" progId="Paint.Picture">
                  <p:embed/>
                </p:oleObj>
              </mc:Choice>
              <mc:Fallback>
                <p:oleObj name="位图图像" r:id="rId5" imgW="7942857" imgH="3943901"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84784"/>
                        <a:ext cx="7942263"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10</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0348"/>
    </mc:Choice>
    <mc:Fallback xmlns="">
      <p:transition spd="slow" advTm="10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r>
              <a:rPr lang="en-US" altLang="zh-CN"/>
              <a:t>Example: Another Instance</a:t>
            </a:r>
          </a:p>
        </p:txBody>
      </p:sp>
      <p:sp>
        <p:nvSpPr>
          <p:cNvPr id="3" name="Content Placeholder 2"/>
          <p:cNvSpPr>
            <a:spLocks noGrp="1"/>
          </p:cNvSpPr>
          <p:nvPr>
            <p:ph idx="1"/>
          </p:nvPr>
        </p:nvSpPr>
        <p:spPr/>
        <p:txBody>
          <a:bodyPr/>
          <a:lstStyle/>
          <a:p>
            <a:endParaRPr lang="en-US"/>
          </a:p>
        </p:txBody>
      </p:sp>
      <p:graphicFrame>
        <p:nvGraphicFramePr>
          <p:cNvPr id="301060" name="Object 4"/>
          <p:cNvGraphicFramePr>
            <a:graphicFrameLocks noChangeAspect="1"/>
          </p:cNvGraphicFramePr>
          <p:nvPr>
            <p:extLst>
              <p:ext uri="{D42A27DB-BD31-4B8C-83A1-F6EECF244321}">
                <p14:modId xmlns:p14="http://schemas.microsoft.com/office/powerpoint/2010/main" val="3311341694"/>
              </p:ext>
            </p:extLst>
          </p:nvPr>
        </p:nvGraphicFramePr>
        <p:xfrm>
          <a:off x="539552" y="1700808"/>
          <a:ext cx="8104188" cy="4067175"/>
        </p:xfrm>
        <a:graphic>
          <a:graphicData uri="http://schemas.openxmlformats.org/presentationml/2006/ole">
            <mc:AlternateContent xmlns:mc="http://schemas.openxmlformats.org/markup-compatibility/2006">
              <mc:Choice xmlns:v="urn:schemas-microsoft-com:vml" Requires="v">
                <p:oleObj name="位图图像" r:id="rId5" imgW="8104762" imgH="4067743" progId="Paint.Picture">
                  <p:embed/>
                </p:oleObj>
              </mc:Choice>
              <mc:Fallback>
                <p:oleObj name="位图图像" r:id="rId5" imgW="8104762" imgH="4067743"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700808"/>
                        <a:ext cx="8104188"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11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0336"/>
    </mc:Choice>
    <mc:Fallback xmlns="">
      <p:transition spd="slow" advTm="3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Note</a:t>
            </a:r>
          </a:p>
        </p:txBody>
      </p:sp>
      <p:sp>
        <p:nvSpPr>
          <p:cNvPr id="3" name="Content Placeholder 2"/>
          <p:cNvSpPr>
            <a:spLocks noGrp="1"/>
          </p:cNvSpPr>
          <p:nvPr>
            <p:ph idx="1"/>
          </p:nvPr>
        </p:nvSpPr>
        <p:spPr/>
        <p:txBody>
          <a:bodyPr/>
          <a:lstStyle/>
          <a:p>
            <a:r>
              <a:rPr lang="en-US" dirty="0"/>
              <a:t>We can only run a query over an instance to check whether the query is wrong, but not whether it is correct.</a:t>
            </a:r>
          </a:p>
          <a:p>
            <a:pPr lvl="1"/>
            <a:r>
              <a:rPr lang="en-US" b="1" dirty="0"/>
              <a:t>If the result is wrong, the query must be wrong</a:t>
            </a:r>
          </a:p>
          <a:p>
            <a:pPr lvl="1"/>
            <a:r>
              <a:rPr lang="en-US" b="1" dirty="0"/>
              <a:t>If the result is correct, the query might be correct, but might be wrong as well</a:t>
            </a:r>
          </a:p>
          <a:p>
            <a:r>
              <a:rPr lang="en-US" dirty="0"/>
              <a:t>A correct query MUST return the right answers in all instances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54114B7A-ADFC-4D00-B56E-9533480994E1}" type="slidenum">
              <a:rPr lang="zh-CN" altLang="en-US" smtClean="0"/>
              <a:pPr/>
              <a:t>12</a:t>
            </a:fld>
            <a:endParaRPr lang="en-US" altLang="zh-CN"/>
          </a:p>
        </p:txBody>
      </p:sp>
    </p:spTree>
    <p:extLst>
      <p:ext uri="{BB962C8B-B14F-4D97-AF65-F5344CB8AC3E}">
        <p14:creationId xmlns:p14="http://schemas.microsoft.com/office/powerpoint/2010/main" val="3310579851"/>
      </p:ext>
    </p:extLst>
  </p:cSld>
  <p:clrMapOvr>
    <a:masterClrMapping/>
  </p:clrMapOvr>
  <mc:AlternateContent xmlns:mc="http://schemas.openxmlformats.org/markup-compatibility/2006" xmlns:p14="http://schemas.microsoft.com/office/powerpoint/2010/main">
    <mc:Choice Requires="p14">
      <p:transition spd="slow" p14:dur="2000" advTm="75621"/>
    </mc:Choice>
    <mc:Fallback xmlns="">
      <p:transition spd="slow" advTm="7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normAutofit/>
          </a:bodyPr>
          <a:lstStyle/>
          <a:p>
            <a:r>
              <a:rPr lang="en-US" altLang="zh-CN" dirty="0"/>
              <a:t>Alternative Terminology (FYI)</a:t>
            </a:r>
          </a:p>
        </p:txBody>
      </p:sp>
      <p:sp>
        <p:nvSpPr>
          <p:cNvPr id="3" name="Content Placeholder 2"/>
          <p:cNvSpPr>
            <a:spLocks noGrp="1"/>
          </p:cNvSpPr>
          <p:nvPr>
            <p:ph idx="1"/>
          </p:nvPr>
        </p:nvSpPr>
        <p:spPr/>
        <p:txBody>
          <a:bodyPr/>
          <a:lstStyle/>
          <a:p>
            <a:endParaRPr lang="en-US"/>
          </a:p>
        </p:txBody>
      </p:sp>
      <p:graphicFrame>
        <p:nvGraphicFramePr>
          <p:cNvPr id="303108" name="Object 4"/>
          <p:cNvGraphicFramePr>
            <a:graphicFrameLocks noChangeAspect="1"/>
          </p:cNvGraphicFramePr>
          <p:nvPr>
            <p:extLst>
              <p:ext uri="{D42A27DB-BD31-4B8C-83A1-F6EECF244321}">
                <p14:modId xmlns:p14="http://schemas.microsoft.com/office/powerpoint/2010/main" val="2743802223"/>
              </p:ext>
            </p:extLst>
          </p:nvPr>
        </p:nvGraphicFramePr>
        <p:xfrm>
          <a:off x="323528" y="1484784"/>
          <a:ext cx="8418512" cy="4038600"/>
        </p:xfrm>
        <a:graphic>
          <a:graphicData uri="http://schemas.openxmlformats.org/presentationml/2006/ole">
            <mc:AlternateContent xmlns:mc="http://schemas.openxmlformats.org/markup-compatibility/2006">
              <mc:Choice xmlns:v="urn:schemas-microsoft-com:vml" Requires="v">
                <p:oleObj name="位图图像" r:id="rId5" imgW="8419048" imgH="4038095" progId="Paint.Picture">
                  <p:embed/>
                </p:oleObj>
              </mc:Choice>
              <mc:Fallback>
                <p:oleObj name="位图图像" r:id="rId5" imgW="8419048" imgH="4038095"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484784"/>
                        <a:ext cx="8418512"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13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1456"/>
    </mc:Choice>
    <mc:Fallback xmlns="">
      <p:transition spd="slow" advTm="1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r>
              <a:rPr lang="en-US" altLang="zh-CN"/>
              <a:t>Row/Tuple</a:t>
            </a:r>
          </a:p>
        </p:txBody>
      </p:sp>
      <p:sp>
        <p:nvSpPr>
          <p:cNvPr id="3" name="Content Placeholder 2"/>
          <p:cNvSpPr>
            <a:spLocks noGrp="1"/>
          </p:cNvSpPr>
          <p:nvPr>
            <p:ph idx="1"/>
          </p:nvPr>
        </p:nvSpPr>
        <p:spPr/>
        <p:txBody>
          <a:bodyPr/>
          <a:lstStyle/>
          <a:p>
            <a:endParaRPr lang="en-US"/>
          </a:p>
        </p:txBody>
      </p:sp>
      <p:graphicFrame>
        <p:nvGraphicFramePr>
          <p:cNvPr id="305156" name="Object 4"/>
          <p:cNvGraphicFramePr>
            <a:graphicFrameLocks noChangeAspect="1"/>
          </p:cNvGraphicFramePr>
          <p:nvPr>
            <p:extLst>
              <p:ext uri="{D42A27DB-BD31-4B8C-83A1-F6EECF244321}">
                <p14:modId xmlns:p14="http://schemas.microsoft.com/office/powerpoint/2010/main" val="2564947287"/>
              </p:ext>
            </p:extLst>
          </p:nvPr>
        </p:nvGraphicFramePr>
        <p:xfrm>
          <a:off x="467544" y="1700808"/>
          <a:ext cx="7954963" cy="4086225"/>
        </p:xfrm>
        <a:graphic>
          <a:graphicData uri="http://schemas.openxmlformats.org/presentationml/2006/ole">
            <mc:AlternateContent xmlns:mc="http://schemas.openxmlformats.org/markup-compatibility/2006">
              <mc:Choice xmlns:v="urn:schemas-microsoft-com:vml" Requires="v">
                <p:oleObj name="位图图像" r:id="rId5" imgW="7954485" imgH="4086795" progId="Paint.Picture">
                  <p:embed/>
                </p:oleObj>
              </mc:Choice>
              <mc:Fallback>
                <p:oleObj name="位图图像" r:id="rId5" imgW="7954485" imgH="4086795"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700808"/>
                        <a:ext cx="7954963"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14</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7981"/>
    </mc:Choice>
    <mc:Fallback xmlns="">
      <p:transition spd="slow" advTm="7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altLang="zh-CN"/>
              <a:t>Degree and Cardinality</a:t>
            </a:r>
          </a:p>
        </p:txBody>
      </p:sp>
      <p:sp>
        <p:nvSpPr>
          <p:cNvPr id="3" name="Content Placeholder 2"/>
          <p:cNvSpPr>
            <a:spLocks noGrp="1"/>
          </p:cNvSpPr>
          <p:nvPr>
            <p:ph idx="1"/>
          </p:nvPr>
        </p:nvSpPr>
        <p:spPr/>
        <p:txBody>
          <a:bodyPr/>
          <a:lstStyle/>
          <a:p>
            <a:endParaRPr lang="en-US"/>
          </a:p>
        </p:txBody>
      </p:sp>
      <p:graphicFrame>
        <p:nvGraphicFramePr>
          <p:cNvPr id="307204" name="Object 4"/>
          <p:cNvGraphicFramePr>
            <a:graphicFrameLocks noChangeAspect="1"/>
          </p:cNvGraphicFramePr>
          <p:nvPr>
            <p:extLst>
              <p:ext uri="{D42A27DB-BD31-4B8C-83A1-F6EECF244321}">
                <p14:modId xmlns:p14="http://schemas.microsoft.com/office/powerpoint/2010/main" val="3865554667"/>
              </p:ext>
            </p:extLst>
          </p:nvPr>
        </p:nvGraphicFramePr>
        <p:xfrm>
          <a:off x="251520" y="1484784"/>
          <a:ext cx="8504238" cy="4714875"/>
        </p:xfrm>
        <a:graphic>
          <a:graphicData uri="http://schemas.openxmlformats.org/presentationml/2006/ole">
            <mc:AlternateContent xmlns:mc="http://schemas.openxmlformats.org/markup-compatibility/2006">
              <mc:Choice xmlns:v="urn:schemas-microsoft-com:vml" Requires="v">
                <p:oleObj name="位图图像" r:id="rId5" imgW="8504762" imgH="4715533" progId="Paint.Picture">
                  <p:embed/>
                </p:oleObj>
              </mc:Choice>
              <mc:Fallback>
                <p:oleObj name="位图图像" r:id="rId5" imgW="8504762" imgH="4715533"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484784"/>
                        <a:ext cx="8504238"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15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5269"/>
    </mc:Choice>
    <mc:Fallback xmlns="">
      <p:transition spd="slow" advTm="2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r>
              <a:rPr lang="en-US" altLang="zh-CN" dirty="0"/>
              <a:t>Terminology Summary</a:t>
            </a:r>
          </a:p>
        </p:txBody>
      </p:sp>
      <p:graphicFrame>
        <p:nvGraphicFramePr>
          <p:cNvPr id="373908" name="Group 148"/>
          <p:cNvGraphicFramePr>
            <a:graphicFrameLocks noGrp="1"/>
          </p:cNvGraphicFramePr>
          <p:nvPr>
            <p:ph idx="1"/>
            <p:extLst>
              <p:ext uri="{D42A27DB-BD31-4B8C-83A1-F6EECF244321}">
                <p14:modId xmlns:p14="http://schemas.microsoft.com/office/powerpoint/2010/main" val="3972696617"/>
              </p:ext>
            </p:extLst>
          </p:nvPr>
        </p:nvGraphicFramePr>
        <p:xfrm>
          <a:off x="457200" y="1600200"/>
          <a:ext cx="8229601" cy="4393884"/>
        </p:xfrm>
        <a:graphic>
          <a:graphicData uri="http://schemas.openxmlformats.org/drawingml/2006/table">
            <a:tbl>
              <a:tblPr/>
              <a:tblGrid>
                <a:gridCol w="3783705">
                  <a:extLst>
                    <a:ext uri="{9D8B030D-6E8A-4147-A177-3AD203B41FA5}">
                      <a16:colId xmlns:a16="http://schemas.microsoft.com/office/drawing/2014/main" val="20000"/>
                    </a:ext>
                  </a:extLst>
                </a:gridCol>
                <a:gridCol w="869018">
                  <a:extLst>
                    <a:ext uri="{9D8B030D-6E8A-4147-A177-3AD203B41FA5}">
                      <a16:colId xmlns:a16="http://schemas.microsoft.com/office/drawing/2014/main" val="20001"/>
                    </a:ext>
                  </a:extLst>
                </a:gridCol>
                <a:gridCol w="3576878">
                  <a:extLst>
                    <a:ext uri="{9D8B030D-6E8A-4147-A177-3AD203B41FA5}">
                      <a16:colId xmlns:a16="http://schemas.microsoft.com/office/drawing/2014/main" val="20002"/>
                    </a:ext>
                  </a:extLst>
                </a:gridCol>
              </a:tblGrid>
              <a:tr h="576263">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rgbClr val="000000"/>
                          </a:solidFill>
                          <a:effectLst/>
                          <a:latin typeface="Tahoma" pitchFamily="34" charset="0"/>
                          <a:ea typeface="宋体" charset="-122"/>
                          <a:cs typeface="Times New Roman" pitchFamily="18" charset="0"/>
                        </a:rPr>
                        <a:t>Informal Terms</a:t>
                      </a:r>
                      <a:r>
                        <a:rPr kumimoji="0" lang="en-US" altLang="zh-CN" sz="2400" b="0" i="0" u="none" strike="noStrike" cap="none" normalizeH="0" baseline="0" dirty="0">
                          <a:ln>
                            <a:noFill/>
                          </a:ln>
                          <a:solidFill>
                            <a:schemeClr val="tx1"/>
                          </a:solidFill>
                          <a:effectLst/>
                          <a:latin typeface="Tahoma" pitchFamily="34" charset="0"/>
                          <a:ea typeface="宋体" charset="-122"/>
                          <a:cs typeface="Times New Roman" pitchFamily="18" charset="0"/>
                        </a:rPr>
                        <a:t> </a:t>
                      </a:r>
                    </a:p>
                  </a:txBody>
                  <a:tcPr marL="100111" marR="100111"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CA" altLang="en-US" sz="2400" b="0" i="0" u="none" strike="noStrike" cap="none" normalizeH="0" baseline="0">
                        <a:ln>
                          <a:noFill/>
                        </a:ln>
                        <a:solidFill>
                          <a:schemeClr val="tx1"/>
                        </a:solidFill>
                        <a:effectLst/>
                        <a:latin typeface="Tahoma" pitchFamily="34" charset="0"/>
                      </a:endParaRPr>
                    </a:p>
                  </a:txBody>
                  <a:tcPr marL="100111" marR="100111" horzOverflow="overflow">
                    <a:lnL w="12700" cap="flat" cmpd="sng" algn="ctr">
                      <a:solidFill>
                        <a:schemeClr val="tx1"/>
                      </a:solidFill>
                      <a:prstDash val="solid"/>
                      <a:miter lim="800000"/>
                      <a:headEnd type="none" w="med" len="med"/>
                      <a:tailEnd type="none" w="med" len="med"/>
                    </a:lnL>
                    <a:lnR>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rgbClr val="000000"/>
                          </a:solidFill>
                          <a:effectLst/>
                          <a:latin typeface="Tahoma" pitchFamily="34" charset="0"/>
                          <a:ea typeface="宋体" charset="-122"/>
                          <a:cs typeface="Times New Roman" pitchFamily="18" charset="0"/>
                        </a:rPr>
                        <a:t>Formal Terms</a:t>
                      </a:r>
                      <a:r>
                        <a:rPr kumimoji="0" lang="en-US" altLang="zh-CN" sz="2400" b="0" i="0" u="none" strike="noStrike" cap="none" normalizeH="0" baseline="0">
                          <a:ln>
                            <a:noFill/>
                          </a:ln>
                          <a:solidFill>
                            <a:schemeClr val="tx1"/>
                          </a:solidFill>
                          <a:effectLst/>
                          <a:latin typeface="Tahoma" pitchFamily="34" charset="0"/>
                          <a:ea typeface="宋体" charset="-122"/>
                          <a:cs typeface="Times New Roman" pitchFamily="18" charset="0"/>
                        </a:rPr>
                        <a:t> </a:t>
                      </a:r>
                    </a:p>
                  </a:txBody>
                  <a:tcPr marL="100111" marR="100111" horzOverflow="overflow">
                    <a:lnL>
                      <a:noFill/>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3238">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rgbClr val="000000"/>
                          </a:solidFill>
                          <a:effectLst/>
                          <a:latin typeface="Tahoma" pitchFamily="34" charset="0"/>
                          <a:ea typeface="宋体" charset="-122"/>
                          <a:cs typeface="Times New Roman" pitchFamily="18" charset="0"/>
                        </a:rPr>
                        <a:t>Table</a:t>
                      </a:r>
                      <a:r>
                        <a:rPr kumimoji="0" lang="en-US" altLang="zh-CN" sz="2400" b="0" i="0" u="none" strike="noStrike" cap="none" normalizeH="0" baseline="0">
                          <a:ln>
                            <a:noFill/>
                          </a:ln>
                          <a:solidFill>
                            <a:schemeClr val="tx1"/>
                          </a:solidFill>
                          <a:effectLst/>
                          <a:latin typeface="Tahoma" pitchFamily="34" charset="0"/>
                          <a:ea typeface="宋体" charset="-122"/>
                          <a:cs typeface="Times New Roman" pitchFamily="18" charset="0"/>
                        </a:rPr>
                        <a:t> </a:t>
                      </a:r>
                    </a:p>
                  </a:txBody>
                  <a:tcPr marL="100111" marR="100111"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CA" altLang="en-US" sz="2400" b="0" i="0" u="none" strike="noStrike" cap="none" normalizeH="0" baseline="0">
                        <a:ln>
                          <a:noFill/>
                        </a:ln>
                        <a:solidFill>
                          <a:schemeClr val="tx1"/>
                        </a:solidFill>
                        <a:effectLst/>
                        <a:latin typeface="Tahoma" pitchFamily="34" charset="0"/>
                      </a:endParaRPr>
                    </a:p>
                  </a:txBody>
                  <a:tcPr marL="100111" marR="100111" horzOverflow="overflow">
                    <a:lnL w="12700" cap="flat" cmpd="sng" algn="ctr">
                      <a:solidFill>
                        <a:schemeClr val="tx1"/>
                      </a:solidFill>
                      <a:prstDash val="solid"/>
                      <a:miter lim="800000"/>
                      <a:headEnd type="none" w="med" len="med"/>
                      <a:tailEnd type="none" w="med" len="med"/>
                    </a:lnL>
                    <a:lnR>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rgbClr val="000000"/>
                          </a:solidFill>
                          <a:effectLst/>
                          <a:latin typeface="Tahoma" pitchFamily="34" charset="0"/>
                          <a:ea typeface="宋体" charset="-122"/>
                          <a:cs typeface="Times New Roman" pitchFamily="18" charset="0"/>
                        </a:rPr>
                        <a:t>Relation</a:t>
                      </a:r>
                      <a:r>
                        <a:rPr kumimoji="0" lang="en-US" altLang="zh-CN" sz="2400" b="0" i="0" u="none" strike="noStrike" cap="none" normalizeH="0" baseline="0">
                          <a:ln>
                            <a:noFill/>
                          </a:ln>
                          <a:solidFill>
                            <a:schemeClr val="tx1"/>
                          </a:solidFill>
                          <a:effectLst/>
                          <a:latin typeface="Tahoma" pitchFamily="34" charset="0"/>
                          <a:ea typeface="宋体" charset="-122"/>
                          <a:cs typeface="Times New Roman" pitchFamily="18" charset="0"/>
                        </a:rPr>
                        <a:t> </a:t>
                      </a:r>
                    </a:p>
                  </a:txBody>
                  <a:tcPr marL="100111" marR="100111" horzOverflow="overflow">
                    <a:lnL>
                      <a:noFill/>
                    </a:lnL>
                    <a:lnR cap="flat">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76263">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Tahoma" pitchFamily="34" charset="0"/>
                          <a:ea typeface="宋体" charset="-122"/>
                        </a:rPr>
                        <a:t>Column Header/Field</a:t>
                      </a:r>
                    </a:p>
                  </a:txBody>
                  <a:tcPr marL="100111" marR="100111" horzOverflow="overflow">
                    <a:lnL cap="flat">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CA" altLang="en-US" sz="2400" b="0" i="0" u="none" strike="noStrike" cap="none" normalizeH="0" baseline="0">
                        <a:ln>
                          <a:noFill/>
                        </a:ln>
                        <a:solidFill>
                          <a:schemeClr val="tx1"/>
                        </a:solidFill>
                        <a:effectLst/>
                        <a:latin typeface="Tahoma" pitchFamily="34" charset="0"/>
                      </a:endParaRPr>
                    </a:p>
                  </a:txBody>
                  <a:tcPr marL="100111" marR="100111" horzOverflow="overflow">
                    <a:lnL w="12700" cap="flat" cmpd="sng" algn="ctr">
                      <a:solidFill>
                        <a:schemeClr val="tx1"/>
                      </a:solidFill>
                      <a:prstDash val="solid"/>
                      <a:miter lim="800000"/>
                      <a:headEnd type="none" w="med" len="med"/>
                      <a:tailEnd type="none" w="med" len="med"/>
                    </a:lnL>
                    <a:lnR>
                      <a:noFill/>
                    </a:lnR>
                    <a:lnT>
                      <a:noFill/>
                    </a:lnT>
                    <a:lnB>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Tahoma" pitchFamily="34" charset="0"/>
                          <a:ea typeface="宋体" charset="-122"/>
                        </a:rPr>
                        <a:t>Attribute</a:t>
                      </a:r>
                    </a:p>
                  </a:txBody>
                  <a:tcPr marL="100111" marR="1001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77850">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宋体" charset="-122"/>
                        </a:rPr>
                        <a:t>Row/Record</a:t>
                      </a:r>
                    </a:p>
                  </a:txBody>
                  <a:tcPr marL="100111" marR="100111" horzOverflow="overflow">
                    <a:lnL cap="flat">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CA" altLang="en-US" sz="2400" b="0" i="0" u="none" strike="noStrike" cap="none" normalizeH="0" baseline="0">
                        <a:ln>
                          <a:noFill/>
                        </a:ln>
                        <a:solidFill>
                          <a:schemeClr val="tx1"/>
                        </a:solidFill>
                        <a:effectLst/>
                        <a:latin typeface="Tahoma" pitchFamily="34" charset="0"/>
                      </a:endParaRPr>
                    </a:p>
                  </a:txBody>
                  <a:tcPr marL="100111" marR="100111" horzOverflow="overflow">
                    <a:lnL w="12700" cap="flat" cmpd="sng" algn="ctr">
                      <a:solidFill>
                        <a:schemeClr val="tx1"/>
                      </a:solidFill>
                      <a:prstDash val="solid"/>
                      <a:miter lim="800000"/>
                      <a:headEnd type="none" w="med" len="med"/>
                      <a:tailEnd type="none" w="med" len="med"/>
                    </a:lnL>
                    <a:lnR>
                      <a:noFill/>
                    </a:lnR>
                    <a:lnT>
                      <a:noFill/>
                    </a:lnT>
                    <a:lnB>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宋体" charset="-122"/>
                        </a:rPr>
                        <a:t>Tuple</a:t>
                      </a:r>
                    </a:p>
                  </a:txBody>
                  <a:tcPr marL="100111" marR="1001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76263">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宋体" charset="-122"/>
                        </a:rPr>
                        <a:t>Possible Values in a column</a:t>
                      </a:r>
                    </a:p>
                  </a:txBody>
                  <a:tcPr marL="100111" marR="100111" horzOverflow="overflow">
                    <a:lnL cap="flat">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CA" altLang="en-US" sz="2400" b="0" i="0" u="none" strike="noStrike" cap="none" normalizeH="0" baseline="0">
                        <a:ln>
                          <a:noFill/>
                        </a:ln>
                        <a:solidFill>
                          <a:schemeClr val="tx1"/>
                        </a:solidFill>
                        <a:effectLst/>
                        <a:latin typeface="Tahoma" pitchFamily="34" charset="0"/>
                      </a:endParaRPr>
                    </a:p>
                  </a:txBody>
                  <a:tcPr marL="100111" marR="100111" horzOverflow="overflow">
                    <a:lnL w="12700" cap="flat" cmpd="sng" algn="ctr">
                      <a:solidFill>
                        <a:schemeClr val="tx1"/>
                      </a:solidFill>
                      <a:prstDash val="solid"/>
                      <a:miter lim="800000"/>
                      <a:headEnd type="none" w="med" len="med"/>
                      <a:tailEnd type="none" w="med" len="med"/>
                    </a:lnL>
                    <a:lnR>
                      <a:noFill/>
                    </a:lnR>
                    <a:lnT>
                      <a:noFill/>
                    </a:lnT>
                    <a:lnB>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宋体" charset="-122"/>
                        </a:rPr>
                        <a:t>Domain</a:t>
                      </a:r>
                    </a:p>
                  </a:txBody>
                  <a:tcPr marL="100111" marR="1001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14350">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宋体" charset="-122"/>
                        </a:rPr>
                        <a:t>Table Definition</a:t>
                      </a:r>
                    </a:p>
                  </a:txBody>
                  <a:tcPr marL="100111" marR="100111" horzOverflow="overflow">
                    <a:lnL cap="flat">
                      <a:noFill/>
                    </a:lnL>
                    <a:lnR w="12700" cap="flat" cmpd="sng" algn="ctr">
                      <a:solidFill>
                        <a:schemeClr val="tx1"/>
                      </a:solidFill>
                      <a:prstDash val="solid"/>
                      <a:miter lim="800000"/>
                      <a:headEnd type="none" w="med" len="med"/>
                      <a:tailEnd type="none" w="med" len="med"/>
                    </a:lnR>
                    <a:lnT>
                      <a:noFill/>
                    </a:lnT>
                    <a:lnB>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CA" altLang="en-US" sz="2400" b="0" i="0" u="none" strike="noStrike" cap="none" normalizeH="0" baseline="0">
                        <a:ln>
                          <a:noFill/>
                        </a:ln>
                        <a:solidFill>
                          <a:schemeClr val="tx1"/>
                        </a:solidFill>
                        <a:effectLst/>
                        <a:latin typeface="Tahoma" pitchFamily="34" charset="0"/>
                      </a:endParaRPr>
                    </a:p>
                  </a:txBody>
                  <a:tcPr marL="100111" marR="100111" horzOverflow="overflow">
                    <a:lnL w="12700" cap="flat" cmpd="sng" algn="ctr">
                      <a:solidFill>
                        <a:schemeClr val="tx1"/>
                      </a:solidFill>
                      <a:prstDash val="solid"/>
                      <a:miter lim="800000"/>
                      <a:headEnd type="none" w="med" len="med"/>
                      <a:tailEnd type="none" w="med" len="med"/>
                    </a:lnL>
                    <a:lnR>
                      <a:noFill/>
                    </a:lnR>
                    <a:lnT>
                      <a:noFill/>
                    </a:lnT>
                    <a:lnB>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宋体" charset="-122"/>
                        </a:rPr>
                        <a:t>Schema of a Relation/Intension</a:t>
                      </a:r>
                    </a:p>
                  </a:txBody>
                  <a:tcPr marL="100111" marR="10011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14350">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a:ln>
                            <a:noFill/>
                          </a:ln>
                          <a:solidFill>
                            <a:schemeClr val="tx1"/>
                          </a:solidFill>
                          <a:effectLst/>
                          <a:latin typeface="Tahoma" pitchFamily="34" charset="0"/>
                          <a:ea typeface="宋体" charset="-122"/>
                        </a:rPr>
                        <a:t>Table Content</a:t>
                      </a:r>
                    </a:p>
                  </a:txBody>
                  <a:tcPr marL="100111" marR="100111" horzOverflow="overflow">
                    <a:lnL cap="flat">
                      <a:noFill/>
                    </a:lnL>
                    <a:lnR w="12700" cap="flat" cmpd="sng" algn="ctr">
                      <a:solidFill>
                        <a:schemeClr val="tx1"/>
                      </a:solidFill>
                      <a:prstDash val="solid"/>
                      <a:miter lim="800000"/>
                      <a:headEnd type="none" w="med" len="med"/>
                      <a:tailEnd type="none" w="med" len="med"/>
                    </a:lnR>
                    <a:lnT>
                      <a:noFill/>
                    </a:lnT>
                    <a:lnB cap="flat">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CA" altLang="en-US" sz="2400" b="0" i="0" u="none" strike="noStrike" cap="none" normalizeH="0" baseline="0">
                        <a:ln>
                          <a:noFill/>
                        </a:ln>
                        <a:solidFill>
                          <a:schemeClr val="tx1"/>
                        </a:solidFill>
                        <a:effectLst/>
                        <a:latin typeface="Tahoma" pitchFamily="34" charset="0"/>
                      </a:endParaRPr>
                    </a:p>
                  </a:txBody>
                  <a:tcPr marL="100111" marR="100111" horzOverflow="overflow">
                    <a:lnL w="12700" cap="flat" cmpd="sng" algn="ctr">
                      <a:solidFill>
                        <a:schemeClr val="tx1"/>
                      </a:solidFill>
                      <a:prstDash val="solid"/>
                      <a:miter lim="800000"/>
                      <a:headEnd type="none" w="med" len="med"/>
                      <a:tailEnd type="none" w="med" len="med"/>
                    </a:lnL>
                    <a:lnR>
                      <a:noFill/>
                    </a:lnR>
                    <a:lnT>
                      <a:noFill/>
                    </a:lnT>
                    <a:lnB cap="flat">
                      <a:noFill/>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2400" b="0" i="0" u="none" strike="noStrike" cap="none" normalizeH="0" baseline="0" dirty="0">
                          <a:ln>
                            <a:noFill/>
                          </a:ln>
                          <a:solidFill>
                            <a:schemeClr val="tx1"/>
                          </a:solidFill>
                          <a:effectLst/>
                          <a:latin typeface="Tahoma" pitchFamily="34" charset="0"/>
                          <a:ea typeface="宋体" charset="-122"/>
                        </a:rPr>
                        <a:t>Instance/Extension</a:t>
                      </a:r>
                    </a:p>
                  </a:txBody>
                  <a:tcPr marL="100111" marR="100111"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16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4419"/>
    </mc:Choice>
    <mc:Fallback xmlns="">
      <p:transition spd="slow" advTm="14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r>
              <a:rPr lang="en-US" altLang="zh-CN"/>
              <a:t>Relation – Formal Definition</a:t>
            </a:r>
          </a:p>
        </p:txBody>
      </p:sp>
      <p:sp>
        <p:nvSpPr>
          <p:cNvPr id="3" name="Content Placeholder 2"/>
          <p:cNvSpPr>
            <a:spLocks noGrp="1"/>
          </p:cNvSpPr>
          <p:nvPr>
            <p:ph idx="1"/>
          </p:nvPr>
        </p:nvSpPr>
        <p:spPr/>
        <p:txBody>
          <a:bodyPr/>
          <a:lstStyle/>
          <a:p>
            <a:endParaRPr lang="en-US" dirty="0"/>
          </a:p>
        </p:txBody>
      </p:sp>
      <p:graphicFrame>
        <p:nvGraphicFramePr>
          <p:cNvPr id="292868" name="Object 4"/>
          <p:cNvGraphicFramePr>
            <a:graphicFrameLocks noChangeAspect="1"/>
          </p:cNvGraphicFramePr>
          <p:nvPr>
            <p:extLst>
              <p:ext uri="{D42A27DB-BD31-4B8C-83A1-F6EECF244321}">
                <p14:modId xmlns:p14="http://schemas.microsoft.com/office/powerpoint/2010/main" val="2113796345"/>
              </p:ext>
            </p:extLst>
          </p:nvPr>
        </p:nvGraphicFramePr>
        <p:xfrm>
          <a:off x="827088" y="1628800"/>
          <a:ext cx="7391400" cy="4271963"/>
        </p:xfrm>
        <a:graphic>
          <a:graphicData uri="http://schemas.openxmlformats.org/presentationml/2006/ole">
            <mc:AlternateContent xmlns:mc="http://schemas.openxmlformats.org/markup-compatibility/2006">
              <mc:Choice xmlns:v="urn:schemas-microsoft-com:vml" Requires="v">
                <p:oleObj name="位图图像" r:id="rId5" imgW="9161905" imgH="5296639" progId="Paint.Picture">
                  <p:embed/>
                </p:oleObj>
              </mc:Choice>
              <mc:Fallback>
                <p:oleObj name="位图图像" r:id="rId5" imgW="9161905" imgH="5296639"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1628800"/>
                        <a:ext cx="7391400" cy="427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54114B7A-ADFC-4D00-B56E-9533480994E1}" type="slidenum">
              <a:rPr lang="zh-CN" altLang="en-US" smtClean="0"/>
              <a:pPr/>
              <a:t>17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6058"/>
    </mc:Choice>
    <mc:Fallback xmlns="">
      <p:transition spd="slow" advTm="26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r>
              <a:rPr lang="en-US" altLang="zh-CN" dirty="0"/>
              <a:t>Relational Database</a:t>
            </a:r>
          </a:p>
        </p:txBody>
      </p:sp>
      <p:sp>
        <p:nvSpPr>
          <p:cNvPr id="3" name="Content Placeholder 2"/>
          <p:cNvSpPr>
            <a:spLocks noGrp="1"/>
          </p:cNvSpPr>
          <p:nvPr>
            <p:ph idx="1"/>
          </p:nvPr>
        </p:nvSpPr>
        <p:spPr/>
        <p:txBody>
          <a:bodyPr/>
          <a:lstStyle/>
          <a:p>
            <a:endParaRPr lang="en-US"/>
          </a:p>
        </p:txBody>
      </p:sp>
      <p:graphicFrame>
        <p:nvGraphicFramePr>
          <p:cNvPr id="309252" name="Object 4"/>
          <p:cNvGraphicFramePr>
            <a:graphicFrameLocks noChangeAspect="1"/>
          </p:cNvGraphicFramePr>
          <p:nvPr>
            <p:extLst>
              <p:ext uri="{D42A27DB-BD31-4B8C-83A1-F6EECF244321}">
                <p14:modId xmlns:p14="http://schemas.microsoft.com/office/powerpoint/2010/main" val="1268981473"/>
              </p:ext>
            </p:extLst>
          </p:nvPr>
        </p:nvGraphicFramePr>
        <p:xfrm>
          <a:off x="467544" y="1628800"/>
          <a:ext cx="7171184" cy="4832145"/>
        </p:xfrm>
        <a:graphic>
          <a:graphicData uri="http://schemas.openxmlformats.org/presentationml/2006/ole">
            <mc:AlternateContent xmlns:mc="http://schemas.openxmlformats.org/markup-compatibility/2006">
              <mc:Choice xmlns:v="urn:schemas-microsoft-com:vml" Requires="v">
                <p:oleObj name="位图图像" r:id="rId5" imgW="7790476" imgH="5249008" progId="Paint.Picture">
                  <p:embed/>
                </p:oleObj>
              </mc:Choice>
              <mc:Fallback>
                <p:oleObj name="位图图像" r:id="rId5" imgW="7790476" imgH="5249008"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628800"/>
                        <a:ext cx="7171184" cy="4832145"/>
                      </a:xfrm>
                      <a:prstGeom prst="rect">
                        <a:avLst/>
                      </a:prstGeom>
                      <a:noFill/>
                      <a:ln>
                        <a:noFill/>
                      </a:ln>
                      <a:effectLst/>
                    </p:spPr>
                  </p:pic>
                </p:oleObj>
              </mc:Fallback>
            </mc:AlternateContent>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18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8833"/>
    </mc:Choice>
    <mc:Fallback xmlns="">
      <p:transition spd="slow" advTm="8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r>
              <a:rPr lang="en-US" altLang="zh-CN" dirty="0"/>
              <a:t>Example: Relational Database</a:t>
            </a:r>
          </a:p>
        </p:txBody>
      </p:sp>
      <p:sp>
        <p:nvSpPr>
          <p:cNvPr id="3" name="Content Placeholder 2"/>
          <p:cNvSpPr>
            <a:spLocks noGrp="1"/>
          </p:cNvSpPr>
          <p:nvPr>
            <p:ph idx="1"/>
          </p:nvPr>
        </p:nvSpPr>
        <p:spPr/>
        <p:txBody>
          <a:bodyPr/>
          <a:lstStyle/>
          <a:p>
            <a:endParaRPr lang="en-US"/>
          </a:p>
        </p:txBody>
      </p:sp>
      <p:graphicFrame>
        <p:nvGraphicFramePr>
          <p:cNvPr id="311300" name="Object 4"/>
          <p:cNvGraphicFramePr>
            <a:graphicFrameLocks noChangeAspect="1"/>
          </p:cNvGraphicFramePr>
          <p:nvPr>
            <p:extLst>
              <p:ext uri="{D42A27DB-BD31-4B8C-83A1-F6EECF244321}">
                <p14:modId xmlns:p14="http://schemas.microsoft.com/office/powerpoint/2010/main" val="543981409"/>
              </p:ext>
            </p:extLst>
          </p:nvPr>
        </p:nvGraphicFramePr>
        <p:xfrm>
          <a:off x="611560" y="1628800"/>
          <a:ext cx="8313738" cy="4667250"/>
        </p:xfrm>
        <a:graphic>
          <a:graphicData uri="http://schemas.openxmlformats.org/presentationml/2006/ole">
            <mc:AlternateContent xmlns:mc="http://schemas.openxmlformats.org/markup-compatibility/2006">
              <mc:Choice xmlns:v="urn:schemas-microsoft-com:vml" Requires="v">
                <p:oleObj name="位图图像" r:id="rId5" imgW="8314286" imgH="4667902" progId="Paint.Picture">
                  <p:embed/>
                </p:oleObj>
              </mc:Choice>
              <mc:Fallback>
                <p:oleObj name="位图图像" r:id="rId5" imgW="8314286" imgH="4667902"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628800"/>
                        <a:ext cx="8313738"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6" name="Ink 5"/>
              <p14:cNvContentPartPr/>
              <p14:nvPr>
                <p:extLst>
                  <p:ext uri="{42D2F446-02D8-4167-A562-619A0277C38B}">
                    <p15:isNarration xmlns:p15="http://schemas.microsoft.com/office/powerpoint/2012/main" val="1"/>
                  </p:ext>
                </p:extLst>
              </p14:nvPr>
            </p14:nvContentPartPr>
            <p14:xfrm>
              <a:off x="863640" y="2013120"/>
              <a:ext cx="7728480" cy="4591080"/>
            </p14:xfrm>
          </p:contentPart>
        </mc:Choice>
        <mc:Fallback xmlns="">
          <p:pic>
            <p:nvPicPr>
              <p:cNvPr id="6" name="Ink 5"/>
              <p:cNvPicPr>
                <a:picLocks noGrp="1" noRot="1" noChangeAspect="1" noMove="1" noResize="1" noEditPoints="1" noAdjustHandles="1" noChangeArrowheads="1" noChangeShapeType="1"/>
              </p:cNvPicPr>
              <p:nvPr/>
            </p:nvPicPr>
            <p:blipFill>
              <a:blip r:embed="rId9"/>
              <a:stretch>
                <a:fillRect/>
              </a:stretch>
            </p:blipFill>
            <p:spPr>
              <a:xfrm>
                <a:off x="854280" y="2003760"/>
                <a:ext cx="7747200" cy="4609800"/>
              </a:xfrm>
              <a:prstGeom prst="rect">
                <a:avLst/>
              </a:prstGeom>
            </p:spPr>
          </p:pic>
        </mc:Fallback>
      </mc:AlternateContent>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19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01063"/>
    </mc:Choice>
    <mc:Fallback xmlns="">
      <p:transition spd="slow" advTm="101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2-1: Today’s Plan</a:t>
            </a:r>
          </a:p>
        </p:txBody>
      </p:sp>
      <p:sp>
        <p:nvSpPr>
          <p:cNvPr id="3" name="Content Placeholder 2"/>
          <p:cNvSpPr>
            <a:spLocks noGrp="1"/>
          </p:cNvSpPr>
          <p:nvPr>
            <p:ph idx="1"/>
          </p:nvPr>
        </p:nvSpPr>
        <p:spPr/>
        <p:txBody>
          <a:bodyPr/>
          <a:lstStyle/>
          <a:p>
            <a:r>
              <a:rPr lang="en-CA" altLang="en-US" dirty="0"/>
              <a:t>Relational data model</a:t>
            </a:r>
          </a:p>
          <a:p>
            <a:pPr lvl="1"/>
            <a:r>
              <a:rPr lang="en-CA" altLang="en-US" dirty="0"/>
              <a:t>Set, simple attribute</a:t>
            </a:r>
          </a:p>
          <a:p>
            <a:pPr lvl="1"/>
            <a:r>
              <a:rPr lang="en-CA" altLang="en-US" dirty="0"/>
              <a:t>Order of row vs. order of column</a:t>
            </a:r>
          </a:p>
          <a:p>
            <a:r>
              <a:rPr lang="en-US" dirty="0"/>
              <a:t>Integrity constraints in relational data model</a:t>
            </a:r>
            <a:endParaRPr lang="en-CA" altLang="en-US" dirty="0"/>
          </a:p>
          <a:p>
            <a:pPr lvl="1"/>
            <a:r>
              <a:rPr lang="en-CA" altLang="en-US" dirty="0"/>
              <a:t>Domain</a:t>
            </a:r>
          </a:p>
          <a:p>
            <a:pPr lvl="1"/>
            <a:r>
              <a:rPr lang="en-CA" altLang="en-US" dirty="0"/>
              <a:t>Primary Key</a:t>
            </a:r>
          </a:p>
          <a:p>
            <a:pPr lvl="1"/>
            <a:r>
              <a:rPr lang="en-CA" altLang="en-US"/>
              <a:t>Foreign Key</a:t>
            </a:r>
            <a:endParaRPr lang="en-CA" alt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54114B7A-ADFC-4D00-B56E-9533480994E1}" type="slidenum">
              <a:rPr lang="zh-CN" altLang="en-US" smtClean="0"/>
              <a:pPr/>
              <a:t>2</a:t>
            </a:fld>
            <a:endParaRPr lang="en-US" altLang="zh-CN"/>
          </a:p>
        </p:txBody>
      </p:sp>
    </p:spTree>
    <p:extLst>
      <p:ext uri="{BB962C8B-B14F-4D97-AF65-F5344CB8AC3E}">
        <p14:creationId xmlns:p14="http://schemas.microsoft.com/office/powerpoint/2010/main" val="270254751"/>
      </p:ext>
    </p:extLst>
  </p:cSld>
  <p:clrMapOvr>
    <a:masterClrMapping/>
  </p:clrMapOvr>
  <mc:AlternateContent xmlns:mc="http://schemas.openxmlformats.org/markup-compatibility/2006" xmlns:p14="http://schemas.microsoft.com/office/powerpoint/2010/main">
    <mc:Choice Requires="p14">
      <p:transition spd="slow" p14:dur="2000" advTm="15653"/>
    </mc:Choice>
    <mc:Fallback xmlns="">
      <p:transition spd="slow" advTm="1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r>
              <a:rPr lang="en-CA" altLang="en-US"/>
              <a:t>Integrity Constraints (IC)</a:t>
            </a:r>
          </a:p>
        </p:txBody>
      </p:sp>
      <p:sp>
        <p:nvSpPr>
          <p:cNvPr id="3" name="Content Placeholder 2"/>
          <p:cNvSpPr>
            <a:spLocks noGrp="1"/>
          </p:cNvSpPr>
          <p:nvPr>
            <p:ph idx="1"/>
          </p:nvPr>
        </p:nvSpPr>
        <p:spPr/>
        <p:txBody>
          <a:bodyPr/>
          <a:lstStyle/>
          <a:p>
            <a:endParaRPr lang="en-US"/>
          </a:p>
        </p:txBody>
      </p:sp>
      <p:pic>
        <p:nvPicPr>
          <p:cNvPr id="3522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028" y="1624572"/>
            <a:ext cx="7151687" cy="40576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54114B7A-ADFC-4D00-B56E-9533480994E1}" type="slidenum">
              <a:rPr lang="zh-CN" altLang="en-US" smtClean="0"/>
              <a:pPr/>
              <a:t>20</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2401"/>
    </mc:Choice>
    <mc:Fallback xmlns="">
      <p:transition spd="slow" advTm="2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CA" altLang="en-US" dirty="0"/>
              <a:t>ICs in Relational Database</a:t>
            </a:r>
          </a:p>
        </p:txBody>
      </p:sp>
      <p:sp>
        <p:nvSpPr>
          <p:cNvPr id="399363" name="Rectangle 3"/>
          <p:cNvSpPr>
            <a:spLocks noGrp="1" noChangeArrowheads="1"/>
          </p:cNvSpPr>
          <p:nvPr>
            <p:ph idx="1"/>
          </p:nvPr>
        </p:nvSpPr>
        <p:spPr/>
        <p:txBody>
          <a:bodyPr/>
          <a:lstStyle/>
          <a:p>
            <a:r>
              <a:rPr lang="en-CA" altLang="en-US" dirty="0"/>
              <a:t>Domain constraints</a:t>
            </a:r>
          </a:p>
          <a:p>
            <a:r>
              <a:rPr lang="en-CA" altLang="en-US" dirty="0"/>
              <a:t>Primary key constraints</a:t>
            </a:r>
          </a:p>
          <a:p>
            <a:r>
              <a:rPr lang="en-CA" altLang="en-US" dirty="0"/>
              <a:t>Foreign key constraints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21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1739"/>
    </mc:Choice>
    <mc:Fallback xmlns="">
      <p:transition spd="slow" advTm="11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CA" altLang="en-US"/>
              <a:t>Domain constraints</a:t>
            </a:r>
            <a:endParaRPr lang="en-CA" altLang="en-US" dirty="0"/>
          </a:p>
        </p:txBody>
      </p:sp>
      <p:sp>
        <p:nvSpPr>
          <p:cNvPr id="399363" name="Rectangle 3"/>
          <p:cNvSpPr>
            <a:spLocks noGrp="1" noChangeArrowheads="1"/>
          </p:cNvSpPr>
          <p:nvPr>
            <p:ph idx="1"/>
          </p:nvPr>
        </p:nvSpPr>
        <p:spPr/>
        <p:txBody>
          <a:bodyPr/>
          <a:lstStyle/>
          <a:p>
            <a:r>
              <a:rPr lang="en-CA" altLang="en-US" dirty="0"/>
              <a:t>Value for an attribute must be atomic </a:t>
            </a:r>
          </a:p>
          <a:p>
            <a:pPr lvl="1"/>
            <a:r>
              <a:rPr lang="en-CA" altLang="en-US" dirty="0"/>
              <a:t>For example, phone number</a:t>
            </a:r>
          </a:p>
          <a:p>
            <a:r>
              <a:rPr lang="en-CA" altLang="en-US" dirty="0"/>
              <a:t>Value for an attribute must come from the domain of the attribute</a:t>
            </a:r>
          </a:p>
          <a:p>
            <a:pPr lvl="1"/>
            <a:r>
              <a:rPr lang="en-CA" altLang="en-US" dirty="0"/>
              <a:t>For example, </a:t>
            </a:r>
            <a:r>
              <a:rPr lang="en-CA" altLang="en-US" dirty="0" err="1"/>
              <a:t>int</a:t>
            </a:r>
            <a:r>
              <a:rPr lang="en-CA" altLang="en-US" dirty="0"/>
              <a:t> for </a:t>
            </a:r>
            <a:r>
              <a:rPr lang="en-CA" altLang="en-US" dirty="0" err="1"/>
              <a:t>int</a:t>
            </a:r>
            <a:r>
              <a:rPr lang="en-CA" altLang="en-US" dirty="0"/>
              <a:t>, float for float, string for string etc.</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54114B7A-ADFC-4D00-B56E-9533480994E1}" type="slidenum">
              <a:rPr lang="zh-CN" altLang="en-US" smtClean="0"/>
              <a:pPr/>
              <a:t>22</a:t>
            </a:fld>
            <a:endParaRPr lang="en-US" altLang="zh-CN"/>
          </a:p>
        </p:txBody>
      </p:sp>
    </p:spTree>
    <p:extLst>
      <p:ext uri="{BB962C8B-B14F-4D97-AF65-F5344CB8AC3E}">
        <p14:creationId xmlns:p14="http://schemas.microsoft.com/office/powerpoint/2010/main" val="2446942555"/>
      </p:ext>
    </p:extLst>
  </p:cSld>
  <p:clrMapOvr>
    <a:masterClrMapping/>
  </p:clrMapOvr>
  <mc:AlternateContent xmlns:mc="http://schemas.openxmlformats.org/markup-compatibility/2006" xmlns:p14="http://schemas.microsoft.com/office/powerpoint/2010/main">
    <mc:Choice Requires="p14">
      <p:transition spd="slow" p14:dur="2000" advTm="42277"/>
    </mc:Choice>
    <mc:Fallback xmlns="">
      <p:transition spd="slow" advTm="42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r>
              <a:rPr lang="en-CA" altLang="en-US" dirty="0"/>
              <a:t>Primary Key Constraints</a:t>
            </a:r>
          </a:p>
        </p:txBody>
      </p:sp>
      <p:sp>
        <p:nvSpPr>
          <p:cNvPr id="353286" name="Rectangle 6"/>
          <p:cNvSpPr>
            <a:spLocks noGrp="1" noChangeArrowheads="1"/>
          </p:cNvSpPr>
          <p:nvPr>
            <p:ph idx="1"/>
          </p:nvPr>
        </p:nvSpPr>
        <p:spPr/>
        <p:txBody>
          <a:bodyPr/>
          <a:lstStyle/>
          <a:p>
            <a:r>
              <a:rPr lang="en-CA" altLang="en-US" dirty="0">
                <a:solidFill>
                  <a:srgbClr val="FF0000"/>
                </a:solidFill>
              </a:rPr>
              <a:t>Primary key constraints: each relation must have a primary key</a:t>
            </a:r>
          </a:p>
          <a:p>
            <a:pPr lvl="1"/>
            <a:r>
              <a:rPr lang="en-CA" altLang="en-US" dirty="0"/>
              <a:t>Value for primary key must be unique and non-null (not empty)</a:t>
            </a:r>
          </a:p>
          <a:p>
            <a:pPr marL="393192" lvl="1" indent="0">
              <a:buNone/>
            </a:pPr>
            <a:endParaRPr lang="en-CA" altLang="en-US" dirty="0"/>
          </a:p>
          <a:p>
            <a:r>
              <a:rPr lang="en-CA" altLang="en-US" dirty="0"/>
              <a:t>Review question: why PK?</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23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5073"/>
    </mc:Choice>
    <mc:Fallback xmlns="">
      <p:transition spd="slow" advTm="15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Primary Keys</a:t>
            </a:r>
          </a:p>
        </p:txBody>
      </p:sp>
      <p:sp>
        <p:nvSpPr>
          <p:cNvPr id="6147" name="Rectangle 3"/>
          <p:cNvSpPr>
            <a:spLocks noGrp="1" noChangeArrowheads="1"/>
          </p:cNvSpPr>
          <p:nvPr>
            <p:ph idx="1"/>
          </p:nvPr>
        </p:nvSpPr>
        <p:spPr/>
        <p:txBody>
          <a:bodyPr>
            <a:normAutofit/>
          </a:bodyPr>
          <a:lstStyle/>
          <a:p>
            <a:pPr>
              <a:lnSpc>
                <a:spcPct val="90000"/>
              </a:lnSpc>
            </a:pPr>
            <a:r>
              <a:rPr lang="en-US" dirty="0"/>
              <a:t>Primary key – </a:t>
            </a:r>
            <a:r>
              <a:rPr lang="en-US" dirty="0">
                <a:solidFill>
                  <a:srgbClr val="FF0000"/>
                </a:solidFill>
              </a:rPr>
              <a:t>minimum</a:t>
            </a:r>
            <a:r>
              <a:rPr lang="en-US" dirty="0"/>
              <a:t> set of attributes that is a unique identifier for a tuple/row</a:t>
            </a:r>
          </a:p>
          <a:p>
            <a:pPr lvl="1">
              <a:lnSpc>
                <a:spcPct val="90000"/>
              </a:lnSpc>
            </a:pPr>
            <a:r>
              <a:rPr lang="en-US" u="sng" dirty="0" err="1"/>
              <a:t>sid</a:t>
            </a:r>
            <a:r>
              <a:rPr lang="en-US" dirty="0"/>
              <a:t> is primary key for Students</a:t>
            </a:r>
          </a:p>
          <a:p>
            <a:pPr lvl="1">
              <a:lnSpc>
                <a:spcPct val="90000"/>
              </a:lnSpc>
            </a:pPr>
            <a:r>
              <a:rPr lang="en-US" u="sng" dirty="0" err="1"/>
              <a:t>cid</a:t>
            </a:r>
            <a:r>
              <a:rPr lang="en-US" dirty="0"/>
              <a:t> is primary key for Courses</a:t>
            </a:r>
          </a:p>
          <a:p>
            <a:pPr lvl="1">
              <a:lnSpc>
                <a:spcPct val="90000"/>
              </a:lnSpc>
            </a:pPr>
            <a:r>
              <a:rPr lang="en-US" dirty="0"/>
              <a:t>A table might have several possible PKs. Each is called a candidate key and one of them is designated as PK.</a:t>
            </a:r>
          </a:p>
          <a:p>
            <a:pPr lvl="1">
              <a:lnSpc>
                <a:spcPct val="90000"/>
              </a:lnSpc>
            </a:pPr>
            <a:r>
              <a:rPr lang="en-US" dirty="0"/>
              <a:t>PK is often underlined</a:t>
            </a:r>
          </a:p>
          <a:p>
            <a:pPr lvl="1">
              <a:lnSpc>
                <a:spcPct val="90000"/>
              </a:lnSpc>
            </a:pPr>
            <a:endParaRPr lang="en-US" dirty="0"/>
          </a:p>
          <a:p>
            <a:pPr>
              <a:lnSpc>
                <a:spcPct val="90000"/>
              </a:lnSpc>
            </a:pPr>
            <a:r>
              <a:rPr lang="en-US" dirty="0"/>
              <a:t>If a table has multiple possible PKs, each is called a candidate keys and one will be designated as PK</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24</a:t>
            </a:fld>
            <a:endParaRPr lang="en-US" altLang="zh-CN"/>
          </a:p>
        </p:txBody>
      </p:sp>
    </p:spTree>
    <p:extLst>
      <p:ext uri="{BB962C8B-B14F-4D97-AF65-F5344CB8AC3E}">
        <p14:creationId xmlns:p14="http://schemas.microsoft.com/office/powerpoint/2010/main" val="3829146421"/>
      </p:ext>
    </p:extLst>
  </p:cSld>
  <p:clrMapOvr>
    <a:masterClrMapping/>
  </p:clrMapOvr>
  <mc:AlternateContent xmlns:mc="http://schemas.openxmlformats.org/markup-compatibility/2006" xmlns:p14="http://schemas.microsoft.com/office/powerpoint/2010/main">
    <mc:Choice Requires="p14">
      <p:transition spd="slow" p14:dur="2000" advTm="24130"/>
    </mc:Choice>
    <mc:Fallback xmlns="">
      <p:transition spd="slow" advTm="24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US" altLang="zh-CN" dirty="0"/>
              <a:t>Example: Primary Keys</a:t>
            </a:r>
          </a:p>
        </p:txBody>
      </p:sp>
      <p:sp>
        <p:nvSpPr>
          <p:cNvPr id="3" name="Content Placeholder 2"/>
          <p:cNvSpPr>
            <a:spLocks noGrp="1"/>
          </p:cNvSpPr>
          <p:nvPr>
            <p:ph idx="1"/>
          </p:nvPr>
        </p:nvSpPr>
        <p:spPr/>
        <p:txBody>
          <a:bodyPr/>
          <a:lstStyle/>
          <a:p>
            <a:endParaRPr lang="en-US"/>
          </a:p>
        </p:txBody>
      </p:sp>
      <p:graphicFrame>
        <p:nvGraphicFramePr>
          <p:cNvPr id="313348" name="Object 4"/>
          <p:cNvGraphicFramePr>
            <a:graphicFrameLocks noChangeAspect="1"/>
          </p:cNvGraphicFramePr>
          <p:nvPr>
            <p:extLst>
              <p:ext uri="{D42A27DB-BD31-4B8C-83A1-F6EECF244321}">
                <p14:modId xmlns:p14="http://schemas.microsoft.com/office/powerpoint/2010/main" val="2032813029"/>
              </p:ext>
            </p:extLst>
          </p:nvPr>
        </p:nvGraphicFramePr>
        <p:xfrm>
          <a:off x="611560" y="1556792"/>
          <a:ext cx="7924800" cy="4816475"/>
        </p:xfrm>
        <a:graphic>
          <a:graphicData uri="http://schemas.openxmlformats.org/presentationml/2006/ole">
            <mc:AlternateContent xmlns:mc="http://schemas.openxmlformats.org/markup-compatibility/2006">
              <mc:Choice xmlns:v="urn:schemas-microsoft-com:vml" Requires="v">
                <p:oleObj name="位图图像" r:id="rId5" imgW="8352381" imgH="5076190" progId="Paint.Picture">
                  <p:embed/>
                </p:oleObj>
              </mc:Choice>
              <mc:Fallback>
                <p:oleObj name="位图图像" r:id="rId5" imgW="8352381" imgH="5076190"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556792"/>
                        <a:ext cx="7924800"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25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3893"/>
    </mc:Choice>
    <mc:Fallback xmlns="">
      <p:transition spd="slow" advTm="2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Exercise: Candidate Key?</a:t>
            </a:r>
          </a:p>
        </p:txBody>
      </p:sp>
      <p:sp>
        <p:nvSpPr>
          <p:cNvPr id="2" name="Content Placeholder 1"/>
          <p:cNvSpPr>
            <a:spLocks noGrp="1"/>
          </p:cNvSpPr>
          <p:nvPr>
            <p:ph idx="1"/>
          </p:nvPr>
        </p:nvSpPr>
        <p:spPr/>
        <p:txBody>
          <a:bodyPr/>
          <a:lstStyle/>
          <a:p>
            <a:r>
              <a:rPr lang="en-US" dirty="0"/>
              <a:t>Student(SID, E-mail, Address, Phone, Birthday)</a:t>
            </a:r>
          </a:p>
          <a:p>
            <a:pPr lvl="1"/>
            <a:r>
              <a:rPr lang="en-US" dirty="0"/>
              <a:t>SID?</a:t>
            </a:r>
          </a:p>
          <a:p>
            <a:pPr lvl="1"/>
            <a:r>
              <a:rPr lang="en-US" dirty="0"/>
              <a:t>E-mail?</a:t>
            </a:r>
          </a:p>
          <a:p>
            <a:pPr lvl="1"/>
            <a:r>
              <a:rPr lang="en-US" dirty="0"/>
              <a:t>Phone?</a:t>
            </a:r>
          </a:p>
          <a:p>
            <a:pPr lvl="1"/>
            <a:r>
              <a:rPr lang="en-US" dirty="0"/>
              <a:t>(SID, Address)</a:t>
            </a:r>
          </a:p>
          <a:p>
            <a:pPr lvl="1"/>
            <a:endParaRPr lang="en-US" dirty="0"/>
          </a:p>
          <a:p>
            <a:pPr lvl="1"/>
            <a:endParaRPr lang="en-US" dirty="0"/>
          </a:p>
          <a:p>
            <a:r>
              <a:rPr lang="en-US" dirty="0"/>
              <a:t>F20Courses (CID, Title, Time, Location, Cap)</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54114B7A-ADFC-4D00-B56E-9533480994E1}" type="slidenum">
              <a:rPr lang="zh-CN" altLang="en-US" smtClean="0"/>
              <a:pPr/>
              <a:t>26</a:t>
            </a:fld>
            <a:endParaRPr lang="en-US" altLang="zh-CN"/>
          </a:p>
        </p:txBody>
      </p:sp>
    </p:spTree>
    <p:custDataLst>
      <p:tags r:id="rId1"/>
    </p:custDataLst>
    <p:extLst>
      <p:ext uri="{BB962C8B-B14F-4D97-AF65-F5344CB8AC3E}">
        <p14:creationId xmlns:p14="http://schemas.microsoft.com/office/powerpoint/2010/main" val="2987212698"/>
      </p:ext>
    </p:extLst>
  </p:cSld>
  <p:clrMapOvr>
    <a:masterClrMapping/>
  </p:clrMapOvr>
  <mc:AlternateContent xmlns:mc="http://schemas.openxmlformats.org/markup-compatibility/2006" xmlns:p14="http://schemas.microsoft.com/office/powerpoint/2010/main">
    <mc:Choice Requires="p14">
      <p:transition spd="slow" p14:dur="2000" advTm="38745"/>
    </mc:Choice>
    <mc:Fallback xmlns="">
      <p:transition spd="slow" advTm="38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Minimal in PK?</a:t>
            </a:r>
          </a:p>
        </p:txBody>
      </p:sp>
      <p:sp>
        <p:nvSpPr>
          <p:cNvPr id="3" name="Content Placeholder 2"/>
          <p:cNvSpPr>
            <a:spLocks noGrp="1"/>
          </p:cNvSpPr>
          <p:nvPr>
            <p:ph idx="1"/>
          </p:nvPr>
        </p:nvSpPr>
        <p:spPr/>
        <p:txBody>
          <a:bodyPr/>
          <a:lstStyle/>
          <a:p>
            <a:r>
              <a:rPr lang="en-US" dirty="0"/>
              <a:t>PK: “Minimal” set of attributes whose values are unique for each row</a:t>
            </a:r>
          </a:p>
          <a:p>
            <a:pPr lvl="1"/>
            <a:r>
              <a:rPr lang="en-US" dirty="0"/>
              <a:t>Its value must be unique and not empty</a:t>
            </a:r>
          </a:p>
          <a:p>
            <a:r>
              <a:rPr lang="en-US" dirty="0"/>
              <a:t>Why minimal?</a:t>
            </a:r>
          </a:p>
          <a:p>
            <a:pPr lvl="1"/>
            <a:r>
              <a:rPr lang="en-US" dirty="0"/>
              <a:t>SID is the PK in the Student table</a:t>
            </a:r>
          </a:p>
          <a:p>
            <a:pPr lvl="1"/>
            <a:r>
              <a:rPr lang="en-US" dirty="0"/>
              <a:t>Why can’t we make (SID, Name) as the PK?</a:t>
            </a:r>
          </a:p>
          <a:p>
            <a:pPr lvl="1"/>
            <a:endParaRPr lang="en-US" dirty="0"/>
          </a:p>
          <a:p>
            <a:pPr lvl="1"/>
            <a:endParaRPr lang="en-US" dirty="0"/>
          </a:p>
          <a:p>
            <a:pPr marL="274320" lvl="1" indent="0">
              <a:buNone/>
            </a:pP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54114B7A-ADFC-4D00-B56E-9533480994E1}" type="slidenum">
              <a:rPr lang="zh-CN" altLang="en-US" smtClean="0"/>
              <a:pPr/>
              <a:t>27</a:t>
            </a:fld>
            <a:endParaRPr lang="en-US" altLang="zh-CN"/>
          </a:p>
        </p:txBody>
      </p:sp>
    </p:spTree>
    <p:extLst>
      <p:ext uri="{BB962C8B-B14F-4D97-AF65-F5344CB8AC3E}">
        <p14:creationId xmlns:p14="http://schemas.microsoft.com/office/powerpoint/2010/main" val="2583651906"/>
      </p:ext>
    </p:extLst>
  </p:cSld>
  <p:clrMapOvr>
    <a:masterClrMapping/>
  </p:clrMapOvr>
  <mc:AlternateContent xmlns:mc="http://schemas.openxmlformats.org/markup-compatibility/2006" xmlns:p14="http://schemas.microsoft.com/office/powerpoint/2010/main">
    <mc:Choice Requires="p14">
      <p:transition spd="slow" p14:dur="2000" advTm="25624"/>
    </mc:Choice>
    <mc:Fallback xmlns="">
      <p:transition spd="slow" advTm="25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US" altLang="zh-CN" dirty="0"/>
              <a:t>Discussion: What is Wrong?</a:t>
            </a:r>
          </a:p>
        </p:txBody>
      </p:sp>
      <p:sp>
        <p:nvSpPr>
          <p:cNvPr id="3" name="Content Placeholder 2"/>
          <p:cNvSpPr>
            <a:spLocks noGrp="1"/>
          </p:cNvSpPr>
          <p:nvPr>
            <p:ph idx="1"/>
          </p:nvPr>
        </p:nvSpPr>
        <p:spPr/>
        <p:txBody>
          <a:bodyPr/>
          <a:lstStyle/>
          <a:p>
            <a:endParaRPr lang="en-US"/>
          </a:p>
        </p:txBody>
      </p:sp>
      <p:graphicFrame>
        <p:nvGraphicFramePr>
          <p:cNvPr id="317444" name="Object 4"/>
          <p:cNvGraphicFramePr>
            <a:graphicFrameLocks noChangeAspect="1"/>
          </p:cNvGraphicFramePr>
          <p:nvPr>
            <p:extLst>
              <p:ext uri="{D42A27DB-BD31-4B8C-83A1-F6EECF244321}">
                <p14:modId xmlns:p14="http://schemas.microsoft.com/office/powerpoint/2010/main" val="2630382440"/>
              </p:ext>
            </p:extLst>
          </p:nvPr>
        </p:nvGraphicFramePr>
        <p:xfrm>
          <a:off x="611560" y="1556792"/>
          <a:ext cx="8237538" cy="4362450"/>
        </p:xfrm>
        <a:graphic>
          <a:graphicData uri="http://schemas.openxmlformats.org/presentationml/2006/ole">
            <mc:AlternateContent xmlns:mc="http://schemas.openxmlformats.org/markup-compatibility/2006">
              <mc:Choice xmlns:v="urn:schemas-microsoft-com:vml" Requires="v">
                <p:oleObj name="位图图像" r:id="rId5" imgW="8238095" imgH="4361905" progId="Paint.Picture">
                  <p:embed/>
                </p:oleObj>
              </mc:Choice>
              <mc:Fallback>
                <p:oleObj name="位图图像" r:id="rId5" imgW="8238095" imgH="4361905"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556792"/>
                        <a:ext cx="8237538"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54114B7A-ADFC-4D00-B56E-9533480994E1}" type="slidenum">
              <a:rPr lang="zh-CN" altLang="en-US" smtClean="0"/>
              <a:pPr/>
              <a:t>28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9055"/>
    </mc:Choice>
    <mc:Fallback xmlns="">
      <p:transition spd="slow" advTm="3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a:bodyPr>
          <a:lstStyle/>
          <a:p>
            <a:r>
              <a:rPr lang="en-CA" altLang="en-US"/>
              <a:t>Foreign Key and Referential Integrity</a:t>
            </a:r>
          </a:p>
        </p:txBody>
      </p:sp>
      <p:sp>
        <p:nvSpPr>
          <p:cNvPr id="3" name="Content Placeholder 2"/>
          <p:cNvSpPr>
            <a:spLocks noGrp="1"/>
          </p:cNvSpPr>
          <p:nvPr>
            <p:ph idx="1"/>
          </p:nvPr>
        </p:nvSpPr>
        <p:spPr/>
        <p:txBody>
          <a:bodyPr/>
          <a:lstStyle/>
          <a:p>
            <a:pPr marL="345440" marR="5080" indent="-306705">
              <a:lnSpc>
                <a:spcPts val="2880"/>
              </a:lnSpc>
              <a:spcBef>
                <a:spcPts val="254"/>
              </a:spcBef>
              <a:tabLst>
                <a:tab pos="795655" algn="l"/>
                <a:tab pos="1934210" algn="l"/>
                <a:tab pos="4028440" algn="l"/>
                <a:tab pos="5706745" algn="l"/>
              </a:tabLst>
            </a:pPr>
            <a:r>
              <a:rPr lang="en-US" sz="2550" spc="-105" dirty="0">
                <a:latin typeface="Times New Roman"/>
                <a:cs typeface="Times New Roman"/>
              </a:rPr>
              <a:t>Foreign Key:  set of fields in one relation that is used to refer to a tuple in another relation</a:t>
            </a:r>
          </a:p>
          <a:p>
            <a:pPr marL="619760" marR="5080" lvl="1" indent="-306705">
              <a:lnSpc>
                <a:spcPts val="2880"/>
              </a:lnSpc>
              <a:spcBef>
                <a:spcPts val="254"/>
              </a:spcBef>
              <a:tabLst>
                <a:tab pos="795655" algn="l"/>
                <a:tab pos="1934210" algn="l"/>
                <a:tab pos="4028440" algn="l"/>
                <a:tab pos="5706745" algn="l"/>
              </a:tabLst>
            </a:pPr>
            <a:r>
              <a:rPr lang="en-US" sz="2150" spc="-105" dirty="0">
                <a:latin typeface="Times New Roman"/>
                <a:cs typeface="Times New Roman"/>
              </a:rPr>
              <a:t>Often (but NOT always) corresponds to the primary key of the second relation like a “logical pointer”.</a:t>
            </a:r>
          </a:p>
          <a:p>
            <a:pPr marL="619760" marR="5080" lvl="1" indent="-306705">
              <a:lnSpc>
                <a:spcPts val="2880"/>
              </a:lnSpc>
              <a:spcBef>
                <a:spcPts val="254"/>
              </a:spcBef>
              <a:tabLst>
                <a:tab pos="795655" algn="l"/>
                <a:tab pos="1934210" algn="l"/>
                <a:tab pos="4028440" algn="l"/>
                <a:tab pos="5706745" algn="l"/>
              </a:tabLst>
            </a:pPr>
            <a:r>
              <a:rPr lang="en-US" sz="2150" spc="-105" dirty="0">
                <a:latin typeface="Times New Roman"/>
                <a:cs typeface="Times New Roman"/>
              </a:rPr>
              <a:t>The second relation could be the same relation, that is, pointing to itself (Ex. the supervisor FK in the employee table).</a:t>
            </a:r>
          </a:p>
          <a:p>
            <a:pPr marL="12700">
              <a:lnSpc>
                <a:spcPct val="100000"/>
              </a:lnSpc>
            </a:pPr>
            <a:r>
              <a:rPr lang="en-US" spc="70" dirty="0">
                <a:solidFill>
                  <a:srgbClr val="383838"/>
                </a:solidFill>
                <a:latin typeface="Times New Roman"/>
                <a:cs typeface="Times New Roman"/>
              </a:rPr>
              <a:t>E</a:t>
            </a:r>
            <a:r>
              <a:rPr lang="en-US" spc="70" dirty="0">
                <a:solidFill>
                  <a:srgbClr val="1C1C1C"/>
                </a:solidFill>
                <a:latin typeface="Times New Roman"/>
                <a:cs typeface="Times New Roman"/>
              </a:rPr>
              <a:t>.</a:t>
            </a:r>
            <a:r>
              <a:rPr lang="en-US" spc="70" dirty="0">
                <a:solidFill>
                  <a:srgbClr val="383838"/>
                </a:solidFill>
                <a:latin typeface="Times New Roman"/>
                <a:cs typeface="Times New Roman"/>
              </a:rPr>
              <a:t>g</a:t>
            </a:r>
            <a:r>
              <a:rPr lang="en-US" spc="70" dirty="0">
                <a:solidFill>
                  <a:srgbClr val="1C1C1C"/>
                </a:solidFill>
                <a:latin typeface="Times New Roman"/>
                <a:cs typeface="Times New Roman"/>
              </a:rPr>
              <a:t>. </a:t>
            </a:r>
            <a:r>
              <a:rPr lang="en-US" sz="2550" i="1" spc="-140" dirty="0" err="1">
                <a:solidFill>
                  <a:srgbClr val="505050"/>
                </a:solidFill>
                <a:latin typeface="Times New Roman"/>
                <a:cs typeface="Times New Roman"/>
              </a:rPr>
              <a:t>sid</a:t>
            </a:r>
            <a:r>
              <a:rPr lang="en-US" sz="2550" i="1" spc="-140" dirty="0">
                <a:solidFill>
                  <a:srgbClr val="505050"/>
                </a:solidFill>
                <a:latin typeface="Times New Roman"/>
                <a:cs typeface="Times New Roman"/>
              </a:rPr>
              <a:t> </a:t>
            </a:r>
            <a:r>
              <a:rPr lang="en-US" spc="-65" dirty="0">
                <a:solidFill>
                  <a:srgbClr val="1C1C1C"/>
                </a:solidFill>
                <a:latin typeface="Times New Roman"/>
                <a:cs typeface="Times New Roman"/>
              </a:rPr>
              <a:t>i</a:t>
            </a:r>
            <a:r>
              <a:rPr lang="en-US" spc="-65" dirty="0">
                <a:solidFill>
                  <a:srgbClr val="383838"/>
                </a:solidFill>
                <a:latin typeface="Times New Roman"/>
                <a:cs typeface="Times New Roman"/>
              </a:rPr>
              <a:t>s </a:t>
            </a:r>
            <a:r>
              <a:rPr lang="en-US" spc="-155" dirty="0">
                <a:solidFill>
                  <a:srgbClr val="383838"/>
                </a:solidFill>
                <a:latin typeface="Times New Roman"/>
                <a:cs typeface="Times New Roman"/>
              </a:rPr>
              <a:t>a  </a:t>
            </a:r>
            <a:r>
              <a:rPr lang="en-US" spc="-130" dirty="0">
                <a:solidFill>
                  <a:srgbClr val="1C1C1C"/>
                </a:solidFill>
                <a:latin typeface="Times New Roman"/>
                <a:cs typeface="Times New Roman"/>
              </a:rPr>
              <a:t>fo</a:t>
            </a:r>
            <a:r>
              <a:rPr lang="en-US" spc="-85" dirty="0">
                <a:solidFill>
                  <a:srgbClr val="1C1C1C"/>
                </a:solidFill>
                <a:latin typeface="Times New Roman"/>
                <a:cs typeface="Times New Roman"/>
              </a:rPr>
              <a:t>reig</a:t>
            </a:r>
            <a:r>
              <a:rPr lang="en-US" spc="-160" dirty="0">
                <a:solidFill>
                  <a:srgbClr val="1C1C1C"/>
                </a:solidFill>
                <a:latin typeface="Times New Roman"/>
                <a:cs typeface="Times New Roman"/>
              </a:rPr>
              <a:t>n </a:t>
            </a:r>
            <a:r>
              <a:rPr lang="en-US" spc="114" dirty="0">
                <a:solidFill>
                  <a:srgbClr val="1C1C1C"/>
                </a:solidFill>
                <a:latin typeface="Times New Roman"/>
                <a:cs typeface="Times New Roman"/>
              </a:rPr>
              <a:t>k</a:t>
            </a:r>
            <a:r>
              <a:rPr lang="en-US" spc="114" dirty="0">
                <a:solidFill>
                  <a:srgbClr val="383838"/>
                </a:solidFill>
                <a:latin typeface="Times New Roman"/>
                <a:cs typeface="Times New Roman"/>
              </a:rPr>
              <a:t>ey </a:t>
            </a:r>
            <a:r>
              <a:rPr lang="en-US" spc="15" dirty="0">
                <a:solidFill>
                  <a:srgbClr val="1C1C1C"/>
                </a:solidFill>
                <a:latin typeface="Times New Roman"/>
                <a:cs typeface="Times New Roman"/>
              </a:rPr>
              <a:t>r</a:t>
            </a:r>
            <a:r>
              <a:rPr lang="en-US" spc="15" dirty="0">
                <a:solidFill>
                  <a:srgbClr val="383838"/>
                </a:solidFill>
                <a:latin typeface="Times New Roman"/>
                <a:cs typeface="Times New Roman"/>
              </a:rPr>
              <a:t>e</a:t>
            </a:r>
            <a:r>
              <a:rPr lang="en-US" spc="15" dirty="0">
                <a:solidFill>
                  <a:srgbClr val="1C1C1C"/>
                </a:solidFill>
                <a:latin typeface="Times New Roman"/>
                <a:cs typeface="Times New Roman"/>
              </a:rPr>
              <a:t>f</a:t>
            </a:r>
            <a:r>
              <a:rPr lang="en-US" spc="15" dirty="0">
                <a:solidFill>
                  <a:srgbClr val="383838"/>
                </a:solidFill>
                <a:latin typeface="Times New Roman"/>
                <a:cs typeface="Times New Roman"/>
              </a:rPr>
              <a:t>e</a:t>
            </a:r>
            <a:r>
              <a:rPr lang="en-US" spc="-105" dirty="0">
                <a:solidFill>
                  <a:srgbClr val="1C1C1C"/>
                </a:solidFill>
                <a:latin typeface="Times New Roman"/>
                <a:cs typeface="Times New Roman"/>
              </a:rPr>
              <a:t>rr</a:t>
            </a:r>
            <a:r>
              <a:rPr lang="en-US" spc="-125" dirty="0">
                <a:solidFill>
                  <a:srgbClr val="1C1C1C"/>
                </a:solidFill>
                <a:latin typeface="Times New Roman"/>
                <a:cs typeface="Times New Roman"/>
              </a:rPr>
              <a:t>in</a:t>
            </a:r>
            <a:r>
              <a:rPr lang="en-US" spc="-160" dirty="0">
                <a:solidFill>
                  <a:srgbClr val="383838"/>
                </a:solidFill>
                <a:latin typeface="Times New Roman"/>
                <a:cs typeface="Times New Roman"/>
              </a:rPr>
              <a:t>g  </a:t>
            </a:r>
            <a:r>
              <a:rPr lang="en-US" spc="-125" dirty="0">
                <a:solidFill>
                  <a:srgbClr val="1C1C1C"/>
                </a:solidFill>
                <a:latin typeface="Times New Roman"/>
                <a:cs typeface="Times New Roman"/>
              </a:rPr>
              <a:t>to </a:t>
            </a:r>
            <a:r>
              <a:rPr lang="en-US" spc="-175" dirty="0">
                <a:solidFill>
                  <a:srgbClr val="383838"/>
                </a:solidFill>
                <a:latin typeface="Times New Roman"/>
                <a:cs typeface="Times New Roman"/>
              </a:rPr>
              <a:t>Students</a:t>
            </a:r>
            <a:r>
              <a:rPr lang="en-US" spc="-130" dirty="0">
                <a:solidFill>
                  <a:srgbClr val="383838"/>
                </a:solidFill>
                <a:latin typeface="Times New Roman"/>
                <a:cs typeface="Times New Roman"/>
              </a:rPr>
              <a:t>:</a:t>
            </a:r>
            <a:endParaRPr lang="en-US" dirty="0">
              <a:latin typeface="Times New Roman"/>
              <a:cs typeface="Times New Roman"/>
            </a:endParaRPr>
          </a:p>
          <a:p>
            <a:pPr marL="662940" indent="-262255">
              <a:lnSpc>
                <a:spcPct val="100000"/>
              </a:lnSpc>
              <a:spcBef>
                <a:spcPts val="430"/>
              </a:spcBef>
              <a:buClr>
                <a:srgbClr val="505050"/>
              </a:buClr>
              <a:buChar char="-"/>
              <a:tabLst>
                <a:tab pos="672465" algn="l"/>
                <a:tab pos="673100" algn="l"/>
              </a:tabLst>
            </a:pPr>
            <a:r>
              <a:rPr lang="en-US" sz="2100" spc="45" dirty="0">
                <a:solidFill>
                  <a:srgbClr val="383838"/>
                </a:solidFill>
                <a:latin typeface="Times New Roman"/>
                <a:cs typeface="Times New Roman"/>
              </a:rPr>
              <a:t>E</a:t>
            </a:r>
            <a:r>
              <a:rPr lang="en-US" sz="2100" spc="45" dirty="0">
                <a:solidFill>
                  <a:srgbClr val="1C1C1C"/>
                </a:solidFill>
                <a:latin typeface="Times New Roman"/>
                <a:cs typeface="Times New Roman"/>
              </a:rPr>
              <a:t>nr</a:t>
            </a:r>
            <a:r>
              <a:rPr lang="en-US" sz="2100" spc="45" dirty="0">
                <a:solidFill>
                  <a:srgbClr val="383838"/>
                </a:solidFill>
                <a:latin typeface="Times New Roman"/>
                <a:cs typeface="Times New Roman"/>
              </a:rPr>
              <a:t>olled</a:t>
            </a:r>
            <a:r>
              <a:rPr lang="en-US" sz="2100" spc="-260" dirty="0">
                <a:solidFill>
                  <a:srgbClr val="383838"/>
                </a:solidFill>
                <a:latin typeface="Times New Roman"/>
                <a:cs typeface="Times New Roman"/>
              </a:rPr>
              <a:t> </a:t>
            </a:r>
            <a:r>
              <a:rPr lang="en-US" sz="2100" spc="-5" dirty="0">
                <a:solidFill>
                  <a:srgbClr val="383838"/>
                </a:solidFill>
                <a:latin typeface="Times New Roman"/>
                <a:cs typeface="Times New Roman"/>
              </a:rPr>
              <a:t>(</a:t>
            </a:r>
            <a:r>
              <a:rPr lang="en-US" sz="2100" spc="-5" dirty="0" err="1">
                <a:solidFill>
                  <a:srgbClr val="646464"/>
                </a:solidFill>
                <a:latin typeface="Times New Roman"/>
                <a:cs typeface="Times New Roman"/>
              </a:rPr>
              <a:t>sid</a:t>
            </a:r>
            <a:r>
              <a:rPr lang="en-US" sz="2100" spc="-5" dirty="0">
                <a:solidFill>
                  <a:srgbClr val="1C1C1C"/>
                </a:solidFill>
                <a:latin typeface="Times New Roman"/>
                <a:cs typeface="Times New Roman"/>
              </a:rPr>
              <a:t>:</a:t>
            </a:r>
            <a:r>
              <a:rPr lang="en-US" sz="2100" spc="-145" dirty="0">
                <a:solidFill>
                  <a:srgbClr val="1C1C1C"/>
                </a:solidFill>
                <a:latin typeface="Times New Roman"/>
                <a:cs typeface="Times New Roman"/>
              </a:rPr>
              <a:t> </a:t>
            </a:r>
            <a:r>
              <a:rPr lang="en-US" sz="2100" spc="85" dirty="0">
                <a:solidFill>
                  <a:srgbClr val="505050"/>
                </a:solidFill>
                <a:latin typeface="Times New Roman"/>
                <a:cs typeface="Times New Roman"/>
              </a:rPr>
              <a:t>s</a:t>
            </a:r>
            <a:r>
              <a:rPr lang="en-US" sz="2100" spc="85" dirty="0">
                <a:solidFill>
                  <a:srgbClr val="1C1C1C"/>
                </a:solidFill>
                <a:latin typeface="Times New Roman"/>
                <a:cs typeface="Times New Roman"/>
              </a:rPr>
              <a:t>t</a:t>
            </a:r>
            <a:r>
              <a:rPr lang="en-US" sz="2100" spc="85" dirty="0">
                <a:solidFill>
                  <a:srgbClr val="383838"/>
                </a:solidFill>
                <a:latin typeface="Times New Roman"/>
                <a:cs typeface="Times New Roman"/>
              </a:rPr>
              <a:t>ring,</a:t>
            </a:r>
            <a:r>
              <a:rPr lang="en-US" sz="2100" spc="-85" dirty="0">
                <a:solidFill>
                  <a:srgbClr val="383838"/>
                </a:solidFill>
                <a:latin typeface="Times New Roman"/>
                <a:cs typeface="Times New Roman"/>
              </a:rPr>
              <a:t> </a:t>
            </a:r>
            <a:r>
              <a:rPr lang="en-US" sz="2100" spc="-10" dirty="0">
                <a:solidFill>
                  <a:srgbClr val="505050"/>
                </a:solidFill>
                <a:latin typeface="Times New Roman"/>
                <a:cs typeface="Times New Roman"/>
              </a:rPr>
              <a:t>cid</a:t>
            </a:r>
            <a:r>
              <a:rPr lang="en-US" sz="2100" spc="-10" dirty="0">
                <a:solidFill>
                  <a:srgbClr val="1C1C1C"/>
                </a:solidFill>
                <a:latin typeface="Times New Roman"/>
                <a:cs typeface="Times New Roman"/>
              </a:rPr>
              <a:t>:</a:t>
            </a:r>
            <a:r>
              <a:rPr lang="en-US" sz="2100" spc="-80" dirty="0">
                <a:solidFill>
                  <a:srgbClr val="1C1C1C"/>
                </a:solidFill>
                <a:latin typeface="Times New Roman"/>
                <a:cs typeface="Times New Roman"/>
              </a:rPr>
              <a:t> </a:t>
            </a:r>
            <a:r>
              <a:rPr lang="en-US" sz="2100" spc="75" dirty="0">
                <a:solidFill>
                  <a:srgbClr val="505050"/>
                </a:solidFill>
                <a:latin typeface="Times New Roman"/>
                <a:cs typeface="Times New Roman"/>
              </a:rPr>
              <a:t>s</a:t>
            </a:r>
            <a:r>
              <a:rPr lang="en-US" sz="2100" spc="75" dirty="0">
                <a:solidFill>
                  <a:srgbClr val="1C1C1C"/>
                </a:solidFill>
                <a:latin typeface="Times New Roman"/>
                <a:cs typeface="Times New Roman"/>
              </a:rPr>
              <a:t>trin</a:t>
            </a:r>
            <a:r>
              <a:rPr lang="en-US" sz="2100" spc="75" dirty="0">
                <a:solidFill>
                  <a:srgbClr val="383838"/>
                </a:solidFill>
                <a:latin typeface="Times New Roman"/>
                <a:cs typeface="Times New Roman"/>
              </a:rPr>
              <a:t>g,</a:t>
            </a:r>
            <a:r>
              <a:rPr lang="en-US" sz="2100" spc="45" dirty="0">
                <a:solidFill>
                  <a:srgbClr val="383838"/>
                </a:solidFill>
                <a:latin typeface="Times New Roman"/>
                <a:cs typeface="Times New Roman"/>
              </a:rPr>
              <a:t> </a:t>
            </a:r>
            <a:r>
              <a:rPr lang="en-US" sz="2200" i="1" spc="-135" dirty="0">
                <a:solidFill>
                  <a:srgbClr val="646464"/>
                </a:solidFill>
                <a:latin typeface="Times New Roman"/>
                <a:cs typeface="Times New Roman"/>
              </a:rPr>
              <a:t>gra</a:t>
            </a:r>
            <a:r>
              <a:rPr lang="en-US" sz="2200" i="1" spc="-135" dirty="0">
                <a:solidFill>
                  <a:srgbClr val="383838"/>
                </a:solidFill>
                <a:latin typeface="Times New Roman"/>
                <a:cs typeface="Times New Roman"/>
              </a:rPr>
              <a:t>d</a:t>
            </a:r>
            <a:r>
              <a:rPr lang="en-US" sz="2200" i="1" spc="-135" dirty="0">
                <a:solidFill>
                  <a:srgbClr val="646464"/>
                </a:solidFill>
                <a:latin typeface="Times New Roman"/>
                <a:cs typeface="Times New Roman"/>
              </a:rPr>
              <a:t>e</a:t>
            </a:r>
            <a:r>
              <a:rPr lang="en-US" sz="2200" i="1" spc="-135" dirty="0">
                <a:solidFill>
                  <a:srgbClr val="1C1C1C"/>
                </a:solidFill>
                <a:latin typeface="Times New Roman"/>
                <a:cs typeface="Times New Roman"/>
              </a:rPr>
              <a:t>:</a:t>
            </a:r>
            <a:r>
              <a:rPr lang="en-US" sz="2200" i="1" spc="-245" dirty="0">
                <a:solidFill>
                  <a:srgbClr val="1C1C1C"/>
                </a:solidFill>
                <a:latin typeface="Times New Roman"/>
                <a:cs typeface="Times New Roman"/>
              </a:rPr>
              <a:t> </a:t>
            </a:r>
            <a:r>
              <a:rPr lang="en-US" sz="2100" spc="85" dirty="0">
                <a:solidFill>
                  <a:srgbClr val="505050"/>
                </a:solidFill>
                <a:latin typeface="Times New Roman"/>
                <a:cs typeface="Times New Roman"/>
              </a:rPr>
              <a:t>string)</a:t>
            </a:r>
            <a:endParaRPr lang="en-US" sz="2100" dirty="0">
              <a:latin typeface="Times New Roman"/>
              <a:cs typeface="Times New Roman"/>
            </a:endParaRPr>
          </a:p>
          <a:p>
            <a:pPr marL="662940" marR="269240" indent="-262255">
              <a:lnSpc>
                <a:spcPts val="2490"/>
              </a:lnSpc>
              <a:spcBef>
                <a:spcPts val="575"/>
              </a:spcBef>
              <a:buClr>
                <a:srgbClr val="505050"/>
              </a:buClr>
              <a:buChar char="-"/>
              <a:tabLst>
                <a:tab pos="670560" algn="l"/>
                <a:tab pos="671195" algn="l"/>
                <a:tab pos="5651500" algn="l"/>
              </a:tabLst>
            </a:pPr>
            <a:r>
              <a:rPr lang="en-US" sz="2100" spc="-70" dirty="0">
                <a:solidFill>
                  <a:srgbClr val="1C1C1C"/>
                </a:solidFill>
                <a:latin typeface="Times New Roman"/>
                <a:cs typeface="Times New Roman"/>
              </a:rPr>
              <a:t>If </a:t>
            </a:r>
            <a:r>
              <a:rPr lang="en-US" sz="2100" spc="-95" dirty="0">
                <a:solidFill>
                  <a:srgbClr val="383838"/>
                </a:solidFill>
                <a:latin typeface="Times New Roman"/>
                <a:cs typeface="Times New Roman"/>
              </a:rPr>
              <a:t>a</a:t>
            </a:r>
            <a:r>
              <a:rPr lang="en-US" sz="2100" spc="15" dirty="0">
                <a:solidFill>
                  <a:srgbClr val="1C1C1C"/>
                </a:solidFill>
                <a:latin typeface="Times New Roman"/>
                <a:cs typeface="Times New Roman"/>
              </a:rPr>
              <a:t>ll </a:t>
            </a:r>
            <a:r>
              <a:rPr lang="en-US" sz="2100" spc="-70" dirty="0">
                <a:solidFill>
                  <a:srgbClr val="383838"/>
                </a:solidFill>
                <a:latin typeface="Times New Roman"/>
                <a:cs typeface="Times New Roman"/>
              </a:rPr>
              <a:t>fo</a:t>
            </a:r>
            <a:r>
              <a:rPr lang="en-US" sz="2100" spc="-30" dirty="0">
                <a:solidFill>
                  <a:srgbClr val="1C1C1C"/>
                </a:solidFill>
                <a:latin typeface="Times New Roman"/>
                <a:cs typeface="Times New Roman"/>
              </a:rPr>
              <a:t>r</a:t>
            </a:r>
            <a:r>
              <a:rPr lang="en-US" sz="2100" spc="-30" dirty="0">
                <a:solidFill>
                  <a:srgbClr val="383838"/>
                </a:solidFill>
                <a:latin typeface="Times New Roman"/>
                <a:cs typeface="Times New Roman"/>
              </a:rPr>
              <a:t>e</a:t>
            </a:r>
            <a:r>
              <a:rPr lang="en-US" sz="2100" spc="5" dirty="0">
                <a:solidFill>
                  <a:srgbClr val="1C1C1C"/>
                </a:solidFill>
                <a:latin typeface="Times New Roman"/>
                <a:cs typeface="Times New Roman"/>
              </a:rPr>
              <a:t>i</a:t>
            </a:r>
            <a:r>
              <a:rPr lang="en-US" sz="2100" spc="5" dirty="0">
                <a:solidFill>
                  <a:srgbClr val="383838"/>
                </a:solidFill>
                <a:latin typeface="Times New Roman"/>
                <a:cs typeface="Times New Roman"/>
              </a:rPr>
              <a:t>gn </a:t>
            </a:r>
            <a:r>
              <a:rPr lang="en-US" sz="2100" spc="70" dirty="0">
                <a:solidFill>
                  <a:srgbClr val="383838"/>
                </a:solidFill>
                <a:latin typeface="Times New Roman"/>
                <a:cs typeface="Times New Roman"/>
              </a:rPr>
              <a:t>key cons</a:t>
            </a:r>
            <a:r>
              <a:rPr lang="en-US" sz="2100" spc="70" dirty="0">
                <a:solidFill>
                  <a:srgbClr val="1C1C1C"/>
                </a:solidFill>
                <a:latin typeface="Times New Roman"/>
                <a:cs typeface="Times New Roman"/>
              </a:rPr>
              <a:t>t</a:t>
            </a:r>
            <a:r>
              <a:rPr lang="en-US" sz="2100" spc="70" dirty="0">
                <a:solidFill>
                  <a:srgbClr val="383838"/>
                </a:solidFill>
                <a:latin typeface="Times New Roman"/>
                <a:cs typeface="Times New Roman"/>
              </a:rPr>
              <a:t>rain</a:t>
            </a:r>
            <a:r>
              <a:rPr lang="en-US" sz="2100" spc="70" dirty="0">
                <a:solidFill>
                  <a:srgbClr val="1C1C1C"/>
                </a:solidFill>
                <a:latin typeface="Times New Roman"/>
                <a:cs typeface="Times New Roman"/>
              </a:rPr>
              <a:t>t</a:t>
            </a:r>
            <a:r>
              <a:rPr lang="en-US" sz="2100" spc="70" dirty="0">
                <a:solidFill>
                  <a:srgbClr val="505050"/>
                </a:solidFill>
                <a:latin typeface="Times New Roman"/>
                <a:cs typeface="Times New Roman"/>
              </a:rPr>
              <a:t>s</a:t>
            </a:r>
            <a:r>
              <a:rPr lang="en-US" sz="2100" spc="-285" dirty="0">
                <a:solidFill>
                  <a:srgbClr val="505050"/>
                </a:solidFill>
                <a:latin typeface="Times New Roman"/>
                <a:cs typeface="Times New Roman"/>
              </a:rPr>
              <a:t> </a:t>
            </a:r>
            <a:r>
              <a:rPr lang="en-US" sz="2100" spc="75" dirty="0">
                <a:solidFill>
                  <a:srgbClr val="383838"/>
                </a:solidFill>
                <a:latin typeface="Times New Roman"/>
                <a:cs typeface="Times New Roman"/>
              </a:rPr>
              <a:t>a</a:t>
            </a:r>
            <a:r>
              <a:rPr lang="en-US" sz="2100" spc="75" dirty="0">
                <a:solidFill>
                  <a:srgbClr val="1C1C1C"/>
                </a:solidFill>
                <a:latin typeface="Times New Roman"/>
                <a:cs typeface="Times New Roman"/>
              </a:rPr>
              <a:t>r</a:t>
            </a:r>
            <a:r>
              <a:rPr lang="en-US" sz="2100" spc="75" dirty="0">
                <a:solidFill>
                  <a:srgbClr val="383838"/>
                </a:solidFill>
                <a:latin typeface="Times New Roman"/>
                <a:cs typeface="Times New Roman"/>
              </a:rPr>
              <a:t>e</a:t>
            </a:r>
            <a:r>
              <a:rPr lang="en-US" sz="2100" spc="70" dirty="0">
                <a:solidFill>
                  <a:srgbClr val="383838"/>
                </a:solidFill>
                <a:latin typeface="Times New Roman"/>
                <a:cs typeface="Times New Roman"/>
              </a:rPr>
              <a:t> </a:t>
            </a:r>
            <a:r>
              <a:rPr lang="en-US" sz="2100" spc="65" dirty="0">
                <a:solidFill>
                  <a:srgbClr val="383838"/>
                </a:solidFill>
                <a:latin typeface="Times New Roman"/>
                <a:cs typeface="Times New Roman"/>
              </a:rPr>
              <a:t>e</a:t>
            </a:r>
            <a:r>
              <a:rPr lang="en-US" sz="2100" spc="65" dirty="0">
                <a:solidFill>
                  <a:srgbClr val="1C1C1C"/>
                </a:solidFill>
                <a:latin typeface="Times New Roman"/>
                <a:cs typeface="Times New Roman"/>
              </a:rPr>
              <a:t>nf</a:t>
            </a:r>
            <a:r>
              <a:rPr lang="en-US" sz="2100" spc="65" dirty="0">
                <a:solidFill>
                  <a:srgbClr val="383838"/>
                </a:solidFill>
                <a:latin typeface="Times New Roman"/>
                <a:cs typeface="Times New Roman"/>
              </a:rPr>
              <a:t>orce</a:t>
            </a:r>
            <a:r>
              <a:rPr lang="en-US" sz="2100" spc="65" dirty="0">
                <a:solidFill>
                  <a:srgbClr val="1C1C1C"/>
                </a:solidFill>
                <a:latin typeface="Times New Roman"/>
                <a:cs typeface="Times New Roman"/>
              </a:rPr>
              <a:t>d</a:t>
            </a:r>
            <a:r>
              <a:rPr lang="en-US" sz="2100" spc="65" dirty="0">
                <a:solidFill>
                  <a:srgbClr val="383838"/>
                </a:solidFill>
                <a:latin typeface="Times New Roman"/>
                <a:cs typeface="Times New Roman"/>
              </a:rPr>
              <a:t>,	</a:t>
            </a:r>
            <a:r>
              <a:rPr lang="en-US" sz="2200" i="1" u="heavy" spc="-85" dirty="0">
                <a:solidFill>
                  <a:srgbClr val="383838"/>
                </a:solidFill>
                <a:latin typeface="Times New Roman"/>
                <a:cs typeface="Times New Roman"/>
              </a:rPr>
              <a:t>r</a:t>
            </a:r>
            <a:r>
              <a:rPr lang="en-US" sz="2200" i="1" u="heavy" spc="-85" dirty="0">
                <a:solidFill>
                  <a:srgbClr val="646464"/>
                </a:solidFill>
                <a:latin typeface="Times New Roman"/>
                <a:cs typeface="Times New Roman"/>
              </a:rPr>
              <a:t>e</a:t>
            </a:r>
            <a:r>
              <a:rPr lang="en-US" sz="2200" i="1" u="heavy" spc="-265" dirty="0">
                <a:solidFill>
                  <a:srgbClr val="646464"/>
                </a:solidFill>
                <a:latin typeface="Times New Roman"/>
                <a:cs typeface="Times New Roman"/>
              </a:rPr>
              <a:t> </a:t>
            </a:r>
            <a:r>
              <a:rPr lang="en-US" sz="2200" i="1" u="heavy" spc="-120" dirty="0" err="1">
                <a:solidFill>
                  <a:srgbClr val="383838"/>
                </a:solidFill>
                <a:latin typeface="Times New Roman"/>
                <a:cs typeface="Times New Roman"/>
              </a:rPr>
              <a:t>fer</a:t>
            </a:r>
            <a:r>
              <a:rPr lang="en-US" sz="2200" i="1" u="heavy" spc="-120" dirty="0" err="1">
                <a:solidFill>
                  <a:srgbClr val="646464"/>
                </a:solidFill>
                <a:latin typeface="Times New Roman"/>
                <a:cs typeface="Times New Roman"/>
              </a:rPr>
              <a:t>e</a:t>
            </a:r>
            <a:r>
              <a:rPr lang="en-US" sz="2200" i="1" u="heavy" spc="-120" dirty="0" err="1">
                <a:solidFill>
                  <a:srgbClr val="383838"/>
                </a:solidFill>
                <a:latin typeface="Times New Roman"/>
                <a:cs typeface="Times New Roman"/>
              </a:rPr>
              <a:t>ntial</a:t>
            </a:r>
            <a:r>
              <a:rPr lang="en-US" sz="2200" i="1" u="heavy" spc="-120" dirty="0">
                <a:solidFill>
                  <a:srgbClr val="383838"/>
                </a:solidFill>
                <a:latin typeface="Times New Roman"/>
                <a:cs typeface="Times New Roman"/>
              </a:rPr>
              <a:t> </a:t>
            </a:r>
            <a:r>
              <a:rPr lang="en-US" sz="2200" i="1" spc="-30" dirty="0">
                <a:solidFill>
                  <a:srgbClr val="383838"/>
                </a:solidFill>
                <a:latin typeface="Times New Roman"/>
                <a:cs typeface="Times New Roman"/>
              </a:rPr>
              <a:t> </a:t>
            </a:r>
            <a:r>
              <a:rPr lang="en-US" sz="2200" i="1" u="heavy" spc="5" dirty="0">
                <a:solidFill>
                  <a:srgbClr val="383838"/>
                </a:solidFill>
                <a:latin typeface="Times New Roman"/>
                <a:cs typeface="Times New Roman"/>
              </a:rPr>
              <a:t>int</a:t>
            </a:r>
            <a:r>
              <a:rPr lang="en-US" sz="2200" i="1" u="heavy" spc="5" dirty="0">
                <a:solidFill>
                  <a:srgbClr val="646464"/>
                </a:solidFill>
                <a:latin typeface="Times New Roman"/>
                <a:cs typeface="Times New Roman"/>
              </a:rPr>
              <a:t>e</a:t>
            </a:r>
            <a:r>
              <a:rPr lang="en-US" sz="2200" i="1" u="heavy" spc="5" dirty="0">
                <a:solidFill>
                  <a:srgbClr val="383838"/>
                </a:solidFill>
                <a:latin typeface="Times New Roman"/>
                <a:cs typeface="Times New Roman"/>
              </a:rPr>
              <a:t>grity </a:t>
            </a:r>
            <a:r>
              <a:rPr lang="en-US" sz="2100" spc="-60" dirty="0">
                <a:solidFill>
                  <a:srgbClr val="1C1C1C"/>
                </a:solidFill>
                <a:latin typeface="Times New Roman"/>
                <a:cs typeface="Times New Roman"/>
              </a:rPr>
              <a:t>i</a:t>
            </a:r>
            <a:r>
              <a:rPr lang="en-US" sz="2100" spc="-60" dirty="0">
                <a:solidFill>
                  <a:srgbClr val="505050"/>
                </a:solidFill>
                <a:latin typeface="Times New Roman"/>
                <a:cs typeface="Times New Roman"/>
              </a:rPr>
              <a:t>s </a:t>
            </a:r>
            <a:r>
              <a:rPr lang="en-US" sz="2100" spc="75" dirty="0">
                <a:solidFill>
                  <a:srgbClr val="383838"/>
                </a:solidFill>
                <a:latin typeface="Times New Roman"/>
                <a:cs typeface="Times New Roman"/>
              </a:rPr>
              <a:t>achieve</a:t>
            </a:r>
            <a:r>
              <a:rPr lang="en-US" sz="2100" spc="75" dirty="0">
                <a:solidFill>
                  <a:srgbClr val="1C1C1C"/>
                </a:solidFill>
                <a:latin typeface="Times New Roman"/>
                <a:cs typeface="Times New Roman"/>
              </a:rPr>
              <a:t>d</a:t>
            </a:r>
            <a:r>
              <a:rPr lang="en-US" sz="2100" spc="75" dirty="0">
                <a:solidFill>
                  <a:srgbClr val="383838"/>
                </a:solidFill>
                <a:latin typeface="Times New Roman"/>
                <a:cs typeface="Times New Roman"/>
              </a:rPr>
              <a:t>, </a:t>
            </a:r>
            <a:r>
              <a:rPr lang="en-US" sz="2100" spc="25" dirty="0">
                <a:solidFill>
                  <a:srgbClr val="1C1C1C"/>
                </a:solidFill>
                <a:latin typeface="Times New Roman"/>
                <a:cs typeface="Times New Roman"/>
              </a:rPr>
              <a:t>i.</a:t>
            </a:r>
            <a:r>
              <a:rPr lang="en-US" sz="2100" spc="25" dirty="0">
                <a:solidFill>
                  <a:srgbClr val="383838"/>
                </a:solidFill>
                <a:latin typeface="Times New Roman"/>
                <a:cs typeface="Times New Roman"/>
              </a:rPr>
              <a:t>e., </a:t>
            </a:r>
            <a:r>
              <a:rPr lang="en-US" sz="2100" spc="70" dirty="0">
                <a:solidFill>
                  <a:srgbClr val="1C1C1C"/>
                </a:solidFill>
                <a:latin typeface="Times New Roman"/>
                <a:cs typeface="Times New Roman"/>
              </a:rPr>
              <a:t>n</a:t>
            </a:r>
            <a:r>
              <a:rPr lang="en-US" sz="2100" spc="70" dirty="0">
                <a:solidFill>
                  <a:srgbClr val="383838"/>
                </a:solidFill>
                <a:latin typeface="Times New Roman"/>
                <a:cs typeface="Times New Roman"/>
              </a:rPr>
              <a:t>o </a:t>
            </a:r>
            <a:r>
              <a:rPr lang="en-US" sz="2100" spc="110" dirty="0">
                <a:solidFill>
                  <a:srgbClr val="1C1C1C"/>
                </a:solidFill>
                <a:latin typeface="Times New Roman"/>
                <a:cs typeface="Times New Roman"/>
              </a:rPr>
              <a:t>d</a:t>
            </a:r>
            <a:r>
              <a:rPr lang="en-US" sz="2100" spc="110" dirty="0">
                <a:solidFill>
                  <a:srgbClr val="383838"/>
                </a:solidFill>
                <a:latin typeface="Times New Roman"/>
                <a:cs typeface="Times New Roman"/>
              </a:rPr>
              <a:t>a</a:t>
            </a:r>
            <a:r>
              <a:rPr lang="en-US" sz="2100" spc="110" dirty="0">
                <a:solidFill>
                  <a:srgbClr val="1C1C1C"/>
                </a:solidFill>
                <a:latin typeface="Times New Roman"/>
                <a:cs typeface="Times New Roman"/>
              </a:rPr>
              <a:t>n</a:t>
            </a:r>
            <a:r>
              <a:rPr lang="en-US" sz="2100" spc="110" dirty="0">
                <a:solidFill>
                  <a:srgbClr val="383838"/>
                </a:solidFill>
                <a:latin typeface="Times New Roman"/>
                <a:cs typeface="Times New Roman"/>
              </a:rPr>
              <a:t>g</a:t>
            </a:r>
            <a:r>
              <a:rPr lang="en-US" sz="2100" spc="110" dirty="0">
                <a:solidFill>
                  <a:srgbClr val="1C1C1C"/>
                </a:solidFill>
                <a:latin typeface="Times New Roman"/>
                <a:cs typeface="Times New Roman"/>
              </a:rPr>
              <a:t>lin</a:t>
            </a:r>
            <a:r>
              <a:rPr lang="en-US" sz="2100" spc="110" dirty="0">
                <a:solidFill>
                  <a:srgbClr val="383838"/>
                </a:solidFill>
                <a:latin typeface="Times New Roman"/>
                <a:cs typeface="Times New Roman"/>
              </a:rPr>
              <a:t>g </a:t>
            </a:r>
            <a:r>
              <a:rPr lang="en-US" sz="2100" spc="10" dirty="0">
                <a:solidFill>
                  <a:srgbClr val="1C1C1C"/>
                </a:solidFill>
                <a:latin typeface="Times New Roman"/>
                <a:cs typeface="Times New Roman"/>
              </a:rPr>
              <a:t>r</a:t>
            </a:r>
            <a:r>
              <a:rPr lang="en-US" sz="2100" spc="10" dirty="0">
                <a:solidFill>
                  <a:srgbClr val="383838"/>
                </a:solidFill>
                <a:latin typeface="Times New Roman"/>
                <a:cs typeface="Times New Roman"/>
              </a:rPr>
              <a:t>efere</a:t>
            </a:r>
            <a:r>
              <a:rPr lang="en-US" sz="2100" spc="50" dirty="0">
                <a:solidFill>
                  <a:srgbClr val="1C1C1C"/>
                </a:solidFill>
                <a:latin typeface="Times New Roman"/>
                <a:cs typeface="Times New Roman"/>
              </a:rPr>
              <a:t>n</a:t>
            </a:r>
            <a:r>
              <a:rPr lang="en-US" sz="2100" spc="50" dirty="0">
                <a:solidFill>
                  <a:srgbClr val="383838"/>
                </a:solidFill>
                <a:latin typeface="Times New Roman"/>
                <a:cs typeface="Times New Roman"/>
              </a:rPr>
              <a:t>ces.</a:t>
            </a:r>
            <a:endParaRPr lang="en-US" sz="2100" dirty="0">
              <a:latin typeface="Times New Roman"/>
              <a:cs typeface="Times New Roman"/>
            </a:endParaRPr>
          </a:p>
          <a:p>
            <a:pPr marL="659130" indent="-258445">
              <a:lnSpc>
                <a:spcPct val="100000"/>
              </a:lnSpc>
              <a:spcBef>
                <a:spcPts val="409"/>
              </a:spcBef>
              <a:buClr>
                <a:srgbClr val="505050"/>
              </a:buClr>
              <a:buChar char="-"/>
              <a:tabLst>
                <a:tab pos="659130" algn="l"/>
                <a:tab pos="659765" algn="l"/>
              </a:tabLst>
            </a:pPr>
            <a:r>
              <a:rPr lang="en-US" sz="2100" spc="55" dirty="0">
                <a:solidFill>
                  <a:srgbClr val="383838"/>
                </a:solidFill>
                <a:latin typeface="Times New Roman"/>
                <a:cs typeface="Times New Roman"/>
              </a:rPr>
              <a:t>Can</a:t>
            </a:r>
            <a:r>
              <a:rPr lang="en-US" sz="2100" spc="240" dirty="0">
                <a:solidFill>
                  <a:srgbClr val="383838"/>
                </a:solidFill>
                <a:latin typeface="Times New Roman"/>
                <a:cs typeface="Times New Roman"/>
              </a:rPr>
              <a:t> </a:t>
            </a:r>
            <a:r>
              <a:rPr lang="en-US" sz="2100" spc="105" dirty="0">
                <a:solidFill>
                  <a:srgbClr val="383838"/>
                </a:solidFill>
                <a:latin typeface="Times New Roman"/>
                <a:cs typeface="Times New Roman"/>
              </a:rPr>
              <a:t>yo</a:t>
            </a:r>
            <a:r>
              <a:rPr lang="en-US" sz="2100" spc="105" dirty="0">
                <a:solidFill>
                  <a:srgbClr val="1C1C1C"/>
                </a:solidFill>
                <a:latin typeface="Times New Roman"/>
                <a:cs typeface="Times New Roman"/>
              </a:rPr>
              <a:t>u</a:t>
            </a:r>
            <a:r>
              <a:rPr lang="en-US" sz="2100" spc="114" dirty="0">
                <a:solidFill>
                  <a:srgbClr val="1C1C1C"/>
                </a:solidFill>
                <a:latin typeface="Times New Roman"/>
                <a:cs typeface="Times New Roman"/>
              </a:rPr>
              <a:t> </a:t>
            </a:r>
            <a:r>
              <a:rPr lang="en-US" sz="2100" spc="105" dirty="0">
                <a:solidFill>
                  <a:srgbClr val="383838"/>
                </a:solidFill>
                <a:latin typeface="Times New Roman"/>
                <a:cs typeface="Times New Roman"/>
              </a:rPr>
              <a:t>na</a:t>
            </a:r>
            <a:r>
              <a:rPr lang="en-US" sz="2100" spc="105" dirty="0">
                <a:solidFill>
                  <a:srgbClr val="1C1C1C"/>
                </a:solidFill>
                <a:latin typeface="Times New Roman"/>
                <a:cs typeface="Times New Roman"/>
              </a:rPr>
              <a:t>m</a:t>
            </a:r>
            <a:r>
              <a:rPr lang="en-US" sz="2100" spc="105" dirty="0">
                <a:solidFill>
                  <a:srgbClr val="383838"/>
                </a:solidFill>
                <a:latin typeface="Times New Roman"/>
                <a:cs typeface="Times New Roman"/>
              </a:rPr>
              <a:t>e</a:t>
            </a:r>
            <a:r>
              <a:rPr lang="en-US" sz="2100" spc="60" dirty="0">
                <a:solidFill>
                  <a:srgbClr val="383838"/>
                </a:solidFill>
                <a:latin typeface="Times New Roman"/>
                <a:cs typeface="Times New Roman"/>
              </a:rPr>
              <a:t> </a:t>
            </a:r>
            <a:r>
              <a:rPr lang="en-US" sz="2100" spc="50" dirty="0">
                <a:solidFill>
                  <a:srgbClr val="383838"/>
                </a:solidFill>
                <a:latin typeface="Times New Roman"/>
                <a:cs typeface="Times New Roman"/>
              </a:rPr>
              <a:t>a</a:t>
            </a:r>
            <a:r>
              <a:rPr lang="en-US" sz="2100" spc="85" dirty="0">
                <a:solidFill>
                  <a:srgbClr val="383838"/>
                </a:solidFill>
                <a:latin typeface="Times New Roman"/>
                <a:cs typeface="Times New Roman"/>
              </a:rPr>
              <a:t> </a:t>
            </a:r>
            <a:r>
              <a:rPr lang="en-US" sz="2100" spc="110" dirty="0">
                <a:solidFill>
                  <a:srgbClr val="383838"/>
                </a:solidFill>
                <a:latin typeface="Times New Roman"/>
                <a:cs typeface="Times New Roman"/>
              </a:rPr>
              <a:t>data</a:t>
            </a:r>
            <a:r>
              <a:rPr lang="en-US" sz="2100" spc="30" dirty="0">
                <a:solidFill>
                  <a:srgbClr val="383838"/>
                </a:solidFill>
                <a:latin typeface="Times New Roman"/>
                <a:cs typeface="Times New Roman"/>
              </a:rPr>
              <a:t> </a:t>
            </a:r>
            <a:r>
              <a:rPr lang="en-US" sz="2100" spc="130" dirty="0">
                <a:solidFill>
                  <a:srgbClr val="1C1C1C"/>
                </a:solidFill>
                <a:latin typeface="Times New Roman"/>
                <a:cs typeface="Times New Roman"/>
              </a:rPr>
              <a:t>m</a:t>
            </a:r>
            <a:r>
              <a:rPr lang="en-US" sz="2100" spc="130" dirty="0">
                <a:solidFill>
                  <a:srgbClr val="383838"/>
                </a:solidFill>
                <a:latin typeface="Times New Roman"/>
                <a:cs typeface="Times New Roman"/>
              </a:rPr>
              <a:t>o</a:t>
            </a:r>
            <a:r>
              <a:rPr lang="en-US" sz="2100" spc="130" dirty="0">
                <a:solidFill>
                  <a:srgbClr val="1C1C1C"/>
                </a:solidFill>
                <a:latin typeface="Times New Roman"/>
                <a:cs typeface="Times New Roman"/>
              </a:rPr>
              <a:t>d</a:t>
            </a:r>
            <a:r>
              <a:rPr lang="en-US" sz="2100" spc="130" dirty="0">
                <a:solidFill>
                  <a:srgbClr val="383838"/>
                </a:solidFill>
                <a:latin typeface="Times New Roman"/>
                <a:cs typeface="Times New Roman"/>
              </a:rPr>
              <a:t>el</a:t>
            </a:r>
            <a:r>
              <a:rPr lang="en-US" sz="2100" spc="-85" dirty="0">
                <a:solidFill>
                  <a:srgbClr val="383838"/>
                </a:solidFill>
                <a:latin typeface="Times New Roman"/>
                <a:cs typeface="Times New Roman"/>
              </a:rPr>
              <a:t> </a:t>
            </a:r>
            <a:r>
              <a:rPr lang="en-US" sz="2050" spc="245" dirty="0">
                <a:solidFill>
                  <a:srgbClr val="505050"/>
                </a:solidFill>
                <a:latin typeface="Times New Roman"/>
                <a:cs typeface="Times New Roman"/>
              </a:rPr>
              <a:t>w/</a:t>
            </a:r>
            <a:r>
              <a:rPr lang="en-US" sz="2100" spc="135" dirty="0">
                <a:solidFill>
                  <a:srgbClr val="383838"/>
                </a:solidFill>
                <a:latin typeface="Times New Roman"/>
                <a:cs typeface="Times New Roman"/>
              </a:rPr>
              <a:t>o</a:t>
            </a:r>
            <a:r>
              <a:rPr lang="en-US" sz="2100" spc="-20" dirty="0">
                <a:solidFill>
                  <a:srgbClr val="383838"/>
                </a:solidFill>
                <a:latin typeface="Times New Roman"/>
                <a:cs typeface="Times New Roman"/>
              </a:rPr>
              <a:t> </a:t>
            </a:r>
            <a:r>
              <a:rPr lang="en-US" sz="2100" spc="40" dirty="0">
                <a:solidFill>
                  <a:srgbClr val="383838"/>
                </a:solidFill>
                <a:latin typeface="Times New Roman"/>
                <a:cs typeface="Times New Roman"/>
              </a:rPr>
              <a:t>re</a:t>
            </a:r>
            <a:r>
              <a:rPr lang="en-US" sz="2100" spc="40" dirty="0">
                <a:solidFill>
                  <a:srgbClr val="1C1C1C"/>
                </a:solidFill>
                <a:latin typeface="Times New Roman"/>
                <a:cs typeface="Times New Roman"/>
              </a:rPr>
              <a:t>f</a:t>
            </a:r>
            <a:r>
              <a:rPr lang="en-US" sz="2100" spc="40" dirty="0">
                <a:solidFill>
                  <a:srgbClr val="383838"/>
                </a:solidFill>
                <a:latin typeface="Times New Roman"/>
                <a:cs typeface="Times New Roman"/>
              </a:rPr>
              <a:t>e</a:t>
            </a:r>
            <a:r>
              <a:rPr lang="en-US" sz="2100" spc="40" dirty="0">
                <a:solidFill>
                  <a:srgbClr val="1C1C1C"/>
                </a:solidFill>
                <a:latin typeface="Times New Roman"/>
                <a:cs typeface="Times New Roman"/>
              </a:rPr>
              <a:t>r</a:t>
            </a:r>
            <a:r>
              <a:rPr lang="en-US" sz="2100" spc="40" dirty="0">
                <a:solidFill>
                  <a:srgbClr val="383838"/>
                </a:solidFill>
                <a:latin typeface="Times New Roman"/>
                <a:cs typeface="Times New Roman"/>
              </a:rPr>
              <a:t>e</a:t>
            </a:r>
            <a:r>
              <a:rPr lang="en-US" sz="2100" spc="40" dirty="0">
                <a:solidFill>
                  <a:srgbClr val="1C1C1C"/>
                </a:solidFill>
                <a:latin typeface="Times New Roman"/>
                <a:cs typeface="Times New Roman"/>
              </a:rPr>
              <a:t>n</a:t>
            </a:r>
            <a:r>
              <a:rPr lang="en-US" sz="2100" spc="-35" dirty="0">
                <a:solidFill>
                  <a:srgbClr val="1C1C1C"/>
                </a:solidFill>
                <a:latin typeface="Times New Roman"/>
                <a:cs typeface="Times New Roman"/>
              </a:rPr>
              <a:t>t</a:t>
            </a:r>
            <a:r>
              <a:rPr lang="en-US" sz="2100" spc="-35" dirty="0">
                <a:solidFill>
                  <a:srgbClr val="383838"/>
                </a:solidFill>
                <a:latin typeface="Times New Roman"/>
                <a:cs typeface="Times New Roman"/>
              </a:rPr>
              <a:t>ia</a:t>
            </a:r>
            <a:r>
              <a:rPr lang="en-US" sz="2100" spc="-50" dirty="0">
                <a:solidFill>
                  <a:srgbClr val="1C1C1C"/>
                </a:solidFill>
                <a:latin typeface="Times New Roman"/>
                <a:cs typeface="Times New Roman"/>
              </a:rPr>
              <a:t>l</a:t>
            </a:r>
            <a:r>
              <a:rPr lang="en-US" sz="2100" spc="120" dirty="0">
                <a:solidFill>
                  <a:srgbClr val="1C1C1C"/>
                </a:solidFill>
                <a:latin typeface="Times New Roman"/>
                <a:cs typeface="Times New Roman"/>
              </a:rPr>
              <a:t> </a:t>
            </a:r>
            <a:r>
              <a:rPr lang="en-US" sz="2100" spc="-70" dirty="0">
                <a:solidFill>
                  <a:srgbClr val="1C1C1C"/>
                </a:solidFill>
                <a:latin typeface="Times New Roman"/>
                <a:cs typeface="Times New Roman"/>
              </a:rPr>
              <a:t>in</a:t>
            </a:r>
            <a:r>
              <a:rPr lang="en-US" sz="2100" spc="-65" dirty="0">
                <a:solidFill>
                  <a:srgbClr val="383838"/>
                </a:solidFill>
                <a:latin typeface="Times New Roman"/>
                <a:cs typeface="Times New Roman"/>
              </a:rPr>
              <a:t>te</a:t>
            </a:r>
            <a:r>
              <a:rPr lang="en-US" sz="2100" spc="-85" dirty="0">
                <a:solidFill>
                  <a:srgbClr val="383838"/>
                </a:solidFill>
                <a:latin typeface="Times New Roman"/>
                <a:cs typeface="Times New Roman"/>
              </a:rPr>
              <a:t>g</a:t>
            </a:r>
            <a:r>
              <a:rPr lang="en-US" sz="2100" spc="-25" dirty="0">
                <a:solidFill>
                  <a:srgbClr val="1C1C1C"/>
                </a:solidFill>
                <a:latin typeface="Times New Roman"/>
                <a:cs typeface="Times New Roman"/>
              </a:rPr>
              <a:t>r</a:t>
            </a:r>
            <a:r>
              <a:rPr lang="en-US" sz="2100" spc="-25" dirty="0">
                <a:solidFill>
                  <a:srgbClr val="383838"/>
                </a:solidFill>
                <a:latin typeface="Times New Roman"/>
                <a:cs typeface="Times New Roman"/>
              </a:rPr>
              <a:t>ity</a:t>
            </a:r>
            <a:r>
              <a:rPr lang="en-US" sz="2100" spc="-175" dirty="0">
                <a:solidFill>
                  <a:srgbClr val="383838"/>
                </a:solidFill>
                <a:latin typeface="Times New Roman"/>
                <a:cs typeface="Times New Roman"/>
              </a:rPr>
              <a:t> </a:t>
            </a:r>
            <a:r>
              <a:rPr lang="en-US" sz="2100" spc="-80" dirty="0">
                <a:solidFill>
                  <a:srgbClr val="383838"/>
                </a:solidFill>
                <a:latin typeface="Times New Roman"/>
                <a:cs typeface="Times New Roman"/>
              </a:rPr>
              <a:t>?</a:t>
            </a:r>
            <a:endParaRPr lang="en-US" sz="2100" dirty="0">
              <a:latin typeface="Times New Roman"/>
              <a:cs typeface="Times New Roman"/>
            </a:endParaRPr>
          </a:p>
          <a:p>
            <a:pPr marL="1014094" lvl="1" indent="-199390">
              <a:spcBef>
                <a:spcPts val="395"/>
              </a:spcBef>
              <a:buClr>
                <a:srgbClr val="050505"/>
              </a:buClr>
              <a:tabLst>
                <a:tab pos="1014094" algn="l"/>
              </a:tabLst>
            </a:pPr>
            <a:r>
              <a:rPr lang="en-US" sz="1800" spc="25" dirty="0">
                <a:solidFill>
                  <a:srgbClr val="1C1C1C"/>
                </a:solidFill>
                <a:latin typeface="Times New Roman"/>
                <a:cs typeface="Times New Roman"/>
              </a:rPr>
              <a:t>L</a:t>
            </a:r>
            <a:r>
              <a:rPr lang="en-US" sz="1800" spc="25" dirty="0">
                <a:solidFill>
                  <a:srgbClr val="383838"/>
                </a:solidFill>
                <a:latin typeface="Times New Roman"/>
                <a:cs typeface="Times New Roman"/>
              </a:rPr>
              <a:t>inks </a:t>
            </a:r>
            <a:r>
              <a:rPr lang="en-US" sz="1600" spc="45" dirty="0">
                <a:solidFill>
                  <a:srgbClr val="383838"/>
                </a:solidFill>
                <a:latin typeface="Times New Roman"/>
                <a:cs typeface="Times New Roman"/>
              </a:rPr>
              <a:t>in</a:t>
            </a:r>
            <a:r>
              <a:rPr lang="en-US" sz="1600" spc="155" dirty="0">
                <a:solidFill>
                  <a:srgbClr val="383838"/>
                </a:solidFill>
                <a:latin typeface="Times New Roman"/>
                <a:cs typeface="Times New Roman"/>
              </a:rPr>
              <a:t> </a:t>
            </a:r>
            <a:r>
              <a:rPr lang="en-US" sz="1800" spc="-5" dirty="0">
                <a:solidFill>
                  <a:srgbClr val="1C1C1C"/>
                </a:solidFill>
                <a:latin typeface="Times New Roman"/>
                <a:cs typeface="Times New Roman"/>
              </a:rPr>
              <a:t>H</a:t>
            </a:r>
            <a:r>
              <a:rPr lang="en-US" sz="1800" spc="-5" dirty="0">
                <a:solidFill>
                  <a:srgbClr val="383838"/>
                </a:solidFill>
                <a:latin typeface="Times New Roman"/>
                <a:cs typeface="Times New Roman"/>
              </a:rPr>
              <a:t>TM</a:t>
            </a:r>
            <a:r>
              <a:rPr lang="en-US" sz="1800" spc="-5" dirty="0">
                <a:solidFill>
                  <a:srgbClr val="1C1C1C"/>
                </a:solidFill>
                <a:latin typeface="Times New Roman"/>
                <a:cs typeface="Times New Roman"/>
              </a:rPr>
              <a:t>L</a:t>
            </a:r>
            <a:r>
              <a:rPr lang="en-US" sz="1800" spc="-5" dirty="0">
                <a:solidFill>
                  <a:srgbClr val="383838"/>
                </a:solidFill>
                <a:latin typeface="Times New Roman"/>
                <a:cs typeface="Times New Roman"/>
              </a:rPr>
              <a:t>!</a:t>
            </a:r>
            <a:endParaRPr lang="en-US" sz="1800" dirty="0">
              <a:latin typeface="Times New Roman"/>
              <a:cs typeface="Times New Roman"/>
            </a:endParaRPr>
          </a:p>
          <a:p>
            <a:pPr marL="619760" marR="5080" lvl="1" indent="-306705">
              <a:lnSpc>
                <a:spcPts val="2880"/>
              </a:lnSpc>
              <a:spcBef>
                <a:spcPts val="254"/>
              </a:spcBef>
              <a:tabLst>
                <a:tab pos="795655" algn="l"/>
                <a:tab pos="1934210" algn="l"/>
                <a:tab pos="4028440" algn="l"/>
                <a:tab pos="5706745" algn="l"/>
              </a:tabLst>
            </a:pPr>
            <a:endParaRPr lang="en-US" sz="2150" spc="-105" dirty="0">
              <a:latin typeface="Times New Roman"/>
              <a:cs typeface="Times New Roman"/>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29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7911"/>
    </mc:Choice>
    <mc:Fallback xmlns="">
      <p:transition spd="slow" advTm="37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1"/>
            <a:ext cx="8029604" cy="2396479"/>
          </a:xfrm>
        </p:spPr>
        <p:txBody>
          <a:bodyPr>
            <a:normAutofit/>
          </a:bodyPr>
          <a:lstStyle/>
          <a:p>
            <a:pPr algn="ctr"/>
            <a:r>
              <a:rPr lang="en-US" altLang="zh-CN" sz="5400" dirty="0">
                <a:effectLst/>
              </a:rPr>
              <a:t>Relational Data Model</a:t>
            </a:r>
            <a:br>
              <a:rPr lang="en-US" altLang="zh-CN" sz="5400" dirty="0">
                <a:effectLst/>
              </a:rPr>
            </a:br>
            <a:r>
              <a:rPr lang="en-US" altLang="zh-CN" sz="4000" dirty="0">
                <a:solidFill>
                  <a:schemeClr val="tx1"/>
                </a:solidFill>
                <a:effectLst/>
              </a:rPr>
              <a:t> Chapter 02</a:t>
            </a:r>
            <a:endParaRPr lang="zh-CN" altLang="en-US" sz="5400" dirty="0">
              <a:solidFill>
                <a:schemeClr val="tx1"/>
              </a:solidFill>
              <a:effectLst/>
            </a:endParaRPr>
          </a:p>
        </p:txBody>
      </p:sp>
      <p:sp>
        <p:nvSpPr>
          <p:cNvPr id="3" name="Subtitle 2"/>
          <p:cNvSpPr>
            <a:spLocks noGrp="1"/>
          </p:cNvSpPr>
          <p:nvPr>
            <p:ph type="subTitle" idx="1"/>
          </p:nvPr>
        </p:nvSpPr>
        <p:spPr>
          <a:xfrm>
            <a:off x="539552" y="4221088"/>
            <a:ext cx="7772400" cy="1199704"/>
          </a:xfrm>
        </p:spPr>
        <p:txBody>
          <a:bodyPr/>
          <a:lstStyle/>
          <a:p>
            <a:pPr algn="ctr"/>
            <a:r>
              <a:rPr lang="en-US" altLang="zh-CN"/>
              <a:t>Collin Roberts</a:t>
            </a:r>
            <a:endParaRPr lang="en-US" altLang="zh-CN" dirty="0"/>
          </a:p>
          <a:p>
            <a:pPr algn="ctr"/>
            <a:r>
              <a:rPr lang="en-US" altLang="zh-CN" dirty="0"/>
              <a:t>University of Waterloo</a:t>
            </a:r>
            <a:endParaRPr lang="zh-CN" alt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FCAE5A9B-0505-4168-93A6-31B62D269DA1}" type="slidenum">
              <a:rPr lang="zh-CN" altLang="en-US" smtClean="0"/>
              <a:pPr/>
              <a:t>3</a:t>
            </a:fld>
            <a:endParaRPr lang="en-US" altLang="zh-CN"/>
          </a:p>
        </p:txBody>
      </p:sp>
    </p:spTree>
    <p:extLst>
      <p:ext uri="{BB962C8B-B14F-4D97-AF65-F5344CB8AC3E}">
        <p14:creationId xmlns:p14="http://schemas.microsoft.com/office/powerpoint/2010/main" val="734766604"/>
      </p:ext>
    </p:extLst>
  </p:cSld>
  <p:clrMapOvr>
    <a:masterClrMapping/>
  </p:clrMapOvr>
  <mc:AlternateContent xmlns:mc="http://schemas.openxmlformats.org/markup-compatibility/2006" xmlns:p14="http://schemas.microsoft.com/office/powerpoint/2010/main">
    <mc:Choice Requires="p14">
      <p:transition spd="slow" p14:dur="2000" advTm="4317"/>
    </mc:Choice>
    <mc:Fallback xmlns="">
      <p:transition spd="slow" advTm="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r>
              <a:rPr lang="en-CA" altLang="en-US" dirty="0"/>
              <a:t>Definitions of FK Constraints</a:t>
            </a:r>
          </a:p>
        </p:txBody>
      </p:sp>
      <p:sp>
        <p:nvSpPr>
          <p:cNvPr id="402435" name="Rectangle 3"/>
          <p:cNvSpPr>
            <a:spLocks noGrp="1" noChangeArrowheads="1"/>
          </p:cNvSpPr>
          <p:nvPr>
            <p:ph idx="1"/>
          </p:nvPr>
        </p:nvSpPr>
        <p:spPr/>
        <p:txBody>
          <a:bodyPr>
            <a:normAutofit/>
          </a:bodyPr>
          <a:lstStyle/>
          <a:p>
            <a:r>
              <a:rPr lang="en-US" altLang="zh-CN" dirty="0"/>
              <a:t>Referencing relation (R1): points to (refers to) other relation</a:t>
            </a:r>
          </a:p>
          <a:p>
            <a:pPr lvl="1"/>
            <a:r>
              <a:rPr lang="en-US" altLang="zh-CN" dirty="0"/>
              <a:t>For example, the Enrolled relation</a:t>
            </a:r>
          </a:p>
          <a:p>
            <a:r>
              <a:rPr lang="en-US" altLang="zh-CN" dirty="0"/>
              <a:t>Referenced relation (R2): pointed to (referred to) by other relation</a:t>
            </a:r>
          </a:p>
          <a:p>
            <a:pPr lvl="1"/>
            <a:r>
              <a:rPr lang="en-US" altLang="zh-CN" dirty="0"/>
              <a:t>For example, the Students relation</a:t>
            </a:r>
          </a:p>
          <a:p>
            <a:r>
              <a:rPr lang="en-US" altLang="zh-CN" dirty="0">
                <a:solidFill>
                  <a:srgbClr val="FF0000"/>
                </a:solidFill>
              </a:rPr>
              <a:t>If FK exists, the value in the foreign key column (or columns) of the referencing relation R1 must be either:</a:t>
            </a:r>
          </a:p>
          <a:p>
            <a:pPr lvl="1"/>
            <a:r>
              <a:rPr lang="en-US" altLang="zh-CN" dirty="0">
                <a:solidFill>
                  <a:srgbClr val="FF0000"/>
                </a:solidFill>
              </a:rPr>
              <a:t>a unique value in the referenced relation R2, or.</a:t>
            </a:r>
          </a:p>
          <a:p>
            <a:pPr lvl="1"/>
            <a:r>
              <a:rPr lang="en-US" altLang="zh-CN" dirty="0">
                <a:solidFill>
                  <a:srgbClr val="FF0000"/>
                </a:solidFill>
              </a:rPr>
              <a:t>null.</a:t>
            </a:r>
          </a:p>
          <a:p>
            <a:r>
              <a:rPr lang="en-CA" altLang="en-US" dirty="0"/>
              <a:t>Note: PK is mandatory but FK is optional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54114B7A-ADFC-4D00-B56E-9533480994E1}" type="slidenum">
              <a:rPr lang="zh-CN" altLang="en-US" smtClean="0"/>
              <a:pPr/>
              <a:t>30</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52979"/>
    </mc:Choice>
    <mc:Fallback xmlns="">
      <p:transition spd="slow" advTm="52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altLang="zh-CN"/>
              <a:t>Example: Foreign Key</a:t>
            </a:r>
          </a:p>
        </p:txBody>
      </p:sp>
      <p:sp>
        <p:nvSpPr>
          <p:cNvPr id="3" name="Content Placeholder 2"/>
          <p:cNvSpPr>
            <a:spLocks noGrp="1"/>
          </p:cNvSpPr>
          <p:nvPr>
            <p:ph idx="1"/>
          </p:nvPr>
        </p:nvSpPr>
        <p:spPr/>
        <p:txBody>
          <a:bodyPr/>
          <a:lstStyle/>
          <a:p>
            <a:endParaRPr lang="en-US"/>
          </a:p>
        </p:txBody>
      </p:sp>
      <p:pic>
        <p:nvPicPr>
          <p:cNvPr id="3194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963738"/>
            <a:ext cx="8216900" cy="48942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39752" y="5538718"/>
            <a:ext cx="4608512" cy="338554"/>
          </a:xfrm>
          <a:prstGeom prst="rect">
            <a:avLst/>
          </a:prstGeom>
          <a:noFill/>
        </p:spPr>
        <p:txBody>
          <a:bodyPr wrap="square" rtlCol="0">
            <a:spAutoFit/>
          </a:bodyPr>
          <a:lstStyle/>
          <a:p>
            <a:r>
              <a:rPr lang="en-US" sz="1600" dirty="0"/>
              <a:t>NULL     6		        9/10/20	100</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9" name="Ink 8"/>
              <p14:cNvContentPartPr/>
              <p14:nvPr>
                <p:extLst>
                  <p:ext uri="{42D2F446-02D8-4167-A562-619A0277C38B}">
                    <p15:isNarration xmlns:p15="http://schemas.microsoft.com/office/powerpoint/2012/main" val="1"/>
                  </p:ext>
                </p:extLst>
              </p14:nvPr>
            </p14:nvContentPartPr>
            <p14:xfrm>
              <a:off x="1594080" y="4381560"/>
              <a:ext cx="806760" cy="1346400"/>
            </p14:xfrm>
          </p:contentPart>
        </mc:Choice>
        <mc:Fallback xmlns="">
          <p:pic>
            <p:nvPicPr>
              <p:cNvPr id="9" name="Ink 8"/>
              <p:cNvPicPr>
                <a:picLocks noGrp="1" noRot="1" noChangeAspect="1" noMove="1" noResize="1" noEditPoints="1" noAdjustHandles="1" noChangeArrowheads="1" noChangeShapeType="1"/>
              </p:cNvPicPr>
              <p:nvPr/>
            </p:nvPicPr>
            <p:blipFill>
              <a:blip r:embed="rId8"/>
              <a:stretch>
                <a:fillRect/>
              </a:stretch>
            </p:blipFill>
            <p:spPr>
              <a:xfrm>
                <a:off x="1584720" y="4372200"/>
                <a:ext cx="825480" cy="1365120"/>
              </a:xfrm>
              <a:prstGeom prst="rect">
                <a:avLst/>
              </a:prstGeom>
            </p:spPr>
          </p:pic>
        </mc:Fallback>
      </mc:AlternateContent>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31</a:t>
            </a:fld>
            <a:endParaRPr lang="en-US" altLang="zh-CN"/>
          </a:p>
        </p:txBody>
      </p:sp>
    </p:spTree>
    <p:custDataLst>
      <p:tags r:id="rId1"/>
    </p:custDataLst>
    <p:extLst>
      <p:ext uri="{BB962C8B-B14F-4D97-AF65-F5344CB8AC3E}">
        <p14:creationId xmlns:p14="http://schemas.microsoft.com/office/powerpoint/2010/main" val="1816620186"/>
      </p:ext>
    </p:extLst>
  </p:cSld>
  <p:clrMapOvr>
    <a:masterClrMapping/>
  </p:clrMapOvr>
  <mc:AlternateContent xmlns:mc="http://schemas.openxmlformats.org/markup-compatibility/2006" xmlns:p14="http://schemas.microsoft.com/office/powerpoint/2010/main">
    <mc:Choice Requires="p14">
      <p:transition spd="slow" p14:dur="2000" advTm="76898"/>
    </mc:Choice>
    <mc:Fallback xmlns="">
      <p:transition spd="slow" advTm="7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0"/>
                </p:tgtEl>
              </p:cMediaNode>
            </p:audio>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altLang="zh-CN" dirty="0"/>
              <a:t>Exercise: Foreign Key</a:t>
            </a:r>
          </a:p>
        </p:txBody>
      </p:sp>
      <p:sp>
        <p:nvSpPr>
          <p:cNvPr id="3" name="Content Placeholder 2"/>
          <p:cNvSpPr>
            <a:spLocks noGrp="1"/>
          </p:cNvSpPr>
          <p:nvPr>
            <p:ph idx="1"/>
          </p:nvPr>
        </p:nvSpPr>
        <p:spPr/>
        <p:txBody>
          <a:bodyPr/>
          <a:lstStyle/>
          <a:p>
            <a:endParaRPr lang="en-US"/>
          </a:p>
        </p:txBody>
      </p:sp>
      <p:pic>
        <p:nvPicPr>
          <p:cNvPr id="3194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963738"/>
            <a:ext cx="8216900" cy="48942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39752" y="5538718"/>
            <a:ext cx="4608512" cy="338554"/>
          </a:xfrm>
          <a:prstGeom prst="rect">
            <a:avLst/>
          </a:prstGeom>
          <a:noFill/>
        </p:spPr>
        <p:txBody>
          <a:bodyPr wrap="square" rtlCol="0">
            <a:spAutoFit/>
          </a:bodyPr>
          <a:lstStyle/>
          <a:p>
            <a:r>
              <a:rPr lang="en-US" sz="1600" dirty="0"/>
              <a:t>NULL     6		        9/10/20	100</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
        <p:nvSpPr>
          <p:cNvPr id="12" name="Rectangle 11"/>
          <p:cNvSpPr/>
          <p:nvPr/>
        </p:nvSpPr>
        <p:spPr>
          <a:xfrm>
            <a:off x="971600" y="5805264"/>
            <a:ext cx="7200800"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724128" y="3933056"/>
            <a:ext cx="144016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3" idx="7"/>
          </p:cNvCxnSpPr>
          <p:nvPr/>
        </p:nvCxnSpPr>
        <p:spPr>
          <a:xfrm flipH="1" flipV="1">
            <a:off x="6516216" y="2348880"/>
            <a:ext cx="437165" cy="164744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54114B7A-ADFC-4D00-B56E-9533480994E1}" type="slidenum">
              <a:rPr lang="zh-CN" altLang="en-US" smtClean="0"/>
              <a:pPr/>
              <a:t>32</a:t>
            </a:fld>
            <a:endParaRPr lang="en-US" altLang="zh-CN"/>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645"/>
    </mc:Choice>
    <mc:Fallback xmlns="">
      <p:transition spd="slow" advTm="17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r>
              <a:rPr lang="en-CA" altLang="en-US"/>
              <a:t>Enforcing Referential Integrity</a:t>
            </a:r>
          </a:p>
        </p:txBody>
      </p:sp>
      <p:sp>
        <p:nvSpPr>
          <p:cNvPr id="3" name="Content Placeholder 2"/>
          <p:cNvSpPr>
            <a:spLocks noGrp="1"/>
          </p:cNvSpPr>
          <p:nvPr>
            <p:ph idx="1"/>
          </p:nvPr>
        </p:nvSpPr>
        <p:spPr/>
        <p:txBody>
          <a:bodyPr/>
          <a:lstStyle/>
          <a:p>
            <a:endParaRPr lang="en-US"/>
          </a:p>
        </p:txBody>
      </p:sp>
      <p:pic>
        <p:nvPicPr>
          <p:cNvPr id="3573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510716"/>
            <a:ext cx="7780337" cy="41148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33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6735"/>
    </mc:Choice>
    <mc:Fallback xmlns="">
      <p:transition spd="slow" advTm="2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altLang="zh-CN" dirty="0"/>
              <a:t>Example: Enforcing FK</a:t>
            </a:r>
            <a:endParaRPr lang="en-CA" altLang="en-US" dirty="0"/>
          </a:p>
        </p:txBody>
      </p:sp>
      <p:sp>
        <p:nvSpPr>
          <p:cNvPr id="3" name="Content Placeholder 2"/>
          <p:cNvSpPr>
            <a:spLocks noGrp="1"/>
          </p:cNvSpPr>
          <p:nvPr>
            <p:ph idx="1"/>
          </p:nvPr>
        </p:nvSpPr>
        <p:spPr/>
        <p:txBody>
          <a:bodyPr/>
          <a:lstStyle/>
          <a:p>
            <a:endParaRPr lang="en-US" dirty="0"/>
          </a:p>
        </p:txBody>
      </p:sp>
      <p:pic>
        <p:nvPicPr>
          <p:cNvPr id="3563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556792"/>
            <a:ext cx="7516812" cy="819150"/>
          </a:xfrm>
          <a:prstGeom prst="rect">
            <a:avLst/>
          </a:prstGeom>
          <a:noFill/>
          <a:extLst>
            <a:ext uri="{909E8E84-426E-40DD-AFC4-6F175D3DCCD1}">
              <a14:hiddenFill xmlns:a14="http://schemas.microsoft.com/office/drawing/2010/main">
                <a:solidFill>
                  <a:srgbClr val="FFFFFF"/>
                </a:solidFill>
              </a14:hiddenFill>
            </a:ext>
          </a:extLst>
        </p:spPr>
      </p:pic>
      <p:pic>
        <p:nvPicPr>
          <p:cNvPr id="3563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066" y="2596331"/>
            <a:ext cx="7726363" cy="1876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9672" y="4869160"/>
            <a:ext cx="4608512" cy="830997"/>
          </a:xfrm>
          <a:prstGeom prst="rect">
            <a:avLst/>
          </a:prstGeom>
          <a:noFill/>
        </p:spPr>
        <p:txBody>
          <a:bodyPr wrap="square" rtlCol="0">
            <a:spAutoFit/>
          </a:bodyPr>
          <a:lstStyle/>
          <a:p>
            <a:r>
              <a:rPr lang="en-US" dirty="0"/>
              <a:t>What if Jones is deleted from Students table?</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 name="Ink 3"/>
              <p14:cNvContentPartPr/>
              <p14:nvPr>
                <p:extLst>
                  <p:ext uri="{42D2F446-02D8-4167-A562-619A0277C38B}">
                    <p15:isNarration xmlns:p15="http://schemas.microsoft.com/office/powerpoint/2012/main" val="1"/>
                  </p:ext>
                </p:extLst>
              </p14:nvPr>
            </p14:nvContentPartPr>
            <p14:xfrm>
              <a:off x="203400" y="3054240"/>
              <a:ext cx="8058600" cy="1778400"/>
            </p14:xfrm>
          </p:contentPart>
        </mc:Choice>
        <mc:Fallback xmlns="">
          <p:pic>
            <p:nvPicPr>
              <p:cNvPr id="4" name="Ink 3"/>
              <p:cNvPicPr>
                <a:picLocks noGrp="1" noRot="1" noChangeAspect="1" noMove="1" noResize="1" noEditPoints="1" noAdjustHandles="1" noChangeArrowheads="1" noChangeShapeType="1"/>
              </p:cNvPicPr>
              <p:nvPr/>
            </p:nvPicPr>
            <p:blipFill>
              <a:blip r:embed="rId8"/>
              <a:stretch>
                <a:fillRect/>
              </a:stretch>
            </p:blipFill>
            <p:spPr>
              <a:xfrm>
                <a:off x="194040" y="3044880"/>
                <a:ext cx="8077320" cy="179712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fld id="{54114B7A-ADFC-4D00-B56E-9533480994E1}" type="slidenum">
              <a:rPr lang="zh-CN" altLang="en-US" smtClean="0"/>
              <a:pPr/>
              <a:t>34</a:t>
            </a:fld>
            <a:endParaRPr lang="en-US" altLang="zh-CN"/>
          </a:p>
        </p:txBody>
      </p:sp>
    </p:spTree>
    <p:extLst>
      <p:ext uri="{BB962C8B-B14F-4D97-AF65-F5344CB8AC3E}">
        <p14:creationId xmlns:p14="http://schemas.microsoft.com/office/powerpoint/2010/main" val="2942585992"/>
      </p:ext>
    </p:extLst>
  </p:cSld>
  <p:clrMapOvr>
    <a:masterClrMapping/>
  </p:clrMapOvr>
  <mc:AlternateContent xmlns:mc="http://schemas.openxmlformats.org/markup-compatibility/2006" xmlns:p14="http://schemas.microsoft.com/office/powerpoint/2010/main">
    <mc:Choice Requires="p14">
      <p:transition spd="slow" p14:dur="2000" advTm="55435"/>
    </mc:Choice>
    <mc:Fallback xmlns="">
      <p:transition spd="slow" advTm="55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altLang="zh-CN" dirty="0"/>
              <a:t>Example: Enforcing FK</a:t>
            </a:r>
            <a:endParaRPr lang="en-CA" altLang="en-US" dirty="0"/>
          </a:p>
        </p:txBody>
      </p:sp>
      <p:sp>
        <p:nvSpPr>
          <p:cNvPr id="3" name="Content Placeholder 2"/>
          <p:cNvSpPr>
            <a:spLocks noGrp="1"/>
          </p:cNvSpPr>
          <p:nvPr>
            <p:ph idx="1"/>
          </p:nvPr>
        </p:nvSpPr>
        <p:spPr/>
        <p:txBody>
          <a:bodyPr/>
          <a:lstStyle/>
          <a:p>
            <a:endParaRPr lang="en-US" dirty="0"/>
          </a:p>
        </p:txBody>
      </p:sp>
      <p:pic>
        <p:nvPicPr>
          <p:cNvPr id="3563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556792"/>
            <a:ext cx="7516812" cy="819150"/>
          </a:xfrm>
          <a:prstGeom prst="rect">
            <a:avLst/>
          </a:prstGeom>
          <a:noFill/>
          <a:extLst>
            <a:ext uri="{909E8E84-426E-40DD-AFC4-6F175D3DCCD1}">
              <a14:hiddenFill xmlns:a14="http://schemas.microsoft.com/office/drawing/2010/main">
                <a:solidFill>
                  <a:srgbClr val="FFFFFF"/>
                </a:solidFill>
              </a14:hiddenFill>
            </a:ext>
          </a:extLst>
        </p:spPr>
      </p:pic>
      <p:pic>
        <p:nvPicPr>
          <p:cNvPr id="3563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066" y="2596331"/>
            <a:ext cx="7726363" cy="1876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9672" y="4869160"/>
            <a:ext cx="4608512" cy="830997"/>
          </a:xfrm>
          <a:prstGeom prst="rect">
            <a:avLst/>
          </a:prstGeom>
          <a:noFill/>
        </p:spPr>
        <p:txBody>
          <a:bodyPr wrap="square" rtlCol="0">
            <a:spAutoFit/>
          </a:bodyPr>
          <a:lstStyle/>
          <a:p>
            <a:r>
              <a:rPr lang="en-US" dirty="0"/>
              <a:t>What if Jones’s SID is changed to 111111?</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1" name="Ink 10"/>
              <p14:cNvContentPartPr/>
              <p14:nvPr>
                <p:extLst>
                  <p:ext uri="{42D2F446-02D8-4167-A562-619A0277C38B}">
                    <p15:isNarration xmlns:p15="http://schemas.microsoft.com/office/powerpoint/2012/main" val="1"/>
                  </p:ext>
                </p:extLst>
              </p14:nvPr>
            </p14:nvContentPartPr>
            <p14:xfrm>
              <a:off x="241560" y="3225960"/>
              <a:ext cx="3206880" cy="2654640"/>
            </p14:xfrm>
          </p:contentPart>
        </mc:Choice>
        <mc:Fallback xmlns="">
          <p:pic>
            <p:nvPicPr>
              <p:cNvPr id="11" name="Ink 10"/>
              <p:cNvPicPr>
                <a:picLocks noGrp="1" noRot="1" noChangeAspect="1" noMove="1" noResize="1" noEditPoints="1" noAdjustHandles="1" noChangeArrowheads="1" noChangeShapeType="1"/>
              </p:cNvPicPr>
              <p:nvPr/>
            </p:nvPicPr>
            <p:blipFill>
              <a:blip r:embed="rId8"/>
              <a:stretch>
                <a:fillRect/>
              </a:stretch>
            </p:blipFill>
            <p:spPr>
              <a:xfrm>
                <a:off x="232200" y="3216600"/>
                <a:ext cx="3225600" cy="2673360"/>
              </a:xfrm>
              <a:prstGeom prst="rect">
                <a:avLst/>
              </a:prstGeom>
            </p:spPr>
          </p:pic>
        </mc:Fallback>
      </mc:AlternateContent>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54114B7A-ADFC-4D00-B56E-9533480994E1}" type="slidenum">
              <a:rPr lang="zh-CN" altLang="en-US" smtClean="0"/>
              <a:pPr/>
              <a:t>35</a:t>
            </a:fld>
            <a:endParaRPr lang="en-US" altLang="zh-CN"/>
          </a:p>
        </p:txBody>
      </p:sp>
    </p:spTree>
    <p:extLst>
      <p:ext uri="{BB962C8B-B14F-4D97-AF65-F5344CB8AC3E}">
        <p14:creationId xmlns:p14="http://schemas.microsoft.com/office/powerpoint/2010/main" val="3952161613"/>
      </p:ext>
    </p:extLst>
  </p:cSld>
  <p:clrMapOvr>
    <a:masterClrMapping/>
  </p:clrMapOvr>
  <mc:AlternateContent xmlns:mc="http://schemas.openxmlformats.org/markup-compatibility/2006" xmlns:p14="http://schemas.microsoft.com/office/powerpoint/2010/main">
    <mc:Choice Requires="p14">
      <p:transition spd="slow" p14:dur="2000" advTm="44131"/>
    </mc:Choice>
    <mc:Fallback xmlns="">
      <p:transition spd="slow" advTm="4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n-CA" altLang="en-US"/>
              <a:t>Where Does IC Come From?</a:t>
            </a:r>
          </a:p>
        </p:txBody>
      </p:sp>
      <p:sp>
        <p:nvSpPr>
          <p:cNvPr id="3" name="Content Placeholder 2"/>
          <p:cNvSpPr>
            <a:spLocks noGrp="1"/>
          </p:cNvSpPr>
          <p:nvPr>
            <p:ph idx="1"/>
          </p:nvPr>
        </p:nvSpPr>
        <p:spPr/>
        <p:txBody>
          <a:bodyPr/>
          <a:lstStyle/>
          <a:p>
            <a:endParaRPr lang="en-US"/>
          </a:p>
        </p:txBody>
      </p:sp>
      <p:pic>
        <p:nvPicPr>
          <p:cNvPr id="3604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556792"/>
            <a:ext cx="7272337" cy="44894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36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0656"/>
    </mc:Choice>
    <mc:Fallback xmlns="">
      <p:transition spd="slow" advTm="2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r>
              <a:rPr lang="en-US" altLang="zh-CN"/>
              <a:t>Other Types of Constraints</a:t>
            </a:r>
          </a:p>
        </p:txBody>
      </p:sp>
      <p:sp>
        <p:nvSpPr>
          <p:cNvPr id="379907" name="Rectangle 3"/>
          <p:cNvSpPr>
            <a:spLocks noGrp="1" noChangeArrowheads="1"/>
          </p:cNvSpPr>
          <p:nvPr>
            <p:ph idx="1"/>
          </p:nvPr>
        </p:nvSpPr>
        <p:spPr/>
        <p:txBody>
          <a:bodyPr/>
          <a:lstStyle/>
          <a:p>
            <a:r>
              <a:rPr lang="en-US" altLang="zh-CN" dirty="0"/>
              <a:t>Semantic Integrity Constraints:</a:t>
            </a:r>
          </a:p>
          <a:p>
            <a:pPr lvl="1"/>
            <a:r>
              <a:rPr lang="en-US" altLang="zh-CN" dirty="0"/>
              <a:t>based on application semantics and cannot be expressed by the data model, but at the application level (you need to write code to describe it)</a:t>
            </a:r>
          </a:p>
          <a:p>
            <a:pPr lvl="2"/>
            <a:r>
              <a:rPr lang="en-US" altLang="zh-CN" dirty="0"/>
              <a:t>E.g., “the max. no. of hours per employee for all projects he or she works on is 56 </a:t>
            </a:r>
            <a:r>
              <a:rPr lang="en-US" altLang="zh-CN" dirty="0" err="1"/>
              <a:t>hrs</a:t>
            </a:r>
            <a:r>
              <a:rPr lang="en-US" altLang="zh-CN" dirty="0"/>
              <a:t> per week”</a:t>
            </a:r>
          </a:p>
          <a:p>
            <a:pPr lvl="2"/>
            <a:r>
              <a:rPr lang="en-US" altLang="zh-CN" dirty="0"/>
              <a:t>Or, “manager salary must be higher than regular worker salary”</a:t>
            </a:r>
          </a:p>
          <a:p>
            <a:pPr lvl="2"/>
            <a:r>
              <a:rPr lang="en-US" altLang="zh-CN" dirty="0"/>
              <a:t>Or, “A student with average below 80 cannot take more than 5 courses”</a:t>
            </a:r>
          </a:p>
          <a:p>
            <a:pPr lvl="1"/>
            <a:r>
              <a:rPr lang="en-US" altLang="zh-CN" dirty="0"/>
              <a:t>A constraint specification language may have to be used to express these</a:t>
            </a:r>
          </a:p>
          <a:p>
            <a:pPr lvl="2"/>
            <a:r>
              <a:rPr lang="en-US" altLang="zh-CN" dirty="0"/>
              <a:t>SQL-99 allows triggers and ASSERTIONS to allow for some of these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37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0592"/>
    </mc:Choice>
    <mc:Fallback xmlns="">
      <p:transition spd="slow" advTm="4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normAutofit/>
          </a:bodyPr>
          <a:lstStyle/>
          <a:p>
            <a:r>
              <a:rPr lang="en-US" altLang="zh-CN" dirty="0"/>
              <a:t>Specifying a  Relation Schema</a:t>
            </a:r>
          </a:p>
        </p:txBody>
      </p:sp>
      <p:sp>
        <p:nvSpPr>
          <p:cNvPr id="3" name="Content Placeholder 2"/>
          <p:cNvSpPr>
            <a:spLocks noGrp="1"/>
          </p:cNvSpPr>
          <p:nvPr>
            <p:ph idx="1"/>
          </p:nvPr>
        </p:nvSpPr>
        <p:spPr/>
        <p:txBody>
          <a:bodyPr/>
          <a:lstStyle/>
          <a:p>
            <a:endParaRPr lang="en-US"/>
          </a:p>
        </p:txBody>
      </p:sp>
      <p:pic>
        <p:nvPicPr>
          <p:cNvPr id="325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69" y="1484784"/>
            <a:ext cx="8170863" cy="425767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38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3465"/>
    </mc:Choice>
    <mc:Fallback xmlns="">
      <p:transition spd="slow" advTm="23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r>
              <a:rPr lang="en-US" altLang="zh-CN" dirty="0"/>
              <a:t>Exercise - FK</a:t>
            </a:r>
          </a:p>
        </p:txBody>
      </p:sp>
      <p:sp>
        <p:nvSpPr>
          <p:cNvPr id="3" name="Content Placeholder 2"/>
          <p:cNvSpPr>
            <a:spLocks noGrp="1"/>
          </p:cNvSpPr>
          <p:nvPr>
            <p:ph idx="1"/>
          </p:nvPr>
        </p:nvSpPr>
        <p:spPr/>
        <p:txBody>
          <a:bodyPr/>
          <a:lstStyle/>
          <a:p>
            <a:endParaRPr lang="en-US"/>
          </a:p>
        </p:txBody>
      </p:sp>
      <p:pic>
        <p:nvPicPr>
          <p:cNvPr id="3235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56792"/>
            <a:ext cx="8151812" cy="421005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39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8598"/>
    </mc:Choice>
    <mc:Fallback xmlns="">
      <p:transition spd="slow" advTm="1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title"/>
          </p:nvPr>
        </p:nvSpPr>
        <p:spPr/>
        <p:txBody>
          <a:bodyPr/>
          <a:lstStyle/>
          <a:p>
            <a:pPr eaLnBrk="1" hangingPunct="1"/>
            <a:r>
              <a:rPr lang="en-US" altLang="en-US">
                <a:ea typeface="ＭＳ Ｐゴシック" pitchFamily="34" charset="-128"/>
              </a:rPr>
              <a:t>Chapter Outline</a:t>
            </a:r>
          </a:p>
        </p:txBody>
      </p:sp>
      <p:sp>
        <p:nvSpPr>
          <p:cNvPr id="19459" name="Rectangle 7"/>
          <p:cNvSpPr>
            <a:spLocks noGrp="1" noChangeArrowheads="1"/>
          </p:cNvSpPr>
          <p:nvPr>
            <p:ph idx="1"/>
          </p:nvPr>
        </p:nvSpPr>
        <p:spPr/>
        <p:txBody>
          <a:bodyPr/>
          <a:lstStyle/>
          <a:p>
            <a:pPr eaLnBrk="1" hangingPunct="1"/>
            <a:r>
              <a:rPr lang="en-US" altLang="en-US" dirty="0">
                <a:ea typeface="ＭＳ Ｐゴシック" pitchFamily="34" charset="-128"/>
              </a:rPr>
              <a:t>Relational Model Concepts</a:t>
            </a:r>
          </a:p>
          <a:p>
            <a:pPr eaLnBrk="1" hangingPunct="1"/>
            <a:r>
              <a:rPr lang="en-US" altLang="en-US" dirty="0">
                <a:ea typeface="ＭＳ Ｐゴシック" pitchFamily="34" charset="-128"/>
              </a:rPr>
              <a:t>Relational Model Constraints and Relational Database Schemas</a:t>
            </a:r>
          </a:p>
          <a:p>
            <a:pPr eaLnBrk="1" hangingPunct="1"/>
            <a:r>
              <a:rPr lang="en-US" altLang="en-US" dirty="0">
                <a:ea typeface="ＭＳ Ｐゴシック" pitchFamily="34" charset="-128"/>
              </a:rPr>
              <a:t>Update Operations and Dealing with Constraint Violations</a:t>
            </a:r>
          </a:p>
          <a:p>
            <a:pPr eaLnBrk="1" hangingPunct="1"/>
            <a:endParaRPr lang="en-US" altLang="en-US" dirty="0">
              <a:ea typeface="ＭＳ Ｐゴシック" pitchFamily="34" charset="-12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4</a:t>
            </a:fld>
            <a:endParaRPr lang="en-US" altLang="zh-CN"/>
          </a:p>
        </p:txBody>
      </p:sp>
    </p:spTree>
    <p:extLst>
      <p:ext uri="{BB962C8B-B14F-4D97-AF65-F5344CB8AC3E}">
        <p14:creationId xmlns:p14="http://schemas.microsoft.com/office/powerpoint/2010/main" val="1729150798"/>
      </p:ext>
    </p:extLst>
  </p:cSld>
  <p:clrMapOvr>
    <a:masterClrMapping/>
  </p:clrMapOvr>
  <mc:AlternateContent xmlns:mc="http://schemas.openxmlformats.org/markup-compatibility/2006" xmlns:p14="http://schemas.microsoft.com/office/powerpoint/2010/main">
    <mc:Choice Requires="p14">
      <p:transition spd="slow" p14:dur="2000" advTm="14025"/>
    </mc:Choice>
    <mc:Fallback xmlns="">
      <p:transition spd="slow" advTm="1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r>
              <a:rPr lang="en-US" altLang="zh-CN" dirty="0"/>
              <a:t>Exercise – FK (Answer)</a:t>
            </a:r>
          </a:p>
        </p:txBody>
      </p:sp>
      <p:sp>
        <p:nvSpPr>
          <p:cNvPr id="3" name="Content Placeholder 2"/>
          <p:cNvSpPr>
            <a:spLocks noGrp="1"/>
          </p:cNvSpPr>
          <p:nvPr>
            <p:ph idx="1"/>
          </p:nvPr>
        </p:nvSpPr>
        <p:spPr/>
        <p:txBody>
          <a:bodyPr/>
          <a:lstStyle/>
          <a:p>
            <a:endParaRPr lang="en-US"/>
          </a:p>
        </p:txBody>
      </p:sp>
      <p:pic>
        <p:nvPicPr>
          <p:cNvPr id="3297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1628800"/>
            <a:ext cx="8202612" cy="45910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40</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6235"/>
    </mc:Choice>
    <mc:Fallback xmlns="">
      <p:transition spd="slow" advTm="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US" altLang="zh-CN" dirty="0"/>
              <a:t>Exercise – PK and FK</a:t>
            </a:r>
          </a:p>
        </p:txBody>
      </p:sp>
      <p:sp>
        <p:nvSpPr>
          <p:cNvPr id="6" name="Content Placeholder 5"/>
          <p:cNvSpPr>
            <a:spLocks noGrp="1"/>
          </p:cNvSpPr>
          <p:nvPr>
            <p:ph idx="1"/>
          </p:nvPr>
        </p:nvSpPr>
        <p:spPr/>
        <p:txBody>
          <a:bodyPr/>
          <a:lstStyle/>
          <a:p>
            <a:endParaRPr lang="en-US"/>
          </a:p>
        </p:txBody>
      </p:sp>
      <p:sp>
        <p:nvSpPr>
          <p:cNvPr id="386051" name="Text Box 3"/>
          <p:cNvSpPr txBox="1">
            <a:spLocks noChangeArrowheads="1"/>
          </p:cNvSpPr>
          <p:nvPr/>
        </p:nvSpPr>
        <p:spPr bwMode="auto">
          <a:xfrm>
            <a:off x="755576" y="1628800"/>
            <a:ext cx="787848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2000" dirty="0">
                <a:latin typeface="Times New Roman" pitchFamily="18" charset="0"/>
                <a:ea typeface="宋体" charset="-122"/>
              </a:rPr>
              <a:t>(Consider the following relations for a database that keeps track of student enrollment in courses and the books adopted for each course:</a:t>
            </a:r>
          </a:p>
          <a:p>
            <a:pPr>
              <a:spcBef>
                <a:spcPct val="50000"/>
              </a:spcBef>
            </a:pPr>
            <a:endParaRPr lang="en-US" altLang="zh-CN" sz="2000" dirty="0">
              <a:latin typeface="Times New Roman" pitchFamily="18" charset="0"/>
              <a:ea typeface="宋体" charset="-122"/>
            </a:endParaRPr>
          </a:p>
          <a:p>
            <a:pPr>
              <a:spcBef>
                <a:spcPct val="50000"/>
              </a:spcBef>
            </a:pPr>
            <a:r>
              <a:rPr lang="en-US" altLang="zh-CN" sz="2000" dirty="0">
                <a:latin typeface="Times New Roman" pitchFamily="18" charset="0"/>
                <a:ea typeface="宋体" charset="-122"/>
              </a:rPr>
              <a:t>STUDENT(SID, Name, Major, </a:t>
            </a:r>
            <a:r>
              <a:rPr lang="en-US" altLang="zh-CN" sz="2000" dirty="0" err="1">
                <a:latin typeface="Times New Roman" pitchFamily="18" charset="0"/>
                <a:ea typeface="宋体" charset="-122"/>
              </a:rPr>
              <a:t>Bdate</a:t>
            </a:r>
            <a:r>
              <a:rPr lang="en-US" altLang="zh-CN" sz="2000" dirty="0">
                <a:latin typeface="Times New Roman" pitchFamily="18" charset="0"/>
                <a:ea typeface="宋体" charset="-122"/>
              </a:rPr>
              <a:t>)</a:t>
            </a:r>
          </a:p>
          <a:p>
            <a:pPr>
              <a:spcBef>
                <a:spcPct val="50000"/>
              </a:spcBef>
            </a:pPr>
            <a:r>
              <a:rPr lang="en-US" altLang="zh-CN" sz="2000" dirty="0">
                <a:latin typeface="Times New Roman" pitchFamily="18" charset="0"/>
                <a:ea typeface="宋体" charset="-122"/>
              </a:rPr>
              <a:t>COURSE(Course#, </a:t>
            </a:r>
            <a:r>
              <a:rPr lang="en-US" altLang="zh-CN" sz="2000" dirty="0" err="1">
                <a:latin typeface="Times New Roman" pitchFamily="18" charset="0"/>
                <a:ea typeface="宋体" charset="-122"/>
              </a:rPr>
              <a:t>Cname</a:t>
            </a:r>
            <a:r>
              <a:rPr lang="en-US" altLang="zh-CN" sz="2000" dirty="0">
                <a:latin typeface="Times New Roman" pitchFamily="18" charset="0"/>
                <a:ea typeface="宋体" charset="-122"/>
              </a:rPr>
              <a:t>, </a:t>
            </a:r>
            <a:r>
              <a:rPr lang="en-US" altLang="zh-CN" sz="2000" dirty="0" err="1">
                <a:latin typeface="Times New Roman" pitchFamily="18" charset="0"/>
                <a:ea typeface="宋体" charset="-122"/>
              </a:rPr>
              <a:t>Dept</a:t>
            </a:r>
            <a:r>
              <a:rPr lang="en-US" altLang="zh-CN" sz="2000" dirty="0">
                <a:latin typeface="Times New Roman" pitchFamily="18" charset="0"/>
                <a:ea typeface="宋体" charset="-122"/>
              </a:rPr>
              <a:t>)</a:t>
            </a:r>
          </a:p>
          <a:p>
            <a:pPr>
              <a:spcBef>
                <a:spcPct val="50000"/>
              </a:spcBef>
            </a:pPr>
            <a:r>
              <a:rPr lang="en-US" altLang="zh-CN" sz="2000" dirty="0">
                <a:latin typeface="Times New Roman" pitchFamily="18" charset="0"/>
                <a:ea typeface="宋体" charset="-122"/>
              </a:rPr>
              <a:t>ENROLL(SID, Course#, Quarter, Grade)</a:t>
            </a:r>
          </a:p>
          <a:p>
            <a:pPr>
              <a:spcBef>
                <a:spcPct val="50000"/>
              </a:spcBef>
            </a:pPr>
            <a:r>
              <a:rPr lang="en-US" altLang="zh-CN" sz="2000" dirty="0">
                <a:latin typeface="Times New Roman" pitchFamily="18" charset="0"/>
                <a:ea typeface="宋体" charset="-122"/>
              </a:rPr>
              <a:t>BOOK_ADOPTION(Course#, Quarter, </a:t>
            </a:r>
            <a:r>
              <a:rPr lang="en-US" altLang="zh-CN" sz="2000" dirty="0" err="1">
                <a:latin typeface="Times New Roman" pitchFamily="18" charset="0"/>
                <a:ea typeface="宋体" charset="-122"/>
              </a:rPr>
              <a:t>Book_ISBN</a:t>
            </a:r>
            <a:r>
              <a:rPr lang="en-US" altLang="zh-CN" sz="2000" dirty="0">
                <a:latin typeface="Times New Roman" pitchFamily="18" charset="0"/>
                <a:ea typeface="宋体" charset="-122"/>
              </a:rPr>
              <a:t>)</a:t>
            </a:r>
          </a:p>
          <a:p>
            <a:pPr>
              <a:spcBef>
                <a:spcPct val="50000"/>
              </a:spcBef>
            </a:pPr>
            <a:r>
              <a:rPr lang="en-US" altLang="zh-CN" sz="2000" dirty="0">
                <a:latin typeface="Times New Roman" pitchFamily="18" charset="0"/>
                <a:ea typeface="宋体" charset="-122"/>
              </a:rPr>
              <a:t>TEXT(</a:t>
            </a:r>
            <a:r>
              <a:rPr lang="en-US" altLang="zh-CN" sz="2000" dirty="0" err="1">
                <a:latin typeface="Times New Roman" pitchFamily="18" charset="0"/>
                <a:ea typeface="宋体" charset="-122"/>
              </a:rPr>
              <a:t>Book_ISBN</a:t>
            </a:r>
            <a:r>
              <a:rPr lang="en-US" altLang="zh-CN" sz="2000" dirty="0">
                <a:latin typeface="Times New Roman" pitchFamily="18" charset="0"/>
                <a:ea typeface="宋体" charset="-122"/>
              </a:rPr>
              <a:t>, </a:t>
            </a:r>
            <a:r>
              <a:rPr lang="en-US" altLang="zh-CN" sz="2000" dirty="0" err="1">
                <a:latin typeface="Times New Roman" pitchFamily="18" charset="0"/>
                <a:ea typeface="宋体" charset="-122"/>
              </a:rPr>
              <a:t>Book_Title</a:t>
            </a:r>
            <a:r>
              <a:rPr lang="en-US" altLang="zh-CN" sz="2000" dirty="0">
                <a:latin typeface="Times New Roman" pitchFamily="18" charset="0"/>
                <a:ea typeface="宋体" charset="-122"/>
              </a:rPr>
              <a:t>, Publisher, Author)</a:t>
            </a:r>
          </a:p>
          <a:p>
            <a:pPr>
              <a:spcBef>
                <a:spcPct val="50000"/>
              </a:spcBef>
            </a:pPr>
            <a:endParaRPr lang="en-US" altLang="zh-CN" sz="2000" b="1" dirty="0">
              <a:latin typeface="Times New Roman" pitchFamily="18" charset="0"/>
              <a:ea typeface="宋体" charset="-122"/>
            </a:endParaRPr>
          </a:p>
          <a:p>
            <a:pPr>
              <a:spcBef>
                <a:spcPct val="50000"/>
              </a:spcBef>
            </a:pPr>
            <a:r>
              <a:rPr lang="en-US" altLang="zh-CN" sz="2000" b="1" dirty="0">
                <a:latin typeface="Times New Roman" pitchFamily="18" charset="0"/>
                <a:ea typeface="宋体" charset="-122"/>
              </a:rPr>
              <a:t>Identify the primary keys and foreign keys for this schema.</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41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1360"/>
    </mc:Choice>
    <mc:Fallback xmlns="">
      <p:transition spd="slow" advTm="2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US" altLang="zh-CN"/>
              <a:t>Summary of Relational Model I</a:t>
            </a:r>
          </a:p>
        </p:txBody>
      </p:sp>
      <p:sp>
        <p:nvSpPr>
          <p:cNvPr id="3" name="Content Placeholder 2"/>
          <p:cNvSpPr>
            <a:spLocks noGrp="1"/>
          </p:cNvSpPr>
          <p:nvPr>
            <p:ph idx="1"/>
          </p:nvPr>
        </p:nvSpPr>
        <p:spPr/>
        <p:txBody>
          <a:bodyPr/>
          <a:lstStyle/>
          <a:p>
            <a:endParaRPr lang="en-US"/>
          </a:p>
        </p:txBody>
      </p:sp>
      <p:pic>
        <p:nvPicPr>
          <p:cNvPr id="3502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628800"/>
            <a:ext cx="8181975" cy="417988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42</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0871"/>
    </mc:Choice>
    <mc:Fallback xmlns="">
      <p:transition spd="slow" advTm="20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ltLang="zh-CN"/>
              <a:t>Summary of Relational Model II</a:t>
            </a:r>
          </a:p>
        </p:txBody>
      </p:sp>
      <p:sp>
        <p:nvSpPr>
          <p:cNvPr id="3" name="Content Placeholder 2"/>
          <p:cNvSpPr>
            <a:spLocks noGrp="1"/>
          </p:cNvSpPr>
          <p:nvPr>
            <p:ph idx="1"/>
          </p:nvPr>
        </p:nvSpPr>
        <p:spPr/>
        <p:txBody>
          <a:bodyPr/>
          <a:lstStyle/>
          <a:p>
            <a:endParaRPr lang="en-US"/>
          </a:p>
        </p:txBody>
      </p:sp>
      <p:pic>
        <p:nvPicPr>
          <p:cNvPr id="3665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732" y="1552564"/>
            <a:ext cx="8459787" cy="40862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43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6411"/>
    </mc:Choice>
    <mc:Fallback xmlns="">
      <p:transition spd="slow" advTm="36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r>
              <a:rPr lang="en-US"/>
              <a:t>of 2-1</a:t>
            </a:r>
            <a:endParaRPr lang="en-US" dirty="0"/>
          </a:p>
        </p:txBody>
      </p:sp>
      <p:sp>
        <p:nvSpPr>
          <p:cNvPr id="3" name="Content Placeholder 2"/>
          <p:cNvSpPr>
            <a:spLocks noGrp="1"/>
          </p:cNvSpPr>
          <p:nvPr>
            <p:ph idx="1"/>
          </p:nvPr>
        </p:nvSpPr>
        <p:spPr/>
        <p:txBody>
          <a:bodyPr/>
          <a:lstStyle/>
          <a:p>
            <a:r>
              <a:rPr lang="en-CA" altLang="en-US" dirty="0"/>
              <a:t>Relational data model</a:t>
            </a:r>
          </a:p>
          <a:p>
            <a:r>
              <a:rPr lang="en-US" dirty="0"/>
              <a:t>Integrity constraints in relational data model</a:t>
            </a:r>
            <a:endParaRPr lang="en-CA" alt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54114B7A-ADFC-4D00-B56E-9533480994E1}" type="slidenum">
              <a:rPr lang="zh-CN" altLang="en-US" smtClean="0"/>
              <a:pPr/>
              <a:t>44</a:t>
            </a:fld>
            <a:endParaRPr lang="en-US" altLang="zh-CN"/>
          </a:p>
        </p:txBody>
      </p:sp>
    </p:spTree>
    <p:extLst>
      <p:ext uri="{BB962C8B-B14F-4D97-AF65-F5344CB8AC3E}">
        <p14:creationId xmlns:p14="http://schemas.microsoft.com/office/powerpoint/2010/main" val="2471499064"/>
      </p:ext>
    </p:extLst>
  </p:cSld>
  <p:clrMapOvr>
    <a:masterClrMapping/>
  </p:clrMapOvr>
  <mc:AlternateContent xmlns:mc="http://schemas.openxmlformats.org/markup-compatibility/2006" xmlns:p14="http://schemas.microsoft.com/office/powerpoint/2010/main">
    <mc:Choice Requires="p14">
      <p:transition spd="slow" p14:dur="2000" advTm="14701"/>
    </mc:Choice>
    <mc:Fallback xmlns="">
      <p:transition spd="slow" advTm="1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normAutofit/>
          </a:bodyPr>
          <a:lstStyle/>
          <a:p>
            <a:r>
              <a:rPr lang="en-CA" altLang="en-US" sz="4000" dirty="0"/>
              <a:t>Suggested Readings</a:t>
            </a:r>
          </a:p>
        </p:txBody>
      </p:sp>
      <p:sp>
        <p:nvSpPr>
          <p:cNvPr id="394243" name="Rectangle 3"/>
          <p:cNvSpPr>
            <a:spLocks noGrp="1" noChangeArrowheads="1"/>
          </p:cNvSpPr>
          <p:nvPr>
            <p:ph idx="1"/>
          </p:nvPr>
        </p:nvSpPr>
        <p:spPr/>
        <p:txBody>
          <a:bodyPr/>
          <a:lstStyle/>
          <a:p>
            <a:r>
              <a:rPr lang="en-CA" altLang="en-US"/>
              <a:t>Textbook Chapter 05</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941"/>
    </mc:Choice>
    <mc:Fallback xmlns="">
      <p:transition spd="slow" advTm="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ltLang="zh-CN" dirty="0"/>
              <a:t>Why Relational Data Model?</a:t>
            </a:r>
          </a:p>
        </p:txBody>
      </p:sp>
      <p:sp>
        <p:nvSpPr>
          <p:cNvPr id="3" name="Content Placeholder 2"/>
          <p:cNvSpPr>
            <a:spLocks noGrp="1"/>
          </p:cNvSpPr>
          <p:nvPr>
            <p:ph idx="1"/>
          </p:nvPr>
        </p:nvSpPr>
        <p:spPr/>
        <p:txBody>
          <a:bodyPr/>
          <a:lstStyle/>
          <a:p>
            <a:endParaRPr lang="en-US"/>
          </a:p>
        </p:txBody>
      </p:sp>
      <p:graphicFrame>
        <p:nvGraphicFramePr>
          <p:cNvPr id="165894" name="Object 6"/>
          <p:cNvGraphicFramePr>
            <a:graphicFrameLocks noChangeAspect="1"/>
          </p:cNvGraphicFramePr>
          <p:nvPr>
            <p:extLst>
              <p:ext uri="{D42A27DB-BD31-4B8C-83A1-F6EECF244321}">
                <p14:modId xmlns:p14="http://schemas.microsoft.com/office/powerpoint/2010/main" val="2888703016"/>
              </p:ext>
            </p:extLst>
          </p:nvPr>
        </p:nvGraphicFramePr>
        <p:xfrm>
          <a:off x="467544" y="1412776"/>
          <a:ext cx="8170863" cy="4343400"/>
        </p:xfrm>
        <a:graphic>
          <a:graphicData uri="http://schemas.openxmlformats.org/presentationml/2006/ole">
            <mc:AlternateContent xmlns:mc="http://schemas.openxmlformats.org/markup-compatibility/2006">
              <mc:Choice xmlns:v="urn:schemas-microsoft-com:vml" Requires="v">
                <p:oleObj name="位图图像" r:id="rId5" imgW="8171429" imgH="4342857" progId="Paint.Picture">
                  <p:embed/>
                </p:oleObj>
              </mc:Choice>
              <mc:Fallback>
                <p:oleObj name="位图图像" r:id="rId5" imgW="8171429" imgH="4342857" progId="Paint.Pictur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412776"/>
                        <a:ext cx="817086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9850"/>
    </mc:Choice>
    <mc:Fallback xmlns="">
      <p:transition spd="slow" advTm="19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r>
              <a:rPr lang="en-US" altLang="zh-CN"/>
              <a:t>Relation – Informal Definition</a:t>
            </a:r>
          </a:p>
        </p:txBody>
      </p:sp>
      <p:sp>
        <p:nvSpPr>
          <p:cNvPr id="372739" name="Rectangle 3"/>
          <p:cNvSpPr>
            <a:spLocks noGrp="1" noChangeArrowheads="1"/>
          </p:cNvSpPr>
          <p:nvPr>
            <p:ph idx="1"/>
          </p:nvPr>
        </p:nvSpPr>
        <p:spPr/>
        <p:txBody>
          <a:bodyPr>
            <a:normAutofit/>
          </a:bodyPr>
          <a:lstStyle/>
          <a:p>
            <a:r>
              <a:rPr lang="en-US" altLang="zh-CN" dirty="0"/>
              <a:t>RELATION:  A table of values</a:t>
            </a:r>
          </a:p>
          <a:p>
            <a:pPr lvl="1"/>
            <a:r>
              <a:rPr lang="en-US" altLang="zh-CN" dirty="0"/>
              <a:t>A relation may be thought of as a </a:t>
            </a:r>
            <a:r>
              <a:rPr lang="en-US" altLang="zh-CN" dirty="0">
                <a:solidFill>
                  <a:srgbClr val="FF0000"/>
                </a:solidFill>
              </a:rPr>
              <a:t>set</a:t>
            </a:r>
            <a:r>
              <a:rPr lang="en-US" altLang="zh-CN" dirty="0"/>
              <a:t> of rows with several columns.</a:t>
            </a:r>
          </a:p>
          <a:p>
            <a:pPr lvl="1"/>
            <a:r>
              <a:rPr lang="en-US" altLang="zh-CN" dirty="0"/>
              <a:t>Each row represents a real-world entity or relationship.</a:t>
            </a:r>
          </a:p>
          <a:p>
            <a:pPr lvl="1"/>
            <a:r>
              <a:rPr lang="en-US" altLang="zh-CN" dirty="0"/>
              <a:t>Each column typically is called by its column name or column header</a:t>
            </a:r>
          </a:p>
          <a:p>
            <a:pPr lvl="2"/>
            <a:r>
              <a:rPr lang="en-US" altLang="zh-CN" dirty="0"/>
              <a:t>Called </a:t>
            </a:r>
            <a:r>
              <a:rPr lang="en-US" altLang="zh-CN" dirty="0">
                <a:solidFill>
                  <a:srgbClr val="FF0000"/>
                </a:solidFill>
              </a:rPr>
              <a:t>attribute</a:t>
            </a:r>
          </a:p>
          <a:p>
            <a:pPr lvl="1"/>
            <a:r>
              <a:rPr lang="en-US" altLang="zh-CN" dirty="0"/>
              <a:t>The values for each attribute must come from a </a:t>
            </a:r>
            <a:r>
              <a:rPr lang="en-US" altLang="zh-CN" dirty="0">
                <a:solidFill>
                  <a:srgbClr val="FF0000"/>
                </a:solidFill>
              </a:rPr>
              <a:t>domain</a:t>
            </a:r>
            <a:r>
              <a:rPr lang="en-US" altLang="zh-CN" dirty="0"/>
              <a:t> (all possible values)</a:t>
            </a:r>
          </a:p>
          <a:p>
            <a:pPr lvl="1"/>
            <a:r>
              <a:rPr lang="en-US" altLang="zh-CN" dirty="0"/>
              <a:t>Each row has a set of values that uniquely identifies that row in the table.</a:t>
            </a:r>
          </a:p>
          <a:p>
            <a:pPr lvl="2"/>
            <a:r>
              <a:rPr lang="en-US" altLang="zh-CN" dirty="0"/>
              <a:t>Called </a:t>
            </a:r>
            <a:r>
              <a:rPr lang="en-US" altLang="zh-CN" dirty="0">
                <a:solidFill>
                  <a:srgbClr val="FF0000"/>
                </a:solidFill>
              </a:rPr>
              <a:t>primary key</a:t>
            </a:r>
            <a:r>
              <a:rPr lang="en-US" altLang="zh-CN" dirty="0"/>
              <a:t> or simply key</a:t>
            </a:r>
          </a:p>
          <a:p>
            <a:pPr lvl="2"/>
            <a:r>
              <a:rPr lang="en-US" altLang="zh-CN" dirty="0"/>
              <a:t>Sometimes row-ids or sequential numbers are (automatically) assigned to identify the rows in the table.</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67122"/>
    </mc:Choice>
    <mc:Fallback xmlns="">
      <p:transition spd="slow" advTm="67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r>
              <a:rPr lang="en-US" altLang="zh-CN"/>
              <a:t>Example: A Relation</a:t>
            </a:r>
          </a:p>
        </p:txBody>
      </p:sp>
      <p:sp>
        <p:nvSpPr>
          <p:cNvPr id="3" name="Content Placeholder 2"/>
          <p:cNvSpPr>
            <a:spLocks noGrp="1"/>
          </p:cNvSpPr>
          <p:nvPr>
            <p:ph idx="1"/>
          </p:nvPr>
        </p:nvSpPr>
        <p:spPr/>
        <p:txBody>
          <a:bodyPr/>
          <a:lstStyle/>
          <a:p>
            <a:endParaRPr lang="en-US"/>
          </a:p>
        </p:txBody>
      </p:sp>
      <p:graphicFrame>
        <p:nvGraphicFramePr>
          <p:cNvPr id="295940" name="Object 4"/>
          <p:cNvGraphicFramePr>
            <a:graphicFrameLocks noChangeAspect="1"/>
          </p:cNvGraphicFramePr>
          <p:nvPr>
            <p:extLst>
              <p:ext uri="{D42A27DB-BD31-4B8C-83A1-F6EECF244321}">
                <p14:modId xmlns:p14="http://schemas.microsoft.com/office/powerpoint/2010/main" val="3446583403"/>
              </p:ext>
            </p:extLst>
          </p:nvPr>
        </p:nvGraphicFramePr>
        <p:xfrm>
          <a:off x="611560" y="1484784"/>
          <a:ext cx="7789863" cy="4914900"/>
        </p:xfrm>
        <a:graphic>
          <a:graphicData uri="http://schemas.openxmlformats.org/presentationml/2006/ole">
            <mc:AlternateContent xmlns:mc="http://schemas.openxmlformats.org/markup-compatibility/2006">
              <mc:Choice xmlns:v="urn:schemas-microsoft-com:vml" Requires="v">
                <p:oleObj name="位图图像" r:id="rId5" imgW="7790476" imgH="4915586" progId="Paint.Picture">
                  <p:embed/>
                </p:oleObj>
              </mc:Choice>
              <mc:Fallback>
                <p:oleObj name="位图图像" r:id="rId5" imgW="7790476" imgH="4915586"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484784"/>
                        <a:ext cx="7789863"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54114B7A-ADFC-4D00-B56E-9533480994E1}" type="slidenum">
              <a:rPr lang="zh-CN" altLang="en-US" smtClean="0"/>
              <a:pPr/>
              <a:t>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56002"/>
    </mc:Choice>
    <mc:Fallback xmlns="">
      <p:transition spd="slow" advTm="56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r>
              <a:rPr lang="en-US" altLang="zh-CN" dirty="0"/>
              <a:t>Example: Relational Schema</a:t>
            </a:r>
          </a:p>
        </p:txBody>
      </p:sp>
      <p:sp>
        <p:nvSpPr>
          <p:cNvPr id="3" name="Content Placeholder 2"/>
          <p:cNvSpPr>
            <a:spLocks noGrp="1"/>
          </p:cNvSpPr>
          <p:nvPr>
            <p:ph idx="1"/>
          </p:nvPr>
        </p:nvSpPr>
        <p:spPr/>
        <p:txBody>
          <a:bodyPr/>
          <a:lstStyle/>
          <a:p>
            <a:endParaRPr lang="en-US"/>
          </a:p>
        </p:txBody>
      </p:sp>
      <p:graphicFrame>
        <p:nvGraphicFramePr>
          <p:cNvPr id="297988" name="Object 4"/>
          <p:cNvGraphicFramePr>
            <a:graphicFrameLocks noChangeAspect="1"/>
          </p:cNvGraphicFramePr>
          <p:nvPr>
            <p:extLst>
              <p:ext uri="{D42A27DB-BD31-4B8C-83A1-F6EECF244321}">
                <p14:modId xmlns:p14="http://schemas.microsoft.com/office/powerpoint/2010/main" val="3669885142"/>
              </p:ext>
            </p:extLst>
          </p:nvPr>
        </p:nvGraphicFramePr>
        <p:xfrm>
          <a:off x="611560" y="1412776"/>
          <a:ext cx="8097838" cy="4638675"/>
        </p:xfrm>
        <a:graphic>
          <a:graphicData uri="http://schemas.openxmlformats.org/presentationml/2006/ole">
            <mc:AlternateContent xmlns:mc="http://schemas.openxmlformats.org/markup-compatibility/2006">
              <mc:Choice xmlns:v="urn:schemas-microsoft-com:vml" Requires="v">
                <p:oleObj name="位图图像" r:id="rId5" imgW="8097380" imgH="4638095" progId="Paint.Picture">
                  <p:embed/>
                </p:oleObj>
              </mc:Choice>
              <mc:Fallback>
                <p:oleObj name="位图图像" r:id="rId5" imgW="8097380" imgH="4638095"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412776"/>
                        <a:ext cx="8097838"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54114B7A-ADFC-4D00-B56E-9533480994E1}" type="slidenum">
              <a:rPr lang="zh-CN" altLang="en-US" smtClean="0"/>
              <a:pPr/>
              <a:t>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7925"/>
    </mc:Choice>
    <mc:Fallback xmlns="">
      <p:transition spd="slow" advTm="17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6|1.1|0.8|1.3|4.6"/>
</p:tagLst>
</file>

<file path=ppt/tags/tag2.xml><?xml version="1.0" encoding="utf-8"?>
<p:tagLst xmlns:a="http://schemas.openxmlformats.org/drawingml/2006/main" xmlns:r="http://schemas.openxmlformats.org/officeDocument/2006/relationships" xmlns:p="http://schemas.openxmlformats.org/presentationml/2006/main">
  <p:tag name="TIMING" val="|52"/>
</p:tagLst>
</file>

<file path=ppt/tags/tag3.xml><?xml version="1.0" encoding="utf-8"?>
<p:tagLst xmlns:a="http://schemas.openxmlformats.org/drawingml/2006/main" xmlns:r="http://schemas.openxmlformats.org/officeDocument/2006/relationships" xmlns:p="http://schemas.openxmlformats.org/presentationml/2006/main">
  <p:tag name="TIMING" val="|5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2798</TotalTime>
  <Words>3636</Words>
  <Application>Microsoft Office PowerPoint</Application>
  <PresentationFormat>On-screen Show (4:3)</PresentationFormat>
  <Paragraphs>410</Paragraphs>
  <Slides>44</Slides>
  <Notes>41</Notes>
  <HiddenSlides>0</HiddenSlides>
  <MMClips>44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2" baseType="lpstr">
      <vt:lpstr>ＭＳ Ｐゴシック</vt:lpstr>
      <vt:lpstr>宋体</vt:lpstr>
      <vt:lpstr>Arial</vt:lpstr>
      <vt:lpstr>Tahoma</vt:lpstr>
      <vt:lpstr>Times New Roman</vt:lpstr>
      <vt:lpstr>Wingdings</vt:lpstr>
      <vt:lpstr>Clarity</vt:lpstr>
      <vt:lpstr>位图图像</vt:lpstr>
      <vt:lpstr>Review of Lecture 1-1</vt:lpstr>
      <vt:lpstr>Lecture 2-1: Today’s Plan</vt:lpstr>
      <vt:lpstr>Relational Data Model  Chapter 02</vt:lpstr>
      <vt:lpstr>Chapter Outline</vt:lpstr>
      <vt:lpstr>Suggested Readings</vt:lpstr>
      <vt:lpstr>Why Relational Data Model?</vt:lpstr>
      <vt:lpstr>Relation – Informal Definition</vt:lpstr>
      <vt:lpstr>Example: A Relation</vt:lpstr>
      <vt:lpstr>Example: Relational Schema</vt:lpstr>
      <vt:lpstr>Example: Instance</vt:lpstr>
      <vt:lpstr>Example: Another Instance</vt:lpstr>
      <vt:lpstr>Important Note</vt:lpstr>
      <vt:lpstr>Alternative Terminology (FYI)</vt:lpstr>
      <vt:lpstr>Row/Tuple</vt:lpstr>
      <vt:lpstr>Degree and Cardinality</vt:lpstr>
      <vt:lpstr>Terminology Summary</vt:lpstr>
      <vt:lpstr>Relation – Formal Definition</vt:lpstr>
      <vt:lpstr>Relational Database</vt:lpstr>
      <vt:lpstr>Example: Relational Database</vt:lpstr>
      <vt:lpstr>Integrity Constraints (IC)</vt:lpstr>
      <vt:lpstr>ICs in Relational Database</vt:lpstr>
      <vt:lpstr>Domain constraints</vt:lpstr>
      <vt:lpstr>Primary Key Constraints</vt:lpstr>
      <vt:lpstr>Primary Keys</vt:lpstr>
      <vt:lpstr>Example: Primary Keys</vt:lpstr>
      <vt:lpstr>Exercise: Candidate Key?</vt:lpstr>
      <vt:lpstr>Why Minimal in PK?</vt:lpstr>
      <vt:lpstr>Discussion: What is Wrong?</vt:lpstr>
      <vt:lpstr>Foreign Key and Referential Integrity</vt:lpstr>
      <vt:lpstr>Definitions of FK Constraints</vt:lpstr>
      <vt:lpstr>Example: Foreign Key</vt:lpstr>
      <vt:lpstr>Exercise: Foreign Key</vt:lpstr>
      <vt:lpstr>Enforcing Referential Integrity</vt:lpstr>
      <vt:lpstr>Example: Enforcing FK</vt:lpstr>
      <vt:lpstr>Example: Enforcing FK</vt:lpstr>
      <vt:lpstr>Where Does IC Come From?</vt:lpstr>
      <vt:lpstr>Other Types of Constraints</vt:lpstr>
      <vt:lpstr>Specifying a  Relation Schema</vt:lpstr>
      <vt:lpstr>Exercise - FK</vt:lpstr>
      <vt:lpstr>Exercise – FK (Answer)</vt:lpstr>
      <vt:lpstr>Exercise – PK and FK</vt:lpstr>
      <vt:lpstr>Summary of Relational Model I</vt:lpstr>
      <vt:lpstr>Summary of Relational Model II</vt:lpstr>
      <vt:lpstr>Summary of 2-1</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252</cp:revision>
  <cp:lastPrinted>2017-09-12T18:14:35Z</cp:lastPrinted>
  <dcterms:created xsi:type="dcterms:W3CDTF">2005-04-29T16:14:00Z</dcterms:created>
  <dcterms:modified xsi:type="dcterms:W3CDTF">2026-05-20T07:29:27Z</dcterms:modified>
</cp:coreProperties>
</file>