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ink/inkAction3.xml" ContentType="application/vnd.ms-office.inkAction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notesMasterIdLst>
    <p:notesMasterId r:id="rId28"/>
  </p:notesMasterIdLst>
  <p:handoutMasterIdLst>
    <p:handoutMasterId r:id="rId29"/>
  </p:handoutMasterIdLst>
  <p:sldIdLst>
    <p:sldId id="782" r:id="rId2"/>
    <p:sldId id="775" r:id="rId3"/>
    <p:sldId id="779" r:id="rId4"/>
    <p:sldId id="780" r:id="rId5"/>
    <p:sldId id="778" r:id="rId6"/>
    <p:sldId id="752" r:id="rId7"/>
    <p:sldId id="651" r:id="rId8"/>
    <p:sldId id="652" r:id="rId9"/>
    <p:sldId id="654" r:id="rId10"/>
    <p:sldId id="655" r:id="rId11"/>
    <p:sldId id="656" r:id="rId12"/>
    <p:sldId id="653" r:id="rId13"/>
    <p:sldId id="685" r:id="rId14"/>
    <p:sldId id="686" r:id="rId15"/>
    <p:sldId id="742" r:id="rId16"/>
    <p:sldId id="657" r:id="rId17"/>
    <p:sldId id="658" r:id="rId18"/>
    <p:sldId id="659" r:id="rId19"/>
    <p:sldId id="660" r:id="rId20"/>
    <p:sldId id="662" r:id="rId21"/>
    <p:sldId id="682" r:id="rId22"/>
    <p:sldId id="663" r:id="rId23"/>
    <p:sldId id="781" r:id="rId24"/>
    <p:sldId id="664" r:id="rId25"/>
    <p:sldId id="696" r:id="rId26"/>
    <p:sldId id="776" r:id="rId2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77356" autoAdjust="0"/>
  </p:normalViewPr>
  <p:slideViewPr>
    <p:cSldViewPr>
      <p:cViewPr varScale="1">
        <p:scale>
          <a:sx n="64" d="100"/>
          <a:sy n="64" d="100"/>
        </p:scale>
        <p:origin x="200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-7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793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fld id="{819924BD-3522-4F16-B2F9-9A6B8B7CC1E0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44202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17:58:47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098">
    <iact:property name="dataType"/>
    <iact:actionData xml:id="d0">
      <inkml:trace xmlns:inkml="http://www.w3.org/2003/InkML" xml:id="stk0" contextRef="#ctx0" brushRef="#br0">8908 13847 0,'-53'0'27,"-88"17"-6,17 18-6,54-17-3,-71 35 1,70 0-6,18-18 1,-35 0 6,35 36-13,-17-18 7,-19 53 1,54-53-2,-71 88 7,53-18-13,18-35 12,18 1-9,-1-19 4,0-34 1,18 52-2,-53-35 7,53-18-13,0 18 8,0 0 3,0 17-9,0-17 9,0 0-4,0-35-2,0 35 1,0 0 8,0 17-8,0 71-5,0 0 6,0 0 0,0 1 2,0 16-4,0-52 2,0 0 6,0 0-6,0-18-1,0-17 1,0 34-2,0-52 1,0 53-2,0-18 4,0-17 5,0 17-13,0-35 12,0 0-5,0-35-5,0-1 7,0 36-1,0-35-1,18 35 0,0 17 5,17 1-5,18 35 5,17 17-9,-17-35 6,35 36-4,1-1 3,-1-17-2,-18-53 1,-17 18 0,-17-54 3,52 1-7,-35 17 4,-18-17 0,53-18 1,-88 17-1,35-17 0,18 0 0,-17 0 4,34 0-5,-17 0 6,0 0-4,35-17-2,0-19 1,-35 19 0,-17 17 1,52-18-2,-35-17 2,0 17 7,-18 1-4,88-36-9,-34 17 9,-36 1-5,52-18 2,-34 18-5,-1 17 8,1-52-9,-18 35 10,-18-1 10,18 1-22,18-18 13,-54 35-5,36-17 0,-35 17 0,17-17-2,53-53 0,-52 53 1,52-36-1,-35 36 1,70-36-2,-87 36 8,16-18-7,-34 36 0,0-36-3,17-18 7,0 18-4,-35 18-1,0-36 2,0 18 0,0-17 4,0-1-8,0 18 7,0-17-5,0 17 1,0 18 1,0-18 0,0 17 0,0 1 0,0 0 7,0-18-14,0 0 11,0-35-5,0-18-2,18 0 5,-18 0-4,0 0 2,0-17 0,0 52-1,0-17 1,0 71 4,0-72-8,0 54 8,0 0-5,-18-18 0,1 18 1,-1-1-1,-35-52 0,18 53 1,17-18 0,1-18 1,-19 19-2,1-37 2,0 36-2,17 1 3,-17-1-2,-1 0 7,19 35-14,-1 0 6,1 18 1,-1-17 0,0-1 3,1-17-4,17 0 7,-18 17-6,0 0 0,1-35 5,-19 36-6,19-1 1,-18-17-1,-1-36 1,-87-52-3,70 70 3,-18 18 1,-17-36-2,-35 0 7,70 1-7,-18 52 0,18-17-2,0 0 2,0 35 1,18-18 0,0 18 15,0 0 17,17 0-32,-35 0 0,35 0 0,-35-35 0,18 35 1,-18 0-2,18-18 1,-18 18 0,35-17 0,-17 17 0,-18-18 1,18 0 7,17 1-8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18:06:07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37">
    <iact:property name="dataType"/>
    <iact:actionData xml:id="d0">
      <inkml:trace xmlns:inkml="http://www.w3.org/2003/InkML" xml:id="stk0" contextRef="#ctx0" brushRef="#br0">19033 7620 0,'-88'0'45,"35"53"-24,17-18-20,-87 18 25,17 35-24,-17 1 33,-54 34-28,142-88-6,17-17 35,36 17-6,35 0-28,53 18 25,-53 0-20,35-35-6,53 0 25,388 87-17,-423-105-8,0 18 17,105-18-9,-34 0-8,-19 0 26,195-159-19,-247 71-7,-53 18 19,18 17-14,-36 35-5,-18 0 28,1 1-21,-18-1-7,0 0 38,18-87-33,-18 16 13,0 19-12,0 35-6,-53-36 28,-159-35-23,-299 89 33,123 17-37,141 0 26,53 0-26,88 35 27,18-18-27</inkml:trace>
    </iact:actionData>
  </iact:action>
  <iact:action type="add" startTime="14508">
    <iact:property name="dataType"/>
    <iact:actionData xml:id="d1">
      <inkml:trace xmlns:inkml="http://www.w3.org/2003/InkML" xml:id="stk1" contextRef="#ctx0" brushRef="#br0">19650 8484 0,'-35'-17'17,"-18"17"10,-18-18-19,54 18-7,-1 0 18,-88 0-12,-17 0 22,70 0-22,0 35-6,18-17 17,-18 0-10,35-1-7,-35 19 26,-53 52-20,89-71-6,-1 19 17,18-1-10,0 0-7,0-17 26,0 35-20,0-18-6,0 0 37,35-17-30,1-18-7,-1 0 18,35 0-13,-34 0-5,34 0 27,36 0-21,-35-35-6,-54 35 26,54-18-21,-54 18 35,1 0-24,0 0-16,52 0 27,71-35-21,-70 35-6,0 0 17,-19-36-10,-34 36-7,53-17 20,-71-1-16,17 18 51,36-17-50,-18-36-5,1 35 28,-1 0-23,-17 18 23,-1-17-23,19-19 12,-19 1 33,-17 18-43,0-1 19,0-35-20,-17 0-6,-54-18 36,-17 54-28,17 17-8,-105-18 36,17 18-31,89 0-5,34 0 53,-17 0 55,-141 0-101,71-53-7,17 53 19,0 0-14,71 0-5</inkml:trace>
    </iact:actionData>
  </iact:action>
  <iact:action type="add" startTime="18034">
    <iact:property name="dataType"/>
    <iact:actionData xml:id="d2">
      <inkml:trace xmlns:inkml="http://www.w3.org/2003/InkML" xml:id="stk2" contextRef="#ctx0" brushRef="#br0">23231 9066 0,'0'0'1,"-18"-17"34,18-1-28,-35 18-6,-106 0 36,0 0-30,70 0-6,-35 0 17,-35 0-11,53 0-6,35 0 26,-53 0-20,89 0-6,-36 0 26,0 0-20,-18 0-6,1 0 36,17 18-28,17-1 9,19 1-2,-19 0-15,-16 52 28,52-34-21,0-1-7,0 106 46,0-35-41,0-36 12,17 1-10,18-36-7,1 0 25,17 54-18,-53-72 74,70 19-76,-52-36-5,52 0 27,89 52-22,-88-16-5,-1-19 17,1-17-10,-71 18-7,70-18 27,-34 18-22,-19-18 66,54 0-65,-36 0 2,36 0-8,-54 0 28,89 0-22,-88 0-6,70 0 25,53 0-17,-106 0-8,-17 0 53,0 0-48,88-53 29,-89 35-28,18 0-6,-35 1 37,18-18-29,0 17 17,17-35-18,-17 35-7,-18 1 37,17-36-32,1 35-5,17 0 9,0-34 38,18-19-44,-35 53-3,-18-17 29,0 17-14,18-17 27,-1 18-42,-17-1 29,0-17-29,-17-36 51,17 36-51,-18 17 0,18-17 44,-18-18-29,1 35 15,17 1-24,0-1 24,-36 18-16,-122-35 17,105 35-31,-53 0 0,71-18 34,-71 18-34,18 0 0,-1-35 28,37 35-28,34 0 30,0 0 6,-17 0-36,17 0 0,1 0 44,-1 0 24</inkml:trace>
    </iact:actionData>
  </iact:action>
  <iact:action type="add" startTime="43334">
    <iact:property name="dataType"/>
    <iact:actionData xml:id="d3">
      <inkml:trace xmlns:inkml="http://www.w3.org/2003/InkML" xml:id="stk3" contextRef="#ctx0" brushRef="#br0">19262 7250 0,'0'0'16,"-53"88"-14,35-53 27,-52 159-27,17-106 25,-35 177-25,0-71-1,17 247 27,71-265-21,0 36-6,0-71 26,-88 194-20,53-211 12,-18 246-11,17-194-7,19 71 25,-71 194-18,52-229-7,-17-18 19,-52 247-14,87-229 4,-35-71-9,18 265 27,17-195-26,18-70-1,0 247 35,0-88-34,53-176-1,0 87 27,35-70-26,-53-88 26,-17-53-21,0 0-6,52 0 30,107 0-23,-142-17-7,35-1 27,54-35-20,-1-53-7,-70 71 8,18-53-8,88-71 28,88-158-21,-89 87-7,-34-34 0,105-318 37,-105-177-31,-124 406-6,0-458 37,0 494-31,0 211-6,0 35 19,0-246-12,0 176-7,0-36 18,-18 36-11,-17-18-7,-54-35 30,-105-141-24,141 282-6,1-35 18,34 70-3,0-17-15,18 17 0,-17-17 26,-36-53-20,35 70-6,0-17 26,-34 17-20,52 1 61,-18 34-3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18:44:08.2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635">
    <iact:property name="dataType"/>
    <iact:actionData xml:id="d0">
      <inkml:trace xmlns:inkml="http://www.w3.org/2003/InkML" xml:id="stk0" contextRef="#ctx0" brushRef="#br0">16352 13282 0,'0'0'1,"-18"0"2,0 18 37,-17-18-3,-36 53-36,36-18 25,18-35-4,-36 53-21,35-36 16,0 1 0,18 0-2,0-1-4,0 1-1,0 17 1,0-17-2,0 17 1,0 1 1,0-1-2,18 18 2,0-18 8,17 0-11,-17 1 1,-1-19-6,1-17 13,52 18-15,-17-18 14,-35 0-4,0 0-2,17 0-5,-17 0 3,-1 0 33,18-18 24,-17 1-55,0-1-1,-1 0 2,36-35-2,-35 36 1,0-1 9,-18 0 25,0 1-42,35-18 8,-35-1 2,0-34-2,17-1 0,-17 18 0,36-53-8,-36 71 8,0-53-1,0 35 6,0 35 6,-18 1 9,-35 17-28,-35 0 7,17 0-1,-17 0 2,53 0-3,0 0 5</inkml:trace>
    </iact:actionData>
  </iact:action>
  <iact:action type="add" startTime="28882">
    <iact:property name="dataType"/>
    <iact:actionData xml:id="d1">
      <inkml:trace xmlns:inkml="http://www.w3.org/2003/InkML" xml:id="stk1" contextRef="#ctx0" brushRef="#br0">16563 13547 0,'-17'0'29,"17"-18"-5,0 0-13,53-70 4,-18 53-1,35-36 0,124 1-1,106-36 7,-70 35-6,-19-17-2,-52 35 2,-106-17-8,35 52-2,36-17 10,-19 0-10,54 17 2,-88 0 2,70 18 0,18 0 0,-54 0 0,1 0 0,-35 0 0,-36 0 0,0 0 0,-17 0 0,0 0 24,-1 0-24,36 0 4,-18 0 2,18 0-7,-35 0 4,17 18-5,-17 0 56,0-1-54,-1 1 1,54 17-2,-1 0 1,-34 36 1,105 0 10,-88-19-8,17-34-1,-70 0 2,18-18 47,-18 35-41,0-17-2,0 17-5,0-17 0,0 34 29,0 19-29,0-53 0,0 17-3,17 0-2,-17-17 1,18-1 6,-18-34 11,0-18-9,0 17-14,0 0 7,0-17 8</inkml:trace>
    </iact:actionData>
  </iact:action>
  <iact:action type="add" startTime="30073">
    <iact:property name="dataType"/>
    <iact:actionData xml:id="d2">
      <inkml:trace xmlns:inkml="http://www.w3.org/2003/InkML" xml:id="stk2" contextRef="#ctx0" brushRef="#br0">20215 13123 0,'-18'0'39,"-53"18"-38,1 17 16,17-17-7,-35 17 1,-36 0-1,71-17-9,-35 0 5,18-1 6,-1 19-9,36-19 12,-1 1-14,1 35 9,17-53 2,18 17 0,0 19 12,0-19-10,0 1 2,0 0-7,0 35-1,18 0 8,-18-36-8,18 1 0,17 35 6,0-18-12,-17-17 6,35-1 14,-18 19-20,53 16 12,-52-52-12,69 53 6,-69-53 5,-19 18-10,19 0 5,17-18 0,-36 17 5,36-17-10,0 0 10,35 0-4,-17 0-1,-18 0 0,17 0 0,-34 0 7,-19 0 27,18 0-26,54 0-5,-1-70-6,-71 52 7,19-17-6,-1-18 6,-17 0-10,-18 18 8,0-1-3,0 1 8,0 18 1,0-36-1,0 35-14,0 0 8,0-35-2,0 36 7,0-19-6,0 1 0,0-35-5,0 34 5,-18-17 8,0 36 5,18-1-19,-17 1 7,-1 17 45,-35-36-52,-17 36 11,-19 0-5,-34-17 1,35-1-1,-18 18-6,18 0 11,35 0-11,-18 0 7,1 0 5,52 0 4</inkml:trace>
    </iact:actionData>
  </iact:action>
  <iact:action type="add" startTime="32481">
    <iact:property name="dataType"/>
    <iact:actionData xml:id="d3">
      <inkml:trace xmlns:inkml="http://www.w3.org/2003/InkML" xml:id="stk3" contextRef="#ctx0" brushRef="#br0">22067 13335 0,'-18'0'22,"0"0"-12,-35 0 1,0 0-1,-17 0 1,17 18-5,18-1 2,-36 36 1,54-53 17,-1 18-21,18 17 25,0-17-27,0 17 4,0 0 1,0 1 0,18 52 13,-1-53-9,-17 0-1,18 1-7,35-1 5,-36-17-2,54 17 2,-1 0 4,19 0-11,17 1 7,17-19-1,-70-17-1,17 0 7,36 0-12,0 0 8,-18 0-3,-35 0 1,-17 0 2,-19 0 1,1 0 0,-1 0-3,-17-17-1,18 17 8,-18-36-14,0-34 11,53 17-6,-35 18 6,-1-1-10,1-52 6,-18 35 15,0 36-17,0-1-2,0-53 3,0 54 1,0-19 0,0 1 5,0 0-5,-71-36 0,18 54 1,18-1-2,-35 18 2,34 0-1,-34 0 0,34-18-6,36 1 12,-17 17-7,-1-18 18,1 18 18,-19 35-34,-17 36 0</inkml:trace>
    </iact:actionData>
  </iact:action>
  <iact:action type="add" startTime="33689">
    <iact:property name="dataType"/>
    <iact:actionData xml:id="d4">
      <inkml:trace xmlns:inkml="http://www.w3.org/2003/InkML" xml:id="stk4" contextRef="#ctx0" brushRef="#br0">21873 13776 0,'-36'35'87,"-158"89"-68,53 17 0,-176 71-5,123-160-2,35 19-1,-18-36-10,-52 71 10,53-53-10,-54 53 10,36 17-1,-52-70-3,-19 53 0,-17-35 0,-1-18-1,19-36 2,-54 18 6,71-35-7,36 0-1,-71 0 0,70 0 6,-35 0-6,0 0 8,35 0-13,-70 0 11,-141 0 0,246 0-2,1 0 0,35 0-1,-35 0 0,-19 89-8,-16-72 8,34-17-4,-70 36 8,53 16-10,-17-34 5,-71 17 8,105-17-15,-87 53 8,17-71 0,70 0 0,-34 0 0,34 0 0,-70 0 0,-106 0 1,212 0-1,0 0 0,-88 0 1,53 0-2,-1 0 0,36 0 1,0 0 0,0 0 0,0 0-1,105 0-7,-105 0 8,36 0-1,-37 0 2,-69 0-5,34 0 8,-34 0-10,70 0 12,-71 0-14,36 0 8,17 0-1,-18 0 1,1 0-1,105 0 2,-17 0-1,35 0-1,18 0 0,0 0 1,-36 0 1,36-36-1,-36 36 1,-34 0-1,16 0 0,-16 0 0,-1 0-1,-35 0 0,-71 0 1,53 0 1,53 0-1,-70 0 0,35 0-1,70 0 1,-70 0 1,71 0-1,-36 0 0,53-17-8,0 17 13,35 0-3,1 0-2,-19 0 0,19 0-6,-19-18 11,-16 18 3,34 0-16,-17 0 16,-36 0-16,18 0 7,-53-35 1,18 35 0,70 0 0,-70 0 1,53 0-1,-18 0 0,35 0 0,-17 0 31,0 0-39,-18 0 16,35 0-9,1 0 5,34 0 404,54 0-393,-18-18-9,-36 18 9,1 0 417,-53 0-274,-124 0-140,141 0-6,-17 0-9,0 0 32,17 0-35,-17 0 1,17 0-1,1 0 1,-54 0-1,53 0 0,-52 0-8,-1 0 8,36 0-3,-18 0 1,36 0 2,-1 0-1,36 0 616,-1 0-615,36 0 11,-35 18-6,35-1 1,-36-17-6,36 18 0,-18-18 0,36 18 0,53-18 1,-54 0-1,18 0 0,-52 0 0,-1 0 20,0 17 90,-35 1-12,53 176-106,70 71 21,-34-142-3,-54-88-4,-17-35 62</inkml:trace>
    </iact:actionData>
  </iact:action>
  <iact:action type="add" startTime="37641">
    <iact:property name="dataType"/>
    <iact:actionData xml:id="d5">
      <inkml:trace xmlns:inkml="http://www.w3.org/2003/InkML" xml:id="stk5" contextRef="#ctx0" brushRef="#br0">5010 15981 0,'0'-18'63,"17"18"-33,-17 18-29,106 35 17,-53-36-3,0 1 1,-35-18 0,-1 0 14,36 18-29,-35-18 28</inkml:trace>
    </iact:actionData>
  </iact:action>
  <iact:action type="add" startTime="38393">
    <iact:property name="dataType"/>
    <iact:actionData xml:id="d6">
      <inkml:trace xmlns:inkml="http://www.w3.org/2003/InkML" xml:id="stk6" contextRef="#ctx0" brushRef="#br0">5804 15893 0,'-18'17'132,"0"1"-130,-17 17 12,17-17-13,-17 17 8,35-17-1,-18-1 22,1-17-20,-1 18 106,-17 0-115,17-18 17,-52 17 79,-124 124-60,141-123-18</inkml:trace>
    </iact:actionData>
  </iact:action>
  <iact:action type="add" startTime="41537">
    <iact:property name="dataType"/>
    <iact:actionData xml:id="d7">
      <inkml:trace xmlns:inkml="http://www.w3.org/2003/InkML" xml:id="stk7" contextRef="#ctx0" brushRef="#br0">13318 13159 0,'-18'17'39,"-35"1"-15,36-18-23,-1 0 8,-53 35 0,36-17 0,-71-1 0,18 1 0,-88 53 2,87-18-2,37-18-1,34-18 2,-17 1-1,17 0 0,-17-1 0,17 1 0,18 0 40,0 17-48,0-17 8,0 17-1,53 35 1,-35-17 8,-1-17-9,19-1 1,-1 0-1,-18-17 1,1-1-8,35 19 8,0-36-1,-18 35 0,0 0 0,1-17 1,-1-18 0,-17 18-1,17-1 2,-17-17 0,-1 0-1,1 0-8,17 0 7,-17 0 9,17 0-8,-17 0 0,17 0-1,36 0-4,-19 0 9,-16 0-4,52 0-1,-35 0 1,-18-35-8,-17 17 7,52-52 1,-17 34-1,-35-16 1,17-19 0,-17 36-4,-18-18 3,17 35 0,-17-35 8,18 36-15,-18-1 7,35-35 1,-35 35 5,0-17-6,18 17 0,-18 1 5,0-1-4,0 1-7,0-1 54,-35-17-37,-106-1 5,105 1-11,1 35 43,17 0-16,-17 0-30,0 0 3,-53 0 0,52 0-3,19 0-1,-19 0-1,19 0 52,-36 0-58,0 18 10</inkml:trace>
    </iact:actionData>
  </iact:action>
  <iact:action type="add" startTime="43193">
    <iact:property name="dataType"/>
    <iact:actionData xml:id="d8">
      <inkml:trace xmlns:inkml="http://www.w3.org/2003/InkML" xml:id="stk8" contextRef="#ctx0" brushRef="#br0">13600 15893 0,'-18'-18'34,"-105"18"-7,88 0 0,-89 0-26,71 0 4,36 0 14,-1 0-4,0 0 15,18 18-22,-17-18 1,17 17 5,-36 54 2,36-18 0,0-18-1,0 0 4,0 1-5,0-19 16,0 1-1,0 0-28,18-1 14,0-17 1,-1 18 0,1-1-15,-18 1 13,18 0 1,-1-1 1,1-17 14,17 18-13,-17-18-1,17 18-15,0-1 15,71 19 1,-18-36 0,0 17 0,-17-17-1,0 0 1,17 18-1,0-18 3,35 0-4,-17 0 2,-35 0 0,-54 0 0,36 0 15,-35 0-24,-18-18 4,18-17 3,17-18 1,-17 0-1,-18 18 3,0-36-2,0 18 1,0-17 0,0 17-1,-36 18-15,19-71 16,-36-35-1,-18 70 0,18 36-1,-17 0 0,-1-1-14,1 1 0,-19 17 14,-34 1-14,-159-19 15,229 36-7,-35 0-1,70 0 0,0 0 1,1 0 12</inkml:trace>
    </iact:actionData>
  </iact:action>
  <iact:action type="add" startTime="44913">
    <iact:property name="dataType"/>
    <iact:actionData xml:id="d9">
      <inkml:trace xmlns:inkml="http://www.w3.org/2003/InkML" xml:id="stk9" contextRef="#ctx0" brushRef="#br0">13476 14111 0,'0'18'69,"0"17"-57,0-17-11,0 52 11,0-17 2,0-18-13,0 54 1,0 87 15,0-70-8,0-53-1,0 53-3,0-53 7,0 52-3,0-69 0,0 52-7,0-35 14,-17 0-15,17-18 8,0-17 0,0-1-1,0 1 1,0 17 0</inkml:trace>
    </iact:actionData>
  </iact:action>
  <iact:action type="add" startTime="45952">
    <iact:property name="dataType"/>
    <iact:actionData xml:id="d10">
      <inkml:trace xmlns:inkml="http://www.w3.org/2003/InkML" xml:id="stk10" contextRef="#ctx0" brushRef="#br0">13388 14182 0,'-17'0'98,"-36"53"-96,35-36 2,0 1 12</inkml:trace>
    </iact:actionData>
  </iact:action>
  <iact:action type="add" startTime="46481">
    <iact:property name="dataType"/>
    <iact:actionData xml:id="d11">
      <inkml:trace xmlns:inkml="http://www.w3.org/2003/InkML" xml:id="stk11" contextRef="#ctx0" brushRef="#br0">13794 14288 0,'0'35'38,"-18"53"-26,-17 18 3,17-18-10,1-70 5,17-1 5,0 19 12,-18-19-7,18 1-4</inkml:trace>
    </iact:actionData>
  </iact:action>
  <iact:action type="add" startTime="46985">
    <iact:property name="dataType"/>
    <iact:actionData xml:id="d12">
      <inkml:trace xmlns:inkml="http://www.w3.org/2003/InkML" xml:id="stk12" contextRef="#ctx0" brushRef="#br0">13106 15187 0,'18'18'46,"17"70"-23,53 0-10,-70-70-12,52 35 12,-52-36-1,0-17 0,17 18 42</inkml:trace>
    </iact:actionData>
  </iact:action>
  <iact:action type="add" startTime="47530">
    <iact:property name="dataType"/>
    <iact:actionData xml:id="d13">
      <inkml:trace xmlns:inkml="http://www.w3.org/2003/InkML" xml:id="stk13" contextRef="#ctx0" brushRef="#br0">13635 15081 0,'-17'18'37,"-1"0"-29,-35 17 3,0 18 11,53-36-2,-53 36-19</inkml:trace>
    </iact:actionData>
  </iact:action>
  <iact:action type="add" startTime="65297">
    <iact:property name="dataType"/>
    <iact:actionData xml:id="d14">
      <inkml:trace xmlns:inkml="http://www.w3.org/2003/InkML" xml:id="stk14" contextRef="#ctx0" brushRef="#br0">18645 9931 0,'-18'0'31,"-17"0"-23,-18 0-1,18 0 4,-18 0-6,17 0 6,1 0-6,-18 17 3,36 1 0,-54 17 3,18 1-6,0-1 6,35-18-3,18 19-3,-17-19 12,17 1-2,0 0 1,0-1-5,0 1-6,0 17 3,0 0 0,0 18 3,0-17-6,53 17 3,-18-18 2,18 35-4,-35-34 2,17-1 4,53 36-8,-17-36 7,-18-18-6,35 36 4,-18-35-2,124 0 5,-53-18-7,1 0 3,-37 0-1,1 0 1,-18 0 1,-35 0-1,0 0 0,-17 0 0,-1 0 0,-18-18 2,1 0-2,0 18 22,35 0-17,17 0-5,71 0 0,0 0-5,1 0 10,104 0-10,-34 0 10,-35 0-10,-36 0 4,35 0 7,-17-17-12,-89 17 6,-17 0 1,-17 0-1,34-18 0,-35 18 0,-17 0 21,0 0-26,52 0 4,18 0 2,-17 0 0,17 0 3,-17 0-4,35 0-1,-1 0-1,1 0-1,-18 0 3,18 0 0,-35 0 0,35 0 0,-18 0 0,18 0 0,-1 0 5,37 0-6,-37 0-3,-16 0 6,16 0-3,-69 0 4,17 0-3,-36 0 6,19 0 29,-1 0-36,-18 0 3,54 0-7,0 0 10,17 0-10,18-18 10,-53 18-11,17 0 8,1 0-4,-18 0 8,17 0-12,-52 0 6,35-35 9,-53 18 11,0-1-20,0-17-4,0-1 4,0 19 4,0-19-9,35-16 5,-35 16 9,0 19 4,0-1-18,0-35 21,-53 35-16,0 18 0,-35-17 0,-18-19 0,-17 19 0,34-18 0,-52-1 3,0 36-6,18-17 3,-1-36 0,-52 35 4,35 18-8,-106 0 4,35 0 4,-35 0-8,0 0 4,0 0 0,36 0 0,34 0 1,1 0-2,52-35 6,54 35-10,-18 0 9,-18 0-9,53 0 11,-18 0-12,-17 0 6,18 0 0,-1 0 0,18 0 0,-17 0 0,34 0 3,-17-18-5,18 18 5,-35 0-6,34 0 3,-34 0 8,52 0-8,-35 0-1,35 0 16,-34 0-21,16-35 14,1 17 14,17 18-20,1 0-2,-1 0 0,-52 0 0,34-17 0,-34 17 1,17 0-2,-18-18 6,18 18-10,-17 0 5,17-35 0,35 35 0,-17 0 0,0 0 0,-1 0 3,1-18-6,17 18 98,-17 0-95,0 0 1,-18 0 72,35 0-74,-17 0 6,0 0-10,35 18 117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fld id="{08F21F4B-9C84-4020-9B6F-9237FB2E64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7222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output</a:t>
            </a:r>
            <a:r>
              <a:rPr lang="en-US" baseline="0" dirty="0"/>
              <a:t> of this query?</a:t>
            </a:r>
            <a:endParaRPr lang="en-US" dirty="0"/>
          </a:p>
          <a:p>
            <a:r>
              <a:rPr lang="en-US" dirty="0"/>
              <a:t>Knowing</a:t>
            </a:r>
            <a:r>
              <a:rPr lang="en-US" baseline="0" dirty="0"/>
              <a:t> this could be useful for answering A2Q1.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9025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D29280-910C-4296-A0A0-7D96D374DE08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zh-CN"/>
              <a:t>What Happens When a View Is Accessed? View replace by its query definition. Use optimization involved. Because of the time constraint, skip this portion.</a:t>
            </a:r>
          </a:p>
          <a:p>
            <a:pPr marL="685800" lvl="1" indent="-228600">
              <a:buFont typeface="Monotype Sorts" pitchFamily="2" charset="2"/>
              <a:buNone/>
            </a:pPr>
            <a:r>
              <a:rPr lang="en-US" altLang="zh-CN"/>
              <a:t>Push selections down the tree. (as early as possible)</a:t>
            </a:r>
          </a:p>
          <a:p>
            <a:pPr marL="685800" lvl="1" indent="-228600">
              <a:buFont typeface="Monotype Sorts" pitchFamily="2" charset="2"/>
              <a:buNone/>
            </a:pPr>
            <a:r>
              <a:rPr lang="en-US" altLang="zh-CN"/>
              <a:t>Eliminate unnecessary projections or push up (as late as possible</a:t>
            </a:r>
          </a:p>
          <a:p>
            <a:pPr marL="228600" indent="-228600"/>
            <a:endParaRPr lang="en-US" altLang="zh-CN"/>
          </a:p>
          <a:p>
            <a:pPr marL="228600" indent="-228600"/>
            <a:r>
              <a:rPr lang="en-US" altLang="zh-CN"/>
              <a:t>The DBMS starts by interpreting the query as if the view were a base table.</a:t>
            </a:r>
          </a:p>
          <a:p>
            <a:pPr marL="685800" lvl="1" indent="-228600"/>
            <a:r>
              <a:rPr lang="en-US" altLang="zh-CN"/>
              <a:t>Typical DBMS turns the query into something like relational algebra.</a:t>
            </a:r>
          </a:p>
          <a:p>
            <a:pPr marL="228600" indent="-228600"/>
            <a:r>
              <a:rPr lang="en-US" altLang="zh-CN"/>
              <a:t>The queries defining any views used by the query are also replaced by their algebraic equivalents, and “spliced into” the expression tree for the query.</a:t>
            </a:r>
          </a:p>
          <a:p>
            <a:pPr marL="228600" indent="-22860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647B1-CC5C-484B-AD92-F7B3D97CFDAD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Hide sensitive info from user. A query used to retrieve certain info might be quite complex but from user perspective, it is just a table. Most importantly, provides data independence. App only interacts with view not the actual base tables, allowing us to change … …</a:t>
            </a:r>
          </a:p>
          <a:p>
            <a:endParaRPr lang="en-US" altLang="zh-CN" dirty="0"/>
          </a:p>
          <a:p>
            <a:r>
              <a:rPr lang="en-US" altLang="zh-CN" dirty="0"/>
              <a:t>Real DB applications use tons of tons of views!</a:t>
            </a:r>
          </a:p>
          <a:p>
            <a:endParaRPr lang="en-US" altLang="zh-CN" dirty="0"/>
          </a:p>
          <a:p>
            <a:r>
              <a:rPr lang="en-US" altLang="zh-CN" dirty="0"/>
              <a:t>Say we want students be able to search other students but want to hide sensitive info like SID, GPA, birthday </a:t>
            </a:r>
            <a:r>
              <a:rPr lang="en-US" altLang="zh-CN" dirty="0" err="1"/>
              <a:t>etc</a:t>
            </a:r>
            <a:r>
              <a:rPr lang="en-US" altLang="zh-CN" dirty="0"/>
              <a:t>, but can we do that ? Access control works on table level not attribute level!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the illusions</a:t>
            </a:r>
            <a:r>
              <a:rPr lang="en-US" baseline="0" dirty="0"/>
              <a:t> of different reports.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5745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NOT? Performance!</a:t>
            </a:r>
          </a:p>
          <a:p>
            <a:r>
              <a:rPr lang="en-US" dirty="0"/>
              <a:t>You can</a:t>
            </a:r>
            <a:r>
              <a:rPr lang="en-US" baseline="0" dirty="0"/>
              <a:t> do without VIEW. Just need to work a bit harder.</a:t>
            </a:r>
          </a:p>
          <a:p>
            <a:endParaRPr lang="en-US" baseline="0" dirty="0"/>
          </a:p>
          <a:p>
            <a:r>
              <a:rPr lang="en-US" b="1" baseline="0" dirty="0"/>
              <a:t>You will be laughed at and more important, I, as your database teacher, will be laughed at as well.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3839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B1233-BED1-4C43-ABEC-EEB53F4FEFDA}" type="slidenum">
              <a:rPr lang="zh-CN" altLang="en-US"/>
              <a:pPr/>
              <a:t>16</a:t>
            </a:fld>
            <a:endParaRPr lang="en-US" altLang="zh-CN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can use check in table definition but … … that is not good module design practice, also gets complicated when constraints involving multiple tables.</a:t>
            </a:r>
          </a:p>
          <a:p>
            <a:r>
              <a:rPr lang="en-US" altLang="zh-CN" dirty="0"/>
              <a:t>For example, constraints involving two or more tables …</a:t>
            </a:r>
          </a:p>
          <a:p>
            <a:endParaRPr lang="en-US" altLang="zh-CN" dirty="0"/>
          </a:p>
          <a:p>
            <a:r>
              <a:rPr lang="en-US" altLang="zh-CN" dirty="0"/>
              <a:t>Assertion allows us to specific complex constraints. Typically, to implement application level IC.</a:t>
            </a:r>
          </a:p>
          <a:p>
            <a:endParaRPr lang="en-US" altLang="zh-CN" dirty="0"/>
          </a:p>
          <a:p>
            <a:r>
              <a:rPr lang="en-US" altLang="zh-CN" dirty="0"/>
              <a:t>Each time DB is modified, assertions and triggers will be checked!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A8CEE-A838-477A-B0DF-75CF39A7DB53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3930AA-DE6C-4DEA-AD11-05E6E86ADC5E}" type="slidenum">
              <a:rPr lang="zh-CN" altLang="en-US"/>
              <a:pPr/>
              <a:t>18</a:t>
            </a:fld>
            <a:endParaRPr lang="en-US" altLang="zh-CN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F20EE-4B20-47A6-AE96-001FA6F46E2B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Query that violates the constraint: query looking for </a:t>
            </a:r>
            <a:r>
              <a:rPr lang="en-US" altLang="zh-CN" dirty="0" err="1"/>
              <a:t>E.salary</a:t>
            </a:r>
            <a:r>
              <a:rPr lang="en-US" altLang="zh-CN" dirty="0"/>
              <a:t> &gt; </a:t>
            </a:r>
            <a:r>
              <a:rPr lang="en-US" altLang="zh-CN" dirty="0" err="1"/>
              <a:t>M.salary</a:t>
            </a:r>
            <a:r>
              <a:rPr lang="en-US" altLang="zh-CN" dirty="0"/>
              <a:t> for the same department</a:t>
            </a:r>
          </a:p>
          <a:p>
            <a:r>
              <a:rPr lang="en-US" altLang="zh-CN" dirty="0"/>
              <a:t>Many different</a:t>
            </a:r>
            <a:r>
              <a:rPr lang="en-US" altLang="zh-CN" baseline="0" dirty="0"/>
              <a:t> ways.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Correlated subquery</a:t>
            </a:r>
          </a:p>
          <a:p>
            <a:r>
              <a:rPr lang="en-US" altLang="zh-CN" baseline="0" dirty="0"/>
              <a:t>Select 	M.SSN</a:t>
            </a:r>
          </a:p>
          <a:p>
            <a:r>
              <a:rPr lang="en-US" altLang="zh-CN" baseline="0" dirty="0"/>
              <a:t>From 	Department D, Employee M</a:t>
            </a:r>
          </a:p>
          <a:p>
            <a:r>
              <a:rPr lang="en-US" altLang="zh-CN" baseline="0" dirty="0"/>
              <a:t>Where 	D.MGRSSN = M.SSN AND </a:t>
            </a:r>
            <a:r>
              <a:rPr lang="en-US" altLang="zh-CN" baseline="0" dirty="0" err="1"/>
              <a:t>M.Salary</a:t>
            </a:r>
            <a:r>
              <a:rPr lang="en-US" altLang="zh-CN" baseline="0" dirty="0"/>
              <a:t> NOT IN</a:t>
            </a:r>
          </a:p>
          <a:p>
            <a:r>
              <a:rPr lang="en-US" altLang="zh-CN" baseline="0" dirty="0"/>
              <a:t>	(SELECT 	max(</a:t>
            </a:r>
            <a:r>
              <a:rPr lang="en-US" altLang="zh-CN" baseline="0" dirty="0" err="1"/>
              <a:t>E.Salary</a:t>
            </a:r>
            <a:r>
              <a:rPr lang="en-US" altLang="zh-CN" baseline="0" dirty="0"/>
              <a:t>) </a:t>
            </a:r>
          </a:p>
          <a:p>
            <a:r>
              <a:rPr lang="en-US" altLang="zh-CN" baseline="0" dirty="0"/>
              <a:t>	FROM 	Employee E</a:t>
            </a:r>
          </a:p>
          <a:p>
            <a:r>
              <a:rPr lang="en-US" altLang="zh-CN" baseline="0" dirty="0"/>
              <a:t>	where 	E.DNO = </a:t>
            </a:r>
            <a:r>
              <a:rPr lang="en-US" altLang="zh-CN" baseline="0" dirty="0" err="1"/>
              <a:t>D.DNumber</a:t>
            </a:r>
            <a:r>
              <a:rPr lang="en-US" altLang="zh-CN" baseline="0" dirty="0"/>
              <a:t>);</a:t>
            </a:r>
          </a:p>
          <a:p>
            <a:endParaRPr lang="en-US" altLang="zh-CN" baseline="0" dirty="0"/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69237-E399-413B-9DA3-72CB6BCC2CFB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Further improvement over assertion is trigger; not just check for violation but also allow us to do something when violation happens</a:t>
            </a:r>
          </a:p>
          <a:p>
            <a:endParaRPr lang="en-US" altLang="zh-CN"/>
          </a:p>
          <a:p>
            <a:r>
              <a:rPr lang="en-US" altLang="zh-CN"/>
              <a:t>MySQL supports triggers and assertion in 5.0 and above.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EC02D-E0BB-4EBA-B15A-BC1D8F1E14B3}" type="slidenum">
              <a:rPr lang="zh-CN" altLang="en-US"/>
              <a:pPr/>
              <a:t>22</a:t>
            </a:fld>
            <a:endParaRPr lang="en-US" altLang="zh-CN"/>
          </a:p>
        </p:txBody>
      </p:sp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If the salary of new E is larger than its boss … …</a:t>
            </a:r>
          </a:p>
          <a:p>
            <a:endParaRPr lang="en-CA" altLang="en-US" dirty="0"/>
          </a:p>
          <a:p>
            <a:r>
              <a:rPr lang="en-CA" altLang="en-US" dirty="0"/>
              <a:t>For each row: each tuple, do the following, once for each modified tuple</a:t>
            </a:r>
          </a:p>
          <a:p>
            <a:r>
              <a:rPr lang="en-CA" altLang="en-US" dirty="0"/>
              <a:t>For each statement: for the whole statement, execute once only regardless # of tuples modified</a:t>
            </a:r>
          </a:p>
          <a:p>
            <a:endParaRPr lang="en-CA" altLang="en-US" dirty="0"/>
          </a:p>
          <a:p>
            <a:r>
              <a:rPr lang="en-CA" altLang="en-US" dirty="0"/>
              <a:t>Use NEW and OLD to refer to the old value and new value of the tuple before and afterwards</a:t>
            </a:r>
          </a:p>
          <a:p>
            <a:endParaRPr lang="en-CA" altLang="en-US" dirty="0"/>
          </a:p>
          <a:p>
            <a:r>
              <a:rPr lang="en-CA" altLang="en-US" dirty="0"/>
              <a:t>When: execute only when this condition is true …</a:t>
            </a:r>
          </a:p>
          <a:p>
            <a:endParaRPr lang="en-CA" altLang="en-US" dirty="0"/>
          </a:p>
          <a:p>
            <a:r>
              <a:rPr lang="en-CA" altLang="en-US" dirty="0"/>
              <a:t>The CREATE TRIGGER statement requires the SUPER privilege. It was added in MySQL 5.0.2.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50288-E57D-43AE-A4D7-2262EAA88E44}" type="slidenum">
              <a:rPr lang="zh-CN" altLang="en-US"/>
              <a:pPr/>
              <a:t>2</a:t>
            </a:fld>
            <a:endParaRPr lang="en-US" altLang="zh-CN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2810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4299A-4790-44BB-85C9-C941006C8AF0}" type="slidenum">
              <a:rPr lang="en-CA" altLang="en-US">
                <a:solidFill>
                  <a:prstClr val="black"/>
                </a:solidFill>
              </a:rPr>
              <a:pPr/>
              <a:t>23</a:t>
            </a:fld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797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4299A-4790-44BB-85C9-C941006C8AF0}" type="slidenum">
              <a:rPr lang="en-CA" altLang="en-US">
                <a:solidFill>
                  <a:prstClr val="black"/>
                </a:solidFill>
              </a:rPr>
              <a:pPr/>
              <a:t>24</a:t>
            </a:fld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We can also write</a:t>
            </a:r>
            <a:r>
              <a:rPr lang="en-US" altLang="en-US" baseline="0" dirty="0"/>
              <a:t> two subqueries, one to find employees with 1000 project hours, one to find employees with 50K or less, then INTERSECT.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BA826-93BE-4387-BA5F-848FBE319843}" type="slidenum">
              <a:rPr lang="zh-CN" altLang="en-US"/>
              <a:pPr/>
              <a:t>25</a:t>
            </a:fld>
            <a:endParaRPr lang="en-US" altLang="zh-CN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800" dirty="0">
                <a:latin typeface="Times New Roman" pitchFamily="18" charset="0"/>
              </a:rPr>
              <a:t>Q1 Steps: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800" dirty="0">
                <a:latin typeface="Times New Roman" pitchFamily="18" charset="0"/>
              </a:rPr>
              <a:t>Find employees </a:t>
            </a:r>
            <a:r>
              <a:rPr lang="en-US" altLang="zh-CN" sz="800" dirty="0" err="1">
                <a:latin typeface="Times New Roman" pitchFamily="18" charset="0"/>
              </a:rPr>
              <a:t>wk</a:t>
            </a:r>
            <a:r>
              <a:rPr lang="en-US" altLang="zh-CN" sz="800" dirty="0">
                <a:latin typeface="Times New Roman" pitchFamily="18" charset="0"/>
              </a:rPr>
              <a:t> on</a:t>
            </a:r>
            <a:r>
              <a:rPr lang="en-US" altLang="zh-CN" sz="800" baseline="0" dirty="0">
                <a:latin typeface="Times New Roman" pitchFamily="18" charset="0"/>
              </a:rPr>
              <a:t> </a:t>
            </a:r>
            <a:r>
              <a:rPr lang="en-US" altLang="zh-CN" sz="800" dirty="0">
                <a:latin typeface="Times New Roman" pitchFamily="18" charset="0"/>
              </a:rPr>
              <a:t>D5 projects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800" dirty="0">
                <a:latin typeface="Times New Roman" pitchFamily="18" charset="0"/>
              </a:rPr>
              <a:t>For</a:t>
            </a:r>
            <a:r>
              <a:rPr lang="en-US" altLang="zh-CN" sz="800" baseline="0" dirty="0">
                <a:latin typeface="Times New Roman" pitchFamily="18" charset="0"/>
              </a:rPr>
              <a:t> each E </a:t>
            </a:r>
            <a:r>
              <a:rPr lang="en-US" altLang="zh-CN" sz="800" baseline="0" dirty="0" err="1">
                <a:latin typeface="Times New Roman" pitchFamily="18" charset="0"/>
              </a:rPr>
              <a:t>wk</a:t>
            </a:r>
            <a:r>
              <a:rPr lang="en-US" altLang="zh-CN" sz="800" baseline="0" dirty="0">
                <a:latin typeface="Times New Roman" pitchFamily="18" charset="0"/>
              </a:rPr>
              <a:t> on D5 projects, count the number of projects</a:t>
            </a:r>
            <a:endParaRPr lang="en-US" altLang="zh-CN" sz="800" dirty="0">
              <a:latin typeface="Times New Roman" pitchFamily="18" charset="0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800" dirty="0">
                <a:latin typeface="Times New Roman" pitchFamily="18" charset="0"/>
              </a:rPr>
              <a:t>Find number of projects controlled by D5;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800" dirty="0">
                <a:latin typeface="Times New Roman" pitchFamily="18" charset="0"/>
              </a:rPr>
              <a:t>Check whether they are</a:t>
            </a:r>
            <a:r>
              <a:rPr lang="en-US" altLang="zh-CN" sz="800" baseline="0" dirty="0">
                <a:latin typeface="Times New Roman" pitchFamily="18" charset="0"/>
              </a:rPr>
              <a:t> </a:t>
            </a:r>
            <a:r>
              <a:rPr lang="en-US" altLang="zh-CN" sz="800" dirty="0">
                <a:latin typeface="Times New Roman" pitchFamily="18" charset="0"/>
              </a:rPr>
              <a:t>equal</a:t>
            </a:r>
          </a:p>
          <a:p>
            <a:pPr>
              <a:lnSpc>
                <a:spcPct val="80000"/>
              </a:lnSpc>
            </a:pPr>
            <a:endParaRPr lang="en-US" altLang="zh-CN" sz="8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/>
              <a:t>SELECT	</a:t>
            </a:r>
            <a:r>
              <a:rPr lang="en-US" altLang="zh-CN" dirty="0" err="1"/>
              <a:t>FName</a:t>
            </a:r>
            <a:r>
              <a:rPr lang="en-US" altLang="zh-CN" dirty="0"/>
              <a:t>, </a:t>
            </a:r>
            <a:r>
              <a:rPr lang="en-US" altLang="zh-CN" dirty="0" err="1"/>
              <a:t>LName</a:t>
            </a:r>
            <a:endParaRPr lang="en-US" altLang="zh-CN" dirty="0"/>
          </a:p>
          <a:p>
            <a:pPr>
              <a:lnSpc>
                <a:spcPct val="80000"/>
              </a:lnSpc>
            </a:pPr>
            <a:r>
              <a:rPr lang="en-US" altLang="zh-CN" dirty="0"/>
              <a:t>FROM	Employee, </a:t>
            </a:r>
            <a:r>
              <a:rPr lang="en-US" altLang="zh-CN" dirty="0" err="1"/>
              <a:t>Works_on</a:t>
            </a:r>
            <a:r>
              <a:rPr lang="en-US" altLang="zh-CN" dirty="0"/>
              <a:t>, Project</a:t>
            </a:r>
          </a:p>
          <a:p>
            <a:pPr>
              <a:lnSpc>
                <a:spcPct val="80000"/>
              </a:lnSpc>
            </a:pPr>
            <a:r>
              <a:rPr lang="en-US" altLang="zh-CN" dirty="0"/>
              <a:t>WHERE	DNUM = 5 AND ESSN = SSN AND PNO =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PNumber</a:t>
            </a:r>
            <a:endParaRPr lang="en-US" altLang="zh-CN" dirty="0"/>
          </a:p>
          <a:p>
            <a:pPr>
              <a:lnSpc>
                <a:spcPct val="80000"/>
              </a:lnSpc>
            </a:pPr>
            <a:r>
              <a:rPr lang="en-US" altLang="zh-CN" dirty="0"/>
              <a:t>GROUP BY 	SSN, </a:t>
            </a:r>
            <a:r>
              <a:rPr lang="en-US" altLang="zh-CN" dirty="0" err="1"/>
              <a:t>FName</a:t>
            </a:r>
            <a:r>
              <a:rPr lang="en-US" altLang="zh-CN" dirty="0"/>
              <a:t>, </a:t>
            </a:r>
            <a:r>
              <a:rPr lang="en-US" altLang="zh-CN"/>
              <a:t>LName</a:t>
            </a:r>
            <a:endParaRPr lang="en-US" altLang="zh-CN" dirty="0"/>
          </a:p>
          <a:p>
            <a:pPr>
              <a:lnSpc>
                <a:spcPct val="80000"/>
              </a:lnSpc>
            </a:pPr>
            <a:r>
              <a:rPr lang="en-US" altLang="zh-CN" dirty="0"/>
              <a:t>HAVING 	COUNT(PNO) IN			</a:t>
            </a:r>
          </a:p>
          <a:p>
            <a:pPr>
              <a:lnSpc>
                <a:spcPct val="80000"/>
              </a:lnSpc>
            </a:pPr>
            <a:r>
              <a:rPr lang="en-US" altLang="zh-CN" dirty="0"/>
              <a:t>	(SELECT 	COUNT(DISTINCT </a:t>
            </a:r>
            <a:r>
              <a:rPr lang="en-US" altLang="zh-CN" dirty="0" err="1"/>
              <a:t>PNumber</a:t>
            </a:r>
            <a:r>
              <a:rPr lang="en-US" altLang="zh-CN" dirty="0"/>
              <a:t>)</a:t>
            </a:r>
          </a:p>
          <a:p>
            <a:pPr>
              <a:lnSpc>
                <a:spcPct val="80000"/>
              </a:lnSpc>
            </a:pPr>
            <a:r>
              <a:rPr lang="en-US" altLang="zh-CN" dirty="0"/>
              <a:t>	FROM	Project</a:t>
            </a:r>
          </a:p>
          <a:p>
            <a:pPr>
              <a:lnSpc>
                <a:spcPct val="80000"/>
              </a:lnSpc>
            </a:pPr>
            <a:r>
              <a:rPr lang="en-US" altLang="zh-CN" dirty="0"/>
              <a:t>	WHERE 	DNUM = 5)</a:t>
            </a:r>
          </a:p>
          <a:p>
            <a:pPr>
              <a:lnSpc>
                <a:spcPct val="80000"/>
              </a:lnSpc>
            </a:pPr>
            <a:endParaRPr lang="en-US" altLang="zh-CN" dirty="0"/>
          </a:p>
          <a:p>
            <a:pPr>
              <a:lnSpc>
                <a:spcPct val="80000"/>
              </a:lnSpc>
            </a:pPr>
            <a:r>
              <a:rPr lang="en-US" altLang="zh-CN" dirty="0"/>
              <a:t>Q2. One</a:t>
            </a:r>
            <a:r>
              <a:rPr lang="en-US" altLang="zh-CN" baseline="0" dirty="0"/>
              <a:t> of the many possible approaches</a:t>
            </a:r>
            <a:endParaRPr lang="en-US" altLang="zh-CN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CREATE ASSERTION SALARY_CONSTRAINT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CHECK	 NOT EXISTS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	SELECT	DISTINCT SSN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	FROM	Employee, Dependent	/*</a:t>
            </a:r>
            <a:r>
              <a:rPr lang="en-US" altLang="zh-CN" baseline="0" dirty="0">
                <a:latin typeface="Courier New" pitchFamily="49" charset="0"/>
                <a:ea typeface="+mn-ea"/>
              </a:rPr>
              <a:t> E with </a:t>
            </a:r>
            <a:r>
              <a:rPr lang="en-US" altLang="zh-CN" baseline="0" dirty="0" err="1">
                <a:latin typeface="Courier New" pitchFamily="49" charset="0"/>
                <a:ea typeface="+mn-ea"/>
              </a:rPr>
              <a:t>dependant</a:t>
            </a:r>
            <a:r>
              <a:rPr lang="en-US" altLang="zh-CN" baseline="0" dirty="0">
                <a:latin typeface="Courier New" pitchFamily="49" charset="0"/>
                <a:ea typeface="+mn-ea"/>
              </a:rPr>
              <a:t> */</a:t>
            </a:r>
            <a:endParaRPr lang="en-US" altLang="zh-CN" dirty="0">
              <a:latin typeface="Courier New" pitchFamily="49" charset="0"/>
              <a:ea typeface="+mn-ea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	WHERE	(SSN = ESSN) AND SSN IN	/* E with over</a:t>
            </a:r>
            <a:r>
              <a:rPr lang="en-US" altLang="zh-CN" baseline="0" dirty="0">
                <a:latin typeface="Courier New" pitchFamily="49" charset="0"/>
                <a:ea typeface="+mn-ea"/>
              </a:rPr>
              <a:t> 200 project hours */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aseline="0" dirty="0">
                <a:latin typeface="Courier New" pitchFamily="49" charset="0"/>
                <a:ea typeface="+mn-ea"/>
              </a:rPr>
              <a:t>			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aseline="0" dirty="0">
                <a:latin typeface="Courier New" pitchFamily="49" charset="0"/>
                <a:ea typeface="+mn-ea"/>
              </a:rPr>
              <a:t>			SELECT	ESSN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aseline="0" dirty="0">
                <a:latin typeface="Courier New" pitchFamily="49" charset="0"/>
                <a:ea typeface="+mn-ea"/>
              </a:rPr>
              <a:t>			FROM	</a:t>
            </a:r>
            <a:r>
              <a:rPr lang="en-US" altLang="zh-CN" baseline="0" dirty="0" err="1">
                <a:latin typeface="Courier New" pitchFamily="49" charset="0"/>
                <a:ea typeface="+mn-ea"/>
              </a:rPr>
              <a:t>Works_ON</a:t>
            </a:r>
            <a:endParaRPr lang="en-US" altLang="zh-CN" baseline="0" dirty="0">
              <a:latin typeface="Courier New" pitchFamily="49" charset="0"/>
              <a:ea typeface="+mn-ea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aseline="0" dirty="0">
                <a:latin typeface="Courier New" pitchFamily="49" charset="0"/>
                <a:ea typeface="+mn-ea"/>
              </a:rPr>
              <a:t>			GROUP BY	ESSN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aseline="0" dirty="0">
                <a:latin typeface="Courier New" pitchFamily="49" charset="0"/>
                <a:ea typeface="+mn-ea"/>
              </a:rPr>
              <a:t>			HAVING	SUM(Hours) &gt; 200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aseline="0" dirty="0">
                <a:latin typeface="Courier New" pitchFamily="49" charset="0"/>
                <a:ea typeface="+mn-ea"/>
              </a:rPr>
              <a:t>			)</a:t>
            </a:r>
            <a:endParaRPr lang="en-US" altLang="zh-CN" dirty="0">
              <a:latin typeface="Courier New" pitchFamily="49" charset="0"/>
              <a:ea typeface="+mn-ea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+mn-ea"/>
              </a:rPr>
              <a:t>);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Views are a convenient means for creating temporary (virtual) tables </a:t>
            </a:r>
          </a:p>
          <a:p>
            <a:r>
              <a:rPr lang="en-US" dirty="0"/>
              <a:t>Assertions provide a means to specify additional constraints</a:t>
            </a:r>
          </a:p>
          <a:p>
            <a:r>
              <a:rPr lang="en-US" dirty="0"/>
              <a:t>Triggers are a special kind of assertions; they define actions to be taken when certain conditions occur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281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57B78-822A-4FB5-99A3-BC6A59EC4548}" type="slidenum">
              <a:rPr lang="zh-CN" altLang="en-US"/>
              <a:pPr/>
              <a:t>3</a:t>
            </a:fld>
            <a:endParaRPr lang="en-US" altLang="zh-CN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93709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57B78-822A-4FB5-99A3-BC6A59EC4548}" type="slidenum">
              <a:rPr lang="zh-CN" altLang="en-US"/>
              <a:pPr/>
              <a:t>4</a:t>
            </a:fld>
            <a:endParaRPr lang="en-US" altLang="zh-CN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You can use SELECT DISTINCT</a:t>
            </a:r>
            <a:r>
              <a:rPr lang="en-CA" altLang="en-US" baseline="0" dirty="0"/>
              <a:t> as well to remove duplicates.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18340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57B78-822A-4FB5-99A3-BC6A59EC4548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Hint: union</a:t>
            </a:r>
          </a:p>
        </p:txBody>
      </p:sp>
    </p:spTree>
    <p:extLst>
      <p:ext uri="{BB962C8B-B14F-4D97-AF65-F5344CB8AC3E}">
        <p14:creationId xmlns:p14="http://schemas.microsoft.com/office/powerpoint/2010/main" val="4900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EA558-EA90-420C-9007-5C9C6325764C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6763"/>
            <a:ext cx="5119687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323" tIns="48161" rIns="96323" bIns="48161"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9D75A-0A3E-47AC-8BD2-A0FD0EE872BA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6763"/>
            <a:ext cx="5119687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323" tIns="48161" rIns="96323" bIns="48161"/>
          <a:lstStyle/>
          <a:p>
            <a:r>
              <a:rPr lang="en-US" altLang="zh-CN" sz="800" dirty="0"/>
              <a:t>Need to know select before introducing View, belong to part of the DDL, but derived from DML</a:t>
            </a:r>
          </a:p>
          <a:p>
            <a:endParaRPr lang="en-US" altLang="zh-CN" sz="800" dirty="0"/>
          </a:p>
          <a:p>
            <a:r>
              <a:rPr lang="en-US" altLang="zh-CN" sz="800" dirty="0"/>
              <a:t>Store only the definition, not the content of the query … but treated as a normal table (remember a query returns a table!!!!), compute on the fly … when needed</a:t>
            </a:r>
          </a:p>
          <a:p>
            <a:endParaRPr lang="en-US" altLang="zh-CN" sz="800" dirty="0"/>
          </a:p>
          <a:p>
            <a:r>
              <a:rPr lang="en-US" altLang="zh-CN" sz="800" dirty="0"/>
              <a:t>A view is a “virtual” table that is derived from other tables, its content is generated on the fly, never physically stored.</a:t>
            </a:r>
          </a:p>
          <a:p>
            <a:r>
              <a:rPr lang="en-US" altLang="zh-CN" sz="800" dirty="0"/>
              <a:t>Allows for limited update operations (since the table may not physically be stored)</a:t>
            </a:r>
          </a:p>
          <a:p>
            <a:r>
              <a:rPr lang="en-US" altLang="zh-CN" sz="800" dirty="0"/>
              <a:t>Allows full query operations</a:t>
            </a:r>
          </a:p>
          <a:p>
            <a:r>
              <a:rPr lang="en-US" altLang="zh-CN" sz="800" dirty="0"/>
              <a:t>A convenience for expressing certain operations</a:t>
            </a:r>
          </a:p>
          <a:p>
            <a:endParaRPr lang="en-US" altLang="zh-CN" sz="800" dirty="0"/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Motivation: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–Protect (hide) information in relations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–Customize database to better match a user’s need</a:t>
            </a:r>
          </a:p>
          <a:p>
            <a:endParaRPr lang="en-US" altLang="zh-CN" sz="800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Any relation that is not part of the logical model but is made visible to a user as a virtual relation is called a </a:t>
            </a:r>
            <a:r>
              <a:rPr lang="en-US" altLang="zh-CN" sz="800" b="1" dirty="0">
                <a:solidFill>
                  <a:srgbClr val="000000"/>
                </a:solidFill>
                <a:latin typeface="Arial-BoldMT" charset="0"/>
              </a:rPr>
              <a:t>view</a:t>
            </a:r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.</a:t>
            </a:r>
          </a:p>
          <a:p>
            <a:endParaRPr lang="en-US" altLang="zh-CN" sz="800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sz="800" dirty="0">
                <a:solidFill>
                  <a:srgbClr val="3333CD"/>
                </a:solidFill>
                <a:latin typeface="ArialMT" charset="0"/>
              </a:rPr>
              <a:t>View Definition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. A view is defined using the </a:t>
            </a:r>
            <a:r>
              <a:rPr lang="en-US" altLang="zh-CN" sz="800" b="1" dirty="0">
                <a:solidFill>
                  <a:srgbClr val="000000"/>
                </a:solidFill>
                <a:latin typeface="Arial-BoldMT" charset="0"/>
              </a:rPr>
              <a:t>create view </a:t>
            </a:r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statement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which has the form</a:t>
            </a:r>
          </a:p>
          <a:p>
            <a:r>
              <a:rPr lang="en-US" altLang="zh-CN" sz="800" b="1" dirty="0">
                <a:solidFill>
                  <a:srgbClr val="000000"/>
                </a:solidFill>
                <a:latin typeface="Arial-BoldMT" charset="0"/>
              </a:rPr>
              <a:t>create view </a:t>
            </a:r>
            <a:r>
              <a:rPr lang="en-US" altLang="zh-CN" sz="800" i="1" dirty="0">
                <a:solidFill>
                  <a:srgbClr val="000000"/>
                </a:solidFill>
                <a:latin typeface="Arial-ItalicMT" charset="0"/>
              </a:rPr>
              <a:t>v </a:t>
            </a:r>
            <a:r>
              <a:rPr lang="en-US" altLang="zh-CN" sz="800" b="1" dirty="0">
                <a:solidFill>
                  <a:srgbClr val="000000"/>
                </a:solidFill>
                <a:latin typeface="Arial-BoldMT" charset="0"/>
              </a:rPr>
              <a:t>as </a:t>
            </a:r>
            <a:r>
              <a:rPr lang="en-US" altLang="zh-CN" sz="800" i="1" dirty="0">
                <a:solidFill>
                  <a:srgbClr val="000000"/>
                </a:solidFill>
                <a:latin typeface="Arial-ItalicMT" charset="0"/>
              </a:rPr>
              <a:t>&lt;</a:t>
            </a:r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query expression&gt;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where &lt;query expression&gt; is any legal relational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algebra query expression. The view name is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represented by </a:t>
            </a:r>
            <a:r>
              <a:rPr lang="en-US" altLang="zh-CN" sz="800" i="1" dirty="0">
                <a:solidFill>
                  <a:srgbClr val="000000"/>
                </a:solidFill>
                <a:latin typeface="Arial-ItalicMT" charset="0"/>
              </a:rPr>
              <a:t>v.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. Once a view is defined, the view name can be used to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refer to the virtual relation that the view generates.</a:t>
            </a:r>
          </a:p>
          <a:p>
            <a:endParaRPr lang="en-US" altLang="zh-CN" sz="800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. View definition is not the same as creating a new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relation by evaluating the query expression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Rather, a view definition causes the saving of an expression;</a:t>
            </a:r>
          </a:p>
          <a:p>
            <a:r>
              <a:rPr lang="en-US" altLang="zh-CN" sz="800" dirty="0">
                <a:solidFill>
                  <a:srgbClr val="000000"/>
                </a:solidFill>
                <a:latin typeface="ArialMT" charset="0"/>
              </a:rPr>
              <a:t>the expression is substituted into queries using the view.</a:t>
            </a:r>
          </a:p>
          <a:p>
            <a:endParaRPr lang="en-US" altLang="zh-CN" sz="800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sz="800" dirty="0"/>
          </a:p>
          <a:p>
            <a:endParaRPr lang="zh-CN" altLang="en-US" sz="8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C4541-B3C1-4BE2-BD21-C52EB619457E}" type="slidenum">
              <a:rPr lang="zh-CN" altLang="en-US"/>
              <a:pPr/>
              <a:t>9</a:t>
            </a:fld>
            <a:endParaRPr lang="en-US" altLang="zh-CN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How to create a view? Use the create view keywords followed by the name of the view and then the query that generates the view.</a:t>
            </a:r>
          </a:p>
          <a:p>
            <a:r>
              <a:rPr lang="en-US" altLang="zh-CN"/>
              <a:t>Base tables: E, P and WK 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9826E-16C2-46A7-AC08-99EB859A002E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6763"/>
            <a:ext cx="5119687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323" tIns="48161" rIns="96323" bIns="48161"/>
          <a:lstStyle/>
          <a:p>
            <a:r>
              <a:rPr lang="en-US" altLang="zh-CN"/>
              <a:t>Once the view is defined, we can access it as if it is normal table</a:t>
            </a:r>
          </a:p>
          <a:p>
            <a:endParaRPr lang="en-US" altLang="zh-CN"/>
          </a:p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8568-874F-4E93-A606-4FF8A6A70C0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6D16-EC6A-4B4B-8397-E7E8C7C809A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AA3-ED37-471B-B9D1-FAA30F1793D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B1AD7-6E5A-4B54-B16B-E97991F8E2AB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69571-C140-46CC-A8F5-2075840091A5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98B3-EDED-4A8C-BA9F-7CA89CC49FCD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812-B6D2-4E9B-98C8-3D0EFE7740A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60BC-869D-4722-B6D2-91E8979DA34A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DB3D6-ABC5-4C91-A49A-DF6ECA64B2D3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D749-98D8-4DAC-A0E0-3E2620874CE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2D12AA7-9EEF-444F-817D-7701899432A2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19.m4a"/><Relationship Id="rId7" Type="http://schemas.openxmlformats.org/officeDocument/2006/relationships/image" Target="../media/image9.emf"/><Relationship Id="rId2" Type="http://schemas.microsoft.com/office/2007/relationships/media" Target="../media/media19.m4a"/><Relationship Id="rId1" Type="http://schemas.openxmlformats.org/officeDocument/2006/relationships/tags" Target="../tags/tag8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microsoft.com/office/2011/relationships/inkAction" Target="../ink/inkAction1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microsoft.com/office/2011/relationships/inkAction" Target="../ink/inkAction2.xm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result?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SELECT 	SSN, 0</a:t>
            </a:r>
          </a:p>
          <a:p>
            <a:pPr marL="0" indent="0">
              <a:buNone/>
            </a:pPr>
            <a:r>
              <a:rPr lang="en-US" dirty="0"/>
              <a:t>FROM		Employee E</a:t>
            </a:r>
          </a:p>
          <a:p>
            <a:pPr marL="0" indent="0">
              <a:buNone/>
            </a:pPr>
            <a:r>
              <a:rPr lang="en-US" dirty="0"/>
              <a:t>WHERE	FName = ‘John’;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501008"/>
            <a:ext cx="6139204" cy="22496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0"/>
    </mc:Choice>
    <mc:Fallback xmlns="">
      <p:transition spd="slow" advTm="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Accessing a View</a:t>
            </a:r>
          </a:p>
        </p:txBody>
      </p:sp>
      <p:sp>
        <p:nvSpPr>
          <p:cNvPr id="62771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 can specify SQL queries on a newly create table (view):</a:t>
            </a:r>
          </a:p>
          <a:p>
            <a:pPr marL="0" indent="0">
              <a:buNone/>
            </a:pPr>
            <a:r>
              <a:rPr lang="en-US" altLang="zh-CN" dirty="0"/>
              <a:t>	SELECT 	FNAME, LNAME </a:t>
            </a:r>
          </a:p>
          <a:p>
            <a:pPr marL="0" indent="0">
              <a:buNone/>
            </a:pPr>
            <a:r>
              <a:rPr lang="en-US" altLang="zh-CN" dirty="0"/>
              <a:t>	FROM 	WORKS_ON_NEW</a:t>
            </a:r>
          </a:p>
          <a:p>
            <a:pPr marL="0" indent="0">
              <a:buNone/>
            </a:pPr>
            <a:r>
              <a:rPr lang="en-US" altLang="zh-CN" dirty="0"/>
              <a:t>	WHERE 	PNAME=‘Seena’;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When no longer needed, a view can be dropped:</a:t>
            </a:r>
          </a:p>
          <a:p>
            <a:pPr marL="0" indent="0">
              <a:buNone/>
            </a:pPr>
            <a:r>
              <a:rPr lang="en-US" altLang="zh-CN" dirty="0"/>
              <a:t>	DROP WORKS_ON_NEW;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In SQLite, use DROP VIEW instead.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	drop view WORKS_ON_NEW;</a:t>
            </a:r>
          </a:p>
          <a:p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10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1"/>
    </mc:Choice>
    <mc:Fallback xmlns="">
      <p:transition spd="slow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What Happens When a View Is Accessed?</a:t>
            </a:r>
          </a:p>
        </p:txBody>
      </p:sp>
      <p:sp>
        <p:nvSpPr>
          <p:cNvPr id="62976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DBMS replaces the view with its query definition.</a:t>
            </a:r>
          </a:p>
          <a:p>
            <a:pPr lvl="1"/>
            <a:r>
              <a:rPr lang="en-US" altLang="zh-CN" dirty="0"/>
              <a:t>Typical DBMS turns the query into relational algebra.</a:t>
            </a:r>
          </a:p>
          <a:p>
            <a:r>
              <a:rPr lang="en-US" altLang="zh-CN" dirty="0"/>
              <a:t>The queries defining any views used by the query are also replaced by their algebraic equivalents, and “spliced into” the expression tree for the query.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11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395536" y="3702511"/>
            <a:ext cx="8291264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dirty="0"/>
              <a:t>SELECT 	FNAME, LNAME </a:t>
            </a:r>
          </a:p>
          <a:p>
            <a:pPr marL="0" indent="0">
              <a:buNone/>
            </a:pPr>
            <a:r>
              <a:rPr lang="en-US" altLang="zh-CN" sz="2000" dirty="0"/>
              <a:t>FROM 		WORKS_ON_NEW</a:t>
            </a:r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WHERE 	PNAME=‘</a:t>
            </a:r>
            <a:r>
              <a:rPr lang="en-US" altLang="zh-CN" sz="2000" dirty="0" err="1"/>
              <a:t>Seena</a:t>
            </a:r>
            <a:r>
              <a:rPr lang="en-US" altLang="zh-CN" sz="2000" dirty="0"/>
              <a:t>’;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5736" y="4035256"/>
            <a:ext cx="6358023" cy="132343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CN" sz="2000" dirty="0">
                <a:latin typeface="+mn-lt"/>
                <a:ea typeface="宋体" pitchFamily="2" charset="-122"/>
              </a:rPr>
              <a:t>(SELECT 	FNAME, LNAME, PNAME, HOURS</a:t>
            </a: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latin typeface="+mn-lt"/>
                <a:ea typeface="宋体" pitchFamily="2" charset="-122"/>
              </a:rPr>
              <a:t>FROM 		EMPLOYEE, PROJECT, WORKS_ON</a:t>
            </a: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latin typeface="+mn-lt"/>
                <a:ea typeface="宋体" pitchFamily="2" charset="-122"/>
              </a:rPr>
              <a:t>WHERE 	SSN=ESSN AND PNO=PNUMBER</a:t>
            </a: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latin typeface="+mn-lt"/>
                <a:ea typeface="宋体" pitchFamily="2" charset="-122"/>
              </a:rPr>
              <a:t>		GROUP BY 	PNAME)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8"/>
    </mc:Choice>
    <mc:Fallback xmlns="">
      <p:transition spd="slow" advTm="5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Why View?</a:t>
            </a:r>
          </a:p>
        </p:txBody>
      </p:sp>
      <p:graphicFrame>
        <p:nvGraphicFramePr>
          <p:cNvPr id="773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762527"/>
              </p:ext>
            </p:extLst>
          </p:nvPr>
        </p:nvGraphicFramePr>
        <p:xfrm>
          <a:off x="467544" y="1772816"/>
          <a:ext cx="8305800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6" imgW="5896798" imgH="3010320" progId="Paint.Picture">
                  <p:embed/>
                </p:oleObj>
              </mc:Choice>
              <mc:Fallback>
                <p:oleObj name="位图图像" r:id="rId6" imgW="5896798" imgH="301032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72816"/>
                        <a:ext cx="8305800" cy="423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12</a:t>
            </a:fld>
            <a:endParaRPr lang="en-US" altLang="zh-CN"/>
          </a:p>
        </p:txBody>
      </p:sp>
      <p:sp>
        <p:nvSpPr>
          <p:cNvPr id="3" name="TextBox 2"/>
          <p:cNvSpPr txBox="1"/>
          <p:nvPr/>
        </p:nvSpPr>
        <p:spPr>
          <a:xfrm>
            <a:off x="827584" y="6060202"/>
            <a:ext cx="721202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Student(SID, </a:t>
            </a:r>
            <a:r>
              <a:rPr lang="en-US" sz="2000" dirty="0" err="1"/>
              <a:t>FName</a:t>
            </a:r>
            <a:r>
              <a:rPr lang="en-US" sz="2000" dirty="0"/>
              <a:t>, </a:t>
            </a:r>
            <a:r>
              <a:rPr lang="en-US" sz="2000" dirty="0" err="1"/>
              <a:t>LName</a:t>
            </a:r>
            <a:r>
              <a:rPr lang="en-US" sz="2000" dirty="0"/>
              <a:t>, GPA, Program, E-mail, </a:t>
            </a:r>
            <a:r>
              <a:rPr lang="en-US" sz="2000" dirty="0" err="1"/>
              <a:t>BDate</a:t>
            </a:r>
            <a:r>
              <a:rPr lang="en-US" sz="2000" dirty="0"/>
              <a:t>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0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91"/>
    </mc:Choice>
    <mc:Fallback xmlns="">
      <p:transition spd="slow" advTm="11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Scenario: Same Data Different Displays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have their own display preference</a:t>
            </a:r>
          </a:p>
          <a:p>
            <a:pPr lvl="1"/>
            <a:r>
              <a:rPr lang="en-US" dirty="0"/>
              <a:t>CEO wants to see employees with their department</a:t>
            </a:r>
          </a:p>
          <a:p>
            <a:pPr lvl="1"/>
            <a:r>
              <a:rPr lang="en-US" dirty="0"/>
              <a:t>CFO wants to see employees with their salary in descending order</a:t>
            </a:r>
          </a:p>
          <a:p>
            <a:pPr lvl="1"/>
            <a:r>
              <a:rPr lang="en-US" dirty="0"/>
              <a:t>HR manager wants to see employees with their number of dependents</a:t>
            </a:r>
          </a:p>
          <a:p>
            <a:r>
              <a:rPr lang="en-US" dirty="0"/>
              <a:t>These can be easily accomplished by queries</a:t>
            </a:r>
          </a:p>
          <a:p>
            <a:r>
              <a:rPr lang="en-US" dirty="0"/>
              <a:t>Problem: queries are not permanent</a:t>
            </a:r>
          </a:p>
          <a:p>
            <a:r>
              <a:rPr lang="en-US" dirty="0"/>
              <a:t>Solution: CREATE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4"/>
    </mc:Choice>
    <mc:Fallback xmlns="">
      <p:transition spd="slow" advTm="4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Scenario: </a:t>
            </a:r>
            <a:r>
              <a:rPr lang="en-US" sz="3600" dirty="0"/>
              <a:t>Access</a:t>
            </a:r>
            <a:r>
              <a:rPr lang="en-US" dirty="0"/>
              <a:t> Control of Sensitive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employees be able to search each other (like the white page on UW) but want to hide sensitive information like birthday and salary</a:t>
            </a:r>
          </a:p>
          <a:p>
            <a:r>
              <a:rPr lang="en-US" dirty="0"/>
              <a:t>Problem: Standard SQL can only control access at the table level</a:t>
            </a:r>
          </a:p>
          <a:p>
            <a:pPr lvl="1"/>
            <a:r>
              <a:rPr lang="en-US" dirty="0"/>
              <a:t>GRANT you or NOT GRANT you the right to access the employee table</a:t>
            </a:r>
          </a:p>
          <a:p>
            <a:pPr lvl="1"/>
            <a:r>
              <a:rPr lang="en-US" dirty="0"/>
              <a:t>It CANNOT control access to individual attribute within a table</a:t>
            </a:r>
          </a:p>
          <a:p>
            <a:r>
              <a:rPr lang="en-US" dirty="0"/>
              <a:t>Solution: CREATE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14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7"/>
    </mc:Choice>
    <mc:Fallback xmlns="">
      <p:transition spd="slow" advTm="1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is a CRIME punishable by being FIRED!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DO NOT USE VIEW AS INTERMIDEIATE STEPS WHEN WRITING A QUERY</a:t>
            </a:r>
          </a:p>
          <a:p>
            <a:pPr lvl="1"/>
            <a:r>
              <a:rPr lang="en-US" dirty="0"/>
              <a:t>Use VIEW as intermediate results when writing a query. Similar to R1, R2 … … Result in RA.</a:t>
            </a:r>
          </a:p>
          <a:p>
            <a:r>
              <a:rPr lang="en-US" dirty="0"/>
              <a:t>YOU WILL GET ZERO IF YOU DO THAT IN EXAMS AND ASSINMENTS.</a:t>
            </a:r>
          </a:p>
          <a:p>
            <a:r>
              <a:rPr lang="en-US" dirty="0"/>
              <a:t>Why?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4581128"/>
            <a:ext cx="6768752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/>
              <a:t>Analogy: counting fingers is OK for a 4 years old. But for a 20+ with a UW degree …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15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76"/>
    </mc:Choice>
    <mc:Fallback xmlns="">
      <p:transition spd="slow" advTm="5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Assertion Motivation: Business Logic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 want to inject some business rule into our database:</a:t>
            </a:r>
          </a:p>
          <a:p>
            <a:pPr lvl="1"/>
            <a:r>
              <a:rPr lang="en-US" altLang="zh-CN" dirty="0"/>
              <a:t>Say, employees with children should not work more than 100 hours on any project.</a:t>
            </a:r>
          </a:p>
          <a:p>
            <a:pPr lvl="1"/>
            <a:r>
              <a:rPr lang="en-US" altLang="zh-CN" dirty="0"/>
              <a:t>Or manager should have the highest salary in the department</a:t>
            </a:r>
          </a:p>
          <a:p>
            <a:pPr lvl="1"/>
            <a:r>
              <a:rPr lang="en-US" altLang="zh-CN" dirty="0"/>
              <a:t>Or students with average below 80 cannot take more than 5 courses.</a:t>
            </a:r>
          </a:p>
          <a:p>
            <a:r>
              <a:rPr lang="en-US" altLang="zh-CN" dirty="0"/>
              <a:t>Mechanism in SQL</a:t>
            </a:r>
            <a:r>
              <a:rPr lang="en-US" altLang="zh-CN"/>
              <a:t>: CREATE </a:t>
            </a:r>
            <a:r>
              <a:rPr lang="en-US" altLang="zh-CN" dirty="0"/>
              <a:t>ASSERTION</a:t>
            </a:r>
          </a:p>
          <a:p>
            <a:pPr lvl="1"/>
            <a:r>
              <a:rPr lang="en-US" altLang="zh-CN" dirty="0"/>
              <a:t>Components include: a constraint name, followed by CHECK, followed by a condition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16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7"/>
    </mc:Choice>
    <mc:Fallback xmlns="">
      <p:transition spd="slow" advTm="4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Using General Assertions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Specify a query that finds all the violations of the condition; include inside a </a:t>
            </a:r>
            <a:r>
              <a:rPr lang="en-US" altLang="zh-CN" dirty="0">
                <a:latin typeface="Courier New" pitchFamily="49" charset="0"/>
                <a:ea typeface="宋体" pitchFamily="2" charset="-122"/>
              </a:rPr>
              <a:t>NOT EXISTS </a:t>
            </a:r>
            <a:r>
              <a:rPr lang="en-US" altLang="zh-CN" dirty="0">
                <a:ea typeface="宋体" pitchFamily="2" charset="-122"/>
              </a:rPr>
              <a:t>clause</a:t>
            </a:r>
          </a:p>
          <a:p>
            <a:r>
              <a:rPr lang="en-US" altLang="zh-CN" dirty="0">
                <a:ea typeface="宋体" pitchFamily="2" charset="-122"/>
              </a:rPr>
              <a:t>Query result must be empty</a:t>
            </a:r>
          </a:p>
          <a:p>
            <a:pPr lvl="1"/>
            <a:r>
              <a:rPr lang="en-US" altLang="zh-CN" dirty="0">
                <a:ea typeface="宋体" pitchFamily="2" charset="-122"/>
              </a:rPr>
              <a:t>If the query result is not empty, the assertion has been violated. An error message should pop up</a:t>
            </a:r>
          </a:p>
          <a:p>
            <a:r>
              <a:rPr lang="en-US" altLang="zh-CN" dirty="0">
                <a:ea typeface="宋体" pitchFamily="2" charset="-122"/>
              </a:rPr>
              <a:t>Assertion (and later triggers) will be checked when a database is modified (insert, delete, update)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17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9"/>
    </mc:Choice>
    <mc:Fallback xmlns="">
      <p:transition spd="slow" advTm="5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Assertions: Exercise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396752"/>
          </a:xfrm>
        </p:spPr>
        <p:txBody>
          <a:bodyPr/>
          <a:lstStyle/>
          <a:p>
            <a:r>
              <a:rPr lang="en-US" altLang="zh-CN" dirty="0"/>
              <a:t>The salary of an employee must not be greater than the salary of the manager of the department that the employee works for.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18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683568" y="3356992"/>
            <a:ext cx="669674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CREATE ASSERTION SALARY_CONSTRAINT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CHECK	 NOT EXISTS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);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2147" y="4509120"/>
            <a:ext cx="684076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1800" dirty="0"/>
              <a:t>/* Query finds employee with salary greater than the manager */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7"/>
    </mc:Choice>
    <mc:Fallback xmlns="">
      <p:transition spd="slow" advTm="5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Assertions: Answer</a:t>
            </a:r>
          </a:p>
        </p:txBody>
      </p:sp>
      <p:sp>
        <p:nvSpPr>
          <p:cNvPr id="809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1223"/>
            <a:ext cx="8193088" cy="74612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dirty="0">
                <a:ea typeface="宋体" pitchFamily="2" charset="-122"/>
              </a:rPr>
              <a:t>The salary of an employee must not be greater than the salary of the manager of the department that the employee works for.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19</a:t>
            </a:fld>
            <a:endParaRPr lang="en-US" altLang="zh-CN"/>
          </a:p>
        </p:txBody>
      </p:sp>
      <p:sp>
        <p:nvSpPr>
          <p:cNvPr id="4" name="Rectangle 3"/>
          <p:cNvSpPr/>
          <p:nvPr/>
        </p:nvSpPr>
        <p:spPr>
          <a:xfrm>
            <a:off x="272208" y="2091098"/>
            <a:ext cx="8414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CREATE ASSERTION SALARY_CONSTRAINT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CHECK (NOT EXISTS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 SELECT 	*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 FROM 	EMPLOYEE E, EMPLOYEE M, DEPARTMENT 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 WHERE	(E.SALARY &gt; M.SALARY) AND (E.SSN != M.SSN)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AND (E.DNO = D.DNUMBER)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AND (D.MGRSSN = M.SSN)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384" y="2911271"/>
            <a:ext cx="8136904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/* Query finds employee with salary greater than the manager */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397" y="4659933"/>
            <a:ext cx="3192524" cy="9481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1072" y="4490656"/>
            <a:ext cx="6105900" cy="2231056"/>
            <a:chOff x="1232519" y="2370366"/>
            <a:chExt cx="6105900" cy="22310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3830" y="2628297"/>
              <a:ext cx="6064589" cy="19731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32519" y="237036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9512" y="5385057"/>
            <a:ext cx="6105900" cy="2231056"/>
            <a:chOff x="1232519" y="2370366"/>
            <a:chExt cx="6105900" cy="22310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3830" y="2628297"/>
              <a:ext cx="6064589" cy="19731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32519" y="237036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0" name="Ink 1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5760" y="3568680"/>
              <a:ext cx="7156800" cy="2343600"/>
            </p14:xfrm>
          </p:contentPart>
        </mc:Choice>
        <mc:Fallback xmlns="">
          <p:pic>
            <p:nvPicPr>
              <p:cNvPr id="20" name="Ink 1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6400" y="3559320"/>
                <a:ext cx="7175520" cy="23623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0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1"/>
    </mc:Choice>
    <mc:Fallback xmlns="">
      <p:transition spd="slow" advTm="7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Review of Last Lecture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Data definition</a:t>
            </a:r>
          </a:p>
          <a:p>
            <a:pPr lvl="1"/>
            <a:r>
              <a:rPr lang="en-CA" altLang="en-US" dirty="0"/>
              <a:t>Create table</a:t>
            </a:r>
          </a:p>
          <a:p>
            <a:pPr lvl="2"/>
            <a:r>
              <a:rPr lang="en-CA" altLang="en-US" dirty="0"/>
              <a:t>Domain, FK, PK and other IC</a:t>
            </a:r>
          </a:p>
          <a:p>
            <a:pPr lvl="2"/>
            <a:r>
              <a:rPr lang="en-CA" altLang="en-US" dirty="0"/>
              <a:t>NOT NUL, UNIQUE, Check</a:t>
            </a:r>
          </a:p>
          <a:p>
            <a:pPr lvl="1"/>
            <a:r>
              <a:rPr lang="en-CA" altLang="en-US" dirty="0"/>
              <a:t>Drop and alter</a:t>
            </a:r>
          </a:p>
          <a:p>
            <a:r>
              <a:rPr lang="en-CA" altLang="en-US" dirty="0"/>
              <a:t>Data modification</a:t>
            </a:r>
          </a:p>
          <a:p>
            <a:pPr lvl="1"/>
            <a:r>
              <a:rPr lang="en-CA" altLang="en-US" dirty="0"/>
              <a:t>Delete, </a:t>
            </a:r>
            <a:r>
              <a:rPr lang="en-US" dirty="0"/>
              <a:t>Insert, Update</a:t>
            </a:r>
          </a:p>
          <a:p>
            <a:pPr lvl="1"/>
            <a:r>
              <a:rPr lang="en-CA" altLang="en-US" dirty="0"/>
              <a:t>2 step process</a:t>
            </a:r>
          </a:p>
          <a:p>
            <a:pPr lvl="1"/>
            <a:endParaRPr lang="en-US" dirty="0"/>
          </a:p>
          <a:p>
            <a:pPr lvl="1"/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6"/>
    </mc:Choice>
    <mc:Fallback xmlns="">
      <p:transition spd="slow" advTm="9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SQL Triggers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>
                <a:ea typeface="宋体" pitchFamily="2" charset="-122"/>
              </a:rPr>
              <a:t>Objective: to monitor a database and take action when a condition occurs</a:t>
            </a:r>
          </a:p>
          <a:p>
            <a:r>
              <a:rPr lang="en-US" altLang="zh-CN" sz="2800">
                <a:ea typeface="宋体" pitchFamily="2" charset="-122"/>
              </a:rPr>
              <a:t>Triggers are expressed in a syntax similar to assertions and include the following:</a:t>
            </a:r>
          </a:p>
          <a:p>
            <a:pPr lvl="1"/>
            <a:r>
              <a:rPr lang="en-US" altLang="zh-CN" sz="2400">
                <a:ea typeface="宋体" pitchFamily="2" charset="-122"/>
              </a:rPr>
              <a:t>event (e.g., an update operation)</a:t>
            </a:r>
          </a:p>
          <a:p>
            <a:pPr lvl="1"/>
            <a:r>
              <a:rPr lang="en-US" altLang="zh-CN" sz="2400">
                <a:ea typeface="宋体" pitchFamily="2" charset="-122"/>
              </a:rPr>
              <a:t>condition</a:t>
            </a:r>
          </a:p>
          <a:p>
            <a:pPr lvl="1"/>
            <a:r>
              <a:rPr lang="en-US" altLang="zh-CN" sz="2400">
                <a:ea typeface="宋体" pitchFamily="2" charset="-122"/>
              </a:rPr>
              <a:t>action (to be taken when the condition is satisfied)</a:t>
            </a:r>
          </a:p>
          <a:p>
            <a:endParaRPr lang="zh-CN" altLang="en-US" sz="2800"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20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1"/>
    </mc:Choice>
    <mc:Fallback xmlns="">
      <p:transition spd="slow" advTm="4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SQL Triggers: Example (FYI)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Transactions(</a:t>
            </a:r>
            <a:r>
              <a:rPr lang="en-US" u="sng" dirty="0"/>
              <a:t>TID</a:t>
            </a:r>
            <a:r>
              <a:rPr lang="en-US" dirty="0"/>
              <a:t>, </a:t>
            </a:r>
            <a:r>
              <a:rPr lang="en-US" dirty="0" err="1"/>
              <a:t>accNo</a:t>
            </a:r>
            <a:r>
              <a:rPr lang="en-US" dirty="0"/>
              <a:t>, amount, type, date, status)</a:t>
            </a:r>
          </a:p>
          <a:p>
            <a:pPr marL="0" indent="0">
              <a:buNone/>
            </a:pPr>
            <a:r>
              <a:rPr lang="en-US" dirty="0"/>
              <a:t>Account(</a:t>
            </a:r>
            <a:r>
              <a:rPr lang="en-US" u="sng" dirty="0" err="1"/>
              <a:t>accNo</a:t>
            </a:r>
            <a:r>
              <a:rPr lang="en-US" dirty="0"/>
              <a:t>, balance, owner)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When a withdrawal is made, the balance in the account table should be updated accordingly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CREATE TRIGGER 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Update_balance</a:t>
            </a: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AFTER INSERT OF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TID, amount, status ON Transactions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FOR EACH ROW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WHEN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</a:t>
            </a:r>
            <a:r>
              <a:rPr lang="en-US" altLang="zh-CN" dirty="0">
                <a:solidFill>
                  <a:srgbClr val="FF0000"/>
                </a:solidFill>
                <a:latin typeface="Courier New" pitchFamily="49" charset="0"/>
                <a:ea typeface="宋体" pitchFamily="2" charset="-122"/>
              </a:rPr>
              <a:t>(</a:t>
            </a:r>
            <a:r>
              <a:rPr lang="en-US" altLang="zh-CN" dirty="0" err="1">
                <a:solidFill>
                  <a:srgbClr val="FF0000"/>
                </a:solidFill>
                <a:latin typeface="Courier New" pitchFamily="49" charset="0"/>
                <a:ea typeface="宋体" pitchFamily="2" charset="-122"/>
              </a:rPr>
              <a:t>new.status</a:t>
            </a:r>
            <a:r>
              <a:rPr lang="en-US" altLang="zh-CN" dirty="0">
                <a:solidFill>
                  <a:srgbClr val="FF0000"/>
                </a:solidFill>
                <a:latin typeface="Courier New" pitchFamily="49" charset="0"/>
                <a:ea typeface="宋体" pitchFamily="2" charset="-122"/>
              </a:rPr>
              <a:t> = “Success”) AND (type = “Withdrawal”)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UPDATE		Account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SET		balance = balance – 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new.amount</a:t>
            </a:r>
            <a:r>
              <a:rPr lang="en-US" altLang="zh-CN" dirty="0">
                <a:latin typeface="Courier New" pitchFamily="49" charset="0"/>
                <a:ea typeface="宋体" pitchFamily="2" charset="-122"/>
              </a:rPr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21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8"/>
    </mc:Choice>
    <mc:Fallback xmlns="">
      <p:transition spd="slow" advTm="2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15" x="889000" y="4953000"/>
          <p14:tracePt t="5663" x="882650" y="4953000"/>
          <p14:tracePt t="5672" x="869950" y="4953000"/>
          <p14:tracePt t="5681" x="844550" y="4953000"/>
          <p14:tracePt t="5697" x="831850" y="4940300"/>
          <p14:tracePt t="5730" x="831850" y="4908550"/>
          <p14:tracePt t="5747" x="844550" y="4832350"/>
          <p14:tracePt t="5764" x="889000" y="4762500"/>
          <p14:tracePt t="5781" x="914400" y="4686300"/>
          <p14:tracePt t="5797" x="946150" y="4622800"/>
          <p14:tracePt t="5814" x="1009650" y="4572000"/>
          <p14:tracePt t="5831" x="1358900" y="4489450"/>
          <p14:tracePt t="5847" x="1752600" y="4432300"/>
          <p14:tracePt t="5864" x="2012950" y="4381500"/>
          <p14:tracePt t="5881" x="2095500" y="4349750"/>
          <p14:tracePt t="5897" x="2095500" y="4343400"/>
          <p14:tracePt t="5931" x="2101850" y="4337050"/>
          <p14:tracePt t="5947" x="2089150" y="4311650"/>
          <p14:tracePt t="5965" x="2006600" y="4286250"/>
          <p14:tracePt t="5981" x="1847850" y="4248150"/>
          <p14:tracePt t="5997" x="1803400" y="4203700"/>
          <p14:tracePt t="6033" x="1803400" y="4191000"/>
          <p14:tracePt t="6047" x="1835150" y="4127500"/>
          <p14:tracePt t="6064" x="1854200" y="4057650"/>
          <p14:tracePt t="6081" x="1879600" y="3968750"/>
          <p14:tracePt t="6098" x="1879600" y="3911600"/>
          <p14:tracePt t="6114" x="1879600" y="3879850"/>
          <p14:tracePt t="6131" x="1879600" y="3848100"/>
          <p14:tracePt t="6147" x="1841500" y="3784600"/>
          <p14:tracePt t="6163" x="1816100" y="3752850"/>
          <p14:tracePt t="6180" x="1803400" y="3733800"/>
          <p14:tracePt t="6197" x="1797050" y="3733800"/>
          <p14:tracePt t="6231" x="1797050" y="3714750"/>
          <p14:tracePt t="6248" x="1803400" y="3702050"/>
          <p14:tracePt t="6264" x="1803400" y="3676650"/>
          <p14:tracePt t="6281" x="1739900" y="3632200"/>
          <p14:tracePt t="6298" x="1682750" y="3600450"/>
          <p14:tracePt t="6315" x="1638300" y="3581400"/>
          <p14:tracePt t="6331" x="1600200" y="3562350"/>
          <p14:tracePt t="6348" x="1600200" y="3556000"/>
          <p14:tracePt t="6364" x="1587500" y="3556000"/>
          <p14:tracePt t="6381" x="1530350" y="3530600"/>
          <p14:tracePt t="6398" x="1460500" y="3530600"/>
          <p14:tracePt t="6415" x="1365250" y="3524250"/>
          <p14:tracePt t="6431" x="1238250" y="3524250"/>
          <p14:tracePt t="6448" x="1174750" y="3524250"/>
          <p14:tracePt t="6465" x="1149350" y="3524250"/>
          <p14:tracePt t="6481" x="1130300" y="3524250"/>
          <p14:tracePt t="6515" x="1123950" y="3524250"/>
          <p14:tracePt t="6531" x="1117600" y="3524250"/>
          <p14:tracePt t="6548" x="1085850" y="3524250"/>
          <p14:tracePt t="6552" x="1066800" y="3524250"/>
          <p14:tracePt t="6565" x="1035050" y="3524250"/>
          <p14:tracePt t="6582" x="984250" y="3524250"/>
          <p14:tracePt t="6598" x="920750" y="3524250"/>
          <p14:tracePt t="6615" x="850900" y="3524250"/>
          <p14:tracePt t="6632" x="812800" y="3524250"/>
          <p14:tracePt t="6648" x="774700" y="3530600"/>
          <p14:tracePt t="6665" x="749300" y="3543300"/>
          <p14:tracePt t="6681" x="723900" y="3575050"/>
          <p14:tracePt t="6697" x="698500" y="3594100"/>
          <p14:tracePt t="6714" x="673100" y="3613150"/>
          <p14:tracePt t="6731" x="647700" y="3638550"/>
          <p14:tracePt t="6748" x="622300" y="3657600"/>
          <p14:tracePt t="6765" x="609600" y="3670300"/>
          <p14:tracePt t="6782" x="609600" y="3683000"/>
          <p14:tracePt t="6798" x="609600" y="3702050"/>
          <p14:tracePt t="6815" x="609600" y="3733800"/>
          <p14:tracePt t="6832" x="609600" y="3746500"/>
          <p14:tracePt t="6848" x="615950" y="3771900"/>
          <p14:tracePt t="6865" x="654050" y="3797300"/>
          <p14:tracePt t="6882" x="685800" y="3816350"/>
          <p14:tracePt t="6898" x="819150" y="3854450"/>
          <p14:tracePt t="6915" x="971550" y="3873500"/>
          <p14:tracePt t="6932" x="1130300" y="3905250"/>
          <p14:tracePt t="6949" x="1206500" y="3911600"/>
          <p14:tracePt t="6965" x="1263650" y="3917950"/>
          <p14:tracePt t="6982" x="1308100" y="3924300"/>
          <p14:tracePt t="7000" x="1365250" y="3937000"/>
          <p14:tracePt t="7016" x="1403350" y="3956050"/>
          <p14:tracePt t="7032" x="1485900" y="3975100"/>
          <p14:tracePt t="7049" x="1619250" y="4019550"/>
          <p14:tracePt t="7065" x="1803400" y="4070350"/>
          <p14:tracePt t="7082" x="2006600" y="4089400"/>
          <p14:tracePt t="7099" x="2152650" y="4127500"/>
          <p14:tracePt t="7115" x="2317750" y="4146550"/>
          <p14:tracePt t="7132" x="2463800" y="4165600"/>
          <p14:tracePt t="7148" x="2540000" y="4165600"/>
          <p14:tracePt t="7165" x="2603500" y="4165600"/>
          <p14:tracePt t="7181" x="2667000" y="4165600"/>
          <p14:tracePt t="7198" x="2736850" y="4165600"/>
          <p14:tracePt t="7215" x="2844800" y="4171950"/>
          <p14:tracePt t="7232" x="2927350" y="4191000"/>
          <p14:tracePt t="7249" x="3016250" y="4191000"/>
          <p14:tracePt t="7265" x="3124200" y="4216400"/>
          <p14:tracePt t="7282" x="3232150" y="4222750"/>
          <p14:tracePt t="7299" x="3403600" y="4267200"/>
          <p14:tracePt t="7315" x="3695700" y="4311650"/>
          <p14:tracePt t="7332" x="4108450" y="4349750"/>
          <p14:tracePt t="7349" x="4489450" y="4387850"/>
          <p14:tracePt t="7365" x="4749800" y="4432300"/>
          <p14:tracePt t="7383" x="4921250" y="4451350"/>
          <p14:tracePt t="7399" x="4997450" y="4451350"/>
          <p14:tracePt t="7416" x="5073650" y="4451350"/>
          <p14:tracePt t="7432" x="5181600" y="4451350"/>
          <p14:tracePt t="7449" x="5295900" y="4451350"/>
          <p14:tracePt t="7466" x="5372100" y="4451350"/>
          <p14:tracePt t="7482" x="5441950" y="4451350"/>
          <p14:tracePt t="7499" x="5511800" y="4432300"/>
          <p14:tracePt t="7516" x="5568950" y="4419600"/>
          <p14:tracePt t="7533" x="5645150" y="4394200"/>
          <p14:tracePt t="7549" x="5715000" y="4362450"/>
          <p14:tracePt t="7554" x="5772150" y="4349750"/>
          <p14:tracePt t="7566" x="5822950" y="4330700"/>
          <p14:tracePt t="7583" x="5962650" y="4292600"/>
          <p14:tracePt t="7599" x="6038850" y="4260850"/>
          <p14:tracePt t="7616" x="6089650" y="4229100"/>
          <p14:tracePt t="7632" x="6115050" y="4203700"/>
          <p14:tracePt t="7649" x="6115050" y="4178300"/>
          <p14:tracePt t="7666" x="6115050" y="4146550"/>
          <p14:tracePt t="7683" x="6115050" y="4102100"/>
          <p14:tracePt t="7699" x="6115050" y="4064000"/>
          <p14:tracePt t="7716" x="6115050" y="4019550"/>
          <p14:tracePt t="7733" x="6070600" y="3949700"/>
          <p14:tracePt t="7749" x="5943600" y="3879850"/>
          <p14:tracePt t="7766" x="5676900" y="3822700"/>
          <p14:tracePt t="7784" x="4908550" y="3708400"/>
          <p14:tracePt t="7800" x="4483100" y="3638550"/>
          <p14:tracePt t="7816" x="4267200" y="3619500"/>
          <p14:tracePt t="7833" x="4114800" y="3587750"/>
          <p14:tracePt t="7849" x="3917950" y="3581400"/>
          <p14:tracePt t="7866" x="3625850" y="3581400"/>
          <p14:tracePt t="7883" x="3111500" y="3581400"/>
          <p14:tracePt t="7899" x="2514600" y="3581400"/>
          <p14:tracePt t="7916" x="2044700" y="3581400"/>
          <p14:tracePt t="7933" x="1676400" y="3581400"/>
          <p14:tracePt t="7950" x="1454150" y="3581400"/>
          <p14:tracePt t="7966" x="1257300" y="3549650"/>
          <p14:tracePt t="7983" x="1066800" y="3492500"/>
          <p14:tracePt t="8000" x="984250" y="3473450"/>
          <p14:tracePt t="8016" x="920750" y="3460750"/>
          <p14:tracePt t="8033" x="908050" y="3460750"/>
          <p14:tracePt t="8050" x="882650" y="3460750"/>
          <p14:tracePt t="8066" x="857250" y="3460750"/>
          <p14:tracePt t="8083" x="831850" y="3473450"/>
          <p14:tracePt t="8100" x="793750" y="3486150"/>
          <p14:tracePt t="8117" x="717550" y="3486150"/>
          <p14:tracePt t="8133" x="666750" y="3486150"/>
          <p14:tracePt t="8150" x="615950" y="3486150"/>
          <p14:tracePt t="8166" x="609600" y="3486150"/>
          <p14:tracePt t="8182" x="603250" y="3486150"/>
          <p14:tracePt t="9289" x="609600" y="3486150"/>
          <p14:tracePt t="9296" x="660400" y="3486150"/>
          <p14:tracePt t="9305" x="723900" y="3492500"/>
          <p14:tracePt t="9318" x="793750" y="3505200"/>
          <p14:tracePt t="9334" x="939800" y="3543300"/>
          <p14:tracePt t="9351" x="1079500" y="3587750"/>
          <p14:tracePt t="9368" x="1111250" y="3600450"/>
          <p14:tracePt t="9385" x="1136650" y="3625850"/>
          <p14:tracePt t="9401" x="1149350" y="3632200"/>
          <p14:tracePt t="9418" x="1155700" y="3632200"/>
          <p14:tracePt t="10817" x="1149350" y="3632200"/>
          <p14:tracePt t="10825" x="1130300" y="3644900"/>
          <p14:tracePt t="10836" x="1098550" y="3676650"/>
          <p14:tracePt t="10853" x="996950" y="3746500"/>
          <p14:tracePt t="10869" x="863600" y="3848100"/>
          <p14:tracePt t="10886" x="704850" y="4019550"/>
          <p14:tracePt t="10903" x="520700" y="4311650"/>
          <p14:tracePt t="10920" x="463550" y="4559300"/>
          <p14:tracePt t="10936" x="463550" y="4737100"/>
          <p14:tracePt t="10953" x="533400" y="4857750"/>
          <p14:tracePt t="10970" x="590550" y="4914900"/>
          <p14:tracePt t="10986" x="609600" y="4921250"/>
          <p14:tracePt t="11050" x="615950" y="4927600"/>
          <p14:tracePt t="11057" x="622300" y="4933950"/>
          <p14:tracePt t="11070" x="628650" y="4946650"/>
          <p14:tracePt t="11086" x="654050" y="4972050"/>
          <p14:tracePt t="11103" x="717550" y="5022850"/>
          <p14:tracePt t="11120" x="774700" y="5035550"/>
          <p14:tracePt t="11136" x="831850" y="5067300"/>
          <p14:tracePt t="11153" x="863600" y="5073650"/>
          <p14:tracePt t="11207" x="863600" y="5080000"/>
          <p14:tracePt t="11241" x="863600" y="5086350"/>
          <p14:tracePt t="11249" x="857250" y="5099050"/>
          <p14:tracePt t="11257" x="850900" y="5105400"/>
          <p14:tracePt t="11270" x="844550" y="5111750"/>
          <p14:tracePt t="11287" x="787400" y="5124450"/>
          <p14:tracePt t="11303" x="723900" y="5124450"/>
          <p14:tracePt t="11320" x="673100" y="5118100"/>
          <p14:tracePt t="11337" x="622300" y="5092700"/>
          <p14:tracePt t="11353" x="609600" y="5080000"/>
          <p14:tracePt t="11370" x="609600" y="5073650"/>
          <p14:tracePt t="11387" x="609600" y="5054600"/>
          <p14:tracePt t="11403" x="609600" y="5048250"/>
          <p14:tracePt t="11437" x="609600" y="5041900"/>
          <p14:tracePt t="11453" x="615950" y="5022850"/>
          <p14:tracePt t="11470" x="666750" y="5022850"/>
          <p14:tracePt t="11487" x="806450" y="5022850"/>
          <p14:tracePt t="11503" x="876300" y="5041900"/>
          <p14:tracePt t="11520" x="965200" y="5067300"/>
          <p14:tracePt t="11537" x="1047750" y="5086350"/>
          <p14:tracePt t="11554" x="1123950" y="5086350"/>
          <p14:tracePt t="11570" x="1225550" y="5086350"/>
          <p14:tracePt t="11587" x="1333500" y="5086350"/>
          <p14:tracePt t="11604" x="1371600" y="5086350"/>
          <p14:tracePt t="11620" x="1403350" y="5086350"/>
          <p14:tracePt t="11637" x="1416050" y="5086350"/>
          <p14:tracePt t="11670" x="1435100" y="5086350"/>
          <p14:tracePt t="11801" x="1422400" y="5086350"/>
          <p14:tracePt t="11809" x="1409700" y="5086350"/>
          <p14:tracePt t="11824" x="1397000" y="5086350"/>
          <p14:tracePt t="11837" x="1384300" y="5086350"/>
          <p14:tracePt t="11854" x="1365250" y="5067300"/>
          <p14:tracePt t="11871" x="1333500" y="5060950"/>
          <p14:tracePt t="11887" x="1282700" y="5060950"/>
          <p14:tracePt t="11904" x="1231900" y="5060950"/>
          <p14:tracePt t="11921" x="1193800" y="5060950"/>
          <p14:tracePt t="11937" x="1174750" y="5060950"/>
          <p14:tracePt t="11954" x="1143000" y="5054600"/>
          <p14:tracePt t="11971" x="1073150" y="5029200"/>
          <p14:tracePt t="11987" x="1041400" y="5010150"/>
          <p14:tracePt t="12004" x="977900" y="4991100"/>
          <p14:tracePt t="12021" x="946150" y="4984750"/>
          <p14:tracePt t="12037" x="920750" y="4965700"/>
          <p14:tracePt t="12054" x="901700" y="4959350"/>
          <p14:tracePt t="12071" x="895350" y="4959350"/>
          <p14:tracePt t="12121" x="889000" y="4959350"/>
          <p14:tracePt t="12128" x="869950" y="4959350"/>
          <p14:tracePt t="12137" x="863600" y="4959350"/>
          <p14:tracePt t="12154" x="819150" y="4959350"/>
          <p14:tracePt t="12170" x="793750" y="4946650"/>
          <p14:tracePt t="12187" x="781050" y="4933950"/>
          <p14:tracePt t="12204" x="768350" y="4921250"/>
          <p14:tracePt t="12221" x="742950" y="4902200"/>
          <p14:tracePt t="12238" x="704850" y="4895850"/>
          <p14:tracePt t="12254" x="654050" y="4889500"/>
          <p14:tracePt t="12271" x="584200" y="4883150"/>
          <p14:tracePt t="12288" x="565150" y="4883150"/>
          <p14:tracePt t="12321" x="558800" y="4883150"/>
          <p14:tracePt t="12521" x="565150" y="4883150"/>
          <p14:tracePt t="12537" x="584200" y="4883150"/>
          <p14:tracePt t="12546" x="596900" y="4883150"/>
          <p14:tracePt t="12555" x="635000" y="4883150"/>
          <p14:tracePt t="12571" x="711200" y="4902200"/>
          <p14:tracePt t="12588" x="844550" y="4908550"/>
          <p14:tracePt t="12605" x="984250" y="4908550"/>
          <p14:tracePt t="12622" x="1066800" y="4908550"/>
          <p14:tracePt t="12638" x="1098550" y="4908550"/>
          <p14:tracePt t="12713" x="1104900" y="4908550"/>
          <p14:tracePt t="12721" x="1111250" y="4908550"/>
          <p14:tracePt t="12729" x="1117600" y="4914900"/>
          <p14:tracePt t="12738" x="1123950" y="4921250"/>
          <p14:tracePt t="12755" x="1143000" y="4933950"/>
          <p14:tracePt t="12793" x="1149350" y="4933950"/>
          <p14:tracePt t="12801" x="1155700" y="4933950"/>
          <p14:tracePt t="12817" x="1168400" y="4933950"/>
          <p14:tracePt t="12825" x="1181100" y="4933950"/>
          <p14:tracePt t="12838" x="1193800" y="4933950"/>
          <p14:tracePt t="12855" x="1200150" y="4933950"/>
          <p14:tracePt t="12961" x="1200150" y="4940300"/>
          <p14:tracePt t="12969" x="1187450" y="4946650"/>
          <p14:tracePt t="12992" x="1181100" y="4946650"/>
          <p14:tracePt t="13009" x="1162050" y="4946650"/>
          <p14:tracePt t="13016" x="1155700" y="4946650"/>
          <p14:tracePt t="13033" x="1143000" y="4946650"/>
          <p14:tracePt t="13081" x="1136650" y="4946650"/>
          <p14:tracePt t="13553" x="1143000" y="4940300"/>
          <p14:tracePt t="13560" x="1200150" y="4940300"/>
          <p14:tracePt t="13572" x="1250950" y="4940300"/>
          <p14:tracePt t="13589" x="1358900" y="4946650"/>
          <p14:tracePt t="13607" x="1498600" y="4965700"/>
          <p14:tracePt t="13622" x="1682750" y="4991100"/>
          <p14:tracePt t="13639" x="1936750" y="5010150"/>
          <p14:tracePt t="13656" x="2089150" y="5010150"/>
          <p14:tracePt t="13673" x="2216150" y="5010150"/>
          <p14:tracePt t="13689" x="2286000" y="5010150"/>
          <p14:tracePt t="13706" x="2324100" y="5010150"/>
          <p14:tracePt t="13723" x="2393950" y="5010150"/>
          <p14:tracePt t="13739" x="2514600" y="5010150"/>
          <p14:tracePt t="13756" x="2654300" y="5010150"/>
          <p14:tracePt t="13773" x="2800350" y="5010150"/>
          <p14:tracePt t="13789" x="2901950" y="5010150"/>
          <p14:tracePt t="13806" x="2978150" y="5010150"/>
          <p14:tracePt t="13823" x="3105150" y="5035550"/>
          <p14:tracePt t="13839" x="3194050" y="5035550"/>
          <p14:tracePt t="13856" x="3270250" y="5035550"/>
          <p14:tracePt t="13873" x="3371850" y="5010150"/>
          <p14:tracePt t="13890" x="3409950" y="4997450"/>
          <p14:tracePt t="13906" x="3422650" y="4991100"/>
          <p14:tracePt t="13923" x="3441700" y="4991100"/>
          <p14:tracePt t="13939" x="3473450" y="4991100"/>
          <p14:tracePt t="13956" x="3581400" y="5010150"/>
          <p14:tracePt t="13973" x="3771900" y="5060950"/>
          <p14:tracePt t="13990" x="3994150" y="5092700"/>
          <p14:tracePt t="14006" x="4184650" y="5105400"/>
          <p14:tracePt t="14023" x="4279900" y="5105400"/>
          <p14:tracePt t="14040" x="4286250" y="5099050"/>
          <p14:tracePt t="14056" x="4298950" y="5092700"/>
          <p14:tracePt t="14073" x="4298950" y="5073650"/>
          <p14:tracePt t="14090" x="4305300" y="5067300"/>
          <p14:tracePt t="14106" x="4311650" y="5060950"/>
          <p14:tracePt t="14576" x="4292600" y="5054600"/>
          <p14:tracePt t="14586" x="4171950" y="5041900"/>
          <p14:tracePt t="14593" x="4133850" y="5029200"/>
          <p14:tracePt t="14625" x="4140200" y="5022850"/>
          <p14:tracePt t="14633" x="4159250" y="5022850"/>
          <p14:tracePt t="14642" x="4197350" y="5010150"/>
          <p14:tracePt t="14657" x="4311650" y="5010150"/>
          <p14:tracePt t="14674" x="4451350" y="5010150"/>
          <p14:tracePt t="14690" x="4692650" y="5010150"/>
          <p14:tracePt t="14707" x="5073650" y="5010150"/>
          <p14:tracePt t="14724" x="5454650" y="4991100"/>
          <p14:tracePt t="14740" x="5746750" y="4978400"/>
          <p14:tracePt t="14757" x="5899150" y="4978400"/>
          <p14:tracePt t="14774" x="5988050" y="4978400"/>
          <p14:tracePt t="14791" x="6013450" y="4991100"/>
          <p14:tracePt t="14807" x="6013450" y="4997450"/>
          <p14:tracePt t="14824" x="5975350" y="4997450"/>
          <p14:tracePt t="14841" x="5899150" y="4997450"/>
          <p14:tracePt t="14961" x="5816600" y="4997450"/>
          <p14:tracePt t="14969" x="5740400" y="4997450"/>
          <p14:tracePt t="14977" x="5721350" y="4997450"/>
          <p14:tracePt t="14991" x="5702300" y="4997450"/>
          <p14:tracePt t="15007" x="5695950" y="4978400"/>
          <p14:tracePt t="15024" x="5695950" y="4972050"/>
          <p14:tracePt t="16689" x="5695950" y="4965700"/>
          <p14:tracePt t="16705" x="5721350" y="4965700"/>
          <p14:tracePt t="16713" x="5759450" y="4965700"/>
          <p14:tracePt t="16726" x="5835650" y="4965700"/>
          <p14:tracePt t="16743" x="6019800" y="4984750"/>
          <p14:tracePt t="16759" x="6115050" y="4997450"/>
          <p14:tracePt t="16776" x="6210300" y="5003800"/>
          <p14:tracePt t="16793" x="6286500" y="5003800"/>
          <p14:tracePt t="16809" x="6324600" y="5003800"/>
          <p14:tracePt t="16826" x="6362700" y="5003800"/>
          <p14:tracePt t="16843" x="6375400" y="5003800"/>
          <p14:tracePt t="16876" x="6375400" y="5010150"/>
          <p14:tracePt t="17096" x="6381750" y="5010150"/>
          <p14:tracePt t="17105" x="6419850" y="5010150"/>
          <p14:tracePt t="17113" x="6470650" y="5010150"/>
          <p14:tracePt t="17126" x="6546850" y="5010150"/>
          <p14:tracePt t="17143" x="6724650" y="5010150"/>
          <p14:tracePt t="17159" x="6889750" y="5010150"/>
          <p14:tracePt t="17176" x="7029450" y="5010150"/>
          <p14:tracePt t="17192" x="7169150" y="5010150"/>
          <p14:tracePt t="17209" x="7251700" y="5010150"/>
          <p14:tracePt t="17226" x="7308850" y="5010150"/>
          <p14:tracePt t="18191" x="7334250" y="5010150"/>
          <p14:tracePt t="18200" x="7416800" y="5010150"/>
          <p14:tracePt t="18210" x="7531100" y="5010150"/>
          <p14:tracePt t="18227" x="7759700" y="5010150"/>
          <p14:tracePt t="18244" x="7994650" y="5010150"/>
          <p14:tracePt t="18261" x="8134350" y="5010150"/>
          <p14:tracePt t="18277" x="8216900" y="5010150"/>
          <p14:tracePt t="18294" x="8248650" y="5010150"/>
          <p14:tracePt t="18311" x="8318500" y="5010150"/>
          <p14:tracePt t="18328" x="8362950" y="5010150"/>
          <p14:tracePt t="18344" x="8420100" y="5010150"/>
          <p14:tracePt t="18361" x="8445500" y="5010150"/>
          <p14:tracePt t="18378" x="8451850" y="5010150"/>
          <p14:tracePt t="18394" x="8458200" y="5010150"/>
          <p14:tracePt t="18411" x="8483600" y="5010150"/>
          <p14:tracePt t="18428" x="8496300" y="5010150"/>
          <p14:tracePt t="18445" x="8540750" y="5010150"/>
          <p14:tracePt t="18461" x="8553450" y="5010150"/>
          <p14:tracePt t="20207" x="8509000" y="5010150"/>
          <p14:tracePt t="20215" x="8401050" y="5010150"/>
          <p14:tracePt t="20223" x="8242300" y="5010150"/>
          <p14:tracePt t="20233" x="8089900" y="5010150"/>
          <p14:tracePt t="20246" x="7854950" y="5010150"/>
          <p14:tracePt t="20263" x="7092950" y="5003800"/>
          <p14:tracePt t="20280" x="6521450" y="5003800"/>
          <p14:tracePt t="20296" x="5943600" y="4972050"/>
          <p14:tracePt t="20313" x="5422900" y="4972050"/>
          <p14:tracePt t="20330" x="4946650" y="4940300"/>
          <p14:tracePt t="20347" x="4508500" y="4902200"/>
          <p14:tracePt t="20363" x="4260850" y="4902200"/>
          <p14:tracePt t="20380" x="4057650" y="4902200"/>
          <p14:tracePt t="20396" x="3867150" y="4902200"/>
          <p14:tracePt t="20413" x="3727450" y="4902200"/>
          <p14:tracePt t="20430" x="3594100" y="4908550"/>
          <p14:tracePt t="20447" x="3403600" y="4908550"/>
          <p14:tracePt t="20463" x="3238500" y="4908550"/>
          <p14:tracePt t="20480" x="3035300" y="4908550"/>
          <p14:tracePt t="20497" x="2844800" y="4908550"/>
          <p14:tracePt t="20514" x="2628900" y="4908550"/>
          <p14:tracePt t="20530" x="2393950" y="4908550"/>
          <p14:tracePt t="20547" x="2178050" y="4908550"/>
          <p14:tracePt t="20564" x="2025650" y="4908550"/>
          <p14:tracePt t="20580" x="1885950" y="4908550"/>
          <p14:tracePt t="20597" x="1746250" y="4908550"/>
          <p14:tracePt t="20614" x="1581150" y="4908550"/>
          <p14:tracePt t="20630" x="1377950" y="4908550"/>
          <p14:tracePt t="20647" x="1073150" y="4908550"/>
          <p14:tracePt t="20664" x="889000" y="4927600"/>
          <p14:tracePt t="20681" x="831850" y="4946650"/>
          <p14:tracePt t="20697" x="800100" y="4946650"/>
          <p14:tracePt t="20737" x="793750" y="4946650"/>
          <p14:tracePt t="20761" x="787400" y="4946650"/>
          <p14:tracePt t="20768" x="774700" y="4946650"/>
          <p14:tracePt t="20780" x="768350" y="4946650"/>
          <p14:tracePt t="20797" x="755650" y="4946650"/>
          <p14:tracePt t="20814" x="742950" y="4946650"/>
          <p14:tracePt t="20830" x="730250" y="4946650"/>
          <p14:tracePt t="20847" x="717550" y="4946650"/>
          <p14:tracePt t="20864" x="711200" y="4946650"/>
          <p14:tracePt t="20897" x="692150" y="4946650"/>
          <p14:tracePt t="20914" x="685800" y="4946650"/>
          <p14:tracePt t="20993" x="692150" y="4946650"/>
          <p14:tracePt t="21001" x="736600" y="4946650"/>
          <p14:tracePt t="21014" x="800100" y="4946650"/>
          <p14:tracePt t="21031" x="1092200" y="4946650"/>
          <p14:tracePt t="21047" x="1403350" y="4946650"/>
          <p14:tracePt t="21064" x="1670050" y="4946650"/>
          <p14:tracePt t="21081" x="1943100" y="4946650"/>
          <p14:tracePt t="21097" x="2184400" y="4946650"/>
          <p14:tracePt t="21114" x="2374900" y="4946650"/>
          <p14:tracePt t="21131" x="2540000" y="4946650"/>
          <p14:tracePt t="21147" x="2730500" y="4946650"/>
          <p14:tracePt t="21163" x="2914650" y="4946650"/>
          <p14:tracePt t="21180" x="3092450" y="4946650"/>
          <p14:tracePt t="21197" x="3321050" y="4946650"/>
          <p14:tracePt t="21214" x="3511550" y="4946650"/>
          <p14:tracePt t="21232" x="3841750" y="4946650"/>
          <p14:tracePt t="21248" x="4070350" y="4946650"/>
          <p14:tracePt t="21264" x="4362450" y="4946650"/>
          <p14:tracePt t="21282" x="4635500" y="4946650"/>
          <p14:tracePt t="21298" x="4946650" y="4946650"/>
          <p14:tracePt t="21314" x="5200650" y="4946650"/>
          <p14:tracePt t="21331" x="5403850" y="4946650"/>
          <p14:tracePt t="21349" x="5543550" y="4946650"/>
          <p14:tracePt t="21364" x="5632450" y="4946650"/>
          <p14:tracePt t="21381" x="5740400" y="4946650"/>
          <p14:tracePt t="21398" x="5867400" y="4959350"/>
          <p14:tracePt t="21414" x="6032500" y="4965700"/>
          <p14:tracePt t="21431" x="6381750" y="5010150"/>
          <p14:tracePt t="21448" x="6616700" y="5010150"/>
          <p14:tracePt t="21464" x="6883400" y="5010150"/>
          <p14:tracePt t="21481" x="7124700" y="5010150"/>
          <p14:tracePt t="21498" x="7289800" y="5010150"/>
          <p14:tracePt t="21515" x="7404100" y="5010150"/>
          <p14:tracePt t="21531" x="7505700" y="5010150"/>
          <p14:tracePt t="21548" x="7620000" y="5010150"/>
          <p14:tracePt t="21552" x="7677150" y="5010150"/>
          <p14:tracePt t="21565" x="7715250" y="5010150"/>
          <p14:tracePt t="21581" x="7842250" y="5016500"/>
          <p14:tracePt t="21598" x="7950200" y="5029200"/>
          <p14:tracePt t="21615" x="8032750" y="5048250"/>
          <p14:tracePt t="21631" x="8058150" y="5048250"/>
          <p14:tracePt t="21648" x="8083550" y="5060950"/>
          <p14:tracePt t="21665" x="8121650" y="5060950"/>
          <p14:tracePt t="21681" x="8204200" y="5067300"/>
          <p14:tracePt t="21698" x="8305800" y="5067300"/>
          <p14:tracePt t="21715" x="8382000" y="5067300"/>
          <p14:tracePt t="21731" x="8401050" y="5067300"/>
          <p14:tracePt t="21748" x="8413750" y="5067300"/>
          <p14:tracePt t="21765" x="8420100" y="5067300"/>
          <p14:tracePt t="22345" x="8388350" y="5067300"/>
          <p14:tracePt t="22353" x="8274050" y="5067300"/>
          <p14:tracePt t="22365" x="8058150" y="5092700"/>
          <p14:tracePt t="22382" x="6940550" y="5130800"/>
          <p14:tracePt t="22399" x="4654550" y="5130800"/>
          <p14:tracePt t="22416" x="3162300" y="5130800"/>
          <p14:tracePt t="22433" x="2152650" y="5130800"/>
          <p14:tracePt t="22449" x="1657350" y="5143500"/>
          <p14:tracePt t="22466" x="1466850" y="5143500"/>
          <p14:tracePt t="22482" x="1416050" y="5143500"/>
          <p14:tracePt t="22499" x="1409700" y="5143500"/>
          <p14:tracePt t="22533" x="1403350" y="5156200"/>
          <p14:tracePt t="22549" x="1403350" y="5162550"/>
          <p14:tracePt t="22566" x="1403350" y="5175250"/>
          <p14:tracePt t="22582" x="1403350" y="5181600"/>
          <p14:tracePt t="22599" x="1435100" y="5200650"/>
          <p14:tracePt t="22616" x="1473200" y="5200650"/>
          <p14:tracePt t="22632" x="1517650" y="5200650"/>
          <p14:tracePt t="22649" x="1562100" y="5200650"/>
          <p14:tracePt t="22666" x="1631950" y="5200650"/>
          <p14:tracePt t="22683" x="1689100" y="5200650"/>
          <p14:tracePt t="22699" x="1720850" y="5213350"/>
          <p14:tracePt t="22716" x="1771650" y="5226050"/>
          <p14:tracePt t="22733" x="1835150" y="5251450"/>
          <p14:tracePt t="22749" x="1873250" y="5251450"/>
          <p14:tracePt t="22766" x="1943100" y="5257800"/>
          <p14:tracePt t="22784" x="2057400" y="5257800"/>
          <p14:tracePt t="22799" x="2095500" y="5257800"/>
          <p14:tracePt t="22872" x="2032000" y="5257800"/>
          <p14:tracePt t="22881" x="1943100" y="5245100"/>
          <p14:tracePt t="22889" x="1841500" y="5238750"/>
          <p14:tracePt t="22899" x="1714500" y="5226050"/>
          <p14:tracePt t="22916" x="1498600" y="5226050"/>
          <p14:tracePt t="22933" x="1295400" y="5226050"/>
          <p14:tracePt t="22950" x="1168400" y="5226050"/>
          <p14:tracePt t="22966" x="1123950" y="5226050"/>
          <p14:tracePt t="22983" x="1098550" y="5245100"/>
          <p14:tracePt t="23000" x="1079500" y="5257800"/>
          <p14:tracePt t="23016" x="1066800" y="5295900"/>
          <p14:tracePt t="23033" x="1054100" y="5334000"/>
          <p14:tracePt t="23050" x="1022350" y="5391150"/>
          <p14:tracePt t="23066" x="990600" y="5461000"/>
          <p14:tracePt t="23083" x="971550" y="5518150"/>
          <p14:tracePt t="23100" x="958850" y="5568950"/>
          <p14:tracePt t="23116" x="952500" y="5613400"/>
          <p14:tracePt t="23133" x="946150" y="5657850"/>
          <p14:tracePt t="23149" x="946150" y="5740400"/>
          <p14:tracePt t="23166" x="946150" y="5784850"/>
          <p14:tracePt t="23183" x="958850" y="5867400"/>
          <p14:tracePt t="23200" x="1009650" y="5930900"/>
          <p14:tracePt t="23216" x="1041400" y="5956300"/>
          <p14:tracePt t="23233" x="1092200" y="5981700"/>
          <p14:tracePt t="23250" x="1187450" y="6013450"/>
          <p14:tracePt t="23267" x="1333500" y="6032500"/>
          <p14:tracePt t="23284" x="1536700" y="6064250"/>
          <p14:tracePt t="23300" x="1809750" y="6108700"/>
          <p14:tracePt t="23316" x="2025650" y="6127750"/>
          <p14:tracePt t="23333" x="2171700" y="6159500"/>
          <p14:tracePt t="23350" x="2241550" y="6159500"/>
          <p14:tracePt t="23366" x="2273300" y="6165850"/>
          <p14:tracePt t="23383" x="2311400" y="6172200"/>
          <p14:tracePt t="23400" x="2368550" y="6172200"/>
          <p14:tracePt t="23417" x="2489200" y="6191250"/>
          <p14:tracePt t="23433" x="2667000" y="6216650"/>
          <p14:tracePt t="23450" x="2882900" y="6248400"/>
          <p14:tracePt t="23467" x="3092450" y="6273800"/>
          <p14:tracePt t="23483" x="3282950" y="6311900"/>
          <p14:tracePt t="23500" x="3460750" y="6324600"/>
          <p14:tracePt t="23517" x="3657600" y="6362700"/>
          <p14:tracePt t="23533" x="3911600" y="6407150"/>
          <p14:tracePt t="23550" x="4216400" y="6438900"/>
          <p14:tracePt t="23555" x="4356100" y="6438900"/>
          <p14:tracePt t="23567" x="4622800" y="6470650"/>
          <p14:tracePt t="23583" x="4876800" y="6496050"/>
          <p14:tracePt t="23600" x="5080000" y="6496050"/>
          <p14:tracePt t="23617" x="5283200" y="6496050"/>
          <p14:tracePt t="23634" x="5473700" y="6515100"/>
          <p14:tracePt t="23650" x="5676900" y="6515100"/>
          <p14:tracePt t="23667" x="5905500" y="6521450"/>
          <p14:tracePt t="23684" x="6108700" y="6534150"/>
          <p14:tracePt t="23700" x="6324600" y="6534150"/>
          <p14:tracePt t="23717" x="6553200" y="6534150"/>
          <p14:tracePt t="23734" x="6781800" y="6534150"/>
          <p14:tracePt t="23751" x="6978650" y="6534150"/>
          <p14:tracePt t="23767" x="7277100" y="6508750"/>
          <p14:tracePt t="23783" x="7416800" y="6489700"/>
          <p14:tracePt t="23800" x="7588250" y="6470650"/>
          <p14:tracePt t="23817" x="7766050" y="6470650"/>
          <p14:tracePt t="23833" x="7956550" y="6470650"/>
          <p14:tracePt t="23850" x="8108950" y="6438900"/>
          <p14:tracePt t="23867" x="8223250" y="6375400"/>
          <p14:tracePt t="23883" x="8293100" y="6318250"/>
          <p14:tracePt t="23900" x="8343900" y="6248400"/>
          <p14:tracePt t="23917" x="8382000" y="6172200"/>
          <p14:tracePt t="23934" x="8451850" y="6096000"/>
          <p14:tracePt t="23951" x="8591550" y="5962650"/>
          <p14:tracePt t="23967" x="8636000" y="5886450"/>
          <p14:tracePt t="23983" x="8642350" y="5829300"/>
          <p14:tracePt t="24000" x="8642350" y="5778500"/>
          <p14:tracePt t="24017" x="8566150" y="5727700"/>
          <p14:tracePt t="24033" x="8477250" y="5695950"/>
          <p14:tracePt t="24050" x="8464550" y="5689600"/>
          <p14:tracePt t="24067" x="8439150" y="5683250"/>
          <p14:tracePt t="24084" x="8426450" y="5670550"/>
          <p14:tracePt t="24101" x="8394700" y="5638800"/>
          <p14:tracePt t="24117" x="8343900" y="5613400"/>
          <p14:tracePt t="24134" x="8242300" y="5568950"/>
          <p14:tracePt t="24151" x="8115300" y="5530850"/>
          <p14:tracePt t="24167" x="8058150" y="5511800"/>
          <p14:tracePt t="24184" x="7962900" y="5492750"/>
          <p14:tracePt t="24200" x="7816850" y="5454650"/>
          <p14:tracePt t="24217" x="7632700" y="5391150"/>
          <p14:tracePt t="24234" x="7385050" y="5327650"/>
          <p14:tracePt t="24251" x="7112000" y="5257800"/>
          <p14:tracePt t="24268" x="6877050" y="5219700"/>
          <p14:tracePt t="24284" x="6661150" y="5187950"/>
          <p14:tracePt t="24301" x="6419850" y="5175250"/>
          <p14:tracePt t="24318" x="6153150" y="5175250"/>
          <p14:tracePt t="24334" x="5892800" y="5175250"/>
          <p14:tracePt t="24351" x="5499100" y="5175250"/>
          <p14:tracePt t="24368" x="5270500" y="5175250"/>
          <p14:tracePt t="24384" x="5054600" y="5175250"/>
          <p14:tracePt t="24401" x="4864100" y="5175250"/>
          <p14:tracePt t="24418" x="4673600" y="5168900"/>
          <p14:tracePt t="24435" x="4483100" y="5137150"/>
          <p14:tracePt t="24451" x="4311650" y="5118100"/>
          <p14:tracePt t="24468" x="4108450" y="5086350"/>
          <p14:tracePt t="24484" x="3943350" y="5067300"/>
          <p14:tracePt t="24501" x="3784600" y="5035550"/>
          <p14:tracePt t="24518" x="3663950" y="5029200"/>
          <p14:tracePt t="24536" x="3479800" y="4991100"/>
          <p14:tracePt t="24551" x="3352800" y="4991100"/>
          <p14:tracePt t="24568" x="3162300" y="4978400"/>
          <p14:tracePt t="24585" x="2971800" y="4978400"/>
          <p14:tracePt t="24602" x="2781300" y="4978400"/>
          <p14:tracePt t="24618" x="2603500" y="4978400"/>
          <p14:tracePt t="24635" x="2425700" y="4978400"/>
          <p14:tracePt t="24651" x="2222500" y="4978400"/>
          <p14:tracePt t="24668" x="1993900" y="4978400"/>
          <p14:tracePt t="24685" x="1797050" y="4978400"/>
          <p14:tracePt t="24702" x="1651000" y="4978400"/>
          <p14:tracePt t="24718" x="1536700" y="4978400"/>
          <p14:tracePt t="24735" x="1390650" y="4984750"/>
          <p14:tracePt t="24752" x="1263650" y="5003800"/>
          <p14:tracePt t="24768" x="1104900" y="5010150"/>
          <p14:tracePt t="24785" x="927100" y="5041900"/>
          <p14:tracePt t="24802" x="768350" y="5060950"/>
          <p14:tracePt t="24818" x="673100" y="5105400"/>
          <p14:tracePt t="24835" x="641350" y="5143500"/>
          <p14:tracePt t="24852" x="635000" y="5156200"/>
          <p14:tracePt t="24868" x="622300" y="5200650"/>
          <p14:tracePt t="24885" x="603250" y="5232400"/>
          <p14:tracePt t="24902" x="596900" y="5276850"/>
          <p14:tracePt t="24918" x="577850" y="5327650"/>
          <p14:tracePt t="24935" x="552450" y="5403850"/>
          <p14:tracePt t="24952" x="539750" y="5454650"/>
          <p14:tracePt t="24968" x="539750" y="5505450"/>
          <p14:tracePt t="24985" x="533400" y="5543550"/>
          <p14:tracePt t="25002" x="533400" y="5588000"/>
          <p14:tracePt t="25018" x="533400" y="5645150"/>
          <p14:tracePt t="25035" x="552450" y="5695950"/>
          <p14:tracePt t="25052" x="584200" y="5759450"/>
          <p14:tracePt t="25056" x="622300" y="5803900"/>
          <p14:tracePt t="25068" x="635000" y="5822950"/>
          <p14:tracePt t="25085" x="666750" y="5848350"/>
          <p14:tracePt t="25102" x="685800" y="5873750"/>
          <p14:tracePt t="25119" x="717550" y="5905500"/>
          <p14:tracePt t="25135" x="781050" y="5930900"/>
          <p14:tracePt t="25151" x="876300" y="5975350"/>
          <p14:tracePt t="25168" x="1041400" y="6045200"/>
          <p14:tracePt t="25184" x="1136650" y="6089650"/>
          <p14:tracePt t="25201" x="1263650" y="6134100"/>
          <p14:tracePt t="25219" x="1403350" y="6146800"/>
          <p14:tracePt t="25235" x="1562100" y="6165850"/>
          <p14:tracePt t="25252" x="1701800" y="6165850"/>
          <p14:tracePt t="25269" x="1905000" y="6184900"/>
          <p14:tracePt t="25285" x="2095500" y="6197600"/>
          <p14:tracePt t="25302" x="2419350" y="6242050"/>
          <p14:tracePt t="25319" x="3060700" y="6286500"/>
          <p14:tracePt t="25335" x="3467100" y="6330950"/>
          <p14:tracePt t="25352" x="3924300" y="6356350"/>
          <p14:tracePt t="25369" x="4267200" y="6413500"/>
          <p14:tracePt t="25385" x="4686300" y="6483350"/>
          <p14:tracePt t="25402" x="5105400" y="6534150"/>
          <p14:tracePt t="25419" x="5473700" y="6546850"/>
          <p14:tracePt t="25436" x="5772150" y="6572250"/>
          <p14:tracePt t="25452" x="6038850" y="6572250"/>
          <p14:tracePt t="25469" x="6280150" y="6572250"/>
          <p14:tracePt t="25486" x="6470650" y="6572250"/>
          <p14:tracePt t="25503" x="6635750" y="6572250"/>
          <p14:tracePt t="25519" x="6889750" y="6572250"/>
          <p14:tracePt t="25535" x="7143750" y="6572250"/>
          <p14:tracePt t="25552" x="7537450" y="6572250"/>
          <p14:tracePt t="25569" x="8001000" y="6572250"/>
          <p14:tracePt t="25586" x="8324850" y="6572250"/>
          <p14:tracePt t="25603" x="8458200" y="6572250"/>
          <p14:tracePt t="25619" x="8489950" y="6559550"/>
          <p14:tracePt t="25636" x="8521700" y="6540500"/>
          <p14:tracePt t="25653" x="8553450" y="6508750"/>
          <p14:tracePt t="25669" x="8585200" y="6464300"/>
          <p14:tracePt t="25686" x="8629650" y="6350000"/>
          <p14:tracePt t="25703" x="8648700" y="6216650"/>
          <p14:tracePt t="25719" x="8667750" y="6146800"/>
          <p14:tracePt t="25736" x="8655050" y="6108700"/>
          <p14:tracePt t="25752" x="8636000" y="6070600"/>
          <p14:tracePt t="25769" x="8623300" y="6038850"/>
          <p14:tracePt t="25786" x="8610600" y="5994400"/>
          <p14:tracePt t="25803" x="8597900" y="5981700"/>
          <p14:tracePt t="25819" x="8578850" y="5969000"/>
          <p14:tracePt t="25836" x="8496300" y="5956300"/>
          <p14:tracePt t="25853" x="8274050" y="5924550"/>
          <p14:tracePt t="25869" x="7912100" y="5924550"/>
          <p14:tracePt t="25886" x="7543800" y="5924550"/>
          <p14:tracePt t="25903" x="7239000" y="5911850"/>
          <p14:tracePt t="25920" x="7061200" y="5892800"/>
          <p14:tracePt t="25936" x="6845300" y="5854700"/>
          <p14:tracePt t="25953" x="6597650" y="5797550"/>
          <p14:tracePt t="25969" x="6197600" y="5734050"/>
          <p14:tracePt t="25986" x="5575300" y="5657850"/>
          <p14:tracePt t="26003" x="4978400" y="5581650"/>
          <p14:tracePt t="26020" x="4635500" y="5568950"/>
          <p14:tracePt t="26036" x="4432300" y="5568950"/>
          <p14:tracePt t="26053" x="4286250" y="5549900"/>
          <p14:tracePt t="26056" x="4235450" y="5537200"/>
          <p14:tracePt t="26070" x="4165600" y="5530850"/>
          <p14:tracePt t="26086" x="4076700" y="5518150"/>
          <p14:tracePt t="26103" x="3917950" y="5492750"/>
          <p14:tracePt t="26120" x="3759200" y="5480050"/>
          <p14:tracePt t="26136" x="3581400" y="5473700"/>
          <p14:tracePt t="26152" x="3378200" y="5473700"/>
          <p14:tracePt t="26169" x="3162300" y="5473700"/>
          <p14:tracePt t="26186" x="2952750" y="5473700"/>
          <p14:tracePt t="26203" x="2736850" y="5473700"/>
          <p14:tracePt t="26220" x="2546350" y="5473700"/>
          <p14:tracePt t="26236" x="2400300" y="5441950"/>
          <p14:tracePt t="26253" x="2317750" y="5429250"/>
          <p14:tracePt t="26270" x="2241550" y="5403850"/>
          <p14:tracePt t="26287" x="2203450" y="5403850"/>
          <p14:tracePt t="26303" x="2082800" y="5397500"/>
          <p14:tracePt t="26320" x="1955800" y="5397500"/>
          <p14:tracePt t="26337" x="1803400" y="5397500"/>
          <p14:tracePt t="26353" x="1638300" y="5397500"/>
          <p14:tracePt t="26370" x="1473200" y="5397500"/>
          <p14:tracePt t="26387" x="1384300" y="5397500"/>
          <p14:tracePt t="26403" x="1320800" y="5384800"/>
          <p14:tracePt t="26420" x="1308100" y="5372100"/>
          <p14:tracePt t="27144" x="1327150" y="5372100"/>
          <p14:tracePt t="27153" x="1441450" y="5378450"/>
          <p14:tracePt t="27159" x="1600200" y="5397500"/>
          <p14:tracePt t="27170" x="1879600" y="5461000"/>
          <p14:tracePt t="27187" x="2527300" y="5543550"/>
          <p14:tracePt t="27204" x="3225800" y="5638800"/>
          <p14:tracePt t="27221" x="3822700" y="5721350"/>
          <p14:tracePt t="27238" x="4375150" y="5829300"/>
          <p14:tracePt t="27254" x="4876800" y="5918200"/>
          <p14:tracePt t="27271" x="5435600" y="5994400"/>
          <p14:tracePt t="27288" x="5645150" y="6032500"/>
          <p14:tracePt t="27304" x="5702300" y="6045200"/>
          <p14:tracePt t="27321" x="5715000" y="6045200"/>
          <p14:tracePt t="27337" x="5683250" y="6045200"/>
          <p14:tracePt t="27354" x="5480050" y="6045200"/>
          <p14:tracePt t="27371" x="4997450" y="5937250"/>
          <p14:tracePt t="27388" x="4419600" y="5759450"/>
          <p14:tracePt t="27405" x="4032250" y="5708650"/>
          <p14:tracePt t="27421" x="3752850" y="5695950"/>
          <p14:tracePt t="27438" x="3676650" y="5695950"/>
          <p14:tracePt t="27455" x="3657600" y="5715000"/>
          <p14:tracePt t="27471" x="3714750" y="5746750"/>
          <p14:tracePt t="27488" x="3771900" y="5778500"/>
          <p14:tracePt t="27504" x="3790950" y="5784850"/>
          <p14:tracePt t="27521" x="3797300" y="5797550"/>
          <p14:tracePt t="27538" x="3816350" y="5810250"/>
          <p14:tracePt t="27555" x="3848100" y="5848350"/>
          <p14:tracePt t="27559" x="3905250" y="5873750"/>
          <p14:tracePt t="27571" x="3949700" y="5911850"/>
          <p14:tracePt t="27588" x="4114800" y="6000750"/>
          <p14:tracePt t="27605" x="4381500" y="6140450"/>
          <p14:tracePt t="27622" x="4559300" y="6267450"/>
          <p14:tracePt t="27638" x="4699000" y="6375400"/>
          <p14:tracePt t="27655" x="4908550" y="6496050"/>
          <p14:tracePt t="27671" x="4972050" y="6527800"/>
          <p14:tracePt t="27688" x="4978400" y="6534150"/>
          <p14:tracePt t="2860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SQL Triggers: An Example (FYI)</a:t>
            </a:r>
          </a:p>
        </p:txBody>
      </p:sp>
      <p:sp>
        <p:nvSpPr>
          <p:cNvPr id="586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>
                <a:ea typeface="宋体" pitchFamily="2" charset="-122"/>
              </a:rPr>
              <a:t>A trigger to compare an employee’s salary to his/her supervisor during insert or update operations: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CN" sz="2000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CN" sz="2000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CREATE TRIGGER INFORM_SUPERVISOR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BEFORE INSERT OR UPDATE OF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	SALARY, SUPERSSN ON EMPLOYEE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	FOR EACH ROW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		WHEN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		(NEW.SALARY&gt; (SELECT SALARY FROM EMPLOYEE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               	 WHERE SSN=NEW.SUPERSSN))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		INFORM_SUPERVISOR (NEW.SUPERVISOR_SSN,NEW.SSN);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 dirty="0">
                <a:latin typeface="Courier New" pitchFamily="49" charset="0"/>
                <a:ea typeface="宋体" pitchFamily="2" charset="-122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22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5"/>
    </mc:Choice>
    <mc:Fallback xmlns="">
      <p:transition spd="slow" advTm="2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71" x="1073150" y="4991100"/>
          <p14:tracePt t="4296" x="1073150" y="4984750"/>
          <p14:tracePt t="4311" x="1066800" y="4984750"/>
          <p14:tracePt t="4328" x="1060450" y="4984750"/>
          <p14:tracePt t="4344" x="1054100" y="4984750"/>
          <p14:tracePt t="4361" x="1047750" y="4959350"/>
          <p14:tracePt t="4378" x="1047750" y="4806950"/>
          <p14:tracePt t="4394" x="1041400" y="4629150"/>
          <p14:tracePt t="4411" x="1041400" y="4438650"/>
          <p14:tracePt t="4428" x="1041400" y="4248150"/>
          <p14:tracePt t="4444" x="1085850" y="4051300"/>
          <p14:tracePt t="4461" x="1162050" y="3892550"/>
          <p14:tracePt t="4477" x="1289050" y="3752850"/>
          <p14:tracePt t="4494" x="1403350" y="3651250"/>
          <p14:tracePt t="4511" x="1606550" y="3543300"/>
          <p14:tracePt t="4528" x="1663700" y="3536950"/>
          <p14:tracePt t="4640" x="1670050" y="3536950"/>
          <p14:tracePt t="4648" x="1670050" y="3549650"/>
          <p14:tracePt t="4661" x="1676400" y="3562350"/>
          <p14:tracePt t="4678" x="1695450" y="3581400"/>
          <p14:tracePt t="4695" x="1714500" y="3581400"/>
          <p14:tracePt t="4711" x="1733550" y="3568700"/>
          <p14:tracePt t="4728" x="1752600" y="3543300"/>
          <p14:tracePt t="4745" x="1758950" y="3517900"/>
          <p14:tracePt t="4762" x="1758950" y="3505200"/>
          <p14:tracePt t="4778" x="1746250" y="3479800"/>
          <p14:tracePt t="4795" x="1676400" y="3467100"/>
          <p14:tracePt t="4812" x="1644650" y="3467100"/>
          <p14:tracePt t="4828" x="1638300" y="3467100"/>
          <p14:tracePt t="4861" x="1631950" y="3479800"/>
          <p14:tracePt t="4878" x="1631950" y="3486150"/>
          <p14:tracePt t="4895" x="1651000" y="3505200"/>
          <p14:tracePt t="4912" x="1663700" y="3505200"/>
          <p14:tracePt t="4984" x="1657350" y="3505200"/>
          <p14:tracePt t="4992" x="1644650" y="3517900"/>
          <p14:tracePt t="5001" x="1644650" y="3530600"/>
          <p14:tracePt t="5011" x="1631950" y="3556000"/>
          <p14:tracePt t="5028" x="1631950" y="3613150"/>
          <p14:tracePt t="5045" x="1631950" y="3625850"/>
          <p14:tracePt t="5048" x="1638300" y="3632200"/>
          <p14:tracePt t="5065" x="1644650" y="3632200"/>
          <p14:tracePt t="5078" x="1651000" y="3632200"/>
          <p14:tracePt t="5095" x="1689100" y="3594100"/>
          <p14:tracePt t="5112" x="1714500" y="3556000"/>
          <p14:tracePt t="5128" x="1733550" y="3536950"/>
          <p14:tracePt t="5145" x="1733550" y="3530600"/>
          <p14:tracePt t="5162" x="1739900" y="3530600"/>
          <p14:tracePt t="5178" x="1758950" y="3530600"/>
          <p14:tracePt t="5195" x="1778000" y="3530600"/>
          <p14:tracePt t="5273" x="1790700" y="3530600"/>
          <p14:tracePt t="5289" x="1797050" y="3524250"/>
          <p14:tracePt t="5297" x="1803400" y="3517900"/>
          <p14:tracePt t="5312" x="1828800" y="3505200"/>
          <p14:tracePt t="5329" x="1873250" y="3467100"/>
          <p14:tracePt t="5345" x="1905000" y="3441700"/>
          <p14:tracePt t="5362" x="1981200" y="3409950"/>
          <p14:tracePt t="5379" x="2032000" y="3371850"/>
          <p14:tracePt t="5395" x="2070100" y="3346450"/>
          <p14:tracePt t="5412" x="2089150" y="3333750"/>
          <p14:tracePt t="5445" x="2095500" y="3302000"/>
          <p14:tracePt t="5461" x="2120900" y="3263900"/>
          <p14:tracePt t="5478" x="2127250" y="3244850"/>
          <p14:tracePt t="5512" x="2133600" y="3238500"/>
          <p14:tracePt t="5529" x="2133600" y="3219450"/>
          <p14:tracePt t="5546" x="2114550" y="3206750"/>
          <p14:tracePt t="5562" x="2057400" y="3200400"/>
          <p14:tracePt t="5580" x="2025650" y="3200400"/>
          <p14:tracePt t="5596" x="2006600" y="3200400"/>
          <p14:tracePt t="5612" x="1943100" y="3200400"/>
          <p14:tracePt t="5629" x="1803400" y="3200400"/>
          <p14:tracePt t="5646" x="1612900" y="3200400"/>
          <p14:tracePt t="5663" x="1416050" y="3232150"/>
          <p14:tracePt t="5679" x="1181100" y="3270250"/>
          <p14:tracePt t="5696" x="1066800" y="3282950"/>
          <p14:tracePt t="5712" x="996950" y="3289300"/>
          <p14:tracePt t="5729" x="946150" y="3289300"/>
          <p14:tracePt t="5746" x="920750" y="3289300"/>
          <p14:tracePt t="5763" x="889000" y="3295650"/>
          <p14:tracePt t="5779" x="850900" y="3302000"/>
          <p14:tracePt t="5796" x="831850" y="3314700"/>
          <p14:tracePt t="5813" x="800100" y="3321050"/>
          <p14:tracePt t="5829" x="755650" y="3321050"/>
          <p14:tracePt t="5846" x="704850" y="3327400"/>
          <p14:tracePt t="5863" x="615950" y="3359150"/>
          <p14:tracePt t="5879" x="577850" y="3371850"/>
          <p14:tracePt t="5896" x="571500" y="3390900"/>
          <p14:tracePt t="5913" x="571500" y="3409950"/>
          <p14:tracePt t="5929" x="571500" y="3416300"/>
          <p14:tracePt t="5946" x="571500" y="3441700"/>
          <p14:tracePt t="5963" x="635000" y="3454400"/>
          <p14:tracePt t="5979" x="692150" y="3454400"/>
          <p14:tracePt t="5996" x="793750" y="3473450"/>
          <p14:tracePt t="6013" x="914400" y="3486150"/>
          <p14:tracePt t="6029" x="1085850" y="3511550"/>
          <p14:tracePt t="6046" x="1276350" y="3536950"/>
          <p14:tracePt t="6050" x="1377950" y="3549650"/>
          <p14:tracePt t="6063" x="1581150" y="3562350"/>
          <p14:tracePt t="6079" x="1797050" y="3581400"/>
          <p14:tracePt t="6096" x="2006600" y="3600450"/>
          <p14:tracePt t="6113" x="2184400" y="3644900"/>
          <p14:tracePt t="6129" x="2286000" y="3644900"/>
          <p14:tracePt t="6146" x="2476500" y="3651250"/>
          <p14:tracePt t="6163" x="2724150" y="3651250"/>
          <p14:tracePt t="6180" x="3003550" y="3651250"/>
          <p14:tracePt t="6196" x="3289300" y="3651250"/>
          <p14:tracePt t="6213" x="3600450" y="3651250"/>
          <p14:tracePt t="6230" x="3879850" y="3651250"/>
          <p14:tracePt t="6247" x="4254500" y="3651250"/>
          <p14:tracePt t="6263" x="4495800" y="3651250"/>
          <p14:tracePt t="6280" x="4660900" y="3651250"/>
          <p14:tracePt t="6296" x="4775200" y="3663950"/>
          <p14:tracePt t="6313" x="4813300" y="3676650"/>
          <p14:tracePt t="6330" x="4832350" y="3676650"/>
          <p14:tracePt t="6346" x="4838700" y="3676650"/>
          <p14:tracePt t="6363" x="4857750" y="3663950"/>
          <p14:tracePt t="6380" x="4889500" y="3613150"/>
          <p14:tracePt t="6396" x="4914900" y="3581400"/>
          <p14:tracePt t="6413" x="4927600" y="3543300"/>
          <p14:tracePt t="6430" x="4927600" y="3511550"/>
          <p14:tracePt t="6447" x="4908550" y="3454400"/>
          <p14:tracePt t="6463" x="4667250" y="3352800"/>
          <p14:tracePt t="6479" x="4425950" y="3308350"/>
          <p14:tracePt t="6496" x="4064000" y="3295650"/>
          <p14:tracePt t="6513" x="3676650" y="3295650"/>
          <p14:tracePt t="6529" x="3333750" y="3295650"/>
          <p14:tracePt t="6547" x="3092450" y="3302000"/>
          <p14:tracePt t="6564" x="2927350" y="3333750"/>
          <p14:tracePt t="6580" x="2857500" y="3340100"/>
          <p14:tracePt t="6597" x="2825750" y="3340100"/>
          <p14:tracePt t="6613" x="2755900" y="3340100"/>
          <p14:tracePt t="6630" x="2654300" y="3340100"/>
          <p14:tracePt t="6647" x="2413000" y="3340100"/>
          <p14:tracePt t="6663" x="2222500" y="3340100"/>
          <p14:tracePt t="6680" x="2019300" y="3340100"/>
          <p14:tracePt t="6697" x="1752600" y="3340100"/>
          <p14:tracePt t="6714" x="1479550" y="3340100"/>
          <p14:tracePt t="6730" x="1168400" y="3340100"/>
          <p14:tracePt t="6747" x="914400" y="3340100"/>
          <p14:tracePt t="6764" x="742950" y="3371850"/>
          <p14:tracePt t="6781" x="660400" y="3378200"/>
          <p14:tracePt t="6797" x="628650" y="3378200"/>
          <p14:tracePt t="6814" x="603250" y="3378200"/>
          <p14:tracePt t="6830" x="584200" y="3378200"/>
          <p14:tracePt t="6847" x="571500" y="3378200"/>
          <p14:tracePt t="6864" x="565150" y="3378200"/>
          <p14:tracePt t="6897" x="558800" y="3384550"/>
          <p14:tracePt t="6914" x="552450" y="3384550"/>
          <p14:tracePt t="7080" x="552450" y="3378200"/>
          <p14:tracePt t="7089" x="584200" y="3378200"/>
          <p14:tracePt t="7097" x="654050" y="3378200"/>
          <p14:tracePt t="7114" x="819150" y="3378200"/>
          <p14:tracePt t="7131" x="1181100" y="3524250"/>
          <p14:tracePt t="7147" x="1866900" y="3911600"/>
          <p14:tracePt t="7164" x="2546350" y="4394200"/>
          <p14:tracePt t="7181" x="2863850" y="4629150"/>
          <p14:tracePt t="7197" x="3022600" y="4800600"/>
          <p14:tracePt t="7214" x="3175000" y="4978400"/>
          <p14:tracePt t="7231" x="3409950" y="5232400"/>
          <p14:tracePt t="7248" x="3492500" y="5295900"/>
          <p14:tracePt t="7281" x="3492500" y="5283200"/>
          <p14:tracePt t="7298" x="3429000" y="5181600"/>
          <p14:tracePt t="7314" x="3321050" y="5054600"/>
          <p14:tracePt t="7331" x="3270250" y="5016500"/>
          <p14:tracePt t="7347" x="3232150" y="5010150"/>
          <p14:tracePt t="7364" x="3194050" y="5003800"/>
          <p14:tracePt t="7381" x="3136900" y="5003800"/>
          <p14:tracePt t="7398" x="3098800" y="5003800"/>
          <p14:tracePt t="7414" x="3073400" y="4997450"/>
          <p14:tracePt t="7431" x="3060700" y="4953000"/>
          <p14:tracePt t="7447" x="3060700" y="4902200"/>
          <p14:tracePt t="7464" x="3060700" y="4845050"/>
          <p14:tracePt t="7480" x="3060700" y="4813300"/>
          <p14:tracePt t="7497" x="3035300" y="4768850"/>
          <p14:tracePt t="7514" x="2984500" y="4768850"/>
          <p14:tracePt t="7531" x="2895600" y="4737100"/>
          <p14:tracePt t="7548" x="2774950" y="4711700"/>
          <p14:tracePt t="7552" x="2724150" y="4679950"/>
          <p14:tracePt t="7565" x="2692400" y="4673600"/>
          <p14:tracePt t="7581" x="2628900" y="4635500"/>
          <p14:tracePt t="7598" x="2552700" y="4610100"/>
          <p14:tracePt t="7615" x="2482850" y="4591050"/>
          <p14:tracePt t="7631" x="2413000" y="4584700"/>
          <p14:tracePt t="7648" x="2330450" y="4565650"/>
          <p14:tracePt t="7664" x="2241550" y="4565650"/>
          <p14:tracePt t="7681" x="2159000" y="4565650"/>
          <p14:tracePt t="7698" x="2070100" y="4572000"/>
          <p14:tracePt t="7715" x="1962150" y="4572000"/>
          <p14:tracePt t="7731" x="1905000" y="4572000"/>
          <p14:tracePt t="7748" x="1790700" y="4572000"/>
          <p14:tracePt t="7765" x="1663700" y="4572000"/>
          <p14:tracePt t="7781" x="1543050" y="4578350"/>
          <p14:tracePt t="7798" x="1435100" y="4603750"/>
          <p14:tracePt t="7815" x="1333500" y="4654550"/>
          <p14:tracePt t="7831" x="1327150" y="4686300"/>
          <p14:tracePt t="7848" x="1327150" y="4718050"/>
          <p14:tracePt t="7865" x="1339850" y="4768850"/>
          <p14:tracePt t="7881" x="1377950" y="4787900"/>
          <p14:tracePt t="7898" x="1435100" y="4806950"/>
          <p14:tracePt t="7915" x="1543050" y="4819650"/>
          <p14:tracePt t="7932" x="1708150" y="4819650"/>
          <p14:tracePt t="7948" x="1943100" y="4819650"/>
          <p14:tracePt t="7965" x="2349500" y="4819650"/>
          <p14:tracePt t="7982" x="2921000" y="4819650"/>
          <p14:tracePt t="7999" x="3733800" y="4838700"/>
          <p14:tracePt t="8015" x="4013200" y="4838700"/>
          <p14:tracePt t="8032" x="4254500" y="4838700"/>
          <p14:tracePt t="8048" x="4470400" y="4838700"/>
          <p14:tracePt t="8065" x="4686300" y="4838700"/>
          <p14:tracePt t="8082" x="4876800" y="4838700"/>
          <p14:tracePt t="8098" x="5073650" y="4838700"/>
          <p14:tracePt t="8115" x="5264150" y="4838700"/>
          <p14:tracePt t="8132" x="5480050" y="4838700"/>
          <p14:tracePt t="8148" x="5734050" y="4838700"/>
          <p14:tracePt t="8165" x="5949950" y="4838700"/>
          <p14:tracePt t="8182" x="6076950" y="4845050"/>
          <p14:tracePt t="8199" x="6197600" y="4883150"/>
          <p14:tracePt t="8215" x="6280150" y="4895850"/>
          <p14:tracePt t="8232" x="6438900" y="4914900"/>
          <p14:tracePt t="8249" x="6629400" y="4914900"/>
          <p14:tracePt t="8265" x="6743700" y="4914900"/>
          <p14:tracePt t="8282" x="6775450" y="4889500"/>
          <p14:tracePt t="8299" x="6762750" y="4794250"/>
          <p14:tracePt t="8315" x="6508750" y="4692650"/>
          <p14:tracePt t="8332" x="5975350" y="4572000"/>
          <p14:tracePt t="8349" x="5403850" y="4495800"/>
          <p14:tracePt t="8365" x="5187950" y="4495800"/>
          <p14:tracePt t="8382" x="5137150" y="4495800"/>
          <p14:tracePt t="8399" x="5130800" y="4508500"/>
          <p14:tracePt t="8415" x="5162550" y="4540250"/>
          <p14:tracePt t="8432" x="5257800" y="4584700"/>
          <p14:tracePt t="8449" x="5302250" y="4610100"/>
          <p14:tracePt t="8465" x="5327650" y="4629150"/>
          <p14:tracePt t="8482" x="5327650" y="4686300"/>
          <p14:tracePt t="8498" x="5099050" y="4832350"/>
          <p14:tracePt t="8515" x="4178300" y="5073650"/>
          <p14:tracePt t="8532" x="3022600" y="5187950"/>
          <p14:tracePt t="8549" x="2171700" y="5289550"/>
          <p14:tracePt t="8554" x="2000250" y="5327650"/>
          <p14:tracePt t="8566" x="1752600" y="5359400"/>
          <p14:tracePt t="8584" x="1492250" y="5397500"/>
          <p14:tracePt t="8599" x="1435100" y="5397500"/>
          <p14:tracePt t="8615" x="1422400" y="5384800"/>
          <p14:tracePt t="8632" x="1466850" y="5353050"/>
          <p14:tracePt t="8649" x="1581150" y="5334000"/>
          <p14:tracePt t="8665" x="1663700" y="5314950"/>
          <p14:tracePt t="8682" x="1670050" y="5314950"/>
          <p14:tracePt t="8698" x="1670050" y="5308600"/>
          <p14:tracePt t="8715" x="1631950" y="5295900"/>
          <p14:tracePt t="8732" x="1612900" y="5295900"/>
          <p14:tracePt t="8766" x="1606550" y="5295900"/>
          <p14:tracePt t="8783" x="1593850" y="5295900"/>
          <p14:tracePt t="8799" x="1562100" y="5289550"/>
          <p14:tracePt t="8816" x="1549400" y="5276850"/>
          <p14:tracePt t="8833" x="1549400" y="5257800"/>
          <p14:tracePt t="8849" x="1612900" y="5245100"/>
          <p14:tracePt t="8866" x="1695450" y="5232400"/>
          <p14:tracePt t="8883" x="1765300" y="5232400"/>
          <p14:tracePt t="8899" x="1790700" y="5226050"/>
          <p14:tracePt t="8916" x="1790700" y="5219700"/>
          <p14:tracePt t="8933" x="1708150" y="5213350"/>
          <p14:tracePt t="8949" x="1517650" y="5194300"/>
          <p14:tracePt t="8966" x="1301750" y="5194300"/>
          <p14:tracePt t="8983" x="1035050" y="5194300"/>
          <p14:tracePt t="8999" x="971550" y="5219700"/>
          <p14:tracePt t="9016" x="965200" y="5238750"/>
          <p14:tracePt t="9033" x="990600" y="5295900"/>
          <p14:tracePt t="9049" x="1117600" y="5346700"/>
          <p14:tracePt t="9066" x="1422400" y="5397500"/>
          <p14:tracePt t="9083" x="2057400" y="5441950"/>
          <p14:tracePt t="9099" x="2832100" y="5441950"/>
          <p14:tracePt t="9116" x="3530600" y="5441950"/>
          <p14:tracePt t="9133" x="3905250" y="5441950"/>
          <p14:tracePt t="9149" x="4133850" y="5397500"/>
          <p14:tracePt t="9166" x="4279900" y="5391150"/>
          <p14:tracePt t="9183" x="4464050" y="5359400"/>
          <p14:tracePt t="9200" x="4629150" y="5353050"/>
          <p14:tracePt t="9216" x="4870450" y="5353050"/>
          <p14:tracePt t="9233" x="5124450" y="5353050"/>
          <p14:tracePt t="9250" x="5321300" y="5353050"/>
          <p14:tracePt t="9266" x="5524500" y="5353050"/>
          <p14:tracePt t="9283" x="5727700" y="5353050"/>
          <p14:tracePt t="9300" x="5981700" y="5353050"/>
          <p14:tracePt t="9316" x="6235700" y="5353050"/>
          <p14:tracePt t="9333" x="6527800" y="5353050"/>
          <p14:tracePt t="9350" x="6807200" y="5353050"/>
          <p14:tracePt t="9366" x="7054850" y="5314950"/>
          <p14:tracePt t="9383" x="7397750" y="5264150"/>
          <p14:tracePt t="9400" x="7613650" y="5257800"/>
          <p14:tracePt t="9416" x="7715250" y="5257800"/>
          <p14:tracePt t="9433" x="7785100" y="5257800"/>
          <p14:tracePt t="9450" x="7880350" y="5283200"/>
          <p14:tracePt t="9466" x="7956550" y="5314950"/>
          <p14:tracePt t="9482" x="7981950" y="5346700"/>
          <p14:tracePt t="9516" x="7988300" y="5346700"/>
          <p14:tracePt t="9546" x="7994650" y="5346700"/>
          <p14:tracePt t="9552" x="8001000" y="5346700"/>
          <p14:tracePt t="9569" x="8001000" y="5340350"/>
          <p14:tracePt t="9583" x="8020050" y="5321300"/>
          <p14:tracePt t="9600" x="8026400" y="5314950"/>
          <p14:tracePt t="9617" x="8032750" y="5308600"/>
          <p14:tracePt t="21360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dirty="0"/>
              <a:t>In-class Exercise #2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964704"/>
          </a:xfrm>
        </p:spPr>
        <p:txBody>
          <a:bodyPr/>
          <a:lstStyle/>
          <a:p>
            <a:r>
              <a:rPr lang="en-US" altLang="en-US" dirty="0"/>
              <a:t>Write a view called Expert that includes all employees (name and SSN) that work on all the projects.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23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534144" y="2564904"/>
            <a:ext cx="81420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CREATE VIEW Expert AS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SELECT 	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FName</a:t>
            </a:r>
            <a:r>
              <a:rPr lang="en-US" altLang="zh-CN" dirty="0">
                <a:latin typeface="Courier New" pitchFamily="49" charset="0"/>
                <a:ea typeface="宋体" pitchFamily="2" charset="-122"/>
              </a:rPr>
              <a:t>, 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LName</a:t>
            </a:r>
            <a:r>
              <a:rPr lang="en-US" altLang="zh-CN" dirty="0">
                <a:latin typeface="Courier New" pitchFamily="49" charset="0"/>
                <a:ea typeface="宋体" pitchFamily="2" charset="-122"/>
              </a:rPr>
              <a:t>, SSN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FROM 		Employee, 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Works_ON</a:t>
            </a: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  	WHERE 	SSN = ESSN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GROUP BY 	SSN, 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FName</a:t>
            </a:r>
            <a:r>
              <a:rPr lang="en-US" altLang="zh-CN" dirty="0">
                <a:latin typeface="Courier New" pitchFamily="49" charset="0"/>
                <a:ea typeface="宋体" pitchFamily="2" charset="-122"/>
              </a:rPr>
              <a:t>, 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LName</a:t>
            </a:r>
            <a:endParaRPr lang="en-US" altLang="zh-CN" dirty="0">
              <a:latin typeface="Courier New" pitchFamily="49" charset="0"/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HAVING	COUNT(PNO) IN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	(SELECT	COUNT(</a:t>
            </a:r>
            <a:r>
              <a:rPr lang="en-US" altLang="zh-CN" dirty="0" err="1">
                <a:latin typeface="Courier New" pitchFamily="49" charset="0"/>
                <a:ea typeface="宋体" pitchFamily="2" charset="-122"/>
              </a:rPr>
              <a:t>PNumber</a:t>
            </a:r>
            <a:r>
              <a:rPr lang="en-US" altLang="zh-CN" dirty="0">
                <a:latin typeface="Courier New" pitchFamily="49" charset="0"/>
                <a:ea typeface="宋体" pitchFamily="2" charset="-122"/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Courier New" pitchFamily="49" charset="0"/>
                <a:ea typeface="宋体" pitchFamily="2" charset="-122"/>
              </a:rPr>
              <a:t>			FROM		Project);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9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52"/>
    </mc:Choice>
    <mc:Fallback xmlns="">
      <p:transition spd="slow" advTm="13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dirty="0"/>
              <a:t>In-class Exercise #3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877478"/>
          </a:xfrm>
        </p:spPr>
        <p:txBody>
          <a:bodyPr/>
          <a:lstStyle/>
          <a:p>
            <a:r>
              <a:rPr lang="en-US" altLang="en-US" dirty="0"/>
              <a:t>Employee who works more than 1000 hours on projects should have salary more than $50,000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24</a:t>
            </a:fld>
            <a:endParaRPr lang="en-US" altLang="zh-CN"/>
          </a:p>
        </p:txBody>
      </p:sp>
      <p:sp>
        <p:nvSpPr>
          <p:cNvPr id="6" name="Rectangle 5"/>
          <p:cNvSpPr/>
          <p:nvPr/>
        </p:nvSpPr>
        <p:spPr>
          <a:xfrm>
            <a:off x="683568" y="2477678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CREATE ASSERTION SALARY_CONSTRAINT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CHECK	 NOT EXISTS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SELECT	SSN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FROM		Employee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WHERE		Salary &lt;= 50000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AND SSN IN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SELECT	ESSN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FROM		</a:t>
            </a:r>
            <a:r>
              <a:rPr lang="en-US" altLang="zh-CN" sz="2000" dirty="0" err="1">
                <a:latin typeface="Courier New" pitchFamily="49" charset="0"/>
                <a:ea typeface="宋体" pitchFamily="2" charset="-122"/>
              </a:rPr>
              <a:t>Works_ON</a:t>
            </a:r>
            <a:endParaRPr lang="en-US" altLang="zh-CN" sz="2000" dirty="0">
              <a:latin typeface="Courier New" pitchFamily="49" charset="0"/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GROUP BY	ESSN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HAVING	SUM(Hours) &gt; 1000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			)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dirty="0">
                <a:latin typeface="Courier New" pitchFamily="49" charset="0"/>
                <a:ea typeface="宋体" pitchFamily="2" charset="-122"/>
              </a:rPr>
              <a:t>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9812" y="4001172"/>
            <a:ext cx="684076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1800" dirty="0"/>
              <a:t>/* Find E with salary $50k or less, and 1000+ hours on projects*/</a:t>
            </a:r>
          </a:p>
          <a:p>
            <a:endParaRPr lang="en-US" sz="1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7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44"/>
    </mc:Choice>
    <mc:Fallback xmlns="">
      <p:transition spd="slow" advTm="11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In-class Exercise #4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Find the names of employees who work on all the projects controlled by department number 5 (if you want an even tougher challenge, replace D5 with “Research”).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Employee who has dependent should work no more than 200 total hours on projects.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25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8"/>
    </mc:Choice>
    <mc:Fallback xmlns="">
      <p:transition spd="slow" advTm="1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SQL</a:t>
            </a:r>
          </a:p>
          <a:p>
            <a:pPr lvl="1"/>
            <a:r>
              <a:rPr lang="en-US" dirty="0"/>
              <a:t>View</a:t>
            </a:r>
          </a:p>
          <a:p>
            <a:pPr lvl="1"/>
            <a:r>
              <a:rPr lang="en-US" dirty="0"/>
              <a:t>Assertion</a:t>
            </a:r>
          </a:p>
          <a:p>
            <a:pPr lvl="1"/>
            <a:r>
              <a:rPr lang="en-US" dirty="0"/>
              <a:t>Trigger</a:t>
            </a:r>
          </a:p>
          <a:p>
            <a:r>
              <a:rPr lang="en-US" dirty="0"/>
              <a:t>SQL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26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9"/>
    </mc:Choice>
    <mc:Fallback xmlns="">
      <p:transition spd="slow" advTm="3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In-class Exercise #1</a:t>
            </a:r>
          </a:p>
        </p:txBody>
      </p:sp>
      <p:sp>
        <p:nvSpPr>
          <p:cNvPr id="66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Find the names of employees who have dependent(s) and a cumulative &gt; 100 total hours on projects.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1115616" y="2492896"/>
            <a:ext cx="74060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		</a:t>
            </a:r>
            <a:r>
              <a:rPr lang="en-US" sz="2000" dirty="0" err="1"/>
              <a:t>FName</a:t>
            </a:r>
            <a:r>
              <a:rPr lang="en-US" sz="2000" dirty="0"/>
              <a:t>, </a:t>
            </a:r>
            <a:r>
              <a:rPr lang="en-US" sz="2000" dirty="0" err="1"/>
              <a:t>LName</a:t>
            </a:r>
            <a:endParaRPr lang="en-US" sz="2000" dirty="0"/>
          </a:p>
          <a:p>
            <a:r>
              <a:rPr lang="en-US" sz="2000" dirty="0"/>
              <a:t>FROM		Employee</a:t>
            </a:r>
          </a:p>
          <a:p>
            <a:r>
              <a:rPr lang="en-US" sz="2000" dirty="0"/>
              <a:t>WHERE		SSN IN (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							    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3508559"/>
            <a:ext cx="460851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Subquery1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91024" y="5445224"/>
            <a:ext cx="460851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Subquery2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072226" y="4938556"/>
            <a:ext cx="17239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INTERSECT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5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9"/>
    </mc:Choice>
    <mc:Fallback xmlns="">
      <p:transition spd="slow" advTm="6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In-class Exercise #1 – Subquery1</a:t>
            </a:r>
          </a:p>
        </p:txBody>
      </p:sp>
      <p:sp>
        <p:nvSpPr>
          <p:cNvPr id="66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Find the names of employees who have dependent(s) and cumulative &gt; 100 total hours on projects.</a:t>
            </a:r>
          </a:p>
          <a:p>
            <a:pPr lvl="1"/>
            <a:r>
              <a:rPr lang="en-US" altLang="zh-CN" dirty="0"/>
              <a:t>Employees with dependent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4</a:t>
            </a:fld>
            <a:endParaRPr lang="en-US" altLang="zh-CN"/>
          </a:p>
        </p:txBody>
      </p:sp>
      <p:sp>
        <p:nvSpPr>
          <p:cNvPr id="6" name="TextBox 5"/>
          <p:cNvSpPr txBox="1"/>
          <p:nvPr/>
        </p:nvSpPr>
        <p:spPr>
          <a:xfrm>
            <a:off x="683568" y="3222993"/>
            <a:ext cx="381642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/* Subquery1 */</a:t>
            </a:r>
          </a:p>
          <a:p>
            <a:r>
              <a:rPr lang="en-US" sz="2000" dirty="0"/>
              <a:t>SELECT	ESSN</a:t>
            </a:r>
          </a:p>
          <a:p>
            <a:r>
              <a:rPr lang="en-US" sz="2000" dirty="0"/>
              <a:t>FROM		Dependent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4917832"/>
            <a:ext cx="6119119" cy="15591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43200" y="4965840"/>
              <a:ext cx="1168920" cy="172728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3840" y="4956480"/>
                <a:ext cx="1187640" cy="174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3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6"/>
    </mc:Choice>
    <mc:Fallback xmlns="">
      <p:transition spd="slow" advTm="2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In-class Exercise #1 – Subquery2</a:t>
            </a:r>
          </a:p>
        </p:txBody>
      </p:sp>
      <p:sp>
        <p:nvSpPr>
          <p:cNvPr id="66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Find the names of employees who have dependent(s) and cumulative &gt; 100 total hours on projects.</a:t>
            </a:r>
          </a:p>
          <a:p>
            <a:pPr lvl="1"/>
            <a:r>
              <a:rPr lang="en-US" altLang="zh-CN" dirty="0"/>
              <a:t>Employees with &gt; 100 total hours on projects.</a:t>
            </a:r>
          </a:p>
          <a:p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5</a:t>
            </a:fld>
            <a:endParaRPr lang="en-US" altLang="zh-CN"/>
          </a:p>
        </p:txBody>
      </p:sp>
      <p:sp>
        <p:nvSpPr>
          <p:cNvPr id="7" name="TextBox 6"/>
          <p:cNvSpPr txBox="1"/>
          <p:nvPr/>
        </p:nvSpPr>
        <p:spPr>
          <a:xfrm>
            <a:off x="971600" y="3212976"/>
            <a:ext cx="4608512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/* Subquery2 */</a:t>
            </a:r>
          </a:p>
          <a:p>
            <a:r>
              <a:rPr lang="en-US" sz="2000" dirty="0"/>
              <a:t>SELECT	ESSN</a:t>
            </a:r>
          </a:p>
          <a:p>
            <a:r>
              <a:rPr lang="en-US" sz="2000" dirty="0"/>
              <a:t>FROM		</a:t>
            </a:r>
            <a:r>
              <a:rPr lang="en-US" sz="2000" dirty="0" err="1"/>
              <a:t>Works_ON</a:t>
            </a:r>
            <a:endParaRPr lang="en-US" sz="2000" dirty="0"/>
          </a:p>
          <a:p>
            <a:r>
              <a:rPr lang="en-US" sz="2000" dirty="0"/>
              <a:t>GROUP BY	ESSN</a:t>
            </a:r>
          </a:p>
          <a:p>
            <a:r>
              <a:rPr lang="en-US" sz="2000" dirty="0"/>
              <a:t>HAVING	SUM(Hours) &gt; 100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124" y="2852936"/>
            <a:ext cx="1939752" cy="38250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46960" y="2610000"/>
              <a:ext cx="2000520" cy="241308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37600" y="2600640"/>
                <a:ext cx="2019240" cy="2431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6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78"/>
    </mc:Choice>
    <mc:Fallback xmlns="">
      <p:transition spd="slow" advTm="5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SQL</a:t>
            </a:r>
          </a:p>
          <a:p>
            <a:pPr lvl="1"/>
            <a:r>
              <a:rPr lang="en-US" dirty="0"/>
              <a:t>View</a:t>
            </a:r>
          </a:p>
          <a:p>
            <a:pPr lvl="1"/>
            <a:r>
              <a:rPr lang="en-US" dirty="0"/>
              <a:t>Assertion</a:t>
            </a:r>
          </a:p>
          <a:p>
            <a:pPr lvl="1"/>
            <a:r>
              <a:rPr lang="en-US" dirty="0"/>
              <a:t>Trigger</a:t>
            </a:r>
          </a:p>
          <a:p>
            <a:r>
              <a:rPr lang="en-US" dirty="0"/>
              <a:t>SQL 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6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5"/>
    </mc:Choice>
    <mc:Fallback xmlns="">
      <p:transition spd="slow" advTm="1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09600" y="2133600"/>
            <a:ext cx="7772400" cy="1143000"/>
          </a:xfrm>
        </p:spPr>
        <p:txBody>
          <a:bodyPr/>
          <a:lstStyle/>
          <a:p>
            <a:pPr algn="ctr"/>
            <a:r>
              <a:rPr lang="en-US" altLang="zh-CN" sz="4000" dirty="0">
                <a:ea typeface="宋体" pitchFamily="2" charset="-122"/>
              </a:rPr>
              <a:t>Part VI Advanced Topics</a:t>
            </a:r>
            <a:endParaRPr lang="en-US" altLang="zh-CN" sz="3200" dirty="0"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8568-874F-4E93-A606-4FF8A6A70C06}" type="slidenum">
              <a:rPr lang="zh-CN" altLang="en-US" smtClean="0"/>
              <a:pPr/>
              <a:t>7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"/>
    </mc:Choice>
    <mc:Fallback xmlns="">
      <p:transition spd="slow" advTm="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Views</a:t>
            </a:r>
          </a:p>
        </p:txBody>
      </p:sp>
      <p:sp>
        <p:nvSpPr>
          <p:cNvPr id="62464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</a:t>
            </a:r>
            <a:r>
              <a:rPr lang="en-US" altLang="zh-CN" b="1" dirty="0"/>
              <a:t>view</a:t>
            </a:r>
            <a:r>
              <a:rPr lang="en-US" altLang="zh-CN" dirty="0"/>
              <a:t> is a “virtual table,” a relation that is defined in terms of the contents of other tables and views.</a:t>
            </a:r>
          </a:p>
          <a:p>
            <a:r>
              <a:rPr lang="en-US" altLang="zh-CN" dirty="0"/>
              <a:t>Declare by:</a:t>
            </a:r>
          </a:p>
          <a:p>
            <a:pPr marL="0" indent="0">
              <a:buNone/>
            </a:pPr>
            <a:r>
              <a:rPr lang="en-US" altLang="zh-CN" dirty="0"/>
              <a:t>	CREATE VIEW &lt;name&gt; AS &lt;query&gt;;</a:t>
            </a:r>
          </a:p>
          <a:p>
            <a:r>
              <a:rPr lang="en-US" altLang="zh-CN" dirty="0"/>
              <a:t>In contrast, a relation whose value is really stored in the database is called a </a:t>
            </a:r>
            <a:r>
              <a:rPr lang="en-US" altLang="zh-CN" b="1" dirty="0"/>
              <a:t>base table</a:t>
            </a:r>
            <a:r>
              <a:rPr lang="en-US" altLang="zh-CN" dirty="0"/>
              <a:t>.</a:t>
            </a:r>
          </a:p>
          <a:p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8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0"/>
    </mc:Choice>
    <mc:Fallback xmlns="">
      <p:transition spd="slow" advTm="7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SQL Views: An Example</a:t>
            </a:r>
          </a:p>
        </p:txBody>
      </p:sp>
      <p:sp>
        <p:nvSpPr>
          <p:cNvPr id="626691" name="Rectangle 3"/>
          <p:cNvSpPr>
            <a:spLocks noGrp="1" noChangeArrowheads="1"/>
          </p:cNvSpPr>
          <p:nvPr>
            <p:ph idx="1"/>
          </p:nvPr>
        </p:nvSpPr>
        <p:spPr>
          <a:xfrm>
            <a:off x="535610" y="1700808"/>
            <a:ext cx="8151190" cy="41148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Specify a different WORKS_ON table</a:t>
            </a:r>
          </a:p>
          <a:p>
            <a:pPr>
              <a:buFont typeface="Wingdings" pitchFamily="2" charset="2"/>
              <a:buNone/>
            </a:pPr>
            <a:endParaRPr lang="en-US" altLang="zh-CN" sz="2400" dirty="0">
              <a:latin typeface="Courier New" pitchFamily="49" charset="0"/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400" dirty="0">
                <a:latin typeface="Courier New" pitchFamily="49" charset="0"/>
                <a:ea typeface="宋体" pitchFamily="2" charset="-122"/>
              </a:rPr>
              <a:t>	CREATE VIEW WORKS_ON_NEW AS</a:t>
            </a:r>
          </a:p>
          <a:p>
            <a:pPr>
              <a:buFont typeface="Wingdings" pitchFamily="2" charset="2"/>
              <a:buNone/>
            </a:pPr>
            <a:r>
              <a:rPr lang="en-US" altLang="zh-CN" sz="2400" dirty="0">
                <a:latin typeface="Courier New" pitchFamily="49" charset="0"/>
                <a:ea typeface="宋体" pitchFamily="2" charset="-122"/>
              </a:rPr>
              <a:t>		SELECT 	FNAME, LNAME, PNAME, HOURS</a:t>
            </a:r>
          </a:p>
          <a:p>
            <a:pPr>
              <a:buFont typeface="Wingdings" pitchFamily="2" charset="2"/>
              <a:buNone/>
            </a:pPr>
            <a:r>
              <a:rPr lang="en-US" altLang="zh-CN" sz="2400" dirty="0">
                <a:latin typeface="Courier New" pitchFamily="49" charset="0"/>
                <a:ea typeface="宋体" pitchFamily="2" charset="-122"/>
              </a:rPr>
              <a:t>		FROM 		EMPLOYEE, PROJECT, WORKS_ON</a:t>
            </a:r>
          </a:p>
          <a:p>
            <a:pPr>
              <a:buFont typeface="Wingdings" pitchFamily="2" charset="2"/>
              <a:buNone/>
            </a:pPr>
            <a:r>
              <a:rPr lang="en-US" altLang="zh-CN" sz="2400" dirty="0">
                <a:latin typeface="Courier New" pitchFamily="49" charset="0"/>
                <a:ea typeface="宋体" pitchFamily="2" charset="-122"/>
              </a:rPr>
              <a:t>  	WHERE 	SSN=ESSN AND PNO=PNUMBER</a:t>
            </a:r>
          </a:p>
          <a:p>
            <a:pPr>
              <a:buFont typeface="Wingdings" pitchFamily="2" charset="2"/>
              <a:buNone/>
            </a:pPr>
            <a:r>
              <a:rPr lang="en-US" altLang="zh-CN" sz="2400" dirty="0">
                <a:latin typeface="Courier New" pitchFamily="49" charset="0"/>
                <a:ea typeface="宋体" pitchFamily="2" charset="-122"/>
              </a:rPr>
              <a:t>		GROUP BY 	PNAME;</a:t>
            </a:r>
          </a:p>
          <a:p>
            <a:pPr>
              <a:buFont typeface="Wingdings" pitchFamily="2" charset="2"/>
              <a:buNone/>
            </a:pPr>
            <a:endParaRPr lang="zh-CN" altLang="en-US" sz="2400" dirty="0">
              <a:latin typeface="Courier New" pitchFamily="49" charset="0"/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9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4"/>
    </mc:Choice>
    <mc:Fallback xmlns="">
      <p:transition spd="slow" advTm="1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9.3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7.1|14.3|7.8|8.5|23.9|6.8|6.7|7.7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7.2|6.5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4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7.5|20.6|3.2|27.8|15.2|0.9|1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7386</TotalTime>
  <Words>2749</Words>
  <Application>Microsoft Office PowerPoint</Application>
  <PresentationFormat>On-screen Show (4:3)</PresentationFormat>
  <Paragraphs>402</Paragraphs>
  <Slides>26</Slides>
  <Notes>23</Notes>
  <HiddenSlides>0</HiddenSlides>
  <MMClips>26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宋体</vt:lpstr>
      <vt:lpstr>Arial</vt:lpstr>
      <vt:lpstr>Arial-BoldMT</vt:lpstr>
      <vt:lpstr>Arial-ItalicMT</vt:lpstr>
      <vt:lpstr>ArialMT</vt:lpstr>
      <vt:lpstr>Courier New</vt:lpstr>
      <vt:lpstr>Monotype Sorts</vt:lpstr>
      <vt:lpstr>Tahoma</vt:lpstr>
      <vt:lpstr>Times New Roman</vt:lpstr>
      <vt:lpstr>Wingdings</vt:lpstr>
      <vt:lpstr>Clarity</vt:lpstr>
      <vt:lpstr>位图图像</vt:lpstr>
      <vt:lpstr>What is the result?</vt:lpstr>
      <vt:lpstr>Review of Last Lecture</vt:lpstr>
      <vt:lpstr>In-class Exercise #1</vt:lpstr>
      <vt:lpstr>In-class Exercise #1 – Subquery1</vt:lpstr>
      <vt:lpstr>In-class Exercise #1 – Subquery2</vt:lpstr>
      <vt:lpstr>Today’s Plan</vt:lpstr>
      <vt:lpstr>Part VI Advanced Topics</vt:lpstr>
      <vt:lpstr>Views</vt:lpstr>
      <vt:lpstr>SQL Views: An Example</vt:lpstr>
      <vt:lpstr>Accessing a View</vt:lpstr>
      <vt:lpstr>What Happens When a View Is Accessed?</vt:lpstr>
      <vt:lpstr>Why View?</vt:lpstr>
      <vt:lpstr>Scenario: Same Data Different Displays</vt:lpstr>
      <vt:lpstr>Scenario: Access Control of Sensitive Data</vt:lpstr>
      <vt:lpstr>It is a CRIME punishable by being FIRED!</vt:lpstr>
      <vt:lpstr>Assertion Motivation: Business Logic</vt:lpstr>
      <vt:lpstr>Using General Assertions</vt:lpstr>
      <vt:lpstr>Assertions: Exercise</vt:lpstr>
      <vt:lpstr>Assertions: Answer</vt:lpstr>
      <vt:lpstr>SQL Triggers</vt:lpstr>
      <vt:lpstr>SQL Triggers: Example (FYI)</vt:lpstr>
      <vt:lpstr>SQL Triggers: An Example (FYI)</vt:lpstr>
      <vt:lpstr>In-class Exercise #2</vt:lpstr>
      <vt:lpstr>In-class Exercise #3</vt:lpstr>
      <vt:lpstr>In-class Exercise #4</vt:lpstr>
      <vt:lpstr>Summary of Today’s Lecture</vt:lpstr>
    </vt:vector>
  </TitlesOfParts>
  <Company>Starcraft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Introduction</dc:title>
  <dc:creator>Zerg</dc:creator>
  <cp:lastModifiedBy>Collin Roberts</cp:lastModifiedBy>
  <cp:revision>438</cp:revision>
  <cp:lastPrinted>1601-01-01T00:00:00Z</cp:lastPrinted>
  <dcterms:created xsi:type="dcterms:W3CDTF">2005-04-29T16:14:00Z</dcterms:created>
  <dcterms:modified xsi:type="dcterms:W3CDTF">2026-06-29T07:26:32Z</dcterms:modified>
</cp:coreProperties>
</file>