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705" r:id="rId2"/>
  </p:sldMasterIdLst>
  <p:notesMasterIdLst>
    <p:notesMasterId r:id="rId28"/>
  </p:notesMasterIdLst>
  <p:handoutMasterIdLst>
    <p:handoutMasterId r:id="rId29"/>
  </p:handoutMasterIdLst>
  <p:sldIdLst>
    <p:sldId id="538" r:id="rId3"/>
    <p:sldId id="534" r:id="rId4"/>
    <p:sldId id="426" r:id="rId5"/>
    <p:sldId id="407" r:id="rId6"/>
    <p:sldId id="258" r:id="rId7"/>
    <p:sldId id="257" r:id="rId8"/>
    <p:sldId id="525" r:id="rId9"/>
    <p:sldId id="450" r:id="rId10"/>
    <p:sldId id="508" r:id="rId11"/>
    <p:sldId id="509" r:id="rId12"/>
    <p:sldId id="527" r:id="rId13"/>
    <p:sldId id="511" r:id="rId14"/>
    <p:sldId id="528" r:id="rId15"/>
    <p:sldId id="512" r:id="rId16"/>
    <p:sldId id="513" r:id="rId17"/>
    <p:sldId id="515" r:id="rId18"/>
    <p:sldId id="516" r:id="rId19"/>
    <p:sldId id="517" r:id="rId20"/>
    <p:sldId id="518" r:id="rId21"/>
    <p:sldId id="519" r:id="rId22"/>
    <p:sldId id="520" r:id="rId23"/>
    <p:sldId id="523" r:id="rId24"/>
    <p:sldId id="521" r:id="rId25"/>
    <p:sldId id="524" r:id="rId26"/>
    <p:sldId id="537" r:id="rId27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5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2" autoAdjust="0"/>
    <p:restoredTop sz="75524" autoAdjust="0"/>
  </p:normalViewPr>
  <p:slideViewPr>
    <p:cSldViewPr>
      <p:cViewPr varScale="1">
        <p:scale>
          <a:sx n="62" d="100"/>
          <a:sy n="62" d="100"/>
        </p:scale>
        <p:origin x="203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816"/>
    </p:cViewPr>
  </p:sorterViewPr>
  <p:notesViewPr>
    <p:cSldViewPr>
      <p:cViewPr varScale="1">
        <p:scale>
          <a:sx n="58" d="100"/>
          <a:sy n="58" d="100"/>
        </p:scale>
        <p:origin x="-1758" y="-66"/>
      </p:cViewPr>
      <p:guideLst>
        <p:guide orient="horz" pos="2925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59" tIns="44929" rIns="89859" bIns="44929" numCol="1" anchor="t" anchorCtr="0" compatLnSpc="1">
            <a:prstTxWarp prst="textNoShape">
              <a:avLst/>
            </a:prstTxWarp>
          </a:bodyPr>
          <a:lstStyle>
            <a:lvl1pPr defTabSz="898391">
              <a:defRPr sz="1200">
                <a:latin typeface="Arial" charset="0"/>
              </a:defRPr>
            </a:lvl1pPr>
          </a:lstStyle>
          <a:p>
            <a:endParaRPr lang="en-CA" altLang="en-US"/>
          </a:p>
        </p:txBody>
      </p:sp>
      <p:sp>
        <p:nvSpPr>
          <p:cNvPr id="532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397" y="1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59" tIns="44929" rIns="89859" bIns="44929" numCol="1" anchor="t" anchorCtr="0" compatLnSpc="1">
            <a:prstTxWarp prst="textNoShape">
              <a:avLst/>
            </a:prstTxWarp>
          </a:bodyPr>
          <a:lstStyle>
            <a:lvl1pPr algn="r" defTabSz="898391">
              <a:defRPr sz="1200">
                <a:latin typeface="Arial" charset="0"/>
              </a:defRPr>
            </a:lvl1pPr>
          </a:lstStyle>
          <a:p>
            <a:endParaRPr lang="en-CA" altLang="en-US"/>
          </a:p>
        </p:txBody>
      </p:sp>
      <p:sp>
        <p:nvSpPr>
          <p:cNvPr id="532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7139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59" tIns="44929" rIns="89859" bIns="44929" numCol="1" anchor="b" anchorCtr="0" compatLnSpc="1">
            <a:prstTxWarp prst="textNoShape">
              <a:avLst/>
            </a:prstTxWarp>
          </a:bodyPr>
          <a:lstStyle>
            <a:lvl1pPr defTabSz="898391">
              <a:defRPr sz="1200">
                <a:latin typeface="Arial" charset="0"/>
              </a:defRPr>
            </a:lvl1pPr>
          </a:lstStyle>
          <a:p>
            <a:endParaRPr lang="en-CA" altLang="en-US"/>
          </a:p>
        </p:txBody>
      </p:sp>
      <p:sp>
        <p:nvSpPr>
          <p:cNvPr id="532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397" y="8817139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59" tIns="44929" rIns="89859" bIns="44929" numCol="1" anchor="b" anchorCtr="0" compatLnSpc="1">
            <a:prstTxWarp prst="textNoShape">
              <a:avLst/>
            </a:prstTxWarp>
          </a:bodyPr>
          <a:lstStyle>
            <a:lvl1pPr algn="r" defTabSz="898391">
              <a:defRPr sz="1200">
                <a:latin typeface="Arial" charset="0"/>
              </a:defRPr>
            </a:lvl1pPr>
          </a:lstStyle>
          <a:p>
            <a:fld id="{6BF7F76C-B2C2-442C-B29A-D8D75B62A52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936630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59" tIns="44929" rIns="89859" bIns="44929" numCol="1" anchor="t" anchorCtr="0" compatLnSpc="1">
            <a:prstTxWarp prst="textNoShape">
              <a:avLst/>
            </a:prstTxWarp>
          </a:bodyPr>
          <a:lstStyle>
            <a:lvl1pPr defTabSz="898391">
              <a:defRPr sz="1200"/>
            </a:lvl1pPr>
          </a:lstStyle>
          <a:p>
            <a:endParaRPr lang="en-US" altLang="zh-CN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959" y="1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59" tIns="44929" rIns="89859" bIns="44929" numCol="1" anchor="t" anchorCtr="0" compatLnSpc="1">
            <a:prstTxWarp prst="textNoShape">
              <a:avLst/>
            </a:prstTxWarp>
          </a:bodyPr>
          <a:lstStyle>
            <a:lvl1pPr algn="r" defTabSz="898391">
              <a:defRPr sz="1200"/>
            </a:lvl1pPr>
          </a:lstStyle>
          <a:p>
            <a:endParaRPr lang="en-US" altLang="zh-CN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3163" y="696913"/>
            <a:ext cx="4640262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917" y="4410730"/>
            <a:ext cx="5123166" cy="417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59" tIns="44929" rIns="89859" bIns="449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79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59" tIns="44929" rIns="89859" bIns="44929" numCol="1" anchor="b" anchorCtr="0" compatLnSpc="1">
            <a:prstTxWarp prst="textNoShape">
              <a:avLst/>
            </a:prstTxWarp>
          </a:bodyPr>
          <a:lstStyle>
            <a:lvl1pPr defTabSz="898391">
              <a:defRPr sz="1200"/>
            </a:lvl1pPr>
          </a:lstStyle>
          <a:p>
            <a:endParaRPr lang="en-US" altLang="zh-CN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959" y="8818579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59" tIns="44929" rIns="89859" bIns="44929" numCol="1" anchor="b" anchorCtr="0" compatLnSpc="1">
            <a:prstTxWarp prst="textNoShape">
              <a:avLst/>
            </a:prstTxWarp>
          </a:bodyPr>
          <a:lstStyle>
            <a:lvl1pPr algn="r" defTabSz="898391">
              <a:defRPr sz="1200"/>
            </a:lvl1pPr>
          </a:lstStyle>
          <a:p>
            <a:fld id="{3F18BC01-AC56-4C43-92B2-FF15BB20E71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59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CN" dirty="0">
                <a:latin typeface="Arial" pitchFamily="34" charset="0"/>
              </a:rPr>
              <a:t>We want to get</a:t>
            </a:r>
            <a:r>
              <a:rPr lang="en-US" altLang="zh-CN" baseline="0" dirty="0">
                <a:latin typeface="Arial" pitchFamily="34" charset="0"/>
              </a:rPr>
              <a:t> data we need and get it fast! Performance is equally important!</a:t>
            </a:r>
          </a:p>
          <a:p>
            <a:r>
              <a:rPr lang="en-US" altLang="zh-CN" dirty="0">
                <a:latin typeface="Arial" pitchFamily="34" charset="0"/>
              </a:rPr>
              <a:t>Make no mistake: DB design and access are important, but for management, reliability and performance are much more important.</a:t>
            </a:r>
            <a:endParaRPr lang="en-US" altLang="zh-CN" baseline="0" dirty="0">
              <a:latin typeface="Arial" pitchFamily="34" charset="0"/>
            </a:endParaRPr>
          </a:p>
          <a:p>
            <a:r>
              <a:rPr lang="en-US" altLang="zh-CN" baseline="0" dirty="0">
                <a:latin typeface="Arial" pitchFamily="34" charset="0"/>
              </a:rPr>
              <a:t>You might have the best DB design in the world and can query it whatever you want.</a:t>
            </a:r>
          </a:p>
          <a:p>
            <a:r>
              <a:rPr lang="en-US" altLang="zh-CN" baseline="0" dirty="0">
                <a:latin typeface="Arial" pitchFamily="34" charset="0"/>
              </a:rPr>
              <a:t>But if it is slow or unreliable, then what is the use?</a:t>
            </a:r>
          </a:p>
          <a:p>
            <a:endParaRPr lang="en-US" altLang="zh-CN" baseline="0" dirty="0">
              <a:latin typeface="Arial" pitchFamily="34" charset="0"/>
            </a:endParaRPr>
          </a:p>
          <a:p>
            <a:r>
              <a:rPr lang="en-US" altLang="zh-CN" baseline="0" dirty="0">
                <a:latin typeface="Arial" pitchFamily="34" charset="0"/>
              </a:rPr>
              <a:t>***************</a:t>
            </a: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391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</a:defRPr>
            </a:lvl1pPr>
            <a:lvl2pPr marL="697259" indent="-268176" defTabSz="898391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</a:defRPr>
            </a:lvl2pPr>
            <a:lvl3pPr marL="1072706" indent="-214541" defTabSz="898391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</a:defRPr>
            </a:lvl3pPr>
            <a:lvl4pPr marL="1501788" indent="-214541" defTabSz="898391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</a:defRPr>
            </a:lvl4pPr>
            <a:lvl5pPr marL="1930870" indent="-214541" defTabSz="898391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</a:defRPr>
            </a:lvl5pPr>
            <a:lvl6pPr marL="2359952" indent="-214541" defTabSz="89839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</a:defRPr>
            </a:lvl6pPr>
            <a:lvl7pPr marL="2789034" indent="-214541" defTabSz="89839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</a:defRPr>
            </a:lvl7pPr>
            <a:lvl8pPr marL="3218117" indent="-214541" defTabSz="89839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</a:defRPr>
            </a:lvl8pPr>
            <a:lvl9pPr marL="3647199" indent="-214541" defTabSz="89839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733957-0029-4CE3-BA8A-009BB4DEFC59}" type="slidenum">
              <a:rPr kumimoji="0" lang="zh-CN" altLang="en-US" sz="1200">
                <a:solidFill>
                  <a:srgbClr val="000000"/>
                </a:solidFill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kumimoji="0" lang="zh-CN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</a:t>
            </a:r>
            <a:r>
              <a:rPr lang="en-US" b="1" dirty="0"/>
              <a:t>worst</a:t>
            </a:r>
            <a:r>
              <a:rPr lang="en-US" b="1" baseline="0" dirty="0"/>
              <a:t> case</a:t>
            </a:r>
            <a:r>
              <a:rPr lang="en-US" baseline="0" dirty="0"/>
              <a:t> scenario: 1 million rows vs. 20 rows!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</a:t>
            </a:r>
            <a:r>
              <a:rPr lang="en-US" baseline="0" dirty="0"/>
              <a:t> </a:t>
            </a:r>
            <a:r>
              <a:rPr lang="en-US" b="1" baseline="0" dirty="0"/>
              <a:t>average case</a:t>
            </a:r>
            <a:r>
              <a:rPr lang="en-US" baseline="0" dirty="0"/>
              <a:t> scenario: 0.5 million rows vs. 20 rows!</a:t>
            </a:r>
            <a:endParaRPr lang="en-US" dirty="0"/>
          </a:p>
          <a:p>
            <a:endParaRPr lang="en-US" dirty="0"/>
          </a:p>
          <a:p>
            <a:r>
              <a:rPr lang="en-US" dirty="0"/>
              <a:t>How many</a:t>
            </a:r>
            <a:r>
              <a:rPr lang="en-US" baseline="0" dirty="0"/>
              <a:t> rows need to be accessed in the sunshine list example where data is sorted according to salary?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BC01-AC56-4C43-92B2-FF15BB20E713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9008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A7A80C-A44A-47F3-BD76-57BFB4EC2CC4}" type="slidenum">
              <a:rPr lang="zh-CN" altLang="en-US"/>
              <a:pPr/>
              <a:t>14</a:t>
            </a:fld>
            <a:endParaRPr lang="en-US" altLang="zh-CN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3163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917" y="4410730"/>
            <a:ext cx="5123166" cy="417600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59" tIns="44929" rIns="89859" bIns="44929"/>
          <a:lstStyle/>
          <a:p>
            <a:r>
              <a:rPr lang="en-US" altLang="zh-CN" u="none" dirty="0"/>
              <a:t>Unfortunately, ordered</a:t>
            </a:r>
            <a:r>
              <a:rPr lang="en-US" altLang="zh-CN" u="none" baseline="0" dirty="0"/>
              <a:t> file has its own problem: it is e</a:t>
            </a:r>
            <a:r>
              <a:rPr lang="en-US" altLang="zh-CN" u="none" dirty="0"/>
              <a:t>asy to search but difficult to modify</a:t>
            </a:r>
          </a:p>
          <a:p>
            <a:endParaRPr lang="en-US" altLang="zh-CN" u="none" dirty="0"/>
          </a:p>
          <a:p>
            <a:r>
              <a:rPr lang="en-US" altLang="zh-CN" u="none" dirty="0"/>
              <a:t>Can</a:t>
            </a:r>
            <a:r>
              <a:rPr lang="en-US" altLang="zh-CN" u="none" baseline="0" dirty="0"/>
              <a:t> we do both? This where Hash and B+ tree are introduced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u="none" baseline="0" dirty="0"/>
              <a:t>Hashing: </a:t>
            </a:r>
            <a:r>
              <a:rPr lang="en-US" altLang="zh-CN" u="none" dirty="0"/>
              <a:t>100 students in a building with 10 rooms, each hold 10.</a:t>
            </a:r>
          </a:p>
          <a:p>
            <a:endParaRPr lang="en-US" altLang="zh-CN" u="sng" dirty="0"/>
          </a:p>
          <a:p>
            <a:r>
              <a:rPr lang="en-US" altLang="zh-CN" dirty="0"/>
              <a:t>Simple but no free lunch, always a catch. If we update (insert, delete), …</a:t>
            </a:r>
          </a:p>
          <a:p>
            <a:endParaRPr lang="en-US" altLang="zh-CN" dirty="0"/>
          </a:p>
          <a:p>
            <a:r>
              <a:rPr lang="en-US" altLang="zh-CN" dirty="0">
                <a:cs typeface="Times New Roman" pitchFamily="18" charset="0"/>
              </a:rPr>
              <a:t>Also called a </a:t>
            </a:r>
            <a:r>
              <a:rPr lang="en-US" altLang="zh-CN" i="1" dirty="0">
                <a:cs typeface="Times New Roman" pitchFamily="18" charset="0"/>
              </a:rPr>
              <a:t>sequential file</a:t>
            </a:r>
            <a:r>
              <a:rPr lang="en-US" altLang="zh-CN" dirty="0">
                <a:cs typeface="Times New Roman" pitchFamily="18" charset="0"/>
              </a:rPr>
              <a:t>.</a:t>
            </a:r>
          </a:p>
          <a:p>
            <a:r>
              <a:rPr lang="en-US" altLang="zh-CN" dirty="0">
                <a:cs typeface="Times New Roman" pitchFamily="18" charset="0"/>
              </a:rPr>
              <a:t>File records are kept sorted by the values of an </a:t>
            </a:r>
            <a:r>
              <a:rPr lang="en-US" altLang="zh-CN" i="1" dirty="0">
                <a:cs typeface="Times New Roman" pitchFamily="18" charset="0"/>
              </a:rPr>
              <a:t>ordering field</a:t>
            </a:r>
            <a:r>
              <a:rPr lang="en-US" altLang="zh-CN" dirty="0">
                <a:cs typeface="Times New Roman" pitchFamily="18" charset="0"/>
              </a:rPr>
              <a:t>.</a:t>
            </a:r>
          </a:p>
          <a:p>
            <a:r>
              <a:rPr lang="en-US" altLang="zh-CN" dirty="0">
                <a:cs typeface="Times New Roman" pitchFamily="18" charset="0"/>
              </a:rPr>
              <a:t>Insertion is expensive: records must be inserted in the </a:t>
            </a:r>
            <a:r>
              <a:rPr lang="en-US" altLang="zh-CN" i="1" dirty="0">
                <a:cs typeface="Times New Roman" pitchFamily="18" charset="0"/>
              </a:rPr>
              <a:t>correct order</a:t>
            </a:r>
            <a:r>
              <a:rPr lang="en-US" altLang="zh-CN" dirty="0">
                <a:cs typeface="Times New Roman" pitchFamily="18" charset="0"/>
              </a:rPr>
              <a:t>. It is common to keep a separate unordered </a:t>
            </a:r>
            <a:r>
              <a:rPr lang="en-US" altLang="zh-CN" i="1" dirty="0">
                <a:cs typeface="Times New Roman" pitchFamily="18" charset="0"/>
              </a:rPr>
              <a:t>overflow</a:t>
            </a:r>
            <a:r>
              <a:rPr lang="en-US" altLang="zh-CN" dirty="0">
                <a:cs typeface="Times New Roman" pitchFamily="18" charset="0"/>
              </a:rPr>
              <a:t>  (or </a:t>
            </a:r>
            <a:r>
              <a:rPr lang="en-US" altLang="zh-CN" i="1" dirty="0">
                <a:cs typeface="Times New Roman" pitchFamily="18" charset="0"/>
              </a:rPr>
              <a:t>transaction</a:t>
            </a:r>
            <a:r>
              <a:rPr lang="en-US" altLang="zh-CN" dirty="0">
                <a:cs typeface="Times New Roman" pitchFamily="18" charset="0"/>
              </a:rPr>
              <a:t> ) file for new records to improve insertion efficiency; this is periodically merged with the main ordered file.</a:t>
            </a:r>
          </a:p>
          <a:p>
            <a:r>
              <a:rPr lang="en-US" altLang="zh-CN" dirty="0">
                <a:cs typeface="Times New Roman" pitchFamily="18" charset="0"/>
              </a:rPr>
              <a:t>A </a:t>
            </a:r>
            <a:r>
              <a:rPr lang="en-US" altLang="zh-CN" i="1" dirty="0">
                <a:cs typeface="Times New Roman" pitchFamily="18" charset="0"/>
              </a:rPr>
              <a:t>binary search</a:t>
            </a:r>
            <a:r>
              <a:rPr lang="en-US" altLang="zh-CN" dirty="0">
                <a:cs typeface="Times New Roman" pitchFamily="18" charset="0"/>
              </a:rPr>
              <a:t>  can be used to search for a record on its </a:t>
            </a:r>
            <a:r>
              <a:rPr lang="en-US" altLang="zh-CN" i="1" dirty="0">
                <a:cs typeface="Times New Roman" pitchFamily="18" charset="0"/>
              </a:rPr>
              <a:t>ordering field value</a:t>
            </a:r>
            <a:r>
              <a:rPr lang="en-US" altLang="zh-CN" dirty="0">
                <a:cs typeface="Times New Roman" pitchFamily="18" charset="0"/>
              </a:rPr>
              <a:t>. This requires reading and searching log</a:t>
            </a:r>
            <a:r>
              <a:rPr lang="en-US" altLang="zh-CN" baseline="-25000" dirty="0">
                <a:cs typeface="Times New Roman" pitchFamily="18" charset="0"/>
              </a:rPr>
              <a:t>2</a:t>
            </a:r>
            <a:r>
              <a:rPr lang="en-US" altLang="zh-CN" dirty="0">
                <a:cs typeface="Times New Roman" pitchFamily="18" charset="0"/>
              </a:rPr>
              <a:t> of the file blocks on the average, an improvement over linear search.</a:t>
            </a:r>
          </a:p>
          <a:p>
            <a:r>
              <a:rPr lang="en-US" altLang="zh-CN" dirty="0">
                <a:cs typeface="Times New Roman" pitchFamily="18" charset="0"/>
              </a:rPr>
              <a:t>Reading the records in order of the ordering field is quite efficient.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6540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1DCE32-A764-415D-8121-5B71960B99F9}" type="slidenum">
              <a:rPr lang="zh-CN" altLang="en-US"/>
              <a:pPr/>
              <a:t>15</a:t>
            </a:fld>
            <a:endParaRPr lang="en-US" altLang="zh-CN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3163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0827" y="4410730"/>
            <a:ext cx="6674173" cy="417600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59" tIns="44929" rIns="89859" bIns="44929"/>
          <a:lstStyle/>
          <a:p>
            <a:r>
              <a:rPr lang="en-US" altLang="zh-CN" dirty="0">
                <a:solidFill>
                  <a:srgbClr val="000000"/>
                </a:solidFill>
                <a:cs typeface="Times New Roman" pitchFamily="18" charset="0"/>
              </a:rPr>
              <a:t>To reduce overflow records, a hash file is typically kept 70-80% full.</a:t>
            </a:r>
          </a:p>
          <a:p>
            <a:r>
              <a:rPr lang="en-US" altLang="zh-CN" dirty="0">
                <a:solidFill>
                  <a:srgbClr val="000000"/>
                </a:solidFill>
                <a:cs typeface="Times New Roman" pitchFamily="18" charset="0"/>
              </a:rPr>
              <a:t>The hash function h should distribute the records uniformly among the buckets; otherwise, search time will be increased because many overflow records will exist.</a:t>
            </a:r>
          </a:p>
          <a:p>
            <a:endParaRPr lang="en-US" altLang="zh-CN" dirty="0">
              <a:cs typeface="Times New Roman" pitchFamily="18" charset="0"/>
            </a:endParaRPr>
          </a:p>
          <a:p>
            <a:r>
              <a:rPr lang="en-US" altLang="zh-CN" dirty="0">
                <a:cs typeface="Times New Roman" pitchFamily="18" charset="0"/>
              </a:rPr>
              <a:t>*************</a:t>
            </a:r>
          </a:p>
          <a:p>
            <a:r>
              <a:rPr lang="en-US" altLang="zh-CN" dirty="0">
                <a:cs typeface="Times New Roman" pitchFamily="18" charset="0"/>
              </a:rPr>
              <a:t>Food</a:t>
            </a:r>
            <a:r>
              <a:rPr lang="en-US" altLang="zh-CN" baseline="0" dirty="0">
                <a:cs typeface="Times New Roman" pitchFamily="18" charset="0"/>
              </a:rPr>
              <a:t> for thought (FYI):</a:t>
            </a:r>
            <a:endParaRPr lang="en-US" altLang="zh-CN" dirty="0">
              <a:cs typeface="Times New Roman" pitchFamily="18" charset="0"/>
            </a:endParaRPr>
          </a:p>
          <a:p>
            <a:r>
              <a:rPr lang="en-US" altLang="zh-CN" dirty="0">
                <a:solidFill>
                  <a:srgbClr val="000000"/>
                </a:solidFill>
                <a:cs typeface="Times New Roman" pitchFamily="18" charset="0"/>
              </a:rPr>
              <a:t>There are numerous methods for collision resolution, including the following:</a:t>
            </a:r>
          </a:p>
          <a:p>
            <a:r>
              <a:rPr lang="en-US" altLang="zh-CN" b="1" i="1" dirty="0">
                <a:solidFill>
                  <a:srgbClr val="000000"/>
                </a:solidFill>
                <a:cs typeface="Times New Roman" pitchFamily="18" charset="0"/>
              </a:rPr>
              <a:t>Open addressing:</a:t>
            </a:r>
            <a:r>
              <a:rPr lang="en-US" altLang="zh-CN" dirty="0">
                <a:solidFill>
                  <a:srgbClr val="000000"/>
                </a:solidFill>
                <a:cs typeface="Times New Roman" pitchFamily="18" charset="0"/>
              </a:rPr>
              <a:t> Proceeding from the occupied position specified by the hash address, the program checks the subsequent positions in order until an unused (empty) position is found. </a:t>
            </a:r>
          </a:p>
          <a:p>
            <a:endParaRPr lang="en-US" altLang="zh-CN" sz="400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altLang="zh-CN" b="1" i="1" dirty="0">
                <a:solidFill>
                  <a:srgbClr val="000000"/>
                </a:solidFill>
                <a:cs typeface="Times New Roman" pitchFamily="18" charset="0"/>
              </a:rPr>
              <a:t>Chaining:</a:t>
            </a:r>
            <a:r>
              <a:rPr lang="en-US" altLang="zh-CN" dirty="0">
                <a:solidFill>
                  <a:srgbClr val="000000"/>
                </a:solidFill>
                <a:cs typeface="Times New Roman" pitchFamily="18" charset="0"/>
              </a:rPr>
              <a:t> For this method, various overflow locations are kept, usually by extending the array with a number of overflow positions.</a:t>
            </a:r>
          </a:p>
          <a:p>
            <a:r>
              <a:rPr lang="en-US" altLang="zh-CN" dirty="0">
                <a:solidFill>
                  <a:srgbClr val="000000"/>
                </a:solidFill>
                <a:cs typeface="Times New Roman" pitchFamily="18" charset="0"/>
              </a:rPr>
              <a:t>In addition, a pointer field is added to each record location.</a:t>
            </a:r>
          </a:p>
          <a:p>
            <a:r>
              <a:rPr lang="en-US" altLang="zh-CN" dirty="0">
                <a:solidFill>
                  <a:srgbClr val="000000"/>
                </a:solidFill>
                <a:cs typeface="Times New Roman" pitchFamily="18" charset="0"/>
              </a:rPr>
              <a:t>A collision is resolved by placing the new record in an unused overflow location and setting the pointer of the occupied hash address location to the address of that overflow location. </a:t>
            </a:r>
          </a:p>
          <a:p>
            <a:endParaRPr lang="en-US" altLang="zh-CN" sz="400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altLang="zh-CN" b="1" i="1" dirty="0">
                <a:solidFill>
                  <a:srgbClr val="000000"/>
                </a:solidFill>
                <a:cs typeface="Times New Roman" pitchFamily="18" charset="0"/>
              </a:rPr>
              <a:t>Multiple hashing:</a:t>
            </a:r>
            <a:r>
              <a:rPr lang="en-US" altLang="zh-CN" dirty="0">
                <a:solidFill>
                  <a:srgbClr val="000000"/>
                </a:solidFill>
                <a:cs typeface="Times New Roman" pitchFamily="18" charset="0"/>
              </a:rPr>
              <a:t> The program applies a second hash function if the first results in a collision.</a:t>
            </a:r>
          </a:p>
          <a:p>
            <a:r>
              <a:rPr lang="en-US" altLang="zh-CN" dirty="0">
                <a:solidFill>
                  <a:srgbClr val="000000"/>
                </a:solidFill>
                <a:cs typeface="Times New Roman" pitchFamily="18" charset="0"/>
              </a:rPr>
              <a:t>If another collision results, the program uses open addressing or applies a third hash function and then uses open addressing if necessary.</a:t>
            </a:r>
          </a:p>
          <a:p>
            <a:endParaRPr lang="zh-CN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115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D1D223-FA5B-4197-AB5E-451474700FC7}" type="slidenum">
              <a:rPr lang="zh-CN" altLang="en-US"/>
              <a:pPr/>
              <a:t>17</a:t>
            </a:fld>
            <a:endParaRPr lang="en-US" altLang="zh-CN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99899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A604E5-F075-49B2-9CD6-F8AF2435F086}" type="slidenum">
              <a:rPr lang="zh-CN" altLang="en-US"/>
              <a:pPr/>
              <a:t>18</a:t>
            </a:fld>
            <a:endParaRPr lang="en-US" altLang="zh-CN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u="sng" dirty="0"/>
              <a:t>Thi</a:t>
            </a:r>
            <a:r>
              <a:rPr lang="en-US" altLang="zh-CN" b="1" u="sng" baseline="0" dirty="0"/>
              <a:t>s is what you need to know:</a:t>
            </a:r>
          </a:p>
          <a:p>
            <a:r>
              <a:rPr lang="en-US" altLang="zh-CN" b="1" u="sng" baseline="0" dirty="0"/>
              <a:t>data in database files are organized using B+ trees.</a:t>
            </a:r>
            <a:endParaRPr lang="en-US" altLang="zh-CN" b="1" u="sng" dirty="0"/>
          </a:p>
        </p:txBody>
      </p:sp>
    </p:spTree>
    <p:extLst>
      <p:ext uri="{BB962C8B-B14F-4D97-AF65-F5344CB8AC3E}">
        <p14:creationId xmlns:p14="http://schemas.microsoft.com/office/powerpoint/2010/main" val="211296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Michael: binary search</a:t>
            </a:r>
          </a:p>
          <a:p>
            <a:r>
              <a:rPr lang="en-US" dirty="0"/>
              <a:t>Find age 50: sequential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BC01-AC56-4C43-92B2-FF15BB20E713}" type="slidenum">
              <a:rPr lang="zh-CN" altLang="en-US" smtClean="0"/>
              <a:pPr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2170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D13876-2BB5-411D-9BD3-3D706FB228B2}" type="slidenum">
              <a:rPr lang="zh-CN" altLang="en-US"/>
              <a:pPr/>
              <a:t>21</a:t>
            </a:fld>
            <a:endParaRPr lang="en-US" altLang="zh-CN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Index speeds up search on selective field.</a:t>
            </a:r>
          </a:p>
          <a:p>
            <a:r>
              <a:rPr lang="en-US" altLang="zh-CN" dirty="0"/>
              <a:t>The index file usually occupies considerably less disk blocks than the data file because its entries are much smaller</a:t>
            </a:r>
          </a:p>
          <a:p>
            <a:r>
              <a:rPr lang="en-US" altLang="zh-CN" dirty="0"/>
              <a:t>A binary search on the index yields a pointer to the file record</a:t>
            </a:r>
          </a:p>
          <a:p>
            <a:r>
              <a:rPr lang="en-US" altLang="zh-CN" dirty="0"/>
              <a:t>Pointer: think</a:t>
            </a:r>
            <a:r>
              <a:rPr lang="en-US" altLang="zh-CN" baseline="0" dirty="0"/>
              <a:t> of it as the address of the data on the hard drive.</a:t>
            </a:r>
            <a:endParaRPr lang="en-US" altLang="zh-CN" dirty="0"/>
          </a:p>
          <a:p>
            <a:pPr lvl="1">
              <a:lnSpc>
                <a:spcPct val="80000"/>
              </a:lnSpc>
            </a:pPr>
            <a:endParaRPr lang="en-US" altLang="zh-CN" sz="600" dirty="0"/>
          </a:p>
        </p:txBody>
      </p:sp>
    </p:spTree>
    <p:extLst>
      <p:ext uri="{BB962C8B-B14F-4D97-AF65-F5344CB8AC3E}">
        <p14:creationId xmlns:p14="http://schemas.microsoft.com/office/powerpoint/2010/main" val="530628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age 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BC01-AC56-4C43-92B2-FF15BB20E713}" type="slidenum">
              <a:rPr lang="zh-CN" altLang="en-US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5629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735D3-CCD5-4DB9-A334-356B2FB884AD}" type="slidenum">
              <a:rPr lang="zh-CN" altLang="en-US"/>
              <a:pPr/>
              <a:t>5</a:t>
            </a:fld>
            <a:endParaRPr lang="en-US" altLang="zh-CN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Simply accessing the data is often NOT enough,</a:t>
            </a:r>
            <a:r>
              <a:rPr lang="en-US" altLang="zh-CN" baseline="0" dirty="0"/>
              <a:t> you need to access the data IN TIME.</a:t>
            </a:r>
          </a:p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Think about Google, the best search engine in the world.</a:t>
            </a:r>
          </a:p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If each search takes 1 minute, would you ever use it?</a:t>
            </a:r>
          </a:p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 efficiency Problem is magnified in DB: DB</a:t>
            </a:r>
            <a:r>
              <a:rPr lang="en-US" altLang="zh-CN" baseline="0" dirty="0"/>
              <a:t> often </a:t>
            </a:r>
            <a:r>
              <a:rPr lang="en-US" altLang="zh-CN" dirty="0"/>
              <a:t>manages</a:t>
            </a:r>
            <a:r>
              <a:rPr lang="en-US" altLang="zh-CN" baseline="0" dirty="0"/>
              <a:t> </a:t>
            </a:r>
            <a:r>
              <a:rPr lang="en-US" altLang="zh-CN" dirty="0"/>
              <a:t>large quantity of data and they are being accessed frequently by hundred</a:t>
            </a:r>
            <a:r>
              <a:rPr lang="en-US" altLang="zh-CN" baseline="0" dirty="0"/>
              <a:t> of users</a:t>
            </a:r>
            <a:r>
              <a:rPr lang="en-US" altLang="zh-CN" dirty="0"/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Speed is equally important as any other performance factors. </a:t>
            </a:r>
          </a:p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Storage technologies contribute</a:t>
            </a:r>
            <a:r>
              <a:rPr lang="en-US" altLang="zh-CN" baseline="0" dirty="0"/>
              <a:t> a</a:t>
            </a:r>
            <a:r>
              <a:rPr lang="en-US" altLang="zh-CN" dirty="0"/>
              <a:t> huge factor into performance, not just the CPU.</a:t>
            </a:r>
          </a:p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How you organize the data on disk and how you access the data make</a:t>
            </a:r>
            <a:r>
              <a:rPr lang="en-US" altLang="zh-CN" baseline="0" dirty="0"/>
              <a:t> a big difference in performance.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D93FA7-BC55-44BA-945C-21F90C6BD2F6}" type="slidenum">
              <a:rPr lang="zh-CN" altLang="en-US"/>
              <a:pPr/>
              <a:t>6</a:t>
            </a:fld>
            <a:endParaRPr lang="en-US" altLang="zh-CN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How query is processed from DBMS point of view …</a:t>
            </a:r>
          </a:p>
          <a:p>
            <a:r>
              <a:rPr lang="en-US" altLang="zh-CN" dirty="0"/>
              <a:t>This gives us idea how to speed</a:t>
            </a:r>
            <a:r>
              <a:rPr lang="en-US" altLang="zh-CN" baseline="0" dirty="0"/>
              <a:t> up data retrieval.</a:t>
            </a:r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Query in such a way that it reduces</a:t>
            </a:r>
            <a:r>
              <a:rPr lang="en-US" baseline="0" dirty="0"/>
              <a:t> the amount of data access to answer the question (e.g. retrieve 10 rows instead of 100)</a:t>
            </a:r>
          </a:p>
          <a:p>
            <a:r>
              <a:rPr lang="en-US" baseline="0" dirty="0"/>
              <a:t>2. Organize data in such away  that it reduces the amount of data access to answer the question (e.g. 1MB instead of 100MB)</a:t>
            </a:r>
          </a:p>
          <a:p>
            <a:r>
              <a:rPr lang="en-US" baseline="0" dirty="0"/>
              <a:t>3. Make HD access faster (e.g. 1 </a:t>
            </a:r>
            <a:r>
              <a:rPr lang="en-US" baseline="0" dirty="0" err="1"/>
              <a:t>ms</a:t>
            </a:r>
            <a:r>
              <a:rPr lang="en-US" baseline="0" dirty="0"/>
              <a:t> instead of 100 </a:t>
            </a:r>
            <a:r>
              <a:rPr lang="en-US" baseline="0" dirty="0" err="1"/>
              <a:t>ms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BC01-AC56-4C43-92B2-FF15BB20E713}" type="slidenum">
              <a:rPr lang="zh-CN" altLang="en-US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587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Query in such a way that it reduces</a:t>
            </a:r>
            <a:r>
              <a:rPr lang="en-US" baseline="0" dirty="0"/>
              <a:t> the amount of data access to answer the question (e.g. retrieve 10 rows instead of 100)</a:t>
            </a:r>
          </a:p>
          <a:p>
            <a:r>
              <a:rPr lang="en-US" baseline="0" dirty="0"/>
              <a:t>2. Organize data in such away  that it reduces the amount of data access to answer the question (e.g. 1MB instead of 100MB)</a:t>
            </a:r>
          </a:p>
          <a:p>
            <a:r>
              <a:rPr lang="en-US" baseline="0" dirty="0"/>
              <a:t>3. Make HD access faster (e.g. 1 </a:t>
            </a:r>
            <a:r>
              <a:rPr lang="en-US" baseline="0" dirty="0" err="1"/>
              <a:t>ms</a:t>
            </a:r>
            <a:r>
              <a:rPr lang="en-US" baseline="0" dirty="0"/>
              <a:t> instead of 100 </a:t>
            </a:r>
            <a:r>
              <a:rPr lang="en-US" baseline="0" dirty="0" err="1"/>
              <a:t>ms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BC01-AC56-4C43-92B2-FF15BB20E713}" type="slidenum">
              <a:rPr lang="zh-CN" altLang="en-US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665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BC01-AC56-4C43-92B2-FF15BB20E713}" type="slidenum">
              <a:rPr lang="zh-CN" altLang="en-US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4514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5833E-ED4B-4FF0-8E53-18417EA8DD43}" type="slidenum">
              <a:rPr lang="zh-CN" altLang="en-US"/>
              <a:pPr/>
              <a:t>10</a:t>
            </a:fld>
            <a:endParaRPr lang="en-US" altLang="zh-CN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dirty="0"/>
              <a:t>If the rows are not sorted</a:t>
            </a:r>
            <a:r>
              <a:rPr lang="en-CA" altLang="en-US" baseline="0" dirty="0"/>
              <a:t> in the table file, this is unordered file. </a:t>
            </a:r>
            <a:endParaRPr lang="en-CA" altLang="en-US" dirty="0"/>
          </a:p>
          <a:p>
            <a:endParaRPr lang="en-CA" altLang="en-US" dirty="0"/>
          </a:p>
          <a:p>
            <a:r>
              <a:rPr lang="en-CA" altLang="en-US" u="none" dirty="0"/>
              <a:t>It is efficient to</a:t>
            </a:r>
            <a:r>
              <a:rPr lang="en-CA" altLang="en-US" u="none" baseline="0" dirty="0"/>
              <a:t> modify but quite expensive to search</a:t>
            </a:r>
          </a:p>
          <a:p>
            <a:endParaRPr lang="en-CA" altLang="en-US" u="none" baseline="0" dirty="0"/>
          </a:p>
          <a:p>
            <a:r>
              <a:rPr lang="en-CA" altLang="en-US" u="none" baseline="0" dirty="0"/>
              <a:t>For the sunshine list example: needs to search all 650K rows!</a:t>
            </a:r>
          </a:p>
          <a:p>
            <a:endParaRPr lang="en-CA" altLang="en-US" u="none" baseline="0" dirty="0"/>
          </a:p>
          <a:p>
            <a:r>
              <a:rPr lang="en-CA" altLang="en-US" u="none" baseline="0" dirty="0"/>
              <a:t>What if you want to sort list the employees alphabetically?</a:t>
            </a:r>
          </a:p>
          <a:p>
            <a:r>
              <a:rPr lang="en-CA" altLang="en-US" u="none" baseline="0" dirty="0"/>
              <a:t>Very expensive!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u="none" dirty="0"/>
              <a:t>Note that</a:t>
            </a:r>
            <a:r>
              <a:rPr lang="en-US" b="0" u="none" baseline="0" dirty="0"/>
              <a:t> </a:t>
            </a:r>
            <a:r>
              <a:rPr lang="en-US" b="0" u="none" dirty="0"/>
              <a:t>Sorting is expensive in general!</a:t>
            </a:r>
          </a:p>
        </p:txBody>
      </p:sp>
    </p:spTree>
    <p:extLst>
      <p:ext uri="{BB962C8B-B14F-4D97-AF65-F5344CB8AC3E}">
        <p14:creationId xmlns:p14="http://schemas.microsoft.com/office/powerpoint/2010/main" val="2981440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BC01-AC56-4C43-92B2-FF15BB20E713}" type="slidenum">
              <a:rPr lang="zh-CN" altLang="en-US" smtClean="0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7673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670452-9EED-4267-BDF1-3E41DD0E2DF5}" type="slidenum">
              <a:rPr lang="zh-CN" altLang="en-US"/>
              <a:pPr/>
              <a:t>12</a:t>
            </a:fld>
            <a:endParaRPr lang="en-US" altLang="zh-CN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3163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917" y="4410730"/>
            <a:ext cx="5123166" cy="417600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59" tIns="44929" rIns="89859" bIns="44929"/>
          <a:lstStyle/>
          <a:p>
            <a:r>
              <a:rPr lang="en-US" altLang="zh-CN" dirty="0"/>
              <a:t>Also called</a:t>
            </a:r>
            <a:r>
              <a:rPr lang="en-US" altLang="zh-CN" baseline="0" dirty="0"/>
              <a:t> </a:t>
            </a:r>
            <a:r>
              <a:rPr lang="en-US" altLang="zh-CN" b="1" baseline="0" dirty="0"/>
              <a:t>sequential </a:t>
            </a:r>
            <a:r>
              <a:rPr lang="en-US" altLang="zh-CN" b="1" dirty="0"/>
              <a:t>file</a:t>
            </a:r>
            <a:r>
              <a:rPr lang="en-US" altLang="zh-CN" dirty="0"/>
              <a:t> … </a:t>
            </a:r>
          </a:p>
          <a:p>
            <a:r>
              <a:rPr lang="en-US" altLang="zh-CN" dirty="0"/>
              <a:t>Searching on the ordered field (search key) is very efficient.</a:t>
            </a:r>
          </a:p>
        </p:txBody>
      </p:sp>
    </p:spTree>
    <p:extLst>
      <p:ext uri="{BB962C8B-B14F-4D97-AF65-F5344CB8AC3E}">
        <p14:creationId xmlns:p14="http://schemas.microsoft.com/office/powerpoint/2010/main" val="2771927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2335-3B75-421D-96AE-01E79B19EF06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9632-53A2-4B2E-90E3-3EB03AAA7F4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F663-2B94-455F-AF97-9647E8A9B0C8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386C9-2CFF-4D95-B9FA-B632BEDEE09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5643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1ADCC-E8CB-4089-9815-5153F4DFEE5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1031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54185-386B-4BA3-B15B-B51544BEC26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7053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6DA94-5264-4AE7-BB8B-8BB4E0C8105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4813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8FF6C-B1FC-465E-917A-0D2F1059FB1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355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D948E-B0FA-4DBE-BA0C-4138AB8FA33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5382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2432C-8D9A-4E2A-9773-69847A34AB9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4219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29197-FC92-4211-AFFA-43D6A544017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967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4EF11-0E48-4B1A-B7E9-0F54E2DFCD1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0699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2F102-D86A-430A-ADC8-392EDC1B9A1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2335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EDC1F-C4A9-46AD-8FFA-3BF00FE341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985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B5328-7059-4E5C-8D2C-5054AC938F16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20D8-B17E-4AEA-BF93-3A4BFD242D24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3D75-2D92-4871-A561-59BE121BC68C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CAD7-9ACB-4448-AE7F-28B1C87CD027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654F-C697-4D14-92CD-79915509416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AF8-46EE-4CBB-8627-A0AA5555A820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3DF0-865D-4E3A-9D10-1D3A9DC5CA62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EAD72E5-0D0A-4246-9B97-05C5C5FE8100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73E6D6A-FD42-43D4-9FB9-83DE8350861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12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hyperlink" Target="https://en.wikipedia.org/wiki/Binary_search_algorithm" TargetMode="Externa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tags" Target="../tags/tag2.xml"/><Relationship Id="rId6" Type="http://schemas.openxmlformats.org/officeDocument/2006/relationships/image" Target="../media/image11.emf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Review of Last Lecture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altLang="en-US" dirty="0"/>
              <a:t>Transaction</a:t>
            </a:r>
          </a:p>
          <a:p>
            <a:pPr lvl="1"/>
            <a:r>
              <a:rPr lang="en-CA" altLang="en-US" dirty="0"/>
              <a:t>ACID</a:t>
            </a:r>
          </a:p>
          <a:p>
            <a:pPr lvl="1"/>
            <a:r>
              <a:rPr lang="en-CA" altLang="en-US" dirty="0"/>
              <a:t>States</a:t>
            </a:r>
          </a:p>
          <a:p>
            <a:r>
              <a:rPr lang="en-CA" altLang="en-US" dirty="0"/>
              <a:t>Transaction in SQL</a:t>
            </a:r>
          </a:p>
          <a:p>
            <a:r>
              <a:rPr lang="en-CA" altLang="en-US" dirty="0"/>
              <a:t>4 Isolation Levels</a:t>
            </a:r>
            <a:r>
              <a:rPr lang="en-US" dirty="0"/>
              <a:t> in SQL</a:t>
            </a:r>
            <a:endParaRPr lang="en-CA" altLang="en-US" dirty="0"/>
          </a:p>
          <a:p>
            <a:endParaRPr lang="en-CA" altLang="en-US" dirty="0"/>
          </a:p>
          <a:p>
            <a:endParaRPr lang="en-CA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98"/>
    </mc:Choice>
    <mc:Fallback xmlns="">
      <p:transition spd="slow" advTm="33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Unordered Files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Rows are not sorted, also called a </a:t>
            </a:r>
            <a:r>
              <a:rPr lang="en-US" altLang="zh-CN" b="1" dirty="0"/>
              <a:t>heap</a:t>
            </a:r>
            <a:r>
              <a:rPr lang="en-US" altLang="zh-CN" dirty="0"/>
              <a:t> or a </a:t>
            </a:r>
            <a:r>
              <a:rPr lang="en-US" altLang="zh-CN" b="1" dirty="0"/>
              <a:t>pile file</a:t>
            </a:r>
            <a:r>
              <a:rPr lang="en-US" altLang="zh-CN" dirty="0"/>
              <a:t>.</a:t>
            </a:r>
          </a:p>
          <a:p>
            <a:endParaRPr lang="en-US" altLang="zh-CN" dirty="0"/>
          </a:p>
          <a:p>
            <a:r>
              <a:rPr lang="en-US" altLang="zh-CN" dirty="0"/>
              <a:t>New records are inserted at the end of the file. Hence, record insertion is quite efficient.</a:t>
            </a:r>
          </a:p>
          <a:p>
            <a:endParaRPr lang="en-US" altLang="zh-CN" dirty="0"/>
          </a:p>
          <a:p>
            <a:r>
              <a:rPr lang="en-US" altLang="zh-CN" dirty="0"/>
              <a:t>To search for a record, a </a:t>
            </a:r>
            <a:r>
              <a:rPr lang="en-US" altLang="zh-CN" b="1" dirty="0"/>
              <a:t>linear search</a:t>
            </a:r>
            <a:r>
              <a:rPr lang="en-US" altLang="zh-CN" dirty="0"/>
              <a:t>  through the file records is necessary. This requires reading and searching half the file blocks on the average, and is hence quite expensive.</a:t>
            </a:r>
          </a:p>
          <a:p>
            <a:endParaRPr lang="en-US" altLang="zh-CN" dirty="0"/>
          </a:p>
          <a:p>
            <a:r>
              <a:rPr lang="en-US" altLang="zh-CN" dirty="0"/>
              <a:t>Worse yet: reading the records in order of a particular field requires sorting all file records.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10</a:t>
            </a:fld>
            <a:endParaRPr lang="en-US" altLang="zh-C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95"/>
    </mc:Choice>
    <mc:Fallback xmlns="">
      <p:transition spd="slow" advTm="56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Ordered/Sorted Data: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Ontario has about 650,000 public employees. How many of them are in the sunshine list (salary $100K+)?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if the employee records are sorted based on salary in the table? How many rows needs to be accessed?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11</a:t>
            </a:fld>
            <a:endParaRPr lang="en-US" altLang="zh-C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468964"/>
              </p:ext>
            </p:extLst>
          </p:nvPr>
        </p:nvGraphicFramePr>
        <p:xfrm>
          <a:off x="457203" y="4622800"/>
          <a:ext cx="807524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524">
                  <a:extLst>
                    <a:ext uri="{9D8B030D-6E8A-4147-A177-3AD203B41FA5}">
                      <a16:colId xmlns:a16="http://schemas.microsoft.com/office/drawing/2014/main" val="4225542027"/>
                    </a:ext>
                  </a:extLst>
                </a:gridCol>
                <a:gridCol w="807524">
                  <a:extLst>
                    <a:ext uri="{9D8B030D-6E8A-4147-A177-3AD203B41FA5}">
                      <a16:colId xmlns:a16="http://schemas.microsoft.com/office/drawing/2014/main" val="3898259475"/>
                    </a:ext>
                  </a:extLst>
                </a:gridCol>
                <a:gridCol w="807524">
                  <a:extLst>
                    <a:ext uri="{9D8B030D-6E8A-4147-A177-3AD203B41FA5}">
                      <a16:colId xmlns:a16="http://schemas.microsoft.com/office/drawing/2014/main" val="1390910212"/>
                    </a:ext>
                  </a:extLst>
                </a:gridCol>
                <a:gridCol w="807524">
                  <a:extLst>
                    <a:ext uri="{9D8B030D-6E8A-4147-A177-3AD203B41FA5}">
                      <a16:colId xmlns:a16="http://schemas.microsoft.com/office/drawing/2014/main" val="2808109685"/>
                    </a:ext>
                  </a:extLst>
                </a:gridCol>
                <a:gridCol w="956709">
                  <a:extLst>
                    <a:ext uri="{9D8B030D-6E8A-4147-A177-3AD203B41FA5}">
                      <a16:colId xmlns:a16="http://schemas.microsoft.com/office/drawing/2014/main" val="2967328004"/>
                    </a:ext>
                  </a:extLst>
                </a:gridCol>
                <a:gridCol w="658339">
                  <a:extLst>
                    <a:ext uri="{9D8B030D-6E8A-4147-A177-3AD203B41FA5}">
                      <a16:colId xmlns:a16="http://schemas.microsoft.com/office/drawing/2014/main" val="1211755876"/>
                    </a:ext>
                  </a:extLst>
                </a:gridCol>
                <a:gridCol w="565797">
                  <a:extLst>
                    <a:ext uri="{9D8B030D-6E8A-4147-A177-3AD203B41FA5}">
                      <a16:colId xmlns:a16="http://schemas.microsoft.com/office/drawing/2014/main" val="3284024504"/>
                    </a:ext>
                  </a:extLst>
                </a:gridCol>
                <a:gridCol w="951371">
                  <a:extLst>
                    <a:ext uri="{9D8B030D-6E8A-4147-A177-3AD203B41FA5}">
                      <a16:colId xmlns:a16="http://schemas.microsoft.com/office/drawing/2014/main" val="1661294857"/>
                    </a:ext>
                  </a:extLst>
                </a:gridCol>
                <a:gridCol w="905404">
                  <a:extLst>
                    <a:ext uri="{9D8B030D-6E8A-4147-A177-3AD203B41FA5}">
                      <a16:colId xmlns:a16="http://schemas.microsoft.com/office/drawing/2014/main" val="2088312385"/>
                    </a:ext>
                  </a:extLst>
                </a:gridCol>
                <a:gridCol w="807524">
                  <a:extLst>
                    <a:ext uri="{9D8B030D-6E8A-4147-A177-3AD203B41FA5}">
                      <a16:colId xmlns:a16="http://schemas.microsoft.com/office/drawing/2014/main" val="7417774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FName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LName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Dept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Salary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46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Jane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Tranp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Waterloo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234435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11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Acct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Toronto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111145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44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Kate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Guelph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343999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834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25485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402904" y="2564904"/>
            <a:ext cx="5905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0" indent="0">
              <a:buClr>
                <a:srgbClr val="93A299"/>
              </a:buClr>
              <a:buNone/>
              <a:tabLst>
                <a:tab pos="465138" algn="l"/>
              </a:tabLst>
            </a:pPr>
            <a:r>
              <a:rPr lang="en-CA" b="1" dirty="0">
                <a:solidFill>
                  <a:srgbClr val="000000"/>
                </a:solidFill>
                <a:latin typeface="Times New Roman"/>
                <a:ea typeface="MS Mincho"/>
              </a:rPr>
              <a:t>  </a:t>
            </a:r>
            <a:r>
              <a:rPr lang="el-GR" sz="3600" b="1" dirty="0">
                <a:solidFill>
                  <a:srgbClr val="292934"/>
                </a:solidFill>
                <a:latin typeface="Calibri"/>
              </a:rPr>
              <a:t>σ</a:t>
            </a:r>
            <a:r>
              <a:rPr lang="pt-BR" sz="3600" b="1" dirty="0">
                <a:solidFill>
                  <a:srgbClr val="292934"/>
                </a:solidFill>
              </a:rPr>
              <a:t> </a:t>
            </a:r>
            <a:r>
              <a:rPr lang="pt-BR" b="1" baseline="-25000" dirty="0">
                <a:solidFill>
                  <a:srgbClr val="292934"/>
                </a:solidFill>
              </a:rPr>
              <a:t>Salary&gt;=100,000  </a:t>
            </a:r>
            <a:r>
              <a:rPr lang="pt-BR" b="1" dirty="0">
                <a:solidFill>
                  <a:srgbClr val="292934"/>
                </a:solidFill>
              </a:rPr>
              <a:t>(Employee) 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1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68"/>
    </mc:Choice>
    <mc:Fallback xmlns="">
      <p:transition spd="slow" advTm="37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ea typeface="宋体" charset="-122"/>
              </a:rPr>
              <a:t>Ordered File Organization: Idea</a:t>
            </a:r>
          </a:p>
        </p:txBody>
      </p:sp>
      <p:graphicFrame>
        <p:nvGraphicFramePr>
          <p:cNvPr id="397315" name="Object 3"/>
          <p:cNvGraphicFramePr>
            <a:graphicFrameLocks noChangeAspect="1"/>
          </p:cNvGraphicFramePr>
          <p:nvPr/>
        </p:nvGraphicFramePr>
        <p:xfrm>
          <a:off x="539552" y="1772816"/>
          <a:ext cx="5105400" cy="480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5466667" imgH="5144218" progId="Paint.Picture">
                  <p:embed/>
                </p:oleObj>
              </mc:Choice>
              <mc:Fallback>
                <p:oleObj name="位图图像" r:id="rId5" imgW="5466667" imgH="5144218" progId="Paint.Picture">
                  <p:embed/>
                  <p:pic>
                    <p:nvPicPr>
                      <p:cNvPr id="3973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772816"/>
                        <a:ext cx="5105400" cy="480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12</a:t>
            </a:fld>
            <a:endParaRPr lang="en-US" altLang="zh-CN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5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4"/>
    </mc:Choice>
    <mc:Fallback xmlns="">
      <p:transition spd="slow" advTm="3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Performance Discrepancy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list of one million integers, check whether 123,456 is in the list. Say one row stores one integer.</a:t>
            </a:r>
          </a:p>
          <a:p>
            <a:r>
              <a:rPr lang="en-US" dirty="0"/>
              <a:t>Number of rows accessed: unordered file vs ordered file?</a:t>
            </a:r>
          </a:p>
          <a:p>
            <a:pPr lvl="1"/>
            <a:r>
              <a:rPr lang="en-US" dirty="0"/>
              <a:t>Sequential search for unsorted list</a:t>
            </a:r>
          </a:p>
          <a:p>
            <a:pPr lvl="1"/>
            <a:r>
              <a:rPr lang="en-US" dirty="0"/>
              <a:t>Binary search for sorted list: </a:t>
            </a:r>
            <a:r>
              <a:rPr lang="en-US" dirty="0">
                <a:hlinkClick r:id="rId6"/>
              </a:rPr>
              <a:t>https://en.wikipedia.org/wiki/Binary_search_algorithm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13</a:t>
            </a:fld>
            <a:endParaRPr lang="en-US" altLang="zh-CN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5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15"/>
    </mc:Choice>
    <mc:Fallback xmlns="">
      <p:transition spd="slow" advTm="57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ea typeface="宋体" charset="-122"/>
              </a:rPr>
              <a:t>Ordered File Organization: Problem</a:t>
            </a:r>
          </a:p>
        </p:txBody>
      </p:sp>
      <p:graphicFrame>
        <p:nvGraphicFramePr>
          <p:cNvPr id="399363" name="Object 3"/>
          <p:cNvGraphicFramePr>
            <a:graphicFrameLocks noChangeAspect="1"/>
          </p:cNvGraphicFramePr>
          <p:nvPr/>
        </p:nvGraphicFramePr>
        <p:xfrm>
          <a:off x="467544" y="1844824"/>
          <a:ext cx="7162800" cy="467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7923810" imgH="5172797" progId="Paint.Picture">
                  <p:embed/>
                </p:oleObj>
              </mc:Choice>
              <mc:Fallback>
                <p:oleObj name="位图图像" r:id="rId5" imgW="7923810" imgH="5172797" progId="Paint.Picture">
                  <p:embed/>
                  <p:pic>
                    <p:nvPicPr>
                      <p:cNvPr id="399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844824"/>
                        <a:ext cx="7162800" cy="467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14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67"/>
    </mc:Choice>
    <mc:Fallback xmlns="">
      <p:transition spd="slow" advTm="3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Hash Files (FYI)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file is divided into M equal-sized buckets, numbered bucket0, bucket1, ..., bucket M-1. Typically, a bucket corresponds to one (or a fixed positive number of) disk blocks.</a:t>
            </a:r>
          </a:p>
          <a:p>
            <a:r>
              <a:rPr lang="en-US" altLang="zh-CN" dirty="0"/>
              <a:t>A hash function h determines item K is stored in bucket </a:t>
            </a:r>
            <a:r>
              <a:rPr lang="en-US" altLang="zh-CN" dirty="0" err="1"/>
              <a:t>i</a:t>
            </a:r>
            <a:r>
              <a:rPr lang="en-US" altLang="zh-CN" dirty="0"/>
              <a:t>, where </a:t>
            </a:r>
            <a:r>
              <a:rPr lang="en-US" altLang="zh-CN" dirty="0" err="1"/>
              <a:t>i</a:t>
            </a:r>
            <a:r>
              <a:rPr lang="en-US" altLang="zh-CN" dirty="0"/>
              <a:t>=h(K)</a:t>
            </a:r>
          </a:p>
          <a:p>
            <a:pPr lvl="1"/>
            <a:r>
              <a:rPr lang="en-US" altLang="zh-CN" dirty="0"/>
              <a:t>Search is very efficient on K.</a:t>
            </a:r>
          </a:p>
          <a:p>
            <a:pPr lvl="1"/>
            <a:r>
              <a:rPr lang="en-US" altLang="zh-CN" dirty="0"/>
              <a:t>Inserting K is also very efficient.</a:t>
            </a:r>
          </a:p>
          <a:p>
            <a:r>
              <a:rPr lang="en-US" altLang="zh-CN" dirty="0"/>
              <a:t>Collisions occur when a new record hashes to a bucket that is already full. </a:t>
            </a:r>
          </a:p>
          <a:p>
            <a:pPr lvl="1"/>
            <a:r>
              <a:rPr lang="en-US" altLang="zh-CN" dirty="0"/>
              <a:t>An overflow file is kept for storing such records. Overflow records that hash to each bucket can be linked together.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15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9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50"/>
    </mc:Choice>
    <mc:Fallback xmlns="">
      <p:transition spd="slow" advTm="108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charset="-122"/>
              </a:rPr>
              <a:t>Hash File: Example I </a:t>
            </a:r>
            <a:r>
              <a:rPr lang="en-US" altLang="zh-CN" dirty="0"/>
              <a:t>(FYI)</a:t>
            </a:r>
            <a:endParaRPr lang="en-US" altLang="zh-CN" dirty="0">
              <a:ea typeface="宋体" charset="-122"/>
            </a:endParaRPr>
          </a:p>
        </p:txBody>
      </p:sp>
      <p:graphicFrame>
        <p:nvGraphicFramePr>
          <p:cNvPr id="405508" name="Object 1028"/>
          <p:cNvGraphicFramePr>
            <a:graphicFrameLocks noChangeAspect="1"/>
          </p:cNvGraphicFramePr>
          <p:nvPr/>
        </p:nvGraphicFramePr>
        <p:xfrm>
          <a:off x="611560" y="1916832"/>
          <a:ext cx="6935788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4" imgW="6935168" imgH="4285714" progId="Paint.Picture">
                  <p:embed/>
                </p:oleObj>
              </mc:Choice>
              <mc:Fallback>
                <p:oleObj name="位图图像" r:id="rId4" imgW="6935168" imgH="4285714" progId="Paint.Picture">
                  <p:embed/>
                  <p:pic>
                    <p:nvPicPr>
                      <p:cNvPr id="405508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916832"/>
                        <a:ext cx="6935788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16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9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8"/>
    </mc:Choice>
    <mc:Fallback xmlns="">
      <p:transition spd="slow" advTm="1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charset="-122"/>
              </a:rPr>
              <a:t>Hash File: Example I </a:t>
            </a:r>
            <a:r>
              <a:rPr lang="en-US" altLang="zh-CN" dirty="0"/>
              <a:t>(Continued)</a:t>
            </a:r>
            <a:endParaRPr lang="en-US" altLang="zh-CN" dirty="0">
              <a:ea typeface="宋体" charset="-122"/>
            </a:endParaRPr>
          </a:p>
        </p:txBody>
      </p:sp>
      <p:graphicFrame>
        <p:nvGraphicFramePr>
          <p:cNvPr id="406532" name="Object 1028"/>
          <p:cNvGraphicFramePr>
            <a:graphicFrameLocks noChangeAspect="1"/>
          </p:cNvGraphicFramePr>
          <p:nvPr/>
        </p:nvGraphicFramePr>
        <p:xfrm>
          <a:off x="2286000" y="1905000"/>
          <a:ext cx="48879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5047619" imgH="5114286" progId="Paint.Picture">
                  <p:embed/>
                </p:oleObj>
              </mc:Choice>
              <mc:Fallback>
                <p:oleObj name="位图图像" r:id="rId5" imgW="5047619" imgH="5114286" progId="Paint.Picture">
                  <p:embed/>
                  <p:pic>
                    <p:nvPicPr>
                      <p:cNvPr id="406532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905000"/>
                        <a:ext cx="4887913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17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7"/>
    </mc:Choice>
    <mc:Fallback xmlns="">
      <p:transition spd="slow" advTm="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>
                <a:ea typeface="宋体" charset="-122"/>
              </a:rPr>
              <a:t>B</a:t>
            </a:r>
            <a:r>
              <a:rPr lang="en-US" altLang="zh-CN" sz="4000" baseline="30000" dirty="0">
                <a:ea typeface="宋体" charset="-122"/>
              </a:rPr>
              <a:t>+</a:t>
            </a:r>
            <a:r>
              <a:rPr lang="en-US" altLang="zh-CN" sz="4000" dirty="0">
                <a:ea typeface="宋体" charset="-122"/>
              </a:rPr>
              <a:t>-tree File Organization </a:t>
            </a:r>
            <a:r>
              <a:rPr lang="en-US" altLang="zh-CN" dirty="0"/>
              <a:t>(FYI)</a:t>
            </a:r>
            <a:endParaRPr lang="en-US" altLang="zh-CN" sz="4000" dirty="0">
              <a:ea typeface="宋体" charset="-122"/>
            </a:endParaRPr>
          </a:p>
        </p:txBody>
      </p:sp>
      <p:graphicFrame>
        <p:nvGraphicFramePr>
          <p:cNvPr id="534531" name="Object 3"/>
          <p:cNvGraphicFramePr>
            <a:graphicFrameLocks noChangeAspect="1"/>
          </p:cNvGraphicFramePr>
          <p:nvPr/>
        </p:nvGraphicFramePr>
        <p:xfrm>
          <a:off x="467544" y="1772816"/>
          <a:ext cx="6913563" cy="454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6609524" imgH="4342857" progId="Paint.Picture">
                  <p:embed/>
                </p:oleObj>
              </mc:Choice>
              <mc:Fallback>
                <p:oleObj name="位图图像" r:id="rId5" imgW="6609524" imgH="4342857" progId="Paint.Picture">
                  <p:embed/>
                  <p:pic>
                    <p:nvPicPr>
                      <p:cNvPr id="534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772816"/>
                        <a:ext cx="6913563" cy="454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18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5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1"/>
    </mc:Choice>
    <mc:Fallback xmlns="">
      <p:transition spd="slow" advTm="2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Index: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Sorted list significantly improve access performance for search</a:t>
            </a:r>
          </a:p>
          <a:p>
            <a:pPr lvl="1"/>
            <a:r>
              <a:rPr lang="en-US" dirty="0"/>
              <a:t>Note that data stored in ordered file, hash table or B</a:t>
            </a:r>
            <a:r>
              <a:rPr lang="en-US" baseline="30000" dirty="0"/>
              <a:t>+</a:t>
            </a:r>
            <a:r>
              <a:rPr lang="en-US" dirty="0"/>
              <a:t>-tree is all sorted in some way.</a:t>
            </a:r>
          </a:p>
          <a:p>
            <a:r>
              <a:rPr lang="en-US" dirty="0"/>
              <a:t>But file/data can only be stored physically in one order!</a:t>
            </a:r>
          </a:p>
          <a:p>
            <a:pPr lvl="1"/>
            <a:r>
              <a:rPr lang="en-US" dirty="0"/>
              <a:t>Say sorted by customer names. Then search by name can be done using binary search</a:t>
            </a:r>
          </a:p>
          <a:p>
            <a:pPr lvl="1"/>
            <a:r>
              <a:rPr lang="en-US" dirty="0"/>
              <a:t>But what if we want to search by age?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19</a:t>
            </a:fld>
            <a:endParaRPr lang="en-US" altLang="zh-C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3933056"/>
            <a:ext cx="1767912" cy="292494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1"/>
    </mc:Choice>
    <mc:Fallback xmlns="">
      <p:transition spd="slow" advTm="33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data can be stored in database</a:t>
            </a:r>
          </a:p>
          <a:p>
            <a:pPr lvl="1"/>
            <a:r>
              <a:rPr lang="en-US" dirty="0"/>
              <a:t>Unordered file</a:t>
            </a:r>
          </a:p>
          <a:p>
            <a:pPr lvl="1"/>
            <a:r>
              <a:rPr lang="en-US" dirty="0"/>
              <a:t>Ordered file</a:t>
            </a:r>
          </a:p>
          <a:p>
            <a:pPr lvl="1"/>
            <a:r>
              <a:rPr lang="en-US" dirty="0"/>
              <a:t>Hashing</a:t>
            </a:r>
          </a:p>
          <a:p>
            <a:pPr lvl="1"/>
            <a:r>
              <a:rPr lang="en-US" dirty="0"/>
              <a:t>B+ Tree</a:t>
            </a:r>
          </a:p>
          <a:p>
            <a:r>
              <a:rPr lang="en-US" dirty="0"/>
              <a:t>Indexing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2</a:t>
            </a:fld>
            <a:endParaRPr lang="en-US" altLang="zh-CN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9"/>
    </mc:Choice>
    <mc:Fallback xmlns="">
      <p:transition spd="slow" advTm="10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Example: Search by Name vs. by 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20</a:t>
            </a:fld>
            <a:endParaRPr lang="en-US" altLang="zh-CN"/>
          </a:p>
        </p:txBody>
      </p:sp>
      <p:pic>
        <p:nvPicPr>
          <p:cNvPr id="5488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97819"/>
            <a:ext cx="3020061" cy="504993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35"/>
    </mc:Choice>
    <mc:Fallback xmlns="">
      <p:transition spd="slow" advTm="20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Indexes as Access Paths</a:t>
            </a:r>
          </a:p>
        </p:txBody>
      </p:sp>
      <p:sp>
        <p:nvSpPr>
          <p:cNvPr id="374787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91264" cy="4876800"/>
          </a:xfrm>
        </p:spPr>
        <p:txBody>
          <a:bodyPr/>
          <a:lstStyle/>
          <a:p>
            <a:r>
              <a:rPr lang="en-US" altLang="zh-CN" dirty="0"/>
              <a:t>A single-level index is an auxiliary file that makes it more efficient to search for a record in the data file.</a:t>
            </a:r>
          </a:p>
          <a:p>
            <a:endParaRPr lang="en-US" altLang="zh-CN" dirty="0"/>
          </a:p>
          <a:p>
            <a:r>
              <a:rPr lang="en-US" altLang="zh-CN" dirty="0"/>
              <a:t>The index is usually specified on one attribute of the file (although it could be specified on several attributes)</a:t>
            </a:r>
          </a:p>
          <a:p>
            <a:endParaRPr lang="en-US" altLang="zh-CN" dirty="0"/>
          </a:p>
          <a:p>
            <a:r>
              <a:rPr lang="en-US" altLang="zh-CN" dirty="0"/>
              <a:t>One form of an index is a file of entries </a:t>
            </a:r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en-US" altLang="zh-CN" b="1" dirty="0"/>
              <a:t>&lt;search key, pointer to record&gt;</a:t>
            </a:r>
            <a:r>
              <a:rPr lang="en-US" altLang="zh-CN" dirty="0"/>
              <a:t>, </a:t>
            </a:r>
          </a:p>
          <a:p>
            <a:pPr marL="0" indent="0">
              <a:buNone/>
            </a:pPr>
            <a:r>
              <a:rPr lang="en-US" altLang="zh-CN" dirty="0"/>
              <a:t>   which is ordered by the search key (attribute value). 	So search on the search key is quite efficient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21</a:t>
            </a:fld>
            <a:endParaRPr lang="en-US" altLang="zh-CN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80"/>
    </mc:Choice>
    <mc:Fallback xmlns="">
      <p:transition spd="slow" advTm="37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charset="-122"/>
              </a:rPr>
              <a:t>Index Example: 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22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51441"/>
            <a:ext cx="2630701" cy="439887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926510"/>
              </p:ext>
            </p:extLst>
          </p:nvPr>
        </p:nvGraphicFramePr>
        <p:xfrm>
          <a:off x="1259632" y="2895560"/>
          <a:ext cx="2016224" cy="34137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311675232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470329666"/>
                    </a:ext>
                  </a:extLst>
                </a:gridCol>
              </a:tblGrid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25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10071293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44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77628138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48153688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50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4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02384134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22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87966689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40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6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11500817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44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7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38491777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33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8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9218949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459119"/>
              </p:ext>
            </p:extLst>
          </p:nvPr>
        </p:nvGraphicFramePr>
        <p:xfrm>
          <a:off x="1253672" y="2895560"/>
          <a:ext cx="2022184" cy="34137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11092">
                  <a:extLst>
                    <a:ext uri="{9D8B030D-6E8A-4147-A177-3AD203B41FA5}">
                      <a16:colId xmlns:a16="http://schemas.microsoft.com/office/drawing/2014/main" val="864384268"/>
                    </a:ext>
                  </a:extLst>
                </a:gridCol>
                <a:gridCol w="1011092">
                  <a:extLst>
                    <a:ext uri="{9D8B030D-6E8A-4147-A177-3AD203B41FA5}">
                      <a16:colId xmlns:a16="http://schemas.microsoft.com/office/drawing/2014/main" val="522646941"/>
                    </a:ext>
                  </a:extLst>
                </a:gridCol>
              </a:tblGrid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22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68874928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25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6803025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96658564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33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8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09452190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40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6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91817698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44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76904064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44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7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25125008"/>
                  </a:ext>
                </a:extLst>
              </a:tr>
              <a:tr h="419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50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4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95017084"/>
                  </a:ext>
                </a:extLst>
              </a:tr>
            </a:tbl>
          </a:graphicData>
        </a:graphic>
      </p:graphicFrame>
      <p:sp>
        <p:nvSpPr>
          <p:cNvPr id="6" name="Oval Callout 5"/>
          <p:cNvSpPr/>
          <p:nvPr/>
        </p:nvSpPr>
        <p:spPr>
          <a:xfrm>
            <a:off x="539552" y="1851441"/>
            <a:ext cx="1008112" cy="857479"/>
          </a:xfrm>
          <a:prstGeom prst="wedgeEllipseCallout">
            <a:avLst>
              <a:gd name="adj1" fmla="val 60065"/>
              <a:gd name="adj2" fmla="val 705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Search Key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3275856" y="1820901"/>
            <a:ext cx="1008112" cy="857479"/>
          </a:xfrm>
          <a:prstGeom prst="wedgeEllipseCallout">
            <a:avLst>
              <a:gd name="adj1" fmla="val -91926"/>
              <a:gd name="adj2" fmla="val 748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Pointer to record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54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16"/>
    </mc:Choice>
    <mc:Fallback xmlns="">
      <p:transition spd="slow" advTm="120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143000"/>
            <a:ext cx="8572500" cy="543877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1600">
                <a:ea typeface="宋体" charset="-122"/>
              </a:rPr>
              <a:t>	</a:t>
            </a:r>
            <a:r>
              <a:rPr lang="en-US" altLang="zh-CN" sz="1600" u="sng">
                <a:latin typeface="Times New Roman" pitchFamily="18" charset="0"/>
                <a:ea typeface="宋体" charset="-122"/>
              </a:rPr>
              <a:t>Example:</a:t>
            </a:r>
            <a:r>
              <a:rPr lang="en-US" altLang="zh-CN" sz="1600">
                <a:latin typeface="Times New Roman" pitchFamily="18" charset="0"/>
                <a:ea typeface="宋体" charset="-122"/>
              </a:rPr>
              <a:t> Given the following data file: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EMPLOYEE(NAME, SSN, ADDRESS, JOB, SAL, ... )</a:t>
            </a:r>
            <a:endParaRPr lang="en-US" altLang="zh-CN" sz="1600" u="sng">
              <a:latin typeface="Times New Roman" pitchFamily="18" charset="0"/>
              <a:ea typeface="宋体" charset="-12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</a:t>
            </a:r>
            <a:r>
              <a:rPr lang="en-US" altLang="zh-CN" sz="1600" u="sng">
                <a:latin typeface="Times New Roman" pitchFamily="18" charset="0"/>
                <a:ea typeface="宋体" charset="-122"/>
              </a:rPr>
              <a:t>Suppose that:</a:t>
            </a:r>
            <a:endParaRPr lang="en-US" altLang="zh-CN" sz="1600">
              <a:latin typeface="Times New Roman" pitchFamily="18" charset="0"/>
              <a:ea typeface="宋体" charset="-12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record size R=150 bytes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block size B=512 bytes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r=30000 records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zh-CN" sz="1600" u="sng">
              <a:latin typeface="Times New Roman" pitchFamily="18" charset="0"/>
              <a:ea typeface="宋体" charset="-12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</a:t>
            </a:r>
            <a:r>
              <a:rPr lang="en-US" altLang="zh-CN" sz="1600" u="sng">
                <a:latin typeface="Times New Roman" pitchFamily="18" charset="0"/>
                <a:ea typeface="宋体" charset="-122"/>
              </a:rPr>
              <a:t>Then, we get:</a:t>
            </a:r>
            <a:endParaRPr lang="en-US" altLang="zh-CN" sz="1600">
              <a:latin typeface="Times New Roman" pitchFamily="18" charset="0"/>
              <a:ea typeface="宋体" charset="-12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blocking factor Bfr= B div R= 512 div 150= 3 records/block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number of file blocks b= (r/Bfr)= (30000/3)= 10000 blocks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For an index on the SSN field, assume the field size V</a:t>
            </a:r>
            <a:r>
              <a:rPr lang="en-US" altLang="zh-CN" sz="1600" baseline="-25000">
                <a:latin typeface="Times New Roman" pitchFamily="18" charset="0"/>
                <a:ea typeface="宋体" charset="-122"/>
              </a:rPr>
              <a:t>SSN</a:t>
            </a:r>
            <a:r>
              <a:rPr lang="en-US" altLang="zh-CN" sz="1600">
                <a:latin typeface="Times New Roman" pitchFamily="18" charset="0"/>
                <a:ea typeface="宋体" charset="-122"/>
              </a:rPr>
              <a:t>=9 bytes,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assume the record pointer size P</a:t>
            </a:r>
            <a:r>
              <a:rPr lang="en-US" altLang="zh-CN" sz="1600" baseline="-25000">
                <a:latin typeface="Times New Roman" pitchFamily="18" charset="0"/>
                <a:ea typeface="宋体" charset="-122"/>
              </a:rPr>
              <a:t>R</a:t>
            </a:r>
            <a:r>
              <a:rPr lang="en-US" altLang="zh-CN" sz="1600">
                <a:latin typeface="Times New Roman" pitchFamily="18" charset="0"/>
                <a:ea typeface="宋体" charset="-122"/>
              </a:rPr>
              <a:t>=7 bytes. Then: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index entry size R</a:t>
            </a:r>
            <a:r>
              <a:rPr lang="en-US" altLang="zh-CN" sz="1600" baseline="-25000">
                <a:latin typeface="Times New Roman" pitchFamily="18" charset="0"/>
                <a:ea typeface="宋体" charset="-122"/>
              </a:rPr>
              <a:t>I</a:t>
            </a:r>
            <a:r>
              <a:rPr lang="en-US" altLang="zh-CN" sz="1600">
                <a:latin typeface="Times New Roman" pitchFamily="18" charset="0"/>
                <a:ea typeface="宋体" charset="-122"/>
              </a:rPr>
              <a:t>=(V</a:t>
            </a:r>
            <a:r>
              <a:rPr lang="en-US" altLang="zh-CN" sz="1600" baseline="-25000">
                <a:latin typeface="Times New Roman" pitchFamily="18" charset="0"/>
                <a:ea typeface="宋体" charset="-122"/>
              </a:rPr>
              <a:t>SSN</a:t>
            </a:r>
            <a:r>
              <a:rPr lang="en-US" altLang="zh-CN" sz="1600">
                <a:latin typeface="Times New Roman" pitchFamily="18" charset="0"/>
                <a:ea typeface="宋体" charset="-122"/>
              </a:rPr>
              <a:t>+ P</a:t>
            </a:r>
            <a:r>
              <a:rPr lang="en-US" altLang="zh-CN" sz="1600" baseline="-25000">
                <a:latin typeface="Times New Roman" pitchFamily="18" charset="0"/>
                <a:ea typeface="宋体" charset="-122"/>
              </a:rPr>
              <a:t>R</a:t>
            </a:r>
            <a:r>
              <a:rPr lang="en-US" altLang="zh-CN" sz="1600">
                <a:latin typeface="Times New Roman" pitchFamily="18" charset="0"/>
                <a:ea typeface="宋体" charset="-122"/>
              </a:rPr>
              <a:t>)=(9+7)=16 bytes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index blocking factor Bfr</a:t>
            </a:r>
            <a:r>
              <a:rPr lang="en-US" altLang="zh-CN" sz="1600" baseline="-25000">
                <a:latin typeface="Times New Roman" pitchFamily="18" charset="0"/>
                <a:ea typeface="宋体" charset="-122"/>
              </a:rPr>
              <a:t>I</a:t>
            </a:r>
            <a:r>
              <a:rPr lang="en-US" altLang="zh-CN" sz="1600">
                <a:latin typeface="Times New Roman" pitchFamily="18" charset="0"/>
                <a:ea typeface="宋体" charset="-122"/>
              </a:rPr>
              <a:t>= B div R</a:t>
            </a:r>
            <a:r>
              <a:rPr lang="en-US" altLang="zh-CN" sz="1600" baseline="-25000">
                <a:latin typeface="Times New Roman" pitchFamily="18" charset="0"/>
                <a:ea typeface="宋体" charset="-122"/>
              </a:rPr>
              <a:t>I</a:t>
            </a:r>
            <a:r>
              <a:rPr lang="en-US" altLang="zh-CN" sz="1600">
                <a:latin typeface="Times New Roman" pitchFamily="18" charset="0"/>
                <a:ea typeface="宋体" charset="-122"/>
              </a:rPr>
              <a:t>= 512 div 16= 32 entries/block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number of index blocks b= (r/ Bfr</a:t>
            </a:r>
            <a:r>
              <a:rPr lang="en-US" altLang="zh-CN" sz="1600" baseline="-25000">
                <a:latin typeface="Times New Roman" pitchFamily="18" charset="0"/>
                <a:ea typeface="宋体" charset="-122"/>
              </a:rPr>
              <a:t>I</a:t>
            </a:r>
            <a:r>
              <a:rPr lang="en-US" altLang="zh-CN" sz="1600">
                <a:latin typeface="Times New Roman" pitchFamily="18" charset="0"/>
                <a:ea typeface="宋体" charset="-122"/>
              </a:rPr>
              <a:t>)= (30000/32)= 938 blocks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binary search needs log</a:t>
            </a:r>
            <a:r>
              <a:rPr lang="en-US" altLang="zh-CN" sz="1600" baseline="-25000">
                <a:latin typeface="Times New Roman" pitchFamily="18" charset="0"/>
                <a:ea typeface="宋体" charset="-122"/>
              </a:rPr>
              <a:t>2</a:t>
            </a:r>
            <a:r>
              <a:rPr lang="en-US" altLang="zh-CN" sz="1600">
                <a:latin typeface="Times New Roman" pitchFamily="18" charset="0"/>
                <a:ea typeface="宋体" charset="-122"/>
              </a:rPr>
              <a:t>bI= log2938= 10 block accesses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zh-CN" sz="1600">
              <a:latin typeface="Times New Roman" pitchFamily="18" charset="0"/>
              <a:ea typeface="宋体" charset="-12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This is compared to an average linear search cost of: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	(b/2)= 30000/2= 15000 block accesses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If the file records are ordered, the binary search cost would be: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>
                <a:latin typeface="Times New Roman" pitchFamily="18" charset="0"/>
                <a:ea typeface="宋体" charset="-122"/>
              </a:rPr>
              <a:t>		 log</a:t>
            </a:r>
            <a:r>
              <a:rPr lang="en-US" altLang="zh-CN" sz="1600" baseline="-25000">
                <a:latin typeface="Times New Roman" pitchFamily="18" charset="0"/>
                <a:ea typeface="宋体" charset="-122"/>
              </a:rPr>
              <a:t>2</a:t>
            </a:r>
            <a:r>
              <a:rPr lang="en-US" altLang="zh-CN" sz="1600">
                <a:latin typeface="Times New Roman" pitchFamily="18" charset="0"/>
                <a:ea typeface="宋体" charset="-122"/>
              </a:rPr>
              <a:t>b=  log</a:t>
            </a:r>
            <a:r>
              <a:rPr lang="en-US" altLang="zh-CN" sz="1600" baseline="-25000">
                <a:latin typeface="Times New Roman" pitchFamily="18" charset="0"/>
                <a:ea typeface="宋体" charset="-122"/>
              </a:rPr>
              <a:t>2</a:t>
            </a:r>
            <a:r>
              <a:rPr lang="en-US" altLang="zh-CN" sz="1600">
                <a:latin typeface="Times New Roman" pitchFamily="18" charset="0"/>
                <a:ea typeface="宋体" charset="-122"/>
              </a:rPr>
              <a:t>30000= 15 block accesses</a:t>
            </a:r>
          </a:p>
        </p:txBody>
      </p:sp>
      <p:sp>
        <p:nvSpPr>
          <p:cNvPr id="432131" name="Rectangle 3"/>
          <p:cNvSpPr>
            <a:spLocks noChangeArrowheads="1"/>
          </p:cNvSpPr>
          <p:nvPr/>
        </p:nvSpPr>
        <p:spPr bwMode="auto">
          <a:xfrm>
            <a:off x="251520" y="548680"/>
            <a:ext cx="8566720" cy="4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altLang="zh-CN" sz="3600" dirty="0">
                <a:ea typeface="宋体" charset="-122"/>
              </a:rPr>
              <a:t>How Index Help: Example (FYI)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23</a:t>
            </a:fld>
            <a:endParaRPr lang="en-US" altLang="zh-C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0"/>
    </mc:Choice>
    <mc:Fallback xmlns="">
      <p:transition spd="slow" advTm="1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Index in SQL</a:t>
            </a:r>
          </a:p>
        </p:txBody>
      </p:sp>
      <p:pic>
        <p:nvPicPr>
          <p:cNvPr id="390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4" y="1709928"/>
            <a:ext cx="7935912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24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1"/>
    </mc:Choice>
    <mc:Fallback xmlns="">
      <p:transition spd="slow" advTm="2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Summery of 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data can be stored in database</a:t>
            </a:r>
          </a:p>
          <a:p>
            <a:pPr lvl="1"/>
            <a:r>
              <a:rPr lang="en-US" dirty="0"/>
              <a:t>Unordered file</a:t>
            </a:r>
          </a:p>
          <a:p>
            <a:pPr lvl="1"/>
            <a:r>
              <a:rPr lang="en-US" dirty="0"/>
              <a:t>Ordered file</a:t>
            </a:r>
          </a:p>
          <a:p>
            <a:pPr lvl="1"/>
            <a:r>
              <a:rPr lang="en-US" dirty="0"/>
              <a:t>Hashing</a:t>
            </a:r>
          </a:p>
          <a:p>
            <a:pPr lvl="1"/>
            <a:r>
              <a:rPr lang="en-US" dirty="0"/>
              <a:t>B+ Tree</a:t>
            </a:r>
          </a:p>
          <a:p>
            <a:r>
              <a:rPr lang="en-US" dirty="0"/>
              <a:t>Indexing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25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68"/>
    </mc:Choice>
    <mc:Fallback xmlns="">
      <p:transition spd="slow" advTm="65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2449513"/>
            <a:ext cx="8029575" cy="18288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en-US" altLang="zh-CN" sz="4900" dirty="0">
                <a:ea typeface="SimSun" pitchFamily="2" charset="-122"/>
              </a:rPr>
              <a:t>Storage and Indexing</a:t>
            </a:r>
            <a:br>
              <a:rPr lang="en-US" altLang="zh-CN" sz="4900" dirty="0">
                <a:ea typeface="SimSun" pitchFamily="2" charset="-122"/>
              </a:rPr>
            </a:br>
            <a:br>
              <a:rPr lang="en-US" altLang="zh-CN" sz="2200" dirty="0">
                <a:ea typeface="SimSun" pitchFamily="2" charset="-122"/>
              </a:rPr>
            </a:br>
            <a:r>
              <a:rPr lang="en-US" altLang="zh-CN" sz="3600" cap="none" dirty="0">
                <a:solidFill>
                  <a:schemeClr val="tx1"/>
                </a:solidFill>
                <a:cs typeface="方正舒体"/>
              </a:rPr>
              <a:t>CHAPTER 10</a:t>
            </a:r>
            <a:endParaRPr lang="zh-CN" altLang="en-US" sz="4900" cap="none" dirty="0">
              <a:solidFill>
                <a:schemeClr val="tx1"/>
              </a:solidFill>
              <a:cs typeface="方正舒体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38" y="4318000"/>
            <a:ext cx="7772400" cy="1198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dirty="0"/>
              <a:t>Collin Roberts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dirty="0"/>
              <a:t>University of Waterloo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386C9-2CFF-4D95-B9FA-B632BEDEE09D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4"/>
    </mc:Choice>
    <mc:Fallback xmlns="">
      <p:transition spd="slow" advTm="10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altLang="en-US" sz="4000" dirty="0"/>
              <a:t>Recommended Readings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/>
              <a:t>Textbook Chapters 13 and 14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4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8"/>
    </mc:Choice>
    <mc:Fallback xmlns="">
      <p:transition spd="slow" advTm="5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ea typeface="宋体" charset="-122"/>
              </a:rPr>
              <a:t>Why </a:t>
            </a:r>
            <a:r>
              <a:rPr lang="en-US" altLang="zh-CN">
                <a:ea typeface="宋体" charset="-122"/>
              </a:rPr>
              <a:t>are we interested </a:t>
            </a:r>
            <a:r>
              <a:rPr lang="en-US" altLang="zh-CN" dirty="0">
                <a:ea typeface="宋体" charset="-122"/>
              </a:rPr>
              <a:t>in Storage and Indexing?</a:t>
            </a:r>
          </a:p>
        </p:txBody>
      </p:sp>
      <p:graphicFrame>
        <p:nvGraphicFramePr>
          <p:cNvPr id="2949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657240"/>
              </p:ext>
            </p:extLst>
          </p:nvPr>
        </p:nvGraphicFramePr>
        <p:xfrm>
          <a:off x="395536" y="1628800"/>
          <a:ext cx="8061449" cy="438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7857143" imgH="4277322" progId="Paint.Picture">
                  <p:embed/>
                </p:oleObj>
              </mc:Choice>
              <mc:Fallback>
                <p:oleObj name="位图图像" r:id="rId5" imgW="7857143" imgH="427732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628800"/>
                        <a:ext cx="8061449" cy="438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5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26"/>
    </mc:Choice>
    <mc:Fallback xmlns="">
      <p:transition spd="slow" advTm="28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DBMS Structure</a:t>
            </a:r>
          </a:p>
        </p:txBody>
      </p:sp>
      <p:graphicFrame>
        <p:nvGraphicFramePr>
          <p:cNvPr id="292868" name="Object 4"/>
          <p:cNvGraphicFramePr>
            <a:graphicFrameLocks noChangeAspect="1"/>
          </p:cNvGraphicFramePr>
          <p:nvPr/>
        </p:nvGraphicFramePr>
        <p:xfrm>
          <a:off x="533400" y="1905000"/>
          <a:ext cx="7999413" cy="469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8000000" imgH="4695238" progId="Paint.Picture">
                  <p:embed/>
                </p:oleObj>
              </mc:Choice>
              <mc:Fallback>
                <p:oleObj name="位图图像" r:id="rId5" imgW="8000000" imgH="469523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05000"/>
                        <a:ext cx="7999413" cy="469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6</a:t>
            </a:fld>
            <a:endParaRPr lang="en-US" altLang="zh-CN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55"/>
    </mc:Choice>
    <mc:Fallback xmlns="">
      <p:transition spd="slow" advTm="41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data faster?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Come up with a better way to execute the query</a:t>
            </a:r>
          </a:p>
          <a:p>
            <a:pPr lvl="1"/>
            <a:r>
              <a:rPr lang="en-US" dirty="0"/>
              <a:t>Query optimization, already discussed (briefly) in Chapter 03</a:t>
            </a:r>
          </a:p>
          <a:p>
            <a:r>
              <a:rPr lang="en-US" dirty="0"/>
              <a:t>Come up with a better way to logically organize the data</a:t>
            </a:r>
          </a:p>
          <a:p>
            <a:pPr lvl="1"/>
            <a:r>
              <a:rPr lang="en-US" dirty="0"/>
              <a:t>Data structure of database and indexing</a:t>
            </a:r>
          </a:p>
          <a:p>
            <a:r>
              <a:rPr lang="en-US" dirty="0"/>
              <a:t>Come up with a better way to physically store the data on hard drive</a:t>
            </a:r>
          </a:p>
          <a:p>
            <a:pPr lvl="1"/>
            <a:r>
              <a:rPr lang="en-US" dirty="0"/>
              <a:t>Storage technology e.g. RAID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7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4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67"/>
    </mc:Choice>
    <mc:Fallback xmlns="">
      <p:transition spd="slow" advTm="40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data faster?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Come up with a better way to answer the query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Query optimization, already discussed in Chapter 03</a:t>
            </a:r>
          </a:p>
          <a:p>
            <a:r>
              <a:rPr lang="en-US" dirty="0">
                <a:solidFill>
                  <a:srgbClr val="FF0000"/>
                </a:solidFill>
              </a:rPr>
              <a:t>Come up with a better way to logically organize the data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Data structure of database and indexing</a:t>
            </a:r>
          </a:p>
          <a:p>
            <a:r>
              <a:rPr lang="en-US" dirty="0"/>
              <a:t>Come up with a better way to physically store the data on hard drive</a:t>
            </a:r>
          </a:p>
          <a:p>
            <a:pPr lvl="1"/>
            <a:r>
              <a:rPr lang="en-US" dirty="0"/>
              <a:t>Storage technology and RAID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8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4"/>
    </mc:Choice>
    <mc:Fallback xmlns="">
      <p:transition spd="slow" advTm="1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store and organize the data logically in a table?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Ontario has about 650,000 public employees. How many of them are in the sunshine list (salary $100K+)?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if the employee records are randomly stored in the table? How many rows needs to be accessed?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72E8-89CF-430D-BC76-00D5DC2A24DB}" type="slidenum">
              <a:rPr lang="zh-CN" altLang="en-US" smtClean="0"/>
              <a:pPr/>
              <a:t>9</a:t>
            </a:fld>
            <a:endParaRPr lang="en-US" altLang="zh-C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582769"/>
              </p:ext>
            </p:extLst>
          </p:nvPr>
        </p:nvGraphicFramePr>
        <p:xfrm>
          <a:off x="457203" y="4622800"/>
          <a:ext cx="807524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524">
                  <a:extLst>
                    <a:ext uri="{9D8B030D-6E8A-4147-A177-3AD203B41FA5}">
                      <a16:colId xmlns:a16="http://schemas.microsoft.com/office/drawing/2014/main" val="4225542027"/>
                    </a:ext>
                  </a:extLst>
                </a:gridCol>
                <a:gridCol w="807524">
                  <a:extLst>
                    <a:ext uri="{9D8B030D-6E8A-4147-A177-3AD203B41FA5}">
                      <a16:colId xmlns:a16="http://schemas.microsoft.com/office/drawing/2014/main" val="3898259475"/>
                    </a:ext>
                  </a:extLst>
                </a:gridCol>
                <a:gridCol w="807524">
                  <a:extLst>
                    <a:ext uri="{9D8B030D-6E8A-4147-A177-3AD203B41FA5}">
                      <a16:colId xmlns:a16="http://schemas.microsoft.com/office/drawing/2014/main" val="1390910212"/>
                    </a:ext>
                  </a:extLst>
                </a:gridCol>
                <a:gridCol w="807524">
                  <a:extLst>
                    <a:ext uri="{9D8B030D-6E8A-4147-A177-3AD203B41FA5}">
                      <a16:colId xmlns:a16="http://schemas.microsoft.com/office/drawing/2014/main" val="2808109685"/>
                    </a:ext>
                  </a:extLst>
                </a:gridCol>
                <a:gridCol w="956709">
                  <a:extLst>
                    <a:ext uri="{9D8B030D-6E8A-4147-A177-3AD203B41FA5}">
                      <a16:colId xmlns:a16="http://schemas.microsoft.com/office/drawing/2014/main" val="2967328004"/>
                    </a:ext>
                  </a:extLst>
                </a:gridCol>
                <a:gridCol w="658339">
                  <a:extLst>
                    <a:ext uri="{9D8B030D-6E8A-4147-A177-3AD203B41FA5}">
                      <a16:colId xmlns:a16="http://schemas.microsoft.com/office/drawing/2014/main" val="1211755876"/>
                    </a:ext>
                  </a:extLst>
                </a:gridCol>
                <a:gridCol w="565797">
                  <a:extLst>
                    <a:ext uri="{9D8B030D-6E8A-4147-A177-3AD203B41FA5}">
                      <a16:colId xmlns:a16="http://schemas.microsoft.com/office/drawing/2014/main" val="3284024504"/>
                    </a:ext>
                  </a:extLst>
                </a:gridCol>
                <a:gridCol w="951371">
                  <a:extLst>
                    <a:ext uri="{9D8B030D-6E8A-4147-A177-3AD203B41FA5}">
                      <a16:colId xmlns:a16="http://schemas.microsoft.com/office/drawing/2014/main" val="1661294857"/>
                    </a:ext>
                  </a:extLst>
                </a:gridCol>
                <a:gridCol w="905404">
                  <a:extLst>
                    <a:ext uri="{9D8B030D-6E8A-4147-A177-3AD203B41FA5}">
                      <a16:colId xmlns:a16="http://schemas.microsoft.com/office/drawing/2014/main" val="2088312385"/>
                    </a:ext>
                  </a:extLst>
                </a:gridCol>
                <a:gridCol w="807524">
                  <a:extLst>
                    <a:ext uri="{9D8B030D-6E8A-4147-A177-3AD203B41FA5}">
                      <a16:colId xmlns:a16="http://schemas.microsoft.com/office/drawing/2014/main" val="7417774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FName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LName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Dept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Salary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46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Acct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Toronto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111145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44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Jane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Tranp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Waterloo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234435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930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Kate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Guelph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343999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834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.</a:t>
                      </a:r>
                    </a:p>
                    <a:p>
                      <a:r>
                        <a:rPr lang="en-US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9293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25485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402904" y="2564904"/>
            <a:ext cx="5905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0" indent="0">
              <a:buClr>
                <a:srgbClr val="93A299"/>
              </a:buClr>
              <a:buNone/>
              <a:tabLst>
                <a:tab pos="465138" algn="l"/>
              </a:tabLst>
            </a:pPr>
            <a:r>
              <a:rPr lang="en-CA" b="1" dirty="0">
                <a:solidFill>
                  <a:srgbClr val="000000"/>
                </a:solidFill>
                <a:latin typeface="Times New Roman"/>
                <a:ea typeface="MS Mincho"/>
              </a:rPr>
              <a:t>  </a:t>
            </a:r>
            <a:r>
              <a:rPr lang="el-GR" sz="3600" b="1" dirty="0">
                <a:solidFill>
                  <a:srgbClr val="292934"/>
                </a:solidFill>
                <a:latin typeface="Calibri"/>
              </a:rPr>
              <a:t>σ</a:t>
            </a:r>
            <a:r>
              <a:rPr lang="pt-BR" sz="3600" b="1" dirty="0">
                <a:solidFill>
                  <a:srgbClr val="292934"/>
                </a:solidFill>
              </a:rPr>
              <a:t> </a:t>
            </a:r>
            <a:r>
              <a:rPr lang="pt-BR" b="1" baseline="-25000" dirty="0">
                <a:solidFill>
                  <a:srgbClr val="292934"/>
                </a:solidFill>
              </a:rPr>
              <a:t>Salary&gt;=100,000  </a:t>
            </a:r>
            <a:r>
              <a:rPr lang="pt-BR" b="1" dirty="0">
                <a:solidFill>
                  <a:srgbClr val="292934"/>
                </a:solidFill>
              </a:rPr>
              <a:t>(Employee) 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03"/>
    </mc:Choice>
    <mc:Fallback xmlns="">
      <p:transition spd="slow" advTm="67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Metadata/LabelInfo.xml><?xml version="1.0" encoding="utf-8"?>
<clbl:labelList xmlns:clbl="http://schemas.microsoft.com/office/2020/mipLabelMetadata">
  <clbl:label id="{a9ee03e0-b78c-4998-8bf4-79b266b85105}" enabled="1" method="Standard" siteId="{723a5a87-f39a-4a22-9247-3fc240c01396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6047</TotalTime>
  <Words>2215</Words>
  <Application>Microsoft Office PowerPoint</Application>
  <PresentationFormat>On-screen Show (4:3)</PresentationFormat>
  <Paragraphs>409</Paragraphs>
  <Slides>25</Slides>
  <Notes>17</Notes>
  <HiddenSlides>0</HiddenSlides>
  <MMClips>25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SimSun</vt:lpstr>
      <vt:lpstr>SimSun</vt:lpstr>
      <vt:lpstr>Arial</vt:lpstr>
      <vt:lpstr>Calibri</vt:lpstr>
      <vt:lpstr>方正舒体</vt:lpstr>
      <vt:lpstr>Tahoma</vt:lpstr>
      <vt:lpstr>Times New Roman</vt:lpstr>
      <vt:lpstr>Wingdings</vt:lpstr>
      <vt:lpstr>Clarity</vt:lpstr>
      <vt:lpstr>1_Clarity</vt:lpstr>
      <vt:lpstr>位图图像</vt:lpstr>
      <vt:lpstr>Review of Last Lecture</vt:lpstr>
      <vt:lpstr>Today’s Plan</vt:lpstr>
      <vt:lpstr>Storage and Indexing  CHAPTER 10</vt:lpstr>
      <vt:lpstr>Recommended Readings</vt:lpstr>
      <vt:lpstr>Why are we interested in Storage and Indexing?</vt:lpstr>
      <vt:lpstr>DBMS Structure</vt:lpstr>
      <vt:lpstr>How to access data faster?</vt:lpstr>
      <vt:lpstr>How to access data faster?</vt:lpstr>
      <vt:lpstr>How to store and organize the data logically in a table?</vt:lpstr>
      <vt:lpstr>Unordered Files</vt:lpstr>
      <vt:lpstr>Ordered/Sorted Data: Motivation</vt:lpstr>
      <vt:lpstr>Ordered File Organization: Idea</vt:lpstr>
      <vt:lpstr>Example: Performance Discrepancy</vt:lpstr>
      <vt:lpstr>Ordered File Organization: Problem</vt:lpstr>
      <vt:lpstr>Hash Files (FYI)</vt:lpstr>
      <vt:lpstr>Hash File: Example I (FYI)</vt:lpstr>
      <vt:lpstr>Hash File: Example I (Continued)</vt:lpstr>
      <vt:lpstr>B+-tree File Organization (FYI)</vt:lpstr>
      <vt:lpstr>Index: Motivation</vt:lpstr>
      <vt:lpstr>Example: Search by Name vs. by Age</vt:lpstr>
      <vt:lpstr>Indexes as Access Paths</vt:lpstr>
      <vt:lpstr>Index Example: Age</vt:lpstr>
      <vt:lpstr>PowerPoint Presentation</vt:lpstr>
      <vt:lpstr>Index in SQL</vt:lpstr>
      <vt:lpstr>Summery of Today’s Lecture</vt:lpstr>
    </vt:vector>
  </TitlesOfParts>
  <Company>Starcraft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9 Indexing</dc:title>
  <dc:creator>Zerg</dc:creator>
  <cp:lastModifiedBy>Collin Roberts</cp:lastModifiedBy>
  <cp:revision>358</cp:revision>
  <cp:lastPrinted>2017-11-21T18:28:06Z</cp:lastPrinted>
  <dcterms:created xsi:type="dcterms:W3CDTF">2005-04-29T16:14:00Z</dcterms:created>
  <dcterms:modified xsi:type="dcterms:W3CDTF">2026-07-22T08:05:00Z</dcterms:modified>
</cp:coreProperties>
</file>