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Action1.xml" ContentType="application/vnd.ms-office.inkAction+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Action2.xml" ContentType="application/vnd.ms-office.inkAction+xml"/>
  <Override PartName="/ppt/tags/tag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ink/inkAction3.xml" ContentType="application/vnd.ms-office.inkAction+xml"/>
  <Override PartName="/ppt/tags/tag5.xml" ContentType="application/vnd.openxmlformats-officedocument.presentationml.tags+xml"/>
  <Override PartName="/ppt/notesSlides/notesSlide14.xml" ContentType="application/vnd.openxmlformats-officedocument.presentationml.notesSlide+xml"/>
  <Override PartName="/ppt/tags/tag6.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Lst>
  <p:notesMasterIdLst>
    <p:notesMasterId r:id="rId24"/>
  </p:notesMasterIdLst>
  <p:handoutMasterIdLst>
    <p:handoutMasterId r:id="rId25"/>
  </p:handoutMasterIdLst>
  <p:sldIdLst>
    <p:sldId id="540" r:id="rId2"/>
    <p:sldId id="539" r:id="rId3"/>
    <p:sldId id="526" r:id="rId4"/>
    <p:sldId id="541" r:id="rId5"/>
    <p:sldId id="559" r:id="rId6"/>
    <p:sldId id="543" r:id="rId7"/>
    <p:sldId id="262" r:id="rId8"/>
    <p:sldId id="550" r:id="rId9"/>
    <p:sldId id="429" r:id="rId10"/>
    <p:sldId id="549" r:id="rId11"/>
    <p:sldId id="299" r:id="rId12"/>
    <p:sldId id="301" r:id="rId13"/>
    <p:sldId id="422" r:id="rId14"/>
    <p:sldId id="551" r:id="rId15"/>
    <p:sldId id="552" r:id="rId16"/>
    <p:sldId id="424" r:id="rId17"/>
    <p:sldId id="421" r:id="rId18"/>
    <p:sldId id="554" r:id="rId19"/>
    <p:sldId id="425" r:id="rId20"/>
    <p:sldId id="557" r:id="rId21"/>
    <p:sldId id="555" r:id="rId22"/>
    <p:sldId id="498" r:id="rId23"/>
  </p:sldIdLst>
  <p:sldSz cx="9144000" cy="6858000" type="screen4x3"/>
  <p:notesSz cx="6985000" cy="9283700"/>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5">
          <p15:clr>
            <a:srgbClr val="A4A3A4"/>
          </p15:clr>
        </p15:guide>
        <p15:guide id="2" pos="220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2" autoAdjust="0"/>
    <p:restoredTop sz="75524" autoAdjust="0"/>
  </p:normalViewPr>
  <p:slideViewPr>
    <p:cSldViewPr>
      <p:cViewPr varScale="1">
        <p:scale>
          <a:sx n="62" d="100"/>
          <a:sy n="62" d="100"/>
        </p:scale>
        <p:origin x="2035"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5420"/>
    </p:cViewPr>
  </p:sorterViewPr>
  <p:notesViewPr>
    <p:cSldViewPr>
      <p:cViewPr varScale="1">
        <p:scale>
          <a:sx n="58" d="100"/>
          <a:sy n="58" d="100"/>
        </p:scale>
        <p:origin x="-1758" y="-66"/>
      </p:cViewPr>
      <p:guideLst>
        <p:guide orient="horz" pos="2925"/>
        <p:guide pos="220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482" name="Rectangle 2"/>
          <p:cNvSpPr>
            <a:spLocks noGrp="1" noChangeArrowheads="1"/>
          </p:cNvSpPr>
          <p:nvPr>
            <p:ph type="hdr" sz="quarter"/>
          </p:nvPr>
        </p:nvSpPr>
        <p:spPr bwMode="auto">
          <a:xfrm>
            <a:off x="0" y="1"/>
            <a:ext cx="3027042" cy="465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859" tIns="44929" rIns="89859" bIns="44929" numCol="1" anchor="t" anchorCtr="0" compatLnSpc="1">
            <a:prstTxWarp prst="textNoShape">
              <a:avLst/>
            </a:prstTxWarp>
          </a:bodyPr>
          <a:lstStyle>
            <a:lvl1pPr defTabSz="898391">
              <a:defRPr sz="1200">
                <a:latin typeface="Arial" charset="0"/>
              </a:defRPr>
            </a:lvl1pPr>
          </a:lstStyle>
          <a:p>
            <a:endParaRPr lang="en-CA" altLang="en-US"/>
          </a:p>
        </p:txBody>
      </p:sp>
      <p:sp>
        <p:nvSpPr>
          <p:cNvPr id="532483" name="Rectangle 3"/>
          <p:cNvSpPr>
            <a:spLocks noGrp="1" noChangeArrowheads="1"/>
          </p:cNvSpPr>
          <p:nvPr>
            <p:ph type="dt" sz="quarter" idx="1"/>
          </p:nvPr>
        </p:nvSpPr>
        <p:spPr bwMode="auto">
          <a:xfrm>
            <a:off x="3956397" y="1"/>
            <a:ext cx="3027042" cy="465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859" tIns="44929" rIns="89859" bIns="44929" numCol="1" anchor="t" anchorCtr="0" compatLnSpc="1">
            <a:prstTxWarp prst="textNoShape">
              <a:avLst/>
            </a:prstTxWarp>
          </a:bodyPr>
          <a:lstStyle>
            <a:lvl1pPr algn="r" defTabSz="898391">
              <a:defRPr sz="1200">
                <a:latin typeface="Arial" charset="0"/>
              </a:defRPr>
            </a:lvl1pPr>
          </a:lstStyle>
          <a:p>
            <a:endParaRPr lang="en-CA" altLang="en-US"/>
          </a:p>
        </p:txBody>
      </p:sp>
      <p:sp>
        <p:nvSpPr>
          <p:cNvPr id="532484" name="Rectangle 4"/>
          <p:cNvSpPr>
            <a:spLocks noGrp="1" noChangeArrowheads="1"/>
          </p:cNvSpPr>
          <p:nvPr>
            <p:ph type="ftr" sz="quarter" idx="2"/>
          </p:nvPr>
        </p:nvSpPr>
        <p:spPr bwMode="auto">
          <a:xfrm>
            <a:off x="0" y="8817139"/>
            <a:ext cx="3027042" cy="465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859" tIns="44929" rIns="89859" bIns="44929" numCol="1" anchor="b" anchorCtr="0" compatLnSpc="1">
            <a:prstTxWarp prst="textNoShape">
              <a:avLst/>
            </a:prstTxWarp>
          </a:bodyPr>
          <a:lstStyle>
            <a:lvl1pPr defTabSz="898391">
              <a:defRPr sz="1200">
                <a:latin typeface="Arial" charset="0"/>
              </a:defRPr>
            </a:lvl1pPr>
          </a:lstStyle>
          <a:p>
            <a:endParaRPr lang="en-CA" altLang="en-US"/>
          </a:p>
        </p:txBody>
      </p:sp>
      <p:sp>
        <p:nvSpPr>
          <p:cNvPr id="532485" name="Rectangle 5"/>
          <p:cNvSpPr>
            <a:spLocks noGrp="1" noChangeArrowheads="1"/>
          </p:cNvSpPr>
          <p:nvPr>
            <p:ph type="sldNum" sz="quarter" idx="3"/>
          </p:nvPr>
        </p:nvSpPr>
        <p:spPr bwMode="auto">
          <a:xfrm>
            <a:off x="3956397" y="8817139"/>
            <a:ext cx="3027042" cy="465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859" tIns="44929" rIns="89859" bIns="44929" numCol="1" anchor="b" anchorCtr="0" compatLnSpc="1">
            <a:prstTxWarp prst="textNoShape">
              <a:avLst/>
            </a:prstTxWarp>
          </a:bodyPr>
          <a:lstStyle>
            <a:lvl1pPr algn="r" defTabSz="898391">
              <a:defRPr sz="1200">
                <a:latin typeface="Arial" charset="0"/>
              </a:defRPr>
            </a:lvl1pPr>
          </a:lstStyle>
          <a:p>
            <a:fld id="{6BF7F76C-B2C2-442C-B29A-D8D75B62A529}" type="slidenum">
              <a:rPr lang="en-CA" altLang="en-US"/>
              <a:pPr/>
              <a:t>‹#›</a:t>
            </a:fld>
            <a:endParaRPr lang="en-CA" altLang="en-US"/>
          </a:p>
        </p:txBody>
      </p:sp>
    </p:spTree>
    <p:extLst>
      <p:ext uri="{BB962C8B-B14F-4D97-AF65-F5344CB8AC3E}">
        <p14:creationId xmlns:p14="http://schemas.microsoft.com/office/powerpoint/2010/main" val="1936630707"/>
      </p:ext>
    </p:extLst>
  </p:cSld>
  <p:clrMap bg1="lt1" tx1="dk1" bg2="lt2" tx2="dk2" accent1="accent1" accent2="accent2" accent3="accent3" accent4="accent4" accent5="accent5" accent6="accent6" hlink="hlink" folHlink="folHlink"/>
</p:handoutMaster>
</file>

<file path=ppt/ink/inkAction1.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49133" units="1/cm"/>
          <inkml:channelProperty channel="Y" name="resolution" value="55.6701" units="1/cm"/>
          <inkml:channelProperty channel="T" name="resolution" value="1" units="1/dev"/>
        </inkml:channelProperties>
      </inkml:inkSource>
      <inkml:timestamp xml:id="ts0" timeString="2020-09-08T22:18:14.586"/>
    </inkml:context>
    <inkml:brush xml:id="br0">
      <inkml:brushProperty name="width" value="0.05292" units="cm"/>
      <inkml:brushProperty name="height" value="0.05292" units="cm"/>
      <inkml:brushProperty name="color" value="#FF0000"/>
    </inkml:brush>
  </inkml:definitions>
  <iact:action type="add" startTime="22034">
    <iact:property name="dataType"/>
    <iact:actionData xml:id="d0">
      <inkml:trace xmlns:inkml="http://www.w3.org/2003/InkML" xml:id="stk0" contextRef="#ctx0" brushRef="#br0">4251 4886 0,'0'-18'30,"18"1"-6,0-1-11,-1-17-10,19-18 11,-1 18-8,35-36-1,-17 18 2,18 18 1,35-36 1,-53 54-2,70-19 1,-70 36 0,53 0 3,-36 0-5,19 0 3,16 0-3,1 0 2,-18 36 1,54 17-1,-1 35 0,-53 18 0,-18-53 0,19 52 0,-72-52 0,-17-17 0,0 52 0,0-35 5,0 0-10,0-1 5,0-34 0,0 0 0,0 35 0,-17 0 0,-1-18 0,-17-17 0,-18-18 0,-35 17 4,-1-17-8,36 0 7,-52 0-5,-1 0 1,0 0 1,-70 0 0,-89-70 0,53 17-1,-52-18 2,87 36-2,-17-53 3,141 70-4,0 0 6,18-17-8,18 17 4,17 1 1,0-18 2,-36-18-6,36 0 28,0 35-19,18 0-5,0 18-2,-1 0 77</inkml:trace>
    </iact:actionData>
  </iact:action>
  <iact:action type="add" startTime="23833">
    <iact:property name="dataType"/>
    <iact:actionData xml:id="d1">
      <inkml:trace xmlns:inkml="http://www.w3.org/2003/InkML" xml:id="stk1" contextRef="#ctx0" brushRef="#br0">19333 4110 0,'-18'-18'39,"18"1"-30,0-1-2,0-35 2,0 0 1,0 0-4,-71-17 1,71 17 1,-17-18-1,-1 18 2,0-17-2,18 17 4,0 18-5,0-18 3,0 35 0,0-17-3,0-1 3,0 19 2,0-1-2,36-17-6,17 17 10,35 1-10,18-1 6,17-17-1,-17 35 0,35 0 0,35 0-1,-70 0 1,18 0 1,-18 0-1,-53 0 0,-1 0 3,1 0-6,-35 0 3,0 0 0,35 0 3,-18 35 4,-18-35-9,1 70 4,17 19-3,18-36 1,0 17-2,-17-17 2,-19-18 1,-17-17-1,35 0 0,-35 17 0,0-17-1,0 17 6,0 0-10,0 0 5,0 36 1,-35-18-1,0-18-1,0 0 4,-1 1-2,-34 17-5,34 0 4,-16-18 0,-37 0 0,54 0 2,-35 36-3,-19-1 0,19-52 1,17 0 0,0-18 9,18 0-10,-18 0 4,-35-18-2,17-52-2,-88-72 3,71 54-4,-53-35 2,-18-18 0,124 123-1,0 0 2,35 1 13,0-1 2,0 0-6,0-17 19</inkml:trace>
    </iact:actionData>
  </iact:action>
  <iact:action type="add" startTime="37450">
    <iact:property name="dataType"/>
    <iact:actionData xml:id="d2">
      <inkml:trace xmlns:inkml="http://www.w3.org/2003/InkML" xml:id="stk2" contextRef="#ctx0" brushRef="#br0">6580 10266 0,'0'0'1,"-53"0"4,-18 0 6,1-18-6,-36 1 4,53-19-1,18 19 0,-36-36-1,71 35 3,-18 0 0,1-34-6,17 34 4,-53-53 3,35 54-6,18-36 5,0 35-1,0 1-3,0-36 2,0 35 7,0 0 1,0-17-8,0 0 8,0 17-8,0-35 0,18 36 3,-1-1-6,72-35 3,-19 35 0,-17-17 0,0-35 0,106 52 0,0-53 3,52 36-7,-34 17 5,-19-17-1,-17 35 0,-105 0 0,-1 0 9,-17 0 17,-1 18-29,-17-1 4,18 19 2,0 17-7,-1-18 6,54 18-3,-36 35 0,0-53 1,-35 36 1,18-18-3,-18 0 3,0-18 0,0 53-2,0-17 2,0-36-3,0 0 2,0-17 0,0 0 3,-18 17 2,18-18-4,-35 36-2,17-17 2,-17-1 0,-18 18-3,-17-18 5,70-17-3,-53-18 0,17 17-3,-52-17 7,18 18-5,34 0-2,-52-18 6,35 0-1,18 0-4,-18 0 2,36 0-3,-36 0 6,17-18-5,1 0 4,-53-52-4,53 52 2,-54-52 0,54 52 0,0 0 0,17 18 3,-17-35-4,17 17 8,1 1-8,-1-36 10,0 18-2,1 17-7,17 0 1,-18-17 7</inkml:trace>
    </iact:actionData>
  </iact:action>
  <iact:action type="add" startTime="45658">
    <iact:property name="dataType"/>
    <iact:actionData xml:id="d3">
      <inkml:trace xmlns:inkml="http://www.w3.org/2003/InkML" xml:id="stk3" contextRef="#ctx0" brushRef="#br0">4745 9948 0,'0'-35'37,"-17"35"-13,-36-18-15,17 18-1,-17-17-1,-35-18 5,53 17-8,0 0 4,-36 1 0,36-19 0,17 19 13,18-1 27,-17 0-40,-19-17-3,1 17 6,0-17-8,17 18 6,18-19 3,-18 19-8,18-1 4,0-17 3,0 17-7,0-35 4,0 18 0,0 0 0,0 17 0,0 0 0,0-17 19,0 17-21,0 1 3,0-1-2,0-35 6,0 36 3,18-36-14,0 35 6,-18 0 16,17 1-8,19 17 56,-19 0-7,1 0-50,0 0-5,-1 53-3,19 35 2,-19-18-2,-17-34 1,18 70-1,-18-89 3,17 54-1,36-36-2,-158-35 95</inkml:trace>
    </iact:actionData>
  </iact:action>
  <iact:action type="add" startTime="46978">
    <iact:property name="dataType"/>
    <iact:actionData xml:id="d4">
      <inkml:trace xmlns:inkml="http://www.w3.org/2003/InkML" xml:id="stk4" contextRef="#ctx0" brushRef="#br0">2505 9913 0,'0'0'1,"0"-18"4,0 1 23,0-36-24,0 35 3,0-17 1,35-18 1,1 35-2,34-52 1,-17 52 3,53 1-5,53-1 2,-18 18 1,70-71-3,-69 71 3,16 0-1,-52 0-1,-35 0 2,-1 0 7,-70 18-8,18 0 3,-18-1-6,0 1 6,0 17-6,0 18 3,18-18 3,-18 1-6,0-1 3,17 36 0,-17-54 3,35 36-6,-35-18 3,0-17 0,18 35 0,-18-35 0,0-1 0,0 36 0,0-35 0,0 17 0,-35 18 0,0-35 1,-54 17-2,36 0 1,-35 18 1,0 18-3,35-54 3,-70 54-2,70-36 5,-35-35-8,52 18 7,19-18-6,-1 0 3,-17 0 0,-53 0 0,70 0 0,-53 0 0,36 0 1,-53-71-2,17 36 2,1-18-2,17 18 1,-18-18 1,36 17 1,0 19-2,-18-54 0,35 54 6,-17-1-6,17 0 3,1 18-7,17-17 6,0-36-2,0 35-1,0 1 2,0-19-2,0 1 1,0 17 8,0-17-4,0 17-8,0 1 37</inkml:trace>
    </iact:actionData>
  </iact:action>
</iact:actions>
</file>

<file path=ppt/ink/inkAction2.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49133" units="1/cm"/>
          <inkml:channelProperty channel="Y" name="resolution" value="55.6701" units="1/cm"/>
          <inkml:channelProperty channel="T" name="resolution" value="1" units="1/dev"/>
        </inkml:channelProperties>
      </inkml:inkSource>
      <inkml:timestamp xml:id="ts0" timeString="2020-09-14T03:37:20.860"/>
    </inkml:context>
    <inkml:brush xml:id="br0">
      <inkml:brushProperty name="width" value="0.05292" units="cm"/>
      <inkml:brushProperty name="height" value="0.05292" units="cm"/>
      <inkml:brushProperty name="color" value="#FF0000"/>
    </inkml:brush>
  </inkml:definitions>
  <iact:action type="add" startTime="152419">
    <iact:property name="dataType"/>
    <iact:actionData xml:id="d0">
      <inkml:trace xmlns:inkml="http://www.w3.org/2003/InkML" xml:id="stk0" contextRef="#ctx0" brushRef="#br0">2399 13229 0,'0'0'4,"-35"-35"0,-18 0 1,53 17 2,-35-35 1,17 0 0,-17 18 2,-18-18-4,35 18 2,18 17 25,0 0-26,0 1 1,0-19 13,0 1-18,0 0 6,0 17-2,0-17 6,0 17-5,0 1-5,0-54 6,71 18-2,-18 53 1,53-35 1,-71 35-2,53 0 1,-70 0 1,35 0 15,-36 53 0,-17-18-16,36 18 0,-36 18 0,88 34 4,-88-52-8,35 36 9,36-1-10,-71-53 9,17 0-8,1 36 7,-18-53-6,0 34 10,0-34-7,-53 17 3,0-35-6,0 0 3,-53 0 0,0 0 0,1 0 0,16 0 1,36 0-1,18-17-1,18-1 3,-19 0 13,19 1-5,-1-1-12,18 1 1,0-54 2,0 0-2,0-34 1</inkml:trace>
    </iact:actionData>
  </iact:action>
  <iact:action type="add" startTime="153377">
    <iact:property name="dataType"/>
    <iact:actionData xml:id="d1">
      <inkml:trace xmlns:inkml="http://www.w3.org/2003/InkML" xml:id="stk1" contextRef="#ctx0" brushRef="#br0">3017 12806 0,'-18'-18'71,"18"-17"-63,88 0 0,141-36 0,-52 53 0,35-70 0,-18 71 0,88-19 0,-35-17 0,0 18 0,17 18 0,-52-19 0,35-17 0,-88 36 3,52 17-6,-70 0 3,0 0 4,36 0-8,-36 0 8,0 0-8,71 0 4,-89 0 0,18 0 0,0 0 0,1 0 0,69 35 1,-52-17-2,17 17 4,-87-17-5,-37 17 1,-16-18 1,105 72 25,-123-72-18,17 19 4,0-19-18,36 18 11,-36 1 0,71-1 3,-18 18-3,-70-35 1,17-18 0,-18 0 82,-69 0-36</inkml:trace>
    </iact:actionData>
  </iact:action>
  <iact:action type="add" startTime="154233">
    <iact:property name="dataType"/>
    <iact:actionData xml:id="d2">
      <inkml:trace xmlns:inkml="http://www.w3.org/2003/InkML" xml:id="stk2" contextRef="#ctx0" brushRef="#br0">8449 12365 0,'0'0'1,"159"0"37,-124 0-37,89 53 25,-1 35-25,18 18 17,-88-71-4,-53-17-13,18-18 0,-18 17 12,0 36 0,0-35-1,-18 0 28,-35-18-39,-123 0 10,88 0 2,-71 0 0,36-53 0,176 53 48,52 17-60,19 54 10</inkml:trace>
    </iact:actionData>
  </iact:action>
  <iact:action type="add" startTime="155281">
    <iact:property name="dataType"/>
    <iact:actionData xml:id="d3">
      <inkml:trace xmlns:inkml="http://www.w3.org/2003/InkML" xml:id="stk3" contextRef="#ctx0" brushRef="#br0">2470 13935 0,'0'-18'7,"0"-17"25,0 0-24,0-1 8,17 19 0,19-19-8,-19 19 0,36 17 0,-17-18 3,34 18-6,18 0 3,-52 0 0,34 0 0,-17 0 3,18 0-6,-36 0 3,18 0 0,0 71 0,-18-36 0,0 18 1,-35 0-2,36-18 5,-36 53-8,0-35 4,0 0 0,-18 53 0,-17-18 0,-54 18 5,19-53-10,35 17 10,-54-52-10,19-18 5,-36 0 0,0 0 0,-70 0 1,52-35 2,-70-53-6,36-18 6,-1 0-6,0 0 6,71 35-7,0 19 4,35 34 0,17 0-1,1-35 5,18 53-7,17-53 22,0 18-22,17-53 3,36 35 3,71-53-6,-1 0 3,-52 71 0,17-18 0,-53 36 4,18-1-8,0 0 4,-18 18 0,-17 0 0,-1 0 8,19 0-7,-1 71-2,0-18 1,36 53 0</inkml:trace>
    </iact:actionData>
  </iact:action>
  <iact:action type="add" startTime="156432">
    <iact:property name="dataType"/>
    <iact:actionData xml:id="d4">
      <inkml:trace xmlns:inkml="http://www.w3.org/2003/InkML" xml:id="stk4" contextRef="#ctx0" brushRef="#br0">3175 14182 0,'36'-18'104,"17"0"-92,52 18-9,-34 0 5,35 0 0,35 0 0,-18 0 3,-17 0-6,0 0 3,-35 0 0,-36 0 0,0 0 3,-17 0-6,-1 0 31,1 0-24,35-17-4,-35 17 8,52-18-7,-52 18-2,17 0 1,0-18 0,1 18 1,34 0-1,-17-52-1,-18 52 2,36-18-2,-36 18 2,53 0-2,18-18 2,-18 18 1,1 0-5,69-17 4,-52 17-1,0 0 0,35 0 0,-17 0-1,-19 0 1,19-53 0,-71 53 4,53 0-8,-36-18 8,54-17-8,-18 35 4,35-18 3,17-35-6,19 36 3,17 17 0,-18-36 0,-35 19 0,124-36 0,-124 53 3,35 0-6,601 0 28,-442-53-13,-141 18-5,-18-36-3,-105 53 2,176-70-1,-18 35 0,-141 18 1,71-18-1,-71 35 0,-17 18-1,-19-35-11,19 35 11,-36 0-11,36 0 12,52 0-1,-52 0 1,35 0-12,-18 0 12,18 0-1,-53 0-11,0 0 10,70-17 2,36-1-1,-142 0 1,54-52-1,-53 52 3,-18 0-5,0 1 109</inkml:trace>
    </iact:actionData>
  </iact:action>
  <iact:action type="add" startTime="157929">
    <iact:property name="dataType"/>
    <iact:actionData xml:id="d5">
      <inkml:trace xmlns:inkml="http://www.w3.org/2003/InkML" xml:id="stk5" contextRef="#ctx0" brushRef="#br0">11536 12682 0,'0'36'55,"71"34"-37,-36-17-1,-35-18-1,71 177-1,-71-141-3,0 70 1,0-71 0,0-17-1,0-18 0,-36-35 1,19 0 88,-19 0-99,19 0 37,-54-17-38,-52-1 16</inkml:trace>
    </iact:actionData>
  </iact:action>
  <iact:action type="add" startTime="158688">
    <iact:property name="dataType"/>
    <iact:actionData xml:id="d6">
      <inkml:trace xmlns:inkml="http://www.w3.org/2003/InkML" xml:id="stk6" contextRef="#ctx0" brushRef="#br0">12030 12665 0,'124'-18'0,"-54"18"7,36 0 4,247 0 6,17 88-5,-229-35 3,-17-18-3,-36-17-11,0 17 12,-53-17-12,1 17 11,34 1 0,-70 17 2,18-18-2,-18 88 0,0-35 1,0 54 0,0-107-1,-53 53 0,35-70 1,-105 17 1,35-35-13,-36 0 0,-52 0 11,35 0 1,-124 0-1,124-53-11,17-18 12,1-17-12,17-53 12,89 53-1,-19-53 1,36 53 0,0-18 0,0 18 0,53-18-1,-53 53-11,18 18 1,-1-36 8,-17 36 3,18-18-1</inkml:trace>
    </iact:actionData>
  </iact:action>
  <iact:action type="add" startTime="163516">
    <iact:property name="dataType"/>
    <iact:actionData xml:id="d7">
      <inkml:trace xmlns:inkml="http://www.w3.org/2003/InkML" xml:id="stk7" contextRef="#ctx0" brushRef="#br0">1535 14658 0,'0'0'1,"141"0"4,-17-18 1,-19 18 6,1-17-7,-18 17 2,-52 0 2,17 0-2,-18 0 4,18 0-5,-18 0 1,18 0 2,35 0-2,0 70 1,1-52 3,87 52-6,53 19 3,-35-1 2,-88-35 0,-35 0-5,17-18 4,-53 18-3,-17-18 2,-1 0 1,-17 1-2,0 17 2,0-36-2,0 1 1,0 52 0,-17-70 0,-1 18 0,-35 17 0,36-17 0,-54-18 1,-52 0-1,-54 0 0,-17-88 3,-70 0-6,140-18 2,-35 70 1,1-69 0,105 52 2,17 17-4,19 19 3,17-36 7,0 18-8,0-18 0,0-18-2,53-17 6,0 17-8,-18 36 5,18 0-2</inkml:trace>
    </iact:actionData>
  </iact:action>
  <iact:action type="add" startTime="164308">
    <iact:property name="dataType"/>
    <iact:actionData xml:id="d8">
      <inkml:trace xmlns:inkml="http://www.w3.org/2003/InkML" xml:id="stk8" contextRef="#ctx0" brushRef="#br0">3034 15064 0,'53'0'55,"53"0"-51,35 0 4,35 0 1,71 0-1,18-36-1,17 19 1,36-19 0,-1 1 0,36-53 0,-71 70 1,-70-17-1,52-18 3,-52 18-6,0-18 3,17 0 0,-52 0 0,87 0 0,-88-35 0,89 35 0,-18-35 5,53 0-10,758-212 38,-793 265-23,-1-71-1,36 35-4,-106-17-1,212-18 0,-194 88 1,193-70-1,-193 53 0,158 17 1,54-70 0,-301 71 0,89-19-11,-71 36 10,229-106 0,-176 89 2,142-89-1,-107 35 0,-70 18 0,229 36 0,-212 17-1,194-35 1,-264 17-1,88 0 2,-176 18-2,17 0 68,-70 0 23</inkml:trace>
    </iact:actionData>
  </iact:action>
  <iact:action type="add" startTime="165281">
    <iact:property name="dataType"/>
    <iact:actionData xml:id="d9">
      <inkml:trace xmlns:inkml="http://www.w3.org/2003/InkML" xml:id="stk9" contextRef="#ctx0" brushRef="#br0">14976 12453 0,'70'35'38,"107"54"-21,17 52 0,-141-106-4,17 18 0,-35-18-12,1 36 2,-1-18 7,0-18 2,-35-17 2,0 17-1,0-18 10,-88-17-15,-18-17 1,36-1 2,-1 18 1,36 0 12,17 0-11,1 0-2,-19 18-3</inkml:trace>
    </iact:actionData>
  </iact:action>
  <iact:action type="add" startTime="165857">
    <iact:property name="dataType"/>
    <iact:actionData xml:id="d10">
      <inkml:trace xmlns:inkml="http://www.w3.org/2003/InkML" xml:id="stk10" contextRef="#ctx0" brushRef="#br0">15540 12806 0,'-35'17'35,"-106"54"-18,70-36 0,-17 54-4,35-37-1,36-16 1,17 17 0,0-18-1,0 18 1,0-36-1,0 1 1,0 35 0,0-18 12,35 1-24,-18-19 11,19 1 0,34-18 1,124 17-1,-35-17 1,-106 0-1,-18 0 0,1 0 1,-19 0-1,18 0 3,36-17-5,-18-36 3,35-88-12,-17 0 11,-1-18 0,-35 71 0,-35 0 1,0 70 0,0-35-1,0 35 0,0-35 0,0-35 2,0 71-2,0-72 1,0 72-1,0-1 1,0 1-1,0-1 2,-52 0 55,-160 124-29,141-88-17,1-1-6,-54 19-16,89-19 11,-18 1-10,35-18 14,1 0 23,-18 0-26,-1 0-1,19 0 1,17 18 13,0-1-10,0 1-3,0-1-10</inkml:trace>
    </iact:actionData>
  </iact:action>
  <iact:action type="add" startTime="181280">
    <iact:property name="dataType"/>
    <iact:actionData xml:id="d11">
      <inkml:trace xmlns:inkml="http://www.w3.org/2003/InkML" xml:id="stk11" contextRef="#ctx0" brushRef="#br0">8643 12330 0,'18'-18'30,"0"18"-14,17 0 4,-17 0-19,123-53 11,-88 53 1,70-18-1,-70 18 1,0 0-1,-18 0 0,0 0 2,54 0-2,-19 36 1,-17 17 0,-18 0-1,1-1 1,17 72 0,-36-71 1,89 35-2,-71-17 1,18-1-1,-17-17 1,-36-35 11,0-1 24,-18 19-36,0-19 0,-35 1 1,0 35-1,36-36 2,-18 19-2,17-19-8,0 1 6,-35-18 4,-17 0-3,-107 53 3,107-53-1,-36 35 0,35-35-1,19 0 1,16 0-1,-52 0 1,53 0-12,-18 0 1,0 0 8,18-35 3,-36-53-1,36 17 1,0-141 0,-1 89 0,1 35-1,35 0 1,0 70 0,0-53-1,18 1 2,-1 52 11,1 1-12,0 17 3,-1 0 36,1 17-51,17-17 91,89-17-58</inkml:trace>
    </iact:actionData>
  </iact:action>
  <iact:action type="add" startTime="185768">
    <iact:property name="dataType"/>
    <iact:actionData xml:id="d12">
      <inkml:trace xmlns:inkml="http://www.w3.org/2003/InkML" xml:id="stk12" contextRef="#ctx0" brushRef="#br0">12348 13264 0,'-18'0'95,"-70"-17"-67,35-54-8,35 54-4,-52-1-15,52 0 6,18 1 1,-18-1 3,18 0 3,-17 18-2,17-70 1,0 17-1,-53 0 0,53 0 2,0-35-2,0 53 1,0-18-1,0 17-11,0-52 12,0 71-12,0-19 11,0 1 1,0-35-10,17 70 7,1-18 2,53-17 2,-1-1-2,-17 36 12,-35-17-10,17 17-2,0 0 0,-17-18-10,35 18 10,0 0 0,0 0 0,17 0 2,-17 0-2,124 0 0,-72 0 0,125 0 2,-124 0-2,-18 0 0,-35 0 1,-36 0-1,1 0 0,-18 18 11,18 17-7,-18-17-15,17 52 11,1 1 1,-1-18 0,-17 52 0,18-69-1,-18-19 1,0 19-12,0-1 1,0-17 7,0 34 4,0 37-1,0-54 0,-35 71 2,-18 0-2,0-71 1,-18 0 0,1-35 0,-36 18-1,18 17 1,35-35-1,18 0-11,-1 0 2,-17 18 7,18-18 2,18 0 1,-19 0 0,19 0 0,-19-18-12,1-52 11,17-19-11,-17 36 11,0-105 1,-18 34 0,35 71 1,1 36 131,-1 17-113,-17 0-10,-53 17-7,52-17 12</inkml:trace>
    </iact:actionData>
  </iact:action>
  <iact:action type="add" startTime="190306">
    <iact:property name="dataType"/>
    <iact:actionData xml:id="d13">
      <inkml:trace xmlns:inkml="http://www.w3.org/2003/InkML" xml:id="stk13" contextRef="#ctx0" brushRef="#br0">15399 12312 0,'0'0'1,"18"-106"34,-1 71-34,36-36 16,-17 18-2,16 0-1,19 18-1,-36 18-1,54-1 1,16-17-1,-52 17 1,-35 18 1,17 0 11,-17 0-21,35 0 5,0 53 3,52 53 0,-52-53 1,53 70 0,-70-70-1,-1 53 0,-35-53 1,70 106 0,-70-18-1,0-106 0,0 53 2,0-35-2,0-18 0,-17-17 1,17 17 3,-18-17 5,0 0-9,-17-18-11,-18 0 5,-17 0 14,-89 0-19,-106 0 10,160 0 2,-37 0-1,72 0 1,-54 0-1,71 0 0,18 17 1,0-17 45,0-17-43,-1-72-14,-34-52 12,52 88-1,-35-53 1,36 89 0,-1-54 0,0 36-1,18-36 1,0-123-1,0 124 0,0-107 2,0 107-2,71-54-1,-53 89 2,-1 18 0,1 17 22</inkml:trace>
    </iact:actionData>
  </iact:action>
  <iact:action type="add" startTime="233348">
    <iact:property name="dataType"/>
    <iact:actionData xml:id="d14">
      <inkml:trace xmlns:inkml="http://www.w3.org/2003/InkML" xml:id="stk14" contextRef="#ctx0" brushRef="#br0">9049 15522 0,'176'-53'1,"-352"106"-1,441-88 22,-177 88-19,-35-18 11,88 53 0,-88-35-1,-36-35-1,-17 105 1,0-105-1,-70 70 1,-36-88 0,53 0-1,-35 0-11,17 0 2,1 0 6,17-53 5,0-35-2,35 0 0,18-124 1,0 71 1,36 18-2,17 34 0,-18 72 1</inkml:trace>
    </iact:actionData>
  </iact:action>
  <iact:action type="add" startTime="234239">
    <iact:property name="dataType"/>
    <iact:actionData xml:id="d15">
      <inkml:trace xmlns:inkml="http://www.w3.org/2003/InkML" xml:id="stk15" contextRef="#ctx0" brushRef="#br0">12718 14605 0,'35'-18'0,"-70"36"0,88-36 22,0 18-9,17 89-1,-52-19-11,0-17 12,-18 35 0,0-35-1,0 53 2,-159-88-1,18-18-1,-159-18 0,176-53 1,-34-87 0,140 52-1,0-35 1,18-18-1,0 71 1,36-36 0,-19 124-1,1-17 0,35 17 14,-18 0-25</inkml:trace>
    </iact:actionData>
  </iact:action>
  <iact:action type="add" startTime="235089">
    <iact:property name="dataType"/>
    <iact:actionData xml:id="d16">
      <inkml:trace xmlns:inkml="http://www.w3.org/2003/InkML" xml:id="stk16" contextRef="#ctx0" brushRef="#br0">15558 14482 0,'0'0'1,"335"-18"37,-282 18-31,53 53 3,52 106 7,-140-71-5,0 18 1,-18-36 13,-88-52-25,-18-18 11,-53 0 1,18-18 0,-141-158-1,158 88 1,89 52-1,35 1 14,0 17-14,0 1-11,18-54 11,299 1 1,-123-1-1,141-105 1</inkml:trace>
    </iact:actionData>
  </iact:action>
  <iact:action type="add" startTime="235921">
    <iact:property name="dataType"/>
    <iact:actionData xml:id="d17">
      <inkml:trace xmlns:inkml="http://www.w3.org/2003/InkML" xml:id="stk17" contextRef="#ctx0" brushRef="#br0">19844 12488 0,'-18'0'30,"18"18"-7,0 53-22,0 34 12,0-52-12,0 18 1,-35 17 9,-71 71 2,18-106 0,-53 17-1,-35-17 2,-212-53-2,141-35 0,-106-89 1,229 19 0,107 52-1,-1-36 0,18 54 1,0-35 0,0 34 1,0-17-2,35 36-11,54-1 1,-72 18 8,54-17 3,-54 17 1,72 0-2,-72 0 0</inkml:trace>
    </iact:actionData>
  </iact:action>
  <iact:action type="add" startTime="237104">
    <iact:property name="dataType"/>
    <iact:actionData xml:id="d18">
      <inkml:trace xmlns:inkml="http://www.w3.org/2003/InkML" xml:id="stk18" contextRef="#ctx0" brushRef="#br0">21925 15416 0,'124'0'1,"-248"0"-1,513 159 21,-195-106-20,70 53 16,-52-53-16,-18 35 11,-124-70 1,-52-1 0,-18 19 0,-123-19 0,34 1-1,-16 35 0,52-36 1,0 1-1,-18 35-11,-17-53 2,-36 0 7,-299 0 4,159-18-2,17-35 0,88 0 1,53 1-12,71 34 1,-18 0 9,53-17 14,0-71-24,70-158 11,72 70 0,-19 52 1</inkml:trace>
    </iact:actionData>
  </iact:action>
</iact:actions>
</file>

<file path=ppt/ink/inkAction3.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49133" units="1/cm"/>
          <inkml:channelProperty channel="Y" name="resolution" value="55.6701" units="1/cm"/>
          <inkml:channelProperty channel="T" name="resolution" value="1" units="1/dev"/>
        </inkml:channelProperties>
      </inkml:inkSource>
      <inkml:timestamp xml:id="ts0" timeString="2020-09-15T01:42:25.241"/>
    </inkml:context>
    <inkml:brush xml:id="br0">
      <inkml:brushProperty name="width" value="0.05292" units="cm"/>
      <inkml:brushProperty name="height" value="0.05292" units="cm"/>
      <inkml:brushProperty name="color" value="#FF0000"/>
    </inkml:brush>
  </inkml:definitions>
  <iact:action type="add" startTime="33421">
    <iact:property name="dataType"/>
    <iact:actionData xml:id="d0">
      <inkml:trace xmlns:inkml="http://www.w3.org/2003/InkML" xml:id="stk0" contextRef="#ctx0" brushRef="#br0">1658 10707 0,'265'-106'75,"-124"71"-67,-70 17-2,34 18 1,-52-18 4,106 18-7,-53 0 7,35 0-7,18 0 6,-18 0 2,-35 0-9,0 0 7,70 0-4,-88 0 2,-17 0 1,35 0-1,-1 0 0,1 0-1,-18 0 2,-17 0-1,-36 0-2,53 0 3,-70 0 0,17 18-3,1 0 4,-1-1-4,18 36 3,-18-17-2,0-19 2,54 36-1,34 0 0,1 18 2,-72-54-1,19 1-5,-36 35 4,1-36 0,-19 1 2,1-18 27,-18 18 4,0 17-33,-18-17 3,-17 17-6,0 0 3,-1 0 4,-34-17-8,35 17 4,-18-17 0,35 0 0,0-1 0,1 1 0,17 0 5,-18-1-10,18 1 5,-35 17 0,0 0 0,-1-35 0,-52 36 5,53-19-10,-53-17 5,17 18 5,-17-18-5,35 0-5,-18 0 10,-17 0-10,18 0 10,-1 0-10,1 0 11,17 18-11,0-1 5,-53 36 4,53-53 0,35 18-4,-17-18 0,-18 0 0,-35 17 0,70-17 0,-17 0 0,0 0 0,-1 0 5,-16 0-10,-1-17 5,0-36 0,17 53 0,-17-18 0,18-17 0,-88 0 0,70 35 5,-18-18-10,-17-35 4,53 53 1,-53 0 0,52 0 0,-34-18 5,34 18-10,-52 0 5,35-17 0,36 17 0,-19 0 0,1-18 0,18 18 5,-1-17-10,0-1 17,1 0-8,-1 1 1,0-1-10,-17 18 6,0-18-1,-36-17 4,36 17-9,-36 18 11,36-17-12,0 17 14,0-35-7,17 35 12,-17 0-10,17-18 4,0 0 2,18 1-1,0-19-9,0-17 2,0 36 0,18-1-2,0-17 1,-18 17-1,17-17 2,1 0-1,17-1 0,-17 19-1,-1-1 1,19 0 0,-19 18 8,19 0-7,-1-35-1,-17 35 9,35-17-10,-36 17 0,18-18 1,-17 18 72</inkml:trace>
    </iact:actionData>
  </iact:action>
  <iact:action type="add" startTime="38740">
    <iact:property name="dataType"/>
    <iact:actionData xml:id="d1">
      <inkml:trace xmlns:inkml="http://www.w3.org/2003/InkML" xml:id="stk1" contextRef="#ctx0" brushRef="#br0">4392 10989 0,'18'0'69,"-18"-18"-58,18 1 5,-18-1 0,17-17-9,-17 17 10,18 18-9,0 0 40,-1 0-32,1-17-8,17 17 0,-17 0 8,-1 0 64,-17 17-64,0 1-8,0 17 0,-17 0 0,-1-17 8,1 35-3,-1-35 3,0-1-13,1-17 36,17 18-17</inkml:trace>
    </iact:actionData>
  </iact:action>
  <iact:action type="add" startTime="40204">
    <iact:property name="dataType"/>
    <iact:actionData xml:id="d2">
      <inkml:trace xmlns:inkml="http://www.w3.org/2003/InkML" xml:id="stk2" contextRef="#ctx0" brushRef="#br0">4463 11377 0,'0'-18'39,"-18"1"158,1-1-33,-1 18-139</inkml:trace>
    </iact:actionData>
  </iact:action>
  <iact:action type="add" startTime="51477">
    <iact:property name="dataType"/>
    <iact:actionData xml:id="d3">
      <inkml:trace xmlns:inkml="http://www.w3.org/2003/InkML" xml:id="stk3" contextRef="#ctx0" brushRef="#br0">13441 10619 0,'-17'0'31,"-1"0"-23,0 0 1,-17 0-2,0 0 6,-18 0-10,35 0 5,-17 0 0,-18 0 13,18 17-17,17 1 3,-17 17 11,17-17-11,0-1 9,1 1-8,17 17 5,0 1-10,-18-1 4,1 0 2,17-17-2,0-1 1,-18 19 0,18-19 17,0 1-1,0 17-16,0-17 10,0 0-12,0 17 10,18-35-8,-1 18 2,1-1 5,-1 1-7,1-1 5,35 19-11,-35-19 21,-1-17-15,36 18 1,-17 0-2,-1 17 1,35-17 0,1-18 9,17 17-9,-53-17 3,18 0-6,-17 18 2,16-18 3,-34 0-2,17 35 3,-17-35-7,17 18 12,-17-1-1,0-17-1,35 18-11,-18-18 17,0 35-16,36-35 12,-36 18-8,0-18 8,-17 0-8,17 0 2,53 0-2,-17 0 1,35 0-2,35 0 1,-18 0-1,-17 0 1,-53 0-1,-18 0 1,-17 0 0,17 18 21,-17-18-10,-18 17-11,53-17 0,0 0 5,-18 0-10,36 0 12,-1 0-13,-52 0 7,17 0 0,-17 0 1,-1 0-1,54 0 0,-36 0-7,18 0 6,-18 0 7,1 0-13,-19 0 7,54 0 0,-36 0 1,18 0 0,0 18-8,-18-1 5,-17-17-1,17 0 4,0 0-1,1 0 0,17 0 1,-18 0-4,-18 0 0,1 0 6,35 0-8,-53-17 11,35 17 0,1-18 1,-19 18-7,18-35-1,1 35 0,17 0-1,-18-18 6,53 1-9,-53-1 8,18 18-8,-17-35 4,-19 17 10,1 0-5,0 1-1,-18-1 0,0-17-4,0 0 0,0-1 0,0 1 0,17 0 4,-17 0-8,0-1 4,0 19 16,0-1 16,-17-17-24,-1 17-7,18 0 0,-18-17 6,18 17-2,-35-17-10,17 35 5,18-17 0,-17-19 0,-1 36 0,0-17 0,-17-1 8,18 0-8,-1 18 0,-35-35 2,18 17-3,-18 1 2,0-1 3,-35 18-8,-1-35 3,37 35 2,-19-35-1,36 35 0,-53 0 0,17-18 0,53 18 0,-52-18 1,-54-17-1,18 35 0,-17-35 1,17 35 0,0-18-1,18 18 1,35 0-1,-35 0-4,17 0 3,-17 0 1,35 0 0,-52 0 1,34 0-2,18 0 0,18 0 1,-36 0 4,71-17-7,-35 17 2,17-18 2,-35 0-2,-35 1 1,35 17 8,18 0-7,17 0-2,-17 0 7,0 0-12,-18 0 6,35 0 1,-17 0-1,-18 0 7,35 0-7,1 0 2,-1 0 4,0 17-6,1-17 120,-1 0-121,-17 0 2</inkml:trace>
    </iact:actionData>
  </iact:action>
  <iact:action type="add" startTime="66124">
    <iact:property name="dataType"/>
    <iact:actionData xml:id="d4">
      <inkml:trace xmlns:inkml="http://www.w3.org/2003/InkML" xml:id="stk4" contextRef="#ctx0" brushRef="#br0">1994 11712 0,'-18'0'7,"-17"0"9,17 0-6,0 0-2,1 0 14,-1 0-8,-17-17-11,17 17 4,-35 0 8,18 0-13,0 0 6,-18 0 0,0 0 0,18 0 0,-36 0 6,18 0-5,18 17 0,17-17-1,1 18 0,-19-18 0,1 18 0,17 17-1,1-18 2,-19 1-2,1 0 9,18 17 4,-19-17-16,19-1 17,-19 19-9,36-19-4,0 1 16,0 17-16,0 0 0,18 54 15,0-72 1,17 18-16,-17-35 0,34 18 0,-34-18 8,0 0-8,-1 18 8,1-18 0,17 0-8,1 0 0,16 17 4,-16-17-8,-1 0 4,36 36 0,-1-1 0,-35-35 5,1 18-10,17-1 5,0 19 0,-18-19 1,-18 1 6,1-18-6,35 17-2,-18-17 1,53 36 5,-70-36-9,53 0 4,-1 0 0,-35 17-1,18-17 5,-35 0-4,35 0-4,-35 18 4,-1-18 32,36 0-25,0 18-13,0-18 6,35 0 1,-35 35-2,18-35 2,17 18-2,-71-18 3,1 0-3,17 0 1,1 0 22,17 0-22,-18 0 6,71 0-12,17 0 6,-52 0 1,17 0-2,-18 0 2,-52 0-2,0 0 1,17 17 1,-17-17 30,17 18-31,0-18 1,1 35-1,16-35 4,-16 18-6,-19-18 2,19 0-1,-1 17 9,-17-17-2,17 0-5,18 36-1,-18-36 5,18 0-10,0 0 5,17 35 0,-17-35 0,0 0 0,-17 0 0,16 0 0,-16 0 0,-19 0 1,72 0-2,-19 0 1,-35 0 0,36 0-1,-18 0 2,17 0-1,1-35 0,17 35-1,36-18 3,-54 18-3,-17 0 0,35-35 1,-35 17 4,-18 0-6,18 18 2,-35 0-2,17-17 2,18-1 8,-35 1 0,-18-1 1,18-17-8,-18-1 7,17 19-9,18-19 0,-17 36 1,-18-17 8,0-1 56,0 1-63,18-36-1,-18 35 1,0 0 2,0 1-3,0-1-5,0 0 6,0 1 1,-18-36-4,-17 35 1,0-17 1,-18 35 0,-53-71 0,35 54 0,18-1 0,-53-35 0,36 53 0,52 0 0,-70 0 0,0-17 4,17 17-8,-70 0 7,0 0-7,0 0 5,-35-18-2,34 18 2,-34 0-1,53 0 1,-54-35-2,36 35 2,18-53-1,17 35 0,18 18 1,35-18-1,-18 1 1,54 17 6,-19 0 7,1 0-13,17 0-1,-35 0 0,18 0 0,-18 0 0,18 0 0,-18 0 1,35 0-1,1 0 15,-1 0-6,-35-18 14,53 1-15,-53 17-1,36 0-6,-54 0-1,53 0 1,-34 0-1,34 0 0,0 0 0,-52 0-1,52-18 9,-17 18-7,17 0-2,0 0 14,1 0-10,-1-18 28,1 18 9,-1 0-32,0 0-7,-17 0-1,0 0 0,17 0 7,0 0-6,1 0-1,-1 0 0,1 0 111,-19 0-103,19 0-7,-1-17-1</inkml:trace>
    </iact:actionData>
  </iact:action>
  <iact:action type="add" startTime="69565">
    <iact:property name="dataType"/>
    <iact:actionData xml:id="d5">
      <inkml:trace xmlns:inkml="http://www.w3.org/2003/InkML" xml:id="stk5" contextRef="#ctx0" brushRef="#br0">4287 12100 0,'0'-17'108,"17"-1"-84,36 18 76,-53 18-85,18-1 1,-1 1 96,-17 0-96,18-1-8,0 1 0,-18-1 48,0 1-48,0 0 0,0-1 8,0 1-8,0 0 8,-18-1-7,0-17 7,-17 18 13</inkml:trace>
    </iact:actionData>
  </iact:action>
  <iact:action type="add" startTime="70813">
    <iact:property name="dataType"/>
    <iact:actionData xml:id="d6">
      <inkml:trace xmlns:inkml="http://www.w3.org/2003/InkML" xml:id="stk6" contextRef="#ctx0" brushRef="#br0">4340 12471 0,'0'35'544,"0"-17"-519</inkml:trace>
    </iact:actionData>
  </iact:action>
  <iact:action type="add" startTime="90582">
    <iact:property name="dataType"/>
    <iact:actionData xml:id="d7">
      <inkml:trace xmlns:inkml="http://www.w3.org/2003/InkML" xml:id="stk7" contextRef="#ctx0" brushRef="#br0">12947 11677 0,'0'0'1,"71"-18"4,88 1 3,-54 17 1,72 0-1,-1 0 0,-35 0 0,36 0 1,-19 0 1,19 0 1,-1 0-9,-35 0 7,36 0-1,-36 0 0,0 0 6,-53 0-12,-35 0 6,-18 0 1,18 0 0,0 0 2,53 0-2,53 17-7,-53-17 7,70 36 3,53-19-7,-88 36-1,53-18 5,-88-35-1,-53 18 0,-18 0-1,-17-18 3,17 17-4,-17 1 3,0 0-1,-1-18 2,1 0 2,35 0-9,-18 0 6,-17 17-2,17-17 0,-17 18 21,-18 0-12,0-1-12,0 1 8,0-1-9,0 1 5,0 0 0,0 35 4,0-36-8,0 19 4,0-1 0,0-18 0,-18 54 0,-35-36 0,0 1 0,-35 34 0,17-52 0,-87 52 0,34-34 0,-52-19 0,-36-17 1,1 36 0,-72-36-1,36 0-2,36 0 3,-36 0-2,88 0 6,88 0-10,-17 0 7,35 0-4,-17 0 4,-18 0-4,-18-18 3,18-17 3,17 17-8,-17 0 3,-89-17 2,-17-18-1,-17 36 0,70 17 2,-18-36-4,18 36 5,35 0-5,18 0 2,17 0-1,36 0 0,-18 0 2,35 0 1,1-17-2,-19-19 5,19 19-5,-19 17 1,-16-36-2,34 36 1,0-17 3,18-1-6,0 0 6,0-17-6,0 0 7,0 17-8,-35 1 5,35-1-1,0 0-1,0-35 2,0 36-1,0-1-1,0-35 1,0 18 5,18 17-10,-1-17 13,19 0-7,-1 17-1,35 1 0,-17 17 0,53 0 0,-35-36 0,35 36 0,35 0 0,0 0 1,-88 0-1,0 0 1</inkml:trace>
    </iact:actionData>
  </iact:action>
</iact:action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1"/>
            <a:ext cx="3027042" cy="465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859" tIns="44929" rIns="89859" bIns="44929" numCol="1" anchor="t" anchorCtr="0" compatLnSpc="1">
            <a:prstTxWarp prst="textNoShape">
              <a:avLst/>
            </a:prstTxWarp>
          </a:bodyPr>
          <a:lstStyle>
            <a:lvl1pPr defTabSz="898391">
              <a:defRPr sz="1200"/>
            </a:lvl1pPr>
          </a:lstStyle>
          <a:p>
            <a:endParaRPr lang="en-US" altLang="zh-CN"/>
          </a:p>
        </p:txBody>
      </p:sp>
      <p:sp>
        <p:nvSpPr>
          <p:cNvPr id="97283" name="Rectangle 3"/>
          <p:cNvSpPr>
            <a:spLocks noGrp="1" noChangeArrowheads="1"/>
          </p:cNvSpPr>
          <p:nvPr>
            <p:ph type="dt" idx="1"/>
          </p:nvPr>
        </p:nvSpPr>
        <p:spPr bwMode="auto">
          <a:xfrm>
            <a:off x="3957959" y="1"/>
            <a:ext cx="3027042" cy="465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859" tIns="44929" rIns="89859" bIns="44929" numCol="1" anchor="t" anchorCtr="0" compatLnSpc="1">
            <a:prstTxWarp prst="textNoShape">
              <a:avLst/>
            </a:prstTxWarp>
          </a:bodyPr>
          <a:lstStyle>
            <a:lvl1pPr algn="r" defTabSz="898391">
              <a:defRPr sz="1200"/>
            </a:lvl1pPr>
          </a:lstStyle>
          <a:p>
            <a:endParaRPr lang="en-US" altLang="zh-CN"/>
          </a:p>
        </p:txBody>
      </p:sp>
      <p:sp>
        <p:nvSpPr>
          <p:cNvPr id="97284" name="Rectangle 4"/>
          <p:cNvSpPr>
            <a:spLocks noGrp="1" noRot="1" noChangeAspect="1" noChangeArrowheads="1" noTextEdit="1"/>
          </p:cNvSpPr>
          <p:nvPr>
            <p:ph type="sldImg" idx="2"/>
          </p:nvPr>
        </p:nvSpPr>
        <p:spPr bwMode="auto">
          <a:xfrm>
            <a:off x="1173163" y="696913"/>
            <a:ext cx="4640262" cy="34798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7285" name="Rectangle 5"/>
          <p:cNvSpPr>
            <a:spLocks noGrp="1" noChangeArrowheads="1"/>
          </p:cNvSpPr>
          <p:nvPr>
            <p:ph type="body" sz="quarter" idx="3"/>
          </p:nvPr>
        </p:nvSpPr>
        <p:spPr bwMode="auto">
          <a:xfrm>
            <a:off x="930917" y="4410730"/>
            <a:ext cx="5123166" cy="4176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859" tIns="44929" rIns="89859" bIns="44929"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97286" name="Rectangle 6"/>
          <p:cNvSpPr>
            <a:spLocks noGrp="1" noChangeArrowheads="1"/>
          </p:cNvSpPr>
          <p:nvPr>
            <p:ph type="ftr" sz="quarter" idx="4"/>
          </p:nvPr>
        </p:nvSpPr>
        <p:spPr bwMode="auto">
          <a:xfrm>
            <a:off x="0" y="8818579"/>
            <a:ext cx="3027042" cy="465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859" tIns="44929" rIns="89859" bIns="44929" numCol="1" anchor="b" anchorCtr="0" compatLnSpc="1">
            <a:prstTxWarp prst="textNoShape">
              <a:avLst/>
            </a:prstTxWarp>
          </a:bodyPr>
          <a:lstStyle>
            <a:lvl1pPr defTabSz="898391">
              <a:defRPr sz="1200"/>
            </a:lvl1pPr>
          </a:lstStyle>
          <a:p>
            <a:endParaRPr lang="en-US" altLang="zh-CN"/>
          </a:p>
        </p:txBody>
      </p:sp>
      <p:sp>
        <p:nvSpPr>
          <p:cNvPr id="97287" name="Rectangle 7"/>
          <p:cNvSpPr>
            <a:spLocks noGrp="1" noChangeArrowheads="1"/>
          </p:cNvSpPr>
          <p:nvPr>
            <p:ph type="sldNum" sz="quarter" idx="5"/>
          </p:nvPr>
        </p:nvSpPr>
        <p:spPr bwMode="auto">
          <a:xfrm>
            <a:off x="3957959" y="8818579"/>
            <a:ext cx="3027042" cy="465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859" tIns="44929" rIns="89859" bIns="44929" numCol="1" anchor="b" anchorCtr="0" compatLnSpc="1">
            <a:prstTxWarp prst="textNoShape">
              <a:avLst/>
            </a:prstTxWarp>
          </a:bodyPr>
          <a:lstStyle>
            <a:lvl1pPr algn="r" defTabSz="898391">
              <a:defRPr sz="1200"/>
            </a:lvl1pPr>
          </a:lstStyle>
          <a:p>
            <a:fld id="{3F18BC01-AC56-4C43-92B2-FF15BB20E713}" type="slidenum">
              <a:rPr lang="zh-CN" altLang="en-US"/>
              <a:pPr/>
              <a:t>‹#›</a:t>
            </a:fld>
            <a:endParaRPr lang="en-US" altLang="zh-CN"/>
          </a:p>
        </p:txBody>
      </p:sp>
    </p:spTree>
    <p:extLst>
      <p:ext uri="{BB962C8B-B14F-4D97-AF65-F5344CB8AC3E}">
        <p14:creationId xmlns:p14="http://schemas.microsoft.com/office/powerpoint/2010/main" val="635993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Query in such a way that it reduces</a:t>
            </a:r>
            <a:r>
              <a:rPr lang="en-US" baseline="0" dirty="0"/>
              <a:t> the amount of data access to answer the question (10 rows instead of 100 rows)</a:t>
            </a:r>
          </a:p>
          <a:p>
            <a:r>
              <a:rPr lang="en-US" baseline="0" dirty="0"/>
              <a:t>2. Organize the data in such away  that it reduces the amount of data access to answer the question (1MB instead of 100MB)</a:t>
            </a:r>
          </a:p>
          <a:p>
            <a:r>
              <a:rPr lang="en-US" baseline="0" dirty="0"/>
              <a:t>3. Make HD access faster (1 millisecond instead of 100 </a:t>
            </a:r>
            <a:r>
              <a:rPr lang="en-US" baseline="0" dirty="0" err="1"/>
              <a:t>ms</a:t>
            </a:r>
            <a:r>
              <a:rPr lang="en-US" baseline="0" dirty="0"/>
              <a:t>)</a:t>
            </a:r>
            <a:endParaRPr lang="en-US" dirty="0"/>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3</a:t>
            </a:fld>
            <a:endParaRPr lang="en-US" altLang="zh-CN"/>
          </a:p>
        </p:txBody>
      </p:sp>
    </p:spTree>
    <p:extLst>
      <p:ext uri="{BB962C8B-B14F-4D97-AF65-F5344CB8AC3E}">
        <p14:creationId xmlns:p14="http://schemas.microsoft.com/office/powerpoint/2010/main" val="2807334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C08423-EBCB-4E5C-B128-5B5C5B3AB694}" type="slidenum">
              <a:rPr lang="zh-CN" altLang="en-US"/>
              <a:pPr/>
              <a:t>14</a:t>
            </a:fld>
            <a:endParaRPr lang="en-US" altLang="zh-CN"/>
          </a:p>
        </p:txBody>
      </p:sp>
      <p:sp>
        <p:nvSpPr>
          <p:cNvPr id="373762" name="Rectangle 2"/>
          <p:cNvSpPr>
            <a:spLocks noGrp="1" noRot="1" noChangeAspect="1" noChangeArrowheads="1" noTextEdit="1"/>
          </p:cNvSpPr>
          <p:nvPr>
            <p:ph type="sldImg"/>
          </p:nvPr>
        </p:nvSpPr>
        <p:spPr>
          <a:ln/>
        </p:spPr>
      </p:sp>
      <p:sp>
        <p:nvSpPr>
          <p:cNvPr id="373763" name="Rectangle 3"/>
          <p:cNvSpPr>
            <a:spLocks noGrp="1" noChangeArrowheads="1"/>
          </p:cNvSpPr>
          <p:nvPr>
            <p:ph type="body" idx="1"/>
          </p:nvPr>
        </p:nvSpPr>
        <p:spPr/>
        <p:txBody>
          <a:bodyPr/>
          <a:lstStyle/>
          <a:p>
            <a:r>
              <a:rPr lang="en-US" altLang="zh-TW" dirty="0">
                <a:solidFill>
                  <a:srgbClr val="000000"/>
                </a:solidFill>
              </a:rPr>
              <a:t>Speed performance improved based on a concept of</a:t>
            </a:r>
            <a:r>
              <a:rPr lang="en-US" altLang="zh-TW" baseline="0" dirty="0">
                <a:solidFill>
                  <a:srgbClr val="000000"/>
                </a:solidFill>
              </a:rPr>
              <a:t> striping.</a:t>
            </a:r>
            <a:endParaRPr lang="en-US" altLang="zh-TW" dirty="0">
              <a:solidFill>
                <a:srgbClr val="000000"/>
              </a:solidFill>
            </a:endParaRPr>
          </a:p>
          <a:p>
            <a:r>
              <a:rPr lang="en-US" altLang="zh-TW" dirty="0">
                <a:solidFill>
                  <a:srgbClr val="000000"/>
                </a:solidFill>
              </a:rPr>
              <a:t>S:</a:t>
            </a:r>
            <a:r>
              <a:rPr lang="en-US" altLang="zh-TW" baseline="0" dirty="0">
                <a:solidFill>
                  <a:srgbClr val="000000"/>
                </a:solidFill>
              </a:rPr>
              <a:t> Seek</a:t>
            </a:r>
          </a:p>
          <a:p>
            <a:r>
              <a:rPr lang="en-US" altLang="zh-TW" baseline="0" dirty="0">
                <a:solidFill>
                  <a:srgbClr val="000000"/>
                </a:solidFill>
              </a:rPr>
              <a:t>R: Rotate</a:t>
            </a:r>
          </a:p>
          <a:p>
            <a:r>
              <a:rPr lang="en-US" altLang="zh-TW" baseline="0" dirty="0">
                <a:solidFill>
                  <a:srgbClr val="000000"/>
                </a:solidFill>
              </a:rPr>
              <a:t>T: Transfer</a:t>
            </a:r>
          </a:p>
          <a:p>
            <a:endParaRPr lang="en-US" altLang="zh-TW" dirty="0">
              <a:solidFill>
                <a:srgbClr val="000000"/>
              </a:solidFill>
            </a:endParaRPr>
          </a:p>
          <a:p>
            <a:r>
              <a:rPr lang="en-US" altLang="zh-TW" dirty="0">
                <a:solidFill>
                  <a:srgbClr val="000000"/>
                </a:solidFill>
              </a:rPr>
              <a:t>File: F1,</a:t>
            </a:r>
            <a:r>
              <a:rPr lang="en-US" altLang="zh-TW" baseline="0" dirty="0">
                <a:solidFill>
                  <a:srgbClr val="000000"/>
                </a:solidFill>
              </a:rPr>
              <a:t> F2, F3</a:t>
            </a:r>
            <a:endParaRPr lang="en-US" altLang="zh-TW" dirty="0">
              <a:solidFill>
                <a:srgbClr val="000000"/>
              </a:solidFill>
            </a:endParaRPr>
          </a:p>
          <a:p>
            <a:r>
              <a:rPr lang="en-US" altLang="zh-TW" dirty="0">
                <a:solidFill>
                  <a:srgbClr val="000000"/>
                </a:solidFill>
              </a:rPr>
              <a:t>-----------------------------------------------------------------</a:t>
            </a:r>
            <a:r>
              <a:rPr lang="en-US" altLang="zh-TW" dirty="0">
                <a:solidFill>
                  <a:srgbClr val="000000"/>
                </a:solidFill>
                <a:sym typeface="Wingdings" panose="05000000000000000000" pitchFamily="2" charset="2"/>
              </a:rPr>
              <a:t> (Time line)</a:t>
            </a:r>
          </a:p>
          <a:p>
            <a:r>
              <a:rPr lang="en-US" altLang="zh-TW" dirty="0">
                <a:solidFill>
                  <a:srgbClr val="000000"/>
                </a:solidFill>
                <a:sym typeface="Wingdings" panose="05000000000000000000" pitchFamily="2" charset="2"/>
              </a:rPr>
              <a:t>With striping:</a:t>
            </a:r>
            <a:endParaRPr lang="en-US" altLang="zh-TW" dirty="0">
              <a:solidFill>
                <a:srgbClr val="000000"/>
              </a:solidFill>
            </a:endParaRPr>
          </a:p>
          <a:p>
            <a:r>
              <a:rPr lang="en-US" altLang="zh-TW" dirty="0">
                <a:solidFill>
                  <a:srgbClr val="000000"/>
                </a:solidFill>
              </a:rPr>
              <a:t>F1,SRT</a:t>
            </a:r>
          </a:p>
          <a:p>
            <a:r>
              <a:rPr lang="en-US" altLang="zh-TW" dirty="0">
                <a:solidFill>
                  <a:srgbClr val="000000"/>
                </a:solidFill>
              </a:rPr>
              <a:t>F2</a:t>
            </a:r>
            <a:r>
              <a:rPr lang="en-US" altLang="zh-TW" baseline="0" dirty="0">
                <a:solidFill>
                  <a:srgbClr val="000000"/>
                </a:solidFill>
              </a:rPr>
              <a:t> </a:t>
            </a:r>
            <a:r>
              <a:rPr lang="en-US" altLang="zh-TW" dirty="0">
                <a:solidFill>
                  <a:srgbClr val="000000"/>
                </a:solidFill>
              </a:rPr>
              <a:t>SRT</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solidFill>
                  <a:srgbClr val="000000"/>
                </a:solidFill>
              </a:rPr>
              <a:t>F3 SRT</a:t>
            </a:r>
          </a:p>
          <a:p>
            <a:endParaRPr lang="en-US" altLang="zh-TW" dirty="0">
              <a:solidFill>
                <a:srgbClr val="000000"/>
              </a:solidFill>
            </a:endParaRPr>
          </a:p>
          <a:p>
            <a:r>
              <a:rPr lang="en-US" altLang="zh-TW" dirty="0">
                <a:solidFill>
                  <a:srgbClr val="000000"/>
                </a:solidFill>
              </a:rPr>
              <a:t>Without Striping:</a:t>
            </a:r>
          </a:p>
          <a:p>
            <a:r>
              <a:rPr lang="en-US" altLang="zh-TW" dirty="0">
                <a:solidFill>
                  <a:srgbClr val="000000"/>
                </a:solidFill>
              </a:rPr>
              <a:t>SRT for F1, SRT for F2,</a:t>
            </a:r>
            <a:r>
              <a:rPr lang="en-US" altLang="zh-TW" baseline="0" dirty="0">
                <a:solidFill>
                  <a:srgbClr val="000000"/>
                </a:solidFill>
              </a:rPr>
              <a:t> SRT for F3</a:t>
            </a:r>
            <a:endParaRPr lang="en-US" altLang="zh-TW" dirty="0">
              <a:solidFill>
                <a:srgbClr val="000000"/>
              </a:solidFill>
            </a:endParaRPr>
          </a:p>
          <a:p>
            <a:endParaRPr lang="en-US" altLang="zh-TW" b="1" u="sng" dirty="0">
              <a:solidFill>
                <a:srgbClr val="000000"/>
              </a:solidFill>
            </a:endParaRPr>
          </a:p>
          <a:p>
            <a:r>
              <a:rPr lang="en-US" altLang="zh-TW" b="1" u="sng" dirty="0">
                <a:solidFill>
                  <a:srgbClr val="000000"/>
                </a:solidFill>
              </a:rPr>
              <a:t>However, there</a:t>
            </a:r>
            <a:r>
              <a:rPr lang="en-US" altLang="zh-TW" b="1" u="sng" baseline="0" dirty="0">
                <a:solidFill>
                  <a:srgbClr val="000000"/>
                </a:solidFill>
              </a:rPr>
              <a:t> is a problem with data striping: reliability (data loss due HD failure). As data is distributed over multiple drives, if one drive fails, the entire data/file will be corrupted.</a:t>
            </a:r>
          </a:p>
        </p:txBody>
      </p:sp>
    </p:spTree>
    <p:extLst>
      <p:ext uri="{BB962C8B-B14F-4D97-AF65-F5344CB8AC3E}">
        <p14:creationId xmlns:p14="http://schemas.microsoft.com/office/powerpoint/2010/main" val="4448130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5 drives, speed improve 5 times</a:t>
            </a:r>
          </a:p>
          <a:p>
            <a:r>
              <a:rPr lang="en-US" dirty="0"/>
              <a:t>But data</a:t>
            </a:r>
            <a:r>
              <a:rPr lang="en-US" baseline="0" dirty="0"/>
              <a:t> loss due to HD failure? Increase, decrease, or the same compare with no striping, with one HD?</a:t>
            </a:r>
          </a:p>
          <a:p>
            <a:endParaRPr lang="en-US" baseline="0" dirty="0"/>
          </a:p>
          <a:p>
            <a:r>
              <a:rPr lang="en-US" b="1" baseline="0" dirty="0"/>
              <a:t>This is a binomial distribution B(5, 98.16%)</a:t>
            </a:r>
          </a:p>
          <a:p>
            <a:r>
              <a:rPr lang="en-US" b="1" baseline="0" dirty="0"/>
              <a:t>P(X= 5) = 91%</a:t>
            </a:r>
          </a:p>
          <a:p>
            <a:endParaRPr lang="en-US" b="1" baseline="0" dirty="0"/>
          </a:p>
          <a:p>
            <a:r>
              <a:rPr lang="en-US" b="1" baseline="0" dirty="0"/>
              <a:t>If we have 4 HDs, B(4, 98.6%), P(4=6) = 93%.</a:t>
            </a:r>
          </a:p>
          <a:p>
            <a:endParaRPr lang="en-US" b="1"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15</a:t>
            </a:fld>
            <a:endParaRPr lang="en-US" altLang="zh-CN"/>
          </a:p>
        </p:txBody>
      </p:sp>
    </p:spTree>
    <p:extLst>
      <p:ext uri="{BB962C8B-B14F-4D97-AF65-F5344CB8AC3E}">
        <p14:creationId xmlns:p14="http://schemas.microsoft.com/office/powerpoint/2010/main" val="30377904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t>RAID1 aims at improving reliability.</a:t>
            </a:r>
            <a:r>
              <a:rPr lang="en-US" b="0" u="none" baseline="0" dirty="0"/>
              <a:t> So no striping because it decreases reliability (in striping, if one HD fails, all files corrupted).</a:t>
            </a:r>
          </a:p>
          <a:p>
            <a:endParaRPr lang="en-US" b="0" u="non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In RAID 0, If we have 4 HDs, B(4, 98.6%), P(X=4) = 93%.</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In RAID 1, If we have 4 HDs, B(4, 98.6%), P(X&gt;=3) = 99.8%.</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Food for thought (FYI)</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Some variations of RAID 1 also uses striping but we don’t consider them here.</a:t>
            </a:r>
            <a:r>
              <a:rPr lang="en-US" baseline="0" dirty="0"/>
              <a:t> It is sometimes called RAID 1E.</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Also, RAID 01 is NOT RAID 1. RAID 01 is actually RAID 0+1.</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b="1" baseline="0" dirty="0"/>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16</a:t>
            </a:fld>
            <a:endParaRPr lang="en-US" altLang="zh-CN"/>
          </a:p>
        </p:txBody>
      </p:sp>
    </p:spTree>
    <p:extLst>
      <p:ext uri="{BB962C8B-B14F-4D97-AF65-F5344CB8AC3E}">
        <p14:creationId xmlns:p14="http://schemas.microsoft.com/office/powerpoint/2010/main" val="2757932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 parity:</a:t>
            </a:r>
          </a:p>
          <a:p>
            <a:endParaRPr lang="en-US" dirty="0"/>
          </a:p>
          <a:p>
            <a:r>
              <a:rPr lang="en-US" dirty="0"/>
              <a:t>How about 111000000Y01?</a:t>
            </a:r>
            <a:r>
              <a:rPr lang="en-US" baseline="0" dirty="0"/>
              <a:t> What is Y? Y=0</a:t>
            </a:r>
          </a:p>
          <a:p>
            <a:endParaRPr lang="en-US" baseline="0" dirty="0"/>
          </a:p>
          <a:p>
            <a:r>
              <a:rPr lang="en-US" baseline="0" dirty="0"/>
              <a:t>How about 111111X001Y? What is X and what is Y? No idea. Out of luck!</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18</a:t>
            </a:fld>
            <a:endParaRPr lang="en-US" altLang="zh-CN"/>
          </a:p>
        </p:txBody>
      </p:sp>
    </p:spTree>
    <p:extLst>
      <p:ext uri="{BB962C8B-B14F-4D97-AF65-F5344CB8AC3E}">
        <p14:creationId xmlns:p14="http://schemas.microsoft.com/office/powerpoint/2010/main" val="4652155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we</a:t>
            </a:r>
            <a:r>
              <a:rPr lang="en-US" baseline="0" dirty="0"/>
              <a:t> have more than one block corrupted, then we are out of luck. So this approach can only recover one block of corrupted data.</a:t>
            </a:r>
          </a:p>
          <a:p>
            <a:endParaRPr lang="en-US" baseline="0" dirty="0"/>
          </a:p>
          <a:p>
            <a:r>
              <a:rPr lang="en-US" baseline="0" dirty="0"/>
              <a:t>What if the third block is corrupted instead of the first? Would it make any difference in terms of how to recover it? NOOOOOOOOOO. Apply the same process.</a:t>
            </a:r>
            <a:endParaRPr lang="en-US" dirty="0"/>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19</a:t>
            </a:fld>
            <a:endParaRPr lang="en-US" altLang="zh-CN"/>
          </a:p>
        </p:txBody>
      </p:sp>
    </p:spTree>
    <p:extLst>
      <p:ext uri="{BB962C8B-B14F-4D97-AF65-F5344CB8AC3E}">
        <p14:creationId xmlns:p14="http://schemas.microsoft.com/office/powerpoint/2010/main" val="13447398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a:t>
            </a:r>
            <a:r>
              <a:rPr lang="en-US" baseline="0" dirty="0"/>
              <a:t> this arrangement, we can retrieve 4 blocks of data simultaneously.</a:t>
            </a:r>
          </a:p>
          <a:p>
            <a:endParaRPr lang="en-US" baseline="0" dirty="0"/>
          </a:p>
          <a:p>
            <a:r>
              <a:rPr lang="en-US" b="1" baseline="0" dirty="0"/>
              <a:t>If one HD say Disk 2 crashes, we can:</a:t>
            </a:r>
          </a:p>
          <a:p>
            <a:r>
              <a:rPr lang="en-US" baseline="0" dirty="0"/>
              <a:t>use A1, A2, </a:t>
            </a:r>
            <a:r>
              <a:rPr lang="en-US" baseline="0" dirty="0" err="1"/>
              <a:t>Ap</a:t>
            </a:r>
            <a:r>
              <a:rPr lang="en-US" baseline="0" dirty="0"/>
              <a:t> to recover data in A3, </a:t>
            </a:r>
          </a:p>
          <a:p>
            <a:r>
              <a:rPr lang="en-US" baseline="0" dirty="0"/>
              <a:t>use B1, B2, B3 to recover data in </a:t>
            </a:r>
            <a:r>
              <a:rPr lang="en-US" baseline="0" dirty="0" err="1"/>
              <a:t>Bp</a:t>
            </a:r>
            <a:r>
              <a:rPr lang="en-US" baseline="0" dirty="0"/>
              <a:t>,</a:t>
            </a:r>
          </a:p>
          <a:p>
            <a:r>
              <a:rPr lang="en-US" baseline="0" dirty="0"/>
              <a:t>use C1, </a:t>
            </a:r>
            <a:r>
              <a:rPr lang="en-US" baseline="0" dirty="0" err="1"/>
              <a:t>Cp</a:t>
            </a:r>
            <a:r>
              <a:rPr lang="en-US" baseline="0" dirty="0"/>
              <a:t>, C3 to recover data in C2,</a:t>
            </a:r>
          </a:p>
          <a:p>
            <a:r>
              <a:rPr lang="en-US" baseline="0" dirty="0"/>
              <a:t>… … till the whole drive data is fully recovered.</a:t>
            </a:r>
            <a:endParaRPr lang="en-US" dirty="0"/>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20</a:t>
            </a:fld>
            <a:endParaRPr lang="en-US" altLang="zh-CN"/>
          </a:p>
        </p:txBody>
      </p:sp>
    </p:spTree>
    <p:extLst>
      <p:ext uri="{BB962C8B-B14F-4D97-AF65-F5344CB8AC3E}">
        <p14:creationId xmlns:p14="http://schemas.microsoft.com/office/powerpoint/2010/main" val="39488163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b="1" baseline="0" dirty="0"/>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21</a:t>
            </a:fld>
            <a:endParaRPr lang="en-US" altLang="zh-CN"/>
          </a:p>
        </p:txBody>
      </p:sp>
    </p:spTree>
    <p:extLst>
      <p:ext uri="{BB962C8B-B14F-4D97-AF65-F5344CB8AC3E}">
        <p14:creationId xmlns:p14="http://schemas.microsoft.com/office/powerpoint/2010/main" val="3397094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A summary of key performance</a:t>
            </a:r>
            <a:endParaRPr lang="en-US" dirty="0"/>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22</a:t>
            </a:fld>
            <a:endParaRPr lang="en-US" altLang="zh-CN"/>
          </a:p>
        </p:txBody>
      </p:sp>
    </p:spTree>
    <p:extLst>
      <p:ext uri="{BB962C8B-B14F-4D97-AF65-F5344CB8AC3E}">
        <p14:creationId xmlns:p14="http://schemas.microsoft.com/office/powerpoint/2010/main" val="3992249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2C8DAD-1FC7-41E2-8B49-3A4801920531}" type="slidenum">
              <a:rPr lang="zh-CN" altLang="en-US"/>
              <a:pPr/>
              <a:t>4</a:t>
            </a:fld>
            <a:endParaRPr lang="en-US" altLang="zh-CN"/>
          </a:p>
        </p:txBody>
      </p:sp>
      <p:sp>
        <p:nvSpPr>
          <p:cNvPr id="308226" name="Rectangle 2"/>
          <p:cNvSpPr>
            <a:spLocks noGrp="1" noRot="1" noChangeAspect="1" noChangeArrowheads="1" noTextEdit="1"/>
          </p:cNvSpPr>
          <p:nvPr>
            <p:ph type="sldImg"/>
          </p:nvPr>
        </p:nvSpPr>
        <p:spPr>
          <a:ln/>
        </p:spPr>
      </p:sp>
      <p:sp>
        <p:nvSpPr>
          <p:cNvPr id="308227" name="Rectangle 3"/>
          <p:cNvSpPr>
            <a:spLocks noGrp="1" noChangeArrowheads="1"/>
          </p:cNvSpPr>
          <p:nvPr>
            <p:ph type="body" idx="1"/>
          </p:nvPr>
        </p:nvSpPr>
        <p:spPr/>
        <p:txBody>
          <a:bodyPr/>
          <a:lstStyle/>
          <a:p>
            <a:pPr lvl="0"/>
            <a:r>
              <a:rPr lang="en-US" altLang="zh-CN" dirty="0"/>
              <a:t>Data in a database is typically stored in hard disks.</a:t>
            </a:r>
            <a:r>
              <a:rPr lang="en-US" altLang="zh-CN" baseline="0" dirty="0"/>
              <a:t> </a:t>
            </a:r>
            <a:r>
              <a:rPr lang="en-US" altLang="zh-CN" dirty="0"/>
              <a:t>(RAM is fast but too expensive; tape is cheap but too slow due to sequential later)</a:t>
            </a:r>
          </a:p>
          <a:p>
            <a:pPr lvl="1"/>
            <a:endParaRPr lang="en-US" altLang="zh-CN" dirty="0"/>
          </a:p>
          <a:p>
            <a:pPr lvl="0"/>
            <a:r>
              <a:rPr lang="en-US" altLang="zh-CN" dirty="0"/>
              <a:t>Complex method of organizing tracks and sectors on the disks formatted into marking tracks and sectors to prepare the disk to receive data</a:t>
            </a:r>
          </a:p>
          <a:p>
            <a:r>
              <a:rPr lang="en-US" altLang="zh-CN" dirty="0"/>
              <a:t>One, two, or more platters (CD like disks) are stacked together and spin in unison</a:t>
            </a:r>
          </a:p>
          <a:p>
            <a:r>
              <a:rPr lang="en-US" altLang="zh-CN" dirty="0"/>
              <a:t>Read/write heads, one head per surface, squeeze/contact the surface when at rest, but lift up when spinning</a:t>
            </a:r>
          </a:p>
          <a:p>
            <a:pPr lvl="1"/>
            <a:r>
              <a:rPr lang="en-US" altLang="zh-CN" dirty="0"/>
              <a:t>Controlled by an actuator</a:t>
            </a:r>
          </a:p>
          <a:p>
            <a:pPr lvl="1"/>
            <a:r>
              <a:rPr lang="en-US" altLang="zh-CN" dirty="0"/>
              <a:t>Move in unison across disk surfaces as disks rotate on a spindle</a:t>
            </a:r>
          </a:p>
          <a:p>
            <a:r>
              <a:rPr lang="en-US" altLang="zh-CN" dirty="0"/>
              <a:t>Require a hard drive controller</a:t>
            </a:r>
          </a:p>
          <a:p>
            <a:endParaRPr lang="en-US" altLang="zh-CN" dirty="0"/>
          </a:p>
          <a:p>
            <a:r>
              <a:rPr lang="en-US" altLang="zh-CN" sz="800" dirty="0"/>
              <a:t>3 steps are involved when a disk is being accessed</a:t>
            </a:r>
          </a:p>
          <a:p>
            <a:r>
              <a:rPr lang="en-US" altLang="zh-CN" sz="800" dirty="0"/>
              <a:t>Seek: move the head to the proper track</a:t>
            </a:r>
          </a:p>
          <a:p>
            <a:r>
              <a:rPr lang="en-US" altLang="zh-CN" sz="800" dirty="0"/>
              <a:t>Rotate: the platter rotates to the proper vector</a:t>
            </a:r>
          </a:p>
          <a:p>
            <a:r>
              <a:rPr lang="en-US" altLang="zh-CN" sz="800" dirty="0"/>
              <a:t>Transfer</a:t>
            </a:r>
            <a:r>
              <a:rPr lang="en-US" altLang="zh-CN" sz="800" baseline="0" dirty="0"/>
              <a:t> (</a:t>
            </a:r>
            <a:r>
              <a:rPr lang="en-US" altLang="zh-CN" sz="800" baseline="0" dirty="0" err="1"/>
              <a:t>Tx</a:t>
            </a:r>
            <a:r>
              <a:rPr lang="en-US" altLang="zh-CN" sz="800" baseline="0" dirty="0"/>
              <a:t>)</a:t>
            </a:r>
            <a:r>
              <a:rPr lang="en-US" altLang="zh-CN" sz="800" dirty="0"/>
              <a:t>: a block a data from the sector transfer to memory. A block, not just a byte or word you are reading. Principle of locality. A byte, then those near it are likely to be access. Block size: 4k, 8k or 16k; DMA: block transfer to reduce overhead.</a:t>
            </a:r>
          </a:p>
          <a:p>
            <a:endParaRPr lang="en-US" altLang="zh-CN" dirty="0"/>
          </a:p>
        </p:txBody>
      </p:sp>
    </p:spTree>
    <p:extLst>
      <p:ext uri="{BB962C8B-B14F-4D97-AF65-F5344CB8AC3E}">
        <p14:creationId xmlns:p14="http://schemas.microsoft.com/office/powerpoint/2010/main" val="1692983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74C385-1C20-4D30-B7B7-E562A6A1D67D}" type="slidenum">
              <a:rPr lang="zh-CN" altLang="en-US"/>
              <a:pPr/>
              <a:t>5</a:t>
            </a:fld>
            <a:endParaRPr lang="en-US" altLang="zh-CN"/>
          </a:p>
        </p:txBody>
      </p:sp>
      <p:sp>
        <p:nvSpPr>
          <p:cNvPr id="311298" name="Rectangle 2"/>
          <p:cNvSpPr>
            <a:spLocks noGrp="1" noRot="1" noChangeAspect="1" noChangeArrowheads="1" noTextEdit="1"/>
          </p:cNvSpPr>
          <p:nvPr>
            <p:ph type="sldImg"/>
          </p:nvPr>
        </p:nvSpPr>
        <p:spPr>
          <a:ln/>
        </p:spPr>
      </p:sp>
      <p:sp>
        <p:nvSpPr>
          <p:cNvPr id="311299" name="Rectangle 3"/>
          <p:cNvSpPr>
            <a:spLocks noGrp="1" noChangeArrowheads="1"/>
          </p:cNvSpPr>
          <p:nvPr>
            <p:ph type="body" idx="1"/>
          </p:nvPr>
        </p:nvSpPr>
        <p:spPr/>
        <p:txBody>
          <a:bodyPr/>
          <a:lstStyle/>
          <a:p>
            <a:r>
              <a:rPr lang="en-US" altLang="zh-CN" dirty="0"/>
              <a:t>RPM:</a:t>
            </a:r>
            <a:r>
              <a:rPr lang="en-US" altLang="zh-CN" baseline="0" dirty="0"/>
              <a:t> rotation per minute.</a:t>
            </a:r>
          </a:p>
          <a:p>
            <a:r>
              <a:rPr lang="en-US" altLang="zh-CN" baseline="0" dirty="0"/>
              <a:t>Rotation time = 1/RPM * 0.5 rotation</a:t>
            </a:r>
          </a:p>
          <a:p>
            <a:r>
              <a:rPr lang="en-US" altLang="zh-CN" baseline="0" dirty="0"/>
              <a:t>RPM = 7200, that is 7200/60 rotation per second.</a:t>
            </a:r>
          </a:p>
          <a:p>
            <a:r>
              <a:rPr lang="en-US" altLang="zh-CN" baseline="0" dirty="0"/>
              <a:t>On average, half of rotation to find the proper sector</a:t>
            </a:r>
          </a:p>
          <a:p>
            <a:r>
              <a:rPr lang="en-US" altLang="zh-CN" baseline="0" dirty="0"/>
              <a:t>1/7200 * 0.5 = 60/7200 rotation per second *0.5 = 0.004s = 4ms</a:t>
            </a:r>
            <a:endParaRPr lang="en-US" altLang="zh-CN" dirty="0"/>
          </a:p>
        </p:txBody>
      </p:sp>
    </p:spTree>
    <p:extLst>
      <p:ext uri="{BB962C8B-B14F-4D97-AF65-F5344CB8AC3E}">
        <p14:creationId xmlns:p14="http://schemas.microsoft.com/office/powerpoint/2010/main" val="4121450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81281F-5432-4203-98FA-7F3D5A32AF38}" type="slidenum">
              <a:rPr lang="zh-CN" altLang="en-US"/>
              <a:pPr/>
              <a:t>7</a:t>
            </a:fld>
            <a:endParaRPr lang="en-US" altLang="zh-CN"/>
          </a:p>
        </p:txBody>
      </p:sp>
      <p:sp>
        <p:nvSpPr>
          <p:cNvPr id="531458" name="Rectangle 2"/>
          <p:cNvSpPr>
            <a:spLocks noGrp="1" noRot="1" noChangeAspect="1" noChangeArrowheads="1" noTextEdit="1"/>
          </p:cNvSpPr>
          <p:nvPr>
            <p:ph type="sldImg"/>
          </p:nvPr>
        </p:nvSpPr>
        <p:spPr>
          <a:ln/>
        </p:spPr>
      </p:sp>
      <p:sp>
        <p:nvSpPr>
          <p:cNvPr id="531459" name="Rectangle 3"/>
          <p:cNvSpPr>
            <a:spLocks noGrp="1" noChangeArrowheads="1"/>
          </p:cNvSpPr>
          <p:nvPr>
            <p:ph type="body" idx="1"/>
          </p:nvPr>
        </p:nvSpPr>
        <p:spPr/>
        <p:txBody>
          <a:bodyPr/>
          <a:lstStyle/>
          <a:p>
            <a:r>
              <a:rPr lang="en-CA" altLang="en-US" dirty="0"/>
              <a:t>Note that data transfer between HD and Memory is typically done in blocks. This minimizes seek and rotate overhead;</a:t>
            </a:r>
          </a:p>
          <a:p>
            <a:r>
              <a:rPr lang="en-CA" altLang="en-US" dirty="0"/>
              <a:t>Reading 1 byte , 10 bytes</a:t>
            </a:r>
            <a:r>
              <a:rPr lang="en-CA" altLang="en-US" baseline="0" dirty="0"/>
              <a:t> </a:t>
            </a:r>
            <a:r>
              <a:rPr lang="en-CA" altLang="en-US" dirty="0"/>
              <a:t>or up to a block, the time spent almost s identical.</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HD</a:t>
            </a:r>
            <a:r>
              <a:rPr lang="en-US" baseline="0" dirty="0"/>
              <a:t> </a:t>
            </a:r>
            <a:r>
              <a:rPr lang="en-US" dirty="0"/>
              <a:t>Space is</a:t>
            </a:r>
            <a:r>
              <a:rPr lang="en-US" baseline="0" dirty="0"/>
              <a:t> divided into blocks, which is located in a sector on a  particular track.</a:t>
            </a:r>
          </a:p>
          <a:p>
            <a:endParaRPr lang="en-US" baseline="0" dirty="0"/>
          </a:p>
          <a:p>
            <a:r>
              <a:rPr lang="en-US" baseline="0" dirty="0"/>
              <a:t>*************************</a:t>
            </a:r>
          </a:p>
          <a:p>
            <a:r>
              <a:rPr lang="en-US" baseline="0" dirty="0"/>
              <a:t>Food for thought (FYI)</a:t>
            </a:r>
          </a:p>
          <a:p>
            <a:r>
              <a:rPr lang="en-US" baseline="0" dirty="0"/>
              <a:t>If you are really interested at HD storage, you should read this:</a:t>
            </a:r>
          </a:p>
          <a:p>
            <a:r>
              <a:rPr lang="en-US" dirty="0"/>
              <a:t>https://jmetz.com/2018/01/storage-hdd-and-ssd-partitioning-and-i-o-operations/</a:t>
            </a:r>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8</a:t>
            </a:fld>
            <a:endParaRPr lang="en-US" altLang="zh-CN"/>
          </a:p>
        </p:txBody>
      </p:sp>
    </p:spTree>
    <p:extLst>
      <p:ext uri="{BB962C8B-B14F-4D97-AF65-F5344CB8AC3E}">
        <p14:creationId xmlns:p14="http://schemas.microsoft.com/office/powerpoint/2010/main" val="1953950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Assume</a:t>
            </a:r>
            <a:r>
              <a:rPr lang="en-US" b="1" baseline="0" dirty="0"/>
              <a:t> data is randomly distributed on disk</a:t>
            </a:r>
            <a:endParaRPr lang="en-US" b="1" dirty="0"/>
          </a:p>
          <a:p>
            <a:endParaRPr lang="en-US" dirty="0"/>
          </a:p>
          <a:p>
            <a:r>
              <a:rPr lang="en-US" dirty="0"/>
              <a:t>Note that data access on HD is always</a:t>
            </a:r>
            <a:r>
              <a:rPr lang="en-US" baseline="0" dirty="0"/>
              <a:t> in blocks. One HD access gives one block of data Assume one block is 4KB.</a:t>
            </a:r>
            <a:endParaRPr lang="en-US" dirty="0"/>
          </a:p>
          <a:p>
            <a:r>
              <a:rPr lang="en-US" dirty="0"/>
              <a:t>How many HD</a:t>
            </a:r>
            <a:r>
              <a:rPr lang="en-US" baseline="0" dirty="0"/>
              <a:t> access needed (How may blocks for 1GB)? 1GB/4KB = 250,000 blocks </a:t>
            </a:r>
          </a:p>
          <a:p>
            <a:endParaRPr lang="en-US" baseline="0" dirty="0"/>
          </a:p>
          <a:p>
            <a:r>
              <a:rPr lang="en-US" baseline="0" dirty="0"/>
              <a:t>How long does it take to access one block?</a:t>
            </a:r>
            <a:endParaRPr lang="en-US" dirty="0"/>
          </a:p>
          <a:p>
            <a:r>
              <a:rPr lang="en-US" dirty="0"/>
              <a:t>Seek time: 4ms</a:t>
            </a:r>
          </a:p>
          <a:p>
            <a:r>
              <a:rPr lang="en-US" dirty="0"/>
              <a:t>Rotation: 60/7200*0.5 =4ms</a:t>
            </a:r>
          </a:p>
          <a:p>
            <a:r>
              <a:rPr lang="en-US" dirty="0" err="1"/>
              <a:t>Tx</a:t>
            </a:r>
            <a:r>
              <a:rPr lang="en-US" dirty="0"/>
              <a:t>:</a:t>
            </a:r>
            <a:r>
              <a:rPr lang="en-US" baseline="0" dirty="0"/>
              <a:t> </a:t>
            </a:r>
            <a:r>
              <a:rPr lang="en-US" dirty="0"/>
              <a:t>4KB/750MBps=0.005ms</a:t>
            </a:r>
          </a:p>
          <a:p>
            <a:r>
              <a:rPr lang="en-US" dirty="0"/>
              <a:t>8.005ms per block</a:t>
            </a:r>
            <a:r>
              <a:rPr lang="en-US" baseline="0" dirty="0"/>
              <a:t> (per access), that is, actual HD speed: 8.005ms per 4KB, that is 4KB/8.005= 0.5MB/s=0.5MBps</a:t>
            </a:r>
          </a:p>
          <a:p>
            <a:endParaRPr lang="en-US" baseline="0" dirty="0"/>
          </a:p>
          <a:p>
            <a:r>
              <a:rPr lang="en-US" baseline="0" dirty="0"/>
              <a:t>So 8.005ms*250,000 = 2001 second = 33 mins (worst case). In short, it will take 33 mins to access 1GB of data!</a:t>
            </a:r>
          </a:p>
          <a:p>
            <a:endParaRPr lang="en-US" dirty="0"/>
          </a:p>
          <a:p>
            <a:r>
              <a:rPr lang="en-US" dirty="0"/>
              <a:t>In practice,</a:t>
            </a:r>
            <a:r>
              <a:rPr lang="en-US" baseline="0" dirty="0"/>
              <a:t> HD uses various techniques and technologies like defragmentation (data not randomly distributed), pre-fetch etc. to make it faster, so 1GB is about several minutes.</a:t>
            </a:r>
          </a:p>
          <a:p>
            <a:endParaRPr lang="en-US" baseline="0" dirty="0"/>
          </a:p>
          <a:p>
            <a:r>
              <a:rPr lang="en-US" baseline="0" dirty="0"/>
              <a:t>This is ok for individual use. But for DB shared by hundreds, this is a problem! </a:t>
            </a:r>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9</a:t>
            </a:fld>
            <a:endParaRPr lang="en-US" altLang="zh-CN"/>
          </a:p>
        </p:txBody>
      </p:sp>
    </p:spTree>
    <p:extLst>
      <p:ext uri="{BB962C8B-B14F-4D97-AF65-F5344CB8AC3E}">
        <p14:creationId xmlns:p14="http://schemas.microsoft.com/office/powerpoint/2010/main" val="3904927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66AAAA-9795-4E69-A004-BD9E96A20A24}" type="slidenum">
              <a:rPr lang="zh-CN" altLang="en-US"/>
              <a:pPr/>
              <a:t>10</a:t>
            </a:fld>
            <a:endParaRPr lang="en-US" altLang="zh-CN"/>
          </a:p>
        </p:txBody>
      </p:sp>
      <p:sp>
        <p:nvSpPr>
          <p:cNvPr id="357378" name="Rectangle 2"/>
          <p:cNvSpPr>
            <a:spLocks noGrp="1" noRot="1" noChangeAspect="1" noChangeArrowheads="1" noTextEdit="1"/>
          </p:cNvSpPr>
          <p:nvPr>
            <p:ph type="sldImg"/>
          </p:nvPr>
        </p:nvSpPr>
        <p:spPr>
          <a:ln/>
        </p:spPr>
      </p:sp>
      <p:sp>
        <p:nvSpPr>
          <p:cNvPr id="357379" name="Rectangle 3"/>
          <p:cNvSpPr>
            <a:spLocks noGrp="1" noChangeArrowheads="1"/>
          </p:cNvSpPr>
          <p:nvPr>
            <p:ph type="body" idx="1"/>
          </p:nvPr>
        </p:nvSpPr>
        <p:spPr/>
        <p:txBody>
          <a:bodyPr/>
          <a:lstStyle/>
          <a:p>
            <a:r>
              <a:rPr lang="en-US" altLang="zh-CN" sz="800" dirty="0"/>
              <a:t>Accessing HD is time</a:t>
            </a:r>
            <a:r>
              <a:rPr lang="en-US" altLang="zh-CN" sz="800" baseline="0" dirty="0"/>
              <a:t> consuming and has become the performance bottleneck as computers (CPU) run faster and faster.</a:t>
            </a:r>
          </a:p>
          <a:p>
            <a:r>
              <a:rPr lang="en-US" altLang="zh-CN" sz="800" baseline="0" dirty="0"/>
              <a:t>How can we improve it?</a:t>
            </a:r>
            <a:endParaRPr lang="en-US" altLang="zh-CN" sz="800" dirty="0"/>
          </a:p>
          <a:p>
            <a:r>
              <a:rPr lang="en-US" altLang="zh-CN" sz="800" dirty="0"/>
              <a:t>When you have several HDs, you can organize them using RAID</a:t>
            </a:r>
          </a:p>
          <a:p>
            <a:endParaRPr lang="en-US" altLang="zh-CN" sz="800" dirty="0"/>
          </a:p>
          <a:p>
            <a:r>
              <a:rPr lang="en-US" altLang="zh-CN" sz="800" dirty="0"/>
              <a:t>Besides</a:t>
            </a:r>
            <a:r>
              <a:rPr lang="en-US" altLang="zh-CN" sz="800" baseline="0" dirty="0"/>
              <a:t> improving </a:t>
            </a:r>
            <a:r>
              <a:rPr lang="en-US" altLang="zh-CN" sz="800" dirty="0"/>
              <a:t>speed,</a:t>
            </a:r>
            <a:r>
              <a:rPr lang="en-US" altLang="zh-CN" sz="800" baseline="0" dirty="0"/>
              <a:t> RAID also offers </a:t>
            </a:r>
            <a:r>
              <a:rPr lang="en-US" altLang="zh-CN" sz="800" dirty="0"/>
              <a:t>fault tolerance.</a:t>
            </a:r>
            <a:r>
              <a:rPr lang="en-US" altLang="zh-CN" sz="800" baseline="0" dirty="0"/>
              <a:t> </a:t>
            </a:r>
            <a:r>
              <a:rPr lang="en-US" altLang="zh-CN" sz="800" dirty="0">
                <a:sym typeface="Wingdings" pitchFamily="2" charset="2"/>
              </a:rPr>
              <a:t>More HD, better performance but higher failure rate as well.</a:t>
            </a:r>
            <a:endParaRPr lang="en-US" altLang="zh-CN" sz="800" dirty="0"/>
          </a:p>
          <a:p>
            <a:endParaRPr lang="en-US" altLang="zh-CN" sz="800" dirty="0"/>
          </a:p>
          <a:p>
            <a:r>
              <a:rPr lang="en-US" altLang="zh-CN" sz="800" dirty="0"/>
              <a:t>In the fast-paced and highly-contaminated digital world, errors are unavoidable. (cosmic particle, power surge, radio interference </a:t>
            </a:r>
            <a:r>
              <a:rPr lang="en-US" altLang="zh-CN" sz="800" dirty="0" err="1"/>
              <a:t>etc</a:t>
            </a:r>
            <a:r>
              <a:rPr lang="en-US" altLang="zh-CN" sz="800" dirty="0"/>
              <a:t>).</a:t>
            </a:r>
          </a:p>
          <a:p>
            <a:r>
              <a:rPr lang="en-US" altLang="zh-CN" sz="800" dirty="0"/>
              <a:t>In particular on a file server, where the disks are accessed constantly, we will experience a much higher failure rate.</a:t>
            </a:r>
          </a:p>
          <a:p>
            <a:r>
              <a:rPr lang="en-US" altLang="zh-CN" sz="800" dirty="0"/>
              <a:t>To ensure data integrity, we need to implement some kind of fault tolerance.</a:t>
            </a:r>
          </a:p>
          <a:p>
            <a:r>
              <a:rPr lang="en-US" altLang="zh-CN" sz="800" dirty="0"/>
              <a:t>That is where RAID comes to play.</a:t>
            </a:r>
          </a:p>
          <a:p>
            <a:r>
              <a:rPr lang="en-US" altLang="zh-CN" sz="800" dirty="0">
                <a:cs typeface="Times New Roman" pitchFamily="18" charset="0"/>
              </a:rPr>
              <a:t>Currently, there are seven standard RAID levels are defined by the RAID Advisory Board, called RAID 0–6.</a:t>
            </a:r>
          </a:p>
          <a:p>
            <a:r>
              <a:rPr lang="en-US" altLang="zh-CN" sz="800" dirty="0">
                <a:cs typeface="Times New Roman" pitchFamily="18" charset="0"/>
              </a:rPr>
              <a:t>RAID typically is implemented by a RAID controller board, although software-only implementations are also possible (but not recommended). </a:t>
            </a:r>
          </a:p>
          <a:p>
            <a:endParaRPr lang="en-US" altLang="zh-CN" sz="800" dirty="0">
              <a:cs typeface="Times New Roman" pitchFamily="18" charset="0"/>
            </a:endParaRPr>
          </a:p>
          <a:p>
            <a:r>
              <a:rPr lang="en-US" altLang="zh-CN" sz="800" dirty="0">
                <a:cs typeface="Times New Roman" pitchFamily="18" charset="0"/>
              </a:rPr>
              <a:t>**********************</a:t>
            </a:r>
            <a:endParaRPr lang="en-US" altLang="zh-CN" sz="800" dirty="0"/>
          </a:p>
          <a:p>
            <a:r>
              <a:rPr lang="en-US" altLang="zh-CN" sz="800" dirty="0"/>
              <a:t>RAID0: increase capacity and speed</a:t>
            </a:r>
          </a:p>
          <a:p>
            <a:r>
              <a:rPr lang="en-US" altLang="zh-CN" sz="800" i="1" dirty="0"/>
              <a:t>RAID Level 0—Striping. </a:t>
            </a:r>
            <a:r>
              <a:rPr lang="en-US" altLang="zh-CN" sz="800" dirty="0"/>
              <a:t>File data is written simultaneously to multiple drives in the array, which act as a single larger drive. Offers high read/write performance but very low reliability. Requires a minimum of two drives to implement.</a:t>
            </a:r>
          </a:p>
          <a:p>
            <a:endParaRPr lang="en-US" altLang="zh-CN" sz="800" dirty="0"/>
          </a:p>
          <a:p>
            <a:r>
              <a:rPr lang="en-US" altLang="zh-CN" sz="800" dirty="0"/>
              <a:t>RAID1: fully fault tolerated, but</a:t>
            </a:r>
            <a:r>
              <a:rPr lang="en-US" altLang="zh-CN" sz="800" baseline="0" dirty="0"/>
              <a:t> s</a:t>
            </a:r>
            <a:r>
              <a:rPr lang="en-US" altLang="zh-CN" sz="800" dirty="0"/>
              <a:t>low</a:t>
            </a:r>
          </a:p>
          <a:p>
            <a:r>
              <a:rPr lang="en-US" altLang="zh-CN" sz="800" i="1" dirty="0"/>
              <a:t>RAID Level 1—Mirroring. </a:t>
            </a:r>
            <a:r>
              <a:rPr lang="en-US" altLang="zh-CN" sz="800" dirty="0"/>
              <a:t>Data written to one drive is duplicated on another, providing excellent fault tolerance (if one drive fails, the other is used and no data lost), but no real increase in per­formance as compared to a single drive. Requires a minimum of two drives to implement (same capacity as one drive). </a:t>
            </a:r>
          </a:p>
          <a:p>
            <a:endParaRPr lang="en-US" altLang="zh-CN" sz="80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CN" sz="800" dirty="0"/>
              <a:t>RAID5: most common, improves</a:t>
            </a:r>
            <a:r>
              <a:rPr lang="en-US" altLang="zh-CN" sz="800" baseline="0" dirty="0"/>
              <a:t> </a:t>
            </a:r>
            <a:r>
              <a:rPr lang="en-US" altLang="zh-CN" sz="800" dirty="0"/>
              <a:t>fault tolerance and speed</a:t>
            </a:r>
          </a:p>
          <a:p>
            <a:endParaRPr lang="en-US" altLang="zh-CN" sz="800" dirty="0"/>
          </a:p>
          <a:p>
            <a:r>
              <a:rPr lang="en-US" altLang="zh-CN" sz="800" dirty="0"/>
              <a:t>	Most ATA RAID implementations are much simpler than the professional SCSI RAID adapters used on network file servers. ATA RAID is designed more for the individual who is seeking performance or sim­ple drive mirroring for redundancy. When set up for performance, ATA RAID adapters run RAID Level 0, which incorporates data striping. Unfortunately, RAID 0 also sacrifices reliability such that if one drive fails, all data is lost. </a:t>
            </a:r>
          </a:p>
          <a:p>
            <a:r>
              <a:rPr lang="en-US" altLang="zh-CN" sz="800" dirty="0"/>
              <a:t>	When set up for reliability, ATA RAID adapters generally run RAID Level 1, which is simple drive mir­roring. All data written to one drive is written to the other. If one drive fails, the system can continue to work on the other drive. Unfortunately, this does not increase performance at all, and it also means you get to use only half of the available drive capacity. In other words, you must install two drives, but you get to use only one (the other is the mirror). </a:t>
            </a:r>
          </a:p>
          <a:p>
            <a:r>
              <a:rPr lang="en-US" altLang="zh-CN" sz="800" dirty="0"/>
              <a:t>	RAID is an acronym for redundant array of independent (or inexpensive) disks and was designed to improve the fault tolerance and performance of computer storage systems. RAID was first developed at the University of California at Berkeley in 1987,.</a:t>
            </a:r>
          </a:p>
          <a:p>
            <a:r>
              <a:rPr lang="en-US" altLang="zh-CN" sz="800" dirty="0"/>
              <a:t>	Initially, RAID was conceived to simply enable all the individual drives in the array to work together as a single, larger drive with the combined storage space of all the individual drives added up. However, this actually reduced reliability and didn’t do much for performance, either. For example, if you had four drives connected in an array acting as one drive, you would be four times as likely to experience a drive failure than if you used just a single larger drive. To improve the reliability and per­formance, the Berkeley scientists proposed six levels (corresponding to different methods) of RAID. These levels provide varying emphasis on either fault tolerance (reliability), storage capacity, perfor­mance, or a combination of the three.</a:t>
            </a:r>
            <a:r>
              <a:rPr lang="en-US" altLang="zh-CN" sz="1300" dirty="0"/>
              <a:t> </a:t>
            </a:r>
          </a:p>
        </p:txBody>
      </p:sp>
    </p:spTree>
    <p:extLst>
      <p:ext uri="{BB962C8B-B14F-4D97-AF65-F5344CB8AC3E}">
        <p14:creationId xmlns:p14="http://schemas.microsoft.com/office/powerpoint/2010/main" val="10338855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9AFAEB-B336-4F08-88B1-48535261C777}" type="slidenum">
              <a:rPr lang="zh-CN" altLang="en-US"/>
              <a:pPr/>
              <a:t>11</a:t>
            </a:fld>
            <a:endParaRPr lang="en-US" altLang="zh-CN"/>
          </a:p>
        </p:txBody>
      </p:sp>
      <p:sp>
        <p:nvSpPr>
          <p:cNvPr id="528386" name="Rectangle 2"/>
          <p:cNvSpPr>
            <a:spLocks noGrp="1" noRot="1" noChangeAspect="1" noChangeArrowheads="1" noTextEdit="1"/>
          </p:cNvSpPr>
          <p:nvPr>
            <p:ph type="sldImg"/>
          </p:nvPr>
        </p:nvSpPr>
        <p:spPr>
          <a:ln/>
        </p:spPr>
      </p:sp>
      <p:sp>
        <p:nvSpPr>
          <p:cNvPr id="528387" name="Rectangle 3"/>
          <p:cNvSpPr>
            <a:spLocks noGrp="1" noChangeArrowheads="1"/>
          </p:cNvSpPr>
          <p:nvPr>
            <p:ph type="body" idx="1"/>
          </p:nvPr>
        </p:nvSpPr>
        <p:spPr/>
        <p:txBody>
          <a:bodyPr/>
          <a:lstStyle/>
          <a:p>
            <a:r>
              <a:rPr lang="en-US" altLang="zh-CN" dirty="0">
                <a:solidFill>
                  <a:srgbClr val="000000"/>
                </a:solidFill>
                <a:cs typeface="Times New Roman" pitchFamily="18" charset="0"/>
              </a:rPr>
              <a:t>Raid level 1 (mirrored disks)is the easiest for rebuild of a disk from other disks. It is used for critical applications like logs.</a:t>
            </a:r>
          </a:p>
          <a:p>
            <a:endParaRPr lang="en-US" altLang="zh-CN" dirty="0">
              <a:solidFill>
                <a:srgbClr val="000000"/>
              </a:solidFill>
              <a:cs typeface="Times New Roman"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CN" dirty="0">
                <a:cs typeface="Times New Roman" pitchFamily="18" charset="0"/>
              </a:rPr>
              <a:t>Most popular uses of the RAID technology currently are: Level 0 (with striping), Level 1 (with mirroring) and Level 5 with an extra drive for parity.</a:t>
            </a:r>
          </a:p>
          <a:p>
            <a:endParaRPr lang="en-US" altLang="zh-CN" dirty="0">
              <a:solidFill>
                <a:srgbClr val="000000"/>
              </a:solidFill>
              <a:cs typeface="Times New Roman" pitchFamily="18" charset="0"/>
            </a:endParaRPr>
          </a:p>
          <a:p>
            <a:r>
              <a:rPr lang="en-US" altLang="zh-CN" dirty="0">
                <a:solidFill>
                  <a:srgbClr val="000000"/>
                </a:solidFill>
                <a:cs typeface="Times New Roman" pitchFamily="18" charset="0"/>
              </a:rPr>
              <a:t>**************</a:t>
            </a:r>
          </a:p>
          <a:p>
            <a:r>
              <a:rPr lang="en-US" altLang="zh-CN" dirty="0">
                <a:solidFill>
                  <a:srgbClr val="000000"/>
                </a:solidFill>
                <a:cs typeface="Times New Roman" pitchFamily="18" charset="0"/>
              </a:rPr>
              <a:t>Food</a:t>
            </a:r>
            <a:r>
              <a:rPr lang="en-US" altLang="zh-CN" baseline="0" dirty="0">
                <a:solidFill>
                  <a:srgbClr val="000000"/>
                </a:solidFill>
                <a:cs typeface="Times New Roman" pitchFamily="18" charset="0"/>
              </a:rPr>
              <a:t> for thought (FYI):</a:t>
            </a:r>
            <a:endParaRPr lang="en-US" altLang="zh-CN" dirty="0">
              <a:solidFill>
                <a:srgbClr val="000000"/>
              </a:solidFill>
              <a:cs typeface="Times New Roman" pitchFamily="18" charset="0"/>
            </a:endParaRPr>
          </a:p>
          <a:p>
            <a:r>
              <a:rPr lang="en-US" altLang="zh-CN" dirty="0">
                <a:solidFill>
                  <a:srgbClr val="000000"/>
                </a:solidFill>
                <a:cs typeface="Times New Roman" pitchFamily="18" charset="0"/>
              </a:rPr>
              <a:t>Raid level 2 uses memory-style redundancy by using Hamming codes, which contain parity bits for distinct overlapping subsets of components. Level 2 includes both error detection and correction.</a:t>
            </a:r>
          </a:p>
          <a:p>
            <a:r>
              <a:rPr lang="en-US" altLang="zh-CN" dirty="0">
                <a:cs typeface="Times New Roman" pitchFamily="18" charset="0"/>
              </a:rPr>
              <a:t>Raid level 3 ( single parity disks relying on the disk controller to figure out which disk has failed) and level 5 (block-level data striping) are preferred for Large volume storage, with level 3 giving higher transfer rates.</a:t>
            </a:r>
          </a:p>
          <a:p>
            <a:endParaRPr lang="en-US" altLang="zh-CN" dirty="0">
              <a:cs typeface="Times New Roman" pitchFamily="18" charset="0"/>
            </a:endParaRPr>
          </a:p>
          <a:p>
            <a:r>
              <a:rPr lang="en-US" altLang="zh-CN" dirty="0">
                <a:cs typeface="Times New Roman" pitchFamily="18" charset="0"/>
              </a:rPr>
              <a:t>Design Decisions for RAID include – level of RAID, number of disks, choice of parity schemes, and grouping of disks for block-level striping</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focus on 0, 1 and 5</a:t>
            </a:r>
            <a:r>
              <a:rPr lang="en-US" baseline="0" dirty="0"/>
              <a:t>, explained in detail in the next few slides.</a:t>
            </a:r>
            <a:endParaRPr lang="en-US" dirty="0"/>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12</a:t>
            </a:fld>
            <a:endParaRPr lang="en-US" altLang="zh-CN"/>
          </a:p>
        </p:txBody>
      </p:sp>
    </p:spTree>
    <p:extLst>
      <p:ext uri="{BB962C8B-B14F-4D97-AF65-F5344CB8AC3E}">
        <p14:creationId xmlns:p14="http://schemas.microsoft.com/office/powerpoint/2010/main" val="1472606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03DF2335-3B75-421D-96AE-01E79B19EF06}" type="slidenum">
              <a:rPr lang="zh-CN" altLang="en-US" smtClean="0"/>
              <a:pPr/>
              <a:t>‹#›</a:t>
            </a:fld>
            <a:endParaRPr lang="en-US" altLang="zh-CN"/>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01E79632-53A2-4B2E-90E3-3EB03AAA7F4E}" type="slidenum">
              <a:rPr lang="zh-CN" altLang="en-US" smtClean="0"/>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9ADDF663-2B94-455F-AF97-9647E8A9B0C8}" type="slidenum">
              <a:rPr lang="zh-CN" altLang="en-US" smtClean="0"/>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7A3172E8-89CF-430D-BC76-00D5DC2A24DB}" type="slidenum">
              <a:rPr lang="zh-CN" altLang="en-US" smtClean="0"/>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39EB5328-7059-4E5C-8D2C-5054AC938F16}" type="slidenum">
              <a:rPr lang="zh-CN" altLang="en-US" smtClean="0"/>
              <a:pPr/>
              <a:t>‹#›</a:t>
            </a:fld>
            <a:endParaRPr lang="en-US" altLang="zh-CN"/>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zh-CN"/>
          </a:p>
        </p:txBody>
      </p:sp>
      <p:sp>
        <p:nvSpPr>
          <p:cNvPr id="6" name="Footer Placeholder 5"/>
          <p:cNvSpPr>
            <a:spLocks noGrp="1"/>
          </p:cNvSpPr>
          <p:nvPr>
            <p:ph type="ftr" sz="quarter" idx="11"/>
          </p:nvPr>
        </p:nvSpPr>
        <p:spPr/>
        <p:txBody>
          <a:bodyPr/>
          <a:lstStyle/>
          <a:p>
            <a:endParaRPr lang="en-US" altLang="zh-CN"/>
          </a:p>
        </p:txBody>
      </p:sp>
      <p:sp>
        <p:nvSpPr>
          <p:cNvPr id="7" name="Slide Number Placeholder 6"/>
          <p:cNvSpPr>
            <a:spLocks noGrp="1"/>
          </p:cNvSpPr>
          <p:nvPr>
            <p:ph type="sldNum" sz="quarter" idx="12"/>
          </p:nvPr>
        </p:nvSpPr>
        <p:spPr/>
        <p:txBody>
          <a:bodyPr/>
          <a:lstStyle/>
          <a:p>
            <a:fld id="{528920D8-B17E-4AEA-BF93-3A4BFD242D24}" type="slidenum">
              <a:rPr lang="zh-CN" altLang="en-US" smtClean="0"/>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zh-CN"/>
          </a:p>
        </p:txBody>
      </p:sp>
      <p:sp>
        <p:nvSpPr>
          <p:cNvPr id="8" name="Footer Placeholder 7"/>
          <p:cNvSpPr>
            <a:spLocks noGrp="1"/>
          </p:cNvSpPr>
          <p:nvPr>
            <p:ph type="ftr" sz="quarter" idx="11"/>
          </p:nvPr>
        </p:nvSpPr>
        <p:spPr/>
        <p:txBody>
          <a:bodyPr/>
          <a:lstStyle/>
          <a:p>
            <a:endParaRPr lang="en-US" altLang="zh-CN"/>
          </a:p>
        </p:txBody>
      </p:sp>
      <p:sp>
        <p:nvSpPr>
          <p:cNvPr id="9" name="Slide Number Placeholder 8"/>
          <p:cNvSpPr>
            <a:spLocks noGrp="1"/>
          </p:cNvSpPr>
          <p:nvPr>
            <p:ph type="sldNum" sz="quarter" idx="12"/>
          </p:nvPr>
        </p:nvSpPr>
        <p:spPr/>
        <p:txBody>
          <a:bodyPr/>
          <a:lstStyle/>
          <a:p>
            <a:fld id="{B67A3D75-2D92-4871-A561-59BE121BC68C}" type="slidenum">
              <a:rPr lang="zh-CN" altLang="en-US" smtClean="0"/>
              <a:pPr/>
              <a:t>‹#›</a:t>
            </a:fld>
            <a:endParaRPr lang="en-US" altLang="zh-CN"/>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ltLang="zh-CN"/>
          </a:p>
        </p:txBody>
      </p:sp>
      <p:sp>
        <p:nvSpPr>
          <p:cNvPr id="4" name="Footer Placeholder 3"/>
          <p:cNvSpPr>
            <a:spLocks noGrp="1"/>
          </p:cNvSpPr>
          <p:nvPr>
            <p:ph type="ftr" sz="quarter" idx="11"/>
          </p:nvPr>
        </p:nvSpPr>
        <p:spPr/>
        <p:txBody>
          <a:bodyPr/>
          <a:lstStyle/>
          <a:p>
            <a:endParaRPr lang="en-US" altLang="zh-CN"/>
          </a:p>
        </p:txBody>
      </p:sp>
      <p:sp>
        <p:nvSpPr>
          <p:cNvPr id="5" name="Slide Number Placeholder 4"/>
          <p:cNvSpPr>
            <a:spLocks noGrp="1"/>
          </p:cNvSpPr>
          <p:nvPr>
            <p:ph type="sldNum" sz="quarter" idx="12"/>
          </p:nvPr>
        </p:nvSpPr>
        <p:spPr/>
        <p:txBody>
          <a:bodyPr/>
          <a:lstStyle/>
          <a:p>
            <a:fld id="{B8F4CAD7-9ACB-4448-AE7F-28B1C87CD027}" type="slidenum">
              <a:rPr lang="zh-CN" altLang="en-US" smtClean="0"/>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zh-CN"/>
          </a:p>
        </p:txBody>
      </p:sp>
      <p:sp>
        <p:nvSpPr>
          <p:cNvPr id="3" name="Footer Placeholder 2"/>
          <p:cNvSpPr>
            <a:spLocks noGrp="1"/>
          </p:cNvSpPr>
          <p:nvPr>
            <p:ph type="ftr" sz="quarter" idx="11"/>
          </p:nvPr>
        </p:nvSpPr>
        <p:spPr/>
        <p:txBody>
          <a:bodyPr/>
          <a:lstStyle/>
          <a:p>
            <a:endParaRPr lang="en-US" altLang="zh-CN"/>
          </a:p>
        </p:txBody>
      </p:sp>
      <p:sp>
        <p:nvSpPr>
          <p:cNvPr id="4" name="Slide Number Placeholder 3"/>
          <p:cNvSpPr>
            <a:spLocks noGrp="1"/>
          </p:cNvSpPr>
          <p:nvPr>
            <p:ph type="sldNum" sz="quarter" idx="12"/>
          </p:nvPr>
        </p:nvSpPr>
        <p:spPr/>
        <p:txBody>
          <a:bodyPr/>
          <a:lstStyle/>
          <a:p>
            <a:fld id="{163C654F-C697-4D14-92CD-79915509416E}" type="slidenum">
              <a:rPr lang="zh-CN" altLang="en-US" smtClean="0"/>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zh-CN"/>
          </a:p>
        </p:txBody>
      </p:sp>
      <p:sp>
        <p:nvSpPr>
          <p:cNvPr id="6" name="Footer Placeholder 5"/>
          <p:cNvSpPr>
            <a:spLocks noGrp="1"/>
          </p:cNvSpPr>
          <p:nvPr>
            <p:ph type="ftr" sz="quarter" idx="11"/>
          </p:nvPr>
        </p:nvSpPr>
        <p:spPr/>
        <p:txBody>
          <a:bodyPr/>
          <a:lstStyle/>
          <a:p>
            <a:endParaRPr lang="en-US" altLang="zh-CN"/>
          </a:p>
        </p:txBody>
      </p:sp>
      <p:sp>
        <p:nvSpPr>
          <p:cNvPr id="7" name="Slide Number Placeholder 6"/>
          <p:cNvSpPr>
            <a:spLocks noGrp="1"/>
          </p:cNvSpPr>
          <p:nvPr>
            <p:ph type="sldNum" sz="quarter" idx="12"/>
          </p:nvPr>
        </p:nvSpPr>
        <p:spPr/>
        <p:txBody>
          <a:bodyPr/>
          <a:lstStyle/>
          <a:p>
            <a:fld id="{070A3AF8-46EE-4CBB-8627-A0AA5555A820}" type="slidenum">
              <a:rPr lang="zh-CN" altLang="en-US" smtClean="0"/>
              <a:pPr/>
              <a:t>‹#›</a:t>
            </a:fld>
            <a:endParaRPr lang="en-US" altLang="zh-CN"/>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zh-CN"/>
          </a:p>
        </p:txBody>
      </p:sp>
      <p:sp>
        <p:nvSpPr>
          <p:cNvPr id="6" name="Footer Placeholder 5"/>
          <p:cNvSpPr>
            <a:spLocks noGrp="1"/>
          </p:cNvSpPr>
          <p:nvPr>
            <p:ph type="ftr" sz="quarter" idx="11"/>
          </p:nvPr>
        </p:nvSpPr>
        <p:spPr/>
        <p:txBody>
          <a:bodyPr/>
          <a:lstStyle/>
          <a:p>
            <a:endParaRPr lang="en-US" altLang="zh-CN"/>
          </a:p>
        </p:txBody>
      </p:sp>
      <p:sp>
        <p:nvSpPr>
          <p:cNvPr id="7" name="Slide Number Placeholder 6"/>
          <p:cNvSpPr>
            <a:spLocks noGrp="1"/>
          </p:cNvSpPr>
          <p:nvPr>
            <p:ph type="sldNum" sz="quarter" idx="12"/>
          </p:nvPr>
        </p:nvSpPr>
        <p:spPr/>
        <p:txBody>
          <a:bodyPr/>
          <a:lstStyle/>
          <a:p>
            <a:fld id="{77243DF0-865D-4E3A-9D10-1D3A9DC5CA62}" type="slidenum">
              <a:rPr lang="zh-CN" altLang="en-US" smtClean="0"/>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endParaRPr lang="en-US" altLang="zh-CN"/>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ltLang="zh-CN"/>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8EAD72E5-0D0A-4246-9B97-05C5C5FE8100}" type="slidenum">
              <a:rPr lang="zh-CN" altLang="en-US" smtClean="0"/>
              <a:pPr/>
              <a:t>‹#›</a:t>
            </a:fld>
            <a:endParaRPr lang="en-US" altLang="zh-CN"/>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hyperlink" Target="https://en.wikipedia.org/wiki/Standard_RAID_levels"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14.m4a"/><Relationship Id="rId1" Type="http://schemas.microsoft.com/office/2007/relationships/media" Target="../media/media14.m4a"/><Relationship Id="rId6" Type="http://schemas.microsoft.com/office/2011/relationships/inkAction" Target="../ink/inkAction2.xml"/><Relationship Id="rId5" Type="http://schemas.openxmlformats.org/officeDocument/2006/relationships/image" Target="../media/image10.emf"/><Relationship Id="rId4"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15.m4a"/><Relationship Id="rId7" Type="http://schemas.openxmlformats.org/officeDocument/2006/relationships/hyperlink" Target="https://www.backblaze.com/blog/hard-drive-reliability-stats-q1-2016/" TargetMode="External"/><Relationship Id="rId2" Type="http://schemas.microsoft.com/office/2007/relationships/media" Target="../media/media15.m4a"/><Relationship Id="rId1" Type="http://schemas.openxmlformats.org/officeDocument/2006/relationships/tags" Target="../tags/tag3.xml"/><Relationship Id="rId6" Type="http://schemas.openxmlformats.org/officeDocument/2006/relationships/image" Target="../media/image11.emf"/><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png"/><Relationship Id="rId5" Type="http://schemas.openxmlformats.org/officeDocument/2006/relationships/image" Target="../media/image12.emf"/><Relationship Id="rId4"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media/media18.m4a"/><Relationship Id="rId7" Type="http://schemas.microsoft.com/office/2011/relationships/inkAction" Target="../ink/inkAction3.xml"/><Relationship Id="rId2" Type="http://schemas.microsoft.com/office/2007/relationships/media" Target="../media/media18.m4a"/><Relationship Id="rId1" Type="http://schemas.openxmlformats.org/officeDocument/2006/relationships/tags" Target="../tags/tag4.xml"/><Relationship Id="rId6" Type="http://schemas.openxmlformats.org/officeDocument/2006/relationships/hyperlink" Target="https://en.wikipedia.org/wiki/Parity_bit" TargetMode="External"/><Relationship Id="rId5" Type="http://schemas.openxmlformats.org/officeDocument/2006/relationships/notesSlide" Target="../notesSlides/notesSlide13.xml"/><Relationship Id="rId4" Type="http://schemas.openxmlformats.org/officeDocument/2006/relationships/slideLayout" Target="../slideLayouts/slideLayout2.xml"/><Relationship Id="rId9"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audio" Target="../media/media19.m4a"/><Relationship Id="rId2" Type="http://schemas.microsoft.com/office/2007/relationships/media" Target="../media/media19.m4a"/><Relationship Id="rId1" Type="http://schemas.openxmlformats.org/officeDocument/2006/relationships/tags" Target="../tags/tag5.xml"/><Relationship Id="rId6" Type="http://schemas.openxmlformats.org/officeDocument/2006/relationships/image" Target="../media/image2.png"/><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audio" Target="../media/media20.m4a"/><Relationship Id="rId7" Type="http://schemas.openxmlformats.org/officeDocument/2006/relationships/image" Target="../media/image2.png"/><Relationship Id="rId2" Type="http://schemas.microsoft.com/office/2007/relationships/media" Target="../media/media20.m4a"/><Relationship Id="rId1" Type="http://schemas.openxmlformats.org/officeDocument/2006/relationships/tags" Target="../tags/tag6.xml"/><Relationship Id="rId6" Type="http://schemas.openxmlformats.org/officeDocument/2006/relationships/image" Target="../media/image13.png"/><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15.png"/><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2.png"/><Relationship Id="rId4" Type="http://schemas.openxmlformats.org/officeDocument/2006/relationships/notesSlide" Target="../notesSlides/notesSlide1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8" Type="http://schemas.openxmlformats.org/officeDocument/2006/relationships/image" Target="../media/image170.png"/><Relationship Id="rId3" Type="http://schemas.openxmlformats.org/officeDocument/2006/relationships/slideLayout" Target="../slideLayouts/slideLayout2.xml"/><Relationship Id="rId7" Type="http://schemas.microsoft.com/office/2011/relationships/inkAction" Target="../ink/inkAction1.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2.xml"/><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6.png"/><Relationship Id="rId5" Type="http://schemas.openxmlformats.org/officeDocument/2006/relationships/oleObject" Target="../embeddings/oleObject1.bin"/><Relationship Id="rId4"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7" Type="http://schemas.openxmlformats.org/officeDocument/2006/relationships/image" Target="../media/image2.png"/><Relationship Id="rId2" Type="http://schemas.microsoft.com/office/2007/relationships/media" Target="../media/media8.m4a"/><Relationship Id="rId1" Type="http://schemas.openxmlformats.org/officeDocument/2006/relationships/tags" Target="../tags/tag1.xml"/><Relationship Id="rId6" Type="http://schemas.openxmlformats.org/officeDocument/2006/relationships/image" Target="../media/image7.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audio" Target="../media/media9.m4a"/><Relationship Id="rId7" Type="http://schemas.openxmlformats.org/officeDocument/2006/relationships/hyperlink" Target="https://code.facebook.com/posts/229861827208629/scaling-the-facebook-data-warehouse-to-300-pb/" TargetMode="External"/><Relationship Id="rId2" Type="http://schemas.microsoft.com/office/2007/relationships/media" Target="../media/media9.m4a"/><Relationship Id="rId1" Type="http://schemas.openxmlformats.org/officeDocument/2006/relationships/tags" Target="../tags/tag2.xml"/><Relationship Id="rId6" Type="http://schemas.openxmlformats.org/officeDocument/2006/relationships/hyperlink" Target="http://www.tomshardware.com/reviews/wd4001faex-4tb-review,3368-4.html" TargetMode="External"/><Relationship Id="rId5" Type="http://schemas.openxmlformats.org/officeDocument/2006/relationships/notesSlide" Target="../notesSlides/notesSlide6.xml"/><Relationship Id="rId4" Type="http://schemas.openxmlformats.org/officeDocument/2006/relationships/slideLayout" Target="../slideLayouts/slideLayout2.xml"/><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Review of Last Lecture</a:t>
            </a:r>
          </a:p>
        </p:txBody>
      </p:sp>
      <p:sp>
        <p:nvSpPr>
          <p:cNvPr id="3" name="Content Placeholder 2"/>
          <p:cNvSpPr>
            <a:spLocks noGrp="1"/>
          </p:cNvSpPr>
          <p:nvPr>
            <p:ph idx="1"/>
          </p:nvPr>
        </p:nvSpPr>
        <p:spPr/>
        <p:txBody>
          <a:bodyPr/>
          <a:lstStyle/>
          <a:p>
            <a:r>
              <a:rPr lang="en-US" dirty="0"/>
              <a:t>How to improve database access via efficient data structure</a:t>
            </a:r>
          </a:p>
          <a:p>
            <a:pPr lvl="1"/>
            <a:r>
              <a:rPr lang="en-US" dirty="0"/>
              <a:t>Unordered file</a:t>
            </a:r>
          </a:p>
          <a:p>
            <a:pPr lvl="1"/>
            <a:r>
              <a:rPr lang="en-US" dirty="0"/>
              <a:t>Ordered file</a:t>
            </a:r>
          </a:p>
          <a:p>
            <a:pPr lvl="1"/>
            <a:r>
              <a:rPr lang="en-US" dirty="0"/>
              <a:t>Hashing</a:t>
            </a:r>
          </a:p>
          <a:p>
            <a:pPr lvl="1"/>
            <a:r>
              <a:rPr lang="en-US" dirty="0"/>
              <a:t>B+ Tree</a:t>
            </a:r>
          </a:p>
          <a:p>
            <a:pPr lvl="1"/>
            <a:r>
              <a:rPr lang="en-US" dirty="0"/>
              <a:t>Indexing</a:t>
            </a:r>
          </a:p>
        </p:txBody>
      </p:sp>
      <p:sp>
        <p:nvSpPr>
          <p:cNvPr id="4" name="Slide Number Placeholder 3"/>
          <p:cNvSpPr>
            <a:spLocks noGrp="1"/>
          </p:cNvSpPr>
          <p:nvPr>
            <p:ph type="sldNum" sz="quarter" idx="12"/>
          </p:nvPr>
        </p:nvSpPr>
        <p:spPr/>
        <p:txBody>
          <a:bodyPr/>
          <a:lstStyle/>
          <a:p>
            <a:fld id="{7A3172E8-89CF-430D-BC76-00D5DC2A24DB}" type="slidenum">
              <a:rPr lang="zh-CN" altLang="en-US" smtClean="0"/>
              <a:pPr/>
              <a:t>1</a:t>
            </a:fld>
            <a:endParaRPr lang="en-US" altLang="zh-CN"/>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053881795"/>
      </p:ext>
    </p:extLst>
  </p:cSld>
  <p:clrMapOvr>
    <a:masterClrMapping/>
  </p:clrMapOvr>
  <mc:AlternateContent xmlns:mc="http://schemas.openxmlformats.org/markup-compatibility/2006" xmlns:p14="http://schemas.microsoft.com/office/powerpoint/2010/main">
    <mc:Choice Requires="p14">
      <p:transition spd="slow" p14:dur="2000" advTm="52737"/>
    </mc:Choice>
    <mc:Fallback xmlns="">
      <p:transition spd="slow" advTm="527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p:cNvSpPr>
            <a:spLocks noGrp="1" noChangeArrowheads="1"/>
          </p:cNvSpPr>
          <p:nvPr>
            <p:ph type="title"/>
          </p:nvPr>
        </p:nvSpPr>
        <p:spPr/>
        <p:txBody>
          <a:bodyPr>
            <a:normAutofit fontScale="90000"/>
          </a:bodyPr>
          <a:lstStyle/>
          <a:p>
            <a:r>
              <a:rPr lang="en-US" altLang="zh-CN"/>
              <a:t>Parallelizing Disk Access using RAID Technology</a:t>
            </a:r>
          </a:p>
        </p:txBody>
      </p:sp>
      <p:sp>
        <p:nvSpPr>
          <p:cNvPr id="351235" name="Rectangle 3"/>
          <p:cNvSpPr>
            <a:spLocks noGrp="1" noChangeArrowheads="1"/>
          </p:cNvSpPr>
          <p:nvPr>
            <p:ph idx="1"/>
          </p:nvPr>
        </p:nvSpPr>
        <p:spPr/>
        <p:txBody>
          <a:bodyPr/>
          <a:lstStyle/>
          <a:p>
            <a:r>
              <a:rPr lang="en-US" altLang="zh-CN" dirty="0"/>
              <a:t>Secondary storage technology must take steps to keep up in performance and reliability with processor technology.</a:t>
            </a:r>
          </a:p>
          <a:p>
            <a:endParaRPr lang="en-US" altLang="zh-CN" dirty="0"/>
          </a:p>
          <a:p>
            <a:r>
              <a:rPr lang="en-US" altLang="zh-CN" dirty="0"/>
              <a:t>A major advance in secondary storage technology is represented by the development of RAID, which originally stood for </a:t>
            </a:r>
            <a:r>
              <a:rPr lang="en-US" altLang="zh-CN" b="1" dirty="0"/>
              <a:t>Redundant Arrays of Inexpensive Disks</a:t>
            </a:r>
            <a:r>
              <a:rPr lang="en-US" altLang="zh-CN" dirty="0"/>
              <a:t>. </a:t>
            </a:r>
          </a:p>
          <a:p>
            <a:endParaRPr lang="en-US" altLang="zh-CN" dirty="0"/>
          </a:p>
          <a:p>
            <a:r>
              <a:rPr lang="en-US" altLang="zh-CN" dirty="0"/>
              <a:t>The main goal of RAID is to even out the widely different rates of performance improvement of disks against those in memory and microprocessors. And to provide improved reliability as well.</a:t>
            </a:r>
          </a:p>
          <a:p>
            <a:pPr marL="0" indent="0">
              <a:buNone/>
            </a:pPr>
            <a:endParaRPr lang="en-US" altLang="zh-CN" dirty="0"/>
          </a:p>
        </p:txBody>
      </p:sp>
      <p:sp>
        <p:nvSpPr>
          <p:cNvPr id="2" name="Slide Number Placeholder 1"/>
          <p:cNvSpPr>
            <a:spLocks noGrp="1"/>
          </p:cNvSpPr>
          <p:nvPr>
            <p:ph type="sldNum" sz="quarter" idx="12"/>
          </p:nvPr>
        </p:nvSpPr>
        <p:spPr/>
        <p:txBody>
          <a:bodyPr/>
          <a:lstStyle/>
          <a:p>
            <a:fld id="{7A3172E8-89CF-430D-BC76-00D5DC2A24DB}" type="slidenum">
              <a:rPr lang="zh-CN" altLang="en-US" smtClean="0"/>
              <a:pPr/>
              <a:t>10</a:t>
            </a:fld>
            <a:endParaRPr lang="en-US" altLang="zh-CN"/>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822749293"/>
      </p:ext>
    </p:extLst>
  </p:cSld>
  <p:clrMapOvr>
    <a:masterClrMapping/>
  </p:clrMapOvr>
  <mc:AlternateContent xmlns:mc="http://schemas.openxmlformats.org/markup-compatibility/2006" xmlns:p14="http://schemas.microsoft.com/office/powerpoint/2010/main">
    <mc:Choice Requires="p14">
      <p:transition spd="slow" p14:dur="2000" advTm="31248"/>
    </mc:Choice>
    <mc:Fallback xmlns="">
      <p:transition spd="slow" advTm="312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ChangeArrowheads="1"/>
          </p:cNvSpPr>
          <p:nvPr>
            <p:ph type="title"/>
          </p:nvPr>
        </p:nvSpPr>
        <p:spPr/>
        <p:txBody>
          <a:bodyPr/>
          <a:lstStyle/>
          <a:p>
            <a:r>
              <a:rPr lang="en-US" altLang="zh-CN"/>
              <a:t>Different Level of RAID</a:t>
            </a:r>
          </a:p>
        </p:txBody>
      </p:sp>
      <p:sp>
        <p:nvSpPr>
          <p:cNvPr id="353283" name="Rectangle 3"/>
          <p:cNvSpPr>
            <a:spLocks noGrp="1" noChangeArrowheads="1"/>
          </p:cNvSpPr>
          <p:nvPr>
            <p:ph idx="1"/>
          </p:nvPr>
        </p:nvSpPr>
        <p:spPr/>
        <p:txBody>
          <a:bodyPr>
            <a:normAutofit fontScale="92500" lnSpcReduction="20000"/>
          </a:bodyPr>
          <a:lstStyle/>
          <a:p>
            <a:r>
              <a:rPr lang="en-US" altLang="zh-CN" dirty="0"/>
              <a:t>Different RAID organizations were defined based on different combinations of the two factors of granularity of data interleaving (striping) and pattern used to compute redundant information.</a:t>
            </a:r>
          </a:p>
          <a:p>
            <a:pPr lvl="1"/>
            <a:r>
              <a:rPr lang="en-US" altLang="zh-CN" dirty="0"/>
              <a:t>Raid level 0 has no redundant data and hence has the best write performance.</a:t>
            </a:r>
          </a:p>
          <a:p>
            <a:pPr lvl="1"/>
            <a:r>
              <a:rPr lang="en-US" altLang="zh-CN" dirty="0"/>
              <a:t>Raid level 1 uses mirrored disks.</a:t>
            </a:r>
          </a:p>
          <a:p>
            <a:pPr lvl="1"/>
            <a:r>
              <a:rPr lang="en-US" altLang="zh-CN" dirty="0">
                <a:solidFill>
                  <a:schemeClr val="bg1">
                    <a:lumMod val="85000"/>
                  </a:schemeClr>
                </a:solidFill>
              </a:rPr>
              <a:t>Raid level 2 uses memory-style redundancy by using Hamming codes, which contain parity bits for distinct overlapping subsets of components. Level 2 includes both error detection and correction.</a:t>
            </a:r>
          </a:p>
          <a:p>
            <a:pPr lvl="1"/>
            <a:r>
              <a:rPr lang="en-US" altLang="zh-CN" dirty="0">
                <a:solidFill>
                  <a:schemeClr val="bg1">
                    <a:lumMod val="85000"/>
                  </a:schemeClr>
                </a:solidFill>
              </a:rPr>
              <a:t>Raid level 3 uses a single parity disk relying on the disk controller to figure out which disk has failed.</a:t>
            </a:r>
          </a:p>
          <a:p>
            <a:pPr lvl="1"/>
            <a:r>
              <a:rPr lang="en-US" altLang="zh-CN" dirty="0"/>
              <a:t>Raid Levels 4 and 5 use block-level data striping, with level 5 distributing data and parity information across all disks. </a:t>
            </a:r>
          </a:p>
          <a:p>
            <a:pPr lvl="1"/>
            <a:r>
              <a:rPr lang="en-US" altLang="zh-CN" dirty="0">
                <a:solidFill>
                  <a:schemeClr val="bg1">
                    <a:lumMod val="85000"/>
                  </a:schemeClr>
                </a:solidFill>
              </a:rPr>
              <a:t>Raid level 6 applies the so-called P + Q redundancy scheme using Reed-</a:t>
            </a:r>
            <a:r>
              <a:rPr lang="en-US" altLang="zh-CN" dirty="0" err="1">
                <a:solidFill>
                  <a:schemeClr val="bg1">
                    <a:lumMod val="85000"/>
                  </a:schemeClr>
                </a:solidFill>
              </a:rPr>
              <a:t>Soloman</a:t>
            </a:r>
            <a:r>
              <a:rPr lang="en-US" altLang="zh-CN" dirty="0">
                <a:solidFill>
                  <a:schemeClr val="bg1">
                    <a:lumMod val="85000"/>
                  </a:schemeClr>
                </a:solidFill>
              </a:rPr>
              <a:t> codes to protect against up to two disk failures by using just two redundant disks. </a:t>
            </a:r>
            <a:r>
              <a:rPr lang="en-US" altLang="zh-CN" dirty="0"/>
              <a:t> </a:t>
            </a:r>
          </a:p>
          <a:p>
            <a:r>
              <a:rPr lang="en-US" altLang="zh-CN" dirty="0">
                <a:solidFill>
                  <a:srgbClr val="FF0000"/>
                </a:solidFill>
              </a:rPr>
              <a:t>We only focus on 0, 1 and 5 as they are the most common</a:t>
            </a:r>
          </a:p>
        </p:txBody>
      </p:sp>
      <p:sp>
        <p:nvSpPr>
          <p:cNvPr id="2" name="Slide Number Placeholder 1"/>
          <p:cNvSpPr>
            <a:spLocks noGrp="1"/>
          </p:cNvSpPr>
          <p:nvPr>
            <p:ph type="sldNum" sz="quarter" idx="12"/>
          </p:nvPr>
        </p:nvSpPr>
        <p:spPr/>
        <p:txBody>
          <a:bodyPr/>
          <a:lstStyle/>
          <a:p>
            <a:fld id="{7A3172E8-89CF-430D-BC76-00D5DC2A24DB}" type="slidenum">
              <a:rPr lang="zh-CN" altLang="en-US" smtClean="0"/>
              <a:pPr/>
              <a:t>11</a:t>
            </a:fld>
            <a:endParaRPr lang="en-US" altLang="zh-CN"/>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4095"/>
    </mc:Choice>
    <mc:Fallback xmlns="">
      <p:transition spd="slow" advTm="340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1026"/>
          <p:cNvSpPr>
            <a:spLocks noGrp="1" noChangeArrowheads="1"/>
          </p:cNvSpPr>
          <p:nvPr>
            <p:ph type="title"/>
          </p:nvPr>
        </p:nvSpPr>
        <p:spPr>
          <a:xfrm>
            <a:off x="381000" y="2590800"/>
            <a:ext cx="3406775" cy="1885950"/>
          </a:xfrm>
        </p:spPr>
        <p:txBody>
          <a:bodyPr/>
          <a:lstStyle/>
          <a:p>
            <a:r>
              <a:rPr lang="en-US" altLang="zh-CN" sz="4000">
                <a:ea typeface="宋体" charset="-122"/>
              </a:rPr>
              <a:t>RAID: Diagram</a:t>
            </a:r>
          </a:p>
        </p:txBody>
      </p:sp>
      <p:pic>
        <p:nvPicPr>
          <p:cNvPr id="355331" name="Picture 102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0000" y="533400"/>
            <a:ext cx="5133975"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7A3172E8-89CF-430D-BC76-00D5DC2A24DB}" type="slidenum">
              <a:rPr lang="zh-CN" altLang="en-US" smtClean="0"/>
              <a:pPr/>
              <a:t>12</a:t>
            </a:fld>
            <a:endParaRPr lang="en-US" altLang="zh-CN"/>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697"/>
    </mc:Choice>
    <mc:Fallback xmlns="">
      <p:transition spd="slow" advTm="96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RAID Concepts</a:t>
            </a:r>
          </a:p>
        </p:txBody>
      </p:sp>
      <p:sp>
        <p:nvSpPr>
          <p:cNvPr id="3" name="Content Placeholder 2"/>
          <p:cNvSpPr>
            <a:spLocks noGrp="1"/>
          </p:cNvSpPr>
          <p:nvPr>
            <p:ph idx="1"/>
          </p:nvPr>
        </p:nvSpPr>
        <p:spPr/>
        <p:txBody>
          <a:bodyPr/>
          <a:lstStyle/>
          <a:p>
            <a:r>
              <a:rPr lang="en-US" dirty="0"/>
              <a:t>Striping</a:t>
            </a:r>
          </a:p>
          <a:p>
            <a:r>
              <a:rPr lang="en-US" dirty="0"/>
              <a:t>Mirroring</a:t>
            </a:r>
          </a:p>
          <a:p>
            <a:r>
              <a:rPr lang="en-US" dirty="0"/>
              <a:t>Parity</a:t>
            </a:r>
          </a:p>
          <a:p>
            <a:r>
              <a:rPr lang="en-US" dirty="0"/>
              <a:t>Performance matrix</a:t>
            </a:r>
          </a:p>
          <a:p>
            <a:pPr lvl="1"/>
            <a:r>
              <a:rPr lang="en-US" dirty="0"/>
              <a:t>Read/write speed</a:t>
            </a:r>
          </a:p>
          <a:p>
            <a:pPr lvl="1"/>
            <a:r>
              <a:rPr lang="en-US" dirty="0"/>
              <a:t>Space efficiency</a:t>
            </a:r>
          </a:p>
          <a:p>
            <a:pPr lvl="1"/>
            <a:r>
              <a:rPr lang="en-US" dirty="0"/>
              <a:t>Fault tolerance</a:t>
            </a:r>
          </a:p>
          <a:p>
            <a:endParaRPr lang="en-US" dirty="0"/>
          </a:p>
          <a:p>
            <a:endParaRPr lang="en-US" dirty="0"/>
          </a:p>
          <a:p>
            <a:r>
              <a:rPr lang="en-US" dirty="0"/>
              <a:t>Good information source: </a:t>
            </a:r>
            <a:r>
              <a:rPr lang="en-US" dirty="0">
                <a:hlinkClick r:id="rId4"/>
              </a:rPr>
              <a:t>https://en.wikipedia.org/wiki/Standard_RAID_levels</a:t>
            </a:r>
            <a:r>
              <a:rPr lang="en-US" dirty="0"/>
              <a:t> </a:t>
            </a:r>
          </a:p>
        </p:txBody>
      </p:sp>
      <p:sp>
        <p:nvSpPr>
          <p:cNvPr id="4" name="Slide Number Placeholder 3"/>
          <p:cNvSpPr>
            <a:spLocks noGrp="1"/>
          </p:cNvSpPr>
          <p:nvPr>
            <p:ph type="sldNum" sz="quarter" idx="12"/>
          </p:nvPr>
        </p:nvSpPr>
        <p:spPr/>
        <p:txBody>
          <a:bodyPr/>
          <a:lstStyle/>
          <a:p>
            <a:fld id="{7A3172E8-89CF-430D-BC76-00D5DC2A24DB}" type="slidenum">
              <a:rPr lang="zh-CN" altLang="en-US" smtClean="0"/>
              <a:pPr/>
              <a:t>13</a:t>
            </a:fld>
            <a:endParaRPr lang="en-US" altLang="zh-CN"/>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986121817"/>
      </p:ext>
    </p:extLst>
  </p:cSld>
  <p:clrMapOvr>
    <a:masterClrMapping/>
  </p:clrMapOvr>
  <mc:AlternateContent xmlns:mc="http://schemas.openxmlformats.org/markup-compatibility/2006" xmlns:p14="http://schemas.microsoft.com/office/powerpoint/2010/main">
    <mc:Choice Requires="p14">
      <p:transition spd="slow" p14:dur="2000" advTm="38995"/>
    </mc:Choice>
    <mc:Fallback xmlns="">
      <p:transition spd="slow" advTm="389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p:txBody>
          <a:bodyPr/>
          <a:lstStyle/>
          <a:p>
            <a:r>
              <a:rPr lang="en-US" altLang="zh-CN" dirty="0"/>
              <a:t>Data Striping</a:t>
            </a:r>
          </a:p>
        </p:txBody>
      </p:sp>
      <p:sp>
        <p:nvSpPr>
          <p:cNvPr id="352259" name="Rectangle 3"/>
          <p:cNvSpPr>
            <a:spLocks noGrp="1" noChangeArrowheads="1"/>
          </p:cNvSpPr>
          <p:nvPr>
            <p:ph idx="1"/>
          </p:nvPr>
        </p:nvSpPr>
        <p:spPr/>
        <p:txBody>
          <a:bodyPr/>
          <a:lstStyle/>
          <a:p>
            <a:r>
              <a:rPr lang="en-US" altLang="zh-CN" dirty="0"/>
              <a:t>Data striping intentionally distributes data blocks of the same file over multiple disks to speed up access performance. </a:t>
            </a:r>
          </a:p>
          <a:p>
            <a:pPr lvl="1"/>
            <a:r>
              <a:rPr lang="en-US" altLang="zh-CN" dirty="0"/>
              <a:t>It utilizes parallelism to improve disk performance as each disk can move and rotate independently. So each disk can access a data block  simultaneously.</a:t>
            </a:r>
          </a:p>
        </p:txBody>
      </p:sp>
      <p:sp>
        <p:nvSpPr>
          <p:cNvPr id="2" name="Slide Number Placeholder 1"/>
          <p:cNvSpPr>
            <a:spLocks noGrp="1"/>
          </p:cNvSpPr>
          <p:nvPr>
            <p:ph type="sldNum" sz="quarter" idx="12"/>
          </p:nvPr>
        </p:nvSpPr>
        <p:spPr/>
        <p:txBody>
          <a:bodyPr/>
          <a:lstStyle/>
          <a:p>
            <a:fld id="{7A3172E8-89CF-430D-BC76-00D5DC2A24DB}" type="slidenum">
              <a:rPr lang="zh-CN" altLang="en-US" smtClean="0"/>
              <a:pPr/>
              <a:t>14</a:t>
            </a:fld>
            <a:endParaRPr lang="en-US" altLang="zh-CN"/>
          </a:p>
        </p:txBody>
      </p:sp>
      <p:pic>
        <p:nvPicPr>
          <p:cNvPr id="4" name="Picture 3"/>
          <p:cNvPicPr>
            <a:picLocks noChangeAspect="1"/>
          </p:cNvPicPr>
          <p:nvPr/>
        </p:nvPicPr>
        <p:blipFill>
          <a:blip r:embed="rId5"/>
          <a:stretch>
            <a:fillRect/>
          </a:stretch>
        </p:blipFill>
        <p:spPr>
          <a:xfrm>
            <a:off x="2896354" y="3861048"/>
            <a:ext cx="5790446" cy="2836168"/>
          </a:xfrm>
          <a:prstGeom prst="rect">
            <a:avLst/>
          </a:prstGeom>
        </p:spPr>
      </p:pic>
      <p:sp>
        <p:nvSpPr>
          <p:cNvPr id="5" name="TextBox 4"/>
          <p:cNvSpPr txBox="1"/>
          <p:nvPr/>
        </p:nvSpPr>
        <p:spPr>
          <a:xfrm>
            <a:off x="640934" y="4581128"/>
            <a:ext cx="402674" cy="307777"/>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1400" b="1" dirty="0"/>
              <a:t>F1</a:t>
            </a:r>
          </a:p>
        </p:txBody>
      </p:sp>
      <p:sp>
        <p:nvSpPr>
          <p:cNvPr id="9" name="TextBox 8"/>
          <p:cNvSpPr txBox="1"/>
          <p:nvPr/>
        </p:nvSpPr>
        <p:spPr>
          <a:xfrm>
            <a:off x="640934" y="4889289"/>
            <a:ext cx="393056" cy="307777"/>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1400" b="1" dirty="0"/>
              <a:t>F2</a:t>
            </a:r>
          </a:p>
        </p:txBody>
      </p:sp>
      <p:sp>
        <p:nvSpPr>
          <p:cNvPr id="10" name="TextBox 9"/>
          <p:cNvSpPr txBox="1"/>
          <p:nvPr/>
        </p:nvSpPr>
        <p:spPr>
          <a:xfrm>
            <a:off x="640934" y="5197066"/>
            <a:ext cx="393056" cy="307777"/>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1400" b="1" dirty="0"/>
              <a:t>F3</a:t>
            </a:r>
          </a:p>
        </p:txBody>
      </p:sp>
      <p:sp>
        <p:nvSpPr>
          <p:cNvPr id="7" name="TextBox 6"/>
          <p:cNvSpPr txBox="1"/>
          <p:nvPr/>
        </p:nvSpPr>
        <p:spPr>
          <a:xfrm>
            <a:off x="529208" y="3994076"/>
            <a:ext cx="874440" cy="461665"/>
          </a:xfrm>
          <a:prstGeom prst="rect">
            <a:avLst/>
          </a:prstGeom>
          <a:noFill/>
        </p:spPr>
        <p:txBody>
          <a:bodyPr wrap="square" rtlCol="0">
            <a:spAutoFit/>
          </a:bodyPr>
          <a:lstStyle/>
          <a:p>
            <a:r>
              <a:rPr lang="en-US" dirty="0"/>
              <a:t>File</a:t>
            </a:r>
          </a:p>
        </p:txBody>
      </p:sp>
      <mc:AlternateContent xmlns:mc="http://schemas.openxmlformats.org/markup-compatibility/2006" xmlns:p14="http://schemas.microsoft.com/office/powerpoint/2010/main" xmlns:iact="http://schemas.microsoft.com/office/powerpoint/2014/inkAction">
        <mc:Choice Requires="p14 iact">
          <p:contentPart p14:bwMode="auto" r:id="rId6">
            <p14:nvContentPartPr>
              <p14:cNvPr id="3" name="Ink 2"/>
              <p14:cNvContentPartPr/>
              <p14:nvPr>
                <p:extLst>
                  <p:ext uri="{42D2F446-02D8-4167-A562-619A0277C38B}">
                    <p15:isNarration xmlns:p15="http://schemas.microsoft.com/office/powerpoint/2012/main" val="1"/>
                  </p:ext>
                </p:extLst>
              </p14:nvPr>
            </p14:nvContentPartPr>
            <p14:xfrm>
              <a:off x="489240" y="4229280"/>
              <a:ext cx="7886880" cy="1575000"/>
            </p14:xfrm>
          </p:contentPart>
        </mc:Choice>
        <mc:Fallback xmlns="">
          <p:pic>
            <p:nvPicPr>
              <p:cNvPr id="3" name="Ink 2"/>
              <p:cNvPicPr>
                <a:picLocks noGrp="1" noRot="1" noChangeAspect="1" noMove="1" noResize="1" noEditPoints="1" noAdjustHandles="1" noChangeArrowheads="1" noChangeShapeType="1"/>
              </p:cNvPicPr>
              <p:nvPr/>
            </p:nvPicPr>
            <p:blipFill>
              <a:blip r:embed="rId7"/>
              <a:stretch>
                <a:fillRect/>
              </a:stretch>
            </p:blipFill>
            <p:spPr>
              <a:xfrm>
                <a:off x="479880" y="4219920"/>
                <a:ext cx="7905600" cy="1593720"/>
              </a:xfrm>
              <a:prstGeom prst="rect">
                <a:avLst/>
              </a:prstGeom>
            </p:spPr>
          </p:pic>
        </mc:Fallback>
      </mc:AlternateContent>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828336235"/>
      </p:ext>
    </p:extLst>
  </p:cSld>
  <p:clrMapOvr>
    <a:masterClrMapping/>
  </p:clrMapOvr>
  <mc:AlternateContent xmlns:mc="http://schemas.openxmlformats.org/markup-compatibility/2006" xmlns:p14="http://schemas.microsoft.com/office/powerpoint/2010/main">
    <mc:Choice Requires="p14">
      <p:transition spd="slow" p14:dur="2000" advTm="251144"/>
    </mc:Choice>
    <mc:Fallback xmlns="">
      <p:transition spd="slow" advTm="2511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par>
                                <p:cTn id="7" presetID="59"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md type="call" cmd="playFrom(0.0)">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RAID 0</a:t>
            </a:r>
          </a:p>
        </p:txBody>
      </p:sp>
      <p:sp>
        <p:nvSpPr>
          <p:cNvPr id="3" name="Content Placeholder 2"/>
          <p:cNvSpPr>
            <a:spLocks noGrp="1"/>
          </p:cNvSpPr>
          <p:nvPr>
            <p:ph idx="1"/>
          </p:nvPr>
        </p:nvSpPr>
        <p:spPr/>
        <p:txBody>
          <a:bodyPr/>
          <a:lstStyle/>
          <a:p>
            <a:r>
              <a:rPr lang="en-US" dirty="0"/>
              <a:t>Only striping is used</a:t>
            </a:r>
          </a:p>
          <a:p>
            <a:r>
              <a:rPr lang="en-US" dirty="0"/>
              <a:t>Performance</a:t>
            </a:r>
          </a:p>
        </p:txBody>
      </p:sp>
      <p:sp>
        <p:nvSpPr>
          <p:cNvPr id="4" name="AutoShape 2" descr="Image result for RAID 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Image result for RAID 0"/>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Slide Number Placeholder 8"/>
          <p:cNvSpPr>
            <a:spLocks noGrp="1"/>
          </p:cNvSpPr>
          <p:nvPr>
            <p:ph type="sldNum" sz="quarter" idx="12"/>
          </p:nvPr>
        </p:nvSpPr>
        <p:spPr/>
        <p:txBody>
          <a:bodyPr/>
          <a:lstStyle/>
          <a:p>
            <a:fld id="{7A3172E8-89CF-430D-BC76-00D5DC2A24DB}" type="slidenum">
              <a:rPr lang="zh-CN" altLang="en-US" smtClean="0"/>
              <a:pPr/>
              <a:t>15</a:t>
            </a:fld>
            <a:endParaRPr lang="en-US" altLang="zh-CN"/>
          </a:p>
        </p:txBody>
      </p:sp>
      <p:grpSp>
        <p:nvGrpSpPr>
          <p:cNvPr id="12" name="Group 11"/>
          <p:cNvGrpSpPr/>
          <p:nvPr/>
        </p:nvGrpSpPr>
        <p:grpSpPr>
          <a:xfrm>
            <a:off x="1018705" y="2413528"/>
            <a:ext cx="6768752" cy="3758297"/>
            <a:chOff x="1018705" y="2413528"/>
            <a:chExt cx="6768752" cy="3758297"/>
          </a:xfrm>
        </p:grpSpPr>
        <p:pic>
          <p:nvPicPr>
            <p:cNvPr id="10" name="Picture 9"/>
            <p:cNvPicPr>
              <a:picLocks noChangeAspect="1"/>
            </p:cNvPicPr>
            <p:nvPr/>
          </p:nvPicPr>
          <p:blipFill>
            <a:blip r:embed="rId6"/>
            <a:stretch>
              <a:fillRect/>
            </a:stretch>
          </p:blipFill>
          <p:spPr>
            <a:xfrm>
              <a:off x="1018705" y="2413528"/>
              <a:ext cx="6768752" cy="3241109"/>
            </a:xfrm>
            <a:prstGeom prst="rect">
              <a:avLst/>
            </a:prstGeom>
          </p:spPr>
        </p:pic>
        <p:sp>
          <p:nvSpPr>
            <p:cNvPr id="11" name="TextBox 10"/>
            <p:cNvSpPr txBox="1"/>
            <p:nvPr/>
          </p:nvSpPr>
          <p:spPr>
            <a:xfrm>
              <a:off x="1187624" y="5781685"/>
              <a:ext cx="864096" cy="369332"/>
            </a:xfrm>
            <a:prstGeom prst="rect">
              <a:avLst/>
            </a:prstGeom>
            <a:noFill/>
          </p:spPr>
          <p:txBody>
            <a:bodyPr wrap="square" rtlCol="0">
              <a:spAutoFit/>
            </a:bodyPr>
            <a:lstStyle/>
            <a:p>
              <a:r>
                <a:rPr lang="en-US" sz="1800" dirty="0"/>
                <a:t>Disk 0</a:t>
              </a:r>
            </a:p>
          </p:txBody>
        </p:sp>
        <p:sp>
          <p:nvSpPr>
            <p:cNvPr id="13" name="TextBox 12"/>
            <p:cNvSpPr txBox="1"/>
            <p:nvPr/>
          </p:nvSpPr>
          <p:spPr>
            <a:xfrm>
              <a:off x="2483768" y="5802493"/>
              <a:ext cx="864096" cy="369332"/>
            </a:xfrm>
            <a:prstGeom prst="rect">
              <a:avLst/>
            </a:prstGeom>
            <a:noFill/>
          </p:spPr>
          <p:txBody>
            <a:bodyPr wrap="square" rtlCol="0">
              <a:spAutoFit/>
            </a:bodyPr>
            <a:lstStyle/>
            <a:p>
              <a:r>
                <a:rPr lang="en-US" sz="1800" dirty="0"/>
                <a:t>Disk 1</a:t>
              </a:r>
            </a:p>
          </p:txBody>
        </p:sp>
        <p:sp>
          <p:nvSpPr>
            <p:cNvPr id="14" name="TextBox 13"/>
            <p:cNvSpPr txBox="1"/>
            <p:nvPr/>
          </p:nvSpPr>
          <p:spPr>
            <a:xfrm>
              <a:off x="3971033" y="5802493"/>
              <a:ext cx="864096" cy="369332"/>
            </a:xfrm>
            <a:prstGeom prst="rect">
              <a:avLst/>
            </a:prstGeom>
            <a:noFill/>
          </p:spPr>
          <p:txBody>
            <a:bodyPr wrap="square" rtlCol="0">
              <a:spAutoFit/>
            </a:bodyPr>
            <a:lstStyle/>
            <a:p>
              <a:r>
                <a:rPr lang="en-US" sz="1800" dirty="0"/>
                <a:t>Disk 2</a:t>
              </a:r>
            </a:p>
          </p:txBody>
        </p:sp>
        <p:sp>
          <p:nvSpPr>
            <p:cNvPr id="15" name="TextBox 14"/>
            <p:cNvSpPr txBox="1"/>
            <p:nvPr/>
          </p:nvSpPr>
          <p:spPr>
            <a:xfrm>
              <a:off x="5267177" y="5802493"/>
              <a:ext cx="864096" cy="369332"/>
            </a:xfrm>
            <a:prstGeom prst="rect">
              <a:avLst/>
            </a:prstGeom>
            <a:noFill/>
          </p:spPr>
          <p:txBody>
            <a:bodyPr wrap="square" rtlCol="0">
              <a:spAutoFit/>
            </a:bodyPr>
            <a:lstStyle/>
            <a:p>
              <a:r>
                <a:rPr lang="en-US" sz="1800" dirty="0"/>
                <a:t>Disk 3</a:t>
              </a:r>
            </a:p>
          </p:txBody>
        </p:sp>
        <p:sp>
          <p:nvSpPr>
            <p:cNvPr id="16" name="TextBox 15"/>
            <p:cNvSpPr txBox="1"/>
            <p:nvPr/>
          </p:nvSpPr>
          <p:spPr>
            <a:xfrm>
              <a:off x="6660232" y="5797310"/>
              <a:ext cx="864096" cy="369332"/>
            </a:xfrm>
            <a:prstGeom prst="rect">
              <a:avLst/>
            </a:prstGeom>
            <a:noFill/>
          </p:spPr>
          <p:txBody>
            <a:bodyPr wrap="square" rtlCol="0">
              <a:spAutoFit/>
            </a:bodyPr>
            <a:lstStyle/>
            <a:p>
              <a:r>
                <a:rPr lang="en-US" sz="1800" dirty="0"/>
                <a:t>Disk 4</a:t>
              </a:r>
            </a:p>
          </p:txBody>
        </p:sp>
      </p:grpSp>
      <p:sp>
        <p:nvSpPr>
          <p:cNvPr id="7" name="TextBox 6"/>
          <p:cNvSpPr txBox="1"/>
          <p:nvPr/>
        </p:nvSpPr>
        <p:spPr>
          <a:xfrm>
            <a:off x="1187624" y="2413528"/>
            <a:ext cx="6801299" cy="1368152"/>
          </a:xfrm>
          <a:prstGeom prst="rect">
            <a:avLst/>
          </a:prstGeom>
          <a:ln>
            <a:noFill/>
          </a:ln>
        </p:spPr>
        <p:style>
          <a:lnRef idx="1">
            <a:schemeClr val="accent1"/>
          </a:lnRef>
          <a:fillRef idx="1002">
            <a:schemeClr val="lt1"/>
          </a:fillRef>
          <a:effectRef idx="1">
            <a:schemeClr val="accent1"/>
          </a:effectRef>
          <a:fontRef idx="minor">
            <a:schemeClr val="dk1"/>
          </a:fontRef>
        </p:style>
        <p:txBody>
          <a:bodyPr wrap="square" rtlCol="0">
            <a:prstTxWarp prst="textWave2">
              <a:avLst/>
            </a:prstTxWarp>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8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Problems?</a:t>
            </a:r>
          </a:p>
        </p:txBody>
      </p:sp>
      <p:sp>
        <p:nvSpPr>
          <p:cNvPr id="6" name="TextBox 5"/>
          <p:cNvSpPr txBox="1"/>
          <p:nvPr/>
        </p:nvSpPr>
        <p:spPr>
          <a:xfrm>
            <a:off x="1413009" y="4022897"/>
            <a:ext cx="5976664" cy="101566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dirty="0">
                <a:solidFill>
                  <a:srgbClr val="FF0000"/>
                </a:solidFill>
              </a:rPr>
              <a:t>The average failure rate of a HD is 1.84% (so the success rate of a HD is 98.16%</a:t>
            </a:r>
          </a:p>
          <a:p>
            <a:r>
              <a:rPr lang="en-US" sz="1200" dirty="0"/>
              <a:t>Source: </a:t>
            </a:r>
            <a:r>
              <a:rPr lang="en-US" sz="1200" dirty="0">
                <a:hlinkClick r:id="rId7"/>
              </a:rPr>
              <a:t>https://www.backblaze.com/blog/hard-drive-reliability-stats-q1-2016/</a:t>
            </a:r>
            <a:r>
              <a:rPr lang="en-US" sz="1200" dirty="0"/>
              <a:t> </a:t>
            </a:r>
          </a:p>
        </p:txBody>
      </p:sp>
      <p:sp>
        <p:nvSpPr>
          <p:cNvPr id="8" name="Rectangle 7"/>
          <p:cNvSpPr/>
          <p:nvPr/>
        </p:nvSpPr>
        <p:spPr>
          <a:xfrm>
            <a:off x="1547664" y="5445224"/>
            <a:ext cx="5707354"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342900" indent="-342900">
              <a:buFont typeface="Arial" panose="020B0604020202020204" pitchFamily="34" charset="0"/>
              <a:buChar char="•"/>
            </a:pPr>
            <a:r>
              <a:rPr lang="en-US" dirty="0"/>
              <a:t>With 5 drives, speed improve 5 times.</a:t>
            </a:r>
          </a:p>
          <a:p>
            <a:pPr marL="342900" indent="-342900">
              <a:buFont typeface="Arial" panose="020B0604020202020204" pitchFamily="34" charset="0"/>
              <a:buChar char="•"/>
            </a:pPr>
            <a:r>
              <a:rPr lang="en-US" dirty="0"/>
              <a:t>But chance of data loss due to HD failure?</a:t>
            </a:r>
          </a:p>
        </p:txBody>
      </p:sp>
      <p:pic>
        <p:nvPicPr>
          <p:cNvPr id="17" name="Audio 1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2983688696"/>
      </p:ext>
    </p:extLst>
  </p:cSld>
  <p:clrMapOvr>
    <a:masterClrMapping/>
  </p:clrMapOvr>
  <mc:AlternateContent xmlns:mc="http://schemas.openxmlformats.org/markup-compatibility/2006" xmlns:p14="http://schemas.microsoft.com/office/powerpoint/2010/main">
    <mc:Choice Requires="p14">
      <p:transition spd="slow" p14:dur="2000" advTm="151134"/>
    </mc:Choice>
    <mc:Fallback xmlns="">
      <p:transition spd="slow" advTm="1511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20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heel(1)">
                                      <p:cBhvr>
                                        <p:cTn id="16" dur="2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17"/>
                </p:tgtEl>
              </p:cMediaNode>
            </p:audio>
          </p:childTnLst>
        </p:cTn>
      </p:par>
    </p:tnLst>
    <p:bldLst>
      <p:bldP spid="7" grpId="0" animBg="1"/>
      <p:bldP spid="6"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RAID 1</a:t>
            </a:r>
          </a:p>
        </p:txBody>
      </p:sp>
      <p:sp>
        <p:nvSpPr>
          <p:cNvPr id="3" name="Content Placeholder 2"/>
          <p:cNvSpPr>
            <a:spLocks noGrp="1"/>
          </p:cNvSpPr>
          <p:nvPr>
            <p:ph idx="1"/>
          </p:nvPr>
        </p:nvSpPr>
        <p:spPr/>
        <p:txBody>
          <a:bodyPr/>
          <a:lstStyle/>
          <a:p>
            <a:r>
              <a:rPr lang="en-US" dirty="0"/>
              <a:t>Only use mirroring </a:t>
            </a:r>
          </a:p>
          <a:p>
            <a:r>
              <a:rPr lang="en-US" dirty="0"/>
              <a:t>Performance</a:t>
            </a:r>
          </a:p>
        </p:txBody>
      </p:sp>
      <p:sp>
        <p:nvSpPr>
          <p:cNvPr id="4" name="Slide Number Placeholder 3"/>
          <p:cNvSpPr>
            <a:spLocks noGrp="1"/>
          </p:cNvSpPr>
          <p:nvPr>
            <p:ph type="sldNum" sz="quarter" idx="12"/>
          </p:nvPr>
        </p:nvSpPr>
        <p:spPr/>
        <p:txBody>
          <a:bodyPr/>
          <a:lstStyle/>
          <a:p>
            <a:fld id="{7A3172E8-89CF-430D-BC76-00D5DC2A24DB}" type="slidenum">
              <a:rPr lang="zh-CN" altLang="en-US" smtClean="0"/>
              <a:pPr/>
              <a:t>16</a:t>
            </a:fld>
            <a:endParaRPr lang="en-US" altLang="zh-CN"/>
          </a:p>
        </p:txBody>
      </p:sp>
      <p:sp>
        <p:nvSpPr>
          <p:cNvPr id="6" name="TextBox 5"/>
          <p:cNvSpPr txBox="1"/>
          <p:nvPr/>
        </p:nvSpPr>
        <p:spPr>
          <a:xfrm>
            <a:off x="4545074" y="2332728"/>
            <a:ext cx="1800200" cy="584775"/>
          </a:xfrm>
          <a:prstGeom prst="rect">
            <a:avLst/>
          </a:prstGeom>
          <a:noFill/>
        </p:spPr>
        <p:txBody>
          <a:bodyPr wrap="square" rtlCol="0">
            <a:spAutoFit/>
          </a:bodyPr>
          <a:lstStyle/>
          <a:p>
            <a:pPr algn="ctr"/>
            <a:r>
              <a:rPr lang="en-US" sz="3200" dirty="0"/>
              <a:t>RAID 1</a:t>
            </a:r>
          </a:p>
        </p:txBody>
      </p:sp>
      <p:pic>
        <p:nvPicPr>
          <p:cNvPr id="7" name="Picture 6"/>
          <p:cNvPicPr>
            <a:picLocks noChangeAspect="1"/>
          </p:cNvPicPr>
          <p:nvPr/>
        </p:nvPicPr>
        <p:blipFill>
          <a:blip r:embed="rId5"/>
          <a:stretch>
            <a:fillRect/>
          </a:stretch>
        </p:blipFill>
        <p:spPr>
          <a:xfrm>
            <a:off x="2627784" y="2916407"/>
            <a:ext cx="5634781" cy="3814897"/>
          </a:xfrm>
          <a:prstGeom prst="rect">
            <a:avLst/>
          </a:prstGeom>
        </p:spPr>
      </p:pic>
      <p:grpSp>
        <p:nvGrpSpPr>
          <p:cNvPr id="14" name="Group 13"/>
          <p:cNvGrpSpPr/>
          <p:nvPr/>
        </p:nvGrpSpPr>
        <p:grpSpPr>
          <a:xfrm>
            <a:off x="2986509" y="3501008"/>
            <a:ext cx="505371" cy="1436986"/>
            <a:chOff x="2915816" y="3573016"/>
            <a:chExt cx="505371" cy="1436986"/>
          </a:xfrm>
        </p:grpSpPr>
        <p:sp>
          <p:nvSpPr>
            <p:cNvPr id="10" name="TextBox 9"/>
            <p:cNvSpPr txBox="1"/>
            <p:nvPr/>
          </p:nvSpPr>
          <p:spPr>
            <a:xfrm>
              <a:off x="2915816" y="3573016"/>
              <a:ext cx="504056" cy="338554"/>
            </a:xfrm>
            <a:prstGeom prst="rect">
              <a:avLst/>
            </a:prstGeom>
            <a:noFill/>
          </p:spPr>
          <p:txBody>
            <a:bodyPr wrap="square" rtlCol="0">
              <a:spAutoFit/>
            </a:bodyPr>
            <a:lstStyle/>
            <a:p>
              <a:r>
                <a:rPr lang="en-US" sz="1600" dirty="0"/>
                <a:t>A1</a:t>
              </a:r>
            </a:p>
          </p:txBody>
        </p:sp>
        <p:grpSp>
          <p:nvGrpSpPr>
            <p:cNvPr id="9" name="Group 8"/>
            <p:cNvGrpSpPr/>
            <p:nvPr/>
          </p:nvGrpSpPr>
          <p:grpSpPr>
            <a:xfrm>
              <a:off x="2915816" y="3941581"/>
              <a:ext cx="505371" cy="1068421"/>
              <a:chOff x="2915816" y="3941581"/>
              <a:chExt cx="505371" cy="1068421"/>
            </a:xfrm>
          </p:grpSpPr>
          <p:sp>
            <p:nvSpPr>
              <p:cNvPr id="11" name="TextBox 10"/>
              <p:cNvSpPr txBox="1"/>
              <p:nvPr/>
            </p:nvSpPr>
            <p:spPr>
              <a:xfrm>
                <a:off x="2917131" y="3941581"/>
                <a:ext cx="504056" cy="338554"/>
              </a:xfrm>
              <a:prstGeom prst="rect">
                <a:avLst/>
              </a:prstGeom>
              <a:noFill/>
            </p:spPr>
            <p:txBody>
              <a:bodyPr wrap="square" rtlCol="0">
                <a:spAutoFit/>
              </a:bodyPr>
              <a:lstStyle/>
              <a:p>
                <a:r>
                  <a:rPr lang="en-US" sz="1600" dirty="0"/>
                  <a:t>B1</a:t>
                </a:r>
              </a:p>
            </p:txBody>
          </p:sp>
          <p:sp>
            <p:nvSpPr>
              <p:cNvPr id="12" name="TextBox 11"/>
              <p:cNvSpPr txBox="1"/>
              <p:nvPr/>
            </p:nvSpPr>
            <p:spPr>
              <a:xfrm>
                <a:off x="2915816" y="4310146"/>
                <a:ext cx="504056" cy="338554"/>
              </a:xfrm>
              <a:prstGeom prst="rect">
                <a:avLst/>
              </a:prstGeom>
              <a:noFill/>
            </p:spPr>
            <p:txBody>
              <a:bodyPr wrap="square" rtlCol="0">
                <a:spAutoFit/>
              </a:bodyPr>
              <a:lstStyle/>
              <a:p>
                <a:r>
                  <a:rPr lang="en-US" sz="1600" dirty="0"/>
                  <a:t>C1</a:t>
                </a:r>
              </a:p>
            </p:txBody>
          </p:sp>
          <p:sp>
            <p:nvSpPr>
              <p:cNvPr id="13" name="TextBox 12"/>
              <p:cNvSpPr txBox="1"/>
              <p:nvPr/>
            </p:nvSpPr>
            <p:spPr>
              <a:xfrm>
                <a:off x="2915816" y="4671448"/>
                <a:ext cx="504056" cy="338554"/>
              </a:xfrm>
              <a:prstGeom prst="rect">
                <a:avLst/>
              </a:prstGeom>
              <a:noFill/>
            </p:spPr>
            <p:txBody>
              <a:bodyPr wrap="square" rtlCol="0">
                <a:spAutoFit/>
              </a:bodyPr>
              <a:lstStyle/>
              <a:p>
                <a:r>
                  <a:rPr lang="en-US" sz="1600" dirty="0"/>
                  <a:t>D1</a:t>
                </a:r>
              </a:p>
            </p:txBody>
          </p:sp>
        </p:grpSp>
      </p:grpSp>
      <p:grpSp>
        <p:nvGrpSpPr>
          <p:cNvPr id="16" name="Group 15"/>
          <p:cNvGrpSpPr/>
          <p:nvPr/>
        </p:nvGrpSpPr>
        <p:grpSpPr>
          <a:xfrm>
            <a:off x="4499992" y="3501008"/>
            <a:ext cx="505371" cy="1436986"/>
            <a:chOff x="2915816" y="3573016"/>
            <a:chExt cx="505371" cy="1436986"/>
          </a:xfrm>
        </p:grpSpPr>
        <p:sp>
          <p:nvSpPr>
            <p:cNvPr id="17" name="TextBox 16"/>
            <p:cNvSpPr txBox="1"/>
            <p:nvPr/>
          </p:nvSpPr>
          <p:spPr>
            <a:xfrm>
              <a:off x="2915816" y="3573016"/>
              <a:ext cx="504056" cy="338554"/>
            </a:xfrm>
            <a:prstGeom prst="rect">
              <a:avLst/>
            </a:prstGeom>
            <a:noFill/>
          </p:spPr>
          <p:txBody>
            <a:bodyPr wrap="square" rtlCol="0">
              <a:spAutoFit/>
            </a:bodyPr>
            <a:lstStyle/>
            <a:p>
              <a:r>
                <a:rPr lang="en-US" sz="1600" dirty="0"/>
                <a:t>A1</a:t>
              </a:r>
            </a:p>
          </p:txBody>
        </p:sp>
        <p:grpSp>
          <p:nvGrpSpPr>
            <p:cNvPr id="18" name="Group 17"/>
            <p:cNvGrpSpPr/>
            <p:nvPr/>
          </p:nvGrpSpPr>
          <p:grpSpPr>
            <a:xfrm>
              <a:off x="2915816" y="3941581"/>
              <a:ext cx="505371" cy="1068421"/>
              <a:chOff x="2915816" y="3941581"/>
              <a:chExt cx="505371" cy="1068421"/>
            </a:xfrm>
          </p:grpSpPr>
          <p:sp>
            <p:nvSpPr>
              <p:cNvPr id="19" name="TextBox 18"/>
              <p:cNvSpPr txBox="1"/>
              <p:nvPr/>
            </p:nvSpPr>
            <p:spPr>
              <a:xfrm>
                <a:off x="2917131" y="3941581"/>
                <a:ext cx="504056" cy="338554"/>
              </a:xfrm>
              <a:prstGeom prst="rect">
                <a:avLst/>
              </a:prstGeom>
              <a:noFill/>
            </p:spPr>
            <p:txBody>
              <a:bodyPr wrap="square" rtlCol="0">
                <a:spAutoFit/>
              </a:bodyPr>
              <a:lstStyle/>
              <a:p>
                <a:r>
                  <a:rPr lang="en-US" sz="1600" dirty="0"/>
                  <a:t>B1</a:t>
                </a:r>
              </a:p>
            </p:txBody>
          </p:sp>
          <p:sp>
            <p:nvSpPr>
              <p:cNvPr id="20" name="TextBox 19"/>
              <p:cNvSpPr txBox="1"/>
              <p:nvPr/>
            </p:nvSpPr>
            <p:spPr>
              <a:xfrm>
                <a:off x="2915816" y="4310146"/>
                <a:ext cx="504056" cy="338554"/>
              </a:xfrm>
              <a:prstGeom prst="rect">
                <a:avLst/>
              </a:prstGeom>
              <a:noFill/>
            </p:spPr>
            <p:txBody>
              <a:bodyPr wrap="square" rtlCol="0">
                <a:spAutoFit/>
              </a:bodyPr>
              <a:lstStyle/>
              <a:p>
                <a:r>
                  <a:rPr lang="en-US" sz="1600" dirty="0"/>
                  <a:t>C1</a:t>
                </a:r>
              </a:p>
            </p:txBody>
          </p:sp>
          <p:sp>
            <p:nvSpPr>
              <p:cNvPr id="21" name="TextBox 20"/>
              <p:cNvSpPr txBox="1"/>
              <p:nvPr/>
            </p:nvSpPr>
            <p:spPr>
              <a:xfrm>
                <a:off x="2915816" y="4671448"/>
                <a:ext cx="504056" cy="338554"/>
              </a:xfrm>
              <a:prstGeom prst="rect">
                <a:avLst/>
              </a:prstGeom>
              <a:noFill/>
            </p:spPr>
            <p:txBody>
              <a:bodyPr wrap="square" rtlCol="0">
                <a:spAutoFit/>
              </a:bodyPr>
              <a:lstStyle/>
              <a:p>
                <a:r>
                  <a:rPr lang="en-US" sz="1600" dirty="0"/>
                  <a:t>D1</a:t>
                </a:r>
              </a:p>
            </p:txBody>
          </p:sp>
        </p:grpSp>
      </p:grpSp>
      <p:grpSp>
        <p:nvGrpSpPr>
          <p:cNvPr id="22" name="Group 21"/>
          <p:cNvGrpSpPr/>
          <p:nvPr/>
        </p:nvGrpSpPr>
        <p:grpSpPr>
          <a:xfrm>
            <a:off x="6012160" y="3528918"/>
            <a:ext cx="505371" cy="1436986"/>
            <a:chOff x="2915816" y="3573016"/>
            <a:chExt cx="505371" cy="1436986"/>
          </a:xfrm>
        </p:grpSpPr>
        <p:sp>
          <p:nvSpPr>
            <p:cNvPr id="23" name="TextBox 22"/>
            <p:cNvSpPr txBox="1"/>
            <p:nvPr/>
          </p:nvSpPr>
          <p:spPr>
            <a:xfrm>
              <a:off x="2915816" y="3573016"/>
              <a:ext cx="504056" cy="338554"/>
            </a:xfrm>
            <a:prstGeom prst="rect">
              <a:avLst/>
            </a:prstGeom>
            <a:noFill/>
          </p:spPr>
          <p:txBody>
            <a:bodyPr wrap="square" rtlCol="0">
              <a:spAutoFit/>
            </a:bodyPr>
            <a:lstStyle/>
            <a:p>
              <a:r>
                <a:rPr lang="en-US" sz="1600" dirty="0"/>
                <a:t>A2</a:t>
              </a:r>
            </a:p>
          </p:txBody>
        </p:sp>
        <p:grpSp>
          <p:nvGrpSpPr>
            <p:cNvPr id="24" name="Group 23"/>
            <p:cNvGrpSpPr/>
            <p:nvPr/>
          </p:nvGrpSpPr>
          <p:grpSpPr>
            <a:xfrm>
              <a:off x="2915816" y="3941581"/>
              <a:ext cx="505371" cy="1068421"/>
              <a:chOff x="2915816" y="3941581"/>
              <a:chExt cx="505371" cy="1068421"/>
            </a:xfrm>
          </p:grpSpPr>
          <p:sp>
            <p:nvSpPr>
              <p:cNvPr id="25" name="TextBox 24"/>
              <p:cNvSpPr txBox="1"/>
              <p:nvPr/>
            </p:nvSpPr>
            <p:spPr>
              <a:xfrm>
                <a:off x="2917131" y="3941581"/>
                <a:ext cx="504056" cy="338554"/>
              </a:xfrm>
              <a:prstGeom prst="rect">
                <a:avLst/>
              </a:prstGeom>
              <a:noFill/>
            </p:spPr>
            <p:txBody>
              <a:bodyPr wrap="square" rtlCol="0">
                <a:spAutoFit/>
              </a:bodyPr>
              <a:lstStyle/>
              <a:p>
                <a:r>
                  <a:rPr lang="en-US" sz="1600" dirty="0"/>
                  <a:t>B2</a:t>
                </a:r>
              </a:p>
            </p:txBody>
          </p:sp>
          <p:sp>
            <p:nvSpPr>
              <p:cNvPr id="26" name="TextBox 25"/>
              <p:cNvSpPr txBox="1"/>
              <p:nvPr/>
            </p:nvSpPr>
            <p:spPr>
              <a:xfrm>
                <a:off x="2915816" y="4310146"/>
                <a:ext cx="504056" cy="338554"/>
              </a:xfrm>
              <a:prstGeom prst="rect">
                <a:avLst/>
              </a:prstGeom>
              <a:noFill/>
            </p:spPr>
            <p:txBody>
              <a:bodyPr wrap="square" rtlCol="0">
                <a:spAutoFit/>
              </a:bodyPr>
              <a:lstStyle/>
              <a:p>
                <a:r>
                  <a:rPr lang="en-US" sz="1600" dirty="0"/>
                  <a:t>C2</a:t>
                </a:r>
              </a:p>
            </p:txBody>
          </p:sp>
          <p:sp>
            <p:nvSpPr>
              <p:cNvPr id="27" name="TextBox 26"/>
              <p:cNvSpPr txBox="1"/>
              <p:nvPr/>
            </p:nvSpPr>
            <p:spPr>
              <a:xfrm>
                <a:off x="2915816" y="4671448"/>
                <a:ext cx="504056" cy="338554"/>
              </a:xfrm>
              <a:prstGeom prst="rect">
                <a:avLst/>
              </a:prstGeom>
              <a:noFill/>
            </p:spPr>
            <p:txBody>
              <a:bodyPr wrap="square" rtlCol="0">
                <a:spAutoFit/>
              </a:bodyPr>
              <a:lstStyle/>
              <a:p>
                <a:r>
                  <a:rPr lang="en-US" sz="1600" dirty="0"/>
                  <a:t>D2</a:t>
                </a:r>
              </a:p>
            </p:txBody>
          </p:sp>
        </p:grpSp>
      </p:grpSp>
      <p:grpSp>
        <p:nvGrpSpPr>
          <p:cNvPr id="31" name="Group 30"/>
          <p:cNvGrpSpPr/>
          <p:nvPr/>
        </p:nvGrpSpPr>
        <p:grpSpPr>
          <a:xfrm>
            <a:off x="7524328" y="3525604"/>
            <a:ext cx="505371" cy="1436986"/>
            <a:chOff x="2915816" y="3573016"/>
            <a:chExt cx="505371" cy="1436986"/>
          </a:xfrm>
        </p:grpSpPr>
        <p:sp>
          <p:nvSpPr>
            <p:cNvPr id="32" name="TextBox 31"/>
            <p:cNvSpPr txBox="1"/>
            <p:nvPr/>
          </p:nvSpPr>
          <p:spPr>
            <a:xfrm>
              <a:off x="2915816" y="3573016"/>
              <a:ext cx="504056" cy="338554"/>
            </a:xfrm>
            <a:prstGeom prst="rect">
              <a:avLst/>
            </a:prstGeom>
            <a:noFill/>
          </p:spPr>
          <p:txBody>
            <a:bodyPr wrap="square" rtlCol="0">
              <a:spAutoFit/>
            </a:bodyPr>
            <a:lstStyle/>
            <a:p>
              <a:r>
                <a:rPr lang="en-US" sz="1600" dirty="0"/>
                <a:t>A2</a:t>
              </a:r>
            </a:p>
          </p:txBody>
        </p:sp>
        <p:grpSp>
          <p:nvGrpSpPr>
            <p:cNvPr id="33" name="Group 32"/>
            <p:cNvGrpSpPr/>
            <p:nvPr/>
          </p:nvGrpSpPr>
          <p:grpSpPr>
            <a:xfrm>
              <a:off x="2915816" y="3941581"/>
              <a:ext cx="505371" cy="1068421"/>
              <a:chOff x="2915816" y="3941581"/>
              <a:chExt cx="505371" cy="1068421"/>
            </a:xfrm>
          </p:grpSpPr>
          <p:sp>
            <p:nvSpPr>
              <p:cNvPr id="34" name="TextBox 33"/>
              <p:cNvSpPr txBox="1"/>
              <p:nvPr/>
            </p:nvSpPr>
            <p:spPr>
              <a:xfrm>
                <a:off x="2917131" y="3941581"/>
                <a:ext cx="504056" cy="338554"/>
              </a:xfrm>
              <a:prstGeom prst="rect">
                <a:avLst/>
              </a:prstGeom>
              <a:noFill/>
            </p:spPr>
            <p:txBody>
              <a:bodyPr wrap="square" rtlCol="0">
                <a:spAutoFit/>
              </a:bodyPr>
              <a:lstStyle/>
              <a:p>
                <a:r>
                  <a:rPr lang="en-US" sz="1600" dirty="0"/>
                  <a:t>B2</a:t>
                </a:r>
              </a:p>
            </p:txBody>
          </p:sp>
          <p:sp>
            <p:nvSpPr>
              <p:cNvPr id="35" name="TextBox 34"/>
              <p:cNvSpPr txBox="1"/>
              <p:nvPr/>
            </p:nvSpPr>
            <p:spPr>
              <a:xfrm>
                <a:off x="2915816" y="4310146"/>
                <a:ext cx="504056" cy="338554"/>
              </a:xfrm>
              <a:prstGeom prst="rect">
                <a:avLst/>
              </a:prstGeom>
              <a:noFill/>
            </p:spPr>
            <p:txBody>
              <a:bodyPr wrap="square" rtlCol="0">
                <a:spAutoFit/>
              </a:bodyPr>
              <a:lstStyle/>
              <a:p>
                <a:r>
                  <a:rPr lang="en-US" sz="1600" dirty="0"/>
                  <a:t>C2</a:t>
                </a:r>
              </a:p>
            </p:txBody>
          </p:sp>
          <p:sp>
            <p:nvSpPr>
              <p:cNvPr id="36" name="TextBox 35"/>
              <p:cNvSpPr txBox="1"/>
              <p:nvPr/>
            </p:nvSpPr>
            <p:spPr>
              <a:xfrm>
                <a:off x="2915816" y="4671448"/>
                <a:ext cx="504056" cy="338554"/>
              </a:xfrm>
              <a:prstGeom prst="rect">
                <a:avLst/>
              </a:prstGeom>
              <a:noFill/>
            </p:spPr>
            <p:txBody>
              <a:bodyPr wrap="square" rtlCol="0">
                <a:spAutoFit/>
              </a:bodyPr>
              <a:lstStyle/>
              <a:p>
                <a:r>
                  <a:rPr lang="en-US" sz="1600" dirty="0"/>
                  <a:t>D2</a:t>
                </a:r>
              </a:p>
            </p:txBody>
          </p:sp>
        </p:grpSp>
      </p:grpSp>
      <p:pic>
        <p:nvPicPr>
          <p:cNvPr id="15" name="Audio 1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950558651"/>
      </p:ext>
    </p:extLst>
  </p:cSld>
  <p:clrMapOvr>
    <a:masterClrMapping/>
  </p:clrMapOvr>
  <mc:AlternateContent xmlns:mc="http://schemas.openxmlformats.org/markup-compatibility/2006" xmlns:p14="http://schemas.microsoft.com/office/powerpoint/2010/main">
    <mc:Choice Requires="p14">
      <p:transition spd="slow" p14:dur="2000" advTm="352181"/>
    </mc:Choice>
    <mc:Fallback xmlns="">
      <p:transition spd="slow" advTm="3521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Striping and parity are used</a:t>
            </a:r>
          </a:p>
        </p:txBody>
      </p:sp>
      <p:sp>
        <p:nvSpPr>
          <p:cNvPr id="4" name="Title 3"/>
          <p:cNvSpPr>
            <a:spLocks noGrp="1"/>
          </p:cNvSpPr>
          <p:nvPr>
            <p:ph type="title"/>
          </p:nvPr>
        </p:nvSpPr>
        <p:spPr/>
        <p:txBody>
          <a:bodyPr/>
          <a:lstStyle/>
          <a:p>
            <a:r>
              <a:rPr lang="en-US" dirty="0"/>
              <a:t>RAID 5</a:t>
            </a:r>
          </a:p>
        </p:txBody>
      </p:sp>
      <p:sp>
        <p:nvSpPr>
          <p:cNvPr id="6" name="AutoShape 2" descr="Image result for RAID 5"/>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509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654" y="2439184"/>
            <a:ext cx="6028746" cy="444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7A3172E8-89CF-430D-BC76-00D5DC2A24DB}" type="slidenum">
              <a:rPr lang="zh-CN" altLang="en-US" smtClean="0"/>
              <a:pPr/>
              <a:t>17</a:t>
            </a:fld>
            <a:endParaRPr lang="en-US" altLang="zh-CN"/>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220588355"/>
      </p:ext>
    </p:extLst>
  </p:cSld>
  <p:clrMapOvr>
    <a:masterClrMapping/>
  </p:clrMapOvr>
  <mc:AlternateContent xmlns:mc="http://schemas.openxmlformats.org/markup-compatibility/2006" xmlns:p14="http://schemas.microsoft.com/office/powerpoint/2010/main">
    <mc:Choice Requires="p14">
      <p:transition spd="slow" p14:dur="2000" advTm="29256"/>
    </mc:Choice>
    <mc:Fallback xmlns="">
      <p:transition spd="slow" advTm="292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Parity</a:t>
            </a:r>
          </a:p>
        </p:txBody>
      </p:sp>
      <p:sp>
        <p:nvSpPr>
          <p:cNvPr id="3" name="Content Placeholder 2"/>
          <p:cNvSpPr>
            <a:spLocks noGrp="1"/>
          </p:cNvSpPr>
          <p:nvPr>
            <p:ph idx="1"/>
          </p:nvPr>
        </p:nvSpPr>
        <p:spPr/>
        <p:txBody>
          <a:bodyPr/>
          <a:lstStyle/>
          <a:p>
            <a:r>
              <a:rPr lang="en-US" altLang="zh-CN" dirty="0"/>
              <a:t>A parity bit, or check bit, is a bit added to a string of binary code that indicates whether the number of 1-bits in the string (including the parity bit) is even or odd. </a:t>
            </a:r>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r>
              <a:rPr lang="en-US" dirty="0"/>
              <a:t>Source: </a:t>
            </a:r>
            <a:r>
              <a:rPr lang="en-US" dirty="0">
                <a:hlinkClick r:id="rId6"/>
              </a:rPr>
              <a:t>https://en.wikipedia.org/wiki/Parity_bit</a:t>
            </a:r>
            <a:r>
              <a:rPr lang="en-US" dirty="0"/>
              <a:t> </a:t>
            </a:r>
          </a:p>
        </p:txBody>
      </p:sp>
      <p:graphicFrame>
        <p:nvGraphicFramePr>
          <p:cNvPr id="4" name="Table 3"/>
          <p:cNvGraphicFramePr>
            <a:graphicFrameLocks noGrp="1"/>
          </p:cNvGraphicFramePr>
          <p:nvPr>
            <p:extLst>
              <p:ext uri="{D42A27DB-BD31-4B8C-83A1-F6EECF244321}">
                <p14:modId xmlns:p14="http://schemas.microsoft.com/office/powerpoint/2010/main" val="1148765061"/>
              </p:ext>
            </p:extLst>
          </p:nvPr>
        </p:nvGraphicFramePr>
        <p:xfrm>
          <a:off x="539552" y="3068960"/>
          <a:ext cx="8229600" cy="2194560"/>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0">
                <a:tc rowSpan="2">
                  <a:txBody>
                    <a:bodyPr/>
                    <a:lstStyle/>
                    <a:p>
                      <a:pPr algn="ctr"/>
                      <a:r>
                        <a:rPr lang="en-US">
                          <a:effectLst/>
                        </a:rPr>
                        <a:t>7 bits of data</a:t>
                      </a:r>
                      <a:br>
                        <a:rPr lang="en-US">
                          <a:effectLst/>
                        </a:rPr>
                      </a:br>
                      <a:endParaRPr lang="en-US">
                        <a:effectLst/>
                      </a:endParaRP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rowSpan="2">
                  <a:txBody>
                    <a:bodyPr/>
                    <a:lstStyle/>
                    <a:p>
                      <a:pPr algn="ctr"/>
                      <a:r>
                        <a:rPr lang="en-US">
                          <a:effectLst/>
                        </a:rPr>
                        <a:t>(count of 1-bits)</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gridSpan="2">
                  <a:txBody>
                    <a:bodyPr/>
                    <a:lstStyle/>
                    <a:p>
                      <a:pPr algn="ctr"/>
                      <a:r>
                        <a:rPr lang="en-US">
                          <a:effectLst/>
                        </a:rPr>
                        <a:t>8 bits including parity</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hMerge="1">
                  <a:txBody>
                    <a:bodyPr/>
                    <a:lstStyle/>
                    <a:p>
                      <a:endParaRPr lang="en-US"/>
                    </a:p>
                  </a:txBody>
                  <a:tcPr/>
                </a:tc>
                <a:extLst>
                  <a:ext uri="{0D108BD9-81ED-4DB2-BD59-A6C34878D82A}">
                    <a16:rowId xmlns:a16="http://schemas.microsoft.com/office/drawing/2014/main" val="10000"/>
                  </a:ext>
                </a:extLst>
              </a:tr>
              <a:tr h="0">
                <a:tc vMerge="1">
                  <a:txBody>
                    <a:bodyPr/>
                    <a:lstStyle/>
                    <a:p>
                      <a:endParaRPr lang="en-US"/>
                    </a:p>
                  </a:txBody>
                  <a:tcPr/>
                </a:tc>
                <a:tc vMerge="1">
                  <a:txBody>
                    <a:bodyPr/>
                    <a:lstStyle/>
                    <a:p>
                      <a:endParaRPr lang="en-US"/>
                    </a:p>
                  </a:txBody>
                  <a:tcPr/>
                </a:tc>
                <a:tc>
                  <a:txBody>
                    <a:bodyPr/>
                    <a:lstStyle/>
                    <a:p>
                      <a:pPr algn="ctr"/>
                      <a:r>
                        <a:rPr lang="en-US">
                          <a:effectLst/>
                        </a:rPr>
                        <a:t>even</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a:txBody>
                    <a:bodyPr/>
                    <a:lstStyle/>
                    <a:p>
                      <a:pPr algn="ctr"/>
                      <a:r>
                        <a:rPr lang="en-US">
                          <a:effectLst/>
                        </a:rPr>
                        <a:t>odd</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0">
                <a:tc>
                  <a:txBody>
                    <a:bodyPr/>
                    <a:lstStyle/>
                    <a:p>
                      <a:r>
                        <a:rPr lang="en-US">
                          <a:effectLst/>
                        </a:rPr>
                        <a:t>0000000</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a:effectLst/>
                        </a:rPr>
                        <a:t>0</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a:effectLst/>
                        </a:rPr>
                        <a:t>0000000</a:t>
                      </a:r>
                      <a:r>
                        <a:rPr lang="en-US" b="1">
                          <a:effectLst/>
                        </a:rPr>
                        <a:t>0</a:t>
                      </a:r>
                      <a:endParaRPr lang="en-US">
                        <a:effectLst/>
                      </a:endParaRP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a:effectLst/>
                        </a:rPr>
                        <a:t>0000000</a:t>
                      </a:r>
                      <a:r>
                        <a:rPr lang="en-US" b="1">
                          <a:effectLst/>
                        </a:rPr>
                        <a:t>1</a:t>
                      </a:r>
                      <a:endParaRPr lang="en-US">
                        <a:effectLst/>
                      </a:endParaRP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2"/>
                  </a:ext>
                </a:extLst>
              </a:tr>
              <a:tr h="0">
                <a:tc>
                  <a:txBody>
                    <a:bodyPr/>
                    <a:lstStyle/>
                    <a:p>
                      <a:r>
                        <a:rPr lang="en-US">
                          <a:effectLst/>
                        </a:rPr>
                        <a:t>1010001</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a:effectLst/>
                        </a:rPr>
                        <a:t>3</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a:effectLst/>
                        </a:rPr>
                        <a:t>1010001</a:t>
                      </a:r>
                      <a:r>
                        <a:rPr lang="en-US" b="1">
                          <a:effectLst/>
                        </a:rPr>
                        <a:t>1</a:t>
                      </a:r>
                      <a:endParaRPr lang="en-US">
                        <a:effectLst/>
                      </a:endParaRP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a:effectLst/>
                        </a:rPr>
                        <a:t>1010001</a:t>
                      </a:r>
                      <a:r>
                        <a:rPr lang="en-US" b="1">
                          <a:effectLst/>
                        </a:rPr>
                        <a:t>0</a:t>
                      </a:r>
                      <a:endParaRPr lang="en-US">
                        <a:effectLst/>
                      </a:endParaRP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3"/>
                  </a:ext>
                </a:extLst>
              </a:tr>
              <a:tr h="0">
                <a:tc>
                  <a:txBody>
                    <a:bodyPr/>
                    <a:lstStyle/>
                    <a:p>
                      <a:r>
                        <a:rPr lang="en-US">
                          <a:effectLst/>
                        </a:rPr>
                        <a:t>1101001</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a:effectLst/>
                        </a:rPr>
                        <a:t>4</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a:effectLst/>
                        </a:rPr>
                        <a:t>1101001</a:t>
                      </a:r>
                      <a:r>
                        <a:rPr lang="en-US" b="1">
                          <a:effectLst/>
                        </a:rPr>
                        <a:t>0</a:t>
                      </a:r>
                      <a:endParaRPr lang="en-US">
                        <a:effectLst/>
                      </a:endParaRP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a:effectLst/>
                        </a:rPr>
                        <a:t>1101001</a:t>
                      </a:r>
                      <a:r>
                        <a:rPr lang="en-US" b="1">
                          <a:effectLst/>
                        </a:rPr>
                        <a:t>1</a:t>
                      </a:r>
                      <a:endParaRPr lang="en-US">
                        <a:effectLst/>
                      </a:endParaRP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4"/>
                  </a:ext>
                </a:extLst>
              </a:tr>
              <a:tr h="0">
                <a:tc>
                  <a:txBody>
                    <a:bodyPr/>
                    <a:lstStyle/>
                    <a:p>
                      <a:r>
                        <a:rPr lang="en-US">
                          <a:effectLst/>
                        </a:rPr>
                        <a:t>1111111</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a:effectLst/>
                        </a:rPr>
                        <a:t>7</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a:effectLst/>
                        </a:rPr>
                        <a:t>1111111</a:t>
                      </a:r>
                      <a:r>
                        <a:rPr lang="en-US" b="1">
                          <a:effectLst/>
                        </a:rPr>
                        <a:t>1</a:t>
                      </a:r>
                      <a:endParaRPr lang="en-US">
                        <a:effectLst/>
                      </a:endParaRP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dirty="0">
                          <a:effectLst/>
                        </a:rPr>
                        <a:t>1111111</a:t>
                      </a:r>
                      <a:r>
                        <a:rPr lang="en-US" b="1" dirty="0">
                          <a:effectLst/>
                        </a:rPr>
                        <a:t>0</a:t>
                      </a:r>
                      <a:endParaRPr lang="en-US" dirty="0">
                        <a:effectLst/>
                      </a:endParaRP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5"/>
                  </a:ext>
                </a:extLst>
              </a:tr>
            </a:tbl>
          </a:graphicData>
        </a:graphic>
      </p:graphicFrame>
      <p:sp>
        <p:nvSpPr>
          <p:cNvPr id="5" name="Slide Number Placeholder 4"/>
          <p:cNvSpPr>
            <a:spLocks noGrp="1"/>
          </p:cNvSpPr>
          <p:nvPr>
            <p:ph type="sldNum" sz="quarter" idx="12"/>
          </p:nvPr>
        </p:nvSpPr>
        <p:spPr/>
        <p:txBody>
          <a:bodyPr/>
          <a:lstStyle/>
          <a:p>
            <a:fld id="{7A3172E8-89CF-430D-BC76-00D5DC2A24DB}" type="slidenum">
              <a:rPr lang="zh-CN" altLang="en-US" smtClean="0"/>
              <a:pPr/>
              <a:t>18</a:t>
            </a:fld>
            <a:endParaRPr lang="en-US" altLang="zh-CN"/>
          </a:p>
        </p:txBody>
      </p:sp>
      <p:sp>
        <p:nvSpPr>
          <p:cNvPr id="6" name="TextBox 5"/>
          <p:cNvSpPr txBox="1"/>
          <p:nvPr/>
        </p:nvSpPr>
        <p:spPr>
          <a:xfrm>
            <a:off x="1475656" y="2096780"/>
            <a:ext cx="5040560"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7200" dirty="0"/>
              <a:t>111X101</a:t>
            </a:r>
          </a:p>
        </p:txBody>
      </p:sp>
      <mc:AlternateContent xmlns:mc="http://schemas.openxmlformats.org/markup-compatibility/2006" xmlns:p14="http://schemas.microsoft.com/office/powerpoint/2010/main" xmlns:iact="http://schemas.microsoft.com/office/powerpoint/2014/inkAction">
        <mc:Choice Requires="p14 iact">
          <p:contentPart p14:bwMode="auto" r:id="rId7">
            <p14:nvContentPartPr>
              <p14:cNvPr id="7" name="Ink 6"/>
              <p14:cNvContentPartPr/>
              <p14:nvPr>
                <p:extLst>
                  <p:ext uri="{42D2F446-02D8-4167-A562-619A0277C38B}">
                    <p15:isNarration xmlns:p15="http://schemas.microsoft.com/office/powerpoint/2012/main" val="1"/>
                  </p:ext>
                </p:extLst>
              </p14:nvPr>
            </p14:nvContentPartPr>
            <p14:xfrm>
              <a:off x="387360" y="3753000"/>
              <a:ext cx="5709240" cy="838440"/>
            </p14:xfrm>
          </p:contentPart>
        </mc:Choice>
        <mc:Fallback xmlns="">
          <p:pic>
            <p:nvPicPr>
              <p:cNvPr id="7" name="Ink 6"/>
              <p:cNvPicPr>
                <a:picLocks noGrp="1" noRot="1" noChangeAspect="1" noMove="1" noResize="1" noEditPoints="1" noAdjustHandles="1" noChangeArrowheads="1" noChangeShapeType="1"/>
              </p:cNvPicPr>
              <p:nvPr/>
            </p:nvPicPr>
            <p:blipFill>
              <a:blip r:embed="rId8"/>
              <a:stretch>
                <a:fillRect/>
              </a:stretch>
            </p:blipFill>
            <p:spPr>
              <a:xfrm>
                <a:off x="378000" y="3743640"/>
                <a:ext cx="5727960" cy="857160"/>
              </a:xfrm>
              <a:prstGeom prst="rect">
                <a:avLst/>
              </a:prstGeom>
            </p:spPr>
          </p:pic>
        </mc:Fallback>
      </mc:AlternateContent>
      <p:pic>
        <p:nvPicPr>
          <p:cNvPr id="8" name="Audio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3763630962"/>
      </p:ext>
    </p:extLst>
  </p:cSld>
  <p:clrMapOvr>
    <a:masterClrMapping/>
  </p:clrMapOvr>
  <mc:AlternateContent xmlns:mc="http://schemas.openxmlformats.org/markup-compatibility/2006" xmlns:p14="http://schemas.microsoft.com/office/powerpoint/2010/main">
    <mc:Choice Requires="p14">
      <p:transition spd="slow" p14:dur="2000" advTm="200640"/>
    </mc:Choice>
    <mc:Fallback xmlns="">
      <p:transition spd="slow" advTm="2006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par>
                                <p:cTn id="7" presetID="59"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md type="call" cmd="playFrom(0.0)">
                                      <p:cBhvr>
                                        <p:cTn id="9" dur="1" fill="hold"/>
                                        <p:tgtEl>
                                          <p:spTgt spid="7"/>
                                        </p:tgtEl>
                                      </p:cBhvr>
                                    </p:cmd>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6" fill="hold" display="0">
                  <p:stCondLst>
                    <p:cond delay="indefinite"/>
                  </p:stCondLst>
                  <p:endCondLst>
                    <p:cond evt="onStopAudio" delay="0">
                      <p:tgtEl>
                        <p:sldTgt/>
                      </p:tgtEl>
                    </p:cond>
                  </p:endCondLst>
                </p:cTn>
                <p:tgtEl>
                  <p:spTgt spid="8"/>
                </p:tgtEl>
              </p:cMediaNode>
            </p:audio>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990600"/>
          </a:xfrm>
        </p:spPr>
        <p:txBody>
          <a:bodyPr/>
          <a:lstStyle/>
          <a:p>
            <a:r>
              <a:rPr lang="en-US" dirty="0"/>
              <a:t>Parity at work: Example</a:t>
            </a:r>
          </a:p>
        </p:txBody>
      </p:sp>
      <p:sp>
        <p:nvSpPr>
          <p:cNvPr id="3" name="Content Placeholder 2"/>
          <p:cNvSpPr>
            <a:spLocks noGrp="1"/>
          </p:cNvSpPr>
          <p:nvPr>
            <p:ph idx="1"/>
          </p:nvPr>
        </p:nvSpPr>
        <p:spPr>
          <a:xfrm>
            <a:off x="457200" y="980728"/>
            <a:ext cx="7931224" cy="2044824"/>
          </a:xfrm>
        </p:spPr>
        <p:txBody>
          <a:bodyPr>
            <a:normAutofit/>
          </a:bodyPr>
          <a:lstStyle/>
          <a:p>
            <a:r>
              <a:rPr lang="en-US" altLang="zh-CN" sz="2000" dirty="0"/>
              <a:t>5 data blocks, each block contains 4 bit, even parity.</a:t>
            </a:r>
          </a:p>
          <a:p>
            <a:endParaRPr lang="en-US" altLang="zh-CN" sz="2000" dirty="0"/>
          </a:p>
        </p:txBody>
      </p:sp>
      <p:graphicFrame>
        <p:nvGraphicFramePr>
          <p:cNvPr id="4" name="Table 3"/>
          <p:cNvGraphicFramePr>
            <a:graphicFrameLocks noGrp="1"/>
          </p:cNvGraphicFramePr>
          <p:nvPr>
            <p:extLst>
              <p:ext uri="{D42A27DB-BD31-4B8C-83A1-F6EECF244321}">
                <p14:modId xmlns:p14="http://schemas.microsoft.com/office/powerpoint/2010/main" val="4001089596"/>
              </p:ext>
            </p:extLst>
          </p:nvPr>
        </p:nvGraphicFramePr>
        <p:xfrm>
          <a:off x="3615308" y="1340768"/>
          <a:ext cx="2057400" cy="2560320"/>
        </p:xfrm>
        <a:graphic>
          <a:graphicData uri="http://schemas.openxmlformats.org/drawingml/2006/table">
            <a:tbl>
              <a:tblPr/>
              <a:tblGrid>
                <a:gridCol w="2057400">
                  <a:extLst>
                    <a:ext uri="{9D8B030D-6E8A-4147-A177-3AD203B41FA5}">
                      <a16:colId xmlns:a16="http://schemas.microsoft.com/office/drawing/2014/main" val="20000"/>
                    </a:ext>
                  </a:extLst>
                </a:gridCol>
              </a:tblGrid>
              <a:tr h="0">
                <a:tc>
                  <a:txBody>
                    <a:bodyPr/>
                    <a:lstStyle/>
                    <a:p>
                      <a:pPr algn="ctr"/>
                      <a:r>
                        <a:rPr lang="en-US" dirty="0">
                          <a:effectLst/>
                        </a:rPr>
                        <a:t>4 bits of data</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extLst>
                  <a:ext uri="{0D108BD9-81ED-4DB2-BD59-A6C34878D82A}">
                    <a16:rowId xmlns:a16="http://schemas.microsoft.com/office/drawing/2014/main" val="10000"/>
                  </a:ext>
                </a:extLst>
              </a:tr>
              <a:tr h="0">
                <a:tc>
                  <a:txBody>
                    <a:bodyPr/>
                    <a:lstStyle/>
                    <a:p>
                      <a:pPr algn="ctr"/>
                      <a:r>
                        <a:rPr lang="en-US" dirty="0">
                          <a:solidFill>
                            <a:srgbClr val="0070C0"/>
                          </a:solidFill>
                          <a:effectLst/>
                        </a:rPr>
                        <a:t>0</a:t>
                      </a:r>
                      <a:r>
                        <a:rPr lang="en-US" dirty="0">
                          <a:effectLst/>
                        </a:rPr>
                        <a:t> 0 </a:t>
                      </a:r>
                      <a:r>
                        <a:rPr lang="en-US" dirty="0">
                          <a:solidFill>
                            <a:srgbClr val="FF0000"/>
                          </a:solidFill>
                          <a:effectLst/>
                        </a:rPr>
                        <a:t>0</a:t>
                      </a:r>
                      <a:r>
                        <a:rPr lang="en-US" dirty="0">
                          <a:effectLst/>
                        </a:rPr>
                        <a:t> </a:t>
                      </a:r>
                      <a:r>
                        <a:rPr lang="en-US" dirty="0">
                          <a:solidFill>
                            <a:srgbClr val="00B050"/>
                          </a:solidFill>
                          <a:effectLst/>
                        </a:rPr>
                        <a:t>0</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2"/>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mn-lt"/>
                          <a:ea typeface="+mn-ea"/>
                          <a:cs typeface="+mn-cs"/>
                        </a:rPr>
                        <a:t>0</a:t>
                      </a:r>
                      <a:r>
                        <a:rPr kumimoji="0" lang="en-US" sz="1800" b="0" i="0" u="none" strike="noStrike" kern="1200" cap="none" spc="0" normalizeH="0" baseline="0" noProof="0" dirty="0">
                          <a:ln>
                            <a:noFill/>
                          </a:ln>
                          <a:solidFill>
                            <a:srgbClr val="292934"/>
                          </a:solidFill>
                          <a:effectLst/>
                          <a:uLnTx/>
                          <a:uFillTx/>
                          <a:latin typeface="+mn-lt"/>
                          <a:ea typeface="+mn-ea"/>
                          <a:cs typeface="+mn-cs"/>
                        </a:rPr>
                        <a:t> 1 </a:t>
                      </a:r>
                      <a:r>
                        <a:rPr kumimoji="0" lang="en-US" sz="1800" b="0" i="0" u="none" strike="noStrike" kern="1200" cap="none" spc="0" normalizeH="0" baseline="0" noProof="0" dirty="0">
                          <a:ln>
                            <a:noFill/>
                          </a:ln>
                          <a:solidFill>
                            <a:srgbClr val="FF0000"/>
                          </a:solidFill>
                          <a:effectLst/>
                          <a:uLnTx/>
                          <a:uFillTx/>
                          <a:latin typeface="+mn-lt"/>
                          <a:ea typeface="+mn-ea"/>
                          <a:cs typeface="+mn-cs"/>
                        </a:rPr>
                        <a:t>0</a:t>
                      </a:r>
                      <a:r>
                        <a:rPr kumimoji="0" lang="en-US" sz="1800" b="0" i="0" u="none" strike="noStrike" kern="1200" cap="none" spc="0" normalizeH="0" baseline="0" noProof="0" dirty="0">
                          <a:ln>
                            <a:noFill/>
                          </a:ln>
                          <a:solidFill>
                            <a:srgbClr val="292934"/>
                          </a:solidFill>
                          <a:effectLst/>
                          <a:uLnTx/>
                          <a:uFillTx/>
                          <a:latin typeface="+mn-lt"/>
                          <a:ea typeface="+mn-ea"/>
                          <a:cs typeface="+mn-cs"/>
                        </a:rPr>
                        <a:t> </a:t>
                      </a:r>
                      <a:r>
                        <a:rPr kumimoji="0" lang="en-US" sz="1800" b="0" i="0" u="none" strike="noStrike" kern="1200" cap="none" spc="0" normalizeH="0" baseline="0" noProof="0" dirty="0">
                          <a:ln>
                            <a:noFill/>
                          </a:ln>
                          <a:solidFill>
                            <a:srgbClr val="00B050"/>
                          </a:solidFill>
                          <a:effectLst/>
                          <a:uLnTx/>
                          <a:uFillTx/>
                          <a:latin typeface="+mn-lt"/>
                          <a:ea typeface="+mn-ea"/>
                          <a:cs typeface="+mn-cs"/>
                        </a:rPr>
                        <a:t>1</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2502293732"/>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mn-lt"/>
                          <a:ea typeface="+mn-ea"/>
                          <a:cs typeface="+mn-cs"/>
                        </a:rPr>
                        <a:t>0</a:t>
                      </a:r>
                      <a:r>
                        <a:rPr kumimoji="0" lang="en-US" sz="1800" b="0" i="0" u="none" strike="noStrike" kern="1200" cap="none" spc="0" normalizeH="0" baseline="0" noProof="0" dirty="0">
                          <a:ln>
                            <a:noFill/>
                          </a:ln>
                          <a:solidFill>
                            <a:srgbClr val="292934"/>
                          </a:solidFill>
                          <a:effectLst/>
                          <a:uLnTx/>
                          <a:uFillTx/>
                          <a:latin typeface="+mn-lt"/>
                          <a:ea typeface="+mn-ea"/>
                          <a:cs typeface="+mn-cs"/>
                        </a:rPr>
                        <a:t> 1 </a:t>
                      </a:r>
                      <a:r>
                        <a:rPr kumimoji="0" lang="en-US" sz="1800" b="0" i="0" u="none" strike="noStrike" kern="1200" cap="none" spc="0" normalizeH="0" baseline="0" noProof="0" dirty="0">
                          <a:ln>
                            <a:noFill/>
                          </a:ln>
                          <a:solidFill>
                            <a:srgbClr val="FF0000"/>
                          </a:solidFill>
                          <a:effectLst/>
                          <a:uLnTx/>
                          <a:uFillTx/>
                          <a:latin typeface="+mn-lt"/>
                          <a:ea typeface="+mn-ea"/>
                          <a:cs typeface="+mn-cs"/>
                        </a:rPr>
                        <a:t>0</a:t>
                      </a:r>
                      <a:r>
                        <a:rPr kumimoji="0" lang="en-US" sz="1800" b="0" i="0" u="none" strike="noStrike" kern="1200" cap="none" spc="0" normalizeH="0" baseline="0" noProof="0" dirty="0">
                          <a:ln>
                            <a:noFill/>
                          </a:ln>
                          <a:solidFill>
                            <a:srgbClr val="292934"/>
                          </a:solidFill>
                          <a:effectLst/>
                          <a:uLnTx/>
                          <a:uFillTx/>
                          <a:latin typeface="+mn-lt"/>
                          <a:ea typeface="+mn-ea"/>
                          <a:cs typeface="+mn-cs"/>
                        </a:rPr>
                        <a:t> </a:t>
                      </a:r>
                      <a:r>
                        <a:rPr kumimoji="0" lang="en-US" sz="1800" b="0" i="0" u="none" strike="noStrike" kern="1200" cap="none" spc="0" normalizeH="0" baseline="0" noProof="0" dirty="0">
                          <a:ln>
                            <a:noFill/>
                          </a:ln>
                          <a:solidFill>
                            <a:srgbClr val="00B050"/>
                          </a:solidFill>
                          <a:effectLst/>
                          <a:uLnTx/>
                          <a:uFillTx/>
                          <a:latin typeface="+mn-lt"/>
                          <a:ea typeface="+mn-ea"/>
                          <a:cs typeface="+mn-cs"/>
                        </a:rPr>
                        <a:t>1</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3450977676"/>
                  </a:ext>
                </a:extLst>
              </a:tr>
              <a:tr h="0">
                <a:tc>
                  <a:txBody>
                    <a:bodyPr/>
                    <a:lstStyle/>
                    <a:p>
                      <a:pPr algn="ctr"/>
                      <a:r>
                        <a:rPr lang="en-US" dirty="0">
                          <a:solidFill>
                            <a:srgbClr val="0070C0"/>
                          </a:solidFill>
                          <a:effectLst/>
                        </a:rPr>
                        <a:t>1</a:t>
                      </a:r>
                      <a:r>
                        <a:rPr lang="en-US" dirty="0">
                          <a:effectLst/>
                        </a:rPr>
                        <a:t> 0 </a:t>
                      </a:r>
                      <a:r>
                        <a:rPr lang="en-US" dirty="0">
                          <a:solidFill>
                            <a:srgbClr val="FF0000"/>
                          </a:solidFill>
                          <a:effectLst/>
                        </a:rPr>
                        <a:t>1</a:t>
                      </a:r>
                      <a:r>
                        <a:rPr lang="en-US" dirty="0">
                          <a:effectLst/>
                        </a:rPr>
                        <a:t> </a:t>
                      </a:r>
                      <a:r>
                        <a:rPr lang="en-US" dirty="0">
                          <a:solidFill>
                            <a:srgbClr val="00B050"/>
                          </a:solidFill>
                          <a:effectLst/>
                        </a:rPr>
                        <a:t>0</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3"/>
                  </a:ext>
                </a:extLst>
              </a:tr>
              <a:tr h="0">
                <a:tc>
                  <a:txBody>
                    <a:bodyPr/>
                    <a:lstStyle/>
                    <a:p>
                      <a:pPr algn="ctr"/>
                      <a:r>
                        <a:rPr lang="en-US" dirty="0">
                          <a:solidFill>
                            <a:srgbClr val="0070C0"/>
                          </a:solidFill>
                          <a:effectLst/>
                        </a:rPr>
                        <a:t>1</a:t>
                      </a:r>
                      <a:r>
                        <a:rPr lang="en-US" dirty="0">
                          <a:effectLst/>
                        </a:rPr>
                        <a:t> 1 </a:t>
                      </a:r>
                      <a:r>
                        <a:rPr lang="en-US" dirty="0">
                          <a:solidFill>
                            <a:srgbClr val="FF0000"/>
                          </a:solidFill>
                          <a:effectLst/>
                        </a:rPr>
                        <a:t>0</a:t>
                      </a:r>
                      <a:r>
                        <a:rPr lang="en-US" dirty="0">
                          <a:effectLst/>
                        </a:rPr>
                        <a:t> </a:t>
                      </a:r>
                      <a:r>
                        <a:rPr lang="en-US" dirty="0">
                          <a:solidFill>
                            <a:srgbClr val="00B050"/>
                          </a:solidFill>
                          <a:effectLst/>
                        </a:rPr>
                        <a:t>1</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4"/>
                  </a:ext>
                </a:extLst>
              </a:tr>
              <a:tr h="0">
                <a:tc>
                  <a:txBody>
                    <a:bodyPr/>
                    <a:lstStyle/>
                    <a:p>
                      <a:pPr algn="ctr"/>
                      <a:r>
                        <a:rPr lang="en-US" dirty="0">
                          <a:solidFill>
                            <a:srgbClr val="0070C0"/>
                          </a:solidFill>
                          <a:effectLst/>
                        </a:rPr>
                        <a:t>0 </a:t>
                      </a:r>
                      <a:r>
                        <a:rPr lang="en-US" dirty="0">
                          <a:solidFill>
                            <a:schemeClr val="tx1"/>
                          </a:solidFill>
                          <a:effectLst/>
                        </a:rPr>
                        <a:t>1</a:t>
                      </a:r>
                      <a:r>
                        <a:rPr lang="en-US" dirty="0">
                          <a:solidFill>
                            <a:srgbClr val="0070C0"/>
                          </a:solidFill>
                          <a:effectLst/>
                        </a:rPr>
                        <a:t> </a:t>
                      </a:r>
                      <a:r>
                        <a:rPr lang="en-US" dirty="0">
                          <a:solidFill>
                            <a:srgbClr val="FF0000"/>
                          </a:solidFill>
                          <a:effectLst/>
                        </a:rPr>
                        <a:t>1</a:t>
                      </a:r>
                      <a:r>
                        <a:rPr lang="en-US" dirty="0">
                          <a:solidFill>
                            <a:srgbClr val="0070C0"/>
                          </a:solidFill>
                          <a:effectLst/>
                        </a:rPr>
                        <a:t> </a:t>
                      </a:r>
                      <a:r>
                        <a:rPr lang="en-US" dirty="0">
                          <a:solidFill>
                            <a:srgbClr val="00B050"/>
                          </a:solidFill>
                          <a:effectLst/>
                        </a:rPr>
                        <a:t>1</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5"/>
                  </a:ext>
                </a:extLst>
              </a:tr>
            </a:tbl>
          </a:graphicData>
        </a:graphic>
      </p:graphicFrame>
      <p:sp>
        <p:nvSpPr>
          <p:cNvPr id="5" name="Slide Number Placeholder 4"/>
          <p:cNvSpPr>
            <a:spLocks noGrp="1"/>
          </p:cNvSpPr>
          <p:nvPr>
            <p:ph type="sldNum" sz="quarter" idx="12"/>
          </p:nvPr>
        </p:nvSpPr>
        <p:spPr/>
        <p:txBody>
          <a:bodyPr/>
          <a:lstStyle/>
          <a:p>
            <a:fld id="{7A3172E8-89CF-430D-BC76-00D5DC2A24DB}" type="slidenum">
              <a:rPr lang="zh-CN" altLang="en-US" smtClean="0"/>
              <a:pPr/>
              <a:t>19</a:t>
            </a:fld>
            <a:endParaRPr lang="en-US" altLang="zh-CN"/>
          </a:p>
        </p:txBody>
      </p:sp>
      <p:sp>
        <p:nvSpPr>
          <p:cNvPr id="6" name="Rectangle 5"/>
          <p:cNvSpPr/>
          <p:nvPr/>
        </p:nvSpPr>
        <p:spPr>
          <a:xfrm>
            <a:off x="422322" y="3901088"/>
            <a:ext cx="2906565" cy="400110"/>
          </a:xfrm>
          <a:prstGeom prst="rect">
            <a:avLst/>
          </a:prstGeom>
        </p:spPr>
        <p:txBody>
          <a:bodyPr wrap="none">
            <a:spAutoFit/>
          </a:bodyPr>
          <a:lstStyle/>
          <a:p>
            <a:pPr marL="342900" indent="-342900">
              <a:buFont typeface="Arial" panose="020B0604020202020204" pitchFamily="34" charset="0"/>
              <a:buChar char="•"/>
            </a:pPr>
            <a:r>
              <a:rPr lang="en-US" altLang="zh-CN" sz="2000" dirty="0"/>
              <a:t>One block corrupted </a:t>
            </a:r>
          </a:p>
        </p:txBody>
      </p:sp>
      <p:graphicFrame>
        <p:nvGraphicFramePr>
          <p:cNvPr id="8" name="Table 7"/>
          <p:cNvGraphicFramePr>
            <a:graphicFrameLocks noGrp="1"/>
          </p:cNvGraphicFramePr>
          <p:nvPr>
            <p:extLst>
              <p:ext uri="{D42A27DB-BD31-4B8C-83A1-F6EECF244321}">
                <p14:modId xmlns:p14="http://schemas.microsoft.com/office/powerpoint/2010/main" val="1617072305"/>
              </p:ext>
            </p:extLst>
          </p:nvPr>
        </p:nvGraphicFramePr>
        <p:xfrm>
          <a:off x="3563888" y="4293096"/>
          <a:ext cx="2057400" cy="2560320"/>
        </p:xfrm>
        <a:graphic>
          <a:graphicData uri="http://schemas.openxmlformats.org/drawingml/2006/table">
            <a:tbl>
              <a:tblPr/>
              <a:tblGrid>
                <a:gridCol w="2057400">
                  <a:extLst>
                    <a:ext uri="{9D8B030D-6E8A-4147-A177-3AD203B41FA5}">
                      <a16:colId xmlns:a16="http://schemas.microsoft.com/office/drawing/2014/main" val="20000"/>
                    </a:ext>
                  </a:extLst>
                </a:gridCol>
              </a:tblGrid>
              <a:tr h="0">
                <a:tc>
                  <a:txBody>
                    <a:bodyPr/>
                    <a:lstStyle/>
                    <a:p>
                      <a:pPr algn="ctr"/>
                      <a:r>
                        <a:rPr lang="en-US" dirty="0">
                          <a:effectLst/>
                        </a:rPr>
                        <a:t>4 bits of data</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extLst>
                  <a:ext uri="{0D108BD9-81ED-4DB2-BD59-A6C34878D82A}">
                    <a16:rowId xmlns:a16="http://schemas.microsoft.com/office/drawing/2014/main" val="10000"/>
                  </a:ext>
                </a:extLst>
              </a:tr>
              <a:tr h="0">
                <a:tc>
                  <a:txBody>
                    <a:bodyPr/>
                    <a:lstStyle/>
                    <a:p>
                      <a:pPr algn="ctr"/>
                      <a:r>
                        <a:rPr lang="en-US" dirty="0">
                          <a:solidFill>
                            <a:srgbClr val="0070C0"/>
                          </a:solidFill>
                          <a:effectLst/>
                        </a:rPr>
                        <a:t>0</a:t>
                      </a:r>
                      <a:r>
                        <a:rPr lang="en-US" dirty="0">
                          <a:effectLst/>
                        </a:rPr>
                        <a:t> 0 </a:t>
                      </a:r>
                      <a:r>
                        <a:rPr lang="en-US" dirty="0">
                          <a:solidFill>
                            <a:srgbClr val="FF0000"/>
                          </a:solidFill>
                          <a:effectLst/>
                        </a:rPr>
                        <a:t>0</a:t>
                      </a:r>
                      <a:r>
                        <a:rPr lang="en-US" dirty="0">
                          <a:effectLst/>
                        </a:rPr>
                        <a:t> </a:t>
                      </a:r>
                      <a:r>
                        <a:rPr lang="en-US" dirty="0">
                          <a:solidFill>
                            <a:srgbClr val="00B050"/>
                          </a:solidFill>
                          <a:effectLst/>
                        </a:rPr>
                        <a:t>0</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2"/>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mn-lt"/>
                          <a:ea typeface="+mn-ea"/>
                          <a:cs typeface="+mn-cs"/>
                        </a:rPr>
                        <a:t>0</a:t>
                      </a:r>
                      <a:r>
                        <a:rPr kumimoji="0" lang="en-US" sz="1800" b="0" i="0" u="none" strike="noStrike" kern="1200" cap="none" spc="0" normalizeH="0" baseline="0" noProof="0" dirty="0">
                          <a:ln>
                            <a:noFill/>
                          </a:ln>
                          <a:solidFill>
                            <a:srgbClr val="292934"/>
                          </a:solidFill>
                          <a:effectLst/>
                          <a:uLnTx/>
                          <a:uFillTx/>
                          <a:latin typeface="+mn-lt"/>
                          <a:ea typeface="+mn-ea"/>
                          <a:cs typeface="+mn-cs"/>
                        </a:rPr>
                        <a:t> 1 </a:t>
                      </a:r>
                      <a:r>
                        <a:rPr kumimoji="0" lang="en-US" sz="1800" b="0" i="0" u="none" strike="noStrike" kern="1200" cap="none" spc="0" normalizeH="0" baseline="0" noProof="0" dirty="0">
                          <a:ln>
                            <a:noFill/>
                          </a:ln>
                          <a:solidFill>
                            <a:srgbClr val="FF0000"/>
                          </a:solidFill>
                          <a:effectLst/>
                          <a:uLnTx/>
                          <a:uFillTx/>
                          <a:latin typeface="+mn-lt"/>
                          <a:ea typeface="+mn-ea"/>
                          <a:cs typeface="+mn-cs"/>
                        </a:rPr>
                        <a:t>0</a:t>
                      </a:r>
                      <a:r>
                        <a:rPr kumimoji="0" lang="en-US" sz="1800" b="0" i="0" u="none" strike="noStrike" kern="1200" cap="none" spc="0" normalizeH="0" baseline="0" noProof="0" dirty="0">
                          <a:ln>
                            <a:noFill/>
                          </a:ln>
                          <a:solidFill>
                            <a:srgbClr val="292934"/>
                          </a:solidFill>
                          <a:effectLst/>
                          <a:uLnTx/>
                          <a:uFillTx/>
                          <a:latin typeface="+mn-lt"/>
                          <a:ea typeface="+mn-ea"/>
                          <a:cs typeface="+mn-cs"/>
                        </a:rPr>
                        <a:t> </a:t>
                      </a:r>
                      <a:r>
                        <a:rPr kumimoji="0" lang="en-US" sz="1800" b="0" i="0" u="none" strike="noStrike" kern="1200" cap="none" spc="0" normalizeH="0" baseline="0" noProof="0" dirty="0">
                          <a:ln>
                            <a:noFill/>
                          </a:ln>
                          <a:solidFill>
                            <a:srgbClr val="00B050"/>
                          </a:solidFill>
                          <a:effectLst/>
                          <a:uLnTx/>
                          <a:uFillTx/>
                          <a:latin typeface="+mn-lt"/>
                          <a:ea typeface="+mn-ea"/>
                          <a:cs typeface="+mn-cs"/>
                        </a:rPr>
                        <a:t>1</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640326968"/>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mn-lt"/>
                          <a:ea typeface="+mn-ea"/>
                          <a:cs typeface="+mn-cs"/>
                        </a:rPr>
                        <a:t>0</a:t>
                      </a:r>
                      <a:r>
                        <a:rPr kumimoji="0" lang="en-US" sz="1800" b="0" i="0" u="none" strike="noStrike" kern="1200" cap="none" spc="0" normalizeH="0" baseline="0" noProof="0" dirty="0">
                          <a:ln>
                            <a:noFill/>
                          </a:ln>
                          <a:solidFill>
                            <a:srgbClr val="292934"/>
                          </a:solidFill>
                          <a:effectLst/>
                          <a:uLnTx/>
                          <a:uFillTx/>
                          <a:latin typeface="+mn-lt"/>
                          <a:ea typeface="+mn-ea"/>
                          <a:cs typeface="+mn-cs"/>
                        </a:rPr>
                        <a:t> 1 </a:t>
                      </a:r>
                      <a:r>
                        <a:rPr kumimoji="0" lang="en-US" sz="1800" b="0" i="0" u="none" strike="noStrike" kern="1200" cap="none" spc="0" normalizeH="0" baseline="0" noProof="0" dirty="0">
                          <a:ln>
                            <a:noFill/>
                          </a:ln>
                          <a:solidFill>
                            <a:srgbClr val="FF0000"/>
                          </a:solidFill>
                          <a:effectLst/>
                          <a:uLnTx/>
                          <a:uFillTx/>
                          <a:latin typeface="+mn-lt"/>
                          <a:ea typeface="+mn-ea"/>
                          <a:cs typeface="+mn-cs"/>
                        </a:rPr>
                        <a:t>0</a:t>
                      </a:r>
                      <a:r>
                        <a:rPr kumimoji="0" lang="en-US" sz="1800" b="0" i="0" u="none" strike="noStrike" kern="1200" cap="none" spc="0" normalizeH="0" baseline="0" noProof="0" dirty="0">
                          <a:ln>
                            <a:noFill/>
                          </a:ln>
                          <a:solidFill>
                            <a:srgbClr val="292934"/>
                          </a:solidFill>
                          <a:effectLst/>
                          <a:uLnTx/>
                          <a:uFillTx/>
                          <a:latin typeface="+mn-lt"/>
                          <a:ea typeface="+mn-ea"/>
                          <a:cs typeface="+mn-cs"/>
                        </a:rPr>
                        <a:t> </a:t>
                      </a:r>
                      <a:r>
                        <a:rPr kumimoji="0" lang="en-US" sz="1800" b="0" i="0" u="none" strike="noStrike" kern="1200" cap="none" spc="0" normalizeH="0" baseline="0" noProof="0" dirty="0">
                          <a:ln>
                            <a:noFill/>
                          </a:ln>
                          <a:solidFill>
                            <a:srgbClr val="00B050"/>
                          </a:solidFill>
                          <a:effectLst/>
                          <a:uLnTx/>
                          <a:uFillTx/>
                          <a:latin typeface="+mn-lt"/>
                          <a:ea typeface="+mn-ea"/>
                          <a:cs typeface="+mn-cs"/>
                        </a:rPr>
                        <a:t>1</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3905317343"/>
                  </a:ext>
                </a:extLst>
              </a:tr>
              <a:tr h="0">
                <a:tc>
                  <a:txBody>
                    <a:bodyPr/>
                    <a:lstStyle/>
                    <a:p>
                      <a:pPr algn="ctr"/>
                      <a:r>
                        <a:rPr lang="en-US" dirty="0">
                          <a:solidFill>
                            <a:srgbClr val="0070C0"/>
                          </a:solidFill>
                          <a:effectLst/>
                        </a:rPr>
                        <a:t>1</a:t>
                      </a:r>
                      <a:r>
                        <a:rPr lang="en-US" dirty="0">
                          <a:effectLst/>
                        </a:rPr>
                        <a:t> 0 </a:t>
                      </a:r>
                      <a:r>
                        <a:rPr lang="en-US" dirty="0">
                          <a:solidFill>
                            <a:srgbClr val="FF0000"/>
                          </a:solidFill>
                          <a:effectLst/>
                        </a:rPr>
                        <a:t>1</a:t>
                      </a:r>
                      <a:r>
                        <a:rPr lang="en-US" dirty="0">
                          <a:effectLst/>
                        </a:rPr>
                        <a:t> </a:t>
                      </a:r>
                      <a:r>
                        <a:rPr lang="en-US" dirty="0">
                          <a:solidFill>
                            <a:srgbClr val="00B050"/>
                          </a:solidFill>
                          <a:effectLst/>
                        </a:rPr>
                        <a:t>0</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3"/>
                  </a:ext>
                </a:extLst>
              </a:tr>
              <a:tr h="0">
                <a:tc>
                  <a:txBody>
                    <a:bodyPr/>
                    <a:lstStyle/>
                    <a:p>
                      <a:pPr algn="ctr"/>
                      <a:r>
                        <a:rPr lang="en-US" dirty="0">
                          <a:solidFill>
                            <a:srgbClr val="0070C0"/>
                          </a:solidFill>
                          <a:effectLst/>
                        </a:rPr>
                        <a:t>1</a:t>
                      </a:r>
                      <a:r>
                        <a:rPr lang="en-US" dirty="0">
                          <a:effectLst/>
                        </a:rPr>
                        <a:t> 1 </a:t>
                      </a:r>
                      <a:r>
                        <a:rPr lang="en-US" dirty="0">
                          <a:solidFill>
                            <a:srgbClr val="FF0000"/>
                          </a:solidFill>
                          <a:effectLst/>
                        </a:rPr>
                        <a:t>0</a:t>
                      </a:r>
                      <a:r>
                        <a:rPr lang="en-US" dirty="0">
                          <a:effectLst/>
                        </a:rPr>
                        <a:t> </a:t>
                      </a:r>
                      <a:r>
                        <a:rPr lang="en-US" dirty="0">
                          <a:solidFill>
                            <a:srgbClr val="00B050"/>
                          </a:solidFill>
                          <a:effectLst/>
                        </a:rPr>
                        <a:t>1</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4"/>
                  </a:ext>
                </a:extLst>
              </a:tr>
              <a:tr h="0">
                <a:tc>
                  <a:txBody>
                    <a:bodyPr/>
                    <a:lstStyle/>
                    <a:p>
                      <a:pPr algn="ctr"/>
                      <a:r>
                        <a:rPr lang="en-US" dirty="0">
                          <a:solidFill>
                            <a:srgbClr val="0070C0"/>
                          </a:solidFill>
                          <a:effectLst/>
                        </a:rPr>
                        <a:t>0 </a:t>
                      </a:r>
                      <a:r>
                        <a:rPr lang="en-US" dirty="0">
                          <a:solidFill>
                            <a:schemeClr val="tx1"/>
                          </a:solidFill>
                          <a:effectLst/>
                        </a:rPr>
                        <a:t>1</a:t>
                      </a:r>
                      <a:r>
                        <a:rPr lang="en-US" dirty="0">
                          <a:solidFill>
                            <a:srgbClr val="0070C0"/>
                          </a:solidFill>
                          <a:effectLst/>
                        </a:rPr>
                        <a:t> </a:t>
                      </a:r>
                      <a:r>
                        <a:rPr lang="en-US" dirty="0">
                          <a:solidFill>
                            <a:srgbClr val="FF0000"/>
                          </a:solidFill>
                          <a:effectLst/>
                        </a:rPr>
                        <a:t>1</a:t>
                      </a:r>
                      <a:r>
                        <a:rPr lang="en-US" dirty="0">
                          <a:solidFill>
                            <a:srgbClr val="0070C0"/>
                          </a:solidFill>
                          <a:effectLst/>
                        </a:rPr>
                        <a:t> </a:t>
                      </a:r>
                      <a:r>
                        <a:rPr lang="en-US" dirty="0">
                          <a:solidFill>
                            <a:srgbClr val="00B050"/>
                          </a:solidFill>
                          <a:effectLst/>
                        </a:rPr>
                        <a:t>1</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5"/>
                  </a:ext>
                </a:extLst>
              </a:tr>
            </a:tbl>
          </a:graphicData>
        </a:graphic>
      </p:graphicFrame>
      <p:sp>
        <p:nvSpPr>
          <p:cNvPr id="9" name="TextBox 8"/>
          <p:cNvSpPr txBox="1"/>
          <p:nvPr/>
        </p:nvSpPr>
        <p:spPr>
          <a:xfrm>
            <a:off x="4139952" y="4672444"/>
            <a:ext cx="1008112" cy="338554"/>
          </a:xfrm>
          <a:prstGeom prst="rect">
            <a:avLst/>
          </a:prstGeom>
          <a:solidFill>
            <a:schemeClr val="bg1"/>
          </a:solidFill>
        </p:spPr>
        <p:txBody>
          <a:bodyPr wrap="square" rtlCol="0">
            <a:spAutoFit/>
          </a:bodyPr>
          <a:lstStyle/>
          <a:p>
            <a:r>
              <a:rPr lang="en-US" sz="1600" dirty="0"/>
              <a:t>A B C D</a:t>
            </a:r>
          </a:p>
        </p:txBody>
      </p:sp>
      <p:sp>
        <p:nvSpPr>
          <p:cNvPr id="10" name="Rectangle 9"/>
          <p:cNvSpPr/>
          <p:nvPr/>
        </p:nvSpPr>
        <p:spPr>
          <a:xfrm>
            <a:off x="4211960" y="3573016"/>
            <a:ext cx="1008112"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499992" y="3573016"/>
            <a:ext cx="1008112"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685184" y="3573016"/>
            <a:ext cx="1008112"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860032" y="3573016"/>
            <a:ext cx="1008112"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4355976" y="4672444"/>
            <a:ext cx="1008112" cy="338554"/>
          </a:xfrm>
          <a:prstGeom prst="rect">
            <a:avLst/>
          </a:prstGeom>
          <a:solidFill>
            <a:schemeClr val="bg1"/>
          </a:solidFill>
        </p:spPr>
        <p:txBody>
          <a:bodyPr wrap="square" rtlCol="0">
            <a:spAutoFit/>
          </a:bodyPr>
          <a:lstStyle/>
          <a:p>
            <a:r>
              <a:rPr lang="en-US" sz="1600" dirty="0"/>
              <a:t>B C D</a:t>
            </a:r>
          </a:p>
        </p:txBody>
      </p:sp>
      <p:sp>
        <p:nvSpPr>
          <p:cNvPr id="15" name="TextBox 14"/>
          <p:cNvSpPr txBox="1"/>
          <p:nvPr/>
        </p:nvSpPr>
        <p:spPr>
          <a:xfrm>
            <a:off x="4572000" y="4672444"/>
            <a:ext cx="1008112" cy="338554"/>
          </a:xfrm>
          <a:prstGeom prst="rect">
            <a:avLst/>
          </a:prstGeom>
          <a:solidFill>
            <a:schemeClr val="bg1"/>
          </a:solidFill>
        </p:spPr>
        <p:txBody>
          <a:bodyPr wrap="square" rtlCol="0">
            <a:spAutoFit/>
          </a:bodyPr>
          <a:lstStyle/>
          <a:p>
            <a:r>
              <a:rPr lang="en-US" sz="1600" dirty="0"/>
              <a:t>C D</a:t>
            </a:r>
          </a:p>
        </p:txBody>
      </p:sp>
      <p:sp>
        <p:nvSpPr>
          <p:cNvPr id="16" name="TextBox 15"/>
          <p:cNvSpPr txBox="1"/>
          <p:nvPr/>
        </p:nvSpPr>
        <p:spPr>
          <a:xfrm>
            <a:off x="4788024" y="4674622"/>
            <a:ext cx="936104" cy="338554"/>
          </a:xfrm>
          <a:prstGeom prst="rect">
            <a:avLst/>
          </a:prstGeom>
          <a:solidFill>
            <a:schemeClr val="bg1"/>
          </a:solidFill>
        </p:spPr>
        <p:txBody>
          <a:bodyPr wrap="square" rtlCol="0">
            <a:spAutoFit/>
          </a:bodyPr>
          <a:lstStyle/>
          <a:p>
            <a:r>
              <a:rPr lang="en-US" sz="1600" dirty="0"/>
              <a:t>D</a:t>
            </a:r>
          </a:p>
        </p:txBody>
      </p:sp>
      <p:pic>
        <p:nvPicPr>
          <p:cNvPr id="17" name="Audio 1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4015694011"/>
      </p:ext>
    </p:extLst>
  </p:cSld>
  <p:clrMapOvr>
    <a:masterClrMapping/>
  </p:clrMapOvr>
  <mc:AlternateContent xmlns:mc="http://schemas.openxmlformats.org/markup-compatibility/2006" xmlns:p14="http://schemas.microsoft.com/office/powerpoint/2010/main">
    <mc:Choice Requires="p14">
      <p:transition spd="slow" p14:dur="2000" advTm="168858"/>
    </mc:Choice>
    <mc:Fallback xmlns="">
      <p:transition spd="slow" advTm="1688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9"/>
                                        </p:tgtEl>
                                        <p:attrNameLst>
                                          <p:attrName>style.visibility</p:attrName>
                                        </p:attrNameLst>
                                      </p:cBhvr>
                                      <p:to>
                                        <p:strVal val="hidden"/>
                                      </p:to>
                                    </p:set>
                                  </p:childTnLst>
                                </p:cTn>
                              </p:par>
                              <p:par>
                                <p:cTn id="33" presetID="1"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14"/>
                                        </p:tgtEl>
                                        <p:attrNameLst>
                                          <p:attrName>style.visibility</p:attrName>
                                        </p:attrNameLst>
                                      </p:cBhvr>
                                      <p:to>
                                        <p:strVal val="hidden"/>
                                      </p:to>
                                    </p:set>
                                  </p:childTnLst>
                                </p:cTn>
                              </p:par>
                              <p:par>
                                <p:cTn id="39" presetID="1"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grpId="1" nodeType="clickEffect">
                                  <p:stCondLst>
                                    <p:cond delay="0"/>
                                  </p:stCondLst>
                                  <p:childTnLst>
                                    <p:set>
                                      <p:cBhvr>
                                        <p:cTn id="44" dur="1" fill="hold">
                                          <p:stCondLst>
                                            <p:cond delay="0"/>
                                          </p:stCondLst>
                                        </p:cTn>
                                        <p:tgtEl>
                                          <p:spTgt spid="15"/>
                                        </p:tgtEl>
                                        <p:attrNameLst>
                                          <p:attrName>style.visibility</p:attrName>
                                        </p:attrNameLst>
                                      </p:cBhvr>
                                      <p:to>
                                        <p:strVal val="hidden"/>
                                      </p:to>
                                    </p:set>
                                  </p:childTnLst>
                                </p:cTn>
                              </p:par>
                              <p:par>
                                <p:cTn id="45" presetID="1"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1" nodeType="clickEffect">
                                  <p:stCondLst>
                                    <p:cond delay="0"/>
                                  </p:stCondLst>
                                  <p:childTnLst>
                                    <p:set>
                                      <p:cBhvr>
                                        <p:cTn id="50"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1" fill="hold" display="0">
                  <p:stCondLst>
                    <p:cond delay="indefinite"/>
                  </p:stCondLst>
                  <p:endCondLst>
                    <p:cond evt="onStopAudio" delay="0">
                      <p:tgtEl>
                        <p:sldTgt/>
                      </p:tgtEl>
                    </p:cond>
                  </p:endCondLst>
                </p:cTn>
                <p:tgtEl>
                  <p:spTgt spid="17"/>
                </p:tgtEl>
              </p:cMediaNode>
            </p:audio>
          </p:childTnLst>
        </p:cTn>
      </p:par>
    </p:tnLst>
    <p:bldLst>
      <p:bldP spid="9" grpId="0" animBg="1"/>
      <p:bldP spid="9" grpId="1" animBg="1"/>
      <p:bldP spid="10" grpId="0" animBg="1"/>
      <p:bldP spid="11" grpId="0" animBg="1"/>
      <p:bldP spid="12" grpId="0" animBg="1"/>
      <p:bldP spid="13" grpId="0" animBg="1"/>
      <p:bldP spid="14" grpId="0" animBg="1"/>
      <p:bldP spid="14" grpId="1" animBg="1"/>
      <p:bldP spid="15" grpId="0" animBg="1"/>
      <p:bldP spid="15" grpId="1" animBg="1"/>
      <p:bldP spid="16" grpId="0" animBg="1"/>
      <p:bldP spid="16"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Today’s Plan</a:t>
            </a:r>
          </a:p>
        </p:txBody>
      </p:sp>
      <p:sp>
        <p:nvSpPr>
          <p:cNvPr id="3" name="Content Placeholder 2"/>
          <p:cNvSpPr>
            <a:spLocks noGrp="1"/>
          </p:cNvSpPr>
          <p:nvPr>
            <p:ph idx="1"/>
          </p:nvPr>
        </p:nvSpPr>
        <p:spPr/>
        <p:txBody>
          <a:bodyPr/>
          <a:lstStyle/>
          <a:p>
            <a:r>
              <a:rPr lang="en-US" dirty="0"/>
              <a:t>RAID technologies</a:t>
            </a:r>
          </a:p>
          <a:p>
            <a:pPr lvl="1"/>
            <a:r>
              <a:rPr lang="en-US" dirty="0"/>
              <a:t>Striping</a:t>
            </a:r>
          </a:p>
          <a:p>
            <a:pPr lvl="1"/>
            <a:r>
              <a:rPr lang="en-US" dirty="0"/>
              <a:t>Mirroring</a:t>
            </a:r>
          </a:p>
          <a:p>
            <a:pPr lvl="1"/>
            <a:r>
              <a:rPr lang="en-US" dirty="0"/>
              <a:t>Parity</a:t>
            </a:r>
          </a:p>
          <a:p>
            <a:r>
              <a:rPr lang="en-US" dirty="0"/>
              <a:t>RAID 0, 1, 5</a:t>
            </a:r>
          </a:p>
          <a:p>
            <a:pPr lvl="1"/>
            <a:r>
              <a:rPr lang="en-US" dirty="0"/>
              <a:t>Access time</a:t>
            </a:r>
          </a:p>
          <a:p>
            <a:pPr lvl="1"/>
            <a:r>
              <a:rPr lang="en-US" dirty="0"/>
              <a:t>Space efficiency</a:t>
            </a:r>
          </a:p>
          <a:p>
            <a:pPr lvl="1"/>
            <a:r>
              <a:rPr lang="en-US" dirty="0"/>
              <a:t>Fault tolerance</a:t>
            </a:r>
          </a:p>
        </p:txBody>
      </p:sp>
      <p:sp>
        <p:nvSpPr>
          <p:cNvPr id="4" name="Slide Number Placeholder 3"/>
          <p:cNvSpPr>
            <a:spLocks noGrp="1"/>
          </p:cNvSpPr>
          <p:nvPr>
            <p:ph type="sldNum" sz="quarter" idx="12"/>
          </p:nvPr>
        </p:nvSpPr>
        <p:spPr/>
        <p:txBody>
          <a:bodyPr/>
          <a:lstStyle/>
          <a:p>
            <a:fld id="{7A3172E8-89CF-430D-BC76-00D5DC2A24DB}" type="slidenum">
              <a:rPr lang="zh-CN" altLang="en-US" smtClean="0"/>
              <a:pPr/>
              <a:t>2</a:t>
            </a:fld>
            <a:endParaRPr lang="en-US" altLang="zh-CN"/>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158397625"/>
      </p:ext>
    </p:extLst>
  </p:cSld>
  <p:clrMapOvr>
    <a:masterClrMapping/>
  </p:clrMapOvr>
  <mc:AlternateContent xmlns:mc="http://schemas.openxmlformats.org/markup-compatibility/2006" xmlns:p14="http://schemas.microsoft.com/office/powerpoint/2010/main">
    <mc:Choice Requires="p14">
      <p:transition spd="slow" p14:dur="2000" advTm="19604"/>
    </mc:Choice>
    <mc:Fallback xmlns="">
      <p:transition spd="slow" advTm="196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064500" cy="650783"/>
          </a:xfrm>
        </p:spPr>
        <p:txBody>
          <a:bodyPr>
            <a:normAutofit lnSpcReduction="10000"/>
          </a:bodyPr>
          <a:lstStyle/>
          <a:p>
            <a:pPr lvl="0">
              <a:buClr>
                <a:srgbClr val="93A299"/>
              </a:buClr>
            </a:pPr>
            <a:r>
              <a:rPr lang="en-US" altLang="zh-CN" sz="2000" dirty="0">
                <a:solidFill>
                  <a:srgbClr val="292934"/>
                </a:solidFill>
              </a:rPr>
              <a:t>5 data blocks, each block contains 4 bit, even parity. Assume B2 is empty (0 0 0 0).</a:t>
            </a:r>
          </a:p>
        </p:txBody>
      </p:sp>
      <p:sp>
        <p:nvSpPr>
          <p:cNvPr id="4" name="Title 3"/>
          <p:cNvSpPr>
            <a:spLocks noGrp="1"/>
          </p:cNvSpPr>
          <p:nvPr>
            <p:ph type="title"/>
          </p:nvPr>
        </p:nvSpPr>
        <p:spPr/>
        <p:txBody>
          <a:bodyPr/>
          <a:lstStyle/>
          <a:p>
            <a:r>
              <a:rPr lang="en-US" dirty="0"/>
              <a:t>Striping + Parity</a:t>
            </a:r>
          </a:p>
        </p:txBody>
      </p:sp>
      <p:sp>
        <p:nvSpPr>
          <p:cNvPr id="6" name="AutoShape 2" descr="Image result for RAID 5"/>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5091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4242" y="2116639"/>
            <a:ext cx="4407458" cy="3250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7A3172E8-89CF-430D-BC76-00D5DC2A24DB}" type="slidenum">
              <a:rPr lang="zh-CN" altLang="en-US" smtClean="0"/>
              <a:pPr/>
              <a:t>20</a:t>
            </a:fld>
            <a:endParaRPr lang="en-US" altLang="zh-CN"/>
          </a:p>
        </p:txBody>
      </p:sp>
      <p:graphicFrame>
        <p:nvGraphicFramePr>
          <p:cNvPr id="8" name="Table 7"/>
          <p:cNvGraphicFramePr>
            <a:graphicFrameLocks noGrp="1"/>
          </p:cNvGraphicFramePr>
          <p:nvPr>
            <p:extLst>
              <p:ext uri="{D42A27DB-BD31-4B8C-83A1-F6EECF244321}">
                <p14:modId xmlns:p14="http://schemas.microsoft.com/office/powerpoint/2010/main" val="104366663"/>
              </p:ext>
            </p:extLst>
          </p:nvPr>
        </p:nvGraphicFramePr>
        <p:xfrm>
          <a:off x="453433" y="2348880"/>
          <a:ext cx="2057400" cy="2194560"/>
        </p:xfrm>
        <a:graphic>
          <a:graphicData uri="http://schemas.openxmlformats.org/drawingml/2006/table">
            <a:tbl>
              <a:tblPr/>
              <a:tblGrid>
                <a:gridCol w="2057400">
                  <a:extLst>
                    <a:ext uri="{9D8B030D-6E8A-4147-A177-3AD203B41FA5}">
                      <a16:colId xmlns:a16="http://schemas.microsoft.com/office/drawing/2014/main" val="20000"/>
                    </a:ext>
                  </a:extLst>
                </a:gridCol>
              </a:tblGrid>
              <a:tr h="0">
                <a:tc>
                  <a:txBody>
                    <a:bodyPr/>
                    <a:lstStyle/>
                    <a:p>
                      <a:pPr algn="ctr"/>
                      <a:r>
                        <a:rPr lang="en-US" dirty="0">
                          <a:effectLst/>
                        </a:rPr>
                        <a:t>File A</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extLst>
                  <a:ext uri="{0D108BD9-81ED-4DB2-BD59-A6C34878D82A}">
                    <a16:rowId xmlns:a16="http://schemas.microsoft.com/office/drawing/2014/main" val="10000"/>
                  </a:ext>
                </a:extLst>
              </a:tr>
              <a:tr h="0">
                <a:tc>
                  <a:txBody>
                    <a:bodyPr/>
                    <a:lstStyle/>
                    <a:p>
                      <a:pPr algn="ctr"/>
                      <a:r>
                        <a:rPr lang="en-US" dirty="0">
                          <a:solidFill>
                            <a:srgbClr val="0070C0"/>
                          </a:solidFill>
                          <a:effectLst/>
                        </a:rPr>
                        <a:t>0</a:t>
                      </a:r>
                      <a:r>
                        <a:rPr lang="en-US" dirty="0">
                          <a:effectLst/>
                        </a:rPr>
                        <a:t> 0 </a:t>
                      </a:r>
                      <a:r>
                        <a:rPr lang="en-US" dirty="0">
                          <a:solidFill>
                            <a:srgbClr val="FF0000"/>
                          </a:solidFill>
                          <a:effectLst/>
                        </a:rPr>
                        <a:t>0</a:t>
                      </a:r>
                      <a:r>
                        <a:rPr lang="en-US" dirty="0">
                          <a:effectLst/>
                        </a:rPr>
                        <a:t> </a:t>
                      </a:r>
                      <a:r>
                        <a:rPr lang="en-US" dirty="0">
                          <a:solidFill>
                            <a:srgbClr val="00B050"/>
                          </a:solidFill>
                          <a:effectLst/>
                        </a:rPr>
                        <a:t>0</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2"/>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mn-lt"/>
                          <a:ea typeface="+mn-ea"/>
                          <a:cs typeface="+mn-cs"/>
                        </a:rPr>
                        <a:t>0</a:t>
                      </a:r>
                      <a:r>
                        <a:rPr kumimoji="0" lang="en-US" sz="1800" b="0" i="0" u="none" strike="noStrike" kern="1200" cap="none" spc="0" normalizeH="0" baseline="0" noProof="0" dirty="0">
                          <a:ln>
                            <a:noFill/>
                          </a:ln>
                          <a:solidFill>
                            <a:srgbClr val="292934"/>
                          </a:solidFill>
                          <a:effectLst/>
                          <a:uLnTx/>
                          <a:uFillTx/>
                          <a:latin typeface="+mn-lt"/>
                          <a:ea typeface="+mn-ea"/>
                          <a:cs typeface="+mn-cs"/>
                        </a:rPr>
                        <a:t> 1 </a:t>
                      </a:r>
                      <a:r>
                        <a:rPr kumimoji="0" lang="en-US" sz="1800" b="0" i="0" u="none" strike="noStrike" kern="1200" cap="none" spc="0" normalizeH="0" baseline="0" noProof="0" dirty="0">
                          <a:ln>
                            <a:noFill/>
                          </a:ln>
                          <a:solidFill>
                            <a:srgbClr val="FF0000"/>
                          </a:solidFill>
                          <a:effectLst/>
                          <a:uLnTx/>
                          <a:uFillTx/>
                          <a:latin typeface="+mn-lt"/>
                          <a:ea typeface="+mn-ea"/>
                          <a:cs typeface="+mn-cs"/>
                        </a:rPr>
                        <a:t>0</a:t>
                      </a:r>
                      <a:r>
                        <a:rPr kumimoji="0" lang="en-US" sz="1800" b="0" i="0" u="none" strike="noStrike" kern="1200" cap="none" spc="0" normalizeH="0" baseline="0" noProof="0" dirty="0">
                          <a:ln>
                            <a:noFill/>
                          </a:ln>
                          <a:solidFill>
                            <a:srgbClr val="292934"/>
                          </a:solidFill>
                          <a:effectLst/>
                          <a:uLnTx/>
                          <a:uFillTx/>
                          <a:latin typeface="+mn-lt"/>
                          <a:ea typeface="+mn-ea"/>
                          <a:cs typeface="+mn-cs"/>
                        </a:rPr>
                        <a:t> </a:t>
                      </a:r>
                      <a:r>
                        <a:rPr kumimoji="0" lang="en-US" sz="1800" b="0" i="0" u="none" strike="noStrike" kern="1200" cap="none" spc="0" normalizeH="0" baseline="0" noProof="0" dirty="0">
                          <a:ln>
                            <a:noFill/>
                          </a:ln>
                          <a:solidFill>
                            <a:srgbClr val="00B050"/>
                          </a:solidFill>
                          <a:effectLst/>
                          <a:uLnTx/>
                          <a:uFillTx/>
                          <a:latin typeface="+mn-lt"/>
                          <a:ea typeface="+mn-ea"/>
                          <a:cs typeface="+mn-cs"/>
                        </a:rPr>
                        <a:t>1</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640326968"/>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mn-lt"/>
                          <a:ea typeface="+mn-ea"/>
                          <a:cs typeface="+mn-cs"/>
                        </a:rPr>
                        <a:t>0</a:t>
                      </a:r>
                      <a:r>
                        <a:rPr kumimoji="0" lang="en-US" sz="1800" b="0" i="0" u="none" strike="noStrike" kern="1200" cap="none" spc="0" normalizeH="0" baseline="0" noProof="0" dirty="0">
                          <a:ln>
                            <a:noFill/>
                          </a:ln>
                          <a:solidFill>
                            <a:srgbClr val="292934"/>
                          </a:solidFill>
                          <a:effectLst/>
                          <a:uLnTx/>
                          <a:uFillTx/>
                          <a:latin typeface="+mn-lt"/>
                          <a:ea typeface="+mn-ea"/>
                          <a:cs typeface="+mn-cs"/>
                        </a:rPr>
                        <a:t> 1 </a:t>
                      </a:r>
                      <a:r>
                        <a:rPr kumimoji="0" lang="en-US" sz="1800" b="0" i="0" u="none" strike="noStrike" kern="1200" cap="none" spc="0" normalizeH="0" baseline="0" noProof="0" dirty="0">
                          <a:ln>
                            <a:noFill/>
                          </a:ln>
                          <a:solidFill>
                            <a:srgbClr val="FF0000"/>
                          </a:solidFill>
                          <a:effectLst/>
                          <a:uLnTx/>
                          <a:uFillTx/>
                          <a:latin typeface="+mn-lt"/>
                          <a:ea typeface="+mn-ea"/>
                          <a:cs typeface="+mn-cs"/>
                        </a:rPr>
                        <a:t>0</a:t>
                      </a:r>
                      <a:r>
                        <a:rPr kumimoji="0" lang="en-US" sz="1800" b="0" i="0" u="none" strike="noStrike" kern="1200" cap="none" spc="0" normalizeH="0" baseline="0" noProof="0" dirty="0">
                          <a:ln>
                            <a:noFill/>
                          </a:ln>
                          <a:solidFill>
                            <a:srgbClr val="292934"/>
                          </a:solidFill>
                          <a:effectLst/>
                          <a:uLnTx/>
                          <a:uFillTx/>
                          <a:latin typeface="+mn-lt"/>
                          <a:ea typeface="+mn-ea"/>
                          <a:cs typeface="+mn-cs"/>
                        </a:rPr>
                        <a:t> </a:t>
                      </a:r>
                      <a:r>
                        <a:rPr kumimoji="0" lang="en-US" sz="1800" b="0" i="0" u="none" strike="noStrike" kern="1200" cap="none" spc="0" normalizeH="0" baseline="0" noProof="0" dirty="0">
                          <a:ln>
                            <a:noFill/>
                          </a:ln>
                          <a:solidFill>
                            <a:srgbClr val="00B050"/>
                          </a:solidFill>
                          <a:effectLst/>
                          <a:uLnTx/>
                          <a:uFillTx/>
                          <a:latin typeface="+mn-lt"/>
                          <a:ea typeface="+mn-ea"/>
                          <a:cs typeface="+mn-cs"/>
                        </a:rPr>
                        <a:t>1</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3905317343"/>
                  </a:ext>
                </a:extLst>
              </a:tr>
              <a:tr h="0">
                <a:tc>
                  <a:txBody>
                    <a:bodyPr/>
                    <a:lstStyle/>
                    <a:p>
                      <a:pPr algn="ctr"/>
                      <a:r>
                        <a:rPr lang="en-US" dirty="0">
                          <a:solidFill>
                            <a:srgbClr val="0070C0"/>
                          </a:solidFill>
                          <a:effectLst/>
                        </a:rPr>
                        <a:t>1</a:t>
                      </a:r>
                      <a:r>
                        <a:rPr lang="en-US" dirty="0">
                          <a:effectLst/>
                        </a:rPr>
                        <a:t> 0 </a:t>
                      </a:r>
                      <a:r>
                        <a:rPr lang="en-US" dirty="0">
                          <a:solidFill>
                            <a:srgbClr val="FF0000"/>
                          </a:solidFill>
                          <a:effectLst/>
                        </a:rPr>
                        <a:t>1</a:t>
                      </a:r>
                      <a:r>
                        <a:rPr lang="en-US" dirty="0">
                          <a:effectLst/>
                        </a:rPr>
                        <a:t> </a:t>
                      </a:r>
                      <a:r>
                        <a:rPr lang="en-US" dirty="0">
                          <a:solidFill>
                            <a:srgbClr val="00B050"/>
                          </a:solidFill>
                          <a:effectLst/>
                        </a:rPr>
                        <a:t>0</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3"/>
                  </a:ext>
                </a:extLst>
              </a:tr>
              <a:tr h="0">
                <a:tc>
                  <a:txBody>
                    <a:bodyPr/>
                    <a:lstStyle/>
                    <a:p>
                      <a:pPr algn="ctr"/>
                      <a:r>
                        <a:rPr lang="en-US" dirty="0">
                          <a:solidFill>
                            <a:srgbClr val="0070C0"/>
                          </a:solidFill>
                          <a:effectLst/>
                        </a:rPr>
                        <a:t>1</a:t>
                      </a:r>
                      <a:r>
                        <a:rPr lang="en-US" dirty="0">
                          <a:effectLst/>
                        </a:rPr>
                        <a:t> 1 </a:t>
                      </a:r>
                      <a:r>
                        <a:rPr lang="en-US" dirty="0">
                          <a:solidFill>
                            <a:srgbClr val="FF0000"/>
                          </a:solidFill>
                          <a:effectLst/>
                        </a:rPr>
                        <a:t>0</a:t>
                      </a:r>
                      <a:r>
                        <a:rPr lang="en-US" dirty="0">
                          <a:effectLst/>
                        </a:rPr>
                        <a:t> </a:t>
                      </a:r>
                      <a:r>
                        <a:rPr lang="en-US" dirty="0">
                          <a:solidFill>
                            <a:srgbClr val="00B050"/>
                          </a:solidFill>
                          <a:effectLst/>
                        </a:rPr>
                        <a:t>1</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4"/>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4187580191"/>
              </p:ext>
            </p:extLst>
          </p:nvPr>
        </p:nvGraphicFramePr>
        <p:xfrm>
          <a:off x="460375" y="6319676"/>
          <a:ext cx="2057400" cy="365760"/>
        </p:xfrm>
        <a:graphic>
          <a:graphicData uri="http://schemas.openxmlformats.org/drawingml/2006/table">
            <a:tbl>
              <a:tblPr/>
              <a:tblGrid>
                <a:gridCol w="2057400">
                  <a:extLst>
                    <a:ext uri="{9D8B030D-6E8A-4147-A177-3AD203B41FA5}">
                      <a16:colId xmlns:a16="http://schemas.microsoft.com/office/drawing/2014/main" val="20000"/>
                    </a:ext>
                  </a:extLst>
                </a:gridCol>
              </a:tblGrid>
              <a:tr h="0">
                <a:tc>
                  <a:txBody>
                    <a:bodyPr/>
                    <a:lstStyle/>
                    <a:p>
                      <a:pPr algn="ctr"/>
                      <a:r>
                        <a:rPr lang="en-US" dirty="0">
                          <a:solidFill>
                            <a:srgbClr val="0070C0"/>
                          </a:solidFill>
                          <a:effectLst/>
                        </a:rPr>
                        <a:t>0 </a:t>
                      </a:r>
                      <a:r>
                        <a:rPr lang="en-US" dirty="0">
                          <a:solidFill>
                            <a:schemeClr val="tx1"/>
                          </a:solidFill>
                          <a:effectLst/>
                        </a:rPr>
                        <a:t>0 </a:t>
                      </a:r>
                      <a:r>
                        <a:rPr lang="en-US" dirty="0">
                          <a:solidFill>
                            <a:srgbClr val="FF0000"/>
                          </a:solidFill>
                          <a:effectLst/>
                        </a:rPr>
                        <a:t>0</a:t>
                      </a:r>
                      <a:r>
                        <a:rPr lang="en-US" dirty="0">
                          <a:solidFill>
                            <a:srgbClr val="0070C0"/>
                          </a:solidFill>
                          <a:effectLst/>
                        </a:rPr>
                        <a:t> </a:t>
                      </a:r>
                      <a:r>
                        <a:rPr lang="en-US" dirty="0">
                          <a:solidFill>
                            <a:srgbClr val="00B050"/>
                          </a:solidFill>
                          <a:effectLst/>
                        </a:rPr>
                        <a:t>0</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5"/>
                  </a:ext>
                </a:extLst>
              </a:tr>
            </a:tbl>
          </a:graphicData>
        </a:graphic>
      </p:graphicFrame>
      <p:sp>
        <p:nvSpPr>
          <p:cNvPr id="7" name="TextBox 6"/>
          <p:cNvSpPr txBox="1"/>
          <p:nvPr/>
        </p:nvSpPr>
        <p:spPr>
          <a:xfrm>
            <a:off x="755576" y="2759055"/>
            <a:ext cx="432048" cy="307777"/>
          </a:xfrm>
          <a:prstGeom prst="rect">
            <a:avLst/>
          </a:prstGeom>
          <a:noFill/>
        </p:spPr>
        <p:txBody>
          <a:bodyPr wrap="square" rtlCol="0">
            <a:spAutoFit/>
          </a:bodyPr>
          <a:lstStyle/>
          <a:p>
            <a:r>
              <a:rPr lang="en-US" sz="1400" dirty="0"/>
              <a:t>F1</a:t>
            </a:r>
          </a:p>
        </p:txBody>
      </p:sp>
      <p:sp>
        <p:nvSpPr>
          <p:cNvPr id="11" name="TextBox 10"/>
          <p:cNvSpPr txBox="1"/>
          <p:nvPr/>
        </p:nvSpPr>
        <p:spPr>
          <a:xfrm>
            <a:off x="755576" y="3119544"/>
            <a:ext cx="432048" cy="307777"/>
          </a:xfrm>
          <a:prstGeom prst="rect">
            <a:avLst/>
          </a:prstGeom>
          <a:noFill/>
        </p:spPr>
        <p:txBody>
          <a:bodyPr wrap="square" rtlCol="0">
            <a:spAutoFit/>
          </a:bodyPr>
          <a:lstStyle/>
          <a:p>
            <a:r>
              <a:rPr lang="en-US" sz="1400" dirty="0"/>
              <a:t>F2</a:t>
            </a:r>
          </a:p>
        </p:txBody>
      </p:sp>
      <p:sp>
        <p:nvSpPr>
          <p:cNvPr id="12" name="TextBox 11"/>
          <p:cNvSpPr txBox="1"/>
          <p:nvPr/>
        </p:nvSpPr>
        <p:spPr>
          <a:xfrm>
            <a:off x="755576" y="3465421"/>
            <a:ext cx="432048" cy="307777"/>
          </a:xfrm>
          <a:prstGeom prst="rect">
            <a:avLst/>
          </a:prstGeom>
          <a:noFill/>
        </p:spPr>
        <p:txBody>
          <a:bodyPr wrap="square" rtlCol="0">
            <a:spAutoFit/>
          </a:bodyPr>
          <a:lstStyle/>
          <a:p>
            <a:r>
              <a:rPr lang="en-US" sz="1400" dirty="0"/>
              <a:t>F3</a:t>
            </a:r>
          </a:p>
        </p:txBody>
      </p:sp>
      <p:sp>
        <p:nvSpPr>
          <p:cNvPr id="13" name="TextBox 12"/>
          <p:cNvSpPr txBox="1"/>
          <p:nvPr/>
        </p:nvSpPr>
        <p:spPr>
          <a:xfrm>
            <a:off x="755576" y="3839175"/>
            <a:ext cx="432048" cy="307777"/>
          </a:xfrm>
          <a:prstGeom prst="rect">
            <a:avLst/>
          </a:prstGeom>
          <a:noFill/>
        </p:spPr>
        <p:txBody>
          <a:bodyPr wrap="square" rtlCol="0">
            <a:spAutoFit/>
          </a:bodyPr>
          <a:lstStyle/>
          <a:p>
            <a:r>
              <a:rPr lang="en-US" sz="1400" dirty="0"/>
              <a:t>F4</a:t>
            </a:r>
          </a:p>
        </p:txBody>
      </p:sp>
      <p:sp>
        <p:nvSpPr>
          <p:cNvPr id="14" name="TextBox 13"/>
          <p:cNvSpPr txBox="1"/>
          <p:nvPr/>
        </p:nvSpPr>
        <p:spPr>
          <a:xfrm>
            <a:off x="755576" y="4178131"/>
            <a:ext cx="432048" cy="307777"/>
          </a:xfrm>
          <a:prstGeom prst="rect">
            <a:avLst/>
          </a:prstGeom>
          <a:noFill/>
        </p:spPr>
        <p:txBody>
          <a:bodyPr wrap="square" rtlCol="0">
            <a:spAutoFit/>
          </a:bodyPr>
          <a:lstStyle/>
          <a:p>
            <a:r>
              <a:rPr lang="en-US" sz="1400" dirty="0"/>
              <a:t>F5</a:t>
            </a:r>
          </a:p>
        </p:txBody>
      </p:sp>
      <p:sp>
        <p:nvSpPr>
          <p:cNvPr id="15" name="TextBox 14"/>
          <p:cNvSpPr txBox="1"/>
          <p:nvPr/>
        </p:nvSpPr>
        <p:spPr>
          <a:xfrm>
            <a:off x="174513" y="5581012"/>
            <a:ext cx="2615239" cy="738664"/>
          </a:xfrm>
          <a:prstGeom prst="rect">
            <a:avLst/>
          </a:prstGeom>
          <a:noFill/>
        </p:spPr>
        <p:txBody>
          <a:bodyPr wrap="square" rtlCol="0">
            <a:spAutoFit/>
          </a:bodyPr>
          <a:lstStyle/>
          <a:p>
            <a:r>
              <a:rPr lang="en-US" sz="1400" dirty="0"/>
              <a:t>Even Parity for F1(stored in A1), F2 (stored in A2) and F3 (stored in A3)</a:t>
            </a:r>
          </a:p>
        </p:txBody>
      </p:sp>
      <p:graphicFrame>
        <p:nvGraphicFramePr>
          <p:cNvPr id="16" name="Table 15"/>
          <p:cNvGraphicFramePr>
            <a:graphicFrameLocks noGrp="1"/>
          </p:cNvGraphicFramePr>
          <p:nvPr>
            <p:extLst>
              <p:ext uri="{D42A27DB-BD31-4B8C-83A1-F6EECF244321}">
                <p14:modId xmlns:p14="http://schemas.microsoft.com/office/powerpoint/2010/main" val="2467110489"/>
              </p:ext>
            </p:extLst>
          </p:nvPr>
        </p:nvGraphicFramePr>
        <p:xfrm>
          <a:off x="5748123" y="6338044"/>
          <a:ext cx="2057400" cy="365760"/>
        </p:xfrm>
        <a:graphic>
          <a:graphicData uri="http://schemas.openxmlformats.org/drawingml/2006/table">
            <a:tbl>
              <a:tblPr/>
              <a:tblGrid>
                <a:gridCol w="2057400">
                  <a:extLst>
                    <a:ext uri="{9D8B030D-6E8A-4147-A177-3AD203B41FA5}">
                      <a16:colId xmlns:a16="http://schemas.microsoft.com/office/drawing/2014/main" val="20000"/>
                    </a:ext>
                  </a:extLst>
                </a:gridCol>
              </a:tblGrid>
              <a:tr h="0">
                <a:tc>
                  <a:txBody>
                    <a:bodyPr/>
                    <a:lstStyle/>
                    <a:p>
                      <a:pPr algn="ctr"/>
                      <a:r>
                        <a:rPr lang="en-US" dirty="0">
                          <a:solidFill>
                            <a:srgbClr val="0070C0"/>
                          </a:solidFill>
                          <a:effectLst/>
                        </a:rPr>
                        <a:t>0 </a:t>
                      </a:r>
                      <a:r>
                        <a:rPr lang="en-US" dirty="0">
                          <a:solidFill>
                            <a:schemeClr val="tx1"/>
                          </a:solidFill>
                          <a:effectLst/>
                        </a:rPr>
                        <a:t>1</a:t>
                      </a:r>
                      <a:r>
                        <a:rPr lang="en-US" dirty="0">
                          <a:solidFill>
                            <a:srgbClr val="0070C0"/>
                          </a:solidFill>
                          <a:effectLst/>
                        </a:rPr>
                        <a:t> </a:t>
                      </a:r>
                      <a:r>
                        <a:rPr lang="en-US" dirty="0">
                          <a:solidFill>
                            <a:srgbClr val="FF0000"/>
                          </a:solidFill>
                          <a:effectLst/>
                        </a:rPr>
                        <a:t>1</a:t>
                      </a:r>
                      <a:r>
                        <a:rPr lang="en-US" dirty="0">
                          <a:solidFill>
                            <a:srgbClr val="0070C0"/>
                          </a:solidFill>
                          <a:effectLst/>
                        </a:rPr>
                        <a:t> </a:t>
                      </a:r>
                      <a:r>
                        <a:rPr lang="en-US" dirty="0">
                          <a:solidFill>
                            <a:srgbClr val="00B050"/>
                          </a:solidFill>
                          <a:effectLst/>
                        </a:rPr>
                        <a:t>1</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5"/>
                  </a:ext>
                </a:extLst>
              </a:tr>
            </a:tbl>
          </a:graphicData>
        </a:graphic>
      </p:graphicFrame>
      <p:sp>
        <p:nvSpPr>
          <p:cNvPr id="17" name="TextBox 16"/>
          <p:cNvSpPr txBox="1"/>
          <p:nvPr/>
        </p:nvSpPr>
        <p:spPr>
          <a:xfrm>
            <a:off x="5538161" y="5599380"/>
            <a:ext cx="2615239" cy="738664"/>
          </a:xfrm>
          <a:prstGeom prst="rect">
            <a:avLst/>
          </a:prstGeom>
          <a:noFill/>
        </p:spPr>
        <p:txBody>
          <a:bodyPr wrap="square" rtlCol="0">
            <a:spAutoFit/>
          </a:bodyPr>
          <a:lstStyle/>
          <a:p>
            <a:pPr lvl="0"/>
            <a:r>
              <a:rPr lang="en-US" sz="1400" dirty="0">
                <a:solidFill>
                  <a:srgbClr val="292934"/>
                </a:solidFill>
              </a:rPr>
              <a:t>Even Parity for F4 (stored in B3), F5 (stored in B1) and B2 (0 0 0 0)</a:t>
            </a:r>
          </a:p>
        </p:txBody>
      </p:sp>
      <p:sp>
        <p:nvSpPr>
          <p:cNvPr id="18" name="TextBox 17"/>
          <p:cNvSpPr txBox="1"/>
          <p:nvPr/>
        </p:nvSpPr>
        <p:spPr>
          <a:xfrm>
            <a:off x="2573728" y="2759054"/>
            <a:ext cx="432048" cy="30777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1400" dirty="0"/>
              <a:t>A1</a:t>
            </a:r>
          </a:p>
        </p:txBody>
      </p:sp>
      <p:sp>
        <p:nvSpPr>
          <p:cNvPr id="19" name="TextBox 18"/>
          <p:cNvSpPr txBox="1"/>
          <p:nvPr/>
        </p:nvSpPr>
        <p:spPr>
          <a:xfrm>
            <a:off x="2573728" y="3121223"/>
            <a:ext cx="432048" cy="30777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1400" dirty="0"/>
              <a:t>A2</a:t>
            </a:r>
          </a:p>
        </p:txBody>
      </p:sp>
      <p:sp>
        <p:nvSpPr>
          <p:cNvPr id="20" name="TextBox 19"/>
          <p:cNvSpPr txBox="1"/>
          <p:nvPr/>
        </p:nvSpPr>
        <p:spPr>
          <a:xfrm>
            <a:off x="2573728" y="3498372"/>
            <a:ext cx="432048" cy="30777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1400" dirty="0"/>
              <a:t>A3</a:t>
            </a:r>
          </a:p>
        </p:txBody>
      </p:sp>
      <p:sp>
        <p:nvSpPr>
          <p:cNvPr id="21" name="TextBox 20"/>
          <p:cNvSpPr txBox="1"/>
          <p:nvPr/>
        </p:nvSpPr>
        <p:spPr>
          <a:xfrm>
            <a:off x="2564327" y="3861048"/>
            <a:ext cx="432048" cy="30777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1400" dirty="0"/>
              <a:t>B3</a:t>
            </a:r>
          </a:p>
        </p:txBody>
      </p:sp>
      <p:sp>
        <p:nvSpPr>
          <p:cNvPr id="22" name="TextBox 21"/>
          <p:cNvSpPr txBox="1"/>
          <p:nvPr/>
        </p:nvSpPr>
        <p:spPr>
          <a:xfrm>
            <a:off x="2573809" y="4197816"/>
            <a:ext cx="432048" cy="30777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1400" dirty="0"/>
              <a:t>B1</a:t>
            </a:r>
          </a:p>
        </p:txBody>
      </p:sp>
      <p:sp>
        <p:nvSpPr>
          <p:cNvPr id="23" name="TextBox 22"/>
          <p:cNvSpPr txBox="1"/>
          <p:nvPr/>
        </p:nvSpPr>
        <p:spPr>
          <a:xfrm>
            <a:off x="2573728" y="6359442"/>
            <a:ext cx="432048" cy="30777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1400" dirty="0" err="1"/>
              <a:t>Ap</a:t>
            </a:r>
            <a:endParaRPr lang="en-US" sz="1400" dirty="0"/>
          </a:p>
        </p:txBody>
      </p:sp>
      <p:sp>
        <p:nvSpPr>
          <p:cNvPr id="24" name="TextBox 23"/>
          <p:cNvSpPr txBox="1"/>
          <p:nvPr/>
        </p:nvSpPr>
        <p:spPr>
          <a:xfrm>
            <a:off x="7863416" y="6348667"/>
            <a:ext cx="432048" cy="30777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1400" dirty="0" err="1"/>
              <a:t>Bp</a:t>
            </a:r>
            <a:endParaRPr lang="en-US" sz="1400" dirty="0"/>
          </a:p>
        </p:txBody>
      </p:sp>
      <p:pic>
        <p:nvPicPr>
          <p:cNvPr id="10" name="Audio 9">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1154675260"/>
      </p:ext>
    </p:extLst>
  </p:cSld>
  <p:clrMapOvr>
    <a:masterClrMapping/>
  </p:clrMapOvr>
  <mc:AlternateContent xmlns:mc="http://schemas.openxmlformats.org/markup-compatibility/2006" xmlns:p14="http://schemas.microsoft.com/office/powerpoint/2010/main">
    <mc:Choice Requires="p14">
      <p:transition spd="slow" p14:dur="2000" advTm="235988"/>
    </mc:Choice>
    <mc:Fallback xmlns="">
      <p:transition spd="slow" advTm="2359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7" fill="hold" display="0">
                  <p:stCondLst>
                    <p:cond delay="indefinite"/>
                  </p:stCondLst>
                  <p:endCondLst>
                    <p:cond evt="onStopAudio" delay="0">
                      <p:tgtEl>
                        <p:sldTgt/>
                      </p:tgtEl>
                    </p:cond>
                  </p:endCondLst>
                </p:cTn>
                <p:tgtEl>
                  <p:spTgt spid="10"/>
                </p:tgtEl>
              </p:cMediaNode>
            </p:audio>
          </p:childTnLst>
        </p:cTn>
      </p:par>
    </p:tnLst>
    <p:bldLst>
      <p:bldP spid="15" grpId="0"/>
      <p:bldP spid="17" grpId="0"/>
      <p:bldP spid="18" grpId="0" animBg="1"/>
      <p:bldP spid="19" grpId="0" animBg="1"/>
      <p:bldP spid="20" grpId="0" animBg="1"/>
      <p:bldP spid="21" grpId="0" animBg="1"/>
      <p:bldP spid="22" grpId="0" animBg="1"/>
      <p:bldP spid="23" grpId="0" animBg="1"/>
      <p:bldP spid="2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RAID 5</a:t>
            </a:r>
          </a:p>
        </p:txBody>
      </p:sp>
      <p:sp>
        <p:nvSpPr>
          <p:cNvPr id="3" name="Content Placeholder 2"/>
          <p:cNvSpPr>
            <a:spLocks noGrp="1"/>
          </p:cNvSpPr>
          <p:nvPr>
            <p:ph idx="1"/>
          </p:nvPr>
        </p:nvSpPr>
        <p:spPr>
          <a:xfrm>
            <a:off x="457200" y="1412776"/>
            <a:ext cx="8229600" cy="5064224"/>
          </a:xfrm>
        </p:spPr>
        <p:txBody>
          <a:bodyPr/>
          <a:lstStyle/>
          <a:p>
            <a:r>
              <a:rPr lang="en-US" dirty="0"/>
              <a:t>Performance</a:t>
            </a:r>
          </a:p>
          <a:p>
            <a:r>
              <a:rPr lang="en-US" dirty="0"/>
              <a:t>Fault Tolerance</a:t>
            </a:r>
          </a:p>
        </p:txBody>
      </p:sp>
      <p:sp>
        <p:nvSpPr>
          <p:cNvPr id="4" name="Slide Number Placeholder 3"/>
          <p:cNvSpPr>
            <a:spLocks noGrp="1"/>
          </p:cNvSpPr>
          <p:nvPr>
            <p:ph type="sldNum" sz="quarter" idx="12"/>
          </p:nvPr>
        </p:nvSpPr>
        <p:spPr/>
        <p:txBody>
          <a:bodyPr/>
          <a:lstStyle/>
          <a:p>
            <a:fld id="{7A3172E8-89CF-430D-BC76-00D5DC2A24DB}" type="slidenum">
              <a:rPr lang="zh-CN" altLang="en-US" smtClean="0"/>
              <a:pPr/>
              <a:t>21</a:t>
            </a:fld>
            <a:endParaRPr lang="en-US" altLang="zh-CN"/>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pic>
        <p:nvPicPr>
          <p:cNvPr id="28" name="Picture 27"/>
          <p:cNvPicPr>
            <a:picLocks noChangeAspect="1"/>
          </p:cNvPicPr>
          <p:nvPr/>
        </p:nvPicPr>
        <p:blipFill>
          <a:blip r:embed="rId6"/>
          <a:stretch>
            <a:fillRect/>
          </a:stretch>
        </p:blipFill>
        <p:spPr>
          <a:xfrm>
            <a:off x="2195736" y="2276872"/>
            <a:ext cx="5218619" cy="3847198"/>
          </a:xfrm>
          <a:prstGeom prst="rect">
            <a:avLst/>
          </a:prstGeom>
        </p:spPr>
      </p:pic>
    </p:spTree>
    <p:extLst>
      <p:ext uri="{BB962C8B-B14F-4D97-AF65-F5344CB8AC3E}">
        <p14:creationId xmlns:p14="http://schemas.microsoft.com/office/powerpoint/2010/main" val="513633823"/>
      </p:ext>
    </p:extLst>
  </p:cSld>
  <p:clrMapOvr>
    <a:masterClrMapping/>
  </p:clrMapOvr>
  <mc:AlternateContent xmlns:mc="http://schemas.openxmlformats.org/markup-compatibility/2006" xmlns:p14="http://schemas.microsoft.com/office/powerpoint/2010/main">
    <mc:Choice Requires="p14">
      <p:transition spd="slow" p14:dur="2000" advTm="48492"/>
    </mc:Choice>
    <mc:Fallback xmlns="">
      <p:transition spd="slow" advTm="484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a:t>
            </a:r>
            <a:r>
              <a:rPr lang="en-US"/>
              <a:t>of Today’s Lecture</a:t>
            </a:r>
            <a:endParaRPr lang="en-US" dirty="0"/>
          </a:p>
        </p:txBody>
      </p:sp>
      <p:sp>
        <p:nvSpPr>
          <p:cNvPr id="3" name="Content Placeholder 2"/>
          <p:cNvSpPr>
            <a:spLocks noGrp="1"/>
          </p:cNvSpPr>
          <p:nvPr>
            <p:ph idx="1"/>
          </p:nvPr>
        </p:nvSpPr>
        <p:spPr/>
        <p:txBody>
          <a:bodyPr/>
          <a:lstStyle/>
          <a:p>
            <a:r>
              <a:rPr lang="en-US" dirty="0"/>
              <a:t>RAID technologies</a:t>
            </a:r>
          </a:p>
          <a:p>
            <a:pPr lvl="1"/>
            <a:r>
              <a:rPr lang="en-US" dirty="0"/>
              <a:t>Striping</a:t>
            </a:r>
          </a:p>
          <a:p>
            <a:pPr lvl="1"/>
            <a:r>
              <a:rPr lang="en-US" dirty="0"/>
              <a:t>Mirroring</a:t>
            </a:r>
          </a:p>
          <a:p>
            <a:pPr lvl="1"/>
            <a:r>
              <a:rPr lang="en-US" dirty="0"/>
              <a:t>Parity</a:t>
            </a:r>
          </a:p>
          <a:p>
            <a:r>
              <a:rPr lang="en-US" dirty="0"/>
              <a:t>RAID 0, 1, 5</a:t>
            </a:r>
          </a:p>
          <a:p>
            <a:pPr lvl="1"/>
            <a:r>
              <a:rPr lang="en-US" dirty="0"/>
              <a:t>Access time</a:t>
            </a:r>
          </a:p>
          <a:p>
            <a:pPr lvl="1"/>
            <a:r>
              <a:rPr lang="en-US" dirty="0"/>
              <a:t>Space efficiency</a:t>
            </a:r>
          </a:p>
          <a:p>
            <a:pPr lvl="1"/>
            <a:r>
              <a:rPr lang="en-US" dirty="0"/>
              <a:t>Fault tolerance</a:t>
            </a:r>
          </a:p>
        </p:txBody>
      </p:sp>
      <p:sp>
        <p:nvSpPr>
          <p:cNvPr id="5" name="Slide Number Placeholder 4"/>
          <p:cNvSpPr>
            <a:spLocks noGrp="1"/>
          </p:cNvSpPr>
          <p:nvPr>
            <p:ph type="sldNum" sz="quarter" idx="12"/>
          </p:nvPr>
        </p:nvSpPr>
        <p:spPr/>
        <p:txBody>
          <a:bodyPr/>
          <a:lstStyle/>
          <a:p>
            <a:fld id="{81D1ADCC-E8CB-4089-9815-5153F4DFEE53}" type="slidenum">
              <a:rPr lang="zh-CN" altLang="en-US" smtClean="0"/>
              <a:pPr/>
              <a:t>22</a:t>
            </a:fld>
            <a:endParaRPr lang="en-US" altLang="zh-CN"/>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174757320"/>
      </p:ext>
    </p:extLst>
  </p:cSld>
  <p:clrMapOvr>
    <a:masterClrMapping/>
  </p:clrMapOvr>
  <mc:AlternateContent xmlns:mc="http://schemas.openxmlformats.org/markup-compatibility/2006" xmlns:p14="http://schemas.microsoft.com/office/powerpoint/2010/main">
    <mc:Choice Requires="p14">
      <p:transition spd="slow" p14:dur="2000" advTm="26314"/>
    </mc:Choice>
    <mc:Fallback xmlns="">
      <p:transition spd="slow" advTm="263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access data faster?</a:t>
            </a:r>
          </a:p>
        </p:txBody>
      </p:sp>
      <p:sp>
        <p:nvSpPr>
          <p:cNvPr id="3" name="Content Placeholder 2"/>
          <p:cNvSpPr>
            <a:spLocks noGrp="1"/>
          </p:cNvSpPr>
          <p:nvPr>
            <p:ph idx="1"/>
          </p:nvPr>
        </p:nvSpPr>
        <p:spPr/>
        <p:txBody>
          <a:bodyPr/>
          <a:lstStyle/>
          <a:p>
            <a:pPr marL="457200" indent="-457200">
              <a:buFont typeface="+mj-lt"/>
              <a:buAutoNum type="arabicPeriod"/>
            </a:pPr>
            <a:r>
              <a:rPr lang="en-US" dirty="0">
                <a:solidFill>
                  <a:schemeClr val="bg1">
                    <a:lumMod val="85000"/>
                  </a:schemeClr>
                </a:solidFill>
              </a:rPr>
              <a:t>Come up with a better way to answer the query</a:t>
            </a:r>
          </a:p>
          <a:p>
            <a:pPr lvl="2"/>
            <a:r>
              <a:rPr lang="en-US" dirty="0">
                <a:solidFill>
                  <a:schemeClr val="bg1">
                    <a:lumMod val="85000"/>
                  </a:schemeClr>
                </a:solidFill>
              </a:rPr>
              <a:t>Query optimization, already discussed in Chapter 03</a:t>
            </a:r>
          </a:p>
          <a:p>
            <a:pPr marL="457200" indent="-457200">
              <a:buFont typeface="+mj-lt"/>
              <a:buAutoNum type="arabicPeriod"/>
            </a:pPr>
            <a:r>
              <a:rPr lang="en-US" dirty="0">
                <a:solidFill>
                  <a:schemeClr val="bg1">
                    <a:lumMod val="85000"/>
                  </a:schemeClr>
                </a:solidFill>
              </a:rPr>
              <a:t>Come up with a better way to logically organize the data</a:t>
            </a:r>
          </a:p>
          <a:p>
            <a:pPr lvl="2"/>
            <a:r>
              <a:rPr lang="en-US" dirty="0">
                <a:solidFill>
                  <a:schemeClr val="bg1">
                    <a:lumMod val="85000"/>
                  </a:schemeClr>
                </a:solidFill>
              </a:rPr>
              <a:t>Data structure of database and indexing</a:t>
            </a:r>
          </a:p>
          <a:p>
            <a:pPr marL="457200" indent="-457200">
              <a:buFont typeface="+mj-lt"/>
              <a:buAutoNum type="arabicPeriod"/>
            </a:pPr>
            <a:r>
              <a:rPr lang="en-US" dirty="0">
                <a:solidFill>
                  <a:srgbClr val="FF0000"/>
                </a:solidFill>
              </a:rPr>
              <a:t>Come up with a better way to physically store the data on hard drive</a:t>
            </a:r>
          </a:p>
          <a:p>
            <a:pPr lvl="2"/>
            <a:r>
              <a:rPr lang="en-US" dirty="0">
                <a:solidFill>
                  <a:srgbClr val="FF0000"/>
                </a:solidFill>
              </a:rPr>
              <a:t>Storage technology and RAID</a:t>
            </a:r>
          </a:p>
        </p:txBody>
      </p:sp>
      <p:sp>
        <p:nvSpPr>
          <p:cNvPr id="4" name="Slide Number Placeholder 3"/>
          <p:cNvSpPr>
            <a:spLocks noGrp="1"/>
          </p:cNvSpPr>
          <p:nvPr>
            <p:ph type="sldNum" sz="quarter" idx="12"/>
          </p:nvPr>
        </p:nvSpPr>
        <p:spPr/>
        <p:txBody>
          <a:bodyPr/>
          <a:lstStyle/>
          <a:p>
            <a:fld id="{7A3172E8-89CF-430D-BC76-00D5DC2A24DB}" type="slidenum">
              <a:rPr lang="zh-CN" altLang="en-US" smtClean="0"/>
              <a:pPr/>
              <a:t>3</a:t>
            </a:fld>
            <a:endParaRPr lang="en-US" altLang="zh-CN"/>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1118077643"/>
      </p:ext>
    </p:extLst>
  </p:cSld>
  <p:clrMapOvr>
    <a:masterClrMapping/>
  </p:clrMapOvr>
  <mc:AlternateContent xmlns:mc="http://schemas.openxmlformats.org/markup-compatibility/2006" xmlns:p14="http://schemas.microsoft.com/office/powerpoint/2010/main">
    <mc:Choice Requires="p14">
      <p:transition spd="slow" p14:dur="2000" advTm="19963"/>
    </mc:Choice>
    <mc:Fallback xmlns="">
      <p:transition spd="slow" advTm="199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ChangeArrowheads="1"/>
          </p:cNvSpPr>
          <p:nvPr>
            <p:ph type="title"/>
          </p:nvPr>
        </p:nvSpPr>
        <p:spPr/>
        <p:txBody>
          <a:bodyPr/>
          <a:lstStyle/>
          <a:p>
            <a:r>
              <a:rPr lang="en-US" altLang="zh-CN">
                <a:ea typeface="宋体" charset="-122"/>
              </a:rPr>
              <a:t>How Disk is Accessed</a:t>
            </a:r>
          </a:p>
        </p:txBody>
      </p:sp>
      <p:pic>
        <p:nvPicPr>
          <p:cNvPr id="296964"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2142" y="1628775"/>
            <a:ext cx="6096000" cy="501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7A3172E8-89CF-430D-BC76-00D5DC2A24DB}" type="slidenum">
              <a:rPr lang="zh-CN" altLang="en-US" smtClean="0"/>
              <a:pPr/>
              <a:t>4</a:t>
            </a:fld>
            <a:endParaRPr lang="en-US" altLang="zh-CN"/>
          </a:p>
        </p:txBody>
      </p:sp>
      <p:sp>
        <p:nvSpPr>
          <p:cNvPr id="5" name="Rectangle 4"/>
          <p:cNvSpPr/>
          <p:nvPr/>
        </p:nvSpPr>
        <p:spPr>
          <a:xfrm>
            <a:off x="3949700" y="6642556"/>
            <a:ext cx="4572000" cy="215444"/>
          </a:xfrm>
          <a:prstGeom prst="rect">
            <a:avLst/>
          </a:prstGeom>
        </p:spPr>
        <p:txBody>
          <a:bodyPr>
            <a:spAutoFit/>
          </a:bodyPr>
          <a:lstStyle/>
          <a:p>
            <a:r>
              <a:rPr lang="en-US" sz="800" dirty="0"/>
              <a:t>https://blogs.umass.edu/Techbytes/2017/04/04/hard-drives-how-do-they-work/</a:t>
            </a:r>
          </a:p>
        </p:txBody>
      </p:sp>
      <p:pic>
        <p:nvPicPr>
          <p:cNvPr id="7" name="Picture 6"/>
          <p:cNvPicPr>
            <a:picLocks noChangeAspect="1"/>
          </p:cNvPicPr>
          <p:nvPr/>
        </p:nvPicPr>
        <p:blipFill>
          <a:blip r:embed="rId6"/>
          <a:stretch>
            <a:fillRect/>
          </a:stretch>
        </p:blipFill>
        <p:spPr>
          <a:xfrm>
            <a:off x="5707332" y="1316104"/>
            <a:ext cx="3365211" cy="1975482"/>
          </a:xfrm>
          <a:prstGeom prst="rect">
            <a:avLst/>
          </a:prstGeom>
        </p:spPr>
      </p:pic>
      <mc:AlternateContent xmlns:mc="http://schemas.openxmlformats.org/markup-compatibility/2006" xmlns:p14="http://schemas.microsoft.com/office/powerpoint/2010/main" xmlns:iact="http://schemas.microsoft.com/office/powerpoint/2014/inkAction">
        <mc:Choice Requires="p14 iact">
          <p:contentPart p14:bwMode="auto" r:id="rId7">
            <p14:nvContentPartPr>
              <p14:cNvPr id="4" name="Ink 3"/>
              <p14:cNvContentPartPr/>
              <p14:nvPr>
                <p:extLst>
                  <p:ext uri="{42D2F446-02D8-4167-A562-619A0277C38B}">
                    <p15:isNarration xmlns:p15="http://schemas.microsoft.com/office/powerpoint/2012/main" val="1"/>
                  </p:ext>
                </p:extLst>
              </p14:nvPr>
            </p14:nvContentPartPr>
            <p14:xfrm>
              <a:off x="857520" y="1149480"/>
              <a:ext cx="6667560" cy="2654640"/>
            </p14:xfrm>
          </p:contentPart>
        </mc:Choice>
        <mc:Fallback xmlns="">
          <p:pic>
            <p:nvPicPr>
              <p:cNvPr id="4" name="Ink 3"/>
              <p:cNvPicPr>
                <a:picLocks noGrp="1" noRot="1" noChangeAspect="1" noMove="1" noResize="1" noEditPoints="1" noAdjustHandles="1" noChangeArrowheads="1" noChangeShapeType="1"/>
              </p:cNvPicPr>
              <p:nvPr/>
            </p:nvPicPr>
            <p:blipFill>
              <a:blip r:embed="rId8"/>
              <a:stretch>
                <a:fillRect/>
              </a:stretch>
            </p:blipFill>
            <p:spPr>
              <a:xfrm>
                <a:off x="848160" y="1140120"/>
                <a:ext cx="6686280" cy="2673360"/>
              </a:xfrm>
              <a:prstGeom prst="rect">
                <a:avLst/>
              </a:prstGeom>
            </p:spPr>
          </p:pic>
        </mc:Fallback>
      </mc:AlternateContent>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3458024451"/>
      </p:ext>
    </p:extLst>
  </p:cSld>
  <p:clrMapOvr>
    <a:masterClrMapping/>
  </p:clrMapOvr>
  <mc:AlternateContent xmlns:mc="http://schemas.openxmlformats.org/markup-compatibility/2006" xmlns:p14="http://schemas.microsoft.com/office/powerpoint/2010/main">
    <mc:Choice Requires="p14">
      <p:transition spd="slow" p14:dur="2000" advTm="71315"/>
    </mc:Choice>
    <mc:Fallback xmlns="">
      <p:transition spd="slow" advTm="713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par>
                                <p:cTn id="7" presetID="59"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md type="call" cmd="playFrom(0.0)">
                                      <p:cBhvr>
                                        <p:cTn id="9"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ChangeArrowheads="1"/>
          </p:cNvSpPr>
          <p:nvPr>
            <p:ph type="title"/>
          </p:nvPr>
        </p:nvSpPr>
        <p:spPr/>
        <p:txBody>
          <a:bodyPr/>
          <a:lstStyle/>
          <a:p>
            <a:r>
              <a:rPr lang="en-US" altLang="zh-CN"/>
              <a:t>Cost of Accessing Disk</a:t>
            </a:r>
          </a:p>
        </p:txBody>
      </p:sp>
      <p:sp>
        <p:nvSpPr>
          <p:cNvPr id="5" name="Content Placeholder 4"/>
          <p:cNvSpPr>
            <a:spLocks noGrp="1"/>
          </p:cNvSpPr>
          <p:nvPr>
            <p:ph idx="1"/>
          </p:nvPr>
        </p:nvSpPr>
        <p:spPr/>
        <p:txBody>
          <a:bodyPr/>
          <a:lstStyle/>
          <a:p>
            <a:r>
              <a:rPr lang="en-US" dirty="0"/>
              <a:t>The time to Reading/Writing a disk is referred to as Input/output (I/O) cost</a:t>
            </a:r>
          </a:p>
          <a:p>
            <a:r>
              <a:rPr lang="en-US" dirty="0"/>
              <a:t>Broken down into 3 steps</a:t>
            </a:r>
          </a:p>
          <a:p>
            <a:pPr marL="731520" lvl="1" indent="-457200">
              <a:buFont typeface="+mj-lt"/>
              <a:buAutoNum type="arabicPeriod"/>
            </a:pPr>
            <a:r>
              <a:rPr lang="en-US" dirty="0"/>
              <a:t>Seek time: time it takes to move the arm to the proper track</a:t>
            </a:r>
          </a:p>
          <a:p>
            <a:pPr lvl="3"/>
            <a:r>
              <a:rPr lang="en-US" dirty="0"/>
              <a:t>4 – 10 milliseconds (</a:t>
            </a:r>
            <a:r>
              <a:rPr lang="en-US" dirty="0" err="1"/>
              <a:t>ms</a:t>
            </a:r>
            <a:r>
              <a:rPr lang="en-US" dirty="0"/>
              <a:t>), often specified by the manufacturer.</a:t>
            </a:r>
          </a:p>
          <a:p>
            <a:pPr marL="731520" lvl="1" indent="-457200">
              <a:buFont typeface="+mj-lt"/>
              <a:buAutoNum type="arabicPeriod"/>
            </a:pPr>
            <a:r>
              <a:rPr lang="en-US" dirty="0"/>
              <a:t>Rotation time: time it takes to rotate the disk to put the right sector underneath the read/write head.</a:t>
            </a:r>
          </a:p>
          <a:p>
            <a:pPr lvl="3"/>
            <a:r>
              <a:rPr lang="en-US" dirty="0"/>
              <a:t>Typical RPM is 7200, translated into 4 </a:t>
            </a:r>
            <a:r>
              <a:rPr lang="en-US" dirty="0" err="1"/>
              <a:t>ms.</a:t>
            </a:r>
            <a:endParaRPr lang="en-US" dirty="0"/>
          </a:p>
          <a:p>
            <a:pPr marL="731520" lvl="1" indent="-457200">
              <a:buFont typeface="+mj-lt"/>
              <a:buAutoNum type="arabicPeriod"/>
            </a:pPr>
            <a:r>
              <a:rPr lang="en-US" dirty="0"/>
              <a:t>Transfer time: time to move data between memory and disk</a:t>
            </a:r>
          </a:p>
          <a:p>
            <a:pPr lvl="3"/>
            <a:r>
              <a:rPr lang="en-US" dirty="0"/>
              <a:t>Defined by its interface (S-ATA, USB etc.). Typically couple hundred Mbps to couple </a:t>
            </a:r>
            <a:r>
              <a:rPr lang="en-US" dirty="0" err="1"/>
              <a:t>Gbps</a:t>
            </a:r>
            <a:endParaRPr lang="en-US" dirty="0"/>
          </a:p>
          <a:p>
            <a:pPr lvl="3"/>
            <a:r>
              <a:rPr lang="en-US" dirty="0"/>
              <a:t>Compared to seek time and rotation time, transfer time is negligible.</a:t>
            </a:r>
          </a:p>
        </p:txBody>
      </p:sp>
      <p:sp>
        <p:nvSpPr>
          <p:cNvPr id="2" name="Slide Number Placeholder 1"/>
          <p:cNvSpPr>
            <a:spLocks noGrp="1"/>
          </p:cNvSpPr>
          <p:nvPr>
            <p:ph type="sldNum" sz="quarter" idx="12"/>
          </p:nvPr>
        </p:nvSpPr>
        <p:spPr/>
        <p:txBody>
          <a:bodyPr/>
          <a:lstStyle/>
          <a:p>
            <a:fld id="{7A3172E8-89CF-430D-BC76-00D5DC2A24DB}" type="slidenum">
              <a:rPr lang="zh-CN" altLang="en-US" smtClean="0"/>
              <a:pPr/>
              <a:t>5</a:t>
            </a:fld>
            <a:endParaRPr lang="en-US" altLang="zh-CN"/>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4113960256"/>
      </p:ext>
    </p:extLst>
  </p:cSld>
  <p:clrMapOvr>
    <a:masterClrMapping/>
  </p:clrMapOvr>
  <mc:AlternateContent xmlns:mc="http://schemas.openxmlformats.org/markup-compatibility/2006" xmlns:p14="http://schemas.microsoft.com/office/powerpoint/2010/main">
    <mc:Choice Requires="p14">
      <p:transition spd="slow" p14:dur="2000" advTm="93786"/>
    </mc:Choice>
    <mc:Fallback xmlns="">
      <p:transition spd="slow" advTm="937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Mid-end HD (FYI)</a:t>
            </a:r>
          </a:p>
        </p:txBody>
      </p:sp>
      <p:sp>
        <p:nvSpPr>
          <p:cNvPr id="3" name="Content Placeholder 2"/>
          <p:cNvSpPr>
            <a:spLocks noGrp="1"/>
          </p:cNvSpPr>
          <p:nvPr>
            <p:ph idx="1"/>
          </p:nvPr>
        </p:nvSpPr>
        <p:spPr/>
        <p:txBody>
          <a:bodyPr/>
          <a:lstStyle/>
          <a:p>
            <a:endParaRPr lang="en-US"/>
          </a:p>
        </p:txBody>
      </p:sp>
      <p:pic>
        <p:nvPicPr>
          <p:cNvPr id="54886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1772816"/>
            <a:ext cx="8598828" cy="4385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7A3172E8-89CF-430D-BC76-00D5DC2A24DB}" type="slidenum">
              <a:rPr lang="zh-CN" altLang="en-US" smtClean="0"/>
              <a:pPr/>
              <a:t>6</a:t>
            </a:fld>
            <a:endParaRPr lang="en-US" altLang="zh-CN"/>
          </a:p>
        </p:txBody>
      </p:sp>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924112837"/>
      </p:ext>
    </p:extLst>
  </p:cSld>
  <p:clrMapOvr>
    <a:masterClrMapping/>
  </p:clrMapOvr>
  <mc:AlternateContent xmlns:mc="http://schemas.openxmlformats.org/markup-compatibility/2006" xmlns:p14="http://schemas.microsoft.com/office/powerpoint/2010/main">
    <mc:Choice Requires="p14">
      <p:transition spd="slow" p14:dur="2000" advTm="25643"/>
    </mc:Choice>
    <mc:Fallback xmlns="">
      <p:transition spd="slow" advTm="256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Grp="1" noChangeArrowheads="1"/>
          </p:cNvSpPr>
          <p:nvPr>
            <p:ph type="title"/>
          </p:nvPr>
        </p:nvSpPr>
        <p:spPr/>
        <p:txBody>
          <a:bodyPr/>
          <a:lstStyle/>
          <a:p>
            <a:r>
              <a:rPr lang="en-US" altLang="zh-CN">
                <a:ea typeface="宋体" charset="-122"/>
              </a:rPr>
              <a:t>Optimize Disk Access</a:t>
            </a:r>
          </a:p>
        </p:txBody>
      </p:sp>
      <p:graphicFrame>
        <p:nvGraphicFramePr>
          <p:cNvPr id="299013" name="Object 5"/>
          <p:cNvGraphicFramePr>
            <a:graphicFrameLocks noChangeAspect="1"/>
          </p:cNvGraphicFramePr>
          <p:nvPr>
            <p:extLst>
              <p:ext uri="{D42A27DB-BD31-4B8C-83A1-F6EECF244321}">
                <p14:modId xmlns:p14="http://schemas.microsoft.com/office/powerpoint/2010/main" val="6467162"/>
              </p:ext>
            </p:extLst>
          </p:nvPr>
        </p:nvGraphicFramePr>
        <p:xfrm>
          <a:off x="539552" y="1700808"/>
          <a:ext cx="8077200" cy="4111625"/>
        </p:xfrm>
        <a:graphic>
          <a:graphicData uri="http://schemas.openxmlformats.org/presentationml/2006/ole">
            <mc:AlternateContent xmlns:mc="http://schemas.openxmlformats.org/markup-compatibility/2006">
              <mc:Choice xmlns:v="urn:schemas-microsoft-com:vml" Requires="v">
                <p:oleObj name="位图图像" r:id="rId5" imgW="7000000" imgH="3561905" progId="Paint.Picture">
                  <p:embed/>
                </p:oleObj>
              </mc:Choice>
              <mc:Fallback>
                <p:oleObj name="位图图像" r:id="rId5" imgW="7000000" imgH="3561905" progId="Paint.Picture">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552" y="1700808"/>
                        <a:ext cx="8077200" cy="411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p:cNvSpPr>
            <a:spLocks noGrp="1"/>
          </p:cNvSpPr>
          <p:nvPr>
            <p:ph type="sldNum" sz="quarter" idx="12"/>
          </p:nvPr>
        </p:nvSpPr>
        <p:spPr/>
        <p:txBody>
          <a:bodyPr/>
          <a:lstStyle/>
          <a:p>
            <a:fld id="{7A3172E8-89CF-430D-BC76-00D5DC2A24DB}" type="slidenum">
              <a:rPr lang="zh-CN" altLang="en-US" smtClean="0"/>
              <a:pPr/>
              <a:t>7</a:t>
            </a:fld>
            <a:endParaRPr lang="en-US" altLang="zh-CN"/>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9009"/>
    </mc:Choice>
    <mc:Fallback xmlns="">
      <p:transition spd="slow" advTm="790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Block: Example</a:t>
            </a:r>
          </a:p>
        </p:txBody>
      </p:sp>
      <p:sp>
        <p:nvSpPr>
          <p:cNvPr id="3" name="Content Placeholder 2"/>
          <p:cNvSpPr>
            <a:spLocks noGrp="1"/>
          </p:cNvSpPr>
          <p:nvPr>
            <p:ph idx="1"/>
          </p:nvPr>
        </p:nvSpPr>
        <p:spPr>
          <a:xfrm>
            <a:off x="457200" y="1600200"/>
            <a:ext cx="3250704" cy="4876800"/>
          </a:xfrm>
        </p:spPr>
        <p:txBody>
          <a:bodyPr/>
          <a:lstStyle/>
          <a:p>
            <a:r>
              <a:rPr lang="en-US" dirty="0"/>
              <a:t>I want to store “0123456789” on HD (10 bytes)</a:t>
            </a:r>
          </a:p>
          <a:p>
            <a:endParaRPr lang="en-US" dirty="0"/>
          </a:p>
          <a:p>
            <a:endParaRPr lang="en-US" dirty="0"/>
          </a:p>
          <a:p>
            <a:endParaRPr lang="en-US" dirty="0"/>
          </a:p>
          <a:p>
            <a:endParaRPr lang="en-US" dirty="0"/>
          </a:p>
          <a:p>
            <a:r>
              <a:rPr lang="en-US" dirty="0"/>
              <a:t>I want to retrieve my SID “0123456789” from the HD</a:t>
            </a:r>
          </a:p>
        </p:txBody>
      </p:sp>
      <p:sp>
        <p:nvSpPr>
          <p:cNvPr id="4" name="Slide Number Placeholder 3"/>
          <p:cNvSpPr>
            <a:spLocks noGrp="1"/>
          </p:cNvSpPr>
          <p:nvPr>
            <p:ph type="sldNum" sz="quarter" idx="12"/>
          </p:nvPr>
        </p:nvSpPr>
        <p:spPr/>
        <p:txBody>
          <a:bodyPr/>
          <a:lstStyle/>
          <a:p>
            <a:fld id="{7A3172E8-89CF-430D-BC76-00D5DC2A24DB}" type="slidenum">
              <a:rPr lang="zh-CN" altLang="en-US" smtClean="0"/>
              <a:pPr/>
              <a:t>8</a:t>
            </a:fld>
            <a:endParaRPr lang="en-US" altLang="zh-CN"/>
          </a:p>
        </p:txBody>
      </p:sp>
      <p:pic>
        <p:nvPicPr>
          <p:cNvPr id="300034" name="Picture 2" descr="https://i2.wp.com/jmetz.com/wp-content/uploads/2018/01/Rotating-disk-sector-and-block.png?resize=300%2C225&amp;ssl=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51920" y="1709928"/>
            <a:ext cx="4692774" cy="351958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085302" y="5661248"/>
            <a:ext cx="4572000" cy="215444"/>
          </a:xfrm>
          <a:prstGeom prst="rect">
            <a:avLst/>
          </a:prstGeom>
        </p:spPr>
        <p:txBody>
          <a:bodyPr>
            <a:spAutoFit/>
          </a:bodyPr>
          <a:lstStyle/>
          <a:p>
            <a:r>
              <a:rPr lang="en-US" sz="800" dirty="0"/>
              <a:t>Image Source: https://jmetz.com/2018/01/storage-hdd-and-ssd-partitioning-and-i-o-operations/</a:t>
            </a:r>
          </a:p>
        </p:txBody>
      </p:sp>
      <p:sp>
        <p:nvSpPr>
          <p:cNvPr id="7" name="TextBox 6"/>
          <p:cNvSpPr txBox="1"/>
          <p:nvPr/>
        </p:nvSpPr>
        <p:spPr>
          <a:xfrm>
            <a:off x="6444208" y="1700808"/>
            <a:ext cx="2627784" cy="338554"/>
          </a:xfrm>
          <a:prstGeom prst="rect">
            <a:avLst/>
          </a:prstGeom>
          <a:noFill/>
        </p:spPr>
        <p:txBody>
          <a:bodyPr wrap="square" rtlCol="0">
            <a:spAutoFit/>
          </a:bodyPr>
          <a:lstStyle/>
          <a:p>
            <a:r>
              <a:rPr lang="en-US" sz="1600" b="1" dirty="0"/>
              <a:t>=4KB in Windows 10</a:t>
            </a:r>
          </a:p>
        </p:txBody>
      </p:sp>
      <p:pic>
        <p:nvPicPr>
          <p:cNvPr id="13" name="Audio 1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2984997159"/>
      </p:ext>
    </p:extLst>
  </p:cSld>
  <p:clrMapOvr>
    <a:masterClrMapping/>
  </p:clrMapOvr>
  <mc:AlternateContent xmlns:mc="http://schemas.openxmlformats.org/markup-compatibility/2006" xmlns:p14="http://schemas.microsoft.com/office/powerpoint/2010/main">
    <mc:Choice Requires="p14">
      <p:transition spd="slow" p14:dur="2000" advTm="61784"/>
    </mc:Choice>
    <mc:Fallback xmlns="">
      <p:transition spd="slow" advTm="617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00034"/>
                                        </p:tgtEl>
                                        <p:attrNameLst>
                                          <p:attrName>style.visibility</p:attrName>
                                        </p:attrNameLst>
                                      </p:cBhvr>
                                      <p:to>
                                        <p:strVal val="visible"/>
                                      </p:to>
                                    </p:set>
                                    <p:animEffect transition="in" filter="fade">
                                      <p:cBhvr>
                                        <p:cTn id="16" dur="500"/>
                                        <p:tgtEl>
                                          <p:spTgt spid="30003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13"/>
                </p:tgtEl>
              </p:cMediaNode>
            </p:audio>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Example: How much time does it take to access a 1GB database(file)?</a:t>
            </a:r>
          </a:p>
        </p:txBody>
      </p:sp>
      <p:sp>
        <p:nvSpPr>
          <p:cNvPr id="3" name="Content Placeholder 2"/>
          <p:cNvSpPr>
            <a:spLocks noGrp="1"/>
          </p:cNvSpPr>
          <p:nvPr>
            <p:ph idx="1"/>
          </p:nvPr>
        </p:nvSpPr>
        <p:spPr/>
        <p:txBody>
          <a:bodyPr>
            <a:normAutofit/>
          </a:bodyPr>
          <a:lstStyle/>
          <a:p>
            <a:r>
              <a:rPr lang="en-US" dirty="0"/>
              <a:t>Using this hard drive: WD Black 4TB</a:t>
            </a:r>
          </a:p>
          <a:p>
            <a:pPr lvl="1"/>
            <a:r>
              <a:rPr lang="en-US" dirty="0"/>
              <a:t>Seek time: 4ms</a:t>
            </a:r>
          </a:p>
          <a:p>
            <a:pPr lvl="1"/>
            <a:r>
              <a:rPr lang="en-US" dirty="0"/>
              <a:t>Rotation: 7200RPM</a:t>
            </a:r>
          </a:p>
          <a:p>
            <a:pPr lvl="1"/>
            <a:r>
              <a:rPr lang="en-US" dirty="0"/>
              <a:t>Transfer speed: 750MBps</a:t>
            </a:r>
          </a:p>
          <a:p>
            <a:pPr lvl="1"/>
            <a:r>
              <a:rPr lang="en-US" dirty="0">
                <a:hlinkClick r:id="rId6"/>
              </a:rPr>
              <a:t>http://www.tomshardware.com/reviews/wd4001faex-4tb-review,3368-4.html</a:t>
            </a:r>
            <a:r>
              <a:rPr lang="en-US" dirty="0"/>
              <a:t> </a:t>
            </a:r>
          </a:p>
          <a:p>
            <a:pPr lvl="1"/>
            <a:r>
              <a:rPr lang="en-US" dirty="0"/>
              <a:t>Assume each block is 4KB and data randomly distributed</a:t>
            </a:r>
          </a:p>
          <a:p>
            <a:endParaRPr lang="en-US" dirty="0"/>
          </a:p>
          <a:p>
            <a:r>
              <a:rPr lang="en-US" dirty="0"/>
              <a:t>The amount of data FB stored increases by over 600TB everyday!</a:t>
            </a:r>
          </a:p>
          <a:p>
            <a:pPr lvl="1"/>
            <a:r>
              <a:rPr lang="en-US" dirty="0">
                <a:hlinkClick r:id="rId7"/>
              </a:rPr>
              <a:t>https://code.facebook.com/posts/229861827208629/scaling-the-facebook-data-warehouse-to-300-pb/</a:t>
            </a:r>
            <a:r>
              <a:rPr lang="en-US" dirty="0"/>
              <a:t> </a:t>
            </a:r>
          </a:p>
        </p:txBody>
      </p:sp>
      <p:pic>
        <p:nvPicPr>
          <p:cNvPr id="54886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1600" y="1412776"/>
            <a:ext cx="6681018" cy="4123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403648" y="1556792"/>
            <a:ext cx="3456384" cy="10081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843808" y="3789040"/>
            <a:ext cx="1468301"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p:cNvSpPr>
            <a:spLocks noGrp="1"/>
          </p:cNvSpPr>
          <p:nvPr>
            <p:ph type="sldNum" sz="quarter" idx="12"/>
          </p:nvPr>
        </p:nvSpPr>
        <p:spPr/>
        <p:txBody>
          <a:bodyPr/>
          <a:lstStyle/>
          <a:p>
            <a:fld id="{7A3172E8-89CF-430D-BC76-00D5DC2A24DB}" type="slidenum">
              <a:rPr lang="zh-CN" altLang="en-US" smtClean="0"/>
              <a:pPr/>
              <a:t>9</a:t>
            </a:fld>
            <a:endParaRPr lang="en-US" altLang="zh-CN"/>
          </a:p>
        </p:txBody>
      </p:sp>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3855766573"/>
      </p:ext>
    </p:extLst>
  </p:cSld>
  <p:clrMapOvr>
    <a:masterClrMapping/>
  </p:clrMapOvr>
  <mc:AlternateContent xmlns:mc="http://schemas.openxmlformats.org/markup-compatibility/2006" xmlns:p14="http://schemas.microsoft.com/office/powerpoint/2010/main">
    <mc:Choice Requires="p14">
      <p:transition spd="slow" p14:dur="2000" advTm="106545"/>
    </mc:Choice>
    <mc:Fallback xmlns="">
      <p:transition spd="slow" advTm="1065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par>
                                <p:cTn id="12" presetID="22" presetClass="entr" presetSubtype="4" fill="hold" nodeType="withEffect">
                                  <p:stCondLst>
                                    <p:cond delay="0"/>
                                  </p:stCondLst>
                                  <p:childTnLst>
                                    <p:set>
                                      <p:cBhvr>
                                        <p:cTn id="13" dur="1" fill="hold">
                                          <p:stCondLst>
                                            <p:cond delay="0"/>
                                          </p:stCondLst>
                                        </p:cTn>
                                        <p:tgtEl>
                                          <p:spTgt spid="548867"/>
                                        </p:tgtEl>
                                        <p:attrNameLst>
                                          <p:attrName>style.visibility</p:attrName>
                                        </p:attrNameLst>
                                      </p:cBhvr>
                                      <p:to>
                                        <p:strVal val="visible"/>
                                      </p:to>
                                    </p:set>
                                    <p:animEffect transition="in" filter="wipe(down)">
                                      <p:cBhvr>
                                        <p:cTn id="14" dur="500"/>
                                        <p:tgtEl>
                                          <p:spTgt spid="548867"/>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8" fill="hold" display="0">
                  <p:stCondLst>
                    <p:cond delay="indefinite"/>
                  </p:stCondLst>
                  <p:endCondLst>
                    <p:cond evt="onStopAudio" delay="0">
                      <p:tgtEl>
                        <p:sldTgt/>
                      </p:tgtEl>
                    </p:cond>
                  </p:endCondLst>
                </p:cTn>
                <p:tgtEl>
                  <p:spTgt spid="6"/>
                </p:tgtEl>
              </p:cMediaNode>
            </p:audio>
          </p:childTnLst>
        </p:cTn>
      </p:par>
    </p:tnLst>
    <p:bldLst>
      <p:bldP spid="4"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7|8|6.9|14.5"/>
</p:tagLst>
</file>

<file path=ppt/tags/tag2.xml><?xml version="1.0" encoding="utf-8"?>
<p:tagLst xmlns:a="http://schemas.openxmlformats.org/drawingml/2006/main" xmlns:r="http://schemas.openxmlformats.org/officeDocument/2006/relationships" xmlns:p="http://schemas.openxmlformats.org/presentationml/2006/main">
  <p:tag name="TIMING" val="|92.2"/>
</p:tagLst>
</file>

<file path=ppt/tags/tag3.xml><?xml version="1.0" encoding="utf-8"?>
<p:tagLst xmlns:a="http://schemas.openxmlformats.org/drawingml/2006/main" xmlns:r="http://schemas.openxmlformats.org/officeDocument/2006/relationships" xmlns:p="http://schemas.openxmlformats.org/presentationml/2006/main">
  <p:tag name="TIMING" val="|68|3.3|14.6"/>
</p:tagLst>
</file>

<file path=ppt/tags/tag4.xml><?xml version="1.0" encoding="utf-8"?>
<p:tagLst xmlns:a="http://schemas.openxmlformats.org/drawingml/2006/main" xmlns:r="http://schemas.openxmlformats.org/officeDocument/2006/relationships" xmlns:p="http://schemas.openxmlformats.org/presentationml/2006/main">
  <p:tag name="TIMING" val="|135.6"/>
</p:tagLst>
</file>

<file path=ppt/tags/tag5.xml><?xml version="1.0" encoding="utf-8"?>
<p:tagLst xmlns:a="http://schemas.openxmlformats.org/drawingml/2006/main" xmlns:r="http://schemas.openxmlformats.org/officeDocument/2006/relationships" xmlns:p="http://schemas.openxmlformats.org/presentationml/2006/main">
  <p:tag name="TIMING" val="|52.4|9.1|5.1|5.8|26.9|22.3|14.8|12.5|2.1"/>
</p:tagLst>
</file>

<file path=ppt/tags/tag6.xml><?xml version="1.0" encoding="utf-8"?>
<p:tagLst xmlns:a="http://schemas.openxmlformats.org/drawingml/2006/main" xmlns:r="http://schemas.openxmlformats.org/officeDocument/2006/relationships" xmlns:p="http://schemas.openxmlformats.org/presentationml/2006/main">
  <p:tag name="TIMING" val="|43.8|3.2|4.7|7.2|15|34.8|1.1|32|2.6"/>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a9ee03e0-b78c-4998-8bf4-79b266b85105}" enabled="1" method="Standard" siteId="{723a5a87-f39a-4a22-9247-3fc240c01396}" contentBits="0" removed="0"/>
</clbl:labelList>
</file>

<file path=docProps/app.xml><?xml version="1.0" encoding="utf-8"?>
<Properties xmlns="http://schemas.openxmlformats.org/officeDocument/2006/extended-properties" xmlns:vt="http://schemas.openxmlformats.org/officeDocument/2006/docPropsVTypes">
  <Template>Clarity</Template>
  <TotalTime>7025</TotalTime>
  <Words>3102</Words>
  <Application>Microsoft Office PowerPoint</Application>
  <PresentationFormat>On-screen Show (4:3)</PresentationFormat>
  <Paragraphs>384</Paragraphs>
  <Slides>22</Slides>
  <Notes>17</Notes>
  <HiddenSlides>0</HiddenSlides>
  <MMClips>22</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9" baseType="lpstr">
      <vt:lpstr>宋体</vt:lpstr>
      <vt:lpstr>Arial</vt:lpstr>
      <vt:lpstr>Tahoma</vt:lpstr>
      <vt:lpstr>Times New Roman</vt:lpstr>
      <vt:lpstr>Wingdings</vt:lpstr>
      <vt:lpstr>Clarity</vt:lpstr>
      <vt:lpstr>位图图像</vt:lpstr>
      <vt:lpstr>Review of Last Lecture</vt:lpstr>
      <vt:lpstr>Today’s Plan</vt:lpstr>
      <vt:lpstr>How to access data faster?</vt:lpstr>
      <vt:lpstr>How Disk is Accessed</vt:lpstr>
      <vt:lpstr>Cost of Accessing Disk</vt:lpstr>
      <vt:lpstr>A Mid-end HD (FYI)</vt:lpstr>
      <vt:lpstr>Optimize Disk Access</vt:lpstr>
      <vt:lpstr>Block: Example</vt:lpstr>
      <vt:lpstr>Example: How much time does it take to access a 1GB database(file)?</vt:lpstr>
      <vt:lpstr>Parallelizing Disk Access using RAID Technology</vt:lpstr>
      <vt:lpstr>Different Level of RAID</vt:lpstr>
      <vt:lpstr>RAID: Diagram</vt:lpstr>
      <vt:lpstr>Key RAID Concepts</vt:lpstr>
      <vt:lpstr>Data Striping</vt:lpstr>
      <vt:lpstr>RAID 0</vt:lpstr>
      <vt:lpstr>RAID 1</vt:lpstr>
      <vt:lpstr>RAID 5</vt:lpstr>
      <vt:lpstr>Parity</vt:lpstr>
      <vt:lpstr>Parity at work: Example</vt:lpstr>
      <vt:lpstr>Striping + Parity</vt:lpstr>
      <vt:lpstr>RAID 5</vt:lpstr>
      <vt:lpstr>Summary of Today’s Lecture</vt:lpstr>
    </vt:vector>
  </TitlesOfParts>
  <Company>Starcraft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9 Indexing</dc:title>
  <dc:creator>Zerg</dc:creator>
  <cp:lastModifiedBy>Collin Roberts</cp:lastModifiedBy>
  <cp:revision>403</cp:revision>
  <cp:lastPrinted>2017-11-21T18:28:06Z</cp:lastPrinted>
  <dcterms:created xsi:type="dcterms:W3CDTF">2005-04-29T16:14:00Z</dcterms:created>
  <dcterms:modified xsi:type="dcterms:W3CDTF">2026-07-27T18:22:13Z</dcterms:modified>
</cp:coreProperties>
</file>