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Action1.xml" ContentType="application/vnd.ms-office.inkAction+xml"/>
  <Override PartName="/ppt/notesSlides/notesSlide13.xml" ContentType="application/vnd.openxmlformats-officedocument.presentationml.notesSlide+xml"/>
  <Override PartName="/ppt/ink/inkAction2.xml" ContentType="application/vnd.ms-office.inkAction+xml"/>
  <Override PartName="/ppt/tags/tag3.xml" ContentType="application/vnd.openxmlformats-officedocument.presentationml.tags+xml"/>
  <Override PartName="/ppt/notesSlides/notesSlide14.xml" ContentType="application/vnd.openxmlformats-officedocument.presentationml.notesSlide+xml"/>
  <Override PartName="/ppt/ink/inkAction3.xml" ContentType="application/vnd.ms-office.inkAction+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20"/>
  </p:notesMasterIdLst>
  <p:handoutMasterIdLst>
    <p:handoutMasterId r:id="rId21"/>
  </p:handoutMasterIdLst>
  <p:sldIdLst>
    <p:sldId id="546" r:id="rId2"/>
    <p:sldId id="547" r:id="rId3"/>
    <p:sldId id="461" r:id="rId4"/>
    <p:sldId id="545" r:id="rId5"/>
    <p:sldId id="555" r:id="rId6"/>
    <p:sldId id="554" r:id="rId7"/>
    <p:sldId id="490" r:id="rId8"/>
    <p:sldId id="491" r:id="rId9"/>
    <p:sldId id="493" r:id="rId10"/>
    <p:sldId id="492" r:id="rId11"/>
    <p:sldId id="494" r:id="rId12"/>
    <p:sldId id="495" r:id="rId13"/>
    <p:sldId id="549" r:id="rId14"/>
    <p:sldId id="551" r:id="rId15"/>
    <p:sldId id="550" r:id="rId16"/>
    <p:sldId id="553" r:id="rId17"/>
    <p:sldId id="548" r:id="rId18"/>
    <p:sldId id="556" r:id="rId19"/>
  </p:sldIdLst>
  <p:sldSz cx="9144000" cy="6858000" type="screen4x3"/>
  <p:notesSz cx="6985000" cy="9283700"/>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5">
          <p15:clr>
            <a:srgbClr val="A4A3A4"/>
          </p15:clr>
        </p15:guide>
        <p15:guide id="2" pos="22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75524" autoAdjust="0"/>
  </p:normalViewPr>
  <p:slideViewPr>
    <p:cSldViewPr>
      <p:cViewPr varScale="1">
        <p:scale>
          <a:sx n="62" d="100"/>
          <a:sy n="62" d="100"/>
        </p:scale>
        <p:origin x="2078" y="58"/>
      </p:cViewPr>
      <p:guideLst>
        <p:guide orient="horz" pos="2160"/>
        <p:guide pos="2880"/>
      </p:guideLst>
    </p:cSldViewPr>
  </p:slideViewPr>
  <p:outlineViewPr>
    <p:cViewPr>
      <p:scale>
        <a:sx n="33" d="100"/>
        <a:sy n="33" d="100"/>
      </p:scale>
      <p:origin x="0" y="-1644"/>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58" d="100"/>
          <a:sy n="58" d="100"/>
        </p:scale>
        <p:origin x="-1758" y="-66"/>
      </p:cViewPr>
      <p:guideLst>
        <p:guide orient="horz" pos="2925"/>
        <p:guide pos="220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482" name="Rectangle 2"/>
          <p:cNvSpPr>
            <a:spLocks noGrp="1" noChangeArrowheads="1"/>
          </p:cNvSpPr>
          <p:nvPr>
            <p:ph type="hdr" sz="quarter"/>
          </p:nvPr>
        </p:nvSpPr>
        <p:spPr bwMode="auto">
          <a:xfrm>
            <a:off x="0" y="1"/>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t" anchorCtr="0" compatLnSpc="1">
            <a:prstTxWarp prst="textNoShape">
              <a:avLst/>
            </a:prstTxWarp>
          </a:bodyPr>
          <a:lstStyle>
            <a:lvl1pPr defTabSz="898391">
              <a:defRPr sz="1200">
                <a:latin typeface="Arial" charset="0"/>
              </a:defRPr>
            </a:lvl1pPr>
          </a:lstStyle>
          <a:p>
            <a:endParaRPr lang="en-CA" altLang="en-US"/>
          </a:p>
        </p:txBody>
      </p:sp>
      <p:sp>
        <p:nvSpPr>
          <p:cNvPr id="532483" name="Rectangle 3"/>
          <p:cNvSpPr>
            <a:spLocks noGrp="1" noChangeArrowheads="1"/>
          </p:cNvSpPr>
          <p:nvPr>
            <p:ph type="dt" sz="quarter" idx="1"/>
          </p:nvPr>
        </p:nvSpPr>
        <p:spPr bwMode="auto">
          <a:xfrm>
            <a:off x="3956397" y="1"/>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t" anchorCtr="0" compatLnSpc="1">
            <a:prstTxWarp prst="textNoShape">
              <a:avLst/>
            </a:prstTxWarp>
          </a:bodyPr>
          <a:lstStyle>
            <a:lvl1pPr algn="r" defTabSz="898391">
              <a:defRPr sz="1200">
                <a:latin typeface="Arial" charset="0"/>
              </a:defRPr>
            </a:lvl1pPr>
          </a:lstStyle>
          <a:p>
            <a:endParaRPr lang="en-CA" altLang="en-US"/>
          </a:p>
        </p:txBody>
      </p:sp>
      <p:sp>
        <p:nvSpPr>
          <p:cNvPr id="532484" name="Rectangle 4"/>
          <p:cNvSpPr>
            <a:spLocks noGrp="1" noChangeArrowheads="1"/>
          </p:cNvSpPr>
          <p:nvPr>
            <p:ph type="ftr" sz="quarter" idx="2"/>
          </p:nvPr>
        </p:nvSpPr>
        <p:spPr bwMode="auto">
          <a:xfrm>
            <a:off x="0" y="8817139"/>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b" anchorCtr="0" compatLnSpc="1">
            <a:prstTxWarp prst="textNoShape">
              <a:avLst/>
            </a:prstTxWarp>
          </a:bodyPr>
          <a:lstStyle>
            <a:lvl1pPr defTabSz="898391">
              <a:defRPr sz="1200">
                <a:latin typeface="Arial" charset="0"/>
              </a:defRPr>
            </a:lvl1pPr>
          </a:lstStyle>
          <a:p>
            <a:endParaRPr lang="en-CA" altLang="en-US"/>
          </a:p>
        </p:txBody>
      </p:sp>
      <p:sp>
        <p:nvSpPr>
          <p:cNvPr id="532485" name="Rectangle 5"/>
          <p:cNvSpPr>
            <a:spLocks noGrp="1" noChangeArrowheads="1"/>
          </p:cNvSpPr>
          <p:nvPr>
            <p:ph type="sldNum" sz="quarter" idx="3"/>
          </p:nvPr>
        </p:nvSpPr>
        <p:spPr bwMode="auto">
          <a:xfrm>
            <a:off x="3956397" y="8817139"/>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b" anchorCtr="0" compatLnSpc="1">
            <a:prstTxWarp prst="textNoShape">
              <a:avLst/>
            </a:prstTxWarp>
          </a:bodyPr>
          <a:lstStyle>
            <a:lvl1pPr algn="r" defTabSz="898391">
              <a:defRPr sz="1200">
                <a:latin typeface="Arial" charset="0"/>
              </a:defRPr>
            </a:lvl1pPr>
          </a:lstStyle>
          <a:p>
            <a:fld id="{6BF7F76C-B2C2-442C-B29A-D8D75B62A529}" type="slidenum">
              <a:rPr lang="en-CA" altLang="en-US"/>
              <a:pPr/>
              <a:t>‹#›</a:t>
            </a:fld>
            <a:endParaRPr lang="en-CA" altLang="en-US"/>
          </a:p>
        </p:txBody>
      </p:sp>
    </p:spTree>
    <p:extLst>
      <p:ext uri="{BB962C8B-B14F-4D97-AF65-F5344CB8AC3E}">
        <p14:creationId xmlns:p14="http://schemas.microsoft.com/office/powerpoint/2010/main" val="1936630707"/>
      </p:ext>
    </p:extLst>
  </p:cSld>
  <p:clrMap bg1="lt1" tx1="dk1" bg2="lt2" tx2="dk2" accent1="accent1" accent2="accent2" accent3="accent3" accent4="accent4" accent5="accent5" accent6="accent6" hlink="hlink" folHlink="folHlink"/>
</p:handoutMaster>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49133" units="1/cm"/>
          <inkml:channelProperty channel="Y" name="resolution" value="55.6701" units="1/cm"/>
          <inkml:channelProperty channel="T" name="resolution" value="1" units="1/dev"/>
        </inkml:channelProperties>
      </inkml:inkSource>
      <inkml:timestamp xml:id="ts0" timeString="2020-09-15T18:16:10.831"/>
    </inkml:context>
    <inkml:brush xml:id="br0">
      <inkml:brushProperty name="width" value="0.05292" units="cm"/>
      <inkml:brushProperty name="height" value="0.05292" units="cm"/>
      <inkml:brushProperty name="color" value="#FF0000"/>
    </inkml:brush>
  </inkml:definitions>
  <iact:action type="add" startTime="13009">
    <iact:property name="dataType"/>
    <iact:actionData xml:id="d0">
      <inkml:trace xmlns:inkml="http://www.w3.org/2003/InkML" xml:id="stk0" contextRef="#ctx0" brushRef="#br0">6544 11448 0,'0'0'6,"36"-18"-1,52 0-2,-71 1 6,36-1-1,-35 18 6,35 0 26,-35 0-23,35 0-8,-1 18-2,37-1 2,-1 1-1,0 35 2,-35-35-1,17-18-2,19 17-1,-1 1 1,-35 17 0,0 18 9,-36-35-8,1-1 0,0 54 1,-18-36-2,0 18 3,0 0-4,0 0 5,0 0-2,0 17-5,0-34 5,0 34 2,-18 18-5,0-52 1,18 70 5,-17-36-8,17 18 3,-18-52 2,18 16 3,0-16-3,0-1-7,-18-17 6,1-18 5,-1 0 2,-52 0-10,17 0 2,0 0 1,-35 0 0,52-18 4,-34 18-8,34-18 8,-16 18-4,-37 0-4,54-35 8,17 35-7,-17-18 6,0-34-6,17 16 2,-70-70 6,35 18-10,-35-35 5,-53-18 0,17 52 0,1-16 0,35 87 4,35-53-7,35 71 2,0-17 5,1-1 1,-1 1-5,18-54 0,0 18-1,0 0 4,53-35-4,-18 53 2,1-36-4,34 36 8,-70 17-7,18 18 4,17-17-6,-17 17 12,-1 0-8,1 0 0</inkml:trace>
    </iact:actionData>
  </iact:action>
  <iact:action type="add" startTime="14752">
    <iact:property name="dataType"/>
    <iact:actionData xml:id="d1">
      <inkml:trace xmlns:inkml="http://www.w3.org/2003/InkML" xml:id="stk1" contextRef="#ctx0" brushRef="#br0">11042 11483 0,'0'-18'31,"36"18"-23,105 0-1,106 0 2,0 0-1,35 0 0,35 0 0,1 0 0,-71 0 0,0 0 0,-141 0 0,-36 0 0,-35 0 0,-17 18 8,-18 35 0,-18 0-8,-35 0 2,-35 0-4,35 17 5,18-35-4,17 18-1,1-35 2,-19 70 0,19-53 3,-18 54-3,17-19-3,-53-17 6,-34 71-6,16-19 4,1-34-1,-71-36-1,54 1 4,-54 16-6,-18-52 3,1 0 0,35 0 0,0 0 0,-88 0 0,87-17 4,1-1-4,-17-35 0,105 18-1,17 17 1,1 1-1,17-1-1,1 0 10,17 1-8,0-36-1,-18 35 4,18-17-3,-35-36-2,35-17 4,-35-53-1,35 0-4,0-35 3,0-1 2,35-34-4,0 52 2,71-35 0,-53 88 3,-53 71-6,35-36 5,-17 71-4,17 0 30,0 71-28,36 87 0,17 1-2</inkml:trace>
    </iact:actionData>
  </iact:action>
  <iact:action type="add" startTime="16402">
    <iact:property name="dataType"/>
    <iact:actionData xml:id="d2">
      <inkml:trace xmlns:inkml="http://www.w3.org/2003/InkML" xml:id="stk2" contextRef="#ctx0" brushRef="#br0">16793 11254 0,'0'0'2,"35"0"4,18 0-1,-18 0 7,18 0-5,18 0 4,-1 17-7,18 36 11,-70-53-4,-18 18-4,0 17-2,18 53 4,-18-52-1,0 34 2,0 18-2,0-17-2,0-18 3,35 35-3,18 0 2,0-35 2,-18 18-3,0-36 2,-35-17-2,0-1 0,0 18 10,-53 18-8,-35-35-3,35 0 2,0 17 0,-35 0 0,70-17 1,-34 0-2,16 17 1,-52 0 0,35-35 1,-17 0-1,-19 0 0,-16 0 0,-72 0-1,36 0 2,-18-35-1,53 0 4,18 17-8,53 18 7,-18-35-6,35 17 5,1 0 19,17-17-17,0-18-7,0-53 5,88-52-5,-17 34 3,70 1 4,-71 34-8,18-52 4,-35 53 4,-17 53-8,-19 0 4,-17 17 0,18 18 89,0 0-90,-1 0 27,18 0-3</inkml:trace>
    </iact:actionData>
  </iact:action>
  <iact:action type="add" startTime="18109">
    <iact:property name="dataType"/>
    <iact:actionData xml:id="d3">
      <inkml:trace xmlns:inkml="http://www.w3.org/2003/InkML" xml:id="stk3" contextRef="#ctx0" brushRef="#br0">20532 11730 0,'0'-35'4,"0"17"3,0 0-1,18-70 12,52 53-11,-52 0 1,35 17 1,0 18-1,-18-18 3,53 18-7,-35 0 4,141 0-1,18 36 2,52 52-1,54 35-1,-124-17 1,-53-53 4,-35 18-4,-53-36-4,-53-18 5,0 1 1,0 53-4,0-36 5,0 18-6,-36 0 3,-34 0 0,35-18 0,-18 0 0,17 1 0,-34-1 0,17-18 0,0 54 0,0-53 4,-17 52-8,17-35 4,53-17 0,-53 17 5,17-17-6,-52-18-3,-18 0 7,-35 0-6,-70 0 3,70 0 0,17-18 0,-35-52 4,36-36-4,35 18-3,52 17 3,36-52 2,-35-1-2,35 18-3,0 18 5,0 35-4,0 0 2,0 18 0,0-18 3,35 18-7,-17 17 5,17-17-2,-35 17 10,0 1-9,0-19 2</inkml:trace>
    </iact:actionData>
  </iact:action>
  <iact:action type="add" startTime="22176">
    <iact:property name="dataType"/>
    <iact:actionData xml:id="d4">
      <inkml:trace xmlns:inkml="http://www.w3.org/2003/InkML" xml:id="stk4" contextRef="#ctx0" brushRef="#br0">7232 13494 0,'-17'0'16,"-19"-36"-8,-34 19 0,-1-1 0,-35-35 0,18 18 4,-18 0-9,1-36 5,-1 36 0,35 0 0,36 17 4,0-35-8,17 18 8,-17 0-9,17-18 6,18 35-1,0-35 3,0 18-4,0-18 1,0 18 0,0 17 0,0-35 6,18 18 6,-1 35-16,36-36 9,18 1-9,-36 35 4,18-17 0,-18 17 6,-17 0-11,17 0 4,-17 0 4,17 0-7,36 17 4,-36 18 4,53 1-7,-17 17 7,-36-36-5,18 1-3,-18 0 4,0 17 0,-17-18 4,17 19-4,-17-19-5,0 1 5,-1 0 1,-17 17-2,0 18 2,0 17-2,0-17 10,0-35-8,0 17 1,0 1-4,0-19 0,-17 18 3,-1 36-2,-35 17 6,53-35-7,-18 18 4,18-18-6,0-36 5,-17 1-2,-36-18 32,-18-53-30,18 35-1,1-17 6,34 35-12,0-18 9,1 1 131,-36-36-136</inkml:trace>
    </iact:actionData>
  </iact:action>
</iact:actions>
</file>

<file path=ppt/ink/inkAction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49133" units="1/cm"/>
          <inkml:channelProperty channel="Y" name="resolution" value="55.6701" units="1/cm"/>
          <inkml:channelProperty channel="T" name="resolution" value="1" units="1/dev"/>
        </inkml:channelProperties>
      </inkml:inkSource>
      <inkml:timestamp xml:id="ts0" timeString="2020-09-15T18:17:22.192"/>
    </inkml:context>
    <inkml:brush xml:id="br0">
      <inkml:brushProperty name="width" value="0.05292" units="cm"/>
      <inkml:brushProperty name="height" value="0.05292" units="cm"/>
      <inkml:brushProperty name="color" value="#FF0000"/>
    </inkml:brush>
  </inkml:definitions>
  <iact:action type="add" startTime="26886">
    <iact:property name="dataType"/>
    <iact:actionData xml:id="d0">
      <inkml:trace xmlns:inkml="http://www.w3.org/2003/InkML" xml:id="stk0" contextRef="#ctx0" brushRef="#br0">7550 12030 0,'17'0'40,"-17"17"-33,0 1 1,18 0-1,0-1 2,-18 19-1,0-19 7,0 36-6,0-35-1,0-1 4,0 19-8,0-1 8,-18-35-4,18 53-4,-18-35 4,-17 17 5,18-18-10,17 1 5,-36 17 5,19-17-2,-1-18-3,-35 0 1,35 0 12,-17 0-19,0 0 8,0 0-2,-71-35 1,70 17 0,-52-17 0,0-18 0,70 35-3,-52-17-1,35 0 3,17 17-1,0 0 1,-35-35 1,18 18 4,17 18-10,18-1 8,-35-35-7,35 0 10,-35 18-12,35 0 5,0-1 4,0-17-3,0 18-3,0-18 7,0 0-7,18 18 6,17 0-4,0-36 1,-17 53 1,-18 1-5,53 17 8,35 0-4,-53-35 0,-17 35 0,17 0 0,-17 0 27,-1 0-20,36 0-12,-35 0 11,35 0-7,0 70 2,17-35-2,18 36-4,-52-53 10,17 35-5,-36-36-4,1 1 8,0-1-9,17 19 18,-35-19-13,0 1 4,0 0 0,18-1-5,-18 1 34,0 0-33,0 17 7,0-18-6,0 1 2,0 35-2,0-35 6,-18-1-3,0 36-8,18-35 3,0-1 2,0 1-1,-53 17 0,53-17 16,0 0 21,-17-18 46</inkml:trace>
    </iact:actionData>
  </iact:action>
  <iact:action type="add" startTime="29214">
    <iact:property name="dataType"/>
    <iact:actionData xml:id="d1">
      <inkml:trace xmlns:inkml="http://www.w3.org/2003/InkML" xml:id="stk1" contextRef="#ctx0" brushRef="#br0">7691 13035 0,'18'18'16,"-18"17"7,0 0-16,-18 18 3,-17 0-3,17-18 0,-35 36 2,35-53 3,1-18-8,-18 17 4,-36-17 0,0 0 0,1 0 0,-18 0 4,-18 0-8,0 0 8,35 0-8,1-17 8,-36-1-8,-17-35 3,70 53 2,35-18 1,-17 1-5,17 17 20,18-18-9,0 1-9,0-1 3,0-35-2,0 35 0,0-17-1,0-35 4,0 17-6,0 17 6,0-70-6,0 89 3,18-36 1,-1 0 2,-17 18-7,36-1 4,-19 19 11,54-1-7,-36 1-4,18 17 0,53 0 0,-71 0 0,53 0 0,-70 0 0,17 0 16,-17 70-16,35 18 0,-53-17 4,70 17-8,-34 36 8,34-36-4,-35-35-4,18-18 5,-17 18-1,17-36 9,-53 1 75,0 0 46</inkml:trace>
    </iact:actionData>
  </iact:action>
  <iact:action type="add" startTime="31327">
    <iact:property name="dataType"/>
    <iact:actionData xml:id="d2">
      <inkml:trace xmlns:inkml="http://www.w3.org/2003/InkML" xml:id="stk2" contextRef="#ctx0" brushRef="#br0">6862 14270 0,'0'0'0,"-35"-18"6,-1 1 3,19-19-2,-1 1 5,0-36-9,18 36 6,-53-35 1,53 34-5,-17-52 6,17 35-2,0 18-5,0-18 5,0 35-2,0-17 5,0 0-7,0 17 2,17 1 2,1 17 1,17 0-5,-17 0 4,0 0 0,52 0-2,-52 0 0,52 0 1,-17 17 0,-17 1 2,-1 0-3,35 34 1,-70-34 0,53 0 1,36 52-2,-72-52 1,36 17 1,-35-35-2,17 35 1,0 54-1,-17-72 2,35 36-1,-35 0 3,-1-35-5,-17-1 2,0 1 7,0 0-4,0 35-2,0-18-1,0 18 3,0-36-3,0 36 8,-35 0-7,0-17-1,-54 16 0,72-34 0,-1 17 3,0 1-6,-17-19 3,0 54 3,17-71-6,-17 0 5,-18 0-4,-53 0 2,53 0 2,-35 0-4,35 0 1,18-18 3,0-17-3,-36 0 6,36-71-8,35 71 4,-71-89-5,71 71 5,0-17 1,0 34-5,0 19 8,0-19-10,0 19 7,0-19-3,0 1 12,0 18-6,18 17 40,17-18-45,0 18-5,36 0 5</inkml:trace>
    </iact:actionData>
  </iact:action>
  <iact:action type="add" startTime="39014">
    <iact:property name="dataType"/>
    <iact:actionData xml:id="d3">
      <inkml:trace xmlns:inkml="http://www.w3.org/2003/InkML" xml:id="stk3" contextRef="#ctx0" brushRef="#br0">15911 11906 0,'-18'0'35,"0"-35"-19,1 0-7,17-36 2,0 54-3,0-19 0,0 19 14,0-1-19,35-17 5,71 35-1,-18 0 1,-17 0 1,-19 0-3,-16 0 3,-19 0-2,1 0 2,0 0-1,35 0 3,-18 35 4,0 0-6,18 36-3,-35-71 3,-1 70 0,1-17-4,0 18 3,-18-18 4,0 53-4,53-36-4,-53-17 5,52 35-1,-52-52-1,18-19 5,-18 18-4,0-17-4,0 35 5,0-35-2,0 52 7,0-35-12,0 18 5,-18-17 6,-17-1-9,0 18 5,-18-36-3,18-17 3,-36 0-2,-35 0 3,36 0-4,-18 0 3,-18 0-1,88 0 1,-70-17-2,0-36 3,52-18-4,-34 18 7,35-35-9,-1 0 3,1-35 1,35 52 0,0-17 1,0 35-1,0 0 1,-18 0-2,18 18 0,0 17 1,0-17 0,0 0 2,0-18-2,36 17-2,-19 19 2,1 17 0,0 0 27,-1 0-20,36 0-6,-18 0 2,18 0-8,-17 0 9,52 53-8</inkml:trace>
    </iact:actionData>
  </iact:action>
  <iact:action type="add" startTime="40858">
    <iact:property name="dataType"/>
    <iact:actionData xml:id="d4">
      <inkml:trace xmlns:inkml="http://www.w3.org/2003/InkML" xml:id="stk4" contextRef="#ctx0" brushRef="#br0">15911 13300 0,'0'0'3,"-18"-18"1,18 0 16,-18-34-11,18 16 0,0-34-1,0-1-1,0 18 2,0-17 3,0-19-5,0 19 3,0 35-7,53-89 11,-17 89-12,52-36 6,-35 54 1,0-1-2,35-17 2,35 17-1,18 18 0,36 0 1,34 0-1,36 0-1,0 0 2,-70 0-3,-71 0 2,-18 0-1,-71 0 10,-17 18 1,0 70-10,0-17-3,0 34 3,0-16-1,0 16 5,0-52-4,0 53-4,0-18 8,0-35-7,0-17 3,-17-1 3,-1 0-2,-17 18-6,17-18 6,-52 36-2,17-36 4,0 0-7,-71-17 4,-52 35 6,70-53-5,-35 0-7,-18 0 13,18 0-12,-35 0 4,70 0 2,-35 0-1,105 0 0,-34-18 0,17-35 7,18-17 6,35 17-18,-18 0 5,18 0 0,0-35 1,0 17 0,0-17-1,0 35 0,0 0-1,0 18 1,35 17 3,-35 1-7,36-1 4,-19 0 13,1 18 8</inkml:trace>
    </iact:actionData>
  </iact:action>
  <iact:action type="add" startTime="47871">
    <iact:property name="dataType"/>
    <iact:actionData xml:id="d5">
      <inkml:trace xmlns:inkml="http://www.w3.org/2003/InkML" xml:id="stk5" contextRef="#ctx0" brushRef="#br0">12012 11501 0,'0'0'4,"-88"0"1,18 0 2,-1 0 0,1 0 2,-36 35-1,35-18 1,36 1 1,0 0-7,-1-1 5,1 54 1,17-53 1,-17 52-3,18 36-1,-19-18 3,36 18-2,-17 17 3,17-17-3,-36-17 2,36-37-3,-17 37 3,17 16 0,-36 1-2,36 18 1,0-18 0,0 35 0,0-35 1,0-18 2,0 0-7,0-18 6,0-34-4,0 17 3,0-18-1,0-17-1,0 17 6,0 88-10,18-123 6,0 89 1,-1-37-4,1-16 2,-18-19-1,18 19 2,-1-36-2,1 35 2,-18-17 6,18 17-8,-1 18 1,18-18 0,-17 18 0,35 0 4,-18-18-8,1-17 7,-1-18-6,0 0 3,18 0 0,0 0 0,-18 0 0,18 0 4,0 0-8,-18 0 4,-17 0 4,17 0-8,-17 0 4,0-18 9,17 18-8,0-17 5,53-19-6,36 1 0,-18 0 4,-18 17-4,-35 0-3,0 18 3,0 0 3,-1-35-3,1 35-3,0 0 2,0 0 1,-18-18 5,54 1-6,-36-54 0,52 1 2,-69 17-1,17-35-2,35-36 1,-88 18 4,17 18-4,1-18 2,53-17-1,-71-18 0,35-18 0,-17 18-1,-18-36 1,0 36 0,0-17 0,-53 16 0,-18 37-2,-88-54 4,89 106-2,-54-35 1,1 53-2,70-18 2,18 35-5,-54-35 10,72 35-12,-1 1 10,18-1-2,-17 0 10,-1 18 0,-35 0-17,18 0 5,-106 0 0,88 0 0,-36 0 1,54 0-2,-35 0 4,34 0-3,-17 0-3,36 18 2,-36-18 2,18 0-1,-18 0 4,17 0-5,19 0 2,-19 0-5,19 0 13</inkml:trace>
    </iact:actionData>
  </iact:action>
  <iact:action type="add" startTime="50542">
    <iact:property name="dataType"/>
    <iact:actionData xml:id="d6">
      <inkml:trace xmlns:inkml="http://www.w3.org/2003/InkML" xml:id="stk6" contextRef="#ctx0" brushRef="#br0">21714 11836 0,'0'0'3,"-53"-18"4,35 18-2,-17-35 4,0 35-2,-53 0 2,17 0-2,-35 0 1,36 0 3,-36 0-5,35 0 0,18 17 4,-35 54-4,18-36 2,17 53 0,0-17 1,0-18-1,17 17 0,-16-17 0,34 18 3,0 0-6,1-1 4,-1 54-2,-17-19 4,-1 19-5,-16 35 2,52-89 0,-71 54-1,18-1 4,-17-35-4,52-17 1,0 52 0,18-17 1,-17-18-4,17 18 6,0 0-4,0-18-1,0 18 2,0-35 0,0-36 1,0 0-2,0 0 1,53 18 0,-18 0 3,0-35-6,53 0 3,-35-1 0,18-17 3,-18 35-7,-36-35 8,19 18-5,-36 0 7,35-1-7,35 19 3,-34-36-2,-1 17-1,71-17 4,-36 0-6,36 0 3,-71 0 0,54 0 0,-36 0 1,-18 0-2,0-35 4,53 0-6,36-71 4,17-53-1,18-53 2,-18 54-4,0-72 1,-35 72 2,-36-1-3,-52 88 3,17-17-1,-35 53 1,18 0-2,-1-1 3,1 19-2,-18-1 0,18 0 0,-18 1-2,17-18 5,-17-1-6,36 1 3,-1-71 3,-35 36-2,18-36-3,-1 35 2,-17-17 0,71 0 0,-71 35 1,0-18-1,17 18-1,-17-17 1,0 17 0,0 0 0,-105-70 0,16 70 0,-105-18 0,53 18 0,-18-17 0,36 17 1,35 0-1,17 35-1,18 0 2,53 1-5,-35 17 8,17 0 1,1 0 11,-1 0-5,-35 0-14,36 0 11,-19 0-8,19 0 0</inkml:trace>
    </iact:actionData>
  </iact:action>
</iact:actions>
</file>

<file path=ppt/ink/inkAction3.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49133" units="1/cm"/>
          <inkml:channelProperty channel="Y" name="resolution" value="55.6701" units="1/cm"/>
          <inkml:channelProperty channel="T" name="resolution" value="1" units="1/dev"/>
        </inkml:channelProperties>
      </inkml:inkSource>
      <inkml:timestamp xml:id="ts0" timeString="2020-09-15T20:26:37.503"/>
    </inkml:context>
    <inkml:brush xml:id="br0">
      <inkml:brushProperty name="width" value="0.05292" units="cm"/>
      <inkml:brushProperty name="height" value="0.05292" units="cm"/>
      <inkml:brushProperty name="color" value="#FF0000"/>
    </inkml:brush>
  </inkml:definitions>
  <iact:action type="add" startTime="13427">
    <iact:property name="dataType"/>
    <iact:actionData xml:id="d0">
      <inkml:trace xmlns:inkml="http://www.w3.org/2003/InkML" xml:id="stk0" contextRef="#ctx0" brushRef="#br0">6668 11589 0,'0'-36'15,"0"19"-14,0-1 14,0 1-14,17-36 13,1 35-7,35-35-6,18 18 14,-18 17-14,17 1 13,18-36-13,0 53 14,-35 0-14,0 0 13,-17 0-13,52 35 14,-71-35-14,36 88 14,-35-17-7,0-54 3,52 107-3,-35-54 2,18-17-8,0 35 8,-17 1 0,16-36-2,19 52-7,-53-69 11,-18 34-2,17-35 0,-17 18-2,0-17 2,0 34-8,-17-17 8,-1 0 0,-17-18 1,-1 36-10,19-53 8,-54-1-1,-17 18 2,35-35-8,-35 0 6,17 18 4,-17-18-1,35 0-1,-53 0-9,54 0 8,-54 0 1,53-18 0,-53-34-9,71 16 9,-18 1 0,-18-18 3,54 18-7,-1-53 5,18-1-4,0 36 1,0-17-2,0-18 4,0-18-2,0 53 1,0 18-4,0-36 6,0 36-6,0 0 3,0 17 2,0 0-4,0 1 2,0-19 0,18 1 2,-1 17 22</inkml:trace>
    </iact:actionData>
  </iact:action>
  <iact:action type="add" startTime="16411">
    <iact:property name="dataType"/>
    <iact:actionData xml:id="d1">
      <inkml:trace xmlns:inkml="http://www.w3.org/2003/InkML" xml:id="stk1" contextRef="#ctx0" brushRef="#br0">11448 12347 0,'0'-35'1,"-18"-18"18,18 35-9,-17-35-2,-19 18 5,36 0-12,-35-18 8,18 18 1,17-53-2,0 17-6,0-17 8,0 17 1,0-17-3,0 17 2,0-17-8,0 35 8,0 0 0,0 18 1,35-53-10,0 53 8,18-36 1,-18 54 0,18-1-2,18 0-6,17-17 9,0 35-1,-17-18-2,-36 18 4,53 0-11,-17 0 6,17 0 5,-35 0-3,53 18 1,-53 17-8,35 53 8,-35-35 0,-18 0-2,0 35-6,-17-17 9,-18 52-1,0-70 0,0 53-9,0 0 8,0-35 1,0 17-2,-18 18 5,1 17-12,-1-88 8,-53 18 1,1 71 0,17-89 0,-71 71-9,72-71 9,-19 18 1,18 0-3,18-18 1,17-17 7,1-18 0,-1 0 1,0 0-1,-35 0 6,18-35-12,17-89-4,-52 36 2,52-18 0,-35-17 2,36 70-4,-1 17 4,18-52-2,0 53-2,0-18 2,0 18 4,0-18-8,0-35 4,0 70-1,0 0 2</inkml:trace>
    </iact:actionData>
  </iact:action>
  <iact:action type="add" startTime="18577">
    <iact:property name="dataType"/>
    <iact:actionData xml:id="d2">
      <inkml:trace xmlns:inkml="http://www.w3.org/2003/InkML" xml:id="stk2" contextRef="#ctx0" brushRef="#br0">16034 12294 0,'18'-17'20,"-18"-19"-10,0 1 0,-18-18-9,18 0 9,-18 0 0,1-35-2,-36-35 2,35 52-8,1-17 8,17 35 1,-18-53-1,-35 36-2,53 34-6,0-34 8,0 52 0,0 1-2,18-36-5,17 17 7,36 19 0,-19 17-2,19-18 2,52 18-8,-70 0 8,18 0 1,0 0-1,-54 0-9,71 0 8,-52 0 1,52 35 0,-35 36-2,17-18-6,-34-18 8,52 53 1,0 18-2,0 18-1,0-36 0,-35-18 0,53 19 0,-71-37 1,1 1 0,17 0-3,-53-17 4,0 16-4,0-16 4,0 17-4,-53 17 2,35-34 2,0-36-1,-17 35-4,0-18 6,-18 36-4,18-53 3,-1 18-6,-17-18 4,-17 0 0,-1 18 9,-17-18-10,-18 0 4,-35 0-4,35 0 0,-70 0 0,52-18 4,1-17-4,-53-18 0,87 0 0,37 18 4,-72-18-6,106 53 6,-17-18-5,0-17 1,17 17 33,18 0-31,0 1 0,0-18-2,0-18 0,0 17-4,0-17 7,0 1 0,0 16 0,0 1-9,0 0 8</inkml:trace>
    </iact:actionData>
  </iact:action>
  <iact:action type="add" startTime="23396">
    <iact:property name="dataType"/>
    <iact:actionData xml:id="d3">
      <inkml:trace xmlns:inkml="http://www.w3.org/2003/InkML" xml:id="stk3" contextRef="#ctx0" brushRef="#br0">21238 12435 0,'0'0'1,"-18"0"0,-53 0 12,36 0-12,-35 0 14,17 0-14,17 0 13,-69 0-13,16 0 14,19 0-14,-36-17 14,0-54-14,71 54 13,-18-19-5,0-17 1,35 18 0,1-18 0,17 18-9,0-36 9,0-17 0,0 35 0,0-35-9,0 18 8,0-19 2,0 19-1,0 17-2,0 0-6,17-18 8,1 36 0,17-18 1,1-17-1,-1 52-9,53 18 8,-70 0 1,52 0 0,-35 0-9,18 0 6,-17 0 6,34 0-3,36 0 0,-53 0-9,53 0 8,17 0 2,18 53-1,-17-35-2,-1 34-6,1 19 8,-71-36 0,17 1-1,-34 16 1,-1 19-8,0-36 8,-17 36 0,35-18 0,-18-18-9,-17 53 9,35-35 0,-18-18 1,-35-17-3,0 0-2,0 17 2,0-17 0,0-1 2,0 1-4,0 17 4,-35 18-4,17-53 2,0 18 2,-52 35-4,52-53 4,-35 0-4,18 17 2,-36-17 3,-17 18-6,18-18 3,17 0 0,-18 35 3,36-35-6,-18 0 6,18 0-6,-36 0 6,-35 0-6,0 0 6,-52 0-6,52-35 7,-18 35-6,54-18 4,-18 18-4,52 0 1,19 0 0,-36-35 2,53 17 41,0-35-36,0 36-4,17 17-4,-17-53 4,0 35-2</inkml:trace>
    </iact:actionData>
  </iact:action>
  <iact:action type="add" startTime="25778">
    <iact:property name="dataType"/>
    <iact:actionData xml:id="d4">
      <inkml:trace xmlns:inkml="http://www.w3.org/2003/InkML" xml:id="stk4" contextRef="#ctx0" brushRef="#br0">20303 13106 0,'0'-18'49,"0"0"-33,0 1-15,17-18 17,-17 17-11,0 0 1,0-17 0,18 17 0,-18-35 0,18 36 0,-1-36 0,1 18 0,0-1 1,-1-17-2,1 18 1,35-35 5,-36 52-10,1 0 5,17 1 1,-17-1 1,0 0-2,-1 1 2,18-1 3,18 18 3,18-18-7,-36 1 0,18 17 0,18 0 1,-1 0-4,-17 0-1,0 0 3,35 0-1,-52 0 1,-1 0 8,-18 0-9,54 0 2,-36 0 8,36 0-14,17 17 6,-35 1 0,70 17-5,-70-17 0,-35 0 8,35-1-6,-18 1 9,0 17-6,-17-17-8,0-18 14,-18 17 1,35 19-1,-35-1 7,0 0-6,0-17 0,0 17-15,0 18 0,0-18 12,0 18-12,0-35 14,0 35-14,0-18 13,0 18-13,0-18 21,0 18-21,0-17 0,0-19 12,0 18-12,0 1 30,-53-1-30,53-17 13,-35 17-13,-18 0 14,18 0-14,-1-17 13,1 17-7,0 1-6,0-19 14,-18-17-14,0 18 13,-35-18-13,-18 0 14,17 18-14,-16-18 14,69 0-14,-34 0 13,35 0-13,-1 0 14,19 0-9,-36 0-5,35 0 14,-35-36-14,-17 1 14,34 17-14,-34-52 13,17 35-13,35 17 14,-17-17-14,17-1 14,-17 1 0,17 17-8,1 1-6,-19-36 13,19 53-13,-1-53 14,18 35-14,-17-35 14,17 36-14,-18-18 13,18 17 2,0-17 6,0 17-7,0 0 1,0-17 6,0 17-7</inkml:trace>
    </iact:actionData>
  </iact:action>
  <iact:action type="add" startTime="38275">
    <iact:property name="dataType"/>
    <iact:actionData xml:id="d5">
      <inkml:trace xmlns:inkml="http://www.w3.org/2003/InkML" xml:id="stk5" contextRef="#ctx0" brushRef="#br0">7250 13653 0,'0'-18'1,"0"0"13,-18 18-13,-17-17 14,-18 17-14,18-18 13,-36 18-7,18-35-6,0 17 14,-35 0-14,53 18 13,-36-35-13,-17 0 14,18 17 0,17 1-14,35 17 0,-17-18 13,17-17-13,-17-1 14,35-34-9,0-1 10,0 36 0,0-18-15,0 0 13,0-17-13,0 34 14,0 19-14,0-19 13,0-34-13,0 35 21,0-1-21,0 1 13,0 17-13,0-17 14,18 17-14,-1 1 13,1 17-13,17-35 14,-35 17-14,53 0 14,-18 18-14,53-17 13,18 17-7,0 0-6,18 0 13,-54 0-13,-17 0 14,35 0-14,-70 0 14,0 0 0,-1 0 1,18 0 0,-17 0-10,17 35-5,1-17 14,52 34-14,-70-34 13,52 17-13,-17 1 14,-35-19-14,35 19 14,-18-19-14,0 18 13,0-17-13,36 17 14,-71-17-9,35 17 12,-17-17-14,-18 0 4,0-1 10,0 1-13,-18 0 3,1 17 1,17-18 2,-36 19-1,-17-1-4,36 0-2,17-17 7,-18 0-3,0-1-3,18 1 2,0 17 5,-17-17-4,17 17-3,-18 0 6,18-17-2,-17 35-2,-19-18 2,19-17 7,-19-18-8,19 0 0,-36 0 4,18 0 8,17 0-12,-35 0 1,35 0-2,1 0 2,-36 0-6,17 0 6,19 0 6,-1 0-7,1-18 47,-1 0-33,0 1-6,1 17-15,-1-35 13,0 35 118</inkml:trace>
    </iact:actionData>
  </iact:action>
  <iact:action type="add" startTime="59938">
    <iact:property name="dataType"/>
    <iact:actionData xml:id="d6">
      <inkml:trace xmlns:inkml="http://www.w3.org/2003/InkML" xml:id="stk6" contextRef="#ctx0" brushRef="#br0">7991 12136 0,'17'-18'22,"1"18"18,35 0-32,53 0 4,0-18-8,35 18 4,70 0 0,1 0 4,70 0-4,-70 0 0,35 0-4,-71 0 4,-70 0 4,18 0-8,-54 0 5,-52 0-2,-1 0 6,19 0-10,-19 0 5,1 0 8,17 0-8,1 0 1,34 0-2,18 0-6,-17 0 13,17 0-13,-17 0 14,34 0-14,-34 0 13,-53 0 71,35 0-70,-18 0-14,-18 0 14,19 0-14,-19 0 14,1 0 0,17 0 7,-70 0 78</inkml:trace>
    </iact:actionData>
  </iact:action>
  <iact:action type="add" startTime="61410">
    <iact:property name="dataType"/>
    <iact:actionData xml:id="d7">
      <inkml:trace xmlns:inkml="http://www.w3.org/2003/InkML" xml:id="stk7" contextRef="#ctx0" brushRef="#br0">12647 11924 0,'-17'-18'31,"34"-17"-16,19 35 1,70 0-15,-54-18 14,90 18-9,-1 0-5,35 0 14,-35 0-14,71 0 14,35 0-14,-71 0 13,-35 0-13,53 0 14,-88 0-14,-35 0 13,-18 0-13,17 0 14,-52 0 7,-1 0 41,19 0-62,-19 0 13,1 0-7,0 0 8,-1 0-14,1 0 14,0 0 1,34 0-1,-16 0 1,34 0-15,-34 0 0,52 0 19,-18 0-19,-52 0 14,35 0-14</inkml:trace>
    </iact:actionData>
  </iact:action>
  <iact:action type="add" startTime="63146">
    <iact:property name="dataType"/>
    <iact:actionData xml:id="d8">
      <inkml:trace xmlns:inkml="http://www.w3.org/2003/InkML" xml:id="stk8" contextRef="#ctx0" brushRef="#br0">17234 12030 0,'17'0'22,"1"0"-21,35-18 14,-18 18 1,71 0-15,0 0 0,0 0 13,17 0-13,89 0 14,-71 0-14,0 0 13,-35 0 2,70 0-15,-88 0 0,-17 0 13,35 0-13,-53 0 20,-18 0-20,0 0 14,-17 0-14,-1 0 13,1 0 2,53 0-15,-1 0 13,18 0 2,-35 0-15,53 0 0,-35 0 19,-18 0-19,-18 0 14,-17 0-14,17 0 145</inkml:trace>
    </iact:actionData>
  </iact:action>
  <iact:action type="add" startTime="64106">
    <iact:property name="dataType"/>
    <iact:actionData xml:id="d9">
      <inkml:trace xmlns:inkml="http://www.w3.org/2003/InkML" xml:id="stk9" contextRef="#ctx0" brushRef="#br0">19403 11836 0,'71'0'70,"35"0"-60,-18 35-4,-53-17 3,53-1-6,-35 1-2,0 0 14,-35-1-14,-1-17 13,1 18 171,-36-18-154,-35 17 0,18 36 69,17-53-78,-17 18-21,35 0 0,-35-1 13,17 1-13,-17 0 14,17-18-14,-17 17 13,0 1-13,-53 52 14,70-70-14,18 18 14,-35 17-14,17-17 20</inkml:trace>
    </iact:actionData>
  </iact:action>
  <iact:action type="add" startTime="77513">
    <iact:property name="dataType"/>
    <iact:actionData xml:id="d10">
      <inkml:trace xmlns:inkml="http://www.w3.org/2003/InkML" xml:id="stk10" contextRef="#ctx0" brushRef="#br0">16687 13476 0,'-53'0'115,"53"-18"-99,-71 18-10,54 0-5,-36 0 14,17-17-14,-16 17 13,16-18 2,-34 18-15,-1-35 0,36 17 13,-36 1-13,18 17 13,0-36-13,18 1 14,-35 17-9,34 1-5,19-1 14,-19-17 1,19-18-1,17 18 1,-18-1-15,-35-52 14,36 88 0,-1-35-8,0 17 8,18-17-3,-17 17-8,17 1 4,0-1 1,0 0 6,0-17-5,0 18-5,0-1 11,17-17 3,19 35-11,17-36-3,35 19 3,-18 17 0,71-18 4,-35 18-8,0-35 9,88-18-5,-123 53 0,17-18 0,-35 18-5,-36 0 10,1-17-4,0 17 40,35 0-46,17 0 6,36 0 1,-18 35 1,-35-35-3,35 18-6,0-1 7,-52 1-2,17 17 8,-18-17-12,18-1 7,-36 1-6,1 0-3,-18-1 14,0 1-14,0 0 13,0 34-13,0-34 9,0 17 5,0 1-14,0-19 14,0 36-14,0-35 14,0 17 0,0-17 1,0-1-15,0 1 14,0 17-9,0-17 10,0 0-1,-18 17 1,18-17-15,-35 17 14,0-18-14,17 19 13,1-19-13,-1 1 14,-35 0-9,-17-1-5,17 19 14,35-19-14,-35-17 14,-35 18-14,35-18 13,-35 53-13,52-53 14,1 0 0,-18 0-14,36 0 14,-1 0-8,0 0-6,1 0 13,-1 0-13,-35 0 14,36 0-14,-1 0 13,0 0-13,1 0 14,-1 0-14,-17 0 14,-1 0 0,19-18-8,-1 18 8,1-18 1,-1 18 69,0 0-84,1-17 110</inkml:trace>
    </iact:actionData>
  </iact:action>
  <iact:action type="add" startTime="90194">
    <iact:property name="dataType"/>
    <iact:actionData xml:id="d11">
      <inkml:trace xmlns:inkml="http://www.w3.org/2003/InkML" xml:id="stk11" contextRef="#ctx0" brushRef="#br0">7955 13194 0,'36'-18'15,"-1"-17"16,0 0-30,1 17 14,-1 18-14,18-18 14,0-17-14,-18 35 0,53-17 19,-17 17-19,-36 0 13,71 0-13,-18 0 14,-17 0-14,-18 0 14,35 0-14,18 0 13,-36 0-13,36 0 14,17 0-14,19 0 13,-1 0-7,35 0-6,-105 0 14,52 0-14,-70 0 13,-35 0-13,-1 17 14,1-17 69,17 0-68,18 0-15,-18 0 14</inkml:trace>
    </iact:actionData>
  </iact:action>
  <iact:action type="add" startTime="90971">
    <iact:property name="dataType"/>
    <iact:actionData xml:id="d12">
      <inkml:trace xmlns:inkml="http://www.w3.org/2003/InkML" xml:id="stk12" contextRef="#ctx0" brushRef="#br0">10090 12982 0,'53'-17'70,"-18"17"-63,-17 0 6,-1 17-2,-17 19 46,-53-19-41,18-17-9,-18 0-6,36 0 14,-1 0-14,-17 18 13,17-18 2,-17 0-15</inkml:trace>
    </iact:actionData>
  </iact:action>
  <iact:action type="add" startTime="92210">
    <iact:property name="dataType"/>
    <iact:actionData xml:id="d13">
      <inkml:trace xmlns:inkml="http://www.w3.org/2003/InkML" xml:id="stk13" contextRef="#ctx0" brushRef="#br0">18945 13053 0,'17'0'46,"89"0"-30,70 0-15,1 0 14,-36 0-9,71 0-5,-107 0 13,19 0-13,-71 0 14,-18 0 1,-17 0-15</inkml:trace>
    </iact:actionData>
  </iact:action>
  <iact:action type="add" startTime="93013">
    <iact:property name="dataType"/>
    <iact:actionData xml:id="d14">
      <inkml:trace xmlns:inkml="http://www.w3.org/2003/InkML" xml:id="stk14" contextRef="#ctx0" brushRef="#br0">20073 12912 0,'18'0'71,"0"0"-66,-1 17 2,19 1 1,-19 0 0,-17-1 8,18 1-8,0 0 16,-1-18 52,-17 17-60,0 1-15,18-1 13,-18 19-13,0-19 14,0 1-9,0 17 26,-18-17-31,-70-18 13,17 0-13,36 0 14,-18 0-14</inkml:trace>
    </iact:actionData>
  </iact:action>
  <iact:action type="add" startTime="100263">
    <iact:property name="dataType"/>
    <iact:actionData xml:id="d15">
      <inkml:trace xmlns:inkml="http://www.w3.org/2003/InkML" xml:id="stk15" contextRef="#ctx0" brushRef="#br0">12083 12665 0,'-53'-18'15,"35"18"1,-17 0-1,-35 0 14,-19 0-28,-16 0 13,34 0-13,0 0 14,-34 0-14,34 0 13,-17 0-13,-36 88 14,54-70 1,-1 0-10,36-18 10,0 35-15,17-18 0,-17 1 12,35 0 3,0-1 0,0 1-1,0 35-14,0-18 0,0 18 19,-18-18-19,18 18 0,0-17 13,0-19 2,0 36-15,0-35 0,0-1 12,0 19 3,0-19 0,18 1 6,-1 0-21,36-1 13,-35 1 2,0-18-15,35 18 14,-1-1 0,-16-17-14,34 18 14,-34 17-14,17-17 14,-1-1-9,37 1-5,34 35 13,-70-53-13,70 0 14,36 0 1,-53 0-15,35 0 13,-70 0-13,17 0 14,-53 0-14,-17 0 13,-1-18 57,1 18-57,17-35-11,-17 17 5,17-17 2,1 0-2,-19 17 0,36-17 0,-53 17 1,53-17-3,-18 17 3,-17 1-2,53-19 1,-19 19 0,-34 17 5,0-18-10,17 1 8,-17-1 12,-18 0-11,0 1-4,-18-19 8,18 19-8,-18-1 0,1 0 0,-1 1 0,-17-18 0,0-1 0,17 19 0,-53-19 0,18 19 1,-17-1-2,-1 0 6,1-17-10,-1 35 6,-17 0-1,53-18 1,-18 18 0,18 0-1,-1 0 1,19 0-8,-1 0 13,-17 0-13,17 0 14,0 0-14,-34-17 14,34 17 16,0 0-30,-17 0 97</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1"/>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t" anchorCtr="0" compatLnSpc="1">
            <a:prstTxWarp prst="textNoShape">
              <a:avLst/>
            </a:prstTxWarp>
          </a:bodyPr>
          <a:lstStyle>
            <a:lvl1pPr defTabSz="898391">
              <a:defRPr sz="1200"/>
            </a:lvl1pPr>
          </a:lstStyle>
          <a:p>
            <a:endParaRPr lang="en-US" altLang="zh-CN"/>
          </a:p>
        </p:txBody>
      </p:sp>
      <p:sp>
        <p:nvSpPr>
          <p:cNvPr id="97283" name="Rectangle 3"/>
          <p:cNvSpPr>
            <a:spLocks noGrp="1" noChangeArrowheads="1"/>
          </p:cNvSpPr>
          <p:nvPr>
            <p:ph type="dt" idx="1"/>
          </p:nvPr>
        </p:nvSpPr>
        <p:spPr bwMode="auto">
          <a:xfrm>
            <a:off x="3957959" y="1"/>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t" anchorCtr="0" compatLnSpc="1">
            <a:prstTxWarp prst="textNoShape">
              <a:avLst/>
            </a:prstTxWarp>
          </a:bodyPr>
          <a:lstStyle>
            <a:lvl1pPr algn="r" defTabSz="898391">
              <a:defRPr sz="1200"/>
            </a:lvl1pPr>
          </a:lstStyle>
          <a:p>
            <a:endParaRPr lang="en-US" altLang="zh-CN"/>
          </a:p>
        </p:txBody>
      </p:sp>
      <p:sp>
        <p:nvSpPr>
          <p:cNvPr id="97284" name="Rectangle 4"/>
          <p:cNvSpPr>
            <a:spLocks noGrp="1" noRot="1" noChangeAspect="1" noChangeArrowheads="1" noTextEdit="1"/>
          </p:cNvSpPr>
          <p:nvPr>
            <p:ph type="sldImg" idx="2"/>
          </p:nvPr>
        </p:nvSpPr>
        <p:spPr bwMode="auto">
          <a:xfrm>
            <a:off x="1173163" y="696913"/>
            <a:ext cx="4640262" cy="34798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7285" name="Rectangle 5"/>
          <p:cNvSpPr>
            <a:spLocks noGrp="1" noChangeArrowheads="1"/>
          </p:cNvSpPr>
          <p:nvPr>
            <p:ph type="body" sz="quarter" idx="3"/>
          </p:nvPr>
        </p:nvSpPr>
        <p:spPr bwMode="auto">
          <a:xfrm>
            <a:off x="930917" y="4410730"/>
            <a:ext cx="5123166" cy="4176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97286" name="Rectangle 6"/>
          <p:cNvSpPr>
            <a:spLocks noGrp="1" noChangeArrowheads="1"/>
          </p:cNvSpPr>
          <p:nvPr>
            <p:ph type="ftr" sz="quarter" idx="4"/>
          </p:nvPr>
        </p:nvSpPr>
        <p:spPr bwMode="auto">
          <a:xfrm>
            <a:off x="0" y="8818579"/>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b" anchorCtr="0" compatLnSpc="1">
            <a:prstTxWarp prst="textNoShape">
              <a:avLst/>
            </a:prstTxWarp>
          </a:bodyPr>
          <a:lstStyle>
            <a:lvl1pPr defTabSz="898391">
              <a:defRPr sz="1200"/>
            </a:lvl1pPr>
          </a:lstStyle>
          <a:p>
            <a:endParaRPr lang="en-US" altLang="zh-CN"/>
          </a:p>
        </p:txBody>
      </p:sp>
      <p:sp>
        <p:nvSpPr>
          <p:cNvPr id="97287" name="Rectangle 7"/>
          <p:cNvSpPr>
            <a:spLocks noGrp="1" noChangeArrowheads="1"/>
          </p:cNvSpPr>
          <p:nvPr>
            <p:ph type="sldNum" sz="quarter" idx="5"/>
          </p:nvPr>
        </p:nvSpPr>
        <p:spPr bwMode="auto">
          <a:xfrm>
            <a:off x="3957959" y="8818579"/>
            <a:ext cx="3027042" cy="465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859" tIns="44929" rIns="89859" bIns="44929" numCol="1" anchor="b" anchorCtr="0" compatLnSpc="1">
            <a:prstTxWarp prst="textNoShape">
              <a:avLst/>
            </a:prstTxWarp>
          </a:bodyPr>
          <a:lstStyle>
            <a:lvl1pPr algn="r" defTabSz="898391">
              <a:defRPr sz="1200"/>
            </a:lvl1pPr>
          </a:lstStyle>
          <a:p>
            <a:fld id="{3F18BC01-AC56-4C43-92B2-FF15BB20E713}" type="slidenum">
              <a:rPr lang="zh-CN" altLang="en-US"/>
              <a:pPr/>
              <a:t>‹#›</a:t>
            </a:fld>
            <a:endParaRPr lang="en-US" altLang="zh-CN"/>
          </a:p>
        </p:txBody>
      </p:sp>
    </p:spTree>
    <p:extLst>
      <p:ext uri="{BB962C8B-B14F-4D97-AF65-F5344CB8AC3E}">
        <p14:creationId xmlns:p14="http://schemas.microsoft.com/office/powerpoint/2010/main" val="635993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en.wikipedia.org/wiki/Diffs" TargetMode="External"/><Relationship Id="rId3" Type="http://schemas.openxmlformats.org/officeDocument/2006/relationships/hyperlink" Target="https://searchdatabackup.techtarget.com/definition/restore" TargetMode="External"/><Relationship Id="rId7" Type="http://schemas.openxmlformats.org/officeDocument/2006/relationships/hyperlink" Target="http://en.wikipedia.org/wiki/Hard_links" TargetMode="External"/><Relationship Id="rId12" Type="http://schemas.openxmlformats.org/officeDocument/2006/relationships/hyperlink" Target="http://en.wikipedia.org/wiki/Disk_mirroring"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en.wikipedia.org/wiki/Incremental_backup" TargetMode="External"/><Relationship Id="rId11" Type="http://schemas.openxmlformats.org/officeDocument/2006/relationships/hyperlink" Target="http://en.wikipedia.org/wiki/Continuous_data_protection" TargetMode="External"/><Relationship Id="rId5" Type="http://schemas.openxmlformats.org/officeDocument/2006/relationships/hyperlink" Target="http://en.wikipedia.org/wiki/System_image" TargetMode="External"/><Relationship Id="rId10" Type="http://schemas.openxmlformats.org/officeDocument/2006/relationships/hyperlink" Target="http://en.wikipedia.org/wiki/Time_Machine_(Apple_software)" TargetMode="External"/><Relationship Id="rId4" Type="http://schemas.openxmlformats.org/officeDocument/2006/relationships/hyperlink" Target="http://en.wikipedia.org/wiki/Backup_rotation_scheme" TargetMode="External"/><Relationship Id="rId9" Type="http://schemas.openxmlformats.org/officeDocument/2006/relationships/hyperlink" Target="http://en.wikipedia.org/wiki/Rdiff-backup"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1</a:t>
            </a:fld>
            <a:endParaRPr lang="en-US" altLang="zh-CN"/>
          </a:p>
        </p:txBody>
      </p:sp>
    </p:spTree>
    <p:extLst>
      <p:ext uri="{BB962C8B-B14F-4D97-AF65-F5344CB8AC3E}">
        <p14:creationId xmlns:p14="http://schemas.microsoft.com/office/powerpoint/2010/main" val="3431954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plug</a:t>
            </a:r>
            <a:r>
              <a:rPr lang="en-US" baseline="0" dirty="0"/>
              <a:t> in a HDD but not reading or writing any data on it, it still draws power. But tape does not. It only draws power when being accessed.</a:t>
            </a:r>
          </a:p>
          <a:p>
            <a:r>
              <a:rPr kumimoji="1" lang="en-US" sz="1200" b="0" i="0" kern="1200" dirty="0">
                <a:solidFill>
                  <a:schemeClr val="tx1"/>
                </a:solidFill>
                <a:effectLst/>
                <a:latin typeface="Arial" charset="0"/>
                <a:ea typeface="+mn-ea"/>
                <a:cs typeface="+mn-cs"/>
              </a:rPr>
              <a:t>Tape is </a:t>
            </a:r>
            <a:r>
              <a:rPr kumimoji="1" lang="en-US" sz="1200" b="1" i="0" kern="1200" dirty="0">
                <a:solidFill>
                  <a:schemeClr val="tx1"/>
                </a:solidFill>
                <a:effectLst/>
                <a:latin typeface="Arial" charset="0"/>
                <a:ea typeface="+mn-ea"/>
                <a:cs typeface="+mn-cs"/>
              </a:rPr>
              <a:t>fast</a:t>
            </a:r>
            <a:r>
              <a:rPr kumimoji="1" lang="en-US" sz="1200" b="0" i="0" kern="1200" dirty="0">
                <a:solidFill>
                  <a:schemeClr val="tx1"/>
                </a:solidFill>
                <a:effectLst/>
                <a:latin typeface="Arial" charset="0"/>
                <a:ea typeface="+mn-ea"/>
                <a:cs typeface="+mn-cs"/>
              </a:rPr>
              <a:t> when used sequentially. For</a:t>
            </a:r>
            <a:r>
              <a:rPr kumimoji="1" lang="en-US" sz="1200" b="0" i="0" kern="1200" baseline="0" dirty="0">
                <a:solidFill>
                  <a:schemeClr val="tx1"/>
                </a:solidFill>
                <a:effectLst/>
                <a:latin typeface="Arial" charset="0"/>
                <a:ea typeface="+mn-ea"/>
                <a:cs typeface="+mn-cs"/>
              </a:rPr>
              <a:t> </a:t>
            </a:r>
            <a:r>
              <a:rPr kumimoji="1" lang="en-US" sz="1200" b="0" i="0" kern="1200" dirty="0">
                <a:solidFill>
                  <a:schemeClr val="tx1"/>
                </a:solidFill>
                <a:effectLst/>
                <a:latin typeface="Arial" charset="0"/>
                <a:ea typeface="+mn-ea"/>
                <a:cs typeface="+mn-cs"/>
              </a:rPr>
              <a:t>backups (copying</a:t>
            </a:r>
            <a:r>
              <a:rPr kumimoji="1" lang="en-US" sz="1200" b="0" i="0" kern="1200" baseline="0" dirty="0">
                <a:solidFill>
                  <a:schemeClr val="tx1"/>
                </a:solidFill>
                <a:effectLst/>
                <a:latin typeface="Arial" charset="0"/>
                <a:ea typeface="+mn-ea"/>
                <a:cs typeface="+mn-cs"/>
              </a:rPr>
              <a:t> the entire drive from start to finish), it </a:t>
            </a:r>
            <a:r>
              <a:rPr kumimoji="1" lang="en-US" sz="1200" b="0" i="0" kern="1200" dirty="0">
                <a:solidFill>
                  <a:schemeClr val="tx1"/>
                </a:solidFill>
                <a:effectLst/>
                <a:latin typeface="Arial" charset="0"/>
                <a:ea typeface="+mn-ea"/>
                <a:cs typeface="+mn-cs"/>
              </a:rPr>
              <a:t>runs between 75 MB/s and 130 MB/s sustained per drive.</a:t>
            </a:r>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12</a:t>
            </a:fld>
            <a:endParaRPr lang="en-US" altLang="zh-CN"/>
          </a:p>
        </p:txBody>
      </p:sp>
    </p:spTree>
    <p:extLst>
      <p:ext uri="{BB962C8B-B14F-4D97-AF65-F5344CB8AC3E}">
        <p14:creationId xmlns:p14="http://schemas.microsoft.com/office/powerpoint/2010/main" val="1373394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13</a:t>
            </a:fld>
            <a:endParaRPr lang="en-US" altLang="zh-CN"/>
          </a:p>
        </p:txBody>
      </p:sp>
    </p:spTree>
    <p:extLst>
      <p:ext uri="{BB962C8B-B14F-4D97-AF65-F5344CB8AC3E}">
        <p14:creationId xmlns:p14="http://schemas.microsoft.com/office/powerpoint/2010/main" val="340582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Striping: Data</a:t>
            </a:r>
            <a:r>
              <a:rPr lang="en-US" baseline="0" dirty="0"/>
              <a:t> blocks of F spread out among all drives.</a:t>
            </a:r>
          </a:p>
          <a:p>
            <a:endParaRPr lang="en-US" baseline="0" dirty="0"/>
          </a:p>
          <a:p>
            <a:r>
              <a:rPr lang="en-US" baseline="0" dirty="0"/>
              <a:t>Note the data block can go to any block within the drive. We start from the top as a convention.</a:t>
            </a:r>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14</a:t>
            </a:fld>
            <a:endParaRPr lang="en-US" altLang="zh-CN"/>
          </a:p>
        </p:txBody>
      </p:sp>
    </p:spTree>
    <p:extLst>
      <p:ext uri="{BB962C8B-B14F-4D97-AF65-F5344CB8AC3E}">
        <p14:creationId xmlns:p14="http://schemas.microsoft.com/office/powerpoint/2010/main" val="668037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Mirroring: D0</a:t>
            </a:r>
            <a:r>
              <a:rPr lang="en-US" baseline="0" dirty="0"/>
              <a:t> is the data drive and D1 is its mirror; D2 is the data drive and D3 is its mirror.</a:t>
            </a:r>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15</a:t>
            </a:fld>
            <a:endParaRPr lang="en-US" altLang="zh-CN"/>
          </a:p>
        </p:txBody>
      </p:sp>
    </p:spTree>
    <p:extLst>
      <p:ext uri="{BB962C8B-B14F-4D97-AF65-F5344CB8AC3E}">
        <p14:creationId xmlns:p14="http://schemas.microsoft.com/office/powerpoint/2010/main" val="1103432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Striping</a:t>
            </a:r>
            <a:r>
              <a:rPr lang="en-US" baseline="0" dirty="0"/>
              <a:t> and parity.</a:t>
            </a:r>
          </a:p>
          <a:p>
            <a:r>
              <a:rPr lang="en-US" baseline="0" dirty="0"/>
              <a:t>Take first bits of every block and take the second bit of every block:</a:t>
            </a:r>
          </a:p>
          <a:p>
            <a:r>
              <a:rPr lang="en-US" baseline="0" dirty="0"/>
              <a:t>	01</a:t>
            </a:r>
          </a:p>
          <a:p>
            <a:r>
              <a:rPr lang="en-US" baseline="0" dirty="0"/>
              <a:t>	10</a:t>
            </a:r>
          </a:p>
          <a:p>
            <a:r>
              <a:rPr lang="en-US" baseline="0" dirty="0"/>
              <a:t>	10</a:t>
            </a:r>
          </a:p>
          <a:p>
            <a:r>
              <a:rPr lang="en-US" baseline="0" dirty="0"/>
              <a:t>Odd: </a:t>
            </a:r>
            <a:r>
              <a:rPr lang="en-US" baseline="0" dirty="0" err="1"/>
              <a:t>Ap</a:t>
            </a:r>
            <a:r>
              <a:rPr lang="en-US" baseline="0" dirty="0"/>
              <a:t> =	10 </a:t>
            </a:r>
          </a:p>
          <a:p>
            <a:endParaRPr lang="en-US" baseline="0" dirty="0"/>
          </a:p>
          <a:p>
            <a:r>
              <a:rPr lang="en-US" baseline="0" dirty="0"/>
              <a:t>XX is vacant spots with random data that we usually don’t care. But because we need compute the parity for F4 and F5, we need to know what is there. Assume all 00.</a:t>
            </a:r>
          </a:p>
          <a:p>
            <a:r>
              <a:rPr lang="en-US" baseline="0" dirty="0"/>
              <a:t>	00</a:t>
            </a:r>
          </a:p>
          <a:p>
            <a:r>
              <a:rPr lang="en-US" baseline="0" dirty="0"/>
              <a:t>	11</a:t>
            </a:r>
          </a:p>
          <a:p>
            <a:r>
              <a:rPr lang="en-US" baseline="0" dirty="0"/>
              <a:t>	00</a:t>
            </a:r>
          </a:p>
          <a:p>
            <a:r>
              <a:rPr lang="en-US" baseline="0" dirty="0"/>
              <a:t>Odd: </a:t>
            </a:r>
            <a:r>
              <a:rPr lang="en-US" baseline="0" dirty="0" err="1"/>
              <a:t>Bp</a:t>
            </a:r>
            <a:r>
              <a:rPr lang="en-US" baseline="0" dirty="0"/>
              <a:t> =	00 </a:t>
            </a:r>
          </a:p>
          <a:p>
            <a:endParaRPr lang="en-US" baseline="0" dirty="0"/>
          </a:p>
          <a:p>
            <a:r>
              <a:rPr lang="en-US" baseline="0" dirty="0"/>
              <a:t>Some might ask why don’t we compute the parity block for the last rows? You can but no need. If we need to restore a HD, the last row does not need to be restored, as it is vacant.</a:t>
            </a:r>
          </a:p>
          <a:p>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16</a:t>
            </a:fld>
            <a:endParaRPr lang="en-US" altLang="zh-CN"/>
          </a:p>
        </p:txBody>
      </p:sp>
    </p:spTree>
    <p:extLst>
      <p:ext uri="{BB962C8B-B14F-4D97-AF65-F5344CB8AC3E}">
        <p14:creationId xmlns:p14="http://schemas.microsoft.com/office/powerpoint/2010/main" val="3946578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17</a:t>
            </a:fld>
            <a:endParaRPr lang="en-US" altLang="zh-CN"/>
          </a:p>
        </p:txBody>
      </p:sp>
    </p:spTree>
    <p:extLst>
      <p:ext uri="{BB962C8B-B14F-4D97-AF65-F5344CB8AC3E}">
        <p14:creationId xmlns:p14="http://schemas.microsoft.com/office/powerpoint/2010/main" val="4162712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18</a:t>
            </a:fld>
            <a:endParaRPr lang="en-US" altLang="zh-CN"/>
          </a:p>
        </p:txBody>
      </p:sp>
    </p:spTree>
    <p:extLst>
      <p:ext uri="{BB962C8B-B14F-4D97-AF65-F5344CB8AC3E}">
        <p14:creationId xmlns:p14="http://schemas.microsoft.com/office/powerpoint/2010/main" val="548595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3</a:t>
            </a:fld>
            <a:endParaRPr lang="en-US" altLang="zh-CN"/>
          </a:p>
        </p:txBody>
      </p:sp>
    </p:spTree>
    <p:extLst>
      <p:ext uri="{BB962C8B-B14F-4D97-AF65-F5344CB8AC3E}">
        <p14:creationId xmlns:p14="http://schemas.microsoft.com/office/powerpoint/2010/main" val="2024224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b="0" i="0" u="none" strike="noStrike" kern="1200" cap="none" spc="0" normalizeH="0" baseline="0" noProof="0" dirty="0">
                <a:ln>
                  <a:noFill/>
                </a:ln>
                <a:solidFill>
                  <a:srgbClr val="000000"/>
                </a:solidFill>
                <a:effectLst/>
                <a:uLnTx/>
                <a:uFillTx/>
                <a:latin typeface="Arial" charset="0"/>
                <a:ea typeface="+mn-ea"/>
                <a:cs typeface="+mn-cs"/>
              </a:rPr>
              <a:t>10,000HD in RAID 5, each HD typically runs at 50MBps, so 50MBps*10K =500GBps total bandwidth (access speed). So, is this good enough?</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b="0" i="0" u="none" strike="noStrike" kern="1200" cap="none" spc="0" normalizeH="0" baseline="0" noProof="0" dirty="0">
                <a:ln>
                  <a:noFill/>
                </a:ln>
                <a:solidFill>
                  <a:srgbClr val="000000"/>
                </a:solidFill>
                <a:effectLst/>
                <a:uLnTx/>
                <a:uFillTx/>
                <a:latin typeface="Arial" charset="0"/>
                <a:ea typeface="+mn-ea"/>
                <a:cs typeface="+mn-cs"/>
              </a:rPr>
              <a:t>Translation: speed wise, how many users can it support?</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sz="12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b="0" i="0" u="none" strike="noStrike" kern="1200" cap="none" spc="0" normalizeH="0" baseline="0" noProof="0" dirty="0">
                <a:ln>
                  <a:noFill/>
                </a:ln>
                <a:solidFill>
                  <a:srgbClr val="000000"/>
                </a:solidFill>
                <a:effectLst/>
                <a:uLnTx/>
                <a:uFillTx/>
                <a:latin typeface="Arial" charset="0"/>
                <a:ea typeface="+mn-ea"/>
                <a:cs typeface="+mn-cs"/>
              </a:rPr>
              <a:t>Approach one: How many users do you expect daily? 1M, 12 visitor per second, so 500GBps / 12 = … … way more than enough! A user can download like 5 4K movies per second!</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sz="12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b="0" i="0" u="none" strike="noStrike" kern="1200" cap="none" spc="0" normalizeH="0" baseline="0" noProof="0" dirty="0">
                <a:ln>
                  <a:noFill/>
                </a:ln>
                <a:solidFill>
                  <a:srgbClr val="000000"/>
                </a:solidFill>
                <a:effectLst/>
                <a:uLnTx/>
                <a:uFillTx/>
                <a:latin typeface="Arial" charset="0"/>
                <a:ea typeface="+mn-ea"/>
                <a:cs typeface="+mn-cs"/>
              </a:rPr>
              <a:t>Approach two: How fast a user need to access a FB page (how long will they wait)? One page 5MB (FB games home page). How long can you wait before losing patience? 3s. 5MB/3s = 1.7MBps for each user. So 500GBps / 1.7MBps = 294,118 visitors every 3 seconds (3s wait time). Roughly 100K users per second, that is 8.4 billion daily!</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b="1" i="0" kern="1200" dirty="0">
                <a:solidFill>
                  <a:schemeClr val="tx1"/>
                </a:solidFill>
                <a:effectLst/>
                <a:latin typeface="Arial" charset="0"/>
                <a:ea typeface="+mn-ea"/>
                <a:cs typeface="+mn-cs"/>
              </a:rPr>
              <a:t>Fact: 1.62 billion</a:t>
            </a:r>
            <a:r>
              <a:rPr kumimoji="1" lang="en-US" sz="1200" b="0" i="0" kern="1200" dirty="0">
                <a:solidFill>
                  <a:schemeClr val="tx1"/>
                </a:solidFill>
                <a:effectLst/>
                <a:latin typeface="Arial" charset="0"/>
                <a:ea typeface="+mn-ea"/>
                <a:cs typeface="+mn-cs"/>
              </a:rPr>
              <a:t> users visit Facebook daily,</a:t>
            </a:r>
            <a:r>
              <a:rPr kumimoji="1" lang="en-US" sz="1200" b="0" i="0" kern="1200" baseline="0" dirty="0">
                <a:solidFill>
                  <a:schemeClr val="tx1"/>
                </a:solidFill>
                <a:effectLst/>
                <a:latin typeface="Arial" charset="0"/>
                <a:ea typeface="+mn-ea"/>
                <a:cs typeface="+mn-cs"/>
              </a:rPr>
              <a:t> as of 2020.</a:t>
            </a:r>
            <a:endParaRPr kumimoji="1" lang="en-US" sz="12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sz="12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b="0" i="0" u="none" strike="noStrike" kern="1200" cap="none" spc="0" normalizeH="0" baseline="0" noProof="0">
                <a:ln>
                  <a:noFill/>
                </a:ln>
                <a:solidFill>
                  <a:srgbClr val="000000"/>
                </a:solidFill>
                <a:effectLst/>
                <a:uLnTx/>
                <a:uFillTx/>
                <a:latin typeface="Arial" charset="0"/>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sz="12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b="0" i="0" u="none" strike="noStrike" kern="1200" cap="none" spc="0" normalizeH="0" baseline="0" noProof="0" dirty="0">
                <a:ln>
                  <a:noFill/>
                </a:ln>
                <a:solidFill>
                  <a:srgbClr val="000000"/>
                </a:solidFill>
                <a:effectLst/>
                <a:uLnTx/>
                <a:uFillTx/>
                <a:latin typeface="Arial" charset="0"/>
                <a:ea typeface="+mn-ea"/>
                <a:cs typeface="+mn-cs"/>
              </a:rPr>
              <a:t>Food for thought:</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b="0" i="0" u="none" strike="noStrike" kern="1200" cap="none" spc="0" normalizeH="0" baseline="0" noProof="0" dirty="0">
                <a:ln>
                  <a:noFill/>
                </a:ln>
                <a:solidFill>
                  <a:srgbClr val="000000"/>
                </a:solidFill>
                <a:effectLst/>
                <a:uLnTx/>
                <a:uFillTx/>
                <a:latin typeface="Arial" charset="0"/>
                <a:ea typeface="+mn-ea"/>
                <a:cs typeface="+mn-cs"/>
              </a:rPr>
              <a:t>More realistic: download speed (web page access speed) = HD access + network delay (transmission), say it adds 10%, so 500KBps / 1.1 = 450KBps (500KB per 1.1 second).</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sz="12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b="0" i="0" u="none" strike="noStrike" kern="1200" cap="none" spc="0" normalizeH="0" baseline="0" noProof="0" dirty="0">
                <a:ln>
                  <a:noFill/>
                </a:ln>
                <a:solidFill>
                  <a:srgbClr val="000000"/>
                </a:solidFill>
                <a:effectLst/>
                <a:uLnTx/>
                <a:uFillTx/>
                <a:latin typeface="Arial" charset="0"/>
                <a:ea typeface="+mn-ea"/>
                <a:cs typeface="+mn-cs"/>
              </a:rPr>
              <a:t>More realistic: 1s: 12 new; 2s: 12 new … …, existing users (say 1s user) might not leave right away at 2s, 3s etc.!</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b="0" i="0" u="none" strike="noStrike" kern="1200" cap="none" spc="0" normalizeH="0" baseline="0" noProof="0" dirty="0">
                <a:ln>
                  <a:noFill/>
                </a:ln>
                <a:solidFill>
                  <a:srgbClr val="000000"/>
                </a:solidFill>
                <a:effectLst/>
                <a:uLnTx/>
                <a:uFillTx/>
                <a:latin typeface="Arial" charset="0"/>
                <a:ea typeface="+mn-ea"/>
                <a:cs typeface="+mn-cs"/>
              </a:rPr>
              <a:t>So Need to use Poisson process/arrival process (with arrival rate of 12) and exponential residence time to estimate average number of users per second.</a:t>
            </a:r>
          </a:p>
          <a:p>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4</a:t>
            </a:fld>
            <a:endParaRPr lang="en-US" altLang="zh-CN"/>
          </a:p>
        </p:txBody>
      </p:sp>
    </p:spTree>
    <p:extLst>
      <p:ext uri="{BB962C8B-B14F-4D97-AF65-F5344CB8AC3E}">
        <p14:creationId xmlns:p14="http://schemas.microsoft.com/office/powerpoint/2010/main" val="1775784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Online/Hot backup: you can unplug the old drive and plug in the new one without interruption.</a:t>
            </a:r>
          </a:p>
          <a:p>
            <a:endParaRPr lang="en-US" baseline="0" dirty="0"/>
          </a:p>
          <a:p>
            <a:r>
              <a:rPr lang="en-US" baseline="0" dirty="0"/>
              <a:t>RAID 1 and 5 can protect against one HD failure.</a:t>
            </a:r>
          </a:p>
          <a:p>
            <a:r>
              <a:rPr lang="en-US" baseline="0" dirty="0"/>
              <a:t>What if there are two HD failures?</a:t>
            </a:r>
          </a:p>
          <a:p>
            <a:r>
              <a:rPr lang="en-US" baseline="0" dirty="0"/>
              <a:t>Or if a fire destroys everything, how do we protect our data against that?</a:t>
            </a:r>
          </a:p>
          <a:p>
            <a:r>
              <a:rPr lang="en-US" baseline="0" dirty="0"/>
              <a:t>RAID 1 and 5 can protect against one HD failure.</a:t>
            </a:r>
          </a:p>
          <a:p>
            <a:r>
              <a:rPr lang="en-US" baseline="0" dirty="0"/>
              <a:t>No interruption or data lost if one HD fails.</a:t>
            </a:r>
          </a:p>
          <a:p>
            <a:r>
              <a:rPr lang="en-US" baseline="0" dirty="0"/>
              <a:t>This is called online backup.</a:t>
            </a:r>
          </a:p>
          <a:p>
            <a:r>
              <a:rPr lang="en-US" baseline="0" dirty="0"/>
              <a:t>It provides instant backup while the system is up and running. (this does not sound much, just one failure, but for 100 HD, its reliability increases from 50% improved to 85%!)</a:t>
            </a:r>
          </a:p>
          <a:p>
            <a:endParaRPr lang="en-US" baseline="0" dirty="0"/>
          </a:p>
          <a:p>
            <a:r>
              <a:rPr lang="en-US" baseline="0" dirty="0"/>
              <a:t>However, more than 1 simultaneous HD failure could still happen.</a:t>
            </a:r>
          </a:p>
          <a:p>
            <a:r>
              <a:rPr lang="en-US" baseline="0" dirty="0"/>
              <a:t>What should we do?</a:t>
            </a:r>
          </a:p>
          <a:p>
            <a:r>
              <a:rPr lang="en-US" baseline="0" dirty="0"/>
              <a:t>In a business setting, besides RAID, you should also implement offline backup: say backup all your data at the end of the day.</a:t>
            </a:r>
          </a:p>
          <a:p>
            <a:r>
              <a:rPr lang="en-US" baseline="0" dirty="0"/>
              <a:t>So even if the whole system fails, you still can recover data from the day before.</a:t>
            </a:r>
          </a:p>
          <a:p>
            <a:r>
              <a:rPr lang="en-US" baseline="0" dirty="0"/>
              <a:t>Timing, type of failure, freshness of the data are up for discussion.</a:t>
            </a:r>
          </a:p>
          <a:p>
            <a:r>
              <a:rPr lang="en-US" baseline="0" dirty="0"/>
              <a:t>So you have RAID providing instant backup for one HD failure, you also have offline backup to prevent complete failure.</a:t>
            </a:r>
          </a:p>
          <a:p>
            <a:r>
              <a:rPr lang="en-US" baseline="0" dirty="0"/>
              <a:t>You also have SMART technology that can predict and warn you about possible HD failure.</a:t>
            </a:r>
          </a:p>
          <a:p>
            <a:r>
              <a:rPr lang="en-US" baseline="0" dirty="0"/>
              <a:t>Your data is reasonably safe.</a:t>
            </a:r>
          </a:p>
          <a:p>
            <a:r>
              <a:rPr lang="en-US" baseline="0" dirty="0"/>
              <a:t>It sounds simple, right?</a:t>
            </a:r>
          </a:p>
          <a:p>
            <a:endParaRPr lang="en-US" baseline="0" dirty="0"/>
          </a:p>
          <a:p>
            <a:r>
              <a:rPr lang="en-US" baseline="0" dirty="0"/>
              <a:t>Facebook generates 4 petabytes of data per day—a petabytes is a million gigabytes.</a:t>
            </a:r>
          </a:p>
          <a:p>
            <a:r>
              <a:rPr lang="en-US" baseline="0" dirty="0"/>
              <a:t>All that data is stored in what is known as the Hive, which contains about 300 petabytes of data in total.</a:t>
            </a:r>
          </a:p>
          <a:p>
            <a:endParaRPr lang="en-US" baseline="0" dirty="0"/>
          </a:p>
          <a:p>
            <a:r>
              <a:rPr lang="en-US" baseline="0" dirty="0"/>
              <a:t>Making a copy of the Hive regularly is not practical (too time-consuming) nor cost-effective (too expensive).</a:t>
            </a:r>
          </a:p>
          <a:p>
            <a:endParaRPr lang="en-US" baseline="0" dirty="0"/>
          </a:p>
          <a:p>
            <a:r>
              <a:rPr lang="en-US" baseline="0" dirty="0"/>
              <a:t>Alternative: incremental back-up – only maintain copy of changes regularly and make full copy occasionally. </a:t>
            </a:r>
          </a:p>
        </p:txBody>
      </p:sp>
      <p:sp>
        <p:nvSpPr>
          <p:cNvPr id="4" name="Slide Number Placeholder 3"/>
          <p:cNvSpPr>
            <a:spLocks noGrp="1"/>
          </p:cNvSpPr>
          <p:nvPr>
            <p:ph type="sldNum" sz="quarter" idx="10"/>
          </p:nvPr>
        </p:nvSpPr>
        <p:spPr/>
        <p:txBody>
          <a:bodyPr/>
          <a:lstStyle/>
          <a:p>
            <a:fld id="{6B37A4EA-CF8D-4936-91ED-886FEEC431FC}"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1920726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b="0" i="0" kern="1200" dirty="0">
                <a:solidFill>
                  <a:schemeClr val="tx1"/>
                </a:solidFill>
                <a:effectLst/>
                <a:latin typeface="Arial" charset="0"/>
                <a:ea typeface="+mn-ea"/>
                <a:cs typeface="+mn-cs"/>
              </a:rPr>
              <a:t>An </a:t>
            </a:r>
            <a:r>
              <a:rPr kumimoji="1" lang="en-US" sz="1200" b="1" i="0" kern="1200" dirty="0">
                <a:solidFill>
                  <a:schemeClr val="tx1"/>
                </a:solidFill>
                <a:effectLst/>
                <a:latin typeface="Arial" charset="0"/>
                <a:ea typeface="+mn-ea"/>
                <a:cs typeface="+mn-cs"/>
              </a:rPr>
              <a:t>incremental backup</a:t>
            </a:r>
            <a:r>
              <a:rPr kumimoji="1" lang="en-US" sz="1200" b="0" i="0" kern="1200" dirty="0">
                <a:solidFill>
                  <a:schemeClr val="tx1"/>
                </a:solidFill>
                <a:effectLst/>
                <a:latin typeface="Arial" charset="0"/>
                <a:ea typeface="+mn-ea"/>
                <a:cs typeface="+mn-cs"/>
              </a:rPr>
              <a:t> is a </a:t>
            </a:r>
            <a:r>
              <a:rPr kumimoji="1" lang="en-US" sz="1200" b="1" i="0" kern="1200" dirty="0">
                <a:solidFill>
                  <a:schemeClr val="tx1"/>
                </a:solidFill>
                <a:effectLst/>
                <a:latin typeface="Arial" charset="0"/>
                <a:ea typeface="+mn-ea"/>
                <a:cs typeface="+mn-cs"/>
              </a:rPr>
              <a:t>backup</a:t>
            </a:r>
            <a:r>
              <a:rPr kumimoji="1" lang="en-US" sz="1200" b="0" i="0" kern="1200" dirty="0">
                <a:solidFill>
                  <a:schemeClr val="tx1"/>
                </a:solidFill>
                <a:effectLst/>
                <a:latin typeface="Arial" charset="0"/>
                <a:ea typeface="+mn-ea"/>
                <a:cs typeface="+mn-cs"/>
              </a:rPr>
              <a:t> type that only copies data that has been changed or created since the previous </a:t>
            </a:r>
            <a:r>
              <a:rPr kumimoji="1" lang="en-US" sz="1200" b="1" i="0" kern="1200" dirty="0">
                <a:solidFill>
                  <a:schemeClr val="tx1"/>
                </a:solidFill>
                <a:effectLst/>
                <a:latin typeface="Arial" charset="0"/>
                <a:ea typeface="+mn-ea"/>
                <a:cs typeface="+mn-cs"/>
              </a:rPr>
              <a:t>backup</a:t>
            </a:r>
            <a:r>
              <a:rPr kumimoji="1" lang="en-US" sz="1200" b="0" i="0" kern="1200" dirty="0">
                <a:solidFill>
                  <a:schemeClr val="tx1"/>
                </a:solidFill>
                <a:effectLst/>
                <a:latin typeface="Arial" charset="0"/>
                <a:ea typeface="+mn-ea"/>
                <a:cs typeface="+mn-cs"/>
              </a:rPr>
              <a:t> activity was created.</a:t>
            </a:r>
          </a:p>
          <a:p>
            <a:r>
              <a:rPr kumimoji="1" lang="en-US" sz="1200" b="0" i="0" kern="1200" dirty="0">
                <a:solidFill>
                  <a:schemeClr val="tx1"/>
                </a:solidFill>
                <a:effectLst/>
                <a:latin typeface="Arial" charset="0"/>
                <a:ea typeface="+mn-ea"/>
                <a:cs typeface="+mn-cs"/>
              </a:rPr>
              <a:t>An </a:t>
            </a:r>
            <a:r>
              <a:rPr kumimoji="1" lang="en-US" sz="1200" b="1" i="0" kern="1200" dirty="0">
                <a:solidFill>
                  <a:schemeClr val="tx1"/>
                </a:solidFill>
                <a:effectLst/>
                <a:latin typeface="Arial" charset="0"/>
                <a:ea typeface="+mn-ea"/>
                <a:cs typeface="+mn-cs"/>
              </a:rPr>
              <a:t>incremental backup</a:t>
            </a:r>
            <a:r>
              <a:rPr kumimoji="1" lang="en-US" sz="1200" b="0" i="0" kern="1200" dirty="0">
                <a:solidFill>
                  <a:schemeClr val="tx1"/>
                </a:solidFill>
                <a:effectLst/>
                <a:latin typeface="Arial" charset="0"/>
                <a:ea typeface="+mn-ea"/>
                <a:cs typeface="+mn-cs"/>
              </a:rPr>
              <a:t> approach is used when the amount of data that has to be protected is too voluminous to do a full </a:t>
            </a:r>
            <a:r>
              <a:rPr kumimoji="1" lang="en-US" sz="1200" b="1" i="0" kern="1200" dirty="0">
                <a:solidFill>
                  <a:schemeClr val="tx1"/>
                </a:solidFill>
                <a:effectLst/>
                <a:latin typeface="Arial" charset="0"/>
                <a:ea typeface="+mn-ea"/>
                <a:cs typeface="+mn-cs"/>
              </a:rPr>
              <a:t>backup</a:t>
            </a:r>
            <a:r>
              <a:rPr kumimoji="1" lang="en-US" sz="1200" b="0" i="0" kern="1200" dirty="0">
                <a:solidFill>
                  <a:schemeClr val="tx1"/>
                </a:solidFill>
                <a:effectLst/>
                <a:latin typeface="Arial" charset="0"/>
                <a:ea typeface="+mn-ea"/>
                <a:cs typeface="+mn-cs"/>
              </a:rPr>
              <a:t> of that data every day.</a:t>
            </a:r>
            <a:endParaRPr lang="en-US" baseline="0" dirty="0"/>
          </a:p>
          <a:p>
            <a:endParaRPr lang="en-US" baseline="0" dirty="0"/>
          </a:p>
          <a:p>
            <a:r>
              <a:rPr lang="en-US" u="none" baseline="0" dirty="0"/>
              <a:t>How many students access their bank account today? In W20, only 2%. It means only 2% of bank data needs to be backed up on a daily basis.</a:t>
            </a:r>
          </a:p>
          <a:p>
            <a:endParaRPr lang="en-US" baseline="0" dirty="0"/>
          </a:p>
          <a:p>
            <a:r>
              <a:rPr kumimoji="1" lang="en-US" sz="1200" b="0" i="0" kern="1200" dirty="0">
                <a:solidFill>
                  <a:schemeClr val="tx1"/>
                </a:solidFill>
                <a:effectLst/>
                <a:latin typeface="Arial" charset="0"/>
                <a:ea typeface="+mn-ea"/>
                <a:cs typeface="+mn-cs"/>
              </a:rPr>
              <a:t>For example, suppose that you created a full backup on Monday and used incremental backups for the rest of the week. Tuesday's scheduled backup would only contain the data that has changed since Monday. Wednesday's backup files would only contain the data that has changed since Tuesday, and so on.</a:t>
            </a:r>
          </a:p>
          <a:p>
            <a:endParaRPr kumimoji="1" lang="en-US" sz="1200" b="0" i="0" kern="1200" dirty="0">
              <a:solidFill>
                <a:schemeClr val="tx1"/>
              </a:solidFill>
              <a:effectLst/>
              <a:latin typeface="Arial" charset="0"/>
              <a:ea typeface="+mn-ea"/>
              <a:cs typeface="+mn-cs"/>
            </a:endParaRPr>
          </a:p>
          <a:p>
            <a:r>
              <a:rPr kumimoji="1" lang="en-US" sz="1200" b="0" i="0" kern="1200" dirty="0">
                <a:solidFill>
                  <a:schemeClr val="tx1"/>
                </a:solidFill>
                <a:effectLst/>
                <a:latin typeface="Arial" charset="0"/>
                <a:ea typeface="+mn-ea"/>
                <a:cs typeface="+mn-cs"/>
              </a:rPr>
              <a:t>The primary disadvantage of incremental backups is that they can be time-consuming to </a:t>
            </a:r>
            <a:r>
              <a:rPr kumimoji="1" lang="en-US" sz="1200" b="0" i="0" u="sng" kern="1200" dirty="0">
                <a:solidFill>
                  <a:schemeClr val="tx1"/>
                </a:solidFill>
                <a:effectLst/>
                <a:latin typeface="Arial" charset="0"/>
                <a:ea typeface="+mn-ea"/>
                <a:cs typeface="+mn-cs"/>
                <a:hlinkClick r:id="rId3">
                  <a:extLst>
                    <a:ext uri="{A12FA001-AC4F-418D-AE19-62706E023703}">
                      <ahyp:hlinkClr xmlns:ahyp="http://schemas.microsoft.com/office/drawing/2018/hyperlinkcolor" val="tx"/>
                    </a:ext>
                  </a:extLst>
                </a:hlinkClick>
              </a:rPr>
              <a:t>restore</a:t>
            </a:r>
            <a:r>
              <a:rPr kumimoji="1" lang="en-US" sz="1200" b="0" i="0" kern="1200" dirty="0">
                <a:solidFill>
                  <a:schemeClr val="tx1"/>
                </a:solidFill>
                <a:effectLst/>
                <a:latin typeface="Arial" charset="0"/>
                <a:ea typeface="+mn-ea"/>
                <a:cs typeface="+mn-cs"/>
              </a:rPr>
              <a:t>. </a:t>
            </a:r>
            <a:r>
              <a:rPr kumimoji="1" lang="en-US" sz="1200" b="0" i="0" kern="1200" baseline="0" dirty="0">
                <a:solidFill>
                  <a:schemeClr val="tx1"/>
                </a:solidFill>
                <a:effectLst/>
                <a:latin typeface="Arial" charset="0"/>
                <a:ea typeface="+mn-ea"/>
                <a:cs typeface="+mn-cs"/>
              </a:rPr>
              <a:t> </a:t>
            </a:r>
            <a:r>
              <a:rPr kumimoji="1" lang="en-US" sz="1200" b="0" i="0" kern="1200" dirty="0">
                <a:solidFill>
                  <a:schemeClr val="tx1"/>
                </a:solidFill>
                <a:effectLst/>
                <a:latin typeface="Arial" charset="0"/>
                <a:ea typeface="+mn-ea"/>
                <a:cs typeface="+mn-cs"/>
              </a:rPr>
              <a:t>Going back to</a:t>
            </a:r>
            <a:r>
              <a:rPr kumimoji="1" lang="en-US" sz="1200" b="0" i="0" kern="1200" baseline="0" dirty="0">
                <a:solidFill>
                  <a:schemeClr val="tx1"/>
                </a:solidFill>
                <a:effectLst/>
                <a:latin typeface="Arial" charset="0"/>
                <a:ea typeface="+mn-ea"/>
                <a:cs typeface="+mn-cs"/>
              </a:rPr>
              <a:t> the</a:t>
            </a:r>
            <a:r>
              <a:rPr kumimoji="1" lang="en-US" sz="1200" b="0" i="0" kern="1200" dirty="0">
                <a:solidFill>
                  <a:schemeClr val="tx1"/>
                </a:solidFill>
                <a:effectLst/>
                <a:latin typeface="Arial" charset="0"/>
                <a:ea typeface="+mn-ea"/>
                <a:cs typeface="+mn-cs"/>
              </a:rPr>
              <a:t> previous example, suppose that you wanted to restore the backup from Wednesday. To do so, you would have to first restore Monday's full backup. After that, you would have to restore Tuesday's backup, followed by Wednesday's.</a:t>
            </a:r>
          </a:p>
          <a:p>
            <a:endParaRPr kumimoji="1" lang="en-US" sz="1200" b="0" i="0" kern="1200" dirty="0">
              <a:solidFill>
                <a:schemeClr val="tx1"/>
              </a:solidFill>
              <a:effectLst/>
              <a:latin typeface="Arial" charset="0"/>
              <a:ea typeface="+mn-ea"/>
              <a:cs typeface="+mn-cs"/>
            </a:endParaRPr>
          </a:p>
          <a:p>
            <a:r>
              <a:rPr kumimoji="1" lang="en-US" sz="1200" b="0" i="0" kern="1200" dirty="0">
                <a:solidFill>
                  <a:schemeClr val="tx1"/>
                </a:solidFill>
                <a:effectLst/>
                <a:latin typeface="Arial" charset="0"/>
                <a:ea typeface="+mn-ea"/>
                <a:cs typeface="+mn-cs"/>
              </a:rPr>
              <a:t>In addition, if any of the backup media happens to be missing or damaged, then you will experience incomplete data recovery.</a:t>
            </a:r>
          </a:p>
          <a:p>
            <a:endParaRPr lang="en-US" baseline="0" dirty="0"/>
          </a:p>
          <a:p>
            <a:r>
              <a:rPr lang="en-US" baseline="0" dirty="0"/>
              <a:t>********************</a:t>
            </a:r>
          </a:p>
          <a:p>
            <a:endParaRPr lang="en-US" baseline="0" dirty="0"/>
          </a:p>
          <a:p>
            <a:r>
              <a:rPr lang="en-US" baseline="0" dirty="0"/>
              <a:t>Food for thought (FYI):</a:t>
            </a:r>
          </a:p>
          <a:p>
            <a:r>
              <a:rPr lang="en-US" baseline="0" dirty="0"/>
              <a:t>https://searchdatabackup.techtarget.com/tip/Data-backup-types-explained-Full-incremental-differential-and-incremental-forever-backup</a:t>
            </a:r>
          </a:p>
          <a:p>
            <a:endParaRPr lang="en-US" baseline="0" dirty="0"/>
          </a:p>
          <a:p>
            <a:pPr rtl="0"/>
            <a:r>
              <a:rPr lang="en-US" b="1" dirty="0"/>
              <a:t>Data repository models</a:t>
            </a:r>
          </a:p>
          <a:p>
            <a:pPr rtl="0"/>
            <a:r>
              <a:rPr lang="en-US" dirty="0"/>
              <a:t>Any backup strategy starts with a concept of a </a:t>
            </a:r>
            <a:r>
              <a:rPr lang="en-US" b="1" dirty="0"/>
              <a:t>data repository</a:t>
            </a:r>
            <a:r>
              <a:rPr lang="en-US" dirty="0"/>
              <a:t>.</a:t>
            </a:r>
          </a:p>
          <a:p>
            <a:pPr rtl="0"/>
            <a:r>
              <a:rPr lang="en-US" dirty="0"/>
              <a:t>The backup data needs to be stored somehow and probably should be organized to a degree.</a:t>
            </a:r>
          </a:p>
          <a:p>
            <a:pPr rtl="0"/>
            <a:r>
              <a:rPr lang="en-US" dirty="0">
                <a:solidFill>
                  <a:schemeClr val="tx1"/>
                </a:solidFill>
              </a:rPr>
              <a:t>It can be as simple as a sheet of paper with a list of all backup tapes and the dates they were written or a more sophisticated setup with a computerized index, catalog, or even a relational database.</a:t>
            </a:r>
          </a:p>
          <a:p>
            <a:pPr rtl="0"/>
            <a:r>
              <a:rPr lang="en-US" dirty="0">
                <a:solidFill>
                  <a:schemeClr val="tx1"/>
                </a:solidFill>
              </a:rPr>
              <a:t>Different repository models have different advantages.</a:t>
            </a:r>
          </a:p>
          <a:p>
            <a:pPr rtl="0"/>
            <a:r>
              <a:rPr lang="en-US" dirty="0">
                <a:solidFill>
                  <a:schemeClr val="tx1"/>
                </a:solidFill>
              </a:rPr>
              <a:t>This is closely related to choosing a </a:t>
            </a:r>
            <a:r>
              <a:rPr lang="en-US" dirty="0">
                <a:solidFill>
                  <a:schemeClr val="tx1"/>
                </a:solidFill>
                <a:hlinkClick r:id="rId4" action="ppaction://hlinkfile" tooltip="Backup rotation scheme">
                  <a:extLst>
                    <a:ext uri="{A12FA001-AC4F-418D-AE19-62706E023703}">
                      <ahyp:hlinkClr xmlns:ahyp="http://schemas.microsoft.com/office/drawing/2018/hyperlinkcolor" val="tx"/>
                    </a:ext>
                  </a:extLst>
                </a:hlinkClick>
              </a:rPr>
              <a:t>backup rotation scheme</a:t>
            </a:r>
            <a:r>
              <a:rPr lang="en-US" dirty="0">
                <a:solidFill>
                  <a:schemeClr val="tx1"/>
                </a:solidFill>
              </a:rPr>
              <a:t>.</a:t>
            </a:r>
          </a:p>
          <a:p>
            <a:endParaRPr lang="en-US" b="1" dirty="0"/>
          </a:p>
          <a:p>
            <a:r>
              <a:rPr lang="en-US" b="1" dirty="0"/>
              <a:t>Unstructured</a:t>
            </a:r>
          </a:p>
          <a:p>
            <a:r>
              <a:rPr lang="en-US" dirty="0"/>
              <a:t>An unstructured repository may simply be a stack of floppy disks or CD-R/DVD-R media with minimal information about what was backed up and when.</a:t>
            </a:r>
          </a:p>
          <a:p>
            <a:r>
              <a:rPr lang="en-US" dirty="0"/>
              <a:t>This is the easiest to implement, but probably the least likely to achieve a high level of recoverability.</a:t>
            </a:r>
          </a:p>
          <a:p>
            <a:endParaRPr lang="en-US" dirty="0"/>
          </a:p>
          <a:p>
            <a:r>
              <a:rPr lang="en-US" b="1" dirty="0">
                <a:solidFill>
                  <a:schemeClr val="tx1"/>
                </a:solidFill>
              </a:rPr>
              <a:t>Full only / </a:t>
            </a:r>
            <a:r>
              <a:rPr lang="en-US" b="1" dirty="0">
                <a:solidFill>
                  <a:schemeClr val="tx1"/>
                </a:solidFill>
                <a:hlinkClick r:id="rId5" action="ppaction://hlinkfile" tooltip="System image">
                  <a:extLst>
                    <a:ext uri="{A12FA001-AC4F-418D-AE19-62706E023703}">
                      <ahyp:hlinkClr xmlns:ahyp="http://schemas.microsoft.com/office/drawing/2018/hyperlinkcolor" val="tx"/>
                    </a:ext>
                  </a:extLst>
                </a:hlinkClick>
              </a:rPr>
              <a:t>System imaging</a:t>
            </a:r>
            <a:endParaRPr lang="en-US" b="1" dirty="0">
              <a:solidFill>
                <a:schemeClr val="tx1"/>
              </a:solidFill>
            </a:endParaRPr>
          </a:p>
          <a:p>
            <a:r>
              <a:rPr lang="en-US" dirty="0"/>
              <a:t>A repository of this type contains complete system images from one or more specific points in time. This technology is frequently used by computer technicians to record known good configurations.</a:t>
            </a:r>
          </a:p>
          <a:p>
            <a:r>
              <a:rPr lang="en-US" dirty="0"/>
              <a:t>Imaging is generally more useful for deploying a standard configuration to many systems rather than as a tool for making ongoing backups of diverse systems.</a:t>
            </a:r>
          </a:p>
          <a:p>
            <a:endParaRPr lang="en-US" b="1" dirty="0">
              <a:solidFill>
                <a:srgbClr val="CCCCFF"/>
              </a:solidFill>
              <a:hlinkClick r:id="rId6" action="ppaction://hlinkfile" tooltip="Incremental backup">
                <a:extLst>
                  <a:ext uri="{A12FA001-AC4F-418D-AE19-62706E023703}">
                    <ahyp:hlinkClr xmlns:ahyp="http://schemas.microsoft.com/office/drawing/2018/hyperlinkcolor" val="tx"/>
                  </a:ext>
                </a:extLst>
              </a:hlinkClick>
            </a:endParaRPr>
          </a:p>
          <a:p>
            <a:r>
              <a:rPr lang="en-US" b="1" dirty="0">
                <a:solidFill>
                  <a:schemeClr val="tx1"/>
                </a:solidFill>
                <a:hlinkClick r:id="rId6" action="ppaction://hlinkfile" tooltip="Incremental backup">
                  <a:extLst>
                    <a:ext uri="{A12FA001-AC4F-418D-AE19-62706E023703}">
                      <ahyp:hlinkClr xmlns:ahyp="http://schemas.microsoft.com/office/drawing/2018/hyperlinkcolor" val="tx"/>
                    </a:ext>
                  </a:extLst>
                </a:hlinkClick>
              </a:rPr>
              <a:t>Incremental</a:t>
            </a:r>
            <a:r>
              <a:rPr lang="en-US" b="1" dirty="0">
                <a:solidFill>
                  <a:schemeClr val="tx1"/>
                </a:solidFill>
              </a:rPr>
              <a:t> / Differential</a:t>
            </a:r>
          </a:p>
          <a:p>
            <a:r>
              <a:rPr lang="en-US" dirty="0"/>
              <a:t>An incremental style repository aims to make it more feasible to store backups from more points in time by organizing the data into increments of change between points in time.</a:t>
            </a:r>
          </a:p>
          <a:p>
            <a:r>
              <a:rPr lang="en-US" dirty="0"/>
              <a:t>This eliminates the need to store duplicate copies of unchanged data.</a:t>
            </a:r>
          </a:p>
          <a:p>
            <a:r>
              <a:rPr lang="en-US" dirty="0"/>
              <a:t>Typically to start out, a </a:t>
            </a:r>
            <a:r>
              <a:rPr lang="en-US" i="1" dirty="0"/>
              <a:t>full</a:t>
            </a:r>
            <a:r>
              <a:rPr lang="en-US" dirty="0"/>
              <a:t> backup (of all files) is made.</a:t>
            </a:r>
          </a:p>
          <a:p>
            <a:r>
              <a:rPr lang="en-US" dirty="0"/>
              <a:t>After that, any number of </a:t>
            </a:r>
            <a:r>
              <a:rPr lang="en-US" i="1" dirty="0"/>
              <a:t>incremental</a:t>
            </a:r>
            <a:r>
              <a:rPr lang="en-US" dirty="0"/>
              <a:t> or </a:t>
            </a:r>
            <a:r>
              <a:rPr lang="en-US" i="1" dirty="0"/>
              <a:t>differential</a:t>
            </a:r>
            <a:r>
              <a:rPr lang="en-US" dirty="0"/>
              <a:t> backups can be made.</a:t>
            </a:r>
          </a:p>
          <a:p>
            <a:r>
              <a:rPr lang="en-US" dirty="0"/>
              <a:t>Restoring a whole system to a certain point in time would require locating the last full backup taken previous to that time and all the incremental / differential backups that cover the period of </a:t>
            </a:r>
            <a:r>
              <a:rPr lang="en-US" dirty="0">
                <a:solidFill>
                  <a:schemeClr val="tx1"/>
                </a:solidFill>
              </a:rPr>
              <a:t>time between the full backup and the particular point in time to which the system is supposed to be restored.</a:t>
            </a:r>
            <a:r>
              <a:rPr lang="en-US" baseline="30000" dirty="0">
                <a:solidFill>
                  <a:schemeClr val="tx1"/>
                </a:solidFill>
                <a:hlinkClick r:id="" action="ppaction://hlinkfile">
                  <a:extLst>
                    <a:ext uri="{A12FA001-AC4F-418D-AE19-62706E023703}">
                      <ahyp:hlinkClr xmlns:ahyp="http://schemas.microsoft.com/office/drawing/2018/hyperlinkcolor" val="tx"/>
                    </a:ext>
                  </a:extLst>
                </a:hlinkClick>
              </a:rPr>
              <a:t>[4]</a:t>
            </a:r>
            <a:r>
              <a:rPr lang="en-US" dirty="0">
                <a:solidFill>
                  <a:schemeClr val="tx1"/>
                </a:solidFill>
              </a:rPr>
              <a:t> </a:t>
            </a:r>
          </a:p>
          <a:p>
            <a:r>
              <a:rPr lang="en-US" dirty="0"/>
              <a:t>Additionally, some backup systems can reorganize the repository to synthesize full backups from a series of </a:t>
            </a:r>
            <a:r>
              <a:rPr lang="en-US" dirty="0" err="1"/>
              <a:t>incrementals</a:t>
            </a:r>
            <a:r>
              <a:rPr lang="en-US" dirty="0"/>
              <a:t>.</a:t>
            </a:r>
          </a:p>
          <a:p>
            <a:r>
              <a:rPr lang="en-US" b="1" dirty="0"/>
              <a:t>Note</a:t>
            </a:r>
            <a:r>
              <a:rPr lang="en-US" dirty="0"/>
              <a:t>: Different implementations of backup systems frequently use specialized or conflicting definitions of these terms.</a:t>
            </a:r>
          </a:p>
          <a:p>
            <a:r>
              <a:rPr lang="en-US" dirty="0"/>
              <a:t>The most relevant characteristic of a type of incremental backup is which reference point is it using to check for changes.</a:t>
            </a:r>
          </a:p>
          <a:p>
            <a:r>
              <a:rPr lang="en-US" dirty="0"/>
              <a:t>By a common definition, a differential backup copies files that have been created or changed since the last full backup, regardless of whether any other backups have been since then and an incremental backup refers only to a backup that includes just the changes made since the most recent backup of any type.</a:t>
            </a:r>
          </a:p>
          <a:p>
            <a:r>
              <a:rPr lang="en-US" dirty="0"/>
              <a:t>Other variations include multi-level </a:t>
            </a:r>
            <a:r>
              <a:rPr lang="en-US" dirty="0" err="1"/>
              <a:t>incrementals</a:t>
            </a:r>
            <a:r>
              <a:rPr lang="en-US" dirty="0"/>
              <a:t> and incremental backups that compare parts of files instead of just the whole file.</a:t>
            </a:r>
          </a:p>
          <a:p>
            <a:endParaRPr lang="en-US" b="1" dirty="0"/>
          </a:p>
          <a:p>
            <a:r>
              <a:rPr lang="en-US" b="1" dirty="0"/>
              <a:t>Reverse delta</a:t>
            </a:r>
          </a:p>
          <a:p>
            <a:r>
              <a:rPr lang="en-US" dirty="0"/>
              <a:t>A reverse delta type repository stores a recent "mirror" of the source data and a series of differences between the mirror in its current state and its previous states.</a:t>
            </a:r>
          </a:p>
          <a:p>
            <a:r>
              <a:rPr lang="en-US" dirty="0"/>
              <a:t>A reverse delta backup will start with a normal full backup.</a:t>
            </a:r>
          </a:p>
          <a:p>
            <a:r>
              <a:rPr lang="en-US" dirty="0"/>
              <a:t>After the full backup is performed, the system will periodically synchronize the full backup with the live copy, while storing the data necessary to reconstruct older versions.</a:t>
            </a:r>
          </a:p>
          <a:p>
            <a:r>
              <a:rPr lang="en-US" dirty="0">
                <a:solidFill>
                  <a:schemeClr val="tx1"/>
                </a:solidFill>
              </a:rPr>
              <a:t>This can either be done using </a:t>
            </a:r>
            <a:r>
              <a:rPr lang="en-US" dirty="0">
                <a:solidFill>
                  <a:srgbClr val="CCCCFF"/>
                </a:solidFill>
                <a:hlinkClick r:id="rId7" action="ppaction://hlinkfile" tooltip="Hard links">
                  <a:extLst>
                    <a:ext uri="{A12FA001-AC4F-418D-AE19-62706E023703}">
                      <ahyp:hlinkClr xmlns:ahyp="http://schemas.microsoft.com/office/drawing/2018/hyperlinkcolor" val="tx"/>
                    </a:ext>
                  </a:extLst>
                </a:hlinkClick>
              </a:rPr>
              <a:t>hard </a:t>
            </a:r>
            <a:r>
              <a:rPr lang="en-US" dirty="0">
                <a:solidFill>
                  <a:schemeClr val="tx1"/>
                </a:solidFill>
                <a:hlinkClick r:id="rId7" action="ppaction://hlinkfile" tooltip="Hard links">
                  <a:extLst>
                    <a:ext uri="{A12FA001-AC4F-418D-AE19-62706E023703}">
                      <ahyp:hlinkClr xmlns:ahyp="http://schemas.microsoft.com/office/drawing/2018/hyperlinkcolor" val="tx"/>
                    </a:ext>
                  </a:extLst>
                </a:hlinkClick>
              </a:rPr>
              <a:t>links</a:t>
            </a:r>
            <a:r>
              <a:rPr lang="en-US" dirty="0">
                <a:solidFill>
                  <a:schemeClr val="tx1"/>
                </a:solidFill>
              </a:rPr>
              <a:t>, or using binary </a:t>
            </a:r>
            <a:r>
              <a:rPr lang="en-US" dirty="0">
                <a:solidFill>
                  <a:schemeClr val="tx1"/>
                </a:solidFill>
                <a:hlinkClick r:id="rId8" action="ppaction://hlinkfile" tooltip="Diffs">
                  <a:extLst>
                    <a:ext uri="{A12FA001-AC4F-418D-AE19-62706E023703}">
                      <ahyp:hlinkClr xmlns:ahyp="http://schemas.microsoft.com/office/drawing/2018/hyperlinkcolor" val="tx"/>
                    </a:ext>
                  </a:extLst>
                </a:hlinkClick>
              </a:rPr>
              <a:t>diffs</a:t>
            </a:r>
            <a:r>
              <a:rPr lang="en-US" dirty="0">
                <a:solidFill>
                  <a:schemeClr val="tx1"/>
                </a:solidFill>
              </a:rPr>
              <a:t>.</a:t>
            </a:r>
          </a:p>
          <a:p>
            <a:r>
              <a:rPr lang="en-US" dirty="0"/>
              <a:t>This system works particularly well for large, slowly changing, data sets.</a:t>
            </a:r>
          </a:p>
          <a:p>
            <a:r>
              <a:rPr lang="en-US" dirty="0">
                <a:solidFill>
                  <a:schemeClr val="tx1"/>
                </a:solidFill>
              </a:rPr>
              <a:t>Examples of programs that use this method are </a:t>
            </a:r>
            <a:r>
              <a:rPr lang="en-US" dirty="0" err="1">
                <a:solidFill>
                  <a:srgbClr val="CCCCFF"/>
                </a:solidFill>
                <a:hlinkClick r:id="rId9" action="ppaction://hlinkfile" tooltip="Rdiff-backup">
                  <a:extLst>
                    <a:ext uri="{A12FA001-AC4F-418D-AE19-62706E023703}">
                      <ahyp:hlinkClr xmlns:ahyp="http://schemas.microsoft.com/office/drawing/2018/hyperlinkcolor" val="tx"/>
                    </a:ext>
                  </a:extLst>
                </a:hlinkClick>
              </a:rPr>
              <a:t>rdiff</a:t>
            </a:r>
            <a:r>
              <a:rPr lang="en-US" dirty="0">
                <a:solidFill>
                  <a:schemeClr val="tx1"/>
                </a:solidFill>
                <a:hlinkClick r:id="rId9" action="ppaction://hlinkfile" tooltip="Rdiff-backup">
                  <a:extLst>
                    <a:ext uri="{A12FA001-AC4F-418D-AE19-62706E023703}">
                      <ahyp:hlinkClr xmlns:ahyp="http://schemas.microsoft.com/office/drawing/2018/hyperlinkcolor" val="tx"/>
                    </a:ext>
                  </a:extLst>
                </a:hlinkClick>
              </a:rPr>
              <a:t>-backup</a:t>
            </a:r>
            <a:r>
              <a:rPr lang="en-US" dirty="0">
                <a:solidFill>
                  <a:schemeClr val="tx1"/>
                </a:solidFill>
              </a:rPr>
              <a:t> and </a:t>
            </a:r>
            <a:r>
              <a:rPr lang="en-US" dirty="0">
                <a:solidFill>
                  <a:srgbClr val="CCCCFF"/>
                </a:solidFill>
                <a:hlinkClick r:id="rId10" action="ppaction://hlinkfile" tooltip="Time Machine (Apple software)">
                  <a:extLst>
                    <a:ext uri="{A12FA001-AC4F-418D-AE19-62706E023703}">
                      <ahyp:hlinkClr xmlns:ahyp="http://schemas.microsoft.com/office/drawing/2018/hyperlinkcolor" val="tx"/>
                    </a:ext>
                  </a:extLst>
                </a:hlinkClick>
              </a:rPr>
              <a:t>Time </a:t>
            </a:r>
            <a:r>
              <a:rPr lang="en-US" dirty="0" err="1">
                <a:solidFill>
                  <a:schemeClr val="tx1"/>
                </a:solidFill>
                <a:hlinkClick r:id="rId10" action="ppaction://hlinkfile" tooltip="Time Machine (Apple software)">
                  <a:extLst>
                    <a:ext uri="{A12FA001-AC4F-418D-AE19-62706E023703}">
                      <ahyp:hlinkClr xmlns:ahyp="http://schemas.microsoft.com/office/drawing/2018/hyperlinkcolor" val="tx"/>
                    </a:ext>
                  </a:extLst>
                </a:hlinkClick>
              </a:rPr>
              <a:t>Machine</a:t>
            </a:r>
            <a:r>
              <a:rPr lang="en-US" dirty="0" err="1">
                <a:solidFill>
                  <a:schemeClr val="tx1"/>
                </a:solidFill>
              </a:rPr>
              <a:t>.</a:t>
            </a:r>
            <a:r>
              <a:rPr lang="en-US" b="1" dirty="0" err="1">
                <a:solidFill>
                  <a:srgbClr val="CCCCFF"/>
                </a:solidFill>
                <a:hlinkClick r:id="rId11" action="ppaction://hlinkfile" tooltip="Continuous data protection">
                  <a:extLst>
                    <a:ext uri="{A12FA001-AC4F-418D-AE19-62706E023703}">
                      <ahyp:hlinkClr xmlns:ahyp="http://schemas.microsoft.com/office/drawing/2018/hyperlinkcolor" val="tx"/>
                    </a:ext>
                  </a:extLst>
                </a:hlinkClick>
              </a:rPr>
              <a:t>Continuous</a:t>
            </a:r>
            <a:r>
              <a:rPr lang="en-US" b="1" dirty="0">
                <a:solidFill>
                  <a:srgbClr val="CCCCFF"/>
                </a:solidFill>
                <a:hlinkClick r:id="rId11" action="ppaction://hlinkfile" tooltip="Continuous data protection">
                  <a:extLst>
                    <a:ext uri="{A12FA001-AC4F-418D-AE19-62706E023703}">
                      <ahyp:hlinkClr xmlns:ahyp="http://schemas.microsoft.com/office/drawing/2018/hyperlinkcolor" val="tx"/>
                    </a:ext>
                  </a:extLst>
                </a:hlinkClick>
              </a:rPr>
              <a:t> data </a:t>
            </a:r>
            <a:r>
              <a:rPr lang="en-US" b="1" dirty="0">
                <a:solidFill>
                  <a:schemeClr val="tx1"/>
                </a:solidFill>
                <a:hlinkClick r:id="rId11" action="ppaction://hlinkfile" tooltip="Continuous data protection">
                  <a:extLst>
                    <a:ext uri="{A12FA001-AC4F-418D-AE19-62706E023703}">
                      <ahyp:hlinkClr xmlns:ahyp="http://schemas.microsoft.com/office/drawing/2018/hyperlinkcolor" val="tx"/>
                    </a:ext>
                  </a:extLst>
                </a:hlinkClick>
              </a:rPr>
              <a:t>protection</a:t>
            </a:r>
            <a:endParaRPr lang="en-US" b="1" dirty="0">
              <a:solidFill>
                <a:schemeClr val="tx1"/>
              </a:solidFill>
            </a:endParaRPr>
          </a:p>
          <a:p>
            <a:r>
              <a:rPr lang="en-US" dirty="0"/>
              <a:t>Instead of scheduling periodic backups, the system immediately logs every change on the host system.</a:t>
            </a:r>
          </a:p>
          <a:p>
            <a:r>
              <a:rPr lang="en-US" dirty="0"/>
              <a:t>This is generally done by saving byte or block-level differences rather than file-level differences.</a:t>
            </a:r>
            <a:r>
              <a:rPr lang="en-US" baseline="30000" dirty="0">
                <a:hlinkClick r:id="" action="ppaction://hlinkfile"/>
              </a:rPr>
              <a:t>[5]</a:t>
            </a:r>
            <a:r>
              <a:rPr lang="en-US" dirty="0"/>
              <a:t> </a:t>
            </a:r>
          </a:p>
          <a:p>
            <a:r>
              <a:rPr lang="en-US" dirty="0">
                <a:solidFill>
                  <a:schemeClr val="tx1"/>
                </a:solidFill>
              </a:rPr>
              <a:t>It differs from simple </a:t>
            </a:r>
            <a:r>
              <a:rPr lang="en-US" dirty="0">
                <a:solidFill>
                  <a:schemeClr val="tx1"/>
                </a:solidFill>
                <a:hlinkClick r:id="rId12" action="ppaction://hlinkfile" tooltip="Disk mirroring">
                  <a:extLst>
                    <a:ext uri="{A12FA001-AC4F-418D-AE19-62706E023703}">
                      <ahyp:hlinkClr xmlns:ahyp="http://schemas.microsoft.com/office/drawing/2018/hyperlinkcolor" val="tx"/>
                    </a:ext>
                  </a:extLst>
                </a:hlinkClick>
              </a:rPr>
              <a:t>disk mirroring</a:t>
            </a:r>
            <a:r>
              <a:rPr lang="en-US" dirty="0">
                <a:solidFill>
                  <a:schemeClr val="tx1"/>
                </a:solidFill>
              </a:rPr>
              <a:t> in that it enables a roll-back of the log and thus restoration of old image of data.</a:t>
            </a:r>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6</a:t>
            </a:fld>
            <a:endParaRPr lang="en-US" altLang="zh-CN"/>
          </a:p>
        </p:txBody>
      </p:sp>
    </p:spTree>
    <p:extLst>
      <p:ext uri="{BB962C8B-B14F-4D97-AF65-F5344CB8AC3E}">
        <p14:creationId xmlns:p14="http://schemas.microsoft.com/office/powerpoint/2010/main" val="667301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Optical drive: not useful in large scale applications.</a:t>
            </a:r>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7</a:t>
            </a:fld>
            <a:endParaRPr lang="en-US" altLang="zh-CN"/>
          </a:p>
        </p:txBody>
      </p:sp>
    </p:spTree>
    <p:extLst>
      <p:ext uri="{BB962C8B-B14F-4D97-AF65-F5344CB8AC3E}">
        <p14:creationId xmlns:p14="http://schemas.microsoft.com/office/powerpoint/2010/main" val="3418161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SSD</a:t>
            </a:r>
            <a:r>
              <a:rPr lang="en-US" baseline="0" dirty="0"/>
              <a:t> uses flash memory like SD card to store data!</a:t>
            </a:r>
          </a:p>
          <a:p>
            <a:endParaRPr lang="en-US" baseline="0" dirty="0"/>
          </a:p>
          <a:p>
            <a:r>
              <a:rPr lang="en-US" baseline="0" dirty="0"/>
              <a:t>SSD often uses main storage in computers, NOT as backup, because that would be too expensive!</a:t>
            </a:r>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8</a:t>
            </a:fld>
            <a:endParaRPr lang="en-US" altLang="zh-CN"/>
          </a:p>
        </p:txBody>
      </p:sp>
    </p:spTree>
    <p:extLst>
      <p:ext uri="{BB962C8B-B14F-4D97-AF65-F5344CB8AC3E}">
        <p14:creationId xmlns:p14="http://schemas.microsoft.com/office/powerpoint/2010/main" val="4150745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Food for thought</a:t>
            </a:r>
            <a:r>
              <a:rPr lang="en-US" baseline="0" dirty="0"/>
              <a:t> (FYI):</a:t>
            </a:r>
            <a:endParaRPr lang="en-US" dirty="0"/>
          </a:p>
          <a:p>
            <a:r>
              <a:rPr lang="en-US" dirty="0"/>
              <a:t>The HDD has an amazing history of improvement and innovation.</a:t>
            </a:r>
          </a:p>
          <a:p>
            <a:r>
              <a:rPr lang="en-US" dirty="0"/>
              <a:t>From its inception in 1956 the hard drive has decreased in size 57,000 times, increased storage 1 million times, and decreased cost 2,000 times.</a:t>
            </a:r>
          </a:p>
          <a:p>
            <a:r>
              <a:rPr lang="en-US" dirty="0"/>
              <a:t>In other words, the cost per gigabyte has decreased by 2 billion times in about 60 years.</a:t>
            </a:r>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9</a:t>
            </a:fld>
            <a:endParaRPr lang="en-US" altLang="zh-CN"/>
          </a:p>
        </p:txBody>
      </p:sp>
    </p:spTree>
    <p:extLst>
      <p:ext uri="{BB962C8B-B14F-4D97-AF65-F5344CB8AC3E}">
        <p14:creationId xmlns:p14="http://schemas.microsoft.com/office/powerpoint/2010/main" val="1600721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SSD has many advantages over HDD but too expensive to be used as backup (online or offline).</a:t>
            </a:r>
          </a:p>
          <a:p>
            <a:endParaRPr lang="en-US" dirty="0"/>
          </a:p>
        </p:txBody>
      </p:sp>
      <p:sp>
        <p:nvSpPr>
          <p:cNvPr id="4" name="Slide Number Placeholder 3"/>
          <p:cNvSpPr>
            <a:spLocks noGrp="1"/>
          </p:cNvSpPr>
          <p:nvPr>
            <p:ph type="sldNum" sz="quarter" idx="10"/>
          </p:nvPr>
        </p:nvSpPr>
        <p:spPr/>
        <p:txBody>
          <a:bodyPr/>
          <a:lstStyle/>
          <a:p>
            <a:fld id="{3F18BC01-AC56-4C43-92B2-FF15BB20E713}" type="slidenum">
              <a:rPr lang="zh-CN" altLang="en-US" smtClean="0"/>
              <a:pPr/>
              <a:t>10</a:t>
            </a:fld>
            <a:endParaRPr lang="en-US" altLang="zh-CN"/>
          </a:p>
        </p:txBody>
      </p:sp>
    </p:spTree>
    <p:extLst>
      <p:ext uri="{BB962C8B-B14F-4D97-AF65-F5344CB8AC3E}">
        <p14:creationId xmlns:p14="http://schemas.microsoft.com/office/powerpoint/2010/main" val="2198773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03DF2335-3B75-421D-96AE-01E79B19EF06}" type="slidenum">
              <a:rPr lang="zh-CN" altLang="en-US" smtClean="0"/>
              <a:pPr/>
              <a:t>‹#›</a:t>
            </a:fld>
            <a:endParaRPr lang="en-US" altLang="zh-CN"/>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01E79632-53A2-4B2E-90E3-3EB03AAA7F4E}" type="slidenum">
              <a:rPr lang="zh-CN" altLang="en-US" smtClean="0"/>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9ADDF663-2B94-455F-AF97-9647E8A9B0C8}" type="slidenum">
              <a:rPr lang="zh-CN" altLang="en-US" smtClean="0"/>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7A3172E8-89CF-430D-BC76-00D5DC2A24DB}" type="slidenum">
              <a:rPr lang="zh-CN" altLang="en-US" smtClean="0"/>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39EB5328-7059-4E5C-8D2C-5054AC938F16}" type="slidenum">
              <a:rPr lang="zh-CN" altLang="en-US" smtClean="0"/>
              <a:pPr/>
              <a:t>‹#›</a:t>
            </a:fld>
            <a:endParaRPr lang="en-US" altLang="zh-CN"/>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p:txBody>
          <a:bodyPr/>
          <a:lstStyle/>
          <a:p>
            <a:endParaRPr lang="en-US" altLang="zh-CN"/>
          </a:p>
        </p:txBody>
      </p:sp>
      <p:sp>
        <p:nvSpPr>
          <p:cNvPr id="7" name="Slide Number Placeholder 6"/>
          <p:cNvSpPr>
            <a:spLocks noGrp="1"/>
          </p:cNvSpPr>
          <p:nvPr>
            <p:ph type="sldNum" sz="quarter" idx="12"/>
          </p:nvPr>
        </p:nvSpPr>
        <p:spPr/>
        <p:txBody>
          <a:bodyPr/>
          <a:lstStyle/>
          <a:p>
            <a:fld id="{528920D8-B17E-4AEA-BF93-3A4BFD242D24}" type="slidenum">
              <a:rPr lang="zh-CN" altLang="en-US" smtClean="0"/>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zh-CN"/>
          </a:p>
        </p:txBody>
      </p:sp>
      <p:sp>
        <p:nvSpPr>
          <p:cNvPr id="8" name="Footer Placeholder 7"/>
          <p:cNvSpPr>
            <a:spLocks noGrp="1"/>
          </p:cNvSpPr>
          <p:nvPr>
            <p:ph type="ftr" sz="quarter" idx="11"/>
          </p:nvPr>
        </p:nvSpPr>
        <p:spPr/>
        <p:txBody>
          <a:bodyPr/>
          <a:lstStyle/>
          <a:p>
            <a:endParaRPr lang="en-US" altLang="zh-CN"/>
          </a:p>
        </p:txBody>
      </p:sp>
      <p:sp>
        <p:nvSpPr>
          <p:cNvPr id="9" name="Slide Number Placeholder 8"/>
          <p:cNvSpPr>
            <a:spLocks noGrp="1"/>
          </p:cNvSpPr>
          <p:nvPr>
            <p:ph type="sldNum" sz="quarter" idx="12"/>
          </p:nvPr>
        </p:nvSpPr>
        <p:spPr/>
        <p:txBody>
          <a:bodyPr/>
          <a:lstStyle/>
          <a:p>
            <a:fld id="{B67A3D75-2D92-4871-A561-59BE121BC68C}" type="slidenum">
              <a:rPr lang="zh-CN" altLang="en-US" smtClean="0"/>
              <a:pPr/>
              <a:t>‹#›</a:t>
            </a:fld>
            <a:endParaRPr lang="en-US" altLang="zh-CN"/>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ltLang="zh-CN"/>
          </a:p>
        </p:txBody>
      </p:sp>
      <p:sp>
        <p:nvSpPr>
          <p:cNvPr id="4" name="Footer Placeholder 3"/>
          <p:cNvSpPr>
            <a:spLocks noGrp="1"/>
          </p:cNvSpPr>
          <p:nvPr>
            <p:ph type="ftr" sz="quarter" idx="11"/>
          </p:nvPr>
        </p:nvSpPr>
        <p:spPr/>
        <p:txBody>
          <a:bodyPr/>
          <a:lstStyle/>
          <a:p>
            <a:endParaRPr lang="en-US" altLang="zh-CN"/>
          </a:p>
        </p:txBody>
      </p:sp>
      <p:sp>
        <p:nvSpPr>
          <p:cNvPr id="5" name="Slide Number Placeholder 4"/>
          <p:cNvSpPr>
            <a:spLocks noGrp="1"/>
          </p:cNvSpPr>
          <p:nvPr>
            <p:ph type="sldNum" sz="quarter" idx="12"/>
          </p:nvPr>
        </p:nvSpPr>
        <p:spPr/>
        <p:txBody>
          <a:bodyPr/>
          <a:lstStyle/>
          <a:p>
            <a:fld id="{B8F4CAD7-9ACB-4448-AE7F-28B1C87CD027}" type="slidenum">
              <a:rPr lang="zh-CN" altLang="en-US" smtClean="0"/>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zh-CN"/>
          </a:p>
        </p:txBody>
      </p:sp>
      <p:sp>
        <p:nvSpPr>
          <p:cNvPr id="3" name="Footer Placeholder 2"/>
          <p:cNvSpPr>
            <a:spLocks noGrp="1"/>
          </p:cNvSpPr>
          <p:nvPr>
            <p:ph type="ftr" sz="quarter" idx="11"/>
          </p:nvPr>
        </p:nvSpPr>
        <p:spPr/>
        <p:txBody>
          <a:bodyPr/>
          <a:lstStyle/>
          <a:p>
            <a:endParaRPr lang="en-US" altLang="zh-CN"/>
          </a:p>
        </p:txBody>
      </p:sp>
      <p:sp>
        <p:nvSpPr>
          <p:cNvPr id="4" name="Slide Number Placeholder 3"/>
          <p:cNvSpPr>
            <a:spLocks noGrp="1"/>
          </p:cNvSpPr>
          <p:nvPr>
            <p:ph type="sldNum" sz="quarter" idx="12"/>
          </p:nvPr>
        </p:nvSpPr>
        <p:spPr/>
        <p:txBody>
          <a:bodyPr/>
          <a:lstStyle/>
          <a:p>
            <a:fld id="{163C654F-C697-4D14-92CD-79915509416E}" type="slidenum">
              <a:rPr lang="zh-CN" altLang="en-US" smtClean="0"/>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p:txBody>
          <a:bodyPr/>
          <a:lstStyle/>
          <a:p>
            <a:endParaRPr lang="en-US" altLang="zh-CN"/>
          </a:p>
        </p:txBody>
      </p:sp>
      <p:sp>
        <p:nvSpPr>
          <p:cNvPr id="7" name="Slide Number Placeholder 6"/>
          <p:cNvSpPr>
            <a:spLocks noGrp="1"/>
          </p:cNvSpPr>
          <p:nvPr>
            <p:ph type="sldNum" sz="quarter" idx="12"/>
          </p:nvPr>
        </p:nvSpPr>
        <p:spPr/>
        <p:txBody>
          <a:bodyPr/>
          <a:lstStyle/>
          <a:p>
            <a:fld id="{070A3AF8-46EE-4CBB-8627-A0AA5555A820}" type="slidenum">
              <a:rPr lang="zh-CN" altLang="en-US" smtClean="0"/>
              <a:pPr/>
              <a:t>‹#›</a:t>
            </a:fld>
            <a:endParaRPr lang="en-US" altLang="zh-CN"/>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p:txBody>
          <a:bodyPr/>
          <a:lstStyle/>
          <a:p>
            <a:endParaRPr lang="en-US" altLang="zh-CN"/>
          </a:p>
        </p:txBody>
      </p:sp>
      <p:sp>
        <p:nvSpPr>
          <p:cNvPr id="7" name="Slide Number Placeholder 6"/>
          <p:cNvSpPr>
            <a:spLocks noGrp="1"/>
          </p:cNvSpPr>
          <p:nvPr>
            <p:ph type="sldNum" sz="quarter" idx="12"/>
          </p:nvPr>
        </p:nvSpPr>
        <p:spPr/>
        <p:txBody>
          <a:bodyPr/>
          <a:lstStyle/>
          <a:p>
            <a:fld id="{77243DF0-865D-4E3A-9D10-1D3A9DC5CA62}" type="slidenum">
              <a:rPr lang="zh-CN" altLang="en-US" smtClean="0"/>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endParaRPr lang="en-US" altLang="zh-CN"/>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ltLang="zh-CN"/>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8EAD72E5-0D0A-4246-9B97-05C5C5FE8100}" type="slidenum">
              <a:rPr lang="zh-CN" altLang="en-US" smtClean="0"/>
              <a:pPr/>
              <a:t>‹#›</a:t>
            </a:fld>
            <a:endParaRPr lang="en-US" altLang="zh-CN"/>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50.png"/><Relationship Id="rId5" Type="http://schemas.microsoft.com/office/2011/relationships/inkAction" Target="../ink/inkAction1.xml"/><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6.png"/><Relationship Id="rId5" Type="http://schemas.microsoft.com/office/2011/relationships/inkAction" Target="../ink/inkAction2.xml"/><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16.m4a"/><Relationship Id="rId7" Type="http://schemas.openxmlformats.org/officeDocument/2006/relationships/image" Target="../media/image7.png"/><Relationship Id="rId2" Type="http://schemas.microsoft.com/office/2007/relationships/media" Target="../media/media16.m4a"/><Relationship Id="rId1" Type="http://schemas.openxmlformats.org/officeDocument/2006/relationships/tags" Target="../tags/tag3.xml"/><Relationship Id="rId6" Type="http://schemas.microsoft.com/office/2011/relationships/inkAction" Target="../ink/inkAction3.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of Last Lecture</a:t>
            </a:r>
          </a:p>
        </p:txBody>
      </p:sp>
      <p:sp>
        <p:nvSpPr>
          <p:cNvPr id="3" name="Content Placeholder 2"/>
          <p:cNvSpPr>
            <a:spLocks noGrp="1"/>
          </p:cNvSpPr>
          <p:nvPr>
            <p:ph idx="1"/>
          </p:nvPr>
        </p:nvSpPr>
        <p:spPr/>
        <p:txBody>
          <a:bodyPr/>
          <a:lstStyle/>
          <a:p>
            <a:r>
              <a:rPr lang="en-US" dirty="0"/>
              <a:t>HD access: 3 steps, block access</a:t>
            </a:r>
          </a:p>
          <a:p>
            <a:r>
              <a:rPr lang="en-US" dirty="0"/>
              <a:t>RAID technologies</a:t>
            </a:r>
          </a:p>
          <a:p>
            <a:pPr lvl="1"/>
            <a:r>
              <a:rPr lang="en-US" dirty="0"/>
              <a:t>Striping, mirroring, parity</a:t>
            </a:r>
          </a:p>
          <a:p>
            <a:pPr lvl="1"/>
            <a:r>
              <a:rPr lang="en-US" dirty="0"/>
              <a:t>RAID 0, 1 and 5</a:t>
            </a:r>
          </a:p>
        </p:txBody>
      </p:sp>
      <p:sp>
        <p:nvSpPr>
          <p:cNvPr id="4" name="Slide Number Placeholder 3"/>
          <p:cNvSpPr>
            <a:spLocks noGrp="1"/>
          </p:cNvSpPr>
          <p:nvPr>
            <p:ph type="sldNum" sz="quarter" idx="12"/>
          </p:nvPr>
        </p:nvSpPr>
        <p:spPr/>
        <p:txBody>
          <a:bodyPr/>
          <a:lstStyle/>
          <a:p>
            <a:pPr>
              <a:defRPr/>
            </a:pPr>
            <a:fld id="{81D1ADCC-E8CB-4089-9815-5153F4DFEE53}" type="slidenum">
              <a:rPr lang="zh-CN" altLang="en-US" smtClean="0"/>
              <a:pPr>
                <a:defRPr/>
              </a:pPr>
              <a:t>1</a:t>
            </a:fld>
            <a:endParaRPr lang="en-US" altLang="zh-CN"/>
          </a:p>
        </p:txBody>
      </p:sp>
      <p:graphicFrame>
        <p:nvGraphicFramePr>
          <p:cNvPr id="5" name="Table 4"/>
          <p:cNvGraphicFramePr>
            <a:graphicFrameLocks noGrp="1"/>
          </p:cNvGraphicFramePr>
          <p:nvPr>
            <p:extLst>
              <p:ext uri="{D42A27DB-BD31-4B8C-83A1-F6EECF244321}">
                <p14:modId xmlns:p14="http://schemas.microsoft.com/office/powerpoint/2010/main" val="1256837514"/>
              </p:ext>
            </p:extLst>
          </p:nvPr>
        </p:nvGraphicFramePr>
        <p:xfrm>
          <a:off x="323528" y="3645024"/>
          <a:ext cx="8496944" cy="2687176"/>
        </p:xfrm>
        <a:graphic>
          <a:graphicData uri="http://schemas.openxmlformats.org/drawingml/2006/table">
            <a:tbl>
              <a:tblPr firstRow="1" bandRow="1">
                <a:tableStyleId>{5C22544A-7EE6-4342-B048-85BDC9FD1C3A}</a:tableStyleId>
              </a:tblPr>
              <a:tblGrid>
                <a:gridCol w="2124236">
                  <a:extLst>
                    <a:ext uri="{9D8B030D-6E8A-4147-A177-3AD203B41FA5}">
                      <a16:colId xmlns:a16="http://schemas.microsoft.com/office/drawing/2014/main" val="20000"/>
                    </a:ext>
                  </a:extLst>
                </a:gridCol>
                <a:gridCol w="2124236">
                  <a:extLst>
                    <a:ext uri="{9D8B030D-6E8A-4147-A177-3AD203B41FA5}">
                      <a16:colId xmlns:a16="http://schemas.microsoft.com/office/drawing/2014/main" val="20001"/>
                    </a:ext>
                  </a:extLst>
                </a:gridCol>
                <a:gridCol w="2124236">
                  <a:extLst>
                    <a:ext uri="{9D8B030D-6E8A-4147-A177-3AD203B41FA5}">
                      <a16:colId xmlns:a16="http://schemas.microsoft.com/office/drawing/2014/main" val="20002"/>
                    </a:ext>
                  </a:extLst>
                </a:gridCol>
                <a:gridCol w="2124236">
                  <a:extLst>
                    <a:ext uri="{9D8B030D-6E8A-4147-A177-3AD203B41FA5}">
                      <a16:colId xmlns:a16="http://schemas.microsoft.com/office/drawing/2014/main" val="20003"/>
                    </a:ext>
                  </a:extLst>
                </a:gridCol>
              </a:tblGrid>
              <a:tr h="612068">
                <a:tc>
                  <a:txBody>
                    <a:bodyPr/>
                    <a:lstStyle/>
                    <a:p>
                      <a:r>
                        <a:rPr lang="en-US" sz="1400" dirty="0"/>
                        <a:t>Performance</a:t>
                      </a:r>
                    </a:p>
                  </a:txBody>
                  <a:tcPr/>
                </a:tc>
                <a:tc>
                  <a:txBody>
                    <a:bodyPr/>
                    <a:lstStyle/>
                    <a:p>
                      <a:r>
                        <a:rPr lang="en-US" sz="1400" dirty="0"/>
                        <a:t>0</a:t>
                      </a:r>
                    </a:p>
                  </a:txBody>
                  <a:tcPr/>
                </a:tc>
                <a:tc>
                  <a:txBody>
                    <a:bodyPr/>
                    <a:lstStyle/>
                    <a:p>
                      <a:r>
                        <a:rPr lang="en-US" sz="1400" dirty="0"/>
                        <a:t>1</a:t>
                      </a:r>
                    </a:p>
                  </a:txBody>
                  <a:tcPr/>
                </a:tc>
                <a:tc>
                  <a:txBody>
                    <a:bodyPr/>
                    <a:lstStyle/>
                    <a:p>
                      <a:r>
                        <a:rPr lang="en-US" sz="1400" dirty="0"/>
                        <a:t>5</a:t>
                      </a:r>
                    </a:p>
                  </a:txBody>
                  <a:tcPr/>
                </a:tc>
                <a:extLst>
                  <a:ext uri="{0D108BD9-81ED-4DB2-BD59-A6C34878D82A}">
                    <a16:rowId xmlns:a16="http://schemas.microsoft.com/office/drawing/2014/main" val="10000"/>
                  </a:ext>
                </a:extLst>
              </a:tr>
              <a:tr h="612068">
                <a:tc>
                  <a:txBody>
                    <a:bodyPr/>
                    <a:lstStyle/>
                    <a:p>
                      <a:r>
                        <a:rPr lang="en-US" sz="1400" dirty="0"/>
                        <a:t>Access speed</a:t>
                      </a:r>
                    </a:p>
                  </a:txBody>
                  <a:tcPr/>
                </a:tc>
                <a:tc>
                  <a:txBody>
                    <a:bodyPr/>
                    <a:lstStyle/>
                    <a:p>
                      <a:r>
                        <a:rPr lang="en-US" sz="1400" dirty="0"/>
                        <a:t>Striping, N timers faster</a:t>
                      </a:r>
                    </a:p>
                  </a:txBody>
                  <a:tcPr/>
                </a:tc>
                <a:tc>
                  <a:txBody>
                    <a:bodyPr/>
                    <a:lstStyle/>
                    <a:p>
                      <a:r>
                        <a:rPr lang="en-US" sz="1400" dirty="0"/>
                        <a:t>Mirroring</a:t>
                      </a:r>
                    </a:p>
                    <a:p>
                      <a:r>
                        <a:rPr lang="en-US" sz="1400" dirty="0"/>
                        <a:t>No improvement</a:t>
                      </a:r>
                    </a:p>
                    <a:p>
                      <a:r>
                        <a:rPr lang="en-US" sz="1400" dirty="0"/>
                        <a:t>N must be even</a:t>
                      </a:r>
                    </a:p>
                  </a:txBody>
                  <a:tcPr/>
                </a:tc>
                <a:tc>
                  <a:txBody>
                    <a:bodyPr/>
                    <a:lstStyle/>
                    <a:p>
                      <a:r>
                        <a:rPr lang="en-US" sz="1400" dirty="0"/>
                        <a:t>Striping</a:t>
                      </a:r>
                      <a:r>
                        <a:rPr lang="en-US" sz="1400" baseline="0" dirty="0"/>
                        <a:t> and parity</a:t>
                      </a:r>
                    </a:p>
                    <a:p>
                      <a:r>
                        <a:rPr lang="en-US" sz="1400" baseline="0" dirty="0"/>
                        <a:t>N timers faster</a:t>
                      </a:r>
                      <a:endParaRPr lang="en-US" sz="1400" dirty="0"/>
                    </a:p>
                  </a:txBody>
                  <a:tcPr/>
                </a:tc>
                <a:extLst>
                  <a:ext uri="{0D108BD9-81ED-4DB2-BD59-A6C34878D82A}">
                    <a16:rowId xmlns:a16="http://schemas.microsoft.com/office/drawing/2014/main" val="10001"/>
                  </a:ext>
                </a:extLst>
              </a:tr>
              <a:tr h="612068">
                <a:tc>
                  <a:txBody>
                    <a:bodyPr/>
                    <a:lstStyle/>
                    <a:p>
                      <a:r>
                        <a:rPr lang="en-US" sz="1400" dirty="0"/>
                        <a:t>Space</a:t>
                      </a:r>
                      <a:r>
                        <a:rPr lang="en-US" sz="1400" baseline="0" dirty="0"/>
                        <a:t> Efficiency</a:t>
                      </a:r>
                      <a:endParaRPr lang="en-US" sz="1400" dirty="0"/>
                    </a:p>
                  </a:txBody>
                  <a:tcPr/>
                </a:tc>
                <a:tc>
                  <a:txBody>
                    <a:bodyPr/>
                    <a:lstStyle/>
                    <a:p>
                      <a:r>
                        <a:rPr lang="en-US" sz="1400" dirty="0"/>
                        <a:t>100%</a:t>
                      </a:r>
                    </a:p>
                  </a:txBody>
                  <a:tcPr/>
                </a:tc>
                <a:tc>
                  <a:txBody>
                    <a:bodyPr/>
                    <a:lstStyle/>
                    <a:p>
                      <a:r>
                        <a:rPr lang="en-US" sz="1400" dirty="0"/>
                        <a:t>50%</a:t>
                      </a:r>
                    </a:p>
                  </a:txBody>
                  <a:tcPr/>
                </a:tc>
                <a:tc>
                  <a:txBody>
                    <a:bodyPr/>
                    <a:lstStyle/>
                    <a:p>
                      <a:r>
                        <a:rPr lang="en-US" sz="1400" dirty="0"/>
                        <a:t>(N-1/)N</a:t>
                      </a:r>
                    </a:p>
                  </a:txBody>
                  <a:tcPr/>
                </a:tc>
                <a:extLst>
                  <a:ext uri="{0D108BD9-81ED-4DB2-BD59-A6C34878D82A}">
                    <a16:rowId xmlns:a16="http://schemas.microsoft.com/office/drawing/2014/main" val="10002"/>
                  </a:ext>
                </a:extLst>
              </a:tr>
              <a:tr h="612068">
                <a:tc>
                  <a:txBody>
                    <a:bodyPr/>
                    <a:lstStyle/>
                    <a:p>
                      <a:r>
                        <a:rPr lang="en-US" sz="1400" dirty="0"/>
                        <a:t>Fault tolerance</a:t>
                      </a:r>
                    </a:p>
                  </a:txBody>
                  <a:tcPr/>
                </a:tc>
                <a:tc>
                  <a:txBody>
                    <a:bodyPr/>
                    <a:lstStyle/>
                    <a:p>
                      <a:r>
                        <a:rPr lang="en-US" sz="1400" dirty="0"/>
                        <a:t>None, data loss greatly</a:t>
                      </a:r>
                      <a:r>
                        <a:rPr lang="en-US" sz="1400" baseline="0" dirty="0"/>
                        <a:t> increase</a:t>
                      </a:r>
                      <a:endParaRPr lang="en-US" sz="1400" dirty="0"/>
                    </a:p>
                  </a:txBody>
                  <a:tcPr/>
                </a:tc>
                <a:tc>
                  <a:txBody>
                    <a:bodyPr/>
                    <a:lstStyle/>
                    <a:p>
                      <a:r>
                        <a:rPr lang="en-US" sz="1400" dirty="0"/>
                        <a:t>No problem</a:t>
                      </a:r>
                      <a:r>
                        <a:rPr lang="en-US" sz="1400" baseline="0" dirty="0"/>
                        <a:t> for 1 HD failure, and up to N/2 if lucky</a:t>
                      </a:r>
                      <a:endParaRPr lang="en-US" sz="1400" dirty="0"/>
                    </a:p>
                  </a:txBody>
                  <a:tcPr/>
                </a:tc>
                <a:tc>
                  <a:txBody>
                    <a:bodyPr/>
                    <a:lstStyle/>
                    <a:p>
                      <a:r>
                        <a:rPr lang="en-US" sz="1400" dirty="0"/>
                        <a:t>One and only one HD failure, no problem</a:t>
                      </a:r>
                    </a:p>
                  </a:txBody>
                  <a:tcPr/>
                </a:tc>
                <a:extLst>
                  <a:ext uri="{0D108BD9-81ED-4DB2-BD59-A6C34878D82A}">
                    <a16:rowId xmlns:a16="http://schemas.microsoft.com/office/drawing/2014/main" val="10003"/>
                  </a:ext>
                </a:extLst>
              </a:tr>
            </a:tbl>
          </a:graphicData>
        </a:graphic>
      </p:graphicFrame>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813541904"/>
      </p:ext>
    </p:extLst>
  </p:cSld>
  <p:clrMapOvr>
    <a:masterClrMapping/>
  </p:clrMapOvr>
  <mc:AlternateContent xmlns:mc="http://schemas.openxmlformats.org/markup-compatibility/2006" xmlns:p14="http://schemas.microsoft.com/office/powerpoint/2010/main">
    <mc:Choice Requires="p14">
      <p:transition spd="slow" p14:dur="2000" advTm="262133"/>
    </mc:Choice>
    <mc:Fallback xmlns="">
      <p:transition spd="slow" advTm="2621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D2533C"/>
                </a:solidFill>
              </a:rPr>
              <a:t>Comparison: HDD vs. SSD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67588877"/>
              </p:ext>
            </p:extLst>
          </p:nvPr>
        </p:nvGraphicFramePr>
        <p:xfrm>
          <a:off x="611561" y="1412776"/>
          <a:ext cx="8075238" cy="5352356"/>
        </p:xfrm>
        <a:graphic>
          <a:graphicData uri="http://schemas.openxmlformats.org/drawingml/2006/table">
            <a:tbl>
              <a:tblPr>
                <a:tableStyleId>{F5AB1C69-6EDB-4FF4-983F-18BD219EF322}</a:tableStyleId>
              </a:tblPr>
              <a:tblGrid>
                <a:gridCol w="2664830">
                  <a:extLst>
                    <a:ext uri="{9D8B030D-6E8A-4147-A177-3AD203B41FA5}">
                      <a16:colId xmlns:a16="http://schemas.microsoft.com/office/drawing/2014/main" val="864992226"/>
                    </a:ext>
                  </a:extLst>
                </a:gridCol>
                <a:gridCol w="2705204">
                  <a:extLst>
                    <a:ext uri="{9D8B030D-6E8A-4147-A177-3AD203B41FA5}">
                      <a16:colId xmlns:a16="http://schemas.microsoft.com/office/drawing/2014/main" val="3024199449"/>
                    </a:ext>
                  </a:extLst>
                </a:gridCol>
                <a:gridCol w="2705204">
                  <a:extLst>
                    <a:ext uri="{9D8B030D-6E8A-4147-A177-3AD203B41FA5}">
                      <a16:colId xmlns:a16="http://schemas.microsoft.com/office/drawing/2014/main" val="672160703"/>
                    </a:ext>
                  </a:extLst>
                </a:gridCol>
              </a:tblGrid>
              <a:tr h="258055">
                <a:tc>
                  <a:txBody>
                    <a:bodyPr/>
                    <a:lstStyle/>
                    <a:p>
                      <a:br>
                        <a:rPr lang="en-US" sz="1400" dirty="0">
                          <a:effectLst/>
                        </a:rPr>
                      </a:br>
                      <a:endParaRPr lang="en-US" sz="1400" b="1" dirty="0">
                        <a:effectLst/>
                      </a:endParaRPr>
                    </a:p>
                  </a:txBody>
                  <a:tcPr marL="38271" marR="38271" marT="10935" marB="10935"/>
                </a:tc>
                <a:tc>
                  <a:txBody>
                    <a:bodyPr/>
                    <a:lstStyle/>
                    <a:p>
                      <a:r>
                        <a:rPr lang="en-US" sz="1400" dirty="0">
                          <a:effectLst/>
                        </a:rPr>
                        <a:t>HDD</a:t>
                      </a:r>
                      <a:endParaRPr lang="en-US" sz="1400" b="1" dirty="0">
                        <a:effectLst/>
                      </a:endParaRPr>
                    </a:p>
                  </a:txBody>
                  <a:tcPr marL="38271" marR="38271" marT="10935" marB="10935"/>
                </a:tc>
                <a:tc>
                  <a:txBody>
                    <a:bodyPr/>
                    <a:lstStyle/>
                    <a:p>
                      <a:r>
                        <a:rPr lang="en-US" sz="1400" dirty="0"/>
                        <a:t>SSD</a:t>
                      </a:r>
                      <a:endParaRPr lang="en-US" sz="1400" b="1" dirty="0"/>
                    </a:p>
                  </a:txBody>
                  <a:tcPr marL="39364" marR="39364" marT="19682" marB="19682"/>
                </a:tc>
                <a:extLst>
                  <a:ext uri="{0D108BD9-81ED-4DB2-BD59-A6C34878D82A}">
                    <a16:rowId xmlns:a16="http://schemas.microsoft.com/office/drawing/2014/main" val="3525615349"/>
                  </a:ext>
                </a:extLst>
              </a:tr>
              <a:tr h="848519">
                <a:tc>
                  <a:txBody>
                    <a:bodyPr/>
                    <a:lstStyle/>
                    <a:p>
                      <a:pPr fontAlgn="t"/>
                      <a:r>
                        <a:rPr lang="en-US" sz="1400" b="1">
                          <a:effectLst/>
                        </a:rPr>
                        <a:t>Power Draw/Battery Life</a:t>
                      </a:r>
                    </a:p>
                  </a:txBody>
                  <a:tcPr marL="38271" marR="38271" marT="10935" marB="10935"/>
                </a:tc>
                <a:tc>
                  <a:txBody>
                    <a:bodyPr/>
                    <a:lstStyle/>
                    <a:p>
                      <a:r>
                        <a:rPr lang="en-US" sz="1400" dirty="0">
                          <a:effectLst/>
                        </a:rPr>
                        <a:t>More power draw, averages 6–7 watts and therefore uses more battery</a:t>
                      </a:r>
                    </a:p>
                  </a:txBody>
                  <a:tcPr marL="38271" marR="38271" marT="10935" marB="10935"/>
                </a:tc>
                <a:tc>
                  <a:txBody>
                    <a:bodyPr/>
                    <a:lstStyle/>
                    <a:p>
                      <a:r>
                        <a:rPr lang="en-US" sz="1400" dirty="0">
                          <a:effectLst/>
                        </a:rPr>
                        <a:t>Less power draw, averages 2–3 watts, resulting in 30+ minute battery boost</a:t>
                      </a:r>
                    </a:p>
                  </a:txBody>
                  <a:tcPr marL="38271" marR="38271" marT="10935" marB="10935"/>
                </a:tc>
                <a:extLst>
                  <a:ext uri="{0D108BD9-81ED-4DB2-BD59-A6C34878D82A}">
                    <a16:rowId xmlns:a16="http://schemas.microsoft.com/office/drawing/2014/main" val="3726382894"/>
                  </a:ext>
                </a:extLst>
              </a:tr>
              <a:tr h="848519">
                <a:tc>
                  <a:txBody>
                    <a:bodyPr/>
                    <a:lstStyle/>
                    <a:p>
                      <a:pPr fontAlgn="t"/>
                      <a:r>
                        <a:rPr lang="en-US" sz="1400" b="1" dirty="0">
                          <a:effectLst/>
                        </a:rPr>
                        <a:t>Cost</a:t>
                      </a:r>
                    </a:p>
                  </a:txBody>
                  <a:tcPr marL="38271" marR="38271" marT="10935" marB="10935"/>
                </a:tc>
                <a:tc>
                  <a:txBody>
                    <a:bodyPr/>
                    <a:lstStyle/>
                    <a:p>
                      <a:r>
                        <a:rPr lang="en-US" sz="1400" dirty="0">
                          <a:effectLst/>
                        </a:rPr>
                        <a:t>Only around $0.03 per gigabyte, very cheap (buying a 4TB model)</a:t>
                      </a:r>
                    </a:p>
                  </a:txBody>
                  <a:tcPr marL="38271" marR="38271" marT="10935" marB="10935"/>
                </a:tc>
                <a:tc>
                  <a:txBody>
                    <a:bodyPr/>
                    <a:lstStyle/>
                    <a:p>
                      <a:r>
                        <a:rPr lang="en-US" sz="1400" dirty="0">
                          <a:effectLst/>
                        </a:rPr>
                        <a:t>Expensive, roughly $0.20- $0.30 per gigabyte (based on buying a 1TB drive)</a:t>
                      </a:r>
                    </a:p>
                  </a:txBody>
                  <a:tcPr marL="38271" marR="38271" marT="10935" marB="10935"/>
                </a:tc>
                <a:extLst>
                  <a:ext uri="{0D108BD9-81ED-4DB2-BD59-A6C34878D82A}">
                    <a16:rowId xmlns:a16="http://schemas.microsoft.com/office/drawing/2014/main" val="427925377"/>
                  </a:ext>
                </a:extLst>
              </a:tr>
              <a:tr h="1084705">
                <a:tc>
                  <a:txBody>
                    <a:bodyPr/>
                    <a:lstStyle/>
                    <a:p>
                      <a:pPr fontAlgn="t"/>
                      <a:r>
                        <a:rPr lang="en-US" sz="1400" b="1" dirty="0">
                          <a:effectLst/>
                        </a:rPr>
                        <a:t>Capacity</a:t>
                      </a:r>
                    </a:p>
                  </a:txBody>
                  <a:tcPr marL="38271" marR="38271" marT="10935" marB="10935"/>
                </a:tc>
                <a:tc>
                  <a:txBody>
                    <a:bodyPr/>
                    <a:lstStyle/>
                    <a:p>
                      <a:r>
                        <a:rPr lang="en-US" sz="1400">
                          <a:effectLst/>
                        </a:rPr>
                        <a:t>Typically around 500GB and 2TB maximum for notebook size drives; 10TB max for desktops</a:t>
                      </a:r>
                    </a:p>
                  </a:txBody>
                  <a:tcPr marL="38271" marR="38271" marT="10935" marB="10935"/>
                </a:tc>
                <a:tc>
                  <a:txBody>
                    <a:bodyPr/>
                    <a:lstStyle/>
                    <a:p>
                      <a:r>
                        <a:rPr lang="en-US" sz="1400" dirty="0">
                          <a:effectLst/>
                        </a:rPr>
                        <a:t>Typically not larger than 1TB for notebook size drives; 4TB for desktops</a:t>
                      </a:r>
                    </a:p>
                  </a:txBody>
                  <a:tcPr marL="38271" marR="38271" marT="10935" marB="10935"/>
                </a:tc>
                <a:extLst>
                  <a:ext uri="{0D108BD9-81ED-4DB2-BD59-A6C34878D82A}">
                    <a16:rowId xmlns:a16="http://schemas.microsoft.com/office/drawing/2014/main" val="2104090021"/>
                  </a:ext>
                </a:extLst>
              </a:tr>
              <a:tr h="690891">
                <a:tc>
                  <a:txBody>
                    <a:bodyPr/>
                    <a:lstStyle/>
                    <a:p>
                      <a:pPr fontAlgn="t"/>
                      <a:r>
                        <a:rPr lang="en-US" sz="1400" b="1" dirty="0">
                          <a:effectLst/>
                        </a:rPr>
                        <a:t>Operating System Boot Time</a:t>
                      </a:r>
                    </a:p>
                  </a:txBody>
                  <a:tcPr marL="38271" marR="38271" marT="10935" marB="10935"/>
                </a:tc>
                <a:tc>
                  <a:txBody>
                    <a:bodyPr/>
                    <a:lstStyle/>
                    <a:p>
                      <a:r>
                        <a:rPr lang="en-US" sz="1400">
                          <a:effectLst/>
                        </a:rPr>
                        <a:t>Around 30-40 seconds average bootup time</a:t>
                      </a:r>
                    </a:p>
                  </a:txBody>
                  <a:tcPr marL="38271" marR="38271" marT="10935" marB="10935"/>
                </a:tc>
                <a:tc>
                  <a:txBody>
                    <a:bodyPr/>
                    <a:lstStyle/>
                    <a:p>
                      <a:r>
                        <a:rPr lang="en-US" sz="1400">
                          <a:effectLst/>
                        </a:rPr>
                        <a:t>Around 8-13 seconds average bootup time</a:t>
                      </a:r>
                    </a:p>
                  </a:txBody>
                  <a:tcPr marL="38271" marR="38271" marT="10935" marB="10935"/>
                </a:tc>
                <a:extLst>
                  <a:ext uri="{0D108BD9-81ED-4DB2-BD59-A6C34878D82A}">
                    <a16:rowId xmlns:a16="http://schemas.microsoft.com/office/drawing/2014/main" val="3404299108"/>
                  </a:ext>
                </a:extLst>
              </a:tr>
              <a:tr h="700706">
                <a:tc>
                  <a:txBody>
                    <a:bodyPr/>
                    <a:lstStyle/>
                    <a:p>
                      <a:pPr fontAlgn="t"/>
                      <a:r>
                        <a:rPr lang="en-US" sz="1400" b="1" dirty="0">
                          <a:effectLst/>
                        </a:rPr>
                        <a:t>Noise</a:t>
                      </a:r>
                    </a:p>
                  </a:txBody>
                  <a:tcPr marL="38271" marR="38271" marT="10935" marB="10935"/>
                </a:tc>
                <a:tc>
                  <a:txBody>
                    <a:bodyPr/>
                    <a:lstStyle/>
                    <a:p>
                      <a:r>
                        <a:rPr lang="en-US" sz="1400" dirty="0">
                          <a:effectLst/>
                        </a:rPr>
                        <a:t>Audible clicks and spinning platters can be heard</a:t>
                      </a:r>
                    </a:p>
                  </a:txBody>
                  <a:tcPr marL="38271" marR="38271" marT="10935" marB="10935"/>
                </a:tc>
                <a:tc>
                  <a:txBody>
                    <a:bodyPr/>
                    <a:lstStyle/>
                    <a:p>
                      <a:r>
                        <a:rPr lang="en-US" sz="1400" dirty="0">
                          <a:effectLst/>
                        </a:rPr>
                        <a:t>There are no moving parts, hence no sound</a:t>
                      </a:r>
                    </a:p>
                  </a:txBody>
                  <a:tcPr marL="38271" marR="38271" marT="10935" marB="10935"/>
                </a:tc>
                <a:extLst>
                  <a:ext uri="{0D108BD9-81ED-4DB2-BD59-A6C34878D82A}">
                    <a16:rowId xmlns:a16="http://schemas.microsoft.com/office/drawing/2014/main" val="3798785802"/>
                  </a:ext>
                </a:extLst>
              </a:tr>
              <a:tr h="730426">
                <a:tc>
                  <a:txBody>
                    <a:bodyPr/>
                    <a:lstStyle/>
                    <a:p>
                      <a:pPr fontAlgn="t"/>
                      <a:r>
                        <a:rPr lang="en-US" sz="1400" b="1" dirty="0">
                          <a:effectLst/>
                        </a:rPr>
                        <a:t>Vibration</a:t>
                      </a:r>
                    </a:p>
                  </a:txBody>
                  <a:tcPr marL="38271" marR="38271" marT="10935" marB="10935"/>
                </a:tc>
                <a:tc>
                  <a:txBody>
                    <a:bodyPr/>
                    <a:lstStyle/>
                    <a:p>
                      <a:r>
                        <a:rPr lang="en-US" sz="1400" dirty="0">
                          <a:effectLst/>
                        </a:rPr>
                        <a:t>The spinning of the platters can sometimes result in vibration</a:t>
                      </a:r>
                    </a:p>
                  </a:txBody>
                  <a:tcPr marL="38271" marR="38271" marT="10935" marB="10935"/>
                </a:tc>
                <a:tc>
                  <a:txBody>
                    <a:bodyPr/>
                    <a:lstStyle/>
                    <a:p>
                      <a:r>
                        <a:rPr lang="en-US" sz="1400" dirty="0">
                          <a:effectLst/>
                        </a:rPr>
                        <a:t>No vibration as there are no moving parts</a:t>
                      </a:r>
                    </a:p>
                  </a:txBody>
                  <a:tcPr marL="38271" marR="38271" marT="10935" marB="10935"/>
                </a:tc>
                <a:extLst>
                  <a:ext uri="{0D108BD9-81ED-4DB2-BD59-A6C34878D82A}">
                    <a16:rowId xmlns:a16="http://schemas.microsoft.com/office/drawing/2014/main" val="386241234"/>
                  </a:ext>
                </a:extLst>
              </a:tr>
            </a:tbl>
          </a:graphicData>
        </a:graphic>
      </p:graphicFrame>
      <p:sp>
        <p:nvSpPr>
          <p:cNvPr id="3" name="Slide Number Placeholder 2"/>
          <p:cNvSpPr>
            <a:spLocks noGrp="1"/>
          </p:cNvSpPr>
          <p:nvPr>
            <p:ph type="sldNum" sz="quarter" idx="12"/>
          </p:nvPr>
        </p:nvSpPr>
        <p:spPr/>
        <p:txBody>
          <a:bodyPr/>
          <a:lstStyle/>
          <a:p>
            <a:fld id="{7A3172E8-89CF-430D-BC76-00D5DC2A24DB}" type="slidenum">
              <a:rPr lang="zh-CN" altLang="en-US" smtClean="0"/>
              <a:pPr/>
              <a:t>10</a:t>
            </a:fld>
            <a:endParaRPr lang="en-US" altLang="zh-CN"/>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511533436"/>
      </p:ext>
    </p:extLst>
  </p:cSld>
  <p:clrMapOvr>
    <a:masterClrMapping/>
  </p:clrMapOvr>
  <mc:AlternateContent xmlns:mc="http://schemas.openxmlformats.org/markup-compatibility/2006" xmlns:p14="http://schemas.microsoft.com/office/powerpoint/2010/main">
    <mc:Choice Requires="p14">
      <p:transition spd="slow" p14:dur="2000" advTm="54453"/>
    </mc:Choice>
    <mc:Fallback xmlns="">
      <p:transition spd="slow" advTm="544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Tape Drive</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4"/>
          <a:stretch>
            <a:fillRect/>
          </a:stretch>
        </p:blipFill>
        <p:spPr>
          <a:xfrm>
            <a:off x="1259632" y="1524000"/>
            <a:ext cx="6021180" cy="4812679"/>
          </a:xfrm>
          <a:prstGeom prst="rect">
            <a:avLst/>
          </a:prstGeom>
        </p:spPr>
      </p:pic>
      <p:sp>
        <p:nvSpPr>
          <p:cNvPr id="5" name="Rectangle 4"/>
          <p:cNvSpPr/>
          <p:nvPr/>
        </p:nvSpPr>
        <p:spPr>
          <a:xfrm>
            <a:off x="1984222" y="6477000"/>
            <a:ext cx="4572000" cy="215444"/>
          </a:xfrm>
          <a:prstGeom prst="rect">
            <a:avLst/>
          </a:prstGeom>
        </p:spPr>
        <p:txBody>
          <a:bodyPr>
            <a:spAutoFit/>
          </a:bodyPr>
          <a:lstStyle/>
          <a:p>
            <a:r>
              <a:rPr lang="en-US" sz="800" dirty="0"/>
              <a:t>Image Source: https://www.mlogic.com/products/desktop-sas-lto-8-tape-drive</a:t>
            </a:r>
          </a:p>
        </p:txBody>
      </p:sp>
      <p:sp>
        <p:nvSpPr>
          <p:cNvPr id="6" name="Slide Number Placeholder 5"/>
          <p:cNvSpPr>
            <a:spLocks noGrp="1"/>
          </p:cNvSpPr>
          <p:nvPr>
            <p:ph type="sldNum" sz="quarter" idx="12"/>
          </p:nvPr>
        </p:nvSpPr>
        <p:spPr/>
        <p:txBody>
          <a:bodyPr/>
          <a:lstStyle/>
          <a:p>
            <a:fld id="{7A3172E8-89CF-430D-BC76-00D5DC2A24DB}" type="slidenum">
              <a:rPr lang="zh-CN" altLang="en-US" smtClean="0"/>
              <a:pPr/>
              <a:t>11</a:t>
            </a:fld>
            <a:endParaRPr lang="en-US" altLang="zh-CN"/>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944663292"/>
      </p:ext>
    </p:extLst>
  </p:cSld>
  <p:clrMapOvr>
    <a:masterClrMapping/>
  </p:clrMapOvr>
  <mc:AlternateContent xmlns:mc="http://schemas.openxmlformats.org/markup-compatibility/2006" xmlns:p14="http://schemas.microsoft.com/office/powerpoint/2010/main">
    <mc:Choice Requires="p14">
      <p:transition spd="slow" p14:dur="2000" advTm="19851"/>
    </mc:Choice>
    <mc:Fallback xmlns="">
      <p:transition spd="slow" advTm="198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Tape Drive</a:t>
            </a:r>
          </a:p>
        </p:txBody>
      </p:sp>
      <p:sp>
        <p:nvSpPr>
          <p:cNvPr id="3" name="Content Placeholder 2"/>
          <p:cNvSpPr>
            <a:spLocks noGrp="1"/>
          </p:cNvSpPr>
          <p:nvPr>
            <p:ph idx="1"/>
          </p:nvPr>
        </p:nvSpPr>
        <p:spPr/>
        <p:txBody>
          <a:bodyPr/>
          <a:lstStyle/>
          <a:p>
            <a:endParaRPr lang="en-US"/>
          </a:p>
        </p:txBody>
      </p:sp>
      <p:graphicFrame>
        <p:nvGraphicFramePr>
          <p:cNvPr id="4" name="Content Placeholder 3"/>
          <p:cNvGraphicFramePr>
            <a:graphicFrameLocks/>
          </p:cNvGraphicFramePr>
          <p:nvPr>
            <p:extLst>
              <p:ext uri="{D42A27DB-BD31-4B8C-83A1-F6EECF244321}">
                <p14:modId xmlns:p14="http://schemas.microsoft.com/office/powerpoint/2010/main" val="1005826330"/>
              </p:ext>
            </p:extLst>
          </p:nvPr>
        </p:nvGraphicFramePr>
        <p:xfrm>
          <a:off x="611560" y="1524000"/>
          <a:ext cx="8208912" cy="4713312"/>
        </p:xfrm>
        <a:graphic>
          <a:graphicData uri="http://schemas.openxmlformats.org/drawingml/2006/table">
            <a:tbl>
              <a:tblPr>
                <a:tableStyleId>{F5AB1C69-6EDB-4FF4-983F-18BD219EF322}</a:tableStyleId>
              </a:tblPr>
              <a:tblGrid>
                <a:gridCol w="3600400">
                  <a:extLst>
                    <a:ext uri="{9D8B030D-6E8A-4147-A177-3AD203B41FA5}">
                      <a16:colId xmlns:a16="http://schemas.microsoft.com/office/drawing/2014/main" val="3666699949"/>
                    </a:ext>
                  </a:extLst>
                </a:gridCol>
                <a:gridCol w="4608512">
                  <a:extLst>
                    <a:ext uri="{9D8B030D-6E8A-4147-A177-3AD203B41FA5}">
                      <a16:colId xmlns:a16="http://schemas.microsoft.com/office/drawing/2014/main" val="3813476069"/>
                    </a:ext>
                  </a:extLst>
                </a:gridCol>
              </a:tblGrid>
              <a:tr h="464840">
                <a:tc>
                  <a:txBody>
                    <a:bodyPr/>
                    <a:lstStyle/>
                    <a:p>
                      <a:r>
                        <a:rPr lang="en-US" sz="1400" dirty="0">
                          <a:effectLst/>
                        </a:rPr>
                        <a:t>Pros (Compared to HDD)</a:t>
                      </a:r>
                      <a:endParaRPr lang="en-US" sz="1400" b="1" dirty="0">
                        <a:effectLst/>
                      </a:endParaRPr>
                    </a:p>
                  </a:txBody>
                  <a:tcPr marL="34002" marR="34002" marT="9715" marB="9715"/>
                </a:tc>
                <a:tc>
                  <a:txBody>
                    <a:bodyPr/>
                    <a:lstStyle/>
                    <a:p>
                      <a:r>
                        <a:rPr lang="en-US" sz="1400" dirty="0">
                          <a:effectLst/>
                        </a:rPr>
                        <a:t>Cons</a:t>
                      </a:r>
                      <a:endParaRPr lang="en-US" sz="1400" b="1" dirty="0">
                        <a:effectLst/>
                      </a:endParaRPr>
                    </a:p>
                  </a:txBody>
                  <a:tcPr marL="34002" marR="34002" marT="9715" marB="9715"/>
                </a:tc>
                <a:extLst>
                  <a:ext uri="{0D108BD9-81ED-4DB2-BD59-A6C34878D82A}">
                    <a16:rowId xmlns:a16="http://schemas.microsoft.com/office/drawing/2014/main" val="3957300950"/>
                  </a:ext>
                </a:extLst>
              </a:tr>
              <a:tr h="4248472">
                <a:tc>
                  <a:txBody>
                    <a:bodyPr/>
                    <a:lstStyle/>
                    <a:p>
                      <a:pPr marL="285750" indent="-285750" fontAlgn="t">
                        <a:buFont typeface="Arial" panose="020B0604020202020204" pitchFamily="34" charset="0"/>
                        <a:buChar char="•"/>
                      </a:pPr>
                      <a:r>
                        <a:rPr lang="en-US" sz="1400" dirty="0">
                          <a:effectLst/>
                        </a:rPr>
                        <a:t>3x</a:t>
                      </a:r>
                      <a:r>
                        <a:rPr lang="en-US" sz="1400" baseline="0" dirty="0">
                          <a:effectLst/>
                        </a:rPr>
                        <a:t> cheaper than HDD for large system (50TB+)</a:t>
                      </a:r>
                    </a:p>
                    <a:p>
                      <a:pPr marL="285750" indent="-285750" fontAlgn="t">
                        <a:buFont typeface="Arial" panose="020B0604020202020204" pitchFamily="34" charset="0"/>
                        <a:buChar char="•"/>
                      </a:pPr>
                      <a:r>
                        <a:rPr lang="en-US" sz="1400" baseline="0" dirty="0">
                          <a:effectLst/>
                        </a:rPr>
                        <a:t>Cost-effective in terms of expenses, i.e. electricity, cooling, maintenance</a:t>
                      </a:r>
                    </a:p>
                    <a:p>
                      <a:pPr marL="285750" indent="-285750" fontAlgn="t">
                        <a:buFont typeface="Arial" panose="020B0604020202020204" pitchFamily="34" charset="0"/>
                        <a:buChar char="•"/>
                      </a:pPr>
                      <a:r>
                        <a:rPr lang="en-US" sz="1400" baseline="0" dirty="0">
                          <a:effectLst/>
                        </a:rPr>
                        <a:t>Hard drives require power to run - Tape requires no electrical power when not being actively used</a:t>
                      </a:r>
                    </a:p>
                    <a:p>
                      <a:pPr marL="285750" indent="-285750" fontAlgn="t">
                        <a:buFont typeface="Arial" panose="020B0604020202020204" pitchFamily="34" charset="0"/>
                        <a:buChar char="•"/>
                      </a:pPr>
                      <a:r>
                        <a:rPr lang="en-US" sz="1400" baseline="0" dirty="0">
                          <a:effectLst/>
                        </a:rPr>
                        <a:t>Faster than HDD for sequential access. Hence fast for full system recovery</a:t>
                      </a:r>
                    </a:p>
                    <a:p>
                      <a:pPr marL="285750" indent="-285750" fontAlgn="t">
                        <a:buFont typeface="Arial" panose="020B0604020202020204" pitchFamily="34" charset="0"/>
                        <a:buChar char="•"/>
                      </a:pPr>
                      <a:r>
                        <a:rPr lang="en-US" sz="1400" dirty="0">
                          <a:effectLst/>
                        </a:rPr>
                        <a:t>Less sensitive to mechanical damage and drop</a:t>
                      </a:r>
                    </a:p>
                    <a:p>
                      <a:pPr marL="285750" indent="-285750" fontAlgn="t">
                        <a:buFont typeface="Arial" panose="020B0604020202020204" pitchFamily="34" charset="0"/>
                        <a:buChar char="•"/>
                      </a:pPr>
                      <a:r>
                        <a:rPr lang="en-US" sz="1400" dirty="0">
                          <a:effectLst/>
                        </a:rPr>
                        <a:t>30 year shelf</a:t>
                      </a:r>
                      <a:r>
                        <a:rPr lang="en-US" sz="1400" baseline="0" dirty="0">
                          <a:effectLst/>
                        </a:rPr>
                        <a:t> life</a:t>
                      </a:r>
                    </a:p>
                    <a:p>
                      <a:pPr marL="285750" indent="-285750" fontAlgn="t">
                        <a:buFont typeface="Arial" panose="020B0604020202020204" pitchFamily="34" charset="0"/>
                        <a:buChar char="•"/>
                      </a:pPr>
                      <a:r>
                        <a:rPr lang="en-US" sz="1400" dirty="0">
                          <a:effectLst/>
                        </a:rPr>
                        <a:t>Tape can sit cold and unused for decades. Hard drives need to be spun up occasionally or they freeze up and/or errors build up.</a:t>
                      </a:r>
                    </a:p>
                  </a:txBody>
                  <a:tcPr marL="34002" marR="34002" marT="9715" marB="9715"/>
                </a:tc>
                <a:tc>
                  <a:txBody>
                    <a:bodyPr/>
                    <a:lstStyle/>
                    <a:p>
                      <a:pPr marL="285750" indent="-285750">
                        <a:buFont typeface="Arial" panose="020B0604020202020204" pitchFamily="34" charset="0"/>
                        <a:buChar char="•"/>
                      </a:pPr>
                      <a:r>
                        <a:rPr lang="en-US" sz="1400" dirty="0">
                          <a:effectLst/>
                        </a:rPr>
                        <a:t>High</a:t>
                      </a:r>
                      <a:r>
                        <a:rPr lang="en-US" sz="1400" baseline="0" dirty="0">
                          <a:effectLst/>
                        </a:rPr>
                        <a:t> entry cost. </a:t>
                      </a:r>
                      <a:r>
                        <a:rPr lang="en-US" sz="1400" dirty="0">
                          <a:effectLst/>
                        </a:rPr>
                        <a:t>Besides the tapes,</a:t>
                      </a:r>
                      <a:r>
                        <a:rPr lang="en-US" sz="1400" baseline="0" dirty="0">
                          <a:effectLst/>
                        </a:rPr>
                        <a:t> need a special drive (it costs over $1,000)</a:t>
                      </a:r>
                      <a:endParaRPr lang="en-US" sz="1400" dirty="0">
                        <a:effectLst/>
                      </a:endParaRPr>
                    </a:p>
                    <a:p>
                      <a:pPr marL="285750" indent="-285750">
                        <a:buFont typeface="Arial" panose="020B0604020202020204" pitchFamily="34" charset="0"/>
                        <a:buChar char="•"/>
                      </a:pPr>
                      <a:r>
                        <a:rPr lang="en-US" sz="1400" dirty="0">
                          <a:effectLst/>
                        </a:rPr>
                        <a:t>Not for random</a:t>
                      </a:r>
                      <a:r>
                        <a:rPr lang="en-US" sz="1400" baseline="0" dirty="0">
                          <a:effectLst/>
                        </a:rPr>
                        <a:t> access</a:t>
                      </a:r>
                    </a:p>
                    <a:p>
                      <a:pPr marL="285750" indent="-285750">
                        <a:buFont typeface="Arial" panose="020B0604020202020204" pitchFamily="34" charset="0"/>
                        <a:buChar char="•"/>
                      </a:pPr>
                      <a:r>
                        <a:rPr lang="en-US" sz="1400" baseline="0" dirty="0">
                          <a:effectLst/>
                        </a:rPr>
                        <a:t>Proper storage conditions (temperature/humidity) required to achieve 10+ year shelf life</a:t>
                      </a:r>
                    </a:p>
                    <a:p>
                      <a:pPr marL="285750" indent="-285750">
                        <a:buFont typeface="Arial" panose="020B0604020202020204" pitchFamily="34" charset="0"/>
                        <a:buChar char="•"/>
                      </a:pPr>
                      <a:r>
                        <a:rPr lang="en-US" sz="1400" dirty="0">
                          <a:effectLst/>
                        </a:rPr>
                        <a:t>If re-used often (approx. 100x), tapes are prone to wear and tear. Therefore better suited for long-term archive. If used for recurring backup, tapes should be replaced in approx. 3-year cycles</a:t>
                      </a:r>
                    </a:p>
                    <a:p>
                      <a:pPr marL="285750" indent="-285750">
                        <a:buFont typeface="Arial" panose="020B0604020202020204" pitchFamily="34" charset="0"/>
                        <a:buChar char="•"/>
                      </a:pPr>
                      <a:r>
                        <a:rPr lang="en-US" sz="1400" dirty="0">
                          <a:effectLst/>
                        </a:rPr>
                        <a:t>Not as plug-and-play</a:t>
                      </a:r>
                      <a:r>
                        <a:rPr lang="en-US" sz="1400" baseline="0" dirty="0">
                          <a:effectLst/>
                        </a:rPr>
                        <a:t> like HDD. Technology requires proper/proprietary drivers and/or a technology-aware application for driving it.</a:t>
                      </a:r>
                      <a:endParaRPr lang="en-US" sz="1400" dirty="0">
                        <a:effectLst/>
                      </a:endParaRPr>
                    </a:p>
                  </a:txBody>
                  <a:tcPr marL="34002" marR="34002" marT="9715" marB="9715"/>
                </a:tc>
                <a:extLst>
                  <a:ext uri="{0D108BD9-81ED-4DB2-BD59-A6C34878D82A}">
                    <a16:rowId xmlns:a16="http://schemas.microsoft.com/office/drawing/2014/main" val="2681304864"/>
                  </a:ext>
                </a:extLst>
              </a:tr>
            </a:tbl>
          </a:graphicData>
        </a:graphic>
      </p:graphicFrame>
      <p:sp>
        <p:nvSpPr>
          <p:cNvPr id="5" name="Slide Number Placeholder 4"/>
          <p:cNvSpPr>
            <a:spLocks noGrp="1"/>
          </p:cNvSpPr>
          <p:nvPr>
            <p:ph type="sldNum" sz="quarter" idx="12"/>
          </p:nvPr>
        </p:nvSpPr>
        <p:spPr/>
        <p:txBody>
          <a:bodyPr/>
          <a:lstStyle/>
          <a:p>
            <a:fld id="{7A3172E8-89CF-430D-BC76-00D5DC2A24DB}" type="slidenum">
              <a:rPr lang="zh-CN" altLang="en-US" smtClean="0"/>
              <a:pPr/>
              <a:t>12</a:t>
            </a:fld>
            <a:endParaRPr lang="en-US" altLang="zh-CN"/>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325650672"/>
      </p:ext>
    </p:extLst>
  </p:cSld>
  <p:clrMapOvr>
    <a:masterClrMapping/>
  </p:clrMapOvr>
  <mc:AlternateContent xmlns:mc="http://schemas.openxmlformats.org/markup-compatibility/2006" xmlns:p14="http://schemas.microsoft.com/office/powerpoint/2010/main">
    <mc:Choice Requires="p14">
      <p:transition spd="slow" p14:dur="2000" advTm="98434"/>
    </mc:Choice>
    <mc:Fallback xmlns="">
      <p:transition spd="slow" advTm="984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Comprehensive Exercise</a:t>
            </a:r>
          </a:p>
        </p:txBody>
      </p:sp>
      <p:sp>
        <p:nvSpPr>
          <p:cNvPr id="3" name="Content Placeholder 2"/>
          <p:cNvSpPr>
            <a:spLocks noGrp="1"/>
          </p:cNvSpPr>
          <p:nvPr>
            <p:ph idx="1"/>
          </p:nvPr>
        </p:nvSpPr>
        <p:spPr/>
        <p:txBody>
          <a:bodyPr/>
          <a:lstStyle/>
          <a:p>
            <a:r>
              <a:rPr lang="en-US" dirty="0"/>
              <a:t>For simplicity: each block is 2-bit</a:t>
            </a:r>
          </a:p>
          <a:p>
            <a:r>
              <a:rPr lang="en-US" dirty="0"/>
              <a:t>File F</a:t>
            </a:r>
          </a:p>
          <a:p>
            <a:endParaRPr lang="en-US" dirty="0"/>
          </a:p>
          <a:p>
            <a:endParaRPr lang="en-US" dirty="0"/>
          </a:p>
          <a:p>
            <a:endParaRPr lang="en-US" dirty="0"/>
          </a:p>
          <a:p>
            <a:r>
              <a:rPr lang="en-US" dirty="0"/>
              <a:t>4 HDs</a:t>
            </a:r>
          </a:p>
          <a:p>
            <a:endParaRPr lang="en-US" dirty="0"/>
          </a:p>
          <a:p>
            <a:endParaRPr lang="en-US" dirty="0"/>
          </a:p>
          <a:p>
            <a:endParaRPr lang="en-US" dirty="0"/>
          </a:p>
          <a:p>
            <a:endParaRPr lang="en-US" dirty="0"/>
          </a:p>
          <a:p>
            <a:r>
              <a:rPr lang="en-US" dirty="0"/>
              <a:t>How is F stored in RAID 0, RAID 1, RAID 5?</a:t>
            </a:r>
          </a:p>
        </p:txBody>
      </p:sp>
      <p:graphicFrame>
        <p:nvGraphicFramePr>
          <p:cNvPr id="4" name="Table 3"/>
          <p:cNvGraphicFramePr>
            <a:graphicFrameLocks noGrp="1"/>
          </p:cNvGraphicFramePr>
          <p:nvPr/>
        </p:nvGraphicFramePr>
        <p:xfrm>
          <a:off x="2051720" y="2024948"/>
          <a:ext cx="1031776" cy="184404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dirty="0"/>
                        <a:t>01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370840">
                <a:tc>
                  <a:txBody>
                    <a:bodyPr/>
                    <a:lstStyle/>
                    <a:p>
                      <a:pPr algn="ctr"/>
                      <a:r>
                        <a:rPr lang="en-US" dirty="0"/>
                        <a:t>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1"/>
                  </a:ext>
                </a:extLst>
              </a:tr>
              <a:tr h="370840">
                <a:tc>
                  <a:txBody>
                    <a:bodyPr/>
                    <a:lstStyle/>
                    <a:p>
                      <a:pPr algn="ctr"/>
                      <a:r>
                        <a:rPr lang="en-US" dirty="0"/>
                        <a:t>10</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185420">
                <a:tc>
                  <a:txBody>
                    <a:bodyPr/>
                    <a:lstStyle/>
                    <a:p>
                      <a:pPr algn="ctr"/>
                      <a:r>
                        <a:rPr lang="en-US" dirty="0"/>
                        <a:t>00</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3"/>
                  </a:ext>
                </a:extLst>
              </a:tr>
              <a:tr h="185420">
                <a:tc>
                  <a:txBody>
                    <a:bodyPr/>
                    <a:lstStyle/>
                    <a:p>
                      <a:pPr algn="ctr"/>
                      <a:r>
                        <a:rPr lang="en-US" b="0" dirty="0">
                          <a:solidFill>
                            <a:schemeClr val="tx1"/>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69373450"/>
                  </a:ext>
                </a:extLst>
              </a:tr>
            </a:tbl>
          </a:graphicData>
        </a:graphic>
      </p:graphicFrame>
      <p:graphicFrame>
        <p:nvGraphicFramePr>
          <p:cNvPr id="5" name="Table 4"/>
          <p:cNvGraphicFramePr>
            <a:graphicFrameLocks noGrp="1"/>
          </p:cNvGraphicFramePr>
          <p:nvPr/>
        </p:nvGraphicFramePr>
        <p:xfrm>
          <a:off x="2051720"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b="0" dirty="0">
                          <a:solidFill>
                            <a:schemeClr val="tx1"/>
                          </a:solidFill>
                        </a:rPr>
                        <a:t>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chemeClr val="tx1"/>
                          </a:solidFill>
                        </a:rPr>
                        <a:t>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b="0" dirty="0">
                          <a:solidFill>
                            <a:schemeClr val="tx1"/>
                          </a:solidFill>
                        </a:rPr>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D0</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6" name="Table 5"/>
          <p:cNvGraphicFramePr>
            <a:graphicFrameLocks noGrp="1"/>
          </p:cNvGraphicFramePr>
          <p:nvPr/>
        </p:nvGraphicFramePr>
        <p:xfrm>
          <a:off x="3779912"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b="0" dirty="0">
                          <a:solidFill>
                            <a:schemeClr val="tx1"/>
                          </a:solidFill>
                        </a:rPr>
                        <a:t>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chemeClr val="tx1"/>
                          </a:solidFill>
                        </a:rPr>
                        <a:t>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b="0" dirty="0">
                          <a:solidFill>
                            <a:schemeClr val="tx1"/>
                          </a:solidFill>
                        </a:rPr>
                        <a:t>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D1</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7" name="Table 6"/>
          <p:cNvGraphicFramePr>
            <a:graphicFrameLocks noGrp="1"/>
          </p:cNvGraphicFramePr>
          <p:nvPr/>
        </p:nvGraphicFramePr>
        <p:xfrm>
          <a:off x="5436096"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dirty="0"/>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chemeClr val="tx1"/>
                          </a:solidFill>
                        </a:rPr>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dirty="0"/>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D2</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8" name="Table 7"/>
          <p:cNvGraphicFramePr>
            <a:graphicFrameLocks noGrp="1"/>
          </p:cNvGraphicFramePr>
          <p:nvPr/>
        </p:nvGraphicFramePr>
        <p:xfrm>
          <a:off x="7164288"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dirty="0"/>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chemeClr val="tx1"/>
                          </a:solidFill>
                        </a:rPr>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dirty="0"/>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D3</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9" name="Rectangle 8"/>
          <p:cNvSpPr/>
          <p:nvPr/>
        </p:nvSpPr>
        <p:spPr>
          <a:xfrm>
            <a:off x="1835696" y="3933056"/>
            <a:ext cx="6552728"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7A3172E8-89CF-430D-BC76-00D5DC2A24DB}" type="slidenum">
              <a:rPr lang="zh-CN" altLang="en-US" smtClean="0"/>
              <a:pPr/>
              <a:t>13</a:t>
            </a:fld>
            <a:endParaRPr lang="en-US" altLang="zh-CN"/>
          </a:p>
        </p:txBody>
      </p:sp>
      <p:sp>
        <p:nvSpPr>
          <p:cNvPr id="11" name="TextBox 10"/>
          <p:cNvSpPr txBox="1"/>
          <p:nvPr/>
        </p:nvSpPr>
        <p:spPr>
          <a:xfrm>
            <a:off x="1691680" y="2024948"/>
            <a:ext cx="432048" cy="1908215"/>
          </a:xfrm>
          <a:prstGeom prst="rect">
            <a:avLst/>
          </a:prstGeom>
          <a:noFill/>
        </p:spPr>
        <p:txBody>
          <a:bodyPr wrap="square" rtlCol="0">
            <a:spAutoFit/>
          </a:bodyPr>
          <a:lstStyle/>
          <a:p>
            <a:r>
              <a:rPr lang="en-US" sz="1600" dirty="0"/>
              <a:t>F1</a:t>
            </a:r>
          </a:p>
          <a:p>
            <a:endParaRPr lang="en-US" sz="800" dirty="0"/>
          </a:p>
          <a:p>
            <a:r>
              <a:rPr lang="en-US" sz="1600" dirty="0"/>
              <a:t>F2</a:t>
            </a:r>
          </a:p>
          <a:p>
            <a:endParaRPr lang="en-US" sz="900" dirty="0"/>
          </a:p>
          <a:p>
            <a:r>
              <a:rPr lang="en-US" sz="1600" dirty="0"/>
              <a:t>F3</a:t>
            </a:r>
          </a:p>
          <a:p>
            <a:endParaRPr lang="en-US" sz="1000" dirty="0"/>
          </a:p>
          <a:p>
            <a:r>
              <a:rPr lang="en-US" sz="1600" dirty="0"/>
              <a:t>F4</a:t>
            </a:r>
          </a:p>
          <a:p>
            <a:endParaRPr lang="en-US" sz="700" dirty="0"/>
          </a:p>
          <a:p>
            <a:r>
              <a:rPr lang="en-US" sz="1600" dirty="0"/>
              <a:t>F5</a:t>
            </a:r>
            <a:endParaRPr lang="en-US" dirty="0"/>
          </a:p>
        </p:txBody>
      </p:sp>
      <p:pic>
        <p:nvPicPr>
          <p:cNvPr id="14" name="Audio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459415810"/>
      </p:ext>
    </p:extLst>
  </p:cSld>
  <p:clrMapOvr>
    <a:masterClrMapping/>
  </p:clrMapOvr>
  <mc:AlternateContent xmlns:mc="http://schemas.openxmlformats.org/markup-compatibility/2006" xmlns:p14="http://schemas.microsoft.com/office/powerpoint/2010/main">
    <mc:Choice Requires="p14">
      <p:transition spd="slow" p14:dur="2000" advTm="36186"/>
    </mc:Choice>
    <mc:Fallback xmlns="">
      <p:transition spd="slow" advTm="361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Comprehensive Example – R0</a:t>
            </a:r>
          </a:p>
        </p:txBody>
      </p:sp>
      <p:sp>
        <p:nvSpPr>
          <p:cNvPr id="3" name="Content Placeholder 2"/>
          <p:cNvSpPr>
            <a:spLocks noGrp="1"/>
          </p:cNvSpPr>
          <p:nvPr>
            <p:ph idx="1"/>
          </p:nvPr>
        </p:nvSpPr>
        <p:spPr/>
        <p:txBody>
          <a:bodyPr/>
          <a:lstStyle/>
          <a:p>
            <a:r>
              <a:rPr lang="en-US" dirty="0"/>
              <a:t>For simplicity: each block is 2-bit</a:t>
            </a:r>
          </a:p>
          <a:p>
            <a:r>
              <a:rPr lang="en-US" dirty="0"/>
              <a:t>File F</a:t>
            </a:r>
          </a:p>
          <a:p>
            <a:endParaRPr lang="en-US" dirty="0"/>
          </a:p>
          <a:p>
            <a:endParaRPr lang="en-US" dirty="0"/>
          </a:p>
          <a:p>
            <a:endParaRPr lang="en-US" dirty="0"/>
          </a:p>
          <a:p>
            <a:r>
              <a:rPr lang="en-US" dirty="0"/>
              <a:t>4 HDs</a:t>
            </a:r>
          </a:p>
          <a:p>
            <a:endParaRPr lang="en-US" dirty="0"/>
          </a:p>
          <a:p>
            <a:endParaRPr lang="en-US" dirty="0"/>
          </a:p>
          <a:p>
            <a:endParaRPr lang="en-US" dirty="0"/>
          </a:p>
          <a:p>
            <a:endParaRPr lang="en-US" dirty="0"/>
          </a:p>
        </p:txBody>
      </p:sp>
      <p:graphicFrame>
        <p:nvGraphicFramePr>
          <p:cNvPr id="4" name="Table 3"/>
          <p:cNvGraphicFramePr>
            <a:graphicFrameLocks noGrp="1"/>
          </p:cNvGraphicFramePr>
          <p:nvPr/>
        </p:nvGraphicFramePr>
        <p:xfrm>
          <a:off x="2051720" y="2024948"/>
          <a:ext cx="1031776" cy="184404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dirty="0"/>
                        <a:t>01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370840">
                <a:tc>
                  <a:txBody>
                    <a:bodyPr/>
                    <a:lstStyle/>
                    <a:p>
                      <a:pPr algn="ctr"/>
                      <a:r>
                        <a:rPr lang="en-US" dirty="0"/>
                        <a:t>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1"/>
                  </a:ext>
                </a:extLst>
              </a:tr>
              <a:tr h="370840">
                <a:tc>
                  <a:txBody>
                    <a:bodyPr/>
                    <a:lstStyle/>
                    <a:p>
                      <a:pPr algn="ctr"/>
                      <a:r>
                        <a:rPr lang="en-US" dirty="0"/>
                        <a:t>10</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185420">
                <a:tc>
                  <a:txBody>
                    <a:bodyPr/>
                    <a:lstStyle/>
                    <a:p>
                      <a:pPr algn="ctr"/>
                      <a:r>
                        <a:rPr lang="en-US" dirty="0"/>
                        <a:t>00</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3"/>
                  </a:ext>
                </a:extLst>
              </a:tr>
              <a:tr h="185420">
                <a:tc>
                  <a:txBody>
                    <a:bodyPr/>
                    <a:lstStyle/>
                    <a:p>
                      <a:pPr algn="ctr"/>
                      <a:r>
                        <a:rPr lang="en-US" b="0" dirty="0">
                          <a:solidFill>
                            <a:schemeClr val="tx1"/>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6937345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694133274"/>
              </p:ext>
            </p:extLst>
          </p:nvPr>
        </p:nvGraphicFramePr>
        <p:xfrm>
          <a:off x="2051720"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b="0" dirty="0">
                          <a:solidFill>
                            <a:schemeClr val="tx1"/>
                          </a:solidFill>
                        </a:rPr>
                        <a:t>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chemeClr val="tx1"/>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b="0" dirty="0">
                          <a:solidFill>
                            <a:schemeClr val="tx1"/>
                          </a:solidFill>
                        </a:rPr>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D0</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594686582"/>
              </p:ext>
            </p:extLst>
          </p:nvPr>
        </p:nvGraphicFramePr>
        <p:xfrm>
          <a:off x="3779912"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b="0" dirty="0">
                          <a:solidFill>
                            <a:schemeClr val="tx1"/>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chemeClr val="tx1"/>
                          </a:solidFill>
                        </a:rPr>
                        <a:t>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b="0" dirty="0">
                          <a:solidFill>
                            <a:schemeClr val="tx1"/>
                          </a:solidFill>
                        </a:rPr>
                        <a:t>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D1</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754199138"/>
              </p:ext>
            </p:extLst>
          </p:nvPr>
        </p:nvGraphicFramePr>
        <p:xfrm>
          <a:off x="5436096"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dirty="0"/>
                        <a:t>10</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chemeClr val="tx1"/>
                          </a:solidFill>
                        </a:rPr>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dirty="0"/>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D2</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618230462"/>
              </p:ext>
            </p:extLst>
          </p:nvPr>
        </p:nvGraphicFramePr>
        <p:xfrm>
          <a:off x="7164288"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dirty="0"/>
                        <a:t>00</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chemeClr val="tx1"/>
                          </a:solidFill>
                        </a:rPr>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dirty="0"/>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D3</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9" name="Rectangle 8"/>
          <p:cNvSpPr/>
          <p:nvPr/>
        </p:nvSpPr>
        <p:spPr>
          <a:xfrm>
            <a:off x="1835696" y="3933056"/>
            <a:ext cx="6552728"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7A3172E8-89CF-430D-BC76-00D5DC2A24DB}" type="slidenum">
              <a:rPr lang="zh-CN" altLang="en-US" smtClean="0"/>
              <a:pPr/>
              <a:t>14</a:t>
            </a:fld>
            <a:endParaRPr lang="en-US" altLang="zh-CN"/>
          </a:p>
        </p:txBody>
      </p:sp>
      <p:sp>
        <p:nvSpPr>
          <p:cNvPr id="11" name="TextBox 10"/>
          <p:cNvSpPr txBox="1"/>
          <p:nvPr/>
        </p:nvSpPr>
        <p:spPr>
          <a:xfrm>
            <a:off x="1691680" y="2024948"/>
            <a:ext cx="432048" cy="1908215"/>
          </a:xfrm>
          <a:prstGeom prst="rect">
            <a:avLst/>
          </a:prstGeom>
          <a:noFill/>
        </p:spPr>
        <p:txBody>
          <a:bodyPr wrap="square" rtlCol="0">
            <a:spAutoFit/>
          </a:bodyPr>
          <a:lstStyle/>
          <a:p>
            <a:r>
              <a:rPr lang="en-US" sz="1600" dirty="0"/>
              <a:t>F1</a:t>
            </a:r>
          </a:p>
          <a:p>
            <a:endParaRPr lang="en-US" sz="800" dirty="0"/>
          </a:p>
          <a:p>
            <a:r>
              <a:rPr lang="en-US" sz="1600" dirty="0"/>
              <a:t>F2</a:t>
            </a:r>
          </a:p>
          <a:p>
            <a:endParaRPr lang="en-US" sz="900" dirty="0"/>
          </a:p>
          <a:p>
            <a:r>
              <a:rPr lang="en-US" sz="1600" dirty="0"/>
              <a:t>F3</a:t>
            </a:r>
          </a:p>
          <a:p>
            <a:endParaRPr lang="en-US" sz="1000" dirty="0"/>
          </a:p>
          <a:p>
            <a:r>
              <a:rPr lang="en-US" sz="1600" dirty="0"/>
              <a:t>F4</a:t>
            </a:r>
          </a:p>
          <a:p>
            <a:endParaRPr lang="en-US" sz="700" dirty="0"/>
          </a:p>
          <a:p>
            <a:r>
              <a:rPr lang="en-US" sz="1600" dirty="0"/>
              <a:t>F5</a:t>
            </a:r>
            <a:endParaRPr lang="en-US" dirty="0"/>
          </a:p>
        </p:txBody>
      </p:sp>
      <mc:AlternateContent xmlns:mc="http://schemas.openxmlformats.org/markup-compatibility/2006" xmlns:p14="http://schemas.microsoft.com/office/powerpoint/2010/main" xmlns:iact="http://schemas.microsoft.com/office/powerpoint/2014/inkAction">
        <mc:Choice Requires="p14 iact">
          <p:contentPart p14:bwMode="auto" r:id="rId5">
            <p14:nvContentPartPr>
              <p14:cNvPr id="12" name="Ink 11"/>
              <p14:cNvContentPartPr/>
              <p14:nvPr>
                <p:extLst>
                  <p:ext uri="{42D2F446-02D8-4167-A562-619A0277C38B}">
                    <p15:isNarration xmlns:p15="http://schemas.microsoft.com/office/powerpoint/2012/main" val="1"/>
                  </p:ext>
                </p:extLst>
              </p14:nvPr>
            </p14:nvContentPartPr>
            <p14:xfrm>
              <a:off x="2165400" y="3867120"/>
              <a:ext cx="5899680" cy="1041840"/>
            </p14:xfrm>
          </p:contentPart>
        </mc:Choice>
        <mc:Fallback xmlns="">
          <p:pic>
            <p:nvPicPr>
              <p:cNvPr id="12" name="Ink 11"/>
              <p:cNvPicPr>
                <a:picLocks noGrp="1" noRot="1" noChangeAspect="1" noMove="1" noResize="1" noEditPoints="1" noAdjustHandles="1" noChangeArrowheads="1" noChangeShapeType="1"/>
              </p:cNvPicPr>
              <p:nvPr/>
            </p:nvPicPr>
            <p:blipFill>
              <a:blip r:embed="rId6"/>
              <a:stretch>
                <a:fillRect/>
              </a:stretch>
            </p:blipFill>
            <p:spPr>
              <a:xfrm>
                <a:off x="2156040" y="3857760"/>
                <a:ext cx="5918400" cy="1060560"/>
              </a:xfrm>
              <a:prstGeom prst="rect">
                <a:avLst/>
              </a:prstGeom>
            </p:spPr>
          </p:pic>
        </mc:Fallback>
      </mc:AlternateContent>
      <p:pic>
        <p:nvPicPr>
          <p:cNvPr id="13" name="Audio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747627597"/>
      </p:ext>
    </p:extLst>
  </p:cSld>
  <p:clrMapOvr>
    <a:masterClrMapping/>
  </p:clrMapOvr>
  <mc:AlternateContent xmlns:mc="http://schemas.openxmlformats.org/markup-compatibility/2006" xmlns:p14="http://schemas.microsoft.com/office/powerpoint/2010/main">
    <mc:Choice Requires="p14">
      <p:transition spd="slow" p14:dur="2000" advTm="28453"/>
    </mc:Choice>
    <mc:Fallback xmlns="">
      <p:transition spd="slow" advTm="284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par>
                                <p:cTn id="7" presetID="59"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md type="call" cmd="playFrom(0.0)">
                                      <p:cBhvr>
                                        <p:cTn id="9"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1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Comprehensive Example – R1</a:t>
            </a:r>
          </a:p>
        </p:txBody>
      </p:sp>
      <p:sp>
        <p:nvSpPr>
          <p:cNvPr id="3" name="Content Placeholder 2"/>
          <p:cNvSpPr>
            <a:spLocks noGrp="1"/>
          </p:cNvSpPr>
          <p:nvPr>
            <p:ph idx="1"/>
          </p:nvPr>
        </p:nvSpPr>
        <p:spPr/>
        <p:txBody>
          <a:bodyPr/>
          <a:lstStyle/>
          <a:p>
            <a:r>
              <a:rPr lang="en-US" dirty="0"/>
              <a:t>For simplicity: each block is 2-bit</a:t>
            </a:r>
          </a:p>
          <a:p>
            <a:r>
              <a:rPr lang="en-US" dirty="0"/>
              <a:t>File F</a:t>
            </a:r>
          </a:p>
          <a:p>
            <a:endParaRPr lang="en-US" dirty="0"/>
          </a:p>
          <a:p>
            <a:endParaRPr lang="en-US" dirty="0"/>
          </a:p>
          <a:p>
            <a:endParaRPr lang="en-US" dirty="0"/>
          </a:p>
          <a:p>
            <a:r>
              <a:rPr lang="en-US" dirty="0"/>
              <a:t>4 HDs</a:t>
            </a:r>
          </a:p>
          <a:p>
            <a:endParaRPr lang="en-US" dirty="0"/>
          </a:p>
          <a:p>
            <a:endParaRPr lang="en-US" dirty="0"/>
          </a:p>
          <a:p>
            <a:endParaRPr lang="en-US" dirty="0"/>
          </a:p>
          <a:p>
            <a:endParaRPr lang="en-US" dirty="0"/>
          </a:p>
        </p:txBody>
      </p:sp>
      <p:graphicFrame>
        <p:nvGraphicFramePr>
          <p:cNvPr id="4" name="Table 3"/>
          <p:cNvGraphicFramePr>
            <a:graphicFrameLocks noGrp="1"/>
          </p:cNvGraphicFramePr>
          <p:nvPr/>
        </p:nvGraphicFramePr>
        <p:xfrm>
          <a:off x="2051720" y="2024948"/>
          <a:ext cx="1031776" cy="184404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dirty="0"/>
                        <a:t>01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370840">
                <a:tc>
                  <a:txBody>
                    <a:bodyPr/>
                    <a:lstStyle/>
                    <a:p>
                      <a:pPr algn="ctr"/>
                      <a:r>
                        <a:rPr lang="en-US" dirty="0"/>
                        <a:t>11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1"/>
                  </a:ext>
                </a:extLst>
              </a:tr>
              <a:tr h="370840">
                <a:tc>
                  <a:txBody>
                    <a:bodyPr/>
                    <a:lstStyle/>
                    <a:p>
                      <a:pPr algn="ctr"/>
                      <a:r>
                        <a:rPr lang="en-US" dirty="0"/>
                        <a:t>10</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185420">
                <a:tc>
                  <a:txBody>
                    <a:bodyPr/>
                    <a:lstStyle/>
                    <a:p>
                      <a:pPr algn="ctr"/>
                      <a:r>
                        <a:rPr lang="en-US" dirty="0"/>
                        <a:t>00</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3"/>
                  </a:ext>
                </a:extLst>
              </a:tr>
              <a:tr h="185420">
                <a:tc>
                  <a:txBody>
                    <a:bodyPr/>
                    <a:lstStyle/>
                    <a:p>
                      <a:pPr algn="ctr"/>
                      <a:r>
                        <a:rPr lang="en-US" b="0" dirty="0">
                          <a:solidFill>
                            <a:schemeClr val="tx1"/>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6937345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306430104"/>
              </p:ext>
            </p:extLst>
          </p:nvPr>
        </p:nvGraphicFramePr>
        <p:xfrm>
          <a:off x="2051720"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b="0" dirty="0">
                          <a:solidFill>
                            <a:schemeClr val="tx1"/>
                          </a:solidFill>
                        </a:rPr>
                        <a:t>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chemeClr val="tx1"/>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b="0" dirty="0">
                          <a:solidFill>
                            <a:schemeClr val="tx1"/>
                          </a:solidFill>
                        </a:rPr>
                        <a:t>10</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D0</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517598119"/>
              </p:ext>
            </p:extLst>
          </p:nvPr>
        </p:nvGraphicFramePr>
        <p:xfrm>
          <a:off x="3779912"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b="0" dirty="0">
                          <a:solidFill>
                            <a:schemeClr val="tx1"/>
                          </a:solidFill>
                        </a:rPr>
                        <a:t>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chemeClr val="tx1"/>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b="0"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D1</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801790809"/>
              </p:ext>
            </p:extLst>
          </p:nvPr>
        </p:nvGraphicFramePr>
        <p:xfrm>
          <a:off x="5436096"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dirty="0">
                          <a:solidFill>
                            <a:srgbClr val="00B0F0"/>
                          </a:solidFill>
                        </a:rPr>
                        <a:t>00</a:t>
                      </a:r>
                      <a:endParaRPr lang="en-US" b="1" dirty="0">
                        <a:solidFill>
                          <a:srgbClr val="00B0F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rgbClr val="00B0F0"/>
                          </a:solidFill>
                        </a:rPr>
                        <a:t>11</a:t>
                      </a:r>
                      <a:endParaRPr lang="en-US" b="1" dirty="0">
                        <a:solidFill>
                          <a:srgbClr val="00B0F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dirty="0">
                          <a:solidFill>
                            <a:srgbClr val="00B0F0"/>
                          </a:solidFill>
                        </a:rPr>
                        <a:t>xx</a:t>
                      </a:r>
                      <a:endParaRPr lang="en-US" b="1" dirty="0">
                        <a:solidFill>
                          <a:srgbClr val="00B0F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D2</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4155540949"/>
              </p:ext>
            </p:extLst>
          </p:nvPr>
        </p:nvGraphicFramePr>
        <p:xfrm>
          <a:off x="7164288"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dirty="0">
                          <a:solidFill>
                            <a:srgbClr val="00B0F0"/>
                          </a:solidFill>
                        </a:rPr>
                        <a:t>00</a:t>
                      </a:r>
                      <a:endParaRPr lang="en-US" b="1" dirty="0">
                        <a:solidFill>
                          <a:srgbClr val="00B0F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rgbClr val="00B0F0"/>
                          </a:solidFill>
                        </a:rPr>
                        <a:t>11</a:t>
                      </a:r>
                      <a:endParaRPr lang="en-US" b="1" dirty="0">
                        <a:solidFill>
                          <a:srgbClr val="00B0F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dirty="0">
                          <a:solidFill>
                            <a:srgbClr val="00B0F0"/>
                          </a:solidFill>
                        </a:rPr>
                        <a:t>xx</a:t>
                      </a:r>
                      <a:endParaRPr lang="en-US" b="1" dirty="0">
                        <a:solidFill>
                          <a:srgbClr val="00B0F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D3</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9" name="Rectangle 8"/>
          <p:cNvSpPr/>
          <p:nvPr/>
        </p:nvSpPr>
        <p:spPr>
          <a:xfrm>
            <a:off x="1835696" y="3933056"/>
            <a:ext cx="6552728"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7A3172E8-89CF-430D-BC76-00D5DC2A24DB}" type="slidenum">
              <a:rPr lang="zh-CN" altLang="en-US" smtClean="0"/>
              <a:pPr/>
              <a:t>15</a:t>
            </a:fld>
            <a:endParaRPr lang="en-US" altLang="zh-CN"/>
          </a:p>
        </p:txBody>
      </p:sp>
      <p:sp>
        <p:nvSpPr>
          <p:cNvPr id="11" name="TextBox 10"/>
          <p:cNvSpPr txBox="1"/>
          <p:nvPr/>
        </p:nvSpPr>
        <p:spPr>
          <a:xfrm>
            <a:off x="1691680" y="2024948"/>
            <a:ext cx="432048" cy="1908215"/>
          </a:xfrm>
          <a:prstGeom prst="rect">
            <a:avLst/>
          </a:prstGeom>
          <a:noFill/>
        </p:spPr>
        <p:txBody>
          <a:bodyPr wrap="square" rtlCol="0">
            <a:spAutoFit/>
          </a:bodyPr>
          <a:lstStyle/>
          <a:p>
            <a:r>
              <a:rPr lang="en-US" sz="1600" dirty="0"/>
              <a:t>F1</a:t>
            </a:r>
          </a:p>
          <a:p>
            <a:endParaRPr lang="en-US" sz="800" dirty="0"/>
          </a:p>
          <a:p>
            <a:r>
              <a:rPr lang="en-US" sz="1600" dirty="0"/>
              <a:t>F2</a:t>
            </a:r>
          </a:p>
          <a:p>
            <a:endParaRPr lang="en-US" sz="900" dirty="0"/>
          </a:p>
          <a:p>
            <a:r>
              <a:rPr lang="en-US" sz="1600" dirty="0"/>
              <a:t>F3</a:t>
            </a:r>
          </a:p>
          <a:p>
            <a:endParaRPr lang="en-US" sz="1000" dirty="0"/>
          </a:p>
          <a:p>
            <a:r>
              <a:rPr lang="en-US" sz="1600" dirty="0"/>
              <a:t>F4</a:t>
            </a:r>
          </a:p>
          <a:p>
            <a:endParaRPr lang="en-US" sz="700" dirty="0"/>
          </a:p>
          <a:p>
            <a:r>
              <a:rPr lang="en-US" sz="1600" dirty="0"/>
              <a:t>F5</a:t>
            </a:r>
            <a:endParaRPr lang="en-US" dirty="0"/>
          </a:p>
        </p:txBody>
      </p:sp>
      <mc:AlternateContent xmlns:mc="http://schemas.openxmlformats.org/markup-compatibility/2006" xmlns:p14="http://schemas.microsoft.com/office/powerpoint/2010/main" xmlns:iact="http://schemas.microsoft.com/office/powerpoint/2014/inkAction">
        <mc:Choice Requires="p14 iact">
          <p:contentPart p14:bwMode="auto" r:id="rId5">
            <p14:nvContentPartPr>
              <p14:cNvPr id="13" name="Ink 12"/>
              <p14:cNvContentPartPr/>
              <p14:nvPr>
                <p:extLst>
                  <p:ext uri="{42D2F446-02D8-4167-A562-619A0277C38B}">
                    <p15:isNarration xmlns:p15="http://schemas.microsoft.com/office/powerpoint/2012/main" val="1"/>
                  </p:ext>
                </p:extLst>
              </p14:nvPr>
            </p14:nvContentPartPr>
            <p14:xfrm>
              <a:off x="2343240" y="4140360"/>
              <a:ext cx="5797800" cy="1155960"/>
            </p14:xfrm>
          </p:contentPart>
        </mc:Choice>
        <mc:Fallback xmlns="">
          <p:pic>
            <p:nvPicPr>
              <p:cNvPr id="13" name="Ink 12"/>
              <p:cNvPicPr>
                <a:picLocks noGrp="1" noRot="1" noChangeAspect="1" noMove="1" noResize="1" noEditPoints="1" noAdjustHandles="1" noChangeArrowheads="1" noChangeShapeType="1"/>
              </p:cNvPicPr>
              <p:nvPr/>
            </p:nvPicPr>
            <p:blipFill>
              <a:blip r:embed="rId6"/>
              <a:stretch>
                <a:fillRect/>
              </a:stretch>
            </p:blipFill>
            <p:spPr>
              <a:xfrm>
                <a:off x="2333880" y="4131000"/>
                <a:ext cx="5816520" cy="1174680"/>
              </a:xfrm>
              <a:prstGeom prst="rect">
                <a:avLst/>
              </a:prstGeom>
            </p:spPr>
          </p:pic>
        </mc:Fallback>
      </mc:AlternateContent>
      <p:pic>
        <p:nvPicPr>
          <p:cNvPr id="14" name="Audio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656323233"/>
      </p:ext>
    </p:extLst>
  </p:cSld>
  <p:clrMapOvr>
    <a:masterClrMapping/>
  </p:clrMapOvr>
  <mc:AlternateContent xmlns:mc="http://schemas.openxmlformats.org/markup-compatibility/2006" xmlns:p14="http://schemas.microsoft.com/office/powerpoint/2010/main">
    <mc:Choice Requires="p14">
      <p:transition spd="slow" p14:dur="2000" advTm="57794"/>
    </mc:Choice>
    <mc:Fallback xmlns="">
      <p:transition spd="slow" advTm="577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par>
                                <p:cTn id="7" presetID="59"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md type="call" cmd="playFrom(0.0)">
                                      <p:cBhvr>
                                        <p:cTn id="9"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1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Comprehensive Example – R5</a:t>
            </a:r>
          </a:p>
        </p:txBody>
      </p:sp>
      <p:sp>
        <p:nvSpPr>
          <p:cNvPr id="3" name="Content Placeholder 2"/>
          <p:cNvSpPr>
            <a:spLocks noGrp="1"/>
          </p:cNvSpPr>
          <p:nvPr>
            <p:ph idx="1"/>
          </p:nvPr>
        </p:nvSpPr>
        <p:spPr/>
        <p:txBody>
          <a:bodyPr/>
          <a:lstStyle/>
          <a:p>
            <a:r>
              <a:rPr lang="en-US" dirty="0"/>
              <a:t>For simplicity: each block is 2-bit, assume odd parity</a:t>
            </a:r>
          </a:p>
          <a:p>
            <a:r>
              <a:rPr lang="en-US" dirty="0"/>
              <a:t>File F</a:t>
            </a:r>
          </a:p>
          <a:p>
            <a:endParaRPr lang="en-US" dirty="0"/>
          </a:p>
          <a:p>
            <a:endParaRPr lang="en-US" dirty="0"/>
          </a:p>
          <a:p>
            <a:endParaRPr lang="en-US" dirty="0"/>
          </a:p>
          <a:p>
            <a:r>
              <a:rPr lang="en-US" dirty="0"/>
              <a:t>4 HDs</a:t>
            </a:r>
          </a:p>
          <a:p>
            <a:endParaRPr lang="en-US" dirty="0"/>
          </a:p>
          <a:p>
            <a:endParaRPr lang="en-US"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196463066"/>
              </p:ext>
            </p:extLst>
          </p:nvPr>
        </p:nvGraphicFramePr>
        <p:xfrm>
          <a:off x="2051720" y="2024948"/>
          <a:ext cx="1031776" cy="184404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dirty="0"/>
                        <a:t>01</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370840">
                <a:tc>
                  <a:txBody>
                    <a:bodyPr/>
                    <a:lstStyle/>
                    <a:p>
                      <a:pPr algn="ctr"/>
                      <a:r>
                        <a:rPr lang="en-US" dirty="0"/>
                        <a:t>10</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1"/>
                  </a:ext>
                </a:extLst>
              </a:tr>
              <a:tr h="370840">
                <a:tc>
                  <a:txBody>
                    <a:bodyPr/>
                    <a:lstStyle/>
                    <a:p>
                      <a:pPr algn="ctr"/>
                      <a:r>
                        <a:rPr lang="en-US" dirty="0"/>
                        <a:t>10</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185420">
                <a:tc>
                  <a:txBody>
                    <a:bodyPr/>
                    <a:lstStyle/>
                    <a:p>
                      <a:pPr algn="ctr"/>
                      <a:r>
                        <a:rPr lang="en-US" dirty="0"/>
                        <a:t>00</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3"/>
                  </a:ext>
                </a:extLst>
              </a:tr>
              <a:tr h="185420">
                <a:tc>
                  <a:txBody>
                    <a:bodyPr/>
                    <a:lstStyle/>
                    <a:p>
                      <a:pPr algn="ctr"/>
                      <a:r>
                        <a:rPr lang="en-US" b="0" dirty="0">
                          <a:solidFill>
                            <a:schemeClr val="tx1"/>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6937345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2519595"/>
              </p:ext>
            </p:extLst>
          </p:nvPr>
        </p:nvGraphicFramePr>
        <p:xfrm>
          <a:off x="2051720"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b="0" dirty="0">
                          <a:solidFill>
                            <a:schemeClr val="tx1"/>
                          </a:solidFill>
                        </a:rPr>
                        <a:t>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chemeClr val="tx1"/>
                          </a:solidFill>
                        </a:rPr>
                        <a:t>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b="0" dirty="0">
                          <a:solidFill>
                            <a:schemeClr val="tx1"/>
                          </a:solidFill>
                        </a:rPr>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D0</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164072731"/>
              </p:ext>
            </p:extLst>
          </p:nvPr>
        </p:nvGraphicFramePr>
        <p:xfrm>
          <a:off x="3779912"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b="0"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chemeClr val="tx1"/>
                          </a:solidFill>
                        </a:rPr>
                        <a:t>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b="0" dirty="0">
                          <a:solidFill>
                            <a:schemeClr val="tx1"/>
                          </a:solidFill>
                        </a:rPr>
                        <a:t>xx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D1</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754199138"/>
              </p:ext>
            </p:extLst>
          </p:nvPr>
        </p:nvGraphicFramePr>
        <p:xfrm>
          <a:off x="5436096"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dirty="0"/>
                        <a:t>10</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chemeClr val="tx1"/>
                          </a:solidFill>
                        </a:rPr>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dirty="0"/>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D2</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692158524"/>
              </p:ext>
            </p:extLst>
          </p:nvPr>
        </p:nvGraphicFramePr>
        <p:xfrm>
          <a:off x="7164288" y="4149080"/>
          <a:ext cx="1031776" cy="1483360"/>
        </p:xfrm>
        <a:graphic>
          <a:graphicData uri="http://schemas.openxmlformats.org/drawingml/2006/table">
            <a:tbl>
              <a:tblPr firstRow="1" bandRow="1">
                <a:tableStyleId>{2D5ABB26-0587-4C30-8999-92F81FD0307C}</a:tableStyleId>
              </a:tblPr>
              <a:tblGrid>
                <a:gridCol w="1031776">
                  <a:extLst>
                    <a:ext uri="{9D8B030D-6E8A-4147-A177-3AD203B41FA5}">
                      <a16:colId xmlns:a16="http://schemas.microsoft.com/office/drawing/2014/main" val="20000"/>
                    </a:ext>
                  </a:extLst>
                </a:gridCol>
              </a:tblGrid>
              <a:tr h="370840">
                <a:tc>
                  <a:txBody>
                    <a:bodyPr/>
                    <a:lstStyle/>
                    <a:p>
                      <a:pPr algn="ctr"/>
                      <a:r>
                        <a:rPr lang="en-US" dirty="0">
                          <a:solidFill>
                            <a:srgbClr val="00B0F0"/>
                          </a:solidFill>
                        </a:rPr>
                        <a:t>10</a:t>
                      </a:r>
                      <a:endParaRPr lang="en-US" b="1" dirty="0">
                        <a:solidFill>
                          <a:srgbClr val="00B0F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b="0" dirty="0">
                          <a:solidFill>
                            <a:schemeClr val="tx1"/>
                          </a:solidFill>
                        </a:rPr>
                        <a:t>00</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en-US" dirty="0"/>
                        <a:t>xx</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en-US" b="0" dirty="0">
                          <a:solidFill>
                            <a:schemeClr val="tx1"/>
                          </a:solidFill>
                        </a:rPr>
                        <a:t>D3</a:t>
                      </a:r>
                      <a:endParaRPr lang="en-US" b="1"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9" name="Rectangle 8"/>
          <p:cNvSpPr/>
          <p:nvPr/>
        </p:nvSpPr>
        <p:spPr>
          <a:xfrm>
            <a:off x="1835696" y="3933056"/>
            <a:ext cx="6552728"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7A3172E8-89CF-430D-BC76-00D5DC2A24DB}" type="slidenum">
              <a:rPr lang="zh-CN" altLang="en-US" smtClean="0"/>
              <a:pPr/>
              <a:t>16</a:t>
            </a:fld>
            <a:endParaRPr lang="en-US" altLang="zh-CN"/>
          </a:p>
        </p:txBody>
      </p:sp>
      <p:sp>
        <p:nvSpPr>
          <p:cNvPr id="11" name="TextBox 10"/>
          <p:cNvSpPr txBox="1"/>
          <p:nvPr/>
        </p:nvSpPr>
        <p:spPr>
          <a:xfrm>
            <a:off x="1691680" y="2024948"/>
            <a:ext cx="432048" cy="1908215"/>
          </a:xfrm>
          <a:prstGeom prst="rect">
            <a:avLst/>
          </a:prstGeom>
          <a:noFill/>
        </p:spPr>
        <p:txBody>
          <a:bodyPr wrap="square" rtlCol="0">
            <a:spAutoFit/>
          </a:bodyPr>
          <a:lstStyle/>
          <a:p>
            <a:r>
              <a:rPr lang="en-US" sz="1600" dirty="0"/>
              <a:t>F1</a:t>
            </a:r>
          </a:p>
          <a:p>
            <a:endParaRPr lang="en-US" sz="800" dirty="0"/>
          </a:p>
          <a:p>
            <a:r>
              <a:rPr lang="en-US" sz="1600" dirty="0"/>
              <a:t>F2</a:t>
            </a:r>
          </a:p>
          <a:p>
            <a:endParaRPr lang="en-US" sz="900" dirty="0"/>
          </a:p>
          <a:p>
            <a:r>
              <a:rPr lang="en-US" sz="1600" dirty="0"/>
              <a:t>F3</a:t>
            </a:r>
          </a:p>
          <a:p>
            <a:endParaRPr lang="en-US" sz="1000" dirty="0"/>
          </a:p>
          <a:p>
            <a:r>
              <a:rPr lang="en-US" sz="1600" dirty="0"/>
              <a:t>F4</a:t>
            </a:r>
          </a:p>
          <a:p>
            <a:endParaRPr lang="en-US" sz="700" dirty="0"/>
          </a:p>
          <a:p>
            <a:r>
              <a:rPr lang="en-US" sz="1600" dirty="0"/>
              <a:t>F5</a:t>
            </a:r>
            <a:endParaRPr lang="en-US" dirty="0"/>
          </a:p>
        </p:txBody>
      </p:sp>
      <p:sp>
        <p:nvSpPr>
          <p:cNvPr id="12" name="TextBox 11"/>
          <p:cNvSpPr txBox="1"/>
          <p:nvPr/>
        </p:nvSpPr>
        <p:spPr>
          <a:xfrm>
            <a:off x="7428148" y="4170566"/>
            <a:ext cx="504056" cy="338554"/>
          </a:xfrm>
          <a:prstGeom prst="rect">
            <a:avLst/>
          </a:prstGeom>
          <a:solidFill>
            <a:schemeClr val="bg1"/>
          </a:solidFill>
        </p:spPr>
        <p:txBody>
          <a:bodyPr wrap="square" rtlCol="0">
            <a:spAutoFit/>
          </a:bodyPr>
          <a:lstStyle/>
          <a:p>
            <a:r>
              <a:rPr lang="en-US" sz="1600" dirty="0" err="1"/>
              <a:t>Ap</a:t>
            </a:r>
            <a:endParaRPr lang="en-US" sz="1600" dirty="0"/>
          </a:p>
        </p:txBody>
      </p:sp>
      <p:sp>
        <p:nvSpPr>
          <p:cNvPr id="13" name="TextBox 12"/>
          <p:cNvSpPr txBox="1"/>
          <p:nvPr/>
        </p:nvSpPr>
        <p:spPr>
          <a:xfrm>
            <a:off x="4067944" y="4530606"/>
            <a:ext cx="504056" cy="338554"/>
          </a:xfrm>
          <a:prstGeom prst="rect">
            <a:avLst/>
          </a:prstGeom>
          <a:solidFill>
            <a:schemeClr val="bg1"/>
          </a:solidFill>
        </p:spPr>
        <p:txBody>
          <a:bodyPr wrap="square" rtlCol="0">
            <a:spAutoFit/>
          </a:bodyPr>
          <a:lstStyle/>
          <a:p>
            <a:r>
              <a:rPr lang="en-US" sz="1600" dirty="0"/>
              <a:t>11</a:t>
            </a:r>
          </a:p>
        </p:txBody>
      </p:sp>
      <p:sp>
        <p:nvSpPr>
          <p:cNvPr id="14" name="TextBox 13"/>
          <p:cNvSpPr txBox="1"/>
          <p:nvPr/>
        </p:nvSpPr>
        <p:spPr>
          <a:xfrm>
            <a:off x="5724128" y="4530606"/>
            <a:ext cx="504056" cy="338554"/>
          </a:xfrm>
          <a:prstGeom prst="rect">
            <a:avLst/>
          </a:prstGeom>
          <a:solidFill>
            <a:schemeClr val="bg1"/>
          </a:solidFill>
        </p:spPr>
        <p:txBody>
          <a:bodyPr wrap="square" rtlCol="0">
            <a:spAutoFit/>
          </a:bodyPr>
          <a:lstStyle/>
          <a:p>
            <a:r>
              <a:rPr lang="en-US" sz="1600" dirty="0" err="1"/>
              <a:t>Bp</a:t>
            </a:r>
            <a:endParaRPr lang="en-US" sz="1600" dirty="0"/>
          </a:p>
        </p:txBody>
      </p:sp>
      <p:sp>
        <p:nvSpPr>
          <p:cNvPr id="15" name="TextBox 14"/>
          <p:cNvSpPr txBox="1"/>
          <p:nvPr/>
        </p:nvSpPr>
        <p:spPr>
          <a:xfrm>
            <a:off x="5724128" y="4530606"/>
            <a:ext cx="504056" cy="338554"/>
          </a:xfrm>
          <a:prstGeom prst="rect">
            <a:avLst/>
          </a:prstGeom>
          <a:solidFill>
            <a:schemeClr val="bg1"/>
          </a:solidFill>
        </p:spPr>
        <p:txBody>
          <a:bodyPr wrap="square" rtlCol="0">
            <a:spAutoFit/>
          </a:bodyPr>
          <a:lstStyle/>
          <a:p>
            <a:r>
              <a:rPr lang="en-US" sz="1600" dirty="0">
                <a:solidFill>
                  <a:srgbClr val="00B0F0"/>
                </a:solidFill>
              </a:rPr>
              <a:t>00</a:t>
            </a:r>
          </a:p>
        </p:txBody>
      </p:sp>
      <mc:AlternateContent xmlns:mc="http://schemas.openxmlformats.org/markup-compatibility/2006" xmlns:p14="http://schemas.microsoft.com/office/powerpoint/2010/main" xmlns:iact="http://schemas.microsoft.com/office/powerpoint/2014/inkAction">
        <mc:Choice Requires="p14 iact">
          <p:contentPart p14:bwMode="auto" r:id="rId6">
            <p14:nvContentPartPr>
              <p14:cNvPr id="20" name="Ink 19"/>
              <p14:cNvContentPartPr/>
              <p14:nvPr>
                <p:extLst>
                  <p:ext uri="{42D2F446-02D8-4167-A562-619A0277C38B}">
                    <p15:isNarration xmlns:p15="http://schemas.microsoft.com/office/powerpoint/2012/main" val="1"/>
                  </p:ext>
                </p:extLst>
              </p14:nvPr>
            </p14:nvContentPartPr>
            <p14:xfrm>
              <a:off x="2311560" y="3968640"/>
              <a:ext cx="5664600" cy="946800"/>
            </p14:xfrm>
          </p:contentPart>
        </mc:Choice>
        <mc:Fallback xmlns="">
          <p:pic>
            <p:nvPicPr>
              <p:cNvPr id="20" name="Ink 19"/>
              <p:cNvPicPr>
                <a:picLocks noGrp="1" noRot="1" noChangeAspect="1" noMove="1" noResize="1" noEditPoints="1" noAdjustHandles="1" noChangeArrowheads="1" noChangeShapeType="1"/>
              </p:cNvPicPr>
              <p:nvPr/>
            </p:nvPicPr>
            <p:blipFill>
              <a:blip r:embed="rId7"/>
              <a:stretch>
                <a:fillRect/>
              </a:stretch>
            </p:blipFill>
            <p:spPr>
              <a:xfrm>
                <a:off x="2302200" y="3959280"/>
                <a:ext cx="5683320" cy="965520"/>
              </a:xfrm>
              <a:prstGeom prst="rect">
                <a:avLst/>
              </a:prstGeom>
            </p:spPr>
          </p:pic>
        </mc:Fallback>
      </mc:AlternateContent>
      <p:pic>
        <p:nvPicPr>
          <p:cNvPr id="21" name="Audio 2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3580223059"/>
      </p:ext>
    </p:extLst>
  </p:cSld>
  <p:clrMapOvr>
    <a:masterClrMapping/>
  </p:clrMapOvr>
  <mc:AlternateContent xmlns:mc="http://schemas.openxmlformats.org/markup-compatibility/2006" xmlns:p14="http://schemas.microsoft.com/office/powerpoint/2010/main">
    <mc:Choice Requires="p14">
      <p:transition spd="slow" p14:dur="2000" advTm="129873"/>
    </mc:Choice>
    <mc:Fallback xmlns="">
      <p:transition spd="slow" advTm="1298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par>
                                <p:cTn id="7" presetID="59"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md type="call" cmd="playFrom(0.0)">
                                      <p:cBhvr>
                                        <p:cTn id="9" dur="1" fill="hold"/>
                                        <p:tgtEl>
                                          <p:spTgt spid="20"/>
                                        </p:tgtEl>
                                      </p:cBhvr>
                                    </p:cmd>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14"/>
                                        </p:tgtEl>
                                        <p:attrNameLst>
                                          <p:attrName>style.visibility</p:attrName>
                                        </p:attrNameLst>
                                      </p:cBhvr>
                                      <p:to>
                                        <p:strVal val="hidden"/>
                                      </p:to>
                                    </p:set>
                                  </p:childTnLst>
                                </p:cTn>
                              </p:par>
                              <p:par>
                                <p:cTn id="26" presetID="1"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8" fill="hold" display="0">
                  <p:stCondLst>
                    <p:cond delay="indefinite"/>
                  </p:stCondLst>
                  <p:endCondLst>
                    <p:cond evt="onStopAudio" delay="0">
                      <p:tgtEl>
                        <p:sldTgt/>
                      </p:tgtEl>
                    </p:cond>
                  </p:endCondLst>
                </p:cTn>
                <p:tgtEl>
                  <p:spTgt spid="21"/>
                </p:tgtEl>
              </p:cMediaNode>
            </p:audio>
          </p:childTnLst>
        </p:cTn>
      </p:par>
    </p:tnLst>
    <p:bldLst>
      <p:bldP spid="12" grpId="0" animBg="1"/>
      <p:bldP spid="13" grpId="0" animBg="1"/>
      <p:bldP spid="14" grpId="0" animBg="1"/>
      <p:bldP spid="14" grpId="1"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Summary of Today’s Lecture</a:t>
            </a:r>
          </a:p>
        </p:txBody>
      </p:sp>
      <p:sp>
        <p:nvSpPr>
          <p:cNvPr id="3" name="Content Placeholder 2"/>
          <p:cNvSpPr>
            <a:spLocks noGrp="1"/>
          </p:cNvSpPr>
          <p:nvPr>
            <p:ph idx="1"/>
          </p:nvPr>
        </p:nvSpPr>
        <p:spPr/>
        <p:txBody>
          <a:bodyPr/>
          <a:lstStyle/>
          <a:p>
            <a:r>
              <a:rPr lang="en-US" dirty="0"/>
              <a:t>Data backup</a:t>
            </a:r>
          </a:p>
          <a:p>
            <a:pPr lvl="1"/>
            <a:r>
              <a:rPr lang="en-US" dirty="0"/>
              <a:t>Online vs. offline</a:t>
            </a:r>
          </a:p>
          <a:p>
            <a:pPr lvl="1"/>
            <a:r>
              <a:rPr lang="en-US" dirty="0"/>
              <a:t>Full vs. incremental</a:t>
            </a:r>
          </a:p>
          <a:p>
            <a:r>
              <a:rPr lang="en-US" dirty="0"/>
              <a:t>SSD and tape drive</a:t>
            </a:r>
          </a:p>
          <a:p>
            <a:pPr lvl="1"/>
            <a:r>
              <a:rPr lang="en-US" dirty="0"/>
              <a:t>SSD: used a primary storage, not as backup</a:t>
            </a:r>
          </a:p>
          <a:p>
            <a:pPr lvl="1"/>
            <a:r>
              <a:rPr lang="en-US" dirty="0"/>
              <a:t>Tape: use only for offline backup</a:t>
            </a:r>
          </a:p>
        </p:txBody>
      </p:sp>
      <p:sp>
        <p:nvSpPr>
          <p:cNvPr id="4" name="Slide Number Placeholder 3"/>
          <p:cNvSpPr>
            <a:spLocks noGrp="1"/>
          </p:cNvSpPr>
          <p:nvPr>
            <p:ph type="sldNum" sz="quarter" idx="12"/>
          </p:nvPr>
        </p:nvSpPr>
        <p:spPr/>
        <p:txBody>
          <a:bodyPr/>
          <a:lstStyle/>
          <a:p>
            <a:pPr>
              <a:defRPr/>
            </a:pPr>
            <a:fld id="{81D1ADCC-E8CB-4089-9815-5153F4DFEE53}" type="slidenum">
              <a:rPr lang="zh-CN" altLang="en-US" smtClean="0"/>
              <a:pPr>
                <a:defRPr/>
              </a:pPr>
              <a:t>17</a:t>
            </a:fld>
            <a:endParaRPr lang="en-US" altLang="zh-CN"/>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757519613"/>
      </p:ext>
    </p:extLst>
  </p:cSld>
  <p:clrMapOvr>
    <a:masterClrMapping/>
  </p:clrMapOvr>
  <mc:AlternateContent xmlns:mc="http://schemas.openxmlformats.org/markup-compatibility/2006" xmlns:p14="http://schemas.microsoft.com/office/powerpoint/2010/main">
    <mc:Choice Requires="p14">
      <p:transition spd="slow" p14:dur="2000" advTm="24637"/>
    </mc:Choice>
    <mc:Fallback xmlns="">
      <p:transition spd="slow" advTm="246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of Our Journey</a:t>
            </a:r>
          </a:p>
        </p:txBody>
      </p:sp>
      <p:sp>
        <p:nvSpPr>
          <p:cNvPr id="3" name="Content Placeholder 2"/>
          <p:cNvSpPr>
            <a:spLocks noGrp="1"/>
          </p:cNvSpPr>
          <p:nvPr>
            <p:ph idx="1"/>
          </p:nvPr>
        </p:nvSpPr>
        <p:spPr/>
        <p:txBody>
          <a:bodyPr/>
          <a:lstStyle/>
          <a:p>
            <a:r>
              <a:rPr lang="en-US" dirty="0"/>
              <a:t>Database and DBMS</a:t>
            </a:r>
          </a:p>
          <a:p>
            <a:r>
              <a:rPr lang="en-US" dirty="0"/>
              <a:t>Relational data model</a:t>
            </a:r>
          </a:p>
          <a:p>
            <a:r>
              <a:rPr lang="en-US"/>
              <a:t>Relational algebra</a:t>
            </a:r>
          </a:p>
          <a:p>
            <a:r>
              <a:rPr lang="en-US" dirty="0"/>
              <a:t>SQL</a:t>
            </a:r>
          </a:p>
          <a:p>
            <a:r>
              <a:rPr lang="en-US" dirty="0"/>
              <a:t>ERD and mapping</a:t>
            </a:r>
          </a:p>
          <a:p>
            <a:r>
              <a:rPr lang="en-US" dirty="0"/>
              <a:t>Normalization</a:t>
            </a:r>
          </a:p>
          <a:p>
            <a:r>
              <a:rPr lang="en-US" dirty="0"/>
              <a:t>Transaction control</a:t>
            </a:r>
          </a:p>
          <a:p>
            <a:r>
              <a:rPr lang="en-US" dirty="0"/>
              <a:t>Storage technologies</a:t>
            </a:r>
          </a:p>
        </p:txBody>
      </p:sp>
      <p:sp>
        <p:nvSpPr>
          <p:cNvPr id="4" name="Slide Number Placeholder 3"/>
          <p:cNvSpPr>
            <a:spLocks noGrp="1"/>
          </p:cNvSpPr>
          <p:nvPr>
            <p:ph type="sldNum" sz="quarter" idx="12"/>
          </p:nvPr>
        </p:nvSpPr>
        <p:spPr/>
        <p:txBody>
          <a:bodyPr/>
          <a:lstStyle/>
          <a:p>
            <a:fld id="{7A3172E8-89CF-430D-BC76-00D5DC2A24DB}" type="slidenum">
              <a:rPr lang="zh-CN" altLang="en-US" smtClean="0"/>
              <a:pPr/>
              <a:t>18</a:t>
            </a:fld>
            <a:endParaRPr lang="en-US" altLang="zh-CN"/>
          </a:p>
        </p:txBody>
      </p:sp>
      <p:pic>
        <p:nvPicPr>
          <p:cNvPr id="12" name="Audio 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207679971"/>
      </p:ext>
    </p:extLst>
  </p:cSld>
  <p:clrMapOvr>
    <a:masterClrMapping/>
  </p:clrMapOvr>
  <mc:AlternateContent xmlns:mc="http://schemas.openxmlformats.org/markup-compatibility/2006" xmlns:p14="http://schemas.microsoft.com/office/powerpoint/2010/main">
    <mc:Choice Requires="p14">
      <p:transition spd="slow" p14:dur="2000" advTm="197512"/>
    </mc:Choice>
    <mc:Fallback xmlns="">
      <p:transition spd="slow" advTm="1975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Today’s Plan</a:t>
            </a:r>
          </a:p>
        </p:txBody>
      </p:sp>
      <p:sp>
        <p:nvSpPr>
          <p:cNvPr id="3" name="Content Placeholder 2"/>
          <p:cNvSpPr>
            <a:spLocks noGrp="1"/>
          </p:cNvSpPr>
          <p:nvPr>
            <p:ph idx="1"/>
          </p:nvPr>
        </p:nvSpPr>
        <p:spPr/>
        <p:txBody>
          <a:bodyPr/>
          <a:lstStyle/>
          <a:p>
            <a:r>
              <a:rPr lang="en-US" dirty="0"/>
              <a:t>Data backup</a:t>
            </a:r>
          </a:p>
          <a:p>
            <a:pPr lvl="1"/>
            <a:r>
              <a:rPr lang="en-US" dirty="0"/>
              <a:t>Online vs. offline</a:t>
            </a:r>
          </a:p>
          <a:p>
            <a:pPr lvl="1"/>
            <a:r>
              <a:rPr lang="en-US" dirty="0"/>
              <a:t>Full vs. incremental</a:t>
            </a:r>
          </a:p>
          <a:p>
            <a:r>
              <a:rPr lang="en-US" dirty="0"/>
              <a:t>SSD and tape drive</a:t>
            </a:r>
          </a:p>
          <a:p>
            <a:pPr lvl="1"/>
            <a:r>
              <a:rPr lang="en-US" dirty="0"/>
              <a:t>SSD: used a primary storage, not as backup</a:t>
            </a:r>
          </a:p>
          <a:p>
            <a:pPr lvl="1"/>
            <a:r>
              <a:rPr lang="en-US"/>
              <a:t>Tape: use only for offline backup</a:t>
            </a:r>
            <a:endParaRPr lang="en-US" dirty="0"/>
          </a:p>
        </p:txBody>
      </p:sp>
      <p:sp>
        <p:nvSpPr>
          <p:cNvPr id="4" name="Slide Number Placeholder 3"/>
          <p:cNvSpPr>
            <a:spLocks noGrp="1"/>
          </p:cNvSpPr>
          <p:nvPr>
            <p:ph type="sldNum" sz="quarter" idx="12"/>
          </p:nvPr>
        </p:nvSpPr>
        <p:spPr/>
        <p:txBody>
          <a:bodyPr/>
          <a:lstStyle/>
          <a:p>
            <a:pPr>
              <a:defRPr/>
            </a:pPr>
            <a:fld id="{81D1ADCC-E8CB-4089-9815-5153F4DFEE53}" type="slidenum">
              <a:rPr lang="zh-CN" altLang="en-US" smtClean="0"/>
              <a:pPr>
                <a:defRPr/>
              </a:pPr>
              <a:t>2</a:t>
            </a:fld>
            <a:endParaRPr lang="en-US" altLang="zh-CN"/>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831022564"/>
      </p:ext>
    </p:extLst>
  </p:cSld>
  <p:clrMapOvr>
    <a:masterClrMapping/>
  </p:clrMapOvr>
  <mc:AlternateContent xmlns:mc="http://schemas.openxmlformats.org/markup-compatibility/2006" xmlns:p14="http://schemas.microsoft.com/office/powerpoint/2010/main">
    <mc:Choice Requires="p14">
      <p:transition spd="slow" p14:dur="2000" advTm="20262"/>
    </mc:Choice>
    <mc:Fallback xmlns="">
      <p:transition spd="slow" advTm="202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put this into practical use?</a:t>
            </a:r>
          </a:p>
        </p:txBody>
      </p:sp>
      <p:sp>
        <p:nvSpPr>
          <p:cNvPr id="3" name="Content Placeholder 2"/>
          <p:cNvSpPr>
            <a:spLocks noGrp="1"/>
          </p:cNvSpPr>
          <p:nvPr>
            <p:ph idx="1"/>
          </p:nvPr>
        </p:nvSpPr>
        <p:spPr>
          <a:xfrm>
            <a:off x="457200" y="1600200"/>
            <a:ext cx="8229600" cy="5257800"/>
          </a:xfrm>
        </p:spPr>
        <p:txBody>
          <a:bodyPr>
            <a:normAutofit/>
          </a:bodyPr>
          <a:lstStyle/>
          <a:p>
            <a:r>
              <a:rPr lang="en-US" dirty="0"/>
              <a:t>On Feb 1, 2004, 3 days before FB launches, Mark Zuckerberg asks his CIO (you) :“We spent $10 Million to build a data server with 10,000 HDs setup in RAID 5. Do you think it is fast enough to handle user demands?”</a:t>
            </a:r>
          </a:p>
          <a:p>
            <a:r>
              <a:rPr lang="en-US" dirty="0"/>
              <a:t>Answer #0:”Mark, you are asking the wrong person. My major from UW is NOT computer science … ....”. </a:t>
            </a:r>
          </a:p>
          <a:p>
            <a:r>
              <a:rPr lang="en-US" dirty="0"/>
              <a:t>Answer #1:”Yes, I think so. If not, we can always add more later on.” </a:t>
            </a:r>
          </a:p>
          <a:p>
            <a:r>
              <a:rPr lang="en-US" dirty="0"/>
              <a:t>Answer #2:”Let’s do some user testing.” Delay launch. After couple days, you might get some answers (simulating millions of concurrent access is not easy).</a:t>
            </a:r>
          </a:p>
          <a:p>
            <a:r>
              <a:rPr lang="en-US" dirty="0"/>
              <a:t>Answer #3:”Let me apply what I learned at UW and show you some math.”</a:t>
            </a:r>
          </a:p>
        </p:txBody>
      </p:sp>
      <p:sp>
        <p:nvSpPr>
          <p:cNvPr id="4" name="Slide Number Placeholder 3"/>
          <p:cNvSpPr>
            <a:spLocks noGrp="1"/>
          </p:cNvSpPr>
          <p:nvPr>
            <p:ph type="sldNum" sz="quarter" idx="12"/>
          </p:nvPr>
        </p:nvSpPr>
        <p:spPr/>
        <p:txBody>
          <a:bodyPr/>
          <a:lstStyle/>
          <a:p>
            <a:fld id="{7A3172E8-89CF-430D-BC76-00D5DC2A24DB}" type="slidenum">
              <a:rPr lang="zh-CN" altLang="en-US" smtClean="0"/>
              <a:pPr/>
              <a:t>3</a:t>
            </a:fld>
            <a:endParaRPr lang="en-US" altLang="zh-CN"/>
          </a:p>
        </p:txBody>
      </p:sp>
      <p:sp>
        <p:nvSpPr>
          <p:cNvPr id="6" name="TextBox 5"/>
          <p:cNvSpPr txBox="1"/>
          <p:nvPr/>
        </p:nvSpPr>
        <p:spPr>
          <a:xfrm>
            <a:off x="1259632" y="4941168"/>
            <a:ext cx="5400600" cy="707886"/>
          </a:xfrm>
          <a:prstGeom prst="rect">
            <a:avLst/>
          </a:prstGeom>
          <a:noFill/>
        </p:spPr>
        <p:txBody>
          <a:bodyPr wrap="square" rtlCol="0">
            <a:prstTxWarp prst="textWave1">
              <a:avLst/>
            </a:prstTxWarp>
            <a:spAutoFit/>
          </a:bodyPr>
          <a:lstStyle/>
          <a:p>
            <a:pPr algn="ctr"/>
            <a:r>
              <a:rPr lang="en-US" sz="4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Demoted</a:t>
            </a:r>
          </a:p>
        </p:txBody>
      </p:sp>
      <p:sp>
        <p:nvSpPr>
          <p:cNvPr id="8" name="TextBox 7"/>
          <p:cNvSpPr txBox="1"/>
          <p:nvPr/>
        </p:nvSpPr>
        <p:spPr>
          <a:xfrm>
            <a:off x="1259632" y="4038600"/>
            <a:ext cx="5400600" cy="707886"/>
          </a:xfrm>
          <a:prstGeom prst="rect">
            <a:avLst/>
          </a:prstGeom>
          <a:noFill/>
        </p:spPr>
        <p:txBody>
          <a:bodyPr wrap="square" rtlCol="0">
            <a:prstTxWarp prst="textWave1">
              <a:avLst/>
            </a:prstTxWarp>
            <a:spAutoFit/>
          </a:bodyPr>
          <a:lstStyle/>
          <a:p>
            <a:pPr algn="ctr"/>
            <a:r>
              <a:rPr lang="en-US" sz="4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replaced</a:t>
            </a:r>
          </a:p>
        </p:txBody>
      </p:sp>
      <p:sp>
        <p:nvSpPr>
          <p:cNvPr id="9" name="TextBox 8"/>
          <p:cNvSpPr txBox="1"/>
          <p:nvPr/>
        </p:nvSpPr>
        <p:spPr>
          <a:xfrm>
            <a:off x="1252856" y="3212976"/>
            <a:ext cx="5400600" cy="707886"/>
          </a:xfrm>
          <a:prstGeom prst="rect">
            <a:avLst/>
          </a:prstGeom>
          <a:noFill/>
        </p:spPr>
        <p:txBody>
          <a:bodyPr wrap="square" rtlCol="0">
            <a:prstTxWarp prst="textWave1">
              <a:avLst/>
            </a:prstTxWarp>
            <a:spAutoFit/>
          </a:bodyPr>
          <a:lstStyle/>
          <a:p>
            <a:pPr algn="ctr"/>
            <a:r>
              <a:rPr lang="en-US" sz="4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Fired</a:t>
            </a: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1372928651"/>
      </p:ext>
    </p:extLst>
  </p:cSld>
  <p:clrMapOvr>
    <a:masterClrMapping/>
  </p:clrMapOvr>
  <mc:AlternateContent xmlns:mc="http://schemas.openxmlformats.org/markup-compatibility/2006" xmlns:p14="http://schemas.microsoft.com/office/powerpoint/2010/main">
    <mc:Choice Requires="p14">
      <p:transition spd="slow" p14:dur="2000" advTm="80468"/>
    </mc:Choice>
    <mc:Fallback xmlns="">
      <p:transition spd="slow" advTm="804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 calcmode="lin" valueType="num">
                                      <p:cBhvr additive="base">
                                        <p:cTn id="4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1000"/>
                                        <p:tgtEl>
                                          <p:spTgt spid="6"/>
                                        </p:tgtEl>
                                      </p:cBhvr>
                                    </p:animEffect>
                                    <p:anim calcmode="lin" valueType="num">
                                      <p:cBhvr>
                                        <p:cTn id="48" dur="1000" fill="hold"/>
                                        <p:tgtEl>
                                          <p:spTgt spid="6"/>
                                        </p:tgtEl>
                                        <p:attrNameLst>
                                          <p:attrName>ppt_x</p:attrName>
                                        </p:attrNameLst>
                                      </p:cBhvr>
                                      <p:tavLst>
                                        <p:tav tm="0">
                                          <p:val>
                                            <p:strVal val="#ppt_x"/>
                                          </p:val>
                                        </p:tav>
                                        <p:tav tm="100000">
                                          <p:val>
                                            <p:strVal val="#ppt_x"/>
                                          </p:val>
                                        </p:tav>
                                      </p:tavLst>
                                    </p:anim>
                                    <p:anim calcmode="lin" valueType="num">
                                      <p:cBhvr>
                                        <p:cTn id="4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
                                            <p:txEl>
                                              <p:pRg st="4" end="4"/>
                                            </p:txEl>
                                          </p:spTgt>
                                        </p:tgtEl>
                                        <p:attrNameLst>
                                          <p:attrName>style.visibility</p:attrName>
                                        </p:attrNameLst>
                                      </p:cBhvr>
                                      <p:to>
                                        <p:strVal val="visible"/>
                                      </p:to>
                                    </p:set>
                                    <p:anim calcmode="lin" valueType="num">
                                      <p:cBhvr additive="base">
                                        <p:cTn id="5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6" fill="hold" display="0">
                  <p:stCondLst>
                    <p:cond delay="indefinite"/>
                  </p:stCondLst>
                  <p:endCondLst>
                    <p:cond evt="onStopAudio" delay="0">
                      <p:tgtEl>
                        <p:sldTgt/>
                      </p:tgtEl>
                    </p:cond>
                  </p:endCondLst>
                </p:cTn>
                <p:tgtEl>
                  <p:spTgt spid="5"/>
                </p:tgtEl>
              </p:cMediaNode>
            </p:audio>
          </p:childTnLst>
        </p:cTn>
      </p:par>
    </p:tnLst>
    <p:bldLst>
      <p:bldP spid="3" grpId="0" uiExpand="1" build="p"/>
      <p:bldP spid="6"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it enough?</a:t>
            </a:r>
          </a:p>
        </p:txBody>
      </p:sp>
      <p:sp>
        <p:nvSpPr>
          <p:cNvPr id="3" name="Content Placeholder 2"/>
          <p:cNvSpPr>
            <a:spLocks noGrp="1"/>
          </p:cNvSpPr>
          <p:nvPr>
            <p:ph idx="1"/>
          </p:nvPr>
        </p:nvSpPr>
        <p:spPr>
          <a:xfrm>
            <a:off x="457200" y="1340768"/>
            <a:ext cx="8229600" cy="4876800"/>
          </a:xfrm>
        </p:spPr>
        <p:txBody>
          <a:bodyPr/>
          <a:lstStyle/>
          <a:p>
            <a:r>
              <a:rPr lang="en-US" dirty="0"/>
              <a:t>Speed performance for RAID 5 with 10,000 HDs.</a:t>
            </a:r>
          </a:p>
          <a:p>
            <a:pPr lvl="1"/>
            <a:r>
              <a:rPr lang="en-US" dirty="0"/>
              <a:t>How much user traffic can it handle?</a:t>
            </a:r>
          </a:p>
        </p:txBody>
      </p:sp>
      <p:sp>
        <p:nvSpPr>
          <p:cNvPr id="4" name="Slide Number Placeholder 3"/>
          <p:cNvSpPr>
            <a:spLocks noGrp="1"/>
          </p:cNvSpPr>
          <p:nvPr>
            <p:ph type="sldNum" sz="quarter" idx="12"/>
          </p:nvPr>
        </p:nvSpPr>
        <p:spPr/>
        <p:txBody>
          <a:bodyPr/>
          <a:lstStyle/>
          <a:p>
            <a:fld id="{7A3172E8-89CF-430D-BC76-00D5DC2A24DB}" type="slidenum">
              <a:rPr lang="zh-CN" altLang="en-US" smtClean="0"/>
              <a:pPr/>
              <a:t>4</a:t>
            </a:fld>
            <a:endParaRPr lang="en-US" altLang="zh-CN"/>
          </a:p>
        </p:txBody>
      </p:sp>
      <p:sp>
        <p:nvSpPr>
          <p:cNvPr id="5" name="TextBox 4"/>
          <p:cNvSpPr txBox="1"/>
          <p:nvPr/>
        </p:nvSpPr>
        <p:spPr>
          <a:xfrm>
            <a:off x="902661" y="2331368"/>
            <a:ext cx="8117711"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dirty="0"/>
              <a:t>Approach one: how many users do you expect daily?</a:t>
            </a:r>
          </a:p>
          <a:p>
            <a:r>
              <a:rPr lang="en-US" dirty="0"/>
              <a:t>ANS: 1M =&gt; 12 users per second!</a:t>
            </a:r>
          </a:p>
        </p:txBody>
      </p:sp>
      <p:sp>
        <p:nvSpPr>
          <p:cNvPr id="6" name="TextBox 5"/>
          <p:cNvSpPr txBox="1"/>
          <p:nvPr/>
        </p:nvSpPr>
        <p:spPr>
          <a:xfrm>
            <a:off x="902662" y="3745281"/>
            <a:ext cx="8117711" cy="193899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dirty="0"/>
              <a:t>Approach two: how many users can it handle at maximal?</a:t>
            </a:r>
          </a:p>
          <a:p>
            <a:r>
              <a:rPr lang="en-US" dirty="0"/>
              <a:t>How long can a user wait for a page?</a:t>
            </a:r>
          </a:p>
          <a:p>
            <a:r>
              <a:rPr lang="en-US" dirty="0"/>
              <a:t>How big is a page?</a:t>
            </a:r>
          </a:p>
          <a:p>
            <a:r>
              <a:rPr lang="en-US" dirty="0"/>
              <a:t>5MB in 3 second =&gt; 5MB/3s = 1.7MBps</a:t>
            </a:r>
          </a:p>
          <a:p>
            <a:r>
              <a:rPr lang="en-US" dirty="0"/>
              <a:t>500GBps / 1.7MBps = = 294,118 visitors every 3 seconds </a:t>
            </a:r>
          </a:p>
        </p:txBody>
      </p:sp>
      <p:sp>
        <p:nvSpPr>
          <p:cNvPr id="8" name="TextBox 7"/>
          <p:cNvSpPr txBox="1"/>
          <p:nvPr/>
        </p:nvSpPr>
        <p:spPr>
          <a:xfrm>
            <a:off x="4192960" y="777976"/>
            <a:ext cx="3960440"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600" dirty="0"/>
              <a:t>One HD =50MBps</a:t>
            </a:r>
          </a:p>
          <a:p>
            <a:r>
              <a:rPr lang="en-US" sz="1600" dirty="0"/>
              <a:t>10,000HD=50MBps * 10,000=500GBps  </a:t>
            </a:r>
          </a:p>
        </p:txBody>
      </p:sp>
      <p:sp>
        <p:nvSpPr>
          <p:cNvPr id="7" name="TextBox 6"/>
          <p:cNvSpPr txBox="1"/>
          <p:nvPr/>
        </p:nvSpPr>
        <p:spPr>
          <a:xfrm>
            <a:off x="1187624" y="5955958"/>
            <a:ext cx="6965776" cy="52322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sz="2800" dirty="0"/>
              <a:t>Meaning: capacity is 8.4 billion users daily!</a:t>
            </a:r>
          </a:p>
        </p:txBody>
      </p:sp>
      <p:pic>
        <p:nvPicPr>
          <p:cNvPr id="10" name="Audio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3174209086"/>
      </p:ext>
    </p:extLst>
  </p:cSld>
  <p:clrMapOvr>
    <a:masterClrMapping/>
  </p:clrMapOvr>
  <mc:AlternateContent xmlns:mc="http://schemas.openxmlformats.org/markup-compatibility/2006" xmlns:p14="http://schemas.microsoft.com/office/powerpoint/2010/main">
    <mc:Choice Requires="p14">
      <p:transition spd="slow" p14:dur="2000" advTm="215403"/>
    </mc:Choice>
    <mc:Fallback xmlns="">
      <p:transition spd="slow" advTm="2154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45" presetClass="entr" presetSubtype="0"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2000"/>
                                        <p:tgtEl>
                                          <p:spTgt spid="7"/>
                                        </p:tgtEl>
                                      </p:cBhvr>
                                    </p:animEffect>
                                    <p:anim calcmode="lin" valueType="num">
                                      <p:cBhvr>
                                        <p:cTn id="55" dur="2000" fill="hold"/>
                                        <p:tgtEl>
                                          <p:spTgt spid="7"/>
                                        </p:tgtEl>
                                        <p:attrNameLst>
                                          <p:attrName>ppt_w</p:attrName>
                                        </p:attrNameLst>
                                      </p:cBhvr>
                                      <p:tavLst>
                                        <p:tav tm="0" fmla="#ppt_w*sin(2.5*pi*$)">
                                          <p:val>
                                            <p:fltVal val="0"/>
                                          </p:val>
                                        </p:tav>
                                        <p:tav tm="100000">
                                          <p:val>
                                            <p:fltVal val="1"/>
                                          </p:val>
                                        </p:tav>
                                      </p:tavLst>
                                    </p:anim>
                                    <p:anim calcmode="lin" valueType="num">
                                      <p:cBhvr>
                                        <p:cTn id="56"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7" fill="hold" display="0">
                  <p:stCondLst>
                    <p:cond delay="indefinite"/>
                  </p:stCondLst>
                  <p:endCondLst>
                    <p:cond evt="onStopAudio" delay="0">
                      <p:tgtEl>
                        <p:sldTgt/>
                      </p:tgtEl>
                    </p:cond>
                  </p:endCondLst>
                </p:cTn>
                <p:tgtEl>
                  <p:spTgt spid="10"/>
                </p:tgtEl>
              </p:cMediaNode>
            </p:audio>
          </p:childTnLst>
        </p:cTn>
      </p:par>
    </p:tnLst>
    <p:bldLst>
      <p:bldP spid="5" grpId="0" animBg="1"/>
      <p:bldP spid="6" grpId="0" animBg="1"/>
      <p:bldP spid="8"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Online backup (hot backup)</a:t>
            </a:r>
          </a:p>
          <a:p>
            <a:pPr lvl="1"/>
            <a:r>
              <a:rPr lang="en-US" dirty="0"/>
              <a:t>Instant real-time backup</a:t>
            </a:r>
          </a:p>
          <a:p>
            <a:pPr lvl="1"/>
            <a:r>
              <a:rPr lang="en-US" dirty="0"/>
              <a:t>Example: RAID 1 and RAID 5</a:t>
            </a:r>
          </a:p>
          <a:p>
            <a:pPr lvl="1"/>
            <a:r>
              <a:rPr lang="en-US" dirty="0"/>
              <a:t>Protect against one HD failure</a:t>
            </a:r>
          </a:p>
          <a:p>
            <a:r>
              <a:rPr lang="en-US" dirty="0"/>
              <a:t>Offline backup (archive)</a:t>
            </a:r>
          </a:p>
          <a:p>
            <a:pPr lvl="1"/>
            <a:r>
              <a:rPr lang="en-US" dirty="0"/>
              <a:t>Done at the end of the day, copy and ship to a different location</a:t>
            </a:r>
          </a:p>
          <a:p>
            <a:pPr lvl="1"/>
            <a:r>
              <a:rPr lang="en-US" dirty="0"/>
              <a:t>Example: backup to tape drive</a:t>
            </a:r>
          </a:p>
          <a:p>
            <a:pPr lvl="1"/>
            <a:r>
              <a:rPr lang="en-US" dirty="0"/>
              <a:t>Protect against complete failure, but can only recover data from one day (some time) ago.</a:t>
            </a:r>
          </a:p>
          <a:p>
            <a:pPr lvl="1"/>
            <a:r>
              <a:rPr lang="en-US" dirty="0"/>
              <a:t>Full vs. incremental backup</a:t>
            </a:r>
          </a:p>
          <a:p>
            <a:pPr lvl="1"/>
            <a:endParaRPr lang="en-US" dirty="0"/>
          </a:p>
        </p:txBody>
      </p:sp>
      <p:sp>
        <p:nvSpPr>
          <p:cNvPr id="3" name="Slide Number Placeholder 2"/>
          <p:cNvSpPr>
            <a:spLocks noGrp="1"/>
          </p:cNvSpPr>
          <p:nvPr>
            <p:ph type="sldNum" sz="quarter" idx="12"/>
          </p:nvPr>
        </p:nvSpPr>
        <p:spPr>
          <a:xfrm>
            <a:off x="7668344" y="0"/>
            <a:ext cx="1066800" cy="329184"/>
          </a:xfrm>
        </p:spPr>
        <p:txBody>
          <a:bodyPr/>
          <a:lstStyle/>
          <a:p>
            <a:fld id="{4E940529-205E-4112-B2B1-6967E0DA085A}" type="slidenum">
              <a:rPr lang="zh-CN" altLang="en-US" smtClean="0">
                <a:solidFill>
                  <a:prstClr val="black"/>
                </a:solidFill>
              </a:rPr>
              <a:pPr/>
              <a:t>5</a:t>
            </a:fld>
            <a:endParaRPr lang="zh-CN" altLang="en-US">
              <a:solidFill>
                <a:prstClr val="black"/>
              </a:solidFill>
            </a:endParaRPr>
          </a:p>
        </p:txBody>
      </p:sp>
      <p:sp>
        <p:nvSpPr>
          <p:cNvPr id="4" name="Title 3"/>
          <p:cNvSpPr>
            <a:spLocks noGrp="1"/>
          </p:cNvSpPr>
          <p:nvPr>
            <p:ph type="title"/>
          </p:nvPr>
        </p:nvSpPr>
        <p:spPr/>
        <p:txBody>
          <a:bodyPr/>
          <a:lstStyle/>
          <a:p>
            <a:r>
              <a:rPr lang="en-US" dirty="0"/>
              <a:t>Data Backup </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913360191"/>
      </p:ext>
    </p:extLst>
  </p:cSld>
  <p:clrMapOvr>
    <a:masterClrMapping/>
  </p:clrMapOvr>
  <mc:AlternateContent xmlns:mc="http://schemas.openxmlformats.org/markup-compatibility/2006" xmlns:p14="http://schemas.microsoft.com/office/powerpoint/2010/main">
    <mc:Choice Requires="p14">
      <p:transition spd="slow" p14:dur="2000" advTm="168210"/>
    </mc:Choice>
    <mc:Fallback xmlns="">
      <p:transition spd="slow" advTm="1682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Incremental Backup</a:t>
            </a:r>
          </a:p>
        </p:txBody>
      </p:sp>
      <p:sp>
        <p:nvSpPr>
          <p:cNvPr id="4" name="Slide Number Placeholder 3"/>
          <p:cNvSpPr>
            <a:spLocks noGrp="1"/>
          </p:cNvSpPr>
          <p:nvPr>
            <p:ph type="sldNum" sz="quarter" idx="12"/>
          </p:nvPr>
        </p:nvSpPr>
        <p:spPr/>
        <p:txBody>
          <a:bodyPr/>
          <a:lstStyle/>
          <a:p>
            <a:fld id="{7A3172E8-89CF-430D-BC76-00D5DC2A24DB}" type="slidenum">
              <a:rPr lang="zh-CN" altLang="en-US" smtClean="0"/>
              <a:pPr/>
              <a:t>6</a:t>
            </a:fld>
            <a:endParaRPr lang="en-US" altLang="zh-CN"/>
          </a:p>
        </p:txBody>
      </p:sp>
      <p:pic>
        <p:nvPicPr>
          <p:cNvPr id="5" name="Picture 4"/>
          <p:cNvPicPr>
            <a:picLocks noChangeAspect="1"/>
          </p:cNvPicPr>
          <p:nvPr/>
        </p:nvPicPr>
        <p:blipFill>
          <a:blip r:embed="rId5"/>
          <a:stretch>
            <a:fillRect/>
          </a:stretch>
        </p:blipFill>
        <p:spPr>
          <a:xfrm>
            <a:off x="755575" y="1581665"/>
            <a:ext cx="7273433" cy="4654997"/>
          </a:xfrm>
          <a:prstGeom prst="rect">
            <a:avLst/>
          </a:prstGeom>
        </p:spPr>
      </p:pic>
      <p:sp>
        <p:nvSpPr>
          <p:cNvPr id="6" name="Rectangle 5"/>
          <p:cNvSpPr/>
          <p:nvPr/>
        </p:nvSpPr>
        <p:spPr>
          <a:xfrm>
            <a:off x="2106292" y="6383922"/>
            <a:ext cx="5778076" cy="215444"/>
          </a:xfrm>
          <a:prstGeom prst="rect">
            <a:avLst/>
          </a:prstGeom>
        </p:spPr>
        <p:txBody>
          <a:bodyPr wrap="square">
            <a:spAutoFit/>
          </a:bodyPr>
          <a:lstStyle/>
          <a:p>
            <a:r>
              <a:rPr lang="en-US" sz="800" dirty="0"/>
              <a:t>Image Source: https://www.easeus.com/backup-utility/differential-backup-vs-incremental-backup.html</a:t>
            </a: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632283346"/>
      </p:ext>
    </p:extLst>
  </p:cSld>
  <p:clrMapOvr>
    <a:masterClrMapping/>
  </p:clrMapOvr>
  <mc:AlternateContent xmlns:mc="http://schemas.openxmlformats.org/markup-compatibility/2006" xmlns:p14="http://schemas.microsoft.com/office/powerpoint/2010/main">
    <mc:Choice Requires="p14">
      <p:transition spd="slow" p14:dur="2000" advTm="139497"/>
    </mc:Choice>
    <mc:Fallback xmlns="">
      <p:transition spd="slow" advTm="1394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Alternative Mass Storage Devices</a:t>
            </a:r>
          </a:p>
        </p:txBody>
      </p:sp>
      <p:sp>
        <p:nvSpPr>
          <p:cNvPr id="3" name="Content Placeholder 2"/>
          <p:cNvSpPr>
            <a:spLocks noGrp="1"/>
          </p:cNvSpPr>
          <p:nvPr>
            <p:ph idx="1"/>
          </p:nvPr>
        </p:nvSpPr>
        <p:spPr/>
        <p:txBody>
          <a:bodyPr/>
          <a:lstStyle/>
          <a:p>
            <a:r>
              <a:rPr lang="en-US" dirty="0"/>
              <a:t>Solid State Drive (SSD)</a:t>
            </a:r>
          </a:p>
          <a:p>
            <a:r>
              <a:rPr lang="en-US" dirty="0"/>
              <a:t>Tape drive</a:t>
            </a:r>
          </a:p>
          <a:p>
            <a:r>
              <a:rPr lang="en-US" dirty="0"/>
              <a:t>Optical drive</a:t>
            </a:r>
          </a:p>
          <a:p>
            <a:pPr lvl="1"/>
            <a:r>
              <a:rPr lang="en-US" dirty="0"/>
              <a:t>Not modifiable (or too slow to modify), hence not considered here</a:t>
            </a:r>
          </a:p>
        </p:txBody>
      </p:sp>
      <p:sp>
        <p:nvSpPr>
          <p:cNvPr id="4" name="Slide Number Placeholder 3"/>
          <p:cNvSpPr>
            <a:spLocks noGrp="1"/>
          </p:cNvSpPr>
          <p:nvPr>
            <p:ph type="sldNum" sz="quarter" idx="12"/>
          </p:nvPr>
        </p:nvSpPr>
        <p:spPr/>
        <p:txBody>
          <a:bodyPr/>
          <a:lstStyle/>
          <a:p>
            <a:fld id="{7A3172E8-89CF-430D-BC76-00D5DC2A24DB}" type="slidenum">
              <a:rPr lang="zh-CN" altLang="en-US" smtClean="0"/>
              <a:pPr/>
              <a:t>7</a:t>
            </a:fld>
            <a:endParaRPr lang="en-US" altLang="zh-CN"/>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763754542"/>
      </p:ext>
    </p:extLst>
  </p:cSld>
  <p:clrMapOvr>
    <a:masterClrMapping/>
  </p:clrMapOvr>
  <mc:AlternateContent xmlns:mc="http://schemas.openxmlformats.org/markup-compatibility/2006" xmlns:p14="http://schemas.microsoft.com/office/powerpoint/2010/main">
    <mc:Choice Requires="p14">
      <p:transition spd="slow" p14:dur="2000" advTm="21539"/>
    </mc:Choice>
    <mc:Fallback xmlns="">
      <p:transition spd="slow" advTm="215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HDD vs. SSD</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5"/>
          <a:stretch>
            <a:fillRect/>
          </a:stretch>
        </p:blipFill>
        <p:spPr>
          <a:xfrm>
            <a:off x="475846" y="1524000"/>
            <a:ext cx="7968447" cy="5123359"/>
          </a:xfrm>
          <a:prstGeom prst="rect">
            <a:avLst/>
          </a:prstGeom>
        </p:spPr>
      </p:pic>
      <p:sp>
        <p:nvSpPr>
          <p:cNvPr id="5" name="Rectangle 4"/>
          <p:cNvSpPr/>
          <p:nvPr/>
        </p:nvSpPr>
        <p:spPr>
          <a:xfrm>
            <a:off x="2286000" y="6685532"/>
            <a:ext cx="4572000" cy="215444"/>
          </a:xfrm>
          <a:prstGeom prst="rect">
            <a:avLst/>
          </a:prstGeom>
        </p:spPr>
        <p:txBody>
          <a:bodyPr>
            <a:spAutoFit/>
          </a:bodyPr>
          <a:lstStyle/>
          <a:p>
            <a:r>
              <a:rPr lang="en-US" sz="800" dirty="0"/>
              <a:t>Image Source: https://www.backblaze.com/blog/ssd-vs-hdd-future-of-storage/</a:t>
            </a:r>
          </a:p>
        </p:txBody>
      </p:sp>
      <p:sp>
        <p:nvSpPr>
          <p:cNvPr id="6" name="Slide Number Placeholder 5"/>
          <p:cNvSpPr>
            <a:spLocks noGrp="1"/>
          </p:cNvSpPr>
          <p:nvPr>
            <p:ph type="sldNum" sz="quarter" idx="12"/>
          </p:nvPr>
        </p:nvSpPr>
        <p:spPr/>
        <p:txBody>
          <a:bodyPr/>
          <a:lstStyle/>
          <a:p>
            <a:fld id="{7A3172E8-89CF-430D-BC76-00D5DC2A24DB}" type="slidenum">
              <a:rPr lang="zh-CN" altLang="en-US" smtClean="0"/>
              <a:pPr/>
              <a:t>8</a:t>
            </a:fld>
            <a:endParaRPr lang="en-US" altLang="zh-CN"/>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427492749"/>
      </p:ext>
    </p:extLst>
  </p:cSld>
  <p:clrMapOvr>
    <a:masterClrMapping/>
  </p:clrMapOvr>
  <mc:AlternateContent xmlns:mc="http://schemas.openxmlformats.org/markup-compatibility/2006" xmlns:p14="http://schemas.microsoft.com/office/powerpoint/2010/main">
    <mc:Choice Requires="p14">
      <p:transition spd="slow" p14:dur="2000" advTm="31387"/>
    </mc:Choice>
    <mc:Fallback xmlns="">
      <p:transition spd="slow" advTm="313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D2533C"/>
                </a:solidFill>
              </a:rPr>
              <a:t>Comparison: HDD vs. SSD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64779667"/>
              </p:ext>
            </p:extLst>
          </p:nvPr>
        </p:nvGraphicFramePr>
        <p:xfrm>
          <a:off x="611560" y="1524000"/>
          <a:ext cx="8208912" cy="4713312"/>
        </p:xfrm>
        <a:graphic>
          <a:graphicData uri="http://schemas.openxmlformats.org/drawingml/2006/table">
            <a:tbl>
              <a:tblPr>
                <a:tableStyleId>{F5AB1C69-6EDB-4FF4-983F-18BD219EF322}</a:tableStyleId>
              </a:tblPr>
              <a:tblGrid>
                <a:gridCol w="2736304">
                  <a:extLst>
                    <a:ext uri="{9D8B030D-6E8A-4147-A177-3AD203B41FA5}">
                      <a16:colId xmlns:a16="http://schemas.microsoft.com/office/drawing/2014/main" val="3666699949"/>
                    </a:ext>
                  </a:extLst>
                </a:gridCol>
                <a:gridCol w="2736304">
                  <a:extLst>
                    <a:ext uri="{9D8B030D-6E8A-4147-A177-3AD203B41FA5}">
                      <a16:colId xmlns:a16="http://schemas.microsoft.com/office/drawing/2014/main" val="1494377258"/>
                    </a:ext>
                  </a:extLst>
                </a:gridCol>
                <a:gridCol w="2736304">
                  <a:extLst>
                    <a:ext uri="{9D8B030D-6E8A-4147-A177-3AD203B41FA5}">
                      <a16:colId xmlns:a16="http://schemas.microsoft.com/office/drawing/2014/main" val="3813476069"/>
                    </a:ext>
                  </a:extLst>
                </a:gridCol>
              </a:tblGrid>
              <a:tr h="464840">
                <a:tc>
                  <a:txBody>
                    <a:bodyPr/>
                    <a:lstStyle/>
                    <a:p>
                      <a:pPr fontAlgn="t"/>
                      <a:endParaRPr lang="en-US" sz="1400" b="1" dirty="0">
                        <a:effectLst/>
                      </a:endParaRPr>
                    </a:p>
                  </a:txBody>
                  <a:tcPr marL="34002" marR="34002" marT="9715" marB="9715"/>
                </a:tc>
                <a:tc>
                  <a:txBody>
                    <a:bodyPr/>
                    <a:lstStyle/>
                    <a:p>
                      <a:r>
                        <a:rPr lang="en-US" sz="1400" dirty="0">
                          <a:effectLst/>
                        </a:rPr>
                        <a:t>HDD</a:t>
                      </a:r>
                      <a:endParaRPr lang="en-US" sz="1400" b="1" dirty="0">
                        <a:effectLst/>
                      </a:endParaRPr>
                    </a:p>
                  </a:txBody>
                  <a:tcPr marL="34002" marR="34002" marT="9715" marB="9715"/>
                </a:tc>
                <a:tc>
                  <a:txBody>
                    <a:bodyPr/>
                    <a:lstStyle/>
                    <a:p>
                      <a:r>
                        <a:rPr lang="en-US" sz="1400" dirty="0">
                          <a:effectLst/>
                        </a:rPr>
                        <a:t>SSD</a:t>
                      </a:r>
                      <a:endParaRPr lang="en-US" sz="1400" b="1" dirty="0">
                        <a:effectLst/>
                      </a:endParaRPr>
                    </a:p>
                  </a:txBody>
                  <a:tcPr marL="34002" marR="34002" marT="9715" marB="9715"/>
                </a:tc>
                <a:extLst>
                  <a:ext uri="{0D108BD9-81ED-4DB2-BD59-A6C34878D82A}">
                    <a16:rowId xmlns:a16="http://schemas.microsoft.com/office/drawing/2014/main" val="3957300950"/>
                  </a:ext>
                </a:extLst>
              </a:tr>
              <a:tr h="792088">
                <a:tc>
                  <a:txBody>
                    <a:bodyPr/>
                    <a:lstStyle/>
                    <a:p>
                      <a:pPr fontAlgn="t"/>
                      <a:r>
                        <a:rPr lang="en-US" sz="1400" b="1" dirty="0">
                          <a:effectLst/>
                        </a:rPr>
                        <a:t>Failure Rate</a:t>
                      </a:r>
                    </a:p>
                  </a:txBody>
                  <a:tcPr marL="34002" marR="34002" marT="9715" marB="9715"/>
                </a:tc>
                <a:tc>
                  <a:txBody>
                    <a:bodyPr/>
                    <a:lstStyle/>
                    <a:p>
                      <a:r>
                        <a:rPr lang="en-US" sz="1400" dirty="0">
                          <a:effectLst/>
                        </a:rPr>
                        <a:t>Mean time between failure rate of 1.5 million hours</a:t>
                      </a:r>
                    </a:p>
                  </a:txBody>
                  <a:tcPr marL="34002" marR="34002" marT="9715" marB="9715"/>
                </a:tc>
                <a:tc>
                  <a:txBody>
                    <a:bodyPr/>
                    <a:lstStyle/>
                    <a:p>
                      <a:r>
                        <a:rPr lang="en-US" sz="1400" dirty="0">
                          <a:effectLst/>
                        </a:rPr>
                        <a:t>Mean time between failure rate of 2.0 million hours</a:t>
                      </a:r>
                    </a:p>
                  </a:txBody>
                  <a:tcPr marL="34002" marR="34002" marT="9715" marB="9715"/>
                </a:tc>
                <a:extLst>
                  <a:ext uri="{0D108BD9-81ED-4DB2-BD59-A6C34878D82A}">
                    <a16:rowId xmlns:a16="http://schemas.microsoft.com/office/drawing/2014/main" val="2681304864"/>
                  </a:ext>
                </a:extLst>
              </a:tr>
              <a:tr h="1241820">
                <a:tc>
                  <a:txBody>
                    <a:bodyPr/>
                    <a:lstStyle/>
                    <a:p>
                      <a:pPr fontAlgn="t"/>
                      <a:r>
                        <a:rPr lang="en-US" sz="1400" b="1" dirty="0">
                          <a:effectLst/>
                        </a:rPr>
                        <a:t>File Copy / Write Speed</a:t>
                      </a:r>
                    </a:p>
                  </a:txBody>
                  <a:tcPr marL="34002" marR="34002" marT="9715" marB="9715"/>
                </a:tc>
                <a:tc>
                  <a:txBody>
                    <a:bodyPr/>
                    <a:lstStyle/>
                    <a:p>
                      <a:r>
                        <a:rPr lang="en-US" sz="1400" dirty="0">
                          <a:effectLst/>
                        </a:rPr>
                        <a:t>The range can be anywhere from 50–120MB/s</a:t>
                      </a:r>
                    </a:p>
                  </a:txBody>
                  <a:tcPr marL="34002" marR="34002" marT="9715" marB="9715"/>
                </a:tc>
                <a:tc>
                  <a:txBody>
                    <a:bodyPr/>
                    <a:lstStyle/>
                    <a:p>
                      <a:r>
                        <a:rPr lang="en-US" sz="1400" dirty="0">
                          <a:effectLst/>
                        </a:rPr>
                        <a:t>Generally above 200 MB/s and up to 550 MB/s for cutting edge drives</a:t>
                      </a:r>
                    </a:p>
                  </a:txBody>
                  <a:tcPr marL="34002" marR="34002" marT="9715" marB="9715"/>
                </a:tc>
                <a:extLst>
                  <a:ext uri="{0D108BD9-81ED-4DB2-BD59-A6C34878D82A}">
                    <a16:rowId xmlns:a16="http://schemas.microsoft.com/office/drawing/2014/main" val="2359015052"/>
                  </a:ext>
                </a:extLst>
              </a:tr>
              <a:tr h="630388">
                <a:tc>
                  <a:txBody>
                    <a:bodyPr/>
                    <a:lstStyle/>
                    <a:p>
                      <a:pPr fontAlgn="t"/>
                      <a:r>
                        <a:rPr lang="en-US" sz="1400" b="1" dirty="0">
                          <a:effectLst/>
                        </a:rPr>
                        <a:t>File Opening Speed</a:t>
                      </a:r>
                    </a:p>
                  </a:txBody>
                  <a:tcPr marL="34002" marR="34002" marT="9715" marB="9715"/>
                </a:tc>
                <a:tc>
                  <a:txBody>
                    <a:bodyPr/>
                    <a:lstStyle/>
                    <a:p>
                      <a:r>
                        <a:rPr lang="en-US" sz="1400" dirty="0">
                          <a:effectLst/>
                        </a:rPr>
                        <a:t>Slower than SSD</a:t>
                      </a:r>
                    </a:p>
                  </a:txBody>
                  <a:tcPr marL="34002" marR="34002" marT="9715" marB="9715"/>
                </a:tc>
                <a:tc>
                  <a:txBody>
                    <a:bodyPr/>
                    <a:lstStyle/>
                    <a:p>
                      <a:r>
                        <a:rPr lang="en-US" sz="1400" dirty="0">
                          <a:effectLst/>
                        </a:rPr>
                        <a:t>Up to 30% faster than HDD</a:t>
                      </a:r>
                    </a:p>
                  </a:txBody>
                  <a:tcPr marL="34002" marR="34002" marT="9715" marB="9715"/>
                </a:tc>
                <a:extLst>
                  <a:ext uri="{0D108BD9-81ED-4DB2-BD59-A6C34878D82A}">
                    <a16:rowId xmlns:a16="http://schemas.microsoft.com/office/drawing/2014/main" val="2736718768"/>
                  </a:ext>
                </a:extLst>
              </a:tr>
              <a:tr h="792088">
                <a:tc>
                  <a:txBody>
                    <a:bodyPr/>
                    <a:lstStyle/>
                    <a:p>
                      <a:pPr fontAlgn="t"/>
                      <a:r>
                        <a:rPr lang="en-US" sz="1400" b="1">
                          <a:effectLst/>
                        </a:rPr>
                        <a:t>Affected by Magnetism</a:t>
                      </a:r>
                    </a:p>
                  </a:txBody>
                  <a:tcPr marL="34002" marR="34002" marT="9715" marB="9715"/>
                </a:tc>
                <a:tc>
                  <a:txBody>
                    <a:bodyPr/>
                    <a:lstStyle/>
                    <a:p>
                      <a:r>
                        <a:rPr lang="en-US" sz="1400">
                          <a:effectLst/>
                        </a:rPr>
                        <a:t>Magnets can erase data</a:t>
                      </a:r>
                    </a:p>
                  </a:txBody>
                  <a:tcPr marL="34002" marR="34002" marT="9715" marB="9715"/>
                </a:tc>
                <a:tc>
                  <a:txBody>
                    <a:bodyPr/>
                    <a:lstStyle/>
                    <a:p>
                      <a:r>
                        <a:rPr lang="en-US" sz="1400" dirty="0">
                          <a:effectLst/>
                        </a:rPr>
                        <a:t>An SSD is safe from any effects of magnetism</a:t>
                      </a:r>
                    </a:p>
                  </a:txBody>
                  <a:tcPr marL="34002" marR="34002" marT="9715" marB="9715"/>
                </a:tc>
                <a:extLst>
                  <a:ext uri="{0D108BD9-81ED-4DB2-BD59-A6C34878D82A}">
                    <a16:rowId xmlns:a16="http://schemas.microsoft.com/office/drawing/2014/main" val="344562545"/>
                  </a:ext>
                </a:extLst>
              </a:tr>
              <a:tr h="792088">
                <a:tc>
                  <a:txBody>
                    <a:bodyPr/>
                    <a:lstStyle/>
                    <a:p>
                      <a:pPr fontAlgn="t"/>
                      <a:r>
                        <a:rPr lang="en-US" sz="1400" b="1" dirty="0">
                          <a:effectLst/>
                        </a:rPr>
                        <a:t>Ruggedness</a:t>
                      </a:r>
                    </a:p>
                  </a:txBody>
                  <a:tcPr marL="34002" marR="34002" marT="9715" marB="9715"/>
                </a:tc>
                <a:tc>
                  <a:txBody>
                    <a:bodyPr/>
                    <a:lstStyle/>
                    <a:p>
                      <a:r>
                        <a:rPr lang="en-US" sz="1400">
                          <a:effectLst/>
                        </a:rPr>
                        <a:t>Vulnerable to physical jolts and movement</a:t>
                      </a:r>
                    </a:p>
                  </a:txBody>
                  <a:tcPr marL="34002" marR="34002" marT="9715" marB="9715"/>
                </a:tc>
                <a:tc>
                  <a:txBody>
                    <a:bodyPr/>
                    <a:lstStyle/>
                    <a:p>
                      <a:r>
                        <a:rPr lang="en-US" sz="1400" dirty="0">
                          <a:effectLst/>
                        </a:rPr>
                        <a:t>Not vulnerable to jolts and vibration</a:t>
                      </a:r>
                    </a:p>
                  </a:txBody>
                  <a:tcPr marL="34002" marR="34002" marT="9715" marB="9715"/>
                </a:tc>
                <a:extLst>
                  <a:ext uri="{0D108BD9-81ED-4DB2-BD59-A6C34878D82A}">
                    <a16:rowId xmlns:a16="http://schemas.microsoft.com/office/drawing/2014/main" val="216244053"/>
                  </a:ext>
                </a:extLst>
              </a:tr>
            </a:tbl>
          </a:graphicData>
        </a:graphic>
      </p:graphicFrame>
      <p:sp>
        <p:nvSpPr>
          <p:cNvPr id="5" name="Rectangle 4"/>
          <p:cNvSpPr/>
          <p:nvPr/>
        </p:nvSpPr>
        <p:spPr>
          <a:xfrm>
            <a:off x="2286000" y="6453336"/>
            <a:ext cx="4572000" cy="215444"/>
          </a:xfrm>
          <a:prstGeom prst="rect">
            <a:avLst/>
          </a:prstGeom>
        </p:spPr>
        <p:txBody>
          <a:bodyPr>
            <a:spAutoFit/>
          </a:bodyPr>
          <a:lstStyle/>
          <a:p>
            <a:r>
              <a:rPr lang="en-US" sz="800" dirty="0"/>
              <a:t>Source: https://www.backblaze.com/blog/hdd-vs-ssd-in-data-centers/</a:t>
            </a:r>
          </a:p>
        </p:txBody>
      </p:sp>
      <p:sp>
        <p:nvSpPr>
          <p:cNvPr id="3" name="Slide Number Placeholder 2"/>
          <p:cNvSpPr>
            <a:spLocks noGrp="1"/>
          </p:cNvSpPr>
          <p:nvPr>
            <p:ph type="sldNum" sz="quarter" idx="12"/>
          </p:nvPr>
        </p:nvSpPr>
        <p:spPr/>
        <p:txBody>
          <a:bodyPr/>
          <a:lstStyle/>
          <a:p>
            <a:fld id="{7A3172E8-89CF-430D-BC76-00D5DC2A24DB}" type="slidenum">
              <a:rPr lang="zh-CN" altLang="en-US" smtClean="0"/>
              <a:pPr/>
              <a:t>9</a:t>
            </a:fld>
            <a:endParaRPr lang="en-US" altLang="zh-CN"/>
          </a:p>
        </p:txBody>
      </p:sp>
      <p:pic>
        <p:nvPicPr>
          <p:cNvPr id="14" name="Audio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615494096"/>
      </p:ext>
    </p:extLst>
  </p:cSld>
  <p:clrMapOvr>
    <a:masterClrMapping/>
  </p:clrMapOvr>
  <mc:AlternateContent xmlns:mc="http://schemas.openxmlformats.org/markup-compatibility/2006" xmlns:p14="http://schemas.microsoft.com/office/powerpoint/2010/main">
    <mc:Choice Requires="p14">
      <p:transition spd="slow" p14:dur="2000" advTm="15495"/>
    </mc:Choice>
    <mc:Fallback xmlns="">
      <p:transition spd="slow" advTm="154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3.3|20.3|8.3|1.9|7.5|3.1|12|4.8"/>
</p:tagLst>
</file>

<file path=ppt/tags/tag2.xml><?xml version="1.0" encoding="utf-8"?>
<p:tagLst xmlns:a="http://schemas.openxmlformats.org/drawingml/2006/main" xmlns:r="http://schemas.openxmlformats.org/officeDocument/2006/relationships" xmlns:p="http://schemas.openxmlformats.org/presentationml/2006/main">
  <p:tag name="TIMING" val="|47.3|28.4|4.5|3.1|45.8|1|2.1|11.5|15.3|17.4|11.4"/>
</p:tagLst>
</file>

<file path=ppt/tags/tag3.xml><?xml version="1.0" encoding="utf-8"?>
<p:tagLst xmlns:a="http://schemas.openxmlformats.org/drawingml/2006/main" xmlns:r="http://schemas.openxmlformats.org/officeDocument/2006/relationships" xmlns:p="http://schemas.openxmlformats.org/presentationml/2006/main">
  <p:tag name="TIMING" val="|69.1|7.5|33.1|10.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6468</TotalTime>
  <Words>3153</Words>
  <Application>Microsoft Office PowerPoint</Application>
  <PresentationFormat>On-screen Show (4:3)</PresentationFormat>
  <Paragraphs>465</Paragraphs>
  <Slides>18</Slides>
  <Notes>16</Notes>
  <HiddenSlides>0</HiddenSlides>
  <MMClips>18</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Tahoma</vt:lpstr>
      <vt:lpstr>Clarity</vt:lpstr>
      <vt:lpstr>Review of Last Lecture</vt:lpstr>
      <vt:lpstr>Today’s Plan</vt:lpstr>
      <vt:lpstr>How to put this into practical use?</vt:lpstr>
      <vt:lpstr>Is it enough?</vt:lpstr>
      <vt:lpstr>Data Backup </vt:lpstr>
      <vt:lpstr>Incremental Backup</vt:lpstr>
      <vt:lpstr>Alternative Mass Storage Devices</vt:lpstr>
      <vt:lpstr>HDD vs. SSD</vt:lpstr>
      <vt:lpstr>Comparison: HDD vs. SSD</vt:lpstr>
      <vt:lpstr>Comparison: HDD vs. SSD</vt:lpstr>
      <vt:lpstr>Tape Drive</vt:lpstr>
      <vt:lpstr>Tape Drive</vt:lpstr>
      <vt:lpstr>Comprehensive Exercise</vt:lpstr>
      <vt:lpstr>Comprehensive Example – R0</vt:lpstr>
      <vt:lpstr>Comprehensive Example – R1</vt:lpstr>
      <vt:lpstr>Comprehensive Example – R5</vt:lpstr>
      <vt:lpstr>Summary of Today’s Lecture</vt:lpstr>
      <vt:lpstr>Recap of Our Journey</vt:lpstr>
    </vt:vector>
  </TitlesOfParts>
  <Company>Starcraft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9 Indexing</dc:title>
  <dc:creator>Zerg</dc:creator>
  <cp:lastModifiedBy>Collin Roberts</cp:lastModifiedBy>
  <cp:revision>402</cp:revision>
  <cp:lastPrinted>2017-11-21T18:28:06Z</cp:lastPrinted>
  <dcterms:created xsi:type="dcterms:W3CDTF">2005-04-29T16:14:00Z</dcterms:created>
  <dcterms:modified xsi:type="dcterms:W3CDTF">2026-07-29T16:49:58Z</dcterms:modified>
</cp:coreProperties>
</file>