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429" r:id="rId3"/>
    <p:sldId id="430" r:id="rId4"/>
    <p:sldId id="461" r:id="rId5"/>
    <p:sldId id="274" r:id="rId6"/>
    <p:sldId id="463" r:id="rId7"/>
    <p:sldId id="462" r:id="rId8"/>
    <p:sldId id="465" r:id="rId9"/>
    <p:sldId id="483" r:id="rId10"/>
    <p:sldId id="485" r:id="rId11"/>
    <p:sldId id="486" r:id="rId12"/>
    <p:sldId id="487" r:id="rId13"/>
    <p:sldId id="488" r:id="rId14"/>
    <p:sldId id="489" r:id="rId15"/>
    <p:sldId id="457" r:id="rId16"/>
    <p:sldId id="464" r:id="rId17"/>
    <p:sldId id="459" r:id="rId18"/>
    <p:sldId id="438" r:id="rId19"/>
    <p:sldId id="439" r:id="rId20"/>
    <p:sldId id="440" r:id="rId21"/>
    <p:sldId id="490" r:id="rId22"/>
    <p:sldId id="441" r:id="rId23"/>
    <p:sldId id="442" r:id="rId24"/>
    <p:sldId id="491" r:id="rId25"/>
    <p:sldId id="492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429"/>
            <p14:sldId id="430"/>
            <p14:sldId id="461"/>
            <p14:sldId id="274"/>
            <p14:sldId id="463"/>
            <p14:sldId id="462"/>
            <p14:sldId id="465"/>
            <p14:sldId id="483"/>
            <p14:sldId id="485"/>
            <p14:sldId id="486"/>
            <p14:sldId id="487"/>
            <p14:sldId id="488"/>
            <p14:sldId id="489"/>
            <p14:sldId id="457"/>
            <p14:sldId id="464"/>
            <p14:sldId id="459"/>
            <p14:sldId id="438"/>
            <p14:sldId id="439"/>
            <p14:sldId id="440"/>
            <p14:sldId id="490"/>
            <p14:sldId id="441"/>
            <p14:sldId id="442"/>
            <p14:sldId id="491"/>
            <p14:sldId id="4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084"/>
    <a:srgbClr val="92D050"/>
    <a:srgbClr val="FFFFFF"/>
    <a:srgbClr val="262626"/>
    <a:srgbClr val="000000"/>
    <a:srgbClr val="4B4B4B"/>
    <a:srgbClr val="A5A5A5"/>
    <a:srgbClr val="E5E8D2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83902" autoAdjust="0"/>
  </p:normalViewPr>
  <p:slideViewPr>
    <p:cSldViewPr snapToGrid="0">
      <p:cViewPr varScale="1">
        <p:scale>
          <a:sx n="94" d="100"/>
          <a:sy n="94" d="100"/>
        </p:scale>
        <p:origin x="75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2023-10-30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Applications? Revisit BFS path applications… but describe where edge weights come into play…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06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437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88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26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4435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ALTERNATIVE DIJKSTRA’S WITH V^2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8557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31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370F-679D-442E-8AD5-3D245B059EF9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140E-D58A-4A5A-B5E7-DC5E352AA64D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5975-A276-49EB-ADE4-EE1B58C28764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4A62-C49A-4153-9FBA-107E1377B6E2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7BE7-2177-4114-92CC-3AEEE19FE6EE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8A4C-FE85-4F68-B197-2BA8CA79C568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D0A5-44EE-428D-B7FB-FC78FE06A979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7323-7937-44E1-B7F2-042D3E97984D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D428-1783-4CAE-A7CE-3005ED96AEE8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08749EEF-06A8-46B9-86C7-1845DBEABF81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D32C-2E4C-4F96-8CD2-FAFCA192F4D7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BBF3-1606-4F4D-AB27-EBDAE4F60945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B8D8-DD4A-4E31-BB84-6326210B3EF6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C366-BF91-4E58-8A3E-6D9C7A7AC9CE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9F2E-5505-4167-9CD0-10083D5ADE58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D1D2-C3AD-4C43-AFCC-4F75279ECC0A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6BFAE61-63C8-4658-A4FE-C011B9E6F80A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28A2549-D109-49C1-BB43-6EEEB6DECFBF}" type="datetime1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8412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0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81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96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54.png"/><Relationship Id="rId7" Type="http://schemas.openxmlformats.org/officeDocument/2006/relationships/image" Target="../media/image1200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4.png"/><Relationship Id="rId5" Type="http://schemas.openxmlformats.org/officeDocument/2006/relationships/image" Target="../media/image120.png"/><Relationship Id="rId10" Type="http://schemas.openxmlformats.org/officeDocument/2006/relationships/image" Target="../media/image123.png"/><Relationship Id="rId4" Type="http://schemas.openxmlformats.org/officeDocument/2006/relationships/image" Target="../media/image1170.png"/><Relationship Id="rId9" Type="http://schemas.openxmlformats.org/officeDocument/2006/relationships/image" Target="../media/image1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sfca.edu/~galles/visualization/Dijkstra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80.png"/><Relationship Id="rId7" Type="http://schemas.openxmlformats.org/officeDocument/2006/relationships/image" Target="../media/image130.png"/><Relationship Id="rId12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74.png"/><Relationship Id="rId5" Type="http://schemas.openxmlformats.org/officeDocument/2006/relationships/image" Target="../media/image1110.png"/><Relationship Id="rId10" Type="http://schemas.openxmlformats.org/officeDocument/2006/relationships/image" Target="../media/image1610.png"/><Relationship Id="rId9" Type="http://schemas.openxmlformats.org/officeDocument/2006/relationships/image" Target="../media/image1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7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41.png"/><Relationship Id="rId5" Type="http://schemas.openxmlformats.org/officeDocument/2006/relationships/image" Target="../media/image136.png"/><Relationship Id="rId10" Type="http://schemas.openxmlformats.org/officeDocument/2006/relationships/image" Target="../media/image140.png"/><Relationship Id="rId4" Type="http://schemas.openxmlformats.org/officeDocument/2006/relationships/image" Target="../media/image1310.png"/><Relationship Id="rId9" Type="http://schemas.openxmlformats.org/officeDocument/2006/relationships/image" Target="../media/image1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0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8" Type="http://schemas.openxmlformats.org/officeDocument/2006/relationships/image" Target="../media/image11.png"/><Relationship Id="rId5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/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/>
              <a:t>Lecture 14: graph algorithms V – single source shortest path</a:t>
            </a:r>
          </a:p>
          <a:p>
            <a:r>
              <a:rPr lang="en-US" dirty="0"/>
              <a:t>Readings: see website</a:t>
            </a:r>
            <a:br>
              <a:rPr lang="en-US" dirty="0"/>
            </a:br>
            <a:endParaRPr lang="en-CA" dirty="0"/>
          </a:p>
          <a:p>
            <a:r>
              <a:rPr lang="en-CA" dirty="0"/>
              <a:t>Trevor Brown</a:t>
            </a:r>
          </a:p>
          <a:p>
            <a:r>
              <a:rPr lang="en-CA" dirty="0">
                <a:hlinkClick r:id="rId2"/>
              </a:rPr>
              <a:t>https://student.cs.uwaterloo.ca/~cs341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trevor.brown@uwaterloo.ca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35DE4-E853-65EA-7BCA-E8B48793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AA1D53-5AC9-6E1E-21E3-2B83B8F1BC2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6056" y="-2"/>
                <a:ext cx="11370129" cy="89525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dirty="0"/>
                      <m:t>case</m:t>
                    </m:r>
                    <m:r>
                      <m:rPr>
                        <m:nor/>
                      </m:rPr>
                      <a:rPr lang="en-CA" dirty="0"/>
                      <m:t> </m:t>
                    </m:r>
                    <m:r>
                      <a:rPr lang="en-CA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dirty="0"/>
                  <a:t>			</a:t>
                </a:r>
                <a:r>
                  <a:rPr lang="en-CA" sz="2700" dirty="0"/>
                  <a:t>[Erickson thm.8.5]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AA1D53-5AC9-6E1E-21E3-2B83B8F1B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6056" y="-2"/>
                <a:ext cx="11370129" cy="89525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057" y="895250"/>
                <a:ext cx="11250385" cy="2664379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DCD084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dirty="0"/>
                  <a:t> be </a:t>
                </a:r>
                <a:r>
                  <a:rPr lang="en-CA" b="1" dirty="0">
                    <a:solidFill>
                      <a:srgbClr val="FFFF00"/>
                    </a:solidFill>
                  </a:rPr>
                  <a:t>any arbitrary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 path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→…→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br>
                  <a:rPr lang="en-CA" dirty="0"/>
                </a:br>
                <a:r>
                  <a:rPr lang="en-CA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/>
              </a:p>
              <a:p>
                <a:r>
                  <a:rPr lang="en-CA" dirty="0"/>
                  <a:t>For any index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denote</a:t>
                </a:r>
                <a:r>
                  <a:rPr lang="en-CA" b="1" dirty="0"/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→…→</m:t>
                        </m:r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endParaRPr lang="en-CA" b="1" dirty="0"/>
              </a:p>
              <a:p>
                <a:r>
                  <a:rPr lang="en-CA" dirty="0"/>
                  <a:t>We prove by induction: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/>
                  <a:t>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CA" dirty="0"/>
              </a:p>
              <a:p>
                <a:endParaRPr lang="en-CA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057" y="895250"/>
                <a:ext cx="11250385" cy="2664379"/>
              </a:xfrm>
              <a:blipFill>
                <a:blip r:embed="rId3"/>
                <a:stretch>
                  <a:fillRect l="-1463" t="-43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DCC9E-B909-0B6A-F5AE-20D7FB18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858" y="6384894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725646A-EB69-8A17-A937-3D50DDA0EDC5}"/>
              </a:ext>
            </a:extLst>
          </p:cNvPr>
          <p:cNvGrpSpPr/>
          <p:nvPr/>
        </p:nvGrpSpPr>
        <p:grpSpPr>
          <a:xfrm>
            <a:off x="3465595" y="4416379"/>
            <a:ext cx="4115970" cy="1968515"/>
            <a:chOff x="7329460" y="3822426"/>
            <a:chExt cx="4115970" cy="1968515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21167A3-9B92-1D58-7EB0-FD061F88E4AA}"/>
                </a:ext>
              </a:extLst>
            </p:cNvPr>
            <p:cNvSpPr/>
            <p:nvPr/>
          </p:nvSpPr>
          <p:spPr>
            <a:xfrm>
              <a:off x="7835935" y="501823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d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41B61D9-CBBF-2181-A738-F41B45C9BD9B}"/>
                </a:ext>
              </a:extLst>
            </p:cNvPr>
            <p:cNvSpPr/>
            <p:nvPr/>
          </p:nvSpPr>
          <p:spPr>
            <a:xfrm>
              <a:off x="10016303" y="4194637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c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A63B99C-2D23-05B5-C1CC-C02975FA8B41}"/>
                </a:ext>
              </a:extLst>
            </p:cNvPr>
            <p:cNvSpPr/>
            <p:nvPr/>
          </p:nvSpPr>
          <p:spPr>
            <a:xfrm>
              <a:off x="8534767" y="4315533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b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B1C7195-C81C-49C1-D5AD-CEE4DD366BE1}"/>
                </a:ext>
              </a:extLst>
            </p:cNvPr>
            <p:cNvCxnSpPr>
              <a:cxnSpLocks/>
              <a:stCxn id="67" idx="6"/>
              <a:endCxn id="66" idx="2"/>
            </p:cNvCxnSpPr>
            <p:nvPr/>
          </p:nvCxnSpPr>
          <p:spPr>
            <a:xfrm flipV="1">
              <a:off x="9199785" y="4500427"/>
              <a:ext cx="816518" cy="12089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2FA3E69-36D6-DE02-FFA9-B1C47E0F274D}"/>
                </a:ext>
              </a:extLst>
            </p:cNvPr>
            <p:cNvCxnSpPr>
              <a:cxnSpLocks/>
              <a:stCxn id="65" idx="7"/>
              <a:endCxn id="67" idx="3"/>
            </p:cNvCxnSpPr>
            <p:nvPr/>
          </p:nvCxnSpPr>
          <p:spPr>
            <a:xfrm flipV="1">
              <a:off x="8403563" y="4837548"/>
              <a:ext cx="228594" cy="27025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496C7B0-9BFA-CE5B-E646-E7AC43207C5C}"/>
                </a:ext>
              </a:extLst>
            </p:cNvPr>
            <p:cNvSpPr/>
            <p:nvPr/>
          </p:nvSpPr>
          <p:spPr>
            <a:xfrm>
              <a:off x="7329460" y="3829123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a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A9AD9B8-7C0C-36DF-B87E-B779E3D57955}"/>
                </a:ext>
              </a:extLst>
            </p:cNvPr>
            <p:cNvCxnSpPr>
              <a:cxnSpLocks/>
              <a:stCxn id="70" idx="4"/>
              <a:endCxn id="65" idx="1"/>
            </p:cNvCxnSpPr>
            <p:nvPr/>
          </p:nvCxnSpPr>
          <p:spPr>
            <a:xfrm>
              <a:off x="7661969" y="4440702"/>
              <a:ext cx="271356" cy="66709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4DA77BB-5B31-356E-DF52-578BDC4C14DB}"/>
                </a:ext>
              </a:extLst>
            </p:cNvPr>
            <p:cNvSpPr/>
            <p:nvPr/>
          </p:nvSpPr>
          <p:spPr>
            <a:xfrm>
              <a:off x="10780412" y="5170662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e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471340C-5BF7-9351-8EA5-AA8F562C1983}"/>
                </a:ext>
              </a:extLst>
            </p:cNvPr>
            <p:cNvCxnSpPr>
              <a:cxnSpLocks/>
              <a:stCxn id="66" idx="6"/>
              <a:endCxn id="72" idx="1"/>
            </p:cNvCxnSpPr>
            <p:nvPr/>
          </p:nvCxnSpPr>
          <p:spPr>
            <a:xfrm>
              <a:off x="10681321" y="4500427"/>
              <a:ext cx="196481" cy="75979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289D0025-47ED-7566-B9B9-CC8A26F1B850}"/>
                </a:ext>
              </a:extLst>
            </p:cNvPr>
            <p:cNvCxnSpPr>
              <a:cxnSpLocks/>
              <a:stCxn id="72" idx="2"/>
              <a:endCxn id="67" idx="5"/>
            </p:cNvCxnSpPr>
            <p:nvPr/>
          </p:nvCxnSpPr>
          <p:spPr>
            <a:xfrm flipH="1" flipV="1">
              <a:off x="9102395" y="4837548"/>
              <a:ext cx="1678017" cy="63890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F591AEE-38B8-F028-54BD-14EFE224DBC5}"/>
                </a:ext>
              </a:extLst>
            </p:cNvPr>
            <p:cNvCxnSpPr>
              <a:cxnSpLocks/>
              <a:stCxn id="72" idx="3"/>
              <a:endCxn id="65" idx="6"/>
            </p:cNvCxnSpPr>
            <p:nvPr/>
          </p:nvCxnSpPr>
          <p:spPr>
            <a:xfrm flipH="1" flipV="1">
              <a:off x="8500953" y="5324025"/>
              <a:ext cx="2376849" cy="36865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5D048BBD-0E90-7133-5116-30E4AC1DCBEA}"/>
                </a:ext>
              </a:extLst>
            </p:cNvPr>
            <p:cNvCxnSpPr>
              <a:cxnSpLocks/>
              <a:stCxn id="70" idx="6"/>
              <a:endCxn id="66" idx="1"/>
            </p:cNvCxnSpPr>
            <p:nvPr/>
          </p:nvCxnSpPr>
          <p:spPr>
            <a:xfrm>
              <a:off x="7994478" y="4134913"/>
              <a:ext cx="2119215" cy="1492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6D8B3AD-D1F7-417D-0EE4-B9591FBF8BBF}"/>
                </a:ext>
              </a:extLst>
            </p:cNvPr>
            <p:cNvSpPr txBox="1"/>
            <p:nvPr/>
          </p:nvSpPr>
          <p:spPr>
            <a:xfrm>
              <a:off x="8563892" y="38337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7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7DB4DD2-F038-2686-B1FF-22475FFA19A2}"/>
                </a:ext>
              </a:extLst>
            </p:cNvPr>
            <p:cNvSpPr txBox="1"/>
            <p:nvPr/>
          </p:nvSpPr>
          <p:spPr>
            <a:xfrm>
              <a:off x="7492224" y="4603341"/>
              <a:ext cx="31290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2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E118DC9-C5AC-8282-86D3-D9F900E4113E}"/>
                </a:ext>
              </a:extLst>
            </p:cNvPr>
            <p:cNvSpPr txBox="1"/>
            <p:nvPr/>
          </p:nvSpPr>
          <p:spPr>
            <a:xfrm>
              <a:off x="8250986" y="46483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3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897006A-C966-9531-64BC-618DA1CA8F59}"/>
                </a:ext>
              </a:extLst>
            </p:cNvPr>
            <p:cNvSpPr txBox="1"/>
            <p:nvPr/>
          </p:nvSpPr>
          <p:spPr>
            <a:xfrm>
              <a:off x="9432839" y="423864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8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479B11F-4CF3-857E-E667-B8980BA6F4D8}"/>
                </a:ext>
              </a:extLst>
            </p:cNvPr>
            <p:cNvSpPr txBox="1"/>
            <p:nvPr/>
          </p:nvSpPr>
          <p:spPr>
            <a:xfrm>
              <a:off x="9684187" y="524772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5D628A1-3FEF-9745-DCC3-9E025746F42E}"/>
                </a:ext>
              </a:extLst>
            </p:cNvPr>
            <p:cNvSpPr txBox="1"/>
            <p:nvPr/>
          </p:nvSpPr>
          <p:spPr>
            <a:xfrm>
              <a:off x="10694426" y="4616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16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CF97B72-7EED-9BF5-03F4-20BB62FE9BC9}"/>
                </a:ext>
              </a:extLst>
            </p:cNvPr>
            <p:cNvSpPr txBox="1"/>
            <p:nvPr/>
          </p:nvSpPr>
          <p:spPr>
            <a:xfrm>
              <a:off x="9829596" y="487523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22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2F36D38F-00C7-DE1D-81E1-CC60C3AE9D20}"/>
                    </a:ext>
                  </a:extLst>
                </p:cNvPr>
                <p:cNvSpPr/>
                <p:nvPr/>
              </p:nvSpPr>
              <p:spPr>
                <a:xfrm>
                  <a:off x="7330828" y="3822426"/>
                  <a:ext cx="665018" cy="611579"/>
                </a:xfrm>
                <a:prstGeom prst="ellipse">
                  <a:avLst/>
                </a:prstGeom>
                <a:solidFill>
                  <a:srgbClr val="262626"/>
                </a:solidFill>
                <a:ln w="285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2F36D38F-00C7-DE1D-81E1-CC60C3AE9D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0828" y="3822426"/>
                  <a:ext cx="665018" cy="61157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rgbClr val="FFFFFF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0CA259A8-0127-92B3-46B8-9CAD515AE0BA}"/>
                    </a:ext>
                  </a:extLst>
                </p:cNvPr>
                <p:cNvSpPr/>
                <p:nvPr/>
              </p:nvSpPr>
              <p:spPr>
                <a:xfrm>
                  <a:off x="7840623" y="5012963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/>
                    <a:t>d,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0CA259A8-0127-92B3-46B8-9CAD515AE0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0623" y="5012963"/>
                  <a:ext cx="665018" cy="611579"/>
                </a:xfrm>
                <a:prstGeom prst="ellipse">
                  <a:avLst/>
                </a:prstGeom>
                <a:blipFill>
                  <a:blip r:embed="rId5"/>
                  <a:stretch>
                    <a:fillRect l="-6306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0061C908-99AC-FE63-3FC2-CF91D0860660}"/>
                    </a:ext>
                  </a:extLst>
                </p:cNvPr>
                <p:cNvSpPr/>
                <p:nvPr/>
              </p:nvSpPr>
              <p:spPr>
                <a:xfrm>
                  <a:off x="10014238" y="4203337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/>
                    <a:t>c,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0061C908-99AC-FE63-3FC2-CF91D08606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4238" y="4203337"/>
                  <a:ext cx="665018" cy="611579"/>
                </a:xfrm>
                <a:prstGeom prst="ellipse">
                  <a:avLst/>
                </a:prstGeom>
                <a:blipFill>
                  <a:blip r:embed="rId6"/>
                  <a:stretch>
                    <a:fillRect l="-6306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40BB34F6-799F-B32C-D1C0-C3538336E01D}"/>
                    </a:ext>
                  </a:extLst>
                </p:cNvPr>
                <p:cNvSpPr/>
                <p:nvPr/>
              </p:nvSpPr>
              <p:spPr>
                <a:xfrm>
                  <a:off x="8532702" y="4324233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/>
                    <a:t>b,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40BB34F6-799F-B32C-D1C0-C3538336E0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2702" y="4324233"/>
                  <a:ext cx="665018" cy="611579"/>
                </a:xfrm>
                <a:prstGeom prst="ellipse">
                  <a:avLst/>
                </a:prstGeom>
                <a:blipFill>
                  <a:blip r:embed="rId7"/>
                  <a:stretch>
                    <a:fillRect l="-7207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8536D2FB-B835-3CD6-3E57-CD6FE2EE5250}"/>
                    </a:ext>
                  </a:extLst>
                </p:cNvPr>
                <p:cNvSpPr/>
                <p:nvPr/>
              </p:nvSpPr>
              <p:spPr>
                <a:xfrm>
                  <a:off x="10778347" y="5179362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/>
                    <a:t>e,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8536D2FB-B835-3CD6-3E57-CD6FE2EE52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8347" y="5179362"/>
                  <a:ext cx="665018" cy="611579"/>
                </a:xfrm>
                <a:prstGeom prst="ellipse">
                  <a:avLst/>
                </a:prstGeom>
                <a:blipFill>
                  <a:blip r:embed="rId8"/>
                  <a:stretch>
                    <a:fillRect l="-5405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4DC9B7FF-C404-85D4-A84B-D93112D33D4B}"/>
                    </a:ext>
                  </a:extLst>
                </p:cNvPr>
                <p:cNvSpPr/>
                <p:nvPr/>
              </p:nvSpPr>
              <p:spPr>
                <a:xfrm>
                  <a:off x="10017734" y="4207375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a14:m>
                  <a:r>
                    <a:rPr lang="en-CA" sz="2000" b="1" dirty="0"/>
                    <a:t>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4DC9B7FF-C404-85D4-A84B-D93112D33D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7734" y="4207375"/>
                  <a:ext cx="665018" cy="611579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8D5FC1D6-5509-6CAA-D66C-35E2366B62F0}"/>
                    </a:ext>
                  </a:extLst>
                </p:cNvPr>
                <p:cNvSpPr/>
                <p:nvPr/>
              </p:nvSpPr>
              <p:spPr>
                <a:xfrm>
                  <a:off x="7849147" y="5014285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/>
                    <a:t>d,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8D5FC1D6-5509-6CAA-D66C-35E2366B62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147" y="5014285"/>
                  <a:ext cx="665018" cy="611579"/>
                </a:xfrm>
                <a:prstGeom prst="ellipse">
                  <a:avLst/>
                </a:prstGeom>
                <a:blipFill>
                  <a:blip r:embed="rId10"/>
                  <a:stretch>
                    <a:fillRect l="-270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BD2134D-EAD1-1468-50A9-EFDCD0152543}"/>
                    </a:ext>
                  </a:extLst>
                </p:cNvPr>
                <p:cNvSpPr/>
                <p:nvPr/>
              </p:nvSpPr>
              <p:spPr>
                <a:xfrm>
                  <a:off x="7847082" y="5003403"/>
                  <a:ext cx="665018" cy="611579"/>
                </a:xfrm>
                <a:prstGeom prst="ellipse">
                  <a:avLst/>
                </a:prstGeom>
                <a:solidFill>
                  <a:srgbClr val="262626"/>
                </a:solidFill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>
                      <a:solidFill>
                        <a:srgbClr val="FFFFFF"/>
                      </a:solidFill>
                    </a:rPr>
                    <a:t>d,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endParaRPr lang="en-CA" sz="2000" b="1" dirty="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BD2134D-EAD1-1468-50A9-EFDCD01525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082" y="5003403"/>
                  <a:ext cx="665018" cy="611579"/>
                </a:xfrm>
                <a:prstGeom prst="ellipse">
                  <a:avLst/>
                </a:prstGeom>
                <a:blipFill>
                  <a:blip r:embed="rId11"/>
                  <a:stretch>
                    <a:fillRect l="-870"/>
                  </a:stretch>
                </a:blipFill>
                <a:ln w="28575">
                  <a:solidFill>
                    <a:srgbClr val="FFFFFF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ACBCF651-86A6-BD35-236B-41A114F54FD7}"/>
                    </a:ext>
                  </a:extLst>
                </p:cNvPr>
                <p:cNvSpPr/>
                <p:nvPr/>
              </p:nvSpPr>
              <p:spPr>
                <a:xfrm>
                  <a:off x="8533266" y="4320761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/>
                    <a:t>b,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ACBCF651-86A6-BD35-236B-41A114F54F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3266" y="4320761"/>
                  <a:ext cx="665018" cy="611579"/>
                </a:xfrm>
                <a:prstGeom prst="ellipse">
                  <a:avLst/>
                </a:prstGeom>
                <a:blipFill>
                  <a:blip r:embed="rId12"/>
                  <a:stretch>
                    <a:fillRect l="-270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EF042ECF-D21C-59C4-884A-8ADDEDEBF7BC}"/>
                    </a:ext>
                  </a:extLst>
                </p:cNvPr>
                <p:cNvSpPr/>
                <p:nvPr/>
              </p:nvSpPr>
              <p:spPr>
                <a:xfrm>
                  <a:off x="8541631" y="4325417"/>
                  <a:ext cx="665018" cy="611579"/>
                </a:xfrm>
                <a:prstGeom prst="ellipse">
                  <a:avLst/>
                </a:prstGeom>
                <a:solidFill>
                  <a:srgbClr val="262626"/>
                </a:solidFill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CA" sz="2000" b="1" i="0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1" i="0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CA" sz="2000" b="1" dirty="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EF042ECF-D21C-59C4-884A-8ADDEDEBF7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1631" y="4325417"/>
                  <a:ext cx="665018" cy="611579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8575">
                  <a:solidFill>
                    <a:srgbClr val="FFFFFF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A952FEC-A1BA-8ED0-34D0-3C11E6AC3CEB}"/>
              </a:ext>
            </a:extLst>
          </p:cNvPr>
          <p:cNvGrpSpPr/>
          <p:nvPr/>
        </p:nvGrpSpPr>
        <p:grpSpPr>
          <a:xfrm rot="4583109">
            <a:off x="5969424" y="4164273"/>
            <a:ext cx="1021320" cy="444109"/>
            <a:chOff x="7660506" y="3612530"/>
            <a:chExt cx="1021320" cy="444109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91603DE9-1A83-AC92-73BD-12661129BE5F}"/>
                </a:ext>
              </a:extLst>
            </p:cNvPr>
            <p:cNvCxnSpPr>
              <a:cxnSpLocks/>
            </p:cNvCxnSpPr>
            <p:nvPr/>
          </p:nvCxnSpPr>
          <p:spPr>
            <a:xfrm rot="17016891">
              <a:off x="7893705" y="3701129"/>
              <a:ext cx="122311" cy="58871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BE32C2B5-6957-7179-51F8-DDA1435D476D}"/>
                </a:ext>
              </a:extLst>
            </p:cNvPr>
            <p:cNvCxnSpPr>
              <a:cxnSpLocks/>
            </p:cNvCxnSpPr>
            <p:nvPr/>
          </p:nvCxnSpPr>
          <p:spPr>
            <a:xfrm rot="17016891" flipV="1">
              <a:off x="8091833" y="3778777"/>
              <a:ext cx="362304" cy="5143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FE77FD50-9CD4-734D-1F47-FC34C42BE8DE}"/>
                </a:ext>
              </a:extLst>
            </p:cNvPr>
            <p:cNvCxnSpPr>
              <a:cxnSpLocks/>
            </p:cNvCxnSpPr>
            <p:nvPr/>
          </p:nvCxnSpPr>
          <p:spPr>
            <a:xfrm>
              <a:off x="8293017" y="3612530"/>
              <a:ext cx="388809" cy="1492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3878D1D-9EAA-F6C2-4C3F-16BE4B0FA822}"/>
              </a:ext>
            </a:extLst>
          </p:cNvPr>
          <p:cNvGrpSpPr/>
          <p:nvPr/>
        </p:nvGrpSpPr>
        <p:grpSpPr>
          <a:xfrm>
            <a:off x="3780223" y="3919620"/>
            <a:ext cx="2431411" cy="506792"/>
            <a:chOff x="7719837" y="3560343"/>
            <a:chExt cx="2431411" cy="506792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54E7DAAC-F16B-74D0-0C8E-A30B11CF50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837" y="3699675"/>
              <a:ext cx="289237" cy="36746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A5FA1B0F-23F2-D6BC-D401-80C82A046FBD}"/>
                </a:ext>
              </a:extLst>
            </p:cNvPr>
            <p:cNvCxnSpPr>
              <a:cxnSpLocks/>
            </p:cNvCxnSpPr>
            <p:nvPr/>
          </p:nvCxnSpPr>
          <p:spPr>
            <a:xfrm>
              <a:off x="7990712" y="3699675"/>
              <a:ext cx="264628" cy="3056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12D68322-20EE-D04A-8461-53E4E5E70F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5340" y="3590903"/>
              <a:ext cx="362040" cy="3957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5AE72275-9843-1FBA-EB22-800D3EA6A431}"/>
                </a:ext>
              </a:extLst>
            </p:cNvPr>
            <p:cNvCxnSpPr>
              <a:cxnSpLocks/>
            </p:cNvCxnSpPr>
            <p:nvPr/>
          </p:nvCxnSpPr>
          <p:spPr>
            <a:xfrm>
              <a:off x="8617380" y="3629798"/>
              <a:ext cx="388809" cy="1492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CBB520C-38E5-0213-0302-97112F4988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0972" y="3560343"/>
              <a:ext cx="1130276" cy="22656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3C41A90-7954-2383-6C5B-7E14FE9A0E1D}"/>
              </a:ext>
            </a:extLst>
          </p:cNvPr>
          <p:cNvGrpSpPr/>
          <p:nvPr/>
        </p:nvGrpSpPr>
        <p:grpSpPr>
          <a:xfrm>
            <a:off x="5084516" y="3573819"/>
            <a:ext cx="1428067" cy="611579"/>
            <a:chOff x="9027332" y="3206691"/>
            <a:chExt cx="1428067" cy="611579"/>
          </a:xfrm>
        </p:grpSpPr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1603547B-F7D4-7311-1F14-B187A012A1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7332" y="3613835"/>
              <a:ext cx="821923" cy="16811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0D39DE2B-9668-7560-06FD-4E97CF3A51E3}"/>
                    </a:ext>
                  </a:extLst>
                </p:cNvPr>
                <p:cNvSpPr/>
                <p:nvPr/>
              </p:nvSpPr>
              <p:spPr>
                <a:xfrm>
                  <a:off x="9790381" y="3206691"/>
                  <a:ext cx="665018" cy="611579"/>
                </a:xfrm>
                <a:prstGeom prst="ellipse">
                  <a:avLst/>
                </a:prstGeom>
                <a:solidFill>
                  <a:srgbClr val="262626"/>
                </a:solidFill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dirty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dirty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sz="2000" b="1" i="1" dirty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0D39DE2B-9668-7560-06FD-4E97CF3A51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0381" y="3206691"/>
                  <a:ext cx="665018" cy="611579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>
                  <a:solidFill>
                    <a:srgbClr val="FFFFFF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7BA1FB3-EC19-71C6-ACC6-86C1990FCAD4}"/>
                  </a:ext>
                </a:extLst>
              </p:cNvPr>
              <p:cNvSpPr txBox="1"/>
              <p:nvPr/>
            </p:nvSpPr>
            <p:spPr>
              <a:xfrm>
                <a:off x="5080089" y="4051799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solidFill>
                            <a:srgbClr val="DCD084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CA" sz="2400" b="1" dirty="0">
                  <a:solidFill>
                    <a:srgbClr val="DCD084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7BA1FB3-EC19-71C6-ACC6-86C1990FC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89" y="4051799"/>
                <a:ext cx="48282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7FDA5E0-9A95-8CC2-F1C3-BC59EF8C84DF}"/>
              </a:ext>
            </a:extLst>
          </p:cNvPr>
          <p:cNvGrpSpPr/>
          <p:nvPr/>
        </p:nvGrpSpPr>
        <p:grpSpPr>
          <a:xfrm>
            <a:off x="3789671" y="3949267"/>
            <a:ext cx="2116768" cy="476232"/>
            <a:chOff x="7719837" y="3590903"/>
            <a:chExt cx="2116768" cy="476232"/>
          </a:xfrm>
        </p:grpSpPr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4E1BAE30-A327-E683-60D8-AB2FC81B21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837" y="3699675"/>
              <a:ext cx="289237" cy="36746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BB4D596-E8AC-7C13-F77F-9911580FA885}"/>
                </a:ext>
              </a:extLst>
            </p:cNvPr>
            <p:cNvCxnSpPr>
              <a:cxnSpLocks/>
            </p:cNvCxnSpPr>
            <p:nvPr/>
          </p:nvCxnSpPr>
          <p:spPr>
            <a:xfrm>
              <a:off x="7990712" y="3699675"/>
              <a:ext cx="264628" cy="30566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DD00F57-2ABD-988F-D007-C766F90310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5340" y="3590903"/>
              <a:ext cx="362040" cy="395709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4C14DE90-689E-2FA7-376E-0B3DA6364ED7}"/>
                </a:ext>
              </a:extLst>
            </p:cNvPr>
            <p:cNvCxnSpPr>
              <a:cxnSpLocks/>
            </p:cNvCxnSpPr>
            <p:nvPr/>
          </p:nvCxnSpPr>
          <p:spPr>
            <a:xfrm>
              <a:off x="8617380" y="3629798"/>
              <a:ext cx="388809" cy="1492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891D03BD-A532-12CE-2A9A-A86643518D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0972" y="3628974"/>
              <a:ext cx="815633" cy="157935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D6CBECD-953C-EC5A-C01C-EF69C62071DD}"/>
                  </a:ext>
                </a:extLst>
              </p:cNvPr>
              <p:cNvSpPr txBox="1"/>
              <p:nvPr/>
            </p:nvSpPr>
            <p:spPr>
              <a:xfrm>
                <a:off x="2394857" y="3419786"/>
                <a:ext cx="3611284" cy="49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CA" sz="2400" b="1" dirty="0">
                    <a:solidFill>
                      <a:srgbClr val="FFC000"/>
                    </a:solidFill>
                  </a:rPr>
                  <a:t>orange edges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CA" sz="2400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D6CBECD-953C-EC5A-C01C-EF69C6207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57" y="3419786"/>
                <a:ext cx="3611284" cy="496674"/>
              </a:xfrm>
              <a:prstGeom prst="rect">
                <a:avLst/>
              </a:prstGeom>
              <a:blipFill>
                <a:blip r:embed="rId16"/>
                <a:stretch>
                  <a:fillRect t="-11111" b="-197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1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7715" y="107981"/>
                <a:ext cx="11598728" cy="6439776"/>
              </a:xfrm>
            </p:spPr>
            <p:txBody>
              <a:bodyPr>
                <a:normAutofit/>
              </a:bodyPr>
              <a:lstStyle/>
              <a:p>
                <a:r>
                  <a:rPr lang="en-CA" sz="2600" dirty="0"/>
                  <a:t>Prove by induction: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sz="2600" dirty="0"/>
              </a:p>
              <a:p>
                <a:r>
                  <a:rPr lang="en-CA" sz="2600" dirty="0"/>
                  <a:t>Base case: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=0=</m:t>
                    </m:r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CA" sz="2600" dirty="0"/>
              </a:p>
              <a:p>
                <a:r>
                  <a:rPr lang="en-CA" sz="2600" dirty="0"/>
                  <a:t>Ind. step: </a:t>
                </a:r>
                <a:r>
                  <a:rPr lang="en-CA" sz="2600" b="1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CA" sz="2600" b="1" i="1" smtClean="0">
                        <a:latin typeface="Cambria Math" panose="02040503050406030204" pitchFamily="18" charset="0"/>
                      </a:rPr>
                      <m:t>  :</m:t>
                    </m:r>
                    <m:r>
                      <a:rPr lang="en-CA" sz="2600" b="1" i="1" smtClean="0"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sz="2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CA" sz="2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2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CA" sz="2600" b="1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CA" sz="2600" dirty="0"/>
              </a:p>
              <a:p>
                <a:pPr lvl="1"/>
                <a:r>
                  <a:rPr lang="en-CA" sz="2600" dirty="0"/>
                  <a:t>When </a:t>
                </a:r>
                <a:r>
                  <a:rPr lang="en-CA" sz="2600" dirty="0" err="1"/>
                  <a:t>dequeueMin</a:t>
                </a:r>
                <a:r>
                  <a:rPr lang="en-CA" sz="2600" dirty="0"/>
                  <a:t>() returns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CA" sz="2600" b="0" dirty="0"/>
                  <a:t>:</a:t>
                </a:r>
                <a:br>
                  <a:rPr lang="en-CA" sz="2600" b="0" dirty="0"/>
                </a:br>
                <a:r>
                  <a:rPr lang="en-CA" sz="2600" dirty="0"/>
                  <a:t>we </a:t>
                </a:r>
                <a:r>
                  <a:rPr lang="en-CA" sz="2600" b="1" dirty="0"/>
                  <a:t>check </a:t>
                </a:r>
                <a:r>
                  <a:rPr lang="en-CA" sz="2600" dirty="0"/>
                  <a:t>if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sz="2600" dirty="0"/>
              </a:p>
              <a:p>
                <a:pPr lvl="1"/>
                <a:r>
                  <a:rPr lang="en-CA" sz="2600" dirty="0"/>
                  <a:t>If so, we </a:t>
                </a:r>
                <a:r>
                  <a:rPr lang="en-CA" sz="2600" b="1" dirty="0"/>
                  <a:t>set 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CA" sz="2600" dirty="0"/>
              </a:p>
              <a:p>
                <a:pPr lvl="1"/>
                <a:r>
                  <a:rPr lang="en-CA" sz="2600" dirty="0"/>
                  <a:t>If not, 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sz="2600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CA" sz="2600" dirty="0"/>
              </a:p>
              <a:p>
                <a:pPr lvl="1"/>
                <a:r>
                  <a:rPr lang="en-CA" sz="2600" dirty="0"/>
                  <a:t>In </a:t>
                </a:r>
                <a:r>
                  <a:rPr lang="en-CA" sz="2600" b="1" dirty="0"/>
                  <a:t>both cases</a:t>
                </a:r>
                <a:r>
                  <a:rPr lang="en-CA" sz="2600" dirty="0"/>
                  <a:t>, </a:t>
                </a:r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sz="26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CA" sz="2600" dirty="0"/>
              </a:p>
              <a:p>
                <a:pPr lvl="2"/>
                <a:r>
                  <a:rPr lang="en-CA" sz="2200" dirty="0"/>
                  <a:t>By I.H. </a:t>
                </a:r>
                <a14:m>
                  <m:oMath xmlns:m="http://schemas.openxmlformats.org/officeDocument/2006/math"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2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2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sz="2200" b="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sz="2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2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CA" sz="2200" dirty="0"/>
                  <a:t> so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CA" sz="2200" dirty="0"/>
              </a:p>
              <a:p>
                <a:pPr lvl="2"/>
                <a:r>
                  <a:rPr lang="en-CA" sz="2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200" dirty="0"/>
                  <a:t> by definition</a:t>
                </a:r>
              </a:p>
              <a:p>
                <a:pPr lvl="2"/>
                <a:r>
                  <a:rPr lang="en-CA" sz="2200" b="1" dirty="0">
                    <a:solidFill>
                      <a:srgbClr val="FFFF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CA" sz="22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715" y="107981"/>
                <a:ext cx="11598728" cy="6439776"/>
              </a:xfrm>
              <a:blipFill>
                <a:blip r:embed="rId3"/>
                <a:stretch>
                  <a:fillRect l="-1262" t="-947" b="-56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DCC9E-B909-0B6A-F5AE-20D7FB18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858" y="6384894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EE9F1A-A571-53DA-96CD-7178B0B85010}"/>
              </a:ext>
            </a:extLst>
          </p:cNvPr>
          <p:cNvGrpSpPr/>
          <p:nvPr/>
        </p:nvGrpSpPr>
        <p:grpSpPr>
          <a:xfrm>
            <a:off x="8035926" y="1507441"/>
            <a:ext cx="4115970" cy="1968515"/>
            <a:chOff x="7329460" y="3822426"/>
            <a:chExt cx="4115970" cy="196851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44FD42B-6C1E-2D63-CDBD-2D215CA8BAAC}"/>
                </a:ext>
              </a:extLst>
            </p:cNvPr>
            <p:cNvSpPr/>
            <p:nvPr/>
          </p:nvSpPr>
          <p:spPr>
            <a:xfrm>
              <a:off x="7835935" y="501823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7C3B2A-A415-BDB5-A4D9-2492A129A0D8}"/>
                </a:ext>
              </a:extLst>
            </p:cNvPr>
            <p:cNvSpPr/>
            <p:nvPr/>
          </p:nvSpPr>
          <p:spPr>
            <a:xfrm>
              <a:off x="10016303" y="4194637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8FE6AD6-1595-7709-1621-703BB272A0BA}"/>
                </a:ext>
              </a:extLst>
            </p:cNvPr>
            <p:cNvSpPr/>
            <p:nvPr/>
          </p:nvSpPr>
          <p:spPr>
            <a:xfrm>
              <a:off x="8534767" y="4315533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b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6594D4E-B8DC-2D37-A950-5F2C868A1B8F}"/>
                </a:ext>
              </a:extLst>
            </p:cNvPr>
            <p:cNvCxnSpPr>
              <a:cxnSpLocks/>
              <a:stCxn id="10" idx="6"/>
              <a:endCxn id="9" idx="2"/>
            </p:cNvCxnSpPr>
            <p:nvPr/>
          </p:nvCxnSpPr>
          <p:spPr>
            <a:xfrm flipV="1">
              <a:off x="9199785" y="4500427"/>
              <a:ext cx="816518" cy="12089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877BD18-F0B6-33FC-7873-9E5EE27D0BF3}"/>
                </a:ext>
              </a:extLst>
            </p:cNvPr>
            <p:cNvCxnSpPr>
              <a:cxnSpLocks/>
              <a:stCxn id="8" idx="7"/>
              <a:endCxn id="10" idx="3"/>
            </p:cNvCxnSpPr>
            <p:nvPr/>
          </p:nvCxnSpPr>
          <p:spPr>
            <a:xfrm flipV="1">
              <a:off x="8403563" y="4837548"/>
              <a:ext cx="228594" cy="27025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E2C505D-62FD-3210-37CA-63F24F20D872}"/>
                </a:ext>
              </a:extLst>
            </p:cNvPr>
            <p:cNvSpPr/>
            <p:nvPr/>
          </p:nvSpPr>
          <p:spPr>
            <a:xfrm>
              <a:off x="7329460" y="3829123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a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B305F9F-6C5D-258B-02EA-1A4BF7CFC5E4}"/>
                </a:ext>
              </a:extLst>
            </p:cNvPr>
            <p:cNvCxnSpPr>
              <a:cxnSpLocks/>
              <a:stCxn id="13" idx="4"/>
              <a:endCxn id="8" idx="1"/>
            </p:cNvCxnSpPr>
            <p:nvPr/>
          </p:nvCxnSpPr>
          <p:spPr>
            <a:xfrm>
              <a:off x="7661969" y="4440702"/>
              <a:ext cx="271356" cy="66709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580284-EC85-3013-E59F-8E1FA8436826}"/>
                </a:ext>
              </a:extLst>
            </p:cNvPr>
            <p:cNvSpPr/>
            <p:nvPr/>
          </p:nvSpPr>
          <p:spPr>
            <a:xfrm>
              <a:off x="10780412" y="5170662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6B196BA-FC03-AD92-4F0F-3C9A977C29C7}"/>
                </a:ext>
              </a:extLst>
            </p:cNvPr>
            <p:cNvCxnSpPr>
              <a:cxnSpLocks/>
              <a:stCxn id="9" idx="6"/>
              <a:endCxn id="15" idx="1"/>
            </p:cNvCxnSpPr>
            <p:nvPr/>
          </p:nvCxnSpPr>
          <p:spPr>
            <a:xfrm>
              <a:off x="10681321" y="4500427"/>
              <a:ext cx="196481" cy="75979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D3C9CBF-3621-B2B9-2D19-048088759FE5}"/>
                </a:ext>
              </a:extLst>
            </p:cNvPr>
            <p:cNvCxnSpPr>
              <a:cxnSpLocks/>
              <a:stCxn id="15" idx="2"/>
              <a:endCxn id="10" idx="5"/>
            </p:cNvCxnSpPr>
            <p:nvPr/>
          </p:nvCxnSpPr>
          <p:spPr>
            <a:xfrm flipH="1" flipV="1">
              <a:off x="9102395" y="4837548"/>
              <a:ext cx="1678017" cy="63890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B56EA59-BD7B-6BD7-C35C-30FD732199A4}"/>
                </a:ext>
              </a:extLst>
            </p:cNvPr>
            <p:cNvCxnSpPr>
              <a:cxnSpLocks/>
              <a:stCxn id="15" idx="3"/>
              <a:endCxn id="8" idx="6"/>
            </p:cNvCxnSpPr>
            <p:nvPr/>
          </p:nvCxnSpPr>
          <p:spPr>
            <a:xfrm flipH="1" flipV="1">
              <a:off x="8500953" y="5324025"/>
              <a:ext cx="2376849" cy="36865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AD87DDF-1E72-BCB8-8C9C-7051FD4897AB}"/>
                </a:ext>
              </a:extLst>
            </p:cNvPr>
            <p:cNvCxnSpPr>
              <a:cxnSpLocks/>
              <a:stCxn id="13" idx="6"/>
              <a:endCxn id="9" idx="1"/>
            </p:cNvCxnSpPr>
            <p:nvPr/>
          </p:nvCxnSpPr>
          <p:spPr>
            <a:xfrm>
              <a:off x="7994478" y="4134913"/>
              <a:ext cx="2119215" cy="1492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28E776-2173-75B8-A7E8-A9BB0C80D918}"/>
                </a:ext>
              </a:extLst>
            </p:cNvPr>
            <p:cNvSpPr txBox="1"/>
            <p:nvPr/>
          </p:nvSpPr>
          <p:spPr>
            <a:xfrm>
              <a:off x="8563892" y="38337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51F7F3-DA47-03D6-82E9-0AC0A1D3FF0C}"/>
                </a:ext>
              </a:extLst>
            </p:cNvPr>
            <p:cNvSpPr txBox="1"/>
            <p:nvPr/>
          </p:nvSpPr>
          <p:spPr>
            <a:xfrm>
              <a:off x="7747405" y="4516599"/>
              <a:ext cx="31290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1AEB53-C5AB-0EF4-1D04-44F14AC92FBF}"/>
                </a:ext>
              </a:extLst>
            </p:cNvPr>
            <p:cNvSpPr txBox="1"/>
            <p:nvPr/>
          </p:nvSpPr>
          <p:spPr>
            <a:xfrm>
              <a:off x="8250986" y="46483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8AD63C-0F35-8800-F163-93C86142FC1D}"/>
                </a:ext>
              </a:extLst>
            </p:cNvPr>
            <p:cNvSpPr txBox="1"/>
            <p:nvPr/>
          </p:nvSpPr>
          <p:spPr>
            <a:xfrm>
              <a:off x="9432839" y="423864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D8AB77-54E4-5352-ACC6-8A4E257597B2}"/>
                </a:ext>
              </a:extLst>
            </p:cNvPr>
            <p:cNvSpPr txBox="1"/>
            <p:nvPr/>
          </p:nvSpPr>
          <p:spPr>
            <a:xfrm>
              <a:off x="9684187" y="524772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16445C-DE2E-5368-3390-9E8BA8DD8612}"/>
                </a:ext>
              </a:extLst>
            </p:cNvPr>
            <p:cNvSpPr txBox="1"/>
            <p:nvPr/>
          </p:nvSpPr>
          <p:spPr>
            <a:xfrm>
              <a:off x="10694426" y="4616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16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73A462-F9C6-D808-5305-8860FB11C460}"/>
                </a:ext>
              </a:extLst>
            </p:cNvPr>
            <p:cNvSpPr txBox="1"/>
            <p:nvPr/>
          </p:nvSpPr>
          <p:spPr>
            <a:xfrm>
              <a:off x="9829596" y="487523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22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03D0628-895E-6449-DBF9-B8D0CD02465D}"/>
                    </a:ext>
                  </a:extLst>
                </p:cNvPr>
                <p:cNvSpPr/>
                <p:nvPr/>
              </p:nvSpPr>
              <p:spPr>
                <a:xfrm>
                  <a:off x="7330828" y="3822426"/>
                  <a:ext cx="665018" cy="611579"/>
                </a:xfrm>
                <a:prstGeom prst="ellipse">
                  <a:avLst/>
                </a:prstGeom>
                <a:solidFill>
                  <a:srgbClr val="262626"/>
                </a:solidFill>
                <a:ln w="285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03D0628-895E-6449-DBF9-B8D0CD0246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0828" y="3822426"/>
                  <a:ext cx="665018" cy="61157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rgbClr val="FFFFFF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EFA4378-3CCE-262C-364C-2DCF5BE1E40F}"/>
                    </a:ext>
                  </a:extLst>
                </p:cNvPr>
                <p:cNvSpPr/>
                <p:nvPr/>
              </p:nvSpPr>
              <p:spPr>
                <a:xfrm>
                  <a:off x="7840623" y="5012963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/>
                    <a:t>d,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EFA4378-3CCE-262C-364C-2DCF5BE1E4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0623" y="5012963"/>
                  <a:ext cx="665018" cy="611579"/>
                </a:xfrm>
                <a:prstGeom prst="ellipse">
                  <a:avLst/>
                </a:prstGeom>
                <a:blipFill>
                  <a:blip r:embed="rId5"/>
                  <a:stretch>
                    <a:fillRect l="-6306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C0FC00BA-C9C2-C081-4B3E-F9AA261B1FE2}"/>
                    </a:ext>
                  </a:extLst>
                </p:cNvPr>
                <p:cNvSpPr/>
                <p:nvPr/>
              </p:nvSpPr>
              <p:spPr>
                <a:xfrm>
                  <a:off x="10014238" y="4203337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/>
                    <a:t>c,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C0FC00BA-C9C2-C081-4B3E-F9AA261B1F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4238" y="4203337"/>
                  <a:ext cx="665018" cy="611579"/>
                </a:xfrm>
                <a:prstGeom prst="ellipse">
                  <a:avLst/>
                </a:prstGeom>
                <a:blipFill>
                  <a:blip r:embed="rId6"/>
                  <a:stretch>
                    <a:fillRect l="-6306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B4D0C6DE-FF4B-3F8E-4D1D-26BDB8F0D1FA}"/>
                    </a:ext>
                  </a:extLst>
                </p:cNvPr>
                <p:cNvSpPr/>
                <p:nvPr/>
              </p:nvSpPr>
              <p:spPr>
                <a:xfrm>
                  <a:off x="8532702" y="4324233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/>
                    <a:t>b,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B4D0C6DE-FF4B-3F8E-4D1D-26BDB8F0D1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2702" y="4324233"/>
                  <a:ext cx="665018" cy="611579"/>
                </a:xfrm>
                <a:prstGeom prst="ellipse">
                  <a:avLst/>
                </a:prstGeom>
                <a:blipFill>
                  <a:blip r:embed="rId7"/>
                  <a:stretch>
                    <a:fillRect l="-7207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30033E07-8E91-014D-1D8E-F19D87ADFFE8}"/>
                    </a:ext>
                  </a:extLst>
                </p:cNvPr>
                <p:cNvSpPr/>
                <p:nvPr/>
              </p:nvSpPr>
              <p:spPr>
                <a:xfrm>
                  <a:off x="10778347" y="5179362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/>
                    <a:t>e,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30033E07-8E91-014D-1D8E-F19D87ADFF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8347" y="5179362"/>
                  <a:ext cx="665018" cy="611579"/>
                </a:xfrm>
                <a:prstGeom prst="ellipse">
                  <a:avLst/>
                </a:prstGeom>
                <a:blipFill>
                  <a:blip r:embed="rId8"/>
                  <a:stretch>
                    <a:fillRect l="-6306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83378B4D-C129-A8AB-5EFB-F1C9E40C9AF0}"/>
                    </a:ext>
                  </a:extLst>
                </p:cNvPr>
                <p:cNvSpPr/>
                <p:nvPr/>
              </p:nvSpPr>
              <p:spPr>
                <a:xfrm>
                  <a:off x="10017734" y="4207375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a14:m>
                  <a:r>
                    <a:rPr lang="en-CA" sz="2000" b="1" dirty="0"/>
                    <a:t>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83378B4D-C129-A8AB-5EFB-F1C9E40C9A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7734" y="4207375"/>
                  <a:ext cx="665018" cy="611579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8CAEA171-B4BB-A8F0-5271-C6C4FAABF417}"/>
                    </a:ext>
                  </a:extLst>
                </p:cNvPr>
                <p:cNvSpPr/>
                <p:nvPr/>
              </p:nvSpPr>
              <p:spPr>
                <a:xfrm>
                  <a:off x="7849147" y="5014285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/>
                    <a:t>d,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8CAEA171-B4BB-A8F0-5271-C6C4FAABF4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147" y="5014285"/>
                  <a:ext cx="665018" cy="611579"/>
                </a:xfrm>
                <a:prstGeom prst="ellipse">
                  <a:avLst/>
                </a:prstGeom>
                <a:blipFill>
                  <a:blip r:embed="rId10"/>
                  <a:stretch>
                    <a:fillRect l="-1786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3B4977E9-3684-7F52-0109-4F9558987E20}"/>
                    </a:ext>
                  </a:extLst>
                </p:cNvPr>
                <p:cNvSpPr/>
                <p:nvPr/>
              </p:nvSpPr>
              <p:spPr>
                <a:xfrm>
                  <a:off x="7847082" y="5003403"/>
                  <a:ext cx="665018" cy="611579"/>
                </a:xfrm>
                <a:prstGeom prst="ellipse">
                  <a:avLst/>
                </a:prstGeom>
                <a:solidFill>
                  <a:srgbClr val="262626"/>
                </a:solidFill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>
                      <a:solidFill>
                        <a:srgbClr val="FFFFFF"/>
                      </a:solidFill>
                    </a:rPr>
                    <a:t>d,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endParaRPr lang="en-CA" sz="2000" b="1" dirty="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3B4977E9-3684-7F52-0109-4F9558987E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082" y="5003403"/>
                  <a:ext cx="665018" cy="611579"/>
                </a:xfrm>
                <a:prstGeom prst="ellipse">
                  <a:avLst/>
                </a:prstGeom>
                <a:blipFill>
                  <a:blip r:embed="rId11"/>
                  <a:stretch>
                    <a:fillRect l="-877"/>
                  </a:stretch>
                </a:blipFill>
                <a:ln w="28575">
                  <a:solidFill>
                    <a:srgbClr val="FFFFFF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F494FFD7-A51A-A24E-DB3A-400CAE5D5A5A}"/>
                    </a:ext>
                  </a:extLst>
                </p:cNvPr>
                <p:cNvSpPr/>
                <p:nvPr/>
              </p:nvSpPr>
              <p:spPr>
                <a:xfrm>
                  <a:off x="8533266" y="4320761"/>
                  <a:ext cx="665018" cy="611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CA" sz="2000" b="1" dirty="0"/>
                    <a:t>b,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F494FFD7-A51A-A24E-DB3A-400CAE5D5A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3266" y="4320761"/>
                  <a:ext cx="665018" cy="611579"/>
                </a:xfrm>
                <a:prstGeom prst="ellipse">
                  <a:avLst/>
                </a:prstGeom>
                <a:blipFill>
                  <a:blip r:embed="rId12"/>
                  <a:stretch>
                    <a:fillRect l="-2703"/>
                  </a:stretch>
                </a:blipFill>
                <a:ln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E8BB8A0B-2A2C-71D4-ED33-91A7837DB5BB}"/>
                    </a:ext>
                  </a:extLst>
                </p:cNvPr>
                <p:cNvSpPr/>
                <p:nvPr/>
              </p:nvSpPr>
              <p:spPr>
                <a:xfrm>
                  <a:off x="8541631" y="4325417"/>
                  <a:ext cx="665018" cy="611579"/>
                </a:xfrm>
                <a:prstGeom prst="ellipse">
                  <a:avLst/>
                </a:prstGeom>
                <a:solidFill>
                  <a:srgbClr val="262626"/>
                </a:solidFill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CA" sz="2000" b="1" i="0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1" i="0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CA" sz="2000" b="1" dirty="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E8BB8A0B-2A2C-71D4-ED33-91A7837DB5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1631" y="4325417"/>
                  <a:ext cx="665018" cy="611579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8575">
                  <a:solidFill>
                    <a:srgbClr val="FFFFFF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5B45F97-92B1-0AC0-2782-707035FB7F36}"/>
              </a:ext>
            </a:extLst>
          </p:cNvPr>
          <p:cNvGrpSpPr/>
          <p:nvPr/>
        </p:nvGrpSpPr>
        <p:grpSpPr>
          <a:xfrm rot="4583109">
            <a:off x="10539755" y="1255335"/>
            <a:ext cx="1021320" cy="444109"/>
            <a:chOff x="7660506" y="3612530"/>
            <a:chExt cx="1021320" cy="44410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CCDCF77-5FC3-C034-5A87-D3D5B2AE7B78}"/>
                </a:ext>
              </a:extLst>
            </p:cNvPr>
            <p:cNvCxnSpPr>
              <a:cxnSpLocks/>
            </p:cNvCxnSpPr>
            <p:nvPr/>
          </p:nvCxnSpPr>
          <p:spPr>
            <a:xfrm rot="17016891">
              <a:off x="7893705" y="3701129"/>
              <a:ext cx="122311" cy="58871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546BFB8-A883-77F4-55E2-E98228601BC3}"/>
                </a:ext>
              </a:extLst>
            </p:cNvPr>
            <p:cNvCxnSpPr>
              <a:cxnSpLocks/>
            </p:cNvCxnSpPr>
            <p:nvPr/>
          </p:nvCxnSpPr>
          <p:spPr>
            <a:xfrm rot="17016891" flipV="1">
              <a:off x="8091833" y="3778777"/>
              <a:ext cx="362304" cy="5143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8D3CC5C-9D2A-21D3-56F4-B66342A89A3B}"/>
                </a:ext>
              </a:extLst>
            </p:cNvPr>
            <p:cNvCxnSpPr>
              <a:cxnSpLocks/>
            </p:cNvCxnSpPr>
            <p:nvPr/>
          </p:nvCxnSpPr>
          <p:spPr>
            <a:xfrm>
              <a:off x="8293017" y="3612530"/>
              <a:ext cx="388809" cy="1492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2BA659D-E5CC-7963-E692-A90C8F9BF3EB}"/>
              </a:ext>
            </a:extLst>
          </p:cNvPr>
          <p:cNvGrpSpPr/>
          <p:nvPr/>
        </p:nvGrpSpPr>
        <p:grpSpPr>
          <a:xfrm>
            <a:off x="8350554" y="1010682"/>
            <a:ext cx="2431411" cy="506792"/>
            <a:chOff x="7719837" y="3560343"/>
            <a:chExt cx="2431411" cy="506792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630A3E1-167D-7E5A-67E8-A3DD98667F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837" y="3699675"/>
              <a:ext cx="289237" cy="36746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E8E972F-7803-80AB-F108-8E10993FF856}"/>
                </a:ext>
              </a:extLst>
            </p:cNvPr>
            <p:cNvCxnSpPr>
              <a:cxnSpLocks/>
            </p:cNvCxnSpPr>
            <p:nvPr/>
          </p:nvCxnSpPr>
          <p:spPr>
            <a:xfrm>
              <a:off x="7990712" y="3699675"/>
              <a:ext cx="264628" cy="3056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5771EDD-3104-1DDF-BA1F-87B18C519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5340" y="3590903"/>
              <a:ext cx="362040" cy="3957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7B5EB18-1A0B-AB74-2041-B5982E18239F}"/>
                </a:ext>
              </a:extLst>
            </p:cNvPr>
            <p:cNvCxnSpPr>
              <a:cxnSpLocks/>
            </p:cNvCxnSpPr>
            <p:nvPr/>
          </p:nvCxnSpPr>
          <p:spPr>
            <a:xfrm>
              <a:off x="8617380" y="3629798"/>
              <a:ext cx="388809" cy="14928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AAFAE2E-4170-81D3-7AB9-CDB10AD86F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0972" y="3560343"/>
              <a:ext cx="1130276" cy="22656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5A645BE-6F07-087A-785B-8E239B361DD9}"/>
              </a:ext>
            </a:extLst>
          </p:cNvPr>
          <p:cNvGrpSpPr/>
          <p:nvPr/>
        </p:nvGrpSpPr>
        <p:grpSpPr>
          <a:xfrm>
            <a:off x="9654847" y="664881"/>
            <a:ext cx="1428067" cy="611579"/>
            <a:chOff x="9027332" y="3206691"/>
            <a:chExt cx="1428067" cy="611579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23D40E4-0D54-0A4F-4B71-387471756C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7332" y="3613835"/>
              <a:ext cx="821923" cy="16811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5304A6AC-0C1B-386A-F896-DE2CE33C5B94}"/>
                    </a:ext>
                  </a:extLst>
                </p:cNvPr>
                <p:cNvSpPr/>
                <p:nvPr/>
              </p:nvSpPr>
              <p:spPr>
                <a:xfrm>
                  <a:off x="9790381" y="3206691"/>
                  <a:ext cx="665018" cy="611579"/>
                </a:xfrm>
                <a:prstGeom prst="ellipse">
                  <a:avLst/>
                </a:prstGeom>
                <a:solidFill>
                  <a:srgbClr val="262626"/>
                </a:solidFill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1" i="1" dirty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dirty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sz="2000" b="1" i="1" dirty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CA" sz="2000" b="1" dirty="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5304A6AC-0C1B-386A-F896-DE2CE33C5B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0381" y="3206691"/>
                  <a:ext cx="665018" cy="611579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>
                  <a:solidFill>
                    <a:srgbClr val="FFFFFF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C2DB1A6-02E6-5A75-A268-B8E8CD7DA169}"/>
              </a:ext>
            </a:extLst>
          </p:cNvPr>
          <p:cNvGrpSpPr/>
          <p:nvPr/>
        </p:nvGrpSpPr>
        <p:grpSpPr>
          <a:xfrm>
            <a:off x="8360002" y="1040329"/>
            <a:ext cx="2116768" cy="476232"/>
            <a:chOff x="7719837" y="3590903"/>
            <a:chExt cx="2116768" cy="476232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6F5ECFB-F8F0-E263-6763-05EDD6201A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837" y="3699675"/>
              <a:ext cx="289237" cy="36746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DE66B9B-9A04-8AB8-9C47-FBED34524547}"/>
                </a:ext>
              </a:extLst>
            </p:cNvPr>
            <p:cNvCxnSpPr>
              <a:cxnSpLocks/>
            </p:cNvCxnSpPr>
            <p:nvPr/>
          </p:nvCxnSpPr>
          <p:spPr>
            <a:xfrm>
              <a:off x="7990712" y="3699675"/>
              <a:ext cx="264628" cy="30566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F95AF0A-3FB8-BA11-DB8C-79487C425E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5340" y="3590903"/>
              <a:ext cx="362040" cy="395709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5DC94E5-76F9-BBF9-14F2-4D3E2FBA0E62}"/>
                </a:ext>
              </a:extLst>
            </p:cNvPr>
            <p:cNvCxnSpPr>
              <a:cxnSpLocks/>
            </p:cNvCxnSpPr>
            <p:nvPr/>
          </p:nvCxnSpPr>
          <p:spPr>
            <a:xfrm>
              <a:off x="8617380" y="3629798"/>
              <a:ext cx="388809" cy="1492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B54FEE0-07A3-28FA-9E69-7CA34258A1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0972" y="3628974"/>
              <a:ext cx="815633" cy="157935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6D8FC03-87A6-3102-CC02-2BA880BC6B24}"/>
                  </a:ext>
                </a:extLst>
              </p:cNvPr>
              <p:cNvSpPr txBox="1"/>
              <p:nvPr/>
            </p:nvSpPr>
            <p:spPr>
              <a:xfrm>
                <a:off x="7023695" y="396225"/>
                <a:ext cx="3544301" cy="49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CA" sz="2400" b="1" dirty="0">
                    <a:solidFill>
                      <a:srgbClr val="FFC000"/>
                    </a:solidFill>
                  </a:rPr>
                  <a:t>orange edges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CA" sz="2400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6D8FC03-87A6-3102-CC02-2BA880BC6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95" y="396225"/>
                <a:ext cx="3544301" cy="496674"/>
              </a:xfrm>
              <a:prstGeom prst="rect">
                <a:avLst/>
              </a:prstGeom>
              <a:blipFill>
                <a:blip r:embed="rId15"/>
                <a:stretch>
                  <a:fillRect t="-11111" b="-197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E8AEAF0-FE0A-475B-4486-01420C53CDC1}"/>
                  </a:ext>
                </a:extLst>
              </p:cNvPr>
              <p:cNvSpPr/>
              <p:nvPr/>
            </p:nvSpPr>
            <p:spPr>
              <a:xfrm>
                <a:off x="9578945" y="886609"/>
                <a:ext cx="665018" cy="611579"/>
              </a:xfrm>
              <a:prstGeom prst="ellipse">
                <a:avLst/>
              </a:prstGeom>
              <a:solidFill>
                <a:srgbClr val="262626"/>
              </a:solidFill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1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CA" sz="2000" b="1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sz="2000" b="1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0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E8AEAF0-FE0A-475B-4486-01420C53C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945" y="886609"/>
                <a:ext cx="665018" cy="611579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EF53CC6-4335-5BE6-E9B4-60DD65E7894F}"/>
                  </a:ext>
                </a:extLst>
              </p:cNvPr>
              <p:cNvSpPr/>
              <p:nvPr/>
            </p:nvSpPr>
            <p:spPr>
              <a:xfrm>
                <a:off x="8747223" y="4799978"/>
                <a:ext cx="3134573" cy="10727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This proves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CA" sz="2000" dirty="0"/>
                  <a:t>, the</a:t>
                </a:r>
                <a:r>
                  <a:rPr lang="en-CA" sz="2000" b="1" dirty="0">
                    <a:solidFill>
                      <a:srgbClr val="FFFF00"/>
                    </a:solidFill>
                  </a:rPr>
                  <a:t> </a:t>
                </a:r>
                <a:r>
                  <a:rPr lang="en-CA" sz="2000" dirty="0"/>
                  <a:t>weight of an </a:t>
                </a:r>
                <a:r>
                  <a:rPr lang="en-CA" sz="2000" b="1" dirty="0"/>
                  <a:t>arbitrary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CA" sz="2000" dirty="0"/>
                      <m:t> </m:t>
                    </m:r>
                    <m:r>
                      <m:rPr>
                        <m:nor/>
                      </m:rPr>
                      <a:rPr lang="en-CA" sz="2000" dirty="0"/>
                      <m:t>path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EF53CC6-4335-5BE6-E9B4-60DD65E78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223" y="4799978"/>
                <a:ext cx="3134573" cy="1072765"/>
              </a:xfrm>
              <a:prstGeom prst="rect">
                <a:avLst/>
              </a:prstGeom>
              <a:blipFill>
                <a:blip r:embed="rId17"/>
                <a:stretch>
                  <a:fillRect r="-1741" b="-61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7857F1E-7A44-F2FF-8730-E71E6B0FC1C5}"/>
                  </a:ext>
                </a:extLst>
              </p:cNvPr>
              <p:cNvSpPr/>
              <p:nvPr/>
            </p:nvSpPr>
            <p:spPr>
              <a:xfrm>
                <a:off x="6096000" y="5852678"/>
                <a:ext cx="5900343" cy="4076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So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sz="2000" dirty="0"/>
                  <a:t> the</a:t>
                </a:r>
                <a:r>
                  <a:rPr lang="en-CA" sz="2000" b="1" dirty="0">
                    <a:solidFill>
                      <a:srgbClr val="FFFF00"/>
                    </a:solidFill>
                  </a:rPr>
                  <a:t> </a:t>
                </a:r>
                <a:r>
                  <a:rPr lang="en-CA" sz="2000" dirty="0"/>
                  <a:t>weight of </a:t>
                </a:r>
                <a:r>
                  <a:rPr lang="en-CA" sz="2000" dirty="0" err="1"/>
                  <a:t>EVERY</a:t>
                </a:r>
                <a:r>
                  <a:rPr lang="en-CA" sz="2000" b="1" dirty="0"/>
                  <a:t>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CA" sz="2000" dirty="0"/>
                      <m:t> </m:t>
                    </m:r>
                    <m:r>
                      <m:rPr>
                        <m:nor/>
                      </m:rPr>
                      <a:rPr lang="en-CA" sz="2000" dirty="0"/>
                      <m:t>path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7857F1E-7A44-F2FF-8730-E71E6B0FC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52678"/>
                <a:ext cx="5900343" cy="407679"/>
              </a:xfrm>
              <a:prstGeom prst="rect">
                <a:avLst/>
              </a:prstGeom>
              <a:blipFill>
                <a:blip r:embed="rId18"/>
                <a:stretch>
                  <a:fillRect t="-4286" b="-2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BF6BAEA-64DC-E9FD-77ED-9F96025C3A66}"/>
                  </a:ext>
                </a:extLst>
              </p:cNvPr>
              <p:cNvSpPr/>
              <p:nvPr/>
            </p:nvSpPr>
            <p:spPr>
              <a:xfrm>
                <a:off x="6671817" y="6260925"/>
                <a:ext cx="4817125" cy="407678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chemeClr val="bg1"/>
                    </a:solidFill>
                  </a:rPr>
                  <a:t>Including the shortest</a:t>
                </a:r>
                <a:r>
                  <a:rPr lang="en-CA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CA" sz="20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CA" sz="2000" dirty="0">
                        <a:solidFill>
                          <a:schemeClr val="bg1"/>
                        </a:solidFill>
                      </a:rPr>
                      <m:t>path</m:t>
                    </m:r>
                    <m:r>
                      <m:rPr>
                        <m:nor/>
                      </m:rPr>
                      <a:rPr lang="en-CA" sz="2000" b="0" i="0" dirty="0" smtClean="0">
                        <a:solidFill>
                          <a:schemeClr val="bg1"/>
                        </a:solidFill>
                      </a:rPr>
                      <m:t>!</m:t>
                    </m:r>
                  </m:oMath>
                </a14:m>
                <a:endParaRPr lang="en-CA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BF6BAEA-64DC-E9FD-77ED-9F96025C3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817" y="6260925"/>
                <a:ext cx="4817125" cy="4076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177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1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AA1D53-5AC9-6E1E-21E3-2B83B8F1BC2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6056" y="-2"/>
                <a:ext cx="11370129" cy="895252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case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AA1D53-5AC9-6E1E-21E3-2B83B8F1B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6056" y="-2"/>
                <a:ext cx="11370129" cy="89525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057" y="895250"/>
                <a:ext cx="11250385" cy="4972150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DCD084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CA" b="1" i="1" smtClean="0">
                        <a:solidFill>
                          <a:srgbClr val="DCD084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/>
                  <a:t> be the path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I.e., the reverse of following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𝑝𝑟𝑒𝑑</m:t>
                    </m:r>
                  </m:oMath>
                </a14:m>
                <a:r>
                  <a:rPr lang="en-CA" dirty="0"/>
                  <a:t> pointers from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 back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CA" dirty="0"/>
              </a:p>
              <a:p>
                <a:r>
                  <a:rPr lang="en-CA" b="0" dirty="0"/>
                  <a:t>We show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b="0" dirty="0"/>
                  <a:t> is as long as </a:t>
                </a:r>
                <a:r>
                  <a:rPr lang="en-CA" b="1" dirty="0"/>
                  <a:t>this </a:t>
                </a:r>
                <a:r>
                  <a:rPr lang="en-CA" b="0" dirty="0"/>
                  <a:t>path</a:t>
                </a:r>
                <a:br>
                  <a:rPr lang="en-CA" b="0" dirty="0"/>
                </a:br>
                <a:r>
                  <a:rPr lang="en-CA" b="0" dirty="0"/>
                  <a:t>(and hence as long as the </a:t>
                </a:r>
                <a:r>
                  <a:rPr lang="en-CA" b="1" dirty="0"/>
                  <a:t>shortest </a:t>
                </a:r>
                <a:r>
                  <a:rPr lang="en-CA" b="0" dirty="0"/>
                  <a:t>path)</a:t>
                </a:r>
              </a:p>
              <a:p>
                <a:r>
                  <a:rPr lang="en-CA" b="0" dirty="0"/>
                  <a:t>Denote the nodes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b="0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CA" b="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b="0" dirty="0"/>
              </a:p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→…→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CA" b="0" dirty="0"/>
              </a:p>
              <a:p>
                <a:r>
                  <a:rPr lang="en-CA" b="1" dirty="0"/>
                  <a:t>Prove by induction</a:t>
                </a:r>
                <a:r>
                  <a:rPr lang="en-CA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  :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CA" b="0" dirty="0"/>
              </a:p>
              <a:p>
                <a:r>
                  <a:rPr lang="en-CA" b="0" dirty="0"/>
                  <a:t>Base case: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=0=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CA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057" y="895250"/>
                <a:ext cx="11250385" cy="4972150"/>
              </a:xfrm>
              <a:blipFill>
                <a:blip r:embed="rId3"/>
                <a:stretch>
                  <a:fillRect l="-1463" t="-13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DCC9E-B909-0B6A-F5AE-20D7FB18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858" y="6384894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AA1D53-5AC9-6E1E-21E3-2B83B8F1BC2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6056" y="-2"/>
                <a:ext cx="11370129" cy="895252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case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AA1D53-5AC9-6E1E-21E3-2B83B8F1B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6056" y="-2"/>
                <a:ext cx="11370129" cy="89525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057" y="895250"/>
                <a:ext cx="11525968" cy="5711155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DCD08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DCD084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DCD084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solidFill>
                          <a:srgbClr val="DCD08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DCD08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DCD084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DCD084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CA" b="1" i="1" smtClean="0">
                        <a:solidFill>
                          <a:srgbClr val="DCD084"/>
                        </a:solidFill>
                        <a:latin typeface="Cambria Math" panose="02040503050406030204" pitchFamily="18" charset="0"/>
                      </a:rPr>
                      <m:t>→…→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DCD08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DCD084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DCD084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CA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→…→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→…→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CA" b="0" dirty="0"/>
              </a:p>
              <a:p>
                <a:r>
                  <a:rPr lang="en-CA" b="1" dirty="0"/>
                  <a:t>Inductive step</a:t>
                </a:r>
                <a:r>
                  <a:rPr lang="en-CA" b="0" dirty="0"/>
                  <a:t>: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  :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CA" b="0" dirty="0"/>
              </a:p>
              <a:p>
                <a:r>
                  <a:rPr lang="en-CA" b="0" dirty="0"/>
                  <a:t>When we set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CA" b="0" dirty="0"/>
                  <a:t>, we set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endParaRPr lang="en-CA" b="1" dirty="0"/>
              </a:p>
              <a:p>
                <a:endParaRPr lang="en-CA" b="0" dirty="0"/>
              </a:p>
              <a:p>
                <a:endParaRPr lang="en-CA" dirty="0"/>
              </a:p>
              <a:p>
                <a:endParaRPr lang="en-CA" dirty="0"/>
              </a:p>
              <a:p>
                <a:r>
                  <a:rPr lang="en-CA" b="0" dirty="0"/>
                  <a:t>By I.H.,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b="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CA" b="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CA" dirty="0"/>
              </a:p>
              <a:p>
                <a:r>
                  <a:rPr lang="en-CA" b="0" dirty="0"/>
                  <a:t>By definition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CA" b="0" dirty="0"/>
              </a:p>
              <a:p>
                <a:r>
                  <a:rPr lang="en-CA" dirty="0"/>
                  <a:t>So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CA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057" y="895250"/>
                <a:ext cx="11525968" cy="5711155"/>
              </a:xfrm>
              <a:blipFill>
                <a:blip r:embed="rId4"/>
                <a:stretch>
                  <a:fillRect l="-1269" b="-5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DCC9E-B909-0B6A-F5AE-20D7FB18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858" y="6384894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5B8647-EBD1-45C3-F44E-6CEBC2F6B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241" y="3331583"/>
            <a:ext cx="5444858" cy="133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886AA0-10AA-6FF7-5C47-ED6A1675CB4C}"/>
              </a:ext>
            </a:extLst>
          </p:cNvPr>
          <p:cNvSpPr/>
          <p:nvPr/>
        </p:nvSpPr>
        <p:spPr>
          <a:xfrm>
            <a:off x="1085132" y="3331583"/>
            <a:ext cx="1466567" cy="1330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Recall: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32741DC0-4125-9BC7-FEBC-75E11A55F634}"/>
                  </a:ext>
                </a:extLst>
              </p:cNvPr>
              <p:cNvSpPr/>
              <p:nvPr/>
            </p:nvSpPr>
            <p:spPr>
              <a:xfrm>
                <a:off x="7061123" y="5569181"/>
                <a:ext cx="4479735" cy="787137"/>
              </a:xfrm>
              <a:prstGeom prst="wedgeRectCallout">
                <a:avLst>
                  <a:gd name="adj1" fmla="val -17867"/>
                  <a:gd name="adj2" fmla="val 4181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So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/>
                  <a:t> is both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sz="2000" dirty="0"/>
                  <a:t> to the length of the shortest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CA" sz="2000" dirty="0"/>
                      <m:t> </m:t>
                    </m:r>
                  </m:oMath>
                </a14:m>
                <a:r>
                  <a:rPr lang="en-CA" sz="2000" dirty="0"/>
                  <a:t>path!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32741DC0-4125-9BC7-FEBC-75E11A55F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123" y="5569181"/>
                <a:ext cx="4479735" cy="787137"/>
              </a:xfrm>
              <a:prstGeom prst="wedgeRectCallout">
                <a:avLst>
                  <a:gd name="adj1" fmla="val -17867"/>
                  <a:gd name="adj2" fmla="val 41812"/>
                </a:avLst>
              </a:prstGeom>
              <a:blipFill>
                <a:blip r:embed="rId6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8D53C94-6FDF-826D-BF3B-67599297410A}"/>
              </a:ext>
            </a:extLst>
          </p:cNvPr>
          <p:cNvSpPr/>
          <p:nvPr/>
        </p:nvSpPr>
        <p:spPr>
          <a:xfrm>
            <a:off x="4634100" y="6324763"/>
            <a:ext cx="7045287" cy="456324"/>
          </a:xfrm>
          <a:prstGeom prst="wedgeRectCallout">
            <a:avLst>
              <a:gd name="adj1" fmla="val -17867"/>
              <a:gd name="adj2" fmla="val 4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That means it’s </a:t>
            </a:r>
            <a:r>
              <a:rPr lang="en-CA" sz="2000" b="1" dirty="0"/>
              <a:t>equal</a:t>
            </a:r>
            <a:r>
              <a:rPr lang="en-CA" sz="2000" dirty="0"/>
              <a:t> to the length of the shortest path!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298157C-2A2F-811E-4763-94BF922BCCAA}"/>
                  </a:ext>
                </a:extLst>
              </p:cNvPr>
              <p:cNvSpPr/>
              <p:nvPr/>
            </p:nvSpPr>
            <p:spPr>
              <a:xfrm>
                <a:off x="9176565" y="3374315"/>
                <a:ext cx="2767784" cy="1081476"/>
              </a:xfrm>
              <a:prstGeom prst="wedgeRectCallout">
                <a:avLst>
                  <a:gd name="adj1" fmla="val -17867"/>
                  <a:gd name="adj2" fmla="val 4181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So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000" dirty="0"/>
                  <a:t> length of a </a:t>
                </a:r>
                <a:r>
                  <a:rPr lang="en-CA" sz="2000" b="1" dirty="0"/>
                  <a:t>particular path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1" i="1">
                            <a:solidFill>
                              <a:srgbClr val="DCD08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1" i="1">
                            <a:solidFill>
                              <a:srgbClr val="DCD084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CA" sz="2000" b="1" i="1">
                            <a:solidFill>
                              <a:srgbClr val="DCD084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sz="2000" b="1" i="1">
                        <a:solidFill>
                          <a:srgbClr val="DCD08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b="1" u="sng" dirty="0"/>
                  <a:t>in</a:t>
                </a:r>
                <a:r>
                  <a:rPr lang="en-CA" sz="2000" b="1" dirty="0"/>
                  <a:t> the graph</a:t>
                </a:r>
                <a:endParaRPr lang="en-CA" sz="2000" dirty="0"/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298157C-2A2F-811E-4763-94BF922BC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65" y="3374315"/>
                <a:ext cx="2767784" cy="1081476"/>
              </a:xfrm>
              <a:prstGeom prst="wedgeRectCallout">
                <a:avLst>
                  <a:gd name="adj1" fmla="val -17867"/>
                  <a:gd name="adj2" fmla="val 41812"/>
                </a:avLst>
              </a:prstGeom>
              <a:blipFill>
                <a:blip r:embed="rId7"/>
                <a:stretch>
                  <a:fillRect l="-1969" r="-4158" b="-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FA86747-165A-DA07-1F4E-36C6003041F5}"/>
                  </a:ext>
                </a:extLst>
              </p:cNvPr>
              <p:cNvSpPr/>
              <p:nvPr/>
            </p:nvSpPr>
            <p:spPr>
              <a:xfrm>
                <a:off x="8927574" y="4424635"/>
                <a:ext cx="3110840" cy="737126"/>
              </a:xfrm>
              <a:prstGeom prst="wedgeRectCallout">
                <a:avLst>
                  <a:gd name="adj1" fmla="val -17867"/>
                  <a:gd name="adj2" fmla="val 4181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And length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1" i="1">
                            <a:solidFill>
                              <a:srgbClr val="DCD08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1" i="1">
                            <a:solidFill>
                              <a:srgbClr val="DCD084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CA" sz="2000" b="1" i="1">
                            <a:solidFill>
                              <a:srgbClr val="DCD084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sz="2000" b="1" i="1">
                        <a:solidFill>
                          <a:srgbClr val="DCD08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is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sz="2000" dirty="0"/>
                  <a:t> length of </a:t>
                </a:r>
                <a:r>
                  <a:rPr lang="en-CA" sz="2000" b="1" dirty="0"/>
                  <a:t>shortest path</a:t>
                </a:r>
                <a:endParaRPr lang="en-CA" sz="2000" dirty="0"/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FA86747-165A-DA07-1F4E-36C600304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574" y="4424635"/>
                <a:ext cx="3110840" cy="737126"/>
              </a:xfrm>
              <a:prstGeom prst="wedgeRectCallout">
                <a:avLst>
                  <a:gd name="adj1" fmla="val -17867"/>
                  <a:gd name="adj2" fmla="val 41812"/>
                </a:avLst>
              </a:prstGeom>
              <a:blipFill>
                <a:blip r:embed="rId8"/>
                <a:stretch>
                  <a:fillRect t="-1613" b="-104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953B2B8-FC8F-A882-62B5-8259632037F8}"/>
                  </a:ext>
                </a:extLst>
              </p:cNvPr>
              <p:cNvSpPr/>
              <p:nvPr/>
            </p:nvSpPr>
            <p:spPr>
              <a:xfrm>
                <a:off x="6817421" y="5122881"/>
                <a:ext cx="5323796" cy="456324"/>
              </a:xfrm>
              <a:prstGeom prst="wedgeRectCallout">
                <a:avLst>
                  <a:gd name="adj1" fmla="val -17867"/>
                  <a:gd name="adj2" fmla="val 4181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So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sz="2000" dirty="0"/>
                  <a:t> length of </a:t>
                </a:r>
                <a:r>
                  <a:rPr lang="en-CA" sz="2000" b="1" dirty="0"/>
                  <a:t>shortest</a:t>
                </a:r>
                <a:r>
                  <a:rPr lang="en-CA" sz="2000" dirty="0"/>
                  <a:t> path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953B2B8-FC8F-A882-62B5-825963203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421" y="5122881"/>
                <a:ext cx="5323796" cy="456324"/>
              </a:xfrm>
              <a:prstGeom prst="wedgeRectCallout">
                <a:avLst>
                  <a:gd name="adj1" fmla="val -17867"/>
                  <a:gd name="adj2" fmla="val 41812"/>
                </a:avLst>
              </a:prstGeom>
              <a:blipFill>
                <a:blip r:embed="rId9"/>
                <a:stretch>
                  <a:fillRect b="-1410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91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9AE6-2B7B-6CFB-9A60-B793CA19B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628" y="48984"/>
            <a:ext cx="2964768" cy="1028386"/>
          </a:xfrm>
        </p:spPr>
        <p:txBody>
          <a:bodyPr/>
          <a:lstStyle/>
          <a:p>
            <a:pPr algn="r"/>
            <a:r>
              <a:rPr lang="en-CA" dirty="0"/>
              <a:t>Runtime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E47AB-917A-D0B2-DE4D-2BD735FB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DA09F-DAAA-EE1C-AECE-74B2AE4AF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7" y="223187"/>
            <a:ext cx="6921645" cy="5834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D787D2E0-42C4-7BEE-30AF-0B6EBD3FDA35}"/>
                  </a:ext>
                </a:extLst>
              </p:cNvPr>
              <p:cNvSpPr/>
              <p:nvPr/>
            </p:nvSpPr>
            <p:spPr>
              <a:xfrm>
                <a:off x="6849656" y="585260"/>
                <a:ext cx="1181343" cy="481540"/>
              </a:xfrm>
              <a:prstGeom prst="wedgeRectCallout">
                <a:avLst>
                  <a:gd name="adj1" fmla="val -89962"/>
                  <a:gd name="adj2" fmla="val -2020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D787D2E0-42C4-7BEE-30AF-0B6EBD3FD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656" y="585260"/>
                <a:ext cx="1181343" cy="481540"/>
              </a:xfrm>
              <a:prstGeom prst="wedgeRectCallout">
                <a:avLst>
                  <a:gd name="adj1" fmla="val -89962"/>
                  <a:gd name="adj2" fmla="val -20204"/>
                </a:avLst>
              </a:prstGeom>
              <a:blipFill>
                <a:blip r:embed="rId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1A87FFF6-43B3-C6A0-2BC6-8AAB7C7EE36A}"/>
                  </a:ext>
                </a:extLst>
              </p:cNvPr>
              <p:cNvSpPr/>
              <p:nvPr/>
            </p:nvSpPr>
            <p:spPr>
              <a:xfrm>
                <a:off x="6849656" y="585260"/>
                <a:ext cx="1181343" cy="481540"/>
              </a:xfrm>
              <a:prstGeom prst="wedgeRectCallout">
                <a:avLst>
                  <a:gd name="adj1" fmla="val -64621"/>
                  <a:gd name="adj2" fmla="val 419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1A87FFF6-43B3-C6A0-2BC6-8AAB7C7EE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656" y="585260"/>
                <a:ext cx="1181343" cy="481540"/>
              </a:xfrm>
              <a:prstGeom prst="wedgeRectCallout">
                <a:avLst>
                  <a:gd name="adj1" fmla="val -64621"/>
                  <a:gd name="adj2" fmla="val 41962"/>
                </a:avLst>
              </a:prstGeom>
              <a:blipFill>
                <a:blip r:embed="rId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73B8E55-60FD-BE83-6A7D-E12A2243EF28}"/>
                  </a:ext>
                </a:extLst>
              </p:cNvPr>
              <p:cNvSpPr/>
              <p:nvPr/>
            </p:nvSpPr>
            <p:spPr>
              <a:xfrm>
                <a:off x="3569549" y="1885615"/>
                <a:ext cx="1104900" cy="481540"/>
              </a:xfrm>
              <a:prstGeom prst="wedgeRectCallout">
                <a:avLst>
                  <a:gd name="adj1" fmla="val -106058"/>
                  <a:gd name="adj2" fmla="val 9169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CA" sz="2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CA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73B8E55-60FD-BE83-6A7D-E12A2243E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549" y="1885615"/>
                <a:ext cx="1104900" cy="481540"/>
              </a:xfrm>
              <a:prstGeom prst="wedgeRectCallout">
                <a:avLst>
                  <a:gd name="adj1" fmla="val -106058"/>
                  <a:gd name="adj2" fmla="val 91694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EC43857D-0250-A8B3-560B-F5F57D14490A}"/>
              </a:ext>
            </a:extLst>
          </p:cNvPr>
          <p:cNvSpPr/>
          <p:nvPr/>
        </p:nvSpPr>
        <p:spPr>
          <a:xfrm>
            <a:off x="4773999" y="1847850"/>
            <a:ext cx="718458" cy="1143000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52AEA1F-2434-EDB3-1C67-558E478DFF50}"/>
                  </a:ext>
                </a:extLst>
              </p:cNvPr>
              <p:cNvSpPr/>
              <p:nvPr/>
            </p:nvSpPr>
            <p:spPr>
              <a:xfrm>
                <a:off x="5491450" y="2181636"/>
                <a:ext cx="1358206" cy="481540"/>
              </a:xfrm>
              <a:prstGeom prst="wedgeRectCallout">
                <a:avLst>
                  <a:gd name="adj1" fmla="val -23108"/>
                  <a:gd name="adj2" fmla="val -1681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CA" sz="2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CA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52AEA1F-2434-EDB3-1C67-558E478DF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450" y="2181636"/>
                <a:ext cx="1358206" cy="481540"/>
              </a:xfrm>
              <a:prstGeom prst="wedgeRectCallout">
                <a:avLst>
                  <a:gd name="adj1" fmla="val -23108"/>
                  <a:gd name="adj2" fmla="val -16814"/>
                </a:avLst>
              </a:prstGeom>
              <a:blipFill>
                <a:blip r:embed="rId8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3AAC2FFB-76AE-FA52-2946-6099933694D9}"/>
                  </a:ext>
                </a:extLst>
              </p:cNvPr>
              <p:cNvSpPr/>
              <p:nvPr/>
            </p:nvSpPr>
            <p:spPr>
              <a:xfrm>
                <a:off x="4844142" y="3409862"/>
                <a:ext cx="1104900" cy="481540"/>
              </a:xfrm>
              <a:prstGeom prst="wedgeRectCallout">
                <a:avLst>
                  <a:gd name="adj1" fmla="val -81427"/>
                  <a:gd name="adj2" fmla="val -1003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CA" sz="2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CA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3AAC2FFB-76AE-FA52-2946-6099933694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142" y="3409862"/>
                <a:ext cx="1104900" cy="481540"/>
              </a:xfrm>
              <a:prstGeom prst="wedgeRectCallout">
                <a:avLst>
                  <a:gd name="adj1" fmla="val -81427"/>
                  <a:gd name="adj2" fmla="val -10033"/>
                </a:avLst>
              </a:prstGeom>
              <a:blipFill>
                <a:blip r:embed="rId9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07EE1E30-6C9A-AD06-0756-98134E0E1B4F}"/>
                  </a:ext>
                </a:extLst>
              </p:cNvPr>
              <p:cNvSpPr/>
              <p:nvPr/>
            </p:nvSpPr>
            <p:spPr>
              <a:xfrm>
                <a:off x="623666" y="4551666"/>
                <a:ext cx="1104900" cy="481540"/>
              </a:xfrm>
              <a:prstGeom prst="wedgeRectCallout">
                <a:avLst>
                  <a:gd name="adj1" fmla="val -39062"/>
                  <a:gd name="adj2" fmla="val -2472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CA" sz="2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CA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07EE1E30-6C9A-AD06-0756-98134E0E1B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66" y="4551666"/>
                <a:ext cx="1104900" cy="481540"/>
              </a:xfrm>
              <a:prstGeom prst="wedgeRectCallout">
                <a:avLst>
                  <a:gd name="adj1" fmla="val -39062"/>
                  <a:gd name="adj2" fmla="val -24727"/>
                </a:avLst>
              </a:prstGeom>
              <a:blipFill>
                <a:blip r:embed="rId10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76139370-00C7-4170-1313-371C0CE3E63A}"/>
              </a:ext>
            </a:extLst>
          </p:cNvPr>
          <p:cNvSpPr/>
          <p:nvPr/>
        </p:nvSpPr>
        <p:spPr>
          <a:xfrm rot="10800000">
            <a:off x="1728567" y="4125686"/>
            <a:ext cx="718458" cy="1333500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1DD873-7185-B1FE-B04E-B2C0BFE4DD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12298" y="1066800"/>
                <a:ext cx="4970975" cy="5220122"/>
              </a:xfrm>
            </p:spPr>
            <p:txBody>
              <a:bodyPr>
                <a:noAutofit/>
              </a:bodyPr>
              <a:lstStyle/>
              <a:p>
                <a:r>
                  <a:rPr lang="en-CA" dirty="0"/>
                  <a:t>Each node enqueued and </a:t>
                </a:r>
                <a:r>
                  <a:rPr lang="en-CA" dirty="0" err="1"/>
                  <a:t>dequeueMin’d</a:t>
                </a:r>
                <a:r>
                  <a:rPr lang="en-CA" dirty="0"/>
                  <a:t> once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CA" dirty="0"/>
              </a:p>
              <a:p>
                <a:r>
                  <a:rPr lang="en-CA" dirty="0"/>
                  <a:t>For each </a:t>
                </a:r>
                <a:r>
                  <a:rPr lang="en-CA" dirty="0" err="1"/>
                  <a:t>dequeueMin</a:t>
                </a:r>
                <a:r>
                  <a:rPr lang="en-CA" dirty="0"/>
                  <a:t>, do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CA" dirty="0"/>
                  <a:t> per neighbour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CA" dirty="0"/>
                  <a:t> for </a:t>
                </a:r>
                <a:r>
                  <a:rPr lang="en-CA" b="1" dirty="0"/>
                  <a:t>each edge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CA" dirty="0"/>
                  <a:t> w/adjacency lists</a:t>
                </a:r>
              </a:p>
              <a:p>
                <a:r>
                  <a:rPr lang="en-CA" b="1" dirty="0"/>
                  <a:t>Total time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  <m:func>
                          <m:func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61DD873-7185-B1FE-B04E-B2C0BFE4DD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2298" y="1066800"/>
                <a:ext cx="4970975" cy="5220122"/>
              </a:xfrm>
              <a:blipFill>
                <a:blip r:embed="rId11"/>
                <a:stretch>
                  <a:fillRect l="-3313" t="-1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C7226EAA-6679-7A20-1F05-068E54CC1B3C}"/>
              </a:ext>
            </a:extLst>
          </p:cNvPr>
          <p:cNvSpPr/>
          <p:nvPr/>
        </p:nvSpPr>
        <p:spPr>
          <a:xfrm>
            <a:off x="4974772" y="5962497"/>
            <a:ext cx="3505198" cy="620486"/>
          </a:xfrm>
          <a:prstGeom prst="wedgeRectCallout">
            <a:avLst>
              <a:gd name="adj1" fmla="val -39062"/>
              <a:gd name="adj2" fmla="val -24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Space complexity?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6F9EEBEC-B2A6-BCB0-0AAD-0A25B3171161}"/>
                  </a:ext>
                </a:extLst>
              </p:cNvPr>
              <p:cNvSpPr/>
              <p:nvPr/>
            </p:nvSpPr>
            <p:spPr>
              <a:xfrm>
                <a:off x="6849656" y="585260"/>
                <a:ext cx="1181343" cy="481540"/>
              </a:xfrm>
              <a:prstGeom prst="wedgeRectCallout">
                <a:avLst>
                  <a:gd name="adj1" fmla="val -249009"/>
                  <a:gd name="adj2" fmla="val 11211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6F9EEBEC-B2A6-BCB0-0AAD-0A25B31711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656" y="585260"/>
                <a:ext cx="1181343" cy="481540"/>
              </a:xfrm>
              <a:prstGeom prst="wedgeRectCallout">
                <a:avLst>
                  <a:gd name="adj1" fmla="val -249009"/>
                  <a:gd name="adj2" fmla="val 112113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7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13F1-807F-4793-8D53-91CD16DF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10446430" cy="1028386"/>
          </a:xfrm>
        </p:spPr>
        <p:txBody>
          <a:bodyPr>
            <a:normAutofit/>
          </a:bodyPr>
          <a:lstStyle/>
          <a:p>
            <a:r>
              <a:rPr lang="en-US" dirty="0"/>
              <a:t>Outputting actual shortest path(s)?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8BA585-24DC-E674-D129-29AB2173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CD1E84-1C25-8F03-1198-AF04182A10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057" y="1236374"/>
                <a:ext cx="11250385" cy="3232212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To compute the actual shortest </a:t>
                </a:r>
                <a:r>
                  <a:rPr lang="en-CA" b="1" u="sng" dirty="0"/>
                  <a:t>path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CA" dirty="0"/>
              </a:p>
              <a:p>
                <a:r>
                  <a:rPr lang="en-CA" dirty="0"/>
                  <a:t>Inspect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𝑝𝑟𝑒𝑑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If it is NULL, there is no such path</a:t>
                </a:r>
              </a:p>
              <a:p>
                <a:pPr lvl="1"/>
                <a:r>
                  <a:rPr lang="en-CA" dirty="0"/>
                  <a:t>Otherwise, follow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𝑝𝑟𝑒𝑑</m:t>
                    </m:r>
                  </m:oMath>
                </a14:m>
                <a:r>
                  <a:rPr lang="en-CA" dirty="0"/>
                  <a:t> pointers back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and return the </a:t>
                </a:r>
                <a:r>
                  <a:rPr lang="en-CA" b="1" dirty="0"/>
                  <a:t>reverse </a:t>
                </a:r>
                <a:r>
                  <a:rPr lang="en-CA" dirty="0"/>
                  <a:t>of that path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9CD1E84-1C25-8F03-1198-AF04182A1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057" y="1236374"/>
                <a:ext cx="11250385" cy="3232212"/>
              </a:xfrm>
              <a:blipFill>
                <a:blip r:embed="rId2"/>
                <a:stretch>
                  <a:fillRect l="-1409" t="-26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77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19FDD9-5C46-37B0-F397-7A2AF8D2D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76" y="163285"/>
            <a:ext cx="6511502" cy="6341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76E192-3288-7730-9879-8125AF5D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843" y="54424"/>
            <a:ext cx="5000397" cy="1371601"/>
          </a:xfrm>
        </p:spPr>
        <p:txBody>
          <a:bodyPr>
            <a:normAutofit/>
          </a:bodyPr>
          <a:lstStyle/>
          <a:p>
            <a:r>
              <a:rPr lang="en-CA" dirty="0"/>
              <a:t>An </a:t>
            </a:r>
            <a:r>
              <a:rPr lang="en-CA" b="1" dirty="0"/>
              <a:t>alternative</a:t>
            </a:r>
            <a:r>
              <a:rPr lang="en-CA" dirty="0"/>
              <a:t>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D9C61-1F92-6194-F74D-4A865EC6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B07FD-7415-A754-A94A-C245A97A049E}"/>
              </a:ext>
            </a:extLst>
          </p:cNvPr>
          <p:cNvSpPr/>
          <p:nvPr/>
        </p:nvSpPr>
        <p:spPr>
          <a:xfrm>
            <a:off x="1426028" y="1104901"/>
            <a:ext cx="4327072" cy="3429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A4A0A9-3EAD-5A8C-5D5E-FD6FD74724B1}"/>
              </a:ext>
            </a:extLst>
          </p:cNvPr>
          <p:cNvSpPr/>
          <p:nvPr/>
        </p:nvSpPr>
        <p:spPr>
          <a:xfrm>
            <a:off x="1426028" y="2068286"/>
            <a:ext cx="1899558" cy="625928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BADCD3-CCFA-9AE7-40B9-721648FD6B32}"/>
              </a:ext>
            </a:extLst>
          </p:cNvPr>
          <p:cNvSpPr/>
          <p:nvPr/>
        </p:nvSpPr>
        <p:spPr>
          <a:xfrm>
            <a:off x="1426027" y="2958192"/>
            <a:ext cx="5159829" cy="1662793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2F33CF3-9157-4AF8-DCD8-0D881B375F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12298" y="1426025"/>
                <a:ext cx="4970975" cy="5195861"/>
              </a:xfrm>
            </p:spPr>
            <p:txBody>
              <a:bodyPr>
                <a:noAutofit/>
              </a:bodyPr>
              <a:lstStyle/>
              <a:p>
                <a:r>
                  <a:rPr lang="en-CA" dirty="0"/>
                  <a:t>Instead of using</a:t>
                </a:r>
                <a:br>
                  <a:rPr lang="en-CA" dirty="0"/>
                </a:br>
                <a:r>
                  <a:rPr lang="en-CA" dirty="0"/>
                  <a:t>a </a:t>
                </a:r>
                <a:r>
                  <a:rPr lang="en-CA" b="1" dirty="0"/>
                  <a:t>priority queue</a:t>
                </a:r>
              </a:p>
              <a:p>
                <a:r>
                  <a:rPr lang="en-CA" dirty="0"/>
                  <a:t>Find the minimum </a:t>
                </a:r>
                <a:r>
                  <a:rPr lang="en-CA" dirty="0" err="1"/>
                  <a:t>dist</a:t>
                </a:r>
                <a:r>
                  <a:rPr lang="en-CA" dirty="0"/>
                  <a:t>[] node to add to OPT</a:t>
                </a:r>
                <a:br>
                  <a:rPr lang="en-CA" dirty="0"/>
                </a:br>
                <a:r>
                  <a:rPr lang="en-CA" dirty="0"/>
                  <a:t>via </a:t>
                </a:r>
                <a:r>
                  <a:rPr lang="en-CA" b="1" dirty="0"/>
                  <a:t>linear search</a:t>
                </a:r>
              </a:p>
              <a:p>
                <a:r>
                  <a:rPr lang="en-CA" b="1" dirty="0"/>
                  <a:t>Runtime?</a:t>
                </a:r>
                <a:endParaRPr lang="en-CA" dirty="0"/>
              </a:p>
              <a:p>
                <a:pPr lvl="1"/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/>
              </a:p>
              <a:p>
                <a:r>
                  <a:rPr lang="en-CA" b="1" dirty="0"/>
                  <a:t>Better or worse than</a:t>
                </a:r>
                <a:br>
                  <a:rPr lang="en-CA" b="1" dirty="0"/>
                </a:b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  <m:func>
                          <m:func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CA" b="1" dirty="0"/>
                  <a:t>?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2F33CF3-9157-4AF8-DCD8-0D881B375F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2298" y="1426025"/>
                <a:ext cx="4970975" cy="5195861"/>
              </a:xfrm>
              <a:blipFill>
                <a:blip r:embed="rId4"/>
                <a:stretch>
                  <a:fillRect l="-3313" t="-16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00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6172-3E12-4E80-A0A9-71A6E7D5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Website demonstrating Dijkstra’s </a:t>
            </a:r>
            <a:r>
              <a:rPr lang="en-CA" dirty="0" err="1"/>
              <a:t>alg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4A05E-A631-499F-9BC8-52B6EDA49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hlinkClick r:id="rId2"/>
              </a:rPr>
              <a:t>https://www.cs.usfca.edu/~galles/visualization/Dijkstra.html</a:t>
            </a:r>
            <a:endParaRPr lang="en-C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45DE2-EB7B-0B1B-8F0A-8611F6F8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Bellman-Ford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1122152"/>
          </a:xfrm>
        </p:spPr>
        <p:txBody>
          <a:bodyPr>
            <a:normAutofit/>
          </a:bodyPr>
          <a:lstStyle/>
          <a:p>
            <a:r>
              <a:rPr lang="en-CA" b="1" dirty="0"/>
              <a:t>Single-source </a:t>
            </a:r>
            <a:r>
              <a:rPr lang="en-CA" dirty="0"/>
              <a:t>shortest path</a:t>
            </a:r>
            <a:br>
              <a:rPr lang="en-CA" dirty="0"/>
            </a:br>
            <a:r>
              <a:rPr lang="en-CA" dirty="0"/>
              <a:t>in a graph with possibly </a:t>
            </a:r>
            <a:r>
              <a:rPr lang="en-CA" b="1" dirty="0"/>
              <a:t>negative </a:t>
            </a:r>
            <a:r>
              <a:rPr lang="en-CA" dirty="0"/>
              <a:t>edge weights</a:t>
            </a:r>
            <a:br>
              <a:rPr lang="en-CA" dirty="0"/>
            </a:br>
            <a:r>
              <a:rPr lang="en-CA" dirty="0"/>
              <a:t>but </a:t>
            </a:r>
            <a:r>
              <a:rPr lang="en-CA" b="1" dirty="0"/>
              <a:t>no negative cycles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6356B-A17D-3F20-EB2A-9064BEB3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10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832F2F-DAB3-BEFA-237F-B7B27229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BD17B-EA10-9C96-67A5-70992B7EC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519" y="119034"/>
            <a:ext cx="9428962" cy="59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1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Dijkstra’s</a:t>
            </a:r>
            <a:r>
              <a:rPr lang="en-CA" dirty="0"/>
              <a:t>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Single-source </a:t>
            </a:r>
            <a:r>
              <a:rPr lang="en-CA" dirty="0"/>
              <a:t>shortest path</a:t>
            </a:r>
            <a:br>
              <a:rPr lang="en-CA" dirty="0"/>
            </a:br>
            <a:r>
              <a:rPr lang="en-CA" dirty="0"/>
              <a:t>in a graph with </a:t>
            </a:r>
            <a:r>
              <a:rPr lang="en-CA" b="1" u="sng" dirty="0"/>
              <a:t>non-negative</a:t>
            </a:r>
            <a:r>
              <a:rPr lang="en-CA" b="1" dirty="0"/>
              <a:t> edge weights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C6A6FE-BD98-F99F-3072-B27AD277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05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4782FF6-F51B-5973-2B74-B9FB1AA9F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313" y="2891970"/>
            <a:ext cx="6117388" cy="2952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51" y="0"/>
            <a:ext cx="4179735" cy="549149"/>
          </a:xfrm>
        </p:spPr>
        <p:txBody>
          <a:bodyPr>
            <a:noAutofit/>
          </a:bodyPr>
          <a:lstStyle/>
          <a:p>
            <a:r>
              <a:rPr lang="en-CA" dirty="0"/>
              <a:t>Bellman-Ford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3007540" y="2891970"/>
                <a:ext cx="859316" cy="473725"/>
              </a:xfrm>
              <a:prstGeom prst="wedgeRectCallout">
                <a:avLst>
                  <a:gd name="adj1" fmla="val 182394"/>
                  <a:gd name="adj2" fmla="val 4732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540" y="2891970"/>
                <a:ext cx="859316" cy="473725"/>
              </a:xfrm>
              <a:prstGeom prst="wedgeRectCallout">
                <a:avLst>
                  <a:gd name="adj1" fmla="val 182394"/>
                  <a:gd name="adj2" fmla="val 4732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2660572" y="3441355"/>
                <a:ext cx="840955" cy="389234"/>
              </a:xfrm>
              <a:prstGeom prst="wedgeRectCallout">
                <a:avLst>
                  <a:gd name="adj1" fmla="val 227199"/>
                  <a:gd name="adj2" fmla="val 426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572" y="3441355"/>
                <a:ext cx="840955" cy="389234"/>
              </a:xfrm>
              <a:prstGeom prst="wedgeRectCallout">
                <a:avLst>
                  <a:gd name="adj1" fmla="val 227199"/>
                  <a:gd name="adj2" fmla="val 4269"/>
                </a:avLst>
              </a:prstGeom>
              <a:blipFill>
                <a:blip r:embed="rId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>
              <a:xfrm>
                <a:off x="7390742" y="3862232"/>
                <a:ext cx="840955" cy="389234"/>
              </a:xfrm>
              <a:prstGeom prst="wedgeRectCallout">
                <a:avLst>
                  <a:gd name="adj1" fmla="val -190049"/>
                  <a:gd name="adj2" fmla="val -3818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742" y="3862232"/>
                <a:ext cx="840955" cy="389234"/>
              </a:xfrm>
              <a:prstGeom prst="wedgeRectCallout">
                <a:avLst>
                  <a:gd name="adj1" fmla="val -190049"/>
                  <a:gd name="adj2" fmla="val -38187"/>
                </a:avLst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994270" y="3878949"/>
                <a:ext cx="2572440" cy="389234"/>
              </a:xfrm>
              <a:prstGeom prst="wedgeRectCallout">
                <a:avLst>
                  <a:gd name="adj1" fmla="val 101951"/>
                  <a:gd name="adj2" fmla="val 3580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outer iterations</a:t>
                </a: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70" y="3878949"/>
                <a:ext cx="2572440" cy="389234"/>
              </a:xfrm>
              <a:prstGeom prst="wedgeRectCallout">
                <a:avLst>
                  <a:gd name="adj1" fmla="val 101951"/>
                  <a:gd name="adj2" fmla="val 35806"/>
                </a:avLst>
              </a:prstGeom>
              <a:blipFill>
                <a:blip r:embed="rId7"/>
                <a:stretch>
                  <a:fillRect t="-2985" b="-179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/>
              <p:cNvSpPr/>
              <p:nvPr/>
            </p:nvSpPr>
            <p:spPr>
              <a:xfrm>
                <a:off x="986011" y="4374039"/>
                <a:ext cx="2580699" cy="565333"/>
              </a:xfrm>
              <a:prstGeom prst="wedgeRectCallout">
                <a:avLst>
                  <a:gd name="adj1" fmla="val 121076"/>
                  <a:gd name="adj2" fmla="val -2163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inner iterations </a:t>
                </a:r>
                <a:r>
                  <a:rPr lang="en-CA" b="1" dirty="0"/>
                  <a:t>per</a:t>
                </a:r>
                <a:r>
                  <a:rPr lang="en-CA" dirty="0"/>
                  <a:t> outer iteration</a:t>
                </a:r>
              </a:p>
            </p:txBody>
          </p:sp>
        </mc:Choice>
        <mc:Fallback xmlns="">
          <p:sp>
            <p:nvSpPr>
              <p:cNvPr id="12" name="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11" y="4374039"/>
                <a:ext cx="2580699" cy="565333"/>
              </a:xfrm>
              <a:prstGeom prst="wedgeRectCallout">
                <a:avLst>
                  <a:gd name="adj1" fmla="val 121076"/>
                  <a:gd name="adj2" fmla="val -21630"/>
                </a:avLst>
              </a:prstGeom>
              <a:blipFill>
                <a:blip r:embed="rId8"/>
                <a:stretch>
                  <a:fillRect t="-11579" b="-210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>
              <a:xfrm>
                <a:off x="1746173" y="5045228"/>
                <a:ext cx="1812277" cy="529201"/>
              </a:xfrm>
              <a:prstGeom prst="wedgeRectCallout">
                <a:avLst>
                  <a:gd name="adj1" fmla="val 179841"/>
                  <a:gd name="adj2" fmla="val -870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/>
                  <a:t> work per inner iteration</a:t>
                </a:r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173" y="5045228"/>
                <a:ext cx="1812277" cy="529201"/>
              </a:xfrm>
              <a:prstGeom prst="wedgeRectCallout">
                <a:avLst>
                  <a:gd name="adj1" fmla="val 179841"/>
                  <a:gd name="adj2" fmla="val -87089"/>
                </a:avLst>
              </a:prstGeom>
              <a:blipFill>
                <a:blip r:embed="rId9"/>
                <a:stretch>
                  <a:fillRect b="-198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ular Callout 13"/>
              <p:cNvSpPr/>
              <p:nvPr/>
            </p:nvSpPr>
            <p:spPr>
              <a:xfrm>
                <a:off x="1754433" y="5680285"/>
                <a:ext cx="1812277" cy="529201"/>
              </a:xfrm>
              <a:prstGeom prst="wedgeRectCallout">
                <a:avLst>
                  <a:gd name="adj1" fmla="val 46653"/>
                  <a:gd name="adj2" fmla="val -4021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Total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433" y="5680285"/>
                <a:ext cx="1812277" cy="529201"/>
              </a:xfrm>
              <a:prstGeom prst="wedgeRectCallout">
                <a:avLst>
                  <a:gd name="adj1" fmla="val 46653"/>
                  <a:gd name="adj2" fmla="val -40212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220337" y="5221327"/>
                <a:ext cx="1154936" cy="665219"/>
              </a:xfrm>
              <a:prstGeom prst="wedgeRectCallout">
                <a:avLst>
                  <a:gd name="adj1" fmla="val 88624"/>
                  <a:gd name="adj2" fmla="val 4756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Could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7" y="5221327"/>
                <a:ext cx="1154936" cy="665219"/>
              </a:xfrm>
              <a:prstGeom prst="wedgeRectCallout">
                <a:avLst>
                  <a:gd name="adj1" fmla="val 88624"/>
                  <a:gd name="adj2" fmla="val 47563"/>
                </a:avLst>
              </a:prstGeom>
              <a:blipFill>
                <a:blip r:embed="rId11"/>
                <a:stretch>
                  <a:fillRect l="-1873" t="-2679" b="-107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5CD921-696A-7078-0701-D615215E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305CD67-45EE-3906-BAA4-FF6F5FA6FB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410" y="597509"/>
            <a:ext cx="9423209" cy="21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7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10" y="1028384"/>
            <a:ext cx="4709711" cy="2672759"/>
          </a:xfrm>
          <a:prstGeom prst="rect">
            <a:avLst/>
          </a:prstGeom>
          <a:solidFill>
            <a:srgbClr val="C9C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02BEDF-E229-8EAD-A042-20A84FD80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" y="2425216"/>
            <a:ext cx="4503991" cy="1054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D0C422-AE76-C779-D26B-D4BA994A9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29" y="1282903"/>
            <a:ext cx="4460071" cy="1016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Best case execution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5451" y="1165056"/>
            <a:ext cx="4296578" cy="857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Edges </a:t>
            </a:r>
            <a:r>
              <a:rPr lang="en-CA" sz="2000" i="1" dirty="0"/>
              <a:t>happen</a:t>
            </a:r>
            <a:r>
              <a:rPr lang="en-CA" sz="2000" dirty="0"/>
              <a:t> to be processed </a:t>
            </a:r>
            <a:r>
              <a:rPr lang="en-CA" sz="2000" b="1" dirty="0"/>
              <a:t>left to right </a:t>
            </a:r>
            <a:r>
              <a:rPr lang="en-CA" sz="2000" dirty="0"/>
              <a:t>by the inner loop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7952014" y="408741"/>
            <a:ext cx="4119718" cy="874162"/>
          </a:xfrm>
          <a:prstGeom prst="wedgeRectCallout">
            <a:avLst>
              <a:gd name="adj1" fmla="val -43369"/>
              <a:gd name="adj2" fmla="val -3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It technically suffices to do one</a:t>
            </a:r>
            <a:br>
              <a:rPr lang="en-CA" sz="2000" dirty="0"/>
            </a:br>
            <a:r>
              <a:rPr lang="en-CA" sz="2000" dirty="0"/>
              <a:t>iteration of the outer loop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F2EF71-CA4A-5863-BB0D-546B4A93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0C2AF3-5009-CC95-EF8C-B93A3B6BD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993" y="2159352"/>
            <a:ext cx="5469404" cy="2639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32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10" y="1028384"/>
            <a:ext cx="4709711" cy="4913523"/>
          </a:xfrm>
          <a:prstGeom prst="rect">
            <a:avLst/>
          </a:prstGeom>
          <a:solidFill>
            <a:srgbClr val="C9C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Worst case execution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5451" y="1165056"/>
            <a:ext cx="4296578" cy="857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Edges </a:t>
            </a:r>
            <a:r>
              <a:rPr lang="en-CA" sz="2000" i="1" dirty="0"/>
              <a:t>happen</a:t>
            </a:r>
            <a:r>
              <a:rPr lang="en-CA" sz="2000" dirty="0"/>
              <a:t> to be processed </a:t>
            </a:r>
            <a:r>
              <a:rPr lang="en-CA" sz="2000" b="1" dirty="0"/>
              <a:t>right to left </a:t>
            </a:r>
            <a:r>
              <a:rPr lang="en-CA" sz="2000" dirty="0"/>
              <a:t>by the inner loop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4598" y="6133272"/>
            <a:ext cx="10844369" cy="505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err="1"/>
              <a:t>Dijkstra’s</a:t>
            </a:r>
            <a:r>
              <a:rPr lang="en-CA" sz="2000" dirty="0"/>
              <a:t> is similar, but </a:t>
            </a:r>
            <a:r>
              <a:rPr lang="en-CA" sz="2000" i="1" dirty="0"/>
              <a:t>consistently</a:t>
            </a:r>
            <a:r>
              <a:rPr lang="en-CA" sz="2000" dirty="0"/>
              <a:t> achieves good ordering using its priority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7622046" y="79781"/>
                <a:ext cx="2847527" cy="767114"/>
              </a:xfrm>
              <a:prstGeom prst="wedgeRectCallout">
                <a:avLst>
                  <a:gd name="adj1" fmla="val -24497"/>
                  <a:gd name="adj2" fmla="val 1073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Need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iterations of outer loop</a:t>
                </a:r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046" y="79781"/>
                <a:ext cx="2847527" cy="767114"/>
              </a:xfrm>
              <a:prstGeom prst="wedgeRectCallout">
                <a:avLst>
                  <a:gd name="adj1" fmla="val -24497"/>
                  <a:gd name="adj2" fmla="val 10730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875038" y="4860906"/>
                <a:ext cx="7197933" cy="11600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Since the longest possible path without a cycle can be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edges, the edges must be scanned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times to ensure the shortest path has been found for all nodes.</a:t>
                </a:r>
                <a:endParaRPr lang="en-CA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038" y="4860906"/>
                <a:ext cx="7197933" cy="1160069"/>
              </a:xfrm>
              <a:prstGeom prst="rect">
                <a:avLst/>
              </a:prstGeom>
              <a:blipFill>
                <a:blip r:embed="rId5"/>
                <a:stretch>
                  <a:fillRect b="-15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F2EF71-CA4A-5863-BB0D-546B4A93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8967" y="629903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02B4F9-A14C-C0C7-A003-33F5888F5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993" y="2159352"/>
            <a:ext cx="5469404" cy="2639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4E2A56-FD2E-8340-DE2B-E5230712F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196" y="1056105"/>
            <a:ext cx="4378912" cy="10020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D24B98-015E-1E2F-100D-040AC2DEDD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196" y="2020230"/>
            <a:ext cx="4384448" cy="9521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9380DD-2FE7-FA3B-A22F-02CDD10162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196" y="2980427"/>
            <a:ext cx="4423199" cy="9577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CEE89AA-D8CC-0E5C-70EE-1D7D25715B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196" y="3928885"/>
            <a:ext cx="4406591" cy="9577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D17AAFF-643F-9B09-07A5-8DEFB06664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196" y="4897727"/>
            <a:ext cx="4378912" cy="9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2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Bellman-Ford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9570" y="1236374"/>
                <a:ext cx="11769684" cy="4597756"/>
              </a:xfrm>
            </p:spPr>
            <p:txBody>
              <a:bodyPr/>
              <a:lstStyle/>
              <a:p>
                <a:r>
                  <a:rPr lang="en-CA" b="1" dirty="0"/>
                  <a:t>Not</a:t>
                </a:r>
                <a:r>
                  <a:rPr lang="en-CA" dirty="0"/>
                  <a:t> going to prove this (by induction), but the crucial </a:t>
                </a:r>
                <a:r>
                  <a:rPr lang="en-CA" b="1" dirty="0"/>
                  <a:t>lemma</a:t>
                </a:r>
                <a:r>
                  <a:rPr lang="en-CA" dirty="0"/>
                  <a:t> is:</a:t>
                </a:r>
              </a:p>
              <a:p>
                <a:pPr lvl="1"/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iterations of the outer </a:t>
                </a:r>
                <a:r>
                  <a:rPr lang="en-US" i="1" dirty="0"/>
                  <a:t>for</a:t>
                </a:r>
                <a:r>
                  <a:rPr lang="en-US" dirty="0"/>
                  <a:t>-loop, 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≠∞</m:t>
                    </m:r>
                  </m:oMath>
                </a14:m>
                <a:r>
                  <a:rPr lang="en-US" dirty="0"/>
                  <a:t>, it is equal to the weight of some path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; </a:t>
                </a:r>
                <a:r>
                  <a:rPr lang="en-US" b="1" dirty="0"/>
                  <a:t>and</a:t>
                </a:r>
              </a:p>
              <a:p>
                <a:pPr lvl="2"/>
                <a:r>
                  <a:rPr lang="en-US" dirty="0"/>
                  <a:t>if there is a path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:r>
                  <a:rPr lang="en-US" b="1" dirty="0"/>
                  <a:t>at most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/>
                  <a:t> edges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CA" dirty="0"/>
                  <a:t>So, after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dirty="0"/>
                  <a:t> iterations,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dirty="0"/>
                  <a:t> path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dirty="0"/>
                  <a:t> with at most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dirty="0"/>
                  <a:t> edges,</a:t>
                </a:r>
                <a:br>
                  <a:rPr lang="en-CA" dirty="0"/>
                </a:br>
                <a:r>
                  <a:rPr lang="en-CA" dirty="0"/>
                  <a:t>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. (Note: any </a:t>
                </a:r>
                <a:r>
                  <a:rPr lang="en-CA" i="1" dirty="0"/>
                  <a:t>more</a:t>
                </a:r>
                <a:r>
                  <a:rPr lang="en-CA" dirty="0"/>
                  <a:t> edges </a:t>
                </a:r>
                <a:r>
                  <a:rPr lang="en-CA" dirty="0">
                    <a:sym typeface="Wingdings" panose="05000000000000000000" pitchFamily="2" charset="2"/>
                  </a:rPr>
                  <a:t>would create a cycle.)</a:t>
                </a:r>
                <a:endParaRPr lang="en-CA" dirty="0"/>
              </a:p>
              <a:p>
                <a:r>
                  <a:rPr lang="en-CA" dirty="0"/>
                  <a:t>So,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 is reachable from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, 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is the length of</a:t>
                </a:r>
                <a:br>
                  <a:rPr lang="en-CA" dirty="0"/>
                </a:br>
                <a:r>
                  <a:rPr lang="en-CA" dirty="0"/>
                  <a:t>the shortest simple path (no cycles) from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570" y="1236374"/>
                <a:ext cx="11769684" cy="4597756"/>
              </a:xfrm>
              <a:blipFill>
                <a:blip r:embed="rId2"/>
                <a:stretch>
                  <a:fillRect l="-1346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337458" y="5553906"/>
                <a:ext cx="3755864" cy="748703"/>
              </a:xfrm>
              <a:prstGeom prst="wedgeRectCallout">
                <a:avLst>
                  <a:gd name="adj1" fmla="val -22151"/>
                  <a:gd name="adj2" fmla="val 32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Of course every simple path has at most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 edges</a:t>
                </a: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8" y="5553906"/>
                <a:ext cx="3755864" cy="748703"/>
              </a:xfrm>
              <a:prstGeom prst="wedgeRectCallout">
                <a:avLst>
                  <a:gd name="adj1" fmla="val -22151"/>
                  <a:gd name="adj2" fmla="val 32500"/>
                </a:avLst>
              </a:prstGeom>
              <a:blipFill>
                <a:blip r:embed="rId3"/>
                <a:stretch>
                  <a:fillRect t="-794" r="-1616" b="-95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4319471" y="5553906"/>
                <a:ext cx="4588223" cy="748703"/>
              </a:xfrm>
              <a:prstGeom prst="wedgeRectCallout">
                <a:avLst>
                  <a:gd name="adj1" fmla="val -57618"/>
                  <a:gd name="adj2" fmla="val -60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So what if we do </a:t>
                </a:r>
                <a:r>
                  <a:rPr lang="en-CA" sz="2000" b="1" dirty="0"/>
                  <a:t>another iteration</a:t>
                </a:r>
                <a:r>
                  <a:rPr lang="en-CA" sz="2000" dirty="0"/>
                  <a:t>, and some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/>
                  <a:t> improves?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71" y="5553906"/>
                <a:ext cx="4588223" cy="748703"/>
              </a:xfrm>
              <a:prstGeom prst="wedgeRectCallout">
                <a:avLst>
                  <a:gd name="adj1" fmla="val -57618"/>
                  <a:gd name="adj2" fmla="val -6025"/>
                </a:avLst>
              </a:prstGeom>
              <a:blipFill>
                <a:blip r:embed="rId4"/>
                <a:stretch>
                  <a:fillRect t="-794" r="-492" b="-95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9133844" y="5553905"/>
            <a:ext cx="2434567" cy="748703"/>
          </a:xfrm>
          <a:prstGeom prst="wedgeRectCallout">
            <a:avLst>
              <a:gd name="adj1" fmla="val -62155"/>
              <a:gd name="adj2" fmla="val -150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/>
              <a:t>There is a negative cycle!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D2493-669B-BA1B-427E-82B7CA50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7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5CD-ECDC-635E-4F18-3FFB2C0F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88" y="92826"/>
            <a:ext cx="4730712" cy="1466288"/>
          </a:xfrm>
        </p:spPr>
        <p:txBody>
          <a:bodyPr>
            <a:normAutofit/>
          </a:bodyPr>
          <a:lstStyle/>
          <a:p>
            <a:r>
              <a:rPr lang="en-CA" b="1" dirty="0"/>
              <a:t>A More Detailed Implementation</a:t>
            </a:r>
            <a:endParaRPr lang="en-CA" sz="31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915AE-42D6-B6A5-4B52-E5EED8774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321" y="1559113"/>
            <a:ext cx="4443396" cy="4287243"/>
          </a:xfrm>
        </p:spPr>
        <p:txBody>
          <a:bodyPr/>
          <a:lstStyle/>
          <a:p>
            <a:r>
              <a:rPr lang="en-CA" dirty="0"/>
              <a:t>With early stopping</a:t>
            </a:r>
          </a:p>
          <a:p>
            <a:r>
              <a:rPr lang="en-CA" dirty="0"/>
              <a:t>and checking for</a:t>
            </a:r>
            <a:br>
              <a:rPr lang="en-CA" dirty="0"/>
            </a:br>
            <a:r>
              <a:rPr lang="en-CA" dirty="0"/>
              <a:t>negative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958C4-7FB6-60CE-D88C-BFADDA1A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E5C607-EFF3-EBDA-2365-72AC550B4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91" y="92826"/>
            <a:ext cx="7230612" cy="5520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B3C776-9381-C342-7CA4-26CEA841EFA7}"/>
              </a:ext>
            </a:extLst>
          </p:cNvPr>
          <p:cNvSpPr/>
          <p:nvPr/>
        </p:nvSpPr>
        <p:spPr>
          <a:xfrm>
            <a:off x="1963307" y="1819732"/>
            <a:ext cx="2361427" cy="3429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42C358-1447-7E65-F9C6-C2BB844C10EA}"/>
              </a:ext>
            </a:extLst>
          </p:cNvPr>
          <p:cNvSpPr/>
          <p:nvPr/>
        </p:nvSpPr>
        <p:spPr>
          <a:xfrm>
            <a:off x="1866817" y="3546637"/>
            <a:ext cx="5358026" cy="172396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032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FA82-C86C-DA46-CCC4-7BA1A369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Bonus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A7384-6444-688C-4BDE-79E700565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7685"/>
            <a:ext cx="9905998" cy="5664201"/>
          </a:xfrm>
        </p:spPr>
        <p:txBody>
          <a:bodyPr>
            <a:normAutofit fontScale="92500"/>
          </a:bodyPr>
          <a:lstStyle/>
          <a:p>
            <a:r>
              <a:rPr lang="en-CA" dirty="0"/>
              <a:t>Why can’t you just modify a graph with negative weights by: finding the minimum edge weight </a:t>
            </a:r>
            <a:r>
              <a:rPr lang="en-CA" dirty="0" err="1"/>
              <a:t>Wmin</a:t>
            </a:r>
            <a:r>
              <a:rPr lang="en-CA" dirty="0"/>
              <a:t>, and adding that to each edge, so you no longer have negative edges and can run Dijkstra’s algorithm?</a:t>
            </a:r>
          </a:p>
          <a:p>
            <a:r>
              <a:rPr lang="en-CA" b="1" dirty="0"/>
              <a:t>Exercise: </a:t>
            </a:r>
            <a:r>
              <a:rPr lang="en-CA" dirty="0"/>
              <a:t>can you find a graph for which this will cause Dijkstra’s algorithm to return the </a:t>
            </a:r>
            <a:r>
              <a:rPr lang="en-CA" b="1" dirty="0"/>
              <a:t>wrong answer</a:t>
            </a:r>
            <a:r>
              <a:rPr lang="en-CA" dirty="0"/>
              <a:t>?</a:t>
            </a:r>
          </a:p>
          <a:p>
            <a:r>
              <a:rPr lang="en-CA" b="1" dirty="0"/>
              <a:t>Solution:</a:t>
            </a:r>
          </a:p>
          <a:p>
            <a:pPr lvl="1"/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Consider a graph with 5 nodes: s, a, b, c, t</a:t>
            </a:r>
          </a:p>
          <a:p>
            <a:pPr lvl="1"/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And edges s-&gt;a with weight -10, b-&gt;t with weight 10</a:t>
            </a:r>
            <a:br>
              <a:rPr lang="en-CA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s-&gt;b weight -1, b-&gt;c weight -1, c-&gt;t weight -1</a:t>
            </a:r>
          </a:p>
          <a:p>
            <a:pPr lvl="1"/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What happens if you modify this graph as proposed, then run Dijkstra’s to find the shortest path from s to 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F96B5-E0B3-83CA-6F9D-DDC51E82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4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70" y="-2"/>
            <a:ext cx="11950284" cy="803925"/>
          </a:xfrm>
        </p:spPr>
        <p:txBody>
          <a:bodyPr>
            <a:normAutofit fontScale="90000"/>
          </a:bodyPr>
          <a:lstStyle/>
          <a:p>
            <a:r>
              <a:rPr lang="en-CA" dirty="0"/>
              <a:t>Problem: </a:t>
            </a:r>
            <a:r>
              <a:rPr lang="en-CA" b="1" dirty="0"/>
              <a:t>Single source</a:t>
            </a:r>
            <a:r>
              <a:rPr lang="en-CA" dirty="0"/>
              <a:t> Shortest path</a:t>
            </a:r>
            <a:r>
              <a:rPr lang="en-CA" b="1" dirty="0"/>
              <a:t>s</a:t>
            </a:r>
            <a:r>
              <a:rPr lang="en-CA" dirty="0"/>
              <a:t> (SSSP)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3488" y="754172"/>
                <a:ext cx="11461848" cy="4597756"/>
              </a:xfrm>
            </p:spPr>
            <p:txBody>
              <a:bodyPr/>
              <a:lstStyle/>
              <a:p>
                <a:r>
                  <a:rPr lang="en-CA" dirty="0"/>
                  <a:t>Input: graph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and a</a:t>
                </a:r>
                <a:br>
                  <a:rPr lang="en-CA" dirty="0"/>
                </a:br>
                <a:r>
                  <a:rPr lang="en-CA" b="1" dirty="0"/>
                  <a:t>non-negative </a:t>
                </a:r>
                <a:r>
                  <a:rPr lang="en-CA" dirty="0"/>
                  <a:t>weight function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CA" dirty="0"/>
                  <a:t> defined for every edge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CA" dirty="0"/>
              </a:p>
              <a:p>
                <a:r>
                  <a:rPr lang="en-CA" dirty="0"/>
                  <a:t>Problem: </a:t>
                </a:r>
                <a:r>
                  <a:rPr lang="en-CA" b="1" dirty="0"/>
                  <a:t>for</a:t>
                </a:r>
                <a:r>
                  <a:rPr lang="en-CA" dirty="0"/>
                  <a:t> </a:t>
                </a:r>
                <a:r>
                  <a:rPr lang="en-CA" b="1" dirty="0"/>
                  <a:t>every node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dirty="0"/>
                  <a:t>, output a path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br>
                  <a:rPr lang="en-CA" dirty="0"/>
                </a:br>
                <a:r>
                  <a:rPr lang="en-CA" dirty="0"/>
                  <a:t>with the </a:t>
                </a:r>
                <a:r>
                  <a:rPr lang="en-CA" b="1" dirty="0"/>
                  <a:t>smallest total weight </a:t>
                </a:r>
                <a:r>
                  <a:rPr lang="en-CA" dirty="0"/>
                  <a:t>(among all paths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)</a:t>
                </a:r>
              </a:p>
              <a:p>
                <a:pPr lvl="1"/>
                <a:r>
                  <a:rPr lang="en-CA" dirty="0"/>
                  <a:t>I.e., </a:t>
                </a:r>
                <a:r>
                  <a:rPr lang="en-CA" b="1" dirty="0"/>
                  <a:t>each</a:t>
                </a:r>
                <a:r>
                  <a:rPr lang="en-CA" dirty="0"/>
                  <a:t> path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dirty="0"/>
                  <a:t> should minimize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CA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488" y="754172"/>
                <a:ext cx="11461848" cy="4597756"/>
              </a:xfrm>
              <a:blipFill>
                <a:blip r:embed="rId3"/>
                <a:stretch>
                  <a:fillRect l="-1436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588690" y="528274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364528" y="445373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2287522" y="45800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952540" y="4759524"/>
            <a:ext cx="411988" cy="12630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4" idx="7"/>
            <a:endCxn id="6" idx="3"/>
          </p:cNvCxnSpPr>
          <p:nvPr/>
        </p:nvCxnSpPr>
        <p:spPr>
          <a:xfrm flipV="1">
            <a:off x="2156318" y="5102056"/>
            <a:ext cx="228594" cy="27025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1256181" y="393229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9" idx="4"/>
            <a:endCxn id="4" idx="1"/>
          </p:cNvCxnSpPr>
          <p:nvPr/>
        </p:nvCxnSpPr>
        <p:spPr>
          <a:xfrm>
            <a:off x="1588690" y="4543876"/>
            <a:ext cx="97390" cy="82843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861668" y="53167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467716" y="423750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6305273" y="556500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12" idx="5"/>
            <a:endCxn id="13" idx="0"/>
          </p:cNvCxnSpPr>
          <p:nvPr/>
        </p:nvCxnSpPr>
        <p:spPr>
          <a:xfrm>
            <a:off x="6035344" y="4759522"/>
            <a:ext cx="602438" cy="80547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13" idx="2"/>
            <a:endCxn id="11" idx="5"/>
          </p:cNvCxnSpPr>
          <p:nvPr/>
        </p:nvCxnSpPr>
        <p:spPr>
          <a:xfrm flipH="1" flipV="1">
            <a:off x="5429296" y="5838736"/>
            <a:ext cx="875977" cy="3205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11" idx="0"/>
            <a:endCxn id="12" idx="3"/>
          </p:cNvCxnSpPr>
          <p:nvPr/>
        </p:nvCxnSpPr>
        <p:spPr>
          <a:xfrm flipV="1">
            <a:off x="5194177" y="4759522"/>
            <a:ext cx="370929" cy="55719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5" idx="6"/>
            <a:endCxn id="11" idx="1"/>
          </p:cNvCxnSpPr>
          <p:nvPr/>
        </p:nvCxnSpPr>
        <p:spPr>
          <a:xfrm>
            <a:off x="4029546" y="4759524"/>
            <a:ext cx="929512" cy="64676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972531" y="525921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968206" y="408461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9" idx="2"/>
            <a:endCxn id="12" idx="6"/>
          </p:cNvCxnSpPr>
          <p:nvPr/>
        </p:nvCxnSpPr>
        <p:spPr>
          <a:xfrm flipH="1">
            <a:off x="6132734" y="4390402"/>
            <a:ext cx="1835472" cy="15289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330673" y="42013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671271" y="324600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774278" y="44496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22" idx="5"/>
            <a:endCxn id="23" idx="0"/>
          </p:cNvCxnSpPr>
          <p:nvPr/>
        </p:nvCxnSpPr>
        <p:spPr>
          <a:xfrm>
            <a:off x="10238899" y="3768016"/>
            <a:ext cx="867888" cy="6816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23" idx="2"/>
            <a:endCxn id="21" idx="5"/>
          </p:cNvCxnSpPr>
          <p:nvPr/>
        </p:nvCxnSpPr>
        <p:spPr>
          <a:xfrm flipH="1" flipV="1">
            <a:off x="9898301" y="4723396"/>
            <a:ext cx="875977" cy="3205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21" idx="0"/>
            <a:endCxn id="22" idx="4"/>
          </p:cNvCxnSpPr>
          <p:nvPr/>
        </p:nvCxnSpPr>
        <p:spPr>
          <a:xfrm flipV="1">
            <a:off x="9663182" y="3857580"/>
            <a:ext cx="340598" cy="3438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22" idx="2"/>
            <a:endCxn id="12" idx="7"/>
          </p:cNvCxnSpPr>
          <p:nvPr/>
        </p:nvCxnSpPr>
        <p:spPr>
          <a:xfrm flipH="1">
            <a:off x="6035344" y="3551791"/>
            <a:ext cx="3635927" cy="7752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23" idx="3"/>
            <a:endCxn id="18" idx="6"/>
          </p:cNvCxnSpPr>
          <p:nvPr/>
        </p:nvCxnSpPr>
        <p:spPr>
          <a:xfrm flipH="1">
            <a:off x="8637549" y="4971675"/>
            <a:ext cx="2234119" cy="59332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21" idx="2"/>
            <a:endCxn id="19" idx="6"/>
          </p:cNvCxnSpPr>
          <p:nvPr/>
        </p:nvCxnSpPr>
        <p:spPr>
          <a:xfrm flipH="1" flipV="1">
            <a:off x="8633224" y="4390402"/>
            <a:ext cx="697449" cy="11676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2" idx="2"/>
            <a:endCxn id="5" idx="7"/>
          </p:cNvCxnSpPr>
          <p:nvPr/>
        </p:nvCxnSpPr>
        <p:spPr>
          <a:xfrm flipH="1">
            <a:off x="3932156" y="4543297"/>
            <a:ext cx="1535560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1" idx="2"/>
            <a:endCxn id="6" idx="5"/>
          </p:cNvCxnSpPr>
          <p:nvPr/>
        </p:nvCxnSpPr>
        <p:spPr>
          <a:xfrm flipH="1" flipV="1">
            <a:off x="2855150" y="5102056"/>
            <a:ext cx="2006518" cy="52045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1" idx="3"/>
            <a:endCxn id="4" idx="6"/>
          </p:cNvCxnSpPr>
          <p:nvPr/>
        </p:nvCxnSpPr>
        <p:spPr>
          <a:xfrm flipH="1" flipV="1">
            <a:off x="2253708" y="5588533"/>
            <a:ext cx="2705350" cy="25020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8" idx="2"/>
            <a:endCxn id="13" idx="6"/>
          </p:cNvCxnSpPr>
          <p:nvPr/>
        </p:nvCxnSpPr>
        <p:spPr>
          <a:xfrm flipH="1">
            <a:off x="6970291" y="5565001"/>
            <a:ext cx="1002240" cy="3057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21" idx="3"/>
            <a:endCxn id="18" idx="7"/>
          </p:cNvCxnSpPr>
          <p:nvPr/>
        </p:nvCxnSpPr>
        <p:spPr>
          <a:xfrm flipH="1">
            <a:off x="8540159" y="4723396"/>
            <a:ext cx="887904" cy="62537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9" idx="6"/>
            <a:endCxn id="5" idx="1"/>
          </p:cNvCxnSpPr>
          <p:nvPr/>
        </p:nvCxnSpPr>
        <p:spPr>
          <a:xfrm>
            <a:off x="1921199" y="4238087"/>
            <a:ext cx="1540719" cy="30521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91558" y="40218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04885" y="4867849"/>
            <a:ext cx="3129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03741" y="49128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72989" y="4490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05465" y="57616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24633" y="49219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583153" y="37105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494112" y="35629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87182" y="41613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183315" y="43869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88229" y="49081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703982" y="45887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22438" y="58547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31114" y="41189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788264" y="53540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996292" y="48497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12045" y="57436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877177" y="41017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23860" y="47189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441100" y="376871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19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</p:cNvCxnSpPr>
          <p:nvPr/>
        </p:nvCxnSpPr>
        <p:spPr>
          <a:xfrm flipV="1">
            <a:off x="6132734" y="4630544"/>
            <a:ext cx="1900744" cy="4100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412045" y="45817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21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19" idx="5"/>
          </p:cNvCxnSpPr>
          <p:nvPr/>
        </p:nvCxnSpPr>
        <p:spPr>
          <a:xfrm>
            <a:off x="8535834" y="4606627"/>
            <a:ext cx="838855" cy="1272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685426" y="503534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22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593118" y="52749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1260609" y="39244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65" idx="4"/>
            <a:endCxn id="64" idx="1"/>
          </p:cNvCxnSpPr>
          <p:nvPr/>
        </p:nvCxnSpPr>
        <p:spPr>
          <a:xfrm>
            <a:off x="1593118" y="4536039"/>
            <a:ext cx="97390" cy="828431"/>
          </a:xfrm>
          <a:prstGeom prst="straightConnector1">
            <a:avLst/>
          </a:prstGeom>
          <a:ln w="28575">
            <a:tailEnd type="triangle" w="lg" len="lg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50800" dist="25400" dir="13500000">
              <a:srgbClr val="000000">
                <a:alpha val="55000"/>
              </a:srgbClr>
            </a:inn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361453" y="445114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endCxn id="67" idx="1"/>
          </p:cNvCxnSpPr>
          <p:nvPr/>
        </p:nvCxnSpPr>
        <p:spPr>
          <a:xfrm>
            <a:off x="1918124" y="4235493"/>
            <a:ext cx="1540719" cy="305211"/>
          </a:xfrm>
          <a:prstGeom prst="straightConnector1">
            <a:avLst/>
          </a:prstGeom>
          <a:ln w="28575">
            <a:tailEnd type="triangle" w="lg" len="lg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50800" dist="25400" dir="13500000">
              <a:srgbClr val="000000">
                <a:alpha val="55000"/>
              </a:srgbClr>
            </a:inn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1257534" y="39218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862166" y="531671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468214" y="423750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75" idx="0"/>
            <a:endCxn id="76" idx="3"/>
          </p:cNvCxnSpPr>
          <p:nvPr/>
        </p:nvCxnSpPr>
        <p:spPr>
          <a:xfrm flipV="1">
            <a:off x="5194675" y="4759520"/>
            <a:ext cx="370929" cy="557199"/>
          </a:xfrm>
          <a:prstGeom prst="straightConnector1">
            <a:avLst/>
          </a:prstGeom>
          <a:ln w="28575">
            <a:tailEnd type="triangle" w="lg" len="lg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50800" dist="25400" dir="13500000">
              <a:srgbClr val="000000">
                <a:alpha val="55000"/>
              </a:srgbClr>
            </a:inn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endCxn id="75" idx="1"/>
          </p:cNvCxnSpPr>
          <p:nvPr/>
        </p:nvCxnSpPr>
        <p:spPr>
          <a:xfrm>
            <a:off x="4030044" y="4759522"/>
            <a:ext cx="929512" cy="646761"/>
          </a:xfrm>
          <a:prstGeom prst="straightConnector1">
            <a:avLst/>
          </a:prstGeom>
          <a:ln w="28575">
            <a:tailEnd type="triangle" w="lg" len="lg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50800" dist="25400" dir="13500000">
              <a:srgbClr val="000000">
                <a:alpha val="55000"/>
              </a:srgbClr>
            </a:inn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7973029" y="525920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7968704" y="40846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331171" y="420137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81" idx="3"/>
            <a:endCxn id="79" idx="7"/>
          </p:cNvCxnSpPr>
          <p:nvPr/>
        </p:nvCxnSpPr>
        <p:spPr>
          <a:xfrm flipH="1">
            <a:off x="8540657" y="4723394"/>
            <a:ext cx="887904" cy="625379"/>
          </a:xfrm>
          <a:prstGeom prst="straightConnector1">
            <a:avLst/>
          </a:prstGeom>
          <a:ln w="28575">
            <a:tailEnd type="triangle" w="lg" len="lg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50800" dist="25400" dir="13500000">
              <a:srgbClr val="000000">
                <a:alpha val="55000"/>
              </a:srgbClr>
            </a:inn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</p:cNvCxnSpPr>
          <p:nvPr/>
        </p:nvCxnSpPr>
        <p:spPr>
          <a:xfrm flipV="1">
            <a:off x="6133232" y="4630542"/>
            <a:ext cx="1900744" cy="41003"/>
          </a:xfrm>
          <a:prstGeom prst="straightConnector1">
            <a:avLst/>
          </a:prstGeom>
          <a:ln w="28575">
            <a:tailEnd type="triangle" w="lg" len="lg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50800" dist="25400" dir="13500000">
              <a:srgbClr val="000000">
                <a:alpha val="55000"/>
              </a:srgbClr>
            </a:inn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80" idx="5"/>
          </p:cNvCxnSpPr>
          <p:nvPr/>
        </p:nvCxnSpPr>
        <p:spPr>
          <a:xfrm>
            <a:off x="8536332" y="4606625"/>
            <a:ext cx="838855" cy="12725"/>
          </a:xfrm>
          <a:prstGeom prst="straightConnector1">
            <a:avLst/>
          </a:prstGeom>
          <a:ln w="28575">
            <a:tailEnd type="triangle" w="lg" len="lg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50800" dist="25400" dir="13500000">
              <a:srgbClr val="000000">
                <a:alpha val="55000"/>
              </a:srgbClr>
            </a:inn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361951" y="445113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endCxn id="85" idx="1"/>
          </p:cNvCxnSpPr>
          <p:nvPr/>
        </p:nvCxnSpPr>
        <p:spPr>
          <a:xfrm>
            <a:off x="1918622" y="4235491"/>
            <a:ext cx="1540719" cy="305211"/>
          </a:xfrm>
          <a:prstGeom prst="straightConnector1">
            <a:avLst/>
          </a:prstGeom>
          <a:ln w="28575">
            <a:tailEnd type="triangle" w="lg" len="lg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50800" dist="25400" dir="13500000">
              <a:srgbClr val="000000">
                <a:alpha val="55000"/>
              </a:srgbClr>
            </a:inn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1258032" y="392186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89" name="Flowchart: Process 88"/>
          <p:cNvSpPr/>
          <p:nvPr/>
        </p:nvSpPr>
        <p:spPr>
          <a:xfrm>
            <a:off x="7050470" y="6110697"/>
            <a:ext cx="4533054" cy="52804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And so on… one path </a:t>
            </a:r>
            <a:r>
              <a:rPr lang="en-CA" b="1" dirty="0"/>
              <a:t>for each </a:t>
            </a:r>
            <a:r>
              <a:rPr lang="en-CA" dirty="0"/>
              <a:t>node.</a:t>
            </a:r>
          </a:p>
        </p:txBody>
      </p:sp>
      <p:sp>
        <p:nvSpPr>
          <p:cNvPr id="57" name="Rectangular Callout 56"/>
          <p:cNvSpPr/>
          <p:nvPr/>
        </p:nvSpPr>
        <p:spPr>
          <a:xfrm>
            <a:off x="91013" y="3251641"/>
            <a:ext cx="1225202" cy="607139"/>
          </a:xfrm>
          <a:prstGeom prst="wedgeRectCallout">
            <a:avLst>
              <a:gd name="adj1" fmla="val 55148"/>
              <a:gd name="adj2" fmla="val 91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Suppose this is </a:t>
            </a:r>
            <a:r>
              <a:rPr lang="en-CA" b="1" dirty="0">
                <a:latin typeface="Cambria Math" panose="02040503050406030204" pitchFamily="18" charset="0"/>
              </a:rPr>
              <a:t>𝒔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ular Callout 87"/>
              <p:cNvSpPr/>
              <p:nvPr/>
            </p:nvSpPr>
            <p:spPr>
              <a:xfrm>
                <a:off x="128369" y="5854763"/>
                <a:ext cx="1225202" cy="607139"/>
              </a:xfrm>
              <a:prstGeom prst="wedgeRectCallout">
                <a:avLst>
                  <a:gd name="adj1" fmla="val 68186"/>
                  <a:gd name="adj2" fmla="val -16250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Shortest path to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88" name="Rectangular Callout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69" y="5854763"/>
                <a:ext cx="1225202" cy="607139"/>
              </a:xfrm>
              <a:prstGeom prst="wedgeRectCallout">
                <a:avLst>
                  <a:gd name="adj1" fmla="val 68186"/>
                  <a:gd name="adj2" fmla="val -162505"/>
                </a:avLst>
              </a:prstGeom>
              <a:blipFill>
                <a:blip r:embed="rId5"/>
                <a:stretch>
                  <a:fillRect l="-2490" b="-78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ular Callout 89"/>
              <p:cNvSpPr/>
              <p:nvPr/>
            </p:nvSpPr>
            <p:spPr>
              <a:xfrm>
                <a:off x="2007430" y="5995504"/>
                <a:ext cx="1225202" cy="607139"/>
              </a:xfrm>
              <a:prstGeom prst="wedgeRectCallout">
                <a:avLst>
                  <a:gd name="adj1" fmla="val 71333"/>
                  <a:gd name="adj2" fmla="val -21512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Shortest path to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90" name="Rectangular Callout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30" y="5995504"/>
                <a:ext cx="1225202" cy="607139"/>
              </a:xfrm>
              <a:prstGeom prst="wedgeRectCallout">
                <a:avLst>
                  <a:gd name="adj1" fmla="val 71333"/>
                  <a:gd name="adj2" fmla="val -215127"/>
                </a:avLst>
              </a:prstGeom>
              <a:blipFill>
                <a:blip r:embed="rId6"/>
                <a:stretch>
                  <a:fillRect l="-1215" b="-63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ular Callout 90"/>
              <p:cNvSpPr/>
              <p:nvPr/>
            </p:nvSpPr>
            <p:spPr>
              <a:xfrm>
                <a:off x="3636466" y="3370512"/>
                <a:ext cx="1225202" cy="607139"/>
              </a:xfrm>
              <a:prstGeom prst="wedgeRectCallout">
                <a:avLst>
                  <a:gd name="adj1" fmla="val 3894"/>
                  <a:gd name="adj2" fmla="val 20040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Shortest path to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91" name="Rectangular Callout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466" y="3370512"/>
                <a:ext cx="1225202" cy="607139"/>
              </a:xfrm>
              <a:prstGeom prst="wedgeRectCallout">
                <a:avLst>
                  <a:gd name="adj1" fmla="val 3894"/>
                  <a:gd name="adj2" fmla="val 200406"/>
                </a:avLst>
              </a:prstGeom>
              <a:blipFill>
                <a:blip r:embed="rId7"/>
                <a:stretch>
                  <a:fillRect l="-980" t="-27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Flowchart: Process 91"/>
          <p:cNvSpPr/>
          <p:nvPr/>
        </p:nvSpPr>
        <p:spPr>
          <a:xfrm>
            <a:off x="9898301" y="1688761"/>
            <a:ext cx="2126831" cy="5539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“Shortest” means minimum weight</a:t>
            </a:r>
          </a:p>
        </p:txBody>
      </p:sp>
      <p:sp>
        <p:nvSpPr>
          <p:cNvPr id="93" name="Flowchart: Process 92"/>
          <p:cNvSpPr/>
          <p:nvPr/>
        </p:nvSpPr>
        <p:spPr>
          <a:xfrm>
            <a:off x="7299328" y="659463"/>
            <a:ext cx="4798483" cy="6115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Let’s study directed G.</a:t>
            </a:r>
            <a:br>
              <a:rPr lang="en-CA" b="1" dirty="0"/>
            </a:br>
            <a:r>
              <a:rPr lang="en-CA" dirty="0"/>
              <a:t>Can also be defined for undirected G…</a:t>
            </a:r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3C928160-79C1-347E-BC12-DCB601F7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3965" y="629907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4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uiExpand="1" animBg="1"/>
      <p:bldP spid="6" grpId="0" uiExpand="1" animBg="1"/>
      <p:bldP spid="9" grpId="0" uiExpand="1" animBg="1"/>
      <p:bldP spid="11" grpId="0" uiExpand="1" animBg="1"/>
      <p:bldP spid="12" grpId="0" uiExpand="1" animBg="1"/>
      <p:bldP spid="13" grpId="0" uiExpand="1" animBg="1"/>
      <p:bldP spid="18" grpId="0" uiExpand="1" animBg="1"/>
      <p:bldP spid="19" grpId="0" uiExpand="1" animBg="1"/>
      <p:bldP spid="21" grpId="0" uiExpand="1" animBg="1"/>
      <p:bldP spid="22" grpId="0" uiExpand="1" animBg="1"/>
      <p:bldP spid="23" grpId="0" uiExpand="1" animBg="1"/>
      <p:bldP spid="36" grpId="0" uiExpand="1"/>
      <p:bldP spid="37" grpId="0" uiExpand="1"/>
      <p:bldP spid="38" grpId="0" uiExpand="1"/>
      <p:bldP spid="39" grpId="0" uiExpand="1"/>
      <p:bldP spid="40" grpId="0" uiExpand="1"/>
      <p:bldP spid="41" grpId="0" uiExpand="1"/>
      <p:bldP spid="42" grpId="0" uiExpand="1"/>
      <p:bldP spid="43" grpId="0" uiExpand="1"/>
      <p:bldP spid="44" grpId="0" uiExpand="1"/>
      <p:bldP spid="45" grpId="0" uiExpand="1"/>
      <p:bldP spid="46" grpId="0" uiExpand="1"/>
      <p:bldP spid="47" grpId="0" uiExpand="1"/>
      <p:bldP spid="48" grpId="0" uiExpand="1"/>
      <p:bldP spid="49" grpId="0" uiExpand="1"/>
      <p:bldP spid="50" grpId="0" uiExpand="1"/>
      <p:bldP spid="51" grpId="0" uiExpand="1"/>
      <p:bldP spid="52" grpId="0" uiExpand="1"/>
      <p:bldP spid="53" grpId="0" uiExpand="1"/>
      <p:bldP spid="54" grpId="0" uiExpand="1"/>
      <p:bldP spid="55" grpId="0" uiExpand="1"/>
      <p:bldP spid="59" grpId="0" uiExpand="1"/>
      <p:bldP spid="63" grpId="0" uiExpand="1"/>
      <p:bldP spid="64" grpId="0" uiExpand="1" animBg="1"/>
      <p:bldP spid="64" grpId="1" animBg="1"/>
      <p:bldP spid="65" grpId="0" uiExpand="1" animBg="1"/>
      <p:bldP spid="65" grpId="1" animBg="1"/>
      <p:bldP spid="67" grpId="0" animBg="1"/>
      <p:bldP spid="67" grpId="1" animBg="1"/>
      <p:bldP spid="69" grpId="0" animBg="1"/>
      <p:bldP spid="69" grpId="1" animBg="1"/>
      <p:bldP spid="75" grpId="0" animBg="1"/>
      <p:bldP spid="76" grpId="0" animBg="1"/>
      <p:bldP spid="79" grpId="0" animBg="1"/>
      <p:bldP spid="80" grpId="0" animBg="1"/>
      <p:bldP spid="81" grpId="0" animBg="1"/>
      <p:bldP spid="85" grpId="0" animBg="1"/>
      <p:bldP spid="87" grpId="0" animBg="1"/>
      <p:bldP spid="89" grpId="0" animBg="1"/>
      <p:bldP spid="57" grpId="0" animBg="1"/>
      <p:bldP spid="88" grpId="0" animBg="1"/>
      <p:bldP spid="88" grpId="1" animBg="1"/>
      <p:bldP spid="90" grpId="0" animBg="1"/>
      <p:bldP spid="90" grpId="1" animBg="1"/>
      <p:bldP spid="91" grpId="0" animBg="1"/>
      <p:bldP spid="92" grpId="0" animBg="1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E40D-6ADF-BE74-C008-CE75DCF7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219" y="299550"/>
            <a:ext cx="7742643" cy="1028386"/>
          </a:xfrm>
        </p:spPr>
        <p:txBody>
          <a:bodyPr>
            <a:normAutofit fontScale="90000"/>
          </a:bodyPr>
          <a:lstStyle/>
          <a:p>
            <a:r>
              <a:rPr lang="en-CA" dirty="0"/>
              <a:t>Application: </a:t>
            </a:r>
            <a:r>
              <a:rPr lang="en-CA" b="1" dirty="0"/>
              <a:t>Driving distance </a:t>
            </a:r>
            <a:r>
              <a:rPr lang="en-CA" dirty="0"/>
              <a:t>to </a:t>
            </a:r>
            <a:r>
              <a:rPr lang="en-CA" b="1" dirty="0"/>
              <a:t>many</a:t>
            </a:r>
            <a:r>
              <a:rPr lang="en-CA" dirty="0"/>
              <a:t> possible destinations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EA215-DC3B-E2E9-7565-F07D26808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539" y="1596142"/>
            <a:ext cx="7466699" cy="4660620"/>
          </a:xfrm>
        </p:spPr>
        <p:txBody>
          <a:bodyPr/>
          <a:lstStyle/>
          <a:p>
            <a:r>
              <a:rPr lang="en-CA" dirty="0"/>
              <a:t>Single source: from where you are</a:t>
            </a:r>
          </a:p>
          <a:p>
            <a:r>
              <a:rPr lang="en-CA" dirty="0"/>
              <a:t>Shortest path</a:t>
            </a:r>
            <a:r>
              <a:rPr lang="en-CA" b="1" u="sng" dirty="0"/>
              <a:t>s</a:t>
            </a:r>
            <a:r>
              <a:rPr lang="en-CA" dirty="0"/>
              <a:t>: to </a:t>
            </a:r>
            <a:r>
              <a:rPr lang="en-CA" b="1" dirty="0"/>
              <a:t>all </a:t>
            </a:r>
            <a:r>
              <a:rPr lang="en-CA" dirty="0"/>
              <a:t>destinations</a:t>
            </a:r>
          </a:p>
          <a:p>
            <a:pPr lvl="1"/>
            <a:r>
              <a:rPr lang="en-CA" dirty="0"/>
              <a:t>Display a subset of destinations</a:t>
            </a:r>
          </a:p>
          <a:p>
            <a:pPr lvl="1"/>
            <a:r>
              <a:rPr lang="en-CA" dirty="0"/>
              <a:t>Include the optimal distances computed using SSSP algorithm</a:t>
            </a:r>
          </a:p>
          <a:p>
            <a:r>
              <a:rPr lang="en-CA" dirty="0"/>
              <a:t>Other heuristics… traffic? Lights?</a:t>
            </a:r>
          </a:p>
          <a:p>
            <a:pPr lvl="1"/>
            <a:r>
              <a:rPr lang="en-CA" b="1" dirty="0"/>
              <a:t>Weights </a:t>
            </a:r>
            <a:r>
              <a:rPr lang="en-CA" dirty="0"/>
              <a:t>can combine many factors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FD483-0ADD-CF7B-98CA-CB28E473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D0106A-2B1D-57D2-696D-00B9C58F2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7" y="275942"/>
            <a:ext cx="2716011" cy="60355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1225E0-5B1C-9359-BBBC-8959EE52996A}"/>
              </a:ext>
            </a:extLst>
          </p:cNvPr>
          <p:cNvSpPr/>
          <p:nvPr/>
        </p:nvSpPr>
        <p:spPr>
          <a:xfrm>
            <a:off x="1828799" y="1850443"/>
            <a:ext cx="438263" cy="2380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BA297C-0A1C-7148-A00F-1B5EBCC94EAD}"/>
              </a:ext>
            </a:extLst>
          </p:cNvPr>
          <p:cNvSpPr/>
          <p:nvPr/>
        </p:nvSpPr>
        <p:spPr>
          <a:xfrm>
            <a:off x="2036386" y="3055664"/>
            <a:ext cx="438263" cy="2380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704BAC-A189-263D-504B-79DFF1B10BE3}"/>
              </a:ext>
            </a:extLst>
          </p:cNvPr>
          <p:cNvSpPr/>
          <p:nvPr/>
        </p:nvSpPr>
        <p:spPr>
          <a:xfrm>
            <a:off x="2208447" y="4244652"/>
            <a:ext cx="438263" cy="2380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23C0E1-179D-8E13-FCD1-088B4F622CC9}"/>
              </a:ext>
            </a:extLst>
          </p:cNvPr>
          <p:cNvSpPr/>
          <p:nvPr/>
        </p:nvSpPr>
        <p:spPr>
          <a:xfrm>
            <a:off x="1916271" y="5433640"/>
            <a:ext cx="438263" cy="2380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491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51773E-79DA-49FD-B829-2FD0DE665C1F}"/>
              </a:ext>
            </a:extLst>
          </p:cNvPr>
          <p:cNvSpPr/>
          <p:nvPr/>
        </p:nvSpPr>
        <p:spPr>
          <a:xfrm>
            <a:off x="9761517" y="507254"/>
            <a:ext cx="2295398" cy="1102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Game AI:</a:t>
            </a:r>
            <a:br>
              <a:rPr lang="en-CA" dirty="0"/>
            </a:br>
            <a:r>
              <a:rPr lang="en-CA" dirty="0"/>
              <a:t>path finding</a:t>
            </a:r>
            <a:br>
              <a:rPr lang="en-CA" dirty="0"/>
            </a:br>
            <a:r>
              <a:rPr lang="en-CA" dirty="0"/>
              <a:t>with waypoints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2FE504-5AD2-47BE-8BCC-59BC47894483}"/>
              </a:ext>
            </a:extLst>
          </p:cNvPr>
          <p:cNvSpPr/>
          <p:nvPr/>
        </p:nvSpPr>
        <p:spPr>
          <a:xfrm>
            <a:off x="9761517" y="1695166"/>
            <a:ext cx="2295398" cy="2185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Divide game world into </a:t>
            </a:r>
            <a:r>
              <a:rPr lang="en-CA" b="1" dirty="0"/>
              <a:t>linear paths</a:t>
            </a:r>
            <a:r>
              <a:rPr lang="en-CA" dirty="0"/>
              <a:t>, then send game characters in </a:t>
            </a:r>
            <a:r>
              <a:rPr lang="en-CA" b="1" dirty="0"/>
              <a:t>straight lines </a:t>
            </a:r>
            <a:r>
              <a:rPr lang="en-CA" dirty="0"/>
              <a:t>between waypoints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D0B480-9435-4220-A920-9F77801479A5}"/>
              </a:ext>
            </a:extLst>
          </p:cNvPr>
          <p:cNvSpPr/>
          <p:nvPr/>
        </p:nvSpPr>
        <p:spPr>
          <a:xfrm>
            <a:off x="6287176" y="6023809"/>
            <a:ext cx="5249323" cy="653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Otherwise use BFS to find shortest sequence of waypoints (with </a:t>
            </a:r>
            <a:r>
              <a:rPr lang="en-CA" b="1" dirty="0"/>
              <a:t>fewest </a:t>
            </a:r>
            <a:r>
              <a:rPr lang="en-CA" dirty="0"/>
              <a:t>waypoints)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2C6D90-C126-4F0F-BC62-B08E49CC5D26}"/>
              </a:ext>
            </a:extLst>
          </p:cNvPr>
          <p:cNvSpPr/>
          <p:nvPr/>
        </p:nvSpPr>
        <p:spPr>
          <a:xfrm>
            <a:off x="9474050" y="4052578"/>
            <a:ext cx="2566633" cy="1167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some linear paths are much faster/slower, use </a:t>
            </a:r>
            <a:r>
              <a:rPr lang="en-US" b="1" dirty="0"/>
              <a:t>weighted</a:t>
            </a:r>
            <a:r>
              <a:rPr lang="en-US" dirty="0"/>
              <a:t> SSSP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5721B3-3895-E45D-460C-9535C867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00E6E-C055-DFA7-2F86-88E37F944C9F}"/>
              </a:ext>
            </a:extLst>
          </p:cNvPr>
          <p:cNvSpPr txBox="1"/>
          <p:nvPr/>
        </p:nvSpPr>
        <p:spPr>
          <a:xfrm>
            <a:off x="2939005" y="2787702"/>
            <a:ext cx="2702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600" dirty="0"/>
              <a:t>[video clip]</a:t>
            </a:r>
          </a:p>
        </p:txBody>
      </p:sp>
      <p:pic>
        <p:nvPicPr>
          <p:cNvPr id="3" name="bfs_ai">
            <a:hlinkClick r:id="" action="ppaction://media"/>
            <a:extLst>
              <a:ext uri="{FF2B5EF4-FFF2-40B4-BE49-F238E27FC236}">
                <a16:creationId xmlns:a16="http://schemas.microsoft.com/office/drawing/2014/main" id="{CEFDEF12-6DC3-1438-2FE1-D0FC5EEBDE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103" y="77182"/>
            <a:ext cx="9283321" cy="580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3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 animBg="1"/>
      <p:bldP spid="1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2" name="Speech Bubble: Rectangle 81">
                <a:extLst>
                  <a:ext uri="{FF2B5EF4-FFF2-40B4-BE49-F238E27FC236}">
                    <a16:creationId xmlns:a16="http://schemas.microsoft.com/office/drawing/2014/main" id="{F9B4A23A-0CCB-4B07-8FAB-EB08367B1C0A}"/>
                  </a:ext>
                </a:extLst>
              </p:cNvPr>
              <p:cNvSpPr/>
              <p:nvPr/>
            </p:nvSpPr>
            <p:spPr>
              <a:xfrm>
                <a:off x="3786582" y="1446086"/>
                <a:ext cx="1210996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is optimal</a:t>
                </a:r>
                <a:endParaRPr lang="en-US" dirty="0"/>
              </a:p>
            </p:txBody>
          </p:sp>
        </mc:Choice>
        <mc:Fallback xmlns="">
          <p:sp>
            <p:nvSpPr>
              <p:cNvPr id="82" name="Speech Bubble: Rectangle 81">
                <a:extLst>
                  <a:ext uri="{FF2B5EF4-FFF2-40B4-BE49-F238E27FC236}">
                    <a16:creationId xmlns:a16="http://schemas.microsoft.com/office/drawing/2014/main" id="{F9B4A23A-0CCB-4B07-8FAB-EB08367B1C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582" y="1446086"/>
                <a:ext cx="1210996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2"/>
                <a:stretch>
                  <a:fillRect r="-44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Speech Bubble: Rectangle 85">
                <a:extLst>
                  <a:ext uri="{FF2B5EF4-FFF2-40B4-BE49-F238E27FC236}">
                    <a16:creationId xmlns:a16="http://schemas.microsoft.com/office/drawing/2014/main" id="{5E50FA92-716D-4978-90CA-CAF55A200EF6}"/>
                  </a:ext>
                </a:extLst>
              </p:cNvPr>
              <p:cNvSpPr/>
              <p:nvPr/>
            </p:nvSpPr>
            <p:spPr>
              <a:xfrm>
                <a:off x="4046156" y="1277652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is optimal</a:t>
                </a:r>
                <a:endParaRPr lang="en-US" dirty="0"/>
              </a:p>
            </p:txBody>
          </p:sp>
        </mc:Choice>
        <mc:Fallback xmlns="">
          <p:sp>
            <p:nvSpPr>
              <p:cNvPr id="86" name="Speech Bubble: Rectangle 85">
                <a:extLst>
                  <a:ext uri="{FF2B5EF4-FFF2-40B4-BE49-F238E27FC236}">
                    <a16:creationId xmlns:a16="http://schemas.microsoft.com/office/drawing/2014/main" id="{5E50FA92-716D-4978-90CA-CAF55A200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156" y="1277652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3"/>
                <a:stretch>
                  <a:fillRect r="-55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Speech Bubble: Rectangle 88">
                <a:extLst>
                  <a:ext uri="{FF2B5EF4-FFF2-40B4-BE49-F238E27FC236}">
                    <a16:creationId xmlns:a16="http://schemas.microsoft.com/office/drawing/2014/main" id="{A14D1784-C1C9-475E-8CC7-772B941B4B73}"/>
                  </a:ext>
                </a:extLst>
              </p:cNvPr>
              <p:cNvSpPr/>
              <p:nvPr/>
            </p:nvSpPr>
            <p:spPr>
              <a:xfrm>
                <a:off x="4322129" y="1170839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is optimal</a:t>
                </a:r>
                <a:endParaRPr lang="en-US" dirty="0"/>
              </a:p>
            </p:txBody>
          </p:sp>
        </mc:Choice>
        <mc:Fallback xmlns="">
          <p:sp>
            <p:nvSpPr>
              <p:cNvPr id="89" name="Speech Bubble: Rectangle 88">
                <a:extLst>
                  <a:ext uri="{FF2B5EF4-FFF2-40B4-BE49-F238E27FC236}">
                    <a16:creationId xmlns:a16="http://schemas.microsoft.com/office/drawing/2014/main" id="{A14D1784-C1C9-475E-8CC7-772B941B4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129" y="1170839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4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69" y="-2"/>
            <a:ext cx="5985661" cy="1454637"/>
          </a:xfrm>
        </p:spPr>
        <p:txBody>
          <a:bodyPr>
            <a:normAutofit/>
          </a:bodyPr>
          <a:lstStyle/>
          <a:p>
            <a:r>
              <a:rPr lang="en-CA" dirty="0"/>
              <a:t>Dijkstra’s algorithm</a:t>
            </a:r>
            <a:br>
              <a:rPr lang="en-CA" dirty="0"/>
            </a:br>
            <a:r>
              <a:rPr lang="en-CA" sz="2800" b="1" dirty="0"/>
              <a:t>Illustrative example</a:t>
            </a:r>
            <a:endParaRPr lang="en-CA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762852" y="386397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538690" y="30349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2461684" y="316127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3126702" y="3340760"/>
            <a:ext cx="411988" cy="12630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4" idx="7"/>
            <a:endCxn id="6" idx="3"/>
          </p:cNvCxnSpPr>
          <p:nvPr/>
        </p:nvCxnSpPr>
        <p:spPr>
          <a:xfrm flipV="1">
            <a:off x="2330480" y="3683292"/>
            <a:ext cx="228594" cy="27025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1430343" y="251353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9" idx="4"/>
            <a:endCxn id="4" idx="1"/>
          </p:cNvCxnSpPr>
          <p:nvPr/>
        </p:nvCxnSpPr>
        <p:spPr>
          <a:xfrm>
            <a:off x="1762852" y="3125112"/>
            <a:ext cx="97390" cy="82843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5035830" y="389795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641878" y="281874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6479435" y="414623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12" idx="5"/>
            <a:endCxn id="13" idx="0"/>
          </p:cNvCxnSpPr>
          <p:nvPr/>
        </p:nvCxnSpPr>
        <p:spPr>
          <a:xfrm>
            <a:off x="6209506" y="3340758"/>
            <a:ext cx="602438" cy="80547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13" idx="2"/>
            <a:endCxn id="11" idx="5"/>
          </p:cNvCxnSpPr>
          <p:nvPr/>
        </p:nvCxnSpPr>
        <p:spPr>
          <a:xfrm flipH="1" flipV="1">
            <a:off x="5603458" y="4419972"/>
            <a:ext cx="875977" cy="3205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11" idx="0"/>
            <a:endCxn id="12" idx="3"/>
          </p:cNvCxnSpPr>
          <p:nvPr/>
        </p:nvCxnSpPr>
        <p:spPr>
          <a:xfrm flipV="1">
            <a:off x="5368339" y="3340758"/>
            <a:ext cx="370929" cy="55719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5" idx="6"/>
            <a:endCxn id="11" idx="1"/>
          </p:cNvCxnSpPr>
          <p:nvPr/>
        </p:nvCxnSpPr>
        <p:spPr>
          <a:xfrm>
            <a:off x="4203708" y="3340760"/>
            <a:ext cx="929512" cy="64676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8146693" y="38404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8142368" y="266584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9" idx="2"/>
            <a:endCxn id="12" idx="6"/>
          </p:cNvCxnSpPr>
          <p:nvPr/>
        </p:nvCxnSpPr>
        <p:spPr>
          <a:xfrm flipH="1">
            <a:off x="6306896" y="2971638"/>
            <a:ext cx="1835472" cy="15289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504835" y="278261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9845433" y="182723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948440" y="303089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22" idx="5"/>
            <a:endCxn id="23" idx="0"/>
          </p:cNvCxnSpPr>
          <p:nvPr/>
        </p:nvCxnSpPr>
        <p:spPr>
          <a:xfrm>
            <a:off x="10413061" y="2349252"/>
            <a:ext cx="867888" cy="6816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23" idx="2"/>
            <a:endCxn id="21" idx="5"/>
          </p:cNvCxnSpPr>
          <p:nvPr/>
        </p:nvCxnSpPr>
        <p:spPr>
          <a:xfrm flipH="1" flipV="1">
            <a:off x="10072463" y="3304632"/>
            <a:ext cx="875977" cy="3205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21" idx="0"/>
            <a:endCxn id="22" idx="4"/>
          </p:cNvCxnSpPr>
          <p:nvPr/>
        </p:nvCxnSpPr>
        <p:spPr>
          <a:xfrm flipV="1">
            <a:off x="9837344" y="2438816"/>
            <a:ext cx="340598" cy="3438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ABADD13-4CB5-44CE-BE03-FD09D64F9BC6}"/>
              </a:ext>
            </a:extLst>
          </p:cNvPr>
          <p:cNvCxnSpPr>
            <a:cxnSpLocks/>
            <a:stCxn id="22" idx="2"/>
            <a:endCxn id="12" idx="7"/>
          </p:cNvCxnSpPr>
          <p:nvPr/>
        </p:nvCxnSpPr>
        <p:spPr>
          <a:xfrm flipH="1">
            <a:off x="6209506" y="2133027"/>
            <a:ext cx="3635927" cy="7752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23" idx="3"/>
            <a:endCxn id="18" idx="6"/>
          </p:cNvCxnSpPr>
          <p:nvPr/>
        </p:nvCxnSpPr>
        <p:spPr>
          <a:xfrm flipH="1">
            <a:off x="8811711" y="3552911"/>
            <a:ext cx="2234119" cy="59332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21" idx="2"/>
            <a:endCxn id="19" idx="6"/>
          </p:cNvCxnSpPr>
          <p:nvPr/>
        </p:nvCxnSpPr>
        <p:spPr>
          <a:xfrm flipH="1" flipV="1">
            <a:off x="8807386" y="2971638"/>
            <a:ext cx="697449" cy="11676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2" idx="2"/>
            <a:endCxn id="5" idx="7"/>
          </p:cNvCxnSpPr>
          <p:nvPr/>
        </p:nvCxnSpPr>
        <p:spPr>
          <a:xfrm flipH="1">
            <a:off x="4106318" y="3124533"/>
            <a:ext cx="1535560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1" idx="2"/>
            <a:endCxn id="6" idx="5"/>
          </p:cNvCxnSpPr>
          <p:nvPr/>
        </p:nvCxnSpPr>
        <p:spPr>
          <a:xfrm flipH="1" flipV="1">
            <a:off x="3029312" y="3683292"/>
            <a:ext cx="2006518" cy="52045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1" idx="3"/>
            <a:endCxn id="4" idx="6"/>
          </p:cNvCxnSpPr>
          <p:nvPr/>
        </p:nvCxnSpPr>
        <p:spPr>
          <a:xfrm flipH="1" flipV="1">
            <a:off x="2427870" y="4169769"/>
            <a:ext cx="2705350" cy="25020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9C473C6-177B-4314-A5BE-BC9DAC5B0096}"/>
              </a:ext>
            </a:extLst>
          </p:cNvPr>
          <p:cNvCxnSpPr>
            <a:cxnSpLocks/>
            <a:stCxn id="18" idx="2"/>
            <a:endCxn id="13" idx="6"/>
          </p:cNvCxnSpPr>
          <p:nvPr/>
        </p:nvCxnSpPr>
        <p:spPr>
          <a:xfrm flipH="1">
            <a:off x="7144453" y="4146237"/>
            <a:ext cx="1002240" cy="3057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391D790-02B0-4B7D-B983-44627F0C4025}"/>
              </a:ext>
            </a:extLst>
          </p:cNvPr>
          <p:cNvCxnSpPr>
            <a:cxnSpLocks/>
            <a:stCxn id="21" idx="3"/>
            <a:endCxn id="18" idx="7"/>
          </p:cNvCxnSpPr>
          <p:nvPr/>
        </p:nvCxnSpPr>
        <p:spPr>
          <a:xfrm flipH="1">
            <a:off x="8714321" y="3304632"/>
            <a:ext cx="887904" cy="62537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9" idx="6"/>
            <a:endCxn id="5" idx="1"/>
          </p:cNvCxnSpPr>
          <p:nvPr/>
        </p:nvCxnSpPr>
        <p:spPr>
          <a:xfrm>
            <a:off x="2095361" y="2819323"/>
            <a:ext cx="1540719" cy="30521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65720" y="26030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79047" y="3449085"/>
            <a:ext cx="3129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77903" y="3494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47151" y="30720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79627" y="43428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98795" y="35031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757315" y="22917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86342" y="22541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61344" y="274258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357477" y="2968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62391" y="34893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878144" y="31699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96600" y="44359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05276" y="270022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962426" y="393524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170454" y="34309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86207" y="432487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51339" y="26829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98022" y="330014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615262" y="234995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19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</p:cNvCxnSpPr>
          <p:nvPr/>
        </p:nvCxnSpPr>
        <p:spPr>
          <a:xfrm flipV="1">
            <a:off x="6306896" y="3211780"/>
            <a:ext cx="1900744" cy="4100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586207" y="316302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21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19" idx="5"/>
          </p:cNvCxnSpPr>
          <p:nvPr/>
        </p:nvCxnSpPr>
        <p:spPr>
          <a:xfrm>
            <a:off x="8709996" y="3187863"/>
            <a:ext cx="838855" cy="1272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859588" y="36165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22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470F630-CA71-43E6-8E70-FAF8FD13CFA9}"/>
              </a:ext>
            </a:extLst>
          </p:cNvPr>
          <p:cNvSpPr/>
          <p:nvPr/>
        </p:nvSpPr>
        <p:spPr>
          <a:xfrm>
            <a:off x="1430343" y="2511448"/>
            <a:ext cx="665018" cy="611579"/>
          </a:xfrm>
          <a:prstGeom prst="ellipse">
            <a:avLst/>
          </a:prstGeom>
          <a:solidFill>
            <a:srgbClr val="262626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a,0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peech Bubble: Rectangle 56">
                <a:extLst>
                  <a:ext uri="{FF2B5EF4-FFF2-40B4-BE49-F238E27FC236}">
                    <a16:creationId xmlns:a16="http://schemas.microsoft.com/office/drawing/2014/main" id="{21273BD4-CF21-4BAA-B8B1-EA35442CE6A6}"/>
                  </a:ext>
                </a:extLst>
              </p:cNvPr>
              <p:cNvSpPr/>
              <p:nvPr/>
            </p:nvSpPr>
            <p:spPr>
              <a:xfrm>
                <a:off x="329157" y="1450265"/>
                <a:ext cx="1501796" cy="823565"/>
              </a:xfrm>
              <a:prstGeom prst="wedgeRectCallout">
                <a:avLst>
                  <a:gd name="adj1" fmla="val 32505"/>
                  <a:gd name="adj2" fmla="val 800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Start node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is here</a:t>
                </a:r>
              </a:p>
            </p:txBody>
          </p:sp>
        </mc:Choice>
        <mc:Fallback xmlns="">
          <p:sp>
            <p:nvSpPr>
              <p:cNvPr id="57" name="Speech Bubble: Rectangle 56">
                <a:extLst>
                  <a:ext uri="{FF2B5EF4-FFF2-40B4-BE49-F238E27FC236}">
                    <a16:creationId xmlns:a16="http://schemas.microsoft.com/office/drawing/2014/main" id="{21273BD4-CF21-4BAA-B8B1-EA35442CE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57" y="1450265"/>
                <a:ext cx="1501796" cy="823565"/>
              </a:xfrm>
              <a:prstGeom prst="wedgeRectCallout">
                <a:avLst>
                  <a:gd name="adj1" fmla="val 32505"/>
                  <a:gd name="adj2" fmla="val 80007"/>
                </a:avLst>
              </a:prstGeom>
              <a:blipFill>
                <a:blip r:embed="rId5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Speech Bubble: Rectangle 61">
                <a:extLst>
                  <a:ext uri="{FF2B5EF4-FFF2-40B4-BE49-F238E27FC236}">
                    <a16:creationId xmlns:a16="http://schemas.microsoft.com/office/drawing/2014/main" id="{C1B37259-2628-4A26-B4B7-B6583C97114E}"/>
                  </a:ext>
                </a:extLst>
              </p:cNvPr>
              <p:cNvSpPr/>
              <p:nvPr/>
            </p:nvSpPr>
            <p:spPr>
              <a:xfrm>
                <a:off x="1914398" y="1443192"/>
                <a:ext cx="1487484" cy="823565"/>
              </a:xfrm>
              <a:prstGeom prst="wedgeRectCallout">
                <a:avLst>
                  <a:gd name="adj1" fmla="val -48039"/>
                  <a:gd name="adj2" fmla="val 1056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Showing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𝑑𝑖𝑠𝑡</m:t>
                    </m:r>
                  </m:oMath>
                </a14:m>
                <a:r>
                  <a:rPr lang="en-US" dirty="0"/>
                  <a:t>-values</a:t>
                </a:r>
              </a:p>
            </p:txBody>
          </p:sp>
        </mc:Choice>
        <mc:Fallback xmlns="">
          <p:sp>
            <p:nvSpPr>
              <p:cNvPr id="62" name="Speech Bubble: Rectangle 61">
                <a:extLst>
                  <a:ext uri="{FF2B5EF4-FFF2-40B4-BE49-F238E27FC236}">
                    <a16:creationId xmlns:a16="http://schemas.microsoft.com/office/drawing/2014/main" id="{C1B37259-2628-4A26-B4B7-B6583C971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398" y="1443192"/>
                <a:ext cx="1487484" cy="823565"/>
              </a:xfrm>
              <a:prstGeom prst="wedgeRectCallout">
                <a:avLst>
                  <a:gd name="adj1" fmla="val -48039"/>
                  <a:gd name="adj2" fmla="val 10561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883B8DE-EA29-47B6-8BAB-83114FE68838}"/>
                  </a:ext>
                </a:extLst>
              </p:cNvPr>
              <p:cNvSpPr/>
              <p:nvPr/>
            </p:nvSpPr>
            <p:spPr>
              <a:xfrm>
                <a:off x="1767540" y="385870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d,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883B8DE-EA29-47B6-8BAB-83114FE68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540" y="3858707"/>
                <a:ext cx="665018" cy="611579"/>
              </a:xfrm>
              <a:prstGeom prst="ellipse">
                <a:avLst/>
              </a:prstGeom>
              <a:blipFill>
                <a:blip r:embed="rId7"/>
                <a:stretch>
                  <a:fillRect l="-720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39D2EAC-90F2-41AD-841F-7B8252BF143F}"/>
                  </a:ext>
                </a:extLst>
              </p:cNvPr>
              <p:cNvSpPr/>
              <p:nvPr/>
            </p:nvSpPr>
            <p:spPr>
              <a:xfrm>
                <a:off x="3536625" y="3043670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c,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39D2EAC-90F2-41AD-841F-7B8252BF1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625" y="3043670"/>
                <a:ext cx="665018" cy="611579"/>
              </a:xfrm>
              <a:prstGeom prst="ellipse">
                <a:avLst/>
              </a:prstGeom>
              <a:blipFill>
                <a:blip r:embed="rId8"/>
                <a:stretch>
                  <a:fillRect l="-54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27FE297-3539-4A5D-A91A-F725ACADFDF1}"/>
                  </a:ext>
                </a:extLst>
              </p:cNvPr>
              <p:cNvSpPr/>
              <p:nvPr/>
            </p:nvSpPr>
            <p:spPr>
              <a:xfrm>
                <a:off x="2459619" y="316997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b,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27FE297-3539-4A5D-A91A-F725ACADF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619" y="3169977"/>
                <a:ext cx="665018" cy="611579"/>
              </a:xfrm>
              <a:prstGeom prst="ellipse">
                <a:avLst/>
              </a:prstGeom>
              <a:blipFill>
                <a:blip r:embed="rId9"/>
                <a:stretch>
                  <a:fillRect l="-62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2878DFB-6D34-4C5A-9675-1009C3971572}"/>
                  </a:ext>
                </a:extLst>
              </p:cNvPr>
              <p:cNvSpPr/>
              <p:nvPr/>
            </p:nvSpPr>
            <p:spPr>
              <a:xfrm>
                <a:off x="5033765" y="390665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e,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2878DFB-6D34-4C5A-9675-1009C3971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5" y="3906657"/>
                <a:ext cx="665018" cy="611579"/>
              </a:xfrm>
              <a:prstGeom prst="ellipse">
                <a:avLst/>
              </a:prstGeom>
              <a:blipFill>
                <a:blip r:embed="rId10"/>
                <a:stretch>
                  <a:fillRect l="-630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C8C2511-A1C5-429C-81A4-0C31E6D38E2F}"/>
                  </a:ext>
                </a:extLst>
              </p:cNvPr>
              <p:cNvSpPr/>
              <p:nvPr/>
            </p:nvSpPr>
            <p:spPr>
              <a:xfrm>
                <a:off x="5639813" y="2827443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f,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C8C2511-A1C5-429C-81A4-0C31E6D38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813" y="2827443"/>
                <a:ext cx="665018" cy="611579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9ABEEAB-3113-4F60-B4EF-C5388ACD35DA}"/>
                  </a:ext>
                </a:extLst>
              </p:cNvPr>
              <p:cNvSpPr/>
              <p:nvPr/>
            </p:nvSpPr>
            <p:spPr>
              <a:xfrm>
                <a:off x="6477370" y="4154936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h,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9ABEEAB-3113-4F60-B4EF-C5388ACD3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370" y="4154936"/>
                <a:ext cx="665018" cy="611579"/>
              </a:xfrm>
              <a:prstGeom prst="ellipse">
                <a:avLst/>
              </a:prstGeom>
              <a:blipFill>
                <a:blip r:embed="rId12"/>
                <a:stretch>
                  <a:fillRect l="-54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73D2AC8-D553-4C34-A9DF-C98B18D0DFF1}"/>
                  </a:ext>
                </a:extLst>
              </p:cNvPr>
              <p:cNvSpPr/>
              <p:nvPr/>
            </p:nvSpPr>
            <p:spPr>
              <a:xfrm>
                <a:off x="8144628" y="384914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 err="1"/>
                  <a:t>i</a:t>
                </a:r>
                <a:r>
                  <a:rPr lang="en-CA" sz="2000" b="1" dirty="0"/>
                  <a:t>,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73D2AC8-D553-4C34-A9DF-C98B18D0D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628" y="3849147"/>
                <a:ext cx="665018" cy="611579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7C5D70A-82A0-49A9-8B4E-A4B7764CF110}"/>
                  </a:ext>
                </a:extLst>
              </p:cNvPr>
              <p:cNvSpPr/>
              <p:nvPr/>
            </p:nvSpPr>
            <p:spPr>
              <a:xfrm>
                <a:off x="8140303" y="267454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g,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7C5D70A-82A0-49A9-8B4E-A4B7764CF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303" y="2674548"/>
                <a:ext cx="665018" cy="611579"/>
              </a:xfrm>
              <a:prstGeom prst="ellipse">
                <a:avLst/>
              </a:prstGeom>
              <a:blipFill>
                <a:blip r:embed="rId14"/>
                <a:stretch>
                  <a:fillRect l="-630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B135ED6-2432-47EF-85A5-CA6BB96EEB74}"/>
                  </a:ext>
                </a:extLst>
              </p:cNvPr>
              <p:cNvSpPr/>
              <p:nvPr/>
            </p:nvSpPr>
            <p:spPr>
              <a:xfrm>
                <a:off x="9502770" y="279131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j,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B135ED6-2432-47EF-85A5-CA6BB96EEB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0" y="2791317"/>
                <a:ext cx="665018" cy="611579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89C4C18-25A1-41B3-A756-033142D29348}"/>
                  </a:ext>
                </a:extLst>
              </p:cNvPr>
              <p:cNvSpPr/>
              <p:nvPr/>
            </p:nvSpPr>
            <p:spPr>
              <a:xfrm>
                <a:off x="9843368" y="183593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l,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89C4C18-25A1-41B3-A756-033142D293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368" y="1835937"/>
                <a:ext cx="665018" cy="611579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C7C1ED3-CF53-4A44-8665-6E314F3D38AF}"/>
                  </a:ext>
                </a:extLst>
              </p:cNvPr>
              <p:cNvSpPr/>
              <p:nvPr/>
            </p:nvSpPr>
            <p:spPr>
              <a:xfrm>
                <a:off x="10946375" y="3039596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k,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C7C1ED3-CF53-4A44-8665-6E314F3D38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375" y="3039596"/>
                <a:ext cx="665018" cy="611579"/>
              </a:xfrm>
              <a:prstGeom prst="ellipse">
                <a:avLst/>
              </a:prstGeom>
              <a:blipFill>
                <a:blip r:embed="rId17"/>
                <a:stretch>
                  <a:fillRect l="-54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9179CA28-C621-457D-A7B8-892953830072}"/>
                  </a:ext>
                </a:extLst>
              </p:cNvPr>
              <p:cNvSpPr/>
              <p:nvPr/>
            </p:nvSpPr>
            <p:spPr>
              <a:xfrm>
                <a:off x="3540121" y="304770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c,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9179CA28-C621-457D-A7B8-892953830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121" y="3047708"/>
                <a:ext cx="665018" cy="611579"/>
              </a:xfrm>
              <a:prstGeom prst="ellipse">
                <a:avLst/>
              </a:prstGeom>
              <a:blipFill>
                <a:blip r:embed="rId18"/>
                <a:stretch>
                  <a:fillRect l="-180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70B8423C-A884-4CA5-A7DD-8F0CB16C4128}"/>
                  </a:ext>
                </a:extLst>
              </p:cNvPr>
              <p:cNvSpPr/>
              <p:nvPr/>
            </p:nvSpPr>
            <p:spPr>
              <a:xfrm>
                <a:off x="1776064" y="3860029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d,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70B8423C-A884-4CA5-A7DD-8F0CB16C4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064" y="3860029"/>
                <a:ext cx="665018" cy="611579"/>
              </a:xfrm>
              <a:prstGeom prst="ellipse">
                <a:avLst/>
              </a:prstGeom>
              <a:blipFill>
                <a:blip r:embed="rId19"/>
                <a:stretch>
                  <a:fillRect l="-180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AB58C9E-A33C-4405-8A14-43F7CC35934E}"/>
                  </a:ext>
                </a:extLst>
              </p:cNvPr>
              <p:cNvSpPr/>
              <p:nvPr/>
            </p:nvSpPr>
            <p:spPr>
              <a:xfrm>
                <a:off x="1773999" y="3849147"/>
                <a:ext cx="665018" cy="611579"/>
              </a:xfrm>
              <a:prstGeom prst="ellipse">
                <a:avLst/>
              </a:prstGeom>
              <a:solidFill>
                <a:srgbClr val="262626"/>
              </a:solidFill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FFFFFF"/>
                    </a:solidFill>
                  </a:rPr>
                  <a:t>d,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CA" sz="20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AB58C9E-A33C-4405-8A14-43F7CC359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999" y="3849147"/>
                <a:ext cx="665018" cy="611579"/>
              </a:xfrm>
              <a:prstGeom prst="ellipse">
                <a:avLst/>
              </a:prstGeom>
              <a:blipFill>
                <a:blip r:embed="rId20"/>
                <a:stretch>
                  <a:fillRect l="-1754"/>
                </a:stretch>
              </a:blip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20CF6CA-2AC8-4CF6-BC0B-CBC577D879EB}"/>
                  </a:ext>
                </a:extLst>
              </p:cNvPr>
              <p:cNvSpPr/>
              <p:nvPr/>
            </p:nvSpPr>
            <p:spPr>
              <a:xfrm>
                <a:off x="2460183" y="3166505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b,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20CF6CA-2AC8-4CF6-BC0B-CBC577D87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83" y="3166505"/>
                <a:ext cx="665018" cy="611579"/>
              </a:xfrm>
              <a:prstGeom prst="ellipse">
                <a:avLst/>
              </a:prstGeom>
              <a:blipFill>
                <a:blip r:embed="rId21"/>
                <a:stretch>
                  <a:fillRect l="-270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99FEFEB-2663-4CF0-958C-7D76D7A8A592}"/>
                  </a:ext>
                </a:extLst>
              </p:cNvPr>
              <p:cNvSpPr/>
              <p:nvPr/>
            </p:nvSpPr>
            <p:spPr>
              <a:xfrm>
                <a:off x="2468548" y="3171161"/>
                <a:ext cx="665018" cy="611579"/>
              </a:xfrm>
              <a:prstGeom prst="ellipse">
                <a:avLst/>
              </a:prstGeom>
              <a:solidFill>
                <a:srgbClr val="262626"/>
              </a:solidFill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FFFFFF"/>
                    </a:solidFill>
                  </a:rPr>
                  <a:t>b,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CA" sz="20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99FEFEB-2663-4CF0-958C-7D76D7A8A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548" y="3171161"/>
                <a:ext cx="665018" cy="611579"/>
              </a:xfrm>
              <a:prstGeom prst="ellipse">
                <a:avLst/>
              </a:prstGeom>
              <a:blipFill>
                <a:blip r:embed="rId22"/>
                <a:stretch>
                  <a:fillRect l="-1754"/>
                </a:stretch>
              </a:blip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1A1302C-C7B1-4316-A24E-99B02DAF63D4}"/>
                  </a:ext>
                </a:extLst>
              </p:cNvPr>
              <p:cNvSpPr/>
              <p:nvPr/>
            </p:nvSpPr>
            <p:spPr>
              <a:xfrm>
                <a:off x="3540739" y="3048784"/>
                <a:ext cx="665018" cy="611579"/>
              </a:xfrm>
              <a:prstGeom prst="ellipse">
                <a:avLst/>
              </a:prstGeom>
              <a:solidFill>
                <a:srgbClr val="262626"/>
              </a:solidFill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FFFFFF"/>
                    </a:solidFill>
                  </a:rPr>
                  <a:t>c,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CA" sz="20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1A1302C-C7B1-4316-A24E-99B02DAF6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739" y="3048784"/>
                <a:ext cx="665018" cy="611579"/>
              </a:xfrm>
              <a:prstGeom prst="ellipse">
                <a:avLst/>
              </a:prstGeom>
              <a:blipFill>
                <a:blip r:embed="rId23"/>
                <a:stretch>
                  <a:fillRect l="-877"/>
                </a:stretch>
              </a:blip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2D28D530-3881-43DF-80B2-0927D44F5910}"/>
                  </a:ext>
                </a:extLst>
              </p:cNvPr>
              <p:cNvSpPr/>
              <p:nvPr/>
            </p:nvSpPr>
            <p:spPr>
              <a:xfrm>
                <a:off x="5024670" y="3905014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e,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𝟐𝟑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2D28D530-3881-43DF-80B2-0927D44F5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670" y="3905014"/>
                <a:ext cx="665018" cy="611579"/>
              </a:xfrm>
              <a:prstGeom prst="ellipse">
                <a:avLst/>
              </a:prstGeom>
              <a:blipFill>
                <a:blip r:embed="rId24"/>
                <a:stretch>
                  <a:fillRect l="-12613" r="-360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Speech Bubble: Rectangle 91">
                <a:extLst>
                  <a:ext uri="{FF2B5EF4-FFF2-40B4-BE49-F238E27FC236}">
                    <a16:creationId xmlns:a16="http://schemas.microsoft.com/office/drawing/2014/main" id="{CA722C75-9B67-4C8D-A5D0-09A66224B525}"/>
                  </a:ext>
                </a:extLst>
              </p:cNvPr>
              <p:cNvSpPr/>
              <p:nvPr/>
            </p:nvSpPr>
            <p:spPr>
              <a:xfrm>
                <a:off x="4653056" y="1091019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is optimal</a:t>
                </a:r>
                <a:endParaRPr lang="en-US" dirty="0"/>
              </a:p>
            </p:txBody>
          </p:sp>
        </mc:Choice>
        <mc:Fallback xmlns="">
          <p:sp>
            <p:nvSpPr>
              <p:cNvPr id="92" name="Speech Bubble: Rectangle 91">
                <a:extLst>
                  <a:ext uri="{FF2B5EF4-FFF2-40B4-BE49-F238E27FC236}">
                    <a16:creationId xmlns:a16="http://schemas.microsoft.com/office/drawing/2014/main" id="{CA722C75-9B67-4C8D-A5D0-09A66224B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056" y="1091019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25"/>
                <a:stretch>
                  <a:fillRect r="-50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5292D14-72CD-4457-A609-23204ABBD4D8}"/>
                  </a:ext>
                </a:extLst>
              </p:cNvPr>
              <p:cNvSpPr/>
              <p:nvPr/>
            </p:nvSpPr>
            <p:spPr>
              <a:xfrm>
                <a:off x="5026284" y="3912071"/>
                <a:ext cx="665018" cy="611579"/>
              </a:xfrm>
              <a:prstGeom prst="ellipse">
                <a:avLst/>
              </a:prstGeom>
              <a:solidFill>
                <a:srgbClr val="262626"/>
              </a:solidFill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FFFFFF"/>
                    </a:solidFill>
                  </a:rPr>
                  <a:t>e,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𝟐𝟑</m:t>
                    </m:r>
                  </m:oMath>
                </a14:m>
                <a:endParaRPr lang="en-CA" sz="20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5292D14-72CD-4457-A609-23204ABBD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284" y="3912071"/>
                <a:ext cx="665018" cy="611579"/>
              </a:xfrm>
              <a:prstGeom prst="ellipse">
                <a:avLst/>
              </a:prstGeom>
              <a:blipFill>
                <a:blip r:embed="rId26"/>
                <a:stretch>
                  <a:fillRect l="-12281" r="-877"/>
                </a:stretch>
              </a:blip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4C8EDB1-76D1-4404-A1A8-DA3C97A99EE3}"/>
                  </a:ext>
                </a:extLst>
              </p:cNvPr>
              <p:cNvSpPr/>
              <p:nvPr/>
            </p:nvSpPr>
            <p:spPr>
              <a:xfrm>
                <a:off x="5648271" y="2830663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f,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4C8EDB1-76D1-4404-A1A8-DA3C97A99E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271" y="2830663"/>
                <a:ext cx="665018" cy="611579"/>
              </a:xfrm>
              <a:prstGeom prst="ellipse">
                <a:avLst/>
              </a:prstGeom>
              <a:blipFill>
                <a:blip r:embed="rId27"/>
                <a:stretch>
                  <a:fillRect l="-630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Speech Bubble: Rectangle 94">
                <a:extLst>
                  <a:ext uri="{FF2B5EF4-FFF2-40B4-BE49-F238E27FC236}">
                    <a16:creationId xmlns:a16="http://schemas.microsoft.com/office/drawing/2014/main" id="{DA123BBA-5D9D-4E69-8883-D2112ED683DD}"/>
                  </a:ext>
                </a:extLst>
              </p:cNvPr>
              <p:cNvSpPr/>
              <p:nvPr/>
            </p:nvSpPr>
            <p:spPr>
              <a:xfrm>
                <a:off x="4975090" y="1160257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is optimal</a:t>
                </a:r>
                <a:endParaRPr lang="en-US" dirty="0"/>
              </a:p>
            </p:txBody>
          </p:sp>
        </mc:Choice>
        <mc:Fallback xmlns="">
          <p:sp>
            <p:nvSpPr>
              <p:cNvPr id="95" name="Speech Bubble: Rectangle 94">
                <a:extLst>
                  <a:ext uri="{FF2B5EF4-FFF2-40B4-BE49-F238E27FC236}">
                    <a16:creationId xmlns:a16="http://schemas.microsoft.com/office/drawing/2014/main" id="{DA123BBA-5D9D-4E69-8883-D2112ED68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090" y="1160257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28"/>
                <a:stretch>
                  <a:fillRect r="-50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338B8D3-DA3D-4052-A9ED-D352A3E62B1D}"/>
                  </a:ext>
                </a:extLst>
              </p:cNvPr>
              <p:cNvSpPr/>
              <p:nvPr/>
            </p:nvSpPr>
            <p:spPr>
              <a:xfrm>
                <a:off x="5644505" y="2833387"/>
                <a:ext cx="665018" cy="611579"/>
              </a:xfrm>
              <a:prstGeom prst="ellipse">
                <a:avLst/>
              </a:prstGeom>
              <a:solidFill>
                <a:srgbClr val="262626"/>
              </a:solidFill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FFFFFF"/>
                    </a:solidFill>
                  </a:rPr>
                  <a:t>f,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endParaRPr lang="en-CA" sz="20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338B8D3-DA3D-4052-A9ED-D352A3E62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505" y="2833387"/>
                <a:ext cx="665018" cy="611579"/>
              </a:xfrm>
              <a:prstGeom prst="ellipse">
                <a:avLst/>
              </a:prstGeom>
              <a:blipFill>
                <a:blip r:embed="rId29"/>
                <a:stretch>
                  <a:fillRect l="-5263"/>
                </a:stretch>
              </a:blip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CE48F89-27E6-40E9-9DF3-27D36253F061}"/>
              </a:ext>
            </a:extLst>
          </p:cNvPr>
          <p:cNvCxnSpPr>
            <a:cxnSpLocks/>
            <a:stCxn id="13" idx="7"/>
            <a:endCxn id="71" idx="4"/>
          </p:cNvCxnSpPr>
          <p:nvPr/>
        </p:nvCxnSpPr>
        <p:spPr>
          <a:xfrm flipV="1">
            <a:off x="7047063" y="3286127"/>
            <a:ext cx="1425749" cy="94967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42E26BB3-DC26-4167-9BD1-11841A5E75D7}"/>
              </a:ext>
            </a:extLst>
          </p:cNvPr>
          <p:cNvSpPr txBox="1"/>
          <p:nvPr/>
        </p:nvSpPr>
        <p:spPr>
          <a:xfrm>
            <a:off x="7349359" y="3556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B28FB5F-2063-4A06-809F-05F2C0A5AF39}"/>
                  </a:ext>
                </a:extLst>
              </p:cNvPr>
              <p:cNvSpPr/>
              <p:nvPr/>
            </p:nvSpPr>
            <p:spPr>
              <a:xfrm>
                <a:off x="8131482" y="2683662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g,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𝟒𝟓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B28FB5F-2063-4A06-809F-05F2C0A5A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482" y="2683662"/>
                <a:ext cx="665018" cy="611579"/>
              </a:xfrm>
              <a:prstGeom prst="ellipse">
                <a:avLst/>
              </a:prstGeom>
              <a:blipFill>
                <a:blip r:embed="rId30"/>
                <a:stretch>
                  <a:fillRect l="-13514" r="-45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AEC95D9-8033-4A8D-81D7-6B70B06CC258}"/>
                  </a:ext>
                </a:extLst>
              </p:cNvPr>
              <p:cNvSpPr/>
              <p:nvPr/>
            </p:nvSpPr>
            <p:spPr>
              <a:xfrm>
                <a:off x="6480859" y="4155132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h,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𝟑𝟗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AEC95D9-8033-4A8D-81D7-6B70B06CC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859" y="4155132"/>
                <a:ext cx="665018" cy="611579"/>
              </a:xfrm>
              <a:prstGeom prst="ellipse">
                <a:avLst/>
              </a:prstGeom>
              <a:blipFill>
                <a:blip r:embed="rId31"/>
                <a:stretch>
                  <a:fillRect l="-11712" r="-270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Speech Bubble: Rectangle 102">
                <a:extLst>
                  <a:ext uri="{FF2B5EF4-FFF2-40B4-BE49-F238E27FC236}">
                    <a16:creationId xmlns:a16="http://schemas.microsoft.com/office/drawing/2014/main" id="{F3877632-64AB-4785-99C2-F8547AA30E91}"/>
                  </a:ext>
                </a:extLst>
              </p:cNvPr>
              <p:cNvSpPr/>
              <p:nvPr/>
            </p:nvSpPr>
            <p:spPr>
              <a:xfrm>
                <a:off x="5340900" y="1329590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is optimal</a:t>
                </a:r>
                <a:endParaRPr lang="en-US" dirty="0"/>
              </a:p>
            </p:txBody>
          </p:sp>
        </mc:Choice>
        <mc:Fallback xmlns="">
          <p:sp>
            <p:nvSpPr>
              <p:cNvPr id="103" name="Speech Bubble: Rectangle 102">
                <a:extLst>
                  <a:ext uri="{FF2B5EF4-FFF2-40B4-BE49-F238E27FC236}">
                    <a16:creationId xmlns:a16="http://schemas.microsoft.com/office/drawing/2014/main" id="{F3877632-64AB-4785-99C2-F8547AA30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900" y="1329590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32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56526B0C-9C52-4DBF-A080-050BDA193CD0}"/>
                  </a:ext>
                </a:extLst>
              </p:cNvPr>
              <p:cNvSpPr/>
              <p:nvPr/>
            </p:nvSpPr>
            <p:spPr>
              <a:xfrm>
                <a:off x="6486557" y="4154935"/>
                <a:ext cx="665018" cy="611579"/>
              </a:xfrm>
              <a:prstGeom prst="ellipse">
                <a:avLst/>
              </a:prstGeom>
              <a:solidFill>
                <a:srgbClr val="262626"/>
              </a:solidFill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FFFFFF"/>
                    </a:solidFill>
                  </a:rPr>
                  <a:t>h,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𝟑𝟗</m:t>
                    </m:r>
                  </m:oMath>
                </a14:m>
                <a:endParaRPr lang="en-CA" sz="20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56526B0C-9C52-4DBF-A080-050BDA193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557" y="4154935"/>
                <a:ext cx="665018" cy="611579"/>
              </a:xfrm>
              <a:prstGeom prst="ellipse">
                <a:avLst/>
              </a:prstGeom>
              <a:blipFill>
                <a:blip r:embed="rId33"/>
                <a:stretch>
                  <a:fillRect l="-10526" r="-877"/>
                </a:stretch>
              </a:blip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15EBFD2-ABCC-4A53-8394-ED0FFDE1FAF8}"/>
                  </a:ext>
                </a:extLst>
              </p:cNvPr>
              <p:cNvSpPr/>
              <p:nvPr/>
            </p:nvSpPr>
            <p:spPr>
              <a:xfrm>
                <a:off x="8134046" y="267454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g,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𝟒𝟏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15EBFD2-ABCC-4A53-8394-ED0FFDE1F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046" y="2674547"/>
                <a:ext cx="665018" cy="611579"/>
              </a:xfrm>
              <a:prstGeom prst="ellipse">
                <a:avLst/>
              </a:prstGeom>
              <a:blipFill>
                <a:blip r:embed="rId34"/>
                <a:stretch>
                  <a:fillRect l="-12613" r="-45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Speech Bubble: Rectangle 105">
                <a:extLst>
                  <a:ext uri="{FF2B5EF4-FFF2-40B4-BE49-F238E27FC236}">
                    <a16:creationId xmlns:a16="http://schemas.microsoft.com/office/drawing/2014/main" id="{25D7F92A-4F2F-45CC-B314-7059F9F55606}"/>
                  </a:ext>
                </a:extLst>
              </p:cNvPr>
              <p:cNvSpPr/>
              <p:nvPr/>
            </p:nvSpPr>
            <p:spPr>
              <a:xfrm>
                <a:off x="5732220" y="1451507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is optimal</a:t>
                </a:r>
                <a:endParaRPr lang="en-US" dirty="0"/>
              </a:p>
            </p:txBody>
          </p:sp>
        </mc:Choice>
        <mc:Fallback xmlns="">
          <p:sp>
            <p:nvSpPr>
              <p:cNvPr id="106" name="Speech Bubble: Rectangle 105">
                <a:extLst>
                  <a:ext uri="{FF2B5EF4-FFF2-40B4-BE49-F238E27FC236}">
                    <a16:creationId xmlns:a16="http://schemas.microsoft.com/office/drawing/2014/main" id="{25D7F92A-4F2F-45CC-B314-7059F9F55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220" y="1451507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35"/>
                <a:stretch>
                  <a:fillRect r="-60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88BF5F6-B4EA-45ED-A0CF-2A91CC50847F}"/>
                  </a:ext>
                </a:extLst>
              </p:cNvPr>
              <p:cNvSpPr/>
              <p:nvPr/>
            </p:nvSpPr>
            <p:spPr>
              <a:xfrm>
                <a:off x="8132115" y="2674533"/>
                <a:ext cx="665018" cy="611579"/>
              </a:xfrm>
              <a:prstGeom prst="ellipse">
                <a:avLst/>
              </a:prstGeom>
              <a:solidFill>
                <a:srgbClr val="262626"/>
              </a:solidFill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FFFFFF"/>
                    </a:solidFill>
                  </a:rPr>
                  <a:t>g,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𝟒𝟏</m:t>
                    </m:r>
                  </m:oMath>
                </a14:m>
                <a:endParaRPr lang="en-CA" sz="20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88BF5F6-B4EA-45ED-A0CF-2A91CC508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115" y="2674533"/>
                <a:ext cx="665018" cy="611579"/>
              </a:xfrm>
              <a:prstGeom prst="ellipse">
                <a:avLst/>
              </a:prstGeom>
              <a:blipFill>
                <a:blip r:embed="rId36"/>
                <a:stretch>
                  <a:fillRect l="-12281" r="-1754"/>
                </a:stretch>
              </a:blip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A3AF81A-9DC1-4103-B774-70519C2D71D7}"/>
                  </a:ext>
                </a:extLst>
              </p:cNvPr>
              <p:cNvSpPr/>
              <p:nvPr/>
            </p:nvSpPr>
            <p:spPr>
              <a:xfrm>
                <a:off x="9508329" y="2782616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j,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A3AF81A-9DC1-4103-B774-70519C2D7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329" y="2782616"/>
                <a:ext cx="665018" cy="611579"/>
              </a:xfrm>
              <a:prstGeom prst="ellipse">
                <a:avLst/>
              </a:prstGeom>
              <a:blipFill>
                <a:blip r:embed="rId37"/>
                <a:stretch>
                  <a:fillRect l="-630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Speech Bubble: Rectangle 108">
                <a:extLst>
                  <a:ext uri="{FF2B5EF4-FFF2-40B4-BE49-F238E27FC236}">
                    <a16:creationId xmlns:a16="http://schemas.microsoft.com/office/drawing/2014/main" id="{26B8CC50-F00D-47DD-8362-F63D3F53D0B5}"/>
                  </a:ext>
                </a:extLst>
              </p:cNvPr>
              <p:cNvSpPr/>
              <p:nvPr/>
            </p:nvSpPr>
            <p:spPr>
              <a:xfrm>
                <a:off x="6142115" y="1547263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is optimal</a:t>
                </a:r>
                <a:endParaRPr lang="en-US" dirty="0"/>
              </a:p>
            </p:txBody>
          </p:sp>
        </mc:Choice>
        <mc:Fallback xmlns="">
          <p:sp>
            <p:nvSpPr>
              <p:cNvPr id="109" name="Speech Bubble: Rectangle 108">
                <a:extLst>
                  <a:ext uri="{FF2B5EF4-FFF2-40B4-BE49-F238E27FC236}">
                    <a16:creationId xmlns:a16="http://schemas.microsoft.com/office/drawing/2014/main" id="{26B8CC50-F00D-47DD-8362-F63D3F53D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115" y="1547263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38"/>
                <a:stretch>
                  <a:fillRect r="-35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5C22075-99EC-4D4F-A2EB-48A92F4C8F4D}"/>
                  </a:ext>
                </a:extLst>
              </p:cNvPr>
              <p:cNvSpPr/>
              <p:nvPr/>
            </p:nvSpPr>
            <p:spPr>
              <a:xfrm>
                <a:off x="9503693" y="2783978"/>
                <a:ext cx="665018" cy="611579"/>
              </a:xfrm>
              <a:prstGeom prst="ellipse">
                <a:avLst/>
              </a:prstGeom>
              <a:solidFill>
                <a:srgbClr val="262626"/>
              </a:solidFill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FFFFFF"/>
                    </a:solidFill>
                  </a:rPr>
                  <a:t>j,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endParaRPr lang="en-CA" sz="20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5C22075-99EC-4D4F-A2EB-48A92F4C8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693" y="2783978"/>
                <a:ext cx="665018" cy="611579"/>
              </a:xfrm>
              <a:prstGeom prst="ellipse">
                <a:avLst/>
              </a:prstGeom>
              <a:blipFill>
                <a:blip r:embed="rId39"/>
                <a:stretch>
                  <a:fillRect l="-5263"/>
                </a:stretch>
              </a:blip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8B329B1-BED6-4110-9F52-ACF8DA2F46FD}"/>
                  </a:ext>
                </a:extLst>
              </p:cNvPr>
              <p:cNvSpPr/>
              <p:nvPr/>
            </p:nvSpPr>
            <p:spPr>
              <a:xfrm>
                <a:off x="8146693" y="3846935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i,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𝟔𝟐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8B329B1-BED6-4110-9F52-ACF8DA2F4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693" y="3846935"/>
                <a:ext cx="665018" cy="611579"/>
              </a:xfrm>
              <a:prstGeom prst="ellipse">
                <a:avLst/>
              </a:prstGeom>
              <a:blipFill>
                <a:blip r:embed="rId40"/>
                <a:stretch>
                  <a:fillRect l="-45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81E58609-2CA7-434F-9AA7-24AD93ABFD46}"/>
                  </a:ext>
                </a:extLst>
              </p:cNvPr>
              <p:cNvSpPr/>
              <p:nvPr/>
            </p:nvSpPr>
            <p:spPr>
              <a:xfrm>
                <a:off x="9846670" y="1833583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l,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𝟔𝟗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81E58609-2CA7-434F-9AA7-24AD93ABF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670" y="1833583"/>
                <a:ext cx="665018" cy="611579"/>
              </a:xfrm>
              <a:prstGeom prst="ellipse">
                <a:avLst/>
              </a:prstGeom>
              <a:blipFill>
                <a:blip r:embed="rId41"/>
                <a:stretch>
                  <a:fillRect l="-45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Speech Bubble: Rectangle 112">
                <a:extLst>
                  <a:ext uri="{FF2B5EF4-FFF2-40B4-BE49-F238E27FC236}">
                    <a16:creationId xmlns:a16="http://schemas.microsoft.com/office/drawing/2014/main" id="{B9066C66-F26B-4A20-BA5A-592CA2E7A08C}"/>
                  </a:ext>
                </a:extLst>
              </p:cNvPr>
              <p:cNvSpPr/>
              <p:nvPr/>
            </p:nvSpPr>
            <p:spPr>
              <a:xfrm>
                <a:off x="6499073" y="1446085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is optimal</a:t>
                </a:r>
                <a:endParaRPr lang="en-US" dirty="0"/>
              </a:p>
            </p:txBody>
          </p:sp>
        </mc:Choice>
        <mc:Fallback xmlns="">
          <p:sp>
            <p:nvSpPr>
              <p:cNvPr id="113" name="Speech Bubble: Rectangle 112">
                <a:extLst>
                  <a:ext uri="{FF2B5EF4-FFF2-40B4-BE49-F238E27FC236}">
                    <a16:creationId xmlns:a16="http://schemas.microsoft.com/office/drawing/2014/main" id="{B9066C66-F26B-4A20-BA5A-592CA2E7A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073" y="1446085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42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9594BCB9-30AA-43A0-911C-99B487AC97C6}"/>
                  </a:ext>
                </a:extLst>
              </p:cNvPr>
              <p:cNvSpPr/>
              <p:nvPr/>
            </p:nvSpPr>
            <p:spPr>
              <a:xfrm>
                <a:off x="8149899" y="3844723"/>
                <a:ext cx="665018" cy="611579"/>
              </a:xfrm>
              <a:prstGeom prst="ellipse">
                <a:avLst/>
              </a:prstGeom>
              <a:solidFill>
                <a:srgbClr val="262626"/>
              </a:solidFill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FFFFFF"/>
                    </a:solidFill>
                  </a:rPr>
                  <a:t>i,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𝟔𝟐</m:t>
                    </m:r>
                  </m:oMath>
                </a14:m>
                <a:endParaRPr lang="en-CA" sz="20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9594BCB9-30AA-43A0-911C-99B487AC9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899" y="3844723"/>
                <a:ext cx="665018" cy="611579"/>
              </a:xfrm>
              <a:prstGeom prst="ellipse">
                <a:avLst/>
              </a:prstGeom>
              <a:blipFill>
                <a:blip r:embed="rId43"/>
                <a:stretch>
                  <a:fillRect l="-4386"/>
                </a:stretch>
              </a:blip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Speech Bubble: Rectangle 114">
                <a:extLst>
                  <a:ext uri="{FF2B5EF4-FFF2-40B4-BE49-F238E27FC236}">
                    <a16:creationId xmlns:a16="http://schemas.microsoft.com/office/drawing/2014/main" id="{501C9282-F431-457D-A5BE-76C21E21B71F}"/>
                  </a:ext>
                </a:extLst>
              </p:cNvPr>
              <p:cNvSpPr/>
              <p:nvPr/>
            </p:nvSpPr>
            <p:spPr>
              <a:xfrm>
                <a:off x="6846186" y="1293516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[ℓ]</m:t>
                    </m:r>
                  </m:oMath>
                </a14:m>
                <a:r>
                  <a:rPr lang="en-CA" dirty="0"/>
                  <a:t> is optimal</a:t>
                </a:r>
                <a:endParaRPr lang="en-US" dirty="0"/>
              </a:p>
            </p:txBody>
          </p:sp>
        </mc:Choice>
        <mc:Fallback xmlns="">
          <p:sp>
            <p:nvSpPr>
              <p:cNvPr id="115" name="Speech Bubble: Rectangle 114">
                <a:extLst>
                  <a:ext uri="{FF2B5EF4-FFF2-40B4-BE49-F238E27FC236}">
                    <a16:creationId xmlns:a16="http://schemas.microsoft.com/office/drawing/2014/main" id="{501C9282-F431-457D-A5BE-76C21E21B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86" y="1293516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44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4E4F68DA-998D-49E8-8A7A-6B2CFD0AC0DD}"/>
                  </a:ext>
                </a:extLst>
              </p:cNvPr>
              <p:cNvSpPr/>
              <p:nvPr/>
            </p:nvSpPr>
            <p:spPr>
              <a:xfrm>
                <a:off x="9850490" y="1825152"/>
                <a:ext cx="665018" cy="611579"/>
              </a:xfrm>
              <a:prstGeom prst="ellipse">
                <a:avLst/>
              </a:prstGeom>
              <a:solidFill>
                <a:srgbClr val="262626"/>
              </a:solidFill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FFFFFF"/>
                    </a:solidFill>
                  </a:rPr>
                  <a:t>l,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𝟔𝟗</m:t>
                    </m:r>
                  </m:oMath>
                </a14:m>
                <a:endParaRPr lang="en-CA" sz="20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4E4F68DA-998D-49E8-8A7A-6B2CFD0AC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490" y="1825152"/>
                <a:ext cx="665018" cy="611579"/>
              </a:xfrm>
              <a:prstGeom prst="ellipse">
                <a:avLst/>
              </a:prstGeom>
              <a:blipFill>
                <a:blip r:embed="rId45"/>
                <a:stretch>
                  <a:fillRect l="-4386"/>
                </a:stretch>
              </a:blip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FEE7FC2B-6C90-441A-B0F3-36165FA05275}"/>
                  </a:ext>
                </a:extLst>
              </p:cNvPr>
              <p:cNvSpPr/>
              <p:nvPr/>
            </p:nvSpPr>
            <p:spPr>
              <a:xfrm>
                <a:off x="10937410" y="303751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k,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𝟕𝟓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FEE7FC2B-6C90-441A-B0F3-36165FA05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410" y="3037511"/>
                <a:ext cx="665018" cy="611579"/>
              </a:xfrm>
              <a:prstGeom prst="ellipse">
                <a:avLst/>
              </a:prstGeom>
              <a:blipFill>
                <a:blip r:embed="rId46"/>
                <a:stretch>
                  <a:fillRect l="-10811" r="-270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Speech Bubble: Rectangle 117">
                <a:extLst>
                  <a:ext uri="{FF2B5EF4-FFF2-40B4-BE49-F238E27FC236}">
                    <a16:creationId xmlns:a16="http://schemas.microsoft.com/office/drawing/2014/main" id="{59336CE4-F667-4F66-834A-25A456A3305A}"/>
                  </a:ext>
                </a:extLst>
              </p:cNvPr>
              <p:cNvSpPr/>
              <p:nvPr/>
            </p:nvSpPr>
            <p:spPr>
              <a:xfrm>
                <a:off x="7166818" y="1162675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𝒅𝒊𝒔𝒕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CA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is optimal</a:t>
                </a:r>
                <a:endParaRPr lang="en-US" dirty="0"/>
              </a:p>
            </p:txBody>
          </p:sp>
        </mc:Choice>
        <mc:Fallback xmlns="">
          <p:sp>
            <p:nvSpPr>
              <p:cNvPr id="118" name="Speech Bubble: Rectangle 117">
                <a:extLst>
                  <a:ext uri="{FF2B5EF4-FFF2-40B4-BE49-F238E27FC236}">
                    <a16:creationId xmlns:a16="http://schemas.microsoft.com/office/drawing/2014/main" id="{59336CE4-F667-4F66-834A-25A456A330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818" y="1162675"/>
                <a:ext cx="1186345" cy="823565"/>
              </a:xfrm>
              <a:prstGeom prst="wedgeRectCallout">
                <a:avLst>
                  <a:gd name="adj1" fmla="val -672"/>
                  <a:gd name="adj2" fmla="val 30882"/>
                </a:avLst>
              </a:prstGeom>
              <a:blipFill>
                <a:blip r:embed="rId47"/>
                <a:stretch>
                  <a:fillRect r="-55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AA4577FE-3497-40A5-A594-61D01C80F262}"/>
                  </a:ext>
                </a:extLst>
              </p:cNvPr>
              <p:cNvSpPr/>
              <p:nvPr/>
            </p:nvSpPr>
            <p:spPr>
              <a:xfrm>
                <a:off x="10935345" y="3030895"/>
                <a:ext cx="665018" cy="611579"/>
              </a:xfrm>
              <a:prstGeom prst="ellipse">
                <a:avLst/>
              </a:prstGeom>
              <a:solidFill>
                <a:srgbClr val="262626"/>
              </a:solidFill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FFFFFF"/>
                    </a:solidFill>
                  </a:rPr>
                  <a:t>k,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𝟕𝟓</m:t>
                    </m:r>
                  </m:oMath>
                </a14:m>
                <a:endParaRPr lang="en-CA" sz="20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AA4577FE-3497-40A5-A594-61D01C80F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345" y="3030895"/>
                <a:ext cx="665018" cy="611579"/>
              </a:xfrm>
              <a:prstGeom prst="ellipse">
                <a:avLst/>
              </a:prstGeom>
              <a:blipFill>
                <a:blip r:embed="rId48"/>
                <a:stretch>
                  <a:fillRect l="-10526" r="-877"/>
                </a:stretch>
              </a:blip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Speech Bubble: Rectangle 119">
            <a:extLst>
              <a:ext uri="{FF2B5EF4-FFF2-40B4-BE49-F238E27FC236}">
                <a16:creationId xmlns:a16="http://schemas.microsoft.com/office/drawing/2014/main" id="{45C1C613-3A13-4D15-B7AD-1892E849489F}"/>
              </a:ext>
            </a:extLst>
          </p:cNvPr>
          <p:cNvSpPr/>
          <p:nvPr/>
        </p:nvSpPr>
        <p:spPr>
          <a:xfrm>
            <a:off x="8474794" y="1160256"/>
            <a:ext cx="1186345" cy="823565"/>
          </a:xfrm>
          <a:prstGeom prst="wedgeRectCallout">
            <a:avLst>
              <a:gd name="adj1" fmla="val -672"/>
              <a:gd name="adj2" fmla="val 30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Done!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2597914-D06D-488E-8D7E-AB6ED655ECA8}"/>
              </a:ext>
            </a:extLst>
          </p:cNvPr>
          <p:cNvCxnSpPr>
            <a:cxnSpLocks/>
          </p:cNvCxnSpPr>
          <p:nvPr/>
        </p:nvCxnSpPr>
        <p:spPr>
          <a:xfrm flipH="1" flipV="1">
            <a:off x="1902547" y="3402896"/>
            <a:ext cx="48563" cy="46333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38996257-514A-4AE8-8F4A-DA1EF3B55B8F}"/>
              </a:ext>
            </a:extLst>
          </p:cNvPr>
          <p:cNvCxnSpPr>
            <a:cxnSpLocks/>
          </p:cNvCxnSpPr>
          <p:nvPr/>
        </p:nvCxnSpPr>
        <p:spPr>
          <a:xfrm flipH="1" flipV="1">
            <a:off x="3088981" y="2852931"/>
            <a:ext cx="575183" cy="14647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EBE2323C-DAA3-4036-8318-4FE6ECC7A104}"/>
              </a:ext>
            </a:extLst>
          </p:cNvPr>
          <p:cNvCxnSpPr>
            <a:cxnSpLocks/>
          </p:cNvCxnSpPr>
          <p:nvPr/>
        </p:nvCxnSpPr>
        <p:spPr>
          <a:xfrm flipH="1">
            <a:off x="2446034" y="3791421"/>
            <a:ext cx="174933" cy="24214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A47BB021-E3AA-417A-B05F-6F31456EE495}"/>
              </a:ext>
            </a:extLst>
          </p:cNvPr>
          <p:cNvCxnSpPr>
            <a:cxnSpLocks/>
          </p:cNvCxnSpPr>
          <p:nvPr/>
        </p:nvCxnSpPr>
        <p:spPr>
          <a:xfrm flipH="1" flipV="1">
            <a:off x="4838534" y="3604021"/>
            <a:ext cx="364401" cy="27864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14EA3DDA-D03A-426E-8987-4CB31AE674B5}"/>
              </a:ext>
            </a:extLst>
          </p:cNvPr>
          <p:cNvCxnSpPr>
            <a:cxnSpLocks/>
          </p:cNvCxnSpPr>
          <p:nvPr/>
        </p:nvCxnSpPr>
        <p:spPr>
          <a:xfrm flipH="1">
            <a:off x="5363821" y="3295351"/>
            <a:ext cx="269600" cy="3801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3B5E5A39-0931-4557-B788-BAAA78789A1F}"/>
              </a:ext>
            </a:extLst>
          </p:cNvPr>
          <p:cNvCxnSpPr>
            <a:cxnSpLocks/>
          </p:cNvCxnSpPr>
          <p:nvPr/>
        </p:nvCxnSpPr>
        <p:spPr>
          <a:xfrm flipH="1">
            <a:off x="7418551" y="3098172"/>
            <a:ext cx="699838" cy="2182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DF6C1465-5D20-4881-8C23-5CA268515137}"/>
              </a:ext>
            </a:extLst>
          </p:cNvPr>
          <p:cNvCxnSpPr>
            <a:cxnSpLocks/>
          </p:cNvCxnSpPr>
          <p:nvPr/>
        </p:nvCxnSpPr>
        <p:spPr>
          <a:xfrm flipH="1" flipV="1">
            <a:off x="6337746" y="3733795"/>
            <a:ext cx="327980" cy="41633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E1D28875-131E-47BB-9A73-50AC1AC8A13F}"/>
              </a:ext>
            </a:extLst>
          </p:cNvPr>
          <p:cNvCxnSpPr>
            <a:cxnSpLocks/>
          </p:cNvCxnSpPr>
          <p:nvPr/>
        </p:nvCxnSpPr>
        <p:spPr>
          <a:xfrm flipH="1">
            <a:off x="7738887" y="3250254"/>
            <a:ext cx="538016" cy="38349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234AA4A0-843F-4902-A657-74F620CC0B38}"/>
              </a:ext>
            </a:extLst>
          </p:cNvPr>
          <p:cNvCxnSpPr>
            <a:cxnSpLocks/>
          </p:cNvCxnSpPr>
          <p:nvPr/>
        </p:nvCxnSpPr>
        <p:spPr>
          <a:xfrm flipH="1">
            <a:off x="9028807" y="3268747"/>
            <a:ext cx="502430" cy="1504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B9D3AADD-4799-46E6-A9BE-656D53272034}"/>
              </a:ext>
            </a:extLst>
          </p:cNvPr>
          <p:cNvCxnSpPr>
            <a:cxnSpLocks/>
          </p:cNvCxnSpPr>
          <p:nvPr/>
        </p:nvCxnSpPr>
        <p:spPr>
          <a:xfrm flipV="1">
            <a:off x="8641174" y="3490650"/>
            <a:ext cx="514936" cy="34448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A990A124-3256-42C6-AA5A-796E296AD7D7}"/>
              </a:ext>
            </a:extLst>
          </p:cNvPr>
          <p:cNvCxnSpPr>
            <a:cxnSpLocks/>
          </p:cNvCxnSpPr>
          <p:nvPr/>
        </p:nvCxnSpPr>
        <p:spPr>
          <a:xfrm flipH="1">
            <a:off x="10027662" y="2456225"/>
            <a:ext cx="240189" cy="29828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4FDDE6EC-ADEF-40B5-8473-3648A981768D}"/>
              </a:ext>
            </a:extLst>
          </p:cNvPr>
          <p:cNvCxnSpPr>
            <a:cxnSpLocks/>
          </p:cNvCxnSpPr>
          <p:nvPr/>
        </p:nvCxnSpPr>
        <p:spPr>
          <a:xfrm flipH="1" flipV="1">
            <a:off x="10679348" y="2700223"/>
            <a:ext cx="405947" cy="35393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EDACE569-B5AF-3CC4-9844-2F283399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Speech Bubble: Rectangle 131">
                <a:extLst>
                  <a:ext uri="{FF2B5EF4-FFF2-40B4-BE49-F238E27FC236}">
                    <a16:creationId xmlns:a16="http://schemas.microsoft.com/office/drawing/2014/main" id="{DD1EBCDD-632E-9261-6B67-9A477D24135C}"/>
                  </a:ext>
                </a:extLst>
              </p:cNvPr>
              <p:cNvSpPr/>
              <p:nvPr/>
            </p:nvSpPr>
            <p:spPr>
              <a:xfrm>
                <a:off x="72585" y="3118397"/>
                <a:ext cx="1288399" cy="611579"/>
              </a:xfrm>
              <a:prstGeom prst="wedgeRectCallout">
                <a:avLst>
                  <a:gd name="adj1" fmla="val 56442"/>
                  <a:gd name="adj2" fmla="val -92510"/>
                </a:avLst>
              </a:prstGeom>
              <a:solidFill>
                <a:srgbClr val="26262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This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𝑑𝑖𝑠𝑡</m:t>
                    </m:r>
                  </m:oMath>
                </a14:m>
                <a:r>
                  <a:rPr lang="en-CA" dirty="0"/>
                  <a:t> is </a:t>
                </a:r>
                <a:r>
                  <a:rPr lang="en-CA" b="1" dirty="0"/>
                  <a:t>optimal</a:t>
                </a:r>
                <a:r>
                  <a:rPr lang="en-CA" dirty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132" name="Speech Bubble: Rectangle 131">
                <a:extLst>
                  <a:ext uri="{FF2B5EF4-FFF2-40B4-BE49-F238E27FC236}">
                    <a16:creationId xmlns:a16="http://schemas.microsoft.com/office/drawing/2014/main" id="{DD1EBCDD-632E-9261-6B67-9A477D241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5" y="3118397"/>
                <a:ext cx="1288399" cy="611579"/>
              </a:xfrm>
              <a:prstGeom prst="wedgeRectCallout">
                <a:avLst>
                  <a:gd name="adj1" fmla="val 56442"/>
                  <a:gd name="adj2" fmla="val -92510"/>
                </a:avLst>
              </a:prstGeom>
              <a:blipFill>
                <a:blip r:embed="rId49"/>
                <a:stretch>
                  <a:fillRect l="-1754" b="-1095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peech Bubble: Rectangle 133">
                <a:extLst>
                  <a:ext uri="{FF2B5EF4-FFF2-40B4-BE49-F238E27FC236}">
                    <a16:creationId xmlns:a16="http://schemas.microsoft.com/office/drawing/2014/main" id="{00E1D171-10C1-4D85-3E7A-B34442601F4C}"/>
                  </a:ext>
                </a:extLst>
              </p:cNvPr>
              <p:cNvSpPr/>
              <p:nvPr/>
            </p:nvSpPr>
            <p:spPr>
              <a:xfrm>
                <a:off x="140596" y="4765671"/>
                <a:ext cx="3834962" cy="828431"/>
              </a:xfrm>
              <a:prstGeom prst="wedgeRectCallout">
                <a:avLst>
                  <a:gd name="adj1" fmla="val -23696"/>
                  <a:gd name="adj2" fmla="val -174150"/>
                </a:avLst>
              </a:prstGeom>
              <a:solidFill>
                <a:srgbClr val="26262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Can we use this optimal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𝑑𝑖𝑠𝑡</m:t>
                    </m:r>
                  </m:oMath>
                </a14:m>
                <a:r>
                  <a:rPr lang="en-CA" dirty="0"/>
                  <a:t> </a:t>
                </a:r>
                <a:r>
                  <a:rPr lang="en-CA" b="1" dirty="0"/>
                  <a:t>to </a:t>
                </a:r>
                <a:r>
                  <a:rPr lang="en-CA" b="1" u="sng" dirty="0"/>
                  <a:t>improve</a:t>
                </a:r>
                <a:r>
                  <a:rPr lang="en-CA" dirty="0"/>
                  <a:t> the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𝑑𝑖𝑠𝑡</m:t>
                    </m:r>
                  </m:oMath>
                </a14:m>
                <a:r>
                  <a:rPr lang="en-CA" dirty="0"/>
                  <a:t> of </a:t>
                </a:r>
                <a:r>
                  <a:rPr lang="en-CA" b="1" dirty="0"/>
                  <a:t>neighbours</a:t>
                </a:r>
                <a:endParaRPr lang="en-US" b="1" dirty="0"/>
              </a:p>
            </p:txBody>
          </p:sp>
        </mc:Choice>
        <mc:Fallback xmlns="">
          <p:sp>
            <p:nvSpPr>
              <p:cNvPr id="134" name="Speech Bubble: Rectangle 133">
                <a:extLst>
                  <a:ext uri="{FF2B5EF4-FFF2-40B4-BE49-F238E27FC236}">
                    <a16:creationId xmlns:a16="http://schemas.microsoft.com/office/drawing/2014/main" id="{00E1D171-10C1-4D85-3E7A-B34442601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6" y="4765671"/>
                <a:ext cx="3834962" cy="828431"/>
              </a:xfrm>
              <a:prstGeom prst="wedgeRectCallout">
                <a:avLst>
                  <a:gd name="adj1" fmla="val -23696"/>
                  <a:gd name="adj2" fmla="val -174150"/>
                </a:avLst>
              </a:prstGeom>
              <a:blipFill>
                <a:blip r:embed="rId50"/>
                <a:stretch>
                  <a:fillRect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peech Bubble: Rectangle 134">
            <a:extLst>
              <a:ext uri="{FF2B5EF4-FFF2-40B4-BE49-F238E27FC236}">
                <a16:creationId xmlns:a16="http://schemas.microsoft.com/office/drawing/2014/main" id="{E37E0AE2-DD70-3177-BDC5-8CF9CA73A472}"/>
              </a:ext>
            </a:extLst>
          </p:cNvPr>
          <p:cNvSpPr/>
          <p:nvPr/>
        </p:nvSpPr>
        <p:spPr>
          <a:xfrm>
            <a:off x="794252" y="5838045"/>
            <a:ext cx="2509352" cy="680730"/>
          </a:xfrm>
          <a:prstGeom prst="wedgeRectCallout">
            <a:avLst>
              <a:gd name="adj1" fmla="val -21711"/>
              <a:gd name="adj2" fmla="val -82868"/>
            </a:avLst>
          </a:prstGeom>
          <a:solidFill>
            <a:srgbClr val="26262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We call this </a:t>
            </a:r>
            <a:r>
              <a:rPr lang="en-CA" b="1" u="sng" dirty="0"/>
              <a:t>relaxing</a:t>
            </a:r>
            <a:r>
              <a:rPr lang="en-CA" b="1" dirty="0"/>
              <a:t> </a:t>
            </a:r>
            <a:r>
              <a:rPr lang="en-CA" dirty="0"/>
              <a:t>the neighbours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Speech Bubble: Rectangle 138">
                <a:extLst>
                  <a:ext uri="{FF2B5EF4-FFF2-40B4-BE49-F238E27FC236}">
                    <a16:creationId xmlns:a16="http://schemas.microsoft.com/office/drawing/2014/main" id="{EA821319-479D-035B-01AF-A978D460E677}"/>
                  </a:ext>
                </a:extLst>
              </p:cNvPr>
              <p:cNvSpPr/>
              <p:nvPr/>
            </p:nvSpPr>
            <p:spPr>
              <a:xfrm>
                <a:off x="3778898" y="5846391"/>
                <a:ext cx="6183527" cy="664985"/>
              </a:xfrm>
              <a:prstGeom prst="wedgeRectCallout">
                <a:avLst>
                  <a:gd name="adj1" fmla="val -58936"/>
                  <a:gd name="adj2" fmla="val -16310"/>
                </a:avLst>
              </a:prstGeom>
              <a:solidFill>
                <a:srgbClr val="26262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/>
                  <a:t>Key insight: after relaxing all, the smallest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𝑑𝑖𝑠𝑡</m:t>
                    </m:r>
                  </m:oMath>
                </a14:m>
                <a:r>
                  <a:rPr lang="en-US" dirty="0"/>
                  <a:t> (that we didn’t already know was optimal) is now optimal</a:t>
                </a:r>
              </a:p>
            </p:txBody>
          </p:sp>
        </mc:Choice>
        <mc:Fallback xmlns="">
          <p:sp>
            <p:nvSpPr>
              <p:cNvPr id="139" name="Speech Bubble: Rectangle 138">
                <a:extLst>
                  <a:ext uri="{FF2B5EF4-FFF2-40B4-BE49-F238E27FC236}">
                    <a16:creationId xmlns:a16="http://schemas.microsoft.com/office/drawing/2014/main" id="{EA821319-479D-035B-01AF-A978D460E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898" y="5846391"/>
                <a:ext cx="6183527" cy="664985"/>
              </a:xfrm>
              <a:prstGeom prst="wedgeRectCallout">
                <a:avLst>
                  <a:gd name="adj1" fmla="val -58936"/>
                  <a:gd name="adj2" fmla="val -16310"/>
                </a:avLst>
              </a:prstGeom>
              <a:blipFill>
                <a:blip r:embed="rId51"/>
                <a:stretch>
                  <a:fillRect t="-1786" r="-1083" b="-1071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6" grpId="0" animBg="1"/>
      <p:bldP spid="89" grpId="0" animBg="1"/>
      <p:bldP spid="61" grpId="0" animBg="1"/>
      <p:bldP spid="57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0" grpId="0" animBg="1"/>
      <p:bldP spid="81" grpId="0" animBg="1"/>
      <p:bldP spid="83" grpId="0" animBg="1"/>
      <p:bldP spid="85" grpId="0" animBg="1"/>
      <p:bldP spid="87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32" grpId="0" animBg="1"/>
      <p:bldP spid="134" grpId="0" animBg="1"/>
      <p:bldP spid="135" grpId="0" animBg="1"/>
      <p:bldP spid="1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0998D3-1CB1-FEA8-96ED-F25301FC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CE60F-97F7-AF7E-969E-3795E6A55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42" y="312716"/>
            <a:ext cx="7193331" cy="6063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3955498-A8C4-EABB-5907-F9F40AC91FC2}"/>
              </a:ext>
            </a:extLst>
          </p:cNvPr>
          <p:cNvSpPr/>
          <p:nvPr/>
        </p:nvSpPr>
        <p:spPr>
          <a:xfrm>
            <a:off x="6308820" y="1412391"/>
            <a:ext cx="3830741" cy="784334"/>
          </a:xfrm>
          <a:prstGeom prst="wedgeRectCallout">
            <a:avLst>
              <a:gd name="adj1" fmla="val -68484"/>
              <a:gd name="adj2" fmla="val -30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Maintain nodes in priority order, ordered by smallest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795CD51C-0E9E-9784-16E6-CBD6DE189B82}"/>
                  </a:ext>
                </a:extLst>
              </p:cNvPr>
              <p:cNvSpPr/>
              <p:nvPr/>
            </p:nvSpPr>
            <p:spPr>
              <a:xfrm>
                <a:off x="6608211" y="2359255"/>
                <a:ext cx="4257279" cy="729325"/>
              </a:xfrm>
              <a:prstGeom prst="wedgeRectCallout">
                <a:avLst>
                  <a:gd name="adj1" fmla="val -58825"/>
                  <a:gd name="adj2" fmla="val -2369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Enqueue all nodes with distance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except 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with distance 0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795CD51C-0E9E-9784-16E6-CBD6DE189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211" y="2359255"/>
                <a:ext cx="4257279" cy="729325"/>
              </a:xfrm>
              <a:prstGeom prst="wedgeRectCallout">
                <a:avLst>
                  <a:gd name="adj1" fmla="val -58825"/>
                  <a:gd name="adj2" fmla="val -23691"/>
                </a:avLst>
              </a:prstGeom>
              <a:blipFill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FF63610F-5F11-45CB-072B-D8E0BCABD662}"/>
              </a:ext>
            </a:extLst>
          </p:cNvPr>
          <p:cNvSpPr/>
          <p:nvPr/>
        </p:nvSpPr>
        <p:spPr>
          <a:xfrm>
            <a:off x="5632487" y="2033502"/>
            <a:ext cx="616814" cy="1038845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A21E869-4973-11F0-A1DC-8004CE97A559}"/>
              </a:ext>
            </a:extLst>
          </p:cNvPr>
          <p:cNvSpPr/>
          <p:nvPr/>
        </p:nvSpPr>
        <p:spPr>
          <a:xfrm>
            <a:off x="6238479" y="3403922"/>
            <a:ext cx="5953521" cy="403574"/>
          </a:xfrm>
          <a:prstGeom prst="wedgeRectCallout">
            <a:avLst>
              <a:gd name="adj1" fmla="val -56026"/>
              <a:gd name="adj2" fmla="val 21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Eventually dequeue all nodes (no more enqueues)</a:t>
            </a:r>
            <a:endParaRPr lang="en-US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585AC0B-94E9-7EA0-F7ED-AB12BF6795D6}"/>
              </a:ext>
            </a:extLst>
          </p:cNvPr>
          <p:cNvSpPr/>
          <p:nvPr/>
        </p:nvSpPr>
        <p:spPr>
          <a:xfrm>
            <a:off x="5273577" y="3325748"/>
            <a:ext cx="616814" cy="729326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B1443CFC-8A04-43C6-188E-66D44DE6BBBA}"/>
                  </a:ext>
                </a:extLst>
              </p:cNvPr>
              <p:cNvSpPr/>
              <p:nvPr/>
            </p:nvSpPr>
            <p:spPr>
              <a:xfrm>
                <a:off x="8536330" y="4802084"/>
                <a:ext cx="2719628" cy="403574"/>
              </a:xfrm>
              <a:prstGeom prst="wedgeRectCallout">
                <a:avLst>
                  <a:gd name="adj1" fmla="val -57935"/>
                  <a:gd name="adj2" fmla="val 2323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Relax neighbour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B1443CFC-8A04-43C6-188E-66D44DE6B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330" y="4802084"/>
                <a:ext cx="2719628" cy="403574"/>
              </a:xfrm>
              <a:prstGeom prst="wedgeRectCallout">
                <a:avLst>
                  <a:gd name="adj1" fmla="val -57935"/>
                  <a:gd name="adj2" fmla="val 23233"/>
                </a:avLst>
              </a:prstGeom>
              <a:blipFill>
                <a:blip r:embed="rId4"/>
                <a:stretch>
                  <a:fillRect t="-2899" b="-159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A08B228F-1250-3F19-10F6-EF88BAA7A06D}"/>
                  </a:ext>
                </a:extLst>
              </p:cNvPr>
              <p:cNvSpPr/>
              <p:nvPr/>
            </p:nvSpPr>
            <p:spPr>
              <a:xfrm>
                <a:off x="6444985" y="3807496"/>
                <a:ext cx="5085112" cy="403574"/>
              </a:xfrm>
              <a:prstGeom prst="wedgeRectCallout">
                <a:avLst>
                  <a:gd name="adj1" fmla="val -48911"/>
                  <a:gd name="adj2" fmla="val 2859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Each dequeued node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dirty="0"/>
                  <a:t> has </a:t>
                </a:r>
                <a:r>
                  <a:rPr lang="en-CA" b="1" dirty="0"/>
                  <a:t>optimal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𝒅𝒊𝒔𝒕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A08B228F-1250-3F19-10F6-EF88BAA7A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985" y="3807496"/>
                <a:ext cx="5085112" cy="403574"/>
              </a:xfrm>
              <a:prstGeom prst="wedgeRectCallout">
                <a:avLst>
                  <a:gd name="adj1" fmla="val -48911"/>
                  <a:gd name="adj2" fmla="val 28596"/>
                </a:avLst>
              </a:prstGeom>
              <a:blipFill>
                <a:blip r:embed="rId5"/>
                <a:stretch>
                  <a:fillRect t="-2899" b="-159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218F40E0-3AC3-5963-34AF-BC76B90EBE9B}"/>
              </a:ext>
            </a:extLst>
          </p:cNvPr>
          <p:cNvSpPr/>
          <p:nvPr/>
        </p:nvSpPr>
        <p:spPr>
          <a:xfrm>
            <a:off x="7750304" y="4420501"/>
            <a:ext cx="616814" cy="1347105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32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87" y="82406"/>
            <a:ext cx="9400642" cy="818217"/>
          </a:xfrm>
        </p:spPr>
        <p:txBody>
          <a:bodyPr>
            <a:normAutofit/>
          </a:bodyPr>
          <a:lstStyle/>
          <a:p>
            <a:r>
              <a:rPr lang="en-CA" dirty="0"/>
              <a:t>Correctness: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61" y="900624"/>
                <a:ext cx="11385787" cy="5289558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Dijkstra’s algorithm iteratively construct a set </a:t>
                </a:r>
                <a14:m>
                  <m:oMath xmlns:m="http://schemas.openxmlformats.org/officeDocument/2006/math">
                    <m:r>
                      <a:rPr lang="en-CA" b="1" i="1" dirty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𝑷𝑻</m:t>
                    </m:r>
                  </m:oMath>
                </a14:m>
                <a:r>
                  <a:rPr lang="en-CA" dirty="0"/>
                  <a:t> of nodes</a:t>
                </a:r>
                <a:br>
                  <a:rPr lang="en-CA" dirty="0"/>
                </a:br>
                <a:r>
                  <a:rPr lang="en-CA" dirty="0"/>
                  <a:t>for which we </a:t>
                </a:r>
                <a:r>
                  <a:rPr lang="en-CA" b="1" dirty="0"/>
                  <a:t>know </a:t>
                </a:r>
                <a:r>
                  <a:rPr lang="en-CA" dirty="0"/>
                  <a:t>the shortest path from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CA" dirty="0"/>
                  <a:t> (initially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𝑶𝑷𝑻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)</a:t>
                </a:r>
              </a:p>
              <a:p>
                <a:pPr lvl="1"/>
                <a:r>
                  <a:rPr lang="en-CA" dirty="0"/>
                  <a:t>After each relaxation step, we grow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CA" dirty="0"/>
                  <a:t> by adding</a:t>
                </a:r>
                <a:br>
                  <a:rPr lang="en-CA" dirty="0"/>
                </a:br>
                <a:r>
                  <a:rPr lang="en-CA" dirty="0"/>
                  <a:t>the node in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𝑶𝑷𝑻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with the smallest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𝒅𝒊𝒔𝒕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61" y="900624"/>
                <a:ext cx="11385787" cy="5289558"/>
              </a:xfrm>
              <a:blipFill>
                <a:blip r:embed="rId2"/>
                <a:stretch>
                  <a:fillRect l="-1446" t="-16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914BE-021D-D586-4224-48B3172A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C79BE65-6E44-7203-E039-005B7148A1F9}"/>
              </a:ext>
            </a:extLst>
          </p:cNvPr>
          <p:cNvSpPr/>
          <p:nvPr/>
        </p:nvSpPr>
        <p:spPr>
          <a:xfrm>
            <a:off x="1547803" y="496028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82C5341-9922-9CFE-BCF0-CA37DBFE86EB}"/>
              </a:ext>
            </a:extLst>
          </p:cNvPr>
          <p:cNvSpPr/>
          <p:nvPr/>
        </p:nvSpPr>
        <p:spPr>
          <a:xfrm>
            <a:off x="3323641" y="413127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119CE1E-8EE1-9F6E-3305-A4C0F0D061B9}"/>
              </a:ext>
            </a:extLst>
          </p:cNvPr>
          <p:cNvSpPr/>
          <p:nvPr/>
        </p:nvSpPr>
        <p:spPr>
          <a:xfrm>
            <a:off x="2246635" y="425758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F589C2F-456B-BC26-0BC5-87B7E7E95600}"/>
              </a:ext>
            </a:extLst>
          </p:cNvPr>
          <p:cNvCxnSpPr>
            <a:cxnSpLocks/>
            <a:stCxn id="31" idx="6"/>
            <a:endCxn id="28" idx="2"/>
          </p:cNvCxnSpPr>
          <p:nvPr/>
        </p:nvCxnSpPr>
        <p:spPr>
          <a:xfrm flipV="1">
            <a:off x="2911653" y="4437064"/>
            <a:ext cx="411988" cy="12630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24E5E8-C8A8-74D4-59EC-3B15AE490776}"/>
              </a:ext>
            </a:extLst>
          </p:cNvPr>
          <p:cNvCxnSpPr>
            <a:cxnSpLocks/>
            <a:stCxn id="27" idx="7"/>
            <a:endCxn id="31" idx="3"/>
          </p:cNvCxnSpPr>
          <p:nvPr/>
        </p:nvCxnSpPr>
        <p:spPr>
          <a:xfrm flipV="1">
            <a:off x="2115431" y="4779596"/>
            <a:ext cx="228594" cy="27025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933DFDE8-C225-3DF6-1F01-DEB2F60B2E82}"/>
              </a:ext>
            </a:extLst>
          </p:cNvPr>
          <p:cNvSpPr/>
          <p:nvPr/>
        </p:nvSpPr>
        <p:spPr>
          <a:xfrm>
            <a:off x="1215294" y="360983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2146CCD-324D-5F34-BE5A-A0BC4401C24E}"/>
              </a:ext>
            </a:extLst>
          </p:cNvPr>
          <p:cNvCxnSpPr>
            <a:cxnSpLocks/>
            <a:stCxn id="37" idx="4"/>
            <a:endCxn id="27" idx="1"/>
          </p:cNvCxnSpPr>
          <p:nvPr/>
        </p:nvCxnSpPr>
        <p:spPr>
          <a:xfrm>
            <a:off x="1547803" y="4221416"/>
            <a:ext cx="97390" cy="82843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813C6DAF-8307-405C-1A32-336021C3BC12}"/>
              </a:ext>
            </a:extLst>
          </p:cNvPr>
          <p:cNvSpPr/>
          <p:nvPr/>
        </p:nvSpPr>
        <p:spPr>
          <a:xfrm>
            <a:off x="4820781" y="499426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D8DC82B-613F-84FE-8E49-8D8122874C9F}"/>
              </a:ext>
            </a:extLst>
          </p:cNvPr>
          <p:cNvSpPr/>
          <p:nvPr/>
        </p:nvSpPr>
        <p:spPr>
          <a:xfrm>
            <a:off x="5426829" y="39150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0F6CD6C-EE98-E1FC-F4A3-CA4C2FD273DB}"/>
              </a:ext>
            </a:extLst>
          </p:cNvPr>
          <p:cNvSpPr/>
          <p:nvPr/>
        </p:nvSpPr>
        <p:spPr>
          <a:xfrm>
            <a:off x="6264386" y="524254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1417C2B-6690-FA97-332B-BEB3859BA472}"/>
              </a:ext>
            </a:extLst>
          </p:cNvPr>
          <p:cNvCxnSpPr>
            <a:cxnSpLocks/>
            <a:stCxn id="40" idx="5"/>
            <a:endCxn id="41" idx="0"/>
          </p:cNvCxnSpPr>
          <p:nvPr/>
        </p:nvCxnSpPr>
        <p:spPr>
          <a:xfrm>
            <a:off x="5994457" y="4437062"/>
            <a:ext cx="602438" cy="80547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2D115C2-99BE-2A68-3206-C55F18BDCE13}"/>
              </a:ext>
            </a:extLst>
          </p:cNvPr>
          <p:cNvCxnSpPr>
            <a:cxnSpLocks/>
            <a:stCxn id="41" idx="2"/>
            <a:endCxn id="39" idx="5"/>
          </p:cNvCxnSpPr>
          <p:nvPr/>
        </p:nvCxnSpPr>
        <p:spPr>
          <a:xfrm flipH="1" flipV="1">
            <a:off x="5388409" y="5516276"/>
            <a:ext cx="875977" cy="3205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1F92C3-CF5C-8651-D63C-90E2638DB5D3}"/>
              </a:ext>
            </a:extLst>
          </p:cNvPr>
          <p:cNvCxnSpPr>
            <a:cxnSpLocks/>
            <a:stCxn id="39" idx="0"/>
            <a:endCxn id="40" idx="3"/>
          </p:cNvCxnSpPr>
          <p:nvPr/>
        </p:nvCxnSpPr>
        <p:spPr>
          <a:xfrm flipV="1">
            <a:off x="5153290" y="4437062"/>
            <a:ext cx="370929" cy="55719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4C9EF97-5DC6-E750-7699-131CC7DC58F4}"/>
              </a:ext>
            </a:extLst>
          </p:cNvPr>
          <p:cNvCxnSpPr>
            <a:cxnSpLocks/>
            <a:stCxn id="28" idx="6"/>
            <a:endCxn id="39" idx="1"/>
          </p:cNvCxnSpPr>
          <p:nvPr/>
        </p:nvCxnSpPr>
        <p:spPr>
          <a:xfrm>
            <a:off x="3988659" y="4437064"/>
            <a:ext cx="929512" cy="64676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D8129D63-5213-E374-0AC4-164B0D215642}"/>
              </a:ext>
            </a:extLst>
          </p:cNvPr>
          <p:cNvSpPr/>
          <p:nvPr/>
        </p:nvSpPr>
        <p:spPr>
          <a:xfrm>
            <a:off x="7931644" y="493675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9C5709D-0DE6-DD3B-6B18-CBA9C4C3E62B}"/>
              </a:ext>
            </a:extLst>
          </p:cNvPr>
          <p:cNvSpPr/>
          <p:nvPr/>
        </p:nvSpPr>
        <p:spPr>
          <a:xfrm>
            <a:off x="7927319" y="376215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6405A61-6546-0F9C-8DCD-D572E07B78F1}"/>
              </a:ext>
            </a:extLst>
          </p:cNvPr>
          <p:cNvCxnSpPr>
            <a:cxnSpLocks/>
            <a:stCxn id="47" idx="2"/>
            <a:endCxn id="40" idx="6"/>
          </p:cNvCxnSpPr>
          <p:nvPr/>
        </p:nvCxnSpPr>
        <p:spPr>
          <a:xfrm flipH="1">
            <a:off x="6091847" y="4067942"/>
            <a:ext cx="1835472" cy="15289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74899B32-C35E-E273-3CEF-A11909BA9D2E}"/>
              </a:ext>
            </a:extLst>
          </p:cNvPr>
          <p:cNvSpPr/>
          <p:nvPr/>
        </p:nvSpPr>
        <p:spPr>
          <a:xfrm>
            <a:off x="9289786" y="38789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F79C2E3-47BC-8E59-B934-0457BDDD3FAE}"/>
              </a:ext>
            </a:extLst>
          </p:cNvPr>
          <p:cNvSpPr/>
          <p:nvPr/>
        </p:nvSpPr>
        <p:spPr>
          <a:xfrm>
            <a:off x="9630384" y="29235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92090B9-216A-61FC-7F56-D641B92DFBF9}"/>
              </a:ext>
            </a:extLst>
          </p:cNvPr>
          <p:cNvSpPr/>
          <p:nvPr/>
        </p:nvSpPr>
        <p:spPr>
          <a:xfrm>
            <a:off x="10733391" y="412720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7452E9E-5053-869E-764B-934E2BCE4BE6}"/>
              </a:ext>
            </a:extLst>
          </p:cNvPr>
          <p:cNvCxnSpPr>
            <a:cxnSpLocks/>
            <a:stCxn id="50" idx="5"/>
            <a:endCxn id="51" idx="0"/>
          </p:cNvCxnSpPr>
          <p:nvPr/>
        </p:nvCxnSpPr>
        <p:spPr>
          <a:xfrm>
            <a:off x="10198012" y="3445556"/>
            <a:ext cx="867888" cy="6816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CA61244-5F10-00A2-CD55-6264FD33569B}"/>
              </a:ext>
            </a:extLst>
          </p:cNvPr>
          <p:cNvCxnSpPr>
            <a:cxnSpLocks/>
            <a:stCxn id="51" idx="2"/>
            <a:endCxn id="49" idx="5"/>
          </p:cNvCxnSpPr>
          <p:nvPr/>
        </p:nvCxnSpPr>
        <p:spPr>
          <a:xfrm flipH="1" flipV="1">
            <a:off x="9857414" y="4400936"/>
            <a:ext cx="875977" cy="3205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0CF3202-7938-F3E3-05EC-BF58D92C0E92}"/>
              </a:ext>
            </a:extLst>
          </p:cNvPr>
          <p:cNvCxnSpPr>
            <a:cxnSpLocks/>
            <a:stCxn id="49" idx="0"/>
            <a:endCxn id="50" idx="4"/>
          </p:cNvCxnSpPr>
          <p:nvPr/>
        </p:nvCxnSpPr>
        <p:spPr>
          <a:xfrm flipV="1">
            <a:off x="9622295" y="3535120"/>
            <a:ext cx="340598" cy="34380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4A3FD89-8FA1-9054-49FB-BD8EE460C526}"/>
              </a:ext>
            </a:extLst>
          </p:cNvPr>
          <p:cNvCxnSpPr>
            <a:cxnSpLocks/>
            <a:stCxn id="50" idx="2"/>
            <a:endCxn id="40" idx="7"/>
          </p:cNvCxnSpPr>
          <p:nvPr/>
        </p:nvCxnSpPr>
        <p:spPr>
          <a:xfrm flipH="1">
            <a:off x="5994457" y="3229331"/>
            <a:ext cx="3635927" cy="77528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7C895EC-BFB7-0D32-5635-E86CF72A32BC}"/>
              </a:ext>
            </a:extLst>
          </p:cNvPr>
          <p:cNvCxnSpPr>
            <a:cxnSpLocks/>
            <a:stCxn id="51" idx="3"/>
            <a:endCxn id="46" idx="6"/>
          </p:cNvCxnSpPr>
          <p:nvPr/>
        </p:nvCxnSpPr>
        <p:spPr>
          <a:xfrm flipH="1">
            <a:off x="8596662" y="4649215"/>
            <a:ext cx="2234119" cy="59332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D9AA9E9-1982-1A83-6007-9EE69D3D1F38}"/>
              </a:ext>
            </a:extLst>
          </p:cNvPr>
          <p:cNvCxnSpPr>
            <a:cxnSpLocks/>
            <a:stCxn id="49" idx="2"/>
            <a:endCxn id="47" idx="6"/>
          </p:cNvCxnSpPr>
          <p:nvPr/>
        </p:nvCxnSpPr>
        <p:spPr>
          <a:xfrm flipH="1" flipV="1">
            <a:off x="8592337" y="4067942"/>
            <a:ext cx="697449" cy="11676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0285880-391B-6B8F-3FD6-C3C55BF20124}"/>
              </a:ext>
            </a:extLst>
          </p:cNvPr>
          <p:cNvCxnSpPr>
            <a:cxnSpLocks/>
            <a:stCxn id="40" idx="2"/>
            <a:endCxn id="28" idx="7"/>
          </p:cNvCxnSpPr>
          <p:nvPr/>
        </p:nvCxnSpPr>
        <p:spPr>
          <a:xfrm flipH="1">
            <a:off x="3891269" y="4220837"/>
            <a:ext cx="1535560" cy="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E7BAC80-6501-146F-EDB4-B2FF459C95C5}"/>
              </a:ext>
            </a:extLst>
          </p:cNvPr>
          <p:cNvCxnSpPr>
            <a:cxnSpLocks/>
            <a:stCxn id="39" idx="2"/>
            <a:endCxn id="31" idx="5"/>
          </p:cNvCxnSpPr>
          <p:nvPr/>
        </p:nvCxnSpPr>
        <p:spPr>
          <a:xfrm flipH="1" flipV="1">
            <a:off x="2814263" y="4779596"/>
            <a:ext cx="2006518" cy="52045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38A5376-1AFD-3CA6-B2C2-272C5F1B6F35}"/>
              </a:ext>
            </a:extLst>
          </p:cNvPr>
          <p:cNvCxnSpPr>
            <a:cxnSpLocks/>
            <a:stCxn id="39" idx="3"/>
            <a:endCxn id="27" idx="6"/>
          </p:cNvCxnSpPr>
          <p:nvPr/>
        </p:nvCxnSpPr>
        <p:spPr>
          <a:xfrm flipH="1" flipV="1">
            <a:off x="2212821" y="5266073"/>
            <a:ext cx="2705350" cy="25020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13BB6A2-E0A7-5053-F83A-5A3BF97F655C}"/>
              </a:ext>
            </a:extLst>
          </p:cNvPr>
          <p:cNvCxnSpPr>
            <a:cxnSpLocks/>
            <a:stCxn id="46" idx="2"/>
            <a:endCxn id="41" idx="6"/>
          </p:cNvCxnSpPr>
          <p:nvPr/>
        </p:nvCxnSpPr>
        <p:spPr>
          <a:xfrm flipH="1">
            <a:off x="6929404" y="5242541"/>
            <a:ext cx="1002240" cy="3057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B0235EC-C6B0-AE94-43EF-C21986B6DB76}"/>
              </a:ext>
            </a:extLst>
          </p:cNvPr>
          <p:cNvCxnSpPr>
            <a:cxnSpLocks/>
            <a:stCxn id="49" idx="3"/>
            <a:endCxn id="46" idx="7"/>
          </p:cNvCxnSpPr>
          <p:nvPr/>
        </p:nvCxnSpPr>
        <p:spPr>
          <a:xfrm flipH="1">
            <a:off x="8499272" y="4400936"/>
            <a:ext cx="887904" cy="62537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EEA4FE3-C4C2-5FB8-1511-C52584B60017}"/>
              </a:ext>
            </a:extLst>
          </p:cNvPr>
          <p:cNvCxnSpPr>
            <a:cxnSpLocks/>
            <a:stCxn id="37" idx="6"/>
            <a:endCxn id="28" idx="1"/>
          </p:cNvCxnSpPr>
          <p:nvPr/>
        </p:nvCxnSpPr>
        <p:spPr>
          <a:xfrm>
            <a:off x="1880312" y="3915627"/>
            <a:ext cx="1540719" cy="30521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B64CF8FE-FD67-11A7-9219-AAD04CE009BC}"/>
              </a:ext>
            </a:extLst>
          </p:cNvPr>
          <p:cNvSpPr txBox="1"/>
          <p:nvPr/>
        </p:nvSpPr>
        <p:spPr>
          <a:xfrm>
            <a:off x="2650671" y="36994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4BDC6CD-1434-EC4A-597F-3918A35183C0}"/>
              </a:ext>
            </a:extLst>
          </p:cNvPr>
          <p:cNvSpPr txBox="1"/>
          <p:nvPr/>
        </p:nvSpPr>
        <p:spPr>
          <a:xfrm>
            <a:off x="1263998" y="4545389"/>
            <a:ext cx="31290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ABAF895-A56F-C604-A596-AFB49722C80C}"/>
              </a:ext>
            </a:extLst>
          </p:cNvPr>
          <p:cNvSpPr txBox="1"/>
          <p:nvPr/>
        </p:nvSpPr>
        <p:spPr>
          <a:xfrm>
            <a:off x="1962854" y="45903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0EEEC5A-896F-A236-BCE7-4B9B6E77FF19}"/>
              </a:ext>
            </a:extLst>
          </p:cNvPr>
          <p:cNvSpPr txBox="1"/>
          <p:nvPr/>
        </p:nvSpPr>
        <p:spPr>
          <a:xfrm>
            <a:off x="2932102" y="41683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20FE72-E162-5734-1799-D1DE504D4C87}"/>
              </a:ext>
            </a:extLst>
          </p:cNvPr>
          <p:cNvSpPr txBox="1"/>
          <p:nvPr/>
        </p:nvSpPr>
        <p:spPr>
          <a:xfrm>
            <a:off x="3264578" y="54391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599D20-8493-CE8A-ECD5-16E24BE218BA}"/>
              </a:ext>
            </a:extLst>
          </p:cNvPr>
          <p:cNvSpPr txBox="1"/>
          <p:nvPr/>
        </p:nvSpPr>
        <p:spPr>
          <a:xfrm>
            <a:off x="6383746" y="45994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CFED852-2A50-1421-F9F5-D22CEF167729}"/>
              </a:ext>
            </a:extLst>
          </p:cNvPr>
          <p:cNvSpPr txBox="1"/>
          <p:nvPr/>
        </p:nvSpPr>
        <p:spPr>
          <a:xfrm>
            <a:off x="10542266" y="33880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1FBF669-045A-B11A-730E-D37DE258D624}"/>
              </a:ext>
            </a:extLst>
          </p:cNvPr>
          <p:cNvSpPr txBox="1"/>
          <p:nvPr/>
        </p:nvSpPr>
        <p:spPr>
          <a:xfrm>
            <a:off x="7171293" y="335045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7463813-216A-F768-AD40-251311F1CCE4}"/>
              </a:ext>
            </a:extLst>
          </p:cNvPr>
          <p:cNvSpPr txBox="1"/>
          <p:nvPr/>
        </p:nvSpPr>
        <p:spPr>
          <a:xfrm>
            <a:off x="4546295" y="383888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41E75BE-D2C9-CBD2-E8B2-305CA2136587}"/>
              </a:ext>
            </a:extLst>
          </p:cNvPr>
          <p:cNvSpPr txBox="1"/>
          <p:nvPr/>
        </p:nvSpPr>
        <p:spPr>
          <a:xfrm>
            <a:off x="10142428" y="4064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443A0C8-D82C-7678-4DB2-8925D6BDB32C}"/>
              </a:ext>
            </a:extLst>
          </p:cNvPr>
          <p:cNvSpPr txBox="1"/>
          <p:nvPr/>
        </p:nvSpPr>
        <p:spPr>
          <a:xfrm>
            <a:off x="5347342" y="45856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9624B77-D277-38D5-A002-6FD5C83C8083}"/>
              </a:ext>
            </a:extLst>
          </p:cNvPr>
          <p:cNvSpPr txBox="1"/>
          <p:nvPr/>
        </p:nvSpPr>
        <p:spPr>
          <a:xfrm>
            <a:off x="8663095" y="42662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2A41FBB-035C-680D-1A71-9D0BBBA1A96E}"/>
              </a:ext>
            </a:extLst>
          </p:cNvPr>
          <p:cNvSpPr txBox="1"/>
          <p:nvPr/>
        </p:nvSpPr>
        <p:spPr>
          <a:xfrm>
            <a:off x="5681551" y="55323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245D423-32A4-5689-FF5B-1035BF3BEA24}"/>
              </a:ext>
            </a:extLst>
          </p:cNvPr>
          <p:cNvSpPr txBox="1"/>
          <p:nvPr/>
        </p:nvSpPr>
        <p:spPr>
          <a:xfrm>
            <a:off x="7290227" y="379652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9CFA353-60C5-3660-B13D-8C8B2C7497FC}"/>
              </a:ext>
            </a:extLst>
          </p:cNvPr>
          <p:cNvSpPr txBox="1"/>
          <p:nvPr/>
        </p:nvSpPr>
        <p:spPr>
          <a:xfrm>
            <a:off x="9747377" y="50315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C74561E-BC63-522F-1ED1-A27044C21EB8}"/>
              </a:ext>
            </a:extLst>
          </p:cNvPr>
          <p:cNvSpPr txBox="1"/>
          <p:nvPr/>
        </p:nvSpPr>
        <p:spPr>
          <a:xfrm>
            <a:off x="8955405" y="452730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038A487-B90E-4017-C239-4BEA182FB66F}"/>
              </a:ext>
            </a:extLst>
          </p:cNvPr>
          <p:cNvSpPr txBox="1"/>
          <p:nvPr/>
        </p:nvSpPr>
        <p:spPr>
          <a:xfrm>
            <a:off x="7371158" y="542117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6E298F2-08BA-2BF5-9E0F-3784C7104EE2}"/>
              </a:ext>
            </a:extLst>
          </p:cNvPr>
          <p:cNvSpPr txBox="1"/>
          <p:nvPr/>
        </p:nvSpPr>
        <p:spPr>
          <a:xfrm>
            <a:off x="8836290" y="37792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383D328-7D4B-97AE-1878-304C55C872C6}"/>
              </a:ext>
            </a:extLst>
          </p:cNvPr>
          <p:cNvSpPr txBox="1"/>
          <p:nvPr/>
        </p:nvSpPr>
        <p:spPr>
          <a:xfrm>
            <a:off x="4282973" y="43964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2393B96-B343-C5E0-0ADB-0AEFF4658BCA}"/>
              </a:ext>
            </a:extLst>
          </p:cNvPr>
          <p:cNvSpPr txBox="1"/>
          <p:nvPr/>
        </p:nvSpPr>
        <p:spPr>
          <a:xfrm>
            <a:off x="9400213" y="34462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19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6BCECF9-2249-2CB9-4419-C78338165DFF}"/>
              </a:ext>
            </a:extLst>
          </p:cNvPr>
          <p:cNvCxnSpPr>
            <a:cxnSpLocks/>
          </p:cNvCxnSpPr>
          <p:nvPr/>
        </p:nvCxnSpPr>
        <p:spPr>
          <a:xfrm flipV="1">
            <a:off x="6091847" y="4308084"/>
            <a:ext cx="1900744" cy="4100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7CE420E-542F-C6AC-BFB5-B6E9DC97C591}"/>
              </a:ext>
            </a:extLst>
          </p:cNvPr>
          <p:cNvSpPr txBox="1"/>
          <p:nvPr/>
        </p:nvSpPr>
        <p:spPr>
          <a:xfrm>
            <a:off x="7371158" y="42593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21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45BBE18-CB23-3CE2-2754-C83A346DAB17}"/>
              </a:ext>
            </a:extLst>
          </p:cNvPr>
          <p:cNvCxnSpPr>
            <a:cxnSpLocks/>
            <a:stCxn id="47" idx="5"/>
          </p:cNvCxnSpPr>
          <p:nvPr/>
        </p:nvCxnSpPr>
        <p:spPr>
          <a:xfrm>
            <a:off x="8494947" y="4284167"/>
            <a:ext cx="838855" cy="1272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AB51D48-357D-2AE5-0267-50DCCD059E18}"/>
              </a:ext>
            </a:extLst>
          </p:cNvPr>
          <p:cNvSpPr txBox="1"/>
          <p:nvPr/>
        </p:nvSpPr>
        <p:spPr>
          <a:xfrm>
            <a:off x="3644539" y="47128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22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8779E70-C8CC-2EA5-C2E4-93048BA21353}"/>
              </a:ext>
            </a:extLst>
          </p:cNvPr>
          <p:cNvSpPr/>
          <p:nvPr/>
        </p:nvSpPr>
        <p:spPr>
          <a:xfrm>
            <a:off x="1215294" y="3607752"/>
            <a:ext cx="665018" cy="611579"/>
          </a:xfrm>
          <a:prstGeom prst="ellipse">
            <a:avLst/>
          </a:prstGeom>
          <a:solidFill>
            <a:srgbClr val="262626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a,0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EF03720-D807-1A9C-04F3-98A2A0BD685C}"/>
                  </a:ext>
                </a:extLst>
              </p:cNvPr>
              <p:cNvSpPr/>
              <p:nvPr/>
            </p:nvSpPr>
            <p:spPr>
              <a:xfrm>
                <a:off x="1552491" y="495501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d,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EF03720-D807-1A9C-04F3-98A2A0BD6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91" y="4955011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 l="-720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A4FC509-07C3-9BEC-028B-FF6D957B27A4}"/>
                  </a:ext>
                </a:extLst>
              </p:cNvPr>
              <p:cNvSpPr/>
              <p:nvPr/>
            </p:nvSpPr>
            <p:spPr>
              <a:xfrm>
                <a:off x="3321576" y="4139974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c,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A4FC509-07C3-9BEC-028B-FF6D957B2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576" y="4139974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 l="-630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37868EF-4FEA-F440-F7F7-ABEA50E7EBCB}"/>
                  </a:ext>
                </a:extLst>
              </p:cNvPr>
              <p:cNvSpPr/>
              <p:nvPr/>
            </p:nvSpPr>
            <p:spPr>
              <a:xfrm>
                <a:off x="2244570" y="426628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b,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37868EF-4FEA-F440-F7F7-ABEA50E7E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570" y="4266281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 l="-630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23772420-B53B-CA0C-D6D7-299518EFFE06}"/>
                  </a:ext>
                </a:extLst>
              </p:cNvPr>
              <p:cNvSpPr/>
              <p:nvPr/>
            </p:nvSpPr>
            <p:spPr>
              <a:xfrm>
                <a:off x="4818716" y="500296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e,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23772420-B53B-CA0C-D6D7-299518EFF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716" y="5002961"/>
                <a:ext cx="665018" cy="611579"/>
              </a:xfrm>
              <a:prstGeom prst="ellipse">
                <a:avLst/>
              </a:prstGeom>
              <a:blipFill>
                <a:blip r:embed="rId6"/>
                <a:stretch>
                  <a:fillRect l="-535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66D7341-4175-68D9-E018-5ADC7F57E27B}"/>
                  </a:ext>
                </a:extLst>
              </p:cNvPr>
              <p:cNvSpPr/>
              <p:nvPr/>
            </p:nvSpPr>
            <p:spPr>
              <a:xfrm>
                <a:off x="5424764" y="3923747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f,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66D7341-4175-68D9-E018-5ADC7F57E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764" y="3923747"/>
                <a:ext cx="665018" cy="61157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D0FBAFE-5296-BA72-4D79-440A072D7387}"/>
                  </a:ext>
                </a:extLst>
              </p:cNvPr>
              <p:cNvSpPr/>
              <p:nvPr/>
            </p:nvSpPr>
            <p:spPr>
              <a:xfrm>
                <a:off x="6262321" y="5251240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h,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D0FBAFE-5296-BA72-4D79-440A072D73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321" y="5251240"/>
                <a:ext cx="665018" cy="611579"/>
              </a:xfrm>
              <a:prstGeom prst="ellipse">
                <a:avLst/>
              </a:prstGeom>
              <a:blipFill>
                <a:blip r:embed="rId8"/>
                <a:stretch>
                  <a:fillRect l="-45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DF95661-6390-2D24-1C58-FBAEE7058F11}"/>
                  </a:ext>
                </a:extLst>
              </p:cNvPr>
              <p:cNvSpPr/>
              <p:nvPr/>
            </p:nvSpPr>
            <p:spPr>
              <a:xfrm>
                <a:off x="7929579" y="494545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 err="1"/>
                  <a:t>i</a:t>
                </a:r>
                <a:r>
                  <a:rPr lang="en-CA" sz="2000" b="1" dirty="0"/>
                  <a:t>,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DF95661-6390-2D24-1C58-FBAEE7058F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579" y="4945451"/>
                <a:ext cx="665018" cy="61157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24DE196-6304-E84C-5788-CC5AC2DC0733}"/>
                  </a:ext>
                </a:extLst>
              </p:cNvPr>
              <p:cNvSpPr/>
              <p:nvPr/>
            </p:nvSpPr>
            <p:spPr>
              <a:xfrm>
                <a:off x="7925254" y="3770852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g,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24DE196-6304-E84C-5788-CC5AC2DC0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254" y="3770852"/>
                <a:ext cx="665018" cy="611579"/>
              </a:xfrm>
              <a:prstGeom prst="ellipse">
                <a:avLst/>
              </a:prstGeom>
              <a:blipFill>
                <a:blip r:embed="rId10"/>
                <a:stretch>
                  <a:fillRect l="-630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C1EFB2F-A056-BB38-4301-AE7EA8AE593E}"/>
                  </a:ext>
                </a:extLst>
              </p:cNvPr>
              <p:cNvSpPr/>
              <p:nvPr/>
            </p:nvSpPr>
            <p:spPr>
              <a:xfrm>
                <a:off x="9287721" y="388762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j,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C1EFB2F-A056-BB38-4301-AE7EA8AE5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721" y="3887621"/>
                <a:ext cx="665018" cy="611579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BFDF887-60A9-426F-0602-5C1826DB36CC}"/>
                  </a:ext>
                </a:extLst>
              </p:cNvPr>
              <p:cNvSpPr/>
              <p:nvPr/>
            </p:nvSpPr>
            <p:spPr>
              <a:xfrm>
                <a:off x="9628319" y="2932241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l,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BFDF887-60A9-426F-0602-5C1826DB3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319" y="2932241"/>
                <a:ext cx="665018" cy="611579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9F2E802-7181-F037-FBEF-2876877B9047}"/>
                  </a:ext>
                </a:extLst>
              </p:cNvPr>
              <p:cNvSpPr/>
              <p:nvPr/>
            </p:nvSpPr>
            <p:spPr>
              <a:xfrm>
                <a:off x="10731326" y="4135900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k,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9F2E802-7181-F037-FBEF-2876877B9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326" y="4135900"/>
                <a:ext cx="665018" cy="611579"/>
              </a:xfrm>
              <a:prstGeom prst="ellipse">
                <a:avLst/>
              </a:prstGeom>
              <a:blipFill>
                <a:blip r:embed="rId13"/>
                <a:stretch>
                  <a:fillRect l="-45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8B83CD7-F227-5537-0D3B-0FB9D77C270D}"/>
                  </a:ext>
                </a:extLst>
              </p:cNvPr>
              <p:cNvSpPr/>
              <p:nvPr/>
            </p:nvSpPr>
            <p:spPr>
              <a:xfrm>
                <a:off x="3325072" y="4144012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c,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8B83CD7-F227-5537-0D3B-0FB9D77C2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72" y="4144012"/>
                <a:ext cx="665018" cy="611579"/>
              </a:xfrm>
              <a:prstGeom prst="ellipse">
                <a:avLst/>
              </a:prstGeom>
              <a:blipFill>
                <a:blip r:embed="rId14"/>
                <a:stretch>
                  <a:fillRect l="-89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AA6AF06-DE92-E088-8394-536F19DE8584}"/>
                  </a:ext>
                </a:extLst>
              </p:cNvPr>
              <p:cNvSpPr/>
              <p:nvPr/>
            </p:nvSpPr>
            <p:spPr>
              <a:xfrm>
                <a:off x="1561015" y="4956333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d,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AA6AF06-DE92-E088-8394-536F19DE8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015" y="4956333"/>
                <a:ext cx="665018" cy="611579"/>
              </a:xfrm>
              <a:prstGeom prst="ellipse">
                <a:avLst/>
              </a:prstGeom>
              <a:blipFill>
                <a:blip r:embed="rId15"/>
                <a:stretch>
                  <a:fillRect l="-180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4BE27C4-9EF0-11EB-6673-82C9D641C60B}"/>
                  </a:ext>
                </a:extLst>
              </p:cNvPr>
              <p:cNvSpPr/>
              <p:nvPr/>
            </p:nvSpPr>
            <p:spPr>
              <a:xfrm>
                <a:off x="1558950" y="4945451"/>
                <a:ext cx="665018" cy="611579"/>
              </a:xfrm>
              <a:prstGeom prst="ellipse">
                <a:avLst/>
              </a:prstGeom>
              <a:solidFill>
                <a:srgbClr val="262626"/>
              </a:solidFill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FFFFFF"/>
                    </a:solidFill>
                  </a:rPr>
                  <a:t>d,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CA" sz="20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4BE27C4-9EF0-11EB-6673-82C9D641C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950" y="4945451"/>
                <a:ext cx="665018" cy="611579"/>
              </a:xfrm>
              <a:prstGeom prst="ellipse">
                <a:avLst/>
              </a:prstGeom>
              <a:blipFill>
                <a:blip r:embed="rId16"/>
                <a:stretch>
                  <a:fillRect l="-1754"/>
                </a:stretch>
              </a:blip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BA97287-E6E7-2BF7-0D47-41C44AC87CCE}"/>
                  </a:ext>
                </a:extLst>
              </p:cNvPr>
              <p:cNvSpPr/>
              <p:nvPr/>
            </p:nvSpPr>
            <p:spPr>
              <a:xfrm>
                <a:off x="2245134" y="4262809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b,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BA97287-E6E7-2BF7-0D47-41C44AC87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134" y="4262809"/>
                <a:ext cx="665018" cy="611579"/>
              </a:xfrm>
              <a:prstGeom prst="ellipse">
                <a:avLst/>
              </a:prstGeom>
              <a:blipFill>
                <a:blip r:embed="rId17"/>
                <a:stretch>
                  <a:fillRect l="-180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8EE5733A-2677-C1E6-46BB-D019FFBF327A}"/>
                  </a:ext>
                </a:extLst>
              </p:cNvPr>
              <p:cNvSpPr/>
              <p:nvPr/>
            </p:nvSpPr>
            <p:spPr>
              <a:xfrm>
                <a:off x="2253499" y="4267465"/>
                <a:ext cx="665018" cy="611579"/>
              </a:xfrm>
              <a:prstGeom prst="ellipse">
                <a:avLst/>
              </a:prstGeom>
              <a:solidFill>
                <a:srgbClr val="262626"/>
              </a:solidFill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FFFFFF"/>
                    </a:solidFill>
                  </a:rPr>
                  <a:t>b,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CA" sz="20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8EE5733A-2677-C1E6-46BB-D019FFBF3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499" y="4267465"/>
                <a:ext cx="665018" cy="611579"/>
              </a:xfrm>
              <a:prstGeom prst="ellipse">
                <a:avLst/>
              </a:prstGeom>
              <a:blipFill>
                <a:blip r:embed="rId18"/>
                <a:stretch>
                  <a:fillRect l="-1754"/>
                </a:stretch>
              </a:blip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E165A74-C114-4360-31EE-8011192DE193}"/>
                  </a:ext>
                </a:extLst>
              </p:cNvPr>
              <p:cNvSpPr/>
              <p:nvPr/>
            </p:nvSpPr>
            <p:spPr>
              <a:xfrm>
                <a:off x="3325690" y="4145088"/>
                <a:ext cx="665018" cy="611579"/>
              </a:xfrm>
              <a:prstGeom prst="ellipse">
                <a:avLst/>
              </a:prstGeom>
              <a:solidFill>
                <a:srgbClr val="262626"/>
              </a:solidFill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FFFFFF"/>
                    </a:solidFill>
                  </a:rPr>
                  <a:t>c,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CA" sz="20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E165A74-C114-4360-31EE-8011192DE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690" y="4145088"/>
                <a:ext cx="665018" cy="611579"/>
              </a:xfrm>
              <a:prstGeom prst="ellipse">
                <a:avLst/>
              </a:prstGeom>
              <a:blipFill>
                <a:blip r:embed="rId19"/>
                <a:stretch>
                  <a:fillRect l="-877"/>
                </a:stretch>
              </a:blip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7D1F76E-882E-7101-84E4-8BA38C6296B9}"/>
                  </a:ext>
                </a:extLst>
              </p:cNvPr>
              <p:cNvSpPr/>
              <p:nvPr/>
            </p:nvSpPr>
            <p:spPr>
              <a:xfrm>
                <a:off x="4809621" y="5001318"/>
                <a:ext cx="665018" cy="61157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/>
                  <a:t>e,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𝟐𝟑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7D1F76E-882E-7101-84E4-8BA38C629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621" y="5001318"/>
                <a:ext cx="665018" cy="611579"/>
              </a:xfrm>
              <a:prstGeom prst="ellipse">
                <a:avLst/>
              </a:prstGeom>
              <a:blipFill>
                <a:blip r:embed="rId20"/>
                <a:stretch>
                  <a:fillRect l="-13514" r="-270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6975C0CD-9420-22A0-2990-231EF44AB161}"/>
                  </a:ext>
                </a:extLst>
              </p:cNvPr>
              <p:cNvSpPr/>
              <p:nvPr/>
            </p:nvSpPr>
            <p:spPr>
              <a:xfrm>
                <a:off x="4811235" y="5008375"/>
                <a:ext cx="665018" cy="611579"/>
              </a:xfrm>
              <a:prstGeom prst="ellipse">
                <a:avLst/>
              </a:prstGeom>
              <a:solidFill>
                <a:srgbClr val="262626"/>
              </a:solidFill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CA" sz="2000" b="1" dirty="0">
                    <a:solidFill>
                      <a:srgbClr val="FFFFFF"/>
                    </a:solidFill>
                  </a:rPr>
                  <a:t>e,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𝟐𝟑</m:t>
                    </m:r>
                  </m:oMath>
                </a14:m>
                <a:endParaRPr lang="en-CA" sz="20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6975C0CD-9420-22A0-2990-231EF44AB1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235" y="5008375"/>
                <a:ext cx="665018" cy="611579"/>
              </a:xfrm>
              <a:prstGeom prst="ellipse">
                <a:avLst/>
              </a:prstGeom>
              <a:blipFill>
                <a:blip r:embed="rId21"/>
                <a:stretch>
                  <a:fillRect l="-11404" r="-1754"/>
                </a:stretch>
              </a:blipFill>
              <a:ln w="28575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82A5D8D-8F67-0DCD-3CAE-1E13B1B6E5E3}"/>
              </a:ext>
            </a:extLst>
          </p:cNvPr>
          <p:cNvCxnSpPr>
            <a:cxnSpLocks/>
            <a:stCxn id="41" idx="7"/>
            <a:endCxn id="96" idx="4"/>
          </p:cNvCxnSpPr>
          <p:nvPr/>
        </p:nvCxnSpPr>
        <p:spPr>
          <a:xfrm flipV="1">
            <a:off x="6832014" y="4382431"/>
            <a:ext cx="1425749" cy="94967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25DDE2B4-585F-AD2F-9224-3AF91CED6C60}"/>
              </a:ext>
            </a:extLst>
          </p:cNvPr>
          <p:cNvSpPr txBox="1"/>
          <p:nvPr/>
        </p:nvSpPr>
        <p:spPr>
          <a:xfrm>
            <a:off x="7134310" y="46525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E8614E84-2F53-130C-B951-BB6727193616}"/>
              </a:ext>
            </a:extLst>
          </p:cNvPr>
          <p:cNvCxnSpPr>
            <a:cxnSpLocks/>
          </p:cNvCxnSpPr>
          <p:nvPr/>
        </p:nvCxnSpPr>
        <p:spPr>
          <a:xfrm flipH="1" flipV="1">
            <a:off x="1687498" y="4499200"/>
            <a:ext cx="48563" cy="46333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D64B5D16-B8F6-9735-E01B-872DDE9881C5}"/>
              </a:ext>
            </a:extLst>
          </p:cNvPr>
          <p:cNvCxnSpPr>
            <a:cxnSpLocks/>
          </p:cNvCxnSpPr>
          <p:nvPr/>
        </p:nvCxnSpPr>
        <p:spPr>
          <a:xfrm flipH="1" flipV="1">
            <a:off x="2873932" y="3949235"/>
            <a:ext cx="575183" cy="14647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0FC495F5-9B44-E980-2B88-54388240594E}"/>
              </a:ext>
            </a:extLst>
          </p:cNvPr>
          <p:cNvCxnSpPr>
            <a:cxnSpLocks/>
          </p:cNvCxnSpPr>
          <p:nvPr/>
        </p:nvCxnSpPr>
        <p:spPr>
          <a:xfrm flipH="1">
            <a:off x="2230985" y="4887725"/>
            <a:ext cx="174933" cy="24214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A0776AE-EF50-F876-4BBE-1666237F10AA}"/>
              </a:ext>
            </a:extLst>
          </p:cNvPr>
          <p:cNvCxnSpPr>
            <a:cxnSpLocks/>
          </p:cNvCxnSpPr>
          <p:nvPr/>
        </p:nvCxnSpPr>
        <p:spPr>
          <a:xfrm flipH="1" flipV="1">
            <a:off x="4623485" y="4700325"/>
            <a:ext cx="364401" cy="27864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AD75396F-DA8F-8387-2388-5DCC3F461552}"/>
                  </a:ext>
                </a:extLst>
              </p:cNvPr>
              <p:cNvSpPr/>
              <p:nvPr/>
            </p:nvSpPr>
            <p:spPr>
              <a:xfrm>
                <a:off x="2160634" y="3083192"/>
                <a:ext cx="2366673" cy="600445"/>
              </a:xfrm>
              <a:prstGeom prst="wedgeRectCallout">
                <a:avLst>
                  <a:gd name="adj1" fmla="val -65414"/>
                  <a:gd name="adj2" fmla="val 54390"/>
                </a:avLst>
              </a:prstGeom>
              <a:solidFill>
                <a:srgbClr val="26262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Nodes in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𝑶𝑷𝑻</m:t>
                    </m:r>
                  </m:oMath>
                </a14:m>
                <a:r>
                  <a:rPr lang="en-CA" dirty="0"/>
                  <a:t> are coloured like this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AD75396F-DA8F-8387-2388-5DCC3F461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634" y="3083192"/>
                <a:ext cx="2366673" cy="600445"/>
              </a:xfrm>
              <a:prstGeom prst="wedgeRectCallout">
                <a:avLst>
                  <a:gd name="adj1" fmla="val -65414"/>
                  <a:gd name="adj2" fmla="val 54390"/>
                </a:avLst>
              </a:prstGeom>
              <a:blipFill>
                <a:blip r:embed="rId22"/>
                <a:stretch>
                  <a:fillRect t="-7547" b="-1226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Speech Bubble: Rectangle 136">
            <a:extLst>
              <a:ext uri="{FF2B5EF4-FFF2-40B4-BE49-F238E27FC236}">
                <a16:creationId xmlns:a16="http://schemas.microsoft.com/office/drawing/2014/main" id="{876B4C27-3E54-2BFC-DF22-E07BC43F40C6}"/>
              </a:ext>
            </a:extLst>
          </p:cNvPr>
          <p:cNvSpPr/>
          <p:nvPr/>
        </p:nvSpPr>
        <p:spPr>
          <a:xfrm>
            <a:off x="3936595" y="5670456"/>
            <a:ext cx="1660546" cy="526734"/>
          </a:xfrm>
          <a:prstGeom prst="wedgeRectCallout">
            <a:avLst>
              <a:gd name="adj1" fmla="val -35437"/>
              <a:gd name="adj2" fmla="val 26656"/>
            </a:avLst>
          </a:prstGeom>
          <a:solidFill>
            <a:srgbClr val="26262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And so on…</a:t>
            </a:r>
          </a:p>
        </p:txBody>
      </p:sp>
    </p:spTree>
    <p:extLst>
      <p:ext uri="{BB962C8B-B14F-4D97-AF65-F5344CB8AC3E}">
        <p14:creationId xmlns:p14="http://schemas.microsoft.com/office/powerpoint/2010/main" val="11129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5" grpId="0" animBg="1"/>
      <p:bldP spid="1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1D53-5AC9-6E1E-21E3-2B83B8F1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-2"/>
            <a:ext cx="10481354" cy="1028386"/>
          </a:xfrm>
        </p:spPr>
        <p:txBody>
          <a:bodyPr/>
          <a:lstStyle/>
          <a:p>
            <a:r>
              <a:rPr lang="en-CA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6057" y="1236374"/>
                <a:ext cx="11449275" cy="3232212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/>
                  <a:t>Theorem:</a:t>
                </a:r>
                <a:r>
                  <a:rPr lang="en-CA" dirty="0"/>
                  <a:t> </a:t>
                </a:r>
                <a:r>
                  <a:rPr lang="en-CA" b="0" dirty="0"/>
                  <a:t>At the end of the algorithm,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b="0" dirty="0"/>
                  <a:t>,</a:t>
                </a:r>
                <a:br>
                  <a:rPr lang="en-CA" b="0" dirty="0"/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b="0" dirty="0"/>
                  <a:t> is exactly the total weight of the shortest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b="0" dirty="0"/>
                  <a:t> path</a:t>
                </a:r>
                <a:endParaRPr lang="en-CA" dirty="0"/>
              </a:p>
              <a:p>
                <a:r>
                  <a:rPr lang="en-CA" dirty="0"/>
                  <a:t>We prove this in two parts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b="0" dirty="0"/>
                  <a:t> the total weight of the shortest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 path (case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dirty="0"/>
                  <a:t>)</a:t>
                </a:r>
                <a:endParaRPr lang="en-CA" b="0" dirty="0"/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CA" dirty="0"/>
                      <m:t>the</m:t>
                    </m:r>
                    <m:r>
                      <m:rPr>
                        <m:nor/>
                      </m:rPr>
                      <a:rPr lang="en-CA" dirty="0"/>
                      <m:t> </m:t>
                    </m:r>
                    <m:r>
                      <m:rPr>
                        <m:nor/>
                      </m:rPr>
                      <a:rPr lang="en-CA" dirty="0"/>
                      <m:t>total</m:t>
                    </m:r>
                    <m:r>
                      <m:rPr>
                        <m:nor/>
                      </m:rPr>
                      <a:rPr lang="en-CA" dirty="0"/>
                      <m:t> </m:t>
                    </m:r>
                    <m:r>
                      <m:rPr>
                        <m:nor/>
                      </m:rPr>
                      <a:rPr lang="en-CA" dirty="0"/>
                      <m:t>weight</m:t>
                    </m:r>
                    <m:r>
                      <m:rPr>
                        <m:nor/>
                      </m:rPr>
                      <a:rPr lang="en-CA" dirty="0"/>
                      <m:t> </m:t>
                    </m:r>
                    <m:r>
                      <m:rPr>
                        <m:nor/>
                      </m:rPr>
                      <a:rPr lang="en-CA" dirty="0"/>
                      <m:t>of</m:t>
                    </m:r>
                    <m:r>
                      <m:rPr>
                        <m:nor/>
                      </m:rPr>
                      <a:rPr lang="en-CA" dirty="0"/>
                      <m:t> </m:t>
                    </m:r>
                    <m:r>
                      <m:rPr>
                        <m:nor/>
                      </m:rPr>
                      <a:rPr lang="en-CA" dirty="0"/>
                      <m:t>the</m:t>
                    </m:r>
                    <m:r>
                      <m:rPr>
                        <m:nor/>
                      </m:rPr>
                      <a:rPr lang="en-CA" dirty="0"/>
                      <m:t> </m:t>
                    </m:r>
                    <m:r>
                      <m:rPr>
                        <m:nor/>
                      </m:rPr>
                      <a:rPr lang="en-CA" dirty="0"/>
                      <m:t>shortest</m:t>
                    </m:r>
                    <m:r>
                      <m:rPr>
                        <m:nor/>
                      </m:rPr>
                      <a:rPr lang="en-CA" dirty="0"/>
                      <m:t> </m:t>
                    </m:r>
                    <m:r>
                      <a:rPr lang="en-CA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⇝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CA" dirty="0"/>
                      <m:t> </m:t>
                    </m:r>
                    <m:r>
                      <m:rPr>
                        <m:nor/>
                      </m:rPr>
                      <a:rPr lang="en-CA" dirty="0"/>
                      <m:t>path</m:t>
                    </m:r>
                  </m:oMath>
                </a14:m>
                <a:r>
                  <a:rPr lang="en-CA" dirty="0"/>
                  <a:t> (case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40090-D324-B42E-00AC-B203D68315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057" y="1236374"/>
                <a:ext cx="11449275" cy="3232212"/>
              </a:xfrm>
              <a:blipFill>
                <a:blip r:embed="rId2"/>
                <a:stretch>
                  <a:fillRect l="-1384" t="-26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DCC9E-B909-0B6A-F5AE-20D7FB18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0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10073</TotalTime>
  <Words>2147</Words>
  <Application>Microsoft Office PowerPoint</Application>
  <PresentationFormat>Widescreen</PresentationFormat>
  <Paragraphs>428</Paragraphs>
  <Slides>25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Century Gothic</vt:lpstr>
      <vt:lpstr>Arial</vt:lpstr>
      <vt:lpstr>Cambria Math</vt:lpstr>
      <vt:lpstr>Calibri</vt:lpstr>
      <vt:lpstr>Mesh</vt:lpstr>
      <vt:lpstr>CS 341: Algorithms</vt:lpstr>
      <vt:lpstr>Dijkstra’s algorithm</vt:lpstr>
      <vt:lpstr>Problem: Single source Shortest paths (SSSP)</vt:lpstr>
      <vt:lpstr>Application: Driving distance to many possible destinations</vt:lpstr>
      <vt:lpstr>PowerPoint Presentation</vt:lpstr>
      <vt:lpstr>Dijkstra’s algorithm Illustrative example</vt:lpstr>
      <vt:lpstr>PowerPoint Presentation</vt:lpstr>
      <vt:lpstr>Correctness: intuition</vt:lpstr>
      <vt:lpstr>Proof</vt:lpstr>
      <vt:lpstr>"case "≤   [Erickson thm.8.5]</vt:lpstr>
      <vt:lpstr>PowerPoint Presentation</vt:lpstr>
      <vt:lpstr>case ≥</vt:lpstr>
      <vt:lpstr>case ≥</vt:lpstr>
      <vt:lpstr>Runtime</vt:lpstr>
      <vt:lpstr>Outputting actual shortest path(s)?</vt:lpstr>
      <vt:lpstr>An alternative implementation</vt:lpstr>
      <vt:lpstr>Website demonstrating Dijkstra’s alg</vt:lpstr>
      <vt:lpstr>Bellman-Ford</vt:lpstr>
      <vt:lpstr>PowerPoint Presentation</vt:lpstr>
      <vt:lpstr>Bellman-Ford</vt:lpstr>
      <vt:lpstr>Best case execution</vt:lpstr>
      <vt:lpstr>Worst case execution</vt:lpstr>
      <vt:lpstr>Why Bellman-Ford works</vt:lpstr>
      <vt:lpstr>A More Detailed Implementation</vt:lpstr>
      <vt:lpstr>Bonus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368</cp:revision>
  <dcterms:created xsi:type="dcterms:W3CDTF">2019-01-07T22:31:11Z</dcterms:created>
  <dcterms:modified xsi:type="dcterms:W3CDTF">2023-10-30T22:37:57Z</dcterms:modified>
</cp:coreProperties>
</file>