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29" r:id="rId3"/>
    <p:sldId id="430" r:id="rId4"/>
    <p:sldId id="461" r:id="rId5"/>
    <p:sldId id="274" r:id="rId6"/>
    <p:sldId id="463" r:id="rId7"/>
    <p:sldId id="462" r:id="rId8"/>
    <p:sldId id="465" r:id="rId9"/>
    <p:sldId id="483" r:id="rId10"/>
    <p:sldId id="485" r:id="rId11"/>
    <p:sldId id="486" r:id="rId12"/>
    <p:sldId id="487" r:id="rId13"/>
    <p:sldId id="488" r:id="rId14"/>
    <p:sldId id="489" r:id="rId15"/>
    <p:sldId id="457" r:id="rId16"/>
    <p:sldId id="464" r:id="rId17"/>
    <p:sldId id="459" r:id="rId18"/>
    <p:sldId id="438" r:id="rId19"/>
    <p:sldId id="439" r:id="rId20"/>
    <p:sldId id="440" r:id="rId21"/>
    <p:sldId id="490" r:id="rId22"/>
    <p:sldId id="441" r:id="rId23"/>
    <p:sldId id="442" r:id="rId24"/>
    <p:sldId id="491" r:id="rId25"/>
    <p:sldId id="49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29"/>
            <p14:sldId id="430"/>
            <p14:sldId id="461"/>
            <p14:sldId id="274"/>
            <p14:sldId id="463"/>
            <p14:sldId id="462"/>
            <p14:sldId id="465"/>
            <p14:sldId id="483"/>
            <p14:sldId id="485"/>
            <p14:sldId id="486"/>
            <p14:sldId id="487"/>
            <p14:sldId id="488"/>
            <p14:sldId id="489"/>
            <p14:sldId id="457"/>
            <p14:sldId id="464"/>
            <p14:sldId id="459"/>
            <p14:sldId id="438"/>
            <p14:sldId id="439"/>
            <p14:sldId id="440"/>
            <p14:sldId id="490"/>
            <p14:sldId id="441"/>
            <p14:sldId id="442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084"/>
    <a:srgbClr val="92D050"/>
    <a:srgbClr val="FFFFFF"/>
    <a:srgbClr val="262626"/>
    <a:srgbClr val="000000"/>
    <a:srgbClr val="4B4B4B"/>
    <a:srgbClr val="A5A5A5"/>
    <a:srgbClr val="E5E8D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83902" autoAdjust="0"/>
  </p:normalViewPr>
  <p:slideViewPr>
    <p:cSldViewPr snapToGrid="0">
      <p:cViewPr varScale="1">
        <p:scale>
          <a:sx n="94" d="100"/>
          <a:sy n="94" d="100"/>
        </p:scale>
        <p:origin x="7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Applications? Revisit BFS path applications… but describe where edge weights come into play…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06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3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26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43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ALTERNATIVE DIJKSTRA’S WITH V^2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55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3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70F-679D-442E-8AD5-3D245B059EF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40E-D58A-4A5A-B5E7-DC5E352AA64D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5975-A276-49EB-ADE4-EE1B58C28764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4A62-C49A-4153-9FBA-107E1377B6E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7BE7-2177-4114-92CC-3AEEE19FE6E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8A4C-FE85-4F68-B197-2BA8CA79C56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D0A5-44EE-428D-B7FB-FC78FE06A97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7323-7937-44E1-B7F2-042D3E97984D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428-1783-4CAE-A7CE-3005ED96AEE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08749EEF-06A8-46B9-86C7-1845DBEABF8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D32C-2E4C-4F96-8CD2-FAFCA192F4D7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BBF3-1606-4F4D-AB27-EBDAE4F6094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B8D8-DD4A-4E31-BB84-6326210B3EF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366-BF91-4E58-8A3E-6D9C7A7AC9C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F2E-5505-4167-9CD0-10083D5ADE5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D1D2-C3AD-4C43-AFCC-4F75279ECC0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6BFAE61-63C8-4658-A4FE-C011B9E6F80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8A2549-D109-49C1-BB43-6EEEB6DECFBF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84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5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Dijkstr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image" Target="../media/image710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14: graph algorithms V – single source shortest path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35DE4-E853-65EA-7BCA-E8B48793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solidFill>
                          <a:srgbClr val="000000"/>
                        </a:solidFill>
                      </a:rPr>
                      <m:t>case</m:t>
                    </m:r>
                    <m:r>
                      <m:rPr>
                        <m:nor/>
                      </m:rPr>
                      <a:rPr lang="en-CA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</a:t>
                </a:r>
                <a:r>
                  <a:rPr lang="en-CA" sz="2700" dirty="0">
                    <a:solidFill>
                      <a:srgbClr val="000000"/>
                    </a:solidFill>
                  </a:rPr>
                  <a:t>[Erickson thm.8.5]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2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250385" cy="2664379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</a:t>
                </a:r>
                <a:r>
                  <a:rPr lang="en-CA" b="1" dirty="0">
                    <a:solidFill>
                      <a:srgbClr val="000000"/>
                    </a:solidFill>
                  </a:rPr>
                  <a:t>any arbitrary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 any index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denote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prove by induction: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250385" cy="2664379"/>
              </a:xfrm>
              <a:blipFill>
                <a:blip r:embed="rId3"/>
                <a:stretch>
                  <a:fillRect l="-1463" t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725646A-EB69-8A17-A937-3D50DDA0EDC5}"/>
              </a:ext>
            </a:extLst>
          </p:cNvPr>
          <p:cNvGrpSpPr/>
          <p:nvPr/>
        </p:nvGrpSpPr>
        <p:grpSpPr>
          <a:xfrm>
            <a:off x="3465595" y="4416379"/>
            <a:ext cx="4115970" cy="1968515"/>
            <a:chOff x="7329460" y="3822426"/>
            <a:chExt cx="4115970" cy="196851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21167A3-9B92-1D58-7EB0-FD061F88E4AA}"/>
                </a:ext>
              </a:extLst>
            </p:cNvPr>
            <p:cNvSpPr/>
            <p:nvPr/>
          </p:nvSpPr>
          <p:spPr>
            <a:xfrm>
              <a:off x="7835935" y="501823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1B61D9-CBBF-2181-A738-F41B45C9BD9B}"/>
                </a:ext>
              </a:extLst>
            </p:cNvPr>
            <p:cNvSpPr/>
            <p:nvPr/>
          </p:nvSpPr>
          <p:spPr>
            <a:xfrm>
              <a:off x="10016303" y="4194637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A63B99C-2D23-05B5-C1CC-C02975FA8B41}"/>
                </a:ext>
              </a:extLst>
            </p:cNvPr>
            <p:cNvSpPr/>
            <p:nvPr/>
          </p:nvSpPr>
          <p:spPr>
            <a:xfrm>
              <a:off x="8534767" y="431553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B1C7195-C81C-49C1-D5AD-CEE4DD366BE1}"/>
                </a:ext>
              </a:extLst>
            </p:cNvPr>
            <p:cNvCxnSpPr>
              <a:cxnSpLocks/>
              <a:stCxn id="67" idx="6"/>
              <a:endCxn id="66" idx="2"/>
            </p:cNvCxnSpPr>
            <p:nvPr/>
          </p:nvCxnSpPr>
          <p:spPr>
            <a:xfrm flipV="1">
              <a:off x="9199785" y="4500427"/>
              <a:ext cx="816518" cy="12089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2FA3E69-36D6-DE02-FFA9-B1C47E0F274D}"/>
                </a:ext>
              </a:extLst>
            </p:cNvPr>
            <p:cNvCxnSpPr>
              <a:cxnSpLocks/>
              <a:stCxn id="65" idx="7"/>
              <a:endCxn id="67" idx="3"/>
            </p:cNvCxnSpPr>
            <p:nvPr/>
          </p:nvCxnSpPr>
          <p:spPr>
            <a:xfrm flipV="1">
              <a:off x="8403563" y="4837548"/>
              <a:ext cx="228594" cy="27025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96C7B0-9BFA-CE5B-E646-E7AC43207C5C}"/>
                </a:ext>
              </a:extLst>
            </p:cNvPr>
            <p:cNvSpPr/>
            <p:nvPr/>
          </p:nvSpPr>
          <p:spPr>
            <a:xfrm>
              <a:off x="7329460" y="382912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A9AD9B8-7C0C-36DF-B87E-B779E3D57955}"/>
                </a:ext>
              </a:extLst>
            </p:cNvPr>
            <p:cNvCxnSpPr>
              <a:cxnSpLocks/>
              <a:stCxn id="70" idx="4"/>
              <a:endCxn id="65" idx="1"/>
            </p:cNvCxnSpPr>
            <p:nvPr/>
          </p:nvCxnSpPr>
          <p:spPr>
            <a:xfrm>
              <a:off x="7661969" y="4440702"/>
              <a:ext cx="271356" cy="66709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4DA77BB-5B31-356E-DF52-578BDC4C14DB}"/>
                </a:ext>
              </a:extLst>
            </p:cNvPr>
            <p:cNvSpPr/>
            <p:nvPr/>
          </p:nvSpPr>
          <p:spPr>
            <a:xfrm>
              <a:off x="10780412" y="517066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e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471340C-5BF7-9351-8EA5-AA8F562C1983}"/>
                </a:ext>
              </a:extLst>
            </p:cNvPr>
            <p:cNvCxnSpPr>
              <a:cxnSpLocks/>
              <a:stCxn id="66" idx="6"/>
              <a:endCxn id="72" idx="1"/>
            </p:cNvCxnSpPr>
            <p:nvPr/>
          </p:nvCxnSpPr>
          <p:spPr>
            <a:xfrm>
              <a:off x="10681321" y="4500427"/>
              <a:ext cx="196481" cy="75979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89D0025-47ED-7566-B9B9-CC8A26F1B850}"/>
                </a:ext>
              </a:extLst>
            </p:cNvPr>
            <p:cNvCxnSpPr>
              <a:cxnSpLocks/>
              <a:stCxn id="72" idx="2"/>
              <a:endCxn id="67" idx="5"/>
            </p:cNvCxnSpPr>
            <p:nvPr/>
          </p:nvCxnSpPr>
          <p:spPr>
            <a:xfrm flipH="1" flipV="1">
              <a:off x="9102395" y="4837548"/>
              <a:ext cx="1678017" cy="63890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F591AEE-38B8-F028-54BD-14EFE224DBC5}"/>
                </a:ext>
              </a:extLst>
            </p:cNvPr>
            <p:cNvCxnSpPr>
              <a:cxnSpLocks/>
              <a:stCxn id="72" idx="3"/>
              <a:endCxn id="65" idx="6"/>
            </p:cNvCxnSpPr>
            <p:nvPr/>
          </p:nvCxnSpPr>
          <p:spPr>
            <a:xfrm flipH="1" flipV="1">
              <a:off x="8500953" y="5324025"/>
              <a:ext cx="2376849" cy="36865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D048BBD-0E90-7133-5116-30E4AC1DCBEA}"/>
                </a:ext>
              </a:extLst>
            </p:cNvPr>
            <p:cNvCxnSpPr>
              <a:cxnSpLocks/>
              <a:stCxn id="70" idx="6"/>
              <a:endCxn id="66" idx="1"/>
            </p:cNvCxnSpPr>
            <p:nvPr/>
          </p:nvCxnSpPr>
          <p:spPr>
            <a:xfrm>
              <a:off x="7994478" y="4134913"/>
              <a:ext cx="2119215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D8B3AD-D1F7-417D-0EE4-B9591FBF8BBF}"/>
                </a:ext>
              </a:extLst>
            </p:cNvPr>
            <p:cNvSpPr txBox="1"/>
            <p:nvPr/>
          </p:nvSpPr>
          <p:spPr>
            <a:xfrm>
              <a:off x="8563892" y="38337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7DB4DD2-F038-2686-B1FF-22475FFA19A2}"/>
                </a:ext>
              </a:extLst>
            </p:cNvPr>
            <p:cNvSpPr txBox="1"/>
            <p:nvPr/>
          </p:nvSpPr>
          <p:spPr>
            <a:xfrm>
              <a:off x="7492224" y="4603341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E118DC9-C5AC-8282-86D3-D9F900E4113E}"/>
                </a:ext>
              </a:extLst>
            </p:cNvPr>
            <p:cNvSpPr txBox="1"/>
            <p:nvPr/>
          </p:nvSpPr>
          <p:spPr>
            <a:xfrm>
              <a:off x="8250986" y="4648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97006A-C966-9531-64BC-618DA1CA8F59}"/>
                </a:ext>
              </a:extLst>
            </p:cNvPr>
            <p:cNvSpPr txBox="1"/>
            <p:nvPr/>
          </p:nvSpPr>
          <p:spPr>
            <a:xfrm>
              <a:off x="9432839" y="42386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479B11F-4CF3-857E-E667-B8980BA6F4D8}"/>
                </a:ext>
              </a:extLst>
            </p:cNvPr>
            <p:cNvSpPr txBox="1"/>
            <p:nvPr/>
          </p:nvSpPr>
          <p:spPr>
            <a:xfrm>
              <a:off x="9684187" y="524772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5D628A1-3FEF-9745-DCC3-9E025746F42E}"/>
                </a:ext>
              </a:extLst>
            </p:cNvPr>
            <p:cNvSpPr txBox="1"/>
            <p:nvPr/>
          </p:nvSpPr>
          <p:spPr>
            <a:xfrm>
              <a:off x="10694426" y="4616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F97B72-7EED-9BF5-03F4-20BB62FE9BC9}"/>
                </a:ext>
              </a:extLst>
            </p:cNvPr>
            <p:cNvSpPr txBox="1"/>
            <p:nvPr/>
          </p:nvSpPr>
          <p:spPr>
            <a:xfrm>
              <a:off x="9829596" y="48752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36D38F-00C7-DE1D-81E1-CC60C3AE9D20}"/>
                    </a:ext>
                  </a:extLst>
                </p:cNvPr>
                <p:cNvSpPr/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36D38F-00C7-DE1D-81E1-CC60C3AE9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CA259A8-0127-92B3-46B8-9CAD515AE0BA}"/>
                    </a:ext>
                  </a:extLst>
                </p:cNvPr>
                <p:cNvSpPr/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CA259A8-0127-92B3-46B8-9CAD515AE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061C908-99AC-FE63-3FC2-CF91D0860660}"/>
                    </a:ext>
                  </a:extLst>
                </p:cNvPr>
                <p:cNvSpPr/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c,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061C908-99AC-FE63-3FC2-CF91D0860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0BB34F6-799F-B32C-D1C0-C3538336E01D}"/>
                    </a:ext>
                  </a:extLst>
                </p:cNvPr>
                <p:cNvSpPr/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b,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0BB34F6-799F-B32C-D1C0-C3538336E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 l="-7207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536D2FB-B835-3CD6-3E57-CD6FE2EE5250}"/>
                    </a:ext>
                  </a:extLst>
                </p:cNvPr>
                <p:cNvSpPr/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e,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536D2FB-B835-3CD6-3E57-CD6FE2EE52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blipFill>
                  <a:blip r:embed="rId8"/>
                  <a:stretch>
                    <a:fillRect l="-5405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DC9B7FF-C404-85D4-A84B-D93112D33D4B}"/>
                    </a:ext>
                  </a:extLst>
                </p:cNvPr>
                <p:cNvSpPr/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CA" sz="2000" b="1" dirty="0">
                      <a:solidFill>
                        <a:srgbClr val="000000"/>
                      </a:solidFill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DC9B7FF-C404-85D4-A84B-D93112D33D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D5FC1D6-5509-6CAA-D66C-35E2366B62F0}"/>
                    </a:ext>
                  </a:extLst>
                </p:cNvPr>
                <p:cNvSpPr/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D5FC1D6-5509-6CAA-D66C-35E2366B62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blipFill>
                  <a:blip r:embed="rId10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BD2134D-EAD1-1468-50A9-EFDCD0152543}"/>
                    </a:ext>
                  </a:extLst>
                </p:cNvPr>
                <p:cNvSpPr/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BD2134D-EAD1-1468-50A9-EFDCD0152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blipFill>
                  <a:blip r:embed="rId11"/>
                  <a:stretch>
                    <a:fillRect l="-870"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CBCF651-86A6-BD35-236B-41A114F54FD7}"/>
                    </a:ext>
                  </a:extLst>
                </p:cNvPr>
                <p:cNvSpPr/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b,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CBCF651-86A6-BD35-236B-41A114F54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blipFill>
                  <a:blip r:embed="rId12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F042ECF-D21C-59C4-884A-8ADDEDEBF7BC}"/>
                    </a:ext>
                  </a:extLst>
                </p:cNvPr>
                <p:cNvSpPr/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CA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F042ECF-D21C-59C4-884A-8ADDEDEB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A952FEC-A1BA-8ED0-34D0-3C11E6AC3CEB}"/>
              </a:ext>
            </a:extLst>
          </p:cNvPr>
          <p:cNvGrpSpPr/>
          <p:nvPr/>
        </p:nvGrpSpPr>
        <p:grpSpPr>
          <a:xfrm rot="4583109">
            <a:off x="5969424" y="4164273"/>
            <a:ext cx="1021320" cy="444109"/>
            <a:chOff x="7660506" y="3612530"/>
            <a:chExt cx="1021320" cy="444109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1603DE9-1A83-AC92-73BD-12661129BE5F}"/>
                </a:ext>
              </a:extLst>
            </p:cNvPr>
            <p:cNvCxnSpPr>
              <a:cxnSpLocks/>
            </p:cNvCxnSpPr>
            <p:nvPr/>
          </p:nvCxnSpPr>
          <p:spPr>
            <a:xfrm rot="17016891">
              <a:off x="7893705" y="3701129"/>
              <a:ext cx="122311" cy="58871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E32C2B5-6957-7179-51F8-DDA1435D476D}"/>
                </a:ext>
              </a:extLst>
            </p:cNvPr>
            <p:cNvCxnSpPr>
              <a:cxnSpLocks/>
            </p:cNvCxnSpPr>
            <p:nvPr/>
          </p:nvCxnSpPr>
          <p:spPr>
            <a:xfrm rot="17016891" flipV="1">
              <a:off x="8091833" y="3778777"/>
              <a:ext cx="362304" cy="514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E77FD50-9CD4-734D-1F47-FC34C42BE8DE}"/>
                </a:ext>
              </a:extLst>
            </p:cNvPr>
            <p:cNvCxnSpPr>
              <a:cxnSpLocks/>
            </p:cNvCxnSpPr>
            <p:nvPr/>
          </p:nvCxnSpPr>
          <p:spPr>
            <a:xfrm>
              <a:off x="8293017" y="3612530"/>
              <a:ext cx="388809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878D1D-9EAA-F6C2-4C3F-16BE4B0FA822}"/>
              </a:ext>
            </a:extLst>
          </p:cNvPr>
          <p:cNvGrpSpPr/>
          <p:nvPr/>
        </p:nvGrpSpPr>
        <p:grpSpPr>
          <a:xfrm>
            <a:off x="3780223" y="3919620"/>
            <a:ext cx="2431411" cy="506792"/>
            <a:chOff x="7719837" y="3560343"/>
            <a:chExt cx="2431411" cy="506792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4E7DAAC-F16B-74D0-0C8E-A30B11CF5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5FA1B0F-23F2-D6BC-D401-80C82A046FBD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2D68322-20EE-D04A-8461-53E4E5E70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AE72275-9843-1FBA-EB22-800D3EA6A431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CBB520C-38E5-0213-0302-97112F498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560343"/>
              <a:ext cx="1130276" cy="22656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C41A90-7954-2383-6C5B-7E14FE9A0E1D}"/>
              </a:ext>
            </a:extLst>
          </p:cNvPr>
          <p:cNvGrpSpPr/>
          <p:nvPr/>
        </p:nvGrpSpPr>
        <p:grpSpPr>
          <a:xfrm>
            <a:off x="5084516" y="3573819"/>
            <a:ext cx="1428067" cy="611579"/>
            <a:chOff x="9027332" y="3206691"/>
            <a:chExt cx="1428067" cy="611579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603547B-F7D4-7311-1F14-B187A012A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7332" y="3613835"/>
              <a:ext cx="821923" cy="16811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D39DE2B-9668-7560-06FD-4E97CF3A51E3}"/>
                    </a:ext>
                  </a:extLst>
                </p:cNvPr>
                <p:cNvSpPr/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D39DE2B-9668-7560-06FD-4E97CF3A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7BA1FB3-EC19-71C6-ACC6-86C1990FCAD4}"/>
                  </a:ext>
                </a:extLst>
              </p:cNvPr>
              <p:cNvSpPr txBox="1"/>
              <p:nvPr/>
            </p:nvSpPr>
            <p:spPr>
              <a:xfrm>
                <a:off x="5080089" y="405179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7BA1FB3-EC19-71C6-ACC6-86C1990FC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89" y="4051799"/>
                <a:ext cx="4828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7FDA5E0-9A95-8CC2-F1C3-BC59EF8C84DF}"/>
              </a:ext>
            </a:extLst>
          </p:cNvPr>
          <p:cNvGrpSpPr/>
          <p:nvPr/>
        </p:nvGrpSpPr>
        <p:grpSpPr>
          <a:xfrm>
            <a:off x="3789671" y="3949267"/>
            <a:ext cx="2116768" cy="476232"/>
            <a:chOff x="7719837" y="3590903"/>
            <a:chExt cx="2116768" cy="476232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E1BAE30-A327-E683-60D8-AB2FC81B2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BB4D596-E8AC-7C13-F77F-9911580FA885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DD00F57-2ABD-988F-D007-C766F9031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C14DE90-689E-2FA7-376E-0B3DA6364ED7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891D03BD-A532-12CE-2A9A-A86643518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628974"/>
              <a:ext cx="815633" cy="1579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D6CBECD-953C-EC5A-C01C-EF69C62071DD}"/>
                  </a:ext>
                </a:extLst>
              </p:cNvPr>
              <p:cNvSpPr txBox="1"/>
              <p:nvPr/>
            </p:nvSpPr>
            <p:spPr>
              <a:xfrm>
                <a:off x="2394857" y="3419786"/>
                <a:ext cx="3611284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orange edges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D6CBECD-953C-EC5A-C01C-EF69C6207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7" y="3419786"/>
                <a:ext cx="3611284" cy="496674"/>
              </a:xfrm>
              <a:prstGeom prst="rect">
                <a:avLst/>
              </a:prstGeom>
              <a:blipFill>
                <a:blip r:embed="rId16"/>
                <a:stretch>
                  <a:fillRect t="-11111" b="-197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5" y="107981"/>
                <a:ext cx="11598728" cy="6439776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>
                    <a:solidFill>
                      <a:srgbClr val="000000"/>
                    </a:solidFill>
                  </a:rPr>
                  <a:t>Prove by induction: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Ind. step: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When 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dequeueMin</a:t>
                </a:r>
                <a:r>
                  <a:rPr lang="en-CA" sz="2600" dirty="0">
                    <a:solidFill>
                      <a:srgbClr val="000000"/>
                    </a:solidFill>
                  </a:rPr>
                  <a:t>()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:</a:t>
                </a:r>
                <a:br>
                  <a:rPr lang="en-CA" sz="2600" b="0" dirty="0">
                    <a:solidFill>
                      <a:srgbClr val="000000"/>
                    </a:solidFill>
                  </a:rPr>
                </a:br>
                <a:r>
                  <a:rPr lang="en-CA" sz="2600" dirty="0">
                    <a:solidFill>
                      <a:srgbClr val="000000"/>
                    </a:solidFill>
                  </a:rPr>
                  <a:t>we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check </a:t>
                </a:r>
                <a:r>
                  <a:rPr lang="en-CA" sz="26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If so, we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If not,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both cases</a:t>
                </a:r>
                <a:r>
                  <a:rPr lang="en-CA" sz="26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sz="2200" dirty="0">
                    <a:solidFill>
                      <a:srgbClr val="000000"/>
                    </a:solidFill>
                  </a:rPr>
                  <a:t>By I.H.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200" dirty="0">
                    <a:solidFill>
                      <a:srgbClr val="000000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20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sz="22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200" dirty="0">
                    <a:solidFill>
                      <a:srgbClr val="000000"/>
                    </a:solidFill>
                  </a:rPr>
                  <a:t> by definition</a:t>
                </a:r>
              </a:p>
              <a:p>
                <a:pPr lvl="2"/>
                <a:r>
                  <a:rPr lang="en-CA" sz="2200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5" y="107981"/>
                <a:ext cx="11598728" cy="6439776"/>
              </a:xfrm>
              <a:blipFill>
                <a:blip r:embed="rId3"/>
                <a:stretch>
                  <a:fillRect l="-1262" t="-1420" b="-5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EE9F1A-A571-53DA-96CD-7178B0B85010}"/>
              </a:ext>
            </a:extLst>
          </p:cNvPr>
          <p:cNvGrpSpPr/>
          <p:nvPr/>
        </p:nvGrpSpPr>
        <p:grpSpPr>
          <a:xfrm>
            <a:off x="8035926" y="1507441"/>
            <a:ext cx="4115970" cy="1968515"/>
            <a:chOff x="7329460" y="3822426"/>
            <a:chExt cx="4115970" cy="1968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4FD42B-6C1E-2D63-CDBD-2D215CA8BAAC}"/>
                </a:ext>
              </a:extLst>
            </p:cNvPr>
            <p:cNvSpPr/>
            <p:nvPr/>
          </p:nvSpPr>
          <p:spPr>
            <a:xfrm>
              <a:off x="7835935" y="501823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7C3B2A-A415-BDB5-A4D9-2492A129A0D8}"/>
                </a:ext>
              </a:extLst>
            </p:cNvPr>
            <p:cNvSpPr/>
            <p:nvPr/>
          </p:nvSpPr>
          <p:spPr>
            <a:xfrm>
              <a:off x="10016303" y="4194637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FE6AD6-1595-7709-1621-703BB272A0BA}"/>
                </a:ext>
              </a:extLst>
            </p:cNvPr>
            <p:cNvSpPr/>
            <p:nvPr/>
          </p:nvSpPr>
          <p:spPr>
            <a:xfrm>
              <a:off x="8534767" y="431553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594D4E-B8DC-2D37-A950-5F2C868A1B8F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9199785" y="4500427"/>
              <a:ext cx="816518" cy="12089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77BD18-F0B6-33FC-7873-9E5EE27D0BF3}"/>
                </a:ext>
              </a:extLst>
            </p:cNvPr>
            <p:cNvCxnSpPr>
              <a:cxnSpLocks/>
              <a:stCxn id="8" idx="7"/>
              <a:endCxn id="10" idx="3"/>
            </p:cNvCxnSpPr>
            <p:nvPr/>
          </p:nvCxnSpPr>
          <p:spPr>
            <a:xfrm flipV="1">
              <a:off x="8403563" y="4837548"/>
              <a:ext cx="228594" cy="27025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E2C505D-62FD-3210-37CA-63F24F20D872}"/>
                </a:ext>
              </a:extLst>
            </p:cNvPr>
            <p:cNvSpPr/>
            <p:nvPr/>
          </p:nvSpPr>
          <p:spPr>
            <a:xfrm>
              <a:off x="7329460" y="382912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305F9F-6C5D-258B-02EA-1A4BF7CFC5E4}"/>
                </a:ext>
              </a:extLst>
            </p:cNvPr>
            <p:cNvCxnSpPr>
              <a:cxnSpLocks/>
              <a:stCxn id="13" idx="4"/>
              <a:endCxn id="8" idx="1"/>
            </p:cNvCxnSpPr>
            <p:nvPr/>
          </p:nvCxnSpPr>
          <p:spPr>
            <a:xfrm>
              <a:off x="7661969" y="4440702"/>
              <a:ext cx="271356" cy="66709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580284-EC85-3013-E59F-8E1FA8436826}"/>
                </a:ext>
              </a:extLst>
            </p:cNvPr>
            <p:cNvSpPr/>
            <p:nvPr/>
          </p:nvSpPr>
          <p:spPr>
            <a:xfrm>
              <a:off x="10780412" y="517066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196BA-FC03-AD92-4F0F-3C9A977C29C7}"/>
                </a:ext>
              </a:extLst>
            </p:cNvPr>
            <p:cNvCxnSpPr>
              <a:cxnSpLocks/>
              <a:stCxn id="9" idx="6"/>
              <a:endCxn id="15" idx="1"/>
            </p:cNvCxnSpPr>
            <p:nvPr/>
          </p:nvCxnSpPr>
          <p:spPr>
            <a:xfrm>
              <a:off x="10681321" y="4500427"/>
              <a:ext cx="196481" cy="75979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3C9CBF-3621-B2B9-2D19-048088759FE5}"/>
                </a:ext>
              </a:extLst>
            </p:cNvPr>
            <p:cNvCxnSpPr>
              <a:cxnSpLocks/>
              <a:stCxn id="15" idx="2"/>
              <a:endCxn id="10" idx="5"/>
            </p:cNvCxnSpPr>
            <p:nvPr/>
          </p:nvCxnSpPr>
          <p:spPr>
            <a:xfrm flipH="1" flipV="1">
              <a:off x="9102395" y="4837548"/>
              <a:ext cx="1678017" cy="63890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56EA59-BD7B-6BD7-C35C-30FD732199A4}"/>
                </a:ext>
              </a:extLst>
            </p:cNvPr>
            <p:cNvCxnSpPr>
              <a:cxnSpLocks/>
              <a:stCxn id="15" idx="3"/>
              <a:endCxn id="8" idx="6"/>
            </p:cNvCxnSpPr>
            <p:nvPr/>
          </p:nvCxnSpPr>
          <p:spPr>
            <a:xfrm flipH="1" flipV="1">
              <a:off x="8500953" y="5324025"/>
              <a:ext cx="2376849" cy="36865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D87DDF-1E72-BCB8-8C9C-7051FD4897AB}"/>
                </a:ext>
              </a:extLst>
            </p:cNvPr>
            <p:cNvCxnSpPr>
              <a:cxnSpLocks/>
              <a:stCxn id="13" idx="6"/>
              <a:endCxn id="9" idx="1"/>
            </p:cNvCxnSpPr>
            <p:nvPr/>
          </p:nvCxnSpPr>
          <p:spPr>
            <a:xfrm>
              <a:off x="7994478" y="4134913"/>
              <a:ext cx="2119215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28E776-2173-75B8-A7E8-A9BB0C80D918}"/>
                </a:ext>
              </a:extLst>
            </p:cNvPr>
            <p:cNvSpPr txBox="1"/>
            <p:nvPr/>
          </p:nvSpPr>
          <p:spPr>
            <a:xfrm>
              <a:off x="8563892" y="38337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1F7F3-DA47-03D6-82E9-0AC0A1D3FF0C}"/>
                </a:ext>
              </a:extLst>
            </p:cNvPr>
            <p:cNvSpPr txBox="1"/>
            <p:nvPr/>
          </p:nvSpPr>
          <p:spPr>
            <a:xfrm>
              <a:off x="7747405" y="4516599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AEB53-C5AB-0EF4-1D04-44F14AC92FBF}"/>
                </a:ext>
              </a:extLst>
            </p:cNvPr>
            <p:cNvSpPr txBox="1"/>
            <p:nvPr/>
          </p:nvSpPr>
          <p:spPr>
            <a:xfrm>
              <a:off x="8250986" y="4648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D63C-0F35-8800-F163-93C86142FC1D}"/>
                </a:ext>
              </a:extLst>
            </p:cNvPr>
            <p:cNvSpPr txBox="1"/>
            <p:nvPr/>
          </p:nvSpPr>
          <p:spPr>
            <a:xfrm>
              <a:off x="9432839" y="42386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D8AB77-54E4-5352-ACC6-8A4E257597B2}"/>
                </a:ext>
              </a:extLst>
            </p:cNvPr>
            <p:cNvSpPr txBox="1"/>
            <p:nvPr/>
          </p:nvSpPr>
          <p:spPr>
            <a:xfrm>
              <a:off x="9684187" y="524772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16445C-DE2E-5368-3390-9E8BA8DD8612}"/>
                </a:ext>
              </a:extLst>
            </p:cNvPr>
            <p:cNvSpPr txBox="1"/>
            <p:nvPr/>
          </p:nvSpPr>
          <p:spPr>
            <a:xfrm>
              <a:off x="10694426" y="4616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73A462-F9C6-D808-5305-8860FB11C460}"/>
                </a:ext>
              </a:extLst>
            </p:cNvPr>
            <p:cNvSpPr txBox="1"/>
            <p:nvPr/>
          </p:nvSpPr>
          <p:spPr>
            <a:xfrm>
              <a:off x="9829596" y="48752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03D0628-895E-6449-DBF9-B8D0CD02465D}"/>
                    </a:ext>
                  </a:extLst>
                </p:cNvPr>
                <p:cNvSpPr/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03D0628-895E-6449-DBF9-B8D0CD0246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EFA4378-3CCE-262C-364C-2DCF5BE1E40F}"/>
                    </a:ext>
                  </a:extLst>
                </p:cNvPr>
                <p:cNvSpPr/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EFA4378-3CCE-262C-364C-2DCF5BE1E4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0FC00BA-C9C2-C081-4B3E-F9AA261B1FE2}"/>
                    </a:ext>
                  </a:extLst>
                </p:cNvPr>
                <p:cNvSpPr/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c,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0FC00BA-C9C2-C081-4B3E-F9AA261B1F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4D0C6DE-FF4B-3F8E-4D1D-26BDB8F0D1FA}"/>
                    </a:ext>
                  </a:extLst>
                </p:cNvPr>
                <p:cNvSpPr/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b,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4D0C6DE-FF4B-3F8E-4D1D-26BDB8F0D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 l="-7207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0033E07-8E91-014D-1D8E-F19D87ADFFE8}"/>
                    </a:ext>
                  </a:extLst>
                </p:cNvPr>
                <p:cNvSpPr/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e,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0033E07-8E91-014D-1D8E-F19D87ADF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blipFill>
                  <a:blip r:embed="rId8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3378B4D-C129-A8AB-5EFB-F1C9E40C9AF0}"/>
                    </a:ext>
                  </a:extLst>
                </p:cNvPr>
                <p:cNvSpPr/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CA" sz="2000" b="1" dirty="0">
                      <a:solidFill>
                        <a:srgbClr val="000000"/>
                      </a:solidFill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3378B4D-C129-A8AB-5EFB-F1C9E40C9A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CAEA171-B4BB-A8F0-5271-C6C4FAABF417}"/>
                    </a:ext>
                  </a:extLst>
                </p:cNvPr>
                <p:cNvSpPr/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CAEA171-B4BB-A8F0-5271-C6C4FAABF4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blipFill>
                  <a:blip r:embed="rId10"/>
                  <a:stretch>
                    <a:fillRect l="-178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B4977E9-3684-7F52-0109-4F9558987E20}"/>
                    </a:ext>
                  </a:extLst>
                </p:cNvPr>
                <p:cNvSpPr/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B4977E9-3684-7F52-0109-4F955898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blipFill>
                  <a:blip r:embed="rId11"/>
                  <a:stretch>
                    <a:fillRect l="-877"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494FFD7-A51A-A24E-DB3A-400CAE5D5A5A}"/>
                    </a:ext>
                  </a:extLst>
                </p:cNvPr>
                <p:cNvSpPr/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000000"/>
                      </a:solidFill>
                    </a:rPr>
                    <a:t>b,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494FFD7-A51A-A24E-DB3A-400CAE5D5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blipFill>
                  <a:blip r:embed="rId12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BB8A0B-2A2C-71D4-ED33-91A7837DB5BB}"/>
                    </a:ext>
                  </a:extLst>
                </p:cNvPr>
                <p:cNvSpPr/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CA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BB8A0B-2A2C-71D4-ED33-91A7837DB5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B45F97-92B1-0AC0-2782-707035FB7F36}"/>
              </a:ext>
            </a:extLst>
          </p:cNvPr>
          <p:cNvGrpSpPr/>
          <p:nvPr/>
        </p:nvGrpSpPr>
        <p:grpSpPr>
          <a:xfrm rot="4583109">
            <a:off x="10539755" y="1255335"/>
            <a:ext cx="1021320" cy="444109"/>
            <a:chOff x="7660506" y="3612530"/>
            <a:chExt cx="1021320" cy="4441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CCDCF77-5FC3-C034-5A87-D3D5B2AE7B78}"/>
                </a:ext>
              </a:extLst>
            </p:cNvPr>
            <p:cNvCxnSpPr>
              <a:cxnSpLocks/>
            </p:cNvCxnSpPr>
            <p:nvPr/>
          </p:nvCxnSpPr>
          <p:spPr>
            <a:xfrm rot="17016891">
              <a:off x="7893705" y="3701129"/>
              <a:ext cx="122311" cy="58871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46BFB8-A883-77F4-55E2-E98228601BC3}"/>
                </a:ext>
              </a:extLst>
            </p:cNvPr>
            <p:cNvCxnSpPr>
              <a:cxnSpLocks/>
            </p:cNvCxnSpPr>
            <p:nvPr/>
          </p:nvCxnSpPr>
          <p:spPr>
            <a:xfrm rot="17016891" flipV="1">
              <a:off x="8091833" y="3778777"/>
              <a:ext cx="362304" cy="514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8D3CC5C-9D2A-21D3-56F4-B66342A89A3B}"/>
                </a:ext>
              </a:extLst>
            </p:cNvPr>
            <p:cNvCxnSpPr>
              <a:cxnSpLocks/>
            </p:cNvCxnSpPr>
            <p:nvPr/>
          </p:nvCxnSpPr>
          <p:spPr>
            <a:xfrm>
              <a:off x="8293017" y="3612530"/>
              <a:ext cx="388809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BA659D-E5CC-7963-E692-A90C8F9BF3EB}"/>
              </a:ext>
            </a:extLst>
          </p:cNvPr>
          <p:cNvGrpSpPr/>
          <p:nvPr/>
        </p:nvGrpSpPr>
        <p:grpSpPr>
          <a:xfrm>
            <a:off x="8350554" y="1010682"/>
            <a:ext cx="2431411" cy="506792"/>
            <a:chOff x="7719837" y="3560343"/>
            <a:chExt cx="2431411" cy="5067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30A3E1-167D-7E5A-67E8-A3DD98667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8E972F-7803-80AB-F108-8E10993FF856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771EDD-3104-1DDF-BA1F-87B18C519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7B5EB18-1A0B-AB74-2041-B5982E18239F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AFAE2E-4170-81D3-7AB9-CDB10AD86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560343"/>
              <a:ext cx="1130276" cy="22656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A645BE-6F07-087A-785B-8E239B361DD9}"/>
              </a:ext>
            </a:extLst>
          </p:cNvPr>
          <p:cNvGrpSpPr/>
          <p:nvPr/>
        </p:nvGrpSpPr>
        <p:grpSpPr>
          <a:xfrm>
            <a:off x="9654847" y="664881"/>
            <a:ext cx="1428067" cy="611579"/>
            <a:chOff x="9027332" y="3206691"/>
            <a:chExt cx="1428067" cy="61157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23D40E4-0D54-0A4F-4B71-387471756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7332" y="3613835"/>
              <a:ext cx="821923" cy="16811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304A6AC-0C1B-386A-F896-DE2CE33C5B94}"/>
                    </a:ext>
                  </a:extLst>
                </p:cNvPr>
                <p:cNvSpPr/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304A6AC-0C1B-386A-F896-DE2CE33C5B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2DB1A6-02E6-5A75-A268-B8E8CD7DA169}"/>
              </a:ext>
            </a:extLst>
          </p:cNvPr>
          <p:cNvGrpSpPr/>
          <p:nvPr/>
        </p:nvGrpSpPr>
        <p:grpSpPr>
          <a:xfrm>
            <a:off x="8360002" y="1040329"/>
            <a:ext cx="2116768" cy="476232"/>
            <a:chOff x="7719837" y="3590903"/>
            <a:chExt cx="2116768" cy="47623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F5ECFB-F8F0-E263-6763-05EDD6201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DE66B9B-9A04-8AB8-9C47-FBED34524547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F95AF0A-3FB8-BA11-DB8C-79487C425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DC94E5-76F9-BBF9-14F2-4D3E2FBA0E62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B54FEE0-07A3-28FA-9E69-7CA34258A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628974"/>
              <a:ext cx="815633" cy="1579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D8FC03-87A6-3102-CC02-2BA880BC6B24}"/>
                  </a:ext>
                </a:extLst>
              </p:cNvPr>
              <p:cNvSpPr txBox="1"/>
              <p:nvPr/>
            </p:nvSpPr>
            <p:spPr>
              <a:xfrm>
                <a:off x="7023695" y="396225"/>
                <a:ext cx="3544301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orange edges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D8FC03-87A6-3102-CC02-2BA880BC6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95" y="396225"/>
                <a:ext cx="3544301" cy="496674"/>
              </a:xfrm>
              <a:prstGeom prst="rect">
                <a:avLst/>
              </a:prstGeom>
              <a:blipFill>
                <a:blip r:embed="rId15"/>
                <a:stretch>
                  <a:fillRect t="-11111" b="-197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8AEAF0-FE0A-475B-4486-01420C53CDC1}"/>
                  </a:ext>
                </a:extLst>
              </p:cNvPr>
              <p:cNvSpPr/>
              <p:nvPr/>
            </p:nvSpPr>
            <p:spPr>
              <a:xfrm>
                <a:off x="9578945" y="88660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8AEAF0-FE0A-475B-4486-01420C53C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45" y="886609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EF53CC6-4335-5BE6-E9B4-60DD65E7894F}"/>
                  </a:ext>
                </a:extLst>
              </p:cNvPr>
              <p:cNvSpPr/>
              <p:nvPr/>
            </p:nvSpPr>
            <p:spPr>
              <a:xfrm>
                <a:off x="8747223" y="4799978"/>
                <a:ext cx="3134573" cy="10727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This proves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the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weight of an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arbitrary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path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EF53CC6-4335-5BE6-E9B4-60DD65E7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23" y="4799978"/>
                <a:ext cx="3134573" cy="1072765"/>
              </a:xfrm>
              <a:prstGeom prst="rect">
                <a:avLst/>
              </a:prstGeom>
              <a:blipFill>
                <a:blip r:embed="rId17"/>
                <a:stretch>
                  <a:fillRect r="-1741" b="-61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857F1E-7A44-F2FF-8730-E71E6B0FC1C5}"/>
                  </a:ext>
                </a:extLst>
              </p:cNvPr>
              <p:cNvSpPr/>
              <p:nvPr/>
            </p:nvSpPr>
            <p:spPr>
              <a:xfrm>
                <a:off x="6096000" y="5852678"/>
                <a:ext cx="5900343" cy="40767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the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weight of 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EVERY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path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857F1E-7A44-F2FF-8730-E71E6B0FC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52678"/>
                <a:ext cx="5900343" cy="407679"/>
              </a:xfrm>
              <a:prstGeom prst="rect">
                <a:avLst/>
              </a:prstGeom>
              <a:blipFill>
                <a:blip r:embed="rId18"/>
                <a:stretch>
                  <a:fillRect t="-4286" b="-2142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BF6BAEA-64DC-E9FD-77ED-9F96025C3A66}"/>
                  </a:ext>
                </a:extLst>
              </p:cNvPr>
              <p:cNvSpPr/>
              <p:nvPr/>
            </p:nvSpPr>
            <p:spPr>
              <a:xfrm>
                <a:off x="6671817" y="6260925"/>
                <a:ext cx="4817125" cy="40767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Including the shortest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path</m:t>
                    </m:r>
                    <m:r>
                      <m:rPr>
                        <m:nor/>
                      </m:rPr>
                      <a:rPr lang="en-CA" sz="2000" b="0" i="0" dirty="0" smtClean="0">
                        <a:solidFill>
                          <a:srgbClr val="000000"/>
                        </a:solidFill>
                      </a:rPr>
                      <m:t>!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BF6BAEA-64DC-E9FD-77ED-9F96025C3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817" y="6260925"/>
                <a:ext cx="4817125" cy="4076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7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2"/>
                <a:stretch>
                  <a:fillRect l="-2466" t="-9524" b="-20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250385" cy="497215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the reverse of following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pointers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back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We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is as long as </a:t>
                </a:r>
                <a:r>
                  <a:rPr lang="en-CA" b="1" dirty="0">
                    <a:solidFill>
                      <a:srgbClr val="000000"/>
                    </a:solidFill>
                  </a:rPr>
                  <a:t>this </a:t>
                </a:r>
                <a:r>
                  <a:rPr lang="en-CA" b="0" dirty="0">
                    <a:solidFill>
                      <a:srgbClr val="000000"/>
                    </a:solidFill>
                  </a:rPr>
                  <a:t>path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(and hence as long as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</a:t>
                </a:r>
                <a:r>
                  <a:rPr lang="en-CA" b="0" dirty="0">
                    <a:solidFill>
                      <a:srgbClr val="000000"/>
                    </a:solidFill>
                  </a:rPr>
                  <a:t>path)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Denote the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Prove by induction</a:t>
                </a:r>
                <a:r>
                  <a:rPr lang="en-CA" b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250385" cy="4972150"/>
              </a:xfrm>
              <a:blipFill>
                <a:blip r:embed="rId3"/>
                <a:stretch>
                  <a:fillRect l="-1463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3"/>
                <a:stretch>
                  <a:fillRect l="-2466" t="-9524" b="-20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525968" cy="571115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Inductive step</a:t>
                </a:r>
                <a:r>
                  <a:rPr lang="en-CA" b="0" dirty="0">
                    <a:solidFill>
                      <a:srgbClr val="000000"/>
                    </a:solidFill>
                  </a:rPr>
                  <a:t>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When we 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 we set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0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By I.H.,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525968" cy="5711155"/>
              </a:xfrm>
              <a:blipFill>
                <a:blip r:embed="rId4"/>
                <a:stretch>
                  <a:fillRect l="-1269" b="-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23FBB263-A395-F1BD-AD32-CAE4AD8ED7B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94241" y="3331583"/>
            <a:ext cx="5444858" cy="133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886AA0-10AA-6FF7-5C47-ED6A1675CB4C}"/>
              </a:ext>
            </a:extLst>
          </p:cNvPr>
          <p:cNvSpPr/>
          <p:nvPr/>
        </p:nvSpPr>
        <p:spPr>
          <a:xfrm>
            <a:off x="1085132" y="3331583"/>
            <a:ext cx="1466567" cy="1330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741DC0-4125-9BC7-FEBC-75E11A55F634}"/>
                  </a:ext>
                </a:extLst>
              </p:cNvPr>
              <p:cNvSpPr/>
              <p:nvPr/>
            </p:nvSpPr>
            <p:spPr>
              <a:xfrm>
                <a:off x="7061123" y="5569181"/>
                <a:ext cx="4479735" cy="787137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both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to the length of the shortest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rgbClr val="000000"/>
                        </a:solidFill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path!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741DC0-4125-9BC7-FEBC-75E11A55F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23" y="5569181"/>
                <a:ext cx="4479735" cy="787137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6"/>
                <a:stretch>
                  <a:fillRect b="-68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8D53C94-6FDF-826D-BF3B-67599297410A}"/>
              </a:ext>
            </a:extLst>
          </p:cNvPr>
          <p:cNvSpPr/>
          <p:nvPr/>
        </p:nvSpPr>
        <p:spPr>
          <a:xfrm>
            <a:off x="4634100" y="6324763"/>
            <a:ext cx="7045287" cy="456324"/>
          </a:xfrm>
          <a:prstGeom prst="wedgeRectCallout">
            <a:avLst>
              <a:gd name="adj1" fmla="val -17867"/>
              <a:gd name="adj2" fmla="val 4181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That means it’s </a:t>
            </a:r>
            <a:r>
              <a:rPr lang="en-CA" sz="2000" b="1" dirty="0">
                <a:solidFill>
                  <a:srgbClr val="000000"/>
                </a:solidFill>
              </a:rPr>
              <a:t>equal</a:t>
            </a:r>
            <a:r>
              <a:rPr lang="en-CA" sz="2000" dirty="0">
                <a:solidFill>
                  <a:srgbClr val="000000"/>
                </a:solidFill>
              </a:rPr>
              <a:t> to the length of the shortest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298157C-2A2F-811E-4763-94BF922BCCAA}"/>
                  </a:ext>
                </a:extLst>
              </p:cNvPr>
              <p:cNvSpPr/>
              <p:nvPr/>
            </p:nvSpPr>
            <p:spPr>
              <a:xfrm>
                <a:off x="9176565" y="3374315"/>
                <a:ext cx="2767784" cy="108147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length of a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particular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u="sng" dirty="0">
                    <a:solidFill>
                      <a:srgbClr val="000000"/>
                    </a:solidFill>
                  </a:rPr>
                  <a:t>in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the graph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298157C-2A2F-811E-4763-94BF922BC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65" y="3374315"/>
                <a:ext cx="2767784" cy="108147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7"/>
                <a:stretch>
                  <a:fillRect l="-1969" r="-4158"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FA86747-165A-DA07-1F4E-36C6003041F5}"/>
                  </a:ext>
                </a:extLst>
              </p:cNvPr>
              <p:cNvSpPr/>
              <p:nvPr/>
            </p:nvSpPr>
            <p:spPr>
              <a:xfrm>
                <a:off x="8927574" y="4424635"/>
                <a:ext cx="3110840" cy="73712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And 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length of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shortest path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FA86747-165A-DA07-1F4E-36C60030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574" y="4424635"/>
                <a:ext cx="3110840" cy="73712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8"/>
                <a:stretch>
                  <a:fillRect t="-1613" b="-104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953B2B8-FC8F-A882-62B5-8259632037F8}"/>
                  </a:ext>
                </a:extLst>
              </p:cNvPr>
              <p:cNvSpPr/>
              <p:nvPr/>
            </p:nvSpPr>
            <p:spPr>
              <a:xfrm>
                <a:off x="6817421" y="5122881"/>
                <a:ext cx="5323796" cy="456324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length of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shortest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953B2B8-FC8F-A882-62B5-825963203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21" y="5122881"/>
                <a:ext cx="5323796" cy="456324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9"/>
                <a:stretch>
                  <a:fillRect b="-141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9AE6-2B7B-6CFB-9A60-B793CA19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628" y="48984"/>
            <a:ext cx="2964768" cy="1028386"/>
          </a:xfrm>
        </p:spPr>
        <p:txBody>
          <a:bodyPr/>
          <a:lstStyle/>
          <a:p>
            <a:pPr algn="r"/>
            <a:r>
              <a:rPr lang="en-CA" dirty="0">
                <a:solidFill>
                  <a:srgbClr val="000000"/>
                </a:solidFill>
              </a:rPr>
              <a:t>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47AB-917A-D0B2-DE4D-2BD735FB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F670017-8C61-98D4-6F0A-A8069FB634B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7" y="223187"/>
            <a:ext cx="6921645" cy="5834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787D2E0-42C4-7BEE-30AF-0B6EBD3FDA35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89962"/>
                  <a:gd name="adj2" fmla="val -202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787D2E0-42C4-7BEE-30AF-0B6EBD3FD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89962"/>
                  <a:gd name="adj2" fmla="val -20204"/>
                </a:avLst>
              </a:prstGeom>
              <a:blipFill>
                <a:blip r:embed="rId4"/>
                <a:stretch>
                  <a:fillRect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A87FFF6-43B3-C6A0-2BC6-8AAB7C7EE36A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64621"/>
                  <a:gd name="adj2" fmla="val 419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A87FFF6-43B3-C6A0-2BC6-8AAB7C7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64621"/>
                  <a:gd name="adj2" fmla="val 41962"/>
                </a:avLst>
              </a:prstGeom>
              <a:blipFill>
                <a:blip r:embed="rId5"/>
                <a:stretch>
                  <a:fillRect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73B8E55-60FD-BE83-6A7D-E12A2243EF28}"/>
                  </a:ext>
                </a:extLst>
              </p:cNvPr>
              <p:cNvSpPr/>
              <p:nvPr/>
            </p:nvSpPr>
            <p:spPr>
              <a:xfrm>
                <a:off x="3569549" y="1885615"/>
                <a:ext cx="1104900" cy="481540"/>
              </a:xfrm>
              <a:prstGeom prst="wedgeRectCallout">
                <a:avLst>
                  <a:gd name="adj1" fmla="val -106058"/>
                  <a:gd name="adj2" fmla="val 9169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73B8E55-60FD-BE83-6A7D-E12A2243E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9" y="1885615"/>
                <a:ext cx="1104900" cy="481540"/>
              </a:xfrm>
              <a:prstGeom prst="wedgeRectCallout">
                <a:avLst>
                  <a:gd name="adj1" fmla="val -106058"/>
                  <a:gd name="adj2" fmla="val 91694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EC43857D-0250-A8B3-560B-F5F57D14490A}"/>
              </a:ext>
            </a:extLst>
          </p:cNvPr>
          <p:cNvSpPr/>
          <p:nvPr/>
        </p:nvSpPr>
        <p:spPr>
          <a:xfrm>
            <a:off x="4773999" y="1847850"/>
            <a:ext cx="718458" cy="11430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2AEA1F-2434-EDB3-1C67-558E478DFF50}"/>
                  </a:ext>
                </a:extLst>
              </p:cNvPr>
              <p:cNvSpPr/>
              <p:nvPr/>
            </p:nvSpPr>
            <p:spPr>
              <a:xfrm>
                <a:off x="5491450" y="2181636"/>
                <a:ext cx="1358206" cy="481540"/>
              </a:xfrm>
              <a:prstGeom prst="wedgeRectCallout">
                <a:avLst>
                  <a:gd name="adj1" fmla="val -23108"/>
                  <a:gd name="adj2" fmla="val -168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2AEA1F-2434-EDB3-1C67-558E478DF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450" y="2181636"/>
                <a:ext cx="1358206" cy="481540"/>
              </a:xfrm>
              <a:prstGeom prst="wedgeRectCallout">
                <a:avLst>
                  <a:gd name="adj1" fmla="val -23108"/>
                  <a:gd name="adj2" fmla="val -16814"/>
                </a:avLst>
              </a:prstGeom>
              <a:blipFill>
                <a:blip r:embed="rId7"/>
                <a:stretch>
                  <a:fillRect b="-36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AAC2FFB-76AE-FA52-2946-6099933694D9}"/>
                  </a:ext>
                </a:extLst>
              </p:cNvPr>
              <p:cNvSpPr/>
              <p:nvPr/>
            </p:nvSpPr>
            <p:spPr>
              <a:xfrm>
                <a:off x="4844142" y="3409862"/>
                <a:ext cx="1104900" cy="481540"/>
              </a:xfrm>
              <a:prstGeom prst="wedgeRectCallout">
                <a:avLst>
                  <a:gd name="adj1" fmla="val -81427"/>
                  <a:gd name="adj2" fmla="val -100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AAC2FFB-76AE-FA52-2946-609993369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42" y="3409862"/>
                <a:ext cx="1104900" cy="481540"/>
              </a:xfrm>
              <a:prstGeom prst="wedgeRectCallout">
                <a:avLst>
                  <a:gd name="adj1" fmla="val -81427"/>
                  <a:gd name="adj2" fmla="val -10033"/>
                </a:avLst>
              </a:prstGeom>
              <a:blipFill>
                <a:blip r:embed="rId8"/>
                <a:stretch>
                  <a:fillRect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7EE1E30-6C9A-AD06-0756-98134E0E1B4F}"/>
                  </a:ext>
                </a:extLst>
              </p:cNvPr>
              <p:cNvSpPr/>
              <p:nvPr/>
            </p:nvSpPr>
            <p:spPr>
              <a:xfrm>
                <a:off x="623666" y="4551666"/>
                <a:ext cx="1104900" cy="481540"/>
              </a:xfrm>
              <a:prstGeom prst="wedgeRectCallout">
                <a:avLst>
                  <a:gd name="adj1" fmla="val -39062"/>
                  <a:gd name="adj2" fmla="val -247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7EE1E30-6C9A-AD06-0756-98134E0E1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6" y="4551666"/>
                <a:ext cx="1104900" cy="481540"/>
              </a:xfrm>
              <a:prstGeom prst="wedgeRectCallout">
                <a:avLst>
                  <a:gd name="adj1" fmla="val -39062"/>
                  <a:gd name="adj2" fmla="val -24727"/>
                </a:avLst>
              </a:prstGeom>
              <a:blipFill>
                <a:blip r:embed="rId9"/>
                <a:stretch>
                  <a:fillRect b="-36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76139370-00C7-4170-1313-371C0CE3E63A}"/>
              </a:ext>
            </a:extLst>
          </p:cNvPr>
          <p:cNvSpPr/>
          <p:nvPr/>
        </p:nvSpPr>
        <p:spPr>
          <a:xfrm rot="10800000">
            <a:off x="1728567" y="4125686"/>
            <a:ext cx="718458" cy="13335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1DD873-7185-B1FE-B04E-B2C0BFE4D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298" y="1066800"/>
                <a:ext cx="4970975" cy="5220122"/>
              </a:xfrm>
            </p:spPr>
            <p:txBody>
              <a:bodyPr>
                <a:no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Each node enqueued and </a:t>
                </a:r>
                <a:r>
                  <a:rPr lang="en-CA" dirty="0" err="1">
                    <a:solidFill>
                      <a:srgbClr val="000000"/>
                    </a:solidFill>
                  </a:rPr>
                  <a:t>dequeueMin’d</a:t>
                </a:r>
                <a:r>
                  <a:rPr lang="en-CA" dirty="0">
                    <a:solidFill>
                      <a:srgbClr val="000000"/>
                    </a:solidFill>
                  </a:rPr>
                  <a:t> once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 each </a:t>
                </a:r>
                <a:r>
                  <a:rPr lang="en-CA" dirty="0" err="1">
                    <a:solidFill>
                      <a:srgbClr val="000000"/>
                    </a:solidFill>
                  </a:rPr>
                  <a:t>dequeueMin</a:t>
                </a:r>
                <a:r>
                  <a:rPr lang="en-CA" dirty="0">
                    <a:solidFill>
                      <a:srgbClr val="000000"/>
                    </a:solidFill>
                  </a:rPr>
                  <a:t>, do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per neighbour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</a:t>
                </a:r>
                <a:r>
                  <a:rPr lang="en-CA" b="1" dirty="0">
                    <a:solidFill>
                      <a:srgbClr val="000000"/>
                    </a:solidFill>
                  </a:rPr>
                  <a:t>each edge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w/adjacency lists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Total 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1DD873-7185-B1FE-B04E-B2C0BFE4D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298" y="1066800"/>
                <a:ext cx="4970975" cy="5220122"/>
              </a:xfrm>
              <a:blipFill>
                <a:blip r:embed="rId10"/>
                <a:stretch>
                  <a:fillRect l="-3313" t="-2220" r="-14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7226EAA-6679-7A20-1F05-068E54CC1B3C}"/>
              </a:ext>
            </a:extLst>
          </p:cNvPr>
          <p:cNvSpPr/>
          <p:nvPr/>
        </p:nvSpPr>
        <p:spPr>
          <a:xfrm>
            <a:off x="4974772" y="5962497"/>
            <a:ext cx="3505198" cy="620486"/>
          </a:xfrm>
          <a:prstGeom prst="wedgeRectCallout">
            <a:avLst>
              <a:gd name="adj1" fmla="val -39062"/>
              <a:gd name="adj2" fmla="val -247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Space complexity?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F9EEBEC-B2A6-BCB0-0AAD-0A25B3171161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249009"/>
                  <a:gd name="adj2" fmla="val 1121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F9EEBEC-B2A6-BCB0-0AAD-0A25B3171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249009"/>
                  <a:gd name="adj2" fmla="val 112113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13F1-807F-4793-8D53-91CD16DF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10446430" cy="1028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Outputting actual shortest path(s)?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BA585-24DC-E674-D129-29AB2173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CD1E84-1C25-8F03-1198-AF04182A1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36374"/>
                <a:ext cx="11250385" cy="323221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To compute the actual shortest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path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Inspect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is NULL, there is no such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Otherwise, follow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pointers back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return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reverse </a:t>
                </a:r>
                <a:r>
                  <a:rPr lang="en-CA" dirty="0">
                    <a:solidFill>
                      <a:srgbClr val="000000"/>
                    </a:solidFill>
                  </a:rPr>
                  <a:t>of that path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CD1E84-1C25-8F03-1198-AF04182A1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36374"/>
                <a:ext cx="11250385" cy="3232212"/>
              </a:xfrm>
              <a:blipFill>
                <a:blip r:embed="rId2"/>
                <a:stretch>
                  <a:fillRect l="-1409" t="-35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77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2493B82A-B875-DA4F-4881-B7A4450F8D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6" y="163285"/>
            <a:ext cx="6511502" cy="634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6E192-3288-7730-9879-8125AF5D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843" y="54424"/>
            <a:ext cx="5000397" cy="137160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An </a:t>
            </a:r>
            <a:r>
              <a:rPr lang="en-CA" b="1" dirty="0">
                <a:solidFill>
                  <a:srgbClr val="000000"/>
                </a:solidFill>
              </a:rPr>
              <a:t>alternative</a:t>
            </a:r>
            <a:r>
              <a:rPr lang="en-CA" dirty="0">
                <a:solidFill>
                  <a:srgbClr val="000000"/>
                </a:solidFill>
              </a:rPr>
              <a:t>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D9C61-1F92-6194-F74D-4A865EC6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B07FD-7415-A754-A94A-C245A97A049E}"/>
              </a:ext>
            </a:extLst>
          </p:cNvPr>
          <p:cNvSpPr/>
          <p:nvPr/>
        </p:nvSpPr>
        <p:spPr>
          <a:xfrm>
            <a:off x="1426028" y="1104901"/>
            <a:ext cx="4327072" cy="342900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4A0A9-3EAD-5A8C-5D5E-FD6FD74724B1}"/>
              </a:ext>
            </a:extLst>
          </p:cNvPr>
          <p:cNvSpPr/>
          <p:nvPr/>
        </p:nvSpPr>
        <p:spPr>
          <a:xfrm>
            <a:off x="1426028" y="2068286"/>
            <a:ext cx="1899558" cy="625928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ADCD3-CCFA-9AE7-40B9-721648FD6B32}"/>
              </a:ext>
            </a:extLst>
          </p:cNvPr>
          <p:cNvSpPr/>
          <p:nvPr/>
        </p:nvSpPr>
        <p:spPr>
          <a:xfrm>
            <a:off x="1426027" y="2958192"/>
            <a:ext cx="5159829" cy="1662793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2F33CF3-9157-4AF8-DCD8-0D881B375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298" y="1426025"/>
                <a:ext cx="4970975" cy="5195861"/>
              </a:xfrm>
            </p:spPr>
            <p:txBody>
              <a:bodyPr>
                <a:no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Instead of using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 </a:t>
                </a:r>
                <a:r>
                  <a:rPr lang="en-CA" b="1" dirty="0">
                    <a:solidFill>
                      <a:srgbClr val="000000"/>
                    </a:solidFill>
                  </a:rPr>
                  <a:t>priority queue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Find the minimum </a:t>
                </a:r>
                <a:r>
                  <a:rPr lang="en-CA" dirty="0" err="1">
                    <a:solidFill>
                      <a:srgbClr val="000000"/>
                    </a:solidFill>
                  </a:rPr>
                  <a:t>dist</a:t>
                </a:r>
                <a:r>
                  <a:rPr lang="en-CA" dirty="0">
                    <a:solidFill>
                      <a:srgbClr val="000000"/>
                    </a:solidFill>
                  </a:rPr>
                  <a:t>[] node to add to OPT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via </a:t>
                </a:r>
                <a:r>
                  <a:rPr lang="en-CA" b="1" dirty="0">
                    <a:solidFill>
                      <a:srgbClr val="000000"/>
                    </a:solidFill>
                  </a:rPr>
                  <a:t>linear search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Runtime?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Better or worse than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2F33CF3-9157-4AF8-DCD8-0D881B375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298" y="1426025"/>
                <a:ext cx="4970975" cy="5195861"/>
              </a:xfrm>
              <a:blipFill>
                <a:blip r:embed="rId4"/>
                <a:stretch>
                  <a:fillRect l="-3313" t="-2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0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6172-3E12-4E80-A0A9-71A6E7D5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Website demonstrating Dijkstra’s </a:t>
            </a:r>
            <a:r>
              <a:rPr lang="en-CA" dirty="0" err="1">
                <a:solidFill>
                  <a:srgbClr val="000000"/>
                </a:solidFill>
              </a:rPr>
              <a:t>alg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A05E-A631-499F-9BC8-52B6EDA4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https://www.cs.usfca.edu/~galles/visualization/Dijkstra.html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45DE2-EB7B-0B1B-8F0A-8611F6F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Bellman-Ford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1122152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Single-source </a:t>
            </a:r>
            <a:r>
              <a:rPr lang="en-CA" dirty="0">
                <a:solidFill>
                  <a:srgbClr val="000000"/>
                </a:solidFill>
              </a:rPr>
              <a:t>shortest path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in a graph with possibly </a:t>
            </a:r>
            <a:r>
              <a:rPr lang="en-CA" b="1" dirty="0">
                <a:solidFill>
                  <a:srgbClr val="000000"/>
                </a:solidFill>
              </a:rPr>
              <a:t>negative </a:t>
            </a:r>
            <a:r>
              <a:rPr lang="en-CA" dirty="0">
                <a:solidFill>
                  <a:srgbClr val="000000"/>
                </a:solidFill>
              </a:rPr>
              <a:t>edge weights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but </a:t>
            </a:r>
            <a:r>
              <a:rPr lang="en-CA" b="1" dirty="0">
                <a:solidFill>
                  <a:srgbClr val="000000"/>
                </a:solidFill>
              </a:rPr>
              <a:t>no negative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6356B-A17D-3F20-EB2A-9064BEB3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1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32F2F-DAB3-BEFA-237F-B7B27229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5CC5720-20D7-473F-09F3-9453B8E5CC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19" y="119034"/>
            <a:ext cx="9428962" cy="59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0000"/>
                </a:solidFill>
              </a:rPr>
              <a:t>Dijkstra’s</a:t>
            </a:r>
            <a:r>
              <a:rPr lang="en-CA" dirty="0">
                <a:solidFill>
                  <a:srgbClr val="000000"/>
                </a:solidFill>
              </a:rPr>
              <a:t>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Single-source </a:t>
            </a:r>
            <a:r>
              <a:rPr lang="en-CA" dirty="0">
                <a:solidFill>
                  <a:srgbClr val="000000"/>
                </a:solidFill>
              </a:rPr>
              <a:t>shortest path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in a graph with </a:t>
            </a:r>
            <a:r>
              <a:rPr lang="en-CA" b="1" u="sng" dirty="0">
                <a:solidFill>
                  <a:srgbClr val="000000"/>
                </a:solidFill>
              </a:rPr>
              <a:t>non-negative</a:t>
            </a:r>
            <a:r>
              <a:rPr lang="en-CA" b="1" dirty="0">
                <a:solidFill>
                  <a:srgbClr val="000000"/>
                </a:solidFill>
              </a:rPr>
              <a:t> edge weights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6A6FE-BD98-F99F-3072-B27AD27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0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E0BFF0FA-78E5-AA76-641D-63CB649A520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3" y="2891970"/>
            <a:ext cx="6117388" cy="295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1" y="0"/>
            <a:ext cx="4179735" cy="549149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Bellman-Ford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3007540" y="2891970"/>
                <a:ext cx="859316" cy="473725"/>
              </a:xfrm>
              <a:prstGeom prst="wedgeRectCallout">
                <a:avLst>
                  <a:gd name="adj1" fmla="val 182394"/>
                  <a:gd name="adj2" fmla="val 473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40" y="2891970"/>
                <a:ext cx="859316" cy="473725"/>
              </a:xfrm>
              <a:prstGeom prst="wedgeRectCallout">
                <a:avLst>
                  <a:gd name="adj1" fmla="val 182394"/>
                  <a:gd name="adj2" fmla="val 4732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2660572" y="3441355"/>
                <a:ext cx="840955" cy="389234"/>
              </a:xfrm>
              <a:prstGeom prst="wedgeRectCallout">
                <a:avLst>
                  <a:gd name="adj1" fmla="val 227199"/>
                  <a:gd name="adj2" fmla="val 426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572" y="3441355"/>
                <a:ext cx="840955" cy="389234"/>
              </a:xfrm>
              <a:prstGeom prst="wedgeRectCallout">
                <a:avLst>
                  <a:gd name="adj1" fmla="val 227199"/>
                  <a:gd name="adj2" fmla="val 4269"/>
                </a:avLst>
              </a:prstGeom>
              <a:blipFill>
                <a:blip r:embed="rId4"/>
                <a:stretch>
                  <a:fillRect b="-106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7390742" y="3862232"/>
                <a:ext cx="840955" cy="389234"/>
              </a:xfrm>
              <a:prstGeom prst="wedgeRectCallout">
                <a:avLst>
                  <a:gd name="adj1" fmla="val -190049"/>
                  <a:gd name="adj2" fmla="val -381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42" y="3862232"/>
                <a:ext cx="840955" cy="389234"/>
              </a:xfrm>
              <a:prstGeom prst="wedgeRectCallout">
                <a:avLst>
                  <a:gd name="adj1" fmla="val -190049"/>
                  <a:gd name="adj2" fmla="val -38187"/>
                </a:avLst>
              </a:prstGeom>
              <a:blipFill>
                <a:blip r:embed="rId5"/>
                <a:stretch>
                  <a:fillRect b="-106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994270" y="3878949"/>
                <a:ext cx="2572440" cy="389234"/>
              </a:xfrm>
              <a:prstGeom prst="wedgeRectCallout">
                <a:avLst>
                  <a:gd name="adj1" fmla="val 101951"/>
                  <a:gd name="adj2" fmla="val 358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outer iterations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70" y="3878949"/>
                <a:ext cx="2572440" cy="389234"/>
              </a:xfrm>
              <a:prstGeom prst="wedgeRectCallout">
                <a:avLst>
                  <a:gd name="adj1" fmla="val 101951"/>
                  <a:gd name="adj2" fmla="val 35806"/>
                </a:avLst>
              </a:prstGeom>
              <a:blipFill>
                <a:blip r:embed="rId6"/>
                <a:stretch>
                  <a:fillRect t="-2985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986011" y="4374039"/>
                <a:ext cx="2580699" cy="565333"/>
              </a:xfrm>
              <a:prstGeom prst="wedgeRectCallout">
                <a:avLst>
                  <a:gd name="adj1" fmla="val 121076"/>
                  <a:gd name="adj2" fmla="val -2163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inner iterations </a:t>
                </a:r>
                <a:r>
                  <a:rPr lang="en-CA" b="1" dirty="0">
                    <a:solidFill>
                      <a:srgbClr val="000000"/>
                    </a:solidFill>
                  </a:rPr>
                  <a:t>per</a:t>
                </a:r>
                <a:r>
                  <a:rPr lang="en-CA" dirty="0">
                    <a:solidFill>
                      <a:srgbClr val="000000"/>
                    </a:solidFill>
                  </a:rPr>
                  <a:t> outer iteration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11" y="4374039"/>
                <a:ext cx="2580699" cy="565333"/>
              </a:xfrm>
              <a:prstGeom prst="wedgeRectCallout">
                <a:avLst>
                  <a:gd name="adj1" fmla="val 121076"/>
                  <a:gd name="adj2" fmla="val -21630"/>
                </a:avLst>
              </a:prstGeom>
              <a:blipFill>
                <a:blip r:embed="rId7"/>
                <a:stretch>
                  <a:fillRect t="-11579" b="-210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1746173" y="5045228"/>
                <a:ext cx="1812277" cy="529201"/>
              </a:xfrm>
              <a:prstGeom prst="wedgeRectCallout">
                <a:avLst>
                  <a:gd name="adj1" fmla="val 179841"/>
                  <a:gd name="adj2" fmla="val -870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 per inner iteration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73" y="5045228"/>
                <a:ext cx="1812277" cy="529201"/>
              </a:xfrm>
              <a:prstGeom prst="wedgeRectCallout">
                <a:avLst>
                  <a:gd name="adj1" fmla="val 179841"/>
                  <a:gd name="adj2" fmla="val -87089"/>
                </a:avLst>
              </a:prstGeom>
              <a:blipFill>
                <a:blip r:embed="rId8"/>
                <a:stretch>
                  <a:fillRect b="-1983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1754433" y="5680285"/>
                <a:ext cx="1812277" cy="529201"/>
              </a:xfrm>
              <a:prstGeom prst="wedgeRectCallout">
                <a:avLst>
                  <a:gd name="adj1" fmla="val 46653"/>
                  <a:gd name="adj2" fmla="val -402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33" y="5680285"/>
                <a:ext cx="1812277" cy="529201"/>
              </a:xfrm>
              <a:prstGeom prst="wedgeRectCallout">
                <a:avLst>
                  <a:gd name="adj1" fmla="val 46653"/>
                  <a:gd name="adj2" fmla="val -40212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220337" y="5221327"/>
                <a:ext cx="1154936" cy="665219"/>
              </a:xfrm>
              <a:prstGeom prst="wedgeRectCallout">
                <a:avLst>
                  <a:gd name="adj1" fmla="val 88624"/>
                  <a:gd name="adj2" fmla="val 4756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" y="5221327"/>
                <a:ext cx="1154936" cy="665219"/>
              </a:xfrm>
              <a:prstGeom prst="wedgeRectCallout">
                <a:avLst>
                  <a:gd name="adj1" fmla="val 88624"/>
                  <a:gd name="adj2" fmla="val 47563"/>
                </a:avLst>
              </a:prstGeom>
              <a:blipFill>
                <a:blip r:embed="rId10"/>
                <a:stretch>
                  <a:fillRect l="-1873" t="-2679" b="-10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CD921-696A-7078-0701-D615215E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88FD89CA-2920-F758-9682-F8E14882AAE8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37410" y="597509"/>
            <a:ext cx="9423209" cy="2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0" y="1028384"/>
            <a:ext cx="4709711" cy="267275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A1D5BF46-23D1-AA8B-5326-1408F71E24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" y="2425216"/>
            <a:ext cx="4503991" cy="105412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56E3460-C71D-79C5-76F2-CEFD8B9770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9" y="1282903"/>
            <a:ext cx="4460071" cy="101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Best case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5451" y="1165056"/>
            <a:ext cx="4296578" cy="8576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Edges </a:t>
            </a:r>
            <a:r>
              <a:rPr lang="en-CA" sz="2000" i="1" dirty="0">
                <a:solidFill>
                  <a:srgbClr val="000000"/>
                </a:solidFill>
              </a:rPr>
              <a:t>happen</a:t>
            </a:r>
            <a:r>
              <a:rPr lang="en-CA" sz="2000" dirty="0">
                <a:solidFill>
                  <a:srgbClr val="000000"/>
                </a:solidFill>
              </a:rPr>
              <a:t> to be processed </a:t>
            </a:r>
            <a:r>
              <a:rPr lang="en-CA" sz="2000" b="1" dirty="0">
                <a:solidFill>
                  <a:srgbClr val="000000"/>
                </a:solidFill>
              </a:rPr>
              <a:t>left to right </a:t>
            </a:r>
            <a:r>
              <a:rPr lang="en-CA" sz="2000" dirty="0">
                <a:solidFill>
                  <a:srgbClr val="000000"/>
                </a:solidFill>
              </a:rPr>
              <a:t>by the inner loop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952014" y="408741"/>
            <a:ext cx="4119718" cy="874162"/>
          </a:xfrm>
          <a:prstGeom prst="wedgeRectCallout">
            <a:avLst>
              <a:gd name="adj1" fmla="val -43369"/>
              <a:gd name="adj2" fmla="val -309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It technically suffices to do one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iteration of the outer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2EF71-CA4A-5863-BB0D-546B4A9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695E098C-06AC-5A50-DB5E-48A116C4745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93" y="2159352"/>
            <a:ext cx="5469404" cy="2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0" y="1028384"/>
            <a:ext cx="4709711" cy="49135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Worst case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5451" y="1165056"/>
            <a:ext cx="4296578" cy="8576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Edges </a:t>
            </a:r>
            <a:r>
              <a:rPr lang="en-CA" sz="2000" i="1" dirty="0">
                <a:solidFill>
                  <a:srgbClr val="000000"/>
                </a:solidFill>
              </a:rPr>
              <a:t>happen</a:t>
            </a:r>
            <a:r>
              <a:rPr lang="en-CA" sz="2000" dirty="0">
                <a:solidFill>
                  <a:srgbClr val="000000"/>
                </a:solidFill>
              </a:rPr>
              <a:t> to be processed </a:t>
            </a:r>
            <a:r>
              <a:rPr lang="en-CA" sz="2000" b="1" dirty="0">
                <a:solidFill>
                  <a:srgbClr val="000000"/>
                </a:solidFill>
              </a:rPr>
              <a:t>right to left </a:t>
            </a:r>
            <a:r>
              <a:rPr lang="en-CA" sz="2000" dirty="0">
                <a:solidFill>
                  <a:srgbClr val="000000"/>
                </a:solidFill>
              </a:rPr>
              <a:t>by the inner loop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98" y="6133272"/>
            <a:ext cx="10844369" cy="505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Dijkstra’s</a:t>
            </a:r>
            <a:r>
              <a:rPr lang="en-CA" sz="2000" dirty="0">
                <a:solidFill>
                  <a:srgbClr val="000000"/>
                </a:solidFill>
              </a:rPr>
              <a:t> is similar, but </a:t>
            </a:r>
            <a:r>
              <a:rPr lang="en-CA" sz="2000" i="1" dirty="0">
                <a:solidFill>
                  <a:srgbClr val="000000"/>
                </a:solidFill>
              </a:rPr>
              <a:t>consistently</a:t>
            </a:r>
            <a:r>
              <a:rPr lang="en-CA" sz="2000" dirty="0">
                <a:solidFill>
                  <a:srgbClr val="000000"/>
                </a:solidFill>
              </a:rPr>
              <a:t> achieves good ordering using its priority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7622046" y="79781"/>
                <a:ext cx="2847527" cy="767114"/>
              </a:xfrm>
              <a:prstGeom prst="wedgeRectCallout">
                <a:avLst>
                  <a:gd name="adj1" fmla="val -24497"/>
                  <a:gd name="adj2" fmla="val 1073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iterations of outer loop</a:t>
                </a: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046" y="79781"/>
                <a:ext cx="2847527" cy="767114"/>
              </a:xfrm>
              <a:prstGeom prst="wedgeRectCallout">
                <a:avLst>
                  <a:gd name="adj1" fmla="val -24497"/>
                  <a:gd name="adj2" fmla="val 10730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75038" y="4860906"/>
                <a:ext cx="7197933" cy="11600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Since the longest possible path without a cycle can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edges, the edges must be scanned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times to ensure the shortest path has been found for all nodes.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8" y="4860906"/>
                <a:ext cx="7197933" cy="1160069"/>
              </a:xfrm>
              <a:prstGeom prst="rect">
                <a:avLst/>
              </a:prstGeom>
              <a:blipFill>
                <a:blip r:embed="rId3"/>
                <a:stretch>
                  <a:fillRect b="-15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2EF71-CA4A-5863-BB0D-546B4A9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8967" y="62990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90B14C25-572F-3580-CCE7-22F430B93E0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93" y="2159352"/>
            <a:ext cx="5469404" cy="263998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676DB2F-38DD-D4C2-8479-017D460B4B9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7196" y="1056105"/>
            <a:ext cx="4378912" cy="1002002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C674FA79-B952-952E-64DD-52F68BF775E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47196" y="2020230"/>
            <a:ext cx="4384448" cy="952178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4E9945A1-3FEE-F8F8-6EED-8E86DC89FA2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47196" y="2980427"/>
            <a:ext cx="4423199" cy="957714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5925AC9-E306-5609-0FC3-C533BA16262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47196" y="3928885"/>
            <a:ext cx="4406591" cy="957714"/>
          </a:xfrm>
          <a:prstGeom prst="rect">
            <a:avLst/>
          </a:prstGeom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FCF78DB9-BBEC-6FE9-DC47-02755C15712E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47196" y="4897727"/>
            <a:ext cx="4378912" cy="9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Why Bellman-Ford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570" y="1236374"/>
                <a:ext cx="11769684" cy="4597756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Not</a:t>
                </a:r>
                <a:r>
                  <a:rPr lang="en-CA" dirty="0">
                    <a:solidFill>
                      <a:srgbClr val="000000"/>
                    </a:solidFill>
                  </a:rPr>
                  <a:t> going to prove this (by induction), but the crucial </a:t>
                </a:r>
                <a:r>
                  <a:rPr lang="en-CA" b="1" dirty="0">
                    <a:solidFill>
                      <a:srgbClr val="000000"/>
                    </a:solidFill>
                  </a:rPr>
                  <a:t>lemma</a:t>
                </a:r>
                <a:r>
                  <a:rPr lang="en-CA" dirty="0">
                    <a:solidFill>
                      <a:srgbClr val="000000"/>
                    </a:solidFill>
                  </a:rPr>
                  <a:t> is: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iterations of the outer </a:t>
                </a:r>
                <a:r>
                  <a:rPr lang="en-US" i="1" dirty="0">
                    <a:solidFill>
                      <a:srgbClr val="000000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-loop, </a:t>
                </a: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it is equal to the weight of some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; </a:t>
                </a:r>
                <a:r>
                  <a:rPr lang="en-US" b="1" dirty="0">
                    <a:solidFill>
                      <a:srgbClr val="000000"/>
                    </a:solidFill>
                  </a:rPr>
                  <a:t>and</a:t>
                </a: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</a:rPr>
                  <a:t>if there is a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:r>
                  <a:rPr lang="en-US" b="1" dirty="0">
                    <a:solidFill>
                      <a:srgbClr val="00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edges</a:t>
                </a:r>
                <a:r>
                  <a:rPr lang="en-US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after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iterations,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at most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(Note: any </a:t>
                </a:r>
                <a:r>
                  <a:rPr lang="en-CA" i="1" dirty="0">
                    <a:solidFill>
                      <a:srgbClr val="000000"/>
                    </a:solidFill>
                  </a:rPr>
                  <a:t>more</a:t>
                </a:r>
                <a:r>
                  <a:rPr lang="en-CA" dirty="0">
                    <a:solidFill>
                      <a:srgbClr val="000000"/>
                    </a:solidFill>
                  </a:rPr>
                  <a:t> edges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would create a cycle.)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length 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shortest simple path (no cycles)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70" y="1236374"/>
                <a:ext cx="11769684" cy="4597756"/>
              </a:xfrm>
              <a:blipFill>
                <a:blip r:embed="rId2"/>
                <a:stretch>
                  <a:fillRect l="-1346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37458" y="5553906"/>
                <a:ext cx="3755864" cy="748703"/>
              </a:xfrm>
              <a:prstGeom prst="wedgeRectCallout">
                <a:avLst>
                  <a:gd name="adj1" fmla="val -22151"/>
                  <a:gd name="adj2" fmla="val 325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Of course every simple path has at most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edges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8" y="5553906"/>
                <a:ext cx="3755864" cy="748703"/>
              </a:xfrm>
              <a:prstGeom prst="wedgeRectCallout">
                <a:avLst>
                  <a:gd name="adj1" fmla="val -22151"/>
                  <a:gd name="adj2" fmla="val 32500"/>
                </a:avLst>
              </a:prstGeom>
              <a:blipFill>
                <a:blip r:embed="rId3"/>
                <a:stretch>
                  <a:fillRect t="-794" r="-1616" b="-952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319471" y="5553906"/>
                <a:ext cx="4588223" cy="748703"/>
              </a:xfrm>
              <a:prstGeom prst="wedgeRectCallout">
                <a:avLst>
                  <a:gd name="adj1" fmla="val -57618"/>
                  <a:gd name="adj2" fmla="val -60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what if we do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another iteration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and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improves?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71" y="5553906"/>
                <a:ext cx="4588223" cy="748703"/>
              </a:xfrm>
              <a:prstGeom prst="wedgeRectCallout">
                <a:avLst>
                  <a:gd name="adj1" fmla="val -57618"/>
                  <a:gd name="adj2" fmla="val -6025"/>
                </a:avLst>
              </a:prstGeom>
              <a:blipFill>
                <a:blip r:embed="rId4"/>
                <a:stretch>
                  <a:fillRect t="-794" r="-492" b="-952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133844" y="5553905"/>
            <a:ext cx="2434567" cy="748703"/>
          </a:xfrm>
          <a:prstGeom prst="wedgeRectCallout">
            <a:avLst>
              <a:gd name="adj1" fmla="val -62155"/>
              <a:gd name="adj2" fmla="val -150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There is a negative cycle!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2493-669B-BA1B-427E-82B7CA5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5CD-ECDC-635E-4F18-3FFB2C0F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88" y="92826"/>
            <a:ext cx="4730712" cy="1466288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A More Detailed Implementation</a:t>
            </a:r>
            <a:endParaRPr lang="en-CA" sz="3100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15AE-42D6-B6A5-4B52-E5EED877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321" y="1559113"/>
            <a:ext cx="4443396" cy="4287243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With early stopping</a:t>
            </a:r>
          </a:p>
          <a:p>
            <a:r>
              <a:rPr lang="en-CA" dirty="0">
                <a:solidFill>
                  <a:srgbClr val="000000"/>
                </a:solidFill>
              </a:rPr>
              <a:t>and checking for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negative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958C4-7FB6-60CE-D88C-BFADDA1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53B3BDD-DFA2-BD8D-D2D5-38D83A94F01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1" y="92826"/>
            <a:ext cx="7230612" cy="55208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B3C776-9381-C342-7CA4-26CEA841EFA7}"/>
              </a:ext>
            </a:extLst>
          </p:cNvPr>
          <p:cNvSpPr/>
          <p:nvPr/>
        </p:nvSpPr>
        <p:spPr>
          <a:xfrm>
            <a:off x="1963307" y="1819732"/>
            <a:ext cx="2361427" cy="342900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2C358-1447-7E65-F9C6-C2BB844C10EA}"/>
              </a:ext>
            </a:extLst>
          </p:cNvPr>
          <p:cNvSpPr/>
          <p:nvPr/>
        </p:nvSpPr>
        <p:spPr>
          <a:xfrm>
            <a:off x="1866817" y="3546637"/>
            <a:ext cx="5358026" cy="1723961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FA82-C86C-DA46-CCC4-7BA1A369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7384-6444-688C-4BDE-79E70056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7685"/>
            <a:ext cx="9905998" cy="5664201"/>
          </a:xfrm>
        </p:spPr>
        <p:txBody>
          <a:bodyPr>
            <a:normAutofit fontScale="92500"/>
          </a:bodyPr>
          <a:lstStyle/>
          <a:p>
            <a:r>
              <a:rPr lang="en-CA" dirty="0">
                <a:solidFill>
                  <a:srgbClr val="000000"/>
                </a:solidFill>
              </a:rPr>
              <a:t>Why can’t you just modify a graph with negative weights by: finding the minimum edge weight </a:t>
            </a:r>
            <a:r>
              <a:rPr lang="en-CA" dirty="0" err="1">
                <a:solidFill>
                  <a:srgbClr val="000000"/>
                </a:solidFill>
              </a:rPr>
              <a:t>Wmin</a:t>
            </a:r>
            <a:r>
              <a:rPr lang="en-CA" dirty="0">
                <a:solidFill>
                  <a:srgbClr val="000000"/>
                </a:solidFill>
              </a:rPr>
              <a:t>, and adding that to each edge, so you no longer have negative edges and can run Dijkstra’s algorithm?</a:t>
            </a:r>
          </a:p>
          <a:p>
            <a:r>
              <a:rPr lang="en-CA" b="1" dirty="0">
                <a:solidFill>
                  <a:srgbClr val="000000"/>
                </a:solidFill>
              </a:rPr>
              <a:t>Exercise: </a:t>
            </a:r>
            <a:r>
              <a:rPr lang="en-CA" dirty="0">
                <a:solidFill>
                  <a:srgbClr val="000000"/>
                </a:solidFill>
              </a:rPr>
              <a:t>can you find a graph for which this will cause Dijkstra’s algorithm to return the </a:t>
            </a:r>
            <a:r>
              <a:rPr lang="en-CA" b="1" dirty="0">
                <a:solidFill>
                  <a:srgbClr val="000000"/>
                </a:solidFill>
              </a:rPr>
              <a:t>wrong answer</a:t>
            </a:r>
            <a:r>
              <a:rPr lang="en-CA" dirty="0">
                <a:solidFill>
                  <a:srgbClr val="000000"/>
                </a:solidFill>
              </a:rPr>
              <a:t>?</a:t>
            </a:r>
          </a:p>
          <a:p>
            <a:r>
              <a:rPr lang="en-CA" b="1" dirty="0">
                <a:solidFill>
                  <a:srgbClr val="000000"/>
                </a:solidFill>
              </a:rPr>
              <a:t>Solution: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Consider a graph with 5 nodes: s, a, b, c, 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And edges s-&gt;a with weight -10, b-&gt;t with weight 10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s-&gt;b weight -1, b-&gt;c weight -1, c-&gt;t weight -1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What happens if you modify this graph as proposed, then run Dijkstra’s to find the shortest path from s to 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96B5-E0B3-83CA-6F9D-DDC51E82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4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-2"/>
            <a:ext cx="11950284" cy="80392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Problem: </a:t>
            </a:r>
            <a:r>
              <a:rPr lang="en-CA" b="1" dirty="0">
                <a:solidFill>
                  <a:srgbClr val="000000"/>
                </a:solidFill>
              </a:rPr>
              <a:t>Single source</a:t>
            </a:r>
            <a:r>
              <a:rPr lang="en-CA" dirty="0">
                <a:solidFill>
                  <a:srgbClr val="000000"/>
                </a:solidFill>
              </a:rPr>
              <a:t> Shortest path</a:t>
            </a:r>
            <a:r>
              <a:rPr lang="en-CA" b="1" dirty="0">
                <a:solidFill>
                  <a:srgbClr val="000000"/>
                </a:solidFill>
              </a:rPr>
              <a:t>s</a:t>
            </a:r>
            <a:r>
              <a:rPr lang="en-CA" dirty="0">
                <a:solidFill>
                  <a:srgbClr val="000000"/>
                </a:solidFill>
              </a:rPr>
              <a:t> (SSSP)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488" y="754172"/>
                <a:ext cx="11461848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Input: 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a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non-negative </a:t>
                </a:r>
                <a:r>
                  <a:rPr lang="en-CA" dirty="0">
                    <a:solidFill>
                      <a:srgbClr val="000000"/>
                    </a:solidFill>
                  </a:rPr>
                  <a:t>weight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defined for every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Problem: </a:t>
                </a:r>
                <a:r>
                  <a:rPr lang="en-CA" b="1" dirty="0">
                    <a:solidFill>
                      <a:srgbClr val="000000"/>
                    </a:solidFill>
                  </a:rPr>
                  <a:t>for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 node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output a path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the </a:t>
                </a:r>
                <a:r>
                  <a:rPr lang="en-CA" b="1" dirty="0">
                    <a:solidFill>
                      <a:srgbClr val="000000"/>
                    </a:solidFill>
                  </a:rPr>
                  <a:t>smallest total weight </a:t>
                </a:r>
                <a:r>
                  <a:rPr lang="en-CA" dirty="0">
                    <a:solidFill>
                      <a:srgbClr val="000000"/>
                    </a:solidFill>
                  </a:rPr>
                  <a:t>(among all paths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</a:t>
                </a:r>
                <a:r>
                  <a:rPr lang="en-CA" b="1" dirty="0">
                    <a:solidFill>
                      <a:srgbClr val="000000"/>
                    </a:solidFill>
                  </a:rPr>
                  <a:t>each</a:t>
                </a:r>
                <a:r>
                  <a:rPr lang="en-CA" dirty="0">
                    <a:solidFill>
                      <a:srgbClr val="00000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should minimize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488" y="754172"/>
                <a:ext cx="11461848" cy="4597756"/>
              </a:xfrm>
              <a:blipFill>
                <a:blip r:embed="rId3"/>
                <a:stretch>
                  <a:fillRect l="-1436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88690" y="5282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4528" y="44537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87522" y="45800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952540" y="4759524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2156318" y="5102056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6181" y="39322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9" idx="4"/>
            <a:endCxn id="4" idx="1"/>
          </p:cNvCxnSpPr>
          <p:nvPr/>
        </p:nvCxnSpPr>
        <p:spPr>
          <a:xfrm>
            <a:off x="1588690" y="4543876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861668" y="5316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467716" y="4237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305273" y="55650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>
          <a:xfrm>
            <a:off x="6035344" y="4759522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13" idx="2"/>
            <a:endCxn id="11" idx="5"/>
          </p:cNvCxnSpPr>
          <p:nvPr/>
        </p:nvCxnSpPr>
        <p:spPr>
          <a:xfrm flipH="1" flipV="1">
            <a:off x="5429296" y="5838736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V="1">
            <a:off x="5194177" y="4759522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" idx="6"/>
            <a:endCxn id="11" idx="1"/>
          </p:cNvCxnSpPr>
          <p:nvPr/>
        </p:nvCxnSpPr>
        <p:spPr>
          <a:xfrm>
            <a:off x="4029546" y="4759524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72531" y="52592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68206" y="40846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9" idx="2"/>
            <a:endCxn id="12" idx="6"/>
          </p:cNvCxnSpPr>
          <p:nvPr/>
        </p:nvCxnSpPr>
        <p:spPr>
          <a:xfrm flipH="1">
            <a:off x="6132734" y="4390402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30673" y="42013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671271" y="32460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774278" y="44496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22" idx="5"/>
            <a:endCxn id="23" idx="0"/>
          </p:cNvCxnSpPr>
          <p:nvPr/>
        </p:nvCxnSpPr>
        <p:spPr>
          <a:xfrm>
            <a:off x="10238899" y="3768016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23" idx="2"/>
            <a:endCxn id="21" idx="5"/>
          </p:cNvCxnSpPr>
          <p:nvPr/>
        </p:nvCxnSpPr>
        <p:spPr>
          <a:xfrm flipH="1" flipV="1">
            <a:off x="9898301" y="4723396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9663182" y="3857580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22" idx="2"/>
            <a:endCxn id="12" idx="7"/>
          </p:cNvCxnSpPr>
          <p:nvPr/>
        </p:nvCxnSpPr>
        <p:spPr>
          <a:xfrm flipH="1">
            <a:off x="6035344" y="3551791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3" idx="3"/>
            <a:endCxn id="18" idx="6"/>
          </p:cNvCxnSpPr>
          <p:nvPr/>
        </p:nvCxnSpPr>
        <p:spPr>
          <a:xfrm flipH="1">
            <a:off x="8637549" y="4971675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 flipV="1">
            <a:off x="8633224" y="4390402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3932156" y="4543297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2"/>
            <a:endCxn id="6" idx="5"/>
          </p:cNvCxnSpPr>
          <p:nvPr/>
        </p:nvCxnSpPr>
        <p:spPr>
          <a:xfrm flipH="1" flipV="1">
            <a:off x="2855150" y="5102056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3"/>
            <a:endCxn id="4" idx="6"/>
          </p:cNvCxnSpPr>
          <p:nvPr/>
        </p:nvCxnSpPr>
        <p:spPr>
          <a:xfrm flipH="1" flipV="1">
            <a:off x="2253708" y="5588533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8" idx="2"/>
            <a:endCxn id="13" idx="6"/>
          </p:cNvCxnSpPr>
          <p:nvPr/>
        </p:nvCxnSpPr>
        <p:spPr>
          <a:xfrm flipH="1">
            <a:off x="6970291" y="5565001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1" idx="3"/>
            <a:endCxn id="18" idx="7"/>
          </p:cNvCxnSpPr>
          <p:nvPr/>
        </p:nvCxnSpPr>
        <p:spPr>
          <a:xfrm flipH="1">
            <a:off x="8540159" y="4723396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" idx="6"/>
            <a:endCxn id="5" idx="1"/>
          </p:cNvCxnSpPr>
          <p:nvPr/>
        </p:nvCxnSpPr>
        <p:spPr>
          <a:xfrm>
            <a:off x="1921199" y="4238087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91558" y="40218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4885" y="4867849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3741" y="49128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2989" y="4490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05465" y="57616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24633" y="49219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583153" y="3710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94112" y="35629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87182" y="41613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83315" y="4386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88229" y="49081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03982" y="45887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22438" y="58547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31114" y="4118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88264" y="53540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6292" y="48497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2045" y="574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77177" y="41017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3860" y="47189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41100" y="37687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132734" y="4630544"/>
            <a:ext cx="1900744" cy="410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12045" y="45817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8535834" y="4606627"/>
            <a:ext cx="838855" cy="1272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85426" y="50353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93118" y="52749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60609" y="39244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65" idx="4"/>
            <a:endCxn id="64" idx="1"/>
          </p:cNvCxnSpPr>
          <p:nvPr/>
        </p:nvCxnSpPr>
        <p:spPr>
          <a:xfrm>
            <a:off x="1593118" y="4536039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1453" y="44511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1918124" y="423549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7534" y="39218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862166" y="5316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468214" y="42375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75" idx="0"/>
            <a:endCxn id="76" idx="3"/>
          </p:cNvCxnSpPr>
          <p:nvPr/>
        </p:nvCxnSpPr>
        <p:spPr>
          <a:xfrm flipV="1">
            <a:off x="5194675" y="4759520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4030044" y="4759522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73029" y="52592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68704" y="40846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31171" y="42013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81" idx="3"/>
            <a:endCxn id="79" idx="7"/>
          </p:cNvCxnSpPr>
          <p:nvPr/>
        </p:nvCxnSpPr>
        <p:spPr>
          <a:xfrm flipH="1">
            <a:off x="8540657" y="4723394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133232" y="4630542"/>
            <a:ext cx="1900744" cy="410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80" idx="5"/>
          </p:cNvCxnSpPr>
          <p:nvPr/>
        </p:nvCxnSpPr>
        <p:spPr>
          <a:xfrm>
            <a:off x="8536332" y="4606625"/>
            <a:ext cx="838855" cy="1272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1951" y="44511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918622" y="4235491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8032" y="39218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9" name="Flowchart: Process 88"/>
          <p:cNvSpPr/>
          <p:nvPr/>
        </p:nvSpPr>
        <p:spPr>
          <a:xfrm>
            <a:off x="7050470" y="6110697"/>
            <a:ext cx="4533054" cy="528047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And so on… one path </a:t>
            </a:r>
            <a:r>
              <a:rPr lang="en-CA" b="1" dirty="0">
                <a:solidFill>
                  <a:srgbClr val="000000"/>
                </a:solidFill>
              </a:rPr>
              <a:t>for each </a:t>
            </a:r>
            <a:r>
              <a:rPr lang="en-CA" dirty="0">
                <a:solidFill>
                  <a:srgbClr val="000000"/>
                </a:solidFill>
              </a:rPr>
              <a:t>node.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91013" y="3251641"/>
            <a:ext cx="1225202" cy="607139"/>
          </a:xfrm>
          <a:prstGeom prst="wedgeRectCallout">
            <a:avLst>
              <a:gd name="adj1" fmla="val 55148"/>
              <a:gd name="adj2" fmla="val 915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Suppose this is </a:t>
            </a:r>
            <a:r>
              <a:rPr lang="en-CA" b="1" dirty="0">
                <a:solidFill>
                  <a:srgbClr val="000000"/>
                </a:solidFill>
                <a:latin typeface="Cambria Math" panose="02040503050406030204" pitchFamily="18" charset="0"/>
              </a:rPr>
              <a:t>𝒔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ular Callout 87"/>
              <p:cNvSpPr/>
              <p:nvPr/>
            </p:nvSpPr>
            <p:spPr>
              <a:xfrm>
                <a:off x="128369" y="5854763"/>
                <a:ext cx="1225202" cy="607139"/>
              </a:xfrm>
              <a:prstGeom prst="wedgeRectCallout">
                <a:avLst>
                  <a:gd name="adj1" fmla="val 68186"/>
                  <a:gd name="adj2" fmla="val -1625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Shortest path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8" name="Rectangular Callout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9" y="5854763"/>
                <a:ext cx="1225202" cy="607139"/>
              </a:xfrm>
              <a:prstGeom prst="wedgeRectCallout">
                <a:avLst>
                  <a:gd name="adj1" fmla="val 68186"/>
                  <a:gd name="adj2" fmla="val -162505"/>
                </a:avLst>
              </a:prstGeom>
              <a:blipFill>
                <a:blip r:embed="rId4"/>
                <a:stretch>
                  <a:fillRect l="-2490" b="-78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ular Callout 89"/>
              <p:cNvSpPr/>
              <p:nvPr/>
            </p:nvSpPr>
            <p:spPr>
              <a:xfrm>
                <a:off x="2007430" y="5995504"/>
                <a:ext cx="1225202" cy="607139"/>
              </a:xfrm>
              <a:prstGeom prst="wedgeRectCallout">
                <a:avLst>
                  <a:gd name="adj1" fmla="val 71333"/>
                  <a:gd name="adj2" fmla="val -2151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Shortest path to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0" name="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30" y="5995504"/>
                <a:ext cx="1225202" cy="607139"/>
              </a:xfrm>
              <a:prstGeom prst="wedgeRectCallout">
                <a:avLst>
                  <a:gd name="adj1" fmla="val 71333"/>
                  <a:gd name="adj2" fmla="val -215127"/>
                </a:avLst>
              </a:prstGeom>
              <a:blipFill>
                <a:blip r:embed="rId5"/>
                <a:stretch>
                  <a:fillRect l="-1215" b="-63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ular Callout 90"/>
              <p:cNvSpPr/>
              <p:nvPr/>
            </p:nvSpPr>
            <p:spPr>
              <a:xfrm>
                <a:off x="3636466" y="3370512"/>
                <a:ext cx="1225202" cy="607139"/>
              </a:xfrm>
              <a:prstGeom prst="wedgeRectCallout">
                <a:avLst>
                  <a:gd name="adj1" fmla="val 3894"/>
                  <a:gd name="adj2" fmla="val 2004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Shortest path to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Rectangular Callout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66" y="3370512"/>
                <a:ext cx="1225202" cy="607139"/>
              </a:xfrm>
              <a:prstGeom prst="wedgeRectCallout">
                <a:avLst>
                  <a:gd name="adj1" fmla="val 3894"/>
                  <a:gd name="adj2" fmla="val 200406"/>
                </a:avLst>
              </a:prstGeom>
              <a:blipFill>
                <a:blip r:embed="rId6"/>
                <a:stretch>
                  <a:fillRect l="-980" t="-27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Process 91"/>
          <p:cNvSpPr/>
          <p:nvPr/>
        </p:nvSpPr>
        <p:spPr>
          <a:xfrm>
            <a:off x="9898301" y="1688761"/>
            <a:ext cx="2126831" cy="55396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“Shortest” means minimum weight</a:t>
            </a:r>
          </a:p>
        </p:txBody>
      </p:sp>
      <p:sp>
        <p:nvSpPr>
          <p:cNvPr id="93" name="Flowchart: Process 92"/>
          <p:cNvSpPr/>
          <p:nvPr/>
        </p:nvSpPr>
        <p:spPr>
          <a:xfrm>
            <a:off x="7299328" y="659463"/>
            <a:ext cx="4798483" cy="611578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Let’s study directed G.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Can also be defined for undirected G…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3C928160-79C1-347E-BC12-DCB601F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3965" y="629907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9" grpId="0" uiExpand="1" animBg="1"/>
      <p:bldP spid="11" grpId="0" uiExpand="1" animBg="1"/>
      <p:bldP spid="12" grpId="0" uiExpand="1" animBg="1"/>
      <p:bldP spid="13" grpId="0" uiExpand="1" animBg="1"/>
      <p:bldP spid="18" grpId="0" uiExpand="1" animBg="1"/>
      <p:bldP spid="19" grpId="0" uiExpand="1" animBg="1"/>
      <p:bldP spid="21" grpId="0" uiExpand="1" animBg="1"/>
      <p:bldP spid="22" grpId="0" uiExpand="1" animBg="1"/>
      <p:bldP spid="23" grpId="0" uiExpand="1" animBg="1"/>
      <p:bldP spid="36" grpId="0" uiExpand="1"/>
      <p:bldP spid="37" grpId="0" uiExpand="1"/>
      <p:bldP spid="38" grpId="0" uiExpand="1"/>
      <p:bldP spid="39" grpId="0" uiExpand="1"/>
      <p:bldP spid="40" grpId="0" uiExpand="1"/>
      <p:bldP spid="41" grpId="0" uiExpand="1"/>
      <p:bldP spid="42" grpId="0" uiExpand="1"/>
      <p:bldP spid="43" grpId="0" uiExpand="1"/>
      <p:bldP spid="44" grpId="0" uiExpand="1"/>
      <p:bldP spid="45" grpId="0" uiExpand="1"/>
      <p:bldP spid="46" grpId="0" uiExpand="1"/>
      <p:bldP spid="47" grpId="0" uiExpand="1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  <p:bldP spid="54" grpId="0" uiExpand="1"/>
      <p:bldP spid="55" grpId="0" uiExpand="1"/>
      <p:bldP spid="59" grpId="0" uiExpand="1"/>
      <p:bldP spid="63" grpId="0" uiExpand="1"/>
      <p:bldP spid="64" grpId="0" uiExpand="1" animBg="1"/>
      <p:bldP spid="64" grpId="1" animBg="1"/>
      <p:bldP spid="65" grpId="0" uiExpand="1" animBg="1"/>
      <p:bldP spid="65" grpId="1" animBg="1"/>
      <p:bldP spid="67" grpId="0" animBg="1"/>
      <p:bldP spid="67" grpId="1" animBg="1"/>
      <p:bldP spid="69" grpId="0" animBg="1"/>
      <p:bldP spid="69" grpId="1" animBg="1"/>
      <p:bldP spid="75" grpId="0" animBg="1"/>
      <p:bldP spid="76" grpId="0" animBg="1"/>
      <p:bldP spid="79" grpId="0" animBg="1"/>
      <p:bldP spid="80" grpId="0" animBg="1"/>
      <p:bldP spid="81" grpId="0" animBg="1"/>
      <p:bldP spid="85" grpId="0" animBg="1"/>
      <p:bldP spid="87" grpId="0" animBg="1"/>
      <p:bldP spid="89" grpId="0" animBg="1"/>
      <p:bldP spid="57" grpId="0" animBg="1"/>
      <p:bldP spid="88" grpId="0" animBg="1"/>
      <p:bldP spid="88" grpId="1" animBg="1"/>
      <p:bldP spid="90" grpId="0" animBg="1"/>
      <p:bldP spid="90" grpId="1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E40D-6ADF-BE74-C008-CE75DCF7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19" y="299550"/>
            <a:ext cx="7742643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 </a:t>
            </a:r>
            <a:r>
              <a:rPr lang="en-CA" b="1" dirty="0">
                <a:solidFill>
                  <a:srgbClr val="000000"/>
                </a:solidFill>
              </a:rPr>
              <a:t>Driving distance </a:t>
            </a:r>
            <a:r>
              <a:rPr lang="en-CA" dirty="0">
                <a:solidFill>
                  <a:srgbClr val="000000"/>
                </a:solidFill>
              </a:rPr>
              <a:t>to </a:t>
            </a:r>
            <a:r>
              <a:rPr lang="en-CA" b="1" dirty="0">
                <a:solidFill>
                  <a:srgbClr val="000000"/>
                </a:solidFill>
              </a:rPr>
              <a:t>many</a:t>
            </a:r>
            <a:r>
              <a:rPr lang="en-CA" dirty="0">
                <a:solidFill>
                  <a:srgbClr val="000000"/>
                </a:solidFill>
              </a:rPr>
              <a:t> possible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A215-DC3B-E2E9-7565-F07D2680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39" y="1596142"/>
            <a:ext cx="7466699" cy="466062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Single source: from where you are</a:t>
            </a:r>
          </a:p>
          <a:p>
            <a:r>
              <a:rPr lang="en-CA" dirty="0">
                <a:solidFill>
                  <a:srgbClr val="000000"/>
                </a:solidFill>
              </a:rPr>
              <a:t>Shortest path</a:t>
            </a:r>
            <a:r>
              <a:rPr lang="en-CA" b="1" u="sng" dirty="0">
                <a:solidFill>
                  <a:srgbClr val="000000"/>
                </a:solidFill>
              </a:rPr>
              <a:t>s</a:t>
            </a:r>
            <a:r>
              <a:rPr lang="en-CA" dirty="0">
                <a:solidFill>
                  <a:srgbClr val="000000"/>
                </a:solidFill>
              </a:rPr>
              <a:t>: to </a:t>
            </a:r>
            <a:r>
              <a:rPr lang="en-CA" b="1" dirty="0">
                <a:solidFill>
                  <a:srgbClr val="000000"/>
                </a:solidFill>
              </a:rPr>
              <a:t>all </a:t>
            </a:r>
            <a:r>
              <a:rPr lang="en-CA" dirty="0">
                <a:solidFill>
                  <a:srgbClr val="000000"/>
                </a:solidFill>
              </a:rPr>
              <a:t>destinations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Display a subset of destinations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Include the optimal distances computed using SSSP algorithm</a:t>
            </a:r>
          </a:p>
          <a:p>
            <a:r>
              <a:rPr lang="en-CA" dirty="0">
                <a:solidFill>
                  <a:srgbClr val="000000"/>
                </a:solidFill>
              </a:rPr>
              <a:t>Other heuristics… traffic? Lights?</a:t>
            </a: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Weights </a:t>
            </a:r>
            <a:r>
              <a:rPr lang="en-CA" dirty="0">
                <a:solidFill>
                  <a:srgbClr val="000000"/>
                </a:solidFill>
              </a:rPr>
              <a:t>can combine many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FD483-0ADD-CF7B-98CA-CB28E473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DA4DC42-3974-EF4F-DAF0-4727A6C2518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7" y="275942"/>
            <a:ext cx="2716011" cy="6035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1225E0-5B1C-9359-BBBC-8959EE52996A}"/>
              </a:ext>
            </a:extLst>
          </p:cNvPr>
          <p:cNvSpPr/>
          <p:nvPr/>
        </p:nvSpPr>
        <p:spPr>
          <a:xfrm>
            <a:off x="1828799" y="1850443"/>
            <a:ext cx="438263" cy="2380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A297C-0A1C-7148-A00F-1B5EBCC94EAD}"/>
              </a:ext>
            </a:extLst>
          </p:cNvPr>
          <p:cNvSpPr/>
          <p:nvPr/>
        </p:nvSpPr>
        <p:spPr>
          <a:xfrm>
            <a:off x="2036386" y="3055664"/>
            <a:ext cx="438263" cy="2380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04BAC-A189-263D-504B-79DFF1B10BE3}"/>
              </a:ext>
            </a:extLst>
          </p:cNvPr>
          <p:cNvSpPr/>
          <p:nvPr/>
        </p:nvSpPr>
        <p:spPr>
          <a:xfrm>
            <a:off x="2208447" y="4244652"/>
            <a:ext cx="438263" cy="2380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23C0E1-179D-8E13-FCD1-088B4F622CC9}"/>
              </a:ext>
            </a:extLst>
          </p:cNvPr>
          <p:cNvSpPr/>
          <p:nvPr/>
        </p:nvSpPr>
        <p:spPr>
          <a:xfrm>
            <a:off x="1916271" y="5433640"/>
            <a:ext cx="438263" cy="2380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51773E-79DA-49FD-B829-2FD0DE665C1F}"/>
              </a:ext>
            </a:extLst>
          </p:cNvPr>
          <p:cNvSpPr/>
          <p:nvPr/>
        </p:nvSpPr>
        <p:spPr>
          <a:xfrm>
            <a:off x="9761517" y="507254"/>
            <a:ext cx="2295398" cy="1102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Game AI: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path finding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with waypoints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FE504-5AD2-47BE-8BCC-59BC47894483}"/>
              </a:ext>
            </a:extLst>
          </p:cNvPr>
          <p:cNvSpPr/>
          <p:nvPr/>
        </p:nvSpPr>
        <p:spPr>
          <a:xfrm>
            <a:off x="9761517" y="1695166"/>
            <a:ext cx="2295398" cy="21850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Divide game world into </a:t>
            </a:r>
            <a:r>
              <a:rPr lang="en-CA" b="1" dirty="0">
                <a:solidFill>
                  <a:srgbClr val="000000"/>
                </a:solidFill>
              </a:rPr>
              <a:t>linear paths</a:t>
            </a:r>
            <a:r>
              <a:rPr lang="en-CA" dirty="0">
                <a:solidFill>
                  <a:srgbClr val="000000"/>
                </a:solidFill>
              </a:rPr>
              <a:t>, then send game characters in </a:t>
            </a:r>
            <a:r>
              <a:rPr lang="en-CA" b="1" dirty="0">
                <a:solidFill>
                  <a:srgbClr val="000000"/>
                </a:solidFill>
              </a:rPr>
              <a:t>straight lines </a:t>
            </a:r>
            <a:r>
              <a:rPr lang="en-CA" dirty="0">
                <a:solidFill>
                  <a:srgbClr val="000000"/>
                </a:solidFill>
              </a:rPr>
              <a:t>between waypoints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0B480-9435-4220-A920-9F77801479A5}"/>
              </a:ext>
            </a:extLst>
          </p:cNvPr>
          <p:cNvSpPr/>
          <p:nvPr/>
        </p:nvSpPr>
        <p:spPr>
          <a:xfrm>
            <a:off x="6287176" y="6023809"/>
            <a:ext cx="5249323" cy="6538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Otherwise use BFS to find shortest sequence of waypoints (with </a:t>
            </a:r>
            <a:r>
              <a:rPr lang="en-CA" b="1" dirty="0">
                <a:solidFill>
                  <a:srgbClr val="000000"/>
                </a:solidFill>
              </a:rPr>
              <a:t>fewest </a:t>
            </a:r>
            <a:r>
              <a:rPr lang="en-CA" dirty="0">
                <a:solidFill>
                  <a:srgbClr val="000000"/>
                </a:solidFill>
              </a:rPr>
              <a:t>waypoints)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C6D90-C126-4F0F-BC62-B08E49CC5D26}"/>
              </a:ext>
            </a:extLst>
          </p:cNvPr>
          <p:cNvSpPr/>
          <p:nvPr/>
        </p:nvSpPr>
        <p:spPr>
          <a:xfrm>
            <a:off x="9474050" y="4052578"/>
            <a:ext cx="2566633" cy="11671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If some linear paths are much faster/slower, use </a:t>
            </a:r>
            <a:r>
              <a:rPr lang="en-US" b="1" dirty="0">
                <a:solidFill>
                  <a:srgbClr val="000000"/>
                </a:solidFill>
              </a:rPr>
              <a:t>weighted</a:t>
            </a:r>
            <a:r>
              <a:rPr lang="en-US" dirty="0">
                <a:solidFill>
                  <a:srgbClr val="000000"/>
                </a:solidFill>
              </a:rPr>
              <a:t> SSSP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721B3-3895-E45D-460C-9535C867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A2A58-1B19-87F7-FF13-E4501F56B7E4}"/>
              </a:ext>
            </a:extLst>
          </p:cNvPr>
          <p:cNvSpPr txBox="1"/>
          <p:nvPr/>
        </p:nvSpPr>
        <p:spPr>
          <a:xfrm>
            <a:off x="2364626" y="2690782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[video clip]</a:t>
            </a:r>
          </a:p>
        </p:txBody>
      </p:sp>
      <p:pic>
        <p:nvPicPr>
          <p:cNvPr id="3" name="bfs_ai">
            <a:hlinkClick r:id="" action="ppaction://media"/>
            <a:extLst>
              <a:ext uri="{FF2B5EF4-FFF2-40B4-BE49-F238E27FC236}">
                <a16:creationId xmlns:a16="http://schemas.microsoft.com/office/drawing/2014/main" id="{2F1A09B2-54D0-9F59-21C7-BE71DE3A2B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03" y="77182"/>
            <a:ext cx="9283321" cy="58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F9B4A23A-0CCB-4B07-8FAB-EB08367B1C0A}"/>
                  </a:ext>
                </a:extLst>
              </p:cNvPr>
              <p:cNvSpPr/>
              <p:nvPr/>
            </p:nvSpPr>
            <p:spPr>
              <a:xfrm>
                <a:off x="3786582" y="1446086"/>
                <a:ext cx="1210996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F9B4A23A-0CCB-4B07-8FAB-EB08367B1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82" y="1446086"/>
                <a:ext cx="1210996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"/>
                <a:stretch>
                  <a:fillRect r="-445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5E50FA92-716D-4978-90CA-CAF55A200EF6}"/>
                  </a:ext>
                </a:extLst>
              </p:cNvPr>
              <p:cNvSpPr/>
              <p:nvPr/>
            </p:nvSpPr>
            <p:spPr>
              <a:xfrm>
                <a:off x="4046156" y="1277652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5E50FA92-716D-4978-90CA-CAF55A200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56" y="1277652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"/>
                <a:stretch>
                  <a:fillRect r="-55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Speech Bubble: Rectangle 88">
                <a:extLst>
                  <a:ext uri="{FF2B5EF4-FFF2-40B4-BE49-F238E27FC236}">
                    <a16:creationId xmlns:a16="http://schemas.microsoft.com/office/drawing/2014/main" id="{A14D1784-C1C9-475E-8CC7-772B941B4B73}"/>
                  </a:ext>
                </a:extLst>
              </p:cNvPr>
              <p:cNvSpPr/>
              <p:nvPr/>
            </p:nvSpPr>
            <p:spPr>
              <a:xfrm>
                <a:off x="4322129" y="117083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Speech Bubble: Rectangle 88">
                <a:extLst>
                  <a:ext uri="{FF2B5EF4-FFF2-40B4-BE49-F238E27FC236}">
                    <a16:creationId xmlns:a16="http://schemas.microsoft.com/office/drawing/2014/main" id="{A14D1784-C1C9-475E-8CC7-772B941B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29" y="117083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"/>
                <a:stretch>
                  <a:fillRect r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" y="-2"/>
            <a:ext cx="5985661" cy="145463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Dijkstra’s algorithm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800" b="1" dirty="0">
                <a:solidFill>
                  <a:srgbClr val="000000"/>
                </a:solidFill>
              </a:rPr>
              <a:t>Illustrative example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762852" y="38639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538690" y="30349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461684" y="31612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126702" y="3340760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2330480" y="3683292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430343" y="25135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9" idx="4"/>
            <a:endCxn id="4" idx="1"/>
          </p:cNvCxnSpPr>
          <p:nvPr/>
        </p:nvCxnSpPr>
        <p:spPr>
          <a:xfrm>
            <a:off x="1762852" y="3125112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035830" y="3897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641878" y="281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479435" y="41462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>
          <a:xfrm>
            <a:off x="6209506" y="3340758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13" idx="2"/>
            <a:endCxn id="11" idx="5"/>
          </p:cNvCxnSpPr>
          <p:nvPr/>
        </p:nvCxnSpPr>
        <p:spPr>
          <a:xfrm flipH="1" flipV="1">
            <a:off x="5603458" y="441997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V="1">
            <a:off x="5368339" y="3340758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" idx="6"/>
            <a:endCxn id="11" idx="1"/>
          </p:cNvCxnSpPr>
          <p:nvPr/>
        </p:nvCxnSpPr>
        <p:spPr>
          <a:xfrm>
            <a:off x="4203708" y="3340760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146693" y="3840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142368" y="26658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9" idx="2"/>
            <a:endCxn id="12" idx="6"/>
          </p:cNvCxnSpPr>
          <p:nvPr/>
        </p:nvCxnSpPr>
        <p:spPr>
          <a:xfrm flipH="1">
            <a:off x="6306896" y="2971638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504835" y="27826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845433" y="18272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948440" y="30308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22" idx="5"/>
            <a:endCxn id="23" idx="0"/>
          </p:cNvCxnSpPr>
          <p:nvPr/>
        </p:nvCxnSpPr>
        <p:spPr>
          <a:xfrm>
            <a:off x="10413061" y="2349252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23" idx="2"/>
            <a:endCxn id="21" idx="5"/>
          </p:cNvCxnSpPr>
          <p:nvPr/>
        </p:nvCxnSpPr>
        <p:spPr>
          <a:xfrm flipH="1" flipV="1">
            <a:off x="10072463" y="330463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9837344" y="2438816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22" idx="2"/>
            <a:endCxn id="12" idx="7"/>
          </p:cNvCxnSpPr>
          <p:nvPr/>
        </p:nvCxnSpPr>
        <p:spPr>
          <a:xfrm flipH="1">
            <a:off x="6209506" y="2133027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3" idx="3"/>
            <a:endCxn id="18" idx="6"/>
          </p:cNvCxnSpPr>
          <p:nvPr/>
        </p:nvCxnSpPr>
        <p:spPr>
          <a:xfrm flipH="1">
            <a:off x="8811711" y="3552911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 flipV="1">
            <a:off x="8807386" y="2971638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4106318" y="3124533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2"/>
            <a:endCxn id="6" idx="5"/>
          </p:cNvCxnSpPr>
          <p:nvPr/>
        </p:nvCxnSpPr>
        <p:spPr>
          <a:xfrm flipH="1" flipV="1">
            <a:off x="3029312" y="3683292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3"/>
            <a:endCxn id="4" idx="6"/>
          </p:cNvCxnSpPr>
          <p:nvPr/>
        </p:nvCxnSpPr>
        <p:spPr>
          <a:xfrm flipH="1" flipV="1">
            <a:off x="2427870" y="4169769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8" idx="2"/>
            <a:endCxn id="13" idx="6"/>
          </p:cNvCxnSpPr>
          <p:nvPr/>
        </p:nvCxnSpPr>
        <p:spPr>
          <a:xfrm flipH="1">
            <a:off x="7144453" y="4146237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1" idx="3"/>
            <a:endCxn id="18" idx="7"/>
          </p:cNvCxnSpPr>
          <p:nvPr/>
        </p:nvCxnSpPr>
        <p:spPr>
          <a:xfrm flipH="1">
            <a:off x="8714321" y="3304632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" idx="6"/>
            <a:endCxn id="5" idx="1"/>
          </p:cNvCxnSpPr>
          <p:nvPr/>
        </p:nvCxnSpPr>
        <p:spPr>
          <a:xfrm>
            <a:off x="2095361" y="281932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65720" y="26030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79047" y="344908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7903" y="3494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7151" y="30720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79627" y="43428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795" y="35031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57315" y="22917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6342" y="22541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61344" y="27425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57477" y="2968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2391" y="34893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78144" y="31699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96600" y="4435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05276" y="27002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62426" y="39352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70454" y="3430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86207" y="43248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1339" y="26829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98022" y="33001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5262" y="23499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306896" y="3211780"/>
            <a:ext cx="1900744" cy="410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86207" y="31630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8709996" y="3187863"/>
            <a:ext cx="838855" cy="1272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59588" y="36165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470F630-CA71-43E6-8E70-FAF8FD13CFA9}"/>
              </a:ext>
            </a:extLst>
          </p:cNvPr>
          <p:cNvSpPr/>
          <p:nvPr/>
        </p:nvSpPr>
        <p:spPr>
          <a:xfrm>
            <a:off x="1430343" y="2511448"/>
            <a:ext cx="665018" cy="61157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21273BD4-CF21-4BAA-B8B1-EA35442CE6A6}"/>
                  </a:ext>
                </a:extLst>
              </p:cNvPr>
              <p:cNvSpPr/>
              <p:nvPr/>
            </p:nvSpPr>
            <p:spPr>
              <a:xfrm>
                <a:off x="329157" y="1450265"/>
                <a:ext cx="1501796" cy="823565"/>
              </a:xfrm>
              <a:prstGeom prst="wedgeRectCallout">
                <a:avLst>
                  <a:gd name="adj1" fmla="val 32505"/>
                  <a:gd name="adj2" fmla="val 8000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Start node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here</a:t>
                </a:r>
              </a:p>
            </p:txBody>
          </p:sp>
        </mc:Choice>
        <mc:Fallback xmlns="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21273BD4-CF21-4BAA-B8B1-EA35442CE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7" y="1450265"/>
                <a:ext cx="1501796" cy="823565"/>
              </a:xfrm>
              <a:prstGeom prst="wedgeRectCallout">
                <a:avLst>
                  <a:gd name="adj1" fmla="val 32505"/>
                  <a:gd name="adj2" fmla="val 80007"/>
                </a:avLst>
              </a:prstGeom>
              <a:blipFill>
                <a:blip r:embed="rId5"/>
                <a:stretch>
                  <a:fillRect r="-12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C1B37259-2628-4A26-B4B7-B6583C97114E}"/>
                  </a:ext>
                </a:extLst>
              </p:cNvPr>
              <p:cNvSpPr/>
              <p:nvPr/>
            </p:nvSpPr>
            <p:spPr>
              <a:xfrm>
                <a:off x="1914398" y="1443192"/>
                <a:ext cx="1487484" cy="823565"/>
              </a:xfrm>
              <a:prstGeom prst="wedgeRectCallout">
                <a:avLst>
                  <a:gd name="adj1" fmla="val -48039"/>
                  <a:gd name="adj2" fmla="val 1056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Showing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-values</a:t>
                </a:r>
              </a:p>
            </p:txBody>
          </p:sp>
        </mc:Choice>
        <mc:Fallback xmlns="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C1B37259-2628-4A26-B4B7-B6583C971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98" y="1443192"/>
                <a:ext cx="1487484" cy="823565"/>
              </a:xfrm>
              <a:prstGeom prst="wedgeRectCallout">
                <a:avLst>
                  <a:gd name="adj1" fmla="val -48039"/>
                  <a:gd name="adj2" fmla="val 10561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3B8DE-EA29-47B6-8BAB-83114FE68838}"/>
                  </a:ext>
                </a:extLst>
              </p:cNvPr>
              <p:cNvSpPr/>
              <p:nvPr/>
            </p:nvSpPr>
            <p:spPr>
              <a:xfrm>
                <a:off x="1767540" y="385870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3B8DE-EA29-47B6-8BAB-83114FE68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40" y="385870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 l="-72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39D2EAC-90F2-41AD-841F-7B8252BF143F}"/>
                  </a:ext>
                </a:extLst>
              </p:cNvPr>
              <p:cNvSpPr/>
              <p:nvPr/>
            </p:nvSpPr>
            <p:spPr>
              <a:xfrm>
                <a:off x="3536625" y="304367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39D2EAC-90F2-41AD-841F-7B8252BF1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25" y="3043670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7FE297-3539-4A5D-A91A-F725ACADFDF1}"/>
                  </a:ext>
                </a:extLst>
              </p:cNvPr>
              <p:cNvSpPr/>
              <p:nvPr/>
            </p:nvSpPr>
            <p:spPr>
              <a:xfrm>
                <a:off x="2459619" y="316997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7FE297-3539-4A5D-A91A-F725ACADF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9" y="3169977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 l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878DFB-6D34-4C5A-9675-1009C3971572}"/>
                  </a:ext>
                </a:extLst>
              </p:cNvPr>
              <p:cNvSpPr/>
              <p:nvPr/>
            </p:nvSpPr>
            <p:spPr>
              <a:xfrm>
                <a:off x="5033765" y="390665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878DFB-6D34-4C5A-9675-1009C397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5" y="3906657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C8C2511-A1C5-429C-81A4-0C31E6D38E2F}"/>
                  </a:ext>
                </a:extLst>
              </p:cNvPr>
              <p:cNvSpPr/>
              <p:nvPr/>
            </p:nvSpPr>
            <p:spPr>
              <a:xfrm>
                <a:off x="5639813" y="282744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C8C2511-A1C5-429C-81A4-0C31E6D38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13" y="2827443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9ABEEAB-3113-4F60-B4EF-C5388ACD35DA}"/>
                  </a:ext>
                </a:extLst>
              </p:cNvPr>
              <p:cNvSpPr/>
              <p:nvPr/>
            </p:nvSpPr>
            <p:spPr>
              <a:xfrm>
                <a:off x="6477370" y="415493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h,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9ABEEAB-3113-4F60-B4EF-C5388ACD3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70" y="4154936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73D2AC8-D553-4C34-A9DF-C98B18D0DFF1}"/>
                  </a:ext>
                </a:extLst>
              </p:cNvPr>
              <p:cNvSpPr/>
              <p:nvPr/>
            </p:nvSpPr>
            <p:spPr>
              <a:xfrm>
                <a:off x="8144628" y="38491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73D2AC8-D553-4C34-A9DF-C98B18D0D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28" y="3849147"/>
                <a:ext cx="665018" cy="611579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7C5D70A-82A0-49A9-8B4E-A4B7764CF110}"/>
                  </a:ext>
                </a:extLst>
              </p:cNvPr>
              <p:cNvSpPr/>
              <p:nvPr/>
            </p:nvSpPr>
            <p:spPr>
              <a:xfrm>
                <a:off x="8140303" y="267454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7C5D70A-82A0-49A9-8B4E-A4B7764CF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03" y="2674548"/>
                <a:ext cx="665018" cy="611579"/>
              </a:xfrm>
              <a:prstGeom prst="ellipse">
                <a:avLst/>
              </a:prstGeom>
              <a:blipFill>
                <a:blip r:embed="rId14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B135ED6-2432-47EF-85A5-CA6BB96EEB74}"/>
                  </a:ext>
                </a:extLst>
              </p:cNvPr>
              <p:cNvSpPr/>
              <p:nvPr/>
            </p:nvSpPr>
            <p:spPr>
              <a:xfrm>
                <a:off x="9502770" y="279131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j,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B135ED6-2432-47EF-85A5-CA6BB96E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0" y="2791317"/>
                <a:ext cx="665018" cy="611579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9C4C18-25A1-41B3-A756-033142D29348}"/>
                  </a:ext>
                </a:extLst>
              </p:cNvPr>
              <p:cNvSpPr/>
              <p:nvPr/>
            </p:nvSpPr>
            <p:spPr>
              <a:xfrm>
                <a:off x="9843368" y="183593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l,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9C4C18-25A1-41B3-A756-033142D29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368" y="1835937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C7C1ED3-CF53-4A44-8665-6E314F3D38AF}"/>
                  </a:ext>
                </a:extLst>
              </p:cNvPr>
              <p:cNvSpPr/>
              <p:nvPr/>
            </p:nvSpPr>
            <p:spPr>
              <a:xfrm>
                <a:off x="10946375" y="303959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k,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C7C1ED3-CF53-4A44-8665-6E314F3D3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375" y="3039596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179CA28-C621-457D-A7B8-892953830072}"/>
                  </a:ext>
                </a:extLst>
              </p:cNvPr>
              <p:cNvSpPr/>
              <p:nvPr/>
            </p:nvSpPr>
            <p:spPr>
              <a:xfrm>
                <a:off x="3540121" y="304770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179CA28-C621-457D-A7B8-892953830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1" y="3047708"/>
                <a:ext cx="665018" cy="611579"/>
              </a:xfrm>
              <a:prstGeom prst="ellipse">
                <a:avLst/>
              </a:prstGeom>
              <a:blipFill>
                <a:blip r:embed="rId18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B8423C-A884-4CA5-A7DD-8F0CB16C4128}"/>
                  </a:ext>
                </a:extLst>
              </p:cNvPr>
              <p:cNvSpPr/>
              <p:nvPr/>
            </p:nvSpPr>
            <p:spPr>
              <a:xfrm>
                <a:off x="1776064" y="386002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B8423C-A884-4CA5-A7DD-8F0CB16C4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064" y="3860029"/>
                <a:ext cx="665018" cy="611579"/>
              </a:xfrm>
              <a:prstGeom prst="ellipse">
                <a:avLst/>
              </a:prstGeom>
              <a:blipFill>
                <a:blip r:embed="rId19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AB58C9E-A33C-4405-8A14-43F7CC35934E}"/>
                  </a:ext>
                </a:extLst>
              </p:cNvPr>
              <p:cNvSpPr/>
              <p:nvPr/>
            </p:nvSpPr>
            <p:spPr>
              <a:xfrm>
                <a:off x="1773999" y="38491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AB58C9E-A33C-4405-8A14-43F7CC359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999" y="3849147"/>
                <a:ext cx="665018" cy="611579"/>
              </a:xfrm>
              <a:prstGeom prst="ellipse">
                <a:avLst/>
              </a:prstGeom>
              <a:blipFill>
                <a:blip r:embed="rId20"/>
                <a:stretch>
                  <a:fillRect l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20CF6CA-2AC8-4CF6-BC0B-CBC577D879EB}"/>
                  </a:ext>
                </a:extLst>
              </p:cNvPr>
              <p:cNvSpPr/>
              <p:nvPr/>
            </p:nvSpPr>
            <p:spPr>
              <a:xfrm>
                <a:off x="2460183" y="316650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20CF6CA-2AC8-4CF6-BC0B-CBC577D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83" y="3166505"/>
                <a:ext cx="665018" cy="611579"/>
              </a:xfrm>
              <a:prstGeom prst="ellipse">
                <a:avLst/>
              </a:prstGeom>
              <a:blipFill>
                <a:blip r:embed="rId21"/>
                <a:stretch>
                  <a:fillRect l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9FEFEB-2663-4CF0-958C-7D76D7A8A592}"/>
                  </a:ext>
                </a:extLst>
              </p:cNvPr>
              <p:cNvSpPr/>
              <p:nvPr/>
            </p:nvSpPr>
            <p:spPr>
              <a:xfrm>
                <a:off x="2468548" y="31711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9FEFEB-2663-4CF0-958C-7D76D7A8A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548" y="3171161"/>
                <a:ext cx="665018" cy="611579"/>
              </a:xfrm>
              <a:prstGeom prst="ellipse">
                <a:avLst/>
              </a:prstGeom>
              <a:blipFill>
                <a:blip r:embed="rId22"/>
                <a:stretch>
                  <a:fillRect l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1A1302C-C7B1-4316-A24E-99B02DAF63D4}"/>
                  </a:ext>
                </a:extLst>
              </p:cNvPr>
              <p:cNvSpPr/>
              <p:nvPr/>
            </p:nvSpPr>
            <p:spPr>
              <a:xfrm>
                <a:off x="3540739" y="304878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1A1302C-C7B1-4316-A24E-99B02DAF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39" y="3048784"/>
                <a:ext cx="665018" cy="611579"/>
              </a:xfrm>
              <a:prstGeom prst="ellipse">
                <a:avLst/>
              </a:prstGeom>
              <a:blipFill>
                <a:blip r:embed="rId23"/>
                <a:stretch>
                  <a:fillRect l="-87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D28D530-3881-43DF-80B2-0927D44F5910}"/>
                  </a:ext>
                </a:extLst>
              </p:cNvPr>
              <p:cNvSpPr/>
              <p:nvPr/>
            </p:nvSpPr>
            <p:spPr>
              <a:xfrm>
                <a:off x="5024670" y="390501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D28D530-3881-43DF-80B2-0927D44F5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70" y="3905014"/>
                <a:ext cx="665018" cy="611579"/>
              </a:xfrm>
              <a:prstGeom prst="ellipse">
                <a:avLst/>
              </a:prstGeom>
              <a:blipFill>
                <a:blip r:embed="rId24"/>
                <a:stretch>
                  <a:fillRect l="-12613" r="-36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peech Bubble: Rectangle 91">
                <a:extLst>
                  <a:ext uri="{FF2B5EF4-FFF2-40B4-BE49-F238E27FC236}">
                    <a16:creationId xmlns:a16="http://schemas.microsoft.com/office/drawing/2014/main" id="{CA722C75-9B67-4C8D-A5D0-09A66224B525}"/>
                  </a:ext>
                </a:extLst>
              </p:cNvPr>
              <p:cNvSpPr/>
              <p:nvPr/>
            </p:nvSpPr>
            <p:spPr>
              <a:xfrm>
                <a:off x="4653056" y="109101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Speech Bubble: Rectangle 91">
                <a:extLst>
                  <a:ext uri="{FF2B5EF4-FFF2-40B4-BE49-F238E27FC236}">
                    <a16:creationId xmlns:a16="http://schemas.microsoft.com/office/drawing/2014/main" id="{CA722C75-9B67-4C8D-A5D0-09A66224B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56" y="109101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5"/>
                <a:stretch>
                  <a:fillRect r="-50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5292D14-72CD-4457-A609-23204ABBD4D8}"/>
                  </a:ext>
                </a:extLst>
              </p:cNvPr>
              <p:cNvSpPr/>
              <p:nvPr/>
            </p:nvSpPr>
            <p:spPr>
              <a:xfrm>
                <a:off x="5026284" y="391207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5292D14-72CD-4457-A609-23204ABBD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84" y="3912071"/>
                <a:ext cx="665018" cy="611579"/>
              </a:xfrm>
              <a:prstGeom prst="ellipse">
                <a:avLst/>
              </a:prstGeom>
              <a:blipFill>
                <a:blip r:embed="rId26"/>
                <a:stretch>
                  <a:fillRect l="-12281" r="-87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C8EDB1-76D1-4404-A1A8-DA3C97A99EE3}"/>
                  </a:ext>
                </a:extLst>
              </p:cNvPr>
              <p:cNvSpPr/>
              <p:nvPr/>
            </p:nvSpPr>
            <p:spPr>
              <a:xfrm>
                <a:off x="5648271" y="283066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C8EDB1-76D1-4404-A1A8-DA3C97A99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71" y="2830663"/>
                <a:ext cx="665018" cy="611579"/>
              </a:xfrm>
              <a:prstGeom prst="ellipse">
                <a:avLst/>
              </a:prstGeom>
              <a:blipFill>
                <a:blip r:embed="rId27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DA123BBA-5D9D-4E69-8883-D2112ED683DD}"/>
                  </a:ext>
                </a:extLst>
              </p:cNvPr>
              <p:cNvSpPr/>
              <p:nvPr/>
            </p:nvSpPr>
            <p:spPr>
              <a:xfrm>
                <a:off x="4975090" y="116025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DA123BBA-5D9D-4E69-8883-D2112ED68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90" y="116025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8"/>
                <a:stretch>
                  <a:fillRect r="-50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338B8D3-DA3D-4052-A9ED-D352A3E62B1D}"/>
                  </a:ext>
                </a:extLst>
              </p:cNvPr>
              <p:cNvSpPr/>
              <p:nvPr/>
            </p:nvSpPr>
            <p:spPr>
              <a:xfrm>
                <a:off x="5644505" y="283338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338B8D3-DA3D-4052-A9ED-D352A3E62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05" y="2833387"/>
                <a:ext cx="665018" cy="611579"/>
              </a:xfrm>
              <a:prstGeom prst="ellipse">
                <a:avLst/>
              </a:prstGeom>
              <a:blipFill>
                <a:blip r:embed="rId29"/>
                <a:stretch>
                  <a:fillRect l="-5263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E48F89-27E6-40E9-9DF3-27D36253F061}"/>
              </a:ext>
            </a:extLst>
          </p:cNvPr>
          <p:cNvCxnSpPr>
            <a:cxnSpLocks/>
            <a:stCxn id="13" idx="7"/>
            <a:endCxn id="71" idx="4"/>
          </p:cNvCxnSpPr>
          <p:nvPr/>
        </p:nvCxnSpPr>
        <p:spPr>
          <a:xfrm flipV="1">
            <a:off x="7047063" y="3286127"/>
            <a:ext cx="1425749" cy="94967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2E26BB3-DC26-4167-9BD1-11841A5E75D7}"/>
              </a:ext>
            </a:extLst>
          </p:cNvPr>
          <p:cNvSpPr txBox="1"/>
          <p:nvPr/>
        </p:nvSpPr>
        <p:spPr>
          <a:xfrm>
            <a:off x="7349359" y="355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28FB5F-2063-4A06-809F-05F2C0A5AF39}"/>
                  </a:ext>
                </a:extLst>
              </p:cNvPr>
              <p:cNvSpPr/>
              <p:nvPr/>
            </p:nvSpPr>
            <p:spPr>
              <a:xfrm>
                <a:off x="8131482" y="26836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28FB5F-2063-4A06-809F-05F2C0A5A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482" y="2683662"/>
                <a:ext cx="665018" cy="611579"/>
              </a:xfrm>
              <a:prstGeom prst="ellipse">
                <a:avLst/>
              </a:prstGeom>
              <a:blipFill>
                <a:blip r:embed="rId30"/>
                <a:stretch>
                  <a:fillRect l="-13514" r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EC95D9-8033-4A8D-81D7-6B70B06CC258}"/>
                  </a:ext>
                </a:extLst>
              </p:cNvPr>
              <p:cNvSpPr/>
              <p:nvPr/>
            </p:nvSpPr>
            <p:spPr>
              <a:xfrm>
                <a:off x="6480859" y="415513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h,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𝟑𝟗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EC95D9-8033-4A8D-81D7-6B70B06CC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59" y="4155132"/>
                <a:ext cx="665018" cy="611579"/>
              </a:xfrm>
              <a:prstGeom prst="ellipse">
                <a:avLst/>
              </a:prstGeom>
              <a:blipFill>
                <a:blip r:embed="rId31"/>
                <a:stretch>
                  <a:fillRect l="-11712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F3877632-64AB-4785-99C2-F8547AA30E91}"/>
                  </a:ext>
                </a:extLst>
              </p:cNvPr>
              <p:cNvSpPr/>
              <p:nvPr/>
            </p:nvSpPr>
            <p:spPr>
              <a:xfrm>
                <a:off x="5340900" y="1329590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F3877632-64AB-4785-99C2-F8547AA3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00" y="1329590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2"/>
                <a:stretch>
                  <a:fillRect r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6526B0C-9C52-4DBF-A080-050BDA193CD0}"/>
                  </a:ext>
                </a:extLst>
              </p:cNvPr>
              <p:cNvSpPr/>
              <p:nvPr/>
            </p:nvSpPr>
            <p:spPr>
              <a:xfrm>
                <a:off x="6486557" y="415493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h,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𝟑𝟗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6526B0C-9C52-4DBF-A080-050BDA193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57" y="4154935"/>
                <a:ext cx="665018" cy="611579"/>
              </a:xfrm>
              <a:prstGeom prst="ellipse">
                <a:avLst/>
              </a:prstGeom>
              <a:blipFill>
                <a:blip r:embed="rId33"/>
                <a:stretch>
                  <a:fillRect l="-10526" r="-87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5EBFD2-ABCC-4A53-8394-ED0FFDE1FAF8}"/>
                  </a:ext>
                </a:extLst>
              </p:cNvPr>
              <p:cNvSpPr/>
              <p:nvPr/>
            </p:nvSpPr>
            <p:spPr>
              <a:xfrm>
                <a:off x="8134046" y="26745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5EBFD2-ABCC-4A53-8394-ED0FFDE1F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46" y="2674547"/>
                <a:ext cx="665018" cy="611579"/>
              </a:xfrm>
              <a:prstGeom prst="ellipse">
                <a:avLst/>
              </a:prstGeom>
              <a:blipFill>
                <a:blip r:embed="rId34"/>
                <a:stretch>
                  <a:fillRect l="-12613" r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Speech Bubble: Rectangle 105">
                <a:extLst>
                  <a:ext uri="{FF2B5EF4-FFF2-40B4-BE49-F238E27FC236}">
                    <a16:creationId xmlns:a16="http://schemas.microsoft.com/office/drawing/2014/main" id="{25D7F92A-4F2F-45CC-B314-7059F9F55606}"/>
                  </a:ext>
                </a:extLst>
              </p:cNvPr>
              <p:cNvSpPr/>
              <p:nvPr/>
            </p:nvSpPr>
            <p:spPr>
              <a:xfrm>
                <a:off x="5732220" y="145150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6" name="Speech Bubble: Rectangle 105">
                <a:extLst>
                  <a:ext uri="{FF2B5EF4-FFF2-40B4-BE49-F238E27FC236}">
                    <a16:creationId xmlns:a16="http://schemas.microsoft.com/office/drawing/2014/main" id="{25D7F92A-4F2F-45CC-B314-7059F9F55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220" y="145150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5"/>
                <a:stretch>
                  <a:fillRect r="-60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88BF5F6-B4EA-45ED-A0CF-2A91CC50847F}"/>
                  </a:ext>
                </a:extLst>
              </p:cNvPr>
              <p:cNvSpPr/>
              <p:nvPr/>
            </p:nvSpPr>
            <p:spPr>
              <a:xfrm>
                <a:off x="8132115" y="267453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88BF5F6-B4EA-45ED-A0CF-2A91CC508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15" y="2674533"/>
                <a:ext cx="665018" cy="611579"/>
              </a:xfrm>
              <a:prstGeom prst="ellipse">
                <a:avLst/>
              </a:prstGeom>
              <a:blipFill>
                <a:blip r:embed="rId36"/>
                <a:stretch>
                  <a:fillRect l="-12281" r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A3AF81A-9DC1-4103-B774-70519C2D71D7}"/>
                  </a:ext>
                </a:extLst>
              </p:cNvPr>
              <p:cNvSpPr/>
              <p:nvPr/>
            </p:nvSpPr>
            <p:spPr>
              <a:xfrm>
                <a:off x="9508329" y="278261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j,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A3AF81A-9DC1-4103-B774-70519C2D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29" y="2782616"/>
                <a:ext cx="665018" cy="611579"/>
              </a:xfrm>
              <a:prstGeom prst="ellipse">
                <a:avLst/>
              </a:prstGeom>
              <a:blipFill>
                <a:blip r:embed="rId37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26B8CC50-F00D-47DD-8362-F63D3F53D0B5}"/>
                  </a:ext>
                </a:extLst>
              </p:cNvPr>
              <p:cNvSpPr/>
              <p:nvPr/>
            </p:nvSpPr>
            <p:spPr>
              <a:xfrm>
                <a:off x="6142115" y="1547263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26B8CC50-F00D-47DD-8362-F63D3F53D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15" y="1547263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8"/>
                <a:stretch>
                  <a:fillRect r="-35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5C22075-99EC-4D4F-A2EB-48A92F4C8F4D}"/>
                  </a:ext>
                </a:extLst>
              </p:cNvPr>
              <p:cNvSpPr/>
              <p:nvPr/>
            </p:nvSpPr>
            <p:spPr>
              <a:xfrm>
                <a:off x="9503693" y="278397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j,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5C22075-99EC-4D4F-A2EB-48A92F4C8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693" y="2783978"/>
                <a:ext cx="665018" cy="611579"/>
              </a:xfrm>
              <a:prstGeom prst="ellipse">
                <a:avLst/>
              </a:prstGeom>
              <a:blipFill>
                <a:blip r:embed="rId39"/>
                <a:stretch>
                  <a:fillRect l="-5263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8B329B1-BED6-4110-9F52-ACF8DA2F46FD}"/>
                  </a:ext>
                </a:extLst>
              </p:cNvPr>
              <p:cNvSpPr/>
              <p:nvPr/>
            </p:nvSpPr>
            <p:spPr>
              <a:xfrm>
                <a:off x="8146693" y="384693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8B329B1-BED6-4110-9F52-ACF8DA2F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93" y="3846935"/>
                <a:ext cx="665018" cy="611579"/>
              </a:xfrm>
              <a:prstGeom prst="ellipse">
                <a:avLst/>
              </a:prstGeom>
              <a:blipFill>
                <a:blip r:embed="rId40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E58609-2CA7-434F-9AA7-24AD93ABFD46}"/>
                  </a:ext>
                </a:extLst>
              </p:cNvPr>
              <p:cNvSpPr/>
              <p:nvPr/>
            </p:nvSpPr>
            <p:spPr>
              <a:xfrm>
                <a:off x="9846670" y="183358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l,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𝟔𝟗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E58609-2CA7-434F-9AA7-24AD93ABF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70" y="1833583"/>
                <a:ext cx="665018" cy="611579"/>
              </a:xfrm>
              <a:prstGeom prst="ellipse">
                <a:avLst/>
              </a:prstGeom>
              <a:blipFill>
                <a:blip r:embed="rId41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B9066C66-F26B-4A20-BA5A-592CA2E7A08C}"/>
                  </a:ext>
                </a:extLst>
              </p:cNvPr>
              <p:cNvSpPr/>
              <p:nvPr/>
            </p:nvSpPr>
            <p:spPr>
              <a:xfrm>
                <a:off x="6499073" y="144608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B9066C66-F26B-4A20-BA5A-592CA2E7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73" y="144608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2"/>
                <a:stretch>
                  <a:fillRect r="-30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594BCB9-30AA-43A0-911C-99B487AC97C6}"/>
                  </a:ext>
                </a:extLst>
              </p:cNvPr>
              <p:cNvSpPr/>
              <p:nvPr/>
            </p:nvSpPr>
            <p:spPr>
              <a:xfrm>
                <a:off x="8149899" y="384472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594BCB9-30AA-43A0-911C-99B487AC9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99" y="3844723"/>
                <a:ext cx="665018" cy="611579"/>
              </a:xfrm>
              <a:prstGeom prst="ellipse">
                <a:avLst/>
              </a:prstGeom>
              <a:blipFill>
                <a:blip r:embed="rId43"/>
                <a:stretch>
                  <a:fillRect l="-4386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Speech Bubble: Rectangle 114">
                <a:extLst>
                  <a:ext uri="{FF2B5EF4-FFF2-40B4-BE49-F238E27FC236}">
                    <a16:creationId xmlns:a16="http://schemas.microsoft.com/office/drawing/2014/main" id="{501C9282-F431-457D-A5BE-76C21E21B71F}"/>
                  </a:ext>
                </a:extLst>
              </p:cNvPr>
              <p:cNvSpPr/>
              <p:nvPr/>
            </p:nvSpPr>
            <p:spPr>
              <a:xfrm>
                <a:off x="6846186" y="1293516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[ℓ]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5" name="Speech Bubble: Rectangle 114">
                <a:extLst>
                  <a:ext uri="{FF2B5EF4-FFF2-40B4-BE49-F238E27FC236}">
                    <a16:creationId xmlns:a16="http://schemas.microsoft.com/office/drawing/2014/main" id="{501C9282-F431-457D-A5BE-76C21E21B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6" y="1293516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4"/>
                <a:stretch>
                  <a:fillRect r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E4F68DA-998D-49E8-8A7A-6B2CFD0AC0DD}"/>
                  </a:ext>
                </a:extLst>
              </p:cNvPr>
              <p:cNvSpPr/>
              <p:nvPr/>
            </p:nvSpPr>
            <p:spPr>
              <a:xfrm>
                <a:off x="9850490" y="182515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l,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𝟔𝟗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E4F68DA-998D-49E8-8A7A-6B2CFD0AC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90" y="1825152"/>
                <a:ext cx="665018" cy="611579"/>
              </a:xfrm>
              <a:prstGeom prst="ellipse">
                <a:avLst/>
              </a:prstGeom>
              <a:blipFill>
                <a:blip r:embed="rId45"/>
                <a:stretch>
                  <a:fillRect l="-4386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EE7FC2B-6C90-441A-B0F3-36165FA05275}"/>
                  </a:ext>
                </a:extLst>
              </p:cNvPr>
              <p:cNvSpPr/>
              <p:nvPr/>
            </p:nvSpPr>
            <p:spPr>
              <a:xfrm>
                <a:off x="10937410" y="303751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k,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EE7FC2B-6C90-441A-B0F3-36165FA05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410" y="3037511"/>
                <a:ext cx="665018" cy="611579"/>
              </a:xfrm>
              <a:prstGeom prst="ellipse">
                <a:avLst/>
              </a:prstGeom>
              <a:blipFill>
                <a:blip r:embed="rId46"/>
                <a:stretch>
                  <a:fillRect l="-10811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59336CE4-F667-4F66-834A-25A456A3305A}"/>
                  </a:ext>
                </a:extLst>
              </p:cNvPr>
              <p:cNvSpPr/>
              <p:nvPr/>
            </p:nvSpPr>
            <p:spPr>
              <a:xfrm>
                <a:off x="7166818" y="116267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optimal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59336CE4-F667-4F66-834A-25A456A33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18" y="116267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7"/>
                <a:stretch>
                  <a:fillRect r="-55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4577FE-3497-40A5-A594-61D01C80F262}"/>
                  </a:ext>
                </a:extLst>
              </p:cNvPr>
              <p:cNvSpPr/>
              <p:nvPr/>
            </p:nvSpPr>
            <p:spPr>
              <a:xfrm>
                <a:off x="10935345" y="303089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k,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4577FE-3497-40A5-A594-61D01C80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345" y="3030895"/>
                <a:ext cx="665018" cy="611579"/>
              </a:xfrm>
              <a:prstGeom prst="ellipse">
                <a:avLst/>
              </a:prstGeom>
              <a:blipFill>
                <a:blip r:embed="rId48"/>
                <a:stretch>
                  <a:fillRect l="-10526" r="-87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45C1C613-3A13-4D15-B7AD-1892E849489F}"/>
              </a:ext>
            </a:extLst>
          </p:cNvPr>
          <p:cNvSpPr/>
          <p:nvPr/>
        </p:nvSpPr>
        <p:spPr>
          <a:xfrm>
            <a:off x="8474794" y="1160256"/>
            <a:ext cx="1186345" cy="823565"/>
          </a:xfrm>
          <a:prstGeom prst="wedgeRectCallout">
            <a:avLst>
              <a:gd name="adj1" fmla="val -672"/>
              <a:gd name="adj2" fmla="val 308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Done!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2597914-D06D-488E-8D7E-AB6ED655ECA8}"/>
              </a:ext>
            </a:extLst>
          </p:cNvPr>
          <p:cNvCxnSpPr>
            <a:cxnSpLocks/>
          </p:cNvCxnSpPr>
          <p:nvPr/>
        </p:nvCxnSpPr>
        <p:spPr>
          <a:xfrm flipH="1" flipV="1">
            <a:off x="1902547" y="3402896"/>
            <a:ext cx="48563" cy="46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8996257-514A-4AE8-8F4A-DA1EF3B55B8F}"/>
              </a:ext>
            </a:extLst>
          </p:cNvPr>
          <p:cNvCxnSpPr>
            <a:cxnSpLocks/>
          </p:cNvCxnSpPr>
          <p:nvPr/>
        </p:nvCxnSpPr>
        <p:spPr>
          <a:xfrm flipH="1" flipV="1">
            <a:off x="3088981" y="2852931"/>
            <a:ext cx="575183" cy="14647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BE2323C-DAA3-4036-8318-4FE6ECC7A104}"/>
              </a:ext>
            </a:extLst>
          </p:cNvPr>
          <p:cNvCxnSpPr>
            <a:cxnSpLocks/>
          </p:cNvCxnSpPr>
          <p:nvPr/>
        </p:nvCxnSpPr>
        <p:spPr>
          <a:xfrm flipH="1">
            <a:off x="2446034" y="3791421"/>
            <a:ext cx="174933" cy="24214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47BB021-E3AA-417A-B05F-6F31456EE495}"/>
              </a:ext>
            </a:extLst>
          </p:cNvPr>
          <p:cNvCxnSpPr>
            <a:cxnSpLocks/>
          </p:cNvCxnSpPr>
          <p:nvPr/>
        </p:nvCxnSpPr>
        <p:spPr>
          <a:xfrm flipH="1" flipV="1">
            <a:off x="4838534" y="3604021"/>
            <a:ext cx="364401" cy="2786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4EA3DDA-D03A-426E-8987-4CB31AE674B5}"/>
              </a:ext>
            </a:extLst>
          </p:cNvPr>
          <p:cNvCxnSpPr>
            <a:cxnSpLocks/>
          </p:cNvCxnSpPr>
          <p:nvPr/>
        </p:nvCxnSpPr>
        <p:spPr>
          <a:xfrm flipH="1">
            <a:off x="5363821" y="3295351"/>
            <a:ext cx="269600" cy="38011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B5E5A39-0931-4557-B788-BAAA78789A1F}"/>
              </a:ext>
            </a:extLst>
          </p:cNvPr>
          <p:cNvCxnSpPr>
            <a:cxnSpLocks/>
          </p:cNvCxnSpPr>
          <p:nvPr/>
        </p:nvCxnSpPr>
        <p:spPr>
          <a:xfrm flipH="1">
            <a:off x="7418551" y="3098172"/>
            <a:ext cx="699838" cy="2182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F6C1465-5D20-4881-8C23-5CA268515137}"/>
              </a:ext>
            </a:extLst>
          </p:cNvPr>
          <p:cNvCxnSpPr>
            <a:cxnSpLocks/>
          </p:cNvCxnSpPr>
          <p:nvPr/>
        </p:nvCxnSpPr>
        <p:spPr>
          <a:xfrm flipH="1" flipV="1">
            <a:off x="6337746" y="3733795"/>
            <a:ext cx="327980" cy="41633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1D28875-131E-47BB-9A73-50AC1AC8A13F}"/>
              </a:ext>
            </a:extLst>
          </p:cNvPr>
          <p:cNvCxnSpPr>
            <a:cxnSpLocks/>
          </p:cNvCxnSpPr>
          <p:nvPr/>
        </p:nvCxnSpPr>
        <p:spPr>
          <a:xfrm flipH="1">
            <a:off x="7738887" y="3250254"/>
            <a:ext cx="538016" cy="38349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234AA4A0-843F-4902-A657-74F620CC0B38}"/>
              </a:ext>
            </a:extLst>
          </p:cNvPr>
          <p:cNvCxnSpPr>
            <a:cxnSpLocks/>
          </p:cNvCxnSpPr>
          <p:nvPr/>
        </p:nvCxnSpPr>
        <p:spPr>
          <a:xfrm flipH="1">
            <a:off x="9028807" y="3268747"/>
            <a:ext cx="502430" cy="1504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9D3AADD-4799-46E6-A9BE-656D53272034}"/>
              </a:ext>
            </a:extLst>
          </p:cNvPr>
          <p:cNvCxnSpPr>
            <a:cxnSpLocks/>
          </p:cNvCxnSpPr>
          <p:nvPr/>
        </p:nvCxnSpPr>
        <p:spPr>
          <a:xfrm flipV="1">
            <a:off x="8641174" y="3490650"/>
            <a:ext cx="514936" cy="34448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990A124-3256-42C6-AA5A-796E296AD7D7}"/>
              </a:ext>
            </a:extLst>
          </p:cNvPr>
          <p:cNvCxnSpPr>
            <a:cxnSpLocks/>
          </p:cNvCxnSpPr>
          <p:nvPr/>
        </p:nvCxnSpPr>
        <p:spPr>
          <a:xfrm flipH="1">
            <a:off x="10027662" y="2456225"/>
            <a:ext cx="240189" cy="29828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FDDE6EC-ADEF-40B5-8473-3648A981768D}"/>
              </a:ext>
            </a:extLst>
          </p:cNvPr>
          <p:cNvCxnSpPr>
            <a:cxnSpLocks/>
          </p:cNvCxnSpPr>
          <p:nvPr/>
        </p:nvCxnSpPr>
        <p:spPr>
          <a:xfrm flipH="1" flipV="1">
            <a:off x="10679348" y="2700223"/>
            <a:ext cx="405947" cy="35393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DACE569-B5AF-3CC4-9844-2F283399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Speech Bubble: Rectangle 131">
                <a:extLst>
                  <a:ext uri="{FF2B5EF4-FFF2-40B4-BE49-F238E27FC236}">
                    <a16:creationId xmlns:a16="http://schemas.microsoft.com/office/drawing/2014/main" id="{DD1EBCDD-632E-9261-6B67-9A477D24135C}"/>
                  </a:ext>
                </a:extLst>
              </p:cNvPr>
              <p:cNvSpPr/>
              <p:nvPr/>
            </p:nvSpPr>
            <p:spPr>
              <a:xfrm>
                <a:off x="72585" y="3118397"/>
                <a:ext cx="1288399" cy="611579"/>
              </a:xfrm>
              <a:prstGeom prst="wedgeRectCallout">
                <a:avLst>
                  <a:gd name="adj1" fmla="val 56442"/>
                  <a:gd name="adj2" fmla="val -9251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optimal</a:t>
                </a:r>
                <a:r>
                  <a:rPr lang="en-CA" dirty="0">
                    <a:solidFill>
                      <a:srgbClr val="000000"/>
                    </a:solidFill>
                  </a:rPr>
                  <a:t>!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2" name="Speech Bubble: Rectangle 131">
                <a:extLst>
                  <a:ext uri="{FF2B5EF4-FFF2-40B4-BE49-F238E27FC236}">
                    <a16:creationId xmlns:a16="http://schemas.microsoft.com/office/drawing/2014/main" id="{DD1EBCDD-632E-9261-6B67-9A477D241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" y="3118397"/>
                <a:ext cx="1288399" cy="611579"/>
              </a:xfrm>
              <a:prstGeom prst="wedgeRectCallout">
                <a:avLst>
                  <a:gd name="adj1" fmla="val 56442"/>
                  <a:gd name="adj2" fmla="val -92510"/>
                </a:avLst>
              </a:prstGeom>
              <a:blipFill>
                <a:blip r:embed="rId49"/>
                <a:stretch>
                  <a:fillRect l="-1754" b="-109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00E1D171-10C1-4D85-3E7A-B34442601F4C}"/>
                  </a:ext>
                </a:extLst>
              </p:cNvPr>
              <p:cNvSpPr/>
              <p:nvPr/>
            </p:nvSpPr>
            <p:spPr>
              <a:xfrm>
                <a:off x="140596" y="4765671"/>
                <a:ext cx="3834962" cy="828431"/>
              </a:xfrm>
              <a:prstGeom prst="wedgeRectCallout">
                <a:avLst>
                  <a:gd name="adj1" fmla="val -23696"/>
                  <a:gd name="adj2" fmla="val -1741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Can we use this optimal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to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improve</a:t>
                </a:r>
                <a:r>
                  <a:rPr lang="en-CA" dirty="0">
                    <a:solidFill>
                      <a:srgbClr val="000000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</a:t>
                </a:r>
                <a:r>
                  <a:rPr lang="en-CA" b="1" dirty="0">
                    <a:solidFill>
                      <a:srgbClr val="000000"/>
                    </a:solidFill>
                  </a:rPr>
                  <a:t>neighbours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00E1D171-10C1-4D85-3E7A-B3444260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6" y="4765671"/>
                <a:ext cx="3834962" cy="828431"/>
              </a:xfrm>
              <a:prstGeom prst="wedgeRectCallout">
                <a:avLst>
                  <a:gd name="adj1" fmla="val -23696"/>
                  <a:gd name="adj2" fmla="val -174150"/>
                </a:avLst>
              </a:prstGeom>
              <a:blipFill>
                <a:blip r:embed="rId5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peech Bubble: Rectangle 134">
            <a:extLst>
              <a:ext uri="{FF2B5EF4-FFF2-40B4-BE49-F238E27FC236}">
                <a16:creationId xmlns:a16="http://schemas.microsoft.com/office/drawing/2014/main" id="{E37E0AE2-DD70-3177-BDC5-8CF9CA73A472}"/>
              </a:ext>
            </a:extLst>
          </p:cNvPr>
          <p:cNvSpPr/>
          <p:nvPr/>
        </p:nvSpPr>
        <p:spPr>
          <a:xfrm>
            <a:off x="794252" y="5838045"/>
            <a:ext cx="2509352" cy="680730"/>
          </a:xfrm>
          <a:prstGeom prst="wedgeRectCallout">
            <a:avLst>
              <a:gd name="adj1" fmla="val -21711"/>
              <a:gd name="adj2" fmla="val -828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call this </a:t>
            </a:r>
            <a:r>
              <a:rPr lang="en-CA" b="1" u="sng" dirty="0">
                <a:solidFill>
                  <a:srgbClr val="000000"/>
                </a:solidFill>
              </a:rPr>
              <a:t>relaxing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the neighbours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Speech Bubble: Rectangle 138">
                <a:extLst>
                  <a:ext uri="{FF2B5EF4-FFF2-40B4-BE49-F238E27FC236}">
                    <a16:creationId xmlns:a16="http://schemas.microsoft.com/office/drawing/2014/main" id="{EA821319-479D-035B-01AF-A978D460E677}"/>
                  </a:ext>
                </a:extLst>
              </p:cNvPr>
              <p:cNvSpPr/>
              <p:nvPr/>
            </p:nvSpPr>
            <p:spPr>
              <a:xfrm>
                <a:off x="3778898" y="5846391"/>
                <a:ext cx="6183527" cy="664985"/>
              </a:xfrm>
              <a:prstGeom prst="wedgeRectCallout">
                <a:avLst>
                  <a:gd name="adj1" fmla="val -58936"/>
                  <a:gd name="adj2" fmla="val -1631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Key insight: after relaxing all, the smallest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(that we didn’t already know was optimal) is now optimal</a:t>
                </a:r>
              </a:p>
            </p:txBody>
          </p:sp>
        </mc:Choice>
        <mc:Fallback xmlns="">
          <p:sp>
            <p:nvSpPr>
              <p:cNvPr id="139" name="Speech Bubble: Rectangle 138">
                <a:extLst>
                  <a:ext uri="{FF2B5EF4-FFF2-40B4-BE49-F238E27FC236}">
                    <a16:creationId xmlns:a16="http://schemas.microsoft.com/office/drawing/2014/main" id="{EA821319-479D-035B-01AF-A978D460E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98" y="5846391"/>
                <a:ext cx="6183527" cy="664985"/>
              </a:xfrm>
              <a:prstGeom prst="wedgeRectCallout">
                <a:avLst>
                  <a:gd name="adj1" fmla="val -58936"/>
                  <a:gd name="adj2" fmla="val -16310"/>
                </a:avLst>
              </a:prstGeom>
              <a:blipFill>
                <a:blip r:embed="rId51"/>
                <a:stretch>
                  <a:fillRect t="-1786" r="-1083" b="-10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6" grpId="0" animBg="1"/>
      <p:bldP spid="89" grpId="0" animBg="1"/>
      <p:bldP spid="61" grpId="0" animBg="1"/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2" grpId="0" animBg="1"/>
      <p:bldP spid="134" grpId="0" animBg="1"/>
      <p:bldP spid="135" grpId="0" animBg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998D3-1CB1-FEA8-96ED-F25301FC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AE3765A-78DE-C866-DEC8-176D2F68FD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36042" y="312716"/>
            <a:ext cx="7193331" cy="606373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3955498-A8C4-EABB-5907-F9F40AC91FC2}"/>
              </a:ext>
            </a:extLst>
          </p:cNvPr>
          <p:cNvSpPr/>
          <p:nvPr/>
        </p:nvSpPr>
        <p:spPr>
          <a:xfrm>
            <a:off x="6308820" y="1412391"/>
            <a:ext cx="3830741" cy="784334"/>
          </a:xfrm>
          <a:prstGeom prst="wedgeRectCallout">
            <a:avLst>
              <a:gd name="adj1" fmla="val -68484"/>
              <a:gd name="adj2" fmla="val -303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Maintain nodes in priority order, ordered by smallest distance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795CD51C-0E9E-9784-16E6-CBD6DE189B82}"/>
                  </a:ext>
                </a:extLst>
              </p:cNvPr>
              <p:cNvSpPr/>
              <p:nvPr/>
            </p:nvSpPr>
            <p:spPr>
              <a:xfrm>
                <a:off x="6608211" y="2359255"/>
                <a:ext cx="4257279" cy="729325"/>
              </a:xfrm>
              <a:prstGeom prst="wedgeRectCallout">
                <a:avLst>
                  <a:gd name="adj1" fmla="val -58825"/>
                  <a:gd name="adj2" fmla="val -236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Enqueue all nodes with distance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except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distance 0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795CD51C-0E9E-9784-16E6-CBD6DE189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1" y="2359255"/>
                <a:ext cx="4257279" cy="729325"/>
              </a:xfrm>
              <a:prstGeom prst="wedgeRectCallout">
                <a:avLst>
                  <a:gd name="adj1" fmla="val -58825"/>
                  <a:gd name="adj2" fmla="val -23691"/>
                </a:avLst>
              </a:prstGeom>
              <a:blipFill>
                <a:blip r:embed="rId3"/>
                <a:stretch>
                  <a:fillRect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F63610F-5F11-45CB-072B-D8E0BCABD662}"/>
              </a:ext>
            </a:extLst>
          </p:cNvPr>
          <p:cNvSpPr/>
          <p:nvPr/>
        </p:nvSpPr>
        <p:spPr>
          <a:xfrm>
            <a:off x="5632487" y="2033502"/>
            <a:ext cx="616814" cy="1038845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A21E869-4973-11F0-A1DC-8004CE97A559}"/>
              </a:ext>
            </a:extLst>
          </p:cNvPr>
          <p:cNvSpPr/>
          <p:nvPr/>
        </p:nvSpPr>
        <p:spPr>
          <a:xfrm>
            <a:off x="6238479" y="3403922"/>
            <a:ext cx="5953521" cy="403574"/>
          </a:xfrm>
          <a:prstGeom prst="wedgeRectCallout">
            <a:avLst>
              <a:gd name="adj1" fmla="val -56026"/>
              <a:gd name="adj2" fmla="val 2189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Eventually dequeue all nodes (no more enqueues)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585AC0B-94E9-7EA0-F7ED-AB12BF6795D6}"/>
              </a:ext>
            </a:extLst>
          </p:cNvPr>
          <p:cNvSpPr/>
          <p:nvPr/>
        </p:nvSpPr>
        <p:spPr>
          <a:xfrm>
            <a:off x="5273577" y="3325748"/>
            <a:ext cx="616814" cy="729326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1443CFC-8A04-43C6-188E-66D44DE6BBBA}"/>
                  </a:ext>
                </a:extLst>
              </p:cNvPr>
              <p:cNvSpPr/>
              <p:nvPr/>
            </p:nvSpPr>
            <p:spPr>
              <a:xfrm>
                <a:off x="8536330" y="4802084"/>
                <a:ext cx="2719628" cy="403574"/>
              </a:xfrm>
              <a:prstGeom prst="wedgeRectCallout">
                <a:avLst>
                  <a:gd name="adj1" fmla="val -57935"/>
                  <a:gd name="adj2" fmla="val 232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Relax neighbour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1443CFC-8A04-43C6-188E-66D44DE6B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30" y="4802084"/>
                <a:ext cx="2719628" cy="403574"/>
              </a:xfrm>
              <a:prstGeom prst="wedgeRectCallout">
                <a:avLst>
                  <a:gd name="adj1" fmla="val -57935"/>
                  <a:gd name="adj2" fmla="val 23233"/>
                </a:avLst>
              </a:prstGeom>
              <a:blipFill>
                <a:blip r:embed="rId4"/>
                <a:stretch>
                  <a:fillRect t="-2899" b="-159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A08B228F-1250-3F19-10F6-EF88BAA7A06D}"/>
                  </a:ext>
                </a:extLst>
              </p:cNvPr>
              <p:cNvSpPr/>
              <p:nvPr/>
            </p:nvSpPr>
            <p:spPr>
              <a:xfrm>
                <a:off x="6444985" y="3807496"/>
                <a:ext cx="5085112" cy="403574"/>
              </a:xfrm>
              <a:prstGeom prst="wedgeRectCallout">
                <a:avLst>
                  <a:gd name="adj1" fmla="val -48911"/>
                  <a:gd name="adj2" fmla="val 285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Each dequeued node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</a:t>
                </a:r>
                <a:r>
                  <a:rPr lang="en-CA" b="1" dirty="0">
                    <a:solidFill>
                      <a:srgbClr val="00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A08B228F-1250-3F19-10F6-EF88BAA7A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85" y="3807496"/>
                <a:ext cx="5085112" cy="403574"/>
              </a:xfrm>
              <a:prstGeom prst="wedgeRectCallout">
                <a:avLst>
                  <a:gd name="adj1" fmla="val -48911"/>
                  <a:gd name="adj2" fmla="val 28596"/>
                </a:avLst>
              </a:prstGeom>
              <a:blipFill>
                <a:blip r:embed="rId5"/>
                <a:stretch>
                  <a:fillRect t="-2899" b="-159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218F40E0-3AC3-5963-34AF-BC76B90EBE9B}"/>
              </a:ext>
            </a:extLst>
          </p:cNvPr>
          <p:cNvSpPr/>
          <p:nvPr/>
        </p:nvSpPr>
        <p:spPr>
          <a:xfrm>
            <a:off x="7750304" y="4420501"/>
            <a:ext cx="616814" cy="1347105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7" y="82406"/>
            <a:ext cx="9400642" cy="81821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Correctness: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61" y="900624"/>
                <a:ext cx="11385787" cy="528955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Dijkstra’s algorithm iteratively construct a set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nodes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for which we </a:t>
                </a:r>
                <a:r>
                  <a:rPr lang="en-CA" b="1" dirty="0">
                    <a:solidFill>
                      <a:srgbClr val="000000"/>
                    </a:solidFill>
                  </a:rPr>
                  <a:t>know </a:t>
                </a:r>
                <a:r>
                  <a:rPr lang="en-CA" dirty="0">
                    <a:solidFill>
                      <a:srgbClr val="000000"/>
                    </a:solidFill>
                  </a:rPr>
                  <a:t>the shortest path from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(initially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After each relaxation step, we grow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adding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node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with the smallest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61" y="900624"/>
                <a:ext cx="11385787" cy="5289558"/>
              </a:xfrm>
              <a:blipFill>
                <a:blip r:embed="rId2"/>
                <a:stretch>
                  <a:fillRect l="-1446" t="-21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914BE-021D-D586-4224-48B3172A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79BE65-6E44-7203-E039-005B7148A1F9}"/>
              </a:ext>
            </a:extLst>
          </p:cNvPr>
          <p:cNvSpPr/>
          <p:nvPr/>
        </p:nvSpPr>
        <p:spPr>
          <a:xfrm>
            <a:off x="1547803" y="49602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2C5341-9922-9CFE-BCF0-CA37DBFE86EB}"/>
              </a:ext>
            </a:extLst>
          </p:cNvPr>
          <p:cNvSpPr/>
          <p:nvPr/>
        </p:nvSpPr>
        <p:spPr>
          <a:xfrm>
            <a:off x="3323641" y="41312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19CE1E-8EE1-9F6E-3305-A4C0F0D061B9}"/>
              </a:ext>
            </a:extLst>
          </p:cNvPr>
          <p:cNvSpPr/>
          <p:nvPr/>
        </p:nvSpPr>
        <p:spPr>
          <a:xfrm>
            <a:off x="2246635" y="42575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589C2F-456B-BC26-0BC5-87B7E7E95600}"/>
              </a:ext>
            </a:extLst>
          </p:cNvPr>
          <p:cNvCxnSpPr>
            <a:cxnSpLocks/>
            <a:stCxn id="31" idx="6"/>
            <a:endCxn id="28" idx="2"/>
          </p:cNvCxnSpPr>
          <p:nvPr/>
        </p:nvCxnSpPr>
        <p:spPr>
          <a:xfrm flipV="1">
            <a:off x="2911653" y="4437064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24E5E8-C8A8-74D4-59EC-3B15AE490776}"/>
              </a:ext>
            </a:extLst>
          </p:cNvPr>
          <p:cNvCxnSpPr>
            <a:cxnSpLocks/>
            <a:stCxn id="27" idx="7"/>
            <a:endCxn id="31" idx="3"/>
          </p:cNvCxnSpPr>
          <p:nvPr/>
        </p:nvCxnSpPr>
        <p:spPr>
          <a:xfrm flipV="1">
            <a:off x="2115431" y="4779596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33DFDE8-C225-3DF6-1F01-DEB2F60B2E82}"/>
              </a:ext>
            </a:extLst>
          </p:cNvPr>
          <p:cNvSpPr/>
          <p:nvPr/>
        </p:nvSpPr>
        <p:spPr>
          <a:xfrm>
            <a:off x="1215294" y="36098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146CCD-324D-5F34-BE5A-A0BC4401C24E}"/>
              </a:ext>
            </a:extLst>
          </p:cNvPr>
          <p:cNvCxnSpPr>
            <a:cxnSpLocks/>
            <a:stCxn id="37" idx="4"/>
            <a:endCxn id="27" idx="1"/>
          </p:cNvCxnSpPr>
          <p:nvPr/>
        </p:nvCxnSpPr>
        <p:spPr>
          <a:xfrm>
            <a:off x="1547803" y="4221416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13C6DAF-8307-405C-1A32-336021C3BC12}"/>
              </a:ext>
            </a:extLst>
          </p:cNvPr>
          <p:cNvSpPr/>
          <p:nvPr/>
        </p:nvSpPr>
        <p:spPr>
          <a:xfrm>
            <a:off x="4820781" y="49942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8DC82B-613F-84FE-8E49-8D8122874C9F}"/>
              </a:ext>
            </a:extLst>
          </p:cNvPr>
          <p:cNvSpPr/>
          <p:nvPr/>
        </p:nvSpPr>
        <p:spPr>
          <a:xfrm>
            <a:off x="5426829" y="39150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F6CD6C-EE98-E1FC-F4A3-CA4C2FD273DB}"/>
              </a:ext>
            </a:extLst>
          </p:cNvPr>
          <p:cNvSpPr/>
          <p:nvPr/>
        </p:nvSpPr>
        <p:spPr>
          <a:xfrm>
            <a:off x="6264386" y="52425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417C2B-6690-FA97-332B-BEB3859BA472}"/>
              </a:ext>
            </a:extLst>
          </p:cNvPr>
          <p:cNvCxnSpPr>
            <a:cxnSpLocks/>
            <a:stCxn id="40" idx="5"/>
            <a:endCxn id="41" idx="0"/>
          </p:cNvCxnSpPr>
          <p:nvPr/>
        </p:nvCxnSpPr>
        <p:spPr>
          <a:xfrm>
            <a:off x="5994457" y="4437062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D115C2-99BE-2A68-3206-C55F18BDCE13}"/>
              </a:ext>
            </a:extLst>
          </p:cNvPr>
          <p:cNvCxnSpPr>
            <a:cxnSpLocks/>
            <a:stCxn id="41" idx="2"/>
            <a:endCxn id="39" idx="5"/>
          </p:cNvCxnSpPr>
          <p:nvPr/>
        </p:nvCxnSpPr>
        <p:spPr>
          <a:xfrm flipH="1" flipV="1">
            <a:off x="5388409" y="5516276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1F92C3-CF5C-8651-D63C-90E2638DB5D3}"/>
              </a:ext>
            </a:extLst>
          </p:cNvPr>
          <p:cNvCxnSpPr>
            <a:cxnSpLocks/>
            <a:stCxn id="39" idx="0"/>
            <a:endCxn id="40" idx="3"/>
          </p:cNvCxnSpPr>
          <p:nvPr/>
        </p:nvCxnSpPr>
        <p:spPr>
          <a:xfrm flipV="1">
            <a:off x="5153290" y="4437062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C9EF97-5DC6-E750-7699-131CC7DC58F4}"/>
              </a:ext>
            </a:extLst>
          </p:cNvPr>
          <p:cNvCxnSpPr>
            <a:cxnSpLocks/>
            <a:stCxn id="28" idx="6"/>
            <a:endCxn id="39" idx="1"/>
          </p:cNvCxnSpPr>
          <p:nvPr/>
        </p:nvCxnSpPr>
        <p:spPr>
          <a:xfrm>
            <a:off x="3988659" y="4437064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8129D63-5213-E374-0AC4-164B0D215642}"/>
              </a:ext>
            </a:extLst>
          </p:cNvPr>
          <p:cNvSpPr/>
          <p:nvPr/>
        </p:nvSpPr>
        <p:spPr>
          <a:xfrm>
            <a:off x="7931644" y="49367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C5709D-0DE6-DD3B-6B18-CBA9C4C3E62B}"/>
              </a:ext>
            </a:extLst>
          </p:cNvPr>
          <p:cNvSpPr/>
          <p:nvPr/>
        </p:nvSpPr>
        <p:spPr>
          <a:xfrm>
            <a:off x="7927319" y="37621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6405A61-6546-0F9C-8DCD-D572E07B78F1}"/>
              </a:ext>
            </a:extLst>
          </p:cNvPr>
          <p:cNvCxnSpPr>
            <a:cxnSpLocks/>
            <a:stCxn id="47" idx="2"/>
            <a:endCxn id="40" idx="6"/>
          </p:cNvCxnSpPr>
          <p:nvPr/>
        </p:nvCxnSpPr>
        <p:spPr>
          <a:xfrm flipH="1">
            <a:off x="6091847" y="4067942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4899B32-C35E-E273-3CEF-A11909BA9D2E}"/>
              </a:ext>
            </a:extLst>
          </p:cNvPr>
          <p:cNvSpPr/>
          <p:nvPr/>
        </p:nvSpPr>
        <p:spPr>
          <a:xfrm>
            <a:off x="9289786" y="38789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79C2E3-47BC-8E59-B934-0457BDDD3FAE}"/>
              </a:ext>
            </a:extLst>
          </p:cNvPr>
          <p:cNvSpPr/>
          <p:nvPr/>
        </p:nvSpPr>
        <p:spPr>
          <a:xfrm>
            <a:off x="9630384" y="29235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92090B9-216A-61FC-7F56-D641B92DFBF9}"/>
              </a:ext>
            </a:extLst>
          </p:cNvPr>
          <p:cNvSpPr/>
          <p:nvPr/>
        </p:nvSpPr>
        <p:spPr>
          <a:xfrm>
            <a:off x="10733391" y="41272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452E9E-5053-869E-764B-934E2BCE4BE6}"/>
              </a:ext>
            </a:extLst>
          </p:cNvPr>
          <p:cNvCxnSpPr>
            <a:cxnSpLocks/>
            <a:stCxn id="50" idx="5"/>
            <a:endCxn id="51" idx="0"/>
          </p:cNvCxnSpPr>
          <p:nvPr/>
        </p:nvCxnSpPr>
        <p:spPr>
          <a:xfrm>
            <a:off x="10198012" y="3445556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A61244-5F10-00A2-CD55-6264FD33569B}"/>
              </a:ext>
            </a:extLst>
          </p:cNvPr>
          <p:cNvCxnSpPr>
            <a:cxnSpLocks/>
            <a:stCxn id="51" idx="2"/>
            <a:endCxn id="49" idx="5"/>
          </p:cNvCxnSpPr>
          <p:nvPr/>
        </p:nvCxnSpPr>
        <p:spPr>
          <a:xfrm flipH="1" flipV="1">
            <a:off x="9857414" y="4400936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CF3202-7938-F3E3-05EC-BF58D92C0E92}"/>
              </a:ext>
            </a:extLst>
          </p:cNvPr>
          <p:cNvCxnSpPr>
            <a:cxnSpLocks/>
            <a:stCxn id="49" idx="0"/>
            <a:endCxn id="50" idx="4"/>
          </p:cNvCxnSpPr>
          <p:nvPr/>
        </p:nvCxnSpPr>
        <p:spPr>
          <a:xfrm flipV="1">
            <a:off x="9622295" y="3535120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4A3FD89-8FA1-9054-49FB-BD8EE460C526}"/>
              </a:ext>
            </a:extLst>
          </p:cNvPr>
          <p:cNvCxnSpPr>
            <a:cxnSpLocks/>
            <a:stCxn id="50" idx="2"/>
            <a:endCxn id="40" idx="7"/>
          </p:cNvCxnSpPr>
          <p:nvPr/>
        </p:nvCxnSpPr>
        <p:spPr>
          <a:xfrm flipH="1">
            <a:off x="5994457" y="3229331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7C895EC-BFB7-0D32-5635-E86CF72A32BC}"/>
              </a:ext>
            </a:extLst>
          </p:cNvPr>
          <p:cNvCxnSpPr>
            <a:cxnSpLocks/>
            <a:stCxn id="51" idx="3"/>
            <a:endCxn id="46" idx="6"/>
          </p:cNvCxnSpPr>
          <p:nvPr/>
        </p:nvCxnSpPr>
        <p:spPr>
          <a:xfrm flipH="1">
            <a:off x="8596662" y="4649215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9AA9E9-1982-1A83-6007-9EE69D3D1F38}"/>
              </a:ext>
            </a:extLst>
          </p:cNvPr>
          <p:cNvCxnSpPr>
            <a:cxnSpLocks/>
            <a:stCxn id="49" idx="2"/>
            <a:endCxn id="47" idx="6"/>
          </p:cNvCxnSpPr>
          <p:nvPr/>
        </p:nvCxnSpPr>
        <p:spPr>
          <a:xfrm flipH="1" flipV="1">
            <a:off x="8592337" y="4067942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0285880-391B-6B8F-3FD6-C3C55BF20124}"/>
              </a:ext>
            </a:extLst>
          </p:cNvPr>
          <p:cNvCxnSpPr>
            <a:cxnSpLocks/>
            <a:stCxn id="40" idx="2"/>
            <a:endCxn id="28" idx="7"/>
          </p:cNvCxnSpPr>
          <p:nvPr/>
        </p:nvCxnSpPr>
        <p:spPr>
          <a:xfrm flipH="1">
            <a:off x="3891269" y="4220837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7BAC80-6501-146F-EDB4-B2FF459C95C5}"/>
              </a:ext>
            </a:extLst>
          </p:cNvPr>
          <p:cNvCxnSpPr>
            <a:cxnSpLocks/>
            <a:stCxn id="39" idx="2"/>
            <a:endCxn id="31" idx="5"/>
          </p:cNvCxnSpPr>
          <p:nvPr/>
        </p:nvCxnSpPr>
        <p:spPr>
          <a:xfrm flipH="1" flipV="1">
            <a:off x="2814263" y="4779596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38A5376-1AFD-3CA6-B2C2-272C5F1B6F35}"/>
              </a:ext>
            </a:extLst>
          </p:cNvPr>
          <p:cNvCxnSpPr>
            <a:cxnSpLocks/>
            <a:stCxn id="39" idx="3"/>
            <a:endCxn id="27" idx="6"/>
          </p:cNvCxnSpPr>
          <p:nvPr/>
        </p:nvCxnSpPr>
        <p:spPr>
          <a:xfrm flipH="1" flipV="1">
            <a:off x="2212821" y="5266073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13BB6A2-E0A7-5053-F83A-5A3BF97F655C}"/>
              </a:ext>
            </a:extLst>
          </p:cNvPr>
          <p:cNvCxnSpPr>
            <a:cxnSpLocks/>
            <a:stCxn id="46" idx="2"/>
            <a:endCxn id="41" idx="6"/>
          </p:cNvCxnSpPr>
          <p:nvPr/>
        </p:nvCxnSpPr>
        <p:spPr>
          <a:xfrm flipH="1">
            <a:off x="6929404" y="5242541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B0235EC-C6B0-AE94-43EF-C21986B6DB76}"/>
              </a:ext>
            </a:extLst>
          </p:cNvPr>
          <p:cNvCxnSpPr>
            <a:cxnSpLocks/>
            <a:stCxn id="49" idx="3"/>
            <a:endCxn id="46" idx="7"/>
          </p:cNvCxnSpPr>
          <p:nvPr/>
        </p:nvCxnSpPr>
        <p:spPr>
          <a:xfrm flipH="1">
            <a:off x="8499272" y="4400936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EA4FE3-C4C2-5FB8-1511-C52584B60017}"/>
              </a:ext>
            </a:extLst>
          </p:cNvPr>
          <p:cNvCxnSpPr>
            <a:cxnSpLocks/>
            <a:stCxn id="37" idx="6"/>
            <a:endCxn id="28" idx="1"/>
          </p:cNvCxnSpPr>
          <p:nvPr/>
        </p:nvCxnSpPr>
        <p:spPr>
          <a:xfrm>
            <a:off x="1880312" y="3915627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64CF8FE-FD67-11A7-9219-AAD04CE009BC}"/>
              </a:ext>
            </a:extLst>
          </p:cNvPr>
          <p:cNvSpPr txBox="1"/>
          <p:nvPr/>
        </p:nvSpPr>
        <p:spPr>
          <a:xfrm>
            <a:off x="2650671" y="3699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BDC6CD-1434-EC4A-597F-3918A35183C0}"/>
              </a:ext>
            </a:extLst>
          </p:cNvPr>
          <p:cNvSpPr txBox="1"/>
          <p:nvPr/>
        </p:nvSpPr>
        <p:spPr>
          <a:xfrm>
            <a:off x="1263998" y="4545389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BAF895-A56F-C604-A596-AFB49722C80C}"/>
              </a:ext>
            </a:extLst>
          </p:cNvPr>
          <p:cNvSpPr txBox="1"/>
          <p:nvPr/>
        </p:nvSpPr>
        <p:spPr>
          <a:xfrm>
            <a:off x="1962854" y="4590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EEEC5A-896F-A236-BCE7-4B9B6E77FF19}"/>
              </a:ext>
            </a:extLst>
          </p:cNvPr>
          <p:cNvSpPr txBox="1"/>
          <p:nvPr/>
        </p:nvSpPr>
        <p:spPr>
          <a:xfrm>
            <a:off x="2932102" y="41683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20FE72-E162-5734-1799-D1DE504D4C87}"/>
              </a:ext>
            </a:extLst>
          </p:cNvPr>
          <p:cNvSpPr txBox="1"/>
          <p:nvPr/>
        </p:nvSpPr>
        <p:spPr>
          <a:xfrm>
            <a:off x="3264578" y="54391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599D20-8493-CE8A-ECD5-16E24BE218BA}"/>
              </a:ext>
            </a:extLst>
          </p:cNvPr>
          <p:cNvSpPr txBox="1"/>
          <p:nvPr/>
        </p:nvSpPr>
        <p:spPr>
          <a:xfrm>
            <a:off x="6383746" y="45994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FED852-2A50-1421-F9F5-D22CEF167729}"/>
              </a:ext>
            </a:extLst>
          </p:cNvPr>
          <p:cNvSpPr txBox="1"/>
          <p:nvPr/>
        </p:nvSpPr>
        <p:spPr>
          <a:xfrm>
            <a:off x="10542266" y="3388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FBF669-045A-B11A-730E-D37DE258D624}"/>
              </a:ext>
            </a:extLst>
          </p:cNvPr>
          <p:cNvSpPr txBox="1"/>
          <p:nvPr/>
        </p:nvSpPr>
        <p:spPr>
          <a:xfrm>
            <a:off x="7171293" y="33504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463813-216A-F768-AD40-251311F1CCE4}"/>
              </a:ext>
            </a:extLst>
          </p:cNvPr>
          <p:cNvSpPr txBox="1"/>
          <p:nvPr/>
        </p:nvSpPr>
        <p:spPr>
          <a:xfrm>
            <a:off x="4546295" y="38388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E75BE-D2C9-CBD2-E8B2-305CA2136587}"/>
              </a:ext>
            </a:extLst>
          </p:cNvPr>
          <p:cNvSpPr txBox="1"/>
          <p:nvPr/>
        </p:nvSpPr>
        <p:spPr>
          <a:xfrm>
            <a:off x="10142428" y="4064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43A0C8-D82C-7678-4DB2-8925D6BDB32C}"/>
              </a:ext>
            </a:extLst>
          </p:cNvPr>
          <p:cNvSpPr txBox="1"/>
          <p:nvPr/>
        </p:nvSpPr>
        <p:spPr>
          <a:xfrm>
            <a:off x="5347342" y="45856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624B77-D277-38D5-A002-6FD5C83C8083}"/>
              </a:ext>
            </a:extLst>
          </p:cNvPr>
          <p:cNvSpPr txBox="1"/>
          <p:nvPr/>
        </p:nvSpPr>
        <p:spPr>
          <a:xfrm>
            <a:off x="8663095" y="426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A41FBB-035C-680D-1A71-9D0BBBA1A96E}"/>
              </a:ext>
            </a:extLst>
          </p:cNvPr>
          <p:cNvSpPr txBox="1"/>
          <p:nvPr/>
        </p:nvSpPr>
        <p:spPr>
          <a:xfrm>
            <a:off x="5681551" y="55323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45D423-32A4-5689-FF5B-1035BF3BEA24}"/>
              </a:ext>
            </a:extLst>
          </p:cNvPr>
          <p:cNvSpPr txBox="1"/>
          <p:nvPr/>
        </p:nvSpPr>
        <p:spPr>
          <a:xfrm>
            <a:off x="7290227" y="37965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CFA353-60C5-3660-B13D-8C8B2C7497FC}"/>
              </a:ext>
            </a:extLst>
          </p:cNvPr>
          <p:cNvSpPr txBox="1"/>
          <p:nvPr/>
        </p:nvSpPr>
        <p:spPr>
          <a:xfrm>
            <a:off x="9747377" y="50315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74561E-BC63-522F-1ED1-A27044C21EB8}"/>
              </a:ext>
            </a:extLst>
          </p:cNvPr>
          <p:cNvSpPr txBox="1"/>
          <p:nvPr/>
        </p:nvSpPr>
        <p:spPr>
          <a:xfrm>
            <a:off x="8955405" y="45273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38A487-B90E-4017-C239-4BEA182FB66F}"/>
              </a:ext>
            </a:extLst>
          </p:cNvPr>
          <p:cNvSpPr txBox="1"/>
          <p:nvPr/>
        </p:nvSpPr>
        <p:spPr>
          <a:xfrm>
            <a:off x="7371158" y="54211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E298F2-08BA-2BF5-9E0F-3784C7104EE2}"/>
              </a:ext>
            </a:extLst>
          </p:cNvPr>
          <p:cNvSpPr txBox="1"/>
          <p:nvPr/>
        </p:nvSpPr>
        <p:spPr>
          <a:xfrm>
            <a:off x="8836290" y="3779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83D328-7D4B-97AE-1878-304C55C872C6}"/>
              </a:ext>
            </a:extLst>
          </p:cNvPr>
          <p:cNvSpPr txBox="1"/>
          <p:nvPr/>
        </p:nvSpPr>
        <p:spPr>
          <a:xfrm>
            <a:off x="4282973" y="43964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393B96-B343-C5E0-0ADB-0AEFF4658BCA}"/>
              </a:ext>
            </a:extLst>
          </p:cNvPr>
          <p:cNvSpPr txBox="1"/>
          <p:nvPr/>
        </p:nvSpPr>
        <p:spPr>
          <a:xfrm>
            <a:off x="9400213" y="34462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CECF9-2249-2CB9-4419-C78338165DFF}"/>
              </a:ext>
            </a:extLst>
          </p:cNvPr>
          <p:cNvCxnSpPr>
            <a:cxnSpLocks/>
          </p:cNvCxnSpPr>
          <p:nvPr/>
        </p:nvCxnSpPr>
        <p:spPr>
          <a:xfrm flipV="1">
            <a:off x="6091847" y="4308084"/>
            <a:ext cx="1900744" cy="4100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CE420E-542F-C6AC-BFB5-B6E9DC97C591}"/>
              </a:ext>
            </a:extLst>
          </p:cNvPr>
          <p:cNvSpPr txBox="1"/>
          <p:nvPr/>
        </p:nvSpPr>
        <p:spPr>
          <a:xfrm>
            <a:off x="7371158" y="42593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45BBE18-CB23-3CE2-2754-C83A346DAB17}"/>
              </a:ext>
            </a:extLst>
          </p:cNvPr>
          <p:cNvCxnSpPr>
            <a:cxnSpLocks/>
            <a:stCxn id="47" idx="5"/>
          </p:cNvCxnSpPr>
          <p:nvPr/>
        </p:nvCxnSpPr>
        <p:spPr>
          <a:xfrm>
            <a:off x="8494947" y="4284167"/>
            <a:ext cx="838855" cy="12725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B51D48-357D-2AE5-0267-50DCCD059E18}"/>
              </a:ext>
            </a:extLst>
          </p:cNvPr>
          <p:cNvSpPr txBox="1"/>
          <p:nvPr/>
        </p:nvSpPr>
        <p:spPr>
          <a:xfrm>
            <a:off x="3644539" y="47128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8779E70-C8CC-2EA5-C2E4-93048BA21353}"/>
              </a:ext>
            </a:extLst>
          </p:cNvPr>
          <p:cNvSpPr/>
          <p:nvPr/>
        </p:nvSpPr>
        <p:spPr>
          <a:xfrm>
            <a:off x="1215294" y="3607752"/>
            <a:ext cx="665018" cy="61157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EF03720-D807-1A9C-04F3-98A2A0BD685C}"/>
                  </a:ext>
                </a:extLst>
              </p:cNvPr>
              <p:cNvSpPr/>
              <p:nvPr/>
            </p:nvSpPr>
            <p:spPr>
              <a:xfrm>
                <a:off x="1552491" y="495501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EF03720-D807-1A9C-04F3-98A2A0BD6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91" y="4955011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 l="-72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4FC509-07C3-9BEC-028B-FF6D957B27A4}"/>
                  </a:ext>
                </a:extLst>
              </p:cNvPr>
              <p:cNvSpPr/>
              <p:nvPr/>
            </p:nvSpPr>
            <p:spPr>
              <a:xfrm>
                <a:off x="3321576" y="413997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4FC509-07C3-9BEC-028B-FF6D957B2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76" y="4139974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7868EF-4FEA-F440-F7F7-ABEA50E7EBCB}"/>
                  </a:ext>
                </a:extLst>
              </p:cNvPr>
              <p:cNvSpPr/>
              <p:nvPr/>
            </p:nvSpPr>
            <p:spPr>
              <a:xfrm>
                <a:off x="2244570" y="426628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7868EF-4FEA-F440-F7F7-ABEA50E7E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570" y="4266281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3772420-B53B-CA0C-D6D7-299518EFFE06}"/>
                  </a:ext>
                </a:extLst>
              </p:cNvPr>
              <p:cNvSpPr/>
              <p:nvPr/>
            </p:nvSpPr>
            <p:spPr>
              <a:xfrm>
                <a:off x="4818716" y="50029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3772420-B53B-CA0C-D6D7-299518EFF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16" y="5002961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 l="-53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66D7341-4175-68D9-E018-5ADC7F57E27B}"/>
                  </a:ext>
                </a:extLst>
              </p:cNvPr>
              <p:cNvSpPr/>
              <p:nvPr/>
            </p:nvSpPr>
            <p:spPr>
              <a:xfrm>
                <a:off x="5424764" y="39237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66D7341-4175-68D9-E018-5ADC7F57E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764" y="392374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D0FBAFE-5296-BA72-4D79-440A072D7387}"/>
                  </a:ext>
                </a:extLst>
              </p:cNvPr>
              <p:cNvSpPr/>
              <p:nvPr/>
            </p:nvSpPr>
            <p:spPr>
              <a:xfrm>
                <a:off x="6262321" y="525124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h,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D0FBAFE-5296-BA72-4D79-440A072D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21" y="5251240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DF95661-6390-2D24-1C58-FBAEE7058F11}"/>
                  </a:ext>
                </a:extLst>
              </p:cNvPr>
              <p:cNvSpPr/>
              <p:nvPr/>
            </p:nvSpPr>
            <p:spPr>
              <a:xfrm>
                <a:off x="7929579" y="49454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DF95661-6390-2D24-1C58-FBAEE7058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79" y="494545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4DE196-6304-E84C-5788-CC5AC2DC0733}"/>
                  </a:ext>
                </a:extLst>
              </p:cNvPr>
              <p:cNvSpPr/>
              <p:nvPr/>
            </p:nvSpPr>
            <p:spPr>
              <a:xfrm>
                <a:off x="7925254" y="377085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4DE196-6304-E84C-5788-CC5AC2DC0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54" y="3770852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C1EFB2F-A056-BB38-4301-AE7EA8AE593E}"/>
                  </a:ext>
                </a:extLst>
              </p:cNvPr>
              <p:cNvSpPr/>
              <p:nvPr/>
            </p:nvSpPr>
            <p:spPr>
              <a:xfrm>
                <a:off x="9287721" y="388762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j,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C1EFB2F-A056-BB38-4301-AE7EA8AE5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721" y="3887621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BFDF887-60A9-426F-0602-5C1826DB36CC}"/>
                  </a:ext>
                </a:extLst>
              </p:cNvPr>
              <p:cNvSpPr/>
              <p:nvPr/>
            </p:nvSpPr>
            <p:spPr>
              <a:xfrm>
                <a:off x="9628319" y="293224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l,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BFDF887-60A9-426F-0602-5C1826DB3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19" y="2932241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9F2E802-7181-F037-FBEF-2876877B9047}"/>
                  </a:ext>
                </a:extLst>
              </p:cNvPr>
              <p:cNvSpPr/>
              <p:nvPr/>
            </p:nvSpPr>
            <p:spPr>
              <a:xfrm>
                <a:off x="10731326" y="413590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k,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9F2E802-7181-F037-FBEF-2876877B9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326" y="4135900"/>
                <a:ext cx="665018" cy="611579"/>
              </a:xfrm>
              <a:prstGeom prst="ellipse">
                <a:avLst/>
              </a:prstGeom>
              <a:blipFill>
                <a:blip r:embed="rId13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8B83CD7-F227-5537-0D3B-0FB9D77C270D}"/>
                  </a:ext>
                </a:extLst>
              </p:cNvPr>
              <p:cNvSpPr/>
              <p:nvPr/>
            </p:nvSpPr>
            <p:spPr>
              <a:xfrm>
                <a:off x="3325072" y="414401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8B83CD7-F227-5537-0D3B-0FB9D77C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72" y="4144012"/>
                <a:ext cx="665018" cy="611579"/>
              </a:xfrm>
              <a:prstGeom prst="ellipse">
                <a:avLst/>
              </a:prstGeom>
              <a:blipFill>
                <a:blip r:embed="rId14"/>
                <a:stretch>
                  <a:fillRect l="-89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AA6AF06-DE92-E088-8394-536F19DE8584}"/>
                  </a:ext>
                </a:extLst>
              </p:cNvPr>
              <p:cNvSpPr/>
              <p:nvPr/>
            </p:nvSpPr>
            <p:spPr>
              <a:xfrm>
                <a:off x="1561015" y="495633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AA6AF06-DE92-E088-8394-536F19DE8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15" y="4956333"/>
                <a:ext cx="665018" cy="611579"/>
              </a:xfrm>
              <a:prstGeom prst="ellipse">
                <a:avLst/>
              </a:prstGeom>
              <a:blipFill>
                <a:blip r:embed="rId15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4BE27C4-9EF0-11EB-6673-82C9D641C60B}"/>
                  </a:ext>
                </a:extLst>
              </p:cNvPr>
              <p:cNvSpPr/>
              <p:nvPr/>
            </p:nvSpPr>
            <p:spPr>
              <a:xfrm>
                <a:off x="1558950" y="49454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4BE27C4-9EF0-11EB-6673-82C9D641C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50" y="4945451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 l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BA97287-E6E7-2BF7-0D47-41C44AC87CCE}"/>
                  </a:ext>
                </a:extLst>
              </p:cNvPr>
              <p:cNvSpPr/>
              <p:nvPr/>
            </p:nvSpPr>
            <p:spPr>
              <a:xfrm>
                <a:off x="2245134" y="426280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BA97287-E6E7-2BF7-0D47-41C44AC87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34" y="4262809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EE5733A-2677-C1E6-46BB-D019FFBF327A}"/>
                  </a:ext>
                </a:extLst>
              </p:cNvPr>
              <p:cNvSpPr/>
              <p:nvPr/>
            </p:nvSpPr>
            <p:spPr>
              <a:xfrm>
                <a:off x="2253499" y="426746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EE5733A-2677-C1E6-46BB-D019FFBF3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99" y="4267465"/>
                <a:ext cx="665018" cy="611579"/>
              </a:xfrm>
              <a:prstGeom prst="ellipse">
                <a:avLst/>
              </a:prstGeom>
              <a:blipFill>
                <a:blip r:embed="rId18"/>
                <a:stretch>
                  <a:fillRect l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E165A74-C114-4360-31EE-8011192DE193}"/>
                  </a:ext>
                </a:extLst>
              </p:cNvPr>
              <p:cNvSpPr/>
              <p:nvPr/>
            </p:nvSpPr>
            <p:spPr>
              <a:xfrm>
                <a:off x="3325690" y="414508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E165A74-C114-4360-31EE-8011192D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0" y="4145088"/>
                <a:ext cx="665018" cy="611579"/>
              </a:xfrm>
              <a:prstGeom prst="ellipse">
                <a:avLst/>
              </a:prstGeom>
              <a:blipFill>
                <a:blip r:embed="rId19"/>
                <a:stretch>
                  <a:fillRect l="-87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7D1F76E-882E-7101-84E4-8BA38C6296B9}"/>
                  </a:ext>
                </a:extLst>
              </p:cNvPr>
              <p:cNvSpPr/>
              <p:nvPr/>
            </p:nvSpPr>
            <p:spPr>
              <a:xfrm>
                <a:off x="4809621" y="50013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7D1F76E-882E-7101-84E4-8BA38C62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21" y="5001318"/>
                <a:ext cx="665018" cy="611579"/>
              </a:xfrm>
              <a:prstGeom prst="ellipse">
                <a:avLst/>
              </a:prstGeom>
              <a:blipFill>
                <a:blip r:embed="rId20"/>
                <a:stretch>
                  <a:fillRect l="-13514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975C0CD-9420-22A0-2990-231EF44AB161}"/>
                  </a:ext>
                </a:extLst>
              </p:cNvPr>
              <p:cNvSpPr/>
              <p:nvPr/>
            </p:nvSpPr>
            <p:spPr>
              <a:xfrm>
                <a:off x="4811235" y="500837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975C0CD-9420-22A0-2990-231EF44AB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35" y="5008375"/>
                <a:ext cx="665018" cy="611579"/>
              </a:xfrm>
              <a:prstGeom prst="ellipse">
                <a:avLst/>
              </a:prstGeom>
              <a:blipFill>
                <a:blip r:embed="rId21"/>
                <a:stretch>
                  <a:fillRect l="-11404" r="-1754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2A5D8D-8F67-0DCD-3CAE-1E13B1B6E5E3}"/>
              </a:ext>
            </a:extLst>
          </p:cNvPr>
          <p:cNvCxnSpPr>
            <a:cxnSpLocks/>
            <a:stCxn id="41" idx="7"/>
            <a:endCxn id="96" idx="4"/>
          </p:cNvCxnSpPr>
          <p:nvPr/>
        </p:nvCxnSpPr>
        <p:spPr>
          <a:xfrm flipV="1">
            <a:off x="6832014" y="4382431"/>
            <a:ext cx="1425749" cy="949673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5DDE2B4-585F-AD2F-9224-3AF91CED6C60}"/>
              </a:ext>
            </a:extLst>
          </p:cNvPr>
          <p:cNvSpPr txBox="1"/>
          <p:nvPr/>
        </p:nvSpPr>
        <p:spPr>
          <a:xfrm>
            <a:off x="7134310" y="4652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8614E84-2F53-130C-B951-BB6727193616}"/>
              </a:ext>
            </a:extLst>
          </p:cNvPr>
          <p:cNvCxnSpPr>
            <a:cxnSpLocks/>
          </p:cNvCxnSpPr>
          <p:nvPr/>
        </p:nvCxnSpPr>
        <p:spPr>
          <a:xfrm flipH="1" flipV="1">
            <a:off x="1687498" y="4499200"/>
            <a:ext cx="48563" cy="46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64B5D16-B8F6-9735-E01B-872DDE9881C5}"/>
              </a:ext>
            </a:extLst>
          </p:cNvPr>
          <p:cNvCxnSpPr>
            <a:cxnSpLocks/>
          </p:cNvCxnSpPr>
          <p:nvPr/>
        </p:nvCxnSpPr>
        <p:spPr>
          <a:xfrm flipH="1" flipV="1">
            <a:off x="2873932" y="3949235"/>
            <a:ext cx="575183" cy="14647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C495F5-9B44-E980-2B88-54388240594E}"/>
              </a:ext>
            </a:extLst>
          </p:cNvPr>
          <p:cNvCxnSpPr>
            <a:cxnSpLocks/>
          </p:cNvCxnSpPr>
          <p:nvPr/>
        </p:nvCxnSpPr>
        <p:spPr>
          <a:xfrm flipH="1">
            <a:off x="2230985" y="4887725"/>
            <a:ext cx="174933" cy="24214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A0776AE-EF50-F876-4BBE-1666237F10AA}"/>
              </a:ext>
            </a:extLst>
          </p:cNvPr>
          <p:cNvCxnSpPr>
            <a:cxnSpLocks/>
          </p:cNvCxnSpPr>
          <p:nvPr/>
        </p:nvCxnSpPr>
        <p:spPr>
          <a:xfrm flipH="1" flipV="1">
            <a:off x="4623485" y="4700325"/>
            <a:ext cx="364401" cy="2786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D75396F-DA8F-8387-2388-5DCC3F461552}"/>
                  </a:ext>
                </a:extLst>
              </p:cNvPr>
              <p:cNvSpPr/>
              <p:nvPr/>
            </p:nvSpPr>
            <p:spPr>
              <a:xfrm>
                <a:off x="2160634" y="3083192"/>
                <a:ext cx="2366673" cy="600445"/>
              </a:xfrm>
              <a:prstGeom prst="wedgeRectCallout">
                <a:avLst>
                  <a:gd name="adj1" fmla="val -65414"/>
                  <a:gd name="adj2" fmla="val 543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Nodes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coloured like this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D75396F-DA8F-8387-2388-5DCC3F46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34" y="3083192"/>
                <a:ext cx="2366673" cy="600445"/>
              </a:xfrm>
              <a:prstGeom prst="wedgeRectCallout">
                <a:avLst>
                  <a:gd name="adj1" fmla="val -65414"/>
                  <a:gd name="adj2" fmla="val 54390"/>
                </a:avLst>
              </a:prstGeom>
              <a:blipFill>
                <a:blip r:embed="rId22"/>
                <a:stretch>
                  <a:fillRect t="-7547" b="-1226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peech Bubble: Rectangle 136">
            <a:extLst>
              <a:ext uri="{FF2B5EF4-FFF2-40B4-BE49-F238E27FC236}">
                <a16:creationId xmlns:a16="http://schemas.microsoft.com/office/drawing/2014/main" id="{876B4C27-3E54-2BFC-DF22-E07BC43F40C6}"/>
              </a:ext>
            </a:extLst>
          </p:cNvPr>
          <p:cNvSpPr/>
          <p:nvPr/>
        </p:nvSpPr>
        <p:spPr>
          <a:xfrm>
            <a:off x="3936595" y="5670456"/>
            <a:ext cx="1660546" cy="526734"/>
          </a:xfrm>
          <a:prstGeom prst="wedgeRectCallout">
            <a:avLst>
              <a:gd name="adj1" fmla="val -35437"/>
              <a:gd name="adj2" fmla="val 2665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11129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5" grpId="0" animBg="1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1D53-5AC9-6E1E-21E3-2B83B8F1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-2"/>
            <a:ext cx="1048135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36374"/>
                <a:ext cx="11449275" cy="323221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Theorem: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</a:rPr>
                  <a:t>At the end of the algorithm,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is exactly the total weight of the shortest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path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prove this in two parts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the total weight of the shortest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(case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total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weight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shortest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000000"/>
                        </a:solidFill>
                      </a:rPr>
                      <m:t>path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36374"/>
                <a:ext cx="11449275" cy="3232212"/>
              </a:xfrm>
              <a:blipFill>
                <a:blip r:embed="rId2"/>
                <a:stretch>
                  <a:fillRect l="-1384" t="-35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10088</TotalTime>
  <Words>2147</Words>
  <Application>Microsoft Office PowerPoint</Application>
  <PresentationFormat>Widescreen</PresentationFormat>
  <Paragraphs>428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Century Gothic</vt:lpstr>
      <vt:lpstr>Arial</vt:lpstr>
      <vt:lpstr>Cambria Math</vt:lpstr>
      <vt:lpstr>Calibri</vt:lpstr>
      <vt:lpstr>Mesh</vt:lpstr>
      <vt:lpstr>CS 341: Algorithms</vt:lpstr>
      <vt:lpstr>Dijkstra’s algorithm</vt:lpstr>
      <vt:lpstr>Problem: Single source Shortest paths (SSSP)</vt:lpstr>
      <vt:lpstr>Application: Driving distance to many possible destinations</vt:lpstr>
      <vt:lpstr>PowerPoint Presentation</vt:lpstr>
      <vt:lpstr>Dijkstra’s algorithm Illustrative example</vt:lpstr>
      <vt:lpstr>PowerPoint Presentation</vt:lpstr>
      <vt:lpstr>Correctness: intuition</vt:lpstr>
      <vt:lpstr>Proof</vt:lpstr>
      <vt:lpstr>"case "≤   [Erickson thm.8.5]</vt:lpstr>
      <vt:lpstr>PowerPoint Presentation</vt:lpstr>
      <vt:lpstr>case ≥</vt:lpstr>
      <vt:lpstr>case ≥</vt:lpstr>
      <vt:lpstr>Runtime</vt:lpstr>
      <vt:lpstr>Outputting actual shortest path(s)?</vt:lpstr>
      <vt:lpstr>An alternative implementation</vt:lpstr>
      <vt:lpstr>Website demonstrating Dijkstra’s alg</vt:lpstr>
      <vt:lpstr>Bellman-Ford</vt:lpstr>
      <vt:lpstr>PowerPoint Presentation</vt:lpstr>
      <vt:lpstr>Bellman-Ford</vt:lpstr>
      <vt:lpstr>Best case execution</vt:lpstr>
      <vt:lpstr>Worst case execution</vt:lpstr>
      <vt:lpstr>Why Bellman-Ford works</vt:lpstr>
      <vt:lpstr>A More Detailed Implementation</vt:lpstr>
      <vt:lpstr>Bonus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371</cp:revision>
  <dcterms:created xsi:type="dcterms:W3CDTF">2019-01-07T22:31:11Z</dcterms:created>
  <dcterms:modified xsi:type="dcterms:W3CDTF">2023-10-30T22:38:12Z</dcterms:modified>
</cp:coreProperties>
</file>