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559" r:id="rId3"/>
    <p:sldId id="521" r:id="rId4"/>
    <p:sldId id="544" r:id="rId5"/>
    <p:sldId id="532" r:id="rId6"/>
    <p:sldId id="531" r:id="rId7"/>
    <p:sldId id="533" r:id="rId8"/>
    <p:sldId id="560" r:id="rId9"/>
    <p:sldId id="525" r:id="rId10"/>
    <p:sldId id="527" r:id="rId11"/>
    <p:sldId id="528" r:id="rId12"/>
    <p:sldId id="529" r:id="rId13"/>
    <p:sldId id="530" r:id="rId14"/>
    <p:sldId id="534" r:id="rId15"/>
    <p:sldId id="535" r:id="rId16"/>
    <p:sldId id="536" r:id="rId17"/>
    <p:sldId id="537" r:id="rId18"/>
    <p:sldId id="561" r:id="rId19"/>
    <p:sldId id="562" r:id="rId20"/>
    <p:sldId id="542" r:id="rId21"/>
    <p:sldId id="541" r:id="rId22"/>
    <p:sldId id="543" r:id="rId23"/>
    <p:sldId id="546" r:id="rId24"/>
    <p:sldId id="545" r:id="rId25"/>
    <p:sldId id="547" r:id="rId26"/>
    <p:sldId id="548" r:id="rId27"/>
    <p:sldId id="549" r:id="rId28"/>
    <p:sldId id="550" r:id="rId29"/>
    <p:sldId id="553" r:id="rId30"/>
    <p:sldId id="551" r:id="rId31"/>
    <p:sldId id="554" r:id="rId32"/>
    <p:sldId id="555" r:id="rId33"/>
    <p:sldId id="556" r:id="rId34"/>
    <p:sldId id="557" r:id="rId35"/>
    <p:sldId id="558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559"/>
            <p14:sldId id="521"/>
            <p14:sldId id="544"/>
            <p14:sldId id="532"/>
            <p14:sldId id="531"/>
            <p14:sldId id="533"/>
            <p14:sldId id="560"/>
            <p14:sldId id="525"/>
            <p14:sldId id="527"/>
            <p14:sldId id="528"/>
            <p14:sldId id="529"/>
            <p14:sldId id="530"/>
            <p14:sldId id="534"/>
            <p14:sldId id="535"/>
            <p14:sldId id="536"/>
            <p14:sldId id="537"/>
            <p14:sldId id="561"/>
            <p14:sldId id="562"/>
            <p14:sldId id="542"/>
            <p14:sldId id="541"/>
            <p14:sldId id="543"/>
            <p14:sldId id="546"/>
            <p14:sldId id="545"/>
            <p14:sldId id="547"/>
            <p14:sldId id="548"/>
            <p14:sldId id="549"/>
            <p14:sldId id="550"/>
            <p14:sldId id="553"/>
            <p14:sldId id="551"/>
            <p14:sldId id="554"/>
            <p14:sldId id="555"/>
            <p14:sldId id="556"/>
            <p14:sldId id="557"/>
            <p14:sldId id="5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  <a:srgbClr val="FF2828"/>
    <a:srgbClr val="00CC00"/>
    <a:srgbClr val="666666"/>
    <a:srgbClr val="FF6699"/>
    <a:srgbClr val="2A211C"/>
    <a:srgbClr val="262626"/>
    <a:srgbClr val="BDB9A8"/>
    <a:srgbClr val="BDC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1237" autoAdjust="0"/>
  </p:normalViewPr>
  <p:slideViewPr>
    <p:cSldViewPr snapToGrid="0">
      <p:cViewPr varScale="1">
        <p:scale>
          <a:sx n="94" d="100"/>
          <a:sy n="94" d="100"/>
        </p:scale>
        <p:origin x="72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A28-C1B6-415D-BBCA-599C2C521D9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9D4-D587-4235-B093-042BB8D30AB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117C-8851-4752-BF73-74080FCDF96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DAD-976B-4A8D-A3BC-5B47536B1FF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E480-F1BF-4CF1-840B-5BF74FA0A7AA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A5-B525-4F19-9A10-BAB7CB40AB9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15B3-DB25-4DDB-A092-B5019A497E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2F76-C3C1-4F23-964D-E3A65F92DD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4F95-FFB9-43D5-B824-EBFF2E2F0B0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8F58FB82-B349-4475-934E-A1DA4925C869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E76C-DEF5-4534-8875-F6E9FA32FF81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E34-994F-405A-A9DE-3DADFB11068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A8F1-2296-4E8B-A78E-77CCF6951B1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E487-D43A-4D21-A272-0AA9D72BEFB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B6B86-0900-47CC-A4CC-BDDA61836A90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8905-8406-4BC7-8C3B-F88DA727E0A4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AFD7AE1-8266-4873-8686-E5A9BD90566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9FC3AF-6879-485A-A512-176E2ACDCB3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3855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80.png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2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02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0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60.png"/><Relationship Id="rId7" Type="http://schemas.openxmlformats.org/officeDocument/2006/relationships/image" Target="../media/image90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Relationship Id="rId9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3.0067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7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80.png"/><Relationship Id="rId4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/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571502"/>
            <a:ext cx="8676222" cy="2573455"/>
          </a:xfrm>
        </p:spPr>
        <p:txBody>
          <a:bodyPr>
            <a:normAutofit/>
          </a:bodyPr>
          <a:lstStyle/>
          <a:p>
            <a:r>
              <a:rPr lang="en-US" b="1" dirty="0"/>
              <a:t>Lecture 17: max flow</a:t>
            </a:r>
          </a:p>
          <a:p>
            <a:r>
              <a:rPr lang="en-US" dirty="0"/>
              <a:t>Readings: CLRS 26.2</a:t>
            </a:r>
            <a:br>
              <a:rPr lang="en-US" dirty="0"/>
            </a:br>
            <a:endParaRPr lang="en-CA" dirty="0"/>
          </a:p>
          <a:p>
            <a:r>
              <a:rPr lang="en-CA" dirty="0"/>
              <a:t>Trevor Brown</a:t>
            </a:r>
          </a:p>
          <a:p>
            <a:r>
              <a:rPr lang="en-CA" dirty="0">
                <a:hlinkClick r:id="rId2"/>
              </a:rPr>
              <a:t>https://student.cs.uwaterloo.ca/~cs341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trevor.brown@uwaterloo.ca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55B0-FE09-0F0C-4490-3244E872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/>
                  <a:t>Find a </a:t>
                </a:r>
                <a:r>
                  <a:rPr lang="en-CA" b="1" dirty="0"/>
                  <a:t>shortest path P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the </a:t>
                </a:r>
                <a:r>
                  <a:rPr lang="en-CA" b="1" dirty="0"/>
                  <a:t>residual graph</a:t>
                </a:r>
              </a:p>
              <a:p>
                <a:pPr lvl="1"/>
                <a:r>
                  <a:rPr lang="en-CA" dirty="0"/>
                  <a:t>If it </a:t>
                </a:r>
                <a:r>
                  <a:rPr lang="en-CA" b="1" dirty="0"/>
                  <a:t>improves</a:t>
                </a:r>
                <a:r>
                  <a:rPr lang="en-CA" dirty="0"/>
                  <a:t> the flow, we call it an </a:t>
                </a:r>
                <a:r>
                  <a:rPr lang="en-CA" b="1" dirty="0">
                    <a:solidFill>
                      <a:srgbClr val="00B0F0"/>
                    </a:solidFill>
                  </a:rPr>
                  <a:t>augmenting path</a:t>
                </a:r>
              </a:p>
              <a:p>
                <a:pPr lvl="1"/>
                <a:r>
                  <a:rPr lang="en-CA" dirty="0"/>
                  <a:t>And use it to </a:t>
                </a:r>
                <a:r>
                  <a:rPr lang="en-CA" b="1" dirty="0"/>
                  <a:t>update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/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FF2828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3226" t="-8197" r="-358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</a:t>
            </a:r>
            <a:r>
              <a:rPr lang="en-CA" b="1" dirty="0"/>
              <a:t>undo </a:t>
            </a:r>
            <a:r>
              <a:rPr lang="en-CA" dirty="0"/>
              <a:t>some flow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325FF1B-5848-179C-D982-263B09817B36}"/>
              </a:ext>
            </a:extLst>
          </p:cNvPr>
          <p:cNvSpPr/>
          <p:nvPr/>
        </p:nvSpPr>
        <p:spPr>
          <a:xfrm>
            <a:off x="8102626" y="2264165"/>
            <a:ext cx="3566535" cy="629082"/>
          </a:xfrm>
          <a:prstGeom prst="wedgeRectCallout">
            <a:avLst>
              <a:gd name="adj1" fmla="val -19694"/>
              <a:gd name="adj2" fmla="val 89114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 each </a:t>
            </a:r>
            <a:r>
              <a:rPr lang="en-CA" b="1" dirty="0">
                <a:solidFill>
                  <a:srgbClr val="FFC000"/>
                </a:solidFill>
              </a:rPr>
              <a:t>forward </a:t>
            </a:r>
            <a:r>
              <a:rPr lang="en-CA" b="1" dirty="0">
                <a:solidFill>
                  <a:schemeClr val="tx1"/>
                </a:solidFill>
              </a:rPr>
              <a:t>edge</a:t>
            </a:r>
            <a:r>
              <a:rPr lang="en-CA" dirty="0"/>
              <a:t> in </a:t>
            </a:r>
            <a:r>
              <a:rPr lang="en-CA" b="1" dirty="0">
                <a:solidFill>
                  <a:srgbClr val="00B0F0"/>
                </a:solidFill>
              </a:rPr>
              <a:t>P</a:t>
            </a:r>
            <a:r>
              <a:rPr lang="en-CA" dirty="0"/>
              <a:t>, </a:t>
            </a:r>
            <a:r>
              <a:rPr lang="en-CA" b="1" dirty="0">
                <a:sym typeface="Wingdings" panose="05000000000000000000" pitchFamily="2" charset="2"/>
              </a:rPr>
              <a:t>increase</a:t>
            </a:r>
            <a:r>
              <a:rPr lang="en-CA" dirty="0">
                <a:sym typeface="Wingdings" panose="05000000000000000000" pitchFamily="2" charset="2"/>
              </a:rPr>
              <a:t> existing flow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ABBC3-54A7-9B82-52F2-A89E767AFEB2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F0"/>
                </a:solidFill>
              </a:rPr>
              <a:t>P</a:t>
            </a:r>
            <a:endParaRPr lang="en-CA" sz="2800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F59E85-3315-9323-3D3A-10ADEC16F85F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8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/>
                  <a:t>Find a </a:t>
                </a:r>
                <a:r>
                  <a:rPr lang="en-CA" b="1" dirty="0"/>
                  <a:t>shortest path P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the </a:t>
                </a:r>
                <a:r>
                  <a:rPr lang="en-CA" b="1" dirty="0"/>
                  <a:t>residual graph</a:t>
                </a:r>
              </a:p>
              <a:p>
                <a:pPr lvl="1"/>
                <a:r>
                  <a:rPr lang="en-CA" dirty="0"/>
                  <a:t>If it </a:t>
                </a:r>
                <a:r>
                  <a:rPr lang="en-CA" b="1" dirty="0"/>
                  <a:t>improves</a:t>
                </a:r>
                <a:r>
                  <a:rPr lang="en-CA" dirty="0"/>
                  <a:t> the flow, we call it an </a:t>
                </a:r>
                <a:r>
                  <a:rPr lang="en-CA" b="1" dirty="0">
                    <a:solidFill>
                      <a:srgbClr val="00B0F0"/>
                    </a:solidFill>
                  </a:rPr>
                  <a:t>augmenting path</a:t>
                </a:r>
              </a:p>
              <a:p>
                <a:pPr lvl="1"/>
                <a:r>
                  <a:rPr lang="en-CA" dirty="0"/>
                  <a:t>And use it to </a:t>
                </a:r>
                <a:r>
                  <a:rPr lang="en-CA" b="1" dirty="0"/>
                  <a:t>update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B27C381-9499-2C7D-4F18-F2BF5C351231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updated flow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</a:t>
            </a:r>
            <a:r>
              <a:rPr lang="en-CA" b="1" dirty="0"/>
              <a:t>undo </a:t>
            </a:r>
            <a:r>
              <a:rPr lang="en-CA" dirty="0"/>
              <a:t>some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B4E87-C552-C57F-A865-AF8FD6DD8DF2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A325FF1B-5848-179C-D982-263B09817B36}"/>
              </a:ext>
            </a:extLst>
          </p:cNvPr>
          <p:cNvSpPr/>
          <p:nvPr/>
        </p:nvSpPr>
        <p:spPr>
          <a:xfrm>
            <a:off x="7221399" y="2210516"/>
            <a:ext cx="3712348" cy="629082"/>
          </a:xfrm>
          <a:prstGeom prst="wedgeRectCallout">
            <a:avLst>
              <a:gd name="adj1" fmla="val 3561"/>
              <a:gd name="adj2" fmla="val 219342"/>
            </a:avLst>
          </a:prstGeom>
          <a:ln>
            <a:solidFill>
              <a:srgbClr val="92D05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 each </a:t>
            </a:r>
            <a:r>
              <a:rPr lang="en-CA" b="1" dirty="0">
                <a:solidFill>
                  <a:srgbClr val="92D050"/>
                </a:solidFill>
              </a:rPr>
              <a:t>backwards edge</a:t>
            </a:r>
            <a:r>
              <a:rPr lang="en-CA" b="1" dirty="0">
                <a:solidFill>
                  <a:srgbClr val="FF2828"/>
                </a:solidFill>
              </a:rPr>
              <a:t> </a:t>
            </a:r>
            <a:r>
              <a:rPr lang="en-CA" dirty="0"/>
              <a:t>in </a:t>
            </a:r>
            <a:r>
              <a:rPr lang="en-CA" b="1" dirty="0">
                <a:solidFill>
                  <a:srgbClr val="00B0F0"/>
                </a:solidFill>
              </a:rPr>
              <a:t>P</a:t>
            </a:r>
            <a:r>
              <a:rPr lang="en-CA" dirty="0"/>
              <a:t>, </a:t>
            </a:r>
            <a:r>
              <a:rPr lang="en-CA" b="1" dirty="0">
                <a:sym typeface="Wingdings" panose="05000000000000000000" pitchFamily="2" charset="2"/>
              </a:rPr>
              <a:t>decrease</a:t>
            </a:r>
            <a:r>
              <a:rPr lang="en-CA" dirty="0">
                <a:sym typeface="Wingdings" panose="05000000000000000000" pitchFamily="2" charset="2"/>
              </a:rPr>
              <a:t> existing flow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AC03E-2705-99D5-E7E9-E0747F2DB125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F0"/>
                </a:solidFill>
              </a:rPr>
              <a:t>P</a:t>
            </a:r>
            <a:endParaRPr lang="en-C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/>
                  <a:t>Find a </a:t>
                </a:r>
                <a:r>
                  <a:rPr lang="en-CA" b="1" dirty="0"/>
                  <a:t>shortest path P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the </a:t>
                </a:r>
                <a:r>
                  <a:rPr lang="en-CA" b="1" dirty="0"/>
                  <a:t>residual graph</a:t>
                </a:r>
              </a:p>
              <a:p>
                <a:pPr lvl="1"/>
                <a:r>
                  <a:rPr lang="en-CA" dirty="0"/>
                  <a:t>If it </a:t>
                </a:r>
                <a:r>
                  <a:rPr lang="en-CA" b="1" dirty="0"/>
                  <a:t>improves</a:t>
                </a:r>
                <a:r>
                  <a:rPr lang="en-CA" dirty="0"/>
                  <a:t> the flow, we call it an </a:t>
                </a:r>
                <a:r>
                  <a:rPr lang="en-CA" b="1" dirty="0">
                    <a:solidFill>
                      <a:srgbClr val="00B0F0"/>
                    </a:solidFill>
                  </a:rPr>
                  <a:t>augmenting path</a:t>
                </a:r>
              </a:p>
              <a:p>
                <a:pPr lvl="1"/>
                <a:r>
                  <a:rPr lang="en-CA" dirty="0"/>
                  <a:t>And use it to </a:t>
                </a:r>
                <a:r>
                  <a:rPr lang="en-CA" b="1" dirty="0"/>
                  <a:t>update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0/1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FFC000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</a:t>
            </a:r>
            <a:r>
              <a:rPr lang="en-CA" b="1" dirty="0"/>
              <a:t>undo </a:t>
            </a:r>
            <a:r>
              <a:rPr lang="en-CA" dirty="0"/>
              <a:t>some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1B4E87-C552-C57F-A865-AF8FD6DD8DF2}"/>
              </a:ext>
            </a:extLst>
          </p:cNvPr>
          <p:cNvCxnSpPr>
            <a:cxnSpLocks/>
          </p:cNvCxnSpPr>
          <p:nvPr/>
        </p:nvCxnSpPr>
        <p:spPr>
          <a:xfrm flipH="1" flipV="1">
            <a:off x="7332521" y="3551750"/>
            <a:ext cx="2285102" cy="8437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FC0CEC3-B28B-3B7A-28C3-A0C21C20C61D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9F79298-AF04-D77C-DFDB-7079DEB0155B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5CBD79-873A-1DAC-96A2-C649B7D51BE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A472C78-1689-A99E-7039-805AC8084C17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1E2246C0-4790-035F-9EBE-CDE8123B028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B7214AF-24C4-8F42-A8D3-BA8DDC6AC9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9181" y="3397628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03A9142A-5EF9-27A9-AC51-D1A376153D4F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D73DB536-F1CD-9F40-6E06-4C4F490819D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A9B8D9B4-32ED-8EDE-8308-4FEE76489E58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CF06F1D-3A29-1D5C-1768-9F0454E4649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9D26D84-6018-A883-5DEC-59B87E1C0D61}"/>
              </a:ext>
            </a:extLst>
          </p:cNvPr>
          <p:cNvSpPr/>
          <p:nvPr/>
        </p:nvSpPr>
        <p:spPr>
          <a:xfrm>
            <a:off x="2402506" y="5253927"/>
            <a:ext cx="2584767" cy="627560"/>
          </a:xfrm>
          <a:prstGeom prst="wedgeRectCallout">
            <a:avLst>
              <a:gd name="adj1" fmla="val 11582"/>
              <a:gd name="adj2" fmla="val -2223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Original greedy path  no longer exists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06850-72EC-8E55-9503-27C4EF2B235B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updated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83D406-AE1C-0EB6-DB80-5F2AB01A470A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F0"/>
                </a:solidFill>
              </a:rPr>
              <a:t>P</a:t>
            </a:r>
            <a:endParaRPr lang="en-C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/>
                  <a:t>Find a </a:t>
                </a:r>
                <a:r>
                  <a:rPr lang="en-CA" b="1" dirty="0"/>
                  <a:t>shortest path P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the </a:t>
                </a:r>
                <a:r>
                  <a:rPr lang="en-CA" b="1" dirty="0"/>
                  <a:t>residual graph</a:t>
                </a:r>
              </a:p>
              <a:p>
                <a:pPr lvl="1"/>
                <a:r>
                  <a:rPr lang="en-CA" dirty="0"/>
                  <a:t>If it </a:t>
                </a:r>
                <a:r>
                  <a:rPr lang="en-CA" b="1" dirty="0"/>
                  <a:t>improves</a:t>
                </a:r>
                <a:r>
                  <a:rPr lang="en-CA" dirty="0"/>
                  <a:t> the flow, we call it an </a:t>
                </a:r>
                <a:r>
                  <a:rPr lang="en-CA" b="1" dirty="0">
                    <a:solidFill>
                      <a:srgbClr val="00B0F0"/>
                    </a:solidFill>
                  </a:rPr>
                  <a:t>augmenting path</a:t>
                </a:r>
              </a:p>
              <a:p>
                <a:pPr lvl="1"/>
                <a:r>
                  <a:rPr lang="en-CA" dirty="0"/>
                  <a:t>And use it to </a:t>
                </a:r>
                <a:r>
                  <a:rPr lang="en-CA" b="1" dirty="0"/>
                  <a:t>update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7571A-A72A-AEB9-8603-5A81855CDC87}"/>
              </a:ext>
            </a:extLst>
          </p:cNvPr>
          <p:cNvSpPr txBox="1"/>
          <p:nvPr/>
        </p:nvSpPr>
        <p:spPr>
          <a:xfrm>
            <a:off x="2157779" y="475783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updated 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5BCA0-1B6B-03BC-1436-5D7F54122268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94BDEE9-ABD9-641D-04DF-CAF5F384A105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D57550-FF4D-DB15-EE58-2D33CB1743C4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1FEBD5A-B662-8D40-069E-43E4C86C0409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134738-2123-05F3-7A88-9A3463CA0379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55C7618-C78F-36CE-76D7-B7D7DFA8D3C0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27435D-40BA-20E5-6991-8766B6EA5E5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2C1836-B0A9-F728-DD09-4D90B78D6779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BBFC7CC-0BE4-9E2E-69A5-491E6F8F85AD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A1AABE8-B9E7-7B03-E413-81DAF817DF5B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A1AABE8-B9E7-7B03-E413-81DAF817D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3922"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B4B6FC7-FC5C-4929-B080-CF902E732606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B4B6FC7-FC5C-4929-B080-CF902E732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7843"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78874A-607F-93D1-71AC-47FA8BC025CA}"/>
                </a:ext>
              </a:extLst>
            </p:cNvPr>
            <p:cNvCxnSpPr>
              <a:cxnSpLocks/>
              <a:stCxn id="11" idx="2"/>
              <a:endCxn id="18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FD17F4-52AE-2C7F-106A-2809EBF574BA}"/>
                </a:ext>
              </a:extLst>
            </p:cNvPr>
            <p:cNvCxnSpPr>
              <a:cxnSpLocks/>
              <a:stCxn id="9" idx="2"/>
              <a:endCxn id="18" idx="5"/>
            </p:cNvCxnSpPr>
            <p:nvPr/>
          </p:nvCxnSpPr>
          <p:spPr>
            <a:xfrm flipH="1" flipV="1">
              <a:off x="250000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9951793-B81D-4455-C07C-A42FA3C47738}"/>
                </a:ext>
              </a:extLst>
            </p:cNvPr>
            <p:cNvCxnSpPr>
              <a:cxnSpLocks/>
              <a:stCxn id="12" idx="2"/>
              <a:endCxn id="9" idx="6"/>
            </p:cNvCxnSpPr>
            <p:nvPr/>
          </p:nvCxnSpPr>
          <p:spPr>
            <a:xfrm flipH="1">
              <a:off x="3774346" y="4817853"/>
              <a:ext cx="75361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F3DB726-0FAA-DADE-A72E-B84FC577FEAC}"/>
                </a:ext>
              </a:extLst>
            </p:cNvPr>
            <p:cNvCxnSpPr>
              <a:cxnSpLocks/>
              <a:stCxn id="13" idx="2"/>
              <a:endCxn id="11" idx="6"/>
            </p:cNvCxnSpPr>
            <p:nvPr/>
          </p:nvCxnSpPr>
          <p:spPr>
            <a:xfrm flipH="1">
              <a:off x="3774346" y="3348211"/>
              <a:ext cx="75361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581C5C5-8696-2085-CE7F-F2D2A78FCD1D}"/>
                </a:ext>
              </a:extLst>
            </p:cNvPr>
            <p:cNvCxnSpPr>
              <a:cxnSpLocks/>
              <a:stCxn id="14" idx="2"/>
              <a:endCxn id="12" idx="6"/>
            </p:cNvCxnSpPr>
            <p:nvPr/>
          </p:nvCxnSpPr>
          <p:spPr>
            <a:xfrm flipH="1">
              <a:off x="4982173" y="4817853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E7F2E97-9484-21B7-F4DC-A26DE69FB8E6}"/>
                </a:ext>
              </a:extLst>
            </p:cNvPr>
            <p:cNvCxnSpPr>
              <a:cxnSpLocks/>
              <a:stCxn id="15" idx="2"/>
              <a:endCxn id="13" idx="6"/>
            </p:cNvCxnSpPr>
            <p:nvPr/>
          </p:nvCxnSpPr>
          <p:spPr>
            <a:xfrm flipH="1">
              <a:off x="4982173" y="3348211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050342-32C4-53B8-E9C3-6552F13290A3}"/>
                </a:ext>
              </a:extLst>
            </p:cNvPr>
            <p:cNvCxnSpPr>
              <a:cxnSpLocks/>
              <a:stCxn id="16" idx="2"/>
              <a:endCxn id="14" idx="6"/>
            </p:cNvCxnSpPr>
            <p:nvPr/>
          </p:nvCxnSpPr>
          <p:spPr>
            <a:xfrm flipH="1">
              <a:off x="6190001" y="4817853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7687016-3524-9C00-C3CD-88C7282CDAFB}"/>
                </a:ext>
              </a:extLst>
            </p:cNvPr>
            <p:cNvCxnSpPr>
              <a:cxnSpLocks/>
              <a:stCxn id="17" idx="2"/>
              <a:endCxn id="15" idx="6"/>
            </p:cNvCxnSpPr>
            <p:nvPr/>
          </p:nvCxnSpPr>
          <p:spPr>
            <a:xfrm flipH="1">
              <a:off x="6190001" y="3348211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34384B-33F1-9A89-4360-BC99CA7D9BEA}"/>
                </a:ext>
              </a:extLst>
            </p:cNvPr>
            <p:cNvCxnSpPr>
              <a:cxnSpLocks/>
              <a:stCxn id="19" idx="1"/>
              <a:endCxn id="17" idx="6"/>
            </p:cNvCxnSpPr>
            <p:nvPr/>
          </p:nvCxnSpPr>
          <p:spPr>
            <a:xfrm flipH="1" flipV="1">
              <a:off x="739783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78CFF3-230B-0F31-1F5D-FF41BF957018}"/>
                </a:ext>
              </a:extLst>
            </p:cNvPr>
            <p:cNvCxnSpPr>
              <a:cxnSpLocks/>
              <a:stCxn id="19" idx="3"/>
              <a:endCxn id="16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7FBFF7-1DFD-38AC-69B8-115AE2870003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C612976-C663-9E2B-E33C-F3D72E5A52F5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AFF2DAF-F7EE-B5AE-A13D-D8BAF549C481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F1AF08-3748-22BF-CD6E-DE2411EDE4B3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3B52F19-9D79-1CA4-A8F1-C2AB88D14F9C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4EB4E4E-29ED-7436-42A7-EAEB0D3C497E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E7F2983-ED25-B5B5-9281-8F61DB2CC071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283D8D6-A49D-0731-C13C-D40494802D64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434FCB62-163E-5868-A68E-5F512F81C1B5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09E9091-026D-D3AC-4171-2074D7A7C8AD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B4DEFF9-3B58-A95A-BF9C-7885739F3C63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3E72A3-F4AE-0201-BAC2-E8A9FA6FA321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D8C9864-B6E4-9737-27A3-8CE303325C4A}"/>
              </a:ext>
            </a:extLst>
          </p:cNvPr>
          <p:cNvSpPr txBox="1"/>
          <p:nvPr/>
        </p:nvSpPr>
        <p:spPr>
          <a:xfrm>
            <a:off x="6642318" y="4757838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new residual graph for this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Speech Bubble: Rectangle 165">
                <a:extLst>
                  <a:ext uri="{FF2B5EF4-FFF2-40B4-BE49-F238E27FC236}">
                    <a16:creationId xmlns:a16="http://schemas.microsoft.com/office/drawing/2014/main" id="{B06EC34C-8C20-93B4-C92C-5A345AF5FD01}"/>
                  </a:ext>
                </a:extLst>
              </p:cNvPr>
              <p:cNvSpPr/>
              <p:nvPr/>
            </p:nvSpPr>
            <p:spPr>
              <a:xfrm>
                <a:off x="7040174" y="5175722"/>
                <a:ext cx="2901014" cy="661843"/>
              </a:xfrm>
              <a:prstGeom prst="wedgeRectCallout">
                <a:avLst>
                  <a:gd name="adj1" fmla="val 18160"/>
                  <a:gd name="adj2" fmla="val -3189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No path 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residual graph. Done!</a:t>
                </a:r>
              </a:p>
            </p:txBody>
          </p:sp>
        </mc:Choice>
        <mc:Fallback xmlns="">
          <p:sp>
            <p:nvSpPr>
              <p:cNvPr id="166" name="Speech Bubble: Rectangle 165">
                <a:extLst>
                  <a:ext uri="{FF2B5EF4-FFF2-40B4-BE49-F238E27FC236}">
                    <a16:creationId xmlns:a16="http://schemas.microsoft.com/office/drawing/2014/main" id="{B06EC34C-8C20-93B4-C92C-5A345AF5FD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174" y="5175722"/>
                <a:ext cx="2901014" cy="661843"/>
              </a:xfrm>
              <a:prstGeom prst="wedgeRectCallout">
                <a:avLst>
                  <a:gd name="adj1" fmla="val 18160"/>
                  <a:gd name="adj2" fmla="val -31894"/>
                </a:avLst>
              </a:prstGeom>
              <a:blipFill>
                <a:blip r:embed="rId7"/>
                <a:stretch>
                  <a:fillRect t="-2679" b="-10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7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9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3C9A3-3659-6A7E-12C2-15DDFD7ED8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5050" y="-2"/>
                <a:ext cx="11724199" cy="102838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/>
                  <a:t>Improving a flow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CA" b="1" dirty="0"/>
                </a:br>
                <a:r>
                  <a:rPr lang="en-CA" sz="2700" b="1" dirty="0"/>
                  <a:t>given an augmenting path </a:t>
                </a:r>
                <a14:m>
                  <m:oMath xmlns:m="http://schemas.openxmlformats.org/officeDocument/2006/math">
                    <m:r>
                      <a:rPr lang="en-CA" sz="2700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endParaRPr lang="en-CA" sz="2700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83C9A3-3659-6A7E-12C2-15DDFD7ED8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5050" y="-2"/>
                <a:ext cx="11724199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CCF0A-D69C-DF4B-E74E-DE1456AC4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050" y="1236373"/>
                <a:ext cx="11836986" cy="486156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An augmenting path w.r.t a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simple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be an augmenting path w.r.t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be the minimum capacity of an edge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A" dirty="0"/>
              </a:p>
              <a:p>
                <a:r>
                  <a:rPr lang="en-CA" dirty="0"/>
                  <a:t>We show this subroutine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always</a:t>
                </a:r>
                <a:br>
                  <a:rPr lang="en-CA" dirty="0"/>
                </a:br>
                <a:r>
                  <a:rPr lang="en-CA" dirty="0"/>
                  <a:t>improves the value of flow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CCF0A-D69C-DF4B-E74E-DE1456AC4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050" y="1236373"/>
                <a:ext cx="11836986" cy="4861567"/>
              </a:xfrm>
              <a:blipFill>
                <a:blip r:embed="rId3"/>
                <a:stretch>
                  <a:fillRect l="-1339" t="-18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55FDF-B1FE-B2D7-9424-F79E5E5F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CB462-7005-4088-101B-8A7A21536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22" y="3131330"/>
            <a:ext cx="5538224" cy="2554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B3135D0-64DA-5841-B8A2-476A29A565FA}"/>
              </a:ext>
            </a:extLst>
          </p:cNvPr>
          <p:cNvSpPr/>
          <p:nvPr/>
        </p:nvSpPr>
        <p:spPr>
          <a:xfrm>
            <a:off x="7627468" y="339035"/>
            <a:ext cx="2149131" cy="649400"/>
          </a:xfrm>
          <a:prstGeom prst="wedgeRectCallout">
            <a:avLst>
              <a:gd name="adj1" fmla="val -30860"/>
              <a:gd name="adj2" fmla="val 10016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 cycles!</a:t>
            </a:r>
          </a:p>
        </p:txBody>
      </p:sp>
    </p:spTree>
    <p:extLst>
      <p:ext uri="{BB962C8B-B14F-4D97-AF65-F5344CB8AC3E}">
        <p14:creationId xmlns:p14="http://schemas.microsoft.com/office/powerpoint/2010/main" val="10463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E4265C-2620-B4A1-72A0-703CF10CF19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57254" y="-2"/>
                <a:ext cx="10890157" cy="1028386"/>
              </a:xfrm>
            </p:spPr>
            <p:txBody>
              <a:bodyPr/>
              <a:lstStyle/>
              <a:p>
                <a:r>
                  <a:rPr lang="en-CA" dirty="0"/>
                  <a:t>Lemma 4: augment() improves flow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E4265C-2620-B4A1-72A0-703CF10CF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7254" y="-2"/>
                <a:ext cx="10890157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9EAD9-17BA-2959-5DF6-6AA85710C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254" y="1028384"/>
                <a:ext cx="10890157" cy="4805746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be a flow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be an augmenting path w.r.t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dirty="0"/>
                  <a:t> be the resulting flow after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1" dirty="0"/>
                  <a:t> is a flow with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𝐯𝐚𝐥𝐮𝐞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𝐯𝐚𝐥𝐮𝐞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1" i="0" smtClean="0">
                        <a:latin typeface="Cambria Math" panose="02040503050406030204" pitchFamily="18" charset="0"/>
                      </a:rPr>
                      <m:t>𝐛𝐨𝐭𝐭𝐥𝐞𝐧𝐞𝐜𝐤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  <a:p>
                <a:pPr marL="0" indent="0">
                  <a:buNone/>
                </a:pPr>
                <a:endParaRPr lang="en-CA" b="1" dirty="0"/>
              </a:p>
              <a:p>
                <a:r>
                  <a:rPr lang="en-CA" dirty="0"/>
                  <a:t>That is, </a:t>
                </a:r>
                <a14:m>
                  <m:oMath xmlns:m="http://schemas.openxmlformats.org/officeDocument/2006/math">
                    <m:r>
                      <a:rPr lang="en-CA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𝐚𝐮𝐠𝐦𝐞𝐧𝐭</m:t>
                    </m:r>
                    <m:r>
                      <a:rPr lang="en-CA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b="1" dirty="0">
                    <a:solidFill>
                      <a:srgbClr val="FFFF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a:rPr lang="en-CA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𝐛𝐨𝐭𝐭𝐥𝐞𝐧𝐞𝐜𝐤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CA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89EAD9-17BA-2959-5DF6-6AA85710C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254" y="1028384"/>
                <a:ext cx="10890157" cy="4805746"/>
              </a:xfrm>
              <a:blipFill>
                <a:blip r:embed="rId3"/>
                <a:stretch>
                  <a:fillRect l="-1512" t="-15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34333-18E3-6547-F3D0-362BC920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727-0B57-09DD-15EF-21BF9E1A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62" y="-2"/>
            <a:ext cx="11514451" cy="827039"/>
          </a:xfrm>
        </p:spPr>
        <p:txBody>
          <a:bodyPr/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</p:spPr>
            <p:txBody>
              <a:bodyPr/>
              <a:lstStyle/>
              <a:p>
                <a:r>
                  <a:rPr lang="en-CA" dirty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FFFF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First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is a flow</a:t>
                </a:r>
              </a:p>
              <a:p>
                <a:pPr lvl="1"/>
                <a:r>
                  <a:rPr lang="en-CA" dirty="0"/>
                  <a:t>Prove capacity and conservation constraints,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Are capacity constraints satisfied?</a:t>
                </a:r>
              </a:p>
              <a:p>
                <a:pPr lvl="1"/>
                <a:r>
                  <a:rPr lang="en-CA" dirty="0"/>
                  <a:t>We add/subtract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to/from each edge</a:t>
                </a:r>
              </a:p>
              <a:p>
                <a:pPr lvl="1"/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the minimum of the smallest remaining capacity, and the current flow</a:t>
                </a:r>
              </a:p>
              <a:p>
                <a:pPr lvl="1"/>
                <a:r>
                  <a:rPr lang="en-CA" dirty="0"/>
                  <a:t>So capacity constraints are satisfied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  <a:blipFill>
                <a:blip r:embed="rId2"/>
                <a:stretch>
                  <a:fillRect l="-1348" t="-23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606C-6F5F-F942-6BD3-EAC90AF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2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D727-0B57-09DD-15EF-21BF9E1AF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62" y="-2"/>
            <a:ext cx="11514451" cy="827039"/>
          </a:xfrm>
        </p:spPr>
        <p:txBody>
          <a:bodyPr/>
          <a:lstStyle/>
          <a:p>
            <a:r>
              <a:rPr lang="en-CA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</p:spPr>
            <p:txBody>
              <a:bodyPr/>
              <a:lstStyle/>
              <a:p>
                <a:r>
                  <a:rPr lang="en-CA" dirty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>
                    <a:solidFill>
                      <a:srgbClr val="FFFF00"/>
                    </a:solidFill>
                  </a:rPr>
                  <a:t>increases the flow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How about conservation of flow?</a:t>
                </a:r>
                <a:endParaRPr lang="en-CA" dirty="0"/>
              </a:p>
              <a:p>
                <a:pPr lvl="1"/>
                <a:r>
                  <a:rPr lang="en-CA" dirty="0"/>
                  <a:t>Consider how the flow into and out of each vertex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∉{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changes as a result of running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dirty="0"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We show the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is the same as the change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There are 4 cases, depending on whether the edges entering/leaving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/>
                  <a:t> are </a:t>
                </a:r>
                <a:r>
                  <a:rPr lang="en-CA" b="1" dirty="0"/>
                  <a:t>forward </a:t>
                </a:r>
                <a:r>
                  <a:rPr lang="en-CA" dirty="0"/>
                  <a:t>or </a:t>
                </a:r>
                <a:r>
                  <a:rPr lang="en-CA" b="1" dirty="0"/>
                  <a:t>backward </a:t>
                </a:r>
                <a:r>
                  <a:rPr lang="en-CA" dirty="0"/>
                  <a:t>edges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5C21D5-DC05-0805-93BE-4619A6D69C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562" y="827037"/>
                <a:ext cx="11759067" cy="5007093"/>
              </a:xfrm>
              <a:blipFill>
                <a:blip r:embed="rId2"/>
                <a:stretch>
                  <a:fillRect l="-1348" t="-23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2606C-6F5F-F942-6BD3-EAC90AF3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8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6DD2-CD4B-AA2D-3459-A13CC89E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A129F-EA50-A0E6-905D-BC077B38992B}"/>
              </a:ext>
            </a:extLst>
          </p:cNvPr>
          <p:cNvSpPr/>
          <p:nvPr/>
        </p:nvSpPr>
        <p:spPr>
          <a:xfrm>
            <a:off x="830586" y="166376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/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DD5862B-534B-EACD-A9AF-DDADED89CDF0}"/>
              </a:ext>
            </a:extLst>
          </p:cNvPr>
          <p:cNvSpPr/>
          <p:nvPr/>
        </p:nvSpPr>
        <p:spPr>
          <a:xfrm>
            <a:off x="3208097" y="166376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3B4CD6-AA9A-D890-A30C-D51E2BC78E7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277622" y="1885082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2AC8E-69D1-7863-45F2-BC31676E3FEF}"/>
              </a:ext>
            </a:extLst>
          </p:cNvPr>
          <p:cNvCxnSpPr>
            <a:cxnSpLocks/>
          </p:cNvCxnSpPr>
          <p:nvPr/>
        </p:nvCxnSpPr>
        <p:spPr>
          <a:xfrm>
            <a:off x="2479811" y="1877809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FE97B3-B748-A7A4-3F27-B825C277747B}"/>
              </a:ext>
            </a:extLst>
          </p:cNvPr>
          <p:cNvSpPr/>
          <p:nvPr/>
        </p:nvSpPr>
        <p:spPr>
          <a:xfrm>
            <a:off x="310074" y="146057"/>
            <a:ext cx="3721651" cy="58857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Case 1: forward / 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210D4-1C88-2BFC-3F92-15CFC84C1C37}"/>
              </a:ext>
            </a:extLst>
          </p:cNvPr>
          <p:cNvSpPr txBox="1"/>
          <p:nvPr/>
        </p:nvSpPr>
        <p:spPr>
          <a:xfrm>
            <a:off x="1288843" y="190408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80DD2-1039-3D3A-59AB-DAD6D39507F7}"/>
              </a:ext>
            </a:extLst>
          </p:cNvPr>
          <p:cNvSpPr txBox="1"/>
          <p:nvPr/>
        </p:nvSpPr>
        <p:spPr>
          <a:xfrm>
            <a:off x="2536157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/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flow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blipFill>
                <a:blip r:embed="rId3"/>
                <a:stretch>
                  <a:fillRect l="-5797" t="-8197" r="-725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0906920-EBD9-58AC-1516-47211DC0E829}"/>
              </a:ext>
            </a:extLst>
          </p:cNvPr>
          <p:cNvGrpSpPr/>
          <p:nvPr/>
        </p:nvGrpSpPr>
        <p:grpSpPr>
          <a:xfrm>
            <a:off x="834080" y="4472877"/>
            <a:ext cx="2824547" cy="442640"/>
            <a:chOff x="1520309" y="1418548"/>
            <a:chExt cx="1985862" cy="3001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6EE958-7741-1372-97B1-7B1800E55752}"/>
                </a:ext>
              </a:extLst>
            </p:cNvPr>
            <p:cNvSpPr/>
            <p:nvPr/>
          </p:nvSpPr>
          <p:spPr>
            <a:xfrm>
              <a:off x="1520309" y="1418548"/>
              <a:ext cx="314299" cy="30014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/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C5188D-84A0-617B-3646-761D7ECC1CC9}"/>
                </a:ext>
              </a:extLst>
            </p:cNvPr>
            <p:cNvSpPr/>
            <p:nvPr/>
          </p:nvSpPr>
          <p:spPr>
            <a:xfrm>
              <a:off x="3191872" y="1418548"/>
              <a:ext cx="314299" cy="30014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BF609-8FAB-1844-5937-F8E2BEE30579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>
              <a:off x="1834608" y="1568621"/>
              <a:ext cx="521482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531066-6145-6304-2809-2F79453940E9}"/>
                </a:ext>
              </a:extLst>
            </p:cNvPr>
            <p:cNvCxnSpPr>
              <a:cxnSpLocks/>
            </p:cNvCxnSpPr>
            <p:nvPr/>
          </p:nvCxnSpPr>
          <p:spPr>
            <a:xfrm>
              <a:off x="2679834" y="1563689"/>
              <a:ext cx="521482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E92683-CA8F-7553-6450-FB525722A4AD}"/>
              </a:ext>
            </a:extLst>
          </p:cNvPr>
          <p:cNvSpPr txBox="1"/>
          <p:nvPr/>
        </p:nvSpPr>
        <p:spPr>
          <a:xfrm>
            <a:off x="1162032" y="47765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3+b</a:t>
            </a:r>
            <a:r>
              <a:rPr lang="en-CA" dirty="0"/>
              <a:t>/10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C0DBB-A175-FCEB-AC6D-B23D0476DCC4}"/>
              </a:ext>
            </a:extLst>
          </p:cNvPr>
          <p:cNvSpPr txBox="1"/>
          <p:nvPr/>
        </p:nvSpPr>
        <p:spPr>
          <a:xfrm>
            <a:off x="2425263" y="481617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5+b</a:t>
            </a:r>
            <a:r>
              <a:rPr lang="en-CA" dirty="0"/>
              <a:t>/8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/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new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b="1" dirty="0"/>
                </a:br>
                <a:r>
                  <a:rPr lang="en-CA" dirty="0"/>
                  <a:t>(after augmenting)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blipFill>
                <a:blip r:embed="rId5"/>
                <a:stretch>
                  <a:fillRect l="-2089" t="-5660" r="-182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/>
              <p:nvPr/>
            </p:nvSpPr>
            <p:spPr>
              <a:xfrm>
                <a:off x="6736325" y="3365125"/>
                <a:ext cx="4416583" cy="8429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400" b="0" dirty="0"/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are increased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400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25" y="3365125"/>
                <a:ext cx="4416583" cy="842923"/>
              </a:xfrm>
              <a:prstGeom prst="rect">
                <a:avLst/>
              </a:prstGeom>
              <a:blipFill>
                <a:blip r:embed="rId6"/>
                <a:stretch>
                  <a:fillRect l="-1923" t="-3546" b="-141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5A2485-260C-E77D-4269-9451E3D91C77}"/>
              </a:ext>
            </a:extLst>
          </p:cNvPr>
          <p:cNvCxnSpPr>
            <a:cxnSpLocks/>
          </p:cNvCxnSpPr>
          <p:nvPr/>
        </p:nvCxnSpPr>
        <p:spPr>
          <a:xfrm>
            <a:off x="9020609" y="1859559"/>
            <a:ext cx="741719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C94609-E2E9-0C53-8C2B-17BB6F1FF19F}"/>
              </a:ext>
            </a:extLst>
          </p:cNvPr>
          <p:cNvCxnSpPr>
            <a:cxnSpLocks/>
          </p:cNvCxnSpPr>
          <p:nvPr/>
        </p:nvCxnSpPr>
        <p:spPr>
          <a:xfrm>
            <a:off x="10209364" y="1859559"/>
            <a:ext cx="74172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3B8F6-3037-DACF-E6B1-255F737BFDF0}"/>
              </a:ext>
            </a:extLst>
          </p:cNvPr>
          <p:cNvSpPr/>
          <p:nvPr/>
        </p:nvSpPr>
        <p:spPr>
          <a:xfrm>
            <a:off x="5027501" y="1656489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/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C144528-558D-EC24-226C-017343F84276}"/>
              </a:ext>
            </a:extLst>
          </p:cNvPr>
          <p:cNvSpPr/>
          <p:nvPr/>
        </p:nvSpPr>
        <p:spPr>
          <a:xfrm>
            <a:off x="7405012" y="1656489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01B952-B743-B07F-BB37-2CA3B72E992D}"/>
              </a:ext>
            </a:extLst>
          </p:cNvPr>
          <p:cNvCxnSpPr>
            <a:cxnSpLocks/>
          </p:cNvCxnSpPr>
          <p:nvPr/>
        </p:nvCxnSpPr>
        <p:spPr>
          <a:xfrm>
            <a:off x="5474537" y="1936046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BB81B3F-6F11-EDCD-93D2-6352FDEEA1AA}"/>
              </a:ext>
            </a:extLst>
          </p:cNvPr>
          <p:cNvSpPr txBox="1"/>
          <p:nvPr/>
        </p:nvSpPr>
        <p:spPr>
          <a:xfrm>
            <a:off x="5652537" y="1921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/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blipFill>
                <a:blip r:embed="rId8"/>
                <a:stretch>
                  <a:fillRect l="-2305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073ECC-6DB3-64AC-2E31-6E8FC1230E14}"/>
              </a:ext>
            </a:extLst>
          </p:cNvPr>
          <p:cNvCxnSpPr>
            <a:cxnSpLocks/>
          </p:cNvCxnSpPr>
          <p:nvPr/>
        </p:nvCxnSpPr>
        <p:spPr>
          <a:xfrm flipH="1">
            <a:off x="5440349" y="1805675"/>
            <a:ext cx="74172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678E7D4-A046-9ED2-0004-91486FC4CC45}"/>
              </a:ext>
            </a:extLst>
          </p:cNvPr>
          <p:cNvSpPr txBox="1"/>
          <p:nvPr/>
        </p:nvSpPr>
        <p:spPr>
          <a:xfrm>
            <a:off x="5671589" y="14629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3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453A1A5-3234-002E-8368-24B97FAFB8AE}"/>
              </a:ext>
            </a:extLst>
          </p:cNvPr>
          <p:cNvCxnSpPr>
            <a:cxnSpLocks/>
          </p:cNvCxnSpPr>
          <p:nvPr/>
        </p:nvCxnSpPr>
        <p:spPr>
          <a:xfrm>
            <a:off x="6674513" y="1936833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0D7E-6C3D-4210-ED3E-7723D92F3FBF}"/>
              </a:ext>
            </a:extLst>
          </p:cNvPr>
          <p:cNvSpPr txBox="1"/>
          <p:nvPr/>
        </p:nvSpPr>
        <p:spPr>
          <a:xfrm>
            <a:off x="6852513" y="19221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1F4B5A-A8B7-A06D-00D4-61B095EE5B09}"/>
              </a:ext>
            </a:extLst>
          </p:cNvPr>
          <p:cNvCxnSpPr>
            <a:cxnSpLocks/>
          </p:cNvCxnSpPr>
          <p:nvPr/>
        </p:nvCxnSpPr>
        <p:spPr>
          <a:xfrm flipH="1">
            <a:off x="6639189" y="1799991"/>
            <a:ext cx="74172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6F2FEB4-5264-D8B9-5881-F23B0B56E4EF}"/>
              </a:ext>
            </a:extLst>
          </p:cNvPr>
          <p:cNvSpPr txBox="1"/>
          <p:nvPr/>
        </p:nvSpPr>
        <p:spPr>
          <a:xfrm>
            <a:off x="6870429" y="14572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/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augmenting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b="1" dirty="0"/>
                  <a:t>in</a:t>
                </a:r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blipFill>
                <a:blip r:embed="rId9"/>
                <a:stretch>
                  <a:fillRect l="-1670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/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/>
                  <a:t>Let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𝐛𝐨𝐭𝐭𝐥𝐞𝐧𝐞𝐜𝐤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blipFill>
                <a:blip r:embed="rId10"/>
                <a:stretch>
                  <a:fillRect l="-1556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F38984-782F-B6AC-68AA-E4854D5FE2E5}"/>
              </a:ext>
            </a:extLst>
          </p:cNvPr>
          <p:cNvCxnSpPr>
            <a:cxnSpLocks/>
          </p:cNvCxnSpPr>
          <p:nvPr/>
        </p:nvCxnSpPr>
        <p:spPr>
          <a:xfrm flipH="1">
            <a:off x="8142236" y="784465"/>
            <a:ext cx="77" cy="2016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92FD7C-331F-822B-364B-622AF16274A2}"/>
              </a:ext>
            </a:extLst>
          </p:cNvPr>
          <p:cNvCxnSpPr>
            <a:cxnSpLocks/>
          </p:cNvCxnSpPr>
          <p:nvPr/>
        </p:nvCxnSpPr>
        <p:spPr>
          <a:xfrm>
            <a:off x="4741872" y="784465"/>
            <a:ext cx="0" cy="2016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591C993-E3C5-6C63-366A-D3A543A71522}"/>
              </a:ext>
            </a:extLst>
          </p:cNvPr>
          <p:cNvSpPr txBox="1"/>
          <p:nvPr/>
        </p:nvSpPr>
        <p:spPr>
          <a:xfrm>
            <a:off x="8820243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forward</a:t>
            </a:r>
            <a:endParaRPr lang="en-CA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FDF763-9934-EB44-61A8-62546AA17FBC}"/>
              </a:ext>
            </a:extLst>
          </p:cNvPr>
          <p:cNvSpPr txBox="1"/>
          <p:nvPr/>
        </p:nvSpPr>
        <p:spPr>
          <a:xfrm>
            <a:off x="10045257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forward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6AF4E8A-A9BF-C576-36F2-33D392C71EF1}"/>
                  </a:ext>
                </a:extLst>
              </p:cNvPr>
              <p:cNvSpPr txBox="1"/>
              <p:nvPr/>
            </p:nvSpPr>
            <p:spPr>
              <a:xfrm>
                <a:off x="6285416" y="4703229"/>
                <a:ext cx="5611733" cy="717889"/>
              </a:xfrm>
              <a:prstGeom prst="rect">
                <a:avLst/>
              </a:prstGeom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Case 2: backwards / backwards </a:t>
                </a:r>
                <a:r>
                  <a:rPr lang="en-CA" sz="2000" b="0" dirty="0"/>
                  <a:t>is similar.</a:t>
                </a:r>
              </a:p>
              <a:p>
                <a:r>
                  <a:rPr lang="en-CA" sz="2000" b="0" dirty="0"/>
                  <a:t>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are decreased by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C6AF4E8A-A9BF-C576-36F2-33D392C7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416" y="4703229"/>
                <a:ext cx="5611733" cy="7178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/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0609E4-3D20-95EE-0C15-B0D83285B842}"/>
              </a:ext>
            </a:extLst>
          </p:cNvPr>
          <p:cNvSpPr txBox="1"/>
          <p:nvPr/>
        </p:nvSpPr>
        <p:spPr>
          <a:xfrm>
            <a:off x="9163703" y="1825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B2C4-5F5E-8A2C-F583-EC4117EA230B}"/>
              </a:ext>
            </a:extLst>
          </p:cNvPr>
          <p:cNvSpPr txBox="1"/>
          <p:nvPr/>
        </p:nvSpPr>
        <p:spPr>
          <a:xfrm>
            <a:off x="10363679" y="1826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570612-0AFA-E0D0-484F-61E9F04816E6}"/>
              </a:ext>
            </a:extLst>
          </p:cNvPr>
          <p:cNvSpPr/>
          <p:nvPr/>
        </p:nvSpPr>
        <p:spPr>
          <a:xfrm>
            <a:off x="846990" y="94790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461D60-4E90-C0CB-DC6C-C85F39461373}"/>
              </a:ext>
            </a:extLst>
          </p:cNvPr>
          <p:cNvCxnSpPr>
            <a:cxnSpLocks/>
            <a:stCxn id="20" idx="6"/>
            <a:endCxn id="6" idx="1"/>
          </p:cNvCxnSpPr>
          <p:nvPr/>
        </p:nvCxnSpPr>
        <p:spPr>
          <a:xfrm>
            <a:off x="1294026" y="1169223"/>
            <a:ext cx="790782" cy="55936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EB977F-F47F-B298-B89C-5F38A60AA679}"/>
              </a:ext>
            </a:extLst>
          </p:cNvPr>
          <p:cNvSpPr txBox="1"/>
          <p:nvPr/>
        </p:nvSpPr>
        <p:spPr>
          <a:xfrm>
            <a:off x="1505012" y="105743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2/5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67DA39-49FA-1434-D1B8-7FA0A689F787}"/>
              </a:ext>
            </a:extLst>
          </p:cNvPr>
          <p:cNvSpPr/>
          <p:nvPr/>
        </p:nvSpPr>
        <p:spPr>
          <a:xfrm>
            <a:off x="5024099" y="883014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0717B1-6DB5-5E1B-A237-0A41B45813D6}"/>
              </a:ext>
            </a:extLst>
          </p:cNvPr>
          <p:cNvCxnSpPr>
            <a:cxnSpLocks/>
            <a:stCxn id="74" idx="0"/>
            <a:endCxn id="43" idx="6"/>
          </p:cNvCxnSpPr>
          <p:nvPr/>
        </p:nvCxnSpPr>
        <p:spPr>
          <a:xfrm flipH="1" flipV="1">
            <a:off x="5471135" y="1104334"/>
            <a:ext cx="968639" cy="55215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47E015C-F758-381D-3CFF-2AFC03292776}"/>
              </a:ext>
            </a:extLst>
          </p:cNvPr>
          <p:cNvSpPr txBox="1"/>
          <p:nvPr/>
        </p:nvSpPr>
        <p:spPr>
          <a:xfrm>
            <a:off x="5949763" y="105846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6C867DC-BA94-BC9B-96D7-4213E39ECB90}"/>
              </a:ext>
            </a:extLst>
          </p:cNvPr>
          <p:cNvCxnSpPr>
            <a:cxnSpLocks/>
            <a:stCxn id="43" idx="5"/>
            <a:endCxn id="74" idx="1"/>
          </p:cNvCxnSpPr>
          <p:nvPr/>
        </p:nvCxnSpPr>
        <p:spPr>
          <a:xfrm>
            <a:off x="5405668" y="1260831"/>
            <a:ext cx="876055" cy="460481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C59AB87-8312-40D2-23FC-088A5CA209E0}"/>
              </a:ext>
            </a:extLst>
          </p:cNvPr>
          <p:cNvSpPr txBox="1"/>
          <p:nvPr/>
        </p:nvSpPr>
        <p:spPr>
          <a:xfrm>
            <a:off x="5336491" y="1246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9A8DE5-DA50-E4AF-4B5D-257FFDE28F6E}"/>
              </a:ext>
            </a:extLst>
          </p:cNvPr>
          <p:cNvCxnSpPr>
            <a:cxnSpLocks/>
          </p:cNvCxnSpPr>
          <p:nvPr/>
        </p:nvCxnSpPr>
        <p:spPr>
          <a:xfrm flipH="1">
            <a:off x="460112" y="2958697"/>
            <a:ext cx="110310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54CCD00-AE15-8175-9FFE-698B5B25F30A}"/>
              </a:ext>
            </a:extLst>
          </p:cNvPr>
          <p:cNvSpPr/>
          <p:nvPr/>
        </p:nvSpPr>
        <p:spPr>
          <a:xfrm>
            <a:off x="1002987" y="3716208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5EEF4B-F2A3-2599-83A9-EBDD252AAC1C}"/>
              </a:ext>
            </a:extLst>
          </p:cNvPr>
          <p:cNvCxnSpPr>
            <a:cxnSpLocks/>
            <a:stCxn id="63" idx="6"/>
          </p:cNvCxnSpPr>
          <p:nvPr/>
        </p:nvCxnSpPr>
        <p:spPr>
          <a:xfrm>
            <a:off x="1450023" y="3937528"/>
            <a:ext cx="790782" cy="559363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EA4B6F-EB30-78CB-52FC-96121657EE22}"/>
              </a:ext>
            </a:extLst>
          </p:cNvPr>
          <p:cNvSpPr txBox="1"/>
          <p:nvPr/>
        </p:nvSpPr>
        <p:spPr>
          <a:xfrm>
            <a:off x="1661009" y="382574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/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blipFill>
                <a:blip r:embed="rId13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/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9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106" grpId="0"/>
      <p:bldP spid="117" grpId="0" animBg="1"/>
      <p:bldP spid="63" grpId="0" animBg="1"/>
      <p:bldP spid="65" grpId="0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C6DD2-CD4B-AA2D-3459-A13CC89E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9A129F-EA50-A0E6-905D-BC077B38992B}"/>
              </a:ext>
            </a:extLst>
          </p:cNvPr>
          <p:cNvSpPr/>
          <p:nvPr/>
        </p:nvSpPr>
        <p:spPr>
          <a:xfrm>
            <a:off x="830586" y="166376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/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F629D1-93A1-D3CF-EE3F-484F46FF9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41" y="1663763"/>
                <a:ext cx="447036" cy="44264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DD5862B-534B-EACD-A9AF-DDADED89CDF0}"/>
              </a:ext>
            </a:extLst>
          </p:cNvPr>
          <p:cNvSpPr/>
          <p:nvPr/>
        </p:nvSpPr>
        <p:spPr>
          <a:xfrm>
            <a:off x="3208097" y="166376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3B4CD6-AA9A-D890-A30C-D51E2BC78E7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1277622" y="1885082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2AC8E-69D1-7863-45F2-BC31676E3FEF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2466377" y="1885083"/>
            <a:ext cx="741720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1FE97B3-B748-A7A4-3F27-B825C277747B}"/>
              </a:ext>
            </a:extLst>
          </p:cNvPr>
          <p:cNvSpPr/>
          <p:nvPr/>
        </p:nvSpPr>
        <p:spPr>
          <a:xfrm>
            <a:off x="310074" y="146057"/>
            <a:ext cx="4116321" cy="58857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Case 3: forward / backwards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8210D4-1C88-2BFC-3F92-15CFC84C1C37}"/>
              </a:ext>
            </a:extLst>
          </p:cNvPr>
          <p:cNvSpPr txBox="1"/>
          <p:nvPr/>
        </p:nvSpPr>
        <p:spPr>
          <a:xfrm>
            <a:off x="1288843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2/7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80DD2-1039-3D3A-59AB-DAD6D39507F7}"/>
              </a:ext>
            </a:extLst>
          </p:cNvPr>
          <p:cNvSpPr txBox="1"/>
          <p:nvPr/>
        </p:nvSpPr>
        <p:spPr>
          <a:xfrm>
            <a:off x="2536157" y="190408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/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flow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ACFF5C4-0695-E9BC-0A57-0EB16A385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751" y="2310742"/>
                <a:ext cx="840295" cy="369332"/>
              </a:xfrm>
              <a:prstGeom prst="rect">
                <a:avLst/>
              </a:prstGeom>
              <a:blipFill>
                <a:blip r:embed="rId3"/>
                <a:stretch>
                  <a:fillRect l="-5797" t="-8197" r="-725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0906920-EBD9-58AC-1516-47211DC0E829}"/>
              </a:ext>
            </a:extLst>
          </p:cNvPr>
          <p:cNvGrpSpPr/>
          <p:nvPr/>
        </p:nvGrpSpPr>
        <p:grpSpPr>
          <a:xfrm>
            <a:off x="834080" y="4472877"/>
            <a:ext cx="2824547" cy="442640"/>
            <a:chOff x="1520309" y="1418548"/>
            <a:chExt cx="1985862" cy="30014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6EE958-7741-1372-97B1-7B1800E55752}"/>
                </a:ext>
              </a:extLst>
            </p:cNvPr>
            <p:cNvSpPr/>
            <p:nvPr/>
          </p:nvSpPr>
          <p:spPr>
            <a:xfrm>
              <a:off x="1520309" y="1418548"/>
              <a:ext cx="314299" cy="30014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/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F36E84-CC7F-6F21-9E86-89294248E9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6090" y="1418548"/>
                  <a:ext cx="314299" cy="300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2C5188D-84A0-617B-3646-761D7ECC1CC9}"/>
                </a:ext>
              </a:extLst>
            </p:cNvPr>
            <p:cNvSpPr/>
            <p:nvPr/>
          </p:nvSpPr>
          <p:spPr>
            <a:xfrm>
              <a:off x="3191872" y="1418548"/>
              <a:ext cx="314299" cy="30014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A0BF609-8FAB-1844-5937-F8E2BEE30579}"/>
                </a:ext>
              </a:extLst>
            </p:cNvPr>
            <p:cNvCxnSpPr>
              <a:cxnSpLocks/>
              <a:stCxn id="26" idx="6"/>
              <a:endCxn id="27" idx="2"/>
            </p:cNvCxnSpPr>
            <p:nvPr/>
          </p:nvCxnSpPr>
          <p:spPr>
            <a:xfrm>
              <a:off x="1834608" y="1568621"/>
              <a:ext cx="521482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8531066-6145-6304-2809-2F79453940E9}"/>
                </a:ext>
              </a:extLst>
            </p:cNvPr>
            <p:cNvCxnSpPr>
              <a:cxnSpLocks/>
              <a:stCxn id="28" idx="2"/>
              <a:endCxn id="27" idx="6"/>
            </p:cNvCxnSpPr>
            <p:nvPr/>
          </p:nvCxnSpPr>
          <p:spPr>
            <a:xfrm flipH="1">
              <a:off x="2670389" y="1568622"/>
              <a:ext cx="521483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AE92683-CA8F-7553-6450-FB525722A4AD}"/>
              </a:ext>
            </a:extLst>
          </p:cNvPr>
          <p:cNvSpPr txBox="1"/>
          <p:nvPr/>
        </p:nvSpPr>
        <p:spPr>
          <a:xfrm>
            <a:off x="1162032" y="477651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2+b</a:t>
            </a:r>
            <a:r>
              <a:rPr lang="en-CA" dirty="0"/>
              <a:t>/7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5C0DBB-A175-FCEB-AC6D-B23D0476DCC4}"/>
              </a:ext>
            </a:extLst>
          </p:cNvPr>
          <p:cNvSpPr txBox="1"/>
          <p:nvPr/>
        </p:nvSpPr>
        <p:spPr>
          <a:xfrm>
            <a:off x="2425263" y="481617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3-b</a:t>
            </a:r>
            <a:r>
              <a:rPr lang="en-CA" dirty="0"/>
              <a:t>/5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/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dirty="0"/>
                  <a:t>new flow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br>
                  <a:rPr lang="en-CA" b="1" dirty="0"/>
                </a:br>
                <a:r>
                  <a:rPr lang="en-CA" dirty="0"/>
                  <a:t>(after augmenting)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BF248F-43FC-5AE6-68DE-ED6333F8C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906" y="5369304"/>
                <a:ext cx="2329484" cy="646331"/>
              </a:xfrm>
              <a:prstGeom prst="rect">
                <a:avLst/>
              </a:prstGeom>
              <a:blipFill>
                <a:blip r:embed="rId5"/>
                <a:stretch>
                  <a:fillRect l="-2089" t="-5660" r="-1828" b="-141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/>
              <p:nvPr/>
            </p:nvSpPr>
            <p:spPr>
              <a:xfrm>
                <a:off x="6736326" y="3365125"/>
                <a:ext cx="3700648" cy="83099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A" sz="2400" b="0" dirty="0"/>
                  <a:t>Added and subtracted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CA" sz="2400" dirty="0"/>
                  <a:t> terms </a:t>
                </a:r>
                <a:r>
                  <a:rPr lang="en-CA" sz="2400" b="1" dirty="0"/>
                  <a:t>cancel out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3D34AE-DE73-03A3-2125-9816906BE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326" y="3365125"/>
                <a:ext cx="3700648" cy="830997"/>
              </a:xfrm>
              <a:prstGeom prst="rect">
                <a:avLst/>
              </a:prstGeom>
              <a:blipFill>
                <a:blip r:embed="rId6"/>
                <a:stretch>
                  <a:fillRect l="-2295" t="-5036" r="-2623" b="-143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5A2485-260C-E77D-4269-9451E3D91C77}"/>
              </a:ext>
            </a:extLst>
          </p:cNvPr>
          <p:cNvCxnSpPr>
            <a:cxnSpLocks/>
          </p:cNvCxnSpPr>
          <p:nvPr/>
        </p:nvCxnSpPr>
        <p:spPr>
          <a:xfrm>
            <a:off x="9020609" y="1859559"/>
            <a:ext cx="741719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2C94609-E2E9-0C53-8C2B-17BB6F1FF19F}"/>
              </a:ext>
            </a:extLst>
          </p:cNvPr>
          <p:cNvCxnSpPr>
            <a:cxnSpLocks/>
          </p:cNvCxnSpPr>
          <p:nvPr/>
        </p:nvCxnSpPr>
        <p:spPr>
          <a:xfrm>
            <a:off x="10209364" y="1859559"/>
            <a:ext cx="74172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C33B8F6-3037-DACF-E6B1-255F737BFDF0}"/>
              </a:ext>
            </a:extLst>
          </p:cNvPr>
          <p:cNvSpPr/>
          <p:nvPr/>
        </p:nvSpPr>
        <p:spPr>
          <a:xfrm>
            <a:off x="5027501" y="1656489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/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D17C8E7-D3CF-99E6-AC51-FDD782A91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256" y="1656489"/>
                <a:ext cx="447036" cy="4426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>
            <a:extLst>
              <a:ext uri="{FF2B5EF4-FFF2-40B4-BE49-F238E27FC236}">
                <a16:creationId xmlns:a16="http://schemas.microsoft.com/office/drawing/2014/main" id="{3C144528-558D-EC24-226C-017343F84276}"/>
              </a:ext>
            </a:extLst>
          </p:cNvPr>
          <p:cNvSpPr/>
          <p:nvPr/>
        </p:nvSpPr>
        <p:spPr>
          <a:xfrm>
            <a:off x="7405012" y="1656489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01B952-B743-B07F-BB37-2CA3B72E992D}"/>
              </a:ext>
            </a:extLst>
          </p:cNvPr>
          <p:cNvCxnSpPr>
            <a:cxnSpLocks/>
          </p:cNvCxnSpPr>
          <p:nvPr/>
        </p:nvCxnSpPr>
        <p:spPr>
          <a:xfrm>
            <a:off x="5474537" y="1936046"/>
            <a:ext cx="741718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1BB81B3F-6F11-EDCD-93D2-6352FDEEA1AA}"/>
              </a:ext>
            </a:extLst>
          </p:cNvPr>
          <p:cNvSpPr txBox="1"/>
          <p:nvPr/>
        </p:nvSpPr>
        <p:spPr>
          <a:xfrm>
            <a:off x="5652537" y="19213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/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03B28EF-4CE6-5525-A1A4-471ADFBD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944" y="2310742"/>
                <a:ext cx="2116220" cy="395558"/>
              </a:xfrm>
              <a:prstGeom prst="rect">
                <a:avLst/>
              </a:prstGeom>
              <a:blipFill>
                <a:blip r:embed="rId8"/>
                <a:stretch>
                  <a:fillRect l="-2305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C073ECC-6DB3-64AC-2E31-6E8FC1230E14}"/>
              </a:ext>
            </a:extLst>
          </p:cNvPr>
          <p:cNvCxnSpPr>
            <a:cxnSpLocks/>
          </p:cNvCxnSpPr>
          <p:nvPr/>
        </p:nvCxnSpPr>
        <p:spPr>
          <a:xfrm flipH="1">
            <a:off x="5440349" y="1805675"/>
            <a:ext cx="74172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678E7D4-A046-9ED2-0004-91486FC4CC45}"/>
              </a:ext>
            </a:extLst>
          </p:cNvPr>
          <p:cNvSpPr txBox="1"/>
          <p:nvPr/>
        </p:nvSpPr>
        <p:spPr>
          <a:xfrm>
            <a:off x="5671589" y="14920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453A1A5-3234-002E-8368-24B97FAFB8AE}"/>
              </a:ext>
            </a:extLst>
          </p:cNvPr>
          <p:cNvCxnSpPr>
            <a:cxnSpLocks/>
          </p:cNvCxnSpPr>
          <p:nvPr/>
        </p:nvCxnSpPr>
        <p:spPr>
          <a:xfrm>
            <a:off x="6674513" y="1936833"/>
            <a:ext cx="741718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D210D7E-6C3D-4210-ED3E-7723D92F3FBF}"/>
              </a:ext>
            </a:extLst>
          </p:cNvPr>
          <p:cNvSpPr txBox="1"/>
          <p:nvPr/>
        </p:nvSpPr>
        <p:spPr>
          <a:xfrm>
            <a:off x="6852513" y="19221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3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1F4B5A-A8B7-A06D-00D4-61B095EE5B09}"/>
              </a:ext>
            </a:extLst>
          </p:cNvPr>
          <p:cNvCxnSpPr>
            <a:cxnSpLocks/>
          </p:cNvCxnSpPr>
          <p:nvPr/>
        </p:nvCxnSpPr>
        <p:spPr>
          <a:xfrm flipH="1">
            <a:off x="6639189" y="1799991"/>
            <a:ext cx="7417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6F2FEB4-5264-D8B9-5881-F23B0B56E4EF}"/>
              </a:ext>
            </a:extLst>
          </p:cNvPr>
          <p:cNvSpPr txBox="1"/>
          <p:nvPr/>
        </p:nvSpPr>
        <p:spPr>
          <a:xfrm>
            <a:off x="6870429" y="14572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/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augmenting path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:r>
                  <a:rPr lang="en-CA" b="1" dirty="0"/>
                  <a:t>in</a:t>
                </a:r>
                <a:r>
                  <a:rPr lang="en-CA" b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51143D3-C40E-FF1E-A1F4-C2B6803DF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010" y="2263048"/>
                <a:ext cx="2922531" cy="395558"/>
              </a:xfrm>
              <a:prstGeom prst="rect">
                <a:avLst/>
              </a:prstGeom>
              <a:blipFill>
                <a:blip r:embed="rId9"/>
                <a:stretch>
                  <a:fillRect l="-1670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/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/>
                  <a:t>Let </a:t>
                </a:r>
                <a14:m>
                  <m:oMath xmlns:m="http://schemas.openxmlformats.org/officeDocument/2006/math">
                    <m:r>
                      <a:rPr lang="en-CA" b="1" i="0" smtClean="0">
                        <a:latin typeface="Cambria Math" panose="02040503050406030204" pitchFamily="18" charset="0"/>
                      </a:rPr>
                      <m:t>𝐛𝐨𝐭𝐭𝐥𝐞𝐧𝐞𝐜𝐤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53F13C9-154F-4B36-D570-978B4290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59" y="3187290"/>
                <a:ext cx="2747098" cy="369332"/>
              </a:xfrm>
              <a:prstGeom prst="rect">
                <a:avLst/>
              </a:prstGeom>
              <a:blipFill>
                <a:blip r:embed="rId10"/>
                <a:stretch>
                  <a:fillRect l="-1556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EF38984-782F-B6AC-68AA-E4854D5FE2E5}"/>
              </a:ext>
            </a:extLst>
          </p:cNvPr>
          <p:cNvCxnSpPr>
            <a:cxnSpLocks/>
          </p:cNvCxnSpPr>
          <p:nvPr/>
        </p:nvCxnSpPr>
        <p:spPr>
          <a:xfrm flipH="1">
            <a:off x="8142236" y="784465"/>
            <a:ext cx="77" cy="2016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492FD7C-331F-822B-364B-622AF16274A2}"/>
              </a:ext>
            </a:extLst>
          </p:cNvPr>
          <p:cNvCxnSpPr>
            <a:cxnSpLocks/>
          </p:cNvCxnSpPr>
          <p:nvPr/>
        </p:nvCxnSpPr>
        <p:spPr>
          <a:xfrm>
            <a:off x="4741872" y="784465"/>
            <a:ext cx="0" cy="20169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591C993-E3C5-6C63-366A-D3A543A71522}"/>
              </a:ext>
            </a:extLst>
          </p:cNvPr>
          <p:cNvSpPr txBox="1"/>
          <p:nvPr/>
        </p:nvSpPr>
        <p:spPr>
          <a:xfrm>
            <a:off x="8820243" y="1336310"/>
            <a:ext cx="107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forward</a:t>
            </a:r>
            <a:endParaRPr lang="en-CA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3FDF763-9934-EB44-61A8-62546AA17FBC}"/>
              </a:ext>
            </a:extLst>
          </p:cNvPr>
          <p:cNvSpPr txBox="1"/>
          <p:nvPr/>
        </p:nvSpPr>
        <p:spPr>
          <a:xfrm>
            <a:off x="10045256" y="1336310"/>
            <a:ext cx="1556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/>
              <a:t>backwards</a:t>
            </a:r>
            <a:endParaRPr lang="en-CA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6AF4E8A-A9BF-C576-36F2-33D392C71EF1}"/>
              </a:ext>
            </a:extLst>
          </p:cNvPr>
          <p:cNvSpPr txBox="1"/>
          <p:nvPr/>
        </p:nvSpPr>
        <p:spPr>
          <a:xfrm>
            <a:off x="6736326" y="4429286"/>
            <a:ext cx="5044636" cy="4001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000" b="1" dirty="0"/>
              <a:t>Case 4: backwards / forwards </a:t>
            </a:r>
            <a:r>
              <a:rPr lang="en-CA" sz="2000" b="0" dirty="0"/>
              <a:t>is similar.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/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7C737B2-F31C-F8AB-5B62-0D6F8506B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22" y="1636378"/>
                <a:ext cx="447036" cy="44264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0609E4-3D20-95EE-0C15-B0D83285B842}"/>
              </a:ext>
            </a:extLst>
          </p:cNvPr>
          <p:cNvSpPr txBox="1"/>
          <p:nvPr/>
        </p:nvSpPr>
        <p:spPr>
          <a:xfrm>
            <a:off x="9163703" y="1825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FB2C4-5F5E-8A2C-F583-EC4117EA230B}"/>
              </a:ext>
            </a:extLst>
          </p:cNvPr>
          <p:cNvSpPr txBox="1"/>
          <p:nvPr/>
        </p:nvSpPr>
        <p:spPr>
          <a:xfrm>
            <a:off x="10363679" y="182635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570612-0AFA-E0D0-484F-61E9F04816E6}"/>
              </a:ext>
            </a:extLst>
          </p:cNvPr>
          <p:cNvSpPr/>
          <p:nvPr/>
        </p:nvSpPr>
        <p:spPr>
          <a:xfrm>
            <a:off x="846990" y="947903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461D60-4E90-C0CB-DC6C-C85F39461373}"/>
              </a:ext>
            </a:extLst>
          </p:cNvPr>
          <p:cNvCxnSpPr>
            <a:cxnSpLocks/>
            <a:stCxn id="6" idx="1"/>
            <a:endCxn id="20" idx="5"/>
          </p:cNvCxnSpPr>
          <p:nvPr/>
        </p:nvCxnSpPr>
        <p:spPr>
          <a:xfrm flipH="1" flipV="1">
            <a:off x="1228559" y="1325720"/>
            <a:ext cx="856249" cy="40286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EB977F-F47F-B298-B89C-5F38A60AA679}"/>
              </a:ext>
            </a:extLst>
          </p:cNvPr>
          <p:cNvSpPr txBox="1"/>
          <p:nvPr/>
        </p:nvSpPr>
        <p:spPr>
          <a:xfrm>
            <a:off x="1513107" y="115164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5/6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467DA39-49FA-1434-D1B8-7FA0A689F787}"/>
              </a:ext>
            </a:extLst>
          </p:cNvPr>
          <p:cNvSpPr/>
          <p:nvPr/>
        </p:nvSpPr>
        <p:spPr>
          <a:xfrm>
            <a:off x="5024099" y="883014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40717B1-6DB5-5E1B-A237-0A41B45813D6}"/>
              </a:ext>
            </a:extLst>
          </p:cNvPr>
          <p:cNvCxnSpPr>
            <a:cxnSpLocks/>
            <a:stCxn id="74" idx="0"/>
            <a:endCxn id="43" idx="6"/>
          </p:cNvCxnSpPr>
          <p:nvPr/>
        </p:nvCxnSpPr>
        <p:spPr>
          <a:xfrm flipH="1" flipV="1">
            <a:off x="5471135" y="1104334"/>
            <a:ext cx="968639" cy="5521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47E015C-F758-381D-3CFF-2AFC03292776}"/>
              </a:ext>
            </a:extLst>
          </p:cNvPr>
          <p:cNvSpPr txBox="1"/>
          <p:nvPr/>
        </p:nvSpPr>
        <p:spPr>
          <a:xfrm>
            <a:off x="5949763" y="112835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6C867DC-BA94-BC9B-96D7-4213E39ECB90}"/>
              </a:ext>
            </a:extLst>
          </p:cNvPr>
          <p:cNvCxnSpPr>
            <a:cxnSpLocks/>
            <a:stCxn id="43" idx="5"/>
            <a:endCxn id="74" idx="1"/>
          </p:cNvCxnSpPr>
          <p:nvPr/>
        </p:nvCxnSpPr>
        <p:spPr>
          <a:xfrm>
            <a:off x="5405668" y="1260831"/>
            <a:ext cx="876055" cy="4604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3C59AB87-8312-40D2-23FC-088A5CA209E0}"/>
              </a:ext>
            </a:extLst>
          </p:cNvPr>
          <p:cNvSpPr txBox="1"/>
          <p:nvPr/>
        </p:nvSpPr>
        <p:spPr>
          <a:xfrm>
            <a:off x="5336491" y="12641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9A8DE5-DA50-E4AF-4B5D-257FFDE28F6E}"/>
              </a:ext>
            </a:extLst>
          </p:cNvPr>
          <p:cNvCxnSpPr>
            <a:cxnSpLocks/>
          </p:cNvCxnSpPr>
          <p:nvPr/>
        </p:nvCxnSpPr>
        <p:spPr>
          <a:xfrm flipH="1">
            <a:off x="460112" y="2958697"/>
            <a:ext cx="110310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54CCD00-AE15-8175-9FFE-698B5B25F30A}"/>
              </a:ext>
            </a:extLst>
          </p:cNvPr>
          <p:cNvSpPr/>
          <p:nvPr/>
        </p:nvSpPr>
        <p:spPr>
          <a:xfrm>
            <a:off x="1002987" y="3716208"/>
            <a:ext cx="447036" cy="4426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55EEF4B-F2A3-2599-83A9-EBDD252AAC1C}"/>
              </a:ext>
            </a:extLst>
          </p:cNvPr>
          <p:cNvCxnSpPr>
            <a:cxnSpLocks/>
            <a:stCxn id="27" idx="1"/>
            <a:endCxn id="63" idx="5"/>
          </p:cNvCxnSpPr>
          <p:nvPr/>
        </p:nvCxnSpPr>
        <p:spPr>
          <a:xfrm flipH="1" flipV="1">
            <a:off x="1384556" y="4094025"/>
            <a:ext cx="703746" cy="44367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EA4B6F-EB30-78CB-52FC-96121657EE22}"/>
              </a:ext>
            </a:extLst>
          </p:cNvPr>
          <p:cNvSpPr txBox="1"/>
          <p:nvPr/>
        </p:nvSpPr>
        <p:spPr>
          <a:xfrm>
            <a:off x="1656683" y="397908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5/6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/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640ECA4-D749-95DE-03BA-19CCDBDF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691" y="3728950"/>
                <a:ext cx="1930864" cy="700336"/>
              </a:xfrm>
              <a:prstGeom prst="rect">
                <a:avLst/>
              </a:prstGeom>
              <a:blipFill>
                <a:blip r:embed="rId12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/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00CF6CD-2BD5-B331-F978-0C159D2D5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571" y="868641"/>
                <a:ext cx="1666961" cy="700336"/>
              </a:xfrm>
              <a:prstGeom prst="rect">
                <a:avLst/>
              </a:prstGeom>
              <a:blipFill>
                <a:blip r:embed="rId13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721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 animBg="1"/>
      <p:bldP spid="106" grpId="0"/>
      <p:bldP spid="117" grpId="0" animBg="1"/>
      <p:bldP spid="63" grpId="0" animBg="1"/>
      <p:bldP spid="65" grpId="0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67BDC0-2C49-E535-920E-C49DEBA1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review of last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9446-2BA1-4A6D-1A29-BA30A31D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00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1E0DCC-D52A-E6E6-983A-B3F13898B9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4212" y="-2"/>
                <a:ext cx="11298955" cy="1028386"/>
              </a:xfrm>
            </p:spPr>
            <p:txBody>
              <a:bodyPr/>
              <a:lstStyle/>
              <a:p>
                <a:r>
                  <a:rPr lang="en-CA" dirty="0"/>
                  <a:t>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61E0DCC-D52A-E6E6-983A-B3F13898B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4212" y="-2"/>
                <a:ext cx="11298955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D47B9-C44F-9573-35B8-584834CF77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980" y="1230549"/>
                <a:ext cx="11298955" cy="484055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Last step in 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CA" dirty="0"/>
                  <a:t> is a flow</a:t>
                </a:r>
              </a:p>
              <a:p>
                <a:pPr lvl="1"/>
                <a:r>
                  <a:rPr lang="en-CA" b="0" dirty="0"/>
                  <a:t>Prove: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still has no flow into it</a:t>
                </a:r>
              </a:p>
              <a:p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a flow,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To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an augmenting</a:t>
                </a:r>
                <a:br>
                  <a:rPr lang="en-CA" dirty="0"/>
                </a:br>
                <a:r>
                  <a:rPr lang="en-CA" dirty="0"/>
                  <a:t>path must include an edge </a:t>
                </a:r>
                <a:r>
                  <a:rPr lang="en-CA" b="1" dirty="0"/>
                  <a:t>into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CA" b="1" dirty="0"/>
              </a:p>
              <a:p>
                <a:r>
                  <a:rPr lang="en-CA" dirty="0"/>
                  <a:t>But then an augmenting path</a:t>
                </a:r>
                <a:br>
                  <a:rPr lang="en-CA" dirty="0"/>
                </a:br>
                <a:r>
                  <a:rPr lang="en-CA" dirty="0"/>
                  <a:t>starts 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 then returns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CA" b="0" dirty="0"/>
                </a:br>
                <a:r>
                  <a:rPr lang="en-CA" b="0" dirty="0"/>
                  <a:t>forming a cycle -- contradiction!</a:t>
                </a: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D47B9-C44F-9573-35B8-584834CF7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80" y="1230549"/>
                <a:ext cx="11298955" cy="4840551"/>
              </a:xfrm>
              <a:blipFill>
                <a:blip r:embed="rId3"/>
                <a:stretch>
                  <a:fillRect l="-1456" t="-17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766C5-6D3D-0FC0-94B3-D6017616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E6CFED-D96A-325A-0CF6-15FF3DC8C6C9}"/>
              </a:ext>
            </a:extLst>
          </p:cNvPr>
          <p:cNvGrpSpPr/>
          <p:nvPr/>
        </p:nvGrpSpPr>
        <p:grpSpPr>
          <a:xfrm>
            <a:off x="7273007" y="903384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A89E833-B053-7B62-4721-141C1A78917D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29E5E0-78F0-2A95-F6F2-884C9009E956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1FB4C9D-8180-45F6-045C-CFAA21154CEC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66EC440-2B59-02A7-4AD6-112E24CBA0B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D052D8-BCDE-2B6F-E56B-53EAB7D9F76E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3637AD-0AF6-B742-E301-66830A72373D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FDD57C-4312-B4D5-EB89-259BAF471734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9F60AB-9FA0-9B12-9D02-9B28FC83DB24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FE71F1D-381C-3EBC-EA67-671945C28A04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12D5A00E-165D-F485-E73E-40420A918761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E38D8AF-4B17-69C7-4039-1891C495F2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8795688-A49F-061D-ECF3-0BFAAEB307B9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E493047-96AE-3756-3EE6-A03953785C6F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298984-DE57-7600-8D41-1B66DF00CE9D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328F1D7-5144-C6E0-6B31-A183CDA519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ADB7340-B754-39F3-6220-457D4ACBD7E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FA5D684-FCA0-3878-444E-1C1FAA98178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D48594-F49B-B8F7-1248-E06820F078DA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03B8A3-FAA0-0EA9-D4CA-25A203A181CC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A47C56D-FD57-5C23-B520-2CF86E4B2F68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3C4B7C7-BDF6-44BB-4533-B5AB7142A2C8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64A96F-38CA-1B07-1C97-A21B377FA149}"/>
              </a:ext>
            </a:extLst>
          </p:cNvPr>
          <p:cNvGrpSpPr/>
          <p:nvPr/>
        </p:nvGrpSpPr>
        <p:grpSpPr>
          <a:xfrm>
            <a:off x="7548104" y="1048526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5E3B24-66A7-6797-C2FA-83C126F8BB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A384262-E475-EE49-628F-D2837402E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9FE574D-7AD5-64FB-14F3-552E3B21C880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369F37-7CF9-0178-9458-FF8F8C60FE24}"/>
                  </a:ext>
                </a:extLst>
              </p:cNvPr>
              <p:cNvSpPr txBox="1"/>
              <p:nvPr/>
            </p:nvSpPr>
            <p:spPr>
              <a:xfrm>
                <a:off x="8358661" y="2365663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FF2828"/>
                    </a:solidFill>
                  </a:rPr>
                  <a:t> with value 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369F37-7CF9-0178-9458-FF8F8C60F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661" y="2365663"/>
                <a:ext cx="2223686" cy="369332"/>
              </a:xfrm>
              <a:prstGeom prst="rect">
                <a:avLst/>
              </a:prstGeom>
              <a:blipFill>
                <a:blip r:embed="rId6"/>
                <a:stretch>
                  <a:fillRect l="-2192" t="-8197" r="-1370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264A4D7F-2C76-6E53-DF9F-D06D9CAC1F2D}"/>
              </a:ext>
            </a:extLst>
          </p:cNvPr>
          <p:cNvSpPr txBox="1"/>
          <p:nvPr/>
        </p:nvSpPr>
        <p:spPr>
          <a:xfrm>
            <a:off x="7347994" y="96793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CE3E75-95E8-CF37-451A-41A06395E600}"/>
              </a:ext>
            </a:extLst>
          </p:cNvPr>
          <p:cNvSpPr txBox="1"/>
          <p:nvPr/>
        </p:nvSpPr>
        <p:spPr>
          <a:xfrm>
            <a:off x="10045518" y="146197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8240AD-5A1A-80AC-8A30-DB09CF1B35E9}"/>
              </a:ext>
            </a:extLst>
          </p:cNvPr>
          <p:cNvSpPr txBox="1"/>
          <p:nvPr/>
        </p:nvSpPr>
        <p:spPr>
          <a:xfrm>
            <a:off x="11137718" y="184931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7B5F45-7F95-4D97-7FDF-7DB685CBD106}"/>
              </a:ext>
            </a:extLst>
          </p:cNvPr>
          <p:cNvSpPr txBox="1"/>
          <p:nvPr/>
        </p:nvSpPr>
        <p:spPr>
          <a:xfrm>
            <a:off x="11079046" y="9219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4C769-AFCB-B576-93C8-BE9F3D859793}"/>
              </a:ext>
            </a:extLst>
          </p:cNvPr>
          <p:cNvSpPr txBox="1"/>
          <p:nvPr/>
        </p:nvSpPr>
        <p:spPr>
          <a:xfrm>
            <a:off x="10067533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713C77-053E-5EF7-24C7-E071A74AC4A3}"/>
              </a:ext>
            </a:extLst>
          </p:cNvPr>
          <p:cNvSpPr txBox="1"/>
          <p:nvPr/>
        </p:nvSpPr>
        <p:spPr>
          <a:xfrm>
            <a:off x="9245422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9B9770-7EB4-1ED6-04C0-55FC3F1DDFDD}"/>
              </a:ext>
            </a:extLst>
          </p:cNvPr>
          <p:cNvSpPr txBox="1"/>
          <p:nvPr/>
        </p:nvSpPr>
        <p:spPr>
          <a:xfrm>
            <a:off x="8444776" y="7088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13C839-DAC3-2879-139C-93C00014CED4}"/>
              </a:ext>
            </a:extLst>
          </p:cNvPr>
          <p:cNvSpPr txBox="1"/>
          <p:nvPr/>
        </p:nvSpPr>
        <p:spPr>
          <a:xfrm>
            <a:off x="10040211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2C4D68-A309-DC05-DC6C-CEAC3FF95541}"/>
              </a:ext>
            </a:extLst>
          </p:cNvPr>
          <p:cNvSpPr txBox="1"/>
          <p:nvPr/>
        </p:nvSpPr>
        <p:spPr>
          <a:xfrm>
            <a:off x="9218100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B63B073-EF96-EAF1-1674-158689C93375}"/>
              </a:ext>
            </a:extLst>
          </p:cNvPr>
          <p:cNvSpPr txBox="1"/>
          <p:nvPr/>
        </p:nvSpPr>
        <p:spPr>
          <a:xfrm>
            <a:off x="8417454" y="207488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285AF3-8550-8FF6-84C5-5BC70FC6272B}"/>
              </a:ext>
            </a:extLst>
          </p:cNvPr>
          <p:cNvSpPr txBox="1"/>
          <p:nvPr/>
        </p:nvSpPr>
        <p:spPr>
          <a:xfrm>
            <a:off x="7373951" y="183179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B013630-A108-A259-5E65-3234DE04B3C6}"/>
              </a:ext>
            </a:extLst>
          </p:cNvPr>
          <p:cNvSpPr/>
          <p:nvPr/>
        </p:nvSpPr>
        <p:spPr>
          <a:xfrm>
            <a:off x="8108789" y="473487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CA07912-6CA2-1506-9D7A-5634B4F75E30}"/>
              </a:ext>
            </a:extLst>
          </p:cNvPr>
          <p:cNvSpPr/>
          <p:nvPr/>
        </p:nvSpPr>
        <p:spPr>
          <a:xfrm>
            <a:off x="8108789" y="367885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7CBAF5-611F-8459-6E64-62887A510E12}"/>
              </a:ext>
            </a:extLst>
          </p:cNvPr>
          <p:cNvSpPr/>
          <p:nvPr/>
        </p:nvSpPr>
        <p:spPr>
          <a:xfrm>
            <a:off x="8944570" y="473487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29AE039-B408-DEB8-F9C9-5EEC1858CC47}"/>
              </a:ext>
            </a:extLst>
          </p:cNvPr>
          <p:cNvSpPr/>
          <p:nvPr/>
        </p:nvSpPr>
        <p:spPr>
          <a:xfrm>
            <a:off x="8944570" y="367885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C507828-B44B-A049-1E94-DCC7288728FC}"/>
              </a:ext>
            </a:extLst>
          </p:cNvPr>
          <p:cNvSpPr/>
          <p:nvPr/>
        </p:nvSpPr>
        <p:spPr>
          <a:xfrm>
            <a:off x="9780352" y="473487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2BAFA90-D62C-95F2-1018-C4235E1301B0}"/>
              </a:ext>
            </a:extLst>
          </p:cNvPr>
          <p:cNvSpPr/>
          <p:nvPr/>
        </p:nvSpPr>
        <p:spPr>
          <a:xfrm>
            <a:off x="9780352" y="367885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8BA2AE-A96D-9DA4-4ADA-7BA5B6A64C6F}"/>
              </a:ext>
            </a:extLst>
          </p:cNvPr>
          <p:cNvSpPr/>
          <p:nvPr/>
        </p:nvSpPr>
        <p:spPr>
          <a:xfrm>
            <a:off x="10616134" y="4734875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E356D30-61C6-2D70-DE0F-CBD767EAFF2B}"/>
              </a:ext>
            </a:extLst>
          </p:cNvPr>
          <p:cNvSpPr/>
          <p:nvPr/>
        </p:nvSpPr>
        <p:spPr>
          <a:xfrm>
            <a:off x="10616134" y="3678859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B2345F-060C-178E-3AE2-3C153059BB89}"/>
                  </a:ext>
                </a:extLst>
              </p:cNvPr>
              <p:cNvSpPr/>
              <p:nvPr/>
            </p:nvSpPr>
            <p:spPr>
              <a:xfrm>
                <a:off x="7273007" y="420686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B2345F-060C-178E-3AE2-3C153059B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007" y="4206867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0FD2D84-9690-425E-F816-30BC6C323B5F}"/>
                  </a:ext>
                </a:extLst>
              </p:cNvPr>
              <p:cNvSpPr/>
              <p:nvPr/>
            </p:nvSpPr>
            <p:spPr>
              <a:xfrm>
                <a:off x="11451916" y="4206867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0FD2D84-9690-425E-F816-30BC6C32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916" y="4206867"/>
                <a:ext cx="314299" cy="300147"/>
              </a:xfrm>
              <a:prstGeom prst="ellipse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9636C-F8B5-9892-1193-812DC194C519}"/>
              </a:ext>
            </a:extLst>
          </p:cNvPr>
          <p:cNvCxnSpPr>
            <a:cxnSpLocks/>
            <a:stCxn id="44" idx="2"/>
            <a:endCxn id="51" idx="7"/>
          </p:cNvCxnSpPr>
          <p:nvPr/>
        </p:nvCxnSpPr>
        <p:spPr>
          <a:xfrm flipH="1">
            <a:off x="7541278" y="3828933"/>
            <a:ext cx="567511" cy="4218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5272E0-5C4E-2BFE-F029-AAA12DF35D92}"/>
              </a:ext>
            </a:extLst>
          </p:cNvPr>
          <p:cNvCxnSpPr>
            <a:cxnSpLocks/>
            <a:stCxn id="51" idx="5"/>
            <a:endCxn id="43" idx="2"/>
          </p:cNvCxnSpPr>
          <p:nvPr/>
        </p:nvCxnSpPr>
        <p:spPr>
          <a:xfrm>
            <a:off x="7541279" y="4463059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674DA05-43BB-BA33-A971-A53312EDDBF2}"/>
              </a:ext>
            </a:extLst>
          </p:cNvPr>
          <p:cNvCxnSpPr>
            <a:cxnSpLocks/>
            <a:stCxn id="43" idx="6"/>
            <a:endCxn id="45" idx="2"/>
          </p:cNvCxnSpPr>
          <p:nvPr/>
        </p:nvCxnSpPr>
        <p:spPr>
          <a:xfrm>
            <a:off x="8423088" y="4884949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1C21636-9B1C-EB56-25AC-0BD9BBC30D49}"/>
              </a:ext>
            </a:extLst>
          </p:cNvPr>
          <p:cNvCxnSpPr>
            <a:cxnSpLocks/>
            <a:stCxn id="44" idx="6"/>
            <a:endCxn id="46" idx="2"/>
          </p:cNvCxnSpPr>
          <p:nvPr/>
        </p:nvCxnSpPr>
        <p:spPr>
          <a:xfrm>
            <a:off x="8423088" y="382893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795A68D-AB1B-1DEB-2833-54E007CB6915}"/>
              </a:ext>
            </a:extLst>
          </p:cNvPr>
          <p:cNvCxnSpPr>
            <a:cxnSpLocks/>
          </p:cNvCxnSpPr>
          <p:nvPr/>
        </p:nvCxnSpPr>
        <p:spPr>
          <a:xfrm>
            <a:off x="9268314" y="4880016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6714873-55A8-4DF6-E173-0D9A09FD5365}"/>
              </a:ext>
            </a:extLst>
          </p:cNvPr>
          <p:cNvCxnSpPr>
            <a:cxnSpLocks/>
          </p:cNvCxnSpPr>
          <p:nvPr/>
        </p:nvCxnSpPr>
        <p:spPr>
          <a:xfrm>
            <a:off x="9268314" y="3824000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174E53E-844C-BE9C-C46B-1088729C259F}"/>
              </a:ext>
            </a:extLst>
          </p:cNvPr>
          <p:cNvCxnSpPr>
            <a:cxnSpLocks/>
          </p:cNvCxnSpPr>
          <p:nvPr/>
        </p:nvCxnSpPr>
        <p:spPr>
          <a:xfrm>
            <a:off x="10108249" y="4881790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7BE0C7E-2C5F-65C1-6734-E30495156EBF}"/>
              </a:ext>
            </a:extLst>
          </p:cNvPr>
          <p:cNvCxnSpPr>
            <a:cxnSpLocks/>
          </p:cNvCxnSpPr>
          <p:nvPr/>
        </p:nvCxnSpPr>
        <p:spPr>
          <a:xfrm>
            <a:off x="10108249" y="3825774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B3B194E-AC5D-AD78-3C8F-7567F4E070BB}"/>
              </a:ext>
            </a:extLst>
          </p:cNvPr>
          <p:cNvCxnSpPr>
            <a:cxnSpLocks/>
            <a:stCxn id="50" idx="6"/>
            <a:endCxn id="52" idx="1"/>
          </p:cNvCxnSpPr>
          <p:nvPr/>
        </p:nvCxnSpPr>
        <p:spPr>
          <a:xfrm>
            <a:off x="10930433" y="3828932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5E119D-8991-DFF3-0889-2E28D1B1217D}"/>
              </a:ext>
            </a:extLst>
          </p:cNvPr>
          <p:cNvCxnSpPr>
            <a:cxnSpLocks/>
            <a:stCxn id="52" idx="3"/>
            <a:endCxn id="49" idx="6"/>
          </p:cNvCxnSpPr>
          <p:nvPr/>
        </p:nvCxnSpPr>
        <p:spPr>
          <a:xfrm flipH="1">
            <a:off x="10930433" y="4463058"/>
            <a:ext cx="567511" cy="4218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E3F0710-F499-09D7-0933-739127D2FAAD}"/>
              </a:ext>
            </a:extLst>
          </p:cNvPr>
          <p:cNvCxnSpPr>
            <a:cxnSpLocks/>
            <a:stCxn id="49" idx="0"/>
            <a:endCxn id="44" idx="5"/>
          </p:cNvCxnSpPr>
          <p:nvPr/>
        </p:nvCxnSpPr>
        <p:spPr>
          <a:xfrm flipH="1" flipV="1">
            <a:off x="8377060" y="3935050"/>
            <a:ext cx="2396224" cy="79982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48870C8C-ED32-2369-6DD7-6468697203E3}"/>
              </a:ext>
            </a:extLst>
          </p:cNvPr>
          <p:cNvSpPr txBox="1"/>
          <p:nvPr/>
        </p:nvSpPr>
        <p:spPr>
          <a:xfrm>
            <a:off x="7347994" y="37434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A35038-0F19-5D62-E750-E4BD1F8F3ECD}"/>
              </a:ext>
            </a:extLst>
          </p:cNvPr>
          <p:cNvSpPr txBox="1"/>
          <p:nvPr/>
        </p:nvSpPr>
        <p:spPr>
          <a:xfrm>
            <a:off x="10045518" y="42374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77331A-59FF-49D4-8487-90ABD76CECC4}"/>
              </a:ext>
            </a:extLst>
          </p:cNvPr>
          <p:cNvSpPr txBox="1"/>
          <p:nvPr/>
        </p:nvSpPr>
        <p:spPr>
          <a:xfrm>
            <a:off x="11137718" y="4624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561CB16-C4AF-10BE-D5B7-04BD199D291C}"/>
              </a:ext>
            </a:extLst>
          </p:cNvPr>
          <p:cNvSpPr txBox="1"/>
          <p:nvPr/>
        </p:nvSpPr>
        <p:spPr>
          <a:xfrm>
            <a:off x="11079046" y="36974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FBF5D6-E79B-D597-3206-CE0408728478}"/>
              </a:ext>
            </a:extLst>
          </p:cNvPr>
          <p:cNvSpPr txBox="1"/>
          <p:nvPr/>
        </p:nvSpPr>
        <p:spPr>
          <a:xfrm>
            <a:off x="10067533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DB8BC26-E45C-20CF-3BD2-8D20F4388F78}"/>
              </a:ext>
            </a:extLst>
          </p:cNvPr>
          <p:cNvSpPr txBox="1"/>
          <p:nvPr/>
        </p:nvSpPr>
        <p:spPr>
          <a:xfrm>
            <a:off x="9245422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42F42C-F335-1D08-1C0C-B48D33C8E184}"/>
              </a:ext>
            </a:extLst>
          </p:cNvPr>
          <p:cNvSpPr txBox="1"/>
          <p:nvPr/>
        </p:nvSpPr>
        <p:spPr>
          <a:xfrm>
            <a:off x="8444776" y="34843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9D8336-E4E8-3DF0-C8F2-FF16D89A7F83}"/>
              </a:ext>
            </a:extLst>
          </p:cNvPr>
          <p:cNvSpPr txBox="1"/>
          <p:nvPr/>
        </p:nvSpPr>
        <p:spPr>
          <a:xfrm>
            <a:off x="10040211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A9B14B8-86F1-EABD-0047-4796A0E13F55}"/>
              </a:ext>
            </a:extLst>
          </p:cNvPr>
          <p:cNvSpPr txBox="1"/>
          <p:nvPr/>
        </p:nvSpPr>
        <p:spPr>
          <a:xfrm>
            <a:off x="9218100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16A4D7-98CB-FFBD-F512-B115B7DA2B54}"/>
              </a:ext>
            </a:extLst>
          </p:cNvPr>
          <p:cNvSpPr txBox="1"/>
          <p:nvPr/>
        </p:nvSpPr>
        <p:spPr>
          <a:xfrm>
            <a:off x="8417454" y="48503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0B2CAE1-B385-F708-FEC0-BE749AD6C147}"/>
              </a:ext>
            </a:extLst>
          </p:cNvPr>
          <p:cNvSpPr txBox="1"/>
          <p:nvPr/>
        </p:nvSpPr>
        <p:spPr>
          <a:xfrm>
            <a:off x="7373951" y="460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B729C1-E6D6-C244-2E72-9A5926E685C7}"/>
              </a:ext>
            </a:extLst>
          </p:cNvPr>
          <p:cNvSpPr txBox="1"/>
          <p:nvPr/>
        </p:nvSpPr>
        <p:spPr>
          <a:xfrm>
            <a:off x="7972637" y="51411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04C8F5F-DD79-AB67-3A8C-FC5EAD6E4E07}"/>
              </a:ext>
            </a:extLst>
          </p:cNvPr>
          <p:cNvCxnSpPr>
            <a:cxnSpLocks/>
            <a:stCxn id="44" idx="4"/>
            <a:endCxn id="49" idx="1"/>
          </p:cNvCxnSpPr>
          <p:nvPr/>
        </p:nvCxnSpPr>
        <p:spPr>
          <a:xfrm>
            <a:off x="8265939" y="3979006"/>
            <a:ext cx="2396223" cy="79982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542A1CF-0FEE-DF8C-BF0A-034438DA47D3}"/>
              </a:ext>
            </a:extLst>
          </p:cNvPr>
          <p:cNvSpPr txBox="1"/>
          <p:nvPr/>
        </p:nvSpPr>
        <p:spPr>
          <a:xfrm>
            <a:off x="9038032" y="4262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654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38D2-9478-9CFD-5FD1-EE8B2CA0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78" y="-2"/>
            <a:ext cx="11865844" cy="1028386"/>
          </a:xfrm>
        </p:spPr>
        <p:txBody>
          <a:bodyPr>
            <a:normAutofit fontScale="90000"/>
          </a:bodyPr>
          <a:lstStyle/>
          <a:p>
            <a:r>
              <a:rPr lang="en-CA" dirty="0"/>
              <a:t>Finishing Lemma 4: augment() improves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22610-AED2-7D5C-4780-7DF4929159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078" y="1028383"/>
                <a:ext cx="11677528" cy="489483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Finally we argue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b="0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CA" b="0" dirty="0"/>
                  <a:t> are flows,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𝑣𝑎𝑙𝑢𝑒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We thus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The augmenting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simple </a:t>
                </a:r>
                <a:r>
                  <a:rPr lang="en-CA" dirty="0"/>
                  <a:t>path (leaving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exactly once)</a:t>
                </a:r>
              </a:p>
              <a:p>
                <a:r>
                  <a:rPr lang="en-CA" dirty="0"/>
                  <a:t>And there is no flow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so the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leaving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forward edge</a:t>
                </a:r>
              </a:p>
              <a:p>
                <a:r>
                  <a:rPr lang="en-CA" dirty="0"/>
                  <a:t>This 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adds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bottleneck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22610-AED2-7D5C-4780-7DF492915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078" y="1028383"/>
                <a:ext cx="11677528" cy="4894831"/>
              </a:xfrm>
              <a:blipFill>
                <a:blip r:embed="rId2"/>
                <a:stretch>
                  <a:fillRect l="-1410" t="-17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4EF49-B6BD-515E-5950-C6FCE544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9B33-2513-A276-E8CB-E181BFB3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88" y="-2"/>
            <a:ext cx="10850623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116F6-40EF-5044-5CAF-EBD8CB05B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788" y="943521"/>
                <a:ext cx="11795248" cy="4890609"/>
              </a:xfrm>
            </p:spPr>
            <p:txBody>
              <a:bodyPr/>
              <a:lstStyle/>
              <a:p>
                <a:r>
                  <a:rPr lang="en-CA" dirty="0"/>
                  <a:t>By Lemma 4, starting from any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if we can </a:t>
                </a:r>
                <a:r>
                  <a:rPr lang="en-CA" b="1" dirty="0"/>
                  <a:t>find an augmenting path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 w.r.t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we can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augment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CA" dirty="0"/>
                  <a:t> to </a:t>
                </a:r>
                <a:r>
                  <a:rPr lang="en-CA" b="1" dirty="0"/>
                  <a:t>improve our flow</a:t>
                </a:r>
              </a:p>
              <a:p>
                <a:r>
                  <a:rPr lang="en-CA" dirty="0"/>
                  <a:t>Ford-Fulkerson does this repeatedly </a:t>
                </a:r>
                <a:r>
                  <a:rPr lang="en-CA" b="1" dirty="0"/>
                  <a:t>starting</a:t>
                </a:r>
                <a:r>
                  <a:rPr lang="en-CA" dirty="0"/>
                  <a:t> from an </a:t>
                </a:r>
                <a:r>
                  <a:rPr lang="en-CA" b="1" dirty="0"/>
                  <a:t>empty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116F6-40EF-5044-5CAF-EBD8CB05B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788" y="943521"/>
                <a:ext cx="11795248" cy="4890609"/>
              </a:xfrm>
              <a:blipFill>
                <a:blip r:embed="rId2"/>
                <a:stretch>
                  <a:fillRect l="-1344" t="-17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913CE-5723-70A1-7254-DB28BF03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A6CEC-C2E4-E18B-B1A6-FFB061F5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75" y="3078045"/>
            <a:ext cx="7774596" cy="2460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51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C791FF-1424-3B60-CB21-46C7FB7E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Max-Flow Min-Cut Theorem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908FF-42CA-FC9B-E8AC-2F2B0FBE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94BD34-DE12-E4F7-8AF8-C071FF1F3DBF}"/>
              </a:ext>
            </a:extLst>
          </p:cNvPr>
          <p:cNvSpPr/>
          <p:nvPr/>
        </p:nvSpPr>
        <p:spPr>
          <a:xfrm>
            <a:off x="5151384" y="949995"/>
            <a:ext cx="6558054" cy="19329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What we have proved so far: </a:t>
            </a:r>
            <a:r>
              <a:rPr lang="en-CA" b="1" dirty="0"/>
              <a:t>augmenting improves flow.</a:t>
            </a:r>
          </a:p>
          <a:p>
            <a:pPr algn="ctr"/>
            <a:endParaRPr lang="en-CA" dirty="0"/>
          </a:p>
          <a:p>
            <a:pPr algn="ctr"/>
            <a:r>
              <a:rPr lang="en-CA" dirty="0"/>
              <a:t>We </a:t>
            </a:r>
            <a:r>
              <a:rPr lang="en-CA" b="1" dirty="0"/>
              <a:t>don’t know yet </a:t>
            </a:r>
            <a:r>
              <a:rPr lang="en-CA" dirty="0"/>
              <a:t>if</a:t>
            </a:r>
          </a:p>
          <a:p>
            <a:pPr algn="ctr"/>
            <a:endParaRPr lang="en-CA" b="1" dirty="0"/>
          </a:p>
          <a:p>
            <a:pPr marL="342900" indent="-342900" algn="ctr">
              <a:buAutoNum type="arabicPeriod"/>
            </a:pPr>
            <a:r>
              <a:rPr lang="en-CA" b="1" dirty="0"/>
              <a:t>we can actually obtain the max flow</a:t>
            </a:r>
            <a:r>
              <a:rPr lang="en-CA" dirty="0"/>
              <a:t>, or</a:t>
            </a:r>
          </a:p>
          <a:p>
            <a:pPr algn="ctr"/>
            <a:r>
              <a:rPr lang="en-CA" b="1" dirty="0"/>
              <a:t>2. whether</a:t>
            </a:r>
            <a:r>
              <a:rPr lang="en-CA" dirty="0"/>
              <a:t> </a:t>
            </a:r>
            <a:r>
              <a:rPr lang="en-CA" b="1" dirty="0"/>
              <a:t>max-flow = min-cut.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98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8C93-1ADC-CCC9-E5A9-F787C723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49" y="-2"/>
            <a:ext cx="10674662" cy="1028386"/>
          </a:xfrm>
        </p:spPr>
        <p:txBody>
          <a:bodyPr/>
          <a:lstStyle/>
          <a:p>
            <a:r>
              <a:rPr lang="en-CA" dirty="0"/>
              <a:t>Proof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D112-22A8-0A87-D511-E4390BAF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350" y="908576"/>
            <a:ext cx="11236124" cy="4925554"/>
          </a:xfrm>
        </p:spPr>
        <p:txBody>
          <a:bodyPr>
            <a:normAutofit/>
          </a:bodyPr>
          <a:lstStyle/>
          <a:p>
            <a:r>
              <a:rPr lang="en-CA" dirty="0"/>
              <a:t>Claim: when there is </a:t>
            </a:r>
            <a:r>
              <a:rPr lang="en-CA" b="1" dirty="0"/>
              <a:t>no augmenting path</a:t>
            </a:r>
            <a:r>
              <a:rPr lang="en-CA" dirty="0"/>
              <a:t>,</a:t>
            </a:r>
            <a:br>
              <a:rPr lang="en-CA" dirty="0"/>
            </a:br>
            <a:r>
              <a:rPr lang="en-CA" dirty="0"/>
              <a:t>there is a </a:t>
            </a:r>
            <a:r>
              <a:rPr lang="en-CA" b="1" dirty="0"/>
              <a:t>cut with capacity equal</a:t>
            </a:r>
            <a:r>
              <a:rPr lang="en-CA" dirty="0"/>
              <a:t> </a:t>
            </a:r>
            <a:r>
              <a:rPr lang="en-CA" b="1" dirty="0"/>
              <a:t>to</a:t>
            </a:r>
            <a:br>
              <a:rPr lang="en-CA" b="1" dirty="0"/>
            </a:br>
            <a:r>
              <a:rPr lang="en-CA" dirty="0"/>
              <a:t>the value of </a:t>
            </a:r>
            <a:r>
              <a:rPr lang="en-CA" b="1" dirty="0"/>
              <a:t>the current flow</a:t>
            </a:r>
            <a:r>
              <a:rPr lang="en-CA" dirty="0"/>
              <a:t>.</a:t>
            </a:r>
          </a:p>
          <a:p>
            <a:r>
              <a:rPr lang="en-CA" dirty="0"/>
              <a:t>Proving this will simultaneously</a:t>
            </a:r>
          </a:p>
          <a:p>
            <a:pPr lvl="1"/>
            <a:r>
              <a:rPr lang="en-CA" dirty="0"/>
              <a:t>prove the max-flow min-cut theorem,</a:t>
            </a:r>
          </a:p>
          <a:p>
            <a:pPr lvl="1"/>
            <a:r>
              <a:rPr lang="en-CA" dirty="0"/>
              <a:t>prove correctness of the Ford-Fulkerson method,</a:t>
            </a:r>
          </a:p>
          <a:p>
            <a:pPr lvl="1"/>
            <a:r>
              <a:rPr lang="en-CA" dirty="0"/>
              <a:t>solve the max flow problem, and</a:t>
            </a:r>
          </a:p>
          <a:p>
            <a:pPr lvl="1"/>
            <a:r>
              <a:rPr lang="en-CA" dirty="0"/>
              <a:t>solve the min cut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C1B96-591D-D0F1-94E6-669B6841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0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40BC-996C-084E-D4AA-B434303C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08" y="-2"/>
            <a:ext cx="10371803" cy="1028386"/>
          </a:xfrm>
        </p:spPr>
        <p:txBody>
          <a:bodyPr/>
          <a:lstStyle/>
          <a:p>
            <a:r>
              <a:rPr lang="en-CA" dirty="0"/>
              <a:t>Proving max flow = min 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0D11-7115-6C0A-FA13-E9547A9E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6CFE01-2640-360F-D65C-913B612E1C67}"/>
                  </a:ext>
                </a:extLst>
              </p:cNvPr>
              <p:cNvSpPr/>
              <p:nvPr/>
            </p:nvSpPr>
            <p:spPr>
              <a:xfrm>
                <a:off x="1164841" y="2447500"/>
                <a:ext cx="8060698" cy="74282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We actually proved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/>
                  <a:t> direction already (</a:t>
                </a:r>
                <a:r>
                  <a:rPr lang="en-CA" sz="2000" b="1" dirty="0"/>
                  <a:t>Lemma 2 last time</a:t>
                </a:r>
                <a:r>
                  <a:rPr lang="en-CA" sz="2000" dirty="0"/>
                  <a:t>)</a:t>
                </a:r>
                <a:br>
                  <a:rPr lang="en-CA" sz="2000" dirty="0"/>
                </a:br>
                <a:r>
                  <a:rPr lang="en-CA" sz="2000" dirty="0"/>
                  <a:t> when discussing upper bounds for max flow</a:t>
                </a: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6CFE01-2640-360F-D65C-913B612E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41" y="2447500"/>
                <a:ext cx="8060698" cy="742829"/>
              </a:xfrm>
              <a:prstGeom prst="rect">
                <a:avLst/>
              </a:prstGeom>
              <a:blipFill>
                <a:blip r:embed="rId2"/>
                <a:stretch>
                  <a:fillRect l="-453" t="-800" r="-453" b="-10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A99346-08E0-0291-24F3-8DC4BFC933FF}"/>
                  </a:ext>
                </a:extLst>
              </p:cNvPr>
              <p:cNvSpPr/>
              <p:nvPr/>
            </p:nvSpPr>
            <p:spPr>
              <a:xfrm>
                <a:off x="728025" y="1327919"/>
                <a:ext cx="8782900" cy="91439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/>
                  <a:t>Two directions:</a:t>
                </a:r>
              </a:p>
              <a:p>
                <a:pPr algn="ctr"/>
                <a:r>
                  <a:rPr lang="en-CA" sz="2400" b="1" dirty="0"/>
                  <a:t>max flow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400" b="1" dirty="0"/>
                  <a:t> min cut </a:t>
                </a:r>
                <a:r>
                  <a:rPr lang="en-CA" sz="2400" dirty="0"/>
                  <a:t>and </a:t>
                </a:r>
                <a:r>
                  <a:rPr lang="en-CA" sz="2400" b="1" dirty="0"/>
                  <a:t>max flow </a:t>
                </a:r>
                <a14:m>
                  <m:oMath xmlns:m="http://schemas.openxmlformats.org/officeDocument/2006/math">
                    <m:r>
                      <a:rPr lang="en-CA" sz="2400" b="1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400" b="1" dirty="0"/>
                  <a:t> min cut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A99346-08E0-0291-24F3-8DC4BFC93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25" y="1327919"/>
                <a:ext cx="8782900" cy="914399"/>
              </a:xfrm>
              <a:prstGeom prst="rect">
                <a:avLst/>
              </a:prstGeom>
              <a:blipFill>
                <a:blip r:embed="rId4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DE242A-31FF-1D34-C57D-6B25B55ADDC0}"/>
                  </a:ext>
                </a:extLst>
              </p:cNvPr>
              <p:cNvSpPr/>
              <p:nvPr/>
            </p:nvSpPr>
            <p:spPr>
              <a:xfrm>
                <a:off x="2242803" y="3446716"/>
                <a:ext cx="5904773" cy="4953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/>
                  <a:t>It remains to prove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sz="2000" dirty="0"/>
                  <a:t> direction.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DDE242A-31FF-1D34-C57D-6B25B55ADD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03" y="3446716"/>
                <a:ext cx="5904773" cy="495300"/>
              </a:xfrm>
              <a:prstGeom prst="rect">
                <a:avLst/>
              </a:prstGeom>
              <a:blipFill>
                <a:blip r:embed="rId5"/>
                <a:stretch>
                  <a:fillRect b="-941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63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785C89-30CB-6B36-6263-E0CC659BD7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7144" y="-2"/>
                <a:ext cx="11734536" cy="102838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Proving max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/>
                  <a:t> min cut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785C89-30CB-6B36-6263-E0CC659BD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7144" y="-2"/>
                <a:ext cx="11734536" cy="102838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F5DA9-79CD-3F28-DFD3-B5C09FB83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7144" y="1236374"/>
                <a:ext cx="11734536" cy="4597756"/>
              </a:xfrm>
            </p:spPr>
            <p:txBody>
              <a:bodyPr/>
              <a:lstStyle/>
              <a:p>
                <a:r>
                  <a:rPr lang="en-CA" dirty="0"/>
                  <a:t>Proposition: 	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such that</a:t>
                </a:r>
                <a:br>
                  <a:rPr lang="en-CA" dirty="0"/>
                </a:br>
                <a:r>
                  <a:rPr lang="en-CA" dirty="0"/>
                  <a:t>						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						then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F5DA9-79CD-3F28-DFD3-B5C09FB83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144" y="1236374"/>
                <a:ext cx="11734536" cy="4597756"/>
              </a:xfrm>
              <a:blipFill>
                <a:blip r:embed="rId3"/>
                <a:stretch>
                  <a:fillRect l="-1351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B5D3-19A2-E3AF-F580-FC1072C6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BB90E7-CE17-3C76-5FC5-B22D6FDD8463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F12282A-705B-5C8D-0655-9ED6F7836D0F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15362-5D6A-DA0B-54D0-C15776C12998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63C549-3971-AD7E-8600-5A5151A11237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9D2FA6-1B0F-2A3E-09C6-13E584F66CFE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CB45E1-1D08-80C2-4B4E-5BFBCF3AD461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2DBADB4-EF6F-4992-549B-382176A5BA2D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894E26-8E00-836E-D693-CDBD13D7A524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26ACAC-F717-4378-146A-EC2F6473F315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0428129-744D-DF5C-06BE-56EDA46FF78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7B53D5E6-B7B0-CE36-4549-A3F179A0344C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3D2A87-6152-69AC-9844-E641DAA57FA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447794-86D2-15DA-17DB-0053E7E96D73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122D3A6-DFE4-3359-3F2D-05B3714CBF4A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B04D7F5-A248-0CDB-725C-42B73D3F0575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711D18-F061-55D8-16F8-9361DA7A008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E4D0E5-0152-543E-FA67-B7654AB611D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59215D1-5D4D-29C4-D67A-270B8B07D2AE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B157A4-7FBC-803B-4DDB-022A7682B110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2F1FBA4-5B2C-EA1E-D6FA-705717C965BE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761E92B-EA0E-9C3C-6B25-1E4D1B5EB00C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0FED4D-DBC2-FBCE-7C10-53BAAD3080C3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EED6DF6-E9CD-F65E-F4F1-8C1E304E405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175CCD-F409-6AA7-B1FE-989D337AA822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EE0D7-5261-B896-7F2B-64CCCB9E3158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4C1B81-367A-9B4D-3393-1B0470EB07D8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748165-4243-95DA-EECF-D389E4695A97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E4D820-3EBF-1567-C79D-B1872A6946A5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475A2F-5EE0-19F9-DAC3-3BBFE9B91039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FC21AC-09EC-EC9A-1A09-A45C3489A30F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59759D-F229-515C-85B3-7D4E49E4A38F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A98BBD-38E7-1004-F19C-A1C3A2AF1754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DB9401-C33D-8BCB-115C-B95C00547124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B42B-E532-726F-20C6-14B50BF00180}"/>
                  </a:ext>
                </a:extLst>
              </p:cNvPr>
              <p:cNvSpPr txBox="1"/>
              <p:nvPr/>
            </p:nvSpPr>
            <p:spPr>
              <a:xfrm>
                <a:off x="2507230" y="4757838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CEB42B-E532-726F-20C6-14B50BF00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230" y="4757838"/>
                <a:ext cx="830677" cy="369332"/>
              </a:xfrm>
              <a:prstGeom prst="rect">
                <a:avLst/>
              </a:prstGeom>
              <a:blipFill>
                <a:blip r:embed="rId6"/>
                <a:stretch>
                  <a:fillRect l="-5839" t="-8197" r="-730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C41518A-A1B4-707D-963A-E8A407EA453F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A02D9EC-FA68-550B-64A5-526E36BBB198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DA5115-009E-4505-4792-66CF6A589EE9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E74B8C7-295C-9C47-7056-185C0CBE285F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53A2FEA-D2CA-F20E-0594-500E9305A830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18E9E02-EAA7-2C8B-EACD-DFD649692C1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B5DE42-F955-A869-65E5-EDB4D11DC5A9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6BD32A-8F55-5A96-9C6A-0DB032BF0D59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9AB0787-703D-0F73-E9A8-756F89F5A2F6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20E664AF-F73F-34D9-46BF-CA882208DC61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A1AABE8-B9E7-7B03-E413-81DAF817D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3922"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DDA1D5B0-0809-0CCE-D602-693829A8591A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ln>
                  <a:solidFill>
                    <a:srgbClr val="92D05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B4B6FC7-FC5C-4929-B080-CF902E732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8"/>
                  <a:stretch>
                    <a:fillRect b="-7843"/>
                  </a:stretch>
                </a:blipFill>
                <a:ln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4D6CDE2-5008-1FD0-EAA4-C2D875DDB47C}"/>
                </a:ext>
              </a:extLst>
            </p:cNvPr>
            <p:cNvCxnSpPr>
              <a:cxnSpLocks/>
              <a:stCxn id="41" idx="2"/>
              <a:endCxn id="48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4B734C0C-17F2-A842-B9B5-788515AACFDB}"/>
                </a:ext>
              </a:extLst>
            </p:cNvPr>
            <p:cNvCxnSpPr>
              <a:cxnSpLocks/>
              <a:stCxn id="40" idx="2"/>
              <a:endCxn id="48" idx="5"/>
            </p:cNvCxnSpPr>
            <p:nvPr/>
          </p:nvCxnSpPr>
          <p:spPr>
            <a:xfrm flipH="1" flipV="1">
              <a:off x="250000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6A276C-47EF-112D-E46B-7F418724D98F}"/>
                </a:ext>
              </a:extLst>
            </p:cNvPr>
            <p:cNvCxnSpPr>
              <a:cxnSpLocks/>
              <a:stCxn id="42" idx="2"/>
              <a:endCxn id="40" idx="6"/>
            </p:cNvCxnSpPr>
            <p:nvPr/>
          </p:nvCxnSpPr>
          <p:spPr>
            <a:xfrm flipH="1">
              <a:off x="3774346" y="4817853"/>
              <a:ext cx="75361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81B8CD6-5082-170F-E631-85B82986605F}"/>
                </a:ext>
              </a:extLst>
            </p:cNvPr>
            <p:cNvCxnSpPr>
              <a:cxnSpLocks/>
              <a:stCxn id="43" idx="2"/>
              <a:endCxn id="41" idx="6"/>
            </p:cNvCxnSpPr>
            <p:nvPr/>
          </p:nvCxnSpPr>
          <p:spPr>
            <a:xfrm flipH="1">
              <a:off x="3774346" y="3348211"/>
              <a:ext cx="753618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60F78A7D-54F3-E1A2-EC71-4AE25A76EA0F}"/>
                </a:ext>
              </a:extLst>
            </p:cNvPr>
            <p:cNvCxnSpPr>
              <a:cxnSpLocks/>
              <a:stCxn id="44" idx="2"/>
              <a:endCxn id="42" idx="6"/>
            </p:cNvCxnSpPr>
            <p:nvPr/>
          </p:nvCxnSpPr>
          <p:spPr>
            <a:xfrm flipH="1">
              <a:off x="4982173" y="4817853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EDBBFC8-2D87-3C87-4098-B19D9A19555E}"/>
                </a:ext>
              </a:extLst>
            </p:cNvPr>
            <p:cNvCxnSpPr>
              <a:cxnSpLocks/>
              <a:stCxn id="45" idx="2"/>
              <a:endCxn id="43" idx="6"/>
            </p:cNvCxnSpPr>
            <p:nvPr/>
          </p:nvCxnSpPr>
          <p:spPr>
            <a:xfrm flipH="1">
              <a:off x="4982173" y="3348211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C9B855-152B-8683-1F85-9B1CEB1541C4}"/>
                </a:ext>
              </a:extLst>
            </p:cNvPr>
            <p:cNvCxnSpPr>
              <a:cxnSpLocks/>
              <a:stCxn id="46" idx="2"/>
              <a:endCxn id="44" idx="6"/>
            </p:cNvCxnSpPr>
            <p:nvPr/>
          </p:nvCxnSpPr>
          <p:spPr>
            <a:xfrm flipH="1">
              <a:off x="6190001" y="4817853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E3EAE9B-2B9C-3758-9BC7-60AEFA2CD302}"/>
                </a:ext>
              </a:extLst>
            </p:cNvPr>
            <p:cNvCxnSpPr>
              <a:cxnSpLocks/>
              <a:stCxn id="47" idx="2"/>
              <a:endCxn id="45" idx="6"/>
            </p:cNvCxnSpPr>
            <p:nvPr/>
          </p:nvCxnSpPr>
          <p:spPr>
            <a:xfrm flipH="1">
              <a:off x="6190001" y="3348211"/>
              <a:ext cx="75362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98C8A6E-67E1-B76A-564E-14C61B0D8358}"/>
                </a:ext>
              </a:extLst>
            </p:cNvPr>
            <p:cNvCxnSpPr>
              <a:cxnSpLocks/>
              <a:stCxn id="49" idx="1"/>
              <a:endCxn id="47" idx="6"/>
            </p:cNvCxnSpPr>
            <p:nvPr/>
          </p:nvCxnSpPr>
          <p:spPr>
            <a:xfrm flipH="1" flipV="1">
              <a:off x="739783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EA6FC1E-2D31-8CEC-8CCB-E80E487FE08C}"/>
                </a:ext>
              </a:extLst>
            </p:cNvPr>
            <p:cNvCxnSpPr>
              <a:cxnSpLocks/>
              <a:stCxn id="49" idx="3"/>
              <a:endCxn id="46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FA6848F-C796-653E-53A4-7962AB9E4B3B}"/>
                </a:ext>
              </a:extLst>
            </p:cNvPr>
            <p:cNvCxnSpPr>
              <a:cxnSpLocks/>
              <a:stCxn id="41" idx="5"/>
              <a:endCxn id="46" idx="1"/>
            </p:cNvCxnSpPr>
            <p:nvPr/>
          </p:nvCxnSpPr>
          <p:spPr>
            <a:xfrm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5CEFA98-E331-95F1-C0A3-AA4FF9A6C6F4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E7026CC-3EC0-3CF2-53DC-466D747E764E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145ED-65A7-9957-F2BF-FDEB0AD54478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E6CF69-B2C9-5A02-473F-5461C91CF24E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CE030B-5CDA-1AA9-5529-52A2FFF10629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7C6FA43-7398-EF48-D12C-90FEB3CF39C5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90F5E0-8B3B-9504-BDDB-FCA4C1543C8F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23FAC3-8808-5D92-4AE6-7EF28700B18B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F74378-0EF8-BB1C-2103-218ED9A2ADDE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C3126E-993E-2E82-C6C1-2FAA1153DE84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D758E5-ACA8-5AD4-CC6B-32B0188F2EDB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FC1C5D-FC81-E0FE-0B4D-234072B83F19}"/>
                  </a:ext>
                </a:extLst>
              </p:cNvPr>
              <p:cNvSpPr txBox="1"/>
              <p:nvPr/>
            </p:nvSpPr>
            <p:spPr>
              <a:xfrm>
                <a:off x="7102430" y="4757838"/>
                <a:ext cx="2776722" cy="672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  <a:p>
                <a:pPr algn="ctr"/>
                <a:r>
                  <a:rPr lang="en-CA" dirty="0"/>
                  <a:t>containing </a:t>
                </a:r>
                <a:r>
                  <a:rPr lang="en-CA" b="1" dirty="0"/>
                  <a:t>no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EFC1C5D-FC81-E0FE-0B4D-234072B83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430" y="4757838"/>
                <a:ext cx="2776722" cy="672556"/>
              </a:xfrm>
              <a:prstGeom prst="rect">
                <a:avLst/>
              </a:prstGeom>
              <a:blipFill>
                <a:blip r:embed="rId9"/>
                <a:stretch>
                  <a:fillRect l="-1754" t="-5405" r="-1535" b="-126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2150412-AD2F-D3FD-F94C-586DBBA18275}"/>
              </a:ext>
            </a:extLst>
          </p:cNvPr>
          <p:cNvCxnSpPr/>
          <p:nvPr/>
        </p:nvCxnSpPr>
        <p:spPr>
          <a:xfrm flipH="1">
            <a:off x="4536483" y="2707570"/>
            <a:ext cx="238792" cy="2319904"/>
          </a:xfrm>
          <a:prstGeom prst="line">
            <a:avLst/>
          </a:prstGeom>
          <a:ln w="381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2831FDD4-AA7E-854E-BC9C-BD5B64BBC93F}"/>
              </a:ext>
            </a:extLst>
          </p:cNvPr>
          <p:cNvSpPr/>
          <p:nvPr/>
        </p:nvSpPr>
        <p:spPr>
          <a:xfrm>
            <a:off x="3486728" y="5411038"/>
            <a:ext cx="3066348" cy="634407"/>
          </a:xfrm>
          <a:prstGeom prst="wedgeRectCallout">
            <a:avLst>
              <a:gd name="adj1" fmla="val -16446"/>
              <a:gd name="adj2" fmla="val -10366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then cut exists with capacity 2 = flow value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C00E2251-87C0-079D-9D8B-A96EFB18A4CA}"/>
              </a:ext>
            </a:extLst>
          </p:cNvPr>
          <p:cNvSpPr/>
          <p:nvPr/>
        </p:nvSpPr>
        <p:spPr>
          <a:xfrm>
            <a:off x="182349" y="4977537"/>
            <a:ext cx="2188362" cy="634407"/>
          </a:xfrm>
          <a:prstGeom prst="wedgeRectCallout">
            <a:avLst>
              <a:gd name="adj1" fmla="val -18704"/>
              <a:gd name="adj2" fmla="val -1174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flow value = 2</a:t>
            </a:r>
          </a:p>
        </p:txBody>
      </p:sp>
      <p:sp>
        <p:nvSpPr>
          <p:cNvPr id="77" name="Flowchart: Process 76">
            <a:extLst>
              <a:ext uri="{FF2B5EF4-FFF2-40B4-BE49-F238E27FC236}">
                <a16:creationId xmlns:a16="http://schemas.microsoft.com/office/drawing/2014/main" id="{EDE3FEFB-00E4-4C1B-7CFD-2CEA606C7457}"/>
              </a:ext>
            </a:extLst>
          </p:cNvPr>
          <p:cNvSpPr/>
          <p:nvPr/>
        </p:nvSpPr>
        <p:spPr>
          <a:xfrm>
            <a:off x="483409" y="2653150"/>
            <a:ext cx="3856937" cy="411101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u="sng" dirty="0"/>
              <a:t>Understanding</a:t>
            </a:r>
            <a:r>
              <a:rPr lang="en-CA" dirty="0"/>
              <a:t> the proposition…</a:t>
            </a:r>
          </a:p>
        </p:txBody>
      </p:sp>
    </p:spTree>
    <p:extLst>
      <p:ext uri="{BB962C8B-B14F-4D97-AF65-F5344CB8AC3E}">
        <p14:creationId xmlns:p14="http://schemas.microsoft.com/office/powerpoint/2010/main" val="2230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5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A12A-3619-1015-2BE6-8F01D917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/>
              <a:t>Proving the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96" y="1236374"/>
                <a:ext cx="10831914" cy="4597756"/>
              </a:xfrm>
            </p:spPr>
            <p:txBody>
              <a:bodyPr/>
              <a:lstStyle/>
              <a:p>
                <a:r>
                  <a:rPr lang="en-CA" dirty="0"/>
                  <a:t>Since 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there is a subset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of vertices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</a:t>
                </a:r>
                <a:r>
                  <a:rPr lang="en-CA" b="1" dirty="0"/>
                  <a:t>no outgoing edges </a:t>
                </a:r>
                <a:r>
                  <a:rPr lang="en-CA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What does this statement look like?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96" y="1236374"/>
                <a:ext cx="10831914" cy="4597756"/>
              </a:xfrm>
              <a:blipFill>
                <a:blip r:embed="rId2"/>
                <a:stretch>
                  <a:fillRect l="-1463" t="-19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63B8C0-D4C9-89C9-AB7F-C838DCBF4627}"/>
              </a:ext>
            </a:extLst>
          </p:cNvPr>
          <p:cNvGrpSpPr/>
          <p:nvPr/>
        </p:nvGrpSpPr>
        <p:grpSpPr>
          <a:xfrm>
            <a:off x="663350" y="3372083"/>
            <a:ext cx="5300330" cy="2207504"/>
            <a:chOff x="273127" y="2824608"/>
            <a:chExt cx="6226599" cy="2531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0364B8D-01EA-06CE-A572-F72FB539E3E9}"/>
                    </a:ext>
                  </a:extLst>
                </p:cNvPr>
                <p:cNvSpPr/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0364B8D-01EA-06CE-A572-F72FB539E3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14545A-D686-58CF-DF47-D4B5C3F98945}"/>
                </a:ext>
              </a:extLst>
            </p:cNvPr>
            <p:cNvSpPr/>
            <p:nvPr/>
          </p:nvSpPr>
          <p:spPr>
            <a:xfrm>
              <a:off x="1351575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5E5C2F5-67A9-5E52-89E7-CF3C1FD2C91E}"/>
                </a:ext>
              </a:extLst>
            </p:cNvPr>
            <p:cNvSpPr/>
            <p:nvPr/>
          </p:nvSpPr>
          <p:spPr>
            <a:xfrm>
              <a:off x="1351575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3BA0E0-C63D-2029-4D50-65094F7C7638}"/>
                </a:ext>
              </a:extLst>
            </p:cNvPr>
            <p:cNvSpPr/>
            <p:nvPr/>
          </p:nvSpPr>
          <p:spPr>
            <a:xfrm>
              <a:off x="1351575" y="3060516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D77A48D-CC34-3A03-5F81-7708EC386B3A}"/>
                </a:ext>
              </a:extLst>
            </p:cNvPr>
            <p:cNvSpPr/>
            <p:nvPr/>
          </p:nvSpPr>
          <p:spPr>
            <a:xfrm>
              <a:off x="2360640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820534-1A62-F3B4-7F41-7629B926A947}"/>
                </a:ext>
              </a:extLst>
            </p:cNvPr>
            <p:cNvSpPr/>
            <p:nvPr/>
          </p:nvSpPr>
          <p:spPr>
            <a:xfrm>
              <a:off x="2360640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E86A3-0232-0D0F-7138-CBD5939C330C}"/>
                </a:ext>
              </a:extLst>
            </p:cNvPr>
            <p:cNvSpPr/>
            <p:nvPr/>
          </p:nvSpPr>
          <p:spPr>
            <a:xfrm>
              <a:off x="4430187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B544F1-F5CF-C280-4185-1D8254AAB9C4}"/>
                </a:ext>
              </a:extLst>
            </p:cNvPr>
            <p:cNvSpPr/>
            <p:nvPr/>
          </p:nvSpPr>
          <p:spPr>
            <a:xfrm>
              <a:off x="4430187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39F0FF-708D-21F2-0091-9DC279ED259D}"/>
                </a:ext>
              </a:extLst>
            </p:cNvPr>
            <p:cNvSpPr/>
            <p:nvPr/>
          </p:nvSpPr>
          <p:spPr>
            <a:xfrm>
              <a:off x="4430187" y="3060516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D1899A-EBF2-250D-BB50-D021E9F650B5}"/>
                </a:ext>
              </a:extLst>
            </p:cNvPr>
            <p:cNvSpPr/>
            <p:nvPr/>
          </p:nvSpPr>
          <p:spPr>
            <a:xfrm>
              <a:off x="5438823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89DF72F-7B13-CA1E-5184-4E5609D51914}"/>
                </a:ext>
              </a:extLst>
            </p:cNvPr>
            <p:cNvCxnSpPr>
              <a:stCxn id="5" idx="6"/>
              <a:endCxn id="7" idx="2"/>
            </p:cNvCxnSpPr>
            <p:nvPr/>
          </p:nvCxnSpPr>
          <p:spPr>
            <a:xfrm>
              <a:off x="727336" y="4004192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63FCAB-2A9A-2133-D775-88C51831A8C0}"/>
                </a:ext>
              </a:extLst>
            </p:cNvPr>
            <p:cNvCxnSpPr>
              <a:cxnSpLocks/>
              <a:stCxn id="5" idx="7"/>
              <a:endCxn id="8" idx="3"/>
            </p:cNvCxnSpPr>
            <p:nvPr/>
          </p:nvCxnSpPr>
          <p:spPr>
            <a:xfrm flipV="1">
              <a:off x="660819" y="3417054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10E33EF-201F-41E1-0F4A-7C283C60694F}"/>
                </a:ext>
              </a:extLst>
            </p:cNvPr>
            <p:cNvCxnSpPr>
              <a:cxnSpLocks/>
              <a:stCxn id="5" idx="5"/>
              <a:endCxn id="6" idx="1"/>
            </p:cNvCxnSpPr>
            <p:nvPr/>
          </p:nvCxnSpPr>
          <p:spPr>
            <a:xfrm>
              <a:off x="660819" y="4151875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C4520B-DDE4-CFFA-FA18-121B57FD24EF}"/>
                </a:ext>
              </a:extLst>
            </p:cNvPr>
            <p:cNvCxnSpPr>
              <a:cxnSpLocks/>
              <a:stCxn id="7" idx="6"/>
              <a:endCxn id="10" idx="2"/>
            </p:cNvCxnSpPr>
            <p:nvPr/>
          </p:nvCxnSpPr>
          <p:spPr>
            <a:xfrm>
              <a:off x="1805784" y="4004192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589DF9-C464-82E7-29EE-A7D2200590E0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1739267" y="3417054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52CBA5-59F6-8E91-8F80-9D5D5DA527D1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1805784" y="4739013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BA2055-1628-1211-6CDB-5B422B357646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5BA19E5-87BC-AF99-4F6D-2FCFE7015FB2}"/>
                </a:ext>
              </a:extLst>
            </p:cNvPr>
            <p:cNvCxnSpPr>
              <a:cxnSpLocks/>
              <a:stCxn id="7" idx="5"/>
              <a:endCxn id="9" idx="1"/>
            </p:cNvCxnSpPr>
            <p:nvPr/>
          </p:nvCxnSpPr>
          <p:spPr>
            <a:xfrm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D96C3D-6224-B532-50E5-6F1D0079E454}"/>
                </a:ext>
              </a:extLst>
            </p:cNvPr>
            <p:cNvCxnSpPr>
              <a:cxnSpLocks/>
              <a:stCxn id="10" idx="6"/>
              <a:endCxn id="42" idx="2"/>
            </p:cNvCxnSpPr>
            <p:nvPr/>
          </p:nvCxnSpPr>
          <p:spPr>
            <a:xfrm>
              <a:off x="2814849" y="4004192"/>
              <a:ext cx="58247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B5B461B-8DB4-C01B-FBBF-6C6554A664DE}"/>
                </a:ext>
              </a:extLst>
            </p:cNvPr>
            <p:cNvCxnSpPr>
              <a:cxnSpLocks/>
              <a:stCxn id="13" idx="5"/>
              <a:endCxn id="14" idx="1"/>
            </p:cNvCxnSpPr>
            <p:nvPr/>
          </p:nvCxnSpPr>
          <p:spPr>
            <a:xfrm>
              <a:off x="4817879" y="3417054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D6C0D1F-E82A-4677-6683-B4EC1780C4F6}"/>
                </a:ext>
              </a:extLst>
            </p:cNvPr>
            <p:cNvCxnSpPr>
              <a:cxnSpLocks/>
              <a:stCxn id="12" idx="6"/>
              <a:endCxn id="14" idx="2"/>
            </p:cNvCxnSpPr>
            <p:nvPr/>
          </p:nvCxnSpPr>
          <p:spPr>
            <a:xfrm>
              <a:off x="4884396" y="4004192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98A370D-241D-308C-ED40-43C43859B0B1}"/>
                </a:ext>
              </a:extLst>
            </p:cNvPr>
            <p:cNvCxnSpPr>
              <a:cxnSpLocks/>
              <a:stCxn id="11" idx="7"/>
              <a:endCxn id="14" idx="3"/>
            </p:cNvCxnSpPr>
            <p:nvPr/>
          </p:nvCxnSpPr>
          <p:spPr>
            <a:xfrm flipV="1">
              <a:off x="4817879" y="4151875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BE39F-DB45-FECF-9422-B323D73751C6}"/>
                </a:ext>
              </a:extLst>
            </p:cNvPr>
            <p:cNvSpPr txBox="1"/>
            <p:nvPr/>
          </p:nvSpPr>
          <p:spPr>
            <a:xfrm>
              <a:off x="615593" y="3264556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523AF8-0C84-BBC6-5F01-912E64B1117E}"/>
                </a:ext>
              </a:extLst>
            </p:cNvPr>
            <p:cNvSpPr txBox="1"/>
            <p:nvPr/>
          </p:nvSpPr>
          <p:spPr>
            <a:xfrm>
              <a:off x="773142" y="3678215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CE320C-2C41-57C1-3163-8AA536184977}"/>
                </a:ext>
              </a:extLst>
            </p:cNvPr>
            <p:cNvSpPr txBox="1"/>
            <p:nvPr/>
          </p:nvSpPr>
          <p:spPr>
            <a:xfrm>
              <a:off x="434228" y="4371603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AA4DCB3-8AED-846E-717A-FEE9C18733E4}"/>
                    </a:ext>
                  </a:extLst>
                </p:cNvPr>
                <p:cNvSpPr/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3AA4DCB3-8AED-846E-717A-FEE9C1873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28691C4-7A8A-9D60-C2BA-C52A67F615B9}"/>
                </a:ext>
              </a:extLst>
            </p:cNvPr>
            <p:cNvCxnSpPr>
              <a:cxnSpLocks/>
              <a:stCxn id="14" idx="4"/>
              <a:endCxn id="30" idx="0"/>
            </p:cNvCxnSpPr>
            <p:nvPr/>
          </p:nvCxnSpPr>
          <p:spPr>
            <a:xfrm>
              <a:off x="5665928" y="4213047"/>
              <a:ext cx="318458" cy="525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A184F5-FC33-3FB0-065D-CDE49154C06A}"/>
                </a:ext>
              </a:extLst>
            </p:cNvPr>
            <p:cNvSpPr txBox="1"/>
            <p:nvPr/>
          </p:nvSpPr>
          <p:spPr>
            <a:xfrm>
              <a:off x="5764925" y="4213047"/>
              <a:ext cx="73480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1/30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D4312A-7E99-CE0A-713B-01AB947A15AF}"/>
                </a:ext>
              </a:extLst>
            </p:cNvPr>
            <p:cNvSpPr txBox="1"/>
            <p:nvPr/>
          </p:nvSpPr>
          <p:spPr>
            <a:xfrm>
              <a:off x="1882568" y="323659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518BD5-8084-0CAC-285D-E5D0ACC2B4AC}"/>
                </a:ext>
              </a:extLst>
            </p:cNvPr>
            <p:cNvSpPr txBox="1"/>
            <p:nvPr/>
          </p:nvSpPr>
          <p:spPr>
            <a:xfrm>
              <a:off x="2710945" y="3661450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54F861-9859-B0F8-30FF-666CB5ECF4C6}"/>
                </a:ext>
              </a:extLst>
            </p:cNvPr>
            <p:cNvSpPr txBox="1"/>
            <p:nvPr/>
          </p:nvSpPr>
          <p:spPr>
            <a:xfrm>
              <a:off x="4822786" y="3708143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7055E62-C96F-4C88-2742-E0944F54BEAD}"/>
                </a:ext>
              </a:extLst>
            </p:cNvPr>
            <p:cNvSpPr txBox="1"/>
            <p:nvPr/>
          </p:nvSpPr>
          <p:spPr>
            <a:xfrm>
              <a:off x="4932051" y="326122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17B0BF8-F679-C177-402D-DC39ECF6C798}"/>
                </a:ext>
              </a:extLst>
            </p:cNvPr>
            <p:cNvSpPr txBox="1"/>
            <p:nvPr/>
          </p:nvSpPr>
          <p:spPr>
            <a:xfrm>
              <a:off x="1467142" y="4149321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8150E-B849-C3DB-2F1E-BABED1EE2B65}"/>
                </a:ext>
              </a:extLst>
            </p:cNvPr>
            <p:cNvSpPr txBox="1"/>
            <p:nvPr/>
          </p:nvSpPr>
          <p:spPr>
            <a:xfrm>
              <a:off x="1724217" y="4678030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E6C08D-CE79-82FA-91F6-267C7C1E7C72}"/>
                </a:ext>
              </a:extLst>
            </p:cNvPr>
            <p:cNvSpPr txBox="1"/>
            <p:nvPr/>
          </p:nvSpPr>
          <p:spPr>
            <a:xfrm>
              <a:off x="4927794" y="4366788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615AEDA-F69C-D72E-F748-4A9C2ED81F16}"/>
                </a:ext>
              </a:extLst>
            </p:cNvPr>
            <p:cNvSpPr txBox="1"/>
            <p:nvPr/>
          </p:nvSpPr>
          <p:spPr>
            <a:xfrm>
              <a:off x="1761284" y="370521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CD002C-AF79-69EC-CAEE-5F32355FE920}"/>
                </a:ext>
              </a:extLst>
            </p:cNvPr>
            <p:cNvSpPr txBox="1"/>
            <p:nvPr/>
          </p:nvSpPr>
          <p:spPr>
            <a:xfrm>
              <a:off x="2244582" y="4114893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1/1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8C9E8BF-AD09-DF92-D3AA-1234C1E9E8A9}"/>
                </a:ext>
              </a:extLst>
            </p:cNvPr>
            <p:cNvSpPr/>
            <p:nvPr/>
          </p:nvSpPr>
          <p:spPr>
            <a:xfrm>
              <a:off x="3397326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D924E71-6A9C-E72B-BEFA-23181EF12BE8}"/>
                </a:ext>
              </a:extLst>
            </p:cNvPr>
            <p:cNvCxnSpPr>
              <a:cxnSpLocks/>
              <a:stCxn id="42" idx="6"/>
              <a:endCxn id="12" idx="2"/>
            </p:cNvCxnSpPr>
            <p:nvPr/>
          </p:nvCxnSpPr>
          <p:spPr>
            <a:xfrm>
              <a:off x="3851535" y="4004192"/>
              <a:ext cx="578652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A2826A6-3542-5C05-AA48-61BFB7988240}"/>
                </a:ext>
              </a:extLst>
            </p:cNvPr>
            <p:cNvCxnSpPr>
              <a:cxnSpLocks/>
              <a:stCxn id="42" idx="7"/>
              <a:endCxn id="13" idx="3"/>
            </p:cNvCxnSpPr>
            <p:nvPr/>
          </p:nvCxnSpPr>
          <p:spPr>
            <a:xfrm flipV="1">
              <a:off x="3785018" y="3417054"/>
              <a:ext cx="711686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B02232E-DC8E-ED88-B259-14919E9F4FBD}"/>
                </a:ext>
              </a:extLst>
            </p:cNvPr>
            <p:cNvCxnSpPr>
              <a:cxnSpLocks/>
              <a:stCxn id="42" idx="5"/>
              <a:endCxn id="11" idx="2"/>
            </p:cNvCxnSpPr>
            <p:nvPr/>
          </p:nvCxnSpPr>
          <p:spPr>
            <a:xfrm>
              <a:off x="3785018" y="4151875"/>
              <a:ext cx="645169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F216F59-5C96-06FA-A150-0336828218B3}"/>
                </a:ext>
              </a:extLst>
            </p:cNvPr>
            <p:cNvSpPr txBox="1"/>
            <p:nvPr/>
          </p:nvSpPr>
          <p:spPr>
            <a:xfrm>
              <a:off x="3637048" y="3308882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A9BB4A-3816-7CE7-855C-3FB80AD80B52}"/>
                </a:ext>
              </a:extLst>
            </p:cNvPr>
            <p:cNvSpPr txBox="1"/>
            <p:nvPr/>
          </p:nvSpPr>
          <p:spPr>
            <a:xfrm>
              <a:off x="3844523" y="3678215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0/1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AB30BA-3DB7-FDAC-71E3-3CB620E8615A}"/>
                </a:ext>
              </a:extLst>
            </p:cNvPr>
            <p:cNvSpPr txBox="1"/>
            <p:nvPr/>
          </p:nvSpPr>
          <p:spPr>
            <a:xfrm>
              <a:off x="3689264" y="4349574"/>
              <a:ext cx="589800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1/1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C27D024-63B5-901C-5BD6-73CD7C8EAB37}"/>
                </a:ext>
              </a:extLst>
            </p:cNvPr>
            <p:cNvCxnSpPr/>
            <p:nvPr/>
          </p:nvCxnSpPr>
          <p:spPr>
            <a:xfrm flipH="1">
              <a:off x="2866333" y="2824608"/>
              <a:ext cx="530993" cy="253166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0A4A3F-C324-BB61-6464-C4B449FE941B}"/>
              </a:ext>
            </a:extLst>
          </p:cNvPr>
          <p:cNvGrpSpPr/>
          <p:nvPr/>
        </p:nvGrpSpPr>
        <p:grpSpPr>
          <a:xfrm>
            <a:off x="6636338" y="3370402"/>
            <a:ext cx="5087130" cy="2207504"/>
            <a:chOff x="273127" y="2824608"/>
            <a:chExt cx="5976141" cy="2531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DCAC691-0548-9668-4A14-533A72B7C9D6}"/>
                    </a:ext>
                  </a:extLst>
                </p:cNvPr>
                <p:cNvSpPr/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6DCAC691-0548-9668-4A14-533A72B7C9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27" y="3795337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E73093-11DC-27DA-ABCF-34E80EFA0DBA}"/>
                </a:ext>
              </a:extLst>
            </p:cNvPr>
            <p:cNvSpPr/>
            <p:nvPr/>
          </p:nvSpPr>
          <p:spPr>
            <a:xfrm>
              <a:off x="1351575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C8A6B45-1840-8C97-61E1-C31450BCC855}"/>
                </a:ext>
              </a:extLst>
            </p:cNvPr>
            <p:cNvSpPr/>
            <p:nvPr/>
          </p:nvSpPr>
          <p:spPr>
            <a:xfrm>
              <a:off x="1351575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8F2B68A-4B50-36B3-10EE-434E17BDA53A}"/>
                </a:ext>
              </a:extLst>
            </p:cNvPr>
            <p:cNvSpPr/>
            <p:nvPr/>
          </p:nvSpPr>
          <p:spPr>
            <a:xfrm>
              <a:off x="1351575" y="3060516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8CE5860-346E-2C7E-DC2B-D48DE9D87F9E}"/>
                </a:ext>
              </a:extLst>
            </p:cNvPr>
            <p:cNvSpPr/>
            <p:nvPr/>
          </p:nvSpPr>
          <p:spPr>
            <a:xfrm>
              <a:off x="2360640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9122272-0AFA-9CB8-4879-571A5F1919C6}"/>
                </a:ext>
              </a:extLst>
            </p:cNvPr>
            <p:cNvSpPr/>
            <p:nvPr/>
          </p:nvSpPr>
          <p:spPr>
            <a:xfrm>
              <a:off x="2360640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55E6E18-B881-F939-7E91-F851F3482F29}"/>
                </a:ext>
              </a:extLst>
            </p:cNvPr>
            <p:cNvSpPr/>
            <p:nvPr/>
          </p:nvSpPr>
          <p:spPr>
            <a:xfrm>
              <a:off x="4430187" y="4530158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83DE9CA-F4CD-D38F-B373-A109DA2CFA3D}"/>
                </a:ext>
              </a:extLst>
            </p:cNvPr>
            <p:cNvSpPr/>
            <p:nvPr/>
          </p:nvSpPr>
          <p:spPr>
            <a:xfrm>
              <a:off x="4430187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8085CF7-C381-34B5-BFF6-BF65CD0A5B8A}"/>
                </a:ext>
              </a:extLst>
            </p:cNvPr>
            <p:cNvSpPr/>
            <p:nvPr/>
          </p:nvSpPr>
          <p:spPr>
            <a:xfrm>
              <a:off x="4430187" y="3060516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3B98C9E-3AC5-5186-538B-8FBF5C20F1F0}"/>
                </a:ext>
              </a:extLst>
            </p:cNvPr>
            <p:cNvSpPr/>
            <p:nvPr/>
          </p:nvSpPr>
          <p:spPr>
            <a:xfrm>
              <a:off x="5438823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5D61663-7302-A9F6-533F-9B53B986B002}"/>
                </a:ext>
              </a:extLst>
            </p:cNvPr>
            <p:cNvCxnSpPr>
              <a:stCxn id="52" idx="6"/>
              <a:endCxn id="54" idx="2"/>
            </p:cNvCxnSpPr>
            <p:nvPr/>
          </p:nvCxnSpPr>
          <p:spPr>
            <a:xfrm>
              <a:off x="727336" y="4004192"/>
              <a:ext cx="62423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3E9E95B-760C-36BD-A5CC-384B6D7BC740}"/>
                </a:ext>
              </a:extLst>
            </p:cNvPr>
            <p:cNvCxnSpPr>
              <a:cxnSpLocks/>
              <a:stCxn id="52" idx="7"/>
              <a:endCxn id="55" idx="3"/>
            </p:cNvCxnSpPr>
            <p:nvPr/>
          </p:nvCxnSpPr>
          <p:spPr>
            <a:xfrm flipV="1">
              <a:off x="660819" y="3417054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6E16777-8A4C-04CE-1CC2-A9C079C73FE6}"/>
                </a:ext>
              </a:extLst>
            </p:cNvPr>
            <p:cNvCxnSpPr>
              <a:cxnSpLocks/>
              <a:stCxn id="52" idx="5"/>
              <a:endCxn id="53" idx="1"/>
            </p:cNvCxnSpPr>
            <p:nvPr/>
          </p:nvCxnSpPr>
          <p:spPr>
            <a:xfrm>
              <a:off x="660819" y="4151875"/>
              <a:ext cx="757273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E3BEAD8-E81F-268E-907F-C78E4E3F0638}"/>
                </a:ext>
              </a:extLst>
            </p:cNvPr>
            <p:cNvCxnSpPr>
              <a:cxnSpLocks/>
              <a:stCxn id="54" idx="6"/>
              <a:endCxn id="57" idx="2"/>
            </p:cNvCxnSpPr>
            <p:nvPr/>
          </p:nvCxnSpPr>
          <p:spPr>
            <a:xfrm>
              <a:off x="1805784" y="4004192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F0EB252-5FEA-CA56-71C0-2574F5C5BC7E}"/>
                </a:ext>
              </a:extLst>
            </p:cNvPr>
            <p:cNvCxnSpPr>
              <a:cxnSpLocks/>
              <a:stCxn id="55" idx="5"/>
              <a:endCxn id="57" idx="1"/>
            </p:cNvCxnSpPr>
            <p:nvPr/>
          </p:nvCxnSpPr>
          <p:spPr>
            <a:xfrm>
              <a:off x="1739267" y="3417054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8E4BF3A-C8F8-DE69-24FF-BF4FF9079FC5}"/>
                </a:ext>
              </a:extLst>
            </p:cNvPr>
            <p:cNvCxnSpPr>
              <a:cxnSpLocks/>
              <a:stCxn id="53" idx="6"/>
              <a:endCxn id="56" idx="2"/>
            </p:cNvCxnSpPr>
            <p:nvPr/>
          </p:nvCxnSpPr>
          <p:spPr>
            <a:xfrm>
              <a:off x="1805784" y="4739013"/>
              <a:ext cx="554856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9BB3D49-29BF-5849-CFD3-768495BC5106}"/>
                </a:ext>
              </a:extLst>
            </p:cNvPr>
            <p:cNvCxnSpPr>
              <a:cxnSpLocks/>
              <a:stCxn id="57" idx="3"/>
              <a:endCxn id="53" idx="7"/>
            </p:cNvCxnSpPr>
            <p:nvPr/>
          </p:nvCxnSpPr>
          <p:spPr>
            <a:xfrm flipH="1">
              <a:off x="1739267" y="4151874"/>
              <a:ext cx="687890" cy="4394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BC9751-62DC-4D01-2D25-A57EBB43CEF4}"/>
                </a:ext>
              </a:extLst>
            </p:cNvPr>
            <p:cNvCxnSpPr>
              <a:cxnSpLocks/>
              <a:stCxn id="54" idx="5"/>
              <a:endCxn id="56" idx="1"/>
            </p:cNvCxnSpPr>
            <p:nvPr/>
          </p:nvCxnSpPr>
          <p:spPr>
            <a:xfrm>
              <a:off x="1739267" y="4151875"/>
              <a:ext cx="687890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7A1E8E4-55AD-CCB8-B353-33514D61458F}"/>
                </a:ext>
              </a:extLst>
            </p:cNvPr>
            <p:cNvCxnSpPr>
              <a:cxnSpLocks/>
              <a:stCxn id="89" idx="2"/>
              <a:endCxn id="57" idx="6"/>
            </p:cNvCxnSpPr>
            <p:nvPr/>
          </p:nvCxnSpPr>
          <p:spPr>
            <a:xfrm flipH="1">
              <a:off x="2814849" y="4004192"/>
              <a:ext cx="582477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D9D572F-BABD-5E38-81FB-0EB6AF53EE39}"/>
                </a:ext>
              </a:extLst>
            </p:cNvPr>
            <p:cNvCxnSpPr>
              <a:cxnSpLocks/>
              <a:stCxn id="60" idx="5"/>
              <a:endCxn id="61" idx="1"/>
            </p:cNvCxnSpPr>
            <p:nvPr/>
          </p:nvCxnSpPr>
          <p:spPr>
            <a:xfrm>
              <a:off x="4817879" y="3417054"/>
              <a:ext cx="687461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5BFEE066-E075-3D82-129D-1E9FB3FB708F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>
              <a:off x="4884396" y="4004192"/>
              <a:ext cx="554427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0E0C8BF-ECC1-2C3E-7E97-258950E5374A}"/>
                </a:ext>
              </a:extLst>
            </p:cNvPr>
            <p:cNvCxnSpPr>
              <a:cxnSpLocks/>
              <a:stCxn id="61" idx="3"/>
              <a:endCxn id="58" idx="7"/>
            </p:cNvCxnSpPr>
            <p:nvPr/>
          </p:nvCxnSpPr>
          <p:spPr>
            <a:xfrm flipH="1">
              <a:off x="4817880" y="4151874"/>
              <a:ext cx="687461" cy="4394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653484-8F77-7D0B-A886-FE216DDF827E}"/>
                </a:ext>
              </a:extLst>
            </p:cNvPr>
            <p:cNvSpPr txBox="1"/>
            <p:nvPr/>
          </p:nvSpPr>
          <p:spPr>
            <a:xfrm>
              <a:off x="615593" y="3264556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10</a:t>
              </a:r>
              <a:endParaRPr lang="en-CA" sz="16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35E2FA9-D2A5-C559-5373-CFECB08C472B}"/>
                </a:ext>
              </a:extLst>
            </p:cNvPr>
            <p:cNvSpPr txBox="1"/>
            <p:nvPr/>
          </p:nvSpPr>
          <p:spPr>
            <a:xfrm>
              <a:off x="773142" y="3678215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7672C0A-A49B-70CA-E8CD-982C9576228B}"/>
                </a:ext>
              </a:extLst>
            </p:cNvPr>
            <p:cNvSpPr txBox="1"/>
            <p:nvPr/>
          </p:nvSpPr>
          <p:spPr>
            <a:xfrm>
              <a:off x="918621" y="407241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9</a:t>
              </a:r>
              <a:endParaRPr lang="en-CA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EB45A5-B2FD-4074-6786-7611B4354701}"/>
                    </a:ext>
                  </a:extLst>
                </p:cNvPr>
                <p:cNvSpPr/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EB45A5-B2FD-4074-6786-7611B43547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281" y="4739013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C99AD76-9789-9FB3-1182-E5F5F5C5AC31}"/>
                </a:ext>
              </a:extLst>
            </p:cNvPr>
            <p:cNvCxnSpPr>
              <a:cxnSpLocks/>
              <a:stCxn id="61" idx="4"/>
              <a:endCxn id="77" idx="0"/>
            </p:cNvCxnSpPr>
            <p:nvPr/>
          </p:nvCxnSpPr>
          <p:spPr>
            <a:xfrm>
              <a:off x="5665928" y="4213047"/>
              <a:ext cx="318458" cy="525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3FA4157-3855-28E7-D824-479E03B650F3}"/>
                </a:ext>
              </a:extLst>
            </p:cNvPr>
            <p:cNvSpPr txBox="1"/>
            <p:nvPr/>
          </p:nvSpPr>
          <p:spPr>
            <a:xfrm>
              <a:off x="5764925" y="4213047"/>
              <a:ext cx="484343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29</a:t>
              </a:r>
              <a:endParaRPr lang="en-CA" sz="16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C61514D-8994-C289-6709-2D62193D5099}"/>
                </a:ext>
              </a:extLst>
            </p:cNvPr>
            <p:cNvSpPr txBox="1"/>
            <p:nvPr/>
          </p:nvSpPr>
          <p:spPr>
            <a:xfrm>
              <a:off x="1882568" y="323659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E9BE7E4-11BB-6991-6A19-ECC3BDD4F375}"/>
                </a:ext>
              </a:extLst>
            </p:cNvPr>
            <p:cNvSpPr txBox="1"/>
            <p:nvPr/>
          </p:nvSpPr>
          <p:spPr>
            <a:xfrm>
              <a:off x="2710945" y="3661450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92D050"/>
                  </a:solidFill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25B0B0D-FCD5-7FFA-9956-8E48A6E624BD}"/>
                </a:ext>
              </a:extLst>
            </p:cNvPr>
            <p:cNvSpPr txBox="1"/>
            <p:nvPr/>
          </p:nvSpPr>
          <p:spPr>
            <a:xfrm>
              <a:off x="4822786" y="370814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A28CBFF-ED02-8C6A-57CC-93AEFC00234E}"/>
                </a:ext>
              </a:extLst>
            </p:cNvPr>
            <p:cNvSpPr txBox="1"/>
            <p:nvPr/>
          </p:nvSpPr>
          <p:spPr>
            <a:xfrm>
              <a:off x="4932051" y="326122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F5A47F9-8FF7-2E42-38AF-44FB5ECBBC0C}"/>
                </a:ext>
              </a:extLst>
            </p:cNvPr>
            <p:cNvSpPr txBox="1"/>
            <p:nvPr/>
          </p:nvSpPr>
          <p:spPr>
            <a:xfrm>
              <a:off x="1550828" y="4123340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41B603-F95A-7F03-C6E5-C3977222B9CA}"/>
                </a:ext>
              </a:extLst>
            </p:cNvPr>
            <p:cNvSpPr txBox="1"/>
            <p:nvPr/>
          </p:nvSpPr>
          <p:spPr>
            <a:xfrm>
              <a:off x="1868071" y="4679958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12AF357-599F-AD26-6E57-AAD380EFD17D}"/>
                </a:ext>
              </a:extLst>
            </p:cNvPr>
            <p:cNvSpPr txBox="1"/>
            <p:nvPr/>
          </p:nvSpPr>
          <p:spPr>
            <a:xfrm>
              <a:off x="4927795" y="4366788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92D050"/>
                  </a:solidFill>
                </a:rPr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BC7CD1B-FA48-3319-60E7-612532B79745}"/>
                </a:ext>
              </a:extLst>
            </p:cNvPr>
            <p:cNvSpPr txBox="1"/>
            <p:nvPr/>
          </p:nvSpPr>
          <p:spPr>
            <a:xfrm>
              <a:off x="1761284" y="370521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E13941-8801-88BC-8B7C-07660117A11D}"/>
                </a:ext>
              </a:extLst>
            </p:cNvPr>
            <p:cNvSpPr txBox="1"/>
            <p:nvPr/>
          </p:nvSpPr>
          <p:spPr>
            <a:xfrm>
              <a:off x="2244582" y="4114893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92D050"/>
                  </a:solidFill>
                </a:rPr>
                <a:t>1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31B7C1C-AAB4-8251-6DD7-4F9DC54D4024}"/>
                </a:ext>
              </a:extLst>
            </p:cNvPr>
            <p:cNvSpPr/>
            <p:nvPr/>
          </p:nvSpPr>
          <p:spPr>
            <a:xfrm>
              <a:off x="3397326" y="379533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8D8C76B-5153-80C1-674D-0C6B413C2AB2}"/>
                </a:ext>
              </a:extLst>
            </p:cNvPr>
            <p:cNvCxnSpPr>
              <a:cxnSpLocks/>
              <a:stCxn id="89" idx="6"/>
              <a:endCxn id="59" idx="2"/>
            </p:cNvCxnSpPr>
            <p:nvPr/>
          </p:nvCxnSpPr>
          <p:spPr>
            <a:xfrm>
              <a:off x="3851535" y="4004192"/>
              <a:ext cx="578652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92B5CA2-2224-4C5D-2D2C-3C92659A9316}"/>
                </a:ext>
              </a:extLst>
            </p:cNvPr>
            <p:cNvCxnSpPr>
              <a:cxnSpLocks/>
              <a:stCxn id="89" idx="7"/>
              <a:endCxn id="60" idx="3"/>
            </p:cNvCxnSpPr>
            <p:nvPr/>
          </p:nvCxnSpPr>
          <p:spPr>
            <a:xfrm flipV="1">
              <a:off x="3785018" y="3417054"/>
              <a:ext cx="711686" cy="439455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A408799-F43C-97C1-CC92-D194B91157C5}"/>
                </a:ext>
              </a:extLst>
            </p:cNvPr>
            <p:cNvCxnSpPr>
              <a:cxnSpLocks/>
              <a:stCxn id="58" idx="1"/>
              <a:endCxn id="89" idx="5"/>
            </p:cNvCxnSpPr>
            <p:nvPr/>
          </p:nvCxnSpPr>
          <p:spPr>
            <a:xfrm flipH="1" flipV="1">
              <a:off x="3785018" y="4151874"/>
              <a:ext cx="711687" cy="439456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F46877C-A1C4-961C-96E4-3C05E9E1B1FD}"/>
                </a:ext>
              </a:extLst>
            </p:cNvPr>
            <p:cNvSpPr txBox="1"/>
            <p:nvPr/>
          </p:nvSpPr>
          <p:spPr>
            <a:xfrm>
              <a:off x="3637048" y="3308882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59AC5FE-A058-DCEC-7C76-9540F57A39B2}"/>
                </a:ext>
              </a:extLst>
            </p:cNvPr>
            <p:cNvSpPr txBox="1"/>
            <p:nvPr/>
          </p:nvSpPr>
          <p:spPr>
            <a:xfrm>
              <a:off x="3844523" y="3678215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4AAD1E3-59D8-9D0F-C8FC-2EE5327AA535}"/>
                </a:ext>
              </a:extLst>
            </p:cNvPr>
            <p:cNvSpPr txBox="1"/>
            <p:nvPr/>
          </p:nvSpPr>
          <p:spPr>
            <a:xfrm>
              <a:off x="3879293" y="4350744"/>
              <a:ext cx="350641" cy="388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>
                  <a:solidFill>
                    <a:srgbClr val="92D050"/>
                  </a:solidFill>
                </a:rPr>
                <a:t>1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824BAA3-4FF7-4F96-7836-7A6E36EBAF5B}"/>
                </a:ext>
              </a:extLst>
            </p:cNvPr>
            <p:cNvCxnSpPr/>
            <p:nvPr/>
          </p:nvCxnSpPr>
          <p:spPr>
            <a:xfrm flipH="1">
              <a:off x="2866333" y="2824608"/>
              <a:ext cx="530993" cy="253166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29630-580F-5CF0-B153-819EE6941E83}"/>
                  </a:ext>
                </a:extLst>
              </p:cNvPr>
              <p:cNvSpPr txBox="1"/>
              <p:nvPr/>
            </p:nvSpPr>
            <p:spPr>
              <a:xfrm>
                <a:off x="2696177" y="5534276"/>
                <a:ext cx="830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F829630-580F-5CF0-B153-819EE6941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177" y="5534276"/>
                <a:ext cx="830677" cy="369332"/>
              </a:xfrm>
              <a:prstGeom prst="rect">
                <a:avLst/>
              </a:prstGeom>
              <a:blipFill>
                <a:blip r:embed="rId7"/>
                <a:stretch>
                  <a:fillRect l="-5839" t="-10000" r="-73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7869037" y="5534276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037" y="5534276"/>
                <a:ext cx="2122632" cy="395558"/>
              </a:xfrm>
              <a:prstGeom prst="rect">
                <a:avLst/>
              </a:prstGeom>
              <a:blipFill>
                <a:blip r:embed="rId8"/>
                <a:stretch>
                  <a:fillRect l="-2586" t="-10769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4070A00-97A9-05CA-9473-3C50A2A5508A}"/>
              </a:ext>
            </a:extLst>
          </p:cNvPr>
          <p:cNvCxnSpPr/>
          <p:nvPr/>
        </p:nvCxnSpPr>
        <p:spPr>
          <a:xfrm flipH="1">
            <a:off x="2400637" y="3535252"/>
            <a:ext cx="696154" cy="0"/>
          </a:xfrm>
          <a:prstGeom prst="straightConnector1">
            <a:avLst/>
          </a:prstGeom>
          <a:ln w="76200">
            <a:solidFill>
              <a:srgbClr val="FF28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17A1420-43F4-6371-6377-0F470836FB81}"/>
                  </a:ext>
                </a:extLst>
              </p:cNvPr>
              <p:cNvSpPr txBox="1"/>
              <p:nvPr/>
            </p:nvSpPr>
            <p:spPr>
              <a:xfrm>
                <a:off x="2540492" y="3488585"/>
                <a:ext cx="5325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17A1420-43F4-6371-6377-0F470836F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92" y="3488585"/>
                <a:ext cx="5325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6829659" y="4581064"/>
            <a:ext cx="724697" cy="4586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44035B9A-6AF8-1C57-A62D-81A1E3E681BE}"/>
              </a:ext>
            </a:extLst>
          </p:cNvPr>
          <p:cNvSpPr txBox="1"/>
          <p:nvPr/>
        </p:nvSpPr>
        <p:spPr>
          <a:xfrm>
            <a:off x="7006081" y="480030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rgbClr val="92D050"/>
                </a:solidFill>
              </a:rPr>
              <a:t>1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14BD3214-634B-85BA-67A1-90C4508B6795}"/>
              </a:ext>
            </a:extLst>
          </p:cNvPr>
          <p:cNvCxnSpPr>
            <a:cxnSpLocks/>
            <a:stCxn id="77" idx="1"/>
            <a:endCxn id="61" idx="3"/>
          </p:cNvCxnSpPr>
          <p:nvPr/>
        </p:nvCxnSpPr>
        <p:spPr>
          <a:xfrm flipH="1" flipV="1">
            <a:off x="11090207" y="4527724"/>
            <a:ext cx="271084" cy="56530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ED78909A-7228-52FE-C0A1-A5A8295D3AE8}"/>
              </a:ext>
            </a:extLst>
          </p:cNvPr>
          <p:cNvSpPr txBox="1"/>
          <p:nvPr/>
        </p:nvSpPr>
        <p:spPr>
          <a:xfrm>
            <a:off x="11035931" y="476730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rgbClr val="92D05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8647906" y="2407883"/>
                <a:ext cx="2399506" cy="795416"/>
              </a:xfrm>
              <a:prstGeom prst="wedgeRectCallout">
                <a:avLst>
                  <a:gd name="adj1" fmla="val -62096"/>
                  <a:gd name="adj2" fmla="val 106434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No outgoing edges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906" y="2407883"/>
                <a:ext cx="2399506" cy="795416"/>
              </a:xfrm>
              <a:prstGeom prst="wedgeRectCallout">
                <a:avLst>
                  <a:gd name="adj1" fmla="val -62096"/>
                  <a:gd name="adj2" fmla="val 106434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Speech Bubble: Rectangle 127">
                <a:extLst>
                  <a:ext uri="{FF2B5EF4-FFF2-40B4-BE49-F238E27FC236}">
                    <a16:creationId xmlns:a16="http://schemas.microsoft.com/office/drawing/2014/main" id="{34628483-A4F9-4CC5-AA46-B37DAD0DC83C}"/>
                  </a:ext>
                </a:extLst>
              </p:cNvPr>
              <p:cNvSpPr/>
              <p:nvPr/>
            </p:nvSpPr>
            <p:spPr>
              <a:xfrm>
                <a:off x="3757634" y="5564176"/>
                <a:ext cx="2648650" cy="940864"/>
              </a:xfrm>
              <a:prstGeom prst="wedgeRectCallout">
                <a:avLst>
                  <a:gd name="adj1" fmla="val -76609"/>
                  <a:gd name="adj2" fmla="val -11022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want to prove: outgoing edges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dirty="0"/>
                  <a:t> carry the flow</a:t>
                </a:r>
              </a:p>
            </p:txBody>
          </p:sp>
        </mc:Choice>
        <mc:Fallback xmlns="">
          <p:sp>
            <p:nvSpPr>
              <p:cNvPr id="128" name="Speech Bubble: Rectangle 127">
                <a:extLst>
                  <a:ext uri="{FF2B5EF4-FFF2-40B4-BE49-F238E27FC236}">
                    <a16:creationId xmlns:a16="http://schemas.microsoft.com/office/drawing/2014/main" id="{34628483-A4F9-4CC5-AA46-B37DAD0DC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634" y="5564176"/>
                <a:ext cx="2648650" cy="940864"/>
              </a:xfrm>
              <a:prstGeom prst="wedgeRectCallout">
                <a:avLst>
                  <a:gd name="adj1" fmla="val -76609"/>
                  <a:gd name="adj2" fmla="val -110225"/>
                </a:avLst>
              </a:prstGeom>
              <a:blipFill>
                <a:blip r:embed="rId11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1" grpId="0"/>
      <p:bldP spid="105" grpId="0"/>
      <p:bldP spid="126" grpId="0"/>
      <p:bldP spid="127" grpId="0" animBg="1"/>
      <p:bldP spid="1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Since there is no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there is a subset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of vertices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</a:t>
                </a:r>
                <a:r>
                  <a:rPr lang="en-CA" b="1" dirty="0"/>
                  <a:t>no outgoing edges </a:t>
                </a:r>
                <a:r>
                  <a:rPr lang="en-CA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  <a:p>
                <a:r>
                  <a:rPr lang="en-CA" dirty="0"/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d>
                      <m:dPr>
                        <m:ctrlP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Consider two types of edges. Type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b="1" dirty="0"/>
                  <a:t>exiting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b="1" dirty="0"/>
                  <a:t>in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b="1" i="1" dirty="0"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no outgoing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we know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This implies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r>
                  <a:rPr lang="en-CA" dirty="0"/>
                  <a:t>, as otherwise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would be a forward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  <a:blipFill>
                <a:blip r:embed="rId2"/>
                <a:stretch>
                  <a:fillRect l="-1463" t="-1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/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7E73093-11DC-27DA-ABCF-34E80EFA0DBA}"/>
              </a:ext>
            </a:extLst>
          </p:cNvPr>
          <p:cNvSpPr/>
          <p:nvPr/>
        </p:nvSpPr>
        <p:spPr>
          <a:xfrm>
            <a:off x="9857960" y="2594894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8A6B45-1840-8C97-61E1-C31450BCC855}"/>
              </a:ext>
            </a:extLst>
          </p:cNvPr>
          <p:cNvSpPr/>
          <p:nvPr/>
        </p:nvSpPr>
        <p:spPr>
          <a:xfrm>
            <a:off x="9857960" y="1954160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8F2B68A-4B50-36B3-10EE-434E17BDA53A}"/>
              </a:ext>
            </a:extLst>
          </p:cNvPr>
          <p:cNvSpPr/>
          <p:nvPr/>
        </p:nvSpPr>
        <p:spPr>
          <a:xfrm>
            <a:off x="9857960" y="1313426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8CE5860-346E-2C7E-DC2B-D48DE9D87F9E}"/>
              </a:ext>
            </a:extLst>
          </p:cNvPr>
          <p:cNvSpPr/>
          <p:nvPr/>
        </p:nvSpPr>
        <p:spPr>
          <a:xfrm>
            <a:off x="10716916" y="2594894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122272-0AFA-9CB8-4879-571A5F1919C6}"/>
              </a:ext>
            </a:extLst>
          </p:cNvPr>
          <p:cNvSpPr/>
          <p:nvPr/>
        </p:nvSpPr>
        <p:spPr>
          <a:xfrm>
            <a:off x="10716916" y="1954160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D61663-7302-A9F6-533F-9B53B986B002}"/>
              </a:ext>
            </a:extLst>
          </p:cNvPr>
          <p:cNvCxnSpPr>
            <a:stCxn id="52" idx="6"/>
            <a:endCxn id="54" idx="2"/>
          </p:cNvCxnSpPr>
          <p:nvPr/>
        </p:nvCxnSpPr>
        <p:spPr>
          <a:xfrm>
            <a:off x="9326583" y="2136273"/>
            <a:ext cx="53137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E16777-8A4C-04CE-1CC2-A9C079C73FE6}"/>
              </a:ext>
            </a:extLst>
          </p:cNvPr>
          <p:cNvCxnSpPr>
            <a:cxnSpLocks/>
            <a:stCxn id="52" idx="5"/>
            <a:endCxn id="53" idx="1"/>
          </p:cNvCxnSpPr>
          <p:nvPr/>
        </p:nvCxnSpPr>
        <p:spPr>
          <a:xfrm>
            <a:off x="9269961" y="2265047"/>
            <a:ext cx="644621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3BEAD8-E81F-268E-907F-C78E4E3F0638}"/>
              </a:ext>
            </a:extLst>
          </p:cNvPr>
          <p:cNvCxnSpPr>
            <a:cxnSpLocks/>
            <a:stCxn id="54" idx="6"/>
            <a:endCxn id="57" idx="2"/>
          </p:cNvCxnSpPr>
          <p:nvPr/>
        </p:nvCxnSpPr>
        <p:spPr>
          <a:xfrm>
            <a:off x="10244601" y="2136273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0EB252-5FEA-CA56-71C0-2574F5C5BC7E}"/>
              </a:ext>
            </a:extLst>
          </p:cNvPr>
          <p:cNvCxnSpPr>
            <a:cxnSpLocks/>
            <a:stCxn id="55" idx="5"/>
            <a:endCxn id="57" idx="1"/>
          </p:cNvCxnSpPr>
          <p:nvPr/>
        </p:nvCxnSpPr>
        <p:spPr>
          <a:xfrm>
            <a:off x="10187979" y="1624313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E4BF3A-C8F8-DE69-24FF-BF4FF9079FC5}"/>
              </a:ext>
            </a:extLst>
          </p:cNvPr>
          <p:cNvCxnSpPr>
            <a:cxnSpLocks/>
            <a:stCxn id="53" idx="6"/>
            <a:endCxn id="56" idx="2"/>
          </p:cNvCxnSpPr>
          <p:nvPr/>
        </p:nvCxnSpPr>
        <p:spPr>
          <a:xfrm>
            <a:off x="10244601" y="2777007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BB3D49-29BF-5849-CFD3-768495BC5106}"/>
              </a:ext>
            </a:extLst>
          </p:cNvPr>
          <p:cNvCxnSpPr>
            <a:cxnSpLocks/>
            <a:stCxn id="57" idx="3"/>
            <a:endCxn id="53" idx="7"/>
          </p:cNvCxnSpPr>
          <p:nvPr/>
        </p:nvCxnSpPr>
        <p:spPr>
          <a:xfrm flipH="1">
            <a:off x="10187979" y="2265046"/>
            <a:ext cx="585559" cy="383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BC9751-62DC-4D01-2D25-A57EBB43CEF4}"/>
              </a:ext>
            </a:extLst>
          </p:cNvPr>
          <p:cNvCxnSpPr>
            <a:cxnSpLocks/>
            <a:stCxn id="54" idx="5"/>
            <a:endCxn id="56" idx="1"/>
          </p:cNvCxnSpPr>
          <p:nvPr/>
        </p:nvCxnSpPr>
        <p:spPr>
          <a:xfrm>
            <a:off x="10187979" y="2265047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blipFill>
                <a:blip r:embed="rId4"/>
                <a:stretch>
                  <a:fillRect l="-2586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9133263" y="2318386"/>
            <a:ext cx="724697" cy="4586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No outgoing edges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blipFill>
                <a:blip r:embed="rId5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0DD259-6B99-21D9-52C6-E85D2415DDFC}"/>
              </a:ext>
            </a:extLst>
          </p:cNvPr>
          <p:cNvSpPr/>
          <p:nvPr/>
        </p:nvSpPr>
        <p:spPr>
          <a:xfrm>
            <a:off x="8669459" y="1097888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FA975F2-4E4F-AF93-B67F-5CA8F981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/>
              <a:t>Proving the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/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/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blipFill>
                <a:blip r:embed="rId6"/>
                <a:stretch>
                  <a:fillRect l="-4206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/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>
            <a:extLst>
              <a:ext uri="{FF2B5EF4-FFF2-40B4-BE49-F238E27FC236}">
                <a16:creationId xmlns:a16="http://schemas.microsoft.com/office/drawing/2014/main" id="{50690FE6-C576-FB90-56DD-7ADEA019B1E4}"/>
              </a:ext>
            </a:extLst>
          </p:cNvPr>
          <p:cNvSpPr/>
          <p:nvPr/>
        </p:nvSpPr>
        <p:spPr>
          <a:xfrm>
            <a:off x="9810409" y="5323279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9BF7D3F-5095-1BE8-BFF9-31B999399675}"/>
              </a:ext>
            </a:extLst>
          </p:cNvPr>
          <p:cNvSpPr/>
          <p:nvPr/>
        </p:nvSpPr>
        <p:spPr>
          <a:xfrm>
            <a:off x="9810409" y="4682545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1A2D723-9713-D4FA-BE2F-BAAA00169C3C}"/>
              </a:ext>
            </a:extLst>
          </p:cNvPr>
          <p:cNvSpPr/>
          <p:nvPr/>
        </p:nvSpPr>
        <p:spPr>
          <a:xfrm>
            <a:off x="9810409" y="4041811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CB2FFD2-93AB-FE98-9DA7-6CE931BFC882}"/>
              </a:ext>
            </a:extLst>
          </p:cNvPr>
          <p:cNvSpPr/>
          <p:nvPr/>
        </p:nvSpPr>
        <p:spPr>
          <a:xfrm>
            <a:off x="10669365" y="5323279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979542F-0D1A-EE98-BEB2-810DD725F1F6}"/>
              </a:ext>
            </a:extLst>
          </p:cNvPr>
          <p:cNvSpPr/>
          <p:nvPr/>
        </p:nvSpPr>
        <p:spPr>
          <a:xfrm>
            <a:off x="10669365" y="4682545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2FF0595-7A35-9036-396A-A71450701B49}"/>
              </a:ext>
            </a:extLst>
          </p:cNvPr>
          <p:cNvCxnSpPr>
            <a:stCxn id="131" idx="6"/>
            <a:endCxn id="133" idx="2"/>
          </p:cNvCxnSpPr>
          <p:nvPr/>
        </p:nvCxnSpPr>
        <p:spPr>
          <a:xfrm>
            <a:off x="9279032" y="4864658"/>
            <a:ext cx="53137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8D1B406-B41B-DD05-053F-641DFE4DC94C}"/>
              </a:ext>
            </a:extLst>
          </p:cNvPr>
          <p:cNvCxnSpPr>
            <a:cxnSpLocks/>
            <a:stCxn id="131" idx="5"/>
            <a:endCxn id="132" idx="1"/>
          </p:cNvCxnSpPr>
          <p:nvPr/>
        </p:nvCxnSpPr>
        <p:spPr>
          <a:xfrm>
            <a:off x="9222410" y="4993432"/>
            <a:ext cx="644621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413FD1A-AE32-5A61-02B3-904675012551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10197050" y="4864658"/>
            <a:ext cx="472315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54EA058-EEA8-F60D-0BEA-B12B9FA089D2}"/>
              </a:ext>
            </a:extLst>
          </p:cNvPr>
          <p:cNvCxnSpPr>
            <a:cxnSpLocks/>
            <a:stCxn id="134" idx="5"/>
            <a:endCxn id="136" idx="1"/>
          </p:cNvCxnSpPr>
          <p:nvPr/>
        </p:nvCxnSpPr>
        <p:spPr>
          <a:xfrm>
            <a:off x="10140428" y="4352697"/>
            <a:ext cx="585559" cy="38318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FCF697F-8710-9517-EC37-3E30505D7555}"/>
              </a:ext>
            </a:extLst>
          </p:cNvPr>
          <p:cNvCxnSpPr>
            <a:cxnSpLocks/>
            <a:stCxn id="132" idx="6"/>
            <a:endCxn id="135" idx="2"/>
          </p:cNvCxnSpPr>
          <p:nvPr/>
        </p:nvCxnSpPr>
        <p:spPr>
          <a:xfrm>
            <a:off x="10197050" y="5505392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1F74378-2D51-CA17-65A8-9A86855265CE}"/>
              </a:ext>
            </a:extLst>
          </p:cNvPr>
          <p:cNvCxnSpPr>
            <a:cxnSpLocks/>
            <a:stCxn id="136" idx="3"/>
            <a:endCxn id="132" idx="7"/>
          </p:cNvCxnSpPr>
          <p:nvPr/>
        </p:nvCxnSpPr>
        <p:spPr>
          <a:xfrm flipH="1">
            <a:off x="10140428" y="4993431"/>
            <a:ext cx="585559" cy="383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AD880DA-028E-F76A-7B4E-B35C79AEC1C5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10140428" y="4993432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3F6F9677-AC97-AE5B-F702-E6DDCD9A3A95}"/>
              </a:ext>
            </a:extLst>
          </p:cNvPr>
          <p:cNvSpPr/>
          <p:nvPr/>
        </p:nvSpPr>
        <p:spPr>
          <a:xfrm>
            <a:off x="8669459" y="379436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414B489A-163D-EB09-6050-876591179BAA}"/>
              </a:ext>
            </a:extLst>
          </p:cNvPr>
          <p:cNvCxnSpPr>
            <a:cxnSpLocks/>
          </p:cNvCxnSpPr>
          <p:nvPr/>
        </p:nvCxnSpPr>
        <p:spPr>
          <a:xfrm flipV="1">
            <a:off x="10187979" y="3780975"/>
            <a:ext cx="722257" cy="3741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284CD4-0378-97AA-C991-D2838556E59B}"/>
              </a:ext>
            </a:extLst>
          </p:cNvPr>
          <p:cNvCxnSpPr>
            <a:cxnSpLocks/>
          </p:cNvCxnSpPr>
          <p:nvPr/>
        </p:nvCxnSpPr>
        <p:spPr>
          <a:xfrm flipV="1">
            <a:off x="11028028" y="4535920"/>
            <a:ext cx="630860" cy="2671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0BF20DF-91A6-40B4-78D6-86F5FB74866A}"/>
              </a:ext>
            </a:extLst>
          </p:cNvPr>
          <p:cNvCxnSpPr>
            <a:cxnSpLocks/>
          </p:cNvCxnSpPr>
          <p:nvPr/>
        </p:nvCxnSpPr>
        <p:spPr>
          <a:xfrm>
            <a:off x="11040372" y="5589197"/>
            <a:ext cx="585559" cy="38318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F1EA3AE-1160-05D8-094C-AC0E9F482E8D}"/>
              </a:ext>
            </a:extLst>
          </p:cNvPr>
          <p:cNvCxnSpPr>
            <a:cxnSpLocks/>
          </p:cNvCxnSpPr>
          <p:nvPr/>
        </p:nvCxnSpPr>
        <p:spPr>
          <a:xfrm flipH="1">
            <a:off x="9008549" y="5592524"/>
            <a:ext cx="818578" cy="31374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192FCA3-653A-E377-DFEA-EC985A705253}"/>
              </a:ext>
            </a:extLst>
          </p:cNvPr>
          <p:cNvGrpSpPr/>
          <p:nvPr/>
        </p:nvGrpSpPr>
        <p:grpSpPr>
          <a:xfrm>
            <a:off x="10669365" y="4292169"/>
            <a:ext cx="1343207" cy="754602"/>
            <a:chOff x="10669365" y="4292169"/>
            <a:chExt cx="1343207" cy="754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A26888BB-F5AB-1652-1F1A-7E530158DF58}"/>
                    </a:ext>
                  </a:extLst>
                </p:cNvPr>
                <p:cNvSpPr/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A26888BB-F5AB-1652-1F1A-7E530158DF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79EBADD-6617-05CD-BF06-57EC5A8622A4}"/>
                    </a:ext>
                  </a:extLst>
                </p:cNvPr>
                <p:cNvSpPr/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79EBADD-6617-05CD-BF06-57EC5A862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A901B343-99F8-F95B-B55D-F76714E00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838" y="4526400"/>
              <a:ext cx="630860" cy="2671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538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Claim: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p>
                    </m:sSup>
                    <m:d>
                      <m:dPr>
                        <m:ctrlP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Consider two types of edges. Type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b="1" dirty="0"/>
                  <a:t> entering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CA" b="1" dirty="0"/>
                  <a:t> in </a:t>
                </a:r>
                <a14:m>
                  <m:oMath xmlns:m="http://schemas.openxmlformats.org/officeDocument/2006/math">
                    <m:r>
                      <a:rPr lang="en-CA" b="1" i="1" dirty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br>
                  <a:rPr lang="en-CA" dirty="0">
                    <a:latin typeface="Cambria Math" panose="02040503050406030204" pitchFamily="18" charset="0"/>
                  </a:rPr>
                </a:br>
                <a:r>
                  <a:rPr lang="en-CA" dirty="0">
                    <a:latin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Since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has no outgoing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we know there is no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𝑣𝑢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br>
                  <a:rPr lang="en-CA" dirty="0"/>
                </a:br>
                <a:r>
                  <a:rPr lang="en-CA" dirty="0"/>
                  <a:t>(note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𝑣𝑢</m:t>
                    </m:r>
                  </m:oMath>
                </a14:m>
                <a:r>
                  <a:rPr lang="en-CA" dirty="0"/>
                  <a:t> would be directed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This implies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, as otherwise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𝑣𝑢</m:t>
                    </m:r>
                  </m:oMath>
                </a14:m>
                <a:r>
                  <a:rPr lang="en-CA" dirty="0"/>
                  <a:t> would be a backwards edge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A4C40-CA8D-5270-3363-6386F8117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37" y="885616"/>
                <a:ext cx="10831474" cy="5521008"/>
              </a:xfrm>
              <a:blipFill>
                <a:blip r:embed="rId2"/>
                <a:stretch>
                  <a:fillRect l="-1463" t="-15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0CBF9-BA4E-96FE-1F6B-0A7D2B70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/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DCAC691-0548-9668-4A14-533A72B7C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42" y="1954160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A7E73093-11DC-27DA-ABCF-34E80EFA0DBA}"/>
              </a:ext>
            </a:extLst>
          </p:cNvPr>
          <p:cNvSpPr/>
          <p:nvPr/>
        </p:nvSpPr>
        <p:spPr>
          <a:xfrm>
            <a:off x="9857960" y="2594894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C8A6B45-1840-8C97-61E1-C31450BCC855}"/>
              </a:ext>
            </a:extLst>
          </p:cNvPr>
          <p:cNvSpPr/>
          <p:nvPr/>
        </p:nvSpPr>
        <p:spPr>
          <a:xfrm>
            <a:off x="9857960" y="1954160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8F2B68A-4B50-36B3-10EE-434E17BDA53A}"/>
              </a:ext>
            </a:extLst>
          </p:cNvPr>
          <p:cNvSpPr/>
          <p:nvPr/>
        </p:nvSpPr>
        <p:spPr>
          <a:xfrm>
            <a:off x="9857960" y="1313426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8CE5860-346E-2C7E-DC2B-D48DE9D87F9E}"/>
              </a:ext>
            </a:extLst>
          </p:cNvPr>
          <p:cNvSpPr/>
          <p:nvPr/>
        </p:nvSpPr>
        <p:spPr>
          <a:xfrm>
            <a:off x="10716916" y="2594894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122272-0AFA-9CB8-4879-571A5F1919C6}"/>
              </a:ext>
            </a:extLst>
          </p:cNvPr>
          <p:cNvSpPr/>
          <p:nvPr/>
        </p:nvSpPr>
        <p:spPr>
          <a:xfrm>
            <a:off x="10716916" y="1954160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5D61663-7302-A9F6-533F-9B53B986B002}"/>
              </a:ext>
            </a:extLst>
          </p:cNvPr>
          <p:cNvCxnSpPr>
            <a:stCxn id="52" idx="6"/>
            <a:endCxn id="54" idx="2"/>
          </p:cNvCxnSpPr>
          <p:nvPr/>
        </p:nvCxnSpPr>
        <p:spPr>
          <a:xfrm>
            <a:off x="9326583" y="2136273"/>
            <a:ext cx="53137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6E16777-8A4C-04CE-1CC2-A9C079C73FE6}"/>
              </a:ext>
            </a:extLst>
          </p:cNvPr>
          <p:cNvCxnSpPr>
            <a:cxnSpLocks/>
            <a:stCxn id="52" idx="5"/>
            <a:endCxn id="53" idx="1"/>
          </p:cNvCxnSpPr>
          <p:nvPr/>
        </p:nvCxnSpPr>
        <p:spPr>
          <a:xfrm>
            <a:off x="9269961" y="2265047"/>
            <a:ext cx="644621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E3BEAD8-E81F-268E-907F-C78E4E3F0638}"/>
              </a:ext>
            </a:extLst>
          </p:cNvPr>
          <p:cNvCxnSpPr>
            <a:cxnSpLocks/>
            <a:stCxn id="54" idx="6"/>
            <a:endCxn id="57" idx="2"/>
          </p:cNvCxnSpPr>
          <p:nvPr/>
        </p:nvCxnSpPr>
        <p:spPr>
          <a:xfrm>
            <a:off x="10244601" y="2136273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F0EB252-5FEA-CA56-71C0-2574F5C5BC7E}"/>
              </a:ext>
            </a:extLst>
          </p:cNvPr>
          <p:cNvCxnSpPr>
            <a:cxnSpLocks/>
            <a:stCxn id="55" idx="5"/>
            <a:endCxn id="57" idx="1"/>
          </p:cNvCxnSpPr>
          <p:nvPr/>
        </p:nvCxnSpPr>
        <p:spPr>
          <a:xfrm>
            <a:off x="10187979" y="1624313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E4BF3A-C8F8-DE69-24FF-BF4FF9079FC5}"/>
              </a:ext>
            </a:extLst>
          </p:cNvPr>
          <p:cNvCxnSpPr>
            <a:cxnSpLocks/>
            <a:stCxn id="53" idx="6"/>
            <a:endCxn id="56" idx="2"/>
          </p:cNvCxnSpPr>
          <p:nvPr/>
        </p:nvCxnSpPr>
        <p:spPr>
          <a:xfrm>
            <a:off x="10244601" y="2777007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BB3D49-29BF-5849-CFD3-768495BC5106}"/>
              </a:ext>
            </a:extLst>
          </p:cNvPr>
          <p:cNvCxnSpPr>
            <a:cxnSpLocks/>
            <a:stCxn id="57" idx="3"/>
            <a:endCxn id="53" idx="7"/>
          </p:cNvCxnSpPr>
          <p:nvPr/>
        </p:nvCxnSpPr>
        <p:spPr>
          <a:xfrm flipH="1">
            <a:off x="10187979" y="2265046"/>
            <a:ext cx="585559" cy="383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BC9751-62DC-4D01-2D25-A57EBB43CEF4}"/>
              </a:ext>
            </a:extLst>
          </p:cNvPr>
          <p:cNvCxnSpPr>
            <a:cxnSpLocks/>
            <a:stCxn id="54" idx="5"/>
            <a:endCxn id="56" idx="1"/>
          </p:cNvCxnSpPr>
          <p:nvPr/>
        </p:nvCxnSpPr>
        <p:spPr>
          <a:xfrm>
            <a:off x="10187979" y="2265047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/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2C1E3A-9381-A4D5-6B4E-115942C8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961" y="3178962"/>
                <a:ext cx="2122632" cy="395558"/>
              </a:xfrm>
              <a:prstGeom prst="rect">
                <a:avLst/>
              </a:prstGeom>
              <a:blipFill>
                <a:blip r:embed="rId4"/>
                <a:stretch>
                  <a:fillRect l="-2586" t="-9231" b="-15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E7F6F12-AAE7-9552-E22C-6AF3128CCBA0}"/>
              </a:ext>
            </a:extLst>
          </p:cNvPr>
          <p:cNvCxnSpPr>
            <a:cxnSpLocks/>
            <a:stCxn id="53" idx="2"/>
            <a:endCxn id="52" idx="4"/>
          </p:cNvCxnSpPr>
          <p:nvPr/>
        </p:nvCxnSpPr>
        <p:spPr>
          <a:xfrm flipH="1" flipV="1">
            <a:off x="9133263" y="2318386"/>
            <a:ext cx="724697" cy="45862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/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/>
                  <a:t>No outgoing edges</a:t>
                </a:r>
                <a:r>
                  <a:rPr lang="en-CA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from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7" name="Speech Bubble: Rectangle 126">
                <a:extLst>
                  <a:ext uri="{FF2B5EF4-FFF2-40B4-BE49-F238E27FC236}">
                    <a16:creationId xmlns:a16="http://schemas.microsoft.com/office/drawing/2014/main" id="{FF8E02CB-AAE9-9959-5077-4A42D4FF7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71" y="114430"/>
                <a:ext cx="2399506" cy="795416"/>
              </a:xfrm>
              <a:prstGeom prst="wedgeRectCallout">
                <a:avLst>
                  <a:gd name="adj1" fmla="val -28115"/>
                  <a:gd name="adj2" fmla="val 79342"/>
                </a:avLst>
              </a:prstGeom>
              <a:blipFill>
                <a:blip r:embed="rId5"/>
                <a:stretch>
                  <a:fillRect l="-2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D80DD259-6B99-21D9-52C6-E85D2415DDFC}"/>
              </a:ext>
            </a:extLst>
          </p:cNvPr>
          <p:cNvSpPr/>
          <p:nvPr/>
        </p:nvSpPr>
        <p:spPr>
          <a:xfrm>
            <a:off x="8669459" y="1097888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FA975F2-4E4F-AF93-B67F-5CA8F981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/>
              <a:t>Proving the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/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/>
                  <a:t>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/>
                  <a:t> in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B133C51B-4F63-1411-B417-D42C2BC05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94" y="5932229"/>
                <a:ext cx="1308371" cy="369332"/>
              </a:xfrm>
              <a:prstGeom prst="rect">
                <a:avLst/>
              </a:prstGeom>
              <a:blipFill>
                <a:blip r:embed="rId6"/>
                <a:stretch>
                  <a:fillRect l="-4206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/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E06DEDD-3AF1-E640-DCD9-0F86CD19E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91" y="4682545"/>
                <a:ext cx="386641" cy="36422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Oval 131">
            <a:extLst>
              <a:ext uri="{FF2B5EF4-FFF2-40B4-BE49-F238E27FC236}">
                <a16:creationId xmlns:a16="http://schemas.microsoft.com/office/drawing/2014/main" id="{50690FE6-C576-FB90-56DD-7ADEA019B1E4}"/>
              </a:ext>
            </a:extLst>
          </p:cNvPr>
          <p:cNvSpPr/>
          <p:nvPr/>
        </p:nvSpPr>
        <p:spPr>
          <a:xfrm>
            <a:off x="9810409" y="5323279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59BF7D3F-5095-1BE8-BFF9-31B999399675}"/>
              </a:ext>
            </a:extLst>
          </p:cNvPr>
          <p:cNvSpPr/>
          <p:nvPr/>
        </p:nvSpPr>
        <p:spPr>
          <a:xfrm>
            <a:off x="9810409" y="4682545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1A2D723-9713-D4FA-BE2F-BAAA00169C3C}"/>
              </a:ext>
            </a:extLst>
          </p:cNvPr>
          <p:cNvSpPr/>
          <p:nvPr/>
        </p:nvSpPr>
        <p:spPr>
          <a:xfrm>
            <a:off x="9810409" y="4041811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CB2FFD2-93AB-FE98-9DA7-6CE931BFC882}"/>
              </a:ext>
            </a:extLst>
          </p:cNvPr>
          <p:cNvSpPr/>
          <p:nvPr/>
        </p:nvSpPr>
        <p:spPr>
          <a:xfrm>
            <a:off x="10669365" y="5323279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7979542F-0D1A-EE98-BEB2-810DD725F1F6}"/>
              </a:ext>
            </a:extLst>
          </p:cNvPr>
          <p:cNvSpPr/>
          <p:nvPr/>
        </p:nvSpPr>
        <p:spPr>
          <a:xfrm>
            <a:off x="10669365" y="4682545"/>
            <a:ext cx="386641" cy="3642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2FF0595-7A35-9036-396A-A71450701B49}"/>
              </a:ext>
            </a:extLst>
          </p:cNvPr>
          <p:cNvCxnSpPr>
            <a:stCxn id="131" idx="6"/>
            <a:endCxn id="133" idx="2"/>
          </p:cNvCxnSpPr>
          <p:nvPr/>
        </p:nvCxnSpPr>
        <p:spPr>
          <a:xfrm>
            <a:off x="9279032" y="4864658"/>
            <a:ext cx="531377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D8D1B406-B41B-DD05-053F-641DFE4DC94C}"/>
              </a:ext>
            </a:extLst>
          </p:cNvPr>
          <p:cNvCxnSpPr>
            <a:cxnSpLocks/>
            <a:stCxn id="131" idx="5"/>
            <a:endCxn id="132" idx="1"/>
          </p:cNvCxnSpPr>
          <p:nvPr/>
        </p:nvCxnSpPr>
        <p:spPr>
          <a:xfrm>
            <a:off x="9222410" y="4993432"/>
            <a:ext cx="644621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413FD1A-AE32-5A61-02B3-904675012551}"/>
              </a:ext>
            </a:extLst>
          </p:cNvPr>
          <p:cNvCxnSpPr>
            <a:cxnSpLocks/>
            <a:stCxn id="133" idx="6"/>
            <a:endCxn id="136" idx="2"/>
          </p:cNvCxnSpPr>
          <p:nvPr/>
        </p:nvCxnSpPr>
        <p:spPr>
          <a:xfrm>
            <a:off x="10197050" y="4864658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454EA058-EEA8-F60D-0BEA-B12B9FA089D2}"/>
              </a:ext>
            </a:extLst>
          </p:cNvPr>
          <p:cNvCxnSpPr>
            <a:cxnSpLocks/>
            <a:stCxn id="134" idx="5"/>
            <a:endCxn id="136" idx="1"/>
          </p:cNvCxnSpPr>
          <p:nvPr/>
        </p:nvCxnSpPr>
        <p:spPr>
          <a:xfrm>
            <a:off x="10140428" y="4352697"/>
            <a:ext cx="585559" cy="383188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FCF697F-8710-9517-EC37-3E30505D7555}"/>
              </a:ext>
            </a:extLst>
          </p:cNvPr>
          <p:cNvCxnSpPr>
            <a:cxnSpLocks/>
            <a:stCxn id="132" idx="6"/>
            <a:endCxn id="135" idx="2"/>
          </p:cNvCxnSpPr>
          <p:nvPr/>
        </p:nvCxnSpPr>
        <p:spPr>
          <a:xfrm>
            <a:off x="10197050" y="5505392"/>
            <a:ext cx="472316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A1F74378-2D51-CA17-65A8-9A86855265CE}"/>
              </a:ext>
            </a:extLst>
          </p:cNvPr>
          <p:cNvCxnSpPr>
            <a:cxnSpLocks/>
            <a:stCxn id="136" idx="3"/>
            <a:endCxn id="132" idx="7"/>
          </p:cNvCxnSpPr>
          <p:nvPr/>
        </p:nvCxnSpPr>
        <p:spPr>
          <a:xfrm flipH="1">
            <a:off x="10140428" y="4993431"/>
            <a:ext cx="585559" cy="3831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AD880DA-028E-F76A-7B4E-B35C79AEC1C5}"/>
              </a:ext>
            </a:extLst>
          </p:cNvPr>
          <p:cNvCxnSpPr>
            <a:cxnSpLocks/>
            <a:stCxn id="133" idx="5"/>
            <a:endCxn id="135" idx="1"/>
          </p:cNvCxnSpPr>
          <p:nvPr/>
        </p:nvCxnSpPr>
        <p:spPr>
          <a:xfrm>
            <a:off x="10140428" y="4993432"/>
            <a:ext cx="585559" cy="383187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3F6F9677-AC97-AE5B-F702-E6DDCD9A3A95}"/>
              </a:ext>
            </a:extLst>
          </p:cNvPr>
          <p:cNvSpPr/>
          <p:nvPr/>
        </p:nvSpPr>
        <p:spPr>
          <a:xfrm>
            <a:off x="8669459" y="379436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414B489A-163D-EB09-6050-876591179BAA}"/>
              </a:ext>
            </a:extLst>
          </p:cNvPr>
          <p:cNvCxnSpPr>
            <a:cxnSpLocks/>
          </p:cNvCxnSpPr>
          <p:nvPr/>
        </p:nvCxnSpPr>
        <p:spPr>
          <a:xfrm flipV="1">
            <a:off x="10187979" y="3780975"/>
            <a:ext cx="722257" cy="37411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5B284CD4-0378-97AA-C991-D2838556E59B}"/>
              </a:ext>
            </a:extLst>
          </p:cNvPr>
          <p:cNvCxnSpPr>
            <a:cxnSpLocks/>
          </p:cNvCxnSpPr>
          <p:nvPr/>
        </p:nvCxnSpPr>
        <p:spPr>
          <a:xfrm flipV="1">
            <a:off x="11028028" y="4535920"/>
            <a:ext cx="630860" cy="2671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40BF20DF-91A6-40B4-78D6-86F5FB74866A}"/>
              </a:ext>
            </a:extLst>
          </p:cNvPr>
          <p:cNvCxnSpPr>
            <a:cxnSpLocks/>
          </p:cNvCxnSpPr>
          <p:nvPr/>
        </p:nvCxnSpPr>
        <p:spPr>
          <a:xfrm>
            <a:off x="11040372" y="5589197"/>
            <a:ext cx="585559" cy="38318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F1EA3AE-1160-05D8-094C-AC0E9F482E8D}"/>
              </a:ext>
            </a:extLst>
          </p:cNvPr>
          <p:cNvCxnSpPr>
            <a:cxnSpLocks/>
          </p:cNvCxnSpPr>
          <p:nvPr/>
        </p:nvCxnSpPr>
        <p:spPr>
          <a:xfrm flipH="1">
            <a:off x="9008549" y="5592524"/>
            <a:ext cx="818578" cy="31374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1894D0-D323-85FF-D3F5-90BD7B411E1B}"/>
              </a:ext>
            </a:extLst>
          </p:cNvPr>
          <p:cNvGrpSpPr/>
          <p:nvPr/>
        </p:nvGrpSpPr>
        <p:grpSpPr>
          <a:xfrm>
            <a:off x="9810409" y="3984764"/>
            <a:ext cx="1968752" cy="421273"/>
            <a:chOff x="9810409" y="3984764"/>
            <a:chExt cx="1968752" cy="421273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2CFDD470-1861-70A7-7729-C9BD5AB1D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578" y="4166877"/>
              <a:ext cx="1195470" cy="57047"/>
            </a:xfrm>
            <a:prstGeom prst="straightConnector1">
              <a:avLst/>
            </a:prstGeom>
            <a:ln w="762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925E87-CF02-CA03-C0B3-1C8348636A86}"/>
                    </a:ext>
                  </a:extLst>
                </p:cNvPr>
                <p:cNvSpPr/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925E87-CF02-CA03-C0B3-1C8348636A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7AC00A-866A-52E3-10F4-D51D6AA8F039}"/>
                    </a:ext>
                  </a:extLst>
                </p:cNvPr>
                <p:cNvSpPr/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207AC00A-866A-52E3-10F4-D51D6AA8F0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127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FB80-6E92-A7D7-A12A-1E7E9BA5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Recall: Max-Flow Min-Cut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b="1" dirty="0"/>
                  <a:t>Theorem 3: </a:t>
                </a:r>
                <a:r>
                  <a:rPr lang="en-CA" dirty="0"/>
                  <a:t>every max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flow has value</a:t>
                </a:r>
                <a:br>
                  <a:rPr lang="en-CA" dirty="0"/>
                </a:br>
                <a:r>
                  <a:rPr lang="en-CA" dirty="0"/>
                  <a:t>equal to the capacity of a min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cut</a:t>
                </a:r>
              </a:p>
              <a:p>
                <a:endParaRPr lang="en-CA" dirty="0"/>
              </a:p>
              <a:p>
                <a:r>
                  <a:rPr lang="en-CA" dirty="0"/>
                  <a:t>We give an </a:t>
                </a:r>
                <a:r>
                  <a:rPr lang="en-CA" b="1" dirty="0"/>
                  <a:t>algorithmic proof </a:t>
                </a:r>
                <a:r>
                  <a:rPr lang="en-CA" dirty="0"/>
                  <a:t>of this theorem</a:t>
                </a:r>
              </a:p>
              <a:p>
                <a:pPr lvl="1"/>
                <a:r>
                  <a:rPr lang="en-CA" dirty="0"/>
                  <a:t>(showing that one algorithm solves both</a:t>
                </a:r>
                <a:br>
                  <a:rPr lang="en-CA" dirty="0"/>
                </a:br>
                <a:r>
                  <a:rPr lang="en-CA" dirty="0"/>
                  <a:t> max-flow and min-cut at the same time)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D19F2A-4CBC-0331-F4D7-9EE3C7A7FC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B372-6AE9-6F0D-D31C-DC8C889E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6EA82-4CF4-B30E-153B-26FA136867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496" y="957975"/>
                <a:ext cx="10831915" cy="5298785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We just showed</a:t>
                </a:r>
              </a:p>
              <a:p>
                <a:pPr lvl="1"/>
                <a:r>
                  <a:rPr lang="en-CA" dirty="0"/>
                  <a:t>For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directed out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For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directed into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CA" dirty="0"/>
              </a:p>
              <a:p>
                <a:r>
                  <a:rPr lang="en-CA" dirty="0"/>
                  <a:t>This proves the proposition. I.e.,</a:t>
                </a:r>
                <a:br>
                  <a:rPr lang="en-CA" dirty="0"/>
                </a:br>
                <a:r>
                  <a:rPr lang="en-CA" dirty="0"/>
                  <a:t>given flow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 if there are no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-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then </a:t>
                </a:r>
                <a:r>
                  <a:rPr lang="en-CA" b="1" dirty="0"/>
                  <a:t>there is a cut matching the flow</a:t>
                </a: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76EA82-4CF4-B30E-153B-26FA136867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96" y="957975"/>
                <a:ext cx="10831915" cy="5298785"/>
              </a:xfrm>
              <a:blipFill>
                <a:blip r:embed="rId2"/>
                <a:stretch>
                  <a:fillRect l="-1463" t="-16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BDDCC-5458-E917-2E46-B89CAF32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871371-F86F-A69D-D5F3-988B2AC371D8}"/>
                  </a:ext>
                </a:extLst>
              </p:cNvPr>
              <p:cNvSpPr/>
              <p:nvPr/>
            </p:nvSpPr>
            <p:spPr>
              <a:xfrm>
                <a:off x="8607005" y="1846158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871371-F86F-A69D-D5F3-988B2AC37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05" y="1846158"/>
                <a:ext cx="386641" cy="36422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DBDF27-A3DD-D2EE-3171-92E535828EB8}"/>
              </a:ext>
            </a:extLst>
          </p:cNvPr>
          <p:cNvSpPr/>
          <p:nvPr/>
        </p:nvSpPr>
        <p:spPr>
          <a:xfrm>
            <a:off x="8384073" y="957975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A3A8AD-C729-EE23-6597-281A91D7BEBF}"/>
              </a:ext>
            </a:extLst>
          </p:cNvPr>
          <p:cNvGrpSpPr/>
          <p:nvPr/>
        </p:nvGrpSpPr>
        <p:grpSpPr>
          <a:xfrm>
            <a:off x="10383979" y="1455782"/>
            <a:ext cx="1343207" cy="754602"/>
            <a:chOff x="10669365" y="4292169"/>
            <a:chExt cx="1343207" cy="754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6A542A6-FB29-A25B-5386-3336024F24F2}"/>
                    </a:ext>
                  </a:extLst>
                </p:cNvPr>
                <p:cNvSpPr/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C6A542A6-FB29-A25B-5386-3336024F24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931" y="4292169"/>
                  <a:ext cx="386641" cy="364226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563202B-9380-82E7-7E41-AC2FDC534A97}"/>
                    </a:ext>
                  </a:extLst>
                </p:cNvPr>
                <p:cNvSpPr/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563202B-9380-82E7-7E41-AC2FDC534A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9365" y="4682545"/>
                  <a:ext cx="386641" cy="36422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F8BD8C9-6B4C-FD52-A758-32415FC58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4838" y="4526400"/>
              <a:ext cx="630860" cy="2671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A734A7-3F1D-EBF0-5094-F24B6D3575BA}"/>
                  </a:ext>
                </a:extLst>
              </p:cNvPr>
              <p:cNvSpPr/>
              <p:nvPr/>
            </p:nvSpPr>
            <p:spPr>
              <a:xfrm>
                <a:off x="8607005" y="4383975"/>
                <a:ext cx="386641" cy="364226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b="1" i="1" dirty="0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b="1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AA734A7-3F1D-EBF0-5094-F24B6D357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05" y="4383975"/>
                <a:ext cx="386641" cy="36422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BF9B8B-2093-0F30-6689-6D8C2A6C1366}"/>
              </a:ext>
            </a:extLst>
          </p:cNvPr>
          <p:cNvSpPr/>
          <p:nvPr/>
        </p:nvSpPr>
        <p:spPr>
          <a:xfrm>
            <a:off x="8384073" y="3495792"/>
            <a:ext cx="2766497" cy="2125834"/>
          </a:xfrm>
          <a:custGeom>
            <a:avLst/>
            <a:gdLst>
              <a:gd name="connsiteX0" fmla="*/ 69890 w 2766497"/>
              <a:gd name="connsiteY0" fmla="*/ 774619 h 2125834"/>
              <a:gd name="connsiteX1" fmla="*/ 430991 w 2766497"/>
              <a:gd name="connsiteY1" fmla="*/ 273737 h 2125834"/>
              <a:gd name="connsiteX2" fmla="*/ 1217258 w 2766497"/>
              <a:gd name="connsiteY2" fmla="*/ 0 h 2125834"/>
              <a:gd name="connsiteX3" fmla="*/ 2283088 w 2766497"/>
              <a:gd name="connsiteY3" fmla="*/ 349452 h 2125834"/>
              <a:gd name="connsiteX4" fmla="*/ 2766497 w 2766497"/>
              <a:gd name="connsiteY4" fmla="*/ 1182313 h 2125834"/>
              <a:gd name="connsiteX5" fmla="*/ 2533528 w 2766497"/>
              <a:gd name="connsiteY5" fmla="*/ 2032647 h 2125834"/>
              <a:gd name="connsiteX6" fmla="*/ 1193962 w 2766497"/>
              <a:gd name="connsiteY6" fmla="*/ 2125834 h 2125834"/>
              <a:gd name="connsiteX7" fmla="*/ 52418 w 2766497"/>
              <a:gd name="connsiteY7" fmla="*/ 1601656 h 2125834"/>
              <a:gd name="connsiteX8" fmla="*/ 0 w 2766497"/>
              <a:gd name="connsiteY8" fmla="*/ 1182313 h 2125834"/>
              <a:gd name="connsiteX9" fmla="*/ 69890 w 2766497"/>
              <a:gd name="connsiteY9" fmla="*/ 774619 h 21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6497" h="2125834">
                <a:moveTo>
                  <a:pt x="69890" y="774619"/>
                </a:moveTo>
                <a:lnTo>
                  <a:pt x="430991" y="273737"/>
                </a:lnTo>
                <a:lnTo>
                  <a:pt x="1217258" y="0"/>
                </a:lnTo>
                <a:lnTo>
                  <a:pt x="2283088" y="349452"/>
                </a:lnTo>
                <a:lnTo>
                  <a:pt x="2766497" y="1182313"/>
                </a:lnTo>
                <a:lnTo>
                  <a:pt x="2533528" y="2032647"/>
                </a:lnTo>
                <a:lnTo>
                  <a:pt x="1193962" y="2125834"/>
                </a:lnTo>
                <a:lnTo>
                  <a:pt x="52418" y="1601656"/>
                </a:lnTo>
                <a:lnTo>
                  <a:pt x="0" y="1182313"/>
                </a:lnTo>
                <a:lnTo>
                  <a:pt x="69890" y="774619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887C222-C264-B41C-94D5-A2B6508D6823}"/>
              </a:ext>
            </a:extLst>
          </p:cNvPr>
          <p:cNvGrpSpPr/>
          <p:nvPr/>
        </p:nvGrpSpPr>
        <p:grpSpPr>
          <a:xfrm>
            <a:off x="9525023" y="3686194"/>
            <a:ext cx="1968752" cy="421273"/>
            <a:chOff x="9810409" y="3984764"/>
            <a:chExt cx="1968752" cy="4212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75CAB1-FED9-2F3B-D857-1707A2B6D5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9578" y="4166877"/>
              <a:ext cx="1195470" cy="57047"/>
            </a:xfrm>
            <a:prstGeom prst="straightConnector1">
              <a:avLst/>
            </a:prstGeom>
            <a:ln w="762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C1DF8D-389E-2DED-5AD8-AD00448518FB}"/>
                    </a:ext>
                  </a:extLst>
                </p:cNvPr>
                <p:cNvSpPr/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C1DF8D-389E-2DED-5AD8-AD0044851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2520" y="3984764"/>
                  <a:ext cx="386641" cy="364226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39603F-C04F-33B1-DDF3-1165B4B339A9}"/>
                    </a:ext>
                  </a:extLst>
                </p:cNvPr>
                <p:cNvSpPr/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CA" b="1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239603F-C04F-33B1-DDF3-1165B4B339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409" y="4041811"/>
                  <a:ext cx="386641" cy="36422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4A075A-BAAE-835F-412C-3E0573E7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96" y="-2"/>
            <a:ext cx="10831914" cy="1028386"/>
          </a:xfrm>
        </p:spPr>
        <p:txBody>
          <a:bodyPr/>
          <a:lstStyle/>
          <a:p>
            <a:r>
              <a:rPr lang="en-CA" dirty="0"/>
              <a:t>Proving the proposition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5DDC259B-3079-5F27-FC58-B9771B51D671}"/>
              </a:ext>
            </a:extLst>
          </p:cNvPr>
          <p:cNvSpPr/>
          <p:nvPr/>
        </p:nvSpPr>
        <p:spPr>
          <a:xfrm>
            <a:off x="8183007" y="4954318"/>
            <a:ext cx="3834268" cy="1281438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Note this was the last thing remaining to prove the min-cut max-flow theorem, and the correctness of Ford-Fulkerson</a:t>
            </a:r>
          </a:p>
        </p:txBody>
      </p:sp>
    </p:spTree>
    <p:extLst>
      <p:ext uri="{BB962C8B-B14F-4D97-AF65-F5344CB8AC3E}">
        <p14:creationId xmlns:p14="http://schemas.microsoft.com/office/powerpoint/2010/main" val="13247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AC818-85ED-3B96-41AC-51B737E5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 complexity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46492-3C7F-48A3-F803-F02F5279E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of the Ford-Fulkerson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DFEBE-3AA9-D111-D87B-B108E88D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0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C193BA-4FCA-EEEC-C761-4E76A93B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8" y="-2"/>
            <a:ext cx="10925103" cy="1028386"/>
          </a:xfrm>
        </p:spPr>
        <p:txBody>
          <a:bodyPr/>
          <a:lstStyle/>
          <a:p>
            <a:r>
              <a:rPr lang="en-CA" dirty="0"/>
              <a:t>Runtime of Ford-Fulkerson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F7B0C-BECF-E9F3-8C9B-AD7F7A41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78" y="1028385"/>
            <a:ext cx="11949324" cy="5121974"/>
          </a:xfrm>
        </p:spPr>
        <p:txBody>
          <a:bodyPr>
            <a:normAutofit/>
          </a:bodyPr>
          <a:lstStyle/>
          <a:p>
            <a:r>
              <a:rPr lang="en-CA" dirty="0"/>
              <a:t>Depends on the implementation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How do we find an augmenting path?</a:t>
            </a:r>
          </a:p>
          <a:p>
            <a:r>
              <a:rPr lang="en-CA" dirty="0"/>
              <a:t>How many times do we need to augment before we terminate?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00F6C-0C10-0FCC-CCB5-8376212A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04CD7-EE66-9741-C394-76206E583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68" y="1802544"/>
            <a:ext cx="7774596" cy="2460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408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AFFC6-D2F9-BCA0-42A8-9FF75ECE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10" y="-2"/>
            <a:ext cx="11606404" cy="1028386"/>
          </a:xfrm>
        </p:spPr>
        <p:txBody>
          <a:bodyPr/>
          <a:lstStyle/>
          <a:p>
            <a:r>
              <a:rPr lang="en-CA" dirty="0"/>
              <a:t>Runtime of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CA602-38BA-6B0B-694C-B1C04BD1F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210" y="1028383"/>
                <a:ext cx="11606404" cy="4568677"/>
              </a:xfrm>
            </p:spPr>
            <p:txBody>
              <a:bodyPr/>
              <a:lstStyle/>
              <a:p>
                <a:r>
                  <a:rPr lang="en-CA" dirty="0"/>
                  <a:t>Assume we find any arbitrary augmenting path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using any technique,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time</a:t>
                </a:r>
              </a:p>
              <a:p>
                <a:r>
                  <a:rPr lang="en-CA" dirty="0"/>
                  <a:t>Then every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augment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run,</a:t>
                </a:r>
                <a:br>
                  <a:rPr lang="en-CA" dirty="0"/>
                </a:br>
                <a:r>
                  <a:rPr lang="en-CA" dirty="0"/>
                  <a:t>we know only that the flow </a:t>
                </a:r>
                <a:r>
                  <a:rPr lang="en-CA" b="1" dirty="0"/>
                  <a:t>increases</a:t>
                </a:r>
              </a:p>
              <a:p>
                <a:r>
                  <a:rPr lang="en-CA" dirty="0"/>
                  <a:t>If capacities are </a:t>
                </a:r>
                <a:r>
                  <a:rPr lang="en-CA" b="1" dirty="0"/>
                  <a:t>integers</a:t>
                </a:r>
                <a:r>
                  <a:rPr lang="en-CA" dirty="0"/>
                  <a:t>, the increase is at least 1</a:t>
                </a:r>
              </a:p>
              <a:p>
                <a:r>
                  <a:rPr lang="en-CA" dirty="0"/>
                  <a:t>In this case, </a:t>
                </a:r>
                <a:r>
                  <a:rPr lang="en-CA" b="1" dirty="0"/>
                  <a:t>if max flow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 then runtime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For max flow we assume a connected graph, so this is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dirty="0" smtClean="0">
                            <a:latin typeface="Cambria Math" panose="02040503050406030204" pitchFamily="18" charset="0"/>
                          </a:rPr>
                          <m:t>𝒌𝒎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b="1" dirty="0"/>
                  <a:t>Very bad if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b="1" dirty="0"/>
                  <a:t> is large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CA602-38BA-6B0B-694C-B1C04BD1F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210" y="1028383"/>
                <a:ext cx="11606404" cy="4568677"/>
              </a:xfrm>
              <a:blipFill>
                <a:blip r:embed="rId2"/>
                <a:stretch>
                  <a:fillRect l="-1418" t="-18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8697C-568E-B8D3-2390-63A6AFD4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348FF-1B9B-7EFD-5E24-2E9C288C31EF}"/>
              </a:ext>
            </a:extLst>
          </p:cNvPr>
          <p:cNvSpPr/>
          <p:nvPr/>
        </p:nvSpPr>
        <p:spPr>
          <a:xfrm>
            <a:off x="8113116" y="1939460"/>
            <a:ext cx="3878920" cy="10716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If capacities are reals (and in particular some are irrational), this may </a:t>
            </a:r>
            <a:r>
              <a:rPr lang="en-CA" b="1" dirty="0"/>
              <a:t>never </a:t>
            </a:r>
            <a:r>
              <a:rPr lang="en-CA" dirty="0"/>
              <a:t>terminate!</a:t>
            </a:r>
          </a:p>
        </p:txBody>
      </p:sp>
    </p:spTree>
    <p:extLst>
      <p:ext uri="{BB962C8B-B14F-4D97-AF65-F5344CB8AC3E}">
        <p14:creationId xmlns:p14="http://schemas.microsoft.com/office/powerpoint/2010/main" val="37730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5A36-8AF4-C8AA-B73A-12B9672F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Worst case for this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BADBA-D565-9D96-9F7F-72F5AD82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E9EC4-C862-0DF2-25B3-210987FB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24" y="1437997"/>
            <a:ext cx="9859751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1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3C1-F1A5-BCDD-D598-BE81A7BD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26" y="-2"/>
            <a:ext cx="11839372" cy="1028386"/>
          </a:xfrm>
        </p:spPr>
        <p:txBody>
          <a:bodyPr/>
          <a:lstStyle/>
          <a:p>
            <a:r>
              <a:rPr lang="en-CA" dirty="0"/>
              <a:t>Edmonds-Karp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D7ABD-9D46-7E4D-C4C4-8D9825EDE6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726" y="1236374"/>
                <a:ext cx="11839372" cy="4597756"/>
              </a:xfrm>
            </p:spPr>
            <p:txBody>
              <a:bodyPr/>
              <a:lstStyle/>
              <a:p>
                <a:r>
                  <a:rPr lang="en-CA" b="1" dirty="0"/>
                  <a:t>Use BFS</a:t>
                </a:r>
                <a:r>
                  <a:rPr lang="en-CA" dirty="0"/>
                  <a:t> to find a shortest path (in terms of number of edges)</a:t>
                </a:r>
                <a:br>
                  <a:rPr lang="en-CA" dirty="0"/>
                </a:br>
                <a:r>
                  <a:rPr lang="en-CA" dirty="0"/>
                  <a:t>and use that as an augmenting path</a:t>
                </a:r>
              </a:p>
              <a:p>
                <a:r>
                  <a:rPr lang="en-CA" dirty="0"/>
                  <a:t>It turns out this always </a:t>
                </a:r>
                <a:r>
                  <a:rPr lang="en-CA" b="1" dirty="0"/>
                  <a:t>terminates after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𝒏𝒎</m:t>
                        </m:r>
                      </m:e>
                    </m:d>
                  </m:oMath>
                </a14:m>
                <a:r>
                  <a:rPr lang="en-CA" b="1" dirty="0"/>
                  <a:t> augmenting paths</a:t>
                </a:r>
              </a:p>
              <a:p>
                <a:pPr lvl="1"/>
                <a:r>
                  <a:rPr lang="en-CA" dirty="0"/>
                  <a:t>(even with real capacities)</a:t>
                </a:r>
              </a:p>
              <a:p>
                <a:r>
                  <a:rPr lang="en-CA" dirty="0"/>
                  <a:t>BFS takes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time;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since the graph is connected</a:t>
                </a:r>
              </a:p>
              <a:p>
                <a:r>
                  <a:rPr lang="en-CA" b="1" dirty="0"/>
                  <a:t>So total runtime is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CA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D7ABD-9D46-7E4D-C4C4-8D9825EDE6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26" y="1236374"/>
                <a:ext cx="11839372" cy="4597756"/>
              </a:xfrm>
              <a:blipFill>
                <a:blip r:embed="rId2"/>
                <a:stretch>
                  <a:fillRect l="-1390" t="-18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D4D30-A522-4532-4403-D3711772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60A0E7-EB76-F542-1183-91B098E16A2F}"/>
                  </a:ext>
                </a:extLst>
              </p:cNvPr>
              <p:cNvSpPr/>
              <p:nvPr/>
            </p:nvSpPr>
            <p:spPr>
              <a:xfrm>
                <a:off x="6657065" y="4065295"/>
                <a:ext cx="4799144" cy="128132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There are more sophisticated algorithms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even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runtimes</a:t>
                </a:r>
              </a:p>
              <a:p>
                <a:pPr algn="ctr"/>
                <a:r>
                  <a:rPr lang="en-CA" dirty="0"/>
                  <a:t>(</a:t>
                </a:r>
                <a:r>
                  <a:rPr lang="en-CA" b="1" dirty="0"/>
                  <a:t>optional</a:t>
                </a:r>
                <a:r>
                  <a:rPr lang="en-CA" dirty="0"/>
                  <a:t>: CLRS 26.4, 26.5)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60A0E7-EB76-F542-1183-91B098E16A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065" y="4065295"/>
                <a:ext cx="4799144" cy="128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844922B-BBC9-12CD-7986-F9CB9AA3BAA7}"/>
              </a:ext>
            </a:extLst>
          </p:cNvPr>
          <p:cNvSpPr/>
          <p:nvPr/>
        </p:nvSpPr>
        <p:spPr>
          <a:xfrm>
            <a:off x="5678953" y="5304987"/>
            <a:ext cx="4747696" cy="12239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 2022, researchers found </a:t>
            </a:r>
            <a:r>
              <a:rPr lang="en-CA" dirty="0">
                <a:hlinkClick r:id="rId4"/>
              </a:rPr>
              <a:t>an </a:t>
            </a:r>
            <a:r>
              <a:rPr lang="en-CA" i="1" dirty="0">
                <a:hlinkClick r:id="rId4"/>
              </a:rPr>
              <a:t>almost</a:t>
            </a:r>
            <a:r>
              <a:rPr lang="en-CA" dirty="0">
                <a:hlinkClick r:id="rId4"/>
              </a:rPr>
              <a:t> linear time algorithm</a:t>
            </a:r>
            <a:r>
              <a:rPr lang="en-CA" dirty="0"/>
              <a:t>, which leverages techniques from convex optimization and sophisticated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37147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8243E1-AAE7-FEB2-105B-023FF728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Ford-Fulkerson Method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6E2002-B062-3755-B9DA-4BCB5D3C2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Algorithm development</a:t>
            </a:r>
            <a:br>
              <a:rPr lang="en-CA" b="1" dirty="0"/>
            </a:br>
            <a:r>
              <a:rPr lang="en-CA" dirty="0"/>
              <a:t>(mixed together with proof of max-flow min-cut theorem)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0C477-21AE-7F11-7DCE-30B844CA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6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FDFB-9B98-4217-6408-71385877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1028384"/>
            <a:ext cx="11764371" cy="2330982"/>
          </a:xfrm>
        </p:spPr>
        <p:txBody>
          <a:bodyPr/>
          <a:lstStyle/>
          <a:p>
            <a:r>
              <a:rPr lang="en-CA" dirty="0"/>
              <a:t>Can </a:t>
            </a:r>
            <a:r>
              <a:rPr lang="en-CA" b="1" dirty="0"/>
              <a:t>undo</a:t>
            </a:r>
            <a:r>
              <a:rPr lang="en-CA" dirty="0"/>
              <a:t> previous decisions to improve the flow</a:t>
            </a:r>
          </a:p>
          <a:p>
            <a:pPr lvl="1"/>
            <a:r>
              <a:rPr lang="en-CA" dirty="0"/>
              <a:t>Can effectively “push back” some flow</a:t>
            </a:r>
            <a:br>
              <a:rPr lang="en-CA" dirty="0"/>
            </a:br>
            <a:r>
              <a:rPr lang="en-CA" dirty="0"/>
              <a:t>using an </a:t>
            </a:r>
            <a:r>
              <a:rPr lang="en-CA" b="1" dirty="0"/>
              <a:t>augmenting path </a:t>
            </a:r>
            <a:r>
              <a:rPr lang="en-CA" dirty="0"/>
              <a:t>through a </a:t>
            </a:r>
            <a:r>
              <a:rPr lang="en-CA" b="1" dirty="0"/>
              <a:t>residual graph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2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9CDAA01-8DDF-4469-0A7D-BFEB1347C525}"/>
              </a:ext>
            </a:extLst>
          </p:cNvPr>
          <p:cNvSpPr txBox="1"/>
          <p:nvPr/>
        </p:nvSpPr>
        <p:spPr>
          <a:xfrm>
            <a:off x="1998753" y="47578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FF2828"/>
                </a:solidFill>
              </a:rPr>
              <a:t>greedy flow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67231F6-0192-A71F-48DE-451B03BCAC2F}"/>
              </a:ext>
            </a:extLst>
          </p:cNvPr>
          <p:cNvSpPr/>
          <p:nvPr/>
        </p:nvSpPr>
        <p:spPr>
          <a:xfrm>
            <a:off x="8428201" y="175584"/>
            <a:ext cx="2923754" cy="712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Same Ford as in Bellman-Ford </a:t>
            </a:r>
            <a:r>
              <a:rPr lang="en-CA" dirty="0">
                <a:sym typeface="Wingdings" panose="05000000000000000000" pitchFamily="2" charset="2"/>
              </a:rPr>
              <a:t>:)</a:t>
            </a:r>
            <a:endParaRPr lang="en-CA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518987" y="38541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0/1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552515" y="331416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541002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718891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918245" y="310102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513680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691569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890923" y="446705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847420" y="42239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1/1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119B02-EF38-8281-0187-67204A9FBBD2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16A5A98-418F-F933-6338-F71A853E16F0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B69D8556-0E25-1EA1-AFDA-2656668D8071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9A1821B-C3FB-AB05-26BE-E8F43F1C7BA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D7688014-CF40-FCBB-AC3E-A63574D03CC6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E9136097-CE80-9086-9D4D-57156091912F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3E3C89C-4758-058B-9834-A9FBA3AAAB33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B03A912-A723-8AD5-171A-EA02A723BCB0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2ECFAD1-A80E-A586-02A0-4A2157C45CD0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D26243E3-A150-4C73-32EA-19E86710F0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BB819426-FAFF-9A28-69ED-96DE24D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5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4937904-A4F0-AD39-BBE1-23DB98627FC8}"/>
                </a:ext>
              </a:extLst>
            </p:cNvPr>
            <p:cNvCxnSpPr>
              <a:cxnSpLocks/>
              <a:stCxn id="150" idx="2"/>
              <a:endCxn id="157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4A019078-BB2A-AF71-697B-175460DEFFA6}"/>
                </a:ext>
              </a:extLst>
            </p:cNvPr>
            <p:cNvCxnSpPr>
              <a:cxnSpLocks/>
              <a:stCxn id="157" idx="5"/>
              <a:endCxn id="149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5F52C71B-BCE5-77D3-CF44-DEBC54395BCD}"/>
                </a:ext>
              </a:extLst>
            </p:cNvPr>
            <p:cNvCxnSpPr>
              <a:cxnSpLocks/>
              <a:stCxn id="149" idx="6"/>
              <a:endCxn id="151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B6411F33-4385-D4FF-7CA9-8DCA866A2B57}"/>
                </a:ext>
              </a:extLst>
            </p:cNvPr>
            <p:cNvCxnSpPr>
              <a:cxnSpLocks/>
              <a:stCxn id="150" idx="6"/>
              <a:endCxn id="152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C657323F-9CB9-9125-9F2C-A97EEB0C1BFB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C0CA89E-8C09-4B11-9DE0-77EB5EDBB86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0E4AD66-0C2D-74EA-6804-228D114E753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A4D844E-4392-BCB7-5E9E-9706CB57F13F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27C5256B-FD00-19E1-F6A1-6A91DBBC22C6}"/>
                </a:ext>
              </a:extLst>
            </p:cNvPr>
            <p:cNvCxnSpPr>
              <a:cxnSpLocks/>
              <a:stCxn id="156" idx="6"/>
              <a:endCxn id="158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3582383-17AE-AC8B-FDDF-B0A9E995E54E}"/>
                </a:ext>
              </a:extLst>
            </p:cNvPr>
            <p:cNvCxnSpPr>
              <a:cxnSpLocks/>
              <a:stCxn id="158" idx="3"/>
              <a:endCxn id="155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1D96255-975A-E2C1-E7AE-77FAAFFF1029}"/>
                </a:ext>
              </a:extLst>
            </p:cNvPr>
            <p:cNvCxnSpPr>
              <a:cxnSpLocks/>
              <a:stCxn id="155" idx="1"/>
              <a:endCxn id="150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396035" y="4757838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“augmenting path”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9F4A6C-F50C-8995-9146-BD2CD0E62205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2831E2B-8301-B8DD-0C50-0F7A9637C29D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45DB0DC-7EA7-2A6E-7AC9-39BE497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FBCF8F8-F376-E7FF-828D-CDD6E8C0956B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F023BC6B-51D6-2885-CF01-3AB00DCE510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912C12D-2F97-D67F-4320-7548AD0472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C10B795-86F5-DFA5-4086-6F8DD8FE646E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28506B64-8C7E-DAD8-46B1-DC359853545A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26350F4-D448-785D-16E4-848221FF6E21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44FC02FB-7247-3314-9520-BF0D971C9F90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82C2C8E9-1151-8ED0-879D-A5910BF02A15}"/>
              </a:ext>
            </a:extLst>
          </p:cNvPr>
          <p:cNvSpPr/>
          <p:nvPr/>
        </p:nvSpPr>
        <p:spPr>
          <a:xfrm>
            <a:off x="5142874" y="4783606"/>
            <a:ext cx="2171188" cy="951786"/>
          </a:xfrm>
          <a:prstGeom prst="wedgeRectCallout">
            <a:avLst>
              <a:gd name="adj1" fmla="val 79808"/>
              <a:gd name="adj2" fmla="val -1533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Pushes back the flow on this edge (negating its flow)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3EDA20-D915-979B-C699-877261C633ED}"/>
              </a:ext>
            </a:extLst>
          </p:cNvPr>
          <p:cNvSpPr/>
          <p:nvPr/>
        </p:nvSpPr>
        <p:spPr>
          <a:xfrm>
            <a:off x="1605975" y="4836388"/>
            <a:ext cx="2171188" cy="687128"/>
          </a:xfrm>
          <a:prstGeom prst="wedgeRectCallout">
            <a:avLst>
              <a:gd name="adj1" fmla="val 15153"/>
              <a:gd name="adj2" fmla="val -355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improved flow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6AD840-4F6A-3C88-BCC7-42E5A001CF42}"/>
              </a:ext>
            </a:extLst>
          </p:cNvPr>
          <p:cNvCxnSpPr>
            <a:cxnSpLocks/>
          </p:cNvCxnSpPr>
          <p:nvPr/>
        </p:nvCxnSpPr>
        <p:spPr>
          <a:xfrm>
            <a:off x="1918342" y="3452392"/>
            <a:ext cx="52148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8C15CBB-7E4A-A57C-BDE3-01989D274AF2}"/>
              </a:ext>
            </a:extLst>
          </p:cNvPr>
          <p:cNvCxnSpPr>
            <a:cxnSpLocks/>
          </p:cNvCxnSpPr>
          <p:nvPr/>
        </p:nvCxnSpPr>
        <p:spPr>
          <a:xfrm>
            <a:off x="2754123" y="3452392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2020E58-660A-B623-1242-6F31D22541FD}"/>
              </a:ext>
            </a:extLst>
          </p:cNvPr>
          <p:cNvCxnSpPr>
            <a:cxnSpLocks/>
          </p:cNvCxnSpPr>
          <p:nvPr/>
        </p:nvCxnSpPr>
        <p:spPr>
          <a:xfrm>
            <a:off x="3589905" y="3452392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2C4FCB5-99FC-7BC5-CEE5-E2C3C6D4AAE1}"/>
              </a:ext>
            </a:extLst>
          </p:cNvPr>
          <p:cNvCxnSpPr>
            <a:cxnSpLocks/>
          </p:cNvCxnSpPr>
          <p:nvPr/>
        </p:nvCxnSpPr>
        <p:spPr>
          <a:xfrm>
            <a:off x="4425687" y="3452392"/>
            <a:ext cx="567511" cy="4218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F22698-DDB1-CD54-4860-7A62D0A8BF87}"/>
              </a:ext>
            </a:extLst>
          </p:cNvPr>
          <p:cNvCxnSpPr>
            <a:cxnSpLocks/>
          </p:cNvCxnSpPr>
          <p:nvPr/>
        </p:nvCxnSpPr>
        <p:spPr>
          <a:xfrm>
            <a:off x="1034863" y="4080398"/>
            <a:ext cx="567511" cy="42189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FF4ADC9-10CF-D6B0-E46B-EEB1FA3CDD91}"/>
              </a:ext>
            </a:extLst>
          </p:cNvPr>
          <p:cNvCxnSpPr>
            <a:cxnSpLocks/>
          </p:cNvCxnSpPr>
          <p:nvPr/>
        </p:nvCxnSpPr>
        <p:spPr>
          <a:xfrm>
            <a:off x="1916673" y="4502289"/>
            <a:ext cx="52148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37E999B-CA05-B070-0BB7-703C7B9F537A}"/>
              </a:ext>
            </a:extLst>
          </p:cNvPr>
          <p:cNvCxnSpPr>
            <a:cxnSpLocks/>
          </p:cNvCxnSpPr>
          <p:nvPr/>
        </p:nvCxnSpPr>
        <p:spPr>
          <a:xfrm>
            <a:off x="2752454" y="4502289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6602CBA-A08D-F87D-5966-14160A05A8C5}"/>
              </a:ext>
            </a:extLst>
          </p:cNvPr>
          <p:cNvCxnSpPr>
            <a:cxnSpLocks/>
          </p:cNvCxnSpPr>
          <p:nvPr/>
        </p:nvCxnSpPr>
        <p:spPr>
          <a:xfrm>
            <a:off x="3588236" y="4502289"/>
            <a:ext cx="521483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peech Bubble: Rectangle 84">
            <a:extLst>
              <a:ext uri="{FF2B5EF4-FFF2-40B4-BE49-F238E27FC236}">
                <a16:creationId xmlns:a16="http://schemas.microsoft.com/office/drawing/2014/main" id="{7EEBBAF0-D970-1B5B-AA4A-A748D4886299}"/>
              </a:ext>
            </a:extLst>
          </p:cNvPr>
          <p:cNvSpPr/>
          <p:nvPr/>
        </p:nvSpPr>
        <p:spPr>
          <a:xfrm>
            <a:off x="7555606" y="5257518"/>
            <a:ext cx="4503312" cy="897244"/>
          </a:xfrm>
          <a:prstGeom prst="wedgeRectCallout">
            <a:avLst>
              <a:gd name="adj1" fmla="val 15153"/>
              <a:gd name="adj2" fmla="val -35589"/>
            </a:avLst>
          </a:prstGeom>
          <a:ln>
            <a:solidFill>
              <a:srgbClr val="FFFFFF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So, what’s the residual graph,</a:t>
            </a:r>
            <a:br>
              <a:rPr lang="en-CA" dirty="0"/>
            </a:br>
            <a:r>
              <a:rPr lang="en-CA" dirty="0"/>
              <a:t>how do we find an augmenting path, and how do we improve the flow?</a:t>
            </a:r>
          </a:p>
        </p:txBody>
      </p:sp>
    </p:spTree>
    <p:extLst>
      <p:ext uri="{BB962C8B-B14F-4D97-AF65-F5344CB8AC3E}">
        <p14:creationId xmlns:p14="http://schemas.microsoft.com/office/powerpoint/2010/main" val="673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A </a:t>
                </a:r>
                <a:r>
                  <a:rPr lang="en-CA" b="1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CA" dirty="0"/>
                  <a:t> is defined for a </a:t>
                </a:r>
                <a:r>
                  <a:rPr lang="en-CA" b="1" dirty="0"/>
                  <a:t>given flow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and </a:t>
                </a:r>
                <a:r>
                  <a:rPr lang="en-CA" b="1" dirty="0"/>
                  <a:t>graph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has the same vertices as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/>
              </a:p>
              <a:p>
                <a:r>
                  <a:rPr lang="en-CA" dirty="0"/>
                  <a:t>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/>
                  <a:t>forward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with the </a:t>
                </a:r>
                <a:r>
                  <a:rPr lang="en-CA" b="1" dirty="0"/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>
                    <a:solidFill>
                      <a:srgbClr val="92D050"/>
                    </a:solidFill>
                  </a:rPr>
                  <a:t>backwards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representing flow that could be “pushed back”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4"/>
                <a:ext cx="11764371" cy="3543217"/>
              </a:xfrm>
              <a:blipFill>
                <a:blip r:embed="rId2"/>
                <a:stretch>
                  <a:fillRect l="-1192" t="-41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572694" y="414672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847791" y="429186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FF2828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71" y="5609000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2857" t="-8197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647681" y="421127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345205" y="4705309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437405" y="5092653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378733" y="416532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367220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545109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1744463" y="395219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339898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517787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1717141" y="531821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673638" y="507513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6890468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6890468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7726249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7726249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562031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562031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397813" y="520273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397813" y="414672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467472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595" y="467472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322957" y="4296795"/>
            <a:ext cx="567511" cy="4218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322958" y="4930921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204767" y="5352811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204767" y="4296794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049993" y="5347878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049993" y="429186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8889928" y="534965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8889928" y="4293636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9712112" y="4296794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9712112" y="4930920"/>
            <a:ext cx="567511" cy="4218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1"/>
            <a:endCxn id="150" idx="5"/>
          </p:cNvCxnSpPr>
          <p:nvPr/>
        </p:nvCxnSpPr>
        <p:spPr>
          <a:xfrm flipH="1" flipV="1">
            <a:off x="7158739" y="4402912"/>
            <a:ext cx="2285102" cy="84378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129673" y="4211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8827197" y="47053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9919397" y="509265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9860725" y="41653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8849212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027101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226455" y="39521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8821890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7999779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199133" y="53182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155630" y="5075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6754316" y="56090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194" name="Speech Bubble: Rectangle 193">
            <a:extLst>
              <a:ext uri="{FF2B5EF4-FFF2-40B4-BE49-F238E27FC236}">
                <a16:creationId xmlns:a16="http://schemas.microsoft.com/office/drawing/2014/main" id="{2A07C726-3D4B-9AF3-6DD6-78E0D09D6E52}"/>
              </a:ext>
            </a:extLst>
          </p:cNvPr>
          <p:cNvSpPr/>
          <p:nvPr/>
        </p:nvSpPr>
        <p:spPr>
          <a:xfrm>
            <a:off x="4093867" y="5689521"/>
            <a:ext cx="2584767" cy="627560"/>
          </a:xfrm>
          <a:prstGeom prst="wedgeRectCallout">
            <a:avLst>
              <a:gd name="adj1" fmla="val 34806"/>
              <a:gd name="adj2" fmla="val -9941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195" name="Speech Bubble: Rectangle 194">
            <a:extLst>
              <a:ext uri="{FF2B5EF4-FFF2-40B4-BE49-F238E27FC236}">
                <a16:creationId xmlns:a16="http://schemas.microsoft.com/office/drawing/2014/main" id="{BB2E82CA-E3EB-64D7-A4ED-C4601FDC314B}"/>
              </a:ext>
            </a:extLst>
          </p:cNvPr>
          <p:cNvSpPr/>
          <p:nvPr/>
        </p:nvSpPr>
        <p:spPr>
          <a:xfrm>
            <a:off x="9917703" y="5668854"/>
            <a:ext cx="2203818" cy="627560"/>
          </a:xfrm>
          <a:prstGeom prst="wedgeRectCallout">
            <a:avLst>
              <a:gd name="adj1" fmla="val -38583"/>
              <a:gd name="adj2" fmla="val -1200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can </a:t>
            </a:r>
            <a:r>
              <a:rPr lang="en-CA" b="1" dirty="0"/>
              <a:t>undo </a:t>
            </a:r>
            <a:r>
              <a:rPr lang="en-CA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104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94" grpId="0" animBg="1"/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6504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Another example residual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dirty="0"/>
                  <a:t>Recall: for each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CA" dirty="0"/>
                  <a:t>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,</a:t>
                </a:r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/>
                  <a:t>forward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with the </a:t>
                </a:r>
                <a:r>
                  <a:rPr lang="en-CA" b="1" dirty="0"/>
                  <a:t>remaining 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</m:oMath>
                </a14:m>
                <a:endParaRPr lang="en-CA" b="1" dirty="0"/>
              </a:p>
              <a:p>
                <a:pPr lvl="1"/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CA" dirty="0"/>
                  <a:t> contains a </a:t>
                </a:r>
                <a:r>
                  <a:rPr lang="en-CA" b="1" dirty="0">
                    <a:solidFill>
                      <a:srgbClr val="92D050"/>
                    </a:solidFill>
                  </a:rPr>
                  <a:t>backwards</a:t>
                </a:r>
                <a:r>
                  <a:rPr lang="en-CA" dirty="0"/>
                  <a:t>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with </a:t>
                </a:r>
                <a:r>
                  <a:rPr lang="en-CA" b="1" dirty="0"/>
                  <a:t>capacity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representing flow that could be “pushed back”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814" y="710705"/>
                <a:ext cx="11764371" cy="2585112"/>
              </a:xfrm>
              <a:blipFill>
                <a:blip r:embed="rId2"/>
                <a:stretch>
                  <a:fillRect l="-1192" t="-61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3110" y="59390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753E47-FCDA-109C-9B4F-964B94D727FF}"/>
              </a:ext>
            </a:extLst>
          </p:cNvPr>
          <p:cNvGrpSpPr/>
          <p:nvPr/>
        </p:nvGrpSpPr>
        <p:grpSpPr>
          <a:xfrm>
            <a:off x="862209" y="3623531"/>
            <a:ext cx="4493208" cy="1356163"/>
            <a:chOff x="2112309" y="3139355"/>
            <a:chExt cx="6493349" cy="188735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F6ADD6-7CCF-B621-0918-D9051E8FAC2C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7EE992-4671-C3A7-D1E0-1451FF98486C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80201C2-5512-C708-FD18-548696365C44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D7F8BB-4771-0CC7-A646-FE80B212870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1637ABF-D458-9AD2-C241-C4FFDA71F48D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4BB71D4-00AC-F9AB-D5F1-4622F08984F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A5CC532-CE20-1DA0-3081-00E9C3175508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F93C598-9941-5FFE-36D9-566EE9EA4511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F5311EB-3635-51B7-7203-7FA943A9F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D7284D9-D06D-5B5E-4AE2-A08050606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77E8CC4-56A4-3522-E11F-2EE4BF457D03}"/>
                </a:ext>
              </a:extLst>
            </p:cNvPr>
            <p:cNvCxnSpPr>
              <a:cxnSpLocks/>
              <a:stCxn id="14" idx="7"/>
              <a:endCxn id="7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635ABB5-B333-14BB-53DF-D9F9D889127A}"/>
                </a:ext>
              </a:extLst>
            </p:cNvPr>
            <p:cNvCxnSpPr>
              <a:cxnSpLocks/>
              <a:stCxn id="14" idx="5"/>
              <a:endCxn id="6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B2B1545-EE69-3C20-80A0-9F4665456867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7644E0-A84A-5C13-52B5-59AA8781A2A0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80BA272-3FF3-F2F2-3A9A-044240895F84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17A9650-A596-1265-6224-1BEC67C0E08A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FEE0FBB-BCF5-CE45-EBC8-6C089681AEC7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EA46C3A-40FC-4F7F-78E0-D56233BCBCFB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A3F7AB-3D25-54F3-A11A-209A9FC9B20B}"/>
                </a:ext>
              </a:extLst>
            </p:cNvPr>
            <p:cNvCxnSpPr>
              <a:cxnSpLocks/>
              <a:stCxn id="13" idx="6"/>
              <a:endCxn id="1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611EF0E-3DCC-25A0-4465-8992448D4356}"/>
                </a:ext>
              </a:extLst>
            </p:cNvPr>
            <p:cNvCxnSpPr>
              <a:cxnSpLocks/>
              <a:stCxn id="12" idx="6"/>
              <a:endCxn id="1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FDB4E20-EC68-29F0-8E80-E54F2EDE071B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A149-D50C-E67F-C326-BF81F2462440}"/>
              </a:ext>
            </a:extLst>
          </p:cNvPr>
          <p:cNvGrpSpPr/>
          <p:nvPr/>
        </p:nvGrpSpPr>
        <p:grpSpPr>
          <a:xfrm>
            <a:off x="1137306" y="3768673"/>
            <a:ext cx="3956664" cy="1056014"/>
            <a:chOff x="2652401" y="3500610"/>
            <a:chExt cx="5717965" cy="146964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4A08DC-1322-A643-5B04-F370FA79C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394DD7A-AF0B-CE79-536B-3293B53EA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F0700D-9780-92AF-0CBE-52579DCC6C8B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/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b="1" dirty="0">
                    <a:solidFill>
                      <a:srgbClr val="FF2828"/>
                    </a:solidFill>
                  </a:rPr>
                  <a:t> with value 2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9CDAA01-8DDF-4469-0A7D-BFEB1347C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63" y="5085810"/>
                <a:ext cx="2223686" cy="369332"/>
              </a:xfrm>
              <a:prstGeom prst="rect">
                <a:avLst/>
              </a:prstGeom>
              <a:blipFill>
                <a:blip r:embed="rId5"/>
                <a:stretch>
                  <a:fillRect l="-2473" t="-8197" r="-1374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134">
            <a:extLst>
              <a:ext uri="{FF2B5EF4-FFF2-40B4-BE49-F238E27FC236}">
                <a16:creationId xmlns:a16="http://schemas.microsoft.com/office/drawing/2014/main" id="{3211CB4B-2269-309B-1D73-0F3779EA915F}"/>
              </a:ext>
            </a:extLst>
          </p:cNvPr>
          <p:cNvSpPr txBox="1"/>
          <p:nvPr/>
        </p:nvSpPr>
        <p:spPr>
          <a:xfrm>
            <a:off x="937196" y="368808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1978147-60E4-BD45-A21F-6CE52FD06FAE}"/>
              </a:ext>
            </a:extLst>
          </p:cNvPr>
          <p:cNvSpPr txBox="1"/>
          <p:nvPr/>
        </p:nvSpPr>
        <p:spPr>
          <a:xfrm>
            <a:off x="3634720" y="418211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08E8F30-261C-EE15-1726-7BCC3F6FEE36}"/>
              </a:ext>
            </a:extLst>
          </p:cNvPr>
          <p:cNvSpPr txBox="1"/>
          <p:nvPr/>
        </p:nvSpPr>
        <p:spPr>
          <a:xfrm>
            <a:off x="4726920" y="456946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2/2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D5A55BC-2030-EFDF-7321-1CEC907E07C5}"/>
              </a:ext>
            </a:extLst>
          </p:cNvPr>
          <p:cNvSpPr txBox="1"/>
          <p:nvPr/>
        </p:nvSpPr>
        <p:spPr>
          <a:xfrm>
            <a:off x="4668248" y="364213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08D212A-CB3E-D2A8-42B3-ED45864F4D85}"/>
              </a:ext>
            </a:extLst>
          </p:cNvPr>
          <p:cNvSpPr txBox="1"/>
          <p:nvPr/>
        </p:nvSpPr>
        <p:spPr>
          <a:xfrm>
            <a:off x="3656735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310F210-E4F4-9496-FC40-25E50010C71A}"/>
              </a:ext>
            </a:extLst>
          </p:cNvPr>
          <p:cNvSpPr txBox="1"/>
          <p:nvPr/>
        </p:nvSpPr>
        <p:spPr>
          <a:xfrm>
            <a:off x="2834624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20D97C3-6C2D-B954-5255-FA43C01C89E0}"/>
              </a:ext>
            </a:extLst>
          </p:cNvPr>
          <p:cNvSpPr txBox="1"/>
          <p:nvPr/>
        </p:nvSpPr>
        <p:spPr>
          <a:xfrm>
            <a:off x="2033978" y="342900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4EF02B7-9D20-E387-7D3E-FBEF41782965}"/>
              </a:ext>
            </a:extLst>
          </p:cNvPr>
          <p:cNvSpPr txBox="1"/>
          <p:nvPr/>
        </p:nvSpPr>
        <p:spPr>
          <a:xfrm>
            <a:off x="3629413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75EF087-D37C-5758-E8F7-34D02BF292A1}"/>
              </a:ext>
            </a:extLst>
          </p:cNvPr>
          <p:cNvSpPr txBox="1"/>
          <p:nvPr/>
        </p:nvSpPr>
        <p:spPr>
          <a:xfrm>
            <a:off x="2807302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5B2CFBE-65A9-51CC-3DB4-C8A0A28C57B7}"/>
              </a:ext>
            </a:extLst>
          </p:cNvPr>
          <p:cNvSpPr txBox="1"/>
          <p:nvPr/>
        </p:nvSpPr>
        <p:spPr>
          <a:xfrm>
            <a:off x="2006656" y="4795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FA8B9F8-8E72-8CB5-C2E3-701A2EC2495C}"/>
              </a:ext>
            </a:extLst>
          </p:cNvPr>
          <p:cNvSpPr txBox="1"/>
          <p:nvPr/>
        </p:nvSpPr>
        <p:spPr>
          <a:xfrm>
            <a:off x="963153" y="455194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16A5A98-418F-F933-6338-F71A853E16F0}"/>
              </a:ext>
            </a:extLst>
          </p:cNvPr>
          <p:cNvSpPr/>
          <p:nvPr/>
        </p:nvSpPr>
        <p:spPr>
          <a:xfrm>
            <a:off x="7179983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B69D8556-0E25-1EA1-AFDA-2656668D8071}"/>
              </a:ext>
            </a:extLst>
          </p:cNvPr>
          <p:cNvSpPr/>
          <p:nvPr/>
        </p:nvSpPr>
        <p:spPr>
          <a:xfrm>
            <a:off x="7179983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89A1821B-C3FB-AB05-26BE-E8F43F1C7BA6}"/>
              </a:ext>
            </a:extLst>
          </p:cNvPr>
          <p:cNvSpPr/>
          <p:nvPr/>
        </p:nvSpPr>
        <p:spPr>
          <a:xfrm>
            <a:off x="8015764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D7688014-CF40-FCBB-AC3E-A63574D03CC6}"/>
              </a:ext>
            </a:extLst>
          </p:cNvPr>
          <p:cNvSpPr/>
          <p:nvPr/>
        </p:nvSpPr>
        <p:spPr>
          <a:xfrm>
            <a:off x="8015764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9136097-CE80-9086-9D4D-57156091912F}"/>
              </a:ext>
            </a:extLst>
          </p:cNvPr>
          <p:cNvSpPr/>
          <p:nvPr/>
        </p:nvSpPr>
        <p:spPr>
          <a:xfrm>
            <a:off x="8851546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33E3C89C-4758-058B-9834-A9FBA3AAAB33}"/>
              </a:ext>
            </a:extLst>
          </p:cNvPr>
          <p:cNvSpPr/>
          <p:nvPr/>
        </p:nvSpPr>
        <p:spPr>
          <a:xfrm>
            <a:off x="8851546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B03A912-A723-8AD5-171A-EA02A723BCB0}"/>
              </a:ext>
            </a:extLst>
          </p:cNvPr>
          <p:cNvSpPr/>
          <p:nvPr/>
        </p:nvSpPr>
        <p:spPr>
          <a:xfrm>
            <a:off x="9687328" y="4679547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2ECFAD1-A80E-A586-02A0-4A2157C45CD0}"/>
              </a:ext>
            </a:extLst>
          </p:cNvPr>
          <p:cNvSpPr/>
          <p:nvPr/>
        </p:nvSpPr>
        <p:spPr>
          <a:xfrm>
            <a:off x="9687328" y="3623531"/>
            <a:ext cx="314299" cy="30014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/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D26243E3-A150-4C73-32EA-19E86710F0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01" y="4151539"/>
                <a:ext cx="314299" cy="300147"/>
              </a:xfrm>
              <a:prstGeom prst="ellipse">
                <a:avLst/>
              </a:prstGeom>
              <a:blipFill>
                <a:blip r:embed="rId6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/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20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CA" sz="2000" b="1" dirty="0"/>
              </a:p>
            </p:txBody>
          </p:sp>
        </mc:Choice>
        <mc:Fallback xmlns=""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B819426-FAFF-9A28-69ED-96DE24D9F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110" y="4151539"/>
                <a:ext cx="314299" cy="300147"/>
              </a:xfrm>
              <a:prstGeom prst="ellipse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4937904-A4F0-AD39-BBE1-23DB98627FC8}"/>
              </a:ext>
            </a:extLst>
          </p:cNvPr>
          <p:cNvCxnSpPr>
            <a:cxnSpLocks/>
            <a:stCxn id="150" idx="2"/>
            <a:endCxn id="157" idx="7"/>
          </p:cNvCxnSpPr>
          <p:nvPr/>
        </p:nvCxnSpPr>
        <p:spPr>
          <a:xfrm flipH="1">
            <a:off x="6612472" y="3773605"/>
            <a:ext cx="567511" cy="42189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4A019078-BB2A-AF71-697B-175460DEFFA6}"/>
              </a:ext>
            </a:extLst>
          </p:cNvPr>
          <p:cNvCxnSpPr>
            <a:cxnSpLocks/>
            <a:stCxn id="157" idx="5"/>
            <a:endCxn id="149" idx="2"/>
          </p:cNvCxnSpPr>
          <p:nvPr/>
        </p:nvCxnSpPr>
        <p:spPr>
          <a:xfrm>
            <a:off x="6612473" y="4407731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5F52C71B-BCE5-77D3-CF44-DEBC54395BCD}"/>
              </a:ext>
            </a:extLst>
          </p:cNvPr>
          <p:cNvCxnSpPr>
            <a:cxnSpLocks/>
            <a:stCxn id="149" idx="6"/>
            <a:endCxn id="151" idx="2"/>
          </p:cNvCxnSpPr>
          <p:nvPr/>
        </p:nvCxnSpPr>
        <p:spPr>
          <a:xfrm>
            <a:off x="7494282" y="4829621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B6411F33-4385-D4FF-7CA9-8DCA866A2B57}"/>
              </a:ext>
            </a:extLst>
          </p:cNvPr>
          <p:cNvCxnSpPr>
            <a:cxnSpLocks/>
            <a:stCxn id="150" idx="6"/>
            <a:endCxn id="152" idx="2"/>
          </p:cNvCxnSpPr>
          <p:nvPr/>
        </p:nvCxnSpPr>
        <p:spPr>
          <a:xfrm>
            <a:off x="7494282" y="3773604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C657323F-9CB9-9125-9F2C-A97EEB0C1BFB}"/>
              </a:ext>
            </a:extLst>
          </p:cNvPr>
          <p:cNvCxnSpPr>
            <a:cxnSpLocks/>
          </p:cNvCxnSpPr>
          <p:nvPr/>
        </p:nvCxnSpPr>
        <p:spPr>
          <a:xfrm>
            <a:off x="8339508" y="4824688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5C0CA89E-8C09-4B11-9DE0-77EB5EDBB864}"/>
              </a:ext>
            </a:extLst>
          </p:cNvPr>
          <p:cNvCxnSpPr>
            <a:cxnSpLocks/>
          </p:cNvCxnSpPr>
          <p:nvPr/>
        </p:nvCxnSpPr>
        <p:spPr>
          <a:xfrm>
            <a:off x="8339508" y="376867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40E4AD66-0C2D-74EA-6804-228D114E753D}"/>
              </a:ext>
            </a:extLst>
          </p:cNvPr>
          <p:cNvCxnSpPr>
            <a:cxnSpLocks/>
          </p:cNvCxnSpPr>
          <p:nvPr/>
        </p:nvCxnSpPr>
        <p:spPr>
          <a:xfrm>
            <a:off x="9179443" y="4826462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A4D844E-4392-BCB7-5E9E-9706CB57F13F}"/>
              </a:ext>
            </a:extLst>
          </p:cNvPr>
          <p:cNvCxnSpPr>
            <a:cxnSpLocks/>
          </p:cNvCxnSpPr>
          <p:nvPr/>
        </p:nvCxnSpPr>
        <p:spPr>
          <a:xfrm>
            <a:off x="9179443" y="3770446"/>
            <a:ext cx="521482" cy="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27C5256B-FD00-19E1-F6A1-6A91DBBC22C6}"/>
              </a:ext>
            </a:extLst>
          </p:cNvPr>
          <p:cNvCxnSpPr>
            <a:cxnSpLocks/>
            <a:stCxn id="156" idx="6"/>
            <a:endCxn id="158" idx="1"/>
          </p:cNvCxnSpPr>
          <p:nvPr/>
        </p:nvCxnSpPr>
        <p:spPr>
          <a:xfrm>
            <a:off x="10001627" y="3773604"/>
            <a:ext cx="567510" cy="421890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83582383-17AE-AC8B-FDDF-B0A9E995E54E}"/>
              </a:ext>
            </a:extLst>
          </p:cNvPr>
          <p:cNvCxnSpPr>
            <a:cxnSpLocks/>
            <a:stCxn id="158" idx="3"/>
            <a:endCxn id="155" idx="6"/>
          </p:cNvCxnSpPr>
          <p:nvPr/>
        </p:nvCxnSpPr>
        <p:spPr>
          <a:xfrm flipH="1">
            <a:off x="10001627" y="4407730"/>
            <a:ext cx="567511" cy="42189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01D96255-975A-E2C1-E7AE-77FAAFFF1029}"/>
              </a:ext>
            </a:extLst>
          </p:cNvPr>
          <p:cNvCxnSpPr>
            <a:cxnSpLocks/>
            <a:stCxn id="155" idx="0"/>
            <a:endCxn id="150" idx="5"/>
          </p:cNvCxnSpPr>
          <p:nvPr/>
        </p:nvCxnSpPr>
        <p:spPr>
          <a:xfrm flipH="1" flipV="1">
            <a:off x="7448254" y="3879722"/>
            <a:ext cx="2396224" cy="79982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B771D529-E1B7-2521-7D3A-7A855D31A0AD}"/>
              </a:ext>
            </a:extLst>
          </p:cNvPr>
          <p:cNvSpPr txBox="1"/>
          <p:nvPr/>
        </p:nvSpPr>
        <p:spPr>
          <a:xfrm>
            <a:off x="6419188" y="3688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641B07B-EF43-6D15-AA82-201E9DF3752D}"/>
              </a:ext>
            </a:extLst>
          </p:cNvPr>
          <p:cNvSpPr txBox="1"/>
          <p:nvPr/>
        </p:nvSpPr>
        <p:spPr>
          <a:xfrm>
            <a:off x="9116712" y="4182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4D7DB49-50A3-199D-0B03-3B7DE8B5B718}"/>
              </a:ext>
            </a:extLst>
          </p:cNvPr>
          <p:cNvSpPr txBox="1"/>
          <p:nvPr/>
        </p:nvSpPr>
        <p:spPr>
          <a:xfrm>
            <a:off x="10208912" y="4569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17A94E2-ADD3-0F76-9C22-DBB0980B5C78}"/>
              </a:ext>
            </a:extLst>
          </p:cNvPr>
          <p:cNvSpPr txBox="1"/>
          <p:nvPr/>
        </p:nvSpPr>
        <p:spPr>
          <a:xfrm>
            <a:off x="10150240" y="36421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BF14D0CE-392C-9107-F920-7D786E921530}"/>
              </a:ext>
            </a:extLst>
          </p:cNvPr>
          <p:cNvSpPr txBox="1"/>
          <p:nvPr/>
        </p:nvSpPr>
        <p:spPr>
          <a:xfrm>
            <a:off x="9138727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61BA33CA-5D82-99D9-7CDD-5E559582B5D6}"/>
              </a:ext>
            </a:extLst>
          </p:cNvPr>
          <p:cNvSpPr txBox="1"/>
          <p:nvPr/>
        </p:nvSpPr>
        <p:spPr>
          <a:xfrm>
            <a:off x="8316616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AA59720-AE85-C94E-A7F9-79BE12E28512}"/>
              </a:ext>
            </a:extLst>
          </p:cNvPr>
          <p:cNvSpPr txBox="1"/>
          <p:nvPr/>
        </p:nvSpPr>
        <p:spPr>
          <a:xfrm>
            <a:off x="751597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E827B36-63C6-1BEF-CBB3-B392EB42DA90}"/>
              </a:ext>
            </a:extLst>
          </p:cNvPr>
          <p:cNvSpPr txBox="1"/>
          <p:nvPr/>
        </p:nvSpPr>
        <p:spPr>
          <a:xfrm>
            <a:off x="9111405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0DE6F42-F104-9582-F624-175EF7F1D231}"/>
              </a:ext>
            </a:extLst>
          </p:cNvPr>
          <p:cNvSpPr txBox="1"/>
          <p:nvPr/>
        </p:nvSpPr>
        <p:spPr>
          <a:xfrm>
            <a:off x="8289294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24571DD6-304F-1F88-DDA6-4E8E73370D1D}"/>
              </a:ext>
            </a:extLst>
          </p:cNvPr>
          <p:cNvSpPr txBox="1"/>
          <p:nvPr/>
        </p:nvSpPr>
        <p:spPr>
          <a:xfrm>
            <a:off x="7488648" y="4795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0E877E5-0A0D-1BC2-DCA2-92144F91DAD4}"/>
              </a:ext>
            </a:extLst>
          </p:cNvPr>
          <p:cNvSpPr txBox="1"/>
          <p:nvPr/>
        </p:nvSpPr>
        <p:spPr>
          <a:xfrm>
            <a:off x="6445145" y="45519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1929F9B-BAD3-F1AD-6BC9-E028DCF2E460}"/>
              </a:ext>
            </a:extLst>
          </p:cNvPr>
          <p:cNvSpPr txBox="1"/>
          <p:nvPr/>
        </p:nvSpPr>
        <p:spPr>
          <a:xfrm>
            <a:off x="7043831" y="508581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81605B-089D-8BB6-9BE6-9FBD448E855A}"/>
              </a:ext>
            </a:extLst>
          </p:cNvPr>
          <p:cNvCxnSpPr>
            <a:cxnSpLocks/>
            <a:stCxn id="150" idx="4"/>
            <a:endCxn id="155" idx="1"/>
          </p:cNvCxnSpPr>
          <p:nvPr/>
        </p:nvCxnSpPr>
        <p:spPr>
          <a:xfrm>
            <a:off x="7337133" y="3923678"/>
            <a:ext cx="2396223" cy="799825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5874F610-B756-E446-EF14-800D6C6097AF}"/>
              </a:ext>
            </a:extLst>
          </p:cNvPr>
          <p:cNvSpPr txBox="1"/>
          <p:nvPr/>
        </p:nvSpPr>
        <p:spPr>
          <a:xfrm>
            <a:off x="8109226" y="4207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5463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36BB19-62CF-B6F8-8943-18964C29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Continuing with new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98736-587A-2C05-DB74-C8D3CA04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21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F7A4-4561-E295-2CC1-7E038BFB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-2"/>
            <a:ext cx="10924581" cy="1028386"/>
          </a:xfrm>
        </p:spPr>
        <p:txBody>
          <a:bodyPr/>
          <a:lstStyle/>
          <a:p>
            <a:r>
              <a:rPr lang="en-CA" dirty="0"/>
              <a:t>Ford-Fulkerson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</p:spPr>
            <p:txBody>
              <a:bodyPr/>
              <a:lstStyle/>
              <a:p>
                <a:r>
                  <a:rPr lang="en-CA" dirty="0"/>
                  <a:t>Find a </a:t>
                </a:r>
                <a:r>
                  <a:rPr lang="en-CA" b="1" dirty="0"/>
                  <a:t>shortest path P </a:t>
                </a:r>
                <a:r>
                  <a:rPr lang="en-CA" dirty="0"/>
                  <a:t>from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dirty="0"/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dirty="0"/>
                  <a:t> in the </a:t>
                </a:r>
                <a:r>
                  <a:rPr lang="en-CA" b="1" dirty="0"/>
                  <a:t>residual graph</a:t>
                </a:r>
              </a:p>
              <a:p>
                <a:pPr lvl="1"/>
                <a:r>
                  <a:rPr lang="en-CA" dirty="0"/>
                  <a:t>If it </a:t>
                </a:r>
                <a:r>
                  <a:rPr lang="en-CA" b="1" dirty="0"/>
                  <a:t>improves</a:t>
                </a:r>
                <a:r>
                  <a:rPr lang="en-CA" dirty="0"/>
                  <a:t> the flow, we call it an </a:t>
                </a:r>
                <a:r>
                  <a:rPr lang="en-CA" b="1" dirty="0">
                    <a:solidFill>
                      <a:srgbClr val="00B0F0"/>
                    </a:solidFill>
                  </a:rPr>
                  <a:t>augmenting path</a:t>
                </a:r>
              </a:p>
              <a:p>
                <a:pPr lvl="1"/>
                <a:r>
                  <a:rPr lang="en-CA" dirty="0"/>
                  <a:t>And use it to </a:t>
                </a:r>
                <a:r>
                  <a:rPr lang="en-CA" b="1" dirty="0"/>
                  <a:t>update the flow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A1FDFB-9B98-4217-6408-713858772A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716" y="1028384"/>
                <a:ext cx="11764371" cy="2330982"/>
              </a:xfrm>
              <a:blipFill>
                <a:blip r:embed="rId2"/>
                <a:stretch>
                  <a:fillRect l="-1400" t="-3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FBA1D-BE8E-B727-75D0-812B46B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6A25AF-DD95-621F-83D2-02E7115F5355}"/>
              </a:ext>
            </a:extLst>
          </p:cNvPr>
          <p:cNvGrpSpPr/>
          <p:nvPr/>
        </p:nvGrpSpPr>
        <p:grpSpPr>
          <a:xfrm>
            <a:off x="746476" y="3295559"/>
            <a:ext cx="4493208" cy="1356163"/>
            <a:chOff x="2112309" y="3139355"/>
            <a:chExt cx="6493349" cy="188735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37D590C-F022-76D2-B4DA-48A155BCA7D3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125308-5DDE-D847-9F8D-BBDC0EA66682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D765871-5BA3-A670-6DFA-5D0798654856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F310E59-54E1-345C-FDC5-A4C3E956CAD2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6911A26-6DDB-515F-03A5-15F205DCDCD2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595161-A941-B6BE-F924-ACF9E766EB6F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585F218-8193-4525-D374-23CB8124C106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2F5E5D-16F4-31B4-E5C6-192899924BCF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00986DA9-7C9C-6522-4B42-2A562DE2E5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8F9D3151-1FAB-1000-4672-024383E83A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4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E025470-E8F4-732A-4950-170DC55E72EB}"/>
                </a:ext>
              </a:extLst>
            </p:cNvPr>
            <p:cNvCxnSpPr>
              <a:cxnSpLocks/>
              <a:stCxn id="74" idx="7"/>
              <a:endCxn id="66" idx="2"/>
            </p:cNvCxnSpPr>
            <p:nvPr/>
          </p:nvCxnSpPr>
          <p:spPr>
            <a:xfrm flipV="1">
              <a:off x="2500001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3E6ED6-69AA-A694-57D6-FEB405E07764}"/>
                </a:ext>
              </a:extLst>
            </p:cNvPr>
            <p:cNvCxnSpPr>
              <a:cxnSpLocks/>
              <a:stCxn id="74" idx="5"/>
              <a:endCxn id="64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6AAC47B-000F-7B78-0818-E8EE5FC85794}"/>
                </a:ext>
              </a:extLst>
            </p:cNvPr>
            <p:cNvCxnSpPr>
              <a:cxnSpLocks/>
              <a:stCxn id="64" idx="6"/>
              <a:endCxn id="68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CD4F63-D601-E31F-6DAD-84679E2153F5}"/>
                </a:ext>
              </a:extLst>
            </p:cNvPr>
            <p:cNvCxnSpPr>
              <a:cxnSpLocks/>
              <a:stCxn id="66" idx="6"/>
              <a:endCxn id="69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3335CC6B-4C9E-DAEF-1A1F-2DCEC3BD262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9601655-BA56-8B24-240E-5F2617AC9BF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3BACE24-2690-B7A6-4DF0-76CA796A9C7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0A6B75C-8961-E524-84E1-5D6D883043E2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E36A8-D364-EE6F-87F6-7220E9F3837C}"/>
                </a:ext>
              </a:extLst>
            </p:cNvPr>
            <p:cNvCxnSpPr>
              <a:cxnSpLocks/>
              <a:stCxn id="73" idx="6"/>
              <a:endCxn id="75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CC3E0ED-050B-BA30-CC13-B7AF90ECA245}"/>
                </a:ext>
              </a:extLst>
            </p:cNvPr>
            <p:cNvCxnSpPr>
              <a:cxnSpLocks/>
              <a:stCxn id="72" idx="6"/>
              <a:endCxn id="75" idx="3"/>
            </p:cNvCxnSpPr>
            <p:nvPr/>
          </p:nvCxnSpPr>
          <p:spPr>
            <a:xfrm flipV="1">
              <a:off x="7397830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EF559A-A83A-1D4C-656A-A1C0A770E4D3}"/>
                </a:ext>
              </a:extLst>
            </p:cNvPr>
            <p:cNvCxnSpPr>
              <a:cxnSpLocks/>
              <a:stCxn id="66" idx="5"/>
              <a:endCxn id="72" idx="1"/>
            </p:cNvCxnSpPr>
            <p:nvPr/>
          </p:nvCxnSpPr>
          <p:spPr>
            <a:xfrm>
              <a:off x="3707829" y="3495893"/>
              <a:ext cx="3302309" cy="1174276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80632F0-6EFA-DC3F-E3A3-1B66CB6877E4}"/>
              </a:ext>
            </a:extLst>
          </p:cNvPr>
          <p:cNvGrpSpPr/>
          <p:nvPr/>
        </p:nvGrpSpPr>
        <p:grpSpPr>
          <a:xfrm>
            <a:off x="1021573" y="3440701"/>
            <a:ext cx="3956664" cy="1056014"/>
            <a:chOff x="2652401" y="3500610"/>
            <a:chExt cx="5717965" cy="146964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C2F95E4-8906-25D9-C877-564635E11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2401" y="3500610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C3C0ADA-DE48-B94E-E560-D2B55628F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0230" y="4383114"/>
              <a:ext cx="820136" cy="587138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0D791138-962B-0D0D-6E6A-88FBFF3CD483}"/>
                </a:ext>
              </a:extLst>
            </p:cNvPr>
            <p:cNvCxnSpPr>
              <a:cxnSpLocks/>
            </p:cNvCxnSpPr>
            <p:nvPr/>
          </p:nvCxnSpPr>
          <p:spPr>
            <a:xfrm>
              <a:off x="3860229" y="3648293"/>
              <a:ext cx="3302309" cy="1174276"/>
            </a:xfrm>
            <a:prstGeom prst="straightConnector1">
              <a:avLst/>
            </a:prstGeom>
            <a:ln w="57150">
              <a:solidFill>
                <a:srgbClr val="FF282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/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>
                    <a:solidFill>
                      <a:srgbClr val="FF2828"/>
                    </a:solidFill>
                  </a:rPr>
                  <a:t>greedy flow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2828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CA" b="1" dirty="0">
                  <a:solidFill>
                    <a:srgbClr val="FF2828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B27C381-9499-2C7D-4F18-F2BF5C351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753" y="4757838"/>
                <a:ext cx="1702710" cy="369332"/>
              </a:xfrm>
              <a:prstGeom prst="rect">
                <a:avLst/>
              </a:prstGeom>
              <a:blipFill>
                <a:blip r:embed="rId5"/>
                <a:stretch>
                  <a:fillRect l="-3226" t="-8197" r="-358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B547EB2F-8A31-7977-2B0B-99CAD7AC5024}"/>
              </a:ext>
            </a:extLst>
          </p:cNvPr>
          <p:cNvSpPr txBox="1"/>
          <p:nvPr/>
        </p:nvSpPr>
        <p:spPr>
          <a:xfrm>
            <a:off x="821463" y="336011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3A8943-B1E3-C17A-70AE-304E237CA3E2}"/>
              </a:ext>
            </a:extLst>
          </p:cNvPr>
          <p:cNvSpPr txBox="1"/>
          <p:nvPr/>
        </p:nvSpPr>
        <p:spPr>
          <a:xfrm>
            <a:off x="3518987" y="3854147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035C2B-66B8-5EDE-E807-D75B30D21149}"/>
              </a:ext>
            </a:extLst>
          </p:cNvPr>
          <p:cNvSpPr txBox="1"/>
          <p:nvPr/>
        </p:nvSpPr>
        <p:spPr>
          <a:xfrm>
            <a:off x="4611187" y="4241491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1/1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D200FE-8273-FDD5-DB70-AFAE0549A378}"/>
              </a:ext>
            </a:extLst>
          </p:cNvPr>
          <p:cNvSpPr txBox="1"/>
          <p:nvPr/>
        </p:nvSpPr>
        <p:spPr>
          <a:xfrm>
            <a:off x="4552515" y="3314165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8B3CEC4-3348-0B19-E868-B7226139385A}"/>
              </a:ext>
            </a:extLst>
          </p:cNvPr>
          <p:cNvSpPr txBox="1"/>
          <p:nvPr/>
        </p:nvSpPr>
        <p:spPr>
          <a:xfrm>
            <a:off x="3541002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38B667C-458D-46B5-B0AA-A3759F804345}"/>
              </a:ext>
            </a:extLst>
          </p:cNvPr>
          <p:cNvSpPr txBox="1"/>
          <p:nvPr/>
        </p:nvSpPr>
        <p:spPr>
          <a:xfrm>
            <a:off x="2718891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34910B5-04DC-55BE-1BF8-5B68ACE5616E}"/>
              </a:ext>
            </a:extLst>
          </p:cNvPr>
          <p:cNvSpPr txBox="1"/>
          <p:nvPr/>
        </p:nvSpPr>
        <p:spPr>
          <a:xfrm>
            <a:off x="1918245" y="310102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E6B06F-5075-D42F-A9BC-3EEFE12E76D1}"/>
              </a:ext>
            </a:extLst>
          </p:cNvPr>
          <p:cNvSpPr txBox="1"/>
          <p:nvPr/>
        </p:nvSpPr>
        <p:spPr>
          <a:xfrm>
            <a:off x="3513680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9C0C76D-C5AE-C257-B323-A9B58DA2B03A}"/>
              </a:ext>
            </a:extLst>
          </p:cNvPr>
          <p:cNvSpPr txBox="1"/>
          <p:nvPr/>
        </p:nvSpPr>
        <p:spPr>
          <a:xfrm>
            <a:off x="2691569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43F59DF-6F80-B4A2-685E-64E973A1C7B8}"/>
              </a:ext>
            </a:extLst>
          </p:cNvPr>
          <p:cNvSpPr txBox="1"/>
          <p:nvPr/>
        </p:nvSpPr>
        <p:spPr>
          <a:xfrm>
            <a:off x="1890923" y="4467056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FB65C48-4C4B-8804-CC55-BD184F446659}"/>
              </a:ext>
            </a:extLst>
          </p:cNvPr>
          <p:cNvSpPr txBox="1"/>
          <p:nvPr/>
        </p:nvSpPr>
        <p:spPr>
          <a:xfrm>
            <a:off x="847420" y="42239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0/1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A1CB02-2FB5-4E63-8898-9D2526303C8A}"/>
              </a:ext>
            </a:extLst>
          </p:cNvPr>
          <p:cNvGrpSpPr/>
          <p:nvPr/>
        </p:nvGrpSpPr>
        <p:grpSpPr>
          <a:xfrm>
            <a:off x="6228468" y="3295559"/>
            <a:ext cx="4493208" cy="1356163"/>
            <a:chOff x="2112309" y="3139355"/>
            <a:chExt cx="6493349" cy="1887352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64340C1-D585-95A8-0240-3CBCF8BF05CA}"/>
                </a:ext>
              </a:extLst>
            </p:cNvPr>
            <p:cNvSpPr/>
            <p:nvPr/>
          </p:nvSpPr>
          <p:spPr>
            <a:xfrm>
              <a:off x="3320137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DCA7A9B-3BC3-CC13-32A8-CF0CB27236D3}"/>
                </a:ext>
              </a:extLst>
            </p:cNvPr>
            <p:cNvSpPr/>
            <p:nvPr/>
          </p:nvSpPr>
          <p:spPr>
            <a:xfrm>
              <a:off x="3320137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3C56566-9935-C5EE-D778-5698076535CE}"/>
                </a:ext>
              </a:extLst>
            </p:cNvPr>
            <p:cNvSpPr/>
            <p:nvPr/>
          </p:nvSpPr>
          <p:spPr>
            <a:xfrm>
              <a:off x="4527965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313ED8B-55FE-0798-42F6-75BF4B78874A}"/>
                </a:ext>
              </a:extLst>
            </p:cNvPr>
            <p:cNvSpPr/>
            <p:nvPr/>
          </p:nvSpPr>
          <p:spPr>
            <a:xfrm>
              <a:off x="4527965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FFE546AF-A091-6623-78AD-D9BBC8F51AFA}"/>
                </a:ext>
              </a:extLst>
            </p:cNvPr>
            <p:cNvSpPr/>
            <p:nvPr/>
          </p:nvSpPr>
          <p:spPr>
            <a:xfrm>
              <a:off x="5735793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94E494C-8016-BFD5-B282-DA923EDACBA6}"/>
                </a:ext>
              </a:extLst>
            </p:cNvPr>
            <p:cNvSpPr/>
            <p:nvPr/>
          </p:nvSpPr>
          <p:spPr>
            <a:xfrm>
              <a:off x="5735793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DACC378-CFAF-0E49-F0A3-C1391A6AAD7B}"/>
                </a:ext>
              </a:extLst>
            </p:cNvPr>
            <p:cNvSpPr/>
            <p:nvPr/>
          </p:nvSpPr>
          <p:spPr>
            <a:xfrm>
              <a:off x="6943621" y="4608997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846550C-4362-6A7F-5922-CF9DE2C059B8}"/>
                </a:ext>
              </a:extLst>
            </p:cNvPr>
            <p:cNvSpPr/>
            <p:nvPr/>
          </p:nvSpPr>
          <p:spPr>
            <a:xfrm>
              <a:off x="6943621" y="3139355"/>
              <a:ext cx="454209" cy="41771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/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136FB52-9D82-E83A-E47D-7DED3E6E50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309" y="3874176"/>
                  <a:ext cx="454209" cy="417710"/>
                </a:xfrm>
                <a:prstGeom prst="ellipse">
                  <a:avLst/>
                </a:prstGeom>
                <a:blipFill>
                  <a:blip r:embed="rId6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/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CA" sz="2000" b="1" dirty="0"/>
                </a:p>
              </p:txBody>
            </p:sp>
          </mc:Choice>
          <mc:Fallback xmlns=""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431ED17E-B9CD-74B9-E4FC-C07979ADB9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449" y="3874176"/>
                  <a:ext cx="454209" cy="417710"/>
                </a:xfrm>
                <a:prstGeom prst="ellipse">
                  <a:avLst/>
                </a:prstGeom>
                <a:blipFill>
                  <a:blip r:embed="rId7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F69C419D-C933-C9D2-D6B4-37EE988FCCCA}"/>
                </a:ext>
              </a:extLst>
            </p:cNvPr>
            <p:cNvCxnSpPr>
              <a:cxnSpLocks/>
              <a:stCxn id="106" idx="2"/>
              <a:endCxn id="113" idx="7"/>
            </p:cNvCxnSpPr>
            <p:nvPr/>
          </p:nvCxnSpPr>
          <p:spPr>
            <a:xfrm flipH="1">
              <a:off x="2500000" y="3348211"/>
              <a:ext cx="820137" cy="58713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CD03069B-41C5-C84E-07CE-108116EC00CE}"/>
                </a:ext>
              </a:extLst>
            </p:cNvPr>
            <p:cNvCxnSpPr>
              <a:cxnSpLocks/>
              <a:stCxn id="113" idx="5"/>
              <a:endCxn id="105" idx="2"/>
            </p:cNvCxnSpPr>
            <p:nvPr/>
          </p:nvCxnSpPr>
          <p:spPr>
            <a:xfrm>
              <a:off x="2500001" y="4230714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68B2806-D035-FE8D-6200-C69A03736780}"/>
                </a:ext>
              </a:extLst>
            </p:cNvPr>
            <p:cNvCxnSpPr>
              <a:cxnSpLocks/>
              <a:stCxn id="105" idx="6"/>
              <a:endCxn id="107" idx="2"/>
            </p:cNvCxnSpPr>
            <p:nvPr/>
          </p:nvCxnSpPr>
          <p:spPr>
            <a:xfrm>
              <a:off x="3774346" y="4817852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248B7BB-E4B9-E0EB-5D1A-8048EC99A801}"/>
                </a:ext>
              </a:extLst>
            </p:cNvPr>
            <p:cNvCxnSpPr>
              <a:cxnSpLocks/>
              <a:stCxn id="106" idx="6"/>
              <a:endCxn id="108" idx="2"/>
            </p:cNvCxnSpPr>
            <p:nvPr/>
          </p:nvCxnSpPr>
          <p:spPr>
            <a:xfrm>
              <a:off x="3774346" y="3348210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D59C923D-258F-C7DC-04D0-BCB73914D638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4810988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397F02F3-5C8D-9CB4-D932-7C5D9D9F6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95822" y="334134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E5CFE8E-B829-5FD6-962E-2DDBC7AEE8D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4813456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B1824F4A-11A6-D445-3A75-3E1A3BCDE9AD}"/>
                </a:ext>
              </a:extLst>
            </p:cNvPr>
            <p:cNvCxnSpPr>
              <a:cxnSpLocks/>
            </p:cNvCxnSpPr>
            <p:nvPr/>
          </p:nvCxnSpPr>
          <p:spPr>
            <a:xfrm>
              <a:off x="6209653" y="3343814"/>
              <a:ext cx="753619" cy="0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E4B9527-0BE7-B42B-9730-EBC9FCDFB6EC}"/>
                </a:ext>
              </a:extLst>
            </p:cNvPr>
            <p:cNvCxnSpPr>
              <a:cxnSpLocks/>
              <a:stCxn id="112" idx="6"/>
              <a:endCxn id="114" idx="1"/>
            </p:cNvCxnSpPr>
            <p:nvPr/>
          </p:nvCxnSpPr>
          <p:spPr>
            <a:xfrm>
              <a:off x="7397830" y="3348210"/>
              <a:ext cx="820136" cy="587138"/>
            </a:xfrm>
            <a:prstGeom prst="straightConnector1">
              <a:avLst/>
            </a:prstGeom>
            <a:ln w="38100"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D675F64-C075-DDB7-8D67-C19015F52064}"/>
                </a:ext>
              </a:extLst>
            </p:cNvPr>
            <p:cNvCxnSpPr>
              <a:cxnSpLocks/>
              <a:stCxn id="114" idx="3"/>
              <a:endCxn id="111" idx="6"/>
            </p:cNvCxnSpPr>
            <p:nvPr/>
          </p:nvCxnSpPr>
          <p:spPr>
            <a:xfrm flipH="1">
              <a:off x="7397830" y="4230713"/>
              <a:ext cx="820137" cy="587139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6DB2ACD-8539-3375-EEA7-256457F5F8C5}"/>
                </a:ext>
              </a:extLst>
            </p:cNvPr>
            <p:cNvCxnSpPr>
              <a:cxnSpLocks/>
              <a:stCxn id="111" idx="1"/>
              <a:endCxn id="106" idx="5"/>
            </p:cNvCxnSpPr>
            <p:nvPr/>
          </p:nvCxnSpPr>
          <p:spPr>
            <a:xfrm flipH="1" flipV="1">
              <a:off x="3707829" y="3495892"/>
              <a:ext cx="3302310" cy="117427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8D9EB19C-A293-D290-1A91-88E0B02DE333}"/>
              </a:ext>
            </a:extLst>
          </p:cNvPr>
          <p:cNvSpPr txBox="1"/>
          <p:nvPr/>
        </p:nvSpPr>
        <p:spPr>
          <a:xfrm>
            <a:off x="6303455" y="33601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0956B828-3B6B-DE2C-678D-40FAC306A3F0}"/>
              </a:ext>
            </a:extLst>
          </p:cNvPr>
          <p:cNvSpPr txBox="1"/>
          <p:nvPr/>
        </p:nvSpPr>
        <p:spPr>
          <a:xfrm>
            <a:off x="9000979" y="38541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E39C3A0-3752-DA6F-1C3D-6826F706D0BF}"/>
              </a:ext>
            </a:extLst>
          </p:cNvPr>
          <p:cNvSpPr txBox="1"/>
          <p:nvPr/>
        </p:nvSpPr>
        <p:spPr>
          <a:xfrm>
            <a:off x="10093179" y="42414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rgbClr val="92D050"/>
                </a:solidFill>
              </a:rPr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D44F29C-B996-8AC9-6A3C-AC8BFA84A2F7}"/>
              </a:ext>
            </a:extLst>
          </p:cNvPr>
          <p:cNvSpPr txBox="1"/>
          <p:nvPr/>
        </p:nvSpPr>
        <p:spPr>
          <a:xfrm>
            <a:off x="10034507" y="3314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F7CF89BA-70CB-1B5E-F4C5-59FA80F6B3A5}"/>
              </a:ext>
            </a:extLst>
          </p:cNvPr>
          <p:cNvSpPr txBox="1"/>
          <p:nvPr/>
        </p:nvSpPr>
        <p:spPr>
          <a:xfrm>
            <a:off x="9022994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3968FB-E36C-40F2-0CCF-00522C999AD4}"/>
              </a:ext>
            </a:extLst>
          </p:cNvPr>
          <p:cNvSpPr txBox="1"/>
          <p:nvPr/>
        </p:nvSpPr>
        <p:spPr>
          <a:xfrm>
            <a:off x="8200883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334FBA9-81B5-8E36-86CA-27E7165413C9}"/>
              </a:ext>
            </a:extLst>
          </p:cNvPr>
          <p:cNvSpPr txBox="1"/>
          <p:nvPr/>
        </p:nvSpPr>
        <p:spPr>
          <a:xfrm>
            <a:off x="7400237" y="31010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49B99D32-7462-6A2B-3B98-141352D851A3}"/>
              </a:ext>
            </a:extLst>
          </p:cNvPr>
          <p:cNvSpPr txBox="1"/>
          <p:nvPr/>
        </p:nvSpPr>
        <p:spPr>
          <a:xfrm>
            <a:off x="8995672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61D1B5A4-690A-BED9-BFE9-55782EBB620A}"/>
              </a:ext>
            </a:extLst>
          </p:cNvPr>
          <p:cNvSpPr txBox="1"/>
          <p:nvPr/>
        </p:nvSpPr>
        <p:spPr>
          <a:xfrm>
            <a:off x="8173561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1CEB279-76AE-A5DA-8889-1A79DE1D973B}"/>
              </a:ext>
            </a:extLst>
          </p:cNvPr>
          <p:cNvSpPr txBox="1"/>
          <p:nvPr/>
        </p:nvSpPr>
        <p:spPr>
          <a:xfrm>
            <a:off x="7372915" y="44670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629E54A-F557-9263-DE78-08091E1339B0}"/>
              </a:ext>
            </a:extLst>
          </p:cNvPr>
          <p:cNvSpPr txBox="1"/>
          <p:nvPr/>
        </p:nvSpPr>
        <p:spPr>
          <a:xfrm>
            <a:off x="6329412" y="4223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CE8D633-EB66-AF39-0BC0-674BFB4769FE}"/>
              </a:ext>
            </a:extLst>
          </p:cNvPr>
          <p:cNvSpPr txBox="1"/>
          <p:nvPr/>
        </p:nvSpPr>
        <p:spPr>
          <a:xfrm>
            <a:off x="6928098" y="4757838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residual graph for this flow</a:t>
            </a:r>
          </a:p>
        </p:txBody>
      </p:sp>
      <p:sp>
        <p:nvSpPr>
          <p:cNvPr id="203" name="Speech Bubble: Rectangle 202">
            <a:extLst>
              <a:ext uri="{FF2B5EF4-FFF2-40B4-BE49-F238E27FC236}">
                <a16:creationId xmlns:a16="http://schemas.microsoft.com/office/drawing/2014/main" id="{D1184A00-AD75-6A90-9C62-5ED8585304BE}"/>
              </a:ext>
            </a:extLst>
          </p:cNvPr>
          <p:cNvSpPr/>
          <p:nvPr/>
        </p:nvSpPr>
        <p:spPr>
          <a:xfrm>
            <a:off x="5167524" y="5151400"/>
            <a:ext cx="2584767" cy="627560"/>
          </a:xfrm>
          <a:prstGeom prst="wedgeRectCallout">
            <a:avLst>
              <a:gd name="adj1" fmla="val -570"/>
              <a:gd name="adj2" fmla="val -1481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Forward</a:t>
            </a:r>
            <a:r>
              <a:rPr lang="en-CA" dirty="0"/>
              <a:t> edge: remaining capacity</a:t>
            </a:r>
          </a:p>
        </p:txBody>
      </p:sp>
      <p:sp>
        <p:nvSpPr>
          <p:cNvPr id="204" name="Speech Bubble: Rectangle 203">
            <a:extLst>
              <a:ext uri="{FF2B5EF4-FFF2-40B4-BE49-F238E27FC236}">
                <a16:creationId xmlns:a16="http://schemas.microsoft.com/office/drawing/2014/main" id="{9C3B392D-A74A-CD2A-8C8C-917C7CF6F79B}"/>
              </a:ext>
            </a:extLst>
          </p:cNvPr>
          <p:cNvSpPr/>
          <p:nvPr/>
        </p:nvSpPr>
        <p:spPr>
          <a:xfrm>
            <a:off x="9497211" y="5202056"/>
            <a:ext cx="2584767" cy="627560"/>
          </a:xfrm>
          <a:prstGeom prst="wedgeRectCallout">
            <a:avLst>
              <a:gd name="adj1" fmla="val -20002"/>
              <a:gd name="adj2" fmla="val -15298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92D050"/>
                </a:solidFill>
              </a:rPr>
              <a:t>Backwards</a:t>
            </a:r>
            <a:r>
              <a:rPr lang="en-CA" dirty="0"/>
              <a:t> edge: </a:t>
            </a:r>
            <a:r>
              <a:rPr lang="en-CA" b="1" dirty="0"/>
              <a:t>undo </a:t>
            </a:r>
            <a:r>
              <a:rPr lang="en-CA" dirty="0"/>
              <a:t>some flow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4C4DB4-AF53-A04F-ADA9-AE46BBCAC17C}"/>
              </a:ext>
            </a:extLst>
          </p:cNvPr>
          <p:cNvGrpSpPr/>
          <p:nvPr/>
        </p:nvGrpSpPr>
        <p:grpSpPr>
          <a:xfrm>
            <a:off x="6510681" y="3445114"/>
            <a:ext cx="3956666" cy="1056016"/>
            <a:chOff x="6405327" y="3291511"/>
            <a:chExt cx="3956666" cy="10560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8E01879-F213-3A31-E09D-D70276C154AC}"/>
                </a:ext>
              </a:extLst>
            </p:cNvPr>
            <p:cNvCxnSpPr>
              <a:cxnSpLocks/>
            </p:cNvCxnSpPr>
            <p:nvPr/>
          </p:nvCxnSpPr>
          <p:spPr>
            <a:xfrm>
              <a:off x="6405327" y="3925636"/>
              <a:ext cx="567511" cy="42189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51F8A61-6A36-8B1A-9CEC-21C873C18F34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4347527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6878FF1-240D-0FBB-94EA-94BD34FE5DF3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D2E02A6-F524-8D9E-BE08-2E92186B22CE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4347527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12079B2-AF37-4555-BC96-D02C574264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1142" y="3397190"/>
              <a:ext cx="2285102" cy="843781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57FE900-3306-46BF-98A8-3BC417C50C9B}"/>
                </a:ext>
              </a:extLst>
            </p:cNvPr>
            <p:cNvCxnSpPr>
              <a:cxnSpLocks/>
            </p:cNvCxnSpPr>
            <p:nvPr/>
          </p:nvCxnSpPr>
          <p:spPr>
            <a:xfrm>
              <a:off x="7287137" y="3291511"/>
              <a:ext cx="521482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D1D39EC-FF02-157A-22D9-8202AA1B46F6}"/>
                </a:ext>
              </a:extLst>
            </p:cNvPr>
            <p:cNvCxnSpPr>
              <a:cxnSpLocks/>
            </p:cNvCxnSpPr>
            <p:nvPr/>
          </p:nvCxnSpPr>
          <p:spPr>
            <a:xfrm>
              <a:off x="8122918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741209F-085A-3B75-F24E-91496C800574}"/>
                </a:ext>
              </a:extLst>
            </p:cNvPr>
            <p:cNvCxnSpPr>
              <a:cxnSpLocks/>
            </p:cNvCxnSpPr>
            <p:nvPr/>
          </p:nvCxnSpPr>
          <p:spPr>
            <a:xfrm>
              <a:off x="8958700" y="3291511"/>
              <a:ext cx="52148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AABF92-DB34-E224-3E65-C4466D9280EB}"/>
                </a:ext>
              </a:extLst>
            </p:cNvPr>
            <p:cNvCxnSpPr>
              <a:cxnSpLocks/>
            </p:cNvCxnSpPr>
            <p:nvPr/>
          </p:nvCxnSpPr>
          <p:spPr>
            <a:xfrm>
              <a:off x="9794482" y="3291511"/>
              <a:ext cx="567511" cy="42189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EA595FC-B847-6B48-ADC9-4C3E2A7E8C57}"/>
              </a:ext>
            </a:extLst>
          </p:cNvPr>
          <p:cNvSpPr txBox="1"/>
          <p:nvPr/>
        </p:nvSpPr>
        <p:spPr>
          <a:xfrm>
            <a:off x="6749637" y="3775297"/>
            <a:ext cx="441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rgbClr val="00B0F0"/>
                </a:solidFill>
              </a:rPr>
              <a:t>P</a:t>
            </a:r>
            <a:endParaRPr lang="en-CA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89" grpId="0"/>
      <p:bldP spid="190" grpId="0"/>
      <p:bldP spid="191" grpId="0"/>
      <p:bldP spid="192" grpId="0"/>
      <p:bldP spid="193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 animBg="1"/>
      <p:bldP spid="204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12161</TotalTime>
  <Words>2787</Words>
  <Application>Microsoft Office PowerPoint</Application>
  <PresentationFormat>Widescreen</PresentationFormat>
  <Paragraphs>625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Century Gothic</vt:lpstr>
      <vt:lpstr>Cambria Math</vt:lpstr>
      <vt:lpstr>Arial</vt:lpstr>
      <vt:lpstr>Calibri</vt:lpstr>
      <vt:lpstr>Mesh</vt:lpstr>
      <vt:lpstr>CS 341: Algorithms</vt:lpstr>
      <vt:lpstr>Quick review of last time</vt:lpstr>
      <vt:lpstr>Recall: Max-Flow Min-Cut Theorem</vt:lpstr>
      <vt:lpstr>Ford-Fulkerson Method</vt:lpstr>
      <vt:lpstr>Ford-Fulkerson Method</vt:lpstr>
      <vt:lpstr>Residual graph</vt:lpstr>
      <vt:lpstr>Another example residual graph</vt:lpstr>
      <vt:lpstr>Continuing with new material</vt:lpstr>
      <vt:lpstr>Ford-Fulkerson Method</vt:lpstr>
      <vt:lpstr>Ford-Fulkerson Method</vt:lpstr>
      <vt:lpstr>Ford-Fulkerson Method</vt:lpstr>
      <vt:lpstr>Ford-Fulkerson Method</vt:lpstr>
      <vt:lpstr>Ford-Fulkerson Method</vt:lpstr>
      <vt:lpstr>Improving a flow f given an augmenting path P</vt:lpstr>
      <vt:lpstr>Lemma 4: augment() improves flow f</vt:lpstr>
      <vt:lpstr>Proof</vt:lpstr>
      <vt:lpstr>Proof</vt:lpstr>
      <vt:lpstr>PowerPoint Presentation</vt:lpstr>
      <vt:lpstr>PowerPoint Presentation</vt:lpstr>
      <vt:lpstr>Showing 〖f^′〗^in (s)=0</vt:lpstr>
      <vt:lpstr>Finishing Lemma 4: augment() improves flow</vt:lpstr>
      <vt:lpstr>Ford-Fulkerson Method</vt:lpstr>
      <vt:lpstr>Max-Flow Min-Cut Theorem Proof</vt:lpstr>
      <vt:lpstr>Proof strategy</vt:lpstr>
      <vt:lpstr>Proving max flow = min cut</vt:lpstr>
      <vt:lpstr>Proving max flow ≥ min cut</vt:lpstr>
      <vt:lpstr>Proving the proposition</vt:lpstr>
      <vt:lpstr>Proving the proposition</vt:lpstr>
      <vt:lpstr>Proving the proposition</vt:lpstr>
      <vt:lpstr>Proving the proposition</vt:lpstr>
      <vt:lpstr>Time complexity</vt:lpstr>
      <vt:lpstr>Runtime of Ford-Fulkerson</vt:lpstr>
      <vt:lpstr>Runtime of Ford-Fulkerson</vt:lpstr>
      <vt:lpstr>Worst case for this approach</vt:lpstr>
      <vt:lpstr>Edmonds-Karp approach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397</cp:revision>
  <dcterms:created xsi:type="dcterms:W3CDTF">2019-01-07T22:31:11Z</dcterms:created>
  <dcterms:modified xsi:type="dcterms:W3CDTF">2023-11-16T03:38:40Z</dcterms:modified>
</cp:coreProperties>
</file>