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1"/>
  </p:notesMasterIdLst>
  <p:sldIdLst>
    <p:sldId id="256" r:id="rId2"/>
    <p:sldId id="461" r:id="rId3"/>
    <p:sldId id="412" r:id="rId4"/>
    <p:sldId id="414" r:id="rId5"/>
    <p:sldId id="418" r:id="rId6"/>
    <p:sldId id="523" r:id="rId7"/>
    <p:sldId id="415" r:id="rId8"/>
    <p:sldId id="410" r:id="rId9"/>
    <p:sldId id="413" r:id="rId10"/>
    <p:sldId id="417" r:id="rId11"/>
    <p:sldId id="436" r:id="rId12"/>
    <p:sldId id="423" r:id="rId13"/>
    <p:sldId id="422" r:id="rId14"/>
    <p:sldId id="424" r:id="rId15"/>
    <p:sldId id="419" r:id="rId16"/>
    <p:sldId id="525" r:id="rId17"/>
    <p:sldId id="420" r:id="rId18"/>
    <p:sldId id="454" r:id="rId19"/>
    <p:sldId id="455" r:id="rId20"/>
    <p:sldId id="456" r:id="rId21"/>
    <p:sldId id="457" r:id="rId22"/>
    <p:sldId id="428" r:id="rId23"/>
    <p:sldId id="429" r:id="rId24"/>
    <p:sldId id="431" r:id="rId25"/>
    <p:sldId id="526" r:id="rId26"/>
    <p:sldId id="462" r:id="rId27"/>
    <p:sldId id="467" r:id="rId28"/>
    <p:sldId id="463" r:id="rId29"/>
    <p:sldId id="439" r:id="rId30"/>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Cambria Math" panose="02040503050406030204" pitchFamily="18" charset="0"/>
      <p:regular r:id="rId36"/>
    </p:embeddedFont>
    <p:embeddedFont>
      <p:font typeface="Century Gothic" panose="020B0502020202020204" pitchFamily="34" charset="0"/>
      <p:regular r:id="rId37"/>
      <p:bold r:id="rId38"/>
      <p:italic r:id="rId39"/>
      <p:boldItalic r:id="rId4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A849CF4-CAD3-4C68-93BC-FF60FB076C16}">
          <p14:sldIdLst>
            <p14:sldId id="256"/>
            <p14:sldId id="461"/>
            <p14:sldId id="412"/>
            <p14:sldId id="414"/>
            <p14:sldId id="418"/>
            <p14:sldId id="523"/>
            <p14:sldId id="415"/>
            <p14:sldId id="410"/>
            <p14:sldId id="413"/>
            <p14:sldId id="417"/>
            <p14:sldId id="436"/>
            <p14:sldId id="423"/>
            <p14:sldId id="422"/>
            <p14:sldId id="424"/>
            <p14:sldId id="419"/>
            <p14:sldId id="525"/>
            <p14:sldId id="420"/>
            <p14:sldId id="454"/>
            <p14:sldId id="455"/>
            <p14:sldId id="456"/>
            <p14:sldId id="457"/>
            <p14:sldId id="428"/>
            <p14:sldId id="429"/>
            <p14:sldId id="431"/>
            <p14:sldId id="526"/>
            <p14:sldId id="462"/>
            <p14:sldId id="467"/>
            <p14:sldId id="463"/>
            <p14:sldId id="43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CCFF"/>
    <a:srgbClr val="262626"/>
    <a:srgbClr val="FFFFFF"/>
    <a:srgbClr val="00B0F0"/>
    <a:srgbClr val="CF7133"/>
    <a:srgbClr val="808080"/>
    <a:srgbClr val="B2B2B2"/>
    <a:srgbClr val="000000"/>
    <a:srgbClr val="4B4B4B"/>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2787" autoAdjust="0"/>
  </p:normalViewPr>
  <p:slideViewPr>
    <p:cSldViewPr snapToGrid="0">
      <p:cViewPr varScale="1">
        <p:scale>
          <a:sx n="89" d="100"/>
          <a:sy n="89" d="100"/>
        </p:scale>
        <p:origin x="58" y="78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A9E33A-9DA9-4CC1-8FD5-60CDBF2EAC43}" type="datetimeFigureOut">
              <a:rPr lang="en-CA" smtClean="0"/>
              <a:t>2023-11-21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AE2F85-FEAB-461C-B84C-896AC92C0B87}" type="slidenum">
              <a:rPr lang="en-CA" smtClean="0"/>
              <a:t>‹#›</a:t>
            </a:fld>
            <a:endParaRPr lang="en-CA"/>
          </a:p>
        </p:txBody>
      </p:sp>
    </p:spTree>
    <p:extLst>
      <p:ext uri="{BB962C8B-B14F-4D97-AF65-F5344CB8AC3E}">
        <p14:creationId xmlns:p14="http://schemas.microsoft.com/office/powerpoint/2010/main" val="1267859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Subset_sum_problem"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en.wikipedia.org/wiki/Witness_(mathematics)" TargetMode="External"/><Relationship Id="rId4" Type="http://schemas.openxmlformats.org/officeDocument/2006/relationships/hyperlink" Target="https://en.wikipedia.org/wiki/Integer"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AE2F85-FEAB-461C-B84C-896AC92C0B87}" type="slidenum">
              <a:rPr lang="en-CA" smtClean="0"/>
              <a:t>4</a:t>
            </a:fld>
            <a:endParaRPr lang="en-CA"/>
          </a:p>
        </p:txBody>
      </p:sp>
    </p:spTree>
    <p:extLst>
      <p:ext uri="{BB962C8B-B14F-4D97-AF65-F5344CB8AC3E}">
        <p14:creationId xmlns:p14="http://schemas.microsoft.com/office/powerpoint/2010/main" val="3396358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AAE2F85-FEAB-461C-B84C-896AC92C0B87}" type="slidenum">
              <a:rPr lang="en-CA" smtClean="0"/>
              <a:t>5</a:t>
            </a:fld>
            <a:endParaRPr lang="en-CA"/>
          </a:p>
        </p:txBody>
      </p:sp>
    </p:spTree>
    <p:extLst>
      <p:ext uri="{BB962C8B-B14F-4D97-AF65-F5344CB8AC3E}">
        <p14:creationId xmlns:p14="http://schemas.microsoft.com/office/powerpoint/2010/main" val="2504260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AAE2F85-FEAB-461C-B84C-896AC92C0B87}" type="slidenum">
              <a:rPr lang="en-CA" smtClean="0"/>
              <a:t>6</a:t>
            </a:fld>
            <a:endParaRPr lang="en-CA"/>
          </a:p>
        </p:txBody>
      </p:sp>
    </p:spTree>
    <p:extLst>
      <p:ext uri="{BB962C8B-B14F-4D97-AF65-F5344CB8AC3E}">
        <p14:creationId xmlns:p14="http://schemas.microsoft.com/office/powerpoint/2010/main" val="457164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Wikipedia:</a:t>
            </a:r>
          </a:p>
          <a:p>
            <a:endParaRPr lang="en-US" dirty="0"/>
          </a:p>
          <a:p>
            <a:r>
              <a:rPr lang="en-US" dirty="0"/>
              <a:t>In order to explain the verifier-based definition of NP, let us consider the </a:t>
            </a:r>
            <a:r>
              <a:rPr lang="en-US" dirty="0">
                <a:hlinkClick r:id="rId3" tooltip="Subset sum problem"/>
              </a:rPr>
              <a:t>subset sum problem</a:t>
            </a:r>
            <a:r>
              <a:rPr lang="en-US" dirty="0"/>
              <a:t>: Assume that we are given some </a:t>
            </a:r>
            <a:r>
              <a:rPr lang="en-US" dirty="0">
                <a:hlinkClick r:id="rId4" tooltip="Integer"/>
              </a:rPr>
              <a:t>integers</a:t>
            </a:r>
            <a:r>
              <a:rPr lang="en-US" dirty="0"/>
              <a:t>, {−7, −3, −2, 5, 8}, and we wish to know whether some of these integers sum up to zero. Here, the answer is "yes", since the integers {−3, −2, 5} corresponds to the sum (−3) + (−2) + 5 = 0. The task of deciding whether such a subset with zero sum exists is called the </a:t>
            </a:r>
            <a:r>
              <a:rPr lang="en-US" i="1" dirty="0"/>
              <a:t>subset sum problem</a:t>
            </a:r>
            <a:r>
              <a:rPr lang="en-US" dirty="0"/>
              <a:t>. </a:t>
            </a:r>
          </a:p>
          <a:p>
            <a:endParaRPr lang="en-US" dirty="0"/>
          </a:p>
          <a:p>
            <a:r>
              <a:rPr lang="en-US" dirty="0"/>
              <a:t>To answer if some of the integers add to zero we can create an algorithm which obtains all the possible subsets. As the number of integers that we feed into the algorithm becomes larger, both the number of subsets and the computation time grows exponentially. </a:t>
            </a:r>
          </a:p>
          <a:p>
            <a:endParaRPr lang="en-US" dirty="0"/>
          </a:p>
          <a:p>
            <a:r>
              <a:rPr lang="en-US" dirty="0"/>
              <a:t>But notice that if we are given a particular subset we can </a:t>
            </a:r>
            <a:r>
              <a:rPr lang="en-US" i="1" dirty="0"/>
              <a:t>efficiently verify</a:t>
            </a:r>
            <a:r>
              <a:rPr lang="en-US" dirty="0"/>
              <a:t> whether the subset sum is zero, by summing the integers of the subset. If the sum is zero, that subset is a </a:t>
            </a:r>
            <a:r>
              <a:rPr lang="en-US" i="1" dirty="0"/>
              <a:t>proof</a:t>
            </a:r>
            <a:r>
              <a:rPr lang="en-US" dirty="0"/>
              <a:t> or </a:t>
            </a:r>
            <a:r>
              <a:rPr lang="en-US" dirty="0">
                <a:hlinkClick r:id="rId5" tooltip="Witness (mathematics)"/>
              </a:rPr>
              <a:t>witness</a:t>
            </a:r>
            <a:r>
              <a:rPr lang="en-US" dirty="0"/>
              <a:t> for the answer is "yes". An algorithm that verifies whether a given subset has sum zero is a </a:t>
            </a:r>
            <a:r>
              <a:rPr lang="en-US" i="1" dirty="0"/>
              <a:t>verifier</a:t>
            </a:r>
            <a:r>
              <a:rPr lang="en-US" dirty="0"/>
              <a:t>. Clearly, summing the integers of a subset can be done in polynomial time and the subset sum problem is therefore in NP. </a:t>
            </a:r>
          </a:p>
        </p:txBody>
      </p:sp>
      <p:sp>
        <p:nvSpPr>
          <p:cNvPr id="4" name="Slide Number Placeholder 3"/>
          <p:cNvSpPr>
            <a:spLocks noGrp="1"/>
          </p:cNvSpPr>
          <p:nvPr>
            <p:ph type="sldNum" sz="quarter" idx="10"/>
          </p:nvPr>
        </p:nvSpPr>
        <p:spPr/>
        <p:txBody>
          <a:bodyPr/>
          <a:lstStyle/>
          <a:p>
            <a:fld id="{0AAE2F85-FEAB-461C-B84C-896AC92C0B87}" type="slidenum">
              <a:rPr lang="en-CA" smtClean="0"/>
              <a:t>7</a:t>
            </a:fld>
            <a:endParaRPr lang="en-CA"/>
          </a:p>
        </p:txBody>
      </p:sp>
    </p:spTree>
    <p:extLst>
      <p:ext uri="{BB962C8B-B14F-4D97-AF65-F5344CB8AC3E}">
        <p14:creationId xmlns:p14="http://schemas.microsoft.com/office/powerpoint/2010/main" val="2513694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AAE2F85-FEAB-461C-B84C-896AC92C0B87}" type="slidenum">
              <a:rPr lang="en-CA" smtClean="0"/>
              <a:t>10</a:t>
            </a:fld>
            <a:endParaRPr lang="en-CA"/>
          </a:p>
        </p:txBody>
      </p:sp>
    </p:spTree>
    <p:extLst>
      <p:ext uri="{BB962C8B-B14F-4D97-AF65-F5344CB8AC3E}">
        <p14:creationId xmlns:p14="http://schemas.microsoft.com/office/powerpoint/2010/main" val="3974742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AAE2F85-FEAB-461C-B84C-896AC92C0B87}" type="slidenum">
              <a:rPr lang="en-CA" smtClean="0"/>
              <a:t>12</a:t>
            </a:fld>
            <a:endParaRPr lang="en-CA"/>
          </a:p>
        </p:txBody>
      </p:sp>
    </p:spTree>
    <p:extLst>
      <p:ext uri="{BB962C8B-B14F-4D97-AF65-F5344CB8AC3E}">
        <p14:creationId xmlns:p14="http://schemas.microsoft.com/office/powerpoint/2010/main" val="3584927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AAE2F85-FEAB-461C-B84C-896AC92C0B87}" type="slidenum">
              <a:rPr lang="en-CA" smtClean="0"/>
              <a:t>13</a:t>
            </a:fld>
            <a:endParaRPr lang="en-CA"/>
          </a:p>
        </p:txBody>
      </p:sp>
    </p:spTree>
    <p:extLst>
      <p:ext uri="{BB962C8B-B14F-4D97-AF65-F5344CB8AC3E}">
        <p14:creationId xmlns:p14="http://schemas.microsoft.com/office/powerpoint/2010/main" val="1599117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AAE2F85-FEAB-461C-B84C-896AC92C0B87}" type="slidenum">
              <a:rPr lang="en-CA" smtClean="0"/>
              <a:t>29</a:t>
            </a:fld>
            <a:endParaRPr lang="en-CA"/>
          </a:p>
        </p:txBody>
      </p:sp>
    </p:spTree>
    <p:extLst>
      <p:ext uri="{BB962C8B-B14F-4D97-AF65-F5344CB8AC3E}">
        <p14:creationId xmlns:p14="http://schemas.microsoft.com/office/powerpoint/2010/main" val="2816354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AD6BAC-7660-4F71-8AEF-E33B67CEEFFD}" type="datetime1">
              <a:rPr lang="en-US" smtClean="0"/>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69B9CB4-2FDB-41AE-BB3F-2189FBC52D74}" type="datetime1">
              <a:rPr lang="en-US" smtClean="0"/>
              <a:t>11/21/2023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1FF3C4-6A36-4B05-B73F-4E4B7FACB190}" type="datetime1">
              <a:rPr lang="en-US" smtClean="0"/>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EFEB43A3-5B04-4B88-9941-45532E4D2B1E}" type="datetime1">
              <a:rPr lang="en-US" smtClean="0"/>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AF484D1B-8617-4310-ABD9-3DB9B1D1D818}" type="datetime1">
              <a:rPr lang="en-US" smtClean="0"/>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D595C0-AA76-46C3-A8D7-2CC391B5C747}" type="datetime1">
              <a:rPr lang="en-US" smtClean="0"/>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2E9598-52A5-4F40-AF5E-B1CE5EE805A9}" type="datetime1">
              <a:rPr lang="en-US" smtClean="0"/>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351791-E346-4838-9880-06795F792993}" type="datetime1">
              <a:rPr lang="en-US" smtClean="0"/>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60288F-4DB2-4827-9528-67EB56A7721A}" type="datetime1">
              <a:rPr lang="en-US" smtClean="0"/>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1413" y="-2"/>
            <a:ext cx="9905998" cy="1028386"/>
          </a:xfrm>
        </p:spPr>
        <p:txBody>
          <a:bodyPr/>
          <a:lstStyle/>
          <a:p>
            <a:r>
              <a:rPr lang="en-US" dirty="0"/>
              <a:t>Click to edit Master title style</a:t>
            </a:r>
          </a:p>
        </p:txBody>
      </p:sp>
      <p:sp>
        <p:nvSpPr>
          <p:cNvPr id="3" name="Content Placeholder 2"/>
          <p:cNvSpPr>
            <a:spLocks noGrp="1"/>
          </p:cNvSpPr>
          <p:nvPr>
            <p:ph idx="1"/>
          </p:nvPr>
        </p:nvSpPr>
        <p:spPr>
          <a:xfrm>
            <a:off x="1141413" y="1236374"/>
            <a:ext cx="9905998" cy="4597756"/>
          </a:xfrm>
        </p:spPr>
        <p:txBody>
          <a:bodyPr anchor="t"/>
          <a:lstStyle>
            <a:lvl1pPr>
              <a:defRPr sz="2800" cap="none" baseline="0"/>
            </a:lvl1pPr>
            <a:lvl2pPr>
              <a:defRPr sz="2800" cap="none" baseline="0"/>
            </a:lvl2pPr>
            <a:lvl3pPr>
              <a:defRPr sz="2400" cap="none" baseline="0"/>
            </a:lvl3pPr>
            <a:lvl4pPr>
              <a:defRPr sz="2400" cap="none" baseline="0"/>
            </a:lvl4pPr>
            <a:lvl5pPr>
              <a:defRPr sz="2000" cap="none"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837612" y="6256761"/>
            <a:ext cx="1600200" cy="365125"/>
          </a:xfrm>
        </p:spPr>
        <p:txBody>
          <a:bodyPr/>
          <a:lstStyle/>
          <a:p>
            <a:fld id="{32379C2A-12DE-49E8-9310-C4B73826DED5}" type="datetime1">
              <a:rPr lang="en-US" smtClean="0"/>
              <a:t>11/21/2023</a:t>
            </a:fld>
            <a:endParaRPr lang="en-US" dirty="0"/>
          </a:p>
        </p:txBody>
      </p:sp>
      <p:sp>
        <p:nvSpPr>
          <p:cNvPr id="5" name="Footer Placeholder 4"/>
          <p:cNvSpPr>
            <a:spLocks noGrp="1"/>
          </p:cNvSpPr>
          <p:nvPr>
            <p:ph type="ftr" sz="quarter" idx="11"/>
          </p:nvPr>
        </p:nvSpPr>
        <p:spPr>
          <a:xfrm>
            <a:off x="1141412" y="6256761"/>
            <a:ext cx="7543800" cy="365125"/>
          </a:xfrm>
        </p:spPr>
        <p:txBody>
          <a:bodyPr/>
          <a:lstStyle/>
          <a:p>
            <a:endParaRPr lang="en-US" dirty="0"/>
          </a:p>
        </p:txBody>
      </p:sp>
      <p:sp>
        <p:nvSpPr>
          <p:cNvPr id="6" name="Slide Number Placeholder 5"/>
          <p:cNvSpPr>
            <a:spLocks noGrp="1"/>
          </p:cNvSpPr>
          <p:nvPr>
            <p:ph type="sldNum" sz="quarter" idx="12"/>
          </p:nvPr>
        </p:nvSpPr>
        <p:spPr>
          <a:xfrm>
            <a:off x="10514012" y="625676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3D9187-8EE7-4E27-978B-5DDB21ED2A7F}" type="datetime1">
              <a:rPr lang="en-US" smtClean="0"/>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93B63E-89AE-46D3-B822-CCFBAAB13719}" type="datetime1">
              <a:rPr lang="en-US" smtClean="0"/>
              <a:t>11/21/2023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E5E512-C8DF-42C6-8EDF-0A56F8BD750F}" type="datetime1">
              <a:rPr lang="en-US" smtClean="0"/>
              <a:t>11/21/2023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377BA9D-A741-44A4-A67C-94DD63237E09}" type="datetime1">
              <a:rPr lang="en-US" smtClean="0"/>
              <a:t>11/21/2023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AC6DCF-CA0E-4DC6-BEE0-2A9613EC71B3}" type="datetime1">
              <a:rPr lang="en-US" smtClean="0"/>
              <a:t>11/21/2023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DFAD006-349F-42FC-AC97-58F7E4A19E3F}" type="datetime1">
              <a:rPr lang="en-US" smtClean="0"/>
              <a:t>11/21/2023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4A5C4CF3-7F8A-4CB6-88C2-C4DC61F2930A}" type="datetime1">
              <a:rPr lang="en-US" smtClean="0"/>
              <a:t>11/21/2023</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45087"/>
            <a:ext cx="9905998" cy="10348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41413" y="1171987"/>
            <a:ext cx="9905998" cy="4522634"/>
          </a:xfrm>
          <a:prstGeom prst="rect">
            <a:avLst/>
          </a:prstGeom>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837612" y="6250324"/>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096F4D50-924C-4691-8AA5-1373EFD30D9A}" type="datetime1">
              <a:rPr lang="en-US" smtClean="0"/>
              <a:t>11/21/2023</a:t>
            </a:fld>
            <a:endParaRPr lang="en-US" dirty="0"/>
          </a:p>
        </p:txBody>
      </p:sp>
      <p:sp>
        <p:nvSpPr>
          <p:cNvPr id="5" name="Footer Placeholder 4"/>
          <p:cNvSpPr>
            <a:spLocks noGrp="1"/>
          </p:cNvSpPr>
          <p:nvPr>
            <p:ph type="ftr" sz="quarter" idx="3"/>
          </p:nvPr>
        </p:nvSpPr>
        <p:spPr>
          <a:xfrm>
            <a:off x="1141412" y="6250324"/>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1393906" y="6250324"/>
            <a:ext cx="551167" cy="365125"/>
          </a:xfrm>
          <a:prstGeom prst="rect">
            <a:avLst/>
          </a:prstGeom>
        </p:spPr>
        <p:txBody>
          <a:bodyPr vert="horz" lIns="91440" tIns="45720" rIns="91440" bIns="45720" rtlCol="0" anchor="ctr"/>
          <a:lstStyle>
            <a:lvl1pPr algn="r">
              <a:defRPr sz="14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ftr="0" dt="0"/>
  <p:txStyles>
    <p:titleStyle>
      <a:lvl1pPr algn="l" defTabSz="457200" rtl="0" eaLnBrk="1" latinLnBrk="0" hangingPunct="1">
        <a:spcBef>
          <a:spcPct val="0"/>
        </a:spcBef>
        <a:buNone/>
        <a:defRPr sz="40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2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2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20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revor.brown@uwaterloo.ca" TargetMode="External"/><Relationship Id="rId2" Type="http://schemas.openxmlformats.org/officeDocument/2006/relationships/hyperlink" Target="https://student.cs.uwaterloo.ca/~cs34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3" Type="http://schemas.openxmlformats.org/officeDocument/2006/relationships/image" Target="../media/image48.png"/><Relationship Id="rId3" Type="http://schemas.openxmlformats.org/officeDocument/2006/relationships/image" Target="../media/image45.png"/><Relationship Id="rId12" Type="http://schemas.openxmlformats.org/officeDocument/2006/relationships/image" Target="../media/image12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7.png"/><Relationship Id="rId15" Type="http://schemas.openxmlformats.org/officeDocument/2006/relationships/image" Target="../media/image50.png"/><Relationship Id="rId4" Type="http://schemas.openxmlformats.org/officeDocument/2006/relationships/image" Target="../media/image46.png"/><Relationship Id="rId14" Type="http://schemas.openxmlformats.org/officeDocument/2006/relationships/image" Target="../media/image49.png"/></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10.png"/><Relationship Id="rId4" Type="http://schemas.openxmlformats.org/officeDocument/2006/relationships/image" Target="../media/image60.png"/></Relationships>
</file>

<file path=ppt/slides/_rels/slide17.xml.rels><?xml version="1.0" encoding="UTF-8" standalone="yes"?>
<Relationships xmlns="http://schemas.openxmlformats.org/package/2006/relationships"><Relationship Id="rId3" Type="http://schemas.openxmlformats.org/officeDocument/2006/relationships/image" Target="../media/image1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2.png"/><Relationship Id="rId7" Type="http://schemas.openxmlformats.org/officeDocument/2006/relationships/image" Target="../media/image142.png"/><Relationship Id="rId1" Type="http://schemas.openxmlformats.org/officeDocument/2006/relationships/slideLayout" Target="../slideLayouts/slideLayout2.xml"/><Relationship Id="rId6" Type="http://schemas.openxmlformats.org/officeDocument/2006/relationships/image" Target="../media/image141.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91.png"/><Relationship Id="rId3" Type="http://schemas.openxmlformats.org/officeDocument/2006/relationships/image" Target="../media/image160.png"/><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70.png"/><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NUL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130.png"/><Relationship Id="rId7"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62.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4.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294904"/>
            <a:ext cx="8676222" cy="3200400"/>
          </a:xfrm>
        </p:spPr>
        <p:txBody>
          <a:bodyPr/>
          <a:lstStyle/>
          <a:p>
            <a:r>
              <a:rPr lang="en-CA" dirty="0"/>
              <a:t>CS 341: Algorithms</a:t>
            </a:r>
          </a:p>
        </p:txBody>
      </p:sp>
      <p:sp>
        <p:nvSpPr>
          <p:cNvPr id="3" name="Subtitle 2"/>
          <p:cNvSpPr>
            <a:spLocks noGrp="1"/>
          </p:cNvSpPr>
          <p:nvPr>
            <p:ph type="subTitle" idx="1"/>
          </p:nvPr>
        </p:nvSpPr>
        <p:spPr>
          <a:xfrm>
            <a:off x="708356" y="3571502"/>
            <a:ext cx="10761534" cy="2573455"/>
          </a:xfrm>
        </p:spPr>
        <p:txBody>
          <a:bodyPr>
            <a:normAutofit/>
          </a:bodyPr>
          <a:lstStyle/>
          <a:p>
            <a:r>
              <a:rPr lang="en-US" b="1" dirty="0"/>
              <a:t>Lecture 21: intractability III – complexity class NP, poly transformations</a:t>
            </a:r>
          </a:p>
          <a:p>
            <a:r>
              <a:rPr lang="en-US" dirty="0"/>
              <a:t>Readings: see website</a:t>
            </a:r>
            <a:br>
              <a:rPr lang="en-US" dirty="0"/>
            </a:br>
            <a:endParaRPr lang="en-CA" dirty="0"/>
          </a:p>
          <a:p>
            <a:r>
              <a:rPr lang="en-CA" dirty="0"/>
              <a:t>Trevor Brown</a:t>
            </a:r>
          </a:p>
          <a:p>
            <a:r>
              <a:rPr lang="en-CA" dirty="0">
                <a:hlinkClick r:id="rId2"/>
              </a:rPr>
              <a:t>https://student.cs.uwaterloo.ca/~cs341</a:t>
            </a:r>
            <a:r>
              <a:rPr lang="en-CA" dirty="0"/>
              <a:t> </a:t>
            </a:r>
          </a:p>
          <a:p>
            <a:r>
              <a:rPr lang="en-CA" dirty="0">
                <a:hlinkClick r:id="rId3"/>
              </a:rPr>
              <a:t>trevor.brown@uwaterloo.ca</a:t>
            </a:r>
            <a:endParaRPr lang="en-CA" dirty="0"/>
          </a:p>
        </p:txBody>
      </p:sp>
      <p:sp>
        <p:nvSpPr>
          <p:cNvPr id="4" name="Slide Number Placeholder 3">
            <a:extLst>
              <a:ext uri="{FF2B5EF4-FFF2-40B4-BE49-F238E27FC236}">
                <a16:creationId xmlns:a16="http://schemas.microsoft.com/office/drawing/2014/main" id="{4985C51F-E392-52E3-81F1-1E587B5EFE95}"/>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628364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583" y="-2"/>
            <a:ext cx="11924129" cy="1028386"/>
          </a:xfrm>
        </p:spPr>
        <p:txBody>
          <a:bodyPr>
            <a:normAutofit/>
          </a:bodyPr>
          <a:lstStyle/>
          <a:p>
            <a:r>
              <a:rPr lang="en-CA" b="1" dirty="0"/>
              <a:t>Generalizing</a:t>
            </a:r>
            <a:r>
              <a:rPr lang="en-CA" dirty="0"/>
              <a:t> beyond subset-sum</a:t>
            </a:r>
            <a:endParaRPr lang="en-CA"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75456" y="911201"/>
                <a:ext cx="11916544" cy="5350319"/>
              </a:xfrm>
            </p:spPr>
            <p:txBody>
              <a:bodyPr>
                <a:normAutofit/>
              </a:bodyPr>
              <a:lstStyle/>
              <a:p>
                <a:pPr>
                  <a:spcAft>
                    <a:spcPts val="0"/>
                  </a:spcAft>
                </a:pPr>
                <a:r>
                  <a:rPr lang="en-CA" dirty="0"/>
                  <a:t>You can solve </a:t>
                </a:r>
                <a:r>
                  <a:rPr lang="en-CA" b="1" dirty="0"/>
                  <a:t>any decision problem </a:t>
                </a:r>
                <a:r>
                  <a:rPr lang="en-CA" dirty="0"/>
                  <a:t>in</a:t>
                </a:r>
                <a:br>
                  <a:rPr lang="en-CA" dirty="0"/>
                </a:br>
                <a:r>
                  <a:rPr lang="en-CA" dirty="0"/>
                  <a:t>non-deterministic poly-time, given:</a:t>
                </a:r>
              </a:p>
              <a:p>
                <a:pPr marL="971550" lvl="1" indent="-514350">
                  <a:spcAft>
                    <a:spcPts val="0"/>
                  </a:spcAft>
                  <a:buAutoNum type="arabicPeriod"/>
                </a:pPr>
                <a:r>
                  <a:rPr lang="en-CA" dirty="0"/>
                  <a:t>a poly-time non-deterministic </a:t>
                </a:r>
                <a:r>
                  <a:rPr lang="en-CA" b="1" dirty="0"/>
                  <a:t>oracle</a:t>
                </a:r>
                <a:r>
                  <a:rPr lang="en-CA" dirty="0"/>
                  <a:t>, and</a:t>
                </a:r>
              </a:p>
              <a:p>
                <a:pPr marL="971550" lvl="1" indent="-514350">
                  <a:spcAft>
                    <a:spcPts val="0"/>
                  </a:spcAft>
                  <a:buAutoNum type="arabicPeriod"/>
                </a:pPr>
                <a:r>
                  <a:rPr lang="en-CA" dirty="0"/>
                  <a:t>a poly-time </a:t>
                </a:r>
                <a14:m>
                  <m:oMath xmlns:m="http://schemas.openxmlformats.org/officeDocument/2006/math">
                    <m:r>
                      <a:rPr lang="en-CA" b="1" i="1" dirty="0">
                        <a:latin typeface="Cambria Math" panose="02040503050406030204" pitchFamily="18" charset="0"/>
                      </a:rPr>
                      <m:t>𝒗𝒆𝒓𝒊𝒇𝒚</m:t>
                    </m:r>
                  </m:oMath>
                </a14:m>
                <a:r>
                  <a:rPr lang="en-CA" dirty="0"/>
                  <a:t> algorithm</a:t>
                </a:r>
              </a:p>
              <a:p>
                <a:pPr>
                  <a:spcAft>
                    <a:spcPts val="0"/>
                  </a:spcAft>
                </a:pPr>
                <a:r>
                  <a:rPr lang="en-CA" dirty="0"/>
                  <a:t>Such that:</a:t>
                </a:r>
              </a:p>
              <a:p>
                <a:pPr lvl="1">
                  <a:spcAft>
                    <a:spcPts val="0"/>
                  </a:spcAft>
                </a:pPr>
                <a:r>
                  <a:rPr lang="en-CA" dirty="0"/>
                  <a:t>If </a:t>
                </a:r>
                <a14:m>
                  <m:oMath xmlns:m="http://schemas.openxmlformats.org/officeDocument/2006/math">
                    <m:r>
                      <a:rPr lang="en-CA" b="0" i="1" smtClean="0">
                        <a:latin typeface="Cambria Math" panose="02040503050406030204" pitchFamily="18" charset="0"/>
                      </a:rPr>
                      <m:t>𝐼</m:t>
                    </m:r>
                  </m:oMath>
                </a14:m>
                <a:r>
                  <a:rPr lang="en-CA" dirty="0"/>
                  <a:t> is a </a:t>
                </a:r>
                <a:r>
                  <a:rPr lang="en-CA" b="1" dirty="0"/>
                  <a:t>yes-</a:t>
                </a:r>
                <a:r>
                  <a:rPr lang="en-CA" dirty="0"/>
                  <a:t>instance, then the oracle returns a </a:t>
                </a:r>
                <a:r>
                  <a:rPr lang="en-CA" b="1" dirty="0"/>
                  <a:t>yes-</a:t>
                </a:r>
                <a:r>
                  <a:rPr lang="en-CA" dirty="0"/>
                  <a:t>certificate </a:t>
                </a:r>
                <a14:m>
                  <m:oMath xmlns:m="http://schemas.openxmlformats.org/officeDocument/2006/math">
                    <m:r>
                      <a:rPr lang="en-CA" b="0" i="1" smtClean="0">
                        <a:latin typeface="Cambria Math" panose="02040503050406030204" pitchFamily="18" charset="0"/>
                      </a:rPr>
                      <m:t>𝐶</m:t>
                    </m:r>
                  </m:oMath>
                </a14:m>
                <a:br>
                  <a:rPr lang="en-CA" dirty="0"/>
                </a:br>
                <a:r>
                  <a:rPr lang="en-CA" dirty="0"/>
                  <a:t>(i.e., a “proof” the answer is “yes”) and </a:t>
                </a:r>
                <a14:m>
                  <m:oMath xmlns:m="http://schemas.openxmlformats.org/officeDocument/2006/math">
                    <m:r>
                      <a:rPr lang="en-CA" b="0" i="1" smtClean="0">
                        <a:latin typeface="Cambria Math" panose="02040503050406030204" pitchFamily="18" charset="0"/>
                      </a:rPr>
                      <m:t>𝑣𝑒𝑟𝑖𝑓𝑦</m:t>
                    </m:r>
                    <m:r>
                      <a:rPr lang="en-CA" b="0" i="1" smtClean="0">
                        <a:latin typeface="Cambria Math" panose="02040503050406030204" pitchFamily="18" charset="0"/>
                      </a:rPr>
                      <m:t>(</m:t>
                    </m:r>
                    <m:r>
                      <a:rPr lang="en-CA" b="0" i="1" smtClean="0">
                        <a:latin typeface="Cambria Math" panose="02040503050406030204" pitchFamily="18" charset="0"/>
                      </a:rPr>
                      <m:t>𝐼</m:t>
                    </m:r>
                    <m:r>
                      <a:rPr lang="en-CA" b="0" i="1" smtClean="0">
                        <a:latin typeface="Cambria Math" panose="02040503050406030204" pitchFamily="18" charset="0"/>
                      </a:rPr>
                      <m:t>,</m:t>
                    </m:r>
                    <m:r>
                      <a:rPr lang="en-CA" b="0" i="1" smtClean="0">
                        <a:latin typeface="Cambria Math" panose="02040503050406030204" pitchFamily="18" charset="0"/>
                      </a:rPr>
                      <m:t>𝐶</m:t>
                    </m:r>
                    <m:r>
                      <a:rPr lang="en-CA" b="0" i="1" smtClean="0">
                        <a:latin typeface="Cambria Math" panose="02040503050406030204" pitchFamily="18" charset="0"/>
                      </a:rPr>
                      <m:t>)</m:t>
                    </m:r>
                  </m:oMath>
                </a14:m>
                <a:r>
                  <a:rPr lang="en-CA" dirty="0"/>
                  <a:t> returns </a:t>
                </a:r>
                <a14:m>
                  <m:oMath xmlns:m="http://schemas.openxmlformats.org/officeDocument/2006/math">
                    <m:r>
                      <a:rPr lang="en-CA" b="0" i="1" smtClean="0">
                        <a:latin typeface="Cambria Math" panose="02040503050406030204" pitchFamily="18" charset="0"/>
                      </a:rPr>
                      <m:t>𝑡𝑟𝑢𝑒</m:t>
                    </m:r>
                  </m:oMath>
                </a14:m>
                <a:endParaRPr lang="en-CA" sz="2400" dirty="0"/>
              </a:p>
              <a:p>
                <a:pPr lvl="1">
                  <a:spcAft>
                    <a:spcPts val="0"/>
                  </a:spcAft>
                </a:pPr>
                <a:r>
                  <a:rPr lang="en-CA" dirty="0"/>
                  <a:t>If </a:t>
                </a:r>
                <a14:m>
                  <m:oMath xmlns:m="http://schemas.openxmlformats.org/officeDocument/2006/math">
                    <m:r>
                      <a:rPr lang="en-CA" b="0" i="1" smtClean="0">
                        <a:latin typeface="Cambria Math" panose="02040503050406030204" pitchFamily="18" charset="0"/>
                      </a:rPr>
                      <m:t>𝐼</m:t>
                    </m:r>
                  </m:oMath>
                </a14:m>
                <a:r>
                  <a:rPr lang="en-CA" dirty="0"/>
                  <a:t> is a </a:t>
                </a:r>
                <a:r>
                  <a:rPr lang="en-CA" b="1" dirty="0"/>
                  <a:t>no-</a:t>
                </a:r>
                <a:r>
                  <a:rPr lang="en-CA" dirty="0"/>
                  <a:t>instance, then </a:t>
                </a:r>
                <a14:m>
                  <m:oMath xmlns:m="http://schemas.openxmlformats.org/officeDocument/2006/math">
                    <m:r>
                      <a:rPr lang="en-CA" b="0" i="1" smtClean="0">
                        <a:latin typeface="Cambria Math" panose="02040503050406030204" pitchFamily="18" charset="0"/>
                      </a:rPr>
                      <m:t>𝑣𝑒𝑟𝑖𝑓𝑦</m:t>
                    </m:r>
                    <m:r>
                      <a:rPr lang="en-CA" b="0" i="1" smtClean="0">
                        <a:latin typeface="Cambria Math" panose="02040503050406030204" pitchFamily="18" charset="0"/>
                      </a:rPr>
                      <m:t>(</m:t>
                    </m:r>
                    <m:r>
                      <a:rPr lang="en-CA" b="0" i="1" smtClean="0">
                        <a:latin typeface="Cambria Math" panose="02040503050406030204" pitchFamily="18" charset="0"/>
                      </a:rPr>
                      <m:t>𝐼</m:t>
                    </m:r>
                    <m:r>
                      <a:rPr lang="en-CA" b="0" i="1" smtClean="0">
                        <a:latin typeface="Cambria Math" panose="02040503050406030204" pitchFamily="18" charset="0"/>
                      </a:rPr>
                      <m:t>,</m:t>
                    </m:r>
                    <m:r>
                      <a:rPr lang="en-CA" b="0" i="1" smtClean="0">
                        <a:latin typeface="Cambria Math" panose="02040503050406030204" pitchFamily="18" charset="0"/>
                      </a:rPr>
                      <m:t>𝐶</m:t>
                    </m:r>
                    <m:r>
                      <a:rPr lang="en-CA" b="0" i="1" smtClean="0">
                        <a:latin typeface="Cambria Math" panose="02040503050406030204" pitchFamily="18" charset="0"/>
                      </a:rPr>
                      <m:t>)</m:t>
                    </m:r>
                  </m:oMath>
                </a14:m>
                <a:r>
                  <a:rPr lang="en-CA" dirty="0"/>
                  <a:t> returns </a:t>
                </a:r>
                <a14:m>
                  <m:oMath xmlns:m="http://schemas.openxmlformats.org/officeDocument/2006/math">
                    <m:r>
                      <a:rPr lang="en-CA" b="0" i="1" smtClean="0">
                        <a:latin typeface="Cambria Math" panose="02040503050406030204" pitchFamily="18" charset="0"/>
                      </a:rPr>
                      <m:t>𝑓𝑎𝑙𝑠𝑒</m:t>
                    </m:r>
                  </m:oMath>
                </a14:m>
                <a:r>
                  <a:rPr lang="en-CA" dirty="0"/>
                  <a:t> </a:t>
                </a:r>
                <a:r>
                  <a:rPr lang="en-CA" b="1" dirty="0"/>
                  <a:t>for all </a:t>
                </a:r>
                <a14:m>
                  <m:oMath xmlns:m="http://schemas.openxmlformats.org/officeDocument/2006/math">
                    <m:r>
                      <a:rPr lang="en-CA" b="1" i="1" smtClean="0">
                        <a:latin typeface="Cambria Math" panose="02040503050406030204" pitchFamily="18" charset="0"/>
                      </a:rPr>
                      <m:t>𝑪</m:t>
                    </m:r>
                  </m:oMath>
                </a14:m>
                <a:br>
                  <a:rPr lang="en-CA" dirty="0"/>
                </a:br>
                <a:r>
                  <a:rPr lang="en-CA" dirty="0"/>
                  <a:t>(i.e., it must be impossible to fool </a:t>
                </a:r>
                <a14:m>
                  <m:oMath xmlns:m="http://schemas.openxmlformats.org/officeDocument/2006/math">
                    <m:r>
                      <a:rPr lang="en-CA" i="1" dirty="0" smtClean="0">
                        <a:latin typeface="Cambria Math" panose="02040503050406030204" pitchFamily="18" charset="0"/>
                      </a:rPr>
                      <m:t>𝑣𝑒𝑟𝑖𝑓𝑦</m:t>
                    </m:r>
                  </m:oMath>
                </a14:m>
                <a:r>
                  <a:rPr lang="en-CA" dirty="0"/>
                  <a:t> into returning true)</a:t>
                </a:r>
                <a:endParaRPr lang="en-CA" sz="2400" dirty="0"/>
              </a:p>
              <a:p>
                <a:pPr>
                  <a:spcAft>
                    <a:spcPts val="0"/>
                  </a:spcAft>
                </a:pPr>
                <a:r>
                  <a:rPr lang="en-CA" dirty="0"/>
                  <a:t>The algorithm: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75456" y="911201"/>
                <a:ext cx="11916544" cy="5350319"/>
              </a:xfrm>
              <a:blipFill>
                <a:blip r:embed="rId3"/>
                <a:stretch>
                  <a:fillRect l="-1330" t="-1481"/>
                </a:stretch>
              </a:blipFill>
            </p:spPr>
            <p:txBody>
              <a:bodyPr/>
              <a:lstStyle/>
              <a:p>
                <a:r>
                  <a:rPr lang="en-CA">
                    <a:noFill/>
                  </a:rPr>
                  <a:t> </a:t>
                </a:r>
              </a:p>
            </p:txBody>
          </p:sp>
        </mc:Fallback>
      </mc:AlternateContent>
      <p:pic>
        <p:nvPicPr>
          <p:cNvPr id="14" name="Picture 13"/>
          <p:cNvPicPr>
            <a:picLocks noChangeAspect="1"/>
          </p:cNvPicPr>
          <p:nvPr/>
        </p:nvPicPr>
        <p:blipFill>
          <a:blip r:embed="rId4"/>
          <a:stretch>
            <a:fillRect/>
          </a:stretch>
        </p:blipFill>
        <p:spPr>
          <a:xfrm>
            <a:off x="3433762" y="5484836"/>
            <a:ext cx="5324475" cy="923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Flowchart: Process 8"/>
          <p:cNvSpPr/>
          <p:nvPr/>
        </p:nvSpPr>
        <p:spPr>
          <a:xfrm>
            <a:off x="9158633" y="5360129"/>
            <a:ext cx="2386927" cy="104863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t>Could you “fool” the subset-sum verify function?</a:t>
            </a:r>
          </a:p>
        </p:txBody>
      </p:sp>
      <p:sp>
        <p:nvSpPr>
          <p:cNvPr id="4" name="Slide Number Placeholder 3">
            <a:extLst>
              <a:ext uri="{FF2B5EF4-FFF2-40B4-BE49-F238E27FC236}">
                <a16:creationId xmlns:a16="http://schemas.microsoft.com/office/drawing/2014/main" id="{DE4FD902-0218-6984-8693-A82ABBA4D7E5}"/>
              </a:ext>
            </a:extLst>
          </p:cNvPr>
          <p:cNvSpPr>
            <a:spLocks noGrp="1"/>
          </p:cNvSpPr>
          <p:nvPr>
            <p:ph type="sldNum" sz="quarter" idx="12"/>
          </p:nvPr>
        </p:nvSpPr>
        <p:spPr>
          <a:xfrm>
            <a:off x="11488440" y="6408761"/>
            <a:ext cx="551167" cy="365125"/>
          </a:xfrm>
        </p:spPr>
        <p:txBody>
          <a:bodyPr/>
          <a:lstStyle/>
          <a:p>
            <a:fld id="{D57F1E4F-1CFF-5643-939E-217C01CDF565}" type="slidenum">
              <a:rPr lang="en-US" smtClean="0"/>
              <a:pPr/>
              <a:t>10</a:t>
            </a:fld>
            <a:endParaRPr lang="en-US" dirty="0"/>
          </a:p>
        </p:txBody>
      </p:sp>
      <p:sp>
        <p:nvSpPr>
          <p:cNvPr id="6" name="Flowchart: Process 5">
            <a:extLst>
              <a:ext uri="{FF2B5EF4-FFF2-40B4-BE49-F238E27FC236}">
                <a16:creationId xmlns:a16="http://schemas.microsoft.com/office/drawing/2014/main" id="{6040F586-998E-EF62-66F1-4E0E39E751D9}"/>
              </a:ext>
            </a:extLst>
          </p:cNvPr>
          <p:cNvSpPr/>
          <p:nvPr/>
        </p:nvSpPr>
        <p:spPr>
          <a:xfrm>
            <a:off x="8629269" y="849655"/>
            <a:ext cx="3445653" cy="234460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t>Our definition of NP will </a:t>
            </a:r>
            <a:r>
              <a:rPr lang="en-CA" sz="2000" b="1" u="sng" dirty="0"/>
              <a:t>not</a:t>
            </a:r>
            <a:r>
              <a:rPr lang="en-CA" sz="2000" b="1" dirty="0"/>
              <a:t> </a:t>
            </a:r>
            <a:r>
              <a:rPr lang="en-CA" sz="2000" dirty="0"/>
              <a:t>explicitly involve non-deterministic oracles. But it </a:t>
            </a:r>
            <a:r>
              <a:rPr lang="en-CA" sz="2000" i="1" dirty="0"/>
              <a:t>is</a:t>
            </a:r>
            <a:r>
              <a:rPr lang="en-CA" sz="2000" dirty="0"/>
              <a:t> based on </a:t>
            </a:r>
            <a:r>
              <a:rPr lang="en-CA" sz="2000" b="1" dirty="0"/>
              <a:t>certificate verification</a:t>
            </a:r>
            <a:r>
              <a:rPr lang="en-CA" sz="2000" dirty="0"/>
              <a:t>, which makes more sense if you think of such oracles…</a:t>
            </a:r>
          </a:p>
        </p:txBody>
      </p:sp>
    </p:spTree>
    <p:extLst>
      <p:ext uri="{BB962C8B-B14F-4D97-AF65-F5344CB8AC3E}">
        <p14:creationId xmlns:p14="http://schemas.microsoft.com/office/powerpoint/2010/main" val="398008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3689CE5-20BE-3802-8984-C525513A404F}"/>
              </a:ext>
            </a:extLst>
          </p:cNvPr>
          <p:cNvPicPr>
            <a:picLocks noChangeAspect="1"/>
          </p:cNvPicPr>
          <p:nvPr/>
        </p:nvPicPr>
        <p:blipFill>
          <a:blip r:embed="rId2"/>
          <a:stretch>
            <a:fillRect/>
          </a:stretch>
        </p:blipFill>
        <p:spPr>
          <a:xfrm>
            <a:off x="4422962" y="0"/>
            <a:ext cx="3147692" cy="6531462"/>
          </a:xfrm>
          <a:prstGeom prst="rect">
            <a:avLst/>
          </a:prstGeom>
        </p:spPr>
      </p:pic>
      <p:sp>
        <p:nvSpPr>
          <p:cNvPr id="7" name="TextBox 6">
            <a:extLst>
              <a:ext uri="{FF2B5EF4-FFF2-40B4-BE49-F238E27FC236}">
                <a16:creationId xmlns:a16="http://schemas.microsoft.com/office/drawing/2014/main" id="{7DA2F425-0902-4900-A667-5FF6327E9F32}"/>
              </a:ext>
            </a:extLst>
          </p:cNvPr>
          <p:cNvSpPr txBox="1"/>
          <p:nvPr/>
        </p:nvSpPr>
        <p:spPr>
          <a:xfrm>
            <a:off x="4920400" y="564415"/>
            <a:ext cx="771045"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spAutoFit/>
          </a:bodyPr>
          <a:lstStyle/>
          <a:p>
            <a:r>
              <a:rPr lang="en-US" b="1" dirty="0"/>
              <a:t>Oracle</a:t>
            </a:r>
            <a:endParaRPr lang="en-CA" b="1" dirty="0"/>
          </a:p>
        </p:txBody>
      </p:sp>
      <p:sp>
        <p:nvSpPr>
          <p:cNvPr id="11" name="TextBox 10">
            <a:extLst>
              <a:ext uri="{FF2B5EF4-FFF2-40B4-BE49-F238E27FC236}">
                <a16:creationId xmlns:a16="http://schemas.microsoft.com/office/drawing/2014/main" id="{7FBCD5BF-97FB-4254-AB4F-4728BD8D1274}"/>
              </a:ext>
            </a:extLst>
          </p:cNvPr>
          <p:cNvSpPr txBox="1"/>
          <p:nvPr/>
        </p:nvSpPr>
        <p:spPr>
          <a:xfrm>
            <a:off x="4295535" y="5135309"/>
            <a:ext cx="771045"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spAutoFit/>
          </a:bodyPr>
          <a:lstStyle/>
          <a:p>
            <a:r>
              <a:rPr lang="en-US" b="1" dirty="0"/>
              <a:t>Oracle</a:t>
            </a:r>
            <a:endParaRPr lang="en-CA" b="1" dirty="0"/>
          </a:p>
        </p:txBody>
      </p:sp>
      <p:sp>
        <p:nvSpPr>
          <p:cNvPr id="12" name="Speech Bubble: Rectangle 11">
            <a:extLst>
              <a:ext uri="{FF2B5EF4-FFF2-40B4-BE49-F238E27FC236}">
                <a16:creationId xmlns:a16="http://schemas.microsoft.com/office/drawing/2014/main" id="{95C0952C-4271-4F84-BCCC-B9532E2E770B}"/>
              </a:ext>
            </a:extLst>
          </p:cNvPr>
          <p:cNvSpPr/>
          <p:nvPr/>
        </p:nvSpPr>
        <p:spPr>
          <a:xfrm>
            <a:off x="1994252" y="2062065"/>
            <a:ext cx="2357534" cy="628261"/>
          </a:xfrm>
          <a:prstGeom prst="wedgeRectCallout">
            <a:avLst>
              <a:gd name="adj1" fmla="val 80486"/>
              <a:gd name="adj2" fmla="val 149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Guesses solution in O(1) time</a:t>
            </a:r>
            <a:endParaRPr lang="en-CA" dirty="0"/>
          </a:p>
        </p:txBody>
      </p:sp>
      <p:sp>
        <p:nvSpPr>
          <p:cNvPr id="13" name="Speech Bubble: Rectangle 12">
            <a:extLst>
              <a:ext uri="{FF2B5EF4-FFF2-40B4-BE49-F238E27FC236}">
                <a16:creationId xmlns:a16="http://schemas.microsoft.com/office/drawing/2014/main" id="{711CB2E0-EC7B-4687-9024-69B5CFF839E0}"/>
              </a:ext>
            </a:extLst>
          </p:cNvPr>
          <p:cNvSpPr/>
          <p:nvPr/>
        </p:nvSpPr>
        <p:spPr>
          <a:xfrm>
            <a:off x="7348865" y="3657608"/>
            <a:ext cx="2357534" cy="628261"/>
          </a:xfrm>
          <a:prstGeom prst="wedgeRectCallout">
            <a:avLst>
              <a:gd name="adj1" fmla="val -74923"/>
              <a:gd name="adj2" fmla="val 288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Verifies solution</a:t>
            </a:r>
            <a:br>
              <a:rPr lang="en-US" dirty="0"/>
            </a:br>
            <a:r>
              <a:rPr lang="en-US" dirty="0"/>
              <a:t>in poly-time</a:t>
            </a:r>
            <a:endParaRPr lang="en-CA" dirty="0"/>
          </a:p>
        </p:txBody>
      </p:sp>
      <p:sp>
        <p:nvSpPr>
          <p:cNvPr id="14" name="Speech Bubble: Rectangle 13">
            <a:extLst>
              <a:ext uri="{FF2B5EF4-FFF2-40B4-BE49-F238E27FC236}">
                <a16:creationId xmlns:a16="http://schemas.microsoft.com/office/drawing/2014/main" id="{C2C634F6-48AB-4195-B022-01DBE37A124B}"/>
              </a:ext>
            </a:extLst>
          </p:cNvPr>
          <p:cNvSpPr/>
          <p:nvPr/>
        </p:nvSpPr>
        <p:spPr>
          <a:xfrm>
            <a:off x="7894755" y="4777601"/>
            <a:ext cx="4126016" cy="1343845"/>
          </a:xfrm>
          <a:prstGeom prst="wedgeRectCallout">
            <a:avLst>
              <a:gd name="adj1" fmla="val -46065"/>
              <a:gd name="adj2" fmla="val 171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 we are about to see:</a:t>
            </a:r>
            <a:br>
              <a:rPr lang="en-US" dirty="0"/>
            </a:br>
            <a:r>
              <a:rPr lang="en-US" b="1" dirty="0"/>
              <a:t>existence</a:t>
            </a:r>
            <a:r>
              <a:rPr lang="en-US" dirty="0"/>
              <a:t> of a poly-time verifier for a problem means </a:t>
            </a:r>
            <a:r>
              <a:rPr lang="en-US" b="1" dirty="0"/>
              <a:t>problem is in NP</a:t>
            </a:r>
            <a:endParaRPr lang="en-CA" b="1" dirty="0"/>
          </a:p>
        </p:txBody>
      </p:sp>
      <p:sp>
        <p:nvSpPr>
          <p:cNvPr id="15" name="TextBox 14">
            <a:extLst>
              <a:ext uri="{FF2B5EF4-FFF2-40B4-BE49-F238E27FC236}">
                <a16:creationId xmlns:a16="http://schemas.microsoft.com/office/drawing/2014/main" id="{7DA2F425-0902-4900-A667-5FF6327E9F32}"/>
              </a:ext>
            </a:extLst>
          </p:cNvPr>
          <p:cNvSpPr txBox="1"/>
          <p:nvPr/>
        </p:nvSpPr>
        <p:spPr>
          <a:xfrm>
            <a:off x="6628467" y="564415"/>
            <a:ext cx="605935"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spAutoFit/>
          </a:bodyPr>
          <a:lstStyle/>
          <a:p>
            <a:r>
              <a:rPr lang="en-US" b="1" dirty="0"/>
              <a:t>verify</a:t>
            </a:r>
            <a:endParaRPr lang="en-CA" b="1" dirty="0"/>
          </a:p>
        </p:txBody>
      </p:sp>
      <p:sp>
        <p:nvSpPr>
          <p:cNvPr id="16" name="TextBox 15">
            <a:extLst>
              <a:ext uri="{FF2B5EF4-FFF2-40B4-BE49-F238E27FC236}">
                <a16:creationId xmlns:a16="http://schemas.microsoft.com/office/drawing/2014/main" id="{7DA2F425-0902-4900-A667-5FF6327E9F32}"/>
              </a:ext>
            </a:extLst>
          </p:cNvPr>
          <p:cNvSpPr txBox="1"/>
          <p:nvPr/>
        </p:nvSpPr>
        <p:spPr>
          <a:xfrm>
            <a:off x="6887395" y="4959677"/>
            <a:ext cx="605935"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spAutoFit/>
          </a:bodyPr>
          <a:lstStyle/>
          <a:p>
            <a:r>
              <a:rPr lang="en-US" b="1" dirty="0"/>
              <a:t>verify</a:t>
            </a:r>
            <a:endParaRPr lang="en-CA" b="1" dirty="0"/>
          </a:p>
        </p:txBody>
      </p:sp>
      <p:sp>
        <p:nvSpPr>
          <p:cNvPr id="3" name="Slide Number Placeholder 2">
            <a:extLst>
              <a:ext uri="{FF2B5EF4-FFF2-40B4-BE49-F238E27FC236}">
                <a16:creationId xmlns:a16="http://schemas.microsoft.com/office/drawing/2014/main" id="{5E802160-FA09-6BDD-9ACF-47DD6C352D42}"/>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359610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88" y="105042"/>
            <a:ext cx="9905998" cy="1028386"/>
          </a:xfrm>
        </p:spPr>
        <p:txBody>
          <a:bodyPr/>
          <a:lstStyle/>
          <a:p>
            <a:r>
              <a:rPr lang="en-CA" b="1" dirty="0"/>
              <a:t>Defining NP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0765" y="1133428"/>
                <a:ext cx="11301933" cy="5052580"/>
              </a:xfrm>
            </p:spPr>
            <p:txBody>
              <a:bodyPr>
                <a:normAutofit/>
              </a:bodyPr>
              <a:lstStyle/>
              <a:p>
                <a:r>
                  <a:rPr lang="en-CA" dirty="0"/>
                  <a:t>A decision problem </a:t>
                </a:r>
                <a14:m>
                  <m:oMath xmlns:m="http://schemas.openxmlformats.org/officeDocument/2006/math">
                    <m:r>
                      <m:rPr>
                        <m:sty m:val="p"/>
                      </m:rPr>
                      <a:rPr lang="en-CA" b="0" i="0" smtClean="0">
                        <a:latin typeface="Cambria Math" panose="02040503050406030204" pitchFamily="18" charset="0"/>
                      </a:rPr>
                      <m:t>Π</m:t>
                    </m:r>
                  </m:oMath>
                </a14:m>
                <a:r>
                  <a:rPr lang="en-CA" dirty="0"/>
                  <a:t> is </a:t>
                </a:r>
                <a:r>
                  <a:rPr lang="en-CA" b="1" dirty="0"/>
                  <a:t>solved </a:t>
                </a:r>
                <a:r>
                  <a:rPr lang="en-CA" dirty="0"/>
                  <a:t>by a poly-time </a:t>
                </a:r>
                <a14:m>
                  <m:oMath xmlns:m="http://schemas.openxmlformats.org/officeDocument/2006/math">
                    <m:r>
                      <a:rPr lang="en-CA" i="1" dirty="0" smtClean="0">
                        <a:latin typeface="Cambria Math" panose="02040503050406030204" pitchFamily="18" charset="0"/>
                      </a:rPr>
                      <m:t>𝑣𝑒𝑟𝑖𝑓𝑦</m:t>
                    </m:r>
                  </m:oMath>
                </a14:m>
                <a:r>
                  <a:rPr lang="en-CA" dirty="0"/>
                  <a:t> alg. </a:t>
                </a:r>
                <a:r>
                  <a:rPr lang="en-CA" dirty="0" err="1"/>
                  <a:t>iff</a:t>
                </a:r>
                <a:r>
                  <a:rPr lang="en-CA" dirty="0"/>
                  <a:t>:</a:t>
                </a:r>
                <a:endParaRPr lang="en-CA" b="1" dirty="0"/>
              </a:p>
              <a:p>
                <a:pPr lvl="1"/>
                <a:r>
                  <a:rPr lang="en-CA" dirty="0"/>
                  <a:t>for every </a:t>
                </a:r>
                <a:r>
                  <a:rPr lang="en-CA" b="1" dirty="0"/>
                  <a:t>yes</a:t>
                </a:r>
                <a:r>
                  <a:rPr lang="en-CA" dirty="0"/>
                  <a:t>-instance </a:t>
                </a:r>
                <a14:m>
                  <m:oMath xmlns:m="http://schemas.openxmlformats.org/officeDocument/2006/math">
                    <m:r>
                      <a:rPr lang="en-CA" b="0" i="1" smtClean="0">
                        <a:latin typeface="Cambria Math" panose="02040503050406030204" pitchFamily="18" charset="0"/>
                      </a:rPr>
                      <m:t>𝐼</m:t>
                    </m:r>
                  </m:oMath>
                </a14:m>
                <a:r>
                  <a:rPr lang="en-CA" dirty="0"/>
                  <a:t>, </a:t>
                </a:r>
                <a:r>
                  <a:rPr lang="en-CA" b="1" dirty="0"/>
                  <a:t>there exists </a:t>
                </a:r>
                <a:r>
                  <a:rPr lang="en-CA" dirty="0"/>
                  <a:t>a certificate </a:t>
                </a:r>
                <a14:m>
                  <m:oMath xmlns:m="http://schemas.openxmlformats.org/officeDocument/2006/math">
                    <m:r>
                      <a:rPr lang="en-CA" b="0" i="1" smtClean="0">
                        <a:latin typeface="Cambria Math" panose="02040503050406030204" pitchFamily="18" charset="0"/>
                      </a:rPr>
                      <m:t>𝐶</m:t>
                    </m:r>
                  </m:oMath>
                </a14:m>
                <a:br>
                  <a:rPr lang="en-CA" b="0" dirty="0"/>
                </a:br>
                <a:r>
                  <a:rPr lang="en-CA" dirty="0"/>
                  <a:t>such that </a:t>
                </a:r>
                <a14:m>
                  <m:oMath xmlns:m="http://schemas.openxmlformats.org/officeDocument/2006/math">
                    <m:r>
                      <a:rPr lang="en-CA" b="0" i="1" smtClean="0">
                        <a:latin typeface="Cambria Math" panose="02040503050406030204" pitchFamily="18" charset="0"/>
                      </a:rPr>
                      <m:t>𝑣𝑒𝑟𝑖𝑓𝑦</m:t>
                    </m:r>
                    <m:r>
                      <a:rPr lang="en-CA" b="0" i="1" smtClean="0">
                        <a:latin typeface="Cambria Math" panose="02040503050406030204" pitchFamily="18" charset="0"/>
                      </a:rPr>
                      <m:t>(</m:t>
                    </m:r>
                    <m:r>
                      <a:rPr lang="en-CA" b="0" i="1" smtClean="0">
                        <a:latin typeface="Cambria Math" panose="02040503050406030204" pitchFamily="18" charset="0"/>
                      </a:rPr>
                      <m:t>𝐼</m:t>
                    </m:r>
                    <m:r>
                      <a:rPr lang="en-CA" b="0" i="1" smtClean="0">
                        <a:latin typeface="Cambria Math" panose="02040503050406030204" pitchFamily="18" charset="0"/>
                      </a:rPr>
                      <m:t>,</m:t>
                    </m:r>
                    <m:r>
                      <a:rPr lang="en-CA" b="0" i="1" smtClean="0">
                        <a:latin typeface="Cambria Math" panose="02040503050406030204" pitchFamily="18" charset="0"/>
                      </a:rPr>
                      <m:t>𝐶</m:t>
                    </m:r>
                    <m:r>
                      <a:rPr lang="en-CA" b="0" i="1" smtClean="0">
                        <a:latin typeface="Cambria Math" panose="02040503050406030204" pitchFamily="18" charset="0"/>
                      </a:rPr>
                      <m:t>)</m:t>
                    </m:r>
                  </m:oMath>
                </a14:m>
                <a:r>
                  <a:rPr lang="en-CA" dirty="0"/>
                  <a:t> returns true, and</a:t>
                </a:r>
              </a:p>
              <a:p>
                <a:pPr lvl="1"/>
                <a:r>
                  <a:rPr lang="en-CA" dirty="0"/>
                  <a:t>for every </a:t>
                </a:r>
                <a:r>
                  <a:rPr lang="en-CA" b="1" dirty="0"/>
                  <a:t>no</a:t>
                </a:r>
                <a:r>
                  <a:rPr lang="en-CA" dirty="0"/>
                  <a:t>-instance </a:t>
                </a:r>
                <a14:m>
                  <m:oMath xmlns:m="http://schemas.openxmlformats.org/officeDocument/2006/math">
                    <m:r>
                      <a:rPr lang="en-CA" b="0" i="1" smtClean="0">
                        <a:latin typeface="Cambria Math" panose="02040503050406030204" pitchFamily="18" charset="0"/>
                      </a:rPr>
                      <m:t>𝐼</m:t>
                    </m:r>
                  </m:oMath>
                </a14:m>
                <a:r>
                  <a:rPr lang="en-CA" dirty="0"/>
                  <a:t>, </a:t>
                </a:r>
                <a14:m>
                  <m:oMath xmlns:m="http://schemas.openxmlformats.org/officeDocument/2006/math">
                    <m:r>
                      <a:rPr lang="en-CA" i="1">
                        <a:latin typeface="Cambria Math" panose="02040503050406030204" pitchFamily="18" charset="0"/>
                      </a:rPr>
                      <m:t>𝑣𝑒𝑟𝑖𝑓𝑦</m:t>
                    </m:r>
                    <m:r>
                      <a:rPr lang="en-CA" i="1">
                        <a:latin typeface="Cambria Math" panose="02040503050406030204" pitchFamily="18" charset="0"/>
                      </a:rPr>
                      <m:t>(</m:t>
                    </m:r>
                    <m:r>
                      <a:rPr lang="en-CA" b="0" i="1" smtClean="0">
                        <a:latin typeface="Cambria Math" panose="02040503050406030204" pitchFamily="18" charset="0"/>
                      </a:rPr>
                      <m:t>𝐼</m:t>
                    </m:r>
                    <m:r>
                      <a:rPr lang="en-CA" b="0" i="1" smtClean="0">
                        <a:latin typeface="Cambria Math" panose="02040503050406030204" pitchFamily="18" charset="0"/>
                      </a:rPr>
                      <m:t>,</m:t>
                    </m:r>
                    <m:r>
                      <a:rPr lang="en-CA" b="0" i="1" smtClean="0">
                        <a:latin typeface="Cambria Math" panose="02040503050406030204" pitchFamily="18" charset="0"/>
                      </a:rPr>
                      <m:t>𝐶</m:t>
                    </m:r>
                    <m:r>
                      <a:rPr lang="en-CA" b="0" i="1" smtClean="0">
                        <a:latin typeface="Cambria Math" panose="02040503050406030204" pitchFamily="18" charset="0"/>
                      </a:rPr>
                      <m:t>)</m:t>
                    </m:r>
                  </m:oMath>
                </a14:m>
                <a:r>
                  <a:rPr lang="en-CA" i="1" dirty="0"/>
                  <a:t> </a:t>
                </a:r>
                <a:r>
                  <a:rPr lang="en-CA" dirty="0"/>
                  <a:t>returns </a:t>
                </a:r>
                <a14:m>
                  <m:oMath xmlns:m="http://schemas.openxmlformats.org/officeDocument/2006/math">
                    <m:r>
                      <a:rPr lang="en-CA" b="0" i="1" smtClean="0">
                        <a:latin typeface="Cambria Math" panose="02040503050406030204" pitchFamily="18" charset="0"/>
                      </a:rPr>
                      <m:t>𝑓𝑎𝑙𝑠𝑒</m:t>
                    </m:r>
                  </m:oMath>
                </a14:m>
                <a:r>
                  <a:rPr lang="en-CA" dirty="0"/>
                  <a:t> </a:t>
                </a:r>
                <a:r>
                  <a:rPr lang="en-CA" b="1" dirty="0"/>
                  <a:t>for every </a:t>
                </a:r>
                <a14:m>
                  <m:oMath xmlns:m="http://schemas.openxmlformats.org/officeDocument/2006/math">
                    <m:r>
                      <a:rPr lang="en-CA" b="1" i="1" smtClean="0">
                        <a:latin typeface="Cambria Math" panose="02040503050406030204" pitchFamily="18" charset="0"/>
                      </a:rPr>
                      <m:t>𝑪</m:t>
                    </m:r>
                  </m:oMath>
                </a14:m>
                <a:endParaRPr lang="en-CA" b="1" dirty="0"/>
              </a:p>
              <a:p>
                <a:r>
                  <a:rPr lang="en-CA" b="1" u="sng" dirty="0"/>
                  <a:t>The complexity class NP</a:t>
                </a:r>
                <a:r>
                  <a:rPr lang="en-CA" dirty="0"/>
                  <a:t> denotes the set of all decision problems that </a:t>
                </a:r>
                <a:r>
                  <a:rPr lang="en-CA" b="1" dirty="0"/>
                  <a:t>can be solved</a:t>
                </a:r>
                <a:r>
                  <a:rPr lang="en-CA" dirty="0"/>
                  <a:t> by poly-time </a:t>
                </a:r>
                <a14:m>
                  <m:oMath xmlns:m="http://schemas.openxmlformats.org/officeDocument/2006/math">
                    <m:r>
                      <a:rPr lang="en-CA" i="1" dirty="0" smtClean="0">
                        <a:latin typeface="Cambria Math" panose="02040503050406030204" pitchFamily="18" charset="0"/>
                      </a:rPr>
                      <m:t>𝑣𝑒𝑟𝑖𝑓𝑦</m:t>
                    </m:r>
                  </m:oMath>
                </a14:m>
                <a:r>
                  <a:rPr lang="en-CA" dirty="0"/>
                  <a:t> algorithms</a:t>
                </a:r>
              </a:p>
              <a:p>
                <a:pPr lvl="1"/>
                <a:r>
                  <a:rPr lang="en-CA" b="1" dirty="0">
                    <a:solidFill>
                      <a:srgbClr val="FFFF00"/>
                    </a:solidFill>
                  </a:rPr>
                  <a:t>No oracle needed!</a:t>
                </a:r>
                <a:r>
                  <a:rPr lang="en-CA" dirty="0">
                    <a:solidFill>
                      <a:srgbClr val="FFFF00"/>
                    </a:solidFill>
                  </a:rPr>
                  <a:t> </a:t>
                </a:r>
                <a:r>
                  <a:rPr lang="en-CA" dirty="0"/>
                  <a:t>Note it is </a:t>
                </a:r>
                <a:r>
                  <a:rPr lang="en-CA" b="1" dirty="0"/>
                  <a:t>not</a:t>
                </a:r>
                <a:r>
                  <a:rPr lang="en-CA" dirty="0"/>
                  <a:t> necessary for an oracle to actually exist for a problem to be in NP.</a:t>
                </a:r>
                <a:br>
                  <a:rPr lang="en-CA" dirty="0"/>
                </a:br>
                <a:r>
                  <a:rPr lang="en-CA" dirty="0"/>
                  <a:t>We can simply </a:t>
                </a:r>
                <a:r>
                  <a:rPr lang="en-CA" b="1" dirty="0"/>
                  <a:t>assume</a:t>
                </a:r>
                <a:r>
                  <a:rPr lang="en-CA" dirty="0"/>
                  <a:t> certificates come from an oracle, and show a poly-time </a:t>
                </a:r>
                <a14:m>
                  <m:oMath xmlns:m="http://schemas.openxmlformats.org/officeDocument/2006/math">
                    <m:r>
                      <a:rPr lang="en-CA" i="1" dirty="0" smtClean="0">
                        <a:latin typeface="Cambria Math" panose="02040503050406030204" pitchFamily="18" charset="0"/>
                      </a:rPr>
                      <m:t>𝑣𝑒𝑟𝑖𝑓𝑦</m:t>
                    </m:r>
                  </m:oMath>
                </a14:m>
                <a:r>
                  <a:rPr lang="en-CA" dirty="0"/>
                  <a:t> algorithm exists.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0765" y="1133428"/>
                <a:ext cx="11301933" cy="5052580"/>
              </a:xfrm>
              <a:blipFill>
                <a:blip r:embed="rId3"/>
                <a:stretch>
                  <a:fillRect l="-1402" t="-1689"/>
                </a:stretch>
              </a:blipFill>
            </p:spPr>
            <p:txBody>
              <a:bodyPr/>
              <a:lstStyle/>
              <a:p>
                <a:r>
                  <a:rPr lang="en-CA">
                    <a:noFill/>
                  </a:rPr>
                  <a:t> </a:t>
                </a:r>
              </a:p>
            </p:txBody>
          </p:sp>
        </mc:Fallback>
      </mc:AlternateContent>
      <p:sp>
        <p:nvSpPr>
          <p:cNvPr id="4" name="Rectangular Callout 3"/>
          <p:cNvSpPr/>
          <p:nvPr/>
        </p:nvSpPr>
        <p:spPr>
          <a:xfrm>
            <a:off x="3489650" y="118797"/>
            <a:ext cx="8632444" cy="976714"/>
          </a:xfrm>
          <a:prstGeom prst="wedgeRectCallout">
            <a:avLst>
              <a:gd name="adj1" fmla="val -16572"/>
              <a:gd name="adj2" fmla="val 409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t>Intuition: For a yes-instance, there must exist </a:t>
            </a:r>
            <a:r>
              <a:rPr lang="en-CA" sz="2000" b="1" dirty="0"/>
              <a:t>some certificate </a:t>
            </a:r>
            <a:r>
              <a:rPr lang="en-CA" sz="2000" dirty="0"/>
              <a:t>that verify would accept (and, if one exists, the oracle would find it, solving the problem). For a no-instance, verify must always reject.</a:t>
            </a:r>
          </a:p>
        </p:txBody>
      </p:sp>
      <p:sp>
        <p:nvSpPr>
          <p:cNvPr id="5" name="Rectangle 4"/>
          <p:cNvSpPr/>
          <p:nvPr/>
        </p:nvSpPr>
        <p:spPr>
          <a:xfrm>
            <a:off x="530765" y="1187532"/>
            <a:ext cx="11124866" cy="2101933"/>
          </a:xfrm>
          <a:prstGeom prst="rect">
            <a:avLst/>
          </a:prstGeom>
          <a:noFill/>
          <a:ln>
            <a:solidFill>
              <a:srgbClr val="FFFF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10432290" y="1911927"/>
            <a:ext cx="1488941" cy="653142"/>
          </a:xfrm>
          <a:prstGeom prst="rect">
            <a:avLst/>
          </a:prstGeom>
          <a:solidFill>
            <a:srgbClr val="262626"/>
          </a:solidFill>
          <a:ln>
            <a:solidFill>
              <a:srgbClr val="FFFF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t>Crucial</a:t>
            </a:r>
            <a:r>
              <a:rPr lang="en-US" dirty="0"/>
              <a:t> definition!</a:t>
            </a:r>
            <a:endParaRPr lang="en-CA" dirty="0"/>
          </a:p>
        </p:txBody>
      </p:sp>
      <p:sp>
        <p:nvSpPr>
          <p:cNvPr id="7" name="Slide Number Placeholder 6">
            <a:extLst>
              <a:ext uri="{FF2B5EF4-FFF2-40B4-BE49-F238E27FC236}">
                <a16:creationId xmlns:a16="http://schemas.microsoft.com/office/drawing/2014/main" id="{1611C9D1-40C1-6A1B-2EFC-9451AA204152}"/>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97731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500"/>
                                        <p:tgtEl>
                                          <p:spTgt spid="3">
                                            <p:txEl>
                                              <p:pRg st="3" end="3"/>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583" y="-2"/>
            <a:ext cx="11924129" cy="702840"/>
          </a:xfrm>
        </p:spPr>
        <p:txBody>
          <a:bodyPr>
            <a:normAutofit/>
          </a:bodyPr>
          <a:lstStyle/>
          <a:p>
            <a:r>
              <a:rPr lang="en-CA" dirty="0"/>
              <a:t>Mechanics of showing a problem is </a:t>
            </a:r>
            <a:r>
              <a:rPr lang="en-CA" b="1" dirty="0"/>
              <a:t>in NP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63502" y="702838"/>
                <a:ext cx="7412955" cy="5834527"/>
              </a:xfrm>
            </p:spPr>
            <p:txBody>
              <a:bodyPr>
                <a:normAutofit/>
              </a:bodyPr>
              <a:lstStyle/>
              <a:p>
                <a:r>
                  <a:rPr lang="en-CA" sz="2400" dirty="0"/>
                  <a:t>How to show </a:t>
                </a:r>
                <a14:m>
                  <m:oMath xmlns:m="http://schemas.openxmlformats.org/officeDocument/2006/math">
                    <m:r>
                      <m:rPr>
                        <m:sty m:val="p"/>
                      </m:rPr>
                      <a:rPr lang="en-CA" sz="2400" b="0" i="0" smtClean="0">
                        <a:latin typeface="Cambria Math" panose="02040503050406030204" pitchFamily="18" charset="0"/>
                      </a:rPr>
                      <m:t>Π</m:t>
                    </m:r>
                    <m:r>
                      <a:rPr lang="en-CA" sz="2400" b="0" i="1" smtClean="0">
                        <a:latin typeface="Cambria Math" panose="02040503050406030204" pitchFamily="18" charset="0"/>
                      </a:rPr>
                      <m:t>∈</m:t>
                    </m:r>
                    <m:r>
                      <a:rPr lang="en-CA" sz="2400" b="0" i="1" smtClean="0">
                        <a:latin typeface="Cambria Math" panose="02040503050406030204" pitchFamily="18" charset="0"/>
                      </a:rPr>
                      <m:t>𝑁𝑃</m:t>
                    </m:r>
                  </m:oMath>
                </a14:m>
                <a:endParaRPr lang="en-CA" sz="2400" dirty="0"/>
              </a:p>
              <a:p>
                <a:pPr marL="514350" indent="-514350">
                  <a:buFont typeface="+mj-lt"/>
                  <a:buAutoNum type="arabicPeriod"/>
                </a:pPr>
                <a:r>
                  <a:rPr lang="en-CA" sz="2400" dirty="0"/>
                  <a:t>Define a yes-certificate</a:t>
                </a:r>
              </a:p>
              <a:p>
                <a:pPr marL="514350" indent="-514350">
                  <a:buFont typeface="+mj-lt"/>
                  <a:buAutoNum type="arabicPeriod"/>
                </a:pPr>
                <a:r>
                  <a:rPr lang="en-CA" sz="2400" dirty="0"/>
                  <a:t>Design a poly-time </a:t>
                </a:r>
                <a14:m>
                  <m:oMath xmlns:m="http://schemas.openxmlformats.org/officeDocument/2006/math">
                    <m:r>
                      <a:rPr lang="en-CA" sz="2400" b="0" i="1" smtClean="0">
                        <a:latin typeface="Cambria Math" panose="02040503050406030204" pitchFamily="18" charset="0"/>
                      </a:rPr>
                      <m:t>𝑣𝑒𝑟𝑖𝑓𝑦</m:t>
                    </m:r>
                    <m:r>
                      <a:rPr lang="en-CA" sz="2400" b="0" i="1" smtClean="0">
                        <a:latin typeface="Cambria Math" panose="02040503050406030204" pitchFamily="18" charset="0"/>
                      </a:rPr>
                      <m:t>(</m:t>
                    </m:r>
                    <m:r>
                      <a:rPr lang="en-CA" sz="2400" b="0" i="1" smtClean="0">
                        <a:latin typeface="Cambria Math" panose="02040503050406030204" pitchFamily="18" charset="0"/>
                      </a:rPr>
                      <m:t>𝐼</m:t>
                    </m:r>
                    <m:r>
                      <a:rPr lang="en-CA" sz="2400" b="0" i="1" smtClean="0">
                        <a:latin typeface="Cambria Math" panose="02040503050406030204" pitchFamily="18" charset="0"/>
                      </a:rPr>
                      <m:t>,</m:t>
                    </m:r>
                    <m:r>
                      <a:rPr lang="en-CA" sz="2400" b="0" i="1" smtClean="0">
                        <a:latin typeface="Cambria Math" panose="02040503050406030204" pitchFamily="18" charset="0"/>
                      </a:rPr>
                      <m:t>𝐶</m:t>
                    </m:r>
                    <m:r>
                      <a:rPr lang="en-CA" sz="2400" b="0" i="1" smtClean="0">
                        <a:latin typeface="Cambria Math" panose="02040503050406030204" pitchFamily="18" charset="0"/>
                      </a:rPr>
                      <m:t>)</m:t>
                    </m:r>
                  </m:oMath>
                </a14:m>
                <a:r>
                  <a:rPr lang="en-CA" sz="2400" b="1" dirty="0"/>
                  <a:t> </a:t>
                </a:r>
                <a:r>
                  <a:rPr lang="en-CA" sz="2400" dirty="0"/>
                  <a:t>algorithm</a:t>
                </a:r>
              </a:p>
              <a:p>
                <a:pPr marL="514350" indent="-514350">
                  <a:buFont typeface="+mj-lt"/>
                  <a:buAutoNum type="arabicPeriod"/>
                </a:pPr>
                <a:r>
                  <a:rPr lang="en-CA" sz="2400" dirty="0"/>
                  <a:t>Correctness proof</a:t>
                </a:r>
              </a:p>
              <a:p>
                <a:pPr lvl="1"/>
                <a:r>
                  <a:rPr lang="en-CA" sz="2200" b="1" dirty="0"/>
                  <a:t>Case 1:</a:t>
                </a:r>
                <a:r>
                  <a:rPr lang="en-CA" sz="2200" dirty="0"/>
                  <a:t> Let </a:t>
                </a:r>
                <a14:m>
                  <m:oMath xmlns:m="http://schemas.openxmlformats.org/officeDocument/2006/math">
                    <m:r>
                      <a:rPr lang="en-CA" sz="2200" b="0" i="1" smtClean="0">
                        <a:latin typeface="Cambria Math" panose="02040503050406030204" pitchFamily="18" charset="0"/>
                      </a:rPr>
                      <m:t>𝐼</m:t>
                    </m:r>
                  </m:oMath>
                </a14:m>
                <a:r>
                  <a:rPr lang="en-CA" sz="2200" dirty="0"/>
                  <a:t> be any yes-instance;</a:t>
                </a:r>
                <a:br>
                  <a:rPr lang="en-CA" sz="2200" dirty="0"/>
                </a:br>
                <a:r>
                  <a:rPr lang="en-CA" sz="2200" dirty="0"/>
                  <a:t>Find </a:t>
                </a:r>
                <a14:m>
                  <m:oMath xmlns:m="http://schemas.openxmlformats.org/officeDocument/2006/math">
                    <m:r>
                      <a:rPr lang="en-CA" sz="2200" b="0" i="1" smtClean="0">
                        <a:latin typeface="Cambria Math" panose="02040503050406030204" pitchFamily="18" charset="0"/>
                      </a:rPr>
                      <m:t>𝐶</m:t>
                    </m:r>
                  </m:oMath>
                </a14:m>
                <a:r>
                  <a:rPr lang="en-CA" sz="2200" dirty="0"/>
                  <a:t> such that </a:t>
                </a:r>
                <a14:m>
                  <m:oMath xmlns:m="http://schemas.openxmlformats.org/officeDocument/2006/math">
                    <m:r>
                      <a:rPr lang="en-CA" sz="2200" b="0" i="1" smtClean="0">
                        <a:latin typeface="Cambria Math" panose="02040503050406030204" pitchFamily="18" charset="0"/>
                      </a:rPr>
                      <m:t>𝑣𝑒𝑟𝑖𝑓𝑦</m:t>
                    </m:r>
                    <m:d>
                      <m:dPr>
                        <m:ctrlPr>
                          <a:rPr lang="en-CA" sz="2200" b="0" i="1" smtClean="0">
                            <a:latin typeface="Cambria Math" panose="02040503050406030204" pitchFamily="18" charset="0"/>
                          </a:rPr>
                        </m:ctrlPr>
                      </m:dPr>
                      <m:e>
                        <m:r>
                          <a:rPr lang="en-CA" sz="2200" b="0" i="1" smtClean="0">
                            <a:latin typeface="Cambria Math" panose="02040503050406030204" pitchFamily="18" charset="0"/>
                          </a:rPr>
                          <m:t>𝐼</m:t>
                        </m:r>
                        <m:r>
                          <a:rPr lang="en-CA" sz="2200" b="0" i="1" smtClean="0">
                            <a:latin typeface="Cambria Math" panose="02040503050406030204" pitchFamily="18" charset="0"/>
                          </a:rPr>
                          <m:t>,</m:t>
                        </m:r>
                        <m:r>
                          <a:rPr lang="en-CA" sz="2200" b="0" i="1" smtClean="0">
                            <a:latin typeface="Cambria Math" panose="02040503050406030204" pitchFamily="18" charset="0"/>
                          </a:rPr>
                          <m:t>𝐶</m:t>
                        </m:r>
                      </m:e>
                    </m:d>
                    <m:r>
                      <a:rPr lang="en-CA" sz="2200" b="0" i="1" smtClean="0">
                        <a:latin typeface="Cambria Math" panose="02040503050406030204" pitchFamily="18" charset="0"/>
                      </a:rPr>
                      <m:t>=</m:t>
                    </m:r>
                    <m:r>
                      <a:rPr lang="en-CA" sz="2200" b="0" i="1" smtClean="0">
                        <a:latin typeface="Cambria Math" panose="02040503050406030204" pitchFamily="18" charset="0"/>
                      </a:rPr>
                      <m:t>𝑡𝑟𝑢𝑒</m:t>
                    </m:r>
                  </m:oMath>
                </a14:m>
                <a:endParaRPr lang="en-US" sz="2200" b="0" dirty="0"/>
              </a:p>
              <a:p>
                <a:pPr lvl="1"/>
                <a:r>
                  <a:rPr lang="en-CA" sz="2200" b="1" dirty="0"/>
                  <a:t>Case 2:</a:t>
                </a:r>
                <a:r>
                  <a:rPr lang="en-CA" sz="2200" dirty="0"/>
                  <a:t> Let </a:t>
                </a:r>
                <a14:m>
                  <m:oMath xmlns:m="http://schemas.openxmlformats.org/officeDocument/2006/math">
                    <m:r>
                      <a:rPr lang="en-CA" sz="2200" b="0" i="1" smtClean="0">
                        <a:latin typeface="Cambria Math" panose="02040503050406030204" pitchFamily="18" charset="0"/>
                      </a:rPr>
                      <m:t>𝐼</m:t>
                    </m:r>
                  </m:oMath>
                </a14:m>
                <a:r>
                  <a:rPr lang="en-CA" sz="2200" dirty="0"/>
                  <a:t> be any no-instance,</a:t>
                </a:r>
                <a:br>
                  <a:rPr lang="en-CA" sz="2200" dirty="0"/>
                </a:br>
                <a:r>
                  <a:rPr lang="en-CA" sz="2200" dirty="0"/>
                  <a:t>			 and </a:t>
                </a:r>
                <a14:m>
                  <m:oMath xmlns:m="http://schemas.openxmlformats.org/officeDocument/2006/math">
                    <m:r>
                      <a:rPr lang="en-CA" sz="2200" b="0" i="1" smtClean="0">
                        <a:latin typeface="Cambria Math" panose="02040503050406030204" pitchFamily="18" charset="0"/>
                      </a:rPr>
                      <m:t>𝐶</m:t>
                    </m:r>
                  </m:oMath>
                </a14:m>
                <a:r>
                  <a:rPr lang="en-CA" sz="2200" dirty="0"/>
                  <a:t> be any certificate;</a:t>
                </a:r>
                <a:br>
                  <a:rPr lang="en-CA" sz="2200" dirty="0"/>
                </a:br>
                <a:r>
                  <a:rPr lang="en-CA" sz="2200" dirty="0"/>
                  <a:t>Prove </a:t>
                </a:r>
                <a14:m>
                  <m:oMath xmlns:m="http://schemas.openxmlformats.org/officeDocument/2006/math">
                    <m:r>
                      <a:rPr lang="en-CA" sz="2200" b="0" i="1" smtClean="0">
                        <a:latin typeface="Cambria Math" panose="02040503050406030204" pitchFamily="18" charset="0"/>
                      </a:rPr>
                      <m:t>𝑣𝑒𝑟𝑖𝑓𝑦</m:t>
                    </m:r>
                    <m:d>
                      <m:dPr>
                        <m:ctrlPr>
                          <a:rPr lang="en-CA" sz="2200" b="0" i="1" smtClean="0">
                            <a:latin typeface="Cambria Math" panose="02040503050406030204" pitchFamily="18" charset="0"/>
                          </a:rPr>
                        </m:ctrlPr>
                      </m:dPr>
                      <m:e>
                        <m:r>
                          <a:rPr lang="en-CA" sz="2200" b="0" i="1" smtClean="0">
                            <a:latin typeface="Cambria Math" panose="02040503050406030204" pitchFamily="18" charset="0"/>
                          </a:rPr>
                          <m:t>𝐼</m:t>
                        </m:r>
                        <m:r>
                          <a:rPr lang="en-CA" sz="2200" b="0" i="1" smtClean="0">
                            <a:latin typeface="Cambria Math" panose="02040503050406030204" pitchFamily="18" charset="0"/>
                          </a:rPr>
                          <m:t>,</m:t>
                        </m:r>
                        <m:r>
                          <a:rPr lang="en-CA" sz="2200" b="0" i="1" smtClean="0">
                            <a:latin typeface="Cambria Math" panose="02040503050406030204" pitchFamily="18" charset="0"/>
                          </a:rPr>
                          <m:t>𝐶</m:t>
                        </m:r>
                      </m:e>
                    </m:d>
                    <m:r>
                      <a:rPr lang="en-CA" sz="2200" b="0" i="1" smtClean="0">
                        <a:latin typeface="Cambria Math" panose="02040503050406030204" pitchFamily="18" charset="0"/>
                      </a:rPr>
                      <m:t>=</m:t>
                    </m:r>
                    <m:r>
                      <a:rPr lang="en-CA" sz="2200" b="0" i="1" smtClean="0">
                        <a:latin typeface="Cambria Math" panose="02040503050406030204" pitchFamily="18" charset="0"/>
                      </a:rPr>
                      <m:t>𝑓𝑎𝑙𝑠𝑒</m:t>
                    </m:r>
                  </m:oMath>
                </a14:m>
                <a:endParaRPr lang="en-CA" sz="2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63502" y="702838"/>
                <a:ext cx="7412955" cy="5834527"/>
              </a:xfrm>
              <a:blipFill>
                <a:blip r:embed="rId3"/>
                <a:stretch>
                  <a:fillRect l="-1891" t="-1149"/>
                </a:stretch>
              </a:blipFill>
            </p:spPr>
            <p:txBody>
              <a:bodyPr/>
              <a:lstStyle/>
              <a:p>
                <a:r>
                  <a:rPr lang="en-CA">
                    <a:noFill/>
                  </a:rPr>
                  <a:t> </a:t>
                </a:r>
              </a:p>
            </p:txBody>
          </p:sp>
        </mc:Fallback>
      </mc:AlternateContent>
      <p:sp>
        <p:nvSpPr>
          <p:cNvPr id="4" name="Rectangular Callout 3"/>
          <p:cNvSpPr/>
          <p:nvPr/>
        </p:nvSpPr>
        <p:spPr>
          <a:xfrm>
            <a:off x="8122722" y="644376"/>
            <a:ext cx="3716976" cy="1160674"/>
          </a:xfrm>
          <a:prstGeom prst="wedgeRectCallout">
            <a:avLst>
              <a:gd name="adj1" fmla="val -137052"/>
              <a:gd name="adj2" fmla="val 193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rgbClr val="FFFF00"/>
                </a:solidFill>
              </a:rPr>
              <a:t>Subset-sum as an example:</a:t>
            </a:r>
          </a:p>
          <a:p>
            <a:pPr algn="ctr"/>
            <a:r>
              <a:rPr lang="en-US" dirty="0"/>
              <a:t>A yes-certificate is a list of indices in the input array where the elements should sum to 0</a:t>
            </a:r>
            <a:endParaRPr lang="en-CA" dirty="0"/>
          </a:p>
        </p:txBody>
      </p:sp>
      <mc:AlternateContent xmlns:mc="http://schemas.openxmlformats.org/markup-compatibility/2006" xmlns:a14="http://schemas.microsoft.com/office/drawing/2010/main">
        <mc:Choice Requires="a14">
          <p:sp>
            <p:nvSpPr>
              <p:cNvPr id="5" name="Rectangular Callout 4"/>
              <p:cNvSpPr/>
              <p:nvPr/>
            </p:nvSpPr>
            <p:spPr>
              <a:xfrm>
                <a:off x="8122722" y="1891920"/>
                <a:ext cx="3716976" cy="845341"/>
              </a:xfrm>
              <a:prstGeom prst="wedgeRectCallout">
                <a:avLst>
                  <a:gd name="adj1" fmla="val -74175"/>
                  <a:gd name="adj2" fmla="val -405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 to verify a certificate </a:t>
                </a:r>
                <a14:m>
                  <m:oMath xmlns:m="http://schemas.openxmlformats.org/officeDocument/2006/math">
                    <m:r>
                      <a:rPr lang="en-US" i="1" dirty="0" smtClean="0">
                        <a:latin typeface="Cambria Math" panose="02040503050406030204" pitchFamily="18" charset="0"/>
                      </a:rPr>
                      <m:t>𝐶</m:t>
                    </m:r>
                  </m:oMath>
                </a14:m>
                <a:r>
                  <a:rPr lang="en-US" dirty="0"/>
                  <a:t> </a:t>
                </a:r>
                <a:r>
                  <a:rPr lang="en-US" b="1" dirty="0"/>
                  <a:t>is a subset of input </a:t>
                </a:r>
                <a14:m>
                  <m:oMath xmlns:m="http://schemas.openxmlformats.org/officeDocument/2006/math">
                    <m:r>
                      <a:rPr lang="en-US" b="1" i="1" dirty="0" smtClean="0">
                        <a:latin typeface="Cambria Math" panose="02040503050406030204" pitchFamily="18" charset="0"/>
                      </a:rPr>
                      <m:t>𝑰</m:t>
                    </m:r>
                  </m:oMath>
                </a14:m>
                <a:r>
                  <a:rPr lang="en-US" b="1" dirty="0"/>
                  <a:t> with sum zero</a:t>
                </a:r>
                <a:r>
                  <a:rPr lang="en-US" dirty="0"/>
                  <a:t>?</a:t>
                </a:r>
                <a:endParaRPr lang="en-CA" b="1" dirty="0"/>
              </a:p>
            </p:txBody>
          </p:sp>
        </mc:Choice>
        <mc:Fallback xmlns="">
          <p:sp>
            <p:nvSpPr>
              <p:cNvPr id="5" name="Rectangular Callout 4"/>
              <p:cNvSpPr>
                <a:spLocks noRot="1" noChangeAspect="1" noMove="1" noResize="1" noEditPoints="1" noAdjustHandles="1" noChangeArrowheads="1" noChangeShapeType="1" noTextEdit="1"/>
              </p:cNvSpPr>
              <p:nvPr/>
            </p:nvSpPr>
            <p:spPr>
              <a:xfrm>
                <a:off x="8122722" y="1891920"/>
                <a:ext cx="3716976" cy="845341"/>
              </a:xfrm>
              <a:prstGeom prst="wedgeRectCallout">
                <a:avLst>
                  <a:gd name="adj1" fmla="val -74175"/>
                  <a:gd name="adj2" fmla="val -40536"/>
                </a:avLst>
              </a:prstGeom>
              <a:blipFill>
                <a:blip r:embed="rId4"/>
                <a:stretch>
                  <a:fillRect r="-184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 name="Rectangular Callout 5"/>
              <p:cNvSpPr/>
              <p:nvPr/>
            </p:nvSpPr>
            <p:spPr>
              <a:xfrm>
                <a:off x="8122722" y="2770830"/>
                <a:ext cx="3057663" cy="686792"/>
              </a:xfrm>
              <a:prstGeom prst="wedgeRectCallout">
                <a:avLst>
                  <a:gd name="adj1" fmla="val -47303"/>
                  <a:gd name="adj2" fmla="val 65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CA" b="0" i="1" smtClean="0">
                        <a:latin typeface="Cambria Math" panose="02040503050406030204" pitchFamily="18" charset="0"/>
                      </a:rPr>
                      <m:t>∀</m:t>
                    </m:r>
                    <m:r>
                      <a:rPr lang="en-CA" b="0" i="1" smtClean="0">
                        <a:latin typeface="Cambria Math" panose="02040503050406030204" pitchFamily="18" charset="0"/>
                      </a:rPr>
                      <m:t>𝑐</m:t>
                    </m:r>
                    <m:r>
                      <a:rPr lang="en-CA" b="0" i="1" smtClean="0">
                        <a:latin typeface="Cambria Math" panose="02040503050406030204" pitchFamily="18" charset="0"/>
                      </a:rPr>
                      <m:t>∈</m:t>
                    </m:r>
                    <m:r>
                      <a:rPr lang="en-CA" b="0" i="1" smtClean="0">
                        <a:latin typeface="Cambria Math" panose="02040503050406030204" pitchFamily="18" charset="0"/>
                      </a:rPr>
                      <m:t>𝐶</m:t>
                    </m:r>
                    <m:r>
                      <a:rPr lang="en-CA" b="0" i="1" smtClean="0">
                        <a:latin typeface="Cambria Math" panose="02040503050406030204" pitchFamily="18" charset="0"/>
                      </a:rPr>
                      <m:t>,</m:t>
                    </m:r>
                  </m:oMath>
                </a14:m>
                <a:r>
                  <a:rPr lang="en-US" dirty="0"/>
                  <a:t> add </a:t>
                </a:r>
                <a14:m>
                  <m:oMath xmlns:m="http://schemas.openxmlformats.org/officeDocument/2006/math">
                    <m:r>
                      <a:rPr lang="en-CA" b="0" i="1" smtClean="0">
                        <a:latin typeface="Cambria Math" panose="02040503050406030204" pitchFamily="18" charset="0"/>
                      </a:rPr>
                      <m:t>𝐼</m:t>
                    </m:r>
                    <m:r>
                      <a:rPr lang="en-CA" b="0" i="1" smtClean="0">
                        <a:latin typeface="Cambria Math" panose="02040503050406030204" pitchFamily="18" charset="0"/>
                      </a:rPr>
                      <m:t>[</m:t>
                    </m:r>
                    <m:r>
                      <a:rPr lang="en-CA" b="0" i="1" smtClean="0">
                        <a:latin typeface="Cambria Math" panose="02040503050406030204" pitchFamily="18" charset="0"/>
                      </a:rPr>
                      <m:t>𝑐</m:t>
                    </m:r>
                    <m:r>
                      <a:rPr lang="en-CA" b="0" i="1" smtClean="0">
                        <a:latin typeface="Cambria Math" panose="02040503050406030204" pitchFamily="18" charset="0"/>
                      </a:rPr>
                      <m:t>]</m:t>
                    </m:r>
                  </m:oMath>
                </a14:m>
                <a:r>
                  <a:rPr lang="en-US" dirty="0"/>
                  <a:t> to sum,</a:t>
                </a:r>
                <a:br>
                  <a:rPr lang="en-US" dirty="0"/>
                </a:br>
                <a:r>
                  <a:rPr lang="en-US" dirty="0"/>
                  <a:t>and return true </a:t>
                </a:r>
                <a:r>
                  <a:rPr lang="en-US" dirty="0" err="1"/>
                  <a:t>iff</a:t>
                </a:r>
                <a:r>
                  <a:rPr lang="en-US" dirty="0"/>
                  <a:t> sum=0</a:t>
                </a:r>
              </a:p>
            </p:txBody>
          </p:sp>
        </mc:Choice>
        <mc:Fallback xmlns="">
          <p:sp>
            <p:nvSpPr>
              <p:cNvPr id="6" name="Rectangular Callout 5"/>
              <p:cNvSpPr>
                <a:spLocks noRot="1" noChangeAspect="1" noMove="1" noResize="1" noEditPoints="1" noAdjustHandles="1" noChangeArrowheads="1" noChangeShapeType="1" noTextEdit="1"/>
              </p:cNvSpPr>
              <p:nvPr/>
            </p:nvSpPr>
            <p:spPr>
              <a:xfrm>
                <a:off x="8122722" y="2770830"/>
                <a:ext cx="3057663" cy="686792"/>
              </a:xfrm>
              <a:prstGeom prst="wedgeRectCallout">
                <a:avLst>
                  <a:gd name="adj1" fmla="val -47303"/>
                  <a:gd name="adj2" fmla="val 6524"/>
                </a:avLst>
              </a:prstGeom>
              <a:blipFill>
                <a:blip r:embed="rId5"/>
                <a:stretch>
                  <a:fillRect t="-870" b="-869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 name="Rectangular Callout 9"/>
              <p:cNvSpPr/>
              <p:nvPr/>
            </p:nvSpPr>
            <p:spPr>
              <a:xfrm>
                <a:off x="11231106" y="2770830"/>
                <a:ext cx="915606" cy="686791"/>
              </a:xfrm>
              <a:prstGeom prst="wedgeRectCallout">
                <a:avLst>
                  <a:gd name="adj1" fmla="val -48529"/>
                  <a:gd name="adj2" fmla="val 114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b="1" i="1" smtClean="0">
                        <a:latin typeface="Cambria Math" panose="02040503050406030204" pitchFamily="18" charset="0"/>
                        <a:cs typeface="Courier New" panose="02070309020205020404" pitchFamily="49" charset="0"/>
                      </a:rPr>
                      <m:t>𝑶</m:t>
                    </m:r>
                    <m:r>
                      <a:rPr lang="en-US" b="1" i="1" smtClean="0">
                        <a:latin typeface="Cambria Math" panose="02040503050406030204" pitchFamily="18" charset="0"/>
                        <a:cs typeface="Courier New" panose="02070309020205020404" pitchFamily="49" charset="0"/>
                      </a:rPr>
                      <m:t>(</m:t>
                    </m:r>
                    <m:d>
                      <m:dPr>
                        <m:begChr m:val="|"/>
                        <m:endChr m:val="|"/>
                        <m:ctrlPr>
                          <a:rPr lang="en-US" b="1" i="1" smtClean="0">
                            <a:latin typeface="Cambria Math" panose="02040503050406030204" pitchFamily="18" charset="0"/>
                            <a:cs typeface="Courier New" panose="02070309020205020404" pitchFamily="49" charset="0"/>
                          </a:rPr>
                        </m:ctrlPr>
                      </m:dPr>
                      <m:e>
                        <m:r>
                          <a:rPr lang="en-US" b="1" i="1" smtClean="0">
                            <a:latin typeface="Cambria Math" panose="02040503050406030204" pitchFamily="18" charset="0"/>
                            <a:cs typeface="Courier New" panose="02070309020205020404" pitchFamily="49" charset="0"/>
                          </a:rPr>
                          <m:t>𝑪</m:t>
                        </m:r>
                      </m:e>
                    </m:d>
                    <m:r>
                      <a:rPr lang="en-US" b="1" i="1" smtClean="0">
                        <a:latin typeface="Cambria Math" panose="02040503050406030204" pitchFamily="18" charset="0"/>
                        <a:cs typeface="Courier New" panose="02070309020205020404" pitchFamily="49" charset="0"/>
                      </a:rPr>
                      <m:t>)</m:t>
                    </m:r>
                  </m:oMath>
                </a14:m>
                <a:r>
                  <a:rPr lang="en-US" b="1" dirty="0">
                    <a:latin typeface="Courier New" panose="02070309020205020404" pitchFamily="49" charset="0"/>
                    <a:cs typeface="Courier New" panose="02070309020205020404" pitchFamily="49" charset="0"/>
                  </a:rPr>
                  <a:t> time</a:t>
                </a:r>
              </a:p>
            </p:txBody>
          </p:sp>
        </mc:Choice>
        <mc:Fallback xmlns="">
          <p:sp>
            <p:nvSpPr>
              <p:cNvPr id="10" name="Rectangular Callout 9"/>
              <p:cNvSpPr>
                <a:spLocks noRot="1" noChangeAspect="1" noMove="1" noResize="1" noEditPoints="1" noAdjustHandles="1" noChangeArrowheads="1" noChangeShapeType="1" noTextEdit="1"/>
              </p:cNvSpPr>
              <p:nvPr/>
            </p:nvSpPr>
            <p:spPr>
              <a:xfrm>
                <a:off x="11231106" y="2770830"/>
                <a:ext cx="915606" cy="686791"/>
              </a:xfrm>
              <a:prstGeom prst="wedgeRectCallout">
                <a:avLst>
                  <a:gd name="adj1" fmla="val -48529"/>
                  <a:gd name="adj2" fmla="val 11447"/>
                </a:avLst>
              </a:prstGeom>
              <a:blipFill>
                <a:blip r:embed="rId12"/>
                <a:stretch>
                  <a:fillRect b="-8696"/>
                </a:stretch>
              </a:blipFill>
            </p:spPr>
            <p:txBody>
              <a:bodyPr/>
              <a:lstStyle/>
              <a:p>
                <a:r>
                  <a:rPr lang="en-CA">
                    <a:noFill/>
                  </a:rPr>
                  <a:t> </a:t>
                </a:r>
              </a:p>
            </p:txBody>
          </p:sp>
        </mc:Fallback>
      </mc:AlternateContent>
      <p:sp>
        <p:nvSpPr>
          <p:cNvPr id="11" name="Rectangular Callout 10"/>
          <p:cNvSpPr/>
          <p:nvPr/>
        </p:nvSpPr>
        <p:spPr>
          <a:xfrm>
            <a:off x="9262924" y="3529526"/>
            <a:ext cx="2765574" cy="603368"/>
          </a:xfrm>
          <a:prstGeom prst="wedgeRectCallout">
            <a:avLst>
              <a:gd name="adj1" fmla="val -48529"/>
              <a:gd name="adj2" fmla="val 114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urier New" panose="02070309020205020404" pitchFamily="49" charset="0"/>
                <a:cs typeface="Courier New" panose="02070309020205020404" pitchFamily="49" charset="0"/>
              </a:rPr>
              <a:t>This is certainly </a:t>
            </a:r>
            <a:r>
              <a:rPr lang="en-US" b="1" dirty="0" err="1">
                <a:latin typeface="Courier New" panose="02070309020205020404" pitchFamily="49" charset="0"/>
                <a:cs typeface="Courier New" panose="02070309020205020404" pitchFamily="49" charset="0"/>
              </a:rPr>
              <a:t>polytime</a:t>
            </a:r>
            <a:r>
              <a:rPr lang="en-US" b="1" dirty="0">
                <a:latin typeface="Courier New" panose="02070309020205020404" pitchFamily="49" charset="0"/>
                <a:cs typeface="Courier New" panose="02070309020205020404" pitchFamily="49" charset="0"/>
              </a:rPr>
              <a:t>…</a:t>
            </a:r>
          </a:p>
        </p:txBody>
      </p:sp>
      <mc:AlternateContent xmlns:mc="http://schemas.openxmlformats.org/markup-compatibility/2006" xmlns:a14="http://schemas.microsoft.com/office/drawing/2010/main">
        <mc:Choice Requires="a14">
          <p:sp>
            <p:nvSpPr>
              <p:cNvPr id="13" name="Rectangular Callout 12"/>
              <p:cNvSpPr/>
              <p:nvPr/>
            </p:nvSpPr>
            <p:spPr>
              <a:xfrm>
                <a:off x="5845150" y="4273269"/>
                <a:ext cx="6220088" cy="896581"/>
              </a:xfrm>
              <a:prstGeom prst="wedgeRectCallout">
                <a:avLst>
                  <a:gd name="adj1" fmla="val -47303"/>
                  <a:gd name="adj2" fmla="val 65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Case 1: Let </a:t>
                </a:r>
                <a14:m>
                  <m:oMath xmlns:m="http://schemas.openxmlformats.org/officeDocument/2006/math">
                    <m:r>
                      <a:rPr lang="en-US" b="0" i="1" smtClean="0">
                        <a:latin typeface="Cambria Math" panose="02040503050406030204" pitchFamily="18" charset="0"/>
                      </a:rPr>
                      <m:t>𝐼</m:t>
                    </m:r>
                  </m:oMath>
                </a14:m>
                <a:r>
                  <a:rPr lang="en-US" dirty="0"/>
                  <a:t> be a yes-instance.</a:t>
                </a:r>
                <a:br>
                  <a:rPr lang="en-US" dirty="0"/>
                </a:br>
                <a:r>
                  <a:rPr lang="en-US" b="1" dirty="0"/>
                  <a:t>There </a:t>
                </a:r>
                <a:r>
                  <a:rPr lang="en-US" b="1" i="1" dirty="0"/>
                  <a:t>is </a:t>
                </a:r>
                <a:r>
                  <a:rPr lang="en-US" b="1" dirty="0"/>
                  <a:t>a subset in </a:t>
                </a:r>
                <a14:m>
                  <m:oMath xmlns:m="http://schemas.openxmlformats.org/officeDocument/2006/math">
                    <m:r>
                      <a:rPr lang="en-US" b="1" i="1" smtClean="0">
                        <a:latin typeface="Cambria Math" panose="02040503050406030204" pitchFamily="18" charset="0"/>
                      </a:rPr>
                      <m:t>𝑰</m:t>
                    </m:r>
                  </m:oMath>
                </a14:m>
                <a:r>
                  <a:rPr lang="en-US" b="1" dirty="0"/>
                  <a:t> that sums to 0.</a:t>
                </a:r>
                <a:r>
                  <a:rPr lang="en-US" dirty="0"/>
                  <a:t> </a:t>
                </a:r>
                <a:br>
                  <a:rPr lang="en-US" dirty="0"/>
                </a:br>
                <a:r>
                  <a:rPr lang="en-US" dirty="0"/>
                  <a:t>For any such subset </a:t>
                </a:r>
                <a14:m>
                  <m:oMath xmlns:m="http://schemas.openxmlformats.org/officeDocument/2006/math">
                    <m:r>
                      <a:rPr lang="en-US" b="0" i="1" smtClean="0">
                        <a:latin typeface="Cambria Math" panose="02040503050406030204" pitchFamily="18" charset="0"/>
                      </a:rPr>
                      <m:t>𝐶</m:t>
                    </m:r>
                  </m:oMath>
                </a14:m>
                <a:r>
                  <a:rPr lang="en-US" dirty="0"/>
                  <a:t>, verify(I,C) will return true.</a:t>
                </a:r>
              </a:p>
            </p:txBody>
          </p:sp>
        </mc:Choice>
        <mc:Fallback xmlns="">
          <p:sp>
            <p:nvSpPr>
              <p:cNvPr id="13" name="Rectangular Callout 12"/>
              <p:cNvSpPr>
                <a:spLocks noRot="1" noChangeAspect="1" noMove="1" noResize="1" noEditPoints="1" noAdjustHandles="1" noChangeArrowheads="1" noChangeShapeType="1" noTextEdit="1"/>
              </p:cNvSpPr>
              <p:nvPr/>
            </p:nvSpPr>
            <p:spPr>
              <a:xfrm>
                <a:off x="5845150" y="4273269"/>
                <a:ext cx="6220088" cy="896581"/>
              </a:xfrm>
              <a:prstGeom prst="wedgeRectCallout">
                <a:avLst>
                  <a:gd name="adj1" fmla="val -47303"/>
                  <a:gd name="adj2" fmla="val 6524"/>
                </a:avLst>
              </a:prstGeom>
              <a:blipFill>
                <a:blip r:embed="rId13"/>
                <a:stretch>
                  <a:fillRect t="-4000" b="-1066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4" name="Rectangular Callout 13"/>
              <p:cNvSpPr/>
              <p:nvPr/>
            </p:nvSpPr>
            <p:spPr>
              <a:xfrm>
                <a:off x="5845150" y="5204952"/>
                <a:ext cx="6220088" cy="902524"/>
              </a:xfrm>
              <a:prstGeom prst="wedgeRectCallout">
                <a:avLst>
                  <a:gd name="adj1" fmla="val -47303"/>
                  <a:gd name="adj2" fmla="val 65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Case 2: Let </a:t>
                </a:r>
                <a14:m>
                  <m:oMath xmlns:m="http://schemas.openxmlformats.org/officeDocument/2006/math">
                    <m:r>
                      <a:rPr lang="en-US" b="0" i="1" smtClean="0">
                        <a:latin typeface="Cambria Math" panose="02040503050406030204" pitchFamily="18" charset="0"/>
                      </a:rPr>
                      <m:t>𝐼</m:t>
                    </m:r>
                  </m:oMath>
                </a14:m>
                <a:r>
                  <a:rPr lang="en-US" dirty="0"/>
                  <a:t> be a no-instance &amp; </a:t>
                </a:r>
                <a14:m>
                  <m:oMath xmlns:m="http://schemas.openxmlformats.org/officeDocument/2006/math">
                    <m:r>
                      <a:rPr lang="en-US" i="1" dirty="0" smtClean="0">
                        <a:latin typeface="Cambria Math" panose="02040503050406030204" pitchFamily="18" charset="0"/>
                      </a:rPr>
                      <m:t>𝐶</m:t>
                    </m:r>
                    <m:r>
                      <a:rPr lang="en-US" i="1" dirty="0" smtClean="0">
                        <a:latin typeface="Cambria Math" panose="02040503050406030204" pitchFamily="18" charset="0"/>
                      </a:rPr>
                      <m:t> </m:t>
                    </m:r>
                  </m:oMath>
                </a14:m>
                <a:r>
                  <a:rPr lang="en-US" dirty="0"/>
                  <a:t>be any certificate. </a:t>
                </a:r>
                <a:r>
                  <a:rPr lang="en-US" b="1" dirty="0"/>
                  <a:t>No subset of </a:t>
                </a:r>
                <a14:m>
                  <m:oMath xmlns:m="http://schemas.openxmlformats.org/officeDocument/2006/math">
                    <m:r>
                      <a:rPr lang="en-US" b="1" i="1" smtClean="0">
                        <a:latin typeface="Cambria Math" panose="02040503050406030204" pitchFamily="18" charset="0"/>
                      </a:rPr>
                      <m:t>𝑰</m:t>
                    </m:r>
                  </m:oMath>
                </a14:m>
                <a:r>
                  <a:rPr lang="en-US" b="1" dirty="0"/>
                  <a:t> sums to 0.</a:t>
                </a:r>
                <a:br>
                  <a:rPr lang="en-US" dirty="0"/>
                </a:br>
                <a:r>
                  <a:rPr lang="en-US" dirty="0"/>
                  <a:t>So,</a:t>
                </a:r>
                <a14:m>
                  <m:oMath xmlns:m="http://schemas.openxmlformats.org/officeDocument/2006/math">
                    <m:sSub>
                      <m:sSubPr>
                        <m:ctrlPr>
                          <a:rPr lang="en-CA" i="1">
                            <a:latin typeface="Cambria Math" panose="02040503050406030204" pitchFamily="18" charset="0"/>
                          </a:rPr>
                        </m:ctrlPr>
                      </m:sSubPr>
                      <m:e>
                        <m:r>
                          <m:rPr>
                            <m:sty m:val="p"/>
                          </m:rPr>
                          <a:rPr lang="en-CA">
                            <a:latin typeface="Cambria Math" panose="02040503050406030204" pitchFamily="18" charset="0"/>
                          </a:rPr>
                          <m:t>Σ</m:t>
                        </m:r>
                      </m:e>
                      <m:sub>
                        <m:r>
                          <a:rPr lang="en-CA" i="1">
                            <a:latin typeface="Cambria Math" panose="02040503050406030204" pitchFamily="18" charset="0"/>
                          </a:rPr>
                          <m:t>𝑐</m:t>
                        </m:r>
                        <m:r>
                          <a:rPr lang="en-CA" i="1">
                            <a:latin typeface="Cambria Math" panose="02040503050406030204" pitchFamily="18" charset="0"/>
                          </a:rPr>
                          <m:t>∈</m:t>
                        </m:r>
                        <m:r>
                          <a:rPr lang="en-CA" i="1">
                            <a:latin typeface="Cambria Math" panose="02040503050406030204" pitchFamily="18" charset="0"/>
                          </a:rPr>
                          <m:t>𝐶</m:t>
                        </m:r>
                      </m:sub>
                    </m:sSub>
                    <m:r>
                      <a:rPr lang="en-CA" i="1">
                        <a:latin typeface="Cambria Math" panose="02040503050406030204" pitchFamily="18" charset="0"/>
                      </a:rPr>
                      <m:t> </m:t>
                    </m:r>
                    <m:r>
                      <a:rPr lang="en-CA" i="1">
                        <a:latin typeface="Cambria Math" panose="02040503050406030204" pitchFamily="18" charset="0"/>
                      </a:rPr>
                      <m:t>𝐼</m:t>
                    </m:r>
                    <m:d>
                      <m:dPr>
                        <m:begChr m:val="["/>
                        <m:endChr m:val="]"/>
                        <m:ctrlPr>
                          <a:rPr lang="en-CA" i="1">
                            <a:latin typeface="Cambria Math" panose="02040503050406030204" pitchFamily="18" charset="0"/>
                          </a:rPr>
                        </m:ctrlPr>
                      </m:dPr>
                      <m:e>
                        <m:r>
                          <a:rPr lang="en-CA" i="1">
                            <a:latin typeface="Cambria Math" panose="02040503050406030204" pitchFamily="18" charset="0"/>
                          </a:rPr>
                          <m:t>𝑐</m:t>
                        </m:r>
                      </m:e>
                    </m:d>
                    <m:r>
                      <a:rPr lang="en-CA" b="0" i="1" smtClean="0">
                        <a:latin typeface="Cambria Math" panose="02040503050406030204" pitchFamily="18" charset="0"/>
                      </a:rPr>
                      <m:t>≠</m:t>
                    </m:r>
                    <m:r>
                      <a:rPr lang="en-CA" b="0" i="0" smtClean="0">
                        <a:latin typeface="Cambria Math" panose="02040503050406030204" pitchFamily="18" charset="0"/>
                      </a:rPr>
                      <m:t>0</m:t>
                    </m:r>
                  </m:oMath>
                </a14:m>
                <a:r>
                  <a:rPr lang="en-US" dirty="0"/>
                  <a:t> and verify returns false.</a:t>
                </a:r>
              </a:p>
            </p:txBody>
          </p:sp>
        </mc:Choice>
        <mc:Fallback xmlns="">
          <p:sp>
            <p:nvSpPr>
              <p:cNvPr id="14" name="Rectangular Callout 13"/>
              <p:cNvSpPr>
                <a:spLocks noRot="1" noChangeAspect="1" noMove="1" noResize="1" noEditPoints="1" noAdjustHandles="1" noChangeArrowheads="1" noChangeShapeType="1" noTextEdit="1"/>
              </p:cNvSpPr>
              <p:nvPr/>
            </p:nvSpPr>
            <p:spPr>
              <a:xfrm>
                <a:off x="5845150" y="5204952"/>
                <a:ext cx="6220088" cy="902524"/>
              </a:xfrm>
              <a:prstGeom prst="wedgeRectCallout">
                <a:avLst>
                  <a:gd name="adj1" fmla="val -47303"/>
                  <a:gd name="adj2" fmla="val 6524"/>
                </a:avLst>
              </a:prstGeom>
              <a:blipFill>
                <a:blip r:embed="rId14"/>
                <a:stretch>
                  <a:fillRect t="-3974" r="-391" b="-9934"/>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5" name="Rectangular Callout 14"/>
              <p:cNvSpPr/>
              <p:nvPr/>
            </p:nvSpPr>
            <p:spPr>
              <a:xfrm>
                <a:off x="7220745" y="6142578"/>
                <a:ext cx="2760465" cy="381977"/>
              </a:xfrm>
              <a:prstGeom prst="wedgeRectCallout">
                <a:avLst>
                  <a:gd name="adj1" fmla="val 15434"/>
                  <a:gd name="adj2" fmla="val 42312"/>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CA" sz="2000" dirty="0">
                    <a:solidFill>
                      <a:srgbClr val="000000"/>
                    </a:solidFill>
                  </a:rPr>
                  <a:t>So, subset-sum </a:t>
                </a:r>
                <a14:m>
                  <m:oMath xmlns:m="http://schemas.openxmlformats.org/officeDocument/2006/math">
                    <m:r>
                      <a:rPr lang="en-US" sz="2000" b="0" i="1" dirty="0" smtClean="0">
                        <a:solidFill>
                          <a:srgbClr val="000000"/>
                        </a:solidFill>
                        <a:latin typeface="Cambria Math" panose="02040503050406030204" pitchFamily="18" charset="0"/>
                      </a:rPr>
                      <m:t>∈</m:t>
                    </m:r>
                    <m:r>
                      <a:rPr lang="en-CA" sz="2000" b="1" i="1" dirty="0" smtClean="0">
                        <a:solidFill>
                          <a:srgbClr val="000000"/>
                        </a:solidFill>
                        <a:latin typeface="Cambria Math" panose="02040503050406030204" pitchFamily="18" charset="0"/>
                      </a:rPr>
                      <m:t>𝑵𝑷</m:t>
                    </m:r>
                  </m:oMath>
                </a14:m>
                <a:endParaRPr lang="en-CA" sz="2000" b="1" dirty="0">
                  <a:solidFill>
                    <a:srgbClr val="000000"/>
                  </a:solidFill>
                </a:endParaRPr>
              </a:p>
            </p:txBody>
          </p:sp>
        </mc:Choice>
        <mc:Fallback xmlns="">
          <p:sp>
            <p:nvSpPr>
              <p:cNvPr id="15" name="Rectangular Callout 14"/>
              <p:cNvSpPr>
                <a:spLocks noRot="1" noChangeAspect="1" noMove="1" noResize="1" noEditPoints="1" noAdjustHandles="1" noChangeArrowheads="1" noChangeShapeType="1" noTextEdit="1"/>
              </p:cNvSpPr>
              <p:nvPr/>
            </p:nvSpPr>
            <p:spPr>
              <a:xfrm>
                <a:off x="7220745" y="6142578"/>
                <a:ext cx="2760465" cy="381977"/>
              </a:xfrm>
              <a:prstGeom prst="wedgeRectCallout">
                <a:avLst>
                  <a:gd name="adj1" fmla="val 15434"/>
                  <a:gd name="adj2" fmla="val 42312"/>
                </a:avLst>
              </a:prstGeom>
              <a:blipFill>
                <a:blip r:embed="rId15"/>
                <a:stretch>
                  <a:fillRect/>
                </a:stretch>
              </a:blipFill>
            </p:spPr>
            <p:txBody>
              <a:bodyPr/>
              <a:lstStyle/>
              <a:p>
                <a:r>
                  <a:rPr lang="en-CA">
                    <a:noFill/>
                  </a:rPr>
                  <a:t> </a:t>
                </a:r>
              </a:p>
            </p:txBody>
          </p:sp>
        </mc:Fallback>
      </mc:AlternateContent>
      <p:sp>
        <p:nvSpPr>
          <p:cNvPr id="12" name="Slide Number Placeholder 11">
            <a:extLst>
              <a:ext uri="{FF2B5EF4-FFF2-40B4-BE49-F238E27FC236}">
                <a16:creationId xmlns:a16="http://schemas.microsoft.com/office/drawing/2014/main" id="{946FF26B-112D-1806-EC57-A2805C9C8DD5}"/>
              </a:ext>
            </a:extLst>
          </p:cNvPr>
          <p:cNvSpPr>
            <a:spLocks noGrp="1"/>
          </p:cNvSpPr>
          <p:nvPr>
            <p:ph type="sldNum" sz="quarter" idx="12"/>
          </p:nvPr>
        </p:nvSpPr>
        <p:spPr>
          <a:xfrm>
            <a:off x="11640833" y="6492875"/>
            <a:ext cx="551167" cy="365125"/>
          </a:xfrm>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147100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500"/>
                                        <p:tgtEl>
                                          <p:spTgt spid="3">
                                            <p:txEl>
                                              <p:pRg st="3" end="3"/>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500"/>
                                        <p:tgtEl>
                                          <p:spTgt spid="3">
                                            <p:txEl>
                                              <p:pRg st="4" end="4"/>
                                            </p:txEl>
                                          </p:spTgt>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500"/>
                                        <p:tgtEl>
                                          <p:spTgt spid="3">
                                            <p:txEl>
                                              <p:pRg st="5" end="5"/>
                                            </p:txEl>
                                          </p:spTgt>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animBg="1"/>
      <p:bldP spid="11"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626" y="0"/>
            <a:ext cx="9905998" cy="925438"/>
          </a:xfrm>
        </p:spPr>
        <p:txBody>
          <a:bodyPr>
            <a:noAutofit/>
          </a:bodyPr>
          <a:lstStyle/>
          <a:p>
            <a:r>
              <a:rPr lang="en-CA" sz="3200" dirty="0"/>
              <a:t>Another example:</a:t>
            </a:r>
            <a:br>
              <a:rPr lang="en-CA" sz="3200" dirty="0"/>
            </a:br>
            <a:r>
              <a:rPr lang="en-CA" sz="3200" dirty="0"/>
              <a:t>Hamiltonian Cycle problem</a:t>
            </a:r>
          </a:p>
        </p:txBody>
      </p:sp>
      <p:pic>
        <p:nvPicPr>
          <p:cNvPr id="4" name="Content Placeholder 4"/>
          <p:cNvPicPr>
            <a:picLocks noGrp="1" noChangeAspect="1"/>
          </p:cNvPicPr>
          <p:nvPr/>
        </p:nvPicPr>
        <p:blipFill rotWithShape="1">
          <a:blip r:embed="rId2"/>
          <a:srcRect t="49247"/>
          <a:stretch/>
        </p:blipFill>
        <p:spPr>
          <a:xfrm>
            <a:off x="175539" y="925438"/>
            <a:ext cx="8835237" cy="2720469"/>
          </a:xfrm>
          <a:prstGeom prst="rect">
            <a:avLst/>
          </a:prstGeom>
        </p:spPr>
      </p:pic>
      <p:sp>
        <p:nvSpPr>
          <p:cNvPr id="6" name="Rectangle 5"/>
          <p:cNvSpPr/>
          <p:nvPr/>
        </p:nvSpPr>
        <p:spPr>
          <a:xfrm>
            <a:off x="278559" y="3760545"/>
            <a:ext cx="3615211" cy="10900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Let’s show that this problem is in NP!</a:t>
            </a:r>
          </a:p>
        </p:txBody>
      </p:sp>
      <mc:AlternateContent xmlns:mc="http://schemas.openxmlformats.org/markup-compatibility/2006" xmlns:a14="http://schemas.microsoft.com/office/drawing/2010/main">
        <mc:Choice Requires="a14">
          <p:sp>
            <p:nvSpPr>
              <p:cNvPr id="7" name="Rectangle 6"/>
              <p:cNvSpPr/>
              <p:nvPr/>
            </p:nvSpPr>
            <p:spPr>
              <a:xfrm>
                <a:off x="3775200" y="3760545"/>
                <a:ext cx="4036115" cy="10900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Have to find a poly-time </a:t>
                </a:r>
                <a14:m>
                  <m:oMath xmlns:m="http://schemas.openxmlformats.org/officeDocument/2006/math">
                    <m:r>
                      <a:rPr lang="en-CA" sz="2400" i="1" dirty="0" smtClean="0">
                        <a:latin typeface="Cambria Math" panose="02040503050406030204" pitchFamily="18" charset="0"/>
                      </a:rPr>
                      <m:t>𝑣𝑒𝑟𝑖𝑓𝑦</m:t>
                    </m:r>
                  </m:oMath>
                </a14:m>
                <a:r>
                  <a:rPr lang="en-CA" sz="2400" dirty="0"/>
                  <a:t> algorithm…</a:t>
                </a:r>
              </a:p>
            </p:txBody>
          </p:sp>
        </mc:Choice>
        <mc:Fallback xmlns="">
          <p:sp>
            <p:nvSpPr>
              <p:cNvPr id="7" name="Rectangle 6"/>
              <p:cNvSpPr>
                <a:spLocks noRot="1" noChangeAspect="1" noMove="1" noResize="1" noEditPoints="1" noAdjustHandles="1" noChangeArrowheads="1" noChangeShapeType="1" noTextEdit="1"/>
              </p:cNvSpPr>
              <p:nvPr/>
            </p:nvSpPr>
            <p:spPr>
              <a:xfrm>
                <a:off x="3775200" y="3760545"/>
                <a:ext cx="4036115" cy="1090013"/>
              </a:xfrm>
              <a:prstGeom prst="rect">
                <a:avLst/>
              </a:prstGeom>
              <a:blipFill>
                <a:blip r:embed="rId3"/>
                <a:stretch>
                  <a:fillRect r="-451"/>
                </a:stretch>
              </a:blipFill>
            </p:spPr>
            <p:txBody>
              <a:bodyPr/>
              <a:lstStyle/>
              <a:p>
                <a:r>
                  <a:rPr lang="en-CA">
                    <a:noFill/>
                  </a:rPr>
                  <a:t> </a:t>
                </a:r>
              </a:p>
            </p:txBody>
          </p:sp>
        </mc:Fallback>
      </mc:AlternateContent>
      <p:sp>
        <p:nvSpPr>
          <p:cNvPr id="8" name="Rectangle 7"/>
          <p:cNvSpPr/>
          <p:nvPr/>
        </p:nvSpPr>
        <p:spPr>
          <a:xfrm>
            <a:off x="121113" y="5032040"/>
            <a:ext cx="4929282" cy="1216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t>Defining a yes-certificate:</a:t>
            </a:r>
            <a:br>
              <a:rPr lang="en-CA" sz="2400" b="1" dirty="0"/>
            </a:br>
            <a:r>
              <a:rPr lang="en-CA" sz="2400" b="1" dirty="0"/>
              <a:t>array</a:t>
            </a:r>
            <a:r>
              <a:rPr lang="en-CA" sz="2400" dirty="0"/>
              <a:t> of nodes representing a Hamiltonian cycle</a:t>
            </a:r>
          </a:p>
        </p:txBody>
      </p:sp>
      <p:sp>
        <p:nvSpPr>
          <p:cNvPr id="9" name="Rectangle 8"/>
          <p:cNvSpPr/>
          <p:nvPr/>
        </p:nvSpPr>
        <p:spPr>
          <a:xfrm>
            <a:off x="5200525" y="5032040"/>
            <a:ext cx="3371976" cy="1121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How to verify that a </a:t>
            </a:r>
            <a:r>
              <a:rPr lang="en-CA" sz="2400" b="1" dirty="0"/>
              <a:t>given</a:t>
            </a:r>
            <a:r>
              <a:rPr lang="en-CA" sz="2400" dirty="0"/>
              <a:t> array of nodes represents a </a:t>
            </a:r>
            <a:r>
              <a:rPr lang="en-CA" sz="2400" b="1" dirty="0"/>
              <a:t>cycle</a:t>
            </a:r>
            <a:r>
              <a:rPr lang="en-CA" sz="2400" dirty="0"/>
              <a:t>?</a:t>
            </a:r>
          </a:p>
        </p:txBody>
      </p:sp>
      <p:sp>
        <p:nvSpPr>
          <p:cNvPr id="10" name="Rectangle 9"/>
          <p:cNvSpPr/>
          <p:nvPr/>
        </p:nvSpPr>
        <p:spPr>
          <a:xfrm>
            <a:off x="8698408" y="5032040"/>
            <a:ext cx="3371976" cy="1121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How about a </a:t>
            </a:r>
            <a:r>
              <a:rPr lang="en-CA" sz="2400" b="1" dirty="0"/>
              <a:t>Hamiltonian </a:t>
            </a:r>
            <a:r>
              <a:rPr lang="en-CA" sz="2400" dirty="0"/>
              <a:t>cycle?</a:t>
            </a:r>
          </a:p>
        </p:txBody>
      </p:sp>
      <p:sp>
        <p:nvSpPr>
          <p:cNvPr id="3" name="Slide Number Placeholder 2">
            <a:extLst>
              <a:ext uri="{FF2B5EF4-FFF2-40B4-BE49-F238E27FC236}">
                <a16:creationId xmlns:a16="http://schemas.microsoft.com/office/drawing/2014/main" id="{2A74556C-8FD2-970E-9FAA-EF43654C7DFB}"/>
              </a:ext>
            </a:extLst>
          </p:cNvPr>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16" name="Picture 15">
            <a:extLst>
              <a:ext uri="{FF2B5EF4-FFF2-40B4-BE49-F238E27FC236}">
                <a16:creationId xmlns:a16="http://schemas.microsoft.com/office/drawing/2014/main" id="{E0F333BD-683A-E49A-03C0-EA6E0C4F5F09}"/>
              </a:ext>
            </a:extLst>
          </p:cNvPr>
          <p:cNvPicPr>
            <a:picLocks noChangeAspect="1"/>
          </p:cNvPicPr>
          <p:nvPr/>
        </p:nvPicPr>
        <p:blipFill>
          <a:blip r:embed="rId4"/>
          <a:stretch>
            <a:fillRect/>
          </a:stretch>
        </p:blipFill>
        <p:spPr>
          <a:xfrm>
            <a:off x="8674651" y="1294523"/>
            <a:ext cx="3188922" cy="3328220"/>
          </a:xfrm>
          <a:prstGeom prst="rect">
            <a:avLst/>
          </a:prstGeom>
        </p:spPr>
      </p:pic>
    </p:spTree>
    <p:extLst>
      <p:ext uri="{BB962C8B-B14F-4D97-AF65-F5344CB8AC3E}">
        <p14:creationId xmlns:p14="http://schemas.microsoft.com/office/powerpoint/2010/main" val="1059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7654" y="620998"/>
            <a:ext cx="8196750" cy="26367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44067" y="-2"/>
            <a:ext cx="12100690" cy="429660"/>
          </a:xfrm>
        </p:spPr>
        <p:txBody>
          <a:bodyPr>
            <a:noAutofit/>
          </a:bodyPr>
          <a:lstStyle/>
          <a:p>
            <a:r>
              <a:rPr lang="en-CA" sz="2800" b="1" dirty="0"/>
              <a:t>Example:</a:t>
            </a:r>
            <a:r>
              <a:rPr lang="en-CA" sz="2800" dirty="0"/>
              <a:t> Showing “Hamiltonian Cycle” is </a:t>
            </a:r>
            <a:r>
              <a:rPr lang="en-CA" sz="2800" b="1" dirty="0"/>
              <a:t>in NP</a:t>
            </a:r>
          </a:p>
        </p:txBody>
      </p:sp>
      <mc:AlternateContent xmlns:mc="http://schemas.openxmlformats.org/markup-compatibility/2006" xmlns:a14="http://schemas.microsoft.com/office/drawing/2010/main">
        <mc:Choice Requires="a14">
          <p:sp>
            <p:nvSpPr>
              <p:cNvPr id="10" name="Rectangular Callout 9"/>
              <p:cNvSpPr/>
              <p:nvPr/>
            </p:nvSpPr>
            <p:spPr>
              <a:xfrm>
                <a:off x="8344403" y="515863"/>
                <a:ext cx="3800353" cy="1410962"/>
              </a:xfrm>
              <a:prstGeom prst="wedgeRectCallout">
                <a:avLst>
                  <a:gd name="adj1" fmla="val 15434"/>
                  <a:gd name="adj2" fmla="val 42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t>This is a </a:t>
                </a:r>
                <a14:m>
                  <m:oMath xmlns:m="http://schemas.openxmlformats.org/officeDocument/2006/math">
                    <m:r>
                      <a:rPr lang="en-CA" sz="2000" b="1" i="1" dirty="0" smtClean="0">
                        <a:latin typeface="Cambria Math" panose="02040503050406030204" pitchFamily="18" charset="0"/>
                      </a:rPr>
                      <m:t>𝒗𝒆𝒓𝒊𝒇𝒚</m:t>
                    </m:r>
                  </m:oMath>
                </a14:m>
                <a:r>
                  <a:rPr lang="en-CA" sz="2000" dirty="0"/>
                  <a:t> algorithm that we imagine being called on the certificate </a:t>
                </a:r>
                <a14:m>
                  <m:oMath xmlns:m="http://schemas.openxmlformats.org/officeDocument/2006/math">
                    <m:r>
                      <a:rPr lang="en-CA" sz="2000" b="0" i="1" smtClean="0">
                        <a:latin typeface="Cambria Math" panose="02040503050406030204" pitchFamily="18" charset="0"/>
                      </a:rPr>
                      <m:t>𝑋</m:t>
                    </m:r>
                  </m:oMath>
                </a14:m>
                <a:r>
                  <a:rPr lang="en-CA" sz="2000" dirty="0"/>
                  <a:t> produced by </a:t>
                </a:r>
                <a14:m>
                  <m:oMath xmlns:m="http://schemas.openxmlformats.org/officeDocument/2006/math">
                    <m:r>
                      <a:rPr lang="en-CA" sz="2000" i="1" dirty="0" smtClean="0">
                        <a:latin typeface="Cambria Math" panose="02040503050406030204" pitchFamily="18" charset="0"/>
                      </a:rPr>
                      <m:t>𝑜𝑟𝑎𝑐𝑙𝑒</m:t>
                    </m:r>
                    <m:r>
                      <a:rPr lang="en-CA" sz="2000" i="1" dirty="0" smtClean="0">
                        <a:latin typeface="Cambria Math" panose="02040503050406030204" pitchFamily="18" charset="0"/>
                      </a:rPr>
                      <m:t>(</m:t>
                    </m:r>
                    <m:r>
                      <a:rPr lang="en-CA" sz="2000" i="1" dirty="0" smtClean="0">
                        <a:latin typeface="Cambria Math" panose="02040503050406030204" pitchFamily="18" charset="0"/>
                      </a:rPr>
                      <m:t>𝐺</m:t>
                    </m:r>
                    <m:r>
                      <a:rPr lang="en-CA" sz="2000" i="1" dirty="0" smtClean="0">
                        <a:latin typeface="Cambria Math" panose="02040503050406030204" pitchFamily="18" charset="0"/>
                      </a:rPr>
                      <m:t>)</m:t>
                    </m:r>
                  </m:oMath>
                </a14:m>
                <a:endParaRPr lang="en-CA" sz="2000" dirty="0"/>
              </a:p>
            </p:txBody>
          </p:sp>
        </mc:Choice>
        <mc:Fallback xmlns="">
          <p:sp>
            <p:nvSpPr>
              <p:cNvPr id="10" name="Rectangular Callout 9"/>
              <p:cNvSpPr>
                <a:spLocks noRot="1" noChangeAspect="1" noMove="1" noResize="1" noEditPoints="1" noAdjustHandles="1" noChangeArrowheads="1" noChangeShapeType="1" noTextEdit="1"/>
              </p:cNvSpPr>
              <p:nvPr/>
            </p:nvSpPr>
            <p:spPr>
              <a:xfrm>
                <a:off x="8344403" y="515863"/>
                <a:ext cx="3800353" cy="1410962"/>
              </a:xfrm>
              <a:prstGeom prst="wedgeRectCallout">
                <a:avLst>
                  <a:gd name="adj1" fmla="val 15434"/>
                  <a:gd name="adj2" fmla="val 42312"/>
                </a:avLst>
              </a:prstGeom>
              <a:blipFill>
                <a:blip r:embed="rId3"/>
                <a:stretch>
                  <a:fillRect l="-1118" r="-2396" b="-341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1" name="Rectangular Callout 10"/>
              <p:cNvSpPr/>
              <p:nvPr/>
            </p:nvSpPr>
            <p:spPr>
              <a:xfrm>
                <a:off x="1492526" y="3530645"/>
                <a:ext cx="8805214" cy="796839"/>
              </a:xfrm>
              <a:prstGeom prst="wedgeRectCallout">
                <a:avLst>
                  <a:gd name="adj1" fmla="val 15434"/>
                  <a:gd name="adj2" fmla="val 4231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CA" sz="2000" dirty="0"/>
                  <a:t>If </a:t>
                </a:r>
                <a14:m>
                  <m:oMath xmlns:m="http://schemas.openxmlformats.org/officeDocument/2006/math">
                    <m:r>
                      <a:rPr lang="en-CA" sz="2000" b="0" i="1" smtClean="0">
                        <a:latin typeface="Cambria Math" panose="02040503050406030204" pitchFamily="18" charset="0"/>
                      </a:rPr>
                      <m:t>𝐺</m:t>
                    </m:r>
                  </m:oMath>
                </a14:m>
                <a:r>
                  <a:rPr lang="en-CA" sz="2000" dirty="0"/>
                  <a:t> is a </a:t>
                </a:r>
                <a:r>
                  <a:rPr lang="en-CA" sz="2000" b="1" dirty="0"/>
                  <a:t>yes-instance</a:t>
                </a:r>
                <a:r>
                  <a:rPr lang="en-CA" sz="2000" dirty="0"/>
                  <a:t> of the problem, then must show there </a:t>
                </a:r>
                <a:r>
                  <a:rPr lang="en-CA" sz="2000" b="1" dirty="0"/>
                  <a:t>exists</a:t>
                </a:r>
                <a:r>
                  <a:rPr lang="en-CA" sz="2000" dirty="0"/>
                  <a:t> </a:t>
                </a:r>
                <a:r>
                  <a:rPr lang="en-CA" sz="2000" b="1" u="sng" dirty="0"/>
                  <a:t>some</a:t>
                </a:r>
                <a:r>
                  <a:rPr lang="en-CA" sz="2000" b="1" dirty="0"/>
                  <a:t> possible certificate </a:t>
                </a:r>
                <a14:m>
                  <m:oMath xmlns:m="http://schemas.openxmlformats.org/officeDocument/2006/math">
                    <m:r>
                      <a:rPr lang="en-CA" sz="2000" b="1" i="1" dirty="0" smtClean="0">
                        <a:latin typeface="Cambria Math" panose="02040503050406030204" pitchFamily="18" charset="0"/>
                      </a:rPr>
                      <m:t>𝑿</m:t>
                    </m:r>
                  </m:oMath>
                </a14:m>
                <a:r>
                  <a:rPr lang="en-CA" sz="2000" b="1" dirty="0"/>
                  <a:t> </a:t>
                </a:r>
                <a:r>
                  <a:rPr lang="en-CA" sz="2000" dirty="0"/>
                  <a:t>for which this procedure returns will true</a:t>
                </a:r>
              </a:p>
            </p:txBody>
          </p:sp>
        </mc:Choice>
        <mc:Fallback xmlns="">
          <p:sp>
            <p:nvSpPr>
              <p:cNvPr id="11" name="Rectangular Callout 10"/>
              <p:cNvSpPr>
                <a:spLocks noRot="1" noChangeAspect="1" noMove="1" noResize="1" noEditPoints="1" noAdjustHandles="1" noChangeArrowheads="1" noChangeShapeType="1" noTextEdit="1"/>
              </p:cNvSpPr>
              <p:nvPr/>
            </p:nvSpPr>
            <p:spPr>
              <a:xfrm>
                <a:off x="1492526" y="3530645"/>
                <a:ext cx="8805214" cy="796839"/>
              </a:xfrm>
              <a:prstGeom prst="wedgeRectCallout">
                <a:avLst>
                  <a:gd name="adj1" fmla="val 15434"/>
                  <a:gd name="adj2" fmla="val 42312"/>
                </a:avLst>
              </a:prstGeom>
              <a:blipFill>
                <a:blip r:embed="rId4"/>
                <a:stretch>
                  <a:fillRect b="-6767"/>
                </a:stretch>
              </a:blipFill>
            </p:spPr>
            <p:txBody>
              <a:bodyPr/>
              <a:lstStyle/>
              <a:p>
                <a:r>
                  <a:rPr lang="en-CA">
                    <a:noFill/>
                  </a:rPr>
                  <a:t> </a:t>
                </a:r>
              </a:p>
            </p:txBody>
          </p:sp>
        </mc:Fallback>
      </mc:AlternateContent>
      <p:sp>
        <p:nvSpPr>
          <p:cNvPr id="3" name="Rectangular Callout 2"/>
          <p:cNvSpPr/>
          <p:nvPr/>
        </p:nvSpPr>
        <p:spPr>
          <a:xfrm>
            <a:off x="638238" y="4739006"/>
            <a:ext cx="2515473" cy="656314"/>
          </a:xfrm>
          <a:prstGeom prst="wedgeRectCallout">
            <a:avLst>
              <a:gd name="adj1" fmla="val 8499"/>
              <a:gd name="adj2" fmla="val -125023"/>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CA" b="1" dirty="0">
                <a:solidFill>
                  <a:srgbClr val="000000"/>
                </a:solidFill>
              </a:rPr>
              <a:t>What would such a certificate look like?</a:t>
            </a:r>
          </a:p>
        </p:txBody>
      </p:sp>
      <p:sp>
        <p:nvSpPr>
          <p:cNvPr id="15" name="Rectangular Callout 14"/>
          <p:cNvSpPr/>
          <p:nvPr/>
        </p:nvSpPr>
        <p:spPr>
          <a:xfrm>
            <a:off x="8344403" y="1939386"/>
            <a:ext cx="3800353" cy="1318388"/>
          </a:xfrm>
          <a:prstGeom prst="wedgeRectCallout">
            <a:avLst>
              <a:gd name="adj1" fmla="val 15434"/>
              <a:gd name="adj2" fmla="val 42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t>A </a:t>
            </a:r>
            <a:r>
              <a:rPr lang="en-CA" sz="2000" b="1" u="sng" dirty="0"/>
              <a:t>certificate X</a:t>
            </a:r>
            <a:r>
              <a:rPr lang="en-CA" sz="2000" dirty="0"/>
              <a:t> consists of an </a:t>
            </a:r>
            <a:r>
              <a:rPr lang="en-CA" sz="2000" b="1" dirty="0"/>
              <a:t>array</a:t>
            </a:r>
            <a:r>
              <a:rPr lang="en-CA" sz="2000" dirty="0"/>
              <a:t> of node names (1…n), which </a:t>
            </a:r>
            <a:r>
              <a:rPr lang="en-CA" sz="2000" b="1" dirty="0"/>
              <a:t>might</a:t>
            </a:r>
            <a:r>
              <a:rPr lang="en-CA" sz="2000" dirty="0"/>
              <a:t> represent a Hamiltonian cycle</a:t>
            </a:r>
          </a:p>
        </p:txBody>
      </p:sp>
      <mc:AlternateContent xmlns:mc="http://schemas.openxmlformats.org/markup-compatibility/2006" xmlns:a14="http://schemas.microsoft.com/office/drawing/2010/main">
        <mc:Choice Requires="a14">
          <p:sp>
            <p:nvSpPr>
              <p:cNvPr id="14" name="Rectangular Callout 13"/>
              <p:cNvSpPr/>
              <p:nvPr/>
            </p:nvSpPr>
            <p:spPr>
              <a:xfrm>
                <a:off x="3488894" y="4619182"/>
                <a:ext cx="8306252" cy="1141122"/>
              </a:xfrm>
              <a:prstGeom prst="wedgeRectCallout">
                <a:avLst>
                  <a:gd name="adj1" fmla="val -54587"/>
                  <a:gd name="adj2" fmla="val -1337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CA" sz="2000" dirty="0"/>
                  <a:t>Yes-instance implies there </a:t>
                </a:r>
                <a:r>
                  <a:rPr lang="en-CA" sz="2000" b="1" dirty="0"/>
                  <a:t>is</a:t>
                </a:r>
                <a:r>
                  <a:rPr lang="en-CA" sz="2000" dirty="0"/>
                  <a:t> a Hamiltonian cycle.</a:t>
                </a:r>
                <a:br>
                  <a:rPr lang="en-CA" sz="2000" dirty="0"/>
                </a:br>
                <a:r>
                  <a:rPr lang="en-CA" sz="2000" dirty="0"/>
                  <a:t>Suppose </a:t>
                </a:r>
                <a14:m>
                  <m:oMath xmlns:m="http://schemas.openxmlformats.org/officeDocument/2006/math">
                    <m:r>
                      <a:rPr lang="en-CA" sz="2000" i="1" dirty="0" smtClean="0">
                        <a:latin typeface="Cambria Math" panose="02040503050406030204" pitchFamily="18" charset="0"/>
                      </a:rPr>
                      <m:t>𝑋</m:t>
                    </m:r>
                  </m:oMath>
                </a14:m>
                <a:r>
                  <a:rPr lang="en-CA" sz="2000" dirty="0"/>
                  <a:t> is a sequence of </a:t>
                </a:r>
                <a14:m>
                  <m:oMath xmlns:m="http://schemas.openxmlformats.org/officeDocument/2006/math">
                    <m:r>
                      <a:rPr lang="en-CA" sz="2000" i="1" dirty="0" smtClean="0">
                        <a:latin typeface="Cambria Math" panose="02040503050406030204" pitchFamily="18" charset="0"/>
                      </a:rPr>
                      <m:t>𝑛</m:t>
                    </m:r>
                  </m:oMath>
                </a14:m>
                <a:r>
                  <a:rPr lang="en-CA" sz="2000" dirty="0"/>
                  <a:t> consecutive nodes on that cycle.</a:t>
                </a:r>
                <a:br>
                  <a:rPr lang="en-CA" sz="2000" dirty="0"/>
                </a:br>
                <a:r>
                  <a:rPr lang="en-CA" sz="2000" dirty="0"/>
                  <a:t>Then we return true!</a:t>
                </a:r>
              </a:p>
            </p:txBody>
          </p:sp>
        </mc:Choice>
        <mc:Fallback xmlns="">
          <p:sp>
            <p:nvSpPr>
              <p:cNvPr id="14" name="Rectangular Callout 13"/>
              <p:cNvSpPr>
                <a:spLocks noRot="1" noChangeAspect="1" noMove="1" noResize="1" noEditPoints="1" noAdjustHandles="1" noChangeArrowheads="1" noChangeShapeType="1" noTextEdit="1"/>
              </p:cNvSpPr>
              <p:nvPr/>
            </p:nvSpPr>
            <p:spPr>
              <a:xfrm>
                <a:off x="3488894" y="4619182"/>
                <a:ext cx="8306252" cy="1141122"/>
              </a:xfrm>
              <a:prstGeom prst="wedgeRectCallout">
                <a:avLst>
                  <a:gd name="adj1" fmla="val -54587"/>
                  <a:gd name="adj2" fmla="val -13374"/>
                </a:avLst>
              </a:prstGeom>
              <a:blipFill>
                <a:blip r:embed="rId5"/>
                <a:stretch>
                  <a:fillRect b="-3175"/>
                </a:stretch>
              </a:blipFill>
            </p:spPr>
            <p:txBody>
              <a:bodyPr/>
              <a:lstStyle/>
              <a:p>
                <a:r>
                  <a:rPr lang="en-CA">
                    <a:noFill/>
                  </a:rPr>
                  <a:t> </a:t>
                </a:r>
              </a:p>
            </p:txBody>
          </p:sp>
        </mc:Fallback>
      </mc:AlternateContent>
      <p:sp>
        <p:nvSpPr>
          <p:cNvPr id="4" name="Slide Number Placeholder 3">
            <a:extLst>
              <a:ext uri="{FF2B5EF4-FFF2-40B4-BE49-F238E27FC236}">
                <a16:creationId xmlns:a16="http://schemas.microsoft.com/office/drawing/2014/main" id="{4640324C-3D90-AE2F-B9F4-55E859E03D6C}"/>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2968844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67" y="-2"/>
            <a:ext cx="12100690" cy="429660"/>
          </a:xfrm>
        </p:spPr>
        <p:txBody>
          <a:bodyPr>
            <a:noAutofit/>
          </a:bodyPr>
          <a:lstStyle/>
          <a:p>
            <a:r>
              <a:rPr lang="en-CA" sz="2800" b="1" dirty="0"/>
              <a:t>Example:</a:t>
            </a:r>
            <a:r>
              <a:rPr lang="en-CA" sz="2800" dirty="0"/>
              <a:t> Showing “Hamiltonian Cycle” is </a:t>
            </a:r>
            <a:r>
              <a:rPr lang="en-CA" sz="2800" b="1" dirty="0"/>
              <a:t>in NP</a:t>
            </a:r>
          </a:p>
        </p:txBody>
      </p:sp>
      <mc:AlternateContent xmlns:mc="http://schemas.openxmlformats.org/markup-compatibility/2006" xmlns:a14="http://schemas.microsoft.com/office/drawing/2010/main">
        <mc:Choice Requires="a14">
          <p:sp>
            <p:nvSpPr>
              <p:cNvPr id="12" name="Rectangular Callout 11"/>
              <p:cNvSpPr/>
              <p:nvPr/>
            </p:nvSpPr>
            <p:spPr>
              <a:xfrm>
                <a:off x="179020" y="3429000"/>
                <a:ext cx="7867521" cy="867358"/>
              </a:xfrm>
              <a:prstGeom prst="wedgeRectCallout">
                <a:avLst>
                  <a:gd name="adj1" fmla="val 15434"/>
                  <a:gd name="adj2" fmla="val 4231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CA" sz="2000" dirty="0"/>
                  <a:t>If </a:t>
                </a:r>
                <a14:m>
                  <m:oMath xmlns:m="http://schemas.openxmlformats.org/officeDocument/2006/math">
                    <m:r>
                      <a:rPr lang="en-CA" sz="2000" b="0" i="1" smtClean="0">
                        <a:latin typeface="Cambria Math" panose="02040503050406030204" pitchFamily="18" charset="0"/>
                      </a:rPr>
                      <m:t>𝐺</m:t>
                    </m:r>
                  </m:oMath>
                </a14:m>
                <a:r>
                  <a:rPr lang="en-CA" sz="2000" dirty="0"/>
                  <a:t> is a </a:t>
                </a:r>
                <a:r>
                  <a:rPr lang="en-CA" sz="2000" b="1" dirty="0"/>
                  <a:t>no-instance </a:t>
                </a:r>
                <a:r>
                  <a:rPr lang="en-CA" sz="2000" dirty="0"/>
                  <a:t>of the problem, then</a:t>
                </a:r>
                <a:br>
                  <a:rPr lang="en-CA" sz="2000" dirty="0"/>
                </a:br>
                <a:r>
                  <a:rPr lang="en-CA" sz="2000" dirty="0"/>
                  <a:t>“</a:t>
                </a:r>
                <a:r>
                  <a:rPr lang="en-CA" sz="2000" b="1" dirty="0"/>
                  <a:t>every</a:t>
                </a:r>
                <a:r>
                  <a:rPr lang="en-CA" sz="2000" dirty="0"/>
                  <a:t> possible certificate should cause verify to return false”</a:t>
                </a:r>
              </a:p>
            </p:txBody>
          </p:sp>
        </mc:Choice>
        <mc:Fallback xmlns="">
          <p:sp>
            <p:nvSpPr>
              <p:cNvPr id="12" name="Rectangular Callout 11"/>
              <p:cNvSpPr>
                <a:spLocks noRot="1" noChangeAspect="1" noMove="1" noResize="1" noEditPoints="1" noAdjustHandles="1" noChangeArrowheads="1" noChangeShapeType="1" noTextEdit="1"/>
              </p:cNvSpPr>
              <p:nvPr/>
            </p:nvSpPr>
            <p:spPr>
              <a:xfrm>
                <a:off x="179020" y="3429000"/>
                <a:ext cx="7867521" cy="867358"/>
              </a:xfrm>
              <a:prstGeom prst="wedgeRectCallout">
                <a:avLst>
                  <a:gd name="adj1" fmla="val 15434"/>
                  <a:gd name="adj2" fmla="val 42312"/>
                </a:avLst>
              </a:prstGeom>
              <a:blipFill>
                <a:blip r:embed="rId2"/>
                <a:stretch>
                  <a:fillRect b="-2083"/>
                </a:stretch>
              </a:blipFill>
            </p:spPr>
            <p:txBody>
              <a:bodyPr/>
              <a:lstStyle/>
              <a:p>
                <a:r>
                  <a:rPr lang="en-CA">
                    <a:noFill/>
                  </a:rPr>
                  <a:t> </a:t>
                </a:r>
              </a:p>
            </p:txBody>
          </p:sp>
        </mc:Fallback>
      </mc:AlternateContent>
      <p:sp>
        <p:nvSpPr>
          <p:cNvPr id="13" name="Rectangular Callout 12"/>
          <p:cNvSpPr/>
          <p:nvPr/>
        </p:nvSpPr>
        <p:spPr>
          <a:xfrm>
            <a:off x="7260531" y="5669112"/>
            <a:ext cx="4239921" cy="488514"/>
          </a:xfrm>
          <a:prstGeom prst="wedgeRectCallout">
            <a:avLst>
              <a:gd name="adj1" fmla="val 15434"/>
              <a:gd name="adj2" fmla="val 42312"/>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CA" sz="2000" dirty="0">
                <a:solidFill>
                  <a:srgbClr val="000000"/>
                </a:solidFill>
              </a:rPr>
              <a:t>So, Hamiltonian Cycle </a:t>
            </a:r>
            <a:r>
              <a:rPr lang="en-CA" sz="2000" b="1" dirty="0">
                <a:solidFill>
                  <a:srgbClr val="000000"/>
                </a:solidFill>
              </a:rPr>
              <a:t>is in NP</a:t>
            </a:r>
          </a:p>
        </p:txBody>
      </p:sp>
      <mc:AlternateContent xmlns:mc="http://schemas.openxmlformats.org/markup-compatibility/2006" xmlns:a14="http://schemas.microsoft.com/office/drawing/2010/main">
        <mc:Choice Requires="a14">
          <p:sp>
            <p:nvSpPr>
              <p:cNvPr id="16" name="Rectangular Callout 15"/>
              <p:cNvSpPr/>
              <p:nvPr/>
            </p:nvSpPr>
            <p:spPr>
              <a:xfrm>
                <a:off x="179020" y="4509471"/>
                <a:ext cx="6338235" cy="729157"/>
              </a:xfrm>
              <a:prstGeom prst="wedgeRectCallout">
                <a:avLst>
                  <a:gd name="adj1" fmla="val 17501"/>
                  <a:gd name="adj2" fmla="val -84459"/>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CA" sz="2000" b="1" dirty="0"/>
                  <a:t>Easier to prove the contrapositive:</a:t>
                </a:r>
                <a:br>
                  <a:rPr lang="en-CA" sz="2000" b="1" dirty="0"/>
                </a:br>
                <a:r>
                  <a:rPr lang="en-CA" sz="2000" b="1" dirty="0"/>
                  <a:t>“</a:t>
                </a:r>
                <a:r>
                  <a:rPr lang="en-CA" sz="2000" dirty="0"/>
                  <a:t>if verify returns true, then </a:t>
                </a:r>
                <a14:m>
                  <m:oMath xmlns:m="http://schemas.openxmlformats.org/officeDocument/2006/math">
                    <m:r>
                      <a:rPr lang="en-CA" sz="2000" b="0" i="1" smtClean="0">
                        <a:latin typeface="Cambria Math" panose="02040503050406030204" pitchFamily="18" charset="0"/>
                      </a:rPr>
                      <m:t>𝐺</m:t>
                    </m:r>
                  </m:oMath>
                </a14:m>
                <a:r>
                  <a:rPr lang="en-CA" sz="2000" dirty="0"/>
                  <a:t> is a yes-instance.”</a:t>
                </a:r>
              </a:p>
            </p:txBody>
          </p:sp>
        </mc:Choice>
        <mc:Fallback xmlns="">
          <p:sp>
            <p:nvSpPr>
              <p:cNvPr id="16" name="Rectangular Callout 15"/>
              <p:cNvSpPr>
                <a:spLocks noRot="1" noChangeAspect="1" noMove="1" noResize="1" noEditPoints="1" noAdjustHandles="1" noChangeArrowheads="1" noChangeShapeType="1" noTextEdit="1"/>
              </p:cNvSpPr>
              <p:nvPr/>
            </p:nvSpPr>
            <p:spPr>
              <a:xfrm>
                <a:off x="179020" y="4509471"/>
                <a:ext cx="6338235" cy="729157"/>
              </a:xfrm>
              <a:prstGeom prst="wedgeRectCallout">
                <a:avLst>
                  <a:gd name="adj1" fmla="val 17501"/>
                  <a:gd name="adj2" fmla="val -84459"/>
                </a:avLst>
              </a:prstGeom>
              <a:blipFill>
                <a:blip r:embed="rId3"/>
                <a:stretch>
                  <a:fillRect b="-920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7" name="Rectangular Callout 16"/>
              <p:cNvSpPr/>
              <p:nvPr/>
            </p:nvSpPr>
            <p:spPr>
              <a:xfrm>
                <a:off x="6853034" y="4509472"/>
                <a:ext cx="5206000" cy="1056708"/>
              </a:xfrm>
              <a:prstGeom prst="wedgeRectCallout">
                <a:avLst>
                  <a:gd name="adj1" fmla="val -62481"/>
                  <a:gd name="adj2" fmla="val 2663"/>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CA" sz="2000" dirty="0"/>
                  <a:t>If we return true, then the graph contains a cycle with </a:t>
                </a:r>
                <a14:m>
                  <m:oMath xmlns:m="http://schemas.openxmlformats.org/officeDocument/2006/math">
                    <m:r>
                      <a:rPr lang="en-CA" sz="2000" i="1" dirty="0" smtClean="0">
                        <a:latin typeface="Cambria Math" panose="02040503050406030204" pitchFamily="18" charset="0"/>
                      </a:rPr>
                      <m:t>𝑛</m:t>
                    </m:r>
                  </m:oMath>
                </a14:m>
                <a:r>
                  <a:rPr lang="en-CA" sz="2000" dirty="0"/>
                  <a:t> distinct nodes…</a:t>
                </a:r>
              </a:p>
              <a:p>
                <a:pPr algn="ctr"/>
                <a:r>
                  <a:rPr lang="en-CA" sz="2000" dirty="0"/>
                  <a:t>So </a:t>
                </a:r>
                <a14:m>
                  <m:oMath xmlns:m="http://schemas.openxmlformats.org/officeDocument/2006/math">
                    <m:r>
                      <a:rPr lang="en-CA" sz="2000" i="1">
                        <a:latin typeface="Cambria Math" panose="02040503050406030204" pitchFamily="18" charset="0"/>
                      </a:rPr>
                      <m:t>𝐺</m:t>
                    </m:r>
                  </m:oMath>
                </a14:m>
                <a:r>
                  <a:rPr lang="en-CA" sz="2000" dirty="0"/>
                  <a:t> is a yes-instance</a:t>
                </a:r>
              </a:p>
            </p:txBody>
          </p:sp>
        </mc:Choice>
        <mc:Fallback xmlns="">
          <p:sp>
            <p:nvSpPr>
              <p:cNvPr id="17" name="Rectangular Callout 16"/>
              <p:cNvSpPr>
                <a:spLocks noRot="1" noChangeAspect="1" noMove="1" noResize="1" noEditPoints="1" noAdjustHandles="1" noChangeArrowheads="1" noChangeShapeType="1" noTextEdit="1"/>
              </p:cNvSpPr>
              <p:nvPr/>
            </p:nvSpPr>
            <p:spPr>
              <a:xfrm>
                <a:off x="6853034" y="4509472"/>
                <a:ext cx="5206000" cy="1056708"/>
              </a:xfrm>
              <a:prstGeom prst="wedgeRectCallout">
                <a:avLst>
                  <a:gd name="adj1" fmla="val -62481"/>
                  <a:gd name="adj2" fmla="val 2663"/>
                </a:avLst>
              </a:prstGeom>
              <a:blipFill>
                <a:blip r:embed="rId4"/>
                <a:stretch>
                  <a:fillRect t="-571" b="-7429"/>
                </a:stretch>
              </a:blipFill>
            </p:spPr>
            <p:txBody>
              <a:bodyPr/>
              <a:lstStyle/>
              <a:p>
                <a:r>
                  <a:rPr lang="en-CA">
                    <a:noFill/>
                  </a:rPr>
                  <a:t> </a:t>
                </a:r>
              </a:p>
            </p:txBody>
          </p:sp>
        </mc:Fallback>
      </mc:AlternateContent>
      <p:sp>
        <p:nvSpPr>
          <p:cNvPr id="4" name="Slide Number Placeholder 3">
            <a:extLst>
              <a:ext uri="{FF2B5EF4-FFF2-40B4-BE49-F238E27FC236}">
                <a16:creationId xmlns:a16="http://schemas.microsoft.com/office/drawing/2014/main" id="{4640324C-3D90-AE2F-B9F4-55E859E03D6C}"/>
              </a:ext>
            </a:extLst>
          </p:cNvPr>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6" name="Picture 5">
            <a:extLst>
              <a:ext uri="{FF2B5EF4-FFF2-40B4-BE49-F238E27FC236}">
                <a16:creationId xmlns:a16="http://schemas.microsoft.com/office/drawing/2014/main" id="{B921C739-D62C-71EF-7D81-AD6469DC8285}"/>
              </a:ext>
            </a:extLst>
          </p:cNvPr>
          <p:cNvPicPr>
            <a:picLocks noChangeAspect="1"/>
          </p:cNvPicPr>
          <p:nvPr/>
        </p:nvPicPr>
        <p:blipFill>
          <a:blip r:embed="rId5"/>
          <a:stretch>
            <a:fillRect/>
          </a:stretch>
        </p:blipFill>
        <p:spPr>
          <a:xfrm>
            <a:off x="147654" y="620998"/>
            <a:ext cx="8196750" cy="26367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a14="http://schemas.microsoft.com/office/drawing/2010/main">
        <mc:Choice Requires="a14">
          <p:sp>
            <p:nvSpPr>
              <p:cNvPr id="7" name="Rectangular Callout 9">
                <a:extLst>
                  <a:ext uri="{FF2B5EF4-FFF2-40B4-BE49-F238E27FC236}">
                    <a16:creationId xmlns:a16="http://schemas.microsoft.com/office/drawing/2014/main" id="{240BAE16-4077-E8B6-6CB9-DAE890B2AACE}"/>
                  </a:ext>
                </a:extLst>
              </p:cNvPr>
              <p:cNvSpPr/>
              <p:nvPr/>
            </p:nvSpPr>
            <p:spPr>
              <a:xfrm>
                <a:off x="8344403" y="515863"/>
                <a:ext cx="3800353" cy="1410962"/>
              </a:xfrm>
              <a:prstGeom prst="wedgeRectCallout">
                <a:avLst>
                  <a:gd name="adj1" fmla="val 15434"/>
                  <a:gd name="adj2" fmla="val 42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t>This is a </a:t>
                </a:r>
                <a14:m>
                  <m:oMath xmlns:m="http://schemas.openxmlformats.org/officeDocument/2006/math">
                    <m:r>
                      <a:rPr lang="en-CA" sz="2000" b="1" i="1" dirty="0" smtClean="0">
                        <a:latin typeface="Cambria Math" panose="02040503050406030204" pitchFamily="18" charset="0"/>
                      </a:rPr>
                      <m:t>𝒗𝒆𝒓𝒊𝒇𝒚</m:t>
                    </m:r>
                  </m:oMath>
                </a14:m>
                <a:r>
                  <a:rPr lang="en-CA" sz="2000" dirty="0"/>
                  <a:t> algorithm that we imagine being called on the certificate </a:t>
                </a:r>
                <a14:m>
                  <m:oMath xmlns:m="http://schemas.openxmlformats.org/officeDocument/2006/math">
                    <m:r>
                      <a:rPr lang="en-CA" sz="2000" b="0" i="1" smtClean="0">
                        <a:latin typeface="Cambria Math" panose="02040503050406030204" pitchFamily="18" charset="0"/>
                      </a:rPr>
                      <m:t>𝑋</m:t>
                    </m:r>
                  </m:oMath>
                </a14:m>
                <a:r>
                  <a:rPr lang="en-CA" sz="2000" dirty="0"/>
                  <a:t> produced by </a:t>
                </a:r>
                <a14:m>
                  <m:oMath xmlns:m="http://schemas.openxmlformats.org/officeDocument/2006/math">
                    <m:r>
                      <a:rPr lang="en-CA" sz="2000" i="1" dirty="0" smtClean="0">
                        <a:latin typeface="Cambria Math" panose="02040503050406030204" pitchFamily="18" charset="0"/>
                      </a:rPr>
                      <m:t>𝑜𝑟𝑎𝑐𝑙𝑒</m:t>
                    </m:r>
                    <m:r>
                      <a:rPr lang="en-CA" sz="2000" i="1" dirty="0" smtClean="0">
                        <a:latin typeface="Cambria Math" panose="02040503050406030204" pitchFamily="18" charset="0"/>
                      </a:rPr>
                      <m:t>(</m:t>
                    </m:r>
                    <m:r>
                      <a:rPr lang="en-CA" sz="2000" i="1" dirty="0" smtClean="0">
                        <a:latin typeface="Cambria Math" panose="02040503050406030204" pitchFamily="18" charset="0"/>
                      </a:rPr>
                      <m:t>𝐺</m:t>
                    </m:r>
                    <m:r>
                      <a:rPr lang="en-CA" sz="2000" i="1" dirty="0" smtClean="0">
                        <a:latin typeface="Cambria Math" panose="02040503050406030204" pitchFamily="18" charset="0"/>
                      </a:rPr>
                      <m:t>)</m:t>
                    </m:r>
                  </m:oMath>
                </a14:m>
                <a:endParaRPr lang="en-CA" sz="2000" dirty="0"/>
              </a:p>
            </p:txBody>
          </p:sp>
        </mc:Choice>
        <mc:Fallback xmlns="">
          <p:sp>
            <p:nvSpPr>
              <p:cNvPr id="7" name="Rectangular Callout 9">
                <a:extLst>
                  <a:ext uri="{FF2B5EF4-FFF2-40B4-BE49-F238E27FC236}">
                    <a16:creationId xmlns:a16="http://schemas.microsoft.com/office/drawing/2014/main" id="{240BAE16-4077-E8B6-6CB9-DAE890B2AACE}"/>
                  </a:ext>
                </a:extLst>
              </p:cNvPr>
              <p:cNvSpPr>
                <a:spLocks noRot="1" noChangeAspect="1" noMove="1" noResize="1" noEditPoints="1" noAdjustHandles="1" noChangeArrowheads="1" noChangeShapeType="1" noTextEdit="1"/>
              </p:cNvSpPr>
              <p:nvPr/>
            </p:nvSpPr>
            <p:spPr>
              <a:xfrm>
                <a:off x="8344403" y="515863"/>
                <a:ext cx="3800353" cy="1410962"/>
              </a:xfrm>
              <a:prstGeom prst="wedgeRectCallout">
                <a:avLst>
                  <a:gd name="adj1" fmla="val 15434"/>
                  <a:gd name="adj2" fmla="val 42312"/>
                </a:avLst>
              </a:prstGeom>
              <a:blipFill>
                <a:blip r:embed="rId6"/>
                <a:stretch>
                  <a:fillRect l="-1118" r="-2396" b="-3419"/>
                </a:stretch>
              </a:blipFill>
            </p:spPr>
            <p:txBody>
              <a:bodyPr/>
              <a:lstStyle/>
              <a:p>
                <a:r>
                  <a:rPr lang="en-CA">
                    <a:noFill/>
                  </a:rPr>
                  <a:t> </a:t>
                </a:r>
              </a:p>
            </p:txBody>
          </p:sp>
        </mc:Fallback>
      </mc:AlternateContent>
      <p:sp>
        <p:nvSpPr>
          <p:cNvPr id="8" name="Rectangular Callout 14">
            <a:extLst>
              <a:ext uri="{FF2B5EF4-FFF2-40B4-BE49-F238E27FC236}">
                <a16:creationId xmlns:a16="http://schemas.microsoft.com/office/drawing/2014/main" id="{60B6C0F0-C8F3-0CD4-8649-629A037B5189}"/>
              </a:ext>
            </a:extLst>
          </p:cNvPr>
          <p:cNvSpPr/>
          <p:nvPr/>
        </p:nvSpPr>
        <p:spPr>
          <a:xfrm>
            <a:off x="8344403" y="1939386"/>
            <a:ext cx="3800353" cy="1318388"/>
          </a:xfrm>
          <a:prstGeom prst="wedgeRectCallout">
            <a:avLst>
              <a:gd name="adj1" fmla="val 15434"/>
              <a:gd name="adj2" fmla="val 42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t>A </a:t>
            </a:r>
            <a:r>
              <a:rPr lang="en-CA" sz="2000" b="1" u="sng" dirty="0"/>
              <a:t>certificate X</a:t>
            </a:r>
            <a:r>
              <a:rPr lang="en-CA" sz="2000" dirty="0"/>
              <a:t> consists of an </a:t>
            </a:r>
            <a:r>
              <a:rPr lang="en-CA" sz="2000" b="1" dirty="0"/>
              <a:t>array</a:t>
            </a:r>
            <a:r>
              <a:rPr lang="en-CA" sz="2000" dirty="0"/>
              <a:t> of node names (1…n), which </a:t>
            </a:r>
            <a:r>
              <a:rPr lang="en-CA" sz="2000" b="1" dirty="0"/>
              <a:t>might</a:t>
            </a:r>
            <a:r>
              <a:rPr lang="en-CA" sz="2000" dirty="0"/>
              <a:t> represent a Hamiltonian cycle</a:t>
            </a:r>
          </a:p>
        </p:txBody>
      </p:sp>
    </p:spTree>
    <p:extLst>
      <p:ext uri="{BB962C8B-B14F-4D97-AF65-F5344CB8AC3E}">
        <p14:creationId xmlns:p14="http://schemas.microsoft.com/office/powerpoint/2010/main" val="156170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How are </a:t>
            </a:r>
            <a:r>
              <a:rPr lang="en-CA" b="1" dirty="0"/>
              <a:t>P</a:t>
            </a:r>
            <a:r>
              <a:rPr lang="en-CA" dirty="0"/>
              <a:t> and </a:t>
            </a:r>
            <a:r>
              <a:rPr lang="en-CA" b="1" dirty="0"/>
              <a:t>NP</a:t>
            </a:r>
            <a:r>
              <a:rPr lang="en-CA" dirty="0"/>
              <a:t> related?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36005" y="1028384"/>
                <a:ext cx="11420917" cy="4940368"/>
              </a:xfrm>
            </p:spPr>
            <p:txBody>
              <a:bodyPr>
                <a:normAutofit/>
              </a:bodyPr>
              <a:lstStyle/>
              <a:p>
                <a14:m>
                  <m:oMath xmlns:m="http://schemas.openxmlformats.org/officeDocument/2006/math">
                    <m:r>
                      <a:rPr lang="en-CA" b="0" i="1" smtClean="0">
                        <a:latin typeface="Cambria Math" panose="02040503050406030204" pitchFamily="18" charset="0"/>
                      </a:rPr>
                      <m:t>𝑃</m:t>
                    </m:r>
                    <m:r>
                      <a:rPr lang="en-CA" b="0" i="1" smtClean="0">
                        <a:latin typeface="Cambria Math" panose="02040503050406030204" pitchFamily="18" charset="0"/>
                      </a:rPr>
                      <m:t>⊆</m:t>
                    </m:r>
                    <m:r>
                      <a:rPr lang="en-CA" b="0" i="1" smtClean="0">
                        <a:latin typeface="Cambria Math" panose="02040503050406030204" pitchFamily="18" charset="0"/>
                      </a:rPr>
                      <m:t>𝑁𝑃</m:t>
                    </m:r>
                  </m:oMath>
                </a14:m>
                <a:endParaRPr lang="en-CA" dirty="0"/>
              </a:p>
              <a:p>
                <a:pPr lvl="1"/>
                <a:r>
                  <a:rPr lang="en-CA" dirty="0"/>
                  <a:t>Consider a problem </a:t>
                </a:r>
                <a14:m>
                  <m:oMath xmlns:m="http://schemas.openxmlformats.org/officeDocument/2006/math">
                    <m:r>
                      <m:rPr>
                        <m:sty m:val="p"/>
                      </m:rPr>
                      <a:rPr lang="en-CA" b="0" i="0" smtClean="0">
                        <a:latin typeface="Cambria Math" panose="02040503050406030204" pitchFamily="18" charset="0"/>
                      </a:rPr>
                      <m:t>Π</m:t>
                    </m:r>
                    <m:r>
                      <a:rPr lang="en-CA" b="0" i="1" smtClean="0">
                        <a:latin typeface="Cambria Math" panose="02040503050406030204" pitchFamily="18" charset="0"/>
                      </a:rPr>
                      <m:t>∈</m:t>
                    </m:r>
                    <m:r>
                      <a:rPr lang="en-CA" b="0" i="1" smtClean="0">
                        <a:latin typeface="Cambria Math" panose="02040503050406030204" pitchFamily="18" charset="0"/>
                      </a:rPr>
                      <m:t>𝑃</m:t>
                    </m:r>
                  </m:oMath>
                </a14:m>
                <a:endParaRPr lang="en-CA" dirty="0"/>
              </a:p>
              <a:p>
                <a:pPr lvl="1"/>
                <a:r>
                  <a:rPr lang="en-CA" dirty="0"/>
                  <a:t>We show there exists a poly-time </a:t>
                </a:r>
                <a14:m>
                  <m:oMath xmlns:m="http://schemas.openxmlformats.org/officeDocument/2006/math">
                    <m:r>
                      <a:rPr lang="en-CA" i="1">
                        <a:latin typeface="Cambria Math" panose="02040503050406030204" pitchFamily="18" charset="0"/>
                      </a:rPr>
                      <m:t>𝑣𝑒𝑟𝑖𝑓𝑦</m:t>
                    </m:r>
                    <m:r>
                      <a:rPr lang="en-CA" i="1">
                        <a:latin typeface="Cambria Math" panose="02040503050406030204" pitchFamily="18" charset="0"/>
                      </a:rPr>
                      <m:t>(</m:t>
                    </m:r>
                    <m:r>
                      <a:rPr lang="en-CA" i="1">
                        <a:latin typeface="Cambria Math" panose="02040503050406030204" pitchFamily="18" charset="0"/>
                      </a:rPr>
                      <m:t>𝐼</m:t>
                    </m:r>
                    <m:r>
                      <a:rPr lang="en-CA" i="1">
                        <a:latin typeface="Cambria Math" panose="02040503050406030204" pitchFamily="18" charset="0"/>
                      </a:rPr>
                      <m:t>,</m:t>
                    </m:r>
                    <m:r>
                      <a:rPr lang="en-CA" i="1">
                        <a:latin typeface="Cambria Math" panose="02040503050406030204" pitchFamily="18" charset="0"/>
                      </a:rPr>
                      <m:t>𝐶</m:t>
                    </m:r>
                    <m:r>
                      <a:rPr lang="en-CA" i="1">
                        <a:latin typeface="Cambria Math" panose="02040503050406030204" pitchFamily="18" charset="0"/>
                      </a:rPr>
                      <m:t>)</m:t>
                    </m:r>
                  </m:oMath>
                </a14:m>
                <a:r>
                  <a:rPr lang="en-CA" b="1" dirty="0"/>
                  <a:t> such that</a:t>
                </a:r>
                <a:r>
                  <a:rPr lang="en-CA" dirty="0"/>
                  <a:t>:</a:t>
                </a:r>
              </a:p>
              <a:p>
                <a:pPr lvl="2"/>
                <a:r>
                  <a:rPr lang="en-CA" dirty="0"/>
                  <a:t>For every </a:t>
                </a:r>
                <a:r>
                  <a:rPr lang="en-CA" b="1" dirty="0"/>
                  <a:t>yes</a:t>
                </a:r>
                <a:r>
                  <a:rPr lang="en-CA" dirty="0"/>
                  <a:t>-instance </a:t>
                </a:r>
                <a14:m>
                  <m:oMath xmlns:m="http://schemas.openxmlformats.org/officeDocument/2006/math">
                    <m:r>
                      <a:rPr lang="en-CA" i="1">
                        <a:latin typeface="Cambria Math" panose="02040503050406030204" pitchFamily="18" charset="0"/>
                      </a:rPr>
                      <m:t>𝐼</m:t>
                    </m:r>
                  </m:oMath>
                </a14:m>
                <a:r>
                  <a:rPr lang="en-CA" dirty="0"/>
                  <a:t> of </a:t>
                </a:r>
                <a14:m>
                  <m:oMath xmlns:m="http://schemas.openxmlformats.org/officeDocument/2006/math">
                    <m:r>
                      <m:rPr>
                        <m:sty m:val="p"/>
                      </m:rPr>
                      <a:rPr lang="en-CA">
                        <a:latin typeface="Cambria Math" panose="02040503050406030204" pitchFamily="18" charset="0"/>
                      </a:rPr>
                      <m:t>Π</m:t>
                    </m:r>
                  </m:oMath>
                </a14:m>
                <a:r>
                  <a:rPr lang="en-CA" dirty="0"/>
                  <a:t>, </a:t>
                </a:r>
                <a14:m>
                  <m:oMath xmlns:m="http://schemas.openxmlformats.org/officeDocument/2006/math">
                    <m:r>
                      <a:rPr lang="en-CA" i="1">
                        <a:latin typeface="Cambria Math" panose="02040503050406030204" pitchFamily="18" charset="0"/>
                      </a:rPr>
                      <m:t>𝑣𝑒𝑟𝑖𝑓𝑦</m:t>
                    </m:r>
                    <m:d>
                      <m:dPr>
                        <m:ctrlPr>
                          <a:rPr lang="en-CA" i="1">
                            <a:latin typeface="Cambria Math" panose="02040503050406030204" pitchFamily="18" charset="0"/>
                          </a:rPr>
                        </m:ctrlPr>
                      </m:dPr>
                      <m:e>
                        <m:r>
                          <a:rPr lang="en-CA" i="1">
                            <a:latin typeface="Cambria Math" panose="02040503050406030204" pitchFamily="18" charset="0"/>
                          </a:rPr>
                          <m:t>𝐼</m:t>
                        </m:r>
                        <m:r>
                          <a:rPr lang="en-CA" i="1">
                            <a:latin typeface="Cambria Math" panose="02040503050406030204" pitchFamily="18" charset="0"/>
                          </a:rPr>
                          <m:t>,</m:t>
                        </m:r>
                        <m:r>
                          <a:rPr lang="en-CA" i="1">
                            <a:latin typeface="Cambria Math" panose="02040503050406030204" pitchFamily="18" charset="0"/>
                          </a:rPr>
                          <m:t>𝐶</m:t>
                        </m:r>
                      </m:e>
                    </m:d>
                    <m:r>
                      <a:rPr lang="en-CA" i="1">
                        <a:latin typeface="Cambria Math" panose="02040503050406030204" pitchFamily="18" charset="0"/>
                      </a:rPr>
                      <m:t>=</m:t>
                    </m:r>
                    <m:r>
                      <a:rPr lang="en-CA" i="1">
                        <a:latin typeface="Cambria Math" panose="02040503050406030204" pitchFamily="18" charset="0"/>
                      </a:rPr>
                      <m:t>𝑡𝑟𝑢𝑒</m:t>
                    </m:r>
                  </m:oMath>
                </a14:m>
                <a:r>
                  <a:rPr lang="en-CA" dirty="0"/>
                  <a:t> for </a:t>
                </a:r>
                <a:r>
                  <a:rPr lang="en-CA" b="1" dirty="0"/>
                  <a:t>some </a:t>
                </a:r>
                <a14:m>
                  <m:oMath xmlns:m="http://schemas.openxmlformats.org/officeDocument/2006/math">
                    <m:r>
                      <a:rPr lang="en-CA" i="1">
                        <a:latin typeface="Cambria Math" panose="02040503050406030204" pitchFamily="18" charset="0"/>
                      </a:rPr>
                      <m:t>𝐶</m:t>
                    </m:r>
                  </m:oMath>
                </a14:m>
                <a:endParaRPr lang="en-CA" dirty="0"/>
              </a:p>
              <a:p>
                <a:pPr lvl="2"/>
                <a:r>
                  <a:rPr lang="en-CA" dirty="0"/>
                  <a:t>For every </a:t>
                </a:r>
                <a:r>
                  <a:rPr lang="en-CA" b="1" dirty="0"/>
                  <a:t>no</a:t>
                </a:r>
                <a:r>
                  <a:rPr lang="en-CA" dirty="0"/>
                  <a:t>-instance </a:t>
                </a:r>
                <a14:m>
                  <m:oMath xmlns:m="http://schemas.openxmlformats.org/officeDocument/2006/math">
                    <m:r>
                      <a:rPr lang="en-CA" i="1">
                        <a:latin typeface="Cambria Math" panose="02040503050406030204" pitchFamily="18" charset="0"/>
                      </a:rPr>
                      <m:t>𝐼</m:t>
                    </m:r>
                  </m:oMath>
                </a14:m>
                <a:r>
                  <a:rPr lang="en-CA" dirty="0"/>
                  <a:t> of </a:t>
                </a:r>
                <a14:m>
                  <m:oMath xmlns:m="http://schemas.openxmlformats.org/officeDocument/2006/math">
                    <m:r>
                      <m:rPr>
                        <m:sty m:val="p"/>
                      </m:rPr>
                      <a:rPr lang="en-CA">
                        <a:latin typeface="Cambria Math" panose="02040503050406030204" pitchFamily="18" charset="0"/>
                      </a:rPr>
                      <m:t>Π</m:t>
                    </m:r>
                  </m:oMath>
                </a14:m>
                <a:r>
                  <a:rPr lang="en-CA" dirty="0"/>
                  <a:t>, </a:t>
                </a:r>
                <a14:m>
                  <m:oMath xmlns:m="http://schemas.openxmlformats.org/officeDocument/2006/math">
                    <m:r>
                      <a:rPr lang="en-CA" i="1">
                        <a:latin typeface="Cambria Math" panose="02040503050406030204" pitchFamily="18" charset="0"/>
                      </a:rPr>
                      <m:t>𝑣𝑒𝑟𝑖𝑓𝑦</m:t>
                    </m:r>
                    <m:d>
                      <m:dPr>
                        <m:ctrlPr>
                          <a:rPr lang="en-CA" i="1">
                            <a:latin typeface="Cambria Math" panose="02040503050406030204" pitchFamily="18" charset="0"/>
                          </a:rPr>
                        </m:ctrlPr>
                      </m:dPr>
                      <m:e>
                        <m:r>
                          <a:rPr lang="en-CA" i="1">
                            <a:latin typeface="Cambria Math" panose="02040503050406030204" pitchFamily="18" charset="0"/>
                          </a:rPr>
                          <m:t>𝐼</m:t>
                        </m:r>
                        <m:r>
                          <a:rPr lang="en-CA" i="1">
                            <a:latin typeface="Cambria Math" panose="02040503050406030204" pitchFamily="18" charset="0"/>
                          </a:rPr>
                          <m:t>,</m:t>
                        </m:r>
                        <m:r>
                          <a:rPr lang="en-CA" i="1">
                            <a:latin typeface="Cambria Math" panose="02040503050406030204" pitchFamily="18" charset="0"/>
                          </a:rPr>
                          <m:t>𝐶</m:t>
                        </m:r>
                      </m:e>
                    </m:d>
                    <m:r>
                      <a:rPr lang="en-CA" i="1">
                        <a:latin typeface="Cambria Math" panose="02040503050406030204" pitchFamily="18" charset="0"/>
                      </a:rPr>
                      <m:t>=</m:t>
                    </m:r>
                    <m:r>
                      <a:rPr lang="en-CA" i="1">
                        <a:latin typeface="Cambria Math" panose="02040503050406030204" pitchFamily="18" charset="0"/>
                      </a:rPr>
                      <m:t>𝑓𝑎𝑙𝑠𝑒</m:t>
                    </m:r>
                  </m:oMath>
                </a14:m>
                <a:r>
                  <a:rPr lang="en-CA" dirty="0"/>
                  <a:t> for </a:t>
                </a:r>
                <a:r>
                  <a:rPr lang="en-CA" b="1" dirty="0"/>
                  <a:t>all</a:t>
                </a:r>
                <a:r>
                  <a:rPr lang="en-CA" dirty="0"/>
                  <a:t> </a:t>
                </a:r>
                <a14:m>
                  <m:oMath xmlns:m="http://schemas.openxmlformats.org/officeDocument/2006/math">
                    <m:r>
                      <a:rPr lang="en-CA" i="1">
                        <a:latin typeface="Cambria Math" panose="02040503050406030204" pitchFamily="18" charset="0"/>
                      </a:rPr>
                      <m:t>𝐶</m:t>
                    </m:r>
                  </m:oMath>
                </a14:m>
                <a:endParaRPr lang="en-CA" dirty="0"/>
              </a:p>
              <a:p>
                <a:pPr lvl="1"/>
                <a:r>
                  <a:rPr lang="en-CA" dirty="0"/>
                  <a:t>By definition, there is a poly-time algorithm </a:t>
                </a:r>
                <a14:m>
                  <m:oMath xmlns:m="http://schemas.openxmlformats.org/officeDocument/2006/math">
                    <m:r>
                      <a:rPr lang="en-CA" i="1" dirty="0" smtClean="0">
                        <a:latin typeface="Cambria Math" panose="02040503050406030204" pitchFamily="18" charset="0"/>
                      </a:rPr>
                      <m:t>𝐴</m:t>
                    </m:r>
                  </m:oMath>
                </a14:m>
                <a:r>
                  <a:rPr lang="en-CA" dirty="0"/>
                  <a:t> to solve </a:t>
                </a:r>
                <a14:m>
                  <m:oMath xmlns:m="http://schemas.openxmlformats.org/officeDocument/2006/math">
                    <m:r>
                      <m:rPr>
                        <m:sty m:val="p"/>
                      </m:rPr>
                      <a:rPr lang="en-CA" b="0" i="0" smtClean="0">
                        <a:latin typeface="Cambria Math" panose="02040503050406030204" pitchFamily="18" charset="0"/>
                      </a:rPr>
                      <m:t>Π</m:t>
                    </m:r>
                  </m:oMath>
                </a14:m>
                <a:endParaRPr lang="en-CA" dirty="0"/>
              </a:p>
              <a:p>
                <a:pPr lvl="2"/>
                <a:r>
                  <a:rPr lang="en-CA" dirty="0"/>
                  <a:t>Implement </a:t>
                </a:r>
                <a14:m>
                  <m:oMath xmlns:m="http://schemas.openxmlformats.org/officeDocument/2006/math">
                    <m:r>
                      <a:rPr lang="en-CA" b="0" i="1" smtClean="0">
                        <a:latin typeface="Cambria Math" panose="02040503050406030204" pitchFamily="18" charset="0"/>
                      </a:rPr>
                      <m:t>𝑣𝑒𝑟𝑖𝑓𝑦</m:t>
                    </m:r>
                    <m:r>
                      <a:rPr lang="en-CA" b="0" i="1" smtClean="0">
                        <a:latin typeface="Cambria Math" panose="02040503050406030204" pitchFamily="18" charset="0"/>
                      </a:rPr>
                      <m:t>(</m:t>
                    </m:r>
                    <m:r>
                      <a:rPr lang="en-CA" b="0" i="1" smtClean="0">
                        <a:latin typeface="Cambria Math" panose="02040503050406030204" pitchFamily="18" charset="0"/>
                      </a:rPr>
                      <m:t>𝐼</m:t>
                    </m:r>
                    <m:r>
                      <a:rPr lang="en-CA" b="0" i="1" smtClean="0">
                        <a:latin typeface="Cambria Math" panose="02040503050406030204" pitchFamily="18" charset="0"/>
                      </a:rPr>
                      <m:t>,</m:t>
                    </m:r>
                    <m:r>
                      <a:rPr lang="en-CA" b="0" i="1" smtClean="0">
                        <a:latin typeface="Cambria Math" panose="02040503050406030204" pitchFamily="18" charset="0"/>
                      </a:rPr>
                      <m:t>𝐶</m:t>
                    </m:r>
                    <m:r>
                      <a:rPr lang="en-CA" b="0" i="1" smtClean="0">
                        <a:latin typeface="Cambria Math" panose="02040503050406030204" pitchFamily="18" charset="0"/>
                      </a:rPr>
                      <m:t>)</m:t>
                    </m:r>
                  </m:oMath>
                </a14:m>
                <a:r>
                  <a:rPr lang="en-CA" dirty="0"/>
                  <a:t> by simply running </a:t>
                </a:r>
                <a14:m>
                  <m:oMath xmlns:m="http://schemas.openxmlformats.org/officeDocument/2006/math">
                    <m:r>
                      <a:rPr lang="en-CA" b="0" i="1" smtClean="0">
                        <a:latin typeface="Cambria Math" panose="02040503050406030204" pitchFamily="18" charset="0"/>
                      </a:rPr>
                      <m:t>𝐴</m:t>
                    </m:r>
                    <m:r>
                      <a:rPr lang="en-CA" b="0" i="1" smtClean="0">
                        <a:latin typeface="Cambria Math" panose="02040503050406030204" pitchFamily="18" charset="0"/>
                      </a:rPr>
                      <m:t>(</m:t>
                    </m:r>
                    <m:r>
                      <a:rPr lang="en-CA" b="0" i="1" smtClean="0">
                        <a:latin typeface="Cambria Math" panose="02040503050406030204" pitchFamily="18" charset="0"/>
                      </a:rPr>
                      <m:t>𝐼</m:t>
                    </m:r>
                    <m:r>
                      <a:rPr lang="en-CA" b="0" i="1" smtClean="0">
                        <a:latin typeface="Cambria Math" panose="02040503050406030204" pitchFamily="18" charset="0"/>
                      </a:rPr>
                      <m:t>)</m:t>
                    </m:r>
                  </m:oMath>
                </a14:m>
                <a:r>
                  <a:rPr lang="en-CA" dirty="0"/>
                  <a:t> 	</a:t>
                </a:r>
                <a:r>
                  <a:rPr lang="en-CA" b="1" dirty="0"/>
                  <a:t>[</a:t>
                </a:r>
                <a:r>
                  <a:rPr lang="en-CA" b="1" dirty="0">
                    <a:solidFill>
                      <a:srgbClr val="FFFF00"/>
                    </a:solidFill>
                  </a:rPr>
                  <a:t>ignoring</a:t>
                </a:r>
                <a:r>
                  <a:rPr lang="en-CA" b="1" dirty="0"/>
                  <a:t> </a:t>
                </a:r>
                <a14:m>
                  <m:oMath xmlns:m="http://schemas.openxmlformats.org/officeDocument/2006/math">
                    <m:r>
                      <a:rPr lang="en-CA" b="1" i="1" dirty="0" smtClean="0">
                        <a:latin typeface="Cambria Math" panose="02040503050406030204" pitchFamily="18" charset="0"/>
                      </a:rPr>
                      <m:t>𝑪</m:t>
                    </m:r>
                  </m:oMath>
                </a14:m>
                <a:r>
                  <a:rPr lang="en-CA" b="1" dirty="0"/>
                  <a:t>]</a:t>
                </a:r>
              </a:p>
              <a:p>
                <a:pPr lvl="2"/>
                <a:r>
                  <a:rPr lang="en-CA" dirty="0"/>
                  <a:t>Regardless of what </a:t>
                </a:r>
                <a14:m>
                  <m:oMath xmlns:m="http://schemas.openxmlformats.org/officeDocument/2006/math">
                    <m:r>
                      <a:rPr lang="en-CA" b="0" i="1" smtClean="0">
                        <a:latin typeface="Cambria Math" panose="02040503050406030204" pitchFamily="18" charset="0"/>
                      </a:rPr>
                      <m:t>𝐶</m:t>
                    </m:r>
                  </m:oMath>
                </a14:m>
                <a:r>
                  <a:rPr lang="en-CA" dirty="0"/>
                  <a:t> is, </a:t>
                </a:r>
                <a14:m>
                  <m:oMath xmlns:m="http://schemas.openxmlformats.org/officeDocument/2006/math">
                    <m:r>
                      <a:rPr lang="en-CA" b="0" i="1" smtClean="0">
                        <a:latin typeface="Cambria Math" panose="02040503050406030204" pitchFamily="18" charset="0"/>
                      </a:rPr>
                      <m:t>𝑣𝑒𝑟𝑖𝑓𝑦</m:t>
                    </m:r>
                    <m:r>
                      <a:rPr lang="en-CA" b="0" i="1" smtClean="0">
                        <a:latin typeface="Cambria Math" panose="02040503050406030204" pitchFamily="18" charset="0"/>
                      </a:rPr>
                      <m:t>(</m:t>
                    </m:r>
                    <m:r>
                      <a:rPr lang="en-CA" b="0" i="1" smtClean="0">
                        <a:latin typeface="Cambria Math" panose="02040503050406030204" pitchFamily="18" charset="0"/>
                      </a:rPr>
                      <m:t>𝐼</m:t>
                    </m:r>
                    <m:r>
                      <a:rPr lang="en-CA" b="0" i="1" smtClean="0">
                        <a:latin typeface="Cambria Math" panose="02040503050406030204" pitchFamily="18" charset="0"/>
                      </a:rPr>
                      <m:t>,</m:t>
                    </m:r>
                    <m:r>
                      <a:rPr lang="en-CA" b="0" i="1" smtClean="0">
                        <a:latin typeface="Cambria Math" panose="02040503050406030204" pitchFamily="18" charset="0"/>
                      </a:rPr>
                      <m:t>𝐶</m:t>
                    </m:r>
                    <m:r>
                      <a:rPr lang="en-CA" b="0" i="1" smtClean="0">
                        <a:latin typeface="Cambria Math" panose="02040503050406030204" pitchFamily="18" charset="0"/>
                      </a:rPr>
                      <m:t>)</m:t>
                    </m:r>
                  </m:oMath>
                </a14:m>
                <a:r>
                  <a:rPr lang="en-CA" dirty="0"/>
                  <a:t> satisfies the above</a:t>
                </a:r>
              </a:p>
              <a:p>
                <a:r>
                  <a:rPr lang="en-CA" b="0" dirty="0"/>
                  <a:t>How about </a:t>
                </a:r>
                <a14:m>
                  <m:oMath xmlns:m="http://schemas.openxmlformats.org/officeDocument/2006/math">
                    <m:r>
                      <a:rPr lang="en-CA" b="0" i="1" smtClean="0">
                        <a:latin typeface="Cambria Math" panose="02040503050406030204" pitchFamily="18" charset="0"/>
                      </a:rPr>
                      <m:t>𝑁𝑃</m:t>
                    </m:r>
                    <m:r>
                      <a:rPr lang="en-CA" b="0" i="1" smtClean="0">
                        <a:latin typeface="Cambria Math" panose="02040503050406030204" pitchFamily="18" charset="0"/>
                      </a:rPr>
                      <m:t>⊆</m:t>
                    </m:r>
                    <m:r>
                      <a:rPr lang="en-CA" b="0" i="1" smtClean="0">
                        <a:latin typeface="Cambria Math" panose="02040503050406030204" pitchFamily="18" charset="0"/>
                      </a:rPr>
                      <m:t>𝑃</m:t>
                    </m:r>
                    <m:r>
                      <a:rPr lang="en-CA" b="0" i="1" smtClean="0">
                        <a:latin typeface="Cambria Math" panose="02040503050406030204" pitchFamily="18" charset="0"/>
                      </a:rPr>
                      <m:t> ?</m:t>
                    </m:r>
                  </m:oMath>
                </a14:m>
                <a:endParaRPr lang="en-CA"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36005" y="1028384"/>
                <a:ext cx="11420917" cy="4940368"/>
              </a:xfrm>
              <a:blipFill>
                <a:blip r:embed="rId3"/>
                <a:stretch>
                  <a:fillRect l="-1442" b="-3704"/>
                </a:stretch>
              </a:blipFill>
            </p:spPr>
            <p:txBody>
              <a:bodyPr/>
              <a:lstStyle/>
              <a:p>
                <a:r>
                  <a:rPr lang="en-CA">
                    <a:noFill/>
                  </a:rPr>
                  <a:t> </a:t>
                </a:r>
              </a:p>
            </p:txBody>
          </p:sp>
        </mc:Fallback>
      </mc:AlternateContent>
      <p:sp>
        <p:nvSpPr>
          <p:cNvPr id="4" name="Rectangular Callout 3"/>
          <p:cNvSpPr/>
          <p:nvPr/>
        </p:nvSpPr>
        <p:spPr>
          <a:xfrm>
            <a:off x="5147049" y="5597918"/>
            <a:ext cx="5074617" cy="448117"/>
          </a:xfrm>
          <a:prstGeom prst="wedgeRectCallout">
            <a:avLst>
              <a:gd name="adj1" fmla="val -65704"/>
              <a:gd name="adj2" fmla="val -273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t>Million dollar question. We think not.</a:t>
            </a:r>
          </a:p>
        </p:txBody>
      </p:sp>
      <p:sp>
        <p:nvSpPr>
          <p:cNvPr id="5" name="Slide Number Placeholder 4">
            <a:extLst>
              <a:ext uri="{FF2B5EF4-FFF2-40B4-BE49-F238E27FC236}">
                <a16:creationId xmlns:a16="http://schemas.microsoft.com/office/drawing/2014/main" id="{F93C0ED7-4214-0543-945C-F4C6947A5EE4}"/>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363173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Polynomial </a:t>
            </a:r>
            <a:r>
              <a:rPr lang="en-CA" b="1" dirty="0">
                <a:solidFill>
                  <a:srgbClr val="FFFF00"/>
                </a:solidFill>
              </a:rPr>
              <a:t>transformations</a:t>
            </a:r>
          </a:p>
        </p:txBody>
      </p:sp>
      <p:sp>
        <p:nvSpPr>
          <p:cNvPr id="5" name="Text Placeholder 4"/>
          <p:cNvSpPr>
            <a:spLocks noGrp="1"/>
          </p:cNvSpPr>
          <p:nvPr>
            <p:ph type="body" idx="1"/>
          </p:nvPr>
        </p:nvSpPr>
        <p:spPr/>
        <p:txBody>
          <a:bodyPr/>
          <a:lstStyle/>
          <a:p>
            <a:r>
              <a:rPr lang="en-CA" dirty="0"/>
              <a:t>A subclass of poly-time reductions</a:t>
            </a:r>
          </a:p>
          <a:p>
            <a:r>
              <a:rPr lang="en-CA" dirty="0"/>
              <a:t>commonly used for </a:t>
            </a:r>
            <a:r>
              <a:rPr lang="en-CA" b="1" dirty="0"/>
              <a:t>NP-completeness </a:t>
            </a:r>
            <a:r>
              <a:rPr lang="en-CA" dirty="0"/>
              <a:t>and </a:t>
            </a:r>
            <a:r>
              <a:rPr lang="en-CA" b="1" dirty="0"/>
              <a:t>impossibility </a:t>
            </a:r>
            <a:r>
              <a:rPr lang="en-CA" dirty="0"/>
              <a:t>results</a:t>
            </a:r>
          </a:p>
        </p:txBody>
      </p:sp>
      <p:sp>
        <p:nvSpPr>
          <p:cNvPr id="2" name="Slide Number Placeholder 1">
            <a:extLst>
              <a:ext uri="{FF2B5EF4-FFF2-40B4-BE49-F238E27FC236}">
                <a16:creationId xmlns:a16="http://schemas.microsoft.com/office/drawing/2014/main" id="{F8BADD8D-6915-83C8-18C8-86A603BBA533}"/>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783851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3069CC3-5376-9446-8533-3E5EF645EC25}"/>
              </a:ext>
            </a:extLst>
          </p:cNvPr>
          <p:cNvPicPr>
            <a:picLocks noChangeAspect="1"/>
          </p:cNvPicPr>
          <p:nvPr/>
        </p:nvPicPr>
        <p:blipFill>
          <a:blip r:embed="rId2"/>
          <a:stretch>
            <a:fillRect/>
          </a:stretch>
        </p:blipFill>
        <p:spPr>
          <a:xfrm>
            <a:off x="379644" y="1028384"/>
            <a:ext cx="9270031" cy="44401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245477" y="-2"/>
            <a:ext cx="10801934" cy="1028386"/>
          </a:xfrm>
        </p:spPr>
        <p:txBody>
          <a:bodyPr/>
          <a:lstStyle/>
          <a:p>
            <a:r>
              <a:rPr lang="en-CA" b="1" dirty="0"/>
              <a:t>Polynomial</a:t>
            </a:r>
            <a:r>
              <a:rPr lang="en-CA" dirty="0"/>
              <a:t> </a:t>
            </a:r>
            <a:r>
              <a:rPr lang="en-CA" b="1" u="sng" dirty="0">
                <a:solidFill>
                  <a:srgbClr val="FFFF00"/>
                </a:solidFill>
              </a:rPr>
              <a:t>transformations</a:t>
            </a:r>
          </a:p>
        </p:txBody>
      </p:sp>
      <mc:AlternateContent xmlns:mc="http://schemas.openxmlformats.org/markup-compatibility/2006" xmlns:a14="http://schemas.microsoft.com/office/drawing/2010/main">
        <mc:Choice Requires="a14">
          <p:sp>
            <p:nvSpPr>
              <p:cNvPr id="5" name="Rectangle 4"/>
              <p:cNvSpPr/>
              <p:nvPr/>
            </p:nvSpPr>
            <p:spPr>
              <a:xfrm>
                <a:off x="6770568" y="4514124"/>
                <a:ext cx="4689771" cy="20952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t>[Mechanics] to give a polynomial</a:t>
                </a:r>
                <a:br>
                  <a:rPr lang="en-CA" sz="2000" dirty="0"/>
                </a:br>
                <a:r>
                  <a:rPr lang="en-CA" sz="2000" dirty="0"/>
                  <a:t>transformation, you must:</a:t>
                </a:r>
              </a:p>
              <a:p>
                <a:pPr algn="ctr"/>
                <a:r>
                  <a:rPr lang="en-CA" sz="2000" dirty="0"/>
                  <a:t>1. </a:t>
                </a:r>
                <a:r>
                  <a:rPr lang="en-CA" sz="2000" b="1" dirty="0"/>
                  <a:t>specify</a:t>
                </a:r>
                <a:r>
                  <a:rPr lang="en-CA" sz="2000" dirty="0"/>
                  <a:t> </a:t>
                </a:r>
                <a14:m>
                  <m:oMath xmlns:m="http://schemas.openxmlformats.org/officeDocument/2006/math">
                    <m:r>
                      <a:rPr lang="en-CA" sz="2000" b="0" i="1" smtClean="0">
                        <a:latin typeface="Cambria Math" panose="02040503050406030204" pitchFamily="18" charset="0"/>
                      </a:rPr>
                      <m:t>𝑓</m:t>
                    </m:r>
                    <m:r>
                      <a:rPr lang="en-CA" sz="2000" b="0" i="1" smtClean="0">
                        <a:latin typeface="Cambria Math" panose="02040503050406030204" pitchFamily="18" charset="0"/>
                      </a:rPr>
                      <m:t>(</m:t>
                    </m:r>
                    <m:r>
                      <a:rPr lang="en-CA" sz="2000" b="0" i="1" smtClean="0">
                        <a:latin typeface="Cambria Math" panose="02040503050406030204" pitchFamily="18" charset="0"/>
                      </a:rPr>
                      <m:t>𝐼</m:t>
                    </m:r>
                    <m:r>
                      <a:rPr lang="en-CA" sz="2000" b="0" i="1" smtClean="0">
                        <a:latin typeface="Cambria Math" panose="02040503050406030204" pitchFamily="18" charset="0"/>
                      </a:rPr>
                      <m:t>)</m:t>
                    </m:r>
                  </m:oMath>
                </a14:m>
                <a:r>
                  <a:rPr lang="en-CA" sz="2000" dirty="0"/>
                  <a:t>,</a:t>
                </a:r>
                <a:br>
                  <a:rPr lang="en-CA" sz="2000" dirty="0"/>
                </a:br>
                <a:r>
                  <a:rPr lang="en-CA" sz="2000" dirty="0"/>
                  <a:t>2. </a:t>
                </a:r>
                <a:r>
                  <a:rPr lang="en-CA" sz="2000" b="1" dirty="0"/>
                  <a:t>show</a:t>
                </a:r>
                <a:r>
                  <a:rPr lang="en-CA" sz="2000" dirty="0"/>
                  <a:t> it runs in poly-time, and</a:t>
                </a:r>
                <a:br>
                  <a:rPr lang="en-CA" sz="2000" dirty="0"/>
                </a:br>
                <a:r>
                  <a:rPr lang="en-CA" sz="2000" dirty="0"/>
                  <a:t>3. </a:t>
                </a:r>
                <a:r>
                  <a:rPr lang="en-CA" sz="2000" b="1" dirty="0"/>
                  <a:t>show</a:t>
                </a:r>
                <a:r>
                  <a:rPr lang="en-CA" sz="2000" dirty="0"/>
                  <a:t> </a:t>
                </a:r>
                <a14:m>
                  <m:oMath xmlns:m="http://schemas.openxmlformats.org/officeDocument/2006/math">
                    <m:r>
                      <a:rPr lang="en-US" sz="2000" b="0" i="1" smtClean="0">
                        <a:latin typeface="Cambria Math" panose="02040503050406030204" pitchFamily="18" charset="0"/>
                      </a:rPr>
                      <m:t>𝐼</m:t>
                    </m:r>
                  </m:oMath>
                </a14:m>
                <a:r>
                  <a:rPr lang="en-CA" sz="2000" dirty="0"/>
                  <a:t> is a yes-instance of </a:t>
                </a:r>
                <a14:m>
                  <m:oMath xmlns:m="http://schemas.openxmlformats.org/officeDocument/2006/math">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Π</m:t>
                        </m:r>
                      </m:e>
                      <m:sub>
                        <m:r>
                          <a:rPr lang="en-US" sz="2000" b="0" i="1" smtClean="0">
                            <a:latin typeface="Cambria Math" panose="02040503050406030204" pitchFamily="18" charset="0"/>
                          </a:rPr>
                          <m:t>1</m:t>
                        </m:r>
                      </m:sub>
                    </m:sSub>
                  </m:oMath>
                </a14:m>
                <a:r>
                  <a:rPr lang="en-CA" sz="2000" dirty="0"/>
                  <a:t> </a:t>
                </a:r>
                <a:r>
                  <a:rPr lang="en-CA" sz="2000" b="1" dirty="0"/>
                  <a:t>IFF</a:t>
                </a:r>
                <a:br>
                  <a:rPr lang="en-CA" sz="2000" b="1" dirty="0"/>
                </a:br>
                <a14:m>
                  <m:oMath xmlns:m="http://schemas.openxmlformats.org/officeDocument/2006/math">
                    <m:r>
                      <a:rPr lang="en-US" sz="2000" b="0" i="1" smtClean="0">
                        <a:latin typeface="Cambria Math" panose="02040503050406030204" pitchFamily="18" charset="0"/>
                      </a:rPr>
                      <m:t>𝑓</m:t>
                    </m:r>
                    <m:r>
                      <a:rPr lang="en-US" sz="2000" b="0" i="1" smtClean="0">
                        <a:latin typeface="Cambria Math" panose="02040503050406030204" pitchFamily="18" charset="0"/>
                      </a:rPr>
                      <m:t>(</m:t>
                    </m:r>
                    <m:r>
                      <a:rPr lang="en-US" sz="2000" b="0" i="1" smtClean="0">
                        <a:latin typeface="Cambria Math" panose="02040503050406030204" pitchFamily="18" charset="0"/>
                      </a:rPr>
                      <m:t>𝐼</m:t>
                    </m:r>
                    <m:r>
                      <a:rPr lang="en-US" sz="2000" b="0" i="1" smtClean="0">
                        <a:latin typeface="Cambria Math" panose="02040503050406030204" pitchFamily="18" charset="0"/>
                      </a:rPr>
                      <m:t>)</m:t>
                    </m:r>
                  </m:oMath>
                </a14:m>
                <a:r>
                  <a:rPr lang="en-CA" sz="2000" dirty="0"/>
                  <a:t> is a yes-instance of </a:t>
                </a:r>
                <a14:m>
                  <m:oMath xmlns:m="http://schemas.openxmlformats.org/officeDocument/2006/math">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Π</m:t>
                        </m:r>
                      </m:e>
                      <m:sub>
                        <m:r>
                          <a:rPr lang="en-US" sz="2000" b="0" i="1" smtClean="0">
                            <a:latin typeface="Cambria Math" panose="02040503050406030204" pitchFamily="18" charset="0"/>
                          </a:rPr>
                          <m:t>2</m:t>
                        </m:r>
                      </m:sub>
                    </m:sSub>
                  </m:oMath>
                </a14:m>
                <a:r>
                  <a:rPr lang="en-CA" sz="2000" dirty="0"/>
                  <a:t>.</a:t>
                </a:r>
              </a:p>
            </p:txBody>
          </p:sp>
        </mc:Choice>
        <mc:Fallback xmlns="">
          <p:sp>
            <p:nvSpPr>
              <p:cNvPr id="5" name="Rectangle 4"/>
              <p:cNvSpPr>
                <a:spLocks noRot="1" noChangeAspect="1" noMove="1" noResize="1" noEditPoints="1" noAdjustHandles="1" noChangeArrowheads="1" noChangeShapeType="1" noTextEdit="1"/>
              </p:cNvSpPr>
              <p:nvPr/>
            </p:nvSpPr>
            <p:spPr>
              <a:xfrm>
                <a:off x="6770568" y="4514124"/>
                <a:ext cx="4689771" cy="2095249"/>
              </a:xfrm>
              <a:prstGeom prst="rect">
                <a:avLst/>
              </a:prstGeom>
              <a:blipFill>
                <a:blip r:embed="rId3"/>
                <a:stretch>
                  <a:fillRect b="-578"/>
                </a:stretch>
              </a:blipFill>
            </p:spPr>
            <p:txBody>
              <a:bodyPr/>
              <a:lstStyle/>
              <a:p>
                <a:r>
                  <a:rPr lang="en-CA">
                    <a:noFill/>
                  </a:rPr>
                  <a:t> </a:t>
                </a:r>
              </a:p>
            </p:txBody>
          </p:sp>
        </mc:Fallback>
      </mc:AlternateContent>
      <p:sp>
        <p:nvSpPr>
          <p:cNvPr id="3" name="Slide Number Placeholder 2">
            <a:extLst>
              <a:ext uri="{FF2B5EF4-FFF2-40B4-BE49-F238E27FC236}">
                <a16:creationId xmlns:a16="http://schemas.microsoft.com/office/drawing/2014/main" id="{7894EC55-610C-B0AA-1370-E17DB2A2D7F4}"/>
              </a:ext>
            </a:extLst>
          </p:cNvPr>
          <p:cNvSpPr>
            <a:spLocks noGrp="1"/>
          </p:cNvSpPr>
          <p:nvPr>
            <p:ph type="sldNum" sz="quarter" idx="12"/>
          </p:nvPr>
        </p:nvSpPr>
        <p:spPr>
          <a:xfrm>
            <a:off x="11373180" y="6492875"/>
            <a:ext cx="551167" cy="365125"/>
          </a:xfrm>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166368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39484"/>
            <a:ext cx="9905998" cy="1028386"/>
          </a:xfrm>
        </p:spPr>
        <p:txBody>
          <a:bodyPr/>
          <a:lstStyle/>
          <a:p>
            <a:r>
              <a:rPr lang="en-CA" dirty="0"/>
              <a:t>This time</a:t>
            </a:r>
          </a:p>
        </p:txBody>
      </p:sp>
      <p:sp>
        <p:nvSpPr>
          <p:cNvPr id="3" name="Content Placeholder 2"/>
          <p:cNvSpPr>
            <a:spLocks noGrp="1"/>
          </p:cNvSpPr>
          <p:nvPr>
            <p:ph idx="1"/>
          </p:nvPr>
        </p:nvSpPr>
        <p:spPr>
          <a:xfrm>
            <a:off x="1141412" y="1475860"/>
            <a:ext cx="10578057" cy="4597756"/>
          </a:xfrm>
        </p:spPr>
        <p:txBody>
          <a:bodyPr>
            <a:normAutofit/>
          </a:bodyPr>
          <a:lstStyle/>
          <a:p>
            <a:r>
              <a:rPr lang="en-US" dirty="0"/>
              <a:t>Complexity class </a:t>
            </a:r>
            <a:r>
              <a:rPr lang="en-US" b="1" dirty="0"/>
              <a:t>NP</a:t>
            </a:r>
          </a:p>
          <a:p>
            <a:pPr lvl="1"/>
            <a:r>
              <a:rPr lang="en-US" dirty="0"/>
              <a:t>Oracles, certificates, polytime verification algorithms</a:t>
            </a:r>
          </a:p>
          <a:p>
            <a:pPr lvl="1"/>
            <a:r>
              <a:rPr lang="en-US" dirty="0"/>
              <a:t>Two problems in NP</a:t>
            </a:r>
          </a:p>
          <a:p>
            <a:pPr lvl="2"/>
            <a:r>
              <a:rPr lang="en-US" sz="2800" dirty="0"/>
              <a:t>Subset sum</a:t>
            </a:r>
          </a:p>
          <a:p>
            <a:pPr lvl="2"/>
            <a:r>
              <a:rPr lang="en-US" sz="2800" dirty="0"/>
              <a:t>Hamiltonian Cycle</a:t>
            </a:r>
          </a:p>
          <a:p>
            <a:r>
              <a:rPr lang="en-US" dirty="0"/>
              <a:t>Relationship between P and NP</a:t>
            </a:r>
          </a:p>
          <a:p>
            <a:r>
              <a:rPr lang="en-US" dirty="0"/>
              <a:t>Polynomial </a:t>
            </a:r>
            <a:r>
              <a:rPr lang="en-US" b="1" dirty="0"/>
              <a:t>transformations</a:t>
            </a:r>
          </a:p>
        </p:txBody>
      </p:sp>
      <p:sp>
        <p:nvSpPr>
          <p:cNvPr id="4" name="Slide Number Placeholder 3">
            <a:extLst>
              <a:ext uri="{FF2B5EF4-FFF2-40B4-BE49-F238E27FC236}">
                <a16:creationId xmlns:a16="http://schemas.microsoft.com/office/drawing/2014/main" id="{39C042D8-BA0F-C76B-08DB-73F8AB3B7E08}"/>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145186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E30C7AF-1392-43F5-B125-0225CD095F71}"/>
              </a:ext>
            </a:extLst>
          </p:cNvPr>
          <p:cNvPicPr>
            <a:picLocks noChangeAspect="1"/>
          </p:cNvPicPr>
          <p:nvPr/>
        </p:nvPicPr>
        <p:blipFill>
          <a:blip r:embed="rId2"/>
          <a:stretch>
            <a:fillRect/>
          </a:stretch>
        </p:blipFill>
        <p:spPr>
          <a:xfrm>
            <a:off x="138912" y="599507"/>
            <a:ext cx="9546806" cy="50180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115057" y="-2"/>
            <a:ext cx="10932354" cy="599509"/>
          </a:xfrm>
        </p:spPr>
        <p:txBody>
          <a:bodyPr>
            <a:normAutofit fontScale="90000"/>
          </a:bodyPr>
          <a:lstStyle/>
          <a:p>
            <a:r>
              <a:rPr lang="en-CA" b="1" dirty="0"/>
              <a:t>Polynomial </a:t>
            </a:r>
            <a:r>
              <a:rPr lang="en-CA" b="1" u="sng" dirty="0">
                <a:solidFill>
                  <a:srgbClr val="FFFF00"/>
                </a:solidFill>
              </a:rPr>
              <a:t>transformations</a:t>
            </a:r>
            <a:r>
              <a:rPr lang="en-CA" dirty="0"/>
              <a:t> (cont.)</a:t>
            </a:r>
          </a:p>
        </p:txBody>
      </p:sp>
      <p:sp>
        <p:nvSpPr>
          <p:cNvPr id="5" name="Rectangle 4"/>
          <p:cNvSpPr/>
          <p:nvPr/>
        </p:nvSpPr>
        <p:spPr>
          <a:xfrm>
            <a:off x="9822230" y="151989"/>
            <a:ext cx="2186083" cy="1222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Also known as </a:t>
            </a:r>
            <a:r>
              <a:rPr lang="en-CA" b="1" dirty="0"/>
              <a:t>Karp reductions </a:t>
            </a:r>
            <a:r>
              <a:rPr lang="en-CA" dirty="0"/>
              <a:t>and </a:t>
            </a:r>
            <a:r>
              <a:rPr lang="en-CA" b="1" dirty="0"/>
              <a:t>many-one reductions</a:t>
            </a:r>
          </a:p>
        </p:txBody>
      </p:sp>
      <p:sp>
        <p:nvSpPr>
          <p:cNvPr id="9" name="Rectangular Callout 8"/>
          <p:cNvSpPr/>
          <p:nvPr/>
        </p:nvSpPr>
        <p:spPr>
          <a:xfrm>
            <a:off x="9394707" y="4057794"/>
            <a:ext cx="2670028" cy="1985234"/>
          </a:xfrm>
          <a:prstGeom prst="wedgeRectCallout">
            <a:avLst>
              <a:gd name="adj1" fmla="val -61667"/>
              <a:gd name="adj2" fmla="val -187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t>We saw one instance where a contrapositive was easier to prove when we discussed Hamiltonian cycles</a:t>
            </a:r>
            <a:endParaRPr lang="en-CA" sz="2000" b="1" dirty="0"/>
          </a:p>
        </p:txBody>
      </p:sp>
      <p:sp>
        <p:nvSpPr>
          <p:cNvPr id="10" name="Rectangular Callout 9"/>
          <p:cNvSpPr/>
          <p:nvPr/>
        </p:nvSpPr>
        <p:spPr>
          <a:xfrm>
            <a:off x="2276795" y="5516695"/>
            <a:ext cx="6565723" cy="1052666"/>
          </a:xfrm>
          <a:prstGeom prst="wedgeRectCallout">
            <a:avLst>
              <a:gd name="adj1" fmla="val 60544"/>
              <a:gd name="adj2" fmla="val -342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t>The contrapositive can help when it is hard to precisely characterize certificates for no-instances</a:t>
            </a:r>
            <a:br>
              <a:rPr lang="en-CA" sz="2000" dirty="0"/>
            </a:br>
            <a:r>
              <a:rPr lang="en-CA" sz="2000" dirty="0"/>
              <a:t>(or when such certificates don’t prove much)</a:t>
            </a:r>
            <a:endParaRPr lang="en-CA" sz="2000" b="1" dirty="0"/>
          </a:p>
        </p:txBody>
      </p:sp>
      <p:sp>
        <p:nvSpPr>
          <p:cNvPr id="3" name="Slide Number Placeholder 2">
            <a:extLst>
              <a:ext uri="{FF2B5EF4-FFF2-40B4-BE49-F238E27FC236}">
                <a16:creationId xmlns:a16="http://schemas.microsoft.com/office/drawing/2014/main" id="{32680135-16EF-C33C-ACED-DFDBB47882C8}"/>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164484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126" y="72665"/>
            <a:ext cx="9905998" cy="1028386"/>
          </a:xfrm>
        </p:spPr>
        <p:txBody>
          <a:bodyPr>
            <a:normAutofit fontScale="90000"/>
          </a:bodyPr>
          <a:lstStyle/>
          <a:p>
            <a:r>
              <a:rPr lang="en-CA" b="1" dirty="0"/>
              <a:t>Summarizing</a:t>
            </a:r>
            <a:br>
              <a:rPr lang="en-CA" b="1" dirty="0"/>
            </a:br>
            <a:r>
              <a:rPr lang="en-CA" dirty="0"/>
              <a:t>the More convenient definition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48126" y="1193984"/>
                <a:ext cx="9905998" cy="3596018"/>
              </a:xfrm>
            </p:spPr>
            <p:txBody>
              <a:bodyPr/>
              <a:lstStyle/>
              <a:p>
                <a:r>
                  <a:rPr lang="en-CA" b="0" dirty="0">
                    <a:latin typeface="+mj-lt"/>
                  </a:rPr>
                  <a:t>Let </a:t>
                </a:r>
                <a14:m>
                  <m:oMath xmlns:m="http://schemas.openxmlformats.org/officeDocument/2006/math">
                    <m:sSub>
                      <m:sSubPr>
                        <m:ctrlPr>
                          <a:rPr lang="en-CA" b="0" i="1" smtClean="0">
                            <a:latin typeface="Cambria Math" panose="02040503050406030204" pitchFamily="18" charset="0"/>
                          </a:rPr>
                        </m:ctrlPr>
                      </m:sSubPr>
                      <m:e>
                        <m:r>
                          <m:rPr>
                            <m:sty m:val="p"/>
                          </m:rPr>
                          <a:rPr lang="en-CA" b="0" i="0" smtClean="0">
                            <a:latin typeface="Cambria Math" panose="02040503050406030204" pitchFamily="18" charset="0"/>
                          </a:rPr>
                          <m:t>Π</m:t>
                        </m:r>
                      </m:e>
                      <m:sub>
                        <m:r>
                          <a:rPr lang="en-CA" b="0" i="1" smtClean="0">
                            <a:latin typeface="Cambria Math" panose="02040503050406030204" pitchFamily="18" charset="0"/>
                          </a:rPr>
                          <m:t>1</m:t>
                        </m:r>
                      </m:sub>
                    </m:sSub>
                  </m:oMath>
                </a14:m>
                <a:r>
                  <a:rPr lang="en-CA" b="0" dirty="0">
                    <a:latin typeface="+mj-lt"/>
                  </a:rPr>
                  <a:t> and </a:t>
                </a:r>
                <a14:m>
                  <m:oMath xmlns:m="http://schemas.openxmlformats.org/officeDocument/2006/math">
                    <m:sSub>
                      <m:sSubPr>
                        <m:ctrlPr>
                          <a:rPr lang="en-CA" b="0" i="1" smtClean="0">
                            <a:latin typeface="Cambria Math" panose="02040503050406030204" pitchFamily="18" charset="0"/>
                          </a:rPr>
                        </m:ctrlPr>
                      </m:sSubPr>
                      <m:e>
                        <m:r>
                          <m:rPr>
                            <m:sty m:val="p"/>
                          </m:rPr>
                          <a:rPr lang="en-CA" b="0" i="0" smtClean="0">
                            <a:latin typeface="Cambria Math" panose="02040503050406030204" pitchFamily="18" charset="0"/>
                          </a:rPr>
                          <m:t>Π</m:t>
                        </m:r>
                      </m:e>
                      <m:sub>
                        <m:r>
                          <a:rPr lang="en-CA" b="0" i="1" smtClean="0">
                            <a:latin typeface="Cambria Math" panose="02040503050406030204" pitchFamily="18" charset="0"/>
                          </a:rPr>
                          <m:t>2</m:t>
                        </m:r>
                      </m:sub>
                    </m:sSub>
                  </m:oMath>
                </a14:m>
                <a:r>
                  <a:rPr lang="en-CA" b="0" dirty="0">
                    <a:latin typeface="+mj-lt"/>
                  </a:rPr>
                  <a:t> be decision problems</a:t>
                </a:r>
              </a:p>
              <a:p>
                <a14:m>
                  <m:oMath xmlns:m="http://schemas.openxmlformats.org/officeDocument/2006/math">
                    <m:sSub>
                      <m:sSubPr>
                        <m:ctrlPr>
                          <a:rPr lang="en-CA" b="1" i="1" smtClean="0">
                            <a:solidFill>
                              <a:srgbClr val="FFFF00"/>
                            </a:solidFill>
                            <a:latin typeface="Cambria Math" panose="02040503050406030204" pitchFamily="18" charset="0"/>
                          </a:rPr>
                        </m:ctrlPr>
                      </m:sSubPr>
                      <m:e>
                        <m:r>
                          <a:rPr lang="en-CA" b="1" i="0" smtClean="0">
                            <a:solidFill>
                              <a:srgbClr val="FFFF00"/>
                            </a:solidFill>
                            <a:latin typeface="Cambria Math" panose="02040503050406030204" pitchFamily="18" charset="0"/>
                          </a:rPr>
                          <m:t>𝚷</m:t>
                        </m:r>
                      </m:e>
                      <m:sub>
                        <m:r>
                          <a:rPr lang="en-CA" b="1" i="1" smtClean="0">
                            <a:solidFill>
                              <a:srgbClr val="FFFF00"/>
                            </a:solidFill>
                            <a:latin typeface="Cambria Math" panose="02040503050406030204" pitchFamily="18" charset="0"/>
                          </a:rPr>
                          <m:t>𝟏</m:t>
                        </m:r>
                      </m:sub>
                    </m:sSub>
                    <m:sSub>
                      <m:sSubPr>
                        <m:ctrlPr>
                          <a:rPr lang="en-CA" b="1" i="1" smtClean="0">
                            <a:solidFill>
                              <a:srgbClr val="FFFF00"/>
                            </a:solidFill>
                            <a:latin typeface="Cambria Math" panose="02040503050406030204" pitchFamily="18" charset="0"/>
                          </a:rPr>
                        </m:ctrlPr>
                      </m:sSubPr>
                      <m:e>
                        <m:r>
                          <a:rPr lang="en-CA" b="1" i="1" smtClean="0">
                            <a:solidFill>
                              <a:srgbClr val="FFFF00"/>
                            </a:solidFill>
                            <a:latin typeface="Cambria Math" panose="02040503050406030204" pitchFamily="18" charset="0"/>
                          </a:rPr>
                          <m:t>≤</m:t>
                        </m:r>
                      </m:e>
                      <m:sub>
                        <m:r>
                          <a:rPr lang="en-CA" b="1" i="1" smtClean="0">
                            <a:solidFill>
                              <a:srgbClr val="FFFF00"/>
                            </a:solidFill>
                            <a:latin typeface="Cambria Math" panose="02040503050406030204" pitchFamily="18" charset="0"/>
                          </a:rPr>
                          <m:t>𝑷</m:t>
                        </m:r>
                      </m:sub>
                    </m:sSub>
                    <m:sSub>
                      <m:sSubPr>
                        <m:ctrlPr>
                          <a:rPr lang="en-CA" b="1" i="1" smtClean="0">
                            <a:solidFill>
                              <a:srgbClr val="FFFF00"/>
                            </a:solidFill>
                            <a:latin typeface="Cambria Math" panose="02040503050406030204" pitchFamily="18" charset="0"/>
                          </a:rPr>
                        </m:ctrlPr>
                      </m:sSubPr>
                      <m:e>
                        <m:r>
                          <a:rPr lang="en-CA" b="1" i="0" smtClean="0">
                            <a:solidFill>
                              <a:srgbClr val="FFFF00"/>
                            </a:solidFill>
                            <a:latin typeface="Cambria Math" panose="02040503050406030204" pitchFamily="18" charset="0"/>
                          </a:rPr>
                          <m:t>𝚷</m:t>
                        </m:r>
                      </m:e>
                      <m:sub>
                        <m:r>
                          <a:rPr lang="en-CA" b="1" i="1" smtClean="0">
                            <a:solidFill>
                              <a:srgbClr val="FFFF00"/>
                            </a:solidFill>
                            <a:latin typeface="Cambria Math" panose="02040503050406030204" pitchFamily="18" charset="0"/>
                          </a:rPr>
                          <m:t>𝟐</m:t>
                        </m:r>
                      </m:sub>
                    </m:sSub>
                  </m:oMath>
                </a14:m>
                <a:r>
                  <a:rPr lang="en-CA" b="0" dirty="0">
                    <a:solidFill>
                      <a:srgbClr val="FFFF00"/>
                    </a:solidFill>
                    <a:latin typeface="+mj-lt"/>
                  </a:rPr>
                  <a:t> </a:t>
                </a:r>
                <a:r>
                  <a:rPr lang="en-CA" b="1" dirty="0">
                    <a:solidFill>
                      <a:srgbClr val="FFFF00"/>
                    </a:solidFill>
                    <a:latin typeface="+mj-lt"/>
                  </a:rPr>
                  <a:t>iff</a:t>
                </a:r>
                <a:r>
                  <a:rPr lang="en-CA" b="0" dirty="0">
                    <a:latin typeface="+mj-lt"/>
                  </a:rPr>
                  <a:t> there exists </a:t>
                </a:r>
                <a14:m>
                  <m:oMath xmlns:m="http://schemas.openxmlformats.org/officeDocument/2006/math">
                    <m:r>
                      <a:rPr lang="en-CA" b="0" i="1" smtClean="0">
                        <a:latin typeface="Cambria Math" panose="02040503050406030204" pitchFamily="18" charset="0"/>
                      </a:rPr>
                      <m:t>𝑓</m:t>
                    </m:r>
                    <m:r>
                      <a:rPr lang="en-CA" b="0" i="1" smtClean="0">
                        <a:latin typeface="Cambria Math" panose="02040503050406030204" pitchFamily="18" charset="0"/>
                      </a:rPr>
                      <m:t> :</m:t>
                    </m:r>
                    <m:r>
                      <a:rPr lang="en-CA" b="0" i="1" smtClean="0">
                        <a:latin typeface="Cambria Math" panose="02040503050406030204" pitchFamily="18" charset="0"/>
                      </a:rPr>
                      <m:t>ℐ</m:t>
                    </m:r>
                    <m:d>
                      <m:dPr>
                        <m:ctrlPr>
                          <a:rPr lang="en-CA" b="0" i="1" smtClean="0">
                            <a:latin typeface="Cambria Math" panose="02040503050406030204" pitchFamily="18" charset="0"/>
                          </a:rPr>
                        </m:ctrlPr>
                      </m:dPr>
                      <m:e>
                        <m:sSub>
                          <m:sSubPr>
                            <m:ctrlPr>
                              <a:rPr lang="en-CA" b="0" i="1" smtClean="0">
                                <a:latin typeface="Cambria Math" panose="02040503050406030204" pitchFamily="18" charset="0"/>
                              </a:rPr>
                            </m:ctrlPr>
                          </m:sSubPr>
                          <m:e>
                            <m:r>
                              <m:rPr>
                                <m:sty m:val="p"/>
                              </m:rPr>
                              <a:rPr lang="en-CA" b="0" i="0" smtClean="0">
                                <a:latin typeface="Cambria Math" panose="02040503050406030204" pitchFamily="18" charset="0"/>
                              </a:rPr>
                              <m:t>Π</m:t>
                            </m:r>
                          </m:e>
                          <m:sub>
                            <m:r>
                              <a:rPr lang="en-CA" b="0" i="1" smtClean="0">
                                <a:latin typeface="Cambria Math" panose="02040503050406030204" pitchFamily="18" charset="0"/>
                              </a:rPr>
                              <m:t>1</m:t>
                            </m:r>
                          </m:sub>
                        </m:sSub>
                      </m:e>
                    </m:d>
                    <m:r>
                      <a:rPr lang="en-CA" b="0" i="1" smtClean="0">
                        <a:latin typeface="Cambria Math" panose="02040503050406030204" pitchFamily="18" charset="0"/>
                      </a:rPr>
                      <m:t>→</m:t>
                    </m:r>
                    <m:r>
                      <a:rPr lang="en-CA" b="0" i="1" smtClean="0">
                        <a:latin typeface="Cambria Math" panose="02040503050406030204" pitchFamily="18" charset="0"/>
                      </a:rPr>
                      <m:t>ℐ</m:t>
                    </m:r>
                    <m:r>
                      <a:rPr lang="en-CA" b="0" i="1" smtClean="0">
                        <a:latin typeface="Cambria Math" panose="02040503050406030204" pitchFamily="18" charset="0"/>
                      </a:rPr>
                      <m:t>(</m:t>
                    </m:r>
                    <m:sSub>
                      <m:sSubPr>
                        <m:ctrlPr>
                          <a:rPr lang="en-CA" b="0" i="1" smtClean="0">
                            <a:latin typeface="Cambria Math" panose="02040503050406030204" pitchFamily="18" charset="0"/>
                          </a:rPr>
                        </m:ctrlPr>
                      </m:sSubPr>
                      <m:e>
                        <m:r>
                          <m:rPr>
                            <m:sty m:val="p"/>
                          </m:rPr>
                          <a:rPr lang="en-CA" b="0" i="0" smtClean="0">
                            <a:latin typeface="Cambria Math" panose="02040503050406030204" pitchFamily="18" charset="0"/>
                          </a:rPr>
                          <m:t>Π</m:t>
                        </m:r>
                      </m:e>
                      <m:sub>
                        <m:r>
                          <a:rPr lang="en-CA" b="0" i="1" smtClean="0">
                            <a:latin typeface="Cambria Math" panose="02040503050406030204" pitchFamily="18" charset="0"/>
                          </a:rPr>
                          <m:t>2</m:t>
                        </m:r>
                      </m:sub>
                    </m:sSub>
                    <m:r>
                      <a:rPr lang="en-CA" b="0" i="1" smtClean="0">
                        <a:latin typeface="Cambria Math" panose="02040503050406030204" pitchFamily="18" charset="0"/>
                      </a:rPr>
                      <m:t>)</m:t>
                    </m:r>
                  </m:oMath>
                </a14:m>
                <a:r>
                  <a:rPr lang="en-CA" b="0" dirty="0">
                    <a:latin typeface="+mj-lt"/>
                  </a:rPr>
                  <a:t> such that:</a:t>
                </a:r>
              </a:p>
              <a:p>
                <a:pPr lvl="1"/>
                <a14:m>
                  <m:oMath xmlns:m="http://schemas.openxmlformats.org/officeDocument/2006/math">
                    <m:r>
                      <a:rPr lang="en-CA" b="0" i="1" smtClean="0">
                        <a:latin typeface="Cambria Math" panose="02040503050406030204" pitchFamily="18" charset="0"/>
                      </a:rPr>
                      <m:t>𝑓</m:t>
                    </m:r>
                    <m:r>
                      <a:rPr lang="en-CA" b="0" i="1" smtClean="0">
                        <a:latin typeface="Cambria Math" panose="02040503050406030204" pitchFamily="18" charset="0"/>
                      </a:rPr>
                      <m:t>(</m:t>
                    </m:r>
                    <m:r>
                      <a:rPr lang="en-CA" b="0" i="1" smtClean="0">
                        <a:latin typeface="Cambria Math" panose="02040503050406030204" pitchFamily="18" charset="0"/>
                      </a:rPr>
                      <m:t>𝐼</m:t>
                    </m:r>
                    <m:r>
                      <a:rPr lang="en-CA" b="0" i="1" smtClean="0">
                        <a:latin typeface="Cambria Math" panose="02040503050406030204" pitchFamily="18" charset="0"/>
                      </a:rPr>
                      <m:t>)</m:t>
                    </m:r>
                  </m:oMath>
                </a14:m>
                <a:r>
                  <a:rPr lang="en-CA" dirty="0"/>
                  <a:t> is computable in poly-time, for all </a:t>
                </a:r>
                <a14:m>
                  <m:oMath xmlns:m="http://schemas.openxmlformats.org/officeDocument/2006/math">
                    <m:r>
                      <a:rPr lang="en-CA" b="0" i="1" smtClean="0">
                        <a:latin typeface="Cambria Math" panose="02040503050406030204" pitchFamily="18" charset="0"/>
                      </a:rPr>
                      <m:t>𝐼</m:t>
                    </m:r>
                    <m:r>
                      <a:rPr lang="en-CA" b="0" i="1" smtClean="0">
                        <a:latin typeface="Cambria Math" panose="02040503050406030204" pitchFamily="18" charset="0"/>
                      </a:rPr>
                      <m:t>∈</m:t>
                    </m:r>
                    <m:r>
                      <a:rPr lang="en-CA" b="0" i="1" smtClean="0">
                        <a:latin typeface="Cambria Math" panose="02040503050406030204" pitchFamily="18" charset="0"/>
                      </a:rPr>
                      <m:t>ℐ</m:t>
                    </m:r>
                    <m:r>
                      <a:rPr lang="en-CA" b="0" i="1" smtClean="0">
                        <a:latin typeface="Cambria Math" panose="02040503050406030204" pitchFamily="18" charset="0"/>
                      </a:rPr>
                      <m:t>(</m:t>
                    </m:r>
                    <m:sSub>
                      <m:sSubPr>
                        <m:ctrlPr>
                          <a:rPr lang="en-CA" b="0" i="1" smtClean="0">
                            <a:latin typeface="Cambria Math" panose="02040503050406030204" pitchFamily="18" charset="0"/>
                          </a:rPr>
                        </m:ctrlPr>
                      </m:sSubPr>
                      <m:e>
                        <m:r>
                          <m:rPr>
                            <m:sty m:val="p"/>
                          </m:rPr>
                          <a:rPr lang="en-CA" b="0" i="0" smtClean="0">
                            <a:latin typeface="Cambria Math" panose="02040503050406030204" pitchFamily="18" charset="0"/>
                          </a:rPr>
                          <m:t>Π</m:t>
                        </m:r>
                      </m:e>
                      <m:sub>
                        <m:r>
                          <a:rPr lang="en-CA" b="0" i="1" smtClean="0">
                            <a:latin typeface="Cambria Math" panose="02040503050406030204" pitchFamily="18" charset="0"/>
                          </a:rPr>
                          <m:t>1</m:t>
                        </m:r>
                      </m:sub>
                    </m:sSub>
                    <m:r>
                      <a:rPr lang="en-CA" b="0" i="1" smtClean="0">
                        <a:latin typeface="Cambria Math" panose="02040503050406030204" pitchFamily="18" charset="0"/>
                      </a:rPr>
                      <m:t>)</m:t>
                    </m:r>
                  </m:oMath>
                </a14:m>
                <a:endParaRPr lang="en-CA" dirty="0"/>
              </a:p>
              <a:p>
                <a:pPr lvl="1"/>
                <a:r>
                  <a:rPr lang="en-CA" dirty="0"/>
                  <a:t>If </a:t>
                </a:r>
                <a14:m>
                  <m:oMath xmlns:m="http://schemas.openxmlformats.org/officeDocument/2006/math">
                    <m:r>
                      <a:rPr lang="en-CA" b="0" i="1" smtClean="0">
                        <a:latin typeface="Cambria Math" panose="02040503050406030204" pitchFamily="18" charset="0"/>
                      </a:rPr>
                      <m:t>𝐼</m:t>
                    </m:r>
                    <m:r>
                      <a:rPr lang="en-CA" b="0" i="1" smtClean="0">
                        <a:latin typeface="Cambria Math" panose="02040503050406030204" pitchFamily="18" charset="0"/>
                      </a:rPr>
                      <m:t>∈</m:t>
                    </m:r>
                    <m:sSub>
                      <m:sSubPr>
                        <m:ctrlPr>
                          <a:rPr lang="en-CA" b="0" i="1" smtClean="0">
                            <a:latin typeface="Cambria Math" panose="02040503050406030204" pitchFamily="18" charset="0"/>
                          </a:rPr>
                        </m:ctrlPr>
                      </m:sSubPr>
                      <m:e>
                        <m:r>
                          <a:rPr lang="en-CA" b="0" i="1" smtClean="0">
                            <a:latin typeface="Cambria Math" panose="02040503050406030204" pitchFamily="18" charset="0"/>
                          </a:rPr>
                          <m:t>ℐ</m:t>
                        </m:r>
                      </m:e>
                      <m:sub>
                        <m:r>
                          <a:rPr lang="en-CA" b="0" i="1" smtClean="0">
                            <a:latin typeface="Cambria Math" panose="02040503050406030204" pitchFamily="18" charset="0"/>
                          </a:rPr>
                          <m:t>𝑦𝑒𝑠</m:t>
                        </m:r>
                      </m:sub>
                    </m:sSub>
                    <m:r>
                      <a:rPr lang="en-CA" b="0" i="1" smtClean="0">
                        <a:latin typeface="Cambria Math" panose="02040503050406030204" pitchFamily="18" charset="0"/>
                      </a:rPr>
                      <m:t>(</m:t>
                    </m:r>
                    <m:sSub>
                      <m:sSubPr>
                        <m:ctrlPr>
                          <a:rPr lang="en-CA" b="0" i="1" smtClean="0">
                            <a:latin typeface="Cambria Math" panose="02040503050406030204" pitchFamily="18" charset="0"/>
                          </a:rPr>
                        </m:ctrlPr>
                      </m:sSubPr>
                      <m:e>
                        <m:r>
                          <m:rPr>
                            <m:sty m:val="p"/>
                          </m:rPr>
                          <a:rPr lang="en-CA" b="0" i="0" smtClean="0">
                            <a:latin typeface="Cambria Math" panose="02040503050406030204" pitchFamily="18" charset="0"/>
                          </a:rPr>
                          <m:t>Π</m:t>
                        </m:r>
                      </m:e>
                      <m:sub>
                        <m:r>
                          <a:rPr lang="en-CA" b="0" i="1" smtClean="0">
                            <a:latin typeface="Cambria Math" panose="02040503050406030204" pitchFamily="18" charset="0"/>
                          </a:rPr>
                          <m:t>1</m:t>
                        </m:r>
                      </m:sub>
                    </m:sSub>
                    <m:r>
                      <a:rPr lang="en-CA" b="0" i="1" smtClean="0">
                        <a:latin typeface="Cambria Math" panose="02040503050406030204" pitchFamily="18" charset="0"/>
                      </a:rPr>
                      <m:t>)</m:t>
                    </m:r>
                  </m:oMath>
                </a14:m>
                <a:r>
                  <a:rPr lang="en-CA" dirty="0"/>
                  <a:t> then </a:t>
                </a:r>
                <a14:m>
                  <m:oMath xmlns:m="http://schemas.openxmlformats.org/officeDocument/2006/math">
                    <m:r>
                      <a:rPr lang="en-CA" b="0" i="1" smtClean="0">
                        <a:latin typeface="Cambria Math" panose="02040503050406030204" pitchFamily="18" charset="0"/>
                      </a:rPr>
                      <m:t>𝑓</m:t>
                    </m:r>
                    <m:d>
                      <m:dPr>
                        <m:ctrlPr>
                          <a:rPr lang="en-CA" b="0" i="1" smtClean="0">
                            <a:latin typeface="Cambria Math" panose="02040503050406030204" pitchFamily="18" charset="0"/>
                          </a:rPr>
                        </m:ctrlPr>
                      </m:dPr>
                      <m:e>
                        <m:r>
                          <a:rPr lang="en-CA" b="0" i="1" smtClean="0">
                            <a:latin typeface="Cambria Math" panose="02040503050406030204" pitchFamily="18" charset="0"/>
                          </a:rPr>
                          <m:t>𝐼</m:t>
                        </m:r>
                      </m:e>
                    </m:d>
                    <m:r>
                      <a:rPr lang="en-CA" b="0" i="1" smtClean="0">
                        <a:latin typeface="Cambria Math" panose="02040503050406030204" pitchFamily="18" charset="0"/>
                      </a:rPr>
                      <m:t>∈</m:t>
                    </m:r>
                    <m:sSub>
                      <m:sSubPr>
                        <m:ctrlPr>
                          <a:rPr lang="en-CA" b="0" i="1" smtClean="0">
                            <a:latin typeface="Cambria Math" panose="02040503050406030204" pitchFamily="18" charset="0"/>
                          </a:rPr>
                        </m:ctrlPr>
                      </m:sSubPr>
                      <m:e>
                        <m:r>
                          <a:rPr lang="en-CA" b="0" i="1" smtClean="0">
                            <a:latin typeface="Cambria Math" panose="02040503050406030204" pitchFamily="18" charset="0"/>
                          </a:rPr>
                          <m:t>ℐ</m:t>
                        </m:r>
                      </m:e>
                      <m:sub>
                        <m:r>
                          <a:rPr lang="en-CA" b="0" i="1" smtClean="0">
                            <a:latin typeface="Cambria Math" panose="02040503050406030204" pitchFamily="18" charset="0"/>
                          </a:rPr>
                          <m:t>𝑦𝑒𝑠</m:t>
                        </m:r>
                      </m:sub>
                    </m:sSub>
                    <m:r>
                      <a:rPr lang="en-CA" b="0" i="1" smtClean="0">
                        <a:latin typeface="Cambria Math" panose="02040503050406030204" pitchFamily="18" charset="0"/>
                      </a:rPr>
                      <m:t>(</m:t>
                    </m:r>
                    <m:sSub>
                      <m:sSubPr>
                        <m:ctrlPr>
                          <a:rPr lang="en-CA" b="0" i="1" smtClean="0">
                            <a:latin typeface="Cambria Math" panose="02040503050406030204" pitchFamily="18" charset="0"/>
                          </a:rPr>
                        </m:ctrlPr>
                      </m:sSubPr>
                      <m:e>
                        <m:r>
                          <m:rPr>
                            <m:sty m:val="p"/>
                          </m:rPr>
                          <a:rPr lang="en-CA" b="0" i="0" smtClean="0">
                            <a:latin typeface="Cambria Math" panose="02040503050406030204" pitchFamily="18" charset="0"/>
                          </a:rPr>
                          <m:t>Π</m:t>
                        </m:r>
                      </m:e>
                      <m:sub>
                        <m:r>
                          <a:rPr lang="en-CA" b="0" i="1" smtClean="0">
                            <a:latin typeface="Cambria Math" panose="02040503050406030204" pitchFamily="18" charset="0"/>
                          </a:rPr>
                          <m:t>2</m:t>
                        </m:r>
                      </m:sub>
                    </m:sSub>
                    <m:r>
                      <a:rPr lang="en-CA" b="0" i="1" smtClean="0">
                        <a:latin typeface="Cambria Math" panose="02040503050406030204" pitchFamily="18" charset="0"/>
                      </a:rPr>
                      <m:t>)</m:t>
                    </m:r>
                  </m:oMath>
                </a14:m>
                <a:endParaRPr lang="en-CA" dirty="0"/>
              </a:p>
              <a:p>
                <a:pPr lvl="1"/>
                <a:r>
                  <a:rPr lang="en-CA" b="1" dirty="0"/>
                  <a:t>If </a:t>
                </a:r>
                <a14:m>
                  <m:oMath xmlns:m="http://schemas.openxmlformats.org/officeDocument/2006/math">
                    <m:r>
                      <a:rPr lang="en-CA" b="1" i="1" smtClean="0">
                        <a:latin typeface="Cambria Math" panose="02040503050406030204" pitchFamily="18" charset="0"/>
                      </a:rPr>
                      <m:t>𝒇</m:t>
                    </m:r>
                    <m:r>
                      <a:rPr lang="en-CA" b="1" i="1" smtClean="0">
                        <a:latin typeface="Cambria Math" panose="02040503050406030204" pitchFamily="18" charset="0"/>
                      </a:rPr>
                      <m:t>(</m:t>
                    </m:r>
                    <m:r>
                      <a:rPr lang="en-CA" b="1" i="1" smtClean="0">
                        <a:latin typeface="Cambria Math" panose="02040503050406030204" pitchFamily="18" charset="0"/>
                      </a:rPr>
                      <m:t>𝑰</m:t>
                    </m:r>
                    <m:r>
                      <a:rPr lang="en-CA" b="1" i="1" smtClean="0">
                        <a:latin typeface="Cambria Math" panose="02040503050406030204" pitchFamily="18" charset="0"/>
                      </a:rPr>
                      <m:t>)∈</m:t>
                    </m:r>
                    <m:sSub>
                      <m:sSubPr>
                        <m:ctrlPr>
                          <a:rPr lang="en-CA" b="1" i="1" smtClean="0">
                            <a:latin typeface="Cambria Math" panose="02040503050406030204" pitchFamily="18" charset="0"/>
                          </a:rPr>
                        </m:ctrlPr>
                      </m:sSubPr>
                      <m:e>
                        <m:r>
                          <a:rPr lang="en-CA" b="1" i="1" smtClean="0">
                            <a:latin typeface="Cambria Math" panose="02040503050406030204" pitchFamily="18" charset="0"/>
                          </a:rPr>
                          <m:t>𝓘</m:t>
                        </m:r>
                      </m:e>
                      <m:sub>
                        <m:r>
                          <a:rPr lang="en-CA" b="1" i="1" smtClean="0">
                            <a:latin typeface="Cambria Math" panose="02040503050406030204" pitchFamily="18" charset="0"/>
                          </a:rPr>
                          <m:t>𝒚𝒆𝒔</m:t>
                        </m:r>
                      </m:sub>
                    </m:sSub>
                    <m:r>
                      <a:rPr lang="en-CA" b="1" i="1" smtClean="0">
                        <a:latin typeface="Cambria Math" panose="02040503050406030204" pitchFamily="18" charset="0"/>
                      </a:rPr>
                      <m:t>(</m:t>
                    </m:r>
                    <m:sSub>
                      <m:sSubPr>
                        <m:ctrlPr>
                          <a:rPr lang="en-CA" b="1" i="1" smtClean="0">
                            <a:latin typeface="Cambria Math" panose="02040503050406030204" pitchFamily="18" charset="0"/>
                          </a:rPr>
                        </m:ctrlPr>
                      </m:sSubPr>
                      <m:e>
                        <m:r>
                          <a:rPr lang="en-CA" b="1" i="0" smtClean="0">
                            <a:latin typeface="Cambria Math" panose="02040503050406030204" pitchFamily="18" charset="0"/>
                          </a:rPr>
                          <m:t>𝚷</m:t>
                        </m:r>
                      </m:e>
                      <m:sub>
                        <m:r>
                          <a:rPr lang="en-CA" b="1" i="1" smtClean="0">
                            <a:latin typeface="Cambria Math" panose="02040503050406030204" pitchFamily="18" charset="0"/>
                          </a:rPr>
                          <m:t>𝟐</m:t>
                        </m:r>
                      </m:sub>
                    </m:sSub>
                    <m:r>
                      <a:rPr lang="en-CA" b="1" i="1" smtClean="0">
                        <a:latin typeface="Cambria Math" panose="02040503050406030204" pitchFamily="18" charset="0"/>
                      </a:rPr>
                      <m:t>)</m:t>
                    </m:r>
                  </m:oMath>
                </a14:m>
                <a:r>
                  <a:rPr lang="en-CA" b="1" dirty="0"/>
                  <a:t> then </a:t>
                </a:r>
                <a14:m>
                  <m:oMath xmlns:m="http://schemas.openxmlformats.org/officeDocument/2006/math">
                    <m:r>
                      <a:rPr lang="en-CA" b="1" i="1" smtClean="0">
                        <a:latin typeface="Cambria Math" panose="02040503050406030204" pitchFamily="18" charset="0"/>
                      </a:rPr>
                      <m:t>𝑰</m:t>
                    </m:r>
                    <m:r>
                      <a:rPr lang="en-CA" b="1" i="1" smtClean="0">
                        <a:latin typeface="Cambria Math" panose="02040503050406030204" pitchFamily="18" charset="0"/>
                      </a:rPr>
                      <m:t>∈</m:t>
                    </m:r>
                    <m:sSub>
                      <m:sSubPr>
                        <m:ctrlPr>
                          <a:rPr lang="en-CA" b="1" i="1" smtClean="0">
                            <a:latin typeface="Cambria Math" panose="02040503050406030204" pitchFamily="18" charset="0"/>
                          </a:rPr>
                        </m:ctrlPr>
                      </m:sSubPr>
                      <m:e>
                        <m:r>
                          <a:rPr lang="en-CA" b="1" i="1" smtClean="0">
                            <a:latin typeface="Cambria Math" panose="02040503050406030204" pitchFamily="18" charset="0"/>
                          </a:rPr>
                          <m:t>𝓘</m:t>
                        </m:r>
                      </m:e>
                      <m:sub>
                        <m:r>
                          <a:rPr lang="en-CA" b="1" i="1" smtClean="0">
                            <a:latin typeface="Cambria Math" panose="02040503050406030204" pitchFamily="18" charset="0"/>
                          </a:rPr>
                          <m:t>𝒚𝒆𝒔</m:t>
                        </m:r>
                      </m:sub>
                    </m:sSub>
                    <m:r>
                      <a:rPr lang="en-CA" b="1" i="1" smtClean="0">
                        <a:latin typeface="Cambria Math" panose="02040503050406030204" pitchFamily="18" charset="0"/>
                      </a:rPr>
                      <m:t>(</m:t>
                    </m:r>
                    <m:sSub>
                      <m:sSubPr>
                        <m:ctrlPr>
                          <a:rPr lang="en-CA" b="1" i="1" smtClean="0">
                            <a:latin typeface="Cambria Math" panose="02040503050406030204" pitchFamily="18" charset="0"/>
                          </a:rPr>
                        </m:ctrlPr>
                      </m:sSubPr>
                      <m:e>
                        <m:r>
                          <a:rPr lang="en-CA" b="1" i="0" smtClean="0">
                            <a:latin typeface="Cambria Math" panose="02040503050406030204" pitchFamily="18" charset="0"/>
                          </a:rPr>
                          <m:t>𝚷</m:t>
                        </m:r>
                      </m:e>
                      <m:sub>
                        <m:r>
                          <a:rPr lang="en-CA" b="1" i="1" smtClean="0">
                            <a:latin typeface="Cambria Math" panose="02040503050406030204" pitchFamily="18" charset="0"/>
                          </a:rPr>
                          <m:t>𝟏</m:t>
                        </m:r>
                      </m:sub>
                    </m:sSub>
                    <m:r>
                      <a:rPr lang="en-CA" b="1" i="1" smtClean="0">
                        <a:latin typeface="Cambria Math" panose="02040503050406030204" pitchFamily="18" charset="0"/>
                      </a:rPr>
                      <m:t>)</m:t>
                    </m:r>
                  </m:oMath>
                </a14:m>
                <a:endParaRPr lang="en-CA"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48126" y="1193984"/>
                <a:ext cx="9905998" cy="3596018"/>
              </a:xfrm>
              <a:blipFill>
                <a:blip r:embed="rId6"/>
                <a:stretch>
                  <a:fillRect l="-1600" t="-2373"/>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 name="Rectangular Callout 3"/>
              <p:cNvSpPr/>
              <p:nvPr/>
            </p:nvSpPr>
            <p:spPr>
              <a:xfrm>
                <a:off x="97638" y="4668512"/>
                <a:ext cx="7211506" cy="775120"/>
              </a:xfrm>
              <a:prstGeom prst="wedgeRectCallout">
                <a:avLst>
                  <a:gd name="adj1" fmla="val 8921"/>
                  <a:gd name="adj2" fmla="val -1193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t>This is the contrapositive. Was previously (2 slides ago):</a:t>
                </a:r>
                <a:br>
                  <a:rPr lang="en-CA" sz="2000" b="1" dirty="0"/>
                </a:br>
                <a:r>
                  <a:rPr lang="en-CA" sz="2000" dirty="0"/>
                  <a:t>If </a:t>
                </a:r>
                <a14:m>
                  <m:oMath xmlns:m="http://schemas.openxmlformats.org/officeDocument/2006/math">
                    <m:r>
                      <a:rPr lang="en-CA" sz="2000" b="0" i="1" smtClean="0">
                        <a:latin typeface="Cambria Math" panose="02040503050406030204" pitchFamily="18" charset="0"/>
                      </a:rPr>
                      <m:t>𝐼</m:t>
                    </m:r>
                    <m:r>
                      <a:rPr lang="en-CA" sz="2000" b="0" i="1" smtClean="0">
                        <a:latin typeface="Cambria Math" panose="02040503050406030204" pitchFamily="18" charset="0"/>
                      </a:rPr>
                      <m:t>∈</m:t>
                    </m:r>
                    <m:sSub>
                      <m:sSubPr>
                        <m:ctrlPr>
                          <a:rPr lang="en-CA" sz="2000" b="0" i="1" smtClean="0">
                            <a:latin typeface="Cambria Math" panose="02040503050406030204" pitchFamily="18" charset="0"/>
                          </a:rPr>
                        </m:ctrlPr>
                      </m:sSubPr>
                      <m:e>
                        <m:r>
                          <a:rPr lang="en-CA" sz="2000" b="0" i="1" smtClean="0">
                            <a:latin typeface="Cambria Math" panose="02040503050406030204" pitchFamily="18" charset="0"/>
                          </a:rPr>
                          <m:t>ℐ</m:t>
                        </m:r>
                      </m:e>
                      <m:sub>
                        <m:r>
                          <a:rPr lang="en-CA" sz="2000" b="0" i="1" smtClean="0">
                            <a:latin typeface="Cambria Math" panose="02040503050406030204" pitchFamily="18" charset="0"/>
                          </a:rPr>
                          <m:t>𝑛𝑜</m:t>
                        </m:r>
                      </m:sub>
                    </m:sSub>
                    <m:r>
                      <a:rPr lang="en-CA" sz="2000" b="0" i="1" smtClean="0">
                        <a:latin typeface="Cambria Math" panose="02040503050406030204" pitchFamily="18" charset="0"/>
                      </a:rPr>
                      <m:t>(</m:t>
                    </m:r>
                    <m:sSub>
                      <m:sSubPr>
                        <m:ctrlPr>
                          <a:rPr lang="en-CA" sz="2000" b="0" i="1" smtClean="0">
                            <a:latin typeface="Cambria Math" panose="02040503050406030204" pitchFamily="18" charset="0"/>
                          </a:rPr>
                        </m:ctrlPr>
                      </m:sSubPr>
                      <m:e>
                        <m:r>
                          <m:rPr>
                            <m:sty m:val="p"/>
                          </m:rPr>
                          <a:rPr lang="en-CA" sz="2000" b="0" i="0" smtClean="0">
                            <a:latin typeface="Cambria Math" panose="02040503050406030204" pitchFamily="18" charset="0"/>
                          </a:rPr>
                          <m:t>Π</m:t>
                        </m:r>
                      </m:e>
                      <m:sub>
                        <m:r>
                          <a:rPr lang="en-CA" sz="2000" b="0" i="1" smtClean="0">
                            <a:latin typeface="Cambria Math" panose="02040503050406030204" pitchFamily="18" charset="0"/>
                          </a:rPr>
                          <m:t>1</m:t>
                        </m:r>
                      </m:sub>
                    </m:sSub>
                    <m:r>
                      <a:rPr lang="en-CA" sz="2000" b="0" i="1" smtClean="0">
                        <a:latin typeface="Cambria Math" panose="02040503050406030204" pitchFamily="18" charset="0"/>
                      </a:rPr>
                      <m:t>)</m:t>
                    </m:r>
                  </m:oMath>
                </a14:m>
                <a:r>
                  <a:rPr lang="en-CA" sz="2000" dirty="0"/>
                  <a:t> then </a:t>
                </a:r>
                <a14:m>
                  <m:oMath xmlns:m="http://schemas.openxmlformats.org/officeDocument/2006/math">
                    <m:r>
                      <a:rPr lang="en-CA" sz="2000" b="0" i="1" smtClean="0">
                        <a:latin typeface="Cambria Math" panose="02040503050406030204" pitchFamily="18" charset="0"/>
                      </a:rPr>
                      <m:t>𝑓</m:t>
                    </m:r>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𝐼</m:t>
                        </m:r>
                      </m:e>
                    </m:d>
                    <m:r>
                      <a:rPr lang="en-CA" sz="2000" b="0" i="1" smtClean="0">
                        <a:latin typeface="Cambria Math" panose="02040503050406030204" pitchFamily="18" charset="0"/>
                      </a:rPr>
                      <m:t>∈</m:t>
                    </m:r>
                    <m:sSub>
                      <m:sSubPr>
                        <m:ctrlPr>
                          <a:rPr lang="en-CA" sz="2000" b="0" i="1" smtClean="0">
                            <a:latin typeface="Cambria Math" panose="02040503050406030204" pitchFamily="18" charset="0"/>
                          </a:rPr>
                        </m:ctrlPr>
                      </m:sSubPr>
                      <m:e>
                        <m:r>
                          <a:rPr lang="en-CA" sz="2000" b="0" i="1" smtClean="0">
                            <a:latin typeface="Cambria Math" panose="02040503050406030204" pitchFamily="18" charset="0"/>
                          </a:rPr>
                          <m:t>ℐ</m:t>
                        </m:r>
                      </m:e>
                      <m:sub>
                        <m:r>
                          <a:rPr lang="en-CA" sz="2000" b="0" i="1" smtClean="0">
                            <a:latin typeface="Cambria Math" panose="02040503050406030204" pitchFamily="18" charset="0"/>
                          </a:rPr>
                          <m:t>𝑛𝑜</m:t>
                        </m:r>
                      </m:sub>
                    </m:sSub>
                    <m:d>
                      <m:dPr>
                        <m:ctrlPr>
                          <a:rPr lang="en-CA" sz="2000" b="0" i="1" smtClean="0">
                            <a:latin typeface="Cambria Math" panose="02040503050406030204" pitchFamily="18" charset="0"/>
                          </a:rPr>
                        </m:ctrlPr>
                      </m:dPr>
                      <m:e>
                        <m:sSub>
                          <m:sSubPr>
                            <m:ctrlPr>
                              <a:rPr lang="en-CA" sz="2000" b="0" i="1" smtClean="0">
                                <a:latin typeface="Cambria Math" panose="02040503050406030204" pitchFamily="18" charset="0"/>
                              </a:rPr>
                            </m:ctrlPr>
                          </m:sSubPr>
                          <m:e>
                            <m:r>
                              <m:rPr>
                                <m:sty m:val="p"/>
                              </m:rPr>
                              <a:rPr lang="en-CA" sz="2000" b="0" i="0" smtClean="0">
                                <a:latin typeface="Cambria Math" panose="02040503050406030204" pitchFamily="18" charset="0"/>
                              </a:rPr>
                              <m:t>Π</m:t>
                            </m:r>
                          </m:e>
                          <m:sub>
                            <m:r>
                              <a:rPr lang="en-CA" sz="2000" b="0" i="1" smtClean="0">
                                <a:latin typeface="Cambria Math" panose="02040503050406030204" pitchFamily="18" charset="0"/>
                              </a:rPr>
                              <m:t>2</m:t>
                            </m:r>
                          </m:sub>
                        </m:sSub>
                      </m:e>
                    </m:d>
                  </m:oMath>
                </a14:m>
                <a:endParaRPr lang="en-CA" sz="2000" dirty="0"/>
              </a:p>
            </p:txBody>
          </p:sp>
        </mc:Choice>
        <mc:Fallback xmlns="">
          <p:sp>
            <p:nvSpPr>
              <p:cNvPr id="4" name="Rectangular Callout 3"/>
              <p:cNvSpPr>
                <a:spLocks noRot="1" noChangeAspect="1" noMove="1" noResize="1" noEditPoints="1" noAdjustHandles="1" noChangeArrowheads="1" noChangeShapeType="1" noTextEdit="1"/>
              </p:cNvSpPr>
              <p:nvPr/>
            </p:nvSpPr>
            <p:spPr>
              <a:xfrm>
                <a:off x="97638" y="4668512"/>
                <a:ext cx="7211506" cy="775120"/>
              </a:xfrm>
              <a:prstGeom prst="wedgeRectCallout">
                <a:avLst>
                  <a:gd name="adj1" fmla="val 8921"/>
                  <a:gd name="adj2" fmla="val -119376"/>
                </a:avLst>
              </a:prstGeom>
              <a:blipFill>
                <a:blip r:embed="rId7"/>
                <a:stretch>
                  <a:fillRect b="-456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 name="Rectangular Callout 4"/>
              <p:cNvSpPr/>
              <p:nvPr/>
            </p:nvSpPr>
            <p:spPr>
              <a:xfrm>
                <a:off x="7631502" y="3085423"/>
                <a:ext cx="4462860" cy="775120"/>
              </a:xfrm>
              <a:prstGeom prst="wedgeRectCallout">
                <a:avLst>
                  <a:gd name="adj1" fmla="val -56227"/>
                  <a:gd name="adj2" fmla="val 1074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CA" sz="2000" dirty="0"/>
                  <a:t>Note: this is the same as saying</a:t>
                </a:r>
              </a:p>
              <a:p>
                <a:pPr algn="ctr"/>
                <a14:m>
                  <m:oMathPara xmlns:m="http://schemas.openxmlformats.org/officeDocument/2006/math">
                    <m:oMathParaPr>
                      <m:jc m:val="centerGroup"/>
                    </m:oMathParaPr>
                    <m:oMath xmlns:m="http://schemas.openxmlformats.org/officeDocument/2006/math">
                      <m:r>
                        <a:rPr lang="en-CA" sz="2000" b="1" i="1" smtClean="0">
                          <a:latin typeface="Cambria Math" panose="02040503050406030204" pitchFamily="18" charset="0"/>
                        </a:rPr>
                        <m:t>(</m:t>
                      </m:r>
                      <m:r>
                        <a:rPr lang="en-CA" sz="2000" b="1" i="1" smtClean="0">
                          <a:latin typeface="Cambria Math" panose="02040503050406030204" pitchFamily="18" charset="0"/>
                        </a:rPr>
                        <m:t>𝑰</m:t>
                      </m:r>
                      <m:r>
                        <a:rPr lang="en-CA" sz="2000" b="1" i="1" smtClean="0">
                          <a:latin typeface="Cambria Math" panose="02040503050406030204" pitchFamily="18" charset="0"/>
                        </a:rPr>
                        <m:t>∈</m:t>
                      </m:r>
                      <m:sSub>
                        <m:sSubPr>
                          <m:ctrlPr>
                            <a:rPr lang="en-CA" sz="2000" b="1" i="1" smtClean="0">
                              <a:latin typeface="Cambria Math" panose="02040503050406030204" pitchFamily="18" charset="0"/>
                            </a:rPr>
                          </m:ctrlPr>
                        </m:sSubPr>
                        <m:e>
                          <m:r>
                            <a:rPr lang="en-CA" sz="2000" b="1" i="1" smtClean="0">
                              <a:latin typeface="Cambria Math" panose="02040503050406030204" pitchFamily="18" charset="0"/>
                            </a:rPr>
                            <m:t>𝓘</m:t>
                          </m:r>
                        </m:e>
                        <m:sub>
                          <m:r>
                            <a:rPr lang="en-CA" sz="2000" b="1" i="1" smtClean="0">
                              <a:latin typeface="Cambria Math" panose="02040503050406030204" pitchFamily="18" charset="0"/>
                            </a:rPr>
                            <m:t>𝒚𝒆𝒔</m:t>
                          </m:r>
                        </m:sub>
                      </m:sSub>
                      <m:d>
                        <m:dPr>
                          <m:ctrlPr>
                            <a:rPr lang="en-CA" sz="2000" b="1" i="1" smtClean="0">
                              <a:latin typeface="Cambria Math" panose="02040503050406030204" pitchFamily="18" charset="0"/>
                            </a:rPr>
                          </m:ctrlPr>
                        </m:dPr>
                        <m:e>
                          <m:sSub>
                            <m:sSubPr>
                              <m:ctrlPr>
                                <a:rPr lang="en-CA" sz="2000" b="1" i="1" smtClean="0">
                                  <a:latin typeface="Cambria Math" panose="02040503050406030204" pitchFamily="18" charset="0"/>
                                </a:rPr>
                              </m:ctrlPr>
                            </m:sSubPr>
                            <m:e>
                              <m:r>
                                <a:rPr lang="en-CA" sz="2000" b="1" i="0" smtClean="0">
                                  <a:latin typeface="Cambria Math" panose="02040503050406030204" pitchFamily="18" charset="0"/>
                                </a:rPr>
                                <m:t>𝚷</m:t>
                              </m:r>
                            </m:e>
                            <m:sub>
                              <m:r>
                                <a:rPr lang="en-CA" sz="2000" b="1" i="1" smtClean="0">
                                  <a:latin typeface="Cambria Math" panose="02040503050406030204" pitchFamily="18" charset="0"/>
                                </a:rPr>
                                <m:t>𝟏</m:t>
                              </m:r>
                            </m:sub>
                          </m:sSub>
                        </m:e>
                      </m:d>
                      <m:r>
                        <a:rPr lang="en-CA" sz="2000" b="1" i="1" smtClean="0">
                          <a:latin typeface="Cambria Math" panose="02040503050406030204" pitchFamily="18" charset="0"/>
                        </a:rPr>
                        <m:t>)⇔(</m:t>
                      </m:r>
                      <m:r>
                        <a:rPr lang="en-CA" sz="2000" b="1" i="1" smtClean="0">
                          <a:latin typeface="Cambria Math" panose="02040503050406030204" pitchFamily="18" charset="0"/>
                        </a:rPr>
                        <m:t>𝒇</m:t>
                      </m:r>
                      <m:d>
                        <m:dPr>
                          <m:ctrlPr>
                            <a:rPr lang="en-CA" sz="2000" b="1" i="1" smtClean="0">
                              <a:latin typeface="Cambria Math" panose="02040503050406030204" pitchFamily="18" charset="0"/>
                            </a:rPr>
                          </m:ctrlPr>
                        </m:dPr>
                        <m:e>
                          <m:r>
                            <a:rPr lang="en-CA" sz="2000" b="1" i="1" smtClean="0">
                              <a:latin typeface="Cambria Math" panose="02040503050406030204" pitchFamily="18" charset="0"/>
                            </a:rPr>
                            <m:t>𝑰</m:t>
                          </m:r>
                        </m:e>
                      </m:d>
                      <m:r>
                        <a:rPr lang="en-CA" sz="2000" b="1" i="1" smtClean="0">
                          <a:latin typeface="Cambria Math" panose="02040503050406030204" pitchFamily="18" charset="0"/>
                        </a:rPr>
                        <m:t>∈</m:t>
                      </m:r>
                      <m:sSub>
                        <m:sSubPr>
                          <m:ctrlPr>
                            <a:rPr lang="en-CA" sz="2000" b="1" i="1" smtClean="0">
                              <a:latin typeface="Cambria Math" panose="02040503050406030204" pitchFamily="18" charset="0"/>
                            </a:rPr>
                          </m:ctrlPr>
                        </m:sSubPr>
                        <m:e>
                          <m:r>
                            <a:rPr lang="en-CA" sz="2000" b="1" i="1" smtClean="0">
                              <a:latin typeface="Cambria Math" panose="02040503050406030204" pitchFamily="18" charset="0"/>
                            </a:rPr>
                            <m:t>𝓘</m:t>
                          </m:r>
                        </m:e>
                        <m:sub>
                          <m:r>
                            <a:rPr lang="en-CA" sz="2000" b="1" i="1" smtClean="0">
                              <a:latin typeface="Cambria Math" panose="02040503050406030204" pitchFamily="18" charset="0"/>
                            </a:rPr>
                            <m:t>𝒚𝒆𝒔</m:t>
                          </m:r>
                        </m:sub>
                      </m:sSub>
                      <m:d>
                        <m:dPr>
                          <m:ctrlPr>
                            <a:rPr lang="en-CA" sz="2000" b="1" i="1" smtClean="0">
                              <a:latin typeface="Cambria Math" panose="02040503050406030204" pitchFamily="18" charset="0"/>
                            </a:rPr>
                          </m:ctrlPr>
                        </m:dPr>
                        <m:e>
                          <m:sSub>
                            <m:sSubPr>
                              <m:ctrlPr>
                                <a:rPr lang="en-CA" sz="2000" b="1" i="1" smtClean="0">
                                  <a:latin typeface="Cambria Math" panose="02040503050406030204" pitchFamily="18" charset="0"/>
                                </a:rPr>
                              </m:ctrlPr>
                            </m:sSubPr>
                            <m:e>
                              <m:r>
                                <a:rPr lang="en-CA" sz="2000" b="1" i="0" smtClean="0">
                                  <a:latin typeface="Cambria Math" panose="02040503050406030204" pitchFamily="18" charset="0"/>
                                </a:rPr>
                                <m:t>𝚷</m:t>
                              </m:r>
                            </m:e>
                            <m:sub>
                              <m:r>
                                <a:rPr lang="en-CA" sz="2000" b="1" i="1" smtClean="0">
                                  <a:latin typeface="Cambria Math" panose="02040503050406030204" pitchFamily="18" charset="0"/>
                                </a:rPr>
                                <m:t>𝟐</m:t>
                              </m:r>
                            </m:sub>
                          </m:sSub>
                        </m:e>
                      </m:d>
                      <m:r>
                        <a:rPr lang="en-CA" sz="2000" b="1" i="1" smtClean="0">
                          <a:latin typeface="Cambria Math" panose="02040503050406030204" pitchFamily="18" charset="0"/>
                        </a:rPr>
                        <m:t>)</m:t>
                      </m:r>
                    </m:oMath>
                  </m:oMathPara>
                </a14:m>
                <a:endParaRPr lang="en-CA" sz="2000" b="1" dirty="0"/>
              </a:p>
            </p:txBody>
          </p:sp>
        </mc:Choice>
        <mc:Fallback xmlns="">
          <p:sp>
            <p:nvSpPr>
              <p:cNvPr id="5" name="Rectangular Callout 4"/>
              <p:cNvSpPr>
                <a:spLocks noRot="1" noChangeAspect="1" noMove="1" noResize="1" noEditPoints="1" noAdjustHandles="1" noChangeArrowheads="1" noChangeShapeType="1" noTextEdit="1"/>
              </p:cNvSpPr>
              <p:nvPr/>
            </p:nvSpPr>
            <p:spPr>
              <a:xfrm>
                <a:off x="7631502" y="3085423"/>
                <a:ext cx="4462860" cy="775120"/>
              </a:xfrm>
              <a:prstGeom prst="wedgeRectCallout">
                <a:avLst>
                  <a:gd name="adj1" fmla="val -56227"/>
                  <a:gd name="adj2" fmla="val 10749"/>
                </a:avLst>
              </a:prstGeom>
              <a:blipFill>
                <a:blip r:embed="rId8"/>
                <a:stretch>
                  <a:fillRect t="-775" b="-1550"/>
                </a:stretch>
              </a:blipFill>
            </p:spPr>
            <p:txBody>
              <a:bodyPr/>
              <a:lstStyle/>
              <a:p>
                <a:r>
                  <a:rPr lang="en-CA">
                    <a:noFill/>
                  </a:rPr>
                  <a:t> </a:t>
                </a:r>
              </a:p>
            </p:txBody>
          </p:sp>
        </mc:Fallback>
      </mc:AlternateContent>
      <p:sp>
        <p:nvSpPr>
          <p:cNvPr id="6" name="Right Brace 5"/>
          <p:cNvSpPr/>
          <p:nvPr/>
        </p:nvSpPr>
        <p:spPr>
          <a:xfrm>
            <a:off x="6885250" y="2991993"/>
            <a:ext cx="423894" cy="1117802"/>
          </a:xfrm>
          <a:prstGeom prst="rightBrace">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 name="Rectangular Callout 6"/>
          <p:cNvSpPr/>
          <p:nvPr/>
        </p:nvSpPr>
        <p:spPr>
          <a:xfrm>
            <a:off x="7631502" y="4109795"/>
            <a:ext cx="4462860" cy="2326631"/>
          </a:xfrm>
          <a:prstGeom prst="wedgeRectCallout">
            <a:avLst>
              <a:gd name="adj1" fmla="val -20692"/>
              <a:gd name="adj2" fmla="val -60698"/>
            </a:avLst>
          </a:prstGeom>
        </p:spPr>
        <p:style>
          <a:lnRef idx="1">
            <a:schemeClr val="accent4"/>
          </a:lnRef>
          <a:fillRef idx="2">
            <a:schemeClr val="accent4"/>
          </a:fillRef>
          <a:effectRef idx="1">
            <a:schemeClr val="accent4"/>
          </a:effectRef>
          <a:fontRef idx="minor">
            <a:schemeClr val="dk1"/>
          </a:fontRef>
        </p:style>
        <p:txBody>
          <a:bodyPr rtlCol="0" anchor="ctr"/>
          <a:lstStyle/>
          <a:p>
            <a:r>
              <a:rPr lang="en-CA" sz="2000" dirty="0"/>
              <a:t>This property justifies correctness for the following generic</a:t>
            </a:r>
            <a:br>
              <a:rPr lang="en-CA" sz="2000" dirty="0"/>
            </a:br>
            <a:r>
              <a:rPr lang="en-CA" sz="2000" b="1" dirty="0"/>
              <a:t>poly-time Karp reduction:</a:t>
            </a:r>
          </a:p>
          <a:p>
            <a:endParaRPr lang="en-US" sz="2000" b="1" dirty="0">
              <a:latin typeface="Courier New" panose="02070309020205020404" pitchFamily="49" charset="0"/>
              <a:cs typeface="Courier New" panose="02070309020205020404" pitchFamily="49" charset="0"/>
            </a:endParaRPr>
          </a:p>
          <a:p>
            <a:r>
              <a:rPr lang="en-US" sz="2000" b="1" dirty="0">
                <a:latin typeface="Courier New" panose="02070309020205020404" pitchFamily="49" charset="0"/>
                <a:cs typeface="Courier New" panose="02070309020205020404" pitchFamily="49" charset="0"/>
              </a:rPr>
              <a:t>P1toP2KarpReduction(I)</a:t>
            </a:r>
          </a:p>
          <a:p>
            <a:r>
              <a:rPr lang="en-US" sz="2000" b="1" dirty="0">
                <a:latin typeface="Courier New" panose="02070309020205020404" pitchFamily="49" charset="0"/>
                <a:cs typeface="Courier New" panose="02070309020205020404" pitchFamily="49" charset="0"/>
              </a:rPr>
              <a:t>  </a:t>
            </a:r>
            <a:r>
              <a:rPr lang="en-US" sz="2000" b="1" dirty="0" err="1">
                <a:latin typeface="Courier New" panose="02070309020205020404" pitchFamily="49" charset="0"/>
                <a:cs typeface="Courier New" panose="02070309020205020404" pitchFamily="49" charset="0"/>
              </a:rPr>
              <a:t>fI</a:t>
            </a:r>
            <a:r>
              <a:rPr lang="en-US" sz="2000" b="1" dirty="0">
                <a:latin typeface="Courier New" panose="02070309020205020404" pitchFamily="49" charset="0"/>
                <a:cs typeface="Courier New" panose="02070309020205020404" pitchFamily="49" charset="0"/>
              </a:rPr>
              <a:t> = f(I)</a:t>
            </a:r>
          </a:p>
          <a:p>
            <a:r>
              <a:rPr lang="en-US" sz="2000" b="1" dirty="0">
                <a:latin typeface="Courier New" panose="02070309020205020404" pitchFamily="49" charset="0"/>
                <a:cs typeface="Courier New" panose="02070309020205020404" pitchFamily="49" charset="0"/>
              </a:rPr>
              <a:t>  return OracleForP2(</a:t>
            </a:r>
            <a:r>
              <a:rPr lang="en-US" sz="2000" b="1" dirty="0" err="1">
                <a:latin typeface="Courier New" panose="02070309020205020404" pitchFamily="49" charset="0"/>
                <a:cs typeface="Courier New" panose="02070309020205020404" pitchFamily="49" charset="0"/>
              </a:rPr>
              <a:t>fI</a:t>
            </a:r>
            <a:r>
              <a:rPr lang="en-US" sz="2000" b="1" dirty="0">
                <a:latin typeface="Courier New" panose="02070309020205020404" pitchFamily="49" charset="0"/>
                <a:cs typeface="Courier New" panose="02070309020205020404" pitchFamily="49" charset="0"/>
              </a:rPr>
              <a:t>)</a:t>
            </a:r>
            <a:endParaRPr lang="en-CA" sz="2000" b="1" dirty="0">
              <a:latin typeface="Courier New" panose="02070309020205020404" pitchFamily="49" charset="0"/>
              <a:cs typeface="Courier New" panose="02070309020205020404" pitchFamily="49" charset="0"/>
            </a:endParaRPr>
          </a:p>
        </p:txBody>
      </p:sp>
      <p:sp>
        <p:nvSpPr>
          <p:cNvPr id="8" name="Slide Number Placeholder 7">
            <a:extLst>
              <a:ext uri="{FF2B5EF4-FFF2-40B4-BE49-F238E27FC236}">
                <a16:creationId xmlns:a16="http://schemas.microsoft.com/office/drawing/2014/main" id="{3F64DD0D-E650-06F9-68A9-D83CABDB37A3}"/>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48617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5208" y="5373"/>
            <a:ext cx="9546792" cy="714566"/>
          </a:xfrm>
        </p:spPr>
        <p:txBody>
          <a:bodyPr>
            <a:normAutofit fontScale="90000"/>
          </a:bodyPr>
          <a:lstStyle/>
          <a:p>
            <a:r>
              <a:rPr lang="en-CA" dirty="0"/>
              <a:t>Example polynomial transformation</a:t>
            </a:r>
          </a:p>
        </p:txBody>
      </p:sp>
      <p:pic>
        <p:nvPicPr>
          <p:cNvPr id="4" name="Picture 3"/>
          <p:cNvPicPr>
            <a:picLocks noChangeAspect="1"/>
          </p:cNvPicPr>
          <p:nvPr/>
        </p:nvPicPr>
        <p:blipFill>
          <a:blip r:embed="rId2"/>
          <a:stretch>
            <a:fillRect/>
          </a:stretch>
        </p:blipFill>
        <p:spPr>
          <a:xfrm>
            <a:off x="15332" y="666119"/>
            <a:ext cx="8656329" cy="5003141"/>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167" t="3834" r="9571" b="9396"/>
          <a:stretch/>
        </p:blipFill>
        <p:spPr>
          <a:xfrm>
            <a:off x="8671661" y="751971"/>
            <a:ext cx="3380718" cy="21614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ular Callout 5"/>
          <p:cNvSpPr/>
          <p:nvPr/>
        </p:nvSpPr>
        <p:spPr>
          <a:xfrm>
            <a:off x="10823086" y="2817362"/>
            <a:ext cx="1229293" cy="471393"/>
          </a:xfrm>
          <a:prstGeom prst="wedgeRectCallout">
            <a:avLst>
              <a:gd name="adj1" fmla="val -29157"/>
              <a:gd name="adj2" fmla="val -1357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4-clique</a:t>
            </a:r>
          </a:p>
        </p:txBody>
      </p:sp>
      <p:pic>
        <p:nvPicPr>
          <p:cNvPr id="10" name="Picture 9"/>
          <p:cNvPicPr>
            <a:picLocks noChangeAspect="1"/>
          </p:cNvPicPr>
          <p:nvPr/>
        </p:nvPicPr>
        <p:blipFill rotWithShape="1">
          <a:blip r:embed="rId4"/>
          <a:srcRect b="49959"/>
          <a:stretch/>
        </p:blipFill>
        <p:spPr>
          <a:xfrm>
            <a:off x="9266204" y="3574999"/>
            <a:ext cx="1652946" cy="13845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p:cNvPicPr>
            <a:picLocks noChangeAspect="1"/>
          </p:cNvPicPr>
          <p:nvPr/>
        </p:nvPicPr>
        <p:blipFill rotWithShape="1">
          <a:blip r:embed="rId4"/>
          <a:srcRect t="51536"/>
          <a:stretch/>
        </p:blipFill>
        <p:spPr>
          <a:xfrm>
            <a:off x="10220938" y="5078495"/>
            <a:ext cx="1652946" cy="13409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Rectangular Callout 13"/>
          <p:cNvSpPr/>
          <p:nvPr/>
        </p:nvSpPr>
        <p:spPr>
          <a:xfrm>
            <a:off x="10913920" y="3752987"/>
            <a:ext cx="1229293" cy="609188"/>
          </a:xfrm>
          <a:prstGeom prst="wedgeRectCallout">
            <a:avLst>
              <a:gd name="adj1" fmla="val -70044"/>
              <a:gd name="adj2" fmla="val -68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3-vertex cover</a:t>
            </a:r>
          </a:p>
        </p:txBody>
      </p:sp>
      <p:sp>
        <p:nvSpPr>
          <p:cNvPr id="15" name="Rectangular Callout 14"/>
          <p:cNvSpPr/>
          <p:nvPr/>
        </p:nvSpPr>
        <p:spPr>
          <a:xfrm>
            <a:off x="8587427" y="5408296"/>
            <a:ext cx="1229293" cy="609188"/>
          </a:xfrm>
          <a:prstGeom prst="wedgeRectCallout">
            <a:avLst>
              <a:gd name="adj1" fmla="val 98429"/>
              <a:gd name="adj2" fmla="val -107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2-vertex cover</a:t>
            </a:r>
          </a:p>
        </p:txBody>
      </p:sp>
      <p:sp>
        <p:nvSpPr>
          <p:cNvPr id="3" name="Slide Number Placeholder 2">
            <a:extLst>
              <a:ext uri="{FF2B5EF4-FFF2-40B4-BE49-F238E27FC236}">
                <a16:creationId xmlns:a16="http://schemas.microsoft.com/office/drawing/2014/main" id="{99F5C7AD-C20F-A511-6FB3-79656B7300DD}"/>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3056946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54321" y="48445"/>
                <a:ext cx="9905998" cy="488580"/>
              </a:xfrm>
            </p:spPr>
            <p:txBody>
              <a:bodyPr>
                <a:normAutofit fontScale="90000"/>
              </a:bodyPr>
              <a:lstStyle/>
              <a:p>
                <a:r>
                  <a:rPr lang="en-CA" dirty="0"/>
                  <a:t>Clique </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m:t>
                        </m:r>
                      </m:e>
                      <m:sub>
                        <m:r>
                          <a:rPr lang="en-CA" b="0" i="1" smtClean="0">
                            <a:latin typeface="Cambria Math" panose="02040503050406030204" pitchFamily="18" charset="0"/>
                          </a:rPr>
                          <m:t>𝑃</m:t>
                        </m:r>
                      </m:sub>
                    </m:sSub>
                    <m:r>
                      <a:rPr lang="en-CA" b="0" i="1" smtClean="0">
                        <a:latin typeface="Cambria Math" panose="02040503050406030204" pitchFamily="18" charset="0"/>
                      </a:rPr>
                      <m:t> </m:t>
                    </m:r>
                  </m:oMath>
                </a14:m>
                <a:r>
                  <a:rPr lang="en-CA" dirty="0"/>
                  <a:t>Vertex-Cover</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54321" y="48445"/>
                <a:ext cx="9905998" cy="488580"/>
              </a:xfrm>
              <a:blipFill>
                <a:blip r:embed="rId2"/>
                <a:stretch>
                  <a:fillRect b="-100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4321" y="537025"/>
                <a:ext cx="9905998" cy="3934745"/>
              </a:xfrm>
            </p:spPr>
            <p:txBody>
              <a:bodyPr/>
              <a:lstStyle/>
              <a:p>
                <a:r>
                  <a:rPr lang="en-CA" dirty="0"/>
                  <a:t>Suppose </a:t>
                </a:r>
                <a14:m>
                  <m:oMath xmlns:m="http://schemas.openxmlformats.org/officeDocument/2006/math">
                    <m:r>
                      <a:rPr lang="en-CA" b="0" i="1" smtClean="0">
                        <a:latin typeface="Cambria Math" panose="02040503050406030204" pitchFamily="18" charset="0"/>
                      </a:rPr>
                      <m:t>𝐼</m:t>
                    </m:r>
                    <m:r>
                      <a:rPr lang="en-CA" b="0" i="1" smtClean="0">
                        <a:latin typeface="Cambria Math" panose="02040503050406030204" pitchFamily="18" charset="0"/>
                      </a:rPr>
                      <m:t>=(</m:t>
                    </m:r>
                    <m:r>
                      <a:rPr lang="en-CA" b="0" i="1" smtClean="0">
                        <a:latin typeface="Cambria Math" panose="02040503050406030204" pitchFamily="18" charset="0"/>
                      </a:rPr>
                      <m:t>𝐺</m:t>
                    </m:r>
                    <m:r>
                      <a:rPr lang="en-CA" b="0" i="1" smtClean="0">
                        <a:latin typeface="Cambria Math" panose="02040503050406030204" pitchFamily="18" charset="0"/>
                      </a:rPr>
                      <m:t>,</m:t>
                    </m:r>
                    <m:r>
                      <a:rPr lang="en-CA" b="0" i="1" smtClean="0">
                        <a:latin typeface="Cambria Math" panose="02040503050406030204" pitchFamily="18" charset="0"/>
                      </a:rPr>
                      <m:t>𝑘</m:t>
                    </m:r>
                    <m:r>
                      <a:rPr lang="en-CA" b="0" i="1" smtClean="0">
                        <a:latin typeface="Cambria Math" panose="02040503050406030204" pitchFamily="18" charset="0"/>
                      </a:rPr>
                      <m:t>)</m:t>
                    </m:r>
                  </m:oMath>
                </a14:m>
                <a:r>
                  <a:rPr lang="en-CA" dirty="0"/>
                  <a:t> is an instance of Clique</a:t>
                </a:r>
                <a:br>
                  <a:rPr lang="en-CA" dirty="0"/>
                </a:br>
                <a:r>
                  <a:rPr lang="en-CA" dirty="0"/>
                  <a:t>where </a:t>
                </a:r>
                <a14:m>
                  <m:oMath xmlns:m="http://schemas.openxmlformats.org/officeDocument/2006/math">
                    <m:r>
                      <a:rPr lang="en-CA" b="0" i="1" smtClean="0">
                        <a:latin typeface="Cambria Math" panose="02040503050406030204" pitchFamily="18" charset="0"/>
                      </a:rPr>
                      <m:t>𝐺</m:t>
                    </m:r>
                    <m:r>
                      <a:rPr lang="en-CA" b="0" i="1" smtClean="0">
                        <a:latin typeface="Cambria Math" panose="02040503050406030204" pitchFamily="18" charset="0"/>
                      </a:rPr>
                      <m:t>=</m:t>
                    </m:r>
                    <m:d>
                      <m:dPr>
                        <m:ctrlPr>
                          <a:rPr lang="en-CA" b="0" i="1" smtClean="0">
                            <a:latin typeface="Cambria Math" panose="02040503050406030204" pitchFamily="18" charset="0"/>
                          </a:rPr>
                        </m:ctrlPr>
                      </m:dPr>
                      <m:e>
                        <m:r>
                          <a:rPr lang="en-CA" b="0" i="1" smtClean="0">
                            <a:latin typeface="Cambria Math" panose="02040503050406030204" pitchFamily="18" charset="0"/>
                          </a:rPr>
                          <m:t>𝑉</m:t>
                        </m:r>
                        <m:r>
                          <a:rPr lang="en-CA" b="0" i="1" smtClean="0">
                            <a:latin typeface="Cambria Math" panose="02040503050406030204" pitchFamily="18" charset="0"/>
                          </a:rPr>
                          <m:t>,</m:t>
                        </m:r>
                        <m:r>
                          <a:rPr lang="en-CA" b="0" i="1" smtClean="0">
                            <a:latin typeface="Cambria Math" panose="02040503050406030204" pitchFamily="18" charset="0"/>
                          </a:rPr>
                          <m:t>𝐸</m:t>
                        </m:r>
                      </m:e>
                    </m:d>
                  </m:oMath>
                </a14:m>
                <a:r>
                  <a:rPr lang="en-CA" b="0" i="1" dirty="0">
                    <a:latin typeface="Cambria Math" panose="02040503050406030204" pitchFamily="18" charset="0"/>
                  </a:rPr>
                  <a:t>, </a:t>
                </a:r>
                <a14:m>
                  <m:oMath xmlns:m="http://schemas.openxmlformats.org/officeDocument/2006/math">
                    <m:r>
                      <a:rPr lang="en-CA" b="0" i="1" smtClean="0">
                        <a:latin typeface="Cambria Math" panose="02040503050406030204" pitchFamily="18" charset="0"/>
                      </a:rPr>
                      <m:t>𝑉</m:t>
                    </m:r>
                    <m:r>
                      <a:rPr lang="en-CA" b="0" i="1" smtClean="0">
                        <a:latin typeface="Cambria Math" panose="02040503050406030204" pitchFamily="18" charset="0"/>
                      </a:rPr>
                      <m:t>={</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𝑣</m:t>
                        </m:r>
                      </m:e>
                      <m:sub>
                        <m:r>
                          <a:rPr lang="en-CA" b="0" i="1" smtClean="0">
                            <a:latin typeface="Cambria Math" panose="02040503050406030204" pitchFamily="18" charset="0"/>
                          </a:rPr>
                          <m:t>1</m:t>
                        </m:r>
                      </m:sub>
                    </m:sSub>
                    <m:r>
                      <a:rPr lang="en-CA" b="0" i="1" smtClean="0">
                        <a:latin typeface="Cambria Math" panose="02040503050406030204" pitchFamily="18" charset="0"/>
                      </a:rPr>
                      <m:t>,…, </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𝑣</m:t>
                        </m:r>
                      </m:e>
                      <m:sub>
                        <m:r>
                          <a:rPr lang="en-CA" b="0" i="1" smtClean="0">
                            <a:latin typeface="Cambria Math" panose="02040503050406030204" pitchFamily="18" charset="0"/>
                          </a:rPr>
                          <m:t>𝑛</m:t>
                        </m:r>
                      </m:sub>
                    </m:sSub>
                    <m:r>
                      <a:rPr lang="en-CA" b="0" i="1" smtClean="0">
                        <a:latin typeface="Cambria Math" panose="02040503050406030204" pitchFamily="18" charset="0"/>
                      </a:rPr>
                      <m:t>}</m:t>
                    </m:r>
                  </m:oMath>
                </a14:m>
                <a:r>
                  <a:rPr lang="en-CA" dirty="0"/>
                  <a:t> and </a:t>
                </a:r>
                <a14:m>
                  <m:oMath xmlns:m="http://schemas.openxmlformats.org/officeDocument/2006/math">
                    <m:r>
                      <a:rPr lang="en-CA" b="0" i="1" smtClean="0">
                        <a:latin typeface="Cambria Math" panose="02040503050406030204" pitchFamily="18" charset="0"/>
                      </a:rPr>
                      <m:t>1≤</m:t>
                    </m:r>
                    <m:r>
                      <a:rPr lang="en-CA" b="0" i="1" smtClean="0">
                        <a:latin typeface="Cambria Math" panose="02040503050406030204" pitchFamily="18" charset="0"/>
                      </a:rPr>
                      <m:t>𝑘</m:t>
                    </m:r>
                    <m:r>
                      <a:rPr lang="en-CA" b="0" i="1" smtClean="0">
                        <a:latin typeface="Cambria Math" panose="02040503050406030204" pitchFamily="18" charset="0"/>
                      </a:rPr>
                      <m:t>≤</m:t>
                    </m:r>
                    <m:r>
                      <a:rPr lang="en-CA" b="0" i="1" smtClean="0">
                        <a:latin typeface="Cambria Math" panose="02040503050406030204" pitchFamily="18" charset="0"/>
                      </a:rPr>
                      <m:t>𝑛</m:t>
                    </m:r>
                  </m:oMath>
                </a14:m>
                <a:endParaRPr lang="en-CA" dirty="0"/>
              </a:p>
              <a:p>
                <a:endParaRPr lang="en-CA" dirty="0"/>
              </a:p>
              <a:p>
                <a:endParaRPr lang="en-CA" dirty="0"/>
              </a:p>
              <a:p>
                <a:endParaRPr lang="en-CA" dirty="0"/>
              </a:p>
              <a:p>
                <a:r>
                  <a:rPr lang="en-CA" b="1" dirty="0"/>
                  <a:t>Construct</a:t>
                </a:r>
                <a:r>
                  <a:rPr lang="en-CA" dirty="0"/>
                  <a:t> instance </a:t>
                </a:r>
                <a14:m>
                  <m:oMath xmlns:m="http://schemas.openxmlformats.org/officeDocument/2006/math">
                    <m:r>
                      <a:rPr lang="en-CA" b="0" i="1" smtClean="0">
                        <a:latin typeface="Cambria Math" panose="02040503050406030204" pitchFamily="18" charset="0"/>
                      </a:rPr>
                      <m:t>𝑓</m:t>
                    </m:r>
                    <m:d>
                      <m:dPr>
                        <m:ctrlPr>
                          <a:rPr lang="en-CA" b="0" i="1" smtClean="0">
                            <a:latin typeface="Cambria Math" panose="02040503050406030204" pitchFamily="18" charset="0"/>
                          </a:rPr>
                        </m:ctrlPr>
                      </m:dPr>
                      <m:e>
                        <m:r>
                          <a:rPr lang="en-CA" b="0" i="1" smtClean="0">
                            <a:latin typeface="Cambria Math" panose="02040503050406030204" pitchFamily="18" charset="0"/>
                          </a:rPr>
                          <m:t>𝐼</m:t>
                        </m:r>
                      </m:e>
                    </m:d>
                    <m:r>
                      <a:rPr lang="en-CA" b="0" i="1" smtClean="0">
                        <a:latin typeface="Cambria Math" panose="02040503050406030204" pitchFamily="18" charset="0"/>
                      </a:rPr>
                      <m:t>=(</m:t>
                    </m:r>
                    <m:acc>
                      <m:accPr>
                        <m:chr m:val="̅"/>
                        <m:ctrlPr>
                          <a:rPr lang="en-CA" b="1" i="1">
                            <a:latin typeface="Cambria Math" panose="02040503050406030204" pitchFamily="18" charset="0"/>
                          </a:rPr>
                        </m:ctrlPr>
                      </m:accPr>
                      <m:e>
                        <m:r>
                          <a:rPr lang="en-CA" b="1" i="1">
                            <a:latin typeface="Cambria Math" panose="02040503050406030204" pitchFamily="18" charset="0"/>
                          </a:rPr>
                          <m:t>𝑮</m:t>
                        </m:r>
                      </m:e>
                    </m:acc>
                    <m:r>
                      <a:rPr lang="en-CA" b="0" i="1" smtClean="0">
                        <a:latin typeface="Cambria Math" panose="02040503050406030204" pitchFamily="18" charset="0"/>
                      </a:rPr>
                      <m:t>,</m:t>
                    </m:r>
                    <m:r>
                      <a:rPr lang="en-CA" b="0" i="1" smtClean="0">
                        <a:latin typeface="Cambria Math" panose="02040503050406030204" pitchFamily="18" charset="0"/>
                      </a:rPr>
                      <m:t>𝑛</m:t>
                    </m:r>
                    <m:r>
                      <a:rPr lang="en-CA" b="0" i="1" smtClean="0">
                        <a:latin typeface="Cambria Math" panose="02040503050406030204" pitchFamily="18" charset="0"/>
                      </a:rPr>
                      <m:t>−</m:t>
                    </m:r>
                    <m:r>
                      <a:rPr lang="en-CA" b="0" i="1" smtClean="0">
                        <a:latin typeface="Cambria Math" panose="02040503050406030204" pitchFamily="18" charset="0"/>
                      </a:rPr>
                      <m:t>𝑘</m:t>
                    </m:r>
                    <m:r>
                      <a:rPr lang="en-CA" b="0" i="1" smtClean="0">
                        <a:latin typeface="Cambria Math" panose="02040503050406030204" pitchFamily="18" charset="0"/>
                      </a:rPr>
                      <m:t>)</m:t>
                    </m:r>
                  </m:oMath>
                </a14:m>
                <a:r>
                  <a:rPr lang="en-CA" dirty="0"/>
                  <a:t> of Vertex-Cover,</a:t>
                </a:r>
                <a:br>
                  <a:rPr lang="en-CA" dirty="0"/>
                </a:br>
                <a:r>
                  <a:rPr lang="en-CA" dirty="0"/>
                  <a:t>where </a:t>
                </a:r>
                <a14:m>
                  <m:oMath xmlns:m="http://schemas.openxmlformats.org/officeDocument/2006/math">
                    <m:r>
                      <a:rPr lang="en-CA" b="0" i="1" smtClean="0">
                        <a:latin typeface="Cambria Math" panose="02040503050406030204" pitchFamily="18" charset="0"/>
                      </a:rPr>
                      <m:t>𝐻</m:t>
                    </m:r>
                    <m:r>
                      <a:rPr lang="en-CA" b="0" i="1" smtClean="0">
                        <a:latin typeface="Cambria Math" panose="02040503050406030204" pitchFamily="18" charset="0"/>
                      </a:rPr>
                      <m:t>=(</m:t>
                    </m:r>
                    <m:r>
                      <a:rPr lang="en-CA" b="0" i="1" smtClean="0">
                        <a:latin typeface="Cambria Math" panose="02040503050406030204" pitchFamily="18" charset="0"/>
                      </a:rPr>
                      <m:t>𝑉</m:t>
                    </m:r>
                    <m:r>
                      <a:rPr lang="en-CA" b="0" i="1" smtClean="0">
                        <a:latin typeface="Cambria Math" panose="02040503050406030204" pitchFamily="18" charset="0"/>
                      </a:rPr>
                      <m:t>,</m:t>
                    </m:r>
                    <m:acc>
                      <m:accPr>
                        <m:chr m:val="̅"/>
                        <m:ctrlPr>
                          <a:rPr lang="en-CA" i="1">
                            <a:latin typeface="Cambria Math" panose="02040503050406030204" pitchFamily="18" charset="0"/>
                          </a:rPr>
                        </m:ctrlPr>
                      </m:accPr>
                      <m:e>
                        <m:r>
                          <a:rPr lang="en-CA" i="1">
                            <a:latin typeface="Cambria Math" panose="02040503050406030204" pitchFamily="18" charset="0"/>
                          </a:rPr>
                          <m:t>𝐸</m:t>
                        </m:r>
                      </m:e>
                    </m:acc>
                    <m:r>
                      <a:rPr lang="en-CA" b="0" i="1" smtClean="0">
                        <a:latin typeface="Cambria Math" panose="02040503050406030204" pitchFamily="18" charset="0"/>
                      </a:rPr>
                      <m:t>)</m:t>
                    </m:r>
                  </m:oMath>
                </a14:m>
                <a:r>
                  <a:rPr lang="en-CA" dirty="0"/>
                  <a:t> and </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𝑣</m:t>
                        </m:r>
                      </m:e>
                      <m:sub>
                        <m:r>
                          <a:rPr lang="en-CA" b="0" i="1" smtClean="0">
                            <a:latin typeface="Cambria Math" panose="02040503050406030204" pitchFamily="18" charset="0"/>
                          </a:rPr>
                          <m:t>𝑖</m:t>
                        </m:r>
                      </m:sub>
                    </m:sSub>
                    <m:sSub>
                      <m:sSubPr>
                        <m:ctrlPr>
                          <a:rPr lang="en-CA" b="0" i="1" smtClean="0">
                            <a:latin typeface="Cambria Math" panose="02040503050406030204" pitchFamily="18" charset="0"/>
                          </a:rPr>
                        </m:ctrlPr>
                      </m:sSubPr>
                      <m:e>
                        <m:r>
                          <a:rPr lang="en-CA" b="0" i="1" smtClean="0">
                            <a:latin typeface="Cambria Math" panose="02040503050406030204" pitchFamily="18" charset="0"/>
                          </a:rPr>
                          <m:t>𝑣</m:t>
                        </m:r>
                      </m:e>
                      <m:sub>
                        <m:r>
                          <a:rPr lang="en-CA" b="0" i="1" smtClean="0">
                            <a:latin typeface="Cambria Math" panose="02040503050406030204" pitchFamily="18" charset="0"/>
                          </a:rPr>
                          <m:t>𝑗</m:t>
                        </m:r>
                      </m:sub>
                    </m:sSub>
                    <m:r>
                      <a:rPr lang="en-CA" b="0" i="1" smtClean="0">
                        <a:latin typeface="Cambria Math" panose="02040503050406030204" pitchFamily="18" charset="0"/>
                      </a:rPr>
                      <m:t>∈</m:t>
                    </m:r>
                    <m:acc>
                      <m:accPr>
                        <m:chr m:val="̅"/>
                        <m:ctrlPr>
                          <a:rPr lang="en-CA" i="1">
                            <a:latin typeface="Cambria Math" panose="02040503050406030204" pitchFamily="18" charset="0"/>
                          </a:rPr>
                        </m:ctrlPr>
                      </m:accPr>
                      <m:e>
                        <m:r>
                          <a:rPr lang="en-CA" i="1">
                            <a:latin typeface="Cambria Math" panose="02040503050406030204" pitchFamily="18" charset="0"/>
                          </a:rPr>
                          <m:t>𝐸</m:t>
                        </m:r>
                      </m:e>
                    </m:acc>
                    <m:r>
                      <a:rPr lang="en-CA" b="0" i="1" smtClean="0">
                        <a:latin typeface="Cambria Math" panose="02040503050406030204" pitchFamily="18" charset="0"/>
                      </a:rPr>
                      <m:t>⇔</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𝑣</m:t>
                        </m:r>
                      </m:e>
                      <m:sub>
                        <m:r>
                          <a:rPr lang="en-CA" b="0" i="1" smtClean="0">
                            <a:latin typeface="Cambria Math" panose="02040503050406030204" pitchFamily="18" charset="0"/>
                          </a:rPr>
                          <m:t>𝑖</m:t>
                        </m:r>
                      </m:sub>
                    </m:sSub>
                    <m:sSub>
                      <m:sSubPr>
                        <m:ctrlPr>
                          <a:rPr lang="en-CA" b="0" i="1" smtClean="0">
                            <a:latin typeface="Cambria Math" panose="02040503050406030204" pitchFamily="18" charset="0"/>
                          </a:rPr>
                        </m:ctrlPr>
                      </m:sSubPr>
                      <m:e>
                        <m:r>
                          <a:rPr lang="en-CA" b="0" i="1" smtClean="0">
                            <a:latin typeface="Cambria Math" panose="02040503050406030204" pitchFamily="18" charset="0"/>
                          </a:rPr>
                          <m:t>𝑣</m:t>
                        </m:r>
                      </m:e>
                      <m:sub>
                        <m:r>
                          <a:rPr lang="en-CA" b="0" i="1" smtClean="0">
                            <a:latin typeface="Cambria Math" panose="02040503050406030204" pitchFamily="18" charset="0"/>
                          </a:rPr>
                          <m:t>𝑗</m:t>
                        </m:r>
                      </m:sub>
                    </m:sSub>
                    <m:r>
                      <a:rPr lang="en-CA" b="0" i="1" smtClean="0">
                        <a:latin typeface="Cambria Math" panose="02040503050406030204" pitchFamily="18" charset="0"/>
                      </a:rPr>
                      <m:t>∉</m:t>
                    </m:r>
                    <m:r>
                      <a:rPr lang="en-CA" b="0" i="1" smtClean="0">
                        <a:latin typeface="Cambria Math" panose="02040503050406030204" pitchFamily="18" charset="0"/>
                      </a:rPr>
                      <m:t>𝐸</m:t>
                    </m:r>
                  </m:oMath>
                </a14:m>
                <a:endParaRPr lang="en-CA"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4321" y="537025"/>
                <a:ext cx="9905998" cy="3934745"/>
              </a:xfrm>
              <a:blipFill>
                <a:blip r:embed="rId3"/>
                <a:stretch>
                  <a:fillRect l="-1600" t="-2167"/>
                </a:stretch>
              </a:blipFill>
            </p:spPr>
            <p:txBody>
              <a:bodyPr/>
              <a:lstStyle/>
              <a:p>
                <a:r>
                  <a:rPr lang="en-CA">
                    <a:noFill/>
                  </a:rPr>
                  <a:t> </a:t>
                </a:r>
              </a:p>
            </p:txBody>
          </p:sp>
        </mc:Fallback>
      </mc:AlternateContent>
      <p:sp>
        <p:nvSpPr>
          <p:cNvPr id="5" name="Oval 4"/>
          <p:cNvSpPr/>
          <p:nvPr/>
        </p:nvSpPr>
        <p:spPr>
          <a:xfrm>
            <a:off x="3034880" y="1658180"/>
            <a:ext cx="502617" cy="5026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sp>
        <p:nvSpPr>
          <p:cNvPr id="6" name="Oval 5"/>
          <p:cNvSpPr/>
          <p:nvPr/>
        </p:nvSpPr>
        <p:spPr>
          <a:xfrm>
            <a:off x="3034879" y="2801666"/>
            <a:ext cx="502617" cy="5026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sp>
        <p:nvSpPr>
          <p:cNvPr id="7" name="Oval 6"/>
          <p:cNvSpPr/>
          <p:nvPr/>
        </p:nvSpPr>
        <p:spPr>
          <a:xfrm>
            <a:off x="4155172" y="1532016"/>
            <a:ext cx="502617" cy="5026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sp>
        <p:nvSpPr>
          <p:cNvPr id="8" name="Oval 7"/>
          <p:cNvSpPr/>
          <p:nvPr/>
        </p:nvSpPr>
        <p:spPr>
          <a:xfrm>
            <a:off x="4406480" y="2801666"/>
            <a:ext cx="502617" cy="5026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sp>
        <p:nvSpPr>
          <p:cNvPr id="9" name="Oval 8"/>
          <p:cNvSpPr/>
          <p:nvPr/>
        </p:nvSpPr>
        <p:spPr>
          <a:xfrm>
            <a:off x="5247475" y="1909488"/>
            <a:ext cx="502617" cy="5026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sp>
        <p:nvSpPr>
          <p:cNvPr id="10" name="Oval 9"/>
          <p:cNvSpPr/>
          <p:nvPr/>
        </p:nvSpPr>
        <p:spPr>
          <a:xfrm>
            <a:off x="5363463" y="2801666"/>
            <a:ext cx="502617" cy="5026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sp>
        <p:nvSpPr>
          <p:cNvPr id="11" name="Oval 10"/>
          <p:cNvSpPr/>
          <p:nvPr/>
        </p:nvSpPr>
        <p:spPr>
          <a:xfrm>
            <a:off x="3688753" y="2242623"/>
            <a:ext cx="502617" cy="5026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cxnSp>
        <p:nvCxnSpPr>
          <p:cNvPr id="17" name="Straight Connector 16"/>
          <p:cNvCxnSpPr>
            <a:stCxn id="6" idx="7"/>
            <a:endCxn id="11" idx="3"/>
          </p:cNvCxnSpPr>
          <p:nvPr/>
        </p:nvCxnSpPr>
        <p:spPr>
          <a:xfrm flipV="1">
            <a:off x="3463889" y="2671633"/>
            <a:ext cx="298471" cy="203640"/>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20" name="Straight Connector 19"/>
          <p:cNvCxnSpPr>
            <a:stCxn id="7" idx="4"/>
            <a:endCxn id="8" idx="0"/>
          </p:cNvCxnSpPr>
          <p:nvPr/>
        </p:nvCxnSpPr>
        <p:spPr>
          <a:xfrm>
            <a:off x="4406481" y="2034633"/>
            <a:ext cx="251308" cy="767033"/>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24" name="Straight Connector 23"/>
          <p:cNvCxnSpPr>
            <a:stCxn id="9" idx="4"/>
            <a:endCxn id="10" idx="0"/>
          </p:cNvCxnSpPr>
          <p:nvPr/>
        </p:nvCxnSpPr>
        <p:spPr>
          <a:xfrm>
            <a:off x="5498784" y="2412105"/>
            <a:ext cx="115988" cy="389561"/>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27" name="Straight Connector 26"/>
          <p:cNvCxnSpPr>
            <a:stCxn id="7" idx="6"/>
            <a:endCxn id="9" idx="1"/>
          </p:cNvCxnSpPr>
          <p:nvPr/>
        </p:nvCxnSpPr>
        <p:spPr>
          <a:xfrm>
            <a:off x="4657789" y="1783325"/>
            <a:ext cx="663293" cy="199770"/>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31" name="Straight Connector 30"/>
          <p:cNvCxnSpPr>
            <a:stCxn id="8" idx="6"/>
            <a:endCxn id="10" idx="2"/>
          </p:cNvCxnSpPr>
          <p:nvPr/>
        </p:nvCxnSpPr>
        <p:spPr>
          <a:xfrm>
            <a:off x="4909097" y="3052975"/>
            <a:ext cx="454366" cy="0"/>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34" name="Straight Connector 33"/>
          <p:cNvCxnSpPr>
            <a:stCxn id="8" idx="7"/>
            <a:endCxn id="9" idx="3"/>
          </p:cNvCxnSpPr>
          <p:nvPr/>
        </p:nvCxnSpPr>
        <p:spPr>
          <a:xfrm flipV="1">
            <a:off x="4835490" y="2338498"/>
            <a:ext cx="485592" cy="536775"/>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37" name="Straight Connector 36"/>
          <p:cNvCxnSpPr>
            <a:stCxn id="7" idx="5"/>
            <a:endCxn id="10" idx="1"/>
          </p:cNvCxnSpPr>
          <p:nvPr/>
        </p:nvCxnSpPr>
        <p:spPr>
          <a:xfrm>
            <a:off x="4584182" y="1961026"/>
            <a:ext cx="852888" cy="914247"/>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42" name="Straight Connector 41"/>
          <p:cNvCxnSpPr>
            <a:stCxn id="5" idx="6"/>
            <a:endCxn id="7" idx="2"/>
          </p:cNvCxnSpPr>
          <p:nvPr/>
        </p:nvCxnSpPr>
        <p:spPr>
          <a:xfrm flipV="1">
            <a:off x="3537497" y="1783325"/>
            <a:ext cx="617675" cy="126164"/>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45" name="Straight Connector 44"/>
          <p:cNvCxnSpPr>
            <a:stCxn id="11" idx="5"/>
            <a:endCxn id="8" idx="1"/>
          </p:cNvCxnSpPr>
          <p:nvPr/>
        </p:nvCxnSpPr>
        <p:spPr>
          <a:xfrm>
            <a:off x="4117763" y="2671633"/>
            <a:ext cx="362324" cy="203640"/>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48" name="Straight Connector 47"/>
          <p:cNvCxnSpPr>
            <a:stCxn id="6" idx="6"/>
            <a:endCxn id="8" idx="2"/>
          </p:cNvCxnSpPr>
          <p:nvPr/>
        </p:nvCxnSpPr>
        <p:spPr>
          <a:xfrm>
            <a:off x="3537496" y="3052975"/>
            <a:ext cx="868984" cy="0"/>
          </a:xfrm>
          <a:prstGeom prst="line">
            <a:avLst/>
          </a:prstGeom>
          <a:ln w="38100"/>
        </p:spPr>
        <p:style>
          <a:lnRef idx="3">
            <a:schemeClr val="accent3"/>
          </a:lnRef>
          <a:fillRef idx="0">
            <a:schemeClr val="accent3"/>
          </a:fillRef>
          <a:effectRef idx="2">
            <a:schemeClr val="accent3"/>
          </a:effectRef>
          <a:fontRef idx="minor">
            <a:schemeClr val="tx1"/>
          </a:fontRef>
        </p:style>
      </p:cxnSp>
      <p:sp>
        <p:nvSpPr>
          <p:cNvPr id="53" name="Oval 52"/>
          <p:cNvSpPr/>
          <p:nvPr/>
        </p:nvSpPr>
        <p:spPr>
          <a:xfrm>
            <a:off x="3034879" y="5665332"/>
            <a:ext cx="502617" cy="5026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sp>
        <p:nvSpPr>
          <p:cNvPr id="54" name="Oval 53"/>
          <p:cNvSpPr/>
          <p:nvPr/>
        </p:nvSpPr>
        <p:spPr>
          <a:xfrm>
            <a:off x="4115095" y="4335554"/>
            <a:ext cx="502617" cy="5026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sp>
        <p:nvSpPr>
          <p:cNvPr id="55" name="Oval 54"/>
          <p:cNvSpPr/>
          <p:nvPr/>
        </p:nvSpPr>
        <p:spPr>
          <a:xfrm>
            <a:off x="4406480" y="5665332"/>
            <a:ext cx="502617" cy="5026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sp>
        <p:nvSpPr>
          <p:cNvPr id="56" name="Oval 55"/>
          <p:cNvSpPr/>
          <p:nvPr/>
        </p:nvSpPr>
        <p:spPr>
          <a:xfrm>
            <a:off x="5247475" y="4773154"/>
            <a:ext cx="502617" cy="5026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sp>
        <p:nvSpPr>
          <p:cNvPr id="57" name="Oval 56"/>
          <p:cNvSpPr/>
          <p:nvPr/>
        </p:nvSpPr>
        <p:spPr>
          <a:xfrm>
            <a:off x="5363463" y="5665332"/>
            <a:ext cx="502617" cy="5026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sp>
        <p:nvSpPr>
          <p:cNvPr id="58" name="Oval 57"/>
          <p:cNvSpPr/>
          <p:nvPr/>
        </p:nvSpPr>
        <p:spPr>
          <a:xfrm>
            <a:off x="3688753" y="5106289"/>
            <a:ext cx="502617" cy="5026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cxnSp>
        <p:nvCxnSpPr>
          <p:cNvPr id="59" name="Straight Connector 58"/>
          <p:cNvCxnSpPr>
            <a:stCxn id="52" idx="4"/>
            <a:endCxn id="53" idx="0"/>
          </p:cNvCxnSpPr>
          <p:nvPr/>
        </p:nvCxnSpPr>
        <p:spPr>
          <a:xfrm flipH="1">
            <a:off x="3286188" y="5024463"/>
            <a:ext cx="1" cy="640869"/>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60" name="Straight Connector 59"/>
          <p:cNvCxnSpPr>
            <a:stCxn id="54" idx="2"/>
            <a:endCxn id="53" idx="0"/>
          </p:cNvCxnSpPr>
          <p:nvPr/>
        </p:nvCxnSpPr>
        <p:spPr>
          <a:xfrm flipH="1">
            <a:off x="3286188" y="4586863"/>
            <a:ext cx="828907" cy="1078469"/>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62" name="Straight Connector 61"/>
          <p:cNvCxnSpPr>
            <a:stCxn id="52" idx="5"/>
            <a:endCxn id="58" idx="2"/>
          </p:cNvCxnSpPr>
          <p:nvPr/>
        </p:nvCxnSpPr>
        <p:spPr>
          <a:xfrm>
            <a:off x="3463890" y="4950856"/>
            <a:ext cx="224863" cy="406742"/>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66" name="Straight Connector 65"/>
          <p:cNvCxnSpPr>
            <a:stCxn id="52" idx="6"/>
            <a:endCxn id="56" idx="2"/>
          </p:cNvCxnSpPr>
          <p:nvPr/>
        </p:nvCxnSpPr>
        <p:spPr>
          <a:xfrm>
            <a:off x="3537497" y="4773155"/>
            <a:ext cx="1709978" cy="251308"/>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100" name="Straight Connector 99"/>
          <p:cNvCxnSpPr/>
          <p:nvPr/>
        </p:nvCxnSpPr>
        <p:spPr>
          <a:xfrm flipH="1">
            <a:off x="4037526" y="4802303"/>
            <a:ext cx="248641" cy="341725"/>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105" name="Straight Connector 104"/>
          <p:cNvCxnSpPr>
            <a:stCxn id="56" idx="2"/>
            <a:endCxn id="58" idx="6"/>
          </p:cNvCxnSpPr>
          <p:nvPr/>
        </p:nvCxnSpPr>
        <p:spPr>
          <a:xfrm flipH="1">
            <a:off x="4191370" y="5024463"/>
            <a:ext cx="1056105" cy="333135"/>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108" name="Straight Connector 107"/>
          <p:cNvCxnSpPr>
            <a:stCxn id="56" idx="2"/>
            <a:endCxn id="53" idx="6"/>
          </p:cNvCxnSpPr>
          <p:nvPr/>
        </p:nvCxnSpPr>
        <p:spPr>
          <a:xfrm flipH="1">
            <a:off x="3537496" y="5024463"/>
            <a:ext cx="1709979" cy="892178"/>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115" name="Straight Connector 114"/>
          <p:cNvCxnSpPr>
            <a:stCxn id="58" idx="6"/>
            <a:endCxn id="57" idx="1"/>
          </p:cNvCxnSpPr>
          <p:nvPr/>
        </p:nvCxnSpPr>
        <p:spPr>
          <a:xfrm>
            <a:off x="4191370" y="5357598"/>
            <a:ext cx="1245700" cy="381341"/>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123" name="Curved Connector 122"/>
          <p:cNvCxnSpPr>
            <a:stCxn id="57" idx="3"/>
            <a:endCxn id="53" idx="5"/>
          </p:cNvCxnSpPr>
          <p:nvPr/>
        </p:nvCxnSpPr>
        <p:spPr>
          <a:xfrm rot="5400000">
            <a:off x="4450480" y="5107752"/>
            <a:ext cx="12700" cy="1973181"/>
          </a:xfrm>
          <a:prstGeom prst="curvedConnector3">
            <a:avLst>
              <a:gd name="adj1" fmla="val 1378276"/>
            </a:avLst>
          </a:prstGeom>
          <a:ln w="38100"/>
        </p:spPr>
        <p:style>
          <a:lnRef idx="3">
            <a:schemeClr val="accent3"/>
          </a:lnRef>
          <a:fillRef idx="0">
            <a:schemeClr val="accent3"/>
          </a:fillRef>
          <a:effectRef idx="2">
            <a:schemeClr val="accent3"/>
          </a:effectRef>
          <a:fontRef idx="minor">
            <a:schemeClr val="tx1"/>
          </a:fontRef>
        </p:style>
      </p:cxnSp>
      <p:cxnSp>
        <p:nvCxnSpPr>
          <p:cNvPr id="136" name="Curved Connector 135"/>
          <p:cNvCxnSpPr>
            <a:stCxn id="55" idx="2"/>
            <a:endCxn id="52" idx="4"/>
          </p:cNvCxnSpPr>
          <p:nvPr/>
        </p:nvCxnSpPr>
        <p:spPr>
          <a:xfrm rot="10800000">
            <a:off x="3286190" y="5024463"/>
            <a:ext cx="1120291" cy="892178"/>
          </a:xfrm>
          <a:prstGeom prst="curvedConnector2">
            <a:avLst/>
          </a:prstGeom>
          <a:ln w="38100"/>
        </p:spPr>
        <p:style>
          <a:lnRef idx="3">
            <a:schemeClr val="accent3"/>
          </a:lnRef>
          <a:fillRef idx="0">
            <a:schemeClr val="accent3"/>
          </a:fillRef>
          <a:effectRef idx="2">
            <a:schemeClr val="accent3"/>
          </a:effectRef>
          <a:fontRef idx="minor">
            <a:schemeClr val="tx1"/>
          </a:fontRef>
        </p:style>
      </p:cxnSp>
      <p:cxnSp>
        <p:nvCxnSpPr>
          <p:cNvPr id="139" name="Curved Connector 138"/>
          <p:cNvCxnSpPr>
            <a:stCxn id="57" idx="1"/>
          </p:cNvCxnSpPr>
          <p:nvPr/>
        </p:nvCxnSpPr>
        <p:spPr>
          <a:xfrm rot="16200000" flipV="1">
            <a:off x="3955520" y="4257388"/>
            <a:ext cx="885827" cy="2077275"/>
          </a:xfrm>
          <a:prstGeom prst="curvedConnector2">
            <a:avLst/>
          </a:prstGeom>
          <a:ln w="38100"/>
        </p:spPr>
        <p:style>
          <a:lnRef idx="3">
            <a:schemeClr val="accent3"/>
          </a:lnRef>
          <a:fillRef idx="0">
            <a:schemeClr val="accent3"/>
          </a:fillRef>
          <a:effectRef idx="2">
            <a:schemeClr val="accent3"/>
          </a:effectRef>
          <a:fontRef idx="minor">
            <a:schemeClr val="tx1"/>
          </a:fontRef>
        </p:style>
      </p:cxnSp>
      <p:sp>
        <p:nvSpPr>
          <p:cNvPr id="52" name="Oval 51"/>
          <p:cNvSpPr/>
          <p:nvPr/>
        </p:nvSpPr>
        <p:spPr>
          <a:xfrm>
            <a:off x="3034880" y="4521846"/>
            <a:ext cx="502617" cy="5026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mc:AlternateContent xmlns:mc="http://schemas.openxmlformats.org/markup-compatibility/2006" xmlns:a14="http://schemas.microsoft.com/office/drawing/2010/main">
        <mc:Choice Requires="a14">
          <p:sp>
            <p:nvSpPr>
              <p:cNvPr id="148" name="Rectangular Callout 147"/>
              <p:cNvSpPr/>
              <p:nvPr/>
            </p:nvSpPr>
            <p:spPr>
              <a:xfrm>
                <a:off x="6398379" y="4329015"/>
                <a:ext cx="5333546" cy="418598"/>
              </a:xfrm>
              <a:prstGeom prst="wedgeRectCallout">
                <a:avLst>
                  <a:gd name="adj1" fmla="val -49043"/>
                  <a:gd name="adj2" fmla="val -77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t>Consider the </a:t>
                </a:r>
                <a:r>
                  <a:rPr lang="en-CA" sz="2000" b="1" dirty="0"/>
                  <a:t>complement</a:t>
                </a:r>
                <a:r>
                  <a:rPr lang="en-CA" sz="2000" dirty="0"/>
                  <a:t> </a:t>
                </a:r>
                <a:r>
                  <a:rPr lang="en-CA" sz="2000" b="1" dirty="0"/>
                  <a:t>graph </a:t>
                </a:r>
                <a14:m>
                  <m:oMath xmlns:m="http://schemas.openxmlformats.org/officeDocument/2006/math">
                    <m:acc>
                      <m:accPr>
                        <m:chr m:val="̅"/>
                        <m:ctrlPr>
                          <a:rPr lang="en-CA" sz="2000" b="1" i="1">
                            <a:latin typeface="Cambria Math" panose="02040503050406030204" pitchFamily="18" charset="0"/>
                          </a:rPr>
                        </m:ctrlPr>
                      </m:accPr>
                      <m:e>
                        <m:r>
                          <a:rPr lang="en-CA" sz="2000" b="1" i="1">
                            <a:latin typeface="Cambria Math" panose="02040503050406030204" pitchFamily="18" charset="0"/>
                          </a:rPr>
                          <m:t>𝑮</m:t>
                        </m:r>
                      </m:e>
                    </m:acc>
                  </m:oMath>
                </a14:m>
                <a:r>
                  <a:rPr lang="en-CA" sz="2000" dirty="0"/>
                  <a:t> of </a:t>
                </a:r>
                <a14:m>
                  <m:oMath xmlns:m="http://schemas.openxmlformats.org/officeDocument/2006/math">
                    <m:r>
                      <a:rPr lang="en-CA" sz="2000" b="0" i="1" smtClean="0">
                        <a:latin typeface="Cambria Math" panose="02040503050406030204" pitchFamily="18" charset="0"/>
                      </a:rPr>
                      <m:t>𝐺</m:t>
                    </m:r>
                  </m:oMath>
                </a14:m>
                <a:endParaRPr lang="en-CA" sz="2000" dirty="0"/>
              </a:p>
            </p:txBody>
          </p:sp>
        </mc:Choice>
        <mc:Fallback xmlns="">
          <p:sp>
            <p:nvSpPr>
              <p:cNvPr id="148" name="Rectangular Callout 147"/>
              <p:cNvSpPr>
                <a:spLocks noRot="1" noChangeAspect="1" noMove="1" noResize="1" noEditPoints="1" noAdjustHandles="1" noChangeArrowheads="1" noChangeShapeType="1" noTextEdit="1"/>
              </p:cNvSpPr>
              <p:nvPr/>
            </p:nvSpPr>
            <p:spPr>
              <a:xfrm>
                <a:off x="6398379" y="4329015"/>
                <a:ext cx="5333546" cy="418598"/>
              </a:xfrm>
              <a:prstGeom prst="wedgeRectCallout">
                <a:avLst>
                  <a:gd name="adj1" fmla="val -49043"/>
                  <a:gd name="adj2" fmla="val -7725"/>
                </a:avLst>
              </a:prstGeom>
              <a:blipFill>
                <a:blip r:embed="rId4"/>
                <a:stretch>
                  <a:fillRect t="-4167" b="-19444"/>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50" name="Rectangular Callout 149"/>
              <p:cNvSpPr/>
              <p:nvPr/>
            </p:nvSpPr>
            <p:spPr>
              <a:xfrm>
                <a:off x="6052920" y="4976571"/>
                <a:ext cx="2882381" cy="1394794"/>
              </a:xfrm>
              <a:prstGeom prst="wedgeRectCallout">
                <a:avLst>
                  <a:gd name="adj1" fmla="val 20002"/>
                  <a:gd name="adj2" fmla="val -722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t>Every edge of </a:t>
                </a:r>
                <a14:m>
                  <m:oMath xmlns:m="http://schemas.openxmlformats.org/officeDocument/2006/math">
                    <m:r>
                      <a:rPr lang="en-CA" sz="2000" b="0" i="1" smtClean="0">
                        <a:latin typeface="Cambria Math" panose="02040503050406030204" pitchFamily="18" charset="0"/>
                      </a:rPr>
                      <m:t>𝐺</m:t>
                    </m:r>
                  </m:oMath>
                </a14:m>
                <a:br>
                  <a:rPr lang="en-CA" sz="2000" dirty="0"/>
                </a:br>
                <a:r>
                  <a:rPr lang="en-CA" sz="2000" dirty="0"/>
                  <a:t>is a non-edge of </a:t>
                </a:r>
                <a14:m>
                  <m:oMath xmlns:m="http://schemas.openxmlformats.org/officeDocument/2006/math">
                    <m:acc>
                      <m:accPr>
                        <m:chr m:val="̅"/>
                        <m:ctrlPr>
                          <a:rPr lang="en-CA" sz="2000" b="1" i="1" smtClean="0">
                            <a:latin typeface="Cambria Math" panose="02040503050406030204" pitchFamily="18" charset="0"/>
                          </a:rPr>
                        </m:ctrlPr>
                      </m:accPr>
                      <m:e>
                        <m:r>
                          <a:rPr lang="en-CA" sz="2000" b="1" i="1" smtClean="0">
                            <a:latin typeface="Cambria Math" panose="02040503050406030204" pitchFamily="18" charset="0"/>
                          </a:rPr>
                          <m:t>𝑮</m:t>
                        </m:r>
                      </m:e>
                    </m:acc>
                  </m:oMath>
                </a14:m>
                <a:r>
                  <a:rPr lang="en-CA" sz="2000" dirty="0"/>
                  <a:t>.</a:t>
                </a:r>
              </a:p>
              <a:p>
                <a:pPr algn="ctr"/>
                <a:r>
                  <a:rPr lang="en-CA" sz="2000" dirty="0"/>
                  <a:t>Every non-edge of </a:t>
                </a:r>
                <a14:m>
                  <m:oMath xmlns:m="http://schemas.openxmlformats.org/officeDocument/2006/math">
                    <m:r>
                      <a:rPr lang="en-CA" sz="2000" b="0" i="1" smtClean="0">
                        <a:latin typeface="Cambria Math" panose="02040503050406030204" pitchFamily="18" charset="0"/>
                      </a:rPr>
                      <m:t>𝐺</m:t>
                    </m:r>
                  </m:oMath>
                </a14:m>
                <a:r>
                  <a:rPr lang="en-CA" sz="2000" dirty="0"/>
                  <a:t> is an edge of </a:t>
                </a:r>
                <a14:m>
                  <m:oMath xmlns:m="http://schemas.openxmlformats.org/officeDocument/2006/math">
                    <m:acc>
                      <m:accPr>
                        <m:chr m:val="̅"/>
                        <m:ctrlPr>
                          <a:rPr lang="en-CA" sz="2000" b="1" i="1">
                            <a:latin typeface="Cambria Math" panose="02040503050406030204" pitchFamily="18" charset="0"/>
                          </a:rPr>
                        </m:ctrlPr>
                      </m:accPr>
                      <m:e>
                        <m:r>
                          <a:rPr lang="en-CA" sz="2000" b="1" i="1">
                            <a:latin typeface="Cambria Math" panose="02040503050406030204" pitchFamily="18" charset="0"/>
                          </a:rPr>
                          <m:t>𝑮</m:t>
                        </m:r>
                      </m:e>
                    </m:acc>
                  </m:oMath>
                </a14:m>
                <a:r>
                  <a:rPr lang="en-CA" sz="2000" dirty="0"/>
                  <a:t>.</a:t>
                </a:r>
              </a:p>
            </p:txBody>
          </p:sp>
        </mc:Choice>
        <mc:Fallback xmlns="">
          <p:sp>
            <p:nvSpPr>
              <p:cNvPr id="150" name="Rectangular Callout 149"/>
              <p:cNvSpPr>
                <a:spLocks noRot="1" noChangeAspect="1" noMove="1" noResize="1" noEditPoints="1" noAdjustHandles="1" noChangeArrowheads="1" noChangeShapeType="1" noTextEdit="1"/>
              </p:cNvSpPr>
              <p:nvPr/>
            </p:nvSpPr>
            <p:spPr>
              <a:xfrm>
                <a:off x="6052920" y="4976571"/>
                <a:ext cx="2882381" cy="1394794"/>
              </a:xfrm>
              <a:prstGeom prst="wedgeRectCallout">
                <a:avLst>
                  <a:gd name="adj1" fmla="val 20002"/>
                  <a:gd name="adj2" fmla="val -72269"/>
                </a:avLst>
              </a:prstGeom>
              <a:blipFill>
                <a:blip r:embed="rId5"/>
                <a:stretch>
                  <a:fillRect r="-3151" b="-318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54" name="Rectangle 153"/>
              <p:cNvSpPr/>
              <p:nvPr/>
            </p:nvSpPr>
            <p:spPr>
              <a:xfrm>
                <a:off x="109268" y="1731911"/>
                <a:ext cx="2710499" cy="93972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CA" sz="2000" dirty="0"/>
                  <a:t>Want to solve</a:t>
                </a:r>
              </a:p>
              <a:p>
                <a:pPr algn="ctr"/>
                <a14:m>
                  <m:oMathPara xmlns:m="http://schemas.openxmlformats.org/officeDocument/2006/math">
                    <m:oMathParaPr>
                      <m:jc m:val="centerGroup"/>
                    </m:oMathParaPr>
                    <m:oMath xmlns:m="http://schemas.openxmlformats.org/officeDocument/2006/math">
                      <m:r>
                        <a:rPr lang="en-CA" sz="2000" i="1" dirty="0" smtClean="0">
                          <a:latin typeface="Cambria Math" panose="02040503050406030204" pitchFamily="18" charset="0"/>
                        </a:rPr>
                        <m:t>𝐶𝑙𝑖𝑞𝑢𝑒</m:t>
                      </m:r>
                      <m:r>
                        <a:rPr lang="en-CA" sz="2000" i="1" dirty="0" smtClean="0">
                          <a:latin typeface="Cambria Math" panose="02040503050406030204" pitchFamily="18" charset="0"/>
                        </a:rPr>
                        <m:t>(</m:t>
                      </m:r>
                      <m:r>
                        <a:rPr lang="en-CA" sz="2000" i="1" dirty="0" smtClean="0">
                          <a:latin typeface="Cambria Math" panose="02040503050406030204" pitchFamily="18" charset="0"/>
                        </a:rPr>
                        <m:t>𝐺</m:t>
                      </m:r>
                      <m:r>
                        <a:rPr lang="en-CA" sz="2000" i="1" dirty="0" smtClean="0">
                          <a:latin typeface="Cambria Math" panose="02040503050406030204" pitchFamily="18" charset="0"/>
                        </a:rPr>
                        <m:t>, </m:t>
                      </m:r>
                      <m:r>
                        <a:rPr lang="en-CA" sz="2000" i="1" dirty="0" smtClean="0">
                          <a:latin typeface="Cambria Math" panose="02040503050406030204" pitchFamily="18" charset="0"/>
                        </a:rPr>
                        <m:t>𝑘</m:t>
                      </m:r>
                      <m:r>
                        <a:rPr lang="en-CA" sz="2000" i="1" dirty="0" smtClean="0">
                          <a:latin typeface="Cambria Math" panose="02040503050406030204" pitchFamily="18" charset="0"/>
                        </a:rPr>
                        <m:t>)</m:t>
                      </m:r>
                    </m:oMath>
                  </m:oMathPara>
                </a14:m>
                <a:endParaRPr lang="en-CA" sz="2000" dirty="0"/>
              </a:p>
            </p:txBody>
          </p:sp>
        </mc:Choice>
        <mc:Fallback xmlns="">
          <p:sp>
            <p:nvSpPr>
              <p:cNvPr id="154" name="Rectangle 153"/>
              <p:cNvSpPr>
                <a:spLocks noRot="1" noChangeAspect="1" noMove="1" noResize="1" noEditPoints="1" noAdjustHandles="1" noChangeArrowheads="1" noChangeShapeType="1" noTextEdit="1"/>
              </p:cNvSpPr>
              <p:nvPr/>
            </p:nvSpPr>
            <p:spPr>
              <a:xfrm>
                <a:off x="109268" y="1731911"/>
                <a:ext cx="2710499" cy="939722"/>
              </a:xfrm>
              <a:prstGeom prst="rect">
                <a:avLst/>
              </a:prstGeom>
              <a:blipFill>
                <a:blip r:embed="rId6"/>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55" name="Rectangle 154"/>
              <p:cNvSpPr/>
              <p:nvPr/>
            </p:nvSpPr>
            <p:spPr>
              <a:xfrm>
                <a:off x="109269" y="4589317"/>
                <a:ext cx="2774354" cy="101958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2000" dirty="0"/>
                  <a:t>Idea: reduce to</a:t>
                </a:r>
              </a:p>
              <a:p>
                <a:pPr algn="ctr"/>
                <a14:m>
                  <m:oMathPara xmlns:m="http://schemas.openxmlformats.org/officeDocument/2006/math">
                    <m:oMathParaPr>
                      <m:jc m:val="centerGroup"/>
                    </m:oMathParaPr>
                    <m:oMath xmlns:m="http://schemas.openxmlformats.org/officeDocument/2006/math">
                      <m:r>
                        <a:rPr lang="en-CA" sz="2000" i="1" dirty="0">
                          <a:latin typeface="Cambria Math" panose="02040503050406030204" pitchFamily="18" charset="0"/>
                        </a:rPr>
                        <m:t>𝑉𝑒𝑟𝑡𝑒𝑥𝐶𝑜𝑣𝑒𝑟</m:t>
                      </m:r>
                      <m:r>
                        <a:rPr lang="en-CA" sz="2000" i="1" dirty="0">
                          <a:latin typeface="Cambria Math" panose="02040503050406030204" pitchFamily="18" charset="0"/>
                        </a:rPr>
                        <m:t>(</m:t>
                      </m:r>
                      <m:acc>
                        <m:accPr>
                          <m:chr m:val="̅"/>
                          <m:ctrlPr>
                            <a:rPr lang="en-CA" sz="2000" b="1" i="1">
                              <a:latin typeface="Cambria Math" panose="02040503050406030204" pitchFamily="18" charset="0"/>
                            </a:rPr>
                          </m:ctrlPr>
                        </m:accPr>
                        <m:e>
                          <m:r>
                            <a:rPr lang="en-CA" sz="2000" b="1" i="1">
                              <a:latin typeface="Cambria Math" panose="02040503050406030204" pitchFamily="18" charset="0"/>
                            </a:rPr>
                            <m:t>𝑮</m:t>
                          </m:r>
                        </m:e>
                      </m:acc>
                      <m:r>
                        <a:rPr lang="en-CA" sz="2000" i="1" dirty="0">
                          <a:latin typeface="Cambria Math" panose="02040503050406030204" pitchFamily="18" charset="0"/>
                        </a:rPr>
                        <m:t>, </m:t>
                      </m:r>
                      <m:r>
                        <a:rPr lang="en-CA" sz="2000" b="0" i="1" dirty="0" smtClean="0">
                          <a:latin typeface="Cambria Math" panose="02040503050406030204" pitchFamily="18" charset="0"/>
                        </a:rPr>
                        <m:t>𝑛</m:t>
                      </m:r>
                      <m:r>
                        <a:rPr lang="en-CA" sz="2000" b="0" i="1" dirty="0" smtClean="0">
                          <a:latin typeface="Cambria Math" panose="02040503050406030204" pitchFamily="18" charset="0"/>
                        </a:rPr>
                        <m:t>−</m:t>
                      </m:r>
                      <m:r>
                        <a:rPr lang="en-CA" sz="2000" b="0" i="1" dirty="0" smtClean="0">
                          <a:latin typeface="Cambria Math" panose="02040503050406030204" pitchFamily="18" charset="0"/>
                        </a:rPr>
                        <m:t>𝑘</m:t>
                      </m:r>
                      <m:r>
                        <a:rPr lang="en-CA" sz="2000" i="1" dirty="0">
                          <a:latin typeface="Cambria Math" panose="02040503050406030204" pitchFamily="18" charset="0"/>
                        </a:rPr>
                        <m:t>)</m:t>
                      </m:r>
                    </m:oMath>
                  </m:oMathPara>
                </a14:m>
                <a:endParaRPr lang="en-CA" sz="2000" dirty="0"/>
              </a:p>
            </p:txBody>
          </p:sp>
        </mc:Choice>
        <mc:Fallback xmlns="">
          <p:sp>
            <p:nvSpPr>
              <p:cNvPr id="155" name="Rectangle 154"/>
              <p:cNvSpPr>
                <a:spLocks noRot="1" noChangeAspect="1" noMove="1" noResize="1" noEditPoints="1" noAdjustHandles="1" noChangeArrowheads="1" noChangeShapeType="1" noTextEdit="1"/>
              </p:cNvSpPr>
              <p:nvPr/>
            </p:nvSpPr>
            <p:spPr>
              <a:xfrm>
                <a:off x="109269" y="4589317"/>
                <a:ext cx="2774354" cy="1019589"/>
              </a:xfrm>
              <a:prstGeom prst="rect">
                <a:avLst/>
              </a:prstGeom>
              <a:blipFill>
                <a:blip r:embed="rId7"/>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56" name="Rectangular Callout 155"/>
              <p:cNvSpPr/>
              <p:nvPr/>
            </p:nvSpPr>
            <p:spPr>
              <a:xfrm>
                <a:off x="6671383" y="1883210"/>
                <a:ext cx="4822168" cy="927574"/>
              </a:xfrm>
              <a:prstGeom prst="wedgeRectCallout">
                <a:avLst>
                  <a:gd name="adj1" fmla="val -24543"/>
                  <a:gd name="adj2" fmla="val -430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t>Claim:</a:t>
                </a:r>
                <a:r>
                  <a:rPr lang="en-CA" sz="2000" dirty="0"/>
                  <a:t> there is a </a:t>
                </a:r>
                <a14:m>
                  <m:oMath xmlns:m="http://schemas.openxmlformats.org/officeDocument/2006/math">
                    <m:r>
                      <a:rPr lang="en-CA" sz="2000" i="1" dirty="0" smtClean="0">
                        <a:latin typeface="Cambria Math" panose="02040503050406030204" pitchFamily="18" charset="0"/>
                      </a:rPr>
                      <m:t>𝑘</m:t>
                    </m:r>
                  </m:oMath>
                </a14:m>
                <a:r>
                  <a:rPr lang="en-CA" sz="2000" dirty="0"/>
                  <a:t>-clique in </a:t>
                </a:r>
                <a14:m>
                  <m:oMath xmlns:m="http://schemas.openxmlformats.org/officeDocument/2006/math">
                    <m:r>
                      <a:rPr lang="en-CA" sz="2000" b="0" i="1" smtClean="0">
                        <a:latin typeface="Cambria Math" panose="02040503050406030204" pitchFamily="18" charset="0"/>
                      </a:rPr>
                      <m:t>𝐺</m:t>
                    </m:r>
                  </m:oMath>
                </a14:m>
                <a:r>
                  <a:rPr lang="en-CA" sz="2000" dirty="0"/>
                  <a:t> </a:t>
                </a:r>
                <a:r>
                  <a:rPr lang="en-CA" sz="2000" b="1" i="1" dirty="0"/>
                  <a:t>iff</a:t>
                </a:r>
                <a:br>
                  <a:rPr lang="en-CA" sz="2000" dirty="0"/>
                </a:br>
                <a:r>
                  <a:rPr lang="en-CA" sz="2000" dirty="0"/>
                  <a:t>there is an </a:t>
                </a:r>
                <a14:m>
                  <m:oMath xmlns:m="http://schemas.openxmlformats.org/officeDocument/2006/math">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𝑛</m:t>
                        </m:r>
                        <m:r>
                          <a:rPr lang="en-CA" sz="2000" b="0" i="1" smtClean="0">
                            <a:latin typeface="Cambria Math" panose="02040503050406030204" pitchFamily="18" charset="0"/>
                          </a:rPr>
                          <m:t>−</m:t>
                        </m:r>
                        <m:r>
                          <a:rPr lang="en-CA" sz="2000" b="0" i="1" smtClean="0">
                            <a:latin typeface="Cambria Math" panose="02040503050406030204" pitchFamily="18" charset="0"/>
                          </a:rPr>
                          <m:t>𝑘</m:t>
                        </m:r>
                      </m:e>
                    </m:d>
                  </m:oMath>
                </a14:m>
                <a:r>
                  <a:rPr lang="en-CA" sz="2000" dirty="0"/>
                  <a:t> Vertex-Cover in </a:t>
                </a:r>
                <a14:m>
                  <m:oMath xmlns:m="http://schemas.openxmlformats.org/officeDocument/2006/math">
                    <m:acc>
                      <m:accPr>
                        <m:chr m:val="̅"/>
                        <m:ctrlPr>
                          <a:rPr lang="en-CA" sz="2000" b="1" i="1">
                            <a:latin typeface="Cambria Math" panose="02040503050406030204" pitchFamily="18" charset="0"/>
                          </a:rPr>
                        </m:ctrlPr>
                      </m:accPr>
                      <m:e>
                        <m:r>
                          <a:rPr lang="en-CA" sz="2000" b="1" i="1">
                            <a:latin typeface="Cambria Math" panose="02040503050406030204" pitchFamily="18" charset="0"/>
                          </a:rPr>
                          <m:t>𝑮</m:t>
                        </m:r>
                      </m:e>
                    </m:acc>
                  </m:oMath>
                </a14:m>
                <a:endParaRPr lang="en-CA" sz="2000" b="1" dirty="0"/>
              </a:p>
            </p:txBody>
          </p:sp>
        </mc:Choice>
        <mc:Fallback xmlns="">
          <p:sp>
            <p:nvSpPr>
              <p:cNvPr id="156" name="Rectangular Callout 155"/>
              <p:cNvSpPr>
                <a:spLocks noRot="1" noChangeAspect="1" noMove="1" noResize="1" noEditPoints="1" noAdjustHandles="1" noChangeArrowheads="1" noChangeShapeType="1" noTextEdit="1"/>
              </p:cNvSpPr>
              <p:nvPr/>
            </p:nvSpPr>
            <p:spPr>
              <a:xfrm>
                <a:off x="6671383" y="1883210"/>
                <a:ext cx="4822168" cy="927574"/>
              </a:xfrm>
              <a:prstGeom prst="wedgeRectCallout">
                <a:avLst>
                  <a:gd name="adj1" fmla="val -24543"/>
                  <a:gd name="adj2" fmla="val -43008"/>
                </a:avLst>
              </a:prstGeom>
              <a:blipFill>
                <a:blip r:embed="rId8"/>
                <a:stretch>
                  <a:fillRect r="-4408"/>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4" name="Rectangular Callout 149">
                <a:extLst>
                  <a:ext uri="{FF2B5EF4-FFF2-40B4-BE49-F238E27FC236}">
                    <a16:creationId xmlns:a16="http://schemas.microsoft.com/office/drawing/2014/main" id="{27A11164-1702-4095-8B6E-7A4BA649D2D7}"/>
                  </a:ext>
                </a:extLst>
              </p:cNvPr>
              <p:cNvSpPr/>
              <p:nvPr/>
            </p:nvSpPr>
            <p:spPr>
              <a:xfrm>
                <a:off x="9168821" y="5058613"/>
                <a:ext cx="2829974" cy="1061599"/>
              </a:xfrm>
              <a:prstGeom prst="wedgeRectCallout">
                <a:avLst>
                  <a:gd name="adj1" fmla="val -59389"/>
                  <a:gd name="adj2" fmla="val 106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t>Given an adjacency matrix for </a:t>
                </a:r>
                <a14:m>
                  <m:oMath xmlns:m="http://schemas.openxmlformats.org/officeDocument/2006/math">
                    <m:r>
                      <a:rPr lang="en-CA" sz="2000" b="0" i="1" smtClean="0">
                        <a:latin typeface="Cambria Math" panose="02040503050406030204" pitchFamily="18" charset="0"/>
                      </a:rPr>
                      <m:t>𝐺</m:t>
                    </m:r>
                  </m:oMath>
                </a14:m>
                <a:r>
                  <a:rPr lang="en-CA" sz="2000" dirty="0"/>
                  <a:t>, get </a:t>
                </a:r>
                <a14:m>
                  <m:oMath xmlns:m="http://schemas.openxmlformats.org/officeDocument/2006/math">
                    <m:acc>
                      <m:accPr>
                        <m:chr m:val="̅"/>
                        <m:ctrlPr>
                          <a:rPr lang="en-CA" sz="2000" b="1" i="1">
                            <a:latin typeface="Cambria Math" panose="02040503050406030204" pitchFamily="18" charset="0"/>
                          </a:rPr>
                        </m:ctrlPr>
                      </m:accPr>
                      <m:e>
                        <m:r>
                          <a:rPr lang="en-CA" sz="2000" b="1" i="1">
                            <a:latin typeface="Cambria Math" panose="02040503050406030204" pitchFamily="18" charset="0"/>
                          </a:rPr>
                          <m:t>𝑮</m:t>
                        </m:r>
                      </m:e>
                    </m:acc>
                    <m:r>
                      <a:rPr lang="en-CA" sz="2000" b="1" i="1">
                        <a:latin typeface="Cambria Math" panose="02040503050406030204" pitchFamily="18" charset="0"/>
                      </a:rPr>
                      <m:t> </m:t>
                    </m:r>
                  </m:oMath>
                </a14:m>
                <a:r>
                  <a:rPr lang="en-CA" sz="2000" dirty="0"/>
                  <a:t>by </a:t>
                </a:r>
                <a:r>
                  <a:rPr lang="en-CA" sz="2000" b="1" dirty="0"/>
                  <a:t>flipping 0’s and 1’s.</a:t>
                </a:r>
              </a:p>
            </p:txBody>
          </p:sp>
        </mc:Choice>
        <mc:Fallback xmlns="">
          <p:sp>
            <p:nvSpPr>
              <p:cNvPr id="44" name="Rectangular Callout 149">
                <a:extLst>
                  <a:ext uri="{FF2B5EF4-FFF2-40B4-BE49-F238E27FC236}">
                    <a16:creationId xmlns:a16="http://schemas.microsoft.com/office/drawing/2014/main" id="{27A11164-1702-4095-8B6E-7A4BA649D2D7}"/>
                  </a:ext>
                </a:extLst>
              </p:cNvPr>
              <p:cNvSpPr>
                <a:spLocks noRot="1" noChangeAspect="1" noMove="1" noResize="1" noEditPoints="1" noAdjustHandles="1" noChangeArrowheads="1" noChangeShapeType="1" noTextEdit="1"/>
              </p:cNvSpPr>
              <p:nvPr/>
            </p:nvSpPr>
            <p:spPr>
              <a:xfrm>
                <a:off x="9168821" y="5058613"/>
                <a:ext cx="2829974" cy="1061599"/>
              </a:xfrm>
              <a:prstGeom prst="wedgeRectCallout">
                <a:avLst>
                  <a:gd name="adj1" fmla="val -59389"/>
                  <a:gd name="adj2" fmla="val 10687"/>
                </a:avLst>
              </a:prstGeom>
              <a:blipFill>
                <a:blip r:embed="rId9"/>
                <a:stretch>
                  <a:fillRect r="-2348" b="-6215"/>
                </a:stretch>
              </a:blipFill>
            </p:spPr>
            <p:txBody>
              <a:bodyPr/>
              <a:lstStyle/>
              <a:p>
                <a:r>
                  <a:rPr lang="en-CA">
                    <a:noFill/>
                  </a:rPr>
                  <a:t> </a:t>
                </a:r>
              </a:p>
            </p:txBody>
          </p:sp>
        </mc:Fallback>
      </mc:AlternateContent>
      <p:sp>
        <p:nvSpPr>
          <p:cNvPr id="4" name="Slide Number Placeholder 3">
            <a:extLst>
              <a:ext uri="{FF2B5EF4-FFF2-40B4-BE49-F238E27FC236}">
                <a16:creationId xmlns:a16="http://schemas.microsoft.com/office/drawing/2014/main" id="{6656795D-32D7-422A-F553-9910E7EAD86D}"/>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314926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fade">
                                      <p:cBhvr>
                                        <p:cTn id="7" dur="500"/>
                                        <p:tgtEl>
                                          <p:spTgt spid="1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par>
                                <p:cTn id="44" presetID="10" presetClass="entr" presetSubtype="0"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500"/>
                                        <p:tgtEl>
                                          <p:spTgt spid="34"/>
                                        </p:tgtEl>
                                      </p:cBhvr>
                                    </p:animEffect>
                                  </p:childTnLst>
                                </p:cTn>
                              </p:par>
                              <p:par>
                                <p:cTn id="47" presetID="10"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par>
                                <p:cTn id="50" presetID="10" presetClass="entr" presetSubtype="0" fill="hold"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par>
                                <p:cTn id="53" presetID="10" presetClass="entr" presetSubtype="0" fill="hold" nodeType="with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fade">
                                      <p:cBhvr>
                                        <p:cTn id="55" dur="500"/>
                                        <p:tgtEl>
                                          <p:spTgt spid="45"/>
                                        </p:tgtEl>
                                      </p:cBhvr>
                                    </p:animEffect>
                                  </p:childTnLst>
                                </p:cTn>
                              </p:par>
                              <p:par>
                                <p:cTn id="56" presetID="10" presetClass="entr" presetSubtype="0" fill="hold" nodeType="with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500"/>
                                        <p:tgtEl>
                                          <p:spTgt spid="4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48"/>
                                        </p:tgtEl>
                                        <p:attrNameLst>
                                          <p:attrName>style.visibility</p:attrName>
                                        </p:attrNameLst>
                                      </p:cBhvr>
                                      <p:to>
                                        <p:strVal val="visible"/>
                                      </p:to>
                                    </p:set>
                                    <p:animEffect transition="in" filter="fade">
                                      <p:cBhvr>
                                        <p:cTn id="63" dur="500"/>
                                        <p:tgtEl>
                                          <p:spTgt spid="14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fade">
                                      <p:cBhvr>
                                        <p:cTn id="68" dur="500"/>
                                        <p:tgtEl>
                                          <p:spTgt spid="5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fade">
                                      <p:cBhvr>
                                        <p:cTn id="71" dur="500"/>
                                        <p:tgtEl>
                                          <p:spTgt spid="5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5"/>
                                        </p:tgtEl>
                                        <p:attrNameLst>
                                          <p:attrName>style.visibility</p:attrName>
                                        </p:attrNameLst>
                                      </p:cBhvr>
                                      <p:to>
                                        <p:strVal val="visible"/>
                                      </p:to>
                                    </p:set>
                                    <p:animEffect transition="in" filter="fade">
                                      <p:cBhvr>
                                        <p:cTn id="74" dur="500"/>
                                        <p:tgtEl>
                                          <p:spTgt spid="5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500"/>
                                        <p:tgtEl>
                                          <p:spTgt spid="5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fade">
                                      <p:cBhvr>
                                        <p:cTn id="80" dur="500"/>
                                        <p:tgtEl>
                                          <p:spTgt spid="5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500"/>
                                        <p:tgtEl>
                                          <p:spTgt spid="58"/>
                                        </p:tgtEl>
                                      </p:cBhvr>
                                    </p:animEffect>
                                  </p:childTnLst>
                                </p:cTn>
                              </p:par>
                              <p:par>
                                <p:cTn id="84" presetID="10" presetClass="entr" presetSubtype="0" fill="hold" nodeType="withEffect">
                                  <p:stCondLst>
                                    <p:cond delay="0"/>
                                  </p:stCondLst>
                                  <p:childTnLst>
                                    <p:set>
                                      <p:cBhvr>
                                        <p:cTn id="85" dur="1" fill="hold">
                                          <p:stCondLst>
                                            <p:cond delay="0"/>
                                          </p:stCondLst>
                                        </p:cTn>
                                        <p:tgtEl>
                                          <p:spTgt spid="59"/>
                                        </p:tgtEl>
                                        <p:attrNameLst>
                                          <p:attrName>style.visibility</p:attrName>
                                        </p:attrNameLst>
                                      </p:cBhvr>
                                      <p:to>
                                        <p:strVal val="visible"/>
                                      </p:to>
                                    </p:set>
                                    <p:animEffect transition="in" filter="fade">
                                      <p:cBhvr>
                                        <p:cTn id="86" dur="500"/>
                                        <p:tgtEl>
                                          <p:spTgt spid="59"/>
                                        </p:tgtEl>
                                      </p:cBhvr>
                                    </p:animEffect>
                                  </p:childTnLst>
                                </p:cTn>
                              </p:par>
                              <p:par>
                                <p:cTn id="87" presetID="10" presetClass="entr" presetSubtype="0" fill="hold" nodeType="withEffect">
                                  <p:stCondLst>
                                    <p:cond delay="0"/>
                                  </p:stCondLst>
                                  <p:childTnLst>
                                    <p:set>
                                      <p:cBhvr>
                                        <p:cTn id="88" dur="1" fill="hold">
                                          <p:stCondLst>
                                            <p:cond delay="0"/>
                                          </p:stCondLst>
                                        </p:cTn>
                                        <p:tgtEl>
                                          <p:spTgt spid="60"/>
                                        </p:tgtEl>
                                        <p:attrNameLst>
                                          <p:attrName>style.visibility</p:attrName>
                                        </p:attrNameLst>
                                      </p:cBhvr>
                                      <p:to>
                                        <p:strVal val="visible"/>
                                      </p:to>
                                    </p:set>
                                    <p:animEffect transition="in" filter="fade">
                                      <p:cBhvr>
                                        <p:cTn id="89" dur="500"/>
                                        <p:tgtEl>
                                          <p:spTgt spid="60"/>
                                        </p:tgtEl>
                                      </p:cBhvr>
                                    </p:animEffect>
                                  </p:childTnLst>
                                </p:cTn>
                              </p:par>
                              <p:par>
                                <p:cTn id="90" presetID="10" presetClass="entr" presetSubtype="0" fill="hold" nodeType="withEffect">
                                  <p:stCondLst>
                                    <p:cond delay="0"/>
                                  </p:stCondLst>
                                  <p:childTnLst>
                                    <p:set>
                                      <p:cBhvr>
                                        <p:cTn id="91" dur="1" fill="hold">
                                          <p:stCondLst>
                                            <p:cond delay="0"/>
                                          </p:stCondLst>
                                        </p:cTn>
                                        <p:tgtEl>
                                          <p:spTgt spid="62"/>
                                        </p:tgtEl>
                                        <p:attrNameLst>
                                          <p:attrName>style.visibility</p:attrName>
                                        </p:attrNameLst>
                                      </p:cBhvr>
                                      <p:to>
                                        <p:strVal val="visible"/>
                                      </p:to>
                                    </p:set>
                                    <p:animEffect transition="in" filter="fade">
                                      <p:cBhvr>
                                        <p:cTn id="92" dur="500"/>
                                        <p:tgtEl>
                                          <p:spTgt spid="62"/>
                                        </p:tgtEl>
                                      </p:cBhvr>
                                    </p:animEffect>
                                  </p:childTnLst>
                                </p:cTn>
                              </p:par>
                              <p:par>
                                <p:cTn id="93" presetID="10" presetClass="entr" presetSubtype="0" fill="hold" nodeType="withEffect">
                                  <p:stCondLst>
                                    <p:cond delay="0"/>
                                  </p:stCondLst>
                                  <p:childTnLst>
                                    <p:set>
                                      <p:cBhvr>
                                        <p:cTn id="94" dur="1" fill="hold">
                                          <p:stCondLst>
                                            <p:cond delay="0"/>
                                          </p:stCondLst>
                                        </p:cTn>
                                        <p:tgtEl>
                                          <p:spTgt spid="66"/>
                                        </p:tgtEl>
                                        <p:attrNameLst>
                                          <p:attrName>style.visibility</p:attrName>
                                        </p:attrNameLst>
                                      </p:cBhvr>
                                      <p:to>
                                        <p:strVal val="visible"/>
                                      </p:to>
                                    </p:set>
                                    <p:animEffect transition="in" filter="fade">
                                      <p:cBhvr>
                                        <p:cTn id="95" dur="500"/>
                                        <p:tgtEl>
                                          <p:spTgt spid="66"/>
                                        </p:tgtEl>
                                      </p:cBhvr>
                                    </p:animEffect>
                                  </p:childTnLst>
                                </p:cTn>
                              </p:par>
                              <p:par>
                                <p:cTn id="96" presetID="10" presetClass="entr" presetSubtype="0" fill="hold" nodeType="withEffect">
                                  <p:stCondLst>
                                    <p:cond delay="0"/>
                                  </p:stCondLst>
                                  <p:childTnLst>
                                    <p:set>
                                      <p:cBhvr>
                                        <p:cTn id="97" dur="1" fill="hold">
                                          <p:stCondLst>
                                            <p:cond delay="0"/>
                                          </p:stCondLst>
                                        </p:cTn>
                                        <p:tgtEl>
                                          <p:spTgt spid="100"/>
                                        </p:tgtEl>
                                        <p:attrNameLst>
                                          <p:attrName>style.visibility</p:attrName>
                                        </p:attrNameLst>
                                      </p:cBhvr>
                                      <p:to>
                                        <p:strVal val="visible"/>
                                      </p:to>
                                    </p:set>
                                    <p:animEffect transition="in" filter="fade">
                                      <p:cBhvr>
                                        <p:cTn id="98" dur="500"/>
                                        <p:tgtEl>
                                          <p:spTgt spid="100"/>
                                        </p:tgtEl>
                                      </p:cBhvr>
                                    </p:animEffect>
                                  </p:childTnLst>
                                </p:cTn>
                              </p:par>
                              <p:par>
                                <p:cTn id="99" presetID="10" presetClass="entr" presetSubtype="0" fill="hold" nodeType="withEffect">
                                  <p:stCondLst>
                                    <p:cond delay="0"/>
                                  </p:stCondLst>
                                  <p:childTnLst>
                                    <p:set>
                                      <p:cBhvr>
                                        <p:cTn id="100" dur="1" fill="hold">
                                          <p:stCondLst>
                                            <p:cond delay="0"/>
                                          </p:stCondLst>
                                        </p:cTn>
                                        <p:tgtEl>
                                          <p:spTgt spid="105"/>
                                        </p:tgtEl>
                                        <p:attrNameLst>
                                          <p:attrName>style.visibility</p:attrName>
                                        </p:attrNameLst>
                                      </p:cBhvr>
                                      <p:to>
                                        <p:strVal val="visible"/>
                                      </p:to>
                                    </p:set>
                                    <p:animEffect transition="in" filter="fade">
                                      <p:cBhvr>
                                        <p:cTn id="101" dur="500"/>
                                        <p:tgtEl>
                                          <p:spTgt spid="105"/>
                                        </p:tgtEl>
                                      </p:cBhvr>
                                    </p:animEffect>
                                  </p:childTnLst>
                                </p:cTn>
                              </p:par>
                              <p:par>
                                <p:cTn id="102" presetID="10" presetClass="entr" presetSubtype="0" fill="hold"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500"/>
                                        <p:tgtEl>
                                          <p:spTgt spid="108"/>
                                        </p:tgtEl>
                                      </p:cBhvr>
                                    </p:animEffect>
                                  </p:childTnLst>
                                </p:cTn>
                              </p:par>
                              <p:par>
                                <p:cTn id="105" presetID="10" presetClass="entr" presetSubtype="0" fill="hold" nodeType="withEffect">
                                  <p:stCondLst>
                                    <p:cond delay="0"/>
                                  </p:stCondLst>
                                  <p:childTnLst>
                                    <p:set>
                                      <p:cBhvr>
                                        <p:cTn id="106" dur="1" fill="hold">
                                          <p:stCondLst>
                                            <p:cond delay="0"/>
                                          </p:stCondLst>
                                        </p:cTn>
                                        <p:tgtEl>
                                          <p:spTgt spid="115"/>
                                        </p:tgtEl>
                                        <p:attrNameLst>
                                          <p:attrName>style.visibility</p:attrName>
                                        </p:attrNameLst>
                                      </p:cBhvr>
                                      <p:to>
                                        <p:strVal val="visible"/>
                                      </p:to>
                                    </p:set>
                                    <p:animEffect transition="in" filter="fade">
                                      <p:cBhvr>
                                        <p:cTn id="107" dur="500"/>
                                        <p:tgtEl>
                                          <p:spTgt spid="115"/>
                                        </p:tgtEl>
                                      </p:cBhvr>
                                    </p:animEffect>
                                  </p:childTnLst>
                                </p:cTn>
                              </p:par>
                              <p:par>
                                <p:cTn id="108" presetID="10" presetClass="entr" presetSubtype="0" fill="hold" nodeType="withEffect">
                                  <p:stCondLst>
                                    <p:cond delay="0"/>
                                  </p:stCondLst>
                                  <p:childTnLst>
                                    <p:set>
                                      <p:cBhvr>
                                        <p:cTn id="109" dur="1" fill="hold">
                                          <p:stCondLst>
                                            <p:cond delay="0"/>
                                          </p:stCondLst>
                                        </p:cTn>
                                        <p:tgtEl>
                                          <p:spTgt spid="123"/>
                                        </p:tgtEl>
                                        <p:attrNameLst>
                                          <p:attrName>style.visibility</p:attrName>
                                        </p:attrNameLst>
                                      </p:cBhvr>
                                      <p:to>
                                        <p:strVal val="visible"/>
                                      </p:to>
                                    </p:set>
                                    <p:animEffect transition="in" filter="fade">
                                      <p:cBhvr>
                                        <p:cTn id="110" dur="500"/>
                                        <p:tgtEl>
                                          <p:spTgt spid="123"/>
                                        </p:tgtEl>
                                      </p:cBhvr>
                                    </p:animEffect>
                                  </p:childTnLst>
                                </p:cTn>
                              </p:par>
                              <p:par>
                                <p:cTn id="111" presetID="10" presetClass="entr" presetSubtype="0" fill="hold" nodeType="withEffect">
                                  <p:stCondLst>
                                    <p:cond delay="0"/>
                                  </p:stCondLst>
                                  <p:childTnLst>
                                    <p:set>
                                      <p:cBhvr>
                                        <p:cTn id="112" dur="1" fill="hold">
                                          <p:stCondLst>
                                            <p:cond delay="0"/>
                                          </p:stCondLst>
                                        </p:cTn>
                                        <p:tgtEl>
                                          <p:spTgt spid="136"/>
                                        </p:tgtEl>
                                        <p:attrNameLst>
                                          <p:attrName>style.visibility</p:attrName>
                                        </p:attrNameLst>
                                      </p:cBhvr>
                                      <p:to>
                                        <p:strVal val="visible"/>
                                      </p:to>
                                    </p:set>
                                    <p:animEffect transition="in" filter="fade">
                                      <p:cBhvr>
                                        <p:cTn id="113" dur="500"/>
                                        <p:tgtEl>
                                          <p:spTgt spid="136"/>
                                        </p:tgtEl>
                                      </p:cBhvr>
                                    </p:animEffect>
                                  </p:childTnLst>
                                </p:cTn>
                              </p:par>
                              <p:par>
                                <p:cTn id="114" presetID="10" presetClass="entr" presetSubtype="0" fill="hold" nodeType="withEffect">
                                  <p:stCondLst>
                                    <p:cond delay="0"/>
                                  </p:stCondLst>
                                  <p:childTnLst>
                                    <p:set>
                                      <p:cBhvr>
                                        <p:cTn id="115" dur="1" fill="hold">
                                          <p:stCondLst>
                                            <p:cond delay="0"/>
                                          </p:stCondLst>
                                        </p:cTn>
                                        <p:tgtEl>
                                          <p:spTgt spid="139"/>
                                        </p:tgtEl>
                                        <p:attrNameLst>
                                          <p:attrName>style.visibility</p:attrName>
                                        </p:attrNameLst>
                                      </p:cBhvr>
                                      <p:to>
                                        <p:strVal val="visible"/>
                                      </p:to>
                                    </p:set>
                                    <p:animEffect transition="in" filter="fade">
                                      <p:cBhvr>
                                        <p:cTn id="116" dur="500"/>
                                        <p:tgtEl>
                                          <p:spTgt spid="139"/>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52"/>
                                        </p:tgtEl>
                                        <p:attrNameLst>
                                          <p:attrName>style.visibility</p:attrName>
                                        </p:attrNameLst>
                                      </p:cBhvr>
                                      <p:to>
                                        <p:strVal val="visible"/>
                                      </p:to>
                                    </p:set>
                                    <p:animEffect transition="in" filter="fade">
                                      <p:cBhvr>
                                        <p:cTn id="119" dur="500"/>
                                        <p:tgtEl>
                                          <p:spTgt spid="52"/>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150"/>
                                        </p:tgtEl>
                                        <p:attrNameLst>
                                          <p:attrName>style.visibility</p:attrName>
                                        </p:attrNameLst>
                                      </p:cBhvr>
                                      <p:to>
                                        <p:strVal val="visible"/>
                                      </p:to>
                                    </p:set>
                                    <p:animEffect transition="in" filter="fade">
                                      <p:cBhvr>
                                        <p:cTn id="122" dur="500"/>
                                        <p:tgtEl>
                                          <p:spTgt spid="150"/>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44"/>
                                        </p:tgtEl>
                                        <p:attrNameLst>
                                          <p:attrName>style.visibility</p:attrName>
                                        </p:attrNameLst>
                                      </p:cBhvr>
                                      <p:to>
                                        <p:strVal val="visible"/>
                                      </p:to>
                                    </p:set>
                                    <p:animEffect transition="in" filter="fade">
                                      <p:cBhvr>
                                        <p:cTn id="127" dur="500"/>
                                        <p:tgtEl>
                                          <p:spTgt spid="44"/>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156"/>
                                        </p:tgtEl>
                                        <p:attrNameLst>
                                          <p:attrName>style.visibility</p:attrName>
                                        </p:attrNameLst>
                                      </p:cBhvr>
                                      <p:to>
                                        <p:strVal val="visible"/>
                                      </p:to>
                                    </p:set>
                                    <p:animEffect transition="in" filter="fade">
                                      <p:cBhvr>
                                        <p:cTn id="132" dur="500"/>
                                        <p:tgtEl>
                                          <p:spTgt spid="156"/>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155"/>
                                        </p:tgtEl>
                                        <p:attrNameLst>
                                          <p:attrName>style.visibility</p:attrName>
                                        </p:attrNameLst>
                                      </p:cBhvr>
                                      <p:to>
                                        <p:strVal val="visible"/>
                                      </p:to>
                                    </p:set>
                                    <p:animEffect transition="in" filter="fade">
                                      <p:cBhvr>
                                        <p:cTn id="137" dur="500"/>
                                        <p:tgtEl>
                                          <p:spTgt spid="155"/>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3">
                                            <p:txEl>
                                              <p:pRg st="4" end="4"/>
                                            </p:txEl>
                                          </p:spTgt>
                                        </p:tgtEl>
                                        <p:attrNameLst>
                                          <p:attrName>style.visibility</p:attrName>
                                        </p:attrNameLst>
                                      </p:cBhvr>
                                      <p:to>
                                        <p:strVal val="visible"/>
                                      </p:to>
                                    </p:set>
                                    <p:animEffect transition="in" filter="fade">
                                      <p:cBhvr>
                                        <p:cTn id="14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53" grpId="0" animBg="1"/>
      <p:bldP spid="54" grpId="0" animBg="1"/>
      <p:bldP spid="55" grpId="0" animBg="1"/>
      <p:bldP spid="56" grpId="0" animBg="1"/>
      <p:bldP spid="57" grpId="0" animBg="1"/>
      <p:bldP spid="58" grpId="0" animBg="1"/>
      <p:bldP spid="52" grpId="0" animBg="1"/>
      <p:bldP spid="148" grpId="0" animBg="1"/>
      <p:bldP spid="150" grpId="0" animBg="1"/>
      <p:bldP spid="154" grpId="0" animBg="1"/>
      <p:bldP spid="155" grpId="0" animBg="1"/>
      <p:bldP spid="156" grpId="0" animBg="1"/>
      <p:bldP spid="4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669" y="-2"/>
            <a:ext cx="11825486" cy="1028386"/>
          </a:xfrm>
        </p:spPr>
        <p:txBody>
          <a:bodyPr>
            <a:normAutofit fontScale="90000"/>
          </a:bodyPr>
          <a:lstStyle/>
          <a:p>
            <a:r>
              <a:rPr lang="en-CA" dirty="0"/>
              <a:t>Proving this is a </a:t>
            </a:r>
            <a:r>
              <a:rPr lang="en-CA" b="1" dirty="0"/>
              <a:t>Polynomial transformation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6839" y="1236374"/>
                <a:ext cx="10820572" cy="3596018"/>
              </a:xfrm>
            </p:spPr>
            <p:txBody>
              <a:bodyPr>
                <a:normAutofit/>
              </a:bodyPr>
              <a:lstStyle/>
              <a:p>
                <a:r>
                  <a:rPr lang="en-CA" b="0" dirty="0">
                    <a:latin typeface="+mj-lt"/>
                  </a:rPr>
                  <a:t>We denote Clique by </a:t>
                </a:r>
                <a14:m>
                  <m:oMath xmlns:m="http://schemas.openxmlformats.org/officeDocument/2006/math">
                    <m:r>
                      <a:rPr lang="en-CA" b="0" i="1" smtClean="0">
                        <a:latin typeface="Cambria Math" panose="02040503050406030204" pitchFamily="18" charset="0"/>
                      </a:rPr>
                      <m:t>𝐶𝐿</m:t>
                    </m:r>
                  </m:oMath>
                </a14:m>
                <a:r>
                  <a:rPr lang="en-CA" b="0" dirty="0">
                    <a:latin typeface="+mj-lt"/>
                  </a:rPr>
                  <a:t> and Vertex-Cover by </a:t>
                </a:r>
                <a14:m>
                  <m:oMath xmlns:m="http://schemas.openxmlformats.org/officeDocument/2006/math">
                    <m:r>
                      <a:rPr lang="en-CA" b="0" i="1" dirty="0" smtClean="0">
                        <a:latin typeface="Cambria Math" panose="02040503050406030204" pitchFamily="18" charset="0"/>
                      </a:rPr>
                      <m:t>𝑉𝐶</m:t>
                    </m:r>
                  </m:oMath>
                </a14:m>
                <a:endParaRPr lang="en-CA" b="0" dirty="0">
                  <a:latin typeface="+mj-lt"/>
                </a:endParaRPr>
              </a:p>
              <a:p>
                <a14:m>
                  <m:oMath xmlns:m="http://schemas.openxmlformats.org/officeDocument/2006/math">
                    <m:r>
                      <a:rPr lang="en-CA" b="0" i="1" smtClean="0">
                        <a:latin typeface="Cambria Math" panose="02040503050406030204" pitchFamily="18" charset="0"/>
                      </a:rPr>
                      <m:t>𝐶𝐿</m:t>
                    </m:r>
                    <m:sSub>
                      <m:sSubPr>
                        <m:ctrlPr>
                          <a:rPr lang="en-CA" b="0" i="1" smtClean="0">
                            <a:latin typeface="Cambria Math" panose="02040503050406030204" pitchFamily="18" charset="0"/>
                          </a:rPr>
                        </m:ctrlPr>
                      </m:sSubPr>
                      <m:e>
                        <m:r>
                          <a:rPr lang="en-CA" b="0" i="1" smtClean="0">
                            <a:latin typeface="Cambria Math" panose="02040503050406030204" pitchFamily="18" charset="0"/>
                          </a:rPr>
                          <m:t>≤</m:t>
                        </m:r>
                      </m:e>
                      <m:sub>
                        <m:r>
                          <a:rPr lang="en-CA" b="0" i="1" smtClean="0">
                            <a:latin typeface="Cambria Math" panose="02040503050406030204" pitchFamily="18" charset="0"/>
                          </a:rPr>
                          <m:t>𝑃</m:t>
                        </m:r>
                      </m:sub>
                    </m:sSub>
                    <m:r>
                      <a:rPr lang="en-CA" b="0" i="1" smtClean="0">
                        <a:latin typeface="Cambria Math" panose="02040503050406030204" pitchFamily="18" charset="0"/>
                      </a:rPr>
                      <m:t>𝑉𝐶</m:t>
                    </m:r>
                  </m:oMath>
                </a14:m>
                <a:r>
                  <a:rPr lang="en-CA" dirty="0">
                    <a:latin typeface="+mj-lt"/>
                  </a:rPr>
                  <a:t> </a:t>
                </a:r>
                <a:r>
                  <a:rPr lang="en-CA" b="1" u="sng" dirty="0">
                    <a:latin typeface="+mj-lt"/>
                  </a:rPr>
                  <a:t>iff</a:t>
                </a:r>
                <a:r>
                  <a:rPr lang="en-CA" b="0" dirty="0">
                    <a:latin typeface="+mj-lt"/>
                  </a:rPr>
                  <a:t> there exists </a:t>
                </a:r>
                <a14:m>
                  <m:oMath xmlns:m="http://schemas.openxmlformats.org/officeDocument/2006/math">
                    <m:r>
                      <a:rPr lang="en-CA" b="0" i="1" smtClean="0">
                        <a:latin typeface="Cambria Math" panose="02040503050406030204" pitchFamily="18" charset="0"/>
                      </a:rPr>
                      <m:t>𝑓</m:t>
                    </m:r>
                    <m:r>
                      <a:rPr lang="en-CA" b="0" i="1" smtClean="0">
                        <a:latin typeface="Cambria Math" panose="02040503050406030204" pitchFamily="18" charset="0"/>
                      </a:rPr>
                      <m:t> :</m:t>
                    </m:r>
                    <m:r>
                      <a:rPr lang="en-CA" b="0" i="1" smtClean="0">
                        <a:latin typeface="Cambria Math" panose="02040503050406030204" pitchFamily="18" charset="0"/>
                      </a:rPr>
                      <m:t>ℐ</m:t>
                    </m:r>
                    <m:d>
                      <m:dPr>
                        <m:ctrlPr>
                          <a:rPr lang="en-CA" b="0" i="1" smtClean="0">
                            <a:latin typeface="Cambria Math" panose="02040503050406030204" pitchFamily="18" charset="0"/>
                          </a:rPr>
                        </m:ctrlPr>
                      </m:dPr>
                      <m:e>
                        <m:r>
                          <a:rPr lang="en-CA" b="0" i="1" smtClean="0">
                            <a:latin typeface="Cambria Math" panose="02040503050406030204" pitchFamily="18" charset="0"/>
                          </a:rPr>
                          <m:t>𝐶𝐿</m:t>
                        </m:r>
                      </m:e>
                    </m:d>
                    <m:r>
                      <a:rPr lang="en-CA" b="0" i="1" smtClean="0">
                        <a:latin typeface="Cambria Math" panose="02040503050406030204" pitchFamily="18" charset="0"/>
                      </a:rPr>
                      <m:t>→</m:t>
                    </m:r>
                    <m:r>
                      <a:rPr lang="en-CA" b="0" i="1" smtClean="0">
                        <a:latin typeface="Cambria Math" panose="02040503050406030204" pitchFamily="18" charset="0"/>
                      </a:rPr>
                      <m:t>ℐ</m:t>
                    </m:r>
                    <m:r>
                      <a:rPr lang="en-CA" b="0" i="1" smtClean="0">
                        <a:latin typeface="Cambria Math" panose="02040503050406030204" pitchFamily="18" charset="0"/>
                      </a:rPr>
                      <m:t>(</m:t>
                    </m:r>
                    <m:r>
                      <a:rPr lang="en-CA" b="0" i="1" smtClean="0">
                        <a:latin typeface="Cambria Math" panose="02040503050406030204" pitchFamily="18" charset="0"/>
                      </a:rPr>
                      <m:t>𝑉𝐶</m:t>
                    </m:r>
                    <m:r>
                      <a:rPr lang="en-CA" b="0" i="1" smtClean="0">
                        <a:latin typeface="Cambria Math" panose="02040503050406030204" pitchFamily="18" charset="0"/>
                      </a:rPr>
                      <m:t>)</m:t>
                    </m:r>
                  </m:oMath>
                </a14:m>
                <a:r>
                  <a:rPr lang="en-CA" b="0" dirty="0">
                    <a:latin typeface="+mj-lt"/>
                  </a:rPr>
                  <a:t> such that:</a:t>
                </a:r>
              </a:p>
              <a:p>
                <a:pPr lvl="1"/>
                <a14:m>
                  <m:oMath xmlns:m="http://schemas.openxmlformats.org/officeDocument/2006/math">
                    <m:r>
                      <a:rPr lang="en-CA" b="1" i="1" smtClean="0">
                        <a:solidFill>
                          <a:srgbClr val="FFFF00"/>
                        </a:solidFill>
                        <a:latin typeface="Cambria Math" panose="02040503050406030204" pitchFamily="18" charset="0"/>
                      </a:rPr>
                      <m:t>𝒇</m:t>
                    </m:r>
                    <m:r>
                      <a:rPr lang="en-CA" b="1" i="1" smtClean="0">
                        <a:solidFill>
                          <a:srgbClr val="FFFF00"/>
                        </a:solidFill>
                        <a:latin typeface="Cambria Math" panose="02040503050406030204" pitchFamily="18" charset="0"/>
                      </a:rPr>
                      <m:t>(</m:t>
                    </m:r>
                    <m:r>
                      <a:rPr lang="en-CA" b="1" i="1" smtClean="0">
                        <a:solidFill>
                          <a:srgbClr val="FFFF00"/>
                        </a:solidFill>
                        <a:latin typeface="Cambria Math" panose="02040503050406030204" pitchFamily="18" charset="0"/>
                      </a:rPr>
                      <m:t>𝑰</m:t>
                    </m:r>
                    <m:r>
                      <a:rPr lang="en-CA" b="1" i="1" smtClean="0">
                        <a:solidFill>
                          <a:srgbClr val="FFFF00"/>
                        </a:solidFill>
                        <a:latin typeface="Cambria Math" panose="02040503050406030204" pitchFamily="18" charset="0"/>
                      </a:rPr>
                      <m:t>)</m:t>
                    </m:r>
                  </m:oMath>
                </a14:m>
                <a:r>
                  <a:rPr lang="en-CA" b="1" dirty="0">
                    <a:solidFill>
                      <a:srgbClr val="FFFF00"/>
                    </a:solidFill>
                  </a:rPr>
                  <a:t> is computable in poly-time, for all </a:t>
                </a:r>
                <a14:m>
                  <m:oMath xmlns:m="http://schemas.openxmlformats.org/officeDocument/2006/math">
                    <m:r>
                      <a:rPr lang="en-CA" b="1" i="1" smtClean="0">
                        <a:solidFill>
                          <a:srgbClr val="FFFF00"/>
                        </a:solidFill>
                        <a:latin typeface="Cambria Math" panose="02040503050406030204" pitchFamily="18" charset="0"/>
                      </a:rPr>
                      <m:t>𝑰</m:t>
                    </m:r>
                    <m:r>
                      <a:rPr lang="en-CA" b="1" i="1" smtClean="0">
                        <a:solidFill>
                          <a:srgbClr val="FFFF00"/>
                        </a:solidFill>
                        <a:latin typeface="Cambria Math" panose="02040503050406030204" pitchFamily="18" charset="0"/>
                      </a:rPr>
                      <m:t>∈</m:t>
                    </m:r>
                    <m:r>
                      <a:rPr lang="en-CA" b="1" i="1" smtClean="0">
                        <a:solidFill>
                          <a:srgbClr val="FFFF00"/>
                        </a:solidFill>
                        <a:latin typeface="Cambria Math" panose="02040503050406030204" pitchFamily="18" charset="0"/>
                      </a:rPr>
                      <m:t>𝓘</m:t>
                    </m:r>
                    <m:r>
                      <a:rPr lang="en-CA" b="1" i="1" smtClean="0">
                        <a:solidFill>
                          <a:srgbClr val="FFFF00"/>
                        </a:solidFill>
                        <a:latin typeface="Cambria Math" panose="02040503050406030204" pitchFamily="18" charset="0"/>
                      </a:rPr>
                      <m:t>(</m:t>
                    </m:r>
                    <m:r>
                      <a:rPr lang="en-CA" b="1" i="1" smtClean="0">
                        <a:solidFill>
                          <a:srgbClr val="FFFF00"/>
                        </a:solidFill>
                        <a:latin typeface="Cambria Math" panose="02040503050406030204" pitchFamily="18" charset="0"/>
                      </a:rPr>
                      <m:t>𝑪𝑳</m:t>
                    </m:r>
                    <m:r>
                      <a:rPr lang="en-CA" b="1" i="1" smtClean="0">
                        <a:solidFill>
                          <a:srgbClr val="FFFF00"/>
                        </a:solidFill>
                        <a:latin typeface="Cambria Math" panose="02040503050406030204" pitchFamily="18" charset="0"/>
                      </a:rPr>
                      <m:t>)</m:t>
                    </m:r>
                  </m:oMath>
                </a14:m>
                <a:endParaRPr lang="en-CA" b="1" dirty="0">
                  <a:solidFill>
                    <a:srgbClr val="FFFF00"/>
                  </a:solidFill>
                </a:endParaRPr>
              </a:p>
              <a:p>
                <a:pPr lvl="1"/>
                <a:r>
                  <a:rPr lang="en-CA" dirty="0"/>
                  <a:t>If </a:t>
                </a:r>
                <a14:m>
                  <m:oMath xmlns:m="http://schemas.openxmlformats.org/officeDocument/2006/math">
                    <m:r>
                      <a:rPr lang="en-US" b="0" i="1" smtClean="0">
                        <a:latin typeface="Cambria Math" panose="02040503050406030204" pitchFamily="18" charset="0"/>
                      </a:rPr>
                      <m:t>𝐼</m:t>
                    </m:r>
                    <m:r>
                      <a:rPr lang="en-CA" b="0" i="1" smtClean="0">
                        <a:latin typeface="Cambria Math" panose="02040503050406030204" pitchFamily="18" charset="0"/>
                      </a:rPr>
                      <m:t>∈</m:t>
                    </m:r>
                    <m:sSub>
                      <m:sSubPr>
                        <m:ctrlPr>
                          <a:rPr lang="en-CA" b="0" i="1" smtClean="0">
                            <a:latin typeface="Cambria Math" panose="02040503050406030204" pitchFamily="18" charset="0"/>
                          </a:rPr>
                        </m:ctrlPr>
                      </m:sSubPr>
                      <m:e>
                        <m:r>
                          <a:rPr lang="en-CA" b="0" i="1" smtClean="0">
                            <a:latin typeface="Cambria Math" panose="02040503050406030204" pitchFamily="18" charset="0"/>
                          </a:rPr>
                          <m:t>ℐ</m:t>
                        </m:r>
                      </m:e>
                      <m:sub>
                        <m:r>
                          <a:rPr lang="en-CA" b="0" i="1" smtClean="0">
                            <a:latin typeface="Cambria Math" panose="02040503050406030204" pitchFamily="18" charset="0"/>
                          </a:rPr>
                          <m:t>𝑦𝑒𝑠</m:t>
                        </m:r>
                      </m:sub>
                    </m:sSub>
                    <m:r>
                      <a:rPr lang="en-CA" b="0" i="1" smtClean="0">
                        <a:latin typeface="Cambria Math" panose="02040503050406030204" pitchFamily="18" charset="0"/>
                      </a:rPr>
                      <m:t>(</m:t>
                    </m:r>
                    <m:r>
                      <a:rPr lang="en-CA" b="0" i="1" smtClean="0">
                        <a:latin typeface="Cambria Math" panose="02040503050406030204" pitchFamily="18" charset="0"/>
                      </a:rPr>
                      <m:t>𝐶𝐿</m:t>
                    </m:r>
                    <m:r>
                      <a:rPr lang="en-CA" b="0" i="1" smtClean="0">
                        <a:latin typeface="Cambria Math" panose="02040503050406030204" pitchFamily="18" charset="0"/>
                      </a:rPr>
                      <m:t>)</m:t>
                    </m:r>
                  </m:oMath>
                </a14:m>
                <a:r>
                  <a:rPr lang="en-CA" dirty="0"/>
                  <a:t> then </a:t>
                </a:r>
                <a14:m>
                  <m:oMath xmlns:m="http://schemas.openxmlformats.org/officeDocument/2006/math">
                    <m:r>
                      <a:rPr lang="en-CA" b="0" i="1" smtClean="0">
                        <a:latin typeface="Cambria Math" panose="02040503050406030204" pitchFamily="18" charset="0"/>
                      </a:rPr>
                      <m:t>𝑓</m:t>
                    </m:r>
                    <m:d>
                      <m:dPr>
                        <m:ctrlPr>
                          <a:rPr lang="en-CA" b="0" i="1" smtClean="0">
                            <a:latin typeface="Cambria Math" panose="02040503050406030204" pitchFamily="18" charset="0"/>
                          </a:rPr>
                        </m:ctrlPr>
                      </m:dPr>
                      <m:e>
                        <m:r>
                          <a:rPr lang="en-CA" b="0" i="1" smtClean="0">
                            <a:latin typeface="Cambria Math" panose="02040503050406030204" pitchFamily="18" charset="0"/>
                          </a:rPr>
                          <m:t>𝐼</m:t>
                        </m:r>
                      </m:e>
                    </m:d>
                    <m:r>
                      <a:rPr lang="en-CA" b="0" i="1" smtClean="0">
                        <a:latin typeface="Cambria Math" panose="02040503050406030204" pitchFamily="18" charset="0"/>
                      </a:rPr>
                      <m:t>∈</m:t>
                    </m:r>
                    <m:sSub>
                      <m:sSubPr>
                        <m:ctrlPr>
                          <a:rPr lang="en-CA" b="0" i="1" smtClean="0">
                            <a:latin typeface="Cambria Math" panose="02040503050406030204" pitchFamily="18" charset="0"/>
                          </a:rPr>
                        </m:ctrlPr>
                      </m:sSubPr>
                      <m:e>
                        <m:r>
                          <a:rPr lang="en-CA" b="0" i="1" smtClean="0">
                            <a:latin typeface="Cambria Math" panose="02040503050406030204" pitchFamily="18" charset="0"/>
                          </a:rPr>
                          <m:t>ℐ</m:t>
                        </m:r>
                      </m:e>
                      <m:sub>
                        <m:r>
                          <a:rPr lang="en-CA" b="0" i="1" smtClean="0">
                            <a:latin typeface="Cambria Math" panose="02040503050406030204" pitchFamily="18" charset="0"/>
                          </a:rPr>
                          <m:t>𝑦𝑒𝑠</m:t>
                        </m:r>
                      </m:sub>
                    </m:sSub>
                    <m:r>
                      <a:rPr lang="en-CA" b="0" i="1" smtClean="0">
                        <a:latin typeface="Cambria Math" panose="02040503050406030204" pitchFamily="18" charset="0"/>
                      </a:rPr>
                      <m:t>(</m:t>
                    </m:r>
                    <m:r>
                      <a:rPr lang="en-CA" b="0" i="1" smtClean="0">
                        <a:latin typeface="Cambria Math" panose="02040503050406030204" pitchFamily="18" charset="0"/>
                      </a:rPr>
                      <m:t>𝑉𝐶</m:t>
                    </m:r>
                    <m:r>
                      <a:rPr lang="en-CA" b="0" i="1" smtClean="0">
                        <a:latin typeface="Cambria Math" panose="02040503050406030204" pitchFamily="18" charset="0"/>
                      </a:rPr>
                      <m:t>)</m:t>
                    </m:r>
                  </m:oMath>
                </a14:m>
                <a:endParaRPr lang="en-CA" dirty="0"/>
              </a:p>
              <a:p>
                <a:pPr lvl="1"/>
                <a:r>
                  <a:rPr lang="en-CA" dirty="0"/>
                  <a:t>If </a:t>
                </a:r>
                <a14:m>
                  <m:oMath xmlns:m="http://schemas.openxmlformats.org/officeDocument/2006/math">
                    <m:r>
                      <a:rPr lang="en-CA" b="0" i="1" smtClean="0">
                        <a:latin typeface="Cambria Math" panose="02040503050406030204" pitchFamily="18" charset="0"/>
                      </a:rPr>
                      <m:t>𝑓</m:t>
                    </m:r>
                    <m:r>
                      <a:rPr lang="en-CA" b="0" i="1" smtClean="0">
                        <a:latin typeface="Cambria Math" panose="02040503050406030204" pitchFamily="18" charset="0"/>
                      </a:rPr>
                      <m:t>(</m:t>
                    </m:r>
                    <m:r>
                      <a:rPr lang="en-CA" b="0" i="1" smtClean="0">
                        <a:latin typeface="Cambria Math" panose="02040503050406030204" pitchFamily="18" charset="0"/>
                      </a:rPr>
                      <m:t>𝐼</m:t>
                    </m:r>
                    <m:r>
                      <a:rPr lang="en-CA" b="0" i="1" smtClean="0">
                        <a:latin typeface="Cambria Math" panose="02040503050406030204" pitchFamily="18" charset="0"/>
                      </a:rPr>
                      <m:t>)∈</m:t>
                    </m:r>
                    <m:sSub>
                      <m:sSubPr>
                        <m:ctrlPr>
                          <a:rPr lang="en-CA" i="1" smtClean="0">
                            <a:latin typeface="Cambria Math" panose="02040503050406030204" pitchFamily="18" charset="0"/>
                          </a:rPr>
                        </m:ctrlPr>
                      </m:sSubPr>
                      <m:e>
                        <m:r>
                          <a:rPr lang="en-CA" b="0" i="1" smtClean="0">
                            <a:latin typeface="Cambria Math" panose="02040503050406030204" pitchFamily="18" charset="0"/>
                          </a:rPr>
                          <m:t>ℐ</m:t>
                        </m:r>
                      </m:e>
                      <m:sub>
                        <m:r>
                          <a:rPr lang="en-CA" b="0" i="1" smtClean="0">
                            <a:latin typeface="Cambria Math" panose="02040503050406030204" pitchFamily="18" charset="0"/>
                          </a:rPr>
                          <m:t>𝑦𝑒𝑠</m:t>
                        </m:r>
                      </m:sub>
                    </m:sSub>
                    <m:r>
                      <a:rPr lang="en-CA" b="0" i="1" smtClean="0">
                        <a:latin typeface="Cambria Math" panose="02040503050406030204" pitchFamily="18" charset="0"/>
                      </a:rPr>
                      <m:t>(</m:t>
                    </m:r>
                    <m:r>
                      <a:rPr lang="en-CA" b="0" i="1" smtClean="0">
                        <a:latin typeface="Cambria Math" panose="02040503050406030204" pitchFamily="18" charset="0"/>
                      </a:rPr>
                      <m:t>𝑉𝐶</m:t>
                    </m:r>
                    <m:r>
                      <a:rPr lang="en-CA" b="0" i="1" smtClean="0">
                        <a:latin typeface="Cambria Math" panose="02040503050406030204" pitchFamily="18" charset="0"/>
                      </a:rPr>
                      <m:t>)</m:t>
                    </m:r>
                  </m:oMath>
                </a14:m>
                <a:r>
                  <a:rPr lang="en-CA" dirty="0"/>
                  <a:t> then </a:t>
                </a:r>
                <a14:m>
                  <m:oMath xmlns:m="http://schemas.openxmlformats.org/officeDocument/2006/math">
                    <m:r>
                      <a:rPr lang="en-CA" b="0" i="1" smtClean="0">
                        <a:latin typeface="Cambria Math" panose="02040503050406030204" pitchFamily="18" charset="0"/>
                      </a:rPr>
                      <m:t>𝐼</m:t>
                    </m:r>
                    <m:r>
                      <a:rPr lang="en-CA" b="0" i="1" smtClean="0">
                        <a:latin typeface="Cambria Math" panose="02040503050406030204" pitchFamily="18" charset="0"/>
                      </a:rPr>
                      <m:t>∈</m:t>
                    </m:r>
                    <m:sSub>
                      <m:sSubPr>
                        <m:ctrlPr>
                          <a:rPr lang="en-CA" i="1" smtClean="0">
                            <a:latin typeface="Cambria Math" panose="02040503050406030204" pitchFamily="18" charset="0"/>
                          </a:rPr>
                        </m:ctrlPr>
                      </m:sSubPr>
                      <m:e>
                        <m:r>
                          <a:rPr lang="en-CA" b="0" i="1" smtClean="0">
                            <a:latin typeface="Cambria Math" panose="02040503050406030204" pitchFamily="18" charset="0"/>
                          </a:rPr>
                          <m:t>ℐ</m:t>
                        </m:r>
                      </m:e>
                      <m:sub>
                        <m:r>
                          <a:rPr lang="en-CA" b="0" i="1" smtClean="0">
                            <a:latin typeface="Cambria Math" panose="02040503050406030204" pitchFamily="18" charset="0"/>
                          </a:rPr>
                          <m:t>𝑦𝑒𝑠</m:t>
                        </m:r>
                      </m:sub>
                    </m:sSub>
                    <m:r>
                      <a:rPr lang="en-CA" b="0" i="1" smtClean="0">
                        <a:latin typeface="Cambria Math" panose="02040503050406030204" pitchFamily="18" charset="0"/>
                      </a:rPr>
                      <m:t>(</m:t>
                    </m:r>
                    <m:r>
                      <a:rPr lang="en-CA" b="0" i="1" smtClean="0">
                        <a:latin typeface="Cambria Math" panose="02040503050406030204" pitchFamily="18" charset="0"/>
                      </a:rPr>
                      <m:t>𝐶𝐿</m:t>
                    </m:r>
                    <m:r>
                      <a:rPr lang="en-CA" b="0" i="1" smtClean="0">
                        <a:latin typeface="Cambria Math" panose="02040503050406030204" pitchFamily="18" charset="0"/>
                      </a:rPr>
                      <m:t>)</m:t>
                    </m:r>
                  </m:oMath>
                </a14:m>
                <a:endParaRPr lang="en-CA"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6839" y="1236374"/>
                <a:ext cx="10820572" cy="3596018"/>
              </a:xfrm>
              <a:blipFill>
                <a:blip r:embed="rId2"/>
                <a:stretch>
                  <a:fillRect l="-1465" t="-2373"/>
                </a:stretch>
              </a:blipFill>
            </p:spPr>
            <p:txBody>
              <a:bodyPr/>
              <a:lstStyle/>
              <a:p>
                <a:r>
                  <a:rPr lang="en-CA">
                    <a:noFill/>
                  </a:rPr>
                  <a:t> </a:t>
                </a:r>
              </a:p>
            </p:txBody>
          </p:sp>
        </mc:Fallback>
      </mc:AlternateContent>
      <p:sp>
        <p:nvSpPr>
          <p:cNvPr id="5" name="Rectangular Callout 4"/>
          <p:cNvSpPr/>
          <p:nvPr/>
        </p:nvSpPr>
        <p:spPr>
          <a:xfrm>
            <a:off x="10031383" y="2139317"/>
            <a:ext cx="1975772" cy="1028386"/>
          </a:xfrm>
          <a:prstGeom prst="wedgeRectCallout">
            <a:avLst>
              <a:gd name="adj1" fmla="val -89843"/>
              <a:gd name="adj2" fmla="val 399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CA" sz="2400" dirty="0"/>
              <a:t>First let’s show this</a:t>
            </a:r>
          </a:p>
        </p:txBody>
      </p:sp>
      <p:sp>
        <p:nvSpPr>
          <p:cNvPr id="4" name="Slide Number Placeholder 3">
            <a:extLst>
              <a:ext uri="{FF2B5EF4-FFF2-40B4-BE49-F238E27FC236}">
                <a16:creationId xmlns:a16="http://schemas.microsoft.com/office/drawing/2014/main" id="{678CDD65-6FBF-9616-76C2-91ACA3DC45F0}"/>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3273849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85" y="48445"/>
            <a:ext cx="9905998" cy="488580"/>
          </a:xfrm>
        </p:spPr>
        <p:txBody>
          <a:bodyPr>
            <a:noAutofit/>
          </a:bodyPr>
          <a:lstStyle/>
          <a:p>
            <a:r>
              <a:rPr lang="en-CA" sz="3200" b="1" dirty="0"/>
              <a:t>Complexity of the transformation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4321" y="537025"/>
                <a:ext cx="9905998" cy="5698347"/>
              </a:xfrm>
            </p:spPr>
            <p:txBody>
              <a:bodyPr/>
              <a:lstStyle/>
              <a:p>
                <a:r>
                  <a:rPr lang="en-CA" dirty="0"/>
                  <a:t>Suppose </a:t>
                </a:r>
                <a14:m>
                  <m:oMath xmlns:m="http://schemas.openxmlformats.org/officeDocument/2006/math">
                    <m:r>
                      <a:rPr lang="en-CA" b="1" i="1" smtClean="0">
                        <a:solidFill>
                          <a:srgbClr val="FFFF00"/>
                        </a:solidFill>
                        <a:latin typeface="Cambria Math" panose="02040503050406030204" pitchFamily="18" charset="0"/>
                      </a:rPr>
                      <m:t>𝑰</m:t>
                    </m:r>
                    <m:r>
                      <a:rPr lang="en-CA" b="1" i="1" smtClean="0">
                        <a:solidFill>
                          <a:srgbClr val="FFFF00"/>
                        </a:solidFill>
                        <a:latin typeface="Cambria Math" panose="02040503050406030204" pitchFamily="18" charset="0"/>
                      </a:rPr>
                      <m:t>=(</m:t>
                    </m:r>
                    <m:r>
                      <a:rPr lang="en-CA" b="1" i="1" smtClean="0">
                        <a:solidFill>
                          <a:srgbClr val="FFFF00"/>
                        </a:solidFill>
                        <a:latin typeface="Cambria Math" panose="02040503050406030204" pitchFamily="18" charset="0"/>
                      </a:rPr>
                      <m:t>𝑮</m:t>
                    </m:r>
                    <m:r>
                      <a:rPr lang="en-CA" b="1" i="1" smtClean="0">
                        <a:solidFill>
                          <a:srgbClr val="FFFF00"/>
                        </a:solidFill>
                        <a:latin typeface="Cambria Math" panose="02040503050406030204" pitchFamily="18" charset="0"/>
                      </a:rPr>
                      <m:t>,</m:t>
                    </m:r>
                    <m:r>
                      <a:rPr lang="en-CA" b="1" i="1" smtClean="0">
                        <a:solidFill>
                          <a:srgbClr val="FFFF00"/>
                        </a:solidFill>
                        <a:latin typeface="Cambria Math" panose="02040503050406030204" pitchFamily="18" charset="0"/>
                      </a:rPr>
                      <m:t>𝒌</m:t>
                    </m:r>
                    <m:r>
                      <a:rPr lang="en-CA" b="1" i="1" smtClean="0">
                        <a:solidFill>
                          <a:srgbClr val="FFFF00"/>
                        </a:solidFill>
                        <a:latin typeface="Cambria Math" panose="02040503050406030204" pitchFamily="18" charset="0"/>
                      </a:rPr>
                      <m:t>)</m:t>
                    </m:r>
                  </m:oMath>
                </a14:m>
                <a:r>
                  <a:rPr lang="en-CA" dirty="0"/>
                  <a:t> is an instance of Clique</a:t>
                </a:r>
                <a:br>
                  <a:rPr lang="en-CA" dirty="0"/>
                </a:br>
                <a:r>
                  <a:rPr lang="en-CA" dirty="0"/>
                  <a:t>where </a:t>
                </a:r>
                <a14:m>
                  <m:oMath xmlns:m="http://schemas.openxmlformats.org/officeDocument/2006/math">
                    <m:r>
                      <a:rPr lang="en-CA" b="0" i="1" smtClean="0">
                        <a:latin typeface="Cambria Math" panose="02040503050406030204" pitchFamily="18" charset="0"/>
                      </a:rPr>
                      <m:t>𝐺</m:t>
                    </m:r>
                    <m:r>
                      <a:rPr lang="en-CA" b="0" i="1" smtClean="0">
                        <a:latin typeface="Cambria Math" panose="02040503050406030204" pitchFamily="18" charset="0"/>
                      </a:rPr>
                      <m:t>=</m:t>
                    </m:r>
                    <m:d>
                      <m:dPr>
                        <m:ctrlPr>
                          <a:rPr lang="en-CA" b="0" i="1" smtClean="0">
                            <a:latin typeface="Cambria Math" panose="02040503050406030204" pitchFamily="18" charset="0"/>
                          </a:rPr>
                        </m:ctrlPr>
                      </m:dPr>
                      <m:e>
                        <m:r>
                          <a:rPr lang="en-CA" b="0" i="1" smtClean="0">
                            <a:latin typeface="Cambria Math" panose="02040503050406030204" pitchFamily="18" charset="0"/>
                          </a:rPr>
                          <m:t>𝑉</m:t>
                        </m:r>
                        <m:r>
                          <a:rPr lang="en-CA" b="0" i="1" smtClean="0">
                            <a:latin typeface="Cambria Math" panose="02040503050406030204" pitchFamily="18" charset="0"/>
                          </a:rPr>
                          <m:t>,</m:t>
                        </m:r>
                        <m:r>
                          <a:rPr lang="en-CA" b="0" i="1" smtClean="0">
                            <a:latin typeface="Cambria Math" panose="02040503050406030204" pitchFamily="18" charset="0"/>
                          </a:rPr>
                          <m:t>𝐸</m:t>
                        </m:r>
                      </m:e>
                    </m:d>
                  </m:oMath>
                </a14:m>
                <a:r>
                  <a:rPr lang="en-CA" b="0" i="1" dirty="0">
                    <a:latin typeface="Cambria Math" panose="02040503050406030204" pitchFamily="18" charset="0"/>
                  </a:rPr>
                  <a:t>, </a:t>
                </a:r>
                <a14:m>
                  <m:oMath xmlns:m="http://schemas.openxmlformats.org/officeDocument/2006/math">
                    <m:r>
                      <a:rPr lang="en-CA" b="0" i="1" smtClean="0">
                        <a:latin typeface="Cambria Math" panose="02040503050406030204" pitchFamily="18" charset="0"/>
                      </a:rPr>
                      <m:t>𝑉</m:t>
                    </m:r>
                    <m:r>
                      <a:rPr lang="en-CA" b="0" i="1" smtClean="0">
                        <a:latin typeface="Cambria Math" panose="02040503050406030204" pitchFamily="18" charset="0"/>
                      </a:rPr>
                      <m:t>={</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𝑣</m:t>
                        </m:r>
                      </m:e>
                      <m:sub>
                        <m:r>
                          <a:rPr lang="en-CA" b="0" i="1" smtClean="0">
                            <a:latin typeface="Cambria Math" panose="02040503050406030204" pitchFamily="18" charset="0"/>
                          </a:rPr>
                          <m:t>1</m:t>
                        </m:r>
                      </m:sub>
                    </m:sSub>
                    <m:r>
                      <a:rPr lang="en-CA" b="0" i="1" smtClean="0">
                        <a:latin typeface="Cambria Math" panose="02040503050406030204" pitchFamily="18" charset="0"/>
                      </a:rPr>
                      <m:t>,…, </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𝑣</m:t>
                        </m:r>
                      </m:e>
                      <m:sub>
                        <m:r>
                          <a:rPr lang="en-CA" b="0" i="1" smtClean="0">
                            <a:latin typeface="Cambria Math" panose="02040503050406030204" pitchFamily="18" charset="0"/>
                          </a:rPr>
                          <m:t>𝑛</m:t>
                        </m:r>
                      </m:sub>
                    </m:sSub>
                    <m:r>
                      <a:rPr lang="en-CA" b="0" i="1" smtClean="0">
                        <a:latin typeface="Cambria Math" panose="02040503050406030204" pitchFamily="18" charset="0"/>
                      </a:rPr>
                      <m:t>}</m:t>
                    </m:r>
                  </m:oMath>
                </a14:m>
                <a:r>
                  <a:rPr lang="en-CA" dirty="0"/>
                  <a:t> and </a:t>
                </a:r>
                <a14:m>
                  <m:oMath xmlns:m="http://schemas.openxmlformats.org/officeDocument/2006/math">
                    <m:r>
                      <a:rPr lang="en-CA" b="0" i="1" smtClean="0">
                        <a:latin typeface="Cambria Math" panose="02040503050406030204" pitchFamily="18" charset="0"/>
                      </a:rPr>
                      <m:t>1≤</m:t>
                    </m:r>
                    <m:r>
                      <a:rPr lang="en-CA" b="0" i="1" smtClean="0">
                        <a:latin typeface="Cambria Math" panose="02040503050406030204" pitchFamily="18" charset="0"/>
                      </a:rPr>
                      <m:t>𝑘</m:t>
                    </m:r>
                    <m:r>
                      <a:rPr lang="en-CA" b="0" i="1" smtClean="0">
                        <a:latin typeface="Cambria Math" panose="02040503050406030204" pitchFamily="18" charset="0"/>
                      </a:rPr>
                      <m:t>≤</m:t>
                    </m:r>
                    <m:r>
                      <a:rPr lang="en-CA" b="0" i="1" smtClean="0">
                        <a:latin typeface="Cambria Math" panose="02040503050406030204" pitchFamily="18" charset="0"/>
                      </a:rPr>
                      <m:t>𝑛</m:t>
                    </m:r>
                  </m:oMath>
                </a14:m>
                <a:endParaRPr lang="en-CA" dirty="0"/>
              </a:p>
              <a:p>
                <a:endParaRPr lang="en-CA" dirty="0"/>
              </a:p>
              <a:p>
                <a:endParaRPr lang="en-CA" dirty="0"/>
              </a:p>
              <a:p>
                <a:endParaRPr lang="en-CA" dirty="0"/>
              </a:p>
              <a:p>
                <a:r>
                  <a:rPr lang="en-CA" b="1" dirty="0"/>
                  <a:t>Construct</a:t>
                </a:r>
                <a:r>
                  <a:rPr lang="en-CA" dirty="0"/>
                  <a:t> instance </a:t>
                </a:r>
                <a14:m>
                  <m:oMath xmlns:m="http://schemas.openxmlformats.org/officeDocument/2006/math">
                    <m:r>
                      <a:rPr lang="en-CA" b="1" i="1" smtClean="0">
                        <a:solidFill>
                          <a:srgbClr val="FFFF00"/>
                        </a:solidFill>
                        <a:latin typeface="Cambria Math" panose="02040503050406030204" pitchFamily="18" charset="0"/>
                      </a:rPr>
                      <m:t>𝒇</m:t>
                    </m:r>
                    <m:d>
                      <m:dPr>
                        <m:ctrlPr>
                          <a:rPr lang="en-CA" b="1" i="1" smtClean="0">
                            <a:solidFill>
                              <a:srgbClr val="FFFF00"/>
                            </a:solidFill>
                            <a:latin typeface="Cambria Math" panose="02040503050406030204" pitchFamily="18" charset="0"/>
                          </a:rPr>
                        </m:ctrlPr>
                      </m:dPr>
                      <m:e>
                        <m:r>
                          <a:rPr lang="en-CA" b="1" i="1" smtClean="0">
                            <a:solidFill>
                              <a:srgbClr val="FFFF00"/>
                            </a:solidFill>
                            <a:latin typeface="Cambria Math" panose="02040503050406030204" pitchFamily="18" charset="0"/>
                          </a:rPr>
                          <m:t>𝑰</m:t>
                        </m:r>
                      </m:e>
                    </m:d>
                    <m:r>
                      <a:rPr lang="en-CA" b="1" i="1" smtClean="0">
                        <a:solidFill>
                          <a:srgbClr val="FFFF00"/>
                        </a:solidFill>
                        <a:latin typeface="Cambria Math" panose="02040503050406030204" pitchFamily="18" charset="0"/>
                      </a:rPr>
                      <m:t>=(</m:t>
                    </m:r>
                    <m:acc>
                      <m:accPr>
                        <m:chr m:val="̅"/>
                        <m:ctrlPr>
                          <a:rPr lang="en-CA" b="1" i="1" smtClean="0">
                            <a:solidFill>
                              <a:srgbClr val="FFFF00"/>
                            </a:solidFill>
                            <a:latin typeface="Cambria Math" panose="02040503050406030204" pitchFamily="18" charset="0"/>
                          </a:rPr>
                        </m:ctrlPr>
                      </m:accPr>
                      <m:e>
                        <m:r>
                          <a:rPr lang="en-CA" b="1" i="1">
                            <a:solidFill>
                              <a:srgbClr val="FFFF00"/>
                            </a:solidFill>
                            <a:latin typeface="Cambria Math" panose="02040503050406030204" pitchFamily="18" charset="0"/>
                          </a:rPr>
                          <m:t>𝑮</m:t>
                        </m:r>
                      </m:e>
                    </m:acc>
                    <m:r>
                      <a:rPr lang="en-CA" b="1" i="1" smtClean="0">
                        <a:solidFill>
                          <a:srgbClr val="FFFF00"/>
                        </a:solidFill>
                        <a:latin typeface="Cambria Math" panose="02040503050406030204" pitchFamily="18" charset="0"/>
                      </a:rPr>
                      <m:t>,</m:t>
                    </m:r>
                    <m:r>
                      <a:rPr lang="en-CA" b="1" i="1" smtClean="0">
                        <a:solidFill>
                          <a:srgbClr val="FFFF00"/>
                        </a:solidFill>
                        <a:latin typeface="Cambria Math" panose="02040503050406030204" pitchFamily="18" charset="0"/>
                      </a:rPr>
                      <m:t>𝒏</m:t>
                    </m:r>
                    <m:r>
                      <a:rPr lang="en-CA" b="1" i="1" smtClean="0">
                        <a:solidFill>
                          <a:srgbClr val="FFFF00"/>
                        </a:solidFill>
                        <a:latin typeface="Cambria Math" panose="02040503050406030204" pitchFamily="18" charset="0"/>
                      </a:rPr>
                      <m:t>−</m:t>
                    </m:r>
                    <m:r>
                      <a:rPr lang="en-CA" b="1" i="1" smtClean="0">
                        <a:solidFill>
                          <a:srgbClr val="FFFF00"/>
                        </a:solidFill>
                        <a:latin typeface="Cambria Math" panose="02040503050406030204" pitchFamily="18" charset="0"/>
                      </a:rPr>
                      <m:t>𝒌</m:t>
                    </m:r>
                    <m:r>
                      <a:rPr lang="en-CA" b="1" i="1" smtClean="0">
                        <a:solidFill>
                          <a:srgbClr val="FFFF00"/>
                        </a:solidFill>
                        <a:latin typeface="Cambria Math" panose="02040503050406030204" pitchFamily="18" charset="0"/>
                      </a:rPr>
                      <m:t>)</m:t>
                    </m:r>
                  </m:oMath>
                </a14:m>
                <a:r>
                  <a:rPr lang="en-CA" b="1" dirty="0"/>
                  <a:t> </a:t>
                </a:r>
                <a:r>
                  <a:rPr lang="en-CA" dirty="0"/>
                  <a:t>of Vertex-Cover,</a:t>
                </a:r>
                <a:br>
                  <a:rPr lang="en-CA" dirty="0"/>
                </a:br>
                <a:r>
                  <a:rPr lang="en-CA" dirty="0"/>
                  <a:t>where </a:t>
                </a:r>
                <a14:m>
                  <m:oMath xmlns:m="http://schemas.openxmlformats.org/officeDocument/2006/math">
                    <m:acc>
                      <m:accPr>
                        <m:chr m:val="̅"/>
                        <m:ctrlPr>
                          <a:rPr lang="en-CA" b="1" i="1">
                            <a:latin typeface="Cambria Math" panose="02040503050406030204" pitchFamily="18" charset="0"/>
                          </a:rPr>
                        </m:ctrlPr>
                      </m:accPr>
                      <m:e>
                        <m:r>
                          <a:rPr lang="en-CA" b="1" i="1">
                            <a:latin typeface="Cambria Math" panose="02040503050406030204" pitchFamily="18" charset="0"/>
                          </a:rPr>
                          <m:t>𝑮</m:t>
                        </m:r>
                      </m:e>
                    </m:acc>
                    <m:r>
                      <a:rPr lang="en-CA" b="0" i="1" smtClean="0">
                        <a:latin typeface="Cambria Math" panose="02040503050406030204" pitchFamily="18" charset="0"/>
                      </a:rPr>
                      <m:t>=(</m:t>
                    </m:r>
                    <m:r>
                      <a:rPr lang="en-CA" b="0" i="1" smtClean="0">
                        <a:latin typeface="Cambria Math" panose="02040503050406030204" pitchFamily="18" charset="0"/>
                      </a:rPr>
                      <m:t>𝑉</m:t>
                    </m:r>
                    <m:r>
                      <a:rPr lang="en-CA" b="0" i="1" smtClean="0">
                        <a:latin typeface="Cambria Math" panose="02040503050406030204" pitchFamily="18" charset="0"/>
                      </a:rPr>
                      <m:t>,</m:t>
                    </m:r>
                    <m:acc>
                      <m:accPr>
                        <m:chr m:val="̅"/>
                        <m:ctrlPr>
                          <a:rPr lang="en-CA" i="1">
                            <a:latin typeface="Cambria Math" panose="02040503050406030204" pitchFamily="18" charset="0"/>
                          </a:rPr>
                        </m:ctrlPr>
                      </m:accPr>
                      <m:e>
                        <m:r>
                          <a:rPr lang="en-CA" i="1">
                            <a:latin typeface="Cambria Math" panose="02040503050406030204" pitchFamily="18" charset="0"/>
                          </a:rPr>
                          <m:t>𝐸</m:t>
                        </m:r>
                      </m:e>
                    </m:acc>
                    <m:r>
                      <a:rPr lang="en-CA" b="0" i="1" smtClean="0">
                        <a:latin typeface="Cambria Math" panose="02040503050406030204" pitchFamily="18" charset="0"/>
                      </a:rPr>
                      <m:t>)</m:t>
                    </m:r>
                  </m:oMath>
                </a14:m>
                <a:r>
                  <a:rPr lang="en-CA" dirty="0"/>
                  <a:t> and </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𝑣</m:t>
                        </m:r>
                      </m:e>
                      <m:sub>
                        <m:r>
                          <a:rPr lang="en-CA" b="0" i="1" smtClean="0">
                            <a:latin typeface="Cambria Math" panose="02040503050406030204" pitchFamily="18" charset="0"/>
                          </a:rPr>
                          <m:t>𝑖</m:t>
                        </m:r>
                      </m:sub>
                    </m:sSub>
                    <m:sSub>
                      <m:sSubPr>
                        <m:ctrlPr>
                          <a:rPr lang="en-CA" b="0" i="1" smtClean="0">
                            <a:latin typeface="Cambria Math" panose="02040503050406030204" pitchFamily="18" charset="0"/>
                          </a:rPr>
                        </m:ctrlPr>
                      </m:sSubPr>
                      <m:e>
                        <m:r>
                          <a:rPr lang="en-CA" b="0" i="1" smtClean="0">
                            <a:latin typeface="Cambria Math" panose="02040503050406030204" pitchFamily="18" charset="0"/>
                          </a:rPr>
                          <m:t>𝑣</m:t>
                        </m:r>
                      </m:e>
                      <m:sub>
                        <m:r>
                          <a:rPr lang="en-CA" b="0" i="1" smtClean="0">
                            <a:latin typeface="Cambria Math" panose="02040503050406030204" pitchFamily="18" charset="0"/>
                          </a:rPr>
                          <m:t>𝑗</m:t>
                        </m:r>
                      </m:sub>
                    </m:sSub>
                    <m:r>
                      <a:rPr lang="en-CA" b="0" i="1" smtClean="0">
                        <a:latin typeface="Cambria Math" panose="02040503050406030204" pitchFamily="18" charset="0"/>
                      </a:rPr>
                      <m:t>∈</m:t>
                    </m:r>
                    <m:acc>
                      <m:accPr>
                        <m:chr m:val="̅"/>
                        <m:ctrlPr>
                          <a:rPr lang="en-CA" i="1">
                            <a:latin typeface="Cambria Math" panose="02040503050406030204" pitchFamily="18" charset="0"/>
                          </a:rPr>
                        </m:ctrlPr>
                      </m:accPr>
                      <m:e>
                        <m:r>
                          <a:rPr lang="en-CA" i="1">
                            <a:latin typeface="Cambria Math" panose="02040503050406030204" pitchFamily="18" charset="0"/>
                          </a:rPr>
                          <m:t>𝐸</m:t>
                        </m:r>
                      </m:e>
                    </m:acc>
                    <m:r>
                      <a:rPr lang="en-CA" b="0" i="1" smtClean="0">
                        <a:latin typeface="Cambria Math" panose="02040503050406030204" pitchFamily="18" charset="0"/>
                      </a:rPr>
                      <m:t>⇔</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𝑣</m:t>
                        </m:r>
                      </m:e>
                      <m:sub>
                        <m:r>
                          <a:rPr lang="en-CA" b="0" i="1" smtClean="0">
                            <a:latin typeface="Cambria Math" panose="02040503050406030204" pitchFamily="18" charset="0"/>
                          </a:rPr>
                          <m:t>𝑖</m:t>
                        </m:r>
                      </m:sub>
                    </m:sSub>
                    <m:sSub>
                      <m:sSubPr>
                        <m:ctrlPr>
                          <a:rPr lang="en-CA" b="0" i="1" smtClean="0">
                            <a:latin typeface="Cambria Math" panose="02040503050406030204" pitchFamily="18" charset="0"/>
                          </a:rPr>
                        </m:ctrlPr>
                      </m:sSubPr>
                      <m:e>
                        <m:r>
                          <a:rPr lang="en-CA" b="0" i="1" smtClean="0">
                            <a:latin typeface="Cambria Math" panose="02040503050406030204" pitchFamily="18" charset="0"/>
                          </a:rPr>
                          <m:t>𝑣</m:t>
                        </m:r>
                      </m:e>
                      <m:sub>
                        <m:r>
                          <a:rPr lang="en-CA" b="0" i="1" smtClean="0">
                            <a:latin typeface="Cambria Math" panose="02040503050406030204" pitchFamily="18" charset="0"/>
                          </a:rPr>
                          <m:t>𝑗</m:t>
                        </m:r>
                      </m:sub>
                    </m:sSub>
                    <m:r>
                      <a:rPr lang="en-CA" b="0" i="1" smtClean="0">
                        <a:latin typeface="Cambria Math" panose="02040503050406030204" pitchFamily="18" charset="0"/>
                      </a:rPr>
                      <m:t>∉</m:t>
                    </m:r>
                    <m:r>
                      <a:rPr lang="en-CA" b="0" i="1" smtClean="0">
                        <a:latin typeface="Cambria Math" panose="02040503050406030204" pitchFamily="18" charset="0"/>
                      </a:rPr>
                      <m:t>𝐸</m:t>
                    </m:r>
                  </m:oMath>
                </a14:m>
                <a:endParaRPr lang="en-CA"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4321" y="537025"/>
                <a:ext cx="9905998" cy="5698347"/>
              </a:xfrm>
              <a:blipFill>
                <a:blip r:embed="rId2"/>
                <a:stretch>
                  <a:fillRect l="-1600" t="-1497"/>
                </a:stretch>
              </a:blipFill>
            </p:spPr>
            <p:txBody>
              <a:bodyPr/>
              <a:lstStyle/>
              <a:p>
                <a:r>
                  <a:rPr lang="en-CA">
                    <a:noFill/>
                  </a:rPr>
                  <a:t> </a:t>
                </a:r>
              </a:p>
            </p:txBody>
          </p:sp>
        </mc:Fallback>
      </mc:AlternateContent>
      <p:sp>
        <p:nvSpPr>
          <p:cNvPr id="5" name="Oval 4"/>
          <p:cNvSpPr/>
          <p:nvPr/>
        </p:nvSpPr>
        <p:spPr>
          <a:xfrm>
            <a:off x="3034880" y="1658180"/>
            <a:ext cx="502617" cy="5026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sp>
        <p:nvSpPr>
          <p:cNvPr id="6" name="Oval 5"/>
          <p:cNvSpPr/>
          <p:nvPr/>
        </p:nvSpPr>
        <p:spPr>
          <a:xfrm>
            <a:off x="3034879" y="2801666"/>
            <a:ext cx="502617" cy="5026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sp>
        <p:nvSpPr>
          <p:cNvPr id="7" name="Oval 6"/>
          <p:cNvSpPr/>
          <p:nvPr/>
        </p:nvSpPr>
        <p:spPr>
          <a:xfrm>
            <a:off x="4155172" y="1532016"/>
            <a:ext cx="502617" cy="5026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sp>
        <p:nvSpPr>
          <p:cNvPr id="8" name="Oval 7"/>
          <p:cNvSpPr/>
          <p:nvPr/>
        </p:nvSpPr>
        <p:spPr>
          <a:xfrm>
            <a:off x="4406480" y="2801666"/>
            <a:ext cx="502617" cy="5026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sp>
        <p:nvSpPr>
          <p:cNvPr id="9" name="Oval 8"/>
          <p:cNvSpPr/>
          <p:nvPr/>
        </p:nvSpPr>
        <p:spPr>
          <a:xfrm>
            <a:off x="5247475" y="1909488"/>
            <a:ext cx="502617" cy="5026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sp>
        <p:nvSpPr>
          <p:cNvPr id="10" name="Oval 9"/>
          <p:cNvSpPr/>
          <p:nvPr/>
        </p:nvSpPr>
        <p:spPr>
          <a:xfrm>
            <a:off x="5363463" y="2801666"/>
            <a:ext cx="502617" cy="5026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sp>
        <p:nvSpPr>
          <p:cNvPr id="11" name="Oval 10"/>
          <p:cNvSpPr/>
          <p:nvPr/>
        </p:nvSpPr>
        <p:spPr>
          <a:xfrm>
            <a:off x="3688753" y="2242623"/>
            <a:ext cx="502617" cy="5026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cxnSp>
        <p:nvCxnSpPr>
          <p:cNvPr id="17" name="Straight Connector 16"/>
          <p:cNvCxnSpPr>
            <a:stCxn id="6" idx="7"/>
            <a:endCxn id="11" idx="3"/>
          </p:cNvCxnSpPr>
          <p:nvPr/>
        </p:nvCxnSpPr>
        <p:spPr>
          <a:xfrm flipV="1">
            <a:off x="3463889" y="2671633"/>
            <a:ext cx="298471" cy="203640"/>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20" name="Straight Connector 19"/>
          <p:cNvCxnSpPr>
            <a:stCxn id="7" idx="4"/>
            <a:endCxn id="8" idx="0"/>
          </p:cNvCxnSpPr>
          <p:nvPr/>
        </p:nvCxnSpPr>
        <p:spPr>
          <a:xfrm>
            <a:off x="4406481" y="2034633"/>
            <a:ext cx="251308" cy="767033"/>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24" name="Straight Connector 23"/>
          <p:cNvCxnSpPr>
            <a:stCxn id="9" idx="4"/>
            <a:endCxn id="10" idx="0"/>
          </p:cNvCxnSpPr>
          <p:nvPr/>
        </p:nvCxnSpPr>
        <p:spPr>
          <a:xfrm>
            <a:off x="5498784" y="2412105"/>
            <a:ext cx="115988" cy="389561"/>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27" name="Straight Connector 26"/>
          <p:cNvCxnSpPr>
            <a:stCxn id="7" idx="6"/>
            <a:endCxn id="9" idx="1"/>
          </p:cNvCxnSpPr>
          <p:nvPr/>
        </p:nvCxnSpPr>
        <p:spPr>
          <a:xfrm>
            <a:off x="4657789" y="1783325"/>
            <a:ext cx="663293" cy="199770"/>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31" name="Straight Connector 30"/>
          <p:cNvCxnSpPr>
            <a:stCxn id="8" idx="6"/>
            <a:endCxn id="10" idx="2"/>
          </p:cNvCxnSpPr>
          <p:nvPr/>
        </p:nvCxnSpPr>
        <p:spPr>
          <a:xfrm>
            <a:off x="4909097" y="3052975"/>
            <a:ext cx="454366" cy="0"/>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34" name="Straight Connector 33"/>
          <p:cNvCxnSpPr>
            <a:stCxn id="8" idx="7"/>
            <a:endCxn id="9" idx="3"/>
          </p:cNvCxnSpPr>
          <p:nvPr/>
        </p:nvCxnSpPr>
        <p:spPr>
          <a:xfrm flipV="1">
            <a:off x="4835490" y="2338498"/>
            <a:ext cx="485592" cy="536775"/>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37" name="Straight Connector 36"/>
          <p:cNvCxnSpPr>
            <a:stCxn id="7" idx="5"/>
            <a:endCxn id="10" idx="1"/>
          </p:cNvCxnSpPr>
          <p:nvPr/>
        </p:nvCxnSpPr>
        <p:spPr>
          <a:xfrm>
            <a:off x="4584182" y="1961026"/>
            <a:ext cx="852888" cy="914247"/>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42" name="Straight Connector 41"/>
          <p:cNvCxnSpPr>
            <a:stCxn id="5" idx="6"/>
            <a:endCxn id="7" idx="2"/>
          </p:cNvCxnSpPr>
          <p:nvPr/>
        </p:nvCxnSpPr>
        <p:spPr>
          <a:xfrm flipV="1">
            <a:off x="3537497" y="1783325"/>
            <a:ext cx="617675" cy="126164"/>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45" name="Straight Connector 44"/>
          <p:cNvCxnSpPr>
            <a:stCxn id="11" idx="5"/>
            <a:endCxn id="8" idx="1"/>
          </p:cNvCxnSpPr>
          <p:nvPr/>
        </p:nvCxnSpPr>
        <p:spPr>
          <a:xfrm>
            <a:off x="4117763" y="2671633"/>
            <a:ext cx="362324" cy="203640"/>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48" name="Straight Connector 47"/>
          <p:cNvCxnSpPr>
            <a:stCxn id="6" idx="6"/>
            <a:endCxn id="8" idx="2"/>
          </p:cNvCxnSpPr>
          <p:nvPr/>
        </p:nvCxnSpPr>
        <p:spPr>
          <a:xfrm>
            <a:off x="3537496" y="3052975"/>
            <a:ext cx="868984" cy="0"/>
          </a:xfrm>
          <a:prstGeom prst="line">
            <a:avLst/>
          </a:prstGeom>
          <a:ln w="38100"/>
        </p:spPr>
        <p:style>
          <a:lnRef idx="3">
            <a:schemeClr val="accent3"/>
          </a:lnRef>
          <a:fillRef idx="0">
            <a:schemeClr val="accent3"/>
          </a:fillRef>
          <a:effectRef idx="2">
            <a:schemeClr val="accent3"/>
          </a:effectRef>
          <a:fontRef idx="minor">
            <a:schemeClr val="tx1"/>
          </a:fontRef>
        </p:style>
      </p:cxnSp>
      <p:sp>
        <p:nvSpPr>
          <p:cNvPr id="53" name="Oval 52"/>
          <p:cNvSpPr/>
          <p:nvPr/>
        </p:nvSpPr>
        <p:spPr>
          <a:xfrm>
            <a:off x="3034879" y="5694087"/>
            <a:ext cx="502617" cy="5026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sp>
        <p:nvSpPr>
          <p:cNvPr id="54" name="Oval 53"/>
          <p:cNvSpPr/>
          <p:nvPr/>
        </p:nvSpPr>
        <p:spPr>
          <a:xfrm>
            <a:off x="4115095" y="4364309"/>
            <a:ext cx="502617" cy="5026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sp>
        <p:nvSpPr>
          <p:cNvPr id="55" name="Oval 54"/>
          <p:cNvSpPr/>
          <p:nvPr/>
        </p:nvSpPr>
        <p:spPr>
          <a:xfrm>
            <a:off x="4406480" y="5694087"/>
            <a:ext cx="502617" cy="5026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sp>
        <p:nvSpPr>
          <p:cNvPr id="56" name="Oval 55"/>
          <p:cNvSpPr/>
          <p:nvPr/>
        </p:nvSpPr>
        <p:spPr>
          <a:xfrm>
            <a:off x="5247475" y="4801909"/>
            <a:ext cx="502617" cy="5026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sp>
        <p:nvSpPr>
          <p:cNvPr id="57" name="Oval 56"/>
          <p:cNvSpPr/>
          <p:nvPr/>
        </p:nvSpPr>
        <p:spPr>
          <a:xfrm>
            <a:off x="5363463" y="5694087"/>
            <a:ext cx="502617" cy="5026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sp>
        <p:nvSpPr>
          <p:cNvPr id="58" name="Oval 57"/>
          <p:cNvSpPr/>
          <p:nvPr/>
        </p:nvSpPr>
        <p:spPr>
          <a:xfrm>
            <a:off x="3688753" y="5135044"/>
            <a:ext cx="502617" cy="5026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cxnSp>
        <p:nvCxnSpPr>
          <p:cNvPr id="59" name="Straight Connector 58"/>
          <p:cNvCxnSpPr>
            <a:stCxn id="52" idx="4"/>
            <a:endCxn id="53" idx="0"/>
          </p:cNvCxnSpPr>
          <p:nvPr/>
        </p:nvCxnSpPr>
        <p:spPr>
          <a:xfrm flipH="1">
            <a:off x="3286188" y="5053218"/>
            <a:ext cx="1" cy="640869"/>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60" name="Straight Connector 59"/>
          <p:cNvCxnSpPr>
            <a:stCxn id="54" idx="2"/>
            <a:endCxn id="53" idx="0"/>
          </p:cNvCxnSpPr>
          <p:nvPr/>
        </p:nvCxnSpPr>
        <p:spPr>
          <a:xfrm flipH="1">
            <a:off x="3286188" y="4615618"/>
            <a:ext cx="828907" cy="1078469"/>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62" name="Straight Connector 61"/>
          <p:cNvCxnSpPr>
            <a:stCxn id="52" idx="5"/>
            <a:endCxn id="58" idx="2"/>
          </p:cNvCxnSpPr>
          <p:nvPr/>
        </p:nvCxnSpPr>
        <p:spPr>
          <a:xfrm>
            <a:off x="3463890" y="4979611"/>
            <a:ext cx="224863" cy="406742"/>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66" name="Straight Connector 65"/>
          <p:cNvCxnSpPr>
            <a:stCxn id="52" idx="6"/>
            <a:endCxn id="56" idx="2"/>
          </p:cNvCxnSpPr>
          <p:nvPr/>
        </p:nvCxnSpPr>
        <p:spPr>
          <a:xfrm>
            <a:off x="3537497" y="4801910"/>
            <a:ext cx="1709978" cy="251308"/>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100" name="Straight Connector 99"/>
          <p:cNvCxnSpPr/>
          <p:nvPr/>
        </p:nvCxnSpPr>
        <p:spPr>
          <a:xfrm flipH="1">
            <a:off x="4037526" y="4831058"/>
            <a:ext cx="248641" cy="341725"/>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105" name="Straight Connector 104"/>
          <p:cNvCxnSpPr>
            <a:stCxn id="56" idx="2"/>
            <a:endCxn id="58" idx="6"/>
          </p:cNvCxnSpPr>
          <p:nvPr/>
        </p:nvCxnSpPr>
        <p:spPr>
          <a:xfrm flipH="1">
            <a:off x="4191370" y="5053218"/>
            <a:ext cx="1056105" cy="333135"/>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108" name="Straight Connector 107"/>
          <p:cNvCxnSpPr>
            <a:stCxn id="56" idx="2"/>
            <a:endCxn id="53" idx="6"/>
          </p:cNvCxnSpPr>
          <p:nvPr/>
        </p:nvCxnSpPr>
        <p:spPr>
          <a:xfrm flipH="1">
            <a:off x="3537496" y="5053218"/>
            <a:ext cx="1709979" cy="892178"/>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115" name="Straight Connector 114"/>
          <p:cNvCxnSpPr>
            <a:stCxn id="58" idx="6"/>
            <a:endCxn id="57" idx="1"/>
          </p:cNvCxnSpPr>
          <p:nvPr/>
        </p:nvCxnSpPr>
        <p:spPr>
          <a:xfrm>
            <a:off x="4191370" y="5386353"/>
            <a:ext cx="1245700" cy="381341"/>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123" name="Curved Connector 122"/>
          <p:cNvCxnSpPr>
            <a:stCxn id="57" idx="3"/>
            <a:endCxn id="53" idx="5"/>
          </p:cNvCxnSpPr>
          <p:nvPr/>
        </p:nvCxnSpPr>
        <p:spPr>
          <a:xfrm rot="5400000">
            <a:off x="4450480" y="5136507"/>
            <a:ext cx="12700" cy="1973181"/>
          </a:xfrm>
          <a:prstGeom prst="curvedConnector3">
            <a:avLst>
              <a:gd name="adj1" fmla="val 1378276"/>
            </a:avLst>
          </a:prstGeom>
          <a:ln w="38100"/>
        </p:spPr>
        <p:style>
          <a:lnRef idx="3">
            <a:schemeClr val="accent3"/>
          </a:lnRef>
          <a:fillRef idx="0">
            <a:schemeClr val="accent3"/>
          </a:fillRef>
          <a:effectRef idx="2">
            <a:schemeClr val="accent3"/>
          </a:effectRef>
          <a:fontRef idx="minor">
            <a:schemeClr val="tx1"/>
          </a:fontRef>
        </p:style>
      </p:cxnSp>
      <p:cxnSp>
        <p:nvCxnSpPr>
          <p:cNvPr id="136" name="Curved Connector 135"/>
          <p:cNvCxnSpPr>
            <a:stCxn id="55" idx="2"/>
            <a:endCxn id="52" idx="4"/>
          </p:cNvCxnSpPr>
          <p:nvPr/>
        </p:nvCxnSpPr>
        <p:spPr>
          <a:xfrm rot="10800000">
            <a:off x="3286190" y="5053218"/>
            <a:ext cx="1120291" cy="892178"/>
          </a:xfrm>
          <a:prstGeom prst="curvedConnector2">
            <a:avLst/>
          </a:prstGeom>
          <a:ln w="38100"/>
        </p:spPr>
        <p:style>
          <a:lnRef idx="3">
            <a:schemeClr val="accent3"/>
          </a:lnRef>
          <a:fillRef idx="0">
            <a:schemeClr val="accent3"/>
          </a:fillRef>
          <a:effectRef idx="2">
            <a:schemeClr val="accent3"/>
          </a:effectRef>
          <a:fontRef idx="minor">
            <a:schemeClr val="tx1"/>
          </a:fontRef>
        </p:style>
      </p:cxnSp>
      <p:cxnSp>
        <p:nvCxnSpPr>
          <p:cNvPr id="139" name="Curved Connector 138"/>
          <p:cNvCxnSpPr>
            <a:stCxn id="57" idx="1"/>
          </p:cNvCxnSpPr>
          <p:nvPr/>
        </p:nvCxnSpPr>
        <p:spPr>
          <a:xfrm rot="16200000" flipV="1">
            <a:off x="3955520" y="4286143"/>
            <a:ext cx="885827" cy="2077275"/>
          </a:xfrm>
          <a:prstGeom prst="curvedConnector2">
            <a:avLst/>
          </a:prstGeom>
          <a:ln w="38100"/>
        </p:spPr>
        <p:style>
          <a:lnRef idx="3">
            <a:schemeClr val="accent3"/>
          </a:lnRef>
          <a:fillRef idx="0">
            <a:schemeClr val="accent3"/>
          </a:fillRef>
          <a:effectRef idx="2">
            <a:schemeClr val="accent3"/>
          </a:effectRef>
          <a:fontRef idx="minor">
            <a:schemeClr val="tx1"/>
          </a:fontRef>
        </p:style>
      </p:cxnSp>
      <p:sp>
        <p:nvSpPr>
          <p:cNvPr id="52" name="Oval 51"/>
          <p:cNvSpPr/>
          <p:nvPr/>
        </p:nvSpPr>
        <p:spPr>
          <a:xfrm>
            <a:off x="3034880" y="4550601"/>
            <a:ext cx="502617" cy="5026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mc:AlternateContent xmlns:mc="http://schemas.openxmlformats.org/markup-compatibility/2006" xmlns:a14="http://schemas.microsoft.com/office/drawing/2010/main">
        <mc:Choice Requires="a14">
          <p:sp>
            <p:nvSpPr>
              <p:cNvPr id="149" name="Rectangular Callout 148"/>
              <p:cNvSpPr/>
              <p:nvPr/>
            </p:nvSpPr>
            <p:spPr>
              <a:xfrm>
                <a:off x="7872319" y="24632"/>
                <a:ext cx="4278762" cy="664791"/>
              </a:xfrm>
              <a:prstGeom prst="wedgeRectCallout">
                <a:avLst>
                  <a:gd name="adj1" fmla="val -47724"/>
                  <a:gd name="adj2" fmla="val -1512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CA" sz="2000" dirty="0"/>
                  <a:t>Assuming adjacency matrix,</a:t>
                </a:r>
              </a:p>
              <a:p>
                <a:pPr algn="ctr"/>
                <a14:m>
                  <m:oMathPara xmlns:m="http://schemas.openxmlformats.org/officeDocument/2006/math">
                    <m:oMathParaPr>
                      <m:jc m:val="centerGroup"/>
                    </m:oMathParaPr>
                    <m:oMath xmlns:m="http://schemas.openxmlformats.org/officeDocument/2006/math">
                      <m:r>
                        <a:rPr lang="en-CA" sz="2000" i="1" dirty="0">
                          <a:latin typeface="Cambria Math" panose="02040503050406030204" pitchFamily="18" charset="0"/>
                        </a:rPr>
                        <m:t>𝑆𝑖𝑧𝑒</m:t>
                      </m:r>
                      <m:d>
                        <m:dPr>
                          <m:ctrlPr>
                            <a:rPr lang="en-CA" sz="2000" i="1" dirty="0">
                              <a:latin typeface="Cambria Math" panose="02040503050406030204" pitchFamily="18" charset="0"/>
                            </a:rPr>
                          </m:ctrlPr>
                        </m:dPr>
                        <m:e>
                          <m:r>
                            <a:rPr lang="en-CA" sz="2000" i="1" dirty="0">
                              <a:latin typeface="Cambria Math" panose="02040503050406030204" pitchFamily="18" charset="0"/>
                            </a:rPr>
                            <m:t>𝐼</m:t>
                          </m:r>
                        </m:e>
                      </m:d>
                      <m:r>
                        <a:rPr lang="en-CA" sz="2000" i="1" dirty="0">
                          <a:latin typeface="Cambria Math" panose="02040503050406030204" pitchFamily="18" charset="0"/>
                        </a:rPr>
                        <m:t>=</m:t>
                      </m:r>
                      <m:r>
                        <m:rPr>
                          <m:sty m:val="p"/>
                        </m:rPr>
                        <a:rPr lang="en-CA" sz="2000" dirty="0">
                          <a:latin typeface="Cambria Math" panose="02040503050406030204" pitchFamily="18" charset="0"/>
                        </a:rPr>
                        <m:t>Θ</m:t>
                      </m:r>
                      <m:r>
                        <a:rPr lang="en-CA" sz="2000" i="1" dirty="0">
                          <a:latin typeface="Cambria Math" panose="02040503050406030204" pitchFamily="18" charset="0"/>
                        </a:rPr>
                        <m:t>(</m:t>
                      </m:r>
                      <m:sSup>
                        <m:sSupPr>
                          <m:ctrlPr>
                            <a:rPr lang="en-CA" sz="2000" i="1" dirty="0">
                              <a:latin typeface="Cambria Math" panose="02040503050406030204" pitchFamily="18" charset="0"/>
                            </a:rPr>
                          </m:ctrlPr>
                        </m:sSupPr>
                        <m:e>
                          <m:r>
                            <a:rPr lang="en-CA" sz="2000" i="1" dirty="0">
                              <a:latin typeface="Cambria Math" panose="02040503050406030204" pitchFamily="18" charset="0"/>
                            </a:rPr>
                            <m:t>𝑛</m:t>
                          </m:r>
                        </m:e>
                        <m:sup>
                          <m:r>
                            <a:rPr lang="en-CA" sz="2000" i="1" dirty="0">
                              <a:latin typeface="Cambria Math" panose="02040503050406030204" pitchFamily="18" charset="0"/>
                            </a:rPr>
                            <m:t>2</m:t>
                          </m:r>
                        </m:sup>
                      </m:sSup>
                      <m:r>
                        <a:rPr lang="en-CA" sz="2000" i="1" dirty="0">
                          <a:latin typeface="Cambria Math" panose="02040503050406030204" pitchFamily="18" charset="0"/>
                        </a:rPr>
                        <m:t>+</m:t>
                      </m:r>
                      <m:func>
                        <m:funcPr>
                          <m:ctrlPr>
                            <a:rPr lang="en-CA" sz="2000" i="1" dirty="0">
                              <a:latin typeface="Cambria Math" panose="02040503050406030204" pitchFamily="18" charset="0"/>
                            </a:rPr>
                          </m:ctrlPr>
                        </m:funcPr>
                        <m:fName>
                          <m:sSub>
                            <m:sSubPr>
                              <m:ctrlPr>
                                <a:rPr lang="en-CA" sz="2000" i="1" dirty="0">
                                  <a:latin typeface="Cambria Math" panose="02040503050406030204" pitchFamily="18" charset="0"/>
                                </a:rPr>
                              </m:ctrlPr>
                            </m:sSubPr>
                            <m:e>
                              <m:r>
                                <m:rPr>
                                  <m:sty m:val="p"/>
                                </m:rPr>
                                <a:rPr lang="en-CA" sz="2000" dirty="0">
                                  <a:latin typeface="Cambria Math" panose="02040503050406030204" pitchFamily="18" charset="0"/>
                                </a:rPr>
                                <m:t>log</m:t>
                              </m:r>
                            </m:e>
                            <m:sub>
                              <m:r>
                                <a:rPr lang="en-CA" sz="2000" i="1" dirty="0">
                                  <a:latin typeface="Cambria Math" panose="02040503050406030204" pitchFamily="18" charset="0"/>
                                </a:rPr>
                                <m:t>2</m:t>
                              </m:r>
                            </m:sub>
                          </m:sSub>
                        </m:fName>
                        <m:e>
                          <m:r>
                            <a:rPr lang="en-CA" sz="2000" i="1" dirty="0">
                              <a:latin typeface="Cambria Math" panose="02040503050406030204" pitchFamily="18" charset="0"/>
                            </a:rPr>
                            <m:t>𝑘</m:t>
                          </m:r>
                        </m:e>
                      </m:func>
                      <m:r>
                        <a:rPr lang="en-CA" sz="2000" i="1" dirty="0">
                          <a:latin typeface="Cambria Math" panose="02040503050406030204" pitchFamily="18" charset="0"/>
                        </a:rPr>
                        <m:t>)</m:t>
                      </m:r>
                    </m:oMath>
                  </m:oMathPara>
                </a14:m>
                <a:endParaRPr lang="en-CA" sz="2000" dirty="0"/>
              </a:p>
            </p:txBody>
          </p:sp>
        </mc:Choice>
        <mc:Fallback xmlns="">
          <p:sp>
            <p:nvSpPr>
              <p:cNvPr id="149" name="Rectangular Callout 148"/>
              <p:cNvSpPr>
                <a:spLocks noRot="1" noChangeAspect="1" noMove="1" noResize="1" noEditPoints="1" noAdjustHandles="1" noChangeArrowheads="1" noChangeShapeType="1" noTextEdit="1"/>
              </p:cNvSpPr>
              <p:nvPr/>
            </p:nvSpPr>
            <p:spPr>
              <a:xfrm>
                <a:off x="7872319" y="24632"/>
                <a:ext cx="4278762" cy="664791"/>
              </a:xfrm>
              <a:prstGeom prst="wedgeRectCallout">
                <a:avLst>
                  <a:gd name="adj1" fmla="val -47724"/>
                  <a:gd name="adj2" fmla="val -15121"/>
                </a:avLst>
              </a:prstGeom>
              <a:blipFill>
                <a:blip r:embed="rId3"/>
                <a:stretch>
                  <a:fillRect t="-6306" b="-13514"/>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51" name="Rectangular Callout 150"/>
              <p:cNvSpPr/>
              <p:nvPr/>
            </p:nvSpPr>
            <p:spPr>
              <a:xfrm>
                <a:off x="7175921" y="1459344"/>
                <a:ext cx="4853346" cy="847731"/>
              </a:xfrm>
              <a:prstGeom prst="wedgeRectCallout">
                <a:avLst>
                  <a:gd name="adj1" fmla="val 19485"/>
                  <a:gd name="adj2" fmla="val -9798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CA" sz="2000" dirty="0"/>
                  <a:t>Constructing </a:t>
                </a:r>
                <a14:m>
                  <m:oMath xmlns:m="http://schemas.openxmlformats.org/officeDocument/2006/math">
                    <m:acc>
                      <m:accPr>
                        <m:chr m:val="̅"/>
                        <m:ctrlPr>
                          <a:rPr lang="en-CA" sz="2000" b="1" i="1">
                            <a:latin typeface="Cambria Math" panose="02040503050406030204" pitchFamily="18" charset="0"/>
                          </a:rPr>
                        </m:ctrlPr>
                      </m:accPr>
                      <m:e>
                        <m:r>
                          <a:rPr lang="en-CA" sz="2000" b="1" i="1">
                            <a:latin typeface="Cambria Math" panose="02040503050406030204" pitchFamily="18" charset="0"/>
                          </a:rPr>
                          <m:t>𝑮</m:t>
                        </m:r>
                      </m:e>
                    </m:acc>
                  </m:oMath>
                </a14:m>
                <a:r>
                  <a:rPr lang="en-CA" sz="2000" dirty="0"/>
                  <a:t> takes </a:t>
                </a:r>
                <a14:m>
                  <m:oMath xmlns:m="http://schemas.openxmlformats.org/officeDocument/2006/math">
                    <m:r>
                      <m:rPr>
                        <m:sty m:val="p"/>
                      </m:rPr>
                      <a:rPr lang="en-CA" sz="2000" b="0" i="0" smtClean="0">
                        <a:latin typeface="Cambria Math" panose="02040503050406030204" pitchFamily="18" charset="0"/>
                      </a:rPr>
                      <m:t>O</m:t>
                    </m:r>
                    <m:r>
                      <a:rPr lang="en-CA" sz="2000" b="0" i="1" smtClean="0">
                        <a:latin typeface="Cambria Math" panose="02040503050406030204" pitchFamily="18" charset="0"/>
                      </a:rPr>
                      <m:t>(</m:t>
                    </m:r>
                    <m:sSup>
                      <m:sSupPr>
                        <m:ctrlPr>
                          <a:rPr lang="en-CA" sz="2000" b="0" i="1" smtClean="0">
                            <a:latin typeface="Cambria Math" panose="02040503050406030204" pitchFamily="18" charset="0"/>
                          </a:rPr>
                        </m:ctrlPr>
                      </m:sSupPr>
                      <m:e>
                        <m:r>
                          <a:rPr lang="en-CA" sz="2000" b="0" i="1" smtClean="0">
                            <a:latin typeface="Cambria Math" panose="02040503050406030204" pitchFamily="18" charset="0"/>
                          </a:rPr>
                          <m:t>𝑛</m:t>
                        </m:r>
                      </m:e>
                      <m:sup>
                        <m:r>
                          <a:rPr lang="en-CA" sz="2000" b="0" i="1" smtClean="0">
                            <a:latin typeface="Cambria Math" panose="02040503050406030204" pitchFamily="18" charset="0"/>
                          </a:rPr>
                          <m:t>2</m:t>
                        </m:r>
                      </m:sup>
                    </m:sSup>
                    <m:r>
                      <a:rPr lang="en-CA" sz="2000" b="0" i="1" smtClean="0">
                        <a:latin typeface="Cambria Math" panose="02040503050406030204" pitchFamily="18" charset="0"/>
                      </a:rPr>
                      <m:t>)</m:t>
                    </m:r>
                  </m:oMath>
                </a14:m>
                <a:r>
                  <a:rPr lang="en-CA" sz="2000" dirty="0"/>
                  <a:t> time, and computing </a:t>
                </a:r>
                <a14:m>
                  <m:oMath xmlns:m="http://schemas.openxmlformats.org/officeDocument/2006/math">
                    <m:r>
                      <a:rPr lang="en-CA" sz="2000" b="0" i="1" smtClean="0">
                        <a:latin typeface="Cambria Math" panose="02040503050406030204" pitchFamily="18" charset="0"/>
                      </a:rPr>
                      <m:t>𝑛</m:t>
                    </m:r>
                    <m:r>
                      <a:rPr lang="en-CA" sz="2000" b="0" i="1" smtClean="0">
                        <a:latin typeface="Cambria Math" panose="02040503050406030204" pitchFamily="18" charset="0"/>
                      </a:rPr>
                      <m:t>−</m:t>
                    </m:r>
                    <m:r>
                      <a:rPr lang="en-CA" sz="2000" b="0" i="1" smtClean="0">
                        <a:latin typeface="Cambria Math" panose="02040503050406030204" pitchFamily="18" charset="0"/>
                      </a:rPr>
                      <m:t>𝑘</m:t>
                    </m:r>
                  </m:oMath>
                </a14:m>
                <a:r>
                  <a:rPr lang="en-CA" sz="2000" dirty="0"/>
                  <a:t> takes </a:t>
                </a:r>
                <a14:m>
                  <m:oMath xmlns:m="http://schemas.openxmlformats.org/officeDocument/2006/math">
                    <m:r>
                      <m:rPr>
                        <m:sty m:val="p"/>
                      </m:rPr>
                      <a:rPr lang="en-CA" sz="2000" b="0" i="0" smtClean="0">
                        <a:latin typeface="Cambria Math" panose="02040503050406030204" pitchFamily="18" charset="0"/>
                      </a:rPr>
                      <m:t>O</m:t>
                    </m:r>
                    <m:r>
                      <a:rPr lang="en-CA" sz="2000" b="0" i="1" smtClean="0">
                        <a:latin typeface="Cambria Math" panose="02040503050406030204" pitchFamily="18" charset="0"/>
                      </a:rPr>
                      <m:t>(</m:t>
                    </m:r>
                    <m:func>
                      <m:funcPr>
                        <m:ctrlPr>
                          <a:rPr lang="en-CA" sz="2000" b="0" i="1" smtClean="0">
                            <a:latin typeface="Cambria Math" panose="02040503050406030204" pitchFamily="18" charset="0"/>
                          </a:rPr>
                        </m:ctrlPr>
                      </m:funcPr>
                      <m:fName>
                        <m:r>
                          <m:rPr>
                            <m:sty m:val="p"/>
                          </m:rPr>
                          <a:rPr lang="en-CA" sz="2000" b="0" i="0" smtClean="0">
                            <a:latin typeface="Cambria Math" panose="02040503050406030204" pitchFamily="18" charset="0"/>
                          </a:rPr>
                          <m:t>log</m:t>
                        </m:r>
                      </m:fName>
                      <m:e>
                        <m:r>
                          <a:rPr lang="en-CA" sz="2000" b="0" i="1" smtClean="0">
                            <a:latin typeface="Cambria Math" panose="02040503050406030204" pitchFamily="18" charset="0"/>
                          </a:rPr>
                          <m:t>𝑛</m:t>
                        </m:r>
                      </m:e>
                    </m:func>
                    <m:r>
                      <a:rPr lang="en-CA" sz="2000" b="0" i="1" smtClean="0">
                        <a:latin typeface="Cambria Math" panose="02040503050406030204" pitchFamily="18" charset="0"/>
                      </a:rPr>
                      <m:t>)</m:t>
                    </m:r>
                  </m:oMath>
                </a14:m>
                <a:r>
                  <a:rPr lang="en-CA" sz="2000" dirty="0"/>
                  <a:t> time.</a:t>
                </a:r>
              </a:p>
            </p:txBody>
          </p:sp>
        </mc:Choice>
        <mc:Fallback xmlns="">
          <p:sp>
            <p:nvSpPr>
              <p:cNvPr id="151" name="Rectangular Callout 150"/>
              <p:cNvSpPr>
                <a:spLocks noRot="1" noChangeAspect="1" noMove="1" noResize="1" noEditPoints="1" noAdjustHandles="1" noChangeArrowheads="1" noChangeShapeType="1" noTextEdit="1"/>
              </p:cNvSpPr>
              <p:nvPr/>
            </p:nvSpPr>
            <p:spPr>
              <a:xfrm>
                <a:off x="7175921" y="1459344"/>
                <a:ext cx="4853346" cy="847731"/>
              </a:xfrm>
              <a:prstGeom prst="wedgeRectCallout">
                <a:avLst>
                  <a:gd name="adj1" fmla="val 19485"/>
                  <a:gd name="adj2" fmla="val -97984"/>
                </a:avLst>
              </a:prstGeom>
              <a:blipFill>
                <a:blip r:embed="rId4"/>
                <a:stretch>
                  <a:fillRect r="-877" b="-2404"/>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52" name="Rectangular Callout 151"/>
              <p:cNvSpPr/>
              <p:nvPr/>
            </p:nvSpPr>
            <p:spPr>
              <a:xfrm>
                <a:off x="7366148" y="2558965"/>
                <a:ext cx="4712940" cy="770104"/>
              </a:xfrm>
              <a:prstGeom prst="wedgeRectCallout">
                <a:avLst>
                  <a:gd name="adj1" fmla="val 17934"/>
                  <a:gd name="adj2" fmla="val -8746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CA" sz="2000" dirty="0"/>
                  <a:t>So computing </a:t>
                </a:r>
                <a14:m>
                  <m:oMath xmlns:m="http://schemas.openxmlformats.org/officeDocument/2006/math">
                    <m:r>
                      <a:rPr lang="en-CA" sz="2000" b="0" i="1" smtClean="0">
                        <a:latin typeface="Cambria Math" panose="02040503050406030204" pitchFamily="18" charset="0"/>
                      </a:rPr>
                      <m:t>𝑓</m:t>
                    </m:r>
                    <m:r>
                      <a:rPr lang="en-CA" sz="2000" b="0" i="1" smtClean="0">
                        <a:latin typeface="Cambria Math" panose="02040503050406030204" pitchFamily="18" charset="0"/>
                      </a:rPr>
                      <m:t>(</m:t>
                    </m:r>
                    <m:r>
                      <a:rPr lang="en-CA" sz="2000" b="0" i="1" smtClean="0">
                        <a:latin typeface="Cambria Math" panose="02040503050406030204" pitchFamily="18" charset="0"/>
                      </a:rPr>
                      <m:t>𝐼</m:t>
                    </m:r>
                    <m:r>
                      <a:rPr lang="en-CA" sz="2000" b="0" i="1" smtClean="0">
                        <a:latin typeface="Cambria Math" panose="02040503050406030204" pitchFamily="18" charset="0"/>
                      </a:rPr>
                      <m:t>)</m:t>
                    </m:r>
                  </m:oMath>
                </a14:m>
                <a:r>
                  <a:rPr lang="en-CA" sz="2000" dirty="0"/>
                  <a:t> takes </a:t>
                </a:r>
                <a14:m>
                  <m:oMath xmlns:m="http://schemas.openxmlformats.org/officeDocument/2006/math">
                    <m:r>
                      <m:rPr>
                        <m:sty m:val="p"/>
                      </m:rPr>
                      <a:rPr lang="en-CA" sz="2000" b="0" i="0" smtClean="0">
                        <a:latin typeface="Cambria Math" panose="02040503050406030204" pitchFamily="18" charset="0"/>
                      </a:rPr>
                      <m:t>O</m:t>
                    </m:r>
                    <m:r>
                      <a:rPr lang="en-CA" sz="2000" b="0" i="1" smtClean="0">
                        <a:latin typeface="Cambria Math" panose="02040503050406030204" pitchFamily="18" charset="0"/>
                      </a:rPr>
                      <m:t>(</m:t>
                    </m:r>
                    <m:sSup>
                      <m:sSupPr>
                        <m:ctrlPr>
                          <a:rPr lang="en-CA" sz="2000" b="0" i="1" smtClean="0">
                            <a:latin typeface="Cambria Math" panose="02040503050406030204" pitchFamily="18" charset="0"/>
                          </a:rPr>
                        </m:ctrlPr>
                      </m:sSupPr>
                      <m:e>
                        <m:r>
                          <a:rPr lang="en-CA" sz="2000" b="0" i="1" smtClean="0">
                            <a:latin typeface="Cambria Math" panose="02040503050406030204" pitchFamily="18" charset="0"/>
                          </a:rPr>
                          <m:t>𝑛</m:t>
                        </m:r>
                      </m:e>
                      <m:sup>
                        <m:r>
                          <a:rPr lang="en-CA" sz="2000" b="0" i="1" smtClean="0">
                            <a:latin typeface="Cambria Math" panose="02040503050406030204" pitchFamily="18" charset="0"/>
                          </a:rPr>
                          <m:t>2</m:t>
                        </m:r>
                      </m:sup>
                    </m:sSup>
                    <m:r>
                      <a:rPr lang="en-CA" sz="2000" b="0" i="1" smtClean="0">
                        <a:latin typeface="Cambria Math" panose="02040503050406030204" pitchFamily="18" charset="0"/>
                      </a:rPr>
                      <m:t>)</m:t>
                    </m:r>
                  </m:oMath>
                </a14:m>
                <a:r>
                  <a:rPr lang="en-CA" sz="2000" dirty="0"/>
                  <a:t> time, which is polynomial in </a:t>
                </a:r>
                <a14:m>
                  <m:oMath xmlns:m="http://schemas.openxmlformats.org/officeDocument/2006/math">
                    <m:r>
                      <a:rPr lang="en-CA" sz="2000" b="0" i="1" smtClean="0">
                        <a:latin typeface="Cambria Math" panose="02040503050406030204" pitchFamily="18" charset="0"/>
                      </a:rPr>
                      <m:t>𝑆𝑖𝑧𝑒</m:t>
                    </m:r>
                    <m:d>
                      <m:dPr>
                        <m:ctrlPr>
                          <a:rPr lang="en-CA" sz="2000" b="0" i="1" smtClean="0">
                            <a:latin typeface="Cambria Math" panose="02040503050406030204" pitchFamily="18" charset="0"/>
                          </a:rPr>
                        </m:ctrlPr>
                      </m:dPr>
                      <m:e>
                        <m:r>
                          <a:rPr lang="en-CA" sz="2000" b="0" i="1" smtClean="0">
                            <a:latin typeface="Cambria Math" panose="02040503050406030204" pitchFamily="18" charset="0"/>
                          </a:rPr>
                          <m:t>𝐼</m:t>
                        </m:r>
                      </m:e>
                    </m:d>
                  </m:oMath>
                </a14:m>
                <a:r>
                  <a:rPr lang="en-CA" sz="2000" dirty="0"/>
                  <a:t>.</a:t>
                </a:r>
              </a:p>
            </p:txBody>
          </p:sp>
        </mc:Choice>
        <mc:Fallback xmlns="">
          <p:sp>
            <p:nvSpPr>
              <p:cNvPr id="152" name="Rectangular Callout 151"/>
              <p:cNvSpPr>
                <a:spLocks noRot="1" noChangeAspect="1" noMove="1" noResize="1" noEditPoints="1" noAdjustHandles="1" noChangeArrowheads="1" noChangeShapeType="1" noTextEdit="1"/>
              </p:cNvSpPr>
              <p:nvPr/>
            </p:nvSpPr>
            <p:spPr>
              <a:xfrm>
                <a:off x="7366148" y="2558965"/>
                <a:ext cx="4712940" cy="770104"/>
              </a:xfrm>
              <a:prstGeom prst="wedgeRectCallout">
                <a:avLst>
                  <a:gd name="adj1" fmla="val 17934"/>
                  <a:gd name="adj2" fmla="val -87464"/>
                </a:avLst>
              </a:prstGeom>
              <a:blipFill>
                <a:blip r:embed="rId5"/>
                <a:stretch>
                  <a:fillRect r="-1032" b="-625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D1EC23AA-9F7C-4797-A384-FAA9E4EBA954}"/>
                  </a:ext>
                </a:extLst>
              </p:cNvPr>
              <p:cNvSpPr/>
              <p:nvPr/>
            </p:nvSpPr>
            <p:spPr>
              <a:xfrm>
                <a:off x="115973" y="1885020"/>
                <a:ext cx="2710499" cy="93972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CA" sz="2000" dirty="0"/>
                  <a:t>Want to solve</a:t>
                </a:r>
              </a:p>
              <a:p>
                <a:pPr algn="ctr"/>
                <a14:m>
                  <m:oMathPara xmlns:m="http://schemas.openxmlformats.org/officeDocument/2006/math">
                    <m:oMathParaPr>
                      <m:jc m:val="centerGroup"/>
                    </m:oMathParaPr>
                    <m:oMath xmlns:m="http://schemas.openxmlformats.org/officeDocument/2006/math">
                      <m:r>
                        <a:rPr lang="en-CA" sz="2000" i="1" dirty="0" smtClean="0">
                          <a:latin typeface="Cambria Math" panose="02040503050406030204" pitchFamily="18" charset="0"/>
                        </a:rPr>
                        <m:t>𝐶𝑙𝑖𝑞𝑢𝑒</m:t>
                      </m:r>
                      <m:r>
                        <a:rPr lang="en-CA" sz="2000" i="1" dirty="0" smtClean="0">
                          <a:latin typeface="Cambria Math" panose="02040503050406030204" pitchFamily="18" charset="0"/>
                        </a:rPr>
                        <m:t>(</m:t>
                      </m:r>
                      <m:r>
                        <a:rPr lang="en-CA" sz="2000" i="1" dirty="0" smtClean="0">
                          <a:latin typeface="Cambria Math" panose="02040503050406030204" pitchFamily="18" charset="0"/>
                        </a:rPr>
                        <m:t>𝐺</m:t>
                      </m:r>
                      <m:r>
                        <a:rPr lang="en-CA" sz="2000" i="1" dirty="0" smtClean="0">
                          <a:latin typeface="Cambria Math" panose="02040503050406030204" pitchFamily="18" charset="0"/>
                        </a:rPr>
                        <m:t>, </m:t>
                      </m:r>
                      <m:r>
                        <a:rPr lang="en-CA" sz="2000" i="1" dirty="0" smtClean="0">
                          <a:latin typeface="Cambria Math" panose="02040503050406030204" pitchFamily="18" charset="0"/>
                        </a:rPr>
                        <m:t>𝑘</m:t>
                      </m:r>
                      <m:r>
                        <a:rPr lang="en-CA" sz="2000" i="1" dirty="0" smtClean="0">
                          <a:latin typeface="Cambria Math" panose="02040503050406030204" pitchFamily="18" charset="0"/>
                        </a:rPr>
                        <m:t>)</m:t>
                      </m:r>
                    </m:oMath>
                  </m:oMathPara>
                </a14:m>
                <a:endParaRPr lang="en-CA" sz="2000" dirty="0"/>
              </a:p>
            </p:txBody>
          </p:sp>
        </mc:Choice>
        <mc:Fallback xmlns="">
          <p:sp>
            <p:nvSpPr>
              <p:cNvPr id="46" name="Rectangle 45">
                <a:extLst>
                  <a:ext uri="{FF2B5EF4-FFF2-40B4-BE49-F238E27FC236}">
                    <a16:creationId xmlns:a16="http://schemas.microsoft.com/office/drawing/2014/main" id="{D1EC23AA-9F7C-4797-A384-FAA9E4EBA954}"/>
                  </a:ext>
                </a:extLst>
              </p:cNvPr>
              <p:cNvSpPr>
                <a:spLocks noRot="1" noChangeAspect="1" noMove="1" noResize="1" noEditPoints="1" noAdjustHandles="1" noChangeArrowheads="1" noChangeShapeType="1" noTextEdit="1"/>
              </p:cNvSpPr>
              <p:nvPr/>
            </p:nvSpPr>
            <p:spPr>
              <a:xfrm>
                <a:off x="115973" y="1885020"/>
                <a:ext cx="2710499" cy="939722"/>
              </a:xfrm>
              <a:prstGeom prst="rect">
                <a:avLst/>
              </a:prstGeom>
              <a:blipFill>
                <a:blip r:embed="rId6"/>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5D79184D-36A4-4F5A-8FD3-3F9722E1ACE3}"/>
                  </a:ext>
                </a:extLst>
              </p:cNvPr>
              <p:cNvSpPr/>
              <p:nvPr/>
            </p:nvSpPr>
            <p:spPr>
              <a:xfrm>
                <a:off x="115974" y="4742426"/>
                <a:ext cx="2774354" cy="101958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2000" dirty="0"/>
                  <a:t>Idea: reduce to</a:t>
                </a:r>
              </a:p>
              <a:p>
                <a:pPr algn="ctr"/>
                <a14:m>
                  <m:oMathPara xmlns:m="http://schemas.openxmlformats.org/officeDocument/2006/math">
                    <m:oMathParaPr>
                      <m:jc m:val="centerGroup"/>
                    </m:oMathParaPr>
                    <m:oMath xmlns:m="http://schemas.openxmlformats.org/officeDocument/2006/math">
                      <m:r>
                        <a:rPr lang="en-CA" sz="2000" i="1" dirty="0">
                          <a:latin typeface="Cambria Math" panose="02040503050406030204" pitchFamily="18" charset="0"/>
                        </a:rPr>
                        <m:t>𝑉𝑒𝑟𝑡𝑒𝑥𝐶𝑜𝑣𝑒𝑟</m:t>
                      </m:r>
                      <m:r>
                        <a:rPr lang="en-CA" sz="2000" i="1" dirty="0">
                          <a:latin typeface="Cambria Math" panose="02040503050406030204" pitchFamily="18" charset="0"/>
                        </a:rPr>
                        <m:t>(</m:t>
                      </m:r>
                      <m:acc>
                        <m:accPr>
                          <m:chr m:val="̅"/>
                          <m:ctrlPr>
                            <a:rPr lang="en-CA" sz="2000" b="1" i="1">
                              <a:latin typeface="Cambria Math" panose="02040503050406030204" pitchFamily="18" charset="0"/>
                            </a:rPr>
                          </m:ctrlPr>
                        </m:accPr>
                        <m:e>
                          <m:r>
                            <a:rPr lang="en-CA" sz="2000" b="1" i="1">
                              <a:latin typeface="Cambria Math" panose="02040503050406030204" pitchFamily="18" charset="0"/>
                            </a:rPr>
                            <m:t>𝑮</m:t>
                          </m:r>
                        </m:e>
                      </m:acc>
                      <m:r>
                        <a:rPr lang="en-CA" sz="2000" i="1" dirty="0">
                          <a:latin typeface="Cambria Math" panose="02040503050406030204" pitchFamily="18" charset="0"/>
                        </a:rPr>
                        <m:t>, </m:t>
                      </m:r>
                      <m:r>
                        <a:rPr lang="en-CA" sz="2000" b="0" i="1" dirty="0" smtClean="0">
                          <a:latin typeface="Cambria Math" panose="02040503050406030204" pitchFamily="18" charset="0"/>
                        </a:rPr>
                        <m:t>𝑛</m:t>
                      </m:r>
                      <m:r>
                        <a:rPr lang="en-CA" sz="2000" b="0" i="1" dirty="0" smtClean="0">
                          <a:latin typeface="Cambria Math" panose="02040503050406030204" pitchFamily="18" charset="0"/>
                        </a:rPr>
                        <m:t>−</m:t>
                      </m:r>
                      <m:r>
                        <a:rPr lang="en-CA" sz="2000" b="0" i="1" dirty="0" smtClean="0">
                          <a:latin typeface="Cambria Math" panose="02040503050406030204" pitchFamily="18" charset="0"/>
                        </a:rPr>
                        <m:t>𝑘</m:t>
                      </m:r>
                      <m:r>
                        <a:rPr lang="en-CA" sz="2000" i="1" dirty="0">
                          <a:latin typeface="Cambria Math" panose="02040503050406030204" pitchFamily="18" charset="0"/>
                        </a:rPr>
                        <m:t>)</m:t>
                      </m:r>
                    </m:oMath>
                  </m:oMathPara>
                </a14:m>
                <a:endParaRPr lang="en-CA" sz="2000" dirty="0"/>
              </a:p>
            </p:txBody>
          </p:sp>
        </mc:Choice>
        <mc:Fallback xmlns="">
          <p:sp>
            <p:nvSpPr>
              <p:cNvPr id="47" name="Rectangle 46">
                <a:extLst>
                  <a:ext uri="{FF2B5EF4-FFF2-40B4-BE49-F238E27FC236}">
                    <a16:creationId xmlns:a16="http://schemas.microsoft.com/office/drawing/2014/main" id="{5D79184D-36A4-4F5A-8FD3-3F9722E1ACE3}"/>
                  </a:ext>
                </a:extLst>
              </p:cNvPr>
              <p:cNvSpPr>
                <a:spLocks noRot="1" noChangeAspect="1" noMove="1" noResize="1" noEditPoints="1" noAdjustHandles="1" noChangeArrowheads="1" noChangeShapeType="1" noTextEdit="1"/>
              </p:cNvSpPr>
              <p:nvPr/>
            </p:nvSpPr>
            <p:spPr>
              <a:xfrm>
                <a:off x="115974" y="4742426"/>
                <a:ext cx="2774354" cy="1019589"/>
              </a:xfrm>
              <a:prstGeom prst="rect">
                <a:avLst/>
              </a:prstGeom>
              <a:blipFill>
                <a:blip r:embed="rId7"/>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4" name="Rectangular Callout 148">
                <a:extLst>
                  <a:ext uri="{FF2B5EF4-FFF2-40B4-BE49-F238E27FC236}">
                    <a16:creationId xmlns:a16="http://schemas.microsoft.com/office/drawing/2014/main" id="{2B3543D9-AF70-4839-A8C8-3CA79F8FE714}"/>
                  </a:ext>
                </a:extLst>
              </p:cNvPr>
              <p:cNvSpPr/>
              <p:nvPr/>
            </p:nvSpPr>
            <p:spPr>
              <a:xfrm>
                <a:off x="7872319" y="726706"/>
                <a:ext cx="4278762" cy="365973"/>
              </a:xfrm>
              <a:prstGeom prst="wedgeRectCallout">
                <a:avLst>
                  <a:gd name="adj1" fmla="val -47724"/>
                  <a:gd name="adj2" fmla="val -1512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CA" sz="2000" b="1" dirty="0"/>
                  <a:t>Time to compute </a:t>
                </a:r>
                <a14:m>
                  <m:oMath xmlns:m="http://schemas.openxmlformats.org/officeDocument/2006/math">
                    <m:r>
                      <a:rPr lang="en-CA" sz="2000" b="1" i="1" smtClean="0">
                        <a:latin typeface="Cambria Math" panose="02040503050406030204" pitchFamily="18" charset="0"/>
                      </a:rPr>
                      <m:t>𝒇</m:t>
                    </m:r>
                    <m:r>
                      <a:rPr lang="en-CA" sz="2000" b="1" i="1" smtClean="0">
                        <a:latin typeface="Cambria Math" panose="02040503050406030204" pitchFamily="18" charset="0"/>
                      </a:rPr>
                      <m:t>(</m:t>
                    </m:r>
                    <m:r>
                      <a:rPr lang="en-CA" sz="2000" b="1" i="1" smtClean="0">
                        <a:latin typeface="Cambria Math" panose="02040503050406030204" pitchFamily="18" charset="0"/>
                      </a:rPr>
                      <m:t>𝑰</m:t>
                    </m:r>
                    <m:r>
                      <a:rPr lang="en-CA" sz="2000" b="1" i="1" smtClean="0">
                        <a:latin typeface="Cambria Math" panose="02040503050406030204" pitchFamily="18" charset="0"/>
                      </a:rPr>
                      <m:t>)</m:t>
                    </m:r>
                  </m:oMath>
                </a14:m>
                <a:r>
                  <a:rPr lang="en-CA" sz="2000" b="1" dirty="0"/>
                  <a:t>?</a:t>
                </a:r>
                <a:endParaRPr lang="en-CA" sz="2000" dirty="0"/>
              </a:p>
            </p:txBody>
          </p:sp>
        </mc:Choice>
        <mc:Fallback xmlns="">
          <p:sp>
            <p:nvSpPr>
              <p:cNvPr id="44" name="Rectangular Callout 148">
                <a:extLst>
                  <a:ext uri="{FF2B5EF4-FFF2-40B4-BE49-F238E27FC236}">
                    <a16:creationId xmlns:a16="http://schemas.microsoft.com/office/drawing/2014/main" id="{2B3543D9-AF70-4839-A8C8-3CA79F8FE714}"/>
                  </a:ext>
                </a:extLst>
              </p:cNvPr>
              <p:cNvSpPr>
                <a:spLocks noRot="1" noChangeAspect="1" noMove="1" noResize="1" noEditPoints="1" noAdjustHandles="1" noChangeArrowheads="1" noChangeShapeType="1" noTextEdit="1"/>
              </p:cNvSpPr>
              <p:nvPr/>
            </p:nvSpPr>
            <p:spPr>
              <a:xfrm>
                <a:off x="7872319" y="726706"/>
                <a:ext cx="4278762" cy="365973"/>
              </a:xfrm>
              <a:prstGeom prst="wedgeRectCallout">
                <a:avLst>
                  <a:gd name="adj1" fmla="val -47724"/>
                  <a:gd name="adj2" fmla="val -15121"/>
                </a:avLst>
              </a:prstGeom>
              <a:blipFill>
                <a:blip r:embed="rId8"/>
                <a:stretch>
                  <a:fillRect t="-11290" b="-32258"/>
                </a:stretch>
              </a:blipFill>
            </p:spPr>
            <p:txBody>
              <a:bodyPr/>
              <a:lstStyle/>
              <a:p>
                <a:r>
                  <a:rPr lang="en-CA">
                    <a:noFill/>
                  </a:rPr>
                  <a:t> </a:t>
                </a:r>
              </a:p>
            </p:txBody>
          </p:sp>
        </mc:Fallback>
      </mc:AlternateContent>
      <p:sp>
        <p:nvSpPr>
          <p:cNvPr id="4" name="Slide Number Placeholder 3">
            <a:extLst>
              <a:ext uri="{FF2B5EF4-FFF2-40B4-BE49-F238E27FC236}">
                <a16:creationId xmlns:a16="http://schemas.microsoft.com/office/drawing/2014/main" id="{7EBB7F85-C77D-30F2-E9B9-FF849E62C4BD}"/>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389519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500"/>
                                        <p:tgtEl>
                                          <p:spTgt spid="14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1"/>
                                        </p:tgtEl>
                                        <p:attrNameLst>
                                          <p:attrName>style.visibility</p:attrName>
                                        </p:attrNameLst>
                                      </p:cBhvr>
                                      <p:to>
                                        <p:strVal val="visible"/>
                                      </p:to>
                                    </p:set>
                                    <p:animEffect transition="in" filter="fade">
                                      <p:cBhvr>
                                        <p:cTn id="16" dur="500"/>
                                        <p:tgtEl>
                                          <p:spTgt spid="151"/>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52"/>
                                        </p:tgtEl>
                                        <p:attrNameLst>
                                          <p:attrName>style.visibility</p:attrName>
                                        </p:attrNameLst>
                                      </p:cBhvr>
                                      <p:to>
                                        <p:strVal val="visible"/>
                                      </p:to>
                                    </p:set>
                                    <p:animEffect transition="in" filter="fade">
                                      <p:cBhvr>
                                        <p:cTn id="20"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animBg="1"/>
      <p:bldP spid="151" grpId="0" animBg="1"/>
      <p:bldP spid="152" grpId="0" animBg="1"/>
      <p:bldP spid="4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669" y="-2"/>
            <a:ext cx="11825486" cy="1028386"/>
          </a:xfrm>
        </p:spPr>
        <p:txBody>
          <a:bodyPr>
            <a:normAutofit fontScale="90000"/>
          </a:bodyPr>
          <a:lstStyle/>
          <a:p>
            <a:r>
              <a:rPr lang="en-CA" dirty="0"/>
              <a:t>Proving this is a </a:t>
            </a:r>
            <a:r>
              <a:rPr lang="en-CA" b="1" dirty="0"/>
              <a:t>Polynomial transformation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6839" y="1236374"/>
                <a:ext cx="10820572" cy="3596018"/>
              </a:xfrm>
            </p:spPr>
            <p:txBody>
              <a:bodyPr>
                <a:normAutofit/>
              </a:bodyPr>
              <a:lstStyle/>
              <a:p>
                <a:r>
                  <a:rPr lang="en-CA" b="0" dirty="0">
                    <a:latin typeface="+mj-lt"/>
                  </a:rPr>
                  <a:t>We denote Clique by </a:t>
                </a:r>
                <a14:m>
                  <m:oMath xmlns:m="http://schemas.openxmlformats.org/officeDocument/2006/math">
                    <m:r>
                      <a:rPr lang="en-CA" b="0" i="1" smtClean="0">
                        <a:latin typeface="Cambria Math" panose="02040503050406030204" pitchFamily="18" charset="0"/>
                      </a:rPr>
                      <m:t>𝐶𝐿</m:t>
                    </m:r>
                  </m:oMath>
                </a14:m>
                <a:r>
                  <a:rPr lang="en-CA" b="0" dirty="0">
                    <a:latin typeface="+mj-lt"/>
                  </a:rPr>
                  <a:t> and Vertex-Cover by </a:t>
                </a:r>
                <a14:m>
                  <m:oMath xmlns:m="http://schemas.openxmlformats.org/officeDocument/2006/math">
                    <m:r>
                      <a:rPr lang="en-CA" b="0" i="1" dirty="0" smtClean="0">
                        <a:latin typeface="Cambria Math" panose="02040503050406030204" pitchFamily="18" charset="0"/>
                      </a:rPr>
                      <m:t>𝑉𝐶</m:t>
                    </m:r>
                  </m:oMath>
                </a14:m>
                <a:endParaRPr lang="en-CA" b="0" dirty="0">
                  <a:latin typeface="+mj-lt"/>
                </a:endParaRPr>
              </a:p>
              <a:p>
                <a14:m>
                  <m:oMath xmlns:m="http://schemas.openxmlformats.org/officeDocument/2006/math">
                    <m:r>
                      <a:rPr lang="en-CA" b="0" i="1" smtClean="0">
                        <a:latin typeface="Cambria Math" panose="02040503050406030204" pitchFamily="18" charset="0"/>
                      </a:rPr>
                      <m:t>𝐶𝐿</m:t>
                    </m:r>
                    <m:sSub>
                      <m:sSubPr>
                        <m:ctrlPr>
                          <a:rPr lang="en-CA" b="0" i="1" smtClean="0">
                            <a:latin typeface="Cambria Math" panose="02040503050406030204" pitchFamily="18" charset="0"/>
                          </a:rPr>
                        </m:ctrlPr>
                      </m:sSubPr>
                      <m:e>
                        <m:r>
                          <a:rPr lang="en-CA" b="0" i="1" smtClean="0">
                            <a:latin typeface="Cambria Math" panose="02040503050406030204" pitchFamily="18" charset="0"/>
                          </a:rPr>
                          <m:t>≤</m:t>
                        </m:r>
                      </m:e>
                      <m:sub>
                        <m:r>
                          <a:rPr lang="en-CA" b="0" i="1" smtClean="0">
                            <a:latin typeface="Cambria Math" panose="02040503050406030204" pitchFamily="18" charset="0"/>
                          </a:rPr>
                          <m:t>𝑃</m:t>
                        </m:r>
                      </m:sub>
                    </m:sSub>
                    <m:r>
                      <a:rPr lang="en-CA" b="0" i="1" smtClean="0">
                        <a:latin typeface="Cambria Math" panose="02040503050406030204" pitchFamily="18" charset="0"/>
                      </a:rPr>
                      <m:t>𝑉𝐶</m:t>
                    </m:r>
                  </m:oMath>
                </a14:m>
                <a:r>
                  <a:rPr lang="en-CA" dirty="0">
                    <a:latin typeface="+mj-lt"/>
                  </a:rPr>
                  <a:t> </a:t>
                </a:r>
                <a:r>
                  <a:rPr lang="en-CA" b="1" u="sng" dirty="0">
                    <a:latin typeface="+mj-lt"/>
                  </a:rPr>
                  <a:t>iff</a:t>
                </a:r>
                <a:r>
                  <a:rPr lang="en-CA" b="0" dirty="0">
                    <a:latin typeface="+mj-lt"/>
                  </a:rPr>
                  <a:t> there exists </a:t>
                </a:r>
                <a14:m>
                  <m:oMath xmlns:m="http://schemas.openxmlformats.org/officeDocument/2006/math">
                    <m:r>
                      <a:rPr lang="en-CA" b="0" i="1" smtClean="0">
                        <a:latin typeface="Cambria Math" panose="02040503050406030204" pitchFamily="18" charset="0"/>
                      </a:rPr>
                      <m:t>𝑓</m:t>
                    </m:r>
                    <m:r>
                      <a:rPr lang="en-CA" b="0" i="1" smtClean="0">
                        <a:latin typeface="Cambria Math" panose="02040503050406030204" pitchFamily="18" charset="0"/>
                      </a:rPr>
                      <m:t> :</m:t>
                    </m:r>
                    <m:r>
                      <a:rPr lang="en-CA" b="0" i="1" smtClean="0">
                        <a:latin typeface="Cambria Math" panose="02040503050406030204" pitchFamily="18" charset="0"/>
                      </a:rPr>
                      <m:t>ℐ</m:t>
                    </m:r>
                    <m:d>
                      <m:dPr>
                        <m:ctrlPr>
                          <a:rPr lang="en-CA" b="0" i="1" smtClean="0">
                            <a:latin typeface="Cambria Math" panose="02040503050406030204" pitchFamily="18" charset="0"/>
                          </a:rPr>
                        </m:ctrlPr>
                      </m:dPr>
                      <m:e>
                        <m:r>
                          <a:rPr lang="en-CA" b="0" i="1" smtClean="0">
                            <a:latin typeface="Cambria Math" panose="02040503050406030204" pitchFamily="18" charset="0"/>
                          </a:rPr>
                          <m:t>𝐶𝐿</m:t>
                        </m:r>
                      </m:e>
                    </m:d>
                    <m:r>
                      <a:rPr lang="en-CA" b="0" i="1" smtClean="0">
                        <a:latin typeface="Cambria Math" panose="02040503050406030204" pitchFamily="18" charset="0"/>
                      </a:rPr>
                      <m:t>→</m:t>
                    </m:r>
                    <m:r>
                      <a:rPr lang="en-CA" b="0" i="1" smtClean="0">
                        <a:latin typeface="Cambria Math" panose="02040503050406030204" pitchFamily="18" charset="0"/>
                      </a:rPr>
                      <m:t>ℐ</m:t>
                    </m:r>
                    <m:r>
                      <a:rPr lang="en-CA" b="0" i="1" smtClean="0">
                        <a:latin typeface="Cambria Math" panose="02040503050406030204" pitchFamily="18" charset="0"/>
                      </a:rPr>
                      <m:t>(</m:t>
                    </m:r>
                    <m:r>
                      <a:rPr lang="en-CA" b="0" i="1" smtClean="0">
                        <a:latin typeface="Cambria Math" panose="02040503050406030204" pitchFamily="18" charset="0"/>
                      </a:rPr>
                      <m:t>𝑉𝐶</m:t>
                    </m:r>
                    <m:r>
                      <a:rPr lang="en-CA" b="0" i="1" smtClean="0">
                        <a:latin typeface="Cambria Math" panose="02040503050406030204" pitchFamily="18" charset="0"/>
                      </a:rPr>
                      <m:t>)</m:t>
                    </m:r>
                  </m:oMath>
                </a14:m>
                <a:r>
                  <a:rPr lang="en-CA" b="0" dirty="0">
                    <a:latin typeface="+mj-lt"/>
                  </a:rPr>
                  <a:t> such that:</a:t>
                </a:r>
              </a:p>
              <a:p>
                <a:pPr lvl="1"/>
                <a14:m>
                  <m:oMath xmlns:m="http://schemas.openxmlformats.org/officeDocument/2006/math">
                    <m:r>
                      <a:rPr lang="en-CA" b="0" i="1" smtClean="0">
                        <a:latin typeface="Cambria Math" panose="02040503050406030204" pitchFamily="18" charset="0"/>
                      </a:rPr>
                      <m:t>𝑓</m:t>
                    </m:r>
                    <m:r>
                      <a:rPr lang="en-CA" b="0" i="1" smtClean="0">
                        <a:latin typeface="Cambria Math" panose="02040503050406030204" pitchFamily="18" charset="0"/>
                      </a:rPr>
                      <m:t>(</m:t>
                    </m:r>
                    <m:r>
                      <a:rPr lang="en-CA" b="0" i="1" smtClean="0">
                        <a:latin typeface="Cambria Math" panose="02040503050406030204" pitchFamily="18" charset="0"/>
                      </a:rPr>
                      <m:t>𝐼</m:t>
                    </m:r>
                    <m:r>
                      <a:rPr lang="en-CA" b="0" i="1" smtClean="0">
                        <a:latin typeface="Cambria Math" panose="02040503050406030204" pitchFamily="18" charset="0"/>
                      </a:rPr>
                      <m:t>)</m:t>
                    </m:r>
                  </m:oMath>
                </a14:m>
                <a:r>
                  <a:rPr lang="en-CA" dirty="0"/>
                  <a:t> is computable in poly-time, for all </a:t>
                </a:r>
                <a14:m>
                  <m:oMath xmlns:m="http://schemas.openxmlformats.org/officeDocument/2006/math">
                    <m:r>
                      <a:rPr lang="en-CA" b="0" i="1" smtClean="0">
                        <a:latin typeface="Cambria Math" panose="02040503050406030204" pitchFamily="18" charset="0"/>
                      </a:rPr>
                      <m:t>𝐼</m:t>
                    </m:r>
                    <m:r>
                      <a:rPr lang="en-CA" b="0" i="1" smtClean="0">
                        <a:latin typeface="Cambria Math" panose="02040503050406030204" pitchFamily="18" charset="0"/>
                      </a:rPr>
                      <m:t>∈</m:t>
                    </m:r>
                    <m:r>
                      <a:rPr lang="en-CA" b="0" i="1" smtClean="0">
                        <a:latin typeface="Cambria Math" panose="02040503050406030204" pitchFamily="18" charset="0"/>
                      </a:rPr>
                      <m:t>ℐ</m:t>
                    </m:r>
                    <m:r>
                      <a:rPr lang="en-CA" b="0" i="1" smtClean="0">
                        <a:latin typeface="Cambria Math" panose="02040503050406030204" pitchFamily="18" charset="0"/>
                      </a:rPr>
                      <m:t>(</m:t>
                    </m:r>
                    <m:r>
                      <a:rPr lang="en-CA" b="0" i="1" smtClean="0">
                        <a:latin typeface="Cambria Math" panose="02040503050406030204" pitchFamily="18" charset="0"/>
                      </a:rPr>
                      <m:t>𝐶𝐿</m:t>
                    </m:r>
                    <m:r>
                      <a:rPr lang="en-CA" b="0" i="1" smtClean="0">
                        <a:latin typeface="Cambria Math" panose="02040503050406030204" pitchFamily="18" charset="0"/>
                      </a:rPr>
                      <m:t>)</m:t>
                    </m:r>
                  </m:oMath>
                </a14:m>
                <a:endParaRPr lang="en-CA" dirty="0"/>
              </a:p>
              <a:p>
                <a:pPr lvl="1"/>
                <a:r>
                  <a:rPr lang="en-CA" b="1" dirty="0">
                    <a:solidFill>
                      <a:srgbClr val="FFFF00"/>
                    </a:solidFill>
                  </a:rPr>
                  <a:t>If </a:t>
                </a:r>
                <a14:m>
                  <m:oMath xmlns:m="http://schemas.openxmlformats.org/officeDocument/2006/math">
                    <m:r>
                      <a:rPr lang="en-CA" b="1" i="1" smtClean="0">
                        <a:solidFill>
                          <a:srgbClr val="FFFF00"/>
                        </a:solidFill>
                        <a:latin typeface="Cambria Math" panose="02040503050406030204" pitchFamily="18" charset="0"/>
                      </a:rPr>
                      <m:t>𝑰</m:t>
                    </m:r>
                    <m:r>
                      <a:rPr lang="en-CA" b="1" i="1" smtClean="0">
                        <a:solidFill>
                          <a:srgbClr val="FFFF00"/>
                        </a:solidFill>
                        <a:latin typeface="Cambria Math" panose="02040503050406030204" pitchFamily="18" charset="0"/>
                      </a:rPr>
                      <m:t>∈</m:t>
                    </m:r>
                    <m:sSub>
                      <m:sSubPr>
                        <m:ctrlPr>
                          <a:rPr lang="en-CA" b="1" i="1" smtClean="0">
                            <a:solidFill>
                              <a:srgbClr val="FFFF00"/>
                            </a:solidFill>
                            <a:latin typeface="Cambria Math" panose="02040503050406030204" pitchFamily="18" charset="0"/>
                          </a:rPr>
                        </m:ctrlPr>
                      </m:sSubPr>
                      <m:e>
                        <m:r>
                          <a:rPr lang="en-CA" b="1" i="1" smtClean="0">
                            <a:solidFill>
                              <a:srgbClr val="FFFF00"/>
                            </a:solidFill>
                            <a:latin typeface="Cambria Math" panose="02040503050406030204" pitchFamily="18" charset="0"/>
                          </a:rPr>
                          <m:t>𝓘</m:t>
                        </m:r>
                      </m:e>
                      <m:sub>
                        <m:r>
                          <a:rPr lang="en-CA" b="1" i="1" smtClean="0">
                            <a:solidFill>
                              <a:srgbClr val="FFFF00"/>
                            </a:solidFill>
                            <a:latin typeface="Cambria Math" panose="02040503050406030204" pitchFamily="18" charset="0"/>
                          </a:rPr>
                          <m:t>𝒚𝒆𝒔</m:t>
                        </m:r>
                      </m:sub>
                    </m:sSub>
                    <m:r>
                      <a:rPr lang="en-CA" b="1" i="1" smtClean="0">
                        <a:solidFill>
                          <a:srgbClr val="FFFF00"/>
                        </a:solidFill>
                        <a:latin typeface="Cambria Math" panose="02040503050406030204" pitchFamily="18" charset="0"/>
                      </a:rPr>
                      <m:t>(</m:t>
                    </m:r>
                    <m:r>
                      <a:rPr lang="en-CA" b="1" i="1" smtClean="0">
                        <a:solidFill>
                          <a:srgbClr val="FFFF00"/>
                        </a:solidFill>
                        <a:latin typeface="Cambria Math" panose="02040503050406030204" pitchFamily="18" charset="0"/>
                      </a:rPr>
                      <m:t>𝑪𝑳</m:t>
                    </m:r>
                    <m:r>
                      <a:rPr lang="en-CA" b="1" i="1" smtClean="0">
                        <a:solidFill>
                          <a:srgbClr val="FFFF00"/>
                        </a:solidFill>
                        <a:latin typeface="Cambria Math" panose="02040503050406030204" pitchFamily="18" charset="0"/>
                      </a:rPr>
                      <m:t>)</m:t>
                    </m:r>
                  </m:oMath>
                </a14:m>
                <a:r>
                  <a:rPr lang="en-CA" b="1" dirty="0">
                    <a:solidFill>
                      <a:srgbClr val="FFFF00"/>
                    </a:solidFill>
                  </a:rPr>
                  <a:t> then </a:t>
                </a:r>
                <a14:m>
                  <m:oMath xmlns:m="http://schemas.openxmlformats.org/officeDocument/2006/math">
                    <m:r>
                      <a:rPr lang="en-CA" b="1" i="1" smtClean="0">
                        <a:solidFill>
                          <a:srgbClr val="FFFF00"/>
                        </a:solidFill>
                        <a:latin typeface="Cambria Math" panose="02040503050406030204" pitchFamily="18" charset="0"/>
                      </a:rPr>
                      <m:t>𝒇</m:t>
                    </m:r>
                    <m:d>
                      <m:dPr>
                        <m:ctrlPr>
                          <a:rPr lang="en-CA" b="1" i="1" smtClean="0">
                            <a:solidFill>
                              <a:srgbClr val="FFFF00"/>
                            </a:solidFill>
                            <a:latin typeface="Cambria Math" panose="02040503050406030204" pitchFamily="18" charset="0"/>
                          </a:rPr>
                        </m:ctrlPr>
                      </m:dPr>
                      <m:e>
                        <m:r>
                          <a:rPr lang="en-CA" b="1" i="1" smtClean="0">
                            <a:solidFill>
                              <a:srgbClr val="FFFF00"/>
                            </a:solidFill>
                            <a:latin typeface="Cambria Math" panose="02040503050406030204" pitchFamily="18" charset="0"/>
                          </a:rPr>
                          <m:t>𝑰</m:t>
                        </m:r>
                      </m:e>
                    </m:d>
                    <m:r>
                      <a:rPr lang="en-CA" b="1" i="1" smtClean="0">
                        <a:solidFill>
                          <a:srgbClr val="FFFF00"/>
                        </a:solidFill>
                        <a:latin typeface="Cambria Math" panose="02040503050406030204" pitchFamily="18" charset="0"/>
                      </a:rPr>
                      <m:t>∈</m:t>
                    </m:r>
                    <m:sSub>
                      <m:sSubPr>
                        <m:ctrlPr>
                          <a:rPr lang="en-CA" b="1" i="1" smtClean="0">
                            <a:solidFill>
                              <a:srgbClr val="FFFF00"/>
                            </a:solidFill>
                            <a:latin typeface="Cambria Math" panose="02040503050406030204" pitchFamily="18" charset="0"/>
                          </a:rPr>
                        </m:ctrlPr>
                      </m:sSubPr>
                      <m:e>
                        <m:r>
                          <a:rPr lang="en-CA" b="1" i="1" smtClean="0">
                            <a:solidFill>
                              <a:srgbClr val="FFFF00"/>
                            </a:solidFill>
                            <a:latin typeface="Cambria Math" panose="02040503050406030204" pitchFamily="18" charset="0"/>
                          </a:rPr>
                          <m:t>𝓘</m:t>
                        </m:r>
                      </m:e>
                      <m:sub>
                        <m:r>
                          <a:rPr lang="en-CA" b="1" i="1" smtClean="0">
                            <a:solidFill>
                              <a:srgbClr val="FFFF00"/>
                            </a:solidFill>
                            <a:latin typeface="Cambria Math" panose="02040503050406030204" pitchFamily="18" charset="0"/>
                          </a:rPr>
                          <m:t>𝒚𝒆𝒔</m:t>
                        </m:r>
                      </m:sub>
                    </m:sSub>
                    <m:r>
                      <a:rPr lang="en-CA" b="1" i="1" smtClean="0">
                        <a:solidFill>
                          <a:srgbClr val="FFFF00"/>
                        </a:solidFill>
                        <a:latin typeface="Cambria Math" panose="02040503050406030204" pitchFamily="18" charset="0"/>
                      </a:rPr>
                      <m:t>(</m:t>
                    </m:r>
                    <m:r>
                      <a:rPr lang="en-CA" b="1" i="1" smtClean="0">
                        <a:solidFill>
                          <a:srgbClr val="FFFF00"/>
                        </a:solidFill>
                        <a:latin typeface="Cambria Math" panose="02040503050406030204" pitchFamily="18" charset="0"/>
                      </a:rPr>
                      <m:t>𝑽𝑪</m:t>
                    </m:r>
                    <m:r>
                      <a:rPr lang="en-CA" b="1" i="1" smtClean="0">
                        <a:solidFill>
                          <a:srgbClr val="FFFF00"/>
                        </a:solidFill>
                        <a:latin typeface="Cambria Math" panose="02040503050406030204" pitchFamily="18" charset="0"/>
                      </a:rPr>
                      <m:t>)</m:t>
                    </m:r>
                  </m:oMath>
                </a14:m>
                <a:endParaRPr lang="en-CA" b="1" dirty="0">
                  <a:solidFill>
                    <a:srgbClr val="FFFF00"/>
                  </a:solidFill>
                </a:endParaRPr>
              </a:p>
              <a:p>
                <a:pPr lvl="1"/>
                <a:r>
                  <a:rPr lang="en-CA" dirty="0"/>
                  <a:t>If </a:t>
                </a:r>
                <a14:m>
                  <m:oMath xmlns:m="http://schemas.openxmlformats.org/officeDocument/2006/math">
                    <m:r>
                      <a:rPr lang="en-CA" b="0" i="1" smtClean="0">
                        <a:latin typeface="Cambria Math" panose="02040503050406030204" pitchFamily="18" charset="0"/>
                      </a:rPr>
                      <m:t>𝑓</m:t>
                    </m:r>
                    <m:r>
                      <a:rPr lang="en-CA" b="0" i="1" smtClean="0">
                        <a:latin typeface="Cambria Math" panose="02040503050406030204" pitchFamily="18" charset="0"/>
                      </a:rPr>
                      <m:t>(</m:t>
                    </m:r>
                    <m:r>
                      <a:rPr lang="en-CA" b="0" i="1" smtClean="0">
                        <a:latin typeface="Cambria Math" panose="02040503050406030204" pitchFamily="18" charset="0"/>
                      </a:rPr>
                      <m:t>𝐼</m:t>
                    </m:r>
                    <m:r>
                      <a:rPr lang="en-CA" b="0" i="1" smtClean="0">
                        <a:latin typeface="Cambria Math" panose="02040503050406030204" pitchFamily="18" charset="0"/>
                      </a:rPr>
                      <m:t>)∈</m:t>
                    </m:r>
                    <m:sSub>
                      <m:sSubPr>
                        <m:ctrlPr>
                          <a:rPr lang="en-CA" i="1" smtClean="0">
                            <a:latin typeface="Cambria Math" panose="02040503050406030204" pitchFamily="18" charset="0"/>
                          </a:rPr>
                        </m:ctrlPr>
                      </m:sSubPr>
                      <m:e>
                        <m:r>
                          <a:rPr lang="en-CA" b="0" i="1" smtClean="0">
                            <a:latin typeface="Cambria Math" panose="02040503050406030204" pitchFamily="18" charset="0"/>
                          </a:rPr>
                          <m:t>ℐ</m:t>
                        </m:r>
                      </m:e>
                      <m:sub>
                        <m:r>
                          <a:rPr lang="en-CA" b="0" i="1" smtClean="0">
                            <a:latin typeface="Cambria Math" panose="02040503050406030204" pitchFamily="18" charset="0"/>
                          </a:rPr>
                          <m:t>𝑦𝑒𝑠</m:t>
                        </m:r>
                      </m:sub>
                    </m:sSub>
                    <m:r>
                      <a:rPr lang="en-CA" b="0" i="1" smtClean="0">
                        <a:latin typeface="Cambria Math" panose="02040503050406030204" pitchFamily="18" charset="0"/>
                      </a:rPr>
                      <m:t>(</m:t>
                    </m:r>
                    <m:r>
                      <a:rPr lang="en-CA" b="0" i="1" smtClean="0">
                        <a:latin typeface="Cambria Math" panose="02040503050406030204" pitchFamily="18" charset="0"/>
                      </a:rPr>
                      <m:t>𝑉𝐶</m:t>
                    </m:r>
                    <m:r>
                      <a:rPr lang="en-CA" b="0" i="1" smtClean="0">
                        <a:latin typeface="Cambria Math" panose="02040503050406030204" pitchFamily="18" charset="0"/>
                      </a:rPr>
                      <m:t>)</m:t>
                    </m:r>
                  </m:oMath>
                </a14:m>
                <a:r>
                  <a:rPr lang="en-CA" dirty="0"/>
                  <a:t> then </a:t>
                </a:r>
                <a14:m>
                  <m:oMath xmlns:m="http://schemas.openxmlformats.org/officeDocument/2006/math">
                    <m:r>
                      <a:rPr lang="en-CA" b="0" i="1" smtClean="0">
                        <a:latin typeface="Cambria Math" panose="02040503050406030204" pitchFamily="18" charset="0"/>
                      </a:rPr>
                      <m:t>𝐼</m:t>
                    </m:r>
                    <m:r>
                      <a:rPr lang="en-CA" b="0" i="1" smtClean="0">
                        <a:latin typeface="Cambria Math" panose="02040503050406030204" pitchFamily="18" charset="0"/>
                      </a:rPr>
                      <m:t>∈</m:t>
                    </m:r>
                    <m:sSub>
                      <m:sSubPr>
                        <m:ctrlPr>
                          <a:rPr lang="en-CA" i="1" smtClean="0">
                            <a:latin typeface="Cambria Math" panose="02040503050406030204" pitchFamily="18" charset="0"/>
                          </a:rPr>
                        </m:ctrlPr>
                      </m:sSubPr>
                      <m:e>
                        <m:r>
                          <a:rPr lang="en-CA" b="0" i="1" smtClean="0">
                            <a:latin typeface="Cambria Math" panose="02040503050406030204" pitchFamily="18" charset="0"/>
                          </a:rPr>
                          <m:t>ℐ</m:t>
                        </m:r>
                      </m:e>
                      <m:sub>
                        <m:r>
                          <a:rPr lang="en-CA" b="0" i="1" smtClean="0">
                            <a:latin typeface="Cambria Math" panose="02040503050406030204" pitchFamily="18" charset="0"/>
                          </a:rPr>
                          <m:t>𝑦𝑒𝑠</m:t>
                        </m:r>
                      </m:sub>
                    </m:sSub>
                    <m:r>
                      <a:rPr lang="en-CA" b="0" i="1" smtClean="0">
                        <a:latin typeface="Cambria Math" panose="02040503050406030204" pitchFamily="18" charset="0"/>
                      </a:rPr>
                      <m:t>(</m:t>
                    </m:r>
                    <m:r>
                      <a:rPr lang="en-CA" b="0" i="1" smtClean="0">
                        <a:latin typeface="Cambria Math" panose="02040503050406030204" pitchFamily="18" charset="0"/>
                      </a:rPr>
                      <m:t>𝐶𝐿</m:t>
                    </m:r>
                    <m:r>
                      <a:rPr lang="en-CA" b="0" i="1" smtClean="0">
                        <a:latin typeface="Cambria Math" panose="02040503050406030204" pitchFamily="18" charset="0"/>
                      </a:rPr>
                      <m:t>)</m:t>
                    </m:r>
                  </m:oMath>
                </a14:m>
                <a:endParaRPr lang="en-CA"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6839" y="1236374"/>
                <a:ext cx="10820572" cy="3596018"/>
              </a:xfrm>
              <a:blipFill>
                <a:blip r:embed="rId2"/>
                <a:stretch>
                  <a:fillRect l="-1465" t="-2373"/>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 name="Rectangular Callout 4">
                <a:extLst>
                  <a:ext uri="{FF2B5EF4-FFF2-40B4-BE49-F238E27FC236}">
                    <a16:creationId xmlns:a16="http://schemas.microsoft.com/office/drawing/2014/main" id="{13DB27DC-8B78-444E-9292-3ADFD7EAA63F}"/>
                  </a:ext>
                </a:extLst>
              </p:cNvPr>
              <p:cNvSpPr/>
              <p:nvPr/>
            </p:nvSpPr>
            <p:spPr>
              <a:xfrm>
                <a:off x="7309063" y="2946367"/>
                <a:ext cx="4698092" cy="1096545"/>
              </a:xfrm>
              <a:prstGeom prst="wedgeRectCallout">
                <a:avLst>
                  <a:gd name="adj1" fmla="val -60050"/>
                  <a:gd name="adj2" fmla="val -1995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CA" sz="2000" dirty="0"/>
                  <a:t>Now let’s show this, i.e.,</a:t>
                </a:r>
                <a:br>
                  <a:rPr lang="en-CA" sz="2000" dirty="0"/>
                </a:br>
                <a:r>
                  <a:rPr lang="en-CA" sz="2000" b="1" dirty="0"/>
                  <a:t>if </a:t>
                </a:r>
                <a14:m>
                  <m:oMath xmlns:m="http://schemas.openxmlformats.org/officeDocument/2006/math">
                    <m:r>
                      <a:rPr lang="en-US" sz="2000" b="1" i="1" smtClean="0">
                        <a:latin typeface="Cambria Math" panose="02040503050406030204" pitchFamily="18" charset="0"/>
                      </a:rPr>
                      <m:t>𝑮</m:t>
                    </m:r>
                  </m:oMath>
                </a14:m>
                <a:r>
                  <a:rPr lang="en-CA" sz="2000" b="1" dirty="0"/>
                  <a:t> contains a </a:t>
                </a:r>
                <a14:m>
                  <m:oMath xmlns:m="http://schemas.openxmlformats.org/officeDocument/2006/math">
                    <m:r>
                      <a:rPr lang="en-US" sz="2000" b="1" i="1" smtClean="0">
                        <a:latin typeface="Cambria Math" panose="02040503050406030204" pitchFamily="18" charset="0"/>
                      </a:rPr>
                      <m:t>𝒌</m:t>
                    </m:r>
                  </m:oMath>
                </a14:m>
                <a:r>
                  <a:rPr lang="en-CA" sz="2000" b="1" dirty="0"/>
                  <a:t>-clique then</a:t>
                </a:r>
                <a:br>
                  <a:rPr lang="en-CA" sz="2000" b="1" dirty="0"/>
                </a:br>
                <a14:m>
                  <m:oMath xmlns:m="http://schemas.openxmlformats.org/officeDocument/2006/math">
                    <m:acc>
                      <m:accPr>
                        <m:chr m:val="̅"/>
                        <m:ctrlPr>
                          <a:rPr lang="en-CA" sz="2000" b="1" i="1">
                            <a:latin typeface="Cambria Math" panose="02040503050406030204" pitchFamily="18" charset="0"/>
                          </a:rPr>
                        </m:ctrlPr>
                      </m:accPr>
                      <m:e>
                        <m:r>
                          <a:rPr lang="en-CA" sz="2000" b="1" i="1">
                            <a:latin typeface="Cambria Math" panose="02040503050406030204" pitchFamily="18" charset="0"/>
                          </a:rPr>
                          <m:t>𝑮</m:t>
                        </m:r>
                      </m:e>
                    </m:acc>
                  </m:oMath>
                </a14:m>
                <a:r>
                  <a:rPr lang="en-CA" sz="2000" b="1" dirty="0"/>
                  <a:t> contains an </a:t>
                </a:r>
                <a14:m>
                  <m:oMath xmlns:m="http://schemas.openxmlformats.org/officeDocument/2006/math">
                    <m:d>
                      <m:dPr>
                        <m:ctrlPr>
                          <a:rPr lang="en-US" sz="2000" b="1" i="1" smtClean="0">
                            <a:latin typeface="Cambria Math" panose="02040503050406030204" pitchFamily="18" charset="0"/>
                          </a:rPr>
                        </m:ctrlPr>
                      </m:dPr>
                      <m:e>
                        <m:r>
                          <a:rPr lang="en-US" sz="2000" b="1" i="1" smtClean="0">
                            <a:latin typeface="Cambria Math" panose="02040503050406030204" pitchFamily="18" charset="0"/>
                          </a:rPr>
                          <m:t>𝒏</m:t>
                        </m:r>
                        <m:r>
                          <a:rPr lang="en-US" sz="2000" b="1" i="1" smtClean="0">
                            <a:latin typeface="Cambria Math" panose="02040503050406030204" pitchFamily="18" charset="0"/>
                          </a:rPr>
                          <m:t>−</m:t>
                        </m:r>
                        <m:r>
                          <a:rPr lang="en-US" sz="2000" b="1" i="1" smtClean="0">
                            <a:latin typeface="Cambria Math" panose="02040503050406030204" pitchFamily="18" charset="0"/>
                          </a:rPr>
                          <m:t>𝒌</m:t>
                        </m:r>
                      </m:e>
                    </m:d>
                  </m:oMath>
                </a14:m>
                <a:r>
                  <a:rPr lang="en-CA" sz="2000" b="1" dirty="0"/>
                  <a:t> vertex cover.</a:t>
                </a:r>
              </a:p>
            </p:txBody>
          </p:sp>
        </mc:Choice>
        <mc:Fallback xmlns="">
          <p:sp>
            <p:nvSpPr>
              <p:cNvPr id="6" name="Rectangular Callout 4">
                <a:extLst>
                  <a:ext uri="{FF2B5EF4-FFF2-40B4-BE49-F238E27FC236}">
                    <a16:creationId xmlns:a16="http://schemas.microsoft.com/office/drawing/2014/main" id="{13DB27DC-8B78-444E-9292-3ADFD7EAA63F}"/>
                  </a:ext>
                </a:extLst>
              </p:cNvPr>
              <p:cNvSpPr>
                <a:spLocks noRot="1" noChangeAspect="1" noMove="1" noResize="1" noEditPoints="1" noAdjustHandles="1" noChangeArrowheads="1" noChangeShapeType="1" noTextEdit="1"/>
              </p:cNvSpPr>
              <p:nvPr/>
            </p:nvSpPr>
            <p:spPr>
              <a:xfrm>
                <a:off x="7309063" y="2946367"/>
                <a:ext cx="4698092" cy="1096545"/>
              </a:xfrm>
              <a:prstGeom prst="wedgeRectCallout">
                <a:avLst>
                  <a:gd name="adj1" fmla="val -60050"/>
                  <a:gd name="adj2" fmla="val -19952"/>
                </a:avLst>
              </a:prstGeom>
              <a:blipFill>
                <a:blip r:embed="rId3"/>
                <a:stretch>
                  <a:fillRect b="-5495"/>
                </a:stretch>
              </a:blipFill>
            </p:spPr>
            <p:txBody>
              <a:bodyPr/>
              <a:lstStyle/>
              <a:p>
                <a:r>
                  <a:rPr lang="en-CA">
                    <a:noFill/>
                  </a:rPr>
                  <a:t> </a:t>
                </a:r>
              </a:p>
            </p:txBody>
          </p:sp>
        </mc:Fallback>
      </mc:AlternateContent>
      <p:sp>
        <p:nvSpPr>
          <p:cNvPr id="4" name="Slide Number Placeholder 3">
            <a:extLst>
              <a:ext uri="{FF2B5EF4-FFF2-40B4-BE49-F238E27FC236}">
                <a16:creationId xmlns:a16="http://schemas.microsoft.com/office/drawing/2014/main" id="{72A256E2-9CA3-20E0-5142-3EEB2A26249B}"/>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3272700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54321" y="48445"/>
                <a:ext cx="9905998" cy="488580"/>
              </a:xfrm>
            </p:spPr>
            <p:txBody>
              <a:bodyPr>
                <a:normAutofit fontScale="90000"/>
              </a:bodyPr>
              <a:lstStyle/>
              <a:p>
                <a:r>
                  <a:rPr lang="en-CA" dirty="0"/>
                  <a:t>Proving: </a:t>
                </a:r>
                <a14:m>
                  <m:oMath xmlns:m="http://schemas.openxmlformats.org/officeDocument/2006/math">
                    <m:r>
                      <a:rPr lang="en-CA" b="0" i="1" smtClean="0">
                        <a:latin typeface="Cambria Math" panose="02040503050406030204" pitchFamily="18" charset="0"/>
                      </a:rPr>
                      <m:t>𝐼</m:t>
                    </m:r>
                    <m:r>
                      <a:rPr lang="en-CA" i="1">
                        <a:latin typeface="Cambria Math" panose="02040503050406030204" pitchFamily="18" charset="0"/>
                      </a:rPr>
                      <m:t>∈</m:t>
                    </m:r>
                    <m:sSub>
                      <m:sSubPr>
                        <m:ctrlPr>
                          <a:rPr lang="en-CA" i="1">
                            <a:latin typeface="Cambria Math" panose="02040503050406030204" pitchFamily="18" charset="0"/>
                          </a:rPr>
                        </m:ctrlPr>
                      </m:sSubPr>
                      <m:e>
                        <m:r>
                          <a:rPr lang="en-CA" i="1">
                            <a:latin typeface="Cambria Math" panose="02040503050406030204" pitchFamily="18" charset="0"/>
                          </a:rPr>
                          <m:t>ℐ</m:t>
                        </m:r>
                      </m:e>
                      <m:sub>
                        <m:r>
                          <a:rPr lang="en-CA" i="1">
                            <a:latin typeface="Cambria Math" panose="02040503050406030204" pitchFamily="18" charset="0"/>
                          </a:rPr>
                          <m:t>𝑦𝑒𝑠</m:t>
                        </m:r>
                      </m:sub>
                    </m:sSub>
                    <m:d>
                      <m:dPr>
                        <m:ctrlPr>
                          <a:rPr lang="en-CA" i="1">
                            <a:latin typeface="Cambria Math" panose="02040503050406030204" pitchFamily="18" charset="0"/>
                          </a:rPr>
                        </m:ctrlPr>
                      </m:dPr>
                      <m:e>
                        <m:r>
                          <a:rPr lang="en-CA" i="1">
                            <a:latin typeface="Cambria Math" panose="02040503050406030204" pitchFamily="18" charset="0"/>
                          </a:rPr>
                          <m:t>𝐶𝐿</m:t>
                        </m:r>
                      </m:e>
                    </m:d>
                    <m:r>
                      <a:rPr lang="en-CA" b="0" i="1" smtClean="0">
                        <a:latin typeface="Cambria Math" panose="02040503050406030204" pitchFamily="18" charset="0"/>
                      </a:rPr>
                      <m:t>⇒</m:t>
                    </m:r>
                    <m:r>
                      <a:rPr lang="en-CA" b="0" i="1" smtClean="0">
                        <a:latin typeface="Cambria Math" panose="02040503050406030204" pitchFamily="18" charset="0"/>
                      </a:rPr>
                      <m:t>𝑓</m:t>
                    </m:r>
                    <m:r>
                      <a:rPr lang="en-CA" b="0" i="1" smtClean="0">
                        <a:latin typeface="Cambria Math" panose="02040503050406030204" pitchFamily="18" charset="0"/>
                      </a:rPr>
                      <m:t>(</m:t>
                    </m:r>
                    <m:r>
                      <a:rPr lang="en-CA" b="0" i="1" smtClean="0">
                        <a:latin typeface="Cambria Math" panose="02040503050406030204" pitchFamily="18" charset="0"/>
                      </a:rPr>
                      <m:t>𝐼</m:t>
                    </m:r>
                    <m:r>
                      <a:rPr lang="en-CA" b="0" i="1" smtClean="0">
                        <a:latin typeface="Cambria Math" panose="02040503050406030204" pitchFamily="18" charset="0"/>
                      </a:rPr>
                      <m:t>)∈</m:t>
                    </m:r>
                    <m:sSub>
                      <m:sSubPr>
                        <m:ctrlPr>
                          <a:rPr lang="en-CA" i="1">
                            <a:latin typeface="Cambria Math" panose="02040503050406030204" pitchFamily="18" charset="0"/>
                          </a:rPr>
                        </m:ctrlPr>
                      </m:sSubPr>
                      <m:e>
                        <m:r>
                          <a:rPr lang="en-CA" i="1">
                            <a:latin typeface="Cambria Math" panose="02040503050406030204" pitchFamily="18" charset="0"/>
                          </a:rPr>
                          <m:t>ℐ</m:t>
                        </m:r>
                      </m:e>
                      <m:sub>
                        <m:r>
                          <a:rPr lang="en-CA" i="1">
                            <a:latin typeface="Cambria Math" panose="02040503050406030204" pitchFamily="18" charset="0"/>
                          </a:rPr>
                          <m:t>𝑦𝑒𝑠</m:t>
                        </m:r>
                      </m:sub>
                    </m:sSub>
                    <m:r>
                      <a:rPr lang="en-CA" i="1">
                        <a:latin typeface="Cambria Math" panose="02040503050406030204" pitchFamily="18" charset="0"/>
                      </a:rPr>
                      <m:t>(</m:t>
                    </m:r>
                    <m:r>
                      <a:rPr lang="en-CA" i="1">
                        <a:latin typeface="Cambria Math" panose="02040503050406030204" pitchFamily="18" charset="0"/>
                      </a:rPr>
                      <m:t>𝑉𝐶</m:t>
                    </m:r>
                    <m:r>
                      <a:rPr lang="en-CA" i="1">
                        <a:latin typeface="Cambria Math" panose="02040503050406030204" pitchFamily="18" charset="0"/>
                      </a:rPr>
                      <m:t>)</m:t>
                    </m:r>
                  </m:oMath>
                </a14:m>
                <a:endParaRPr lang="en-CA"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54321" y="48445"/>
                <a:ext cx="9905998" cy="488580"/>
              </a:xfrm>
              <a:blipFill>
                <a:blip r:embed="rId2"/>
                <a:stretch>
                  <a:fillRect t="-5000" b="-175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4321" y="537025"/>
                <a:ext cx="9905998" cy="5698347"/>
              </a:xfrm>
            </p:spPr>
            <p:txBody>
              <a:bodyPr>
                <a:normAutofit/>
              </a:bodyPr>
              <a:lstStyle/>
              <a:p>
                <a:r>
                  <a:rPr lang="en-CA" dirty="0"/>
                  <a:t>Suppose </a:t>
                </a:r>
                <a14:m>
                  <m:oMath xmlns:m="http://schemas.openxmlformats.org/officeDocument/2006/math">
                    <m:r>
                      <a:rPr lang="en-CA" b="0" i="1" smtClean="0">
                        <a:latin typeface="Cambria Math" panose="02040503050406030204" pitchFamily="18" charset="0"/>
                      </a:rPr>
                      <m:t>𝐼</m:t>
                    </m:r>
                    <m:r>
                      <a:rPr lang="en-CA" b="0" i="1" smtClean="0">
                        <a:latin typeface="Cambria Math" panose="02040503050406030204" pitchFamily="18" charset="0"/>
                      </a:rPr>
                      <m:t>=(</m:t>
                    </m:r>
                    <m:r>
                      <a:rPr lang="en-CA" b="0" i="1" smtClean="0">
                        <a:latin typeface="Cambria Math" panose="02040503050406030204" pitchFamily="18" charset="0"/>
                      </a:rPr>
                      <m:t>𝐺</m:t>
                    </m:r>
                    <m:r>
                      <a:rPr lang="en-CA" b="0" i="1" smtClean="0">
                        <a:latin typeface="Cambria Math" panose="02040503050406030204" pitchFamily="18" charset="0"/>
                      </a:rPr>
                      <m:t>,</m:t>
                    </m:r>
                    <m:r>
                      <a:rPr lang="en-CA" b="0" i="1" smtClean="0">
                        <a:latin typeface="Cambria Math" panose="02040503050406030204" pitchFamily="18" charset="0"/>
                      </a:rPr>
                      <m:t>𝑘</m:t>
                    </m:r>
                    <m:r>
                      <a:rPr lang="en-CA" b="0" i="1" smtClean="0">
                        <a:latin typeface="Cambria Math" panose="02040503050406030204" pitchFamily="18" charset="0"/>
                      </a:rPr>
                      <m:t>)</m:t>
                    </m:r>
                  </m:oMath>
                </a14:m>
                <a:r>
                  <a:rPr lang="en-CA" dirty="0"/>
                  <a:t> is a </a:t>
                </a:r>
                <a:r>
                  <a:rPr lang="en-CA" b="1" dirty="0"/>
                  <a:t>yes</a:t>
                </a:r>
                <a:r>
                  <a:rPr lang="en-CA" dirty="0"/>
                  <a:t>-instance of Clique</a:t>
                </a:r>
              </a:p>
              <a:p>
                <a:r>
                  <a:rPr lang="en-CA" dirty="0"/>
                  <a:t>Then there is a set </a:t>
                </a:r>
                <a14:m>
                  <m:oMath xmlns:m="http://schemas.openxmlformats.org/officeDocument/2006/math">
                    <m:r>
                      <a:rPr lang="en-CA" b="0" i="1" smtClean="0">
                        <a:latin typeface="Cambria Math" panose="02040503050406030204" pitchFamily="18" charset="0"/>
                      </a:rPr>
                      <m:t>𝑊</m:t>
                    </m:r>
                  </m:oMath>
                </a14:m>
                <a:r>
                  <a:rPr lang="en-CA" dirty="0"/>
                  <a:t> of </a:t>
                </a:r>
                <a14:m>
                  <m:oMath xmlns:m="http://schemas.openxmlformats.org/officeDocument/2006/math">
                    <m:r>
                      <a:rPr lang="en-CA" b="0" i="1" smtClean="0">
                        <a:latin typeface="Cambria Math" panose="02040503050406030204" pitchFamily="18" charset="0"/>
                      </a:rPr>
                      <m:t>𝑘</m:t>
                    </m:r>
                  </m:oMath>
                </a14:m>
                <a:r>
                  <a:rPr lang="en-CA" dirty="0"/>
                  <a:t> vertices</a:t>
                </a:r>
                <a:br>
                  <a:rPr lang="en-CA" dirty="0"/>
                </a:br>
                <a:r>
                  <a:rPr lang="en-CA" dirty="0"/>
                  <a:t>in a clique (with </a:t>
                </a:r>
                <a:r>
                  <a:rPr lang="en-CA" b="1" dirty="0"/>
                  <a:t>all-to-all </a:t>
                </a:r>
                <a:r>
                  <a:rPr lang="en-CA" dirty="0"/>
                  <a:t>edges)</a:t>
                </a:r>
              </a:p>
              <a:p>
                <a:r>
                  <a:rPr lang="en-CA" dirty="0"/>
                  <a:t>Define </a:t>
                </a:r>
                <a14:m>
                  <m:oMath xmlns:m="http://schemas.openxmlformats.org/officeDocument/2006/math">
                    <m:acc>
                      <m:accPr>
                        <m:chr m:val="̅"/>
                        <m:ctrlPr>
                          <a:rPr lang="en-CA" b="1" i="1">
                            <a:latin typeface="Cambria Math" panose="02040503050406030204" pitchFamily="18" charset="0"/>
                          </a:rPr>
                        </m:ctrlPr>
                      </m:accPr>
                      <m:e>
                        <m:r>
                          <a:rPr lang="en-CA" b="1" i="1">
                            <a:latin typeface="Cambria Math" panose="02040503050406030204" pitchFamily="18" charset="0"/>
                          </a:rPr>
                          <m:t>𝑾</m:t>
                        </m:r>
                      </m:e>
                    </m:acc>
                    <m:r>
                      <a:rPr lang="en-CA" b="0" i="1" smtClean="0">
                        <a:latin typeface="Cambria Math" panose="02040503050406030204" pitchFamily="18" charset="0"/>
                      </a:rPr>
                      <m:t>=</m:t>
                    </m:r>
                    <m:r>
                      <a:rPr lang="en-CA" b="0" i="1" smtClean="0">
                        <a:latin typeface="Cambria Math" panose="02040503050406030204" pitchFamily="18" charset="0"/>
                      </a:rPr>
                      <m:t>𝑉</m:t>
                    </m:r>
                    <m:r>
                      <a:rPr lang="en-CA" b="0" i="1" smtClean="0">
                        <a:latin typeface="Cambria Math" panose="02040503050406030204" pitchFamily="18" charset="0"/>
                      </a:rPr>
                      <m:t>∖</m:t>
                    </m:r>
                    <m:r>
                      <a:rPr lang="en-CA" b="0" i="1" smtClean="0">
                        <a:latin typeface="Cambria Math" panose="02040503050406030204" pitchFamily="18" charset="0"/>
                      </a:rPr>
                      <m:t>𝑊</m:t>
                    </m:r>
                  </m:oMath>
                </a14:m>
                <a:r>
                  <a:rPr lang="en-CA" dirty="0"/>
                  <a:t>. Clearly </a:t>
                </a:r>
                <a14:m>
                  <m:oMath xmlns:m="http://schemas.openxmlformats.org/officeDocument/2006/math">
                    <m:d>
                      <m:dPr>
                        <m:begChr m:val="|"/>
                        <m:endChr m:val="|"/>
                        <m:ctrlPr>
                          <a:rPr lang="en-CA" b="0" i="1" smtClean="0">
                            <a:latin typeface="Cambria Math" panose="02040503050406030204" pitchFamily="18" charset="0"/>
                          </a:rPr>
                        </m:ctrlPr>
                      </m:dPr>
                      <m:e>
                        <m:acc>
                          <m:accPr>
                            <m:chr m:val="̅"/>
                            <m:ctrlPr>
                              <a:rPr lang="en-CA" b="1" i="1">
                                <a:latin typeface="Cambria Math" panose="02040503050406030204" pitchFamily="18" charset="0"/>
                              </a:rPr>
                            </m:ctrlPr>
                          </m:accPr>
                          <m:e>
                            <m:r>
                              <a:rPr lang="en-CA" b="1" i="1">
                                <a:latin typeface="Cambria Math" panose="02040503050406030204" pitchFamily="18" charset="0"/>
                              </a:rPr>
                              <m:t>𝑾</m:t>
                            </m:r>
                          </m:e>
                        </m:acc>
                      </m:e>
                    </m:d>
                    <m:r>
                      <a:rPr lang="en-CA" b="0" i="1" smtClean="0">
                        <a:latin typeface="Cambria Math" panose="02040503050406030204" pitchFamily="18" charset="0"/>
                      </a:rPr>
                      <m:t>=</m:t>
                    </m:r>
                    <m:r>
                      <a:rPr lang="en-CA" b="0" i="1" smtClean="0">
                        <a:latin typeface="Cambria Math" panose="02040503050406030204" pitchFamily="18" charset="0"/>
                      </a:rPr>
                      <m:t>𝑛</m:t>
                    </m:r>
                    <m:r>
                      <a:rPr lang="en-CA" b="0" i="1" smtClean="0">
                        <a:latin typeface="Cambria Math" panose="02040503050406030204" pitchFamily="18" charset="0"/>
                      </a:rPr>
                      <m:t>−</m:t>
                    </m:r>
                    <m:r>
                      <a:rPr lang="en-CA" b="0" i="1" smtClean="0">
                        <a:latin typeface="Cambria Math" panose="02040503050406030204" pitchFamily="18" charset="0"/>
                      </a:rPr>
                      <m:t>𝑘</m:t>
                    </m:r>
                  </m:oMath>
                </a14:m>
                <a:r>
                  <a:rPr lang="en-CA" dirty="0"/>
                  <a:t>.</a:t>
                </a:r>
              </a:p>
              <a:p>
                <a:r>
                  <a:rPr lang="en-CA" b="0" dirty="0"/>
                  <a:t>We </a:t>
                </a:r>
                <a:r>
                  <a:rPr lang="en-CA" b="1" dirty="0"/>
                  <a:t>claim </a:t>
                </a:r>
                <a14:m>
                  <m:oMath xmlns:m="http://schemas.openxmlformats.org/officeDocument/2006/math">
                    <m:acc>
                      <m:accPr>
                        <m:chr m:val="̅"/>
                        <m:ctrlPr>
                          <a:rPr lang="en-CA" b="1" i="1">
                            <a:latin typeface="Cambria Math" panose="02040503050406030204" pitchFamily="18" charset="0"/>
                          </a:rPr>
                        </m:ctrlPr>
                      </m:accPr>
                      <m:e>
                        <m:r>
                          <a:rPr lang="en-CA" b="1" i="1">
                            <a:latin typeface="Cambria Math" panose="02040503050406030204" pitchFamily="18" charset="0"/>
                          </a:rPr>
                          <m:t>𝑾</m:t>
                        </m:r>
                      </m:e>
                    </m:acc>
                  </m:oMath>
                </a14:m>
                <a:r>
                  <a:rPr lang="en-CA" dirty="0"/>
                  <a:t> is a vertex cover of </a:t>
                </a:r>
                <a14:m>
                  <m:oMath xmlns:m="http://schemas.openxmlformats.org/officeDocument/2006/math">
                    <m:acc>
                      <m:accPr>
                        <m:chr m:val="̅"/>
                        <m:ctrlPr>
                          <a:rPr lang="en-CA" b="1" i="1">
                            <a:latin typeface="Cambria Math" panose="02040503050406030204" pitchFamily="18" charset="0"/>
                          </a:rPr>
                        </m:ctrlPr>
                      </m:accPr>
                      <m:e>
                        <m:r>
                          <a:rPr lang="en-CA" b="1" i="1">
                            <a:latin typeface="Cambria Math" panose="02040503050406030204" pitchFamily="18" charset="0"/>
                          </a:rPr>
                          <m:t>𝑮</m:t>
                        </m:r>
                      </m:e>
                    </m:acc>
                  </m:oMath>
                </a14:m>
                <a:endParaRPr lang="en-CA" b="0" dirty="0"/>
              </a:p>
              <a:p>
                <a:r>
                  <a:rPr lang="en-CA" dirty="0"/>
                  <a:t>Consider any edge </a:t>
                </a:r>
                <a14:m>
                  <m:oMath xmlns:m="http://schemas.openxmlformats.org/officeDocument/2006/math">
                    <m:d>
                      <m:dPr>
                        <m:ctrlPr>
                          <a:rPr lang="en-CA" b="0" i="1" smtClean="0">
                            <a:latin typeface="Cambria Math" panose="02040503050406030204" pitchFamily="18" charset="0"/>
                          </a:rPr>
                        </m:ctrlPr>
                      </m:dPr>
                      <m:e>
                        <m:r>
                          <a:rPr lang="en-CA" b="0" i="1" smtClean="0">
                            <a:latin typeface="Cambria Math" panose="02040503050406030204" pitchFamily="18" charset="0"/>
                          </a:rPr>
                          <m:t>𝑢</m:t>
                        </m:r>
                        <m:r>
                          <a:rPr lang="en-CA" b="0" i="1" smtClean="0">
                            <a:latin typeface="Cambria Math" panose="02040503050406030204" pitchFamily="18" charset="0"/>
                          </a:rPr>
                          <m:t>,</m:t>
                        </m:r>
                        <m:r>
                          <a:rPr lang="en-CA" b="0" i="1" smtClean="0">
                            <a:latin typeface="Cambria Math" panose="02040503050406030204" pitchFamily="18" charset="0"/>
                          </a:rPr>
                          <m:t>𝑣</m:t>
                        </m:r>
                      </m:e>
                    </m:d>
                    <m:r>
                      <a:rPr lang="en-CA" b="0" i="1" smtClean="0">
                        <a:latin typeface="Cambria Math" panose="02040503050406030204" pitchFamily="18" charset="0"/>
                      </a:rPr>
                      <m:t>∈</m:t>
                    </m:r>
                    <m:acc>
                      <m:accPr>
                        <m:chr m:val="̅"/>
                        <m:ctrlPr>
                          <a:rPr lang="en-CA" b="1" i="1">
                            <a:latin typeface="Cambria Math" panose="02040503050406030204" pitchFamily="18" charset="0"/>
                          </a:rPr>
                        </m:ctrlPr>
                      </m:accPr>
                      <m:e>
                        <m:r>
                          <a:rPr lang="en-CA" b="1" i="1">
                            <a:latin typeface="Cambria Math" panose="02040503050406030204" pitchFamily="18" charset="0"/>
                          </a:rPr>
                          <m:t>𝑮</m:t>
                        </m:r>
                      </m:e>
                    </m:acc>
                  </m:oMath>
                </a14:m>
                <a:endParaRPr lang="en-CA" b="0" dirty="0"/>
              </a:p>
              <a:p>
                <a:r>
                  <a:rPr lang="en-CA" dirty="0"/>
                  <a:t>If either </a:t>
                </a:r>
                <a14:m>
                  <m:oMath xmlns:m="http://schemas.openxmlformats.org/officeDocument/2006/math">
                    <m:r>
                      <a:rPr lang="en-CA" i="1">
                        <a:latin typeface="Cambria Math" panose="02040503050406030204" pitchFamily="18" charset="0"/>
                      </a:rPr>
                      <m:t>𝑢</m:t>
                    </m:r>
                  </m:oMath>
                </a14:m>
                <a:r>
                  <a:rPr lang="en-CA" dirty="0"/>
                  <a:t> or </a:t>
                </a:r>
                <a14:m>
                  <m:oMath xmlns:m="http://schemas.openxmlformats.org/officeDocument/2006/math">
                    <m:r>
                      <a:rPr lang="en-CA" i="1">
                        <a:latin typeface="Cambria Math" panose="02040503050406030204" pitchFamily="18" charset="0"/>
                      </a:rPr>
                      <m:t>𝑣</m:t>
                    </m:r>
                  </m:oMath>
                </a14:m>
                <a:r>
                  <a:rPr lang="en-CA" dirty="0"/>
                  <a:t> is in </a:t>
                </a:r>
                <a14:m>
                  <m:oMath xmlns:m="http://schemas.openxmlformats.org/officeDocument/2006/math">
                    <m:acc>
                      <m:accPr>
                        <m:chr m:val="̅"/>
                        <m:ctrlPr>
                          <a:rPr lang="en-CA" b="1" i="1">
                            <a:latin typeface="Cambria Math" panose="02040503050406030204" pitchFamily="18" charset="0"/>
                          </a:rPr>
                        </m:ctrlPr>
                      </m:accPr>
                      <m:e>
                        <m:r>
                          <a:rPr lang="en-CA" b="1" i="1">
                            <a:latin typeface="Cambria Math" panose="02040503050406030204" pitchFamily="18" charset="0"/>
                          </a:rPr>
                          <m:t>𝑾</m:t>
                        </m:r>
                      </m:e>
                    </m:acc>
                  </m:oMath>
                </a14:m>
                <a:r>
                  <a:rPr lang="en-CA" dirty="0"/>
                  <a:t>, then we are done,</a:t>
                </a:r>
                <a:br>
                  <a:rPr lang="en-CA" dirty="0"/>
                </a:br>
                <a:r>
                  <a:rPr lang="en-CA" dirty="0"/>
                  <a:t>so assume </a:t>
                </a:r>
                <a14:m>
                  <m:oMath xmlns:m="http://schemas.openxmlformats.org/officeDocument/2006/math">
                    <m:r>
                      <a:rPr lang="en-CA" b="0" i="1" smtClean="0">
                        <a:latin typeface="Cambria Math" panose="02040503050406030204" pitchFamily="18" charset="0"/>
                      </a:rPr>
                      <m:t>𝑢</m:t>
                    </m:r>
                    <m:r>
                      <a:rPr lang="en-CA" b="0" i="1" smtClean="0">
                        <a:latin typeface="Cambria Math" panose="02040503050406030204" pitchFamily="18" charset="0"/>
                      </a:rPr>
                      <m:t>,</m:t>
                    </m:r>
                    <m:r>
                      <a:rPr lang="en-CA" b="0" i="1" smtClean="0">
                        <a:latin typeface="Cambria Math" panose="02040503050406030204" pitchFamily="18" charset="0"/>
                      </a:rPr>
                      <m:t>𝑣</m:t>
                    </m:r>
                    <m:r>
                      <a:rPr lang="en-CA" b="0" i="1" smtClean="0">
                        <a:latin typeface="Cambria Math" panose="02040503050406030204" pitchFamily="18" charset="0"/>
                      </a:rPr>
                      <m:t>∉</m:t>
                    </m:r>
                    <m:acc>
                      <m:accPr>
                        <m:chr m:val="̅"/>
                        <m:ctrlPr>
                          <a:rPr lang="en-CA" b="1" i="1">
                            <a:latin typeface="Cambria Math" panose="02040503050406030204" pitchFamily="18" charset="0"/>
                          </a:rPr>
                        </m:ctrlPr>
                      </m:accPr>
                      <m:e>
                        <m:r>
                          <a:rPr lang="en-CA" b="1" i="1">
                            <a:latin typeface="Cambria Math" panose="02040503050406030204" pitchFamily="18" charset="0"/>
                          </a:rPr>
                          <m:t>𝑾</m:t>
                        </m:r>
                      </m:e>
                    </m:acc>
                  </m:oMath>
                </a14:m>
                <a:r>
                  <a:rPr lang="en-CA" dirty="0"/>
                  <a:t> to obtain a contradiction</a:t>
                </a:r>
              </a:p>
              <a:p>
                <a:r>
                  <a:rPr lang="en-CA" dirty="0"/>
                  <a:t>Then </a:t>
                </a:r>
                <a14:m>
                  <m:oMath xmlns:m="http://schemas.openxmlformats.org/officeDocument/2006/math">
                    <m:r>
                      <a:rPr lang="en-CA" b="0" i="1" smtClean="0">
                        <a:latin typeface="Cambria Math" panose="02040503050406030204" pitchFamily="18" charset="0"/>
                      </a:rPr>
                      <m:t>𝑢</m:t>
                    </m:r>
                    <m:r>
                      <a:rPr lang="en-CA" b="0" i="1" smtClean="0">
                        <a:latin typeface="Cambria Math" panose="02040503050406030204" pitchFamily="18" charset="0"/>
                      </a:rPr>
                      <m:t>,</m:t>
                    </m:r>
                    <m:r>
                      <a:rPr lang="en-CA" b="0" i="1" smtClean="0">
                        <a:latin typeface="Cambria Math" panose="02040503050406030204" pitchFamily="18" charset="0"/>
                      </a:rPr>
                      <m:t>𝑣</m:t>
                    </m:r>
                    <m:r>
                      <a:rPr lang="en-CA" b="0" i="1" smtClean="0">
                        <a:latin typeface="Cambria Math" panose="02040503050406030204" pitchFamily="18" charset="0"/>
                      </a:rPr>
                      <m:t>∈</m:t>
                    </m:r>
                    <m:r>
                      <a:rPr lang="en-CA" b="0" i="1" smtClean="0">
                        <a:latin typeface="Cambria Math" panose="02040503050406030204" pitchFamily="18" charset="0"/>
                      </a:rPr>
                      <m:t>𝑊</m:t>
                    </m:r>
                  </m:oMath>
                </a14:m>
                <a:r>
                  <a:rPr lang="en-CA" dirty="0"/>
                  <a:t>, and </a:t>
                </a:r>
                <a14:m>
                  <m:oMath xmlns:m="http://schemas.openxmlformats.org/officeDocument/2006/math">
                    <m:r>
                      <a:rPr lang="en-CA" b="0" i="1" smtClean="0">
                        <a:latin typeface="Cambria Math" panose="02040503050406030204" pitchFamily="18" charset="0"/>
                      </a:rPr>
                      <m:t>𝑊</m:t>
                    </m:r>
                  </m:oMath>
                </a14:m>
                <a:r>
                  <a:rPr lang="en-CA" dirty="0"/>
                  <a:t> is a clique in </a:t>
                </a:r>
                <a14:m>
                  <m:oMath xmlns:m="http://schemas.openxmlformats.org/officeDocument/2006/math">
                    <m:r>
                      <a:rPr lang="en-CA" b="0" i="1" smtClean="0">
                        <a:latin typeface="Cambria Math" panose="02040503050406030204" pitchFamily="18" charset="0"/>
                      </a:rPr>
                      <m:t>𝐺</m:t>
                    </m:r>
                  </m:oMath>
                </a14:m>
                <a:r>
                  <a:rPr lang="en-CA" dirty="0"/>
                  <a:t>, so </a:t>
                </a:r>
                <a14:m>
                  <m:oMath xmlns:m="http://schemas.openxmlformats.org/officeDocument/2006/math">
                    <m:d>
                      <m:dPr>
                        <m:ctrlPr>
                          <a:rPr lang="en-CA" b="1" i="1">
                            <a:latin typeface="Cambria Math" panose="02040503050406030204" pitchFamily="18" charset="0"/>
                          </a:rPr>
                        </m:ctrlPr>
                      </m:dPr>
                      <m:e>
                        <m:r>
                          <a:rPr lang="en-CA" b="1" i="1">
                            <a:latin typeface="Cambria Math" panose="02040503050406030204" pitchFamily="18" charset="0"/>
                          </a:rPr>
                          <m:t>𝒖</m:t>
                        </m:r>
                        <m:r>
                          <a:rPr lang="en-CA" b="1" i="1">
                            <a:latin typeface="Cambria Math" panose="02040503050406030204" pitchFamily="18" charset="0"/>
                          </a:rPr>
                          <m:t>,</m:t>
                        </m:r>
                        <m:r>
                          <a:rPr lang="en-CA" b="1" i="1">
                            <a:latin typeface="Cambria Math" panose="02040503050406030204" pitchFamily="18" charset="0"/>
                          </a:rPr>
                          <m:t>𝒗</m:t>
                        </m:r>
                      </m:e>
                    </m:d>
                    <m:r>
                      <a:rPr lang="en-CA" b="1" i="1">
                        <a:latin typeface="Cambria Math" panose="02040503050406030204" pitchFamily="18" charset="0"/>
                      </a:rPr>
                      <m:t>∈</m:t>
                    </m:r>
                    <m:r>
                      <a:rPr lang="en-CA" b="1" i="1">
                        <a:latin typeface="Cambria Math" panose="02040503050406030204" pitchFamily="18" charset="0"/>
                      </a:rPr>
                      <m:t>𝑮</m:t>
                    </m:r>
                  </m:oMath>
                </a14:m>
                <a:endParaRPr lang="en-CA" b="1" dirty="0"/>
              </a:p>
              <a:p>
                <a:r>
                  <a:rPr lang="en-CA" dirty="0"/>
                  <a:t>But </a:t>
                </a:r>
                <a14:m>
                  <m:oMath xmlns:m="http://schemas.openxmlformats.org/officeDocument/2006/math">
                    <m:d>
                      <m:dPr>
                        <m:ctrlPr>
                          <a:rPr lang="en-CA" b="0" i="1" smtClean="0">
                            <a:latin typeface="Cambria Math" panose="02040503050406030204" pitchFamily="18" charset="0"/>
                          </a:rPr>
                        </m:ctrlPr>
                      </m:dPr>
                      <m:e>
                        <m:r>
                          <a:rPr lang="en-CA" b="0" i="1" smtClean="0">
                            <a:latin typeface="Cambria Math" panose="02040503050406030204" pitchFamily="18" charset="0"/>
                          </a:rPr>
                          <m:t>𝑢</m:t>
                        </m:r>
                        <m:r>
                          <a:rPr lang="en-CA" b="0" i="1" smtClean="0">
                            <a:latin typeface="Cambria Math" panose="02040503050406030204" pitchFamily="18" charset="0"/>
                          </a:rPr>
                          <m:t>,</m:t>
                        </m:r>
                        <m:r>
                          <a:rPr lang="en-CA" b="0" i="1" smtClean="0">
                            <a:latin typeface="Cambria Math" panose="02040503050406030204" pitchFamily="18" charset="0"/>
                          </a:rPr>
                          <m:t>𝑣</m:t>
                        </m:r>
                      </m:e>
                    </m:d>
                    <m:r>
                      <a:rPr lang="en-CA" b="0" i="1" smtClean="0">
                        <a:latin typeface="Cambria Math" panose="02040503050406030204" pitchFamily="18" charset="0"/>
                      </a:rPr>
                      <m:t>∈</m:t>
                    </m:r>
                    <m:acc>
                      <m:accPr>
                        <m:chr m:val="̅"/>
                        <m:ctrlPr>
                          <a:rPr lang="en-CA" b="1" i="1">
                            <a:latin typeface="Cambria Math" panose="02040503050406030204" pitchFamily="18" charset="0"/>
                          </a:rPr>
                        </m:ctrlPr>
                      </m:accPr>
                      <m:e>
                        <m:r>
                          <a:rPr lang="en-CA" b="1" i="1">
                            <a:latin typeface="Cambria Math" panose="02040503050406030204" pitchFamily="18" charset="0"/>
                          </a:rPr>
                          <m:t>𝑮</m:t>
                        </m:r>
                      </m:e>
                    </m:acc>
                  </m:oMath>
                </a14:m>
                <a:r>
                  <a:rPr lang="en-CA" b="0" dirty="0"/>
                  <a:t> implies </a:t>
                </a:r>
                <a14:m>
                  <m:oMath xmlns:m="http://schemas.openxmlformats.org/officeDocument/2006/math">
                    <m:d>
                      <m:dPr>
                        <m:ctrlPr>
                          <a:rPr lang="en-CA" b="0" i="1" smtClean="0">
                            <a:latin typeface="Cambria Math" panose="02040503050406030204" pitchFamily="18" charset="0"/>
                          </a:rPr>
                        </m:ctrlPr>
                      </m:dPr>
                      <m:e>
                        <m:r>
                          <a:rPr lang="en-CA" b="0" i="1" smtClean="0">
                            <a:latin typeface="Cambria Math" panose="02040503050406030204" pitchFamily="18" charset="0"/>
                          </a:rPr>
                          <m:t>𝑢</m:t>
                        </m:r>
                        <m:r>
                          <a:rPr lang="en-CA" b="0" i="1" smtClean="0">
                            <a:latin typeface="Cambria Math" panose="02040503050406030204" pitchFamily="18" charset="0"/>
                          </a:rPr>
                          <m:t>,</m:t>
                        </m:r>
                        <m:r>
                          <a:rPr lang="en-CA" b="0" i="1" smtClean="0">
                            <a:latin typeface="Cambria Math" panose="02040503050406030204" pitchFamily="18" charset="0"/>
                          </a:rPr>
                          <m:t>𝑣</m:t>
                        </m:r>
                      </m:e>
                    </m:d>
                    <m:r>
                      <a:rPr lang="en-CA" b="0" i="1" smtClean="0">
                        <a:latin typeface="Cambria Math" panose="02040503050406030204" pitchFamily="18" charset="0"/>
                      </a:rPr>
                      <m:t>∉</m:t>
                    </m:r>
                    <m:r>
                      <a:rPr lang="en-CA" b="0" i="1" smtClean="0">
                        <a:latin typeface="Cambria Math" panose="02040503050406030204" pitchFamily="18" charset="0"/>
                      </a:rPr>
                      <m:t>𝐺</m:t>
                    </m:r>
                  </m:oMath>
                </a14:m>
                <a:r>
                  <a:rPr lang="en-CA" dirty="0"/>
                  <a:t>. Contradiction!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4321" y="537025"/>
                <a:ext cx="9905998" cy="5698347"/>
              </a:xfrm>
              <a:blipFill>
                <a:blip r:embed="rId3"/>
                <a:stretch>
                  <a:fillRect l="-1600" t="-1497"/>
                </a:stretch>
              </a:blipFill>
            </p:spPr>
            <p:txBody>
              <a:bodyPr/>
              <a:lstStyle/>
              <a:p>
                <a:r>
                  <a:rPr lang="en-CA">
                    <a:noFill/>
                  </a:rPr>
                  <a:t> </a:t>
                </a:r>
              </a:p>
            </p:txBody>
          </p:sp>
        </mc:Fallback>
      </mc:AlternateContent>
      <p:sp>
        <p:nvSpPr>
          <p:cNvPr id="5" name="Oval 4"/>
          <p:cNvSpPr/>
          <p:nvPr/>
        </p:nvSpPr>
        <p:spPr>
          <a:xfrm>
            <a:off x="8989309" y="865241"/>
            <a:ext cx="502617" cy="5026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sp>
        <p:nvSpPr>
          <p:cNvPr id="6" name="Oval 5"/>
          <p:cNvSpPr/>
          <p:nvPr/>
        </p:nvSpPr>
        <p:spPr>
          <a:xfrm>
            <a:off x="8989308" y="2008727"/>
            <a:ext cx="502617" cy="5026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sp>
        <p:nvSpPr>
          <p:cNvPr id="7" name="Oval 6"/>
          <p:cNvSpPr/>
          <p:nvPr/>
        </p:nvSpPr>
        <p:spPr>
          <a:xfrm>
            <a:off x="10109601" y="739077"/>
            <a:ext cx="502617" cy="502617"/>
          </a:xfrm>
          <a:prstGeom prst="ellipse">
            <a:avLst/>
          </a:prstGeom>
          <a:gradFill flip="none" rotWithShape="1">
            <a:gsLst>
              <a:gs pos="0">
                <a:srgbClr val="99CCFF">
                  <a:shade val="30000"/>
                  <a:satMod val="115000"/>
                </a:srgbClr>
              </a:gs>
              <a:gs pos="50000">
                <a:srgbClr val="99CCFF">
                  <a:shade val="67500"/>
                  <a:satMod val="115000"/>
                </a:srgbClr>
              </a:gs>
              <a:gs pos="100000">
                <a:srgbClr val="99CCFF">
                  <a:shade val="100000"/>
                  <a:satMod val="115000"/>
                </a:srgbClr>
              </a:gs>
            </a:gsLst>
            <a:lin ang="16200000" scaled="1"/>
            <a:tileRect/>
          </a:gra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sp>
        <p:nvSpPr>
          <p:cNvPr id="8" name="Oval 7"/>
          <p:cNvSpPr/>
          <p:nvPr/>
        </p:nvSpPr>
        <p:spPr>
          <a:xfrm>
            <a:off x="10360909" y="2008727"/>
            <a:ext cx="502617" cy="502617"/>
          </a:xfrm>
          <a:prstGeom prst="ellipse">
            <a:avLst/>
          </a:prstGeom>
          <a:gradFill flip="none" rotWithShape="1">
            <a:gsLst>
              <a:gs pos="0">
                <a:srgbClr val="99CCFF">
                  <a:shade val="30000"/>
                  <a:satMod val="115000"/>
                </a:srgbClr>
              </a:gs>
              <a:gs pos="50000">
                <a:srgbClr val="99CCFF">
                  <a:shade val="67500"/>
                  <a:satMod val="115000"/>
                </a:srgbClr>
              </a:gs>
              <a:gs pos="100000">
                <a:srgbClr val="99CCFF">
                  <a:shade val="100000"/>
                  <a:satMod val="115000"/>
                </a:srgbClr>
              </a:gs>
            </a:gsLst>
            <a:lin ang="16200000" scaled="1"/>
            <a:tileRect/>
          </a:gra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sp>
        <p:nvSpPr>
          <p:cNvPr id="9" name="Oval 8"/>
          <p:cNvSpPr/>
          <p:nvPr/>
        </p:nvSpPr>
        <p:spPr>
          <a:xfrm>
            <a:off x="11201904" y="1116549"/>
            <a:ext cx="502617" cy="502617"/>
          </a:xfrm>
          <a:prstGeom prst="ellipse">
            <a:avLst/>
          </a:prstGeom>
          <a:gradFill flip="none" rotWithShape="1">
            <a:gsLst>
              <a:gs pos="0">
                <a:srgbClr val="99CCFF">
                  <a:shade val="30000"/>
                  <a:satMod val="115000"/>
                </a:srgbClr>
              </a:gs>
              <a:gs pos="50000">
                <a:srgbClr val="99CCFF">
                  <a:shade val="67500"/>
                  <a:satMod val="115000"/>
                </a:srgbClr>
              </a:gs>
              <a:gs pos="100000">
                <a:srgbClr val="99CCFF">
                  <a:shade val="100000"/>
                  <a:satMod val="115000"/>
                </a:srgbClr>
              </a:gs>
            </a:gsLst>
            <a:lin ang="16200000" scaled="1"/>
            <a:tileRect/>
          </a:gra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sp>
        <p:nvSpPr>
          <p:cNvPr id="10" name="Oval 9"/>
          <p:cNvSpPr/>
          <p:nvPr/>
        </p:nvSpPr>
        <p:spPr>
          <a:xfrm>
            <a:off x="11317892" y="2008727"/>
            <a:ext cx="502617" cy="502617"/>
          </a:xfrm>
          <a:prstGeom prst="ellipse">
            <a:avLst/>
          </a:prstGeom>
          <a:gradFill flip="none" rotWithShape="1">
            <a:gsLst>
              <a:gs pos="0">
                <a:srgbClr val="99CCFF">
                  <a:shade val="30000"/>
                  <a:satMod val="115000"/>
                </a:srgbClr>
              </a:gs>
              <a:gs pos="50000">
                <a:srgbClr val="99CCFF">
                  <a:shade val="67500"/>
                  <a:satMod val="115000"/>
                </a:srgbClr>
              </a:gs>
              <a:gs pos="100000">
                <a:srgbClr val="99CCFF">
                  <a:shade val="100000"/>
                  <a:satMod val="115000"/>
                </a:srgbClr>
              </a:gs>
            </a:gsLst>
            <a:lin ang="16200000" scaled="1"/>
            <a:tileRect/>
          </a:gra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sp>
        <p:nvSpPr>
          <p:cNvPr id="11" name="Oval 10"/>
          <p:cNvSpPr/>
          <p:nvPr/>
        </p:nvSpPr>
        <p:spPr>
          <a:xfrm>
            <a:off x="9643182" y="1449684"/>
            <a:ext cx="502617" cy="5026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cxnSp>
        <p:nvCxnSpPr>
          <p:cNvPr id="17" name="Straight Connector 16"/>
          <p:cNvCxnSpPr>
            <a:stCxn id="6" idx="7"/>
            <a:endCxn id="11" idx="3"/>
          </p:cNvCxnSpPr>
          <p:nvPr/>
        </p:nvCxnSpPr>
        <p:spPr>
          <a:xfrm flipV="1">
            <a:off x="9418318" y="1878694"/>
            <a:ext cx="298471" cy="203640"/>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20" name="Straight Connector 19"/>
          <p:cNvCxnSpPr>
            <a:stCxn id="7" idx="4"/>
            <a:endCxn id="8" idx="0"/>
          </p:cNvCxnSpPr>
          <p:nvPr/>
        </p:nvCxnSpPr>
        <p:spPr>
          <a:xfrm>
            <a:off x="10360910" y="1241694"/>
            <a:ext cx="251308" cy="767033"/>
          </a:xfrm>
          <a:prstGeom prst="line">
            <a:avLst/>
          </a:prstGeom>
          <a:ln w="57150">
            <a:solidFill>
              <a:srgbClr val="99CCFF"/>
            </a:solidFill>
          </a:ln>
        </p:spPr>
        <p:style>
          <a:lnRef idx="3">
            <a:schemeClr val="accent3"/>
          </a:lnRef>
          <a:fillRef idx="0">
            <a:schemeClr val="accent3"/>
          </a:fillRef>
          <a:effectRef idx="2">
            <a:schemeClr val="accent3"/>
          </a:effectRef>
          <a:fontRef idx="minor">
            <a:schemeClr val="tx1"/>
          </a:fontRef>
        </p:style>
      </p:cxnSp>
      <p:cxnSp>
        <p:nvCxnSpPr>
          <p:cNvPr id="24" name="Straight Connector 23"/>
          <p:cNvCxnSpPr>
            <a:stCxn id="9" idx="4"/>
            <a:endCxn id="10" idx="0"/>
          </p:cNvCxnSpPr>
          <p:nvPr/>
        </p:nvCxnSpPr>
        <p:spPr>
          <a:xfrm>
            <a:off x="11453213" y="1619166"/>
            <a:ext cx="115988" cy="389561"/>
          </a:xfrm>
          <a:prstGeom prst="line">
            <a:avLst/>
          </a:prstGeom>
          <a:ln w="57150">
            <a:solidFill>
              <a:srgbClr val="99CCFF"/>
            </a:solidFill>
          </a:ln>
        </p:spPr>
        <p:style>
          <a:lnRef idx="3">
            <a:schemeClr val="accent3"/>
          </a:lnRef>
          <a:fillRef idx="0">
            <a:schemeClr val="accent3"/>
          </a:fillRef>
          <a:effectRef idx="2">
            <a:schemeClr val="accent3"/>
          </a:effectRef>
          <a:fontRef idx="minor">
            <a:schemeClr val="tx1"/>
          </a:fontRef>
        </p:style>
      </p:cxnSp>
      <p:cxnSp>
        <p:nvCxnSpPr>
          <p:cNvPr id="27" name="Straight Connector 26"/>
          <p:cNvCxnSpPr>
            <a:stCxn id="7" idx="6"/>
            <a:endCxn id="9" idx="1"/>
          </p:cNvCxnSpPr>
          <p:nvPr/>
        </p:nvCxnSpPr>
        <p:spPr>
          <a:xfrm>
            <a:off x="10612218" y="990386"/>
            <a:ext cx="663293" cy="199770"/>
          </a:xfrm>
          <a:prstGeom prst="line">
            <a:avLst/>
          </a:prstGeom>
          <a:ln w="57150">
            <a:solidFill>
              <a:srgbClr val="99CCFF"/>
            </a:solidFill>
          </a:ln>
        </p:spPr>
        <p:style>
          <a:lnRef idx="3">
            <a:schemeClr val="accent3"/>
          </a:lnRef>
          <a:fillRef idx="0">
            <a:schemeClr val="accent3"/>
          </a:fillRef>
          <a:effectRef idx="2">
            <a:schemeClr val="accent3"/>
          </a:effectRef>
          <a:fontRef idx="minor">
            <a:schemeClr val="tx1"/>
          </a:fontRef>
        </p:style>
      </p:cxnSp>
      <p:cxnSp>
        <p:nvCxnSpPr>
          <p:cNvPr id="31" name="Straight Connector 30"/>
          <p:cNvCxnSpPr>
            <a:stCxn id="8" idx="6"/>
            <a:endCxn id="10" idx="2"/>
          </p:cNvCxnSpPr>
          <p:nvPr/>
        </p:nvCxnSpPr>
        <p:spPr>
          <a:xfrm>
            <a:off x="10863526" y="2260036"/>
            <a:ext cx="454366" cy="0"/>
          </a:xfrm>
          <a:prstGeom prst="line">
            <a:avLst/>
          </a:prstGeom>
          <a:ln w="57150">
            <a:solidFill>
              <a:srgbClr val="99CCFF"/>
            </a:solidFill>
          </a:ln>
        </p:spPr>
        <p:style>
          <a:lnRef idx="3">
            <a:schemeClr val="accent3"/>
          </a:lnRef>
          <a:fillRef idx="0">
            <a:schemeClr val="accent3"/>
          </a:fillRef>
          <a:effectRef idx="2">
            <a:schemeClr val="accent3"/>
          </a:effectRef>
          <a:fontRef idx="minor">
            <a:schemeClr val="tx1"/>
          </a:fontRef>
        </p:style>
      </p:cxnSp>
      <p:cxnSp>
        <p:nvCxnSpPr>
          <p:cNvPr id="34" name="Straight Connector 33"/>
          <p:cNvCxnSpPr>
            <a:stCxn id="8" idx="7"/>
            <a:endCxn id="9" idx="3"/>
          </p:cNvCxnSpPr>
          <p:nvPr/>
        </p:nvCxnSpPr>
        <p:spPr>
          <a:xfrm flipV="1">
            <a:off x="10789919" y="1545559"/>
            <a:ext cx="485592" cy="536775"/>
          </a:xfrm>
          <a:prstGeom prst="line">
            <a:avLst/>
          </a:prstGeom>
          <a:ln w="57150">
            <a:solidFill>
              <a:srgbClr val="99CCFF"/>
            </a:solidFill>
          </a:ln>
        </p:spPr>
        <p:style>
          <a:lnRef idx="3">
            <a:schemeClr val="accent3"/>
          </a:lnRef>
          <a:fillRef idx="0">
            <a:schemeClr val="accent3"/>
          </a:fillRef>
          <a:effectRef idx="2">
            <a:schemeClr val="accent3"/>
          </a:effectRef>
          <a:fontRef idx="minor">
            <a:schemeClr val="tx1"/>
          </a:fontRef>
        </p:style>
      </p:cxnSp>
      <p:cxnSp>
        <p:nvCxnSpPr>
          <p:cNvPr id="37" name="Straight Connector 36"/>
          <p:cNvCxnSpPr>
            <a:stCxn id="7" idx="5"/>
            <a:endCxn id="10" idx="1"/>
          </p:cNvCxnSpPr>
          <p:nvPr/>
        </p:nvCxnSpPr>
        <p:spPr>
          <a:xfrm>
            <a:off x="10538611" y="1168087"/>
            <a:ext cx="852888" cy="914247"/>
          </a:xfrm>
          <a:prstGeom prst="line">
            <a:avLst/>
          </a:prstGeom>
          <a:ln w="57150">
            <a:solidFill>
              <a:srgbClr val="99CCFF"/>
            </a:solidFill>
          </a:ln>
        </p:spPr>
        <p:style>
          <a:lnRef idx="3">
            <a:schemeClr val="accent3"/>
          </a:lnRef>
          <a:fillRef idx="0">
            <a:schemeClr val="accent3"/>
          </a:fillRef>
          <a:effectRef idx="2">
            <a:schemeClr val="accent3"/>
          </a:effectRef>
          <a:fontRef idx="minor">
            <a:schemeClr val="tx1"/>
          </a:fontRef>
        </p:style>
      </p:cxnSp>
      <p:cxnSp>
        <p:nvCxnSpPr>
          <p:cNvPr id="42" name="Straight Connector 41"/>
          <p:cNvCxnSpPr>
            <a:stCxn id="5" idx="6"/>
            <a:endCxn id="7" idx="2"/>
          </p:cNvCxnSpPr>
          <p:nvPr/>
        </p:nvCxnSpPr>
        <p:spPr>
          <a:xfrm flipV="1">
            <a:off x="9491926" y="990386"/>
            <a:ext cx="617675" cy="126164"/>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45" name="Straight Connector 44"/>
          <p:cNvCxnSpPr>
            <a:stCxn id="11" idx="5"/>
            <a:endCxn id="8" idx="1"/>
          </p:cNvCxnSpPr>
          <p:nvPr/>
        </p:nvCxnSpPr>
        <p:spPr>
          <a:xfrm>
            <a:off x="10072192" y="1878694"/>
            <a:ext cx="362324" cy="203640"/>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48" name="Straight Connector 47"/>
          <p:cNvCxnSpPr>
            <a:stCxn id="6" idx="6"/>
            <a:endCxn id="8" idx="2"/>
          </p:cNvCxnSpPr>
          <p:nvPr/>
        </p:nvCxnSpPr>
        <p:spPr>
          <a:xfrm>
            <a:off x="9491925" y="2260036"/>
            <a:ext cx="868984" cy="0"/>
          </a:xfrm>
          <a:prstGeom prst="line">
            <a:avLst/>
          </a:prstGeom>
          <a:ln w="38100"/>
        </p:spPr>
        <p:style>
          <a:lnRef idx="3">
            <a:schemeClr val="accent3"/>
          </a:lnRef>
          <a:fillRef idx="0">
            <a:schemeClr val="accent3"/>
          </a:fillRef>
          <a:effectRef idx="2">
            <a:schemeClr val="accent3"/>
          </a:effectRef>
          <a:fontRef idx="minor">
            <a:schemeClr val="tx1"/>
          </a:fontRef>
        </p:style>
      </p:cxnSp>
      <p:sp>
        <p:nvSpPr>
          <p:cNvPr id="53" name="Oval 52"/>
          <p:cNvSpPr/>
          <p:nvPr/>
        </p:nvSpPr>
        <p:spPr>
          <a:xfrm>
            <a:off x="8989309" y="4691072"/>
            <a:ext cx="502617" cy="502617"/>
          </a:xfrm>
          <a:prstGeom prst="ellipse">
            <a:avLst/>
          </a:prstGeom>
          <a:gradFill flip="none" rotWithShape="1">
            <a:gsLst>
              <a:gs pos="0">
                <a:srgbClr val="99CCFF">
                  <a:shade val="30000"/>
                  <a:satMod val="115000"/>
                </a:srgbClr>
              </a:gs>
              <a:gs pos="50000">
                <a:srgbClr val="99CCFF">
                  <a:shade val="67500"/>
                  <a:satMod val="115000"/>
                </a:srgbClr>
              </a:gs>
              <a:gs pos="100000">
                <a:srgbClr val="99CCFF">
                  <a:shade val="100000"/>
                  <a:satMod val="115000"/>
                </a:srgbClr>
              </a:gs>
            </a:gsLst>
            <a:lin ang="16200000" scaled="1"/>
            <a:tileRect/>
          </a:gra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sp>
        <p:nvSpPr>
          <p:cNvPr id="54" name="Oval 53"/>
          <p:cNvSpPr/>
          <p:nvPr/>
        </p:nvSpPr>
        <p:spPr>
          <a:xfrm>
            <a:off x="10069525" y="3361294"/>
            <a:ext cx="502617" cy="5026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sp>
        <p:nvSpPr>
          <p:cNvPr id="55" name="Oval 54"/>
          <p:cNvSpPr/>
          <p:nvPr/>
        </p:nvSpPr>
        <p:spPr>
          <a:xfrm>
            <a:off x="10360910" y="4691072"/>
            <a:ext cx="502617" cy="5026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sp>
        <p:nvSpPr>
          <p:cNvPr id="56" name="Oval 55"/>
          <p:cNvSpPr/>
          <p:nvPr/>
        </p:nvSpPr>
        <p:spPr>
          <a:xfrm>
            <a:off x="11201905" y="3798894"/>
            <a:ext cx="502617" cy="5026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sp>
        <p:nvSpPr>
          <p:cNvPr id="57" name="Oval 56"/>
          <p:cNvSpPr/>
          <p:nvPr/>
        </p:nvSpPr>
        <p:spPr>
          <a:xfrm>
            <a:off x="11317893" y="4691072"/>
            <a:ext cx="502617" cy="5026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sp>
        <p:nvSpPr>
          <p:cNvPr id="58" name="Oval 57"/>
          <p:cNvSpPr/>
          <p:nvPr/>
        </p:nvSpPr>
        <p:spPr>
          <a:xfrm>
            <a:off x="9643183" y="4132029"/>
            <a:ext cx="502617" cy="502617"/>
          </a:xfrm>
          <a:prstGeom prst="ellipse">
            <a:avLst/>
          </a:prstGeom>
          <a:gradFill flip="none" rotWithShape="1">
            <a:gsLst>
              <a:gs pos="0">
                <a:srgbClr val="99CCFF">
                  <a:shade val="30000"/>
                  <a:satMod val="115000"/>
                </a:srgbClr>
              </a:gs>
              <a:gs pos="50000">
                <a:srgbClr val="99CCFF">
                  <a:shade val="67500"/>
                  <a:satMod val="115000"/>
                </a:srgbClr>
              </a:gs>
              <a:gs pos="100000">
                <a:srgbClr val="99CCFF">
                  <a:shade val="100000"/>
                  <a:satMod val="115000"/>
                </a:srgbClr>
              </a:gs>
            </a:gsLst>
            <a:lin ang="16200000" scaled="1"/>
            <a:tileRect/>
          </a:gra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cxnSp>
        <p:nvCxnSpPr>
          <p:cNvPr id="59" name="Straight Connector 58"/>
          <p:cNvCxnSpPr>
            <a:stCxn id="52" idx="4"/>
            <a:endCxn id="53" idx="0"/>
          </p:cNvCxnSpPr>
          <p:nvPr/>
        </p:nvCxnSpPr>
        <p:spPr>
          <a:xfrm flipH="1">
            <a:off x="9240618" y="4050203"/>
            <a:ext cx="1" cy="640869"/>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60" name="Straight Connector 59"/>
          <p:cNvCxnSpPr>
            <a:stCxn id="54" idx="2"/>
            <a:endCxn id="53" idx="0"/>
          </p:cNvCxnSpPr>
          <p:nvPr/>
        </p:nvCxnSpPr>
        <p:spPr>
          <a:xfrm flipH="1">
            <a:off x="9240618" y="3612603"/>
            <a:ext cx="828907" cy="1078469"/>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62" name="Straight Connector 61"/>
          <p:cNvCxnSpPr>
            <a:stCxn id="52" idx="5"/>
            <a:endCxn id="58" idx="2"/>
          </p:cNvCxnSpPr>
          <p:nvPr/>
        </p:nvCxnSpPr>
        <p:spPr>
          <a:xfrm>
            <a:off x="9418320" y="3976596"/>
            <a:ext cx="224863" cy="406742"/>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66" name="Straight Connector 65"/>
          <p:cNvCxnSpPr>
            <a:stCxn id="52" idx="6"/>
            <a:endCxn id="56" idx="2"/>
          </p:cNvCxnSpPr>
          <p:nvPr/>
        </p:nvCxnSpPr>
        <p:spPr>
          <a:xfrm>
            <a:off x="9491927" y="3798895"/>
            <a:ext cx="1709978" cy="251308"/>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100" name="Straight Connector 99"/>
          <p:cNvCxnSpPr/>
          <p:nvPr/>
        </p:nvCxnSpPr>
        <p:spPr>
          <a:xfrm flipH="1">
            <a:off x="9991956" y="3828043"/>
            <a:ext cx="248641" cy="341725"/>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105" name="Straight Connector 104"/>
          <p:cNvCxnSpPr>
            <a:stCxn id="56" idx="2"/>
            <a:endCxn id="58" idx="6"/>
          </p:cNvCxnSpPr>
          <p:nvPr/>
        </p:nvCxnSpPr>
        <p:spPr>
          <a:xfrm flipH="1">
            <a:off x="10145800" y="4050203"/>
            <a:ext cx="1056105" cy="333135"/>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108" name="Straight Connector 107"/>
          <p:cNvCxnSpPr>
            <a:stCxn id="56" idx="2"/>
            <a:endCxn id="53" idx="6"/>
          </p:cNvCxnSpPr>
          <p:nvPr/>
        </p:nvCxnSpPr>
        <p:spPr>
          <a:xfrm flipH="1">
            <a:off x="9491926" y="4050203"/>
            <a:ext cx="1709979" cy="892178"/>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115" name="Straight Connector 114"/>
          <p:cNvCxnSpPr>
            <a:stCxn id="58" idx="6"/>
            <a:endCxn id="57" idx="1"/>
          </p:cNvCxnSpPr>
          <p:nvPr/>
        </p:nvCxnSpPr>
        <p:spPr>
          <a:xfrm>
            <a:off x="10145800" y="4383338"/>
            <a:ext cx="1245700" cy="381341"/>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123" name="Curved Connector 122"/>
          <p:cNvCxnSpPr>
            <a:stCxn id="57" idx="3"/>
            <a:endCxn id="53" idx="5"/>
          </p:cNvCxnSpPr>
          <p:nvPr/>
        </p:nvCxnSpPr>
        <p:spPr>
          <a:xfrm rot="5400000">
            <a:off x="10404910" y="4133492"/>
            <a:ext cx="12700" cy="1973181"/>
          </a:xfrm>
          <a:prstGeom prst="curvedConnector3">
            <a:avLst>
              <a:gd name="adj1" fmla="val 1378276"/>
            </a:avLst>
          </a:prstGeom>
          <a:ln w="38100"/>
        </p:spPr>
        <p:style>
          <a:lnRef idx="3">
            <a:schemeClr val="accent3"/>
          </a:lnRef>
          <a:fillRef idx="0">
            <a:schemeClr val="accent3"/>
          </a:fillRef>
          <a:effectRef idx="2">
            <a:schemeClr val="accent3"/>
          </a:effectRef>
          <a:fontRef idx="minor">
            <a:schemeClr val="tx1"/>
          </a:fontRef>
        </p:style>
      </p:cxnSp>
      <p:cxnSp>
        <p:nvCxnSpPr>
          <p:cNvPr id="136" name="Curved Connector 135"/>
          <p:cNvCxnSpPr>
            <a:stCxn id="55" idx="2"/>
            <a:endCxn id="52" idx="4"/>
          </p:cNvCxnSpPr>
          <p:nvPr/>
        </p:nvCxnSpPr>
        <p:spPr>
          <a:xfrm rot="10800000">
            <a:off x="9240620" y="4050203"/>
            <a:ext cx="1120291" cy="892178"/>
          </a:xfrm>
          <a:prstGeom prst="curvedConnector2">
            <a:avLst/>
          </a:prstGeom>
          <a:ln w="38100"/>
        </p:spPr>
        <p:style>
          <a:lnRef idx="3">
            <a:schemeClr val="accent3"/>
          </a:lnRef>
          <a:fillRef idx="0">
            <a:schemeClr val="accent3"/>
          </a:fillRef>
          <a:effectRef idx="2">
            <a:schemeClr val="accent3"/>
          </a:effectRef>
          <a:fontRef idx="minor">
            <a:schemeClr val="tx1"/>
          </a:fontRef>
        </p:style>
      </p:cxnSp>
      <p:cxnSp>
        <p:nvCxnSpPr>
          <p:cNvPr id="139" name="Curved Connector 138"/>
          <p:cNvCxnSpPr>
            <a:stCxn id="57" idx="1"/>
          </p:cNvCxnSpPr>
          <p:nvPr/>
        </p:nvCxnSpPr>
        <p:spPr>
          <a:xfrm rot="16200000" flipV="1">
            <a:off x="9909950" y="3283128"/>
            <a:ext cx="885827" cy="2077275"/>
          </a:xfrm>
          <a:prstGeom prst="curvedConnector2">
            <a:avLst/>
          </a:prstGeom>
          <a:ln w="38100"/>
        </p:spPr>
        <p:style>
          <a:lnRef idx="3">
            <a:schemeClr val="accent3"/>
          </a:lnRef>
          <a:fillRef idx="0">
            <a:schemeClr val="accent3"/>
          </a:fillRef>
          <a:effectRef idx="2">
            <a:schemeClr val="accent3"/>
          </a:effectRef>
          <a:fontRef idx="minor">
            <a:schemeClr val="tx1"/>
          </a:fontRef>
        </p:style>
      </p:cxnSp>
      <p:sp>
        <p:nvSpPr>
          <p:cNvPr id="52" name="Oval 51"/>
          <p:cNvSpPr/>
          <p:nvPr/>
        </p:nvSpPr>
        <p:spPr>
          <a:xfrm>
            <a:off x="8989310" y="3547586"/>
            <a:ext cx="502617" cy="502617"/>
          </a:xfrm>
          <a:prstGeom prst="ellipse">
            <a:avLst/>
          </a:prstGeom>
          <a:gradFill flip="none" rotWithShape="1">
            <a:gsLst>
              <a:gs pos="0">
                <a:srgbClr val="99CCFF">
                  <a:shade val="30000"/>
                  <a:satMod val="115000"/>
                </a:srgbClr>
              </a:gs>
              <a:gs pos="50000">
                <a:srgbClr val="99CCFF">
                  <a:shade val="67500"/>
                  <a:satMod val="115000"/>
                </a:srgbClr>
              </a:gs>
              <a:gs pos="100000">
                <a:srgbClr val="99CCFF">
                  <a:shade val="100000"/>
                  <a:satMod val="115000"/>
                </a:srgbClr>
              </a:gs>
            </a:gsLst>
            <a:lin ang="16200000" scaled="1"/>
            <a:tileRect/>
          </a:gra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mc:AlternateContent xmlns:mc="http://schemas.openxmlformats.org/markup-compatibility/2006" xmlns:a14="http://schemas.microsoft.com/office/drawing/2010/main">
        <mc:Choice Requires="a14">
          <p:sp>
            <p:nvSpPr>
              <p:cNvPr id="154" name="Rectangular Callout 153"/>
              <p:cNvSpPr/>
              <p:nvPr/>
            </p:nvSpPr>
            <p:spPr>
              <a:xfrm>
                <a:off x="7043682" y="1181998"/>
                <a:ext cx="1739633" cy="825226"/>
              </a:xfrm>
              <a:prstGeom prst="wedgeRectCallout">
                <a:avLst>
                  <a:gd name="adj1" fmla="val 71413"/>
                  <a:gd name="adj2" fmla="val 3795"/>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CA" sz="2000" dirty="0"/>
                  <a:t>Example:</a:t>
                </a:r>
              </a:p>
              <a:p>
                <a:pPr algn="ctr"/>
                <a14:m>
                  <m:oMathPara xmlns:m="http://schemas.openxmlformats.org/officeDocument/2006/math">
                    <m:oMathParaPr>
                      <m:jc m:val="centerGroup"/>
                    </m:oMathParaPr>
                    <m:oMath xmlns:m="http://schemas.openxmlformats.org/officeDocument/2006/math">
                      <m:r>
                        <a:rPr lang="en-CA" sz="2000" i="1" dirty="0" smtClean="0">
                          <a:latin typeface="Cambria Math" panose="02040503050406030204" pitchFamily="18" charset="0"/>
                        </a:rPr>
                        <m:t>𝐶𝑙𝑖𝑞𝑢𝑒</m:t>
                      </m:r>
                      <m:r>
                        <a:rPr lang="en-CA" sz="2000" i="1" dirty="0" smtClean="0">
                          <a:latin typeface="Cambria Math" panose="02040503050406030204" pitchFamily="18" charset="0"/>
                        </a:rPr>
                        <m:t>(</m:t>
                      </m:r>
                      <m:r>
                        <a:rPr lang="en-CA" sz="2000" i="1" dirty="0" smtClean="0">
                          <a:latin typeface="Cambria Math" panose="02040503050406030204" pitchFamily="18" charset="0"/>
                        </a:rPr>
                        <m:t>𝐺</m:t>
                      </m:r>
                      <m:r>
                        <a:rPr lang="en-CA" sz="2000" i="1" dirty="0" smtClean="0">
                          <a:latin typeface="Cambria Math" panose="02040503050406030204" pitchFamily="18" charset="0"/>
                        </a:rPr>
                        <m:t>, 4)</m:t>
                      </m:r>
                    </m:oMath>
                  </m:oMathPara>
                </a14:m>
                <a:endParaRPr lang="en-CA" sz="2000" dirty="0"/>
              </a:p>
            </p:txBody>
          </p:sp>
        </mc:Choice>
        <mc:Fallback xmlns="">
          <p:sp>
            <p:nvSpPr>
              <p:cNvPr id="154" name="Rectangular Callout 153"/>
              <p:cNvSpPr>
                <a:spLocks noRot="1" noChangeAspect="1" noMove="1" noResize="1" noEditPoints="1" noAdjustHandles="1" noChangeArrowheads="1" noChangeShapeType="1" noTextEdit="1"/>
              </p:cNvSpPr>
              <p:nvPr/>
            </p:nvSpPr>
            <p:spPr>
              <a:xfrm>
                <a:off x="7043682" y="1181998"/>
                <a:ext cx="1739633" cy="825226"/>
              </a:xfrm>
              <a:prstGeom prst="wedgeRectCallout">
                <a:avLst>
                  <a:gd name="adj1" fmla="val 71413"/>
                  <a:gd name="adj2" fmla="val 3795"/>
                </a:avLst>
              </a:prstGeom>
              <a:blipFill>
                <a:blip r:embed="rId4"/>
                <a:stretch>
                  <a:fillRect b="-146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1617804" y="1545559"/>
                <a:ext cx="57419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sz="2400" b="1" i="1" dirty="0" smtClean="0">
                          <a:solidFill>
                            <a:srgbClr val="99CCFF"/>
                          </a:solidFill>
                          <a:latin typeface="Cambria Math" panose="02040503050406030204" pitchFamily="18" charset="0"/>
                        </a:rPr>
                        <m:t>𝑾</m:t>
                      </m:r>
                    </m:oMath>
                  </m:oMathPara>
                </a14:m>
                <a:endParaRPr lang="en-CA" sz="2400" b="1" dirty="0">
                  <a:solidFill>
                    <a:srgbClr val="99CCFF"/>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1617804" y="1545559"/>
                <a:ext cx="574196" cy="461665"/>
              </a:xfrm>
              <a:prstGeom prst="rect">
                <a:avLst/>
              </a:prstGeom>
              <a:blipFill>
                <a:blip r:embed="rId5"/>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8615557" y="4169768"/>
                <a:ext cx="57419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CA" sz="2400" b="1" i="1" smtClean="0">
                              <a:solidFill>
                                <a:srgbClr val="99CCFF"/>
                              </a:solidFill>
                              <a:latin typeface="Cambria Math" panose="02040503050406030204" pitchFamily="18" charset="0"/>
                            </a:rPr>
                          </m:ctrlPr>
                        </m:accPr>
                        <m:e>
                          <m:r>
                            <a:rPr lang="en-CA" sz="2400" b="1" i="1">
                              <a:solidFill>
                                <a:srgbClr val="99CCFF"/>
                              </a:solidFill>
                              <a:latin typeface="Cambria Math" panose="02040503050406030204" pitchFamily="18" charset="0"/>
                            </a:rPr>
                            <m:t>𝑾</m:t>
                          </m:r>
                        </m:e>
                      </m:acc>
                    </m:oMath>
                  </m:oMathPara>
                </a14:m>
                <a:endParaRPr lang="en-CA" sz="2400" b="1" dirty="0">
                  <a:solidFill>
                    <a:srgbClr val="99CCFF"/>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8615557" y="4169768"/>
                <a:ext cx="574196" cy="461665"/>
              </a:xfrm>
              <a:prstGeom prst="rect">
                <a:avLst/>
              </a:prstGeom>
              <a:blipFill>
                <a:blip r:embed="rId6"/>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9527623" y="2887597"/>
                <a:ext cx="1444626" cy="462434"/>
              </a:xfrm>
              <a:prstGeom prst="rect">
                <a:avLst/>
              </a:prstGeom>
              <a:noFill/>
            </p:spPr>
            <p:txBody>
              <a:bodyPr wrap="none" rtlCol="0">
                <a:spAutoFit/>
              </a:bodyPr>
              <a:lstStyle/>
              <a:p>
                <a:r>
                  <a:rPr lang="en-CA" sz="2400" dirty="0">
                    <a:solidFill>
                      <a:schemeClr val="tx1"/>
                    </a:solidFill>
                  </a:rPr>
                  <a:t>Graph </a:t>
                </a:r>
                <a14:m>
                  <m:oMath xmlns:m="http://schemas.openxmlformats.org/officeDocument/2006/math">
                    <m:acc>
                      <m:accPr>
                        <m:chr m:val="̅"/>
                        <m:ctrlPr>
                          <a:rPr lang="en-CA" sz="2400" b="1" i="1">
                            <a:latin typeface="Cambria Math" panose="02040503050406030204" pitchFamily="18" charset="0"/>
                          </a:rPr>
                        </m:ctrlPr>
                      </m:accPr>
                      <m:e>
                        <m:r>
                          <a:rPr lang="en-CA" sz="2400" b="1" i="1">
                            <a:latin typeface="Cambria Math" panose="02040503050406030204" pitchFamily="18" charset="0"/>
                          </a:rPr>
                          <m:t>𝑮</m:t>
                        </m:r>
                      </m:e>
                    </m:acc>
                  </m:oMath>
                </a14:m>
                <a:endParaRPr lang="en-CA" sz="2400" b="1" dirty="0">
                  <a:solidFill>
                    <a:schemeClr val="tx1"/>
                  </a:solidFill>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9527623" y="2887597"/>
                <a:ext cx="1444626" cy="462434"/>
              </a:xfrm>
              <a:prstGeom prst="rect">
                <a:avLst/>
              </a:prstGeom>
              <a:blipFill>
                <a:blip r:embed="rId7"/>
                <a:stretch>
                  <a:fillRect l="-6751" t="-10526" r="-31224" b="-2894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9671314" y="309694"/>
                <a:ext cx="1479892" cy="461665"/>
              </a:xfrm>
              <a:prstGeom prst="rect">
                <a:avLst/>
              </a:prstGeom>
              <a:noFill/>
            </p:spPr>
            <p:txBody>
              <a:bodyPr wrap="none" rtlCol="0">
                <a:spAutoFit/>
              </a:bodyPr>
              <a:lstStyle/>
              <a:p>
                <a:r>
                  <a:rPr lang="en-CA" sz="2400" dirty="0">
                    <a:solidFill>
                      <a:schemeClr val="tx1"/>
                    </a:solidFill>
                  </a:rPr>
                  <a:t>Graph </a:t>
                </a:r>
                <a14:m>
                  <m:oMath xmlns:m="http://schemas.openxmlformats.org/officeDocument/2006/math">
                    <m:r>
                      <a:rPr lang="en-CA" sz="2400" b="1" i="1" dirty="0" smtClean="0">
                        <a:solidFill>
                          <a:schemeClr val="tx1"/>
                        </a:solidFill>
                        <a:latin typeface="Cambria Math" panose="02040503050406030204" pitchFamily="18" charset="0"/>
                      </a:rPr>
                      <m:t>𝑮</m:t>
                    </m:r>
                  </m:oMath>
                </a14:m>
                <a:endParaRPr lang="en-CA" sz="2400" b="1" dirty="0">
                  <a:solidFill>
                    <a:schemeClr val="tx1"/>
                  </a:solidFill>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9671314" y="309694"/>
                <a:ext cx="1479892" cy="461665"/>
              </a:xfrm>
              <a:prstGeom prst="rect">
                <a:avLst/>
              </a:prstGeom>
              <a:blipFill>
                <a:blip r:embed="rId8"/>
                <a:stretch>
                  <a:fillRect l="-6612" t="-10526" b="-28947"/>
                </a:stretch>
              </a:blipFill>
            </p:spPr>
            <p:txBody>
              <a:bodyPr/>
              <a:lstStyle/>
              <a:p>
                <a:r>
                  <a:rPr lang="en-CA">
                    <a:noFill/>
                  </a:rPr>
                  <a:t> </a:t>
                </a:r>
              </a:p>
            </p:txBody>
          </p:sp>
        </mc:Fallback>
      </mc:AlternateContent>
      <p:cxnSp>
        <p:nvCxnSpPr>
          <p:cNvPr id="63" name="Straight Connector 62"/>
          <p:cNvCxnSpPr>
            <a:stCxn id="54" idx="5"/>
            <a:endCxn id="57" idx="1"/>
          </p:cNvCxnSpPr>
          <p:nvPr/>
        </p:nvCxnSpPr>
        <p:spPr>
          <a:xfrm>
            <a:off x="10498535" y="3790304"/>
            <a:ext cx="892965" cy="974375"/>
          </a:xfrm>
          <a:prstGeom prst="line">
            <a:avLst/>
          </a:prstGeom>
          <a:ln w="76200">
            <a:solidFill>
              <a:srgbClr val="FF0000"/>
            </a:solidFill>
          </a:ln>
        </p:spPr>
        <p:style>
          <a:lnRef idx="3">
            <a:schemeClr val="accent3"/>
          </a:lnRef>
          <a:fillRef idx="0">
            <a:schemeClr val="accent3"/>
          </a:fillRef>
          <a:effectRef idx="2">
            <a:schemeClr val="accent3"/>
          </a:effectRef>
          <a:fontRef idx="minor">
            <a:schemeClr val="tx1"/>
          </a:fontRef>
        </p:style>
      </p:cxnSp>
      <p:sp>
        <p:nvSpPr>
          <p:cNvPr id="64" name="Oval 63"/>
          <p:cNvSpPr/>
          <p:nvPr/>
        </p:nvSpPr>
        <p:spPr>
          <a:xfrm>
            <a:off x="10068260" y="3359673"/>
            <a:ext cx="502617" cy="502617"/>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sp>
        <p:nvSpPr>
          <p:cNvPr id="65" name="Oval 64"/>
          <p:cNvSpPr/>
          <p:nvPr/>
        </p:nvSpPr>
        <p:spPr>
          <a:xfrm>
            <a:off x="11316628" y="4689451"/>
            <a:ext cx="502617" cy="502617"/>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sp>
        <p:nvSpPr>
          <p:cNvPr id="14" name="Oval 13"/>
          <p:cNvSpPr/>
          <p:nvPr/>
        </p:nvSpPr>
        <p:spPr>
          <a:xfrm rot="18948442">
            <a:off x="10831409" y="829742"/>
            <a:ext cx="328273" cy="1639384"/>
          </a:xfrm>
          <a:prstGeom prst="ellipse">
            <a:avLst/>
          </a:prstGeom>
          <a:noFill/>
          <a:ln w="38100">
            <a:solidFill>
              <a:srgbClr val="FF00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Slide Number Placeholder 11">
            <a:extLst>
              <a:ext uri="{FF2B5EF4-FFF2-40B4-BE49-F238E27FC236}">
                <a16:creationId xmlns:a16="http://schemas.microsoft.com/office/drawing/2014/main" id="{2AB78A0B-8530-FC36-C3C9-FDD92470A34F}"/>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325421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par>
                                <p:cTn id="47" presetID="10" presetClass="entr" presetSubtype="0"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par>
                                <p:cTn id="50" presetID="10" presetClass="entr" presetSubtype="0" fill="hold"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childTnLst>
                                </p:cTn>
                              </p:par>
                              <p:par>
                                <p:cTn id="53" presetID="10" presetClass="entr" presetSubtype="0" fill="hold"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par>
                                <p:cTn id="56" presetID="10" presetClass="entr" presetSubtype="0" fill="hold"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500"/>
                                        <p:tgtEl>
                                          <p:spTgt spid="45"/>
                                        </p:tgtEl>
                                      </p:cBhvr>
                                    </p:animEffect>
                                  </p:childTnLst>
                                </p:cTn>
                              </p:par>
                              <p:par>
                                <p:cTn id="59" presetID="10" presetClass="entr" presetSubtype="0" fill="hold" nodeType="with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500"/>
                                        <p:tgtEl>
                                          <p:spTgt spid="4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54"/>
                                        </p:tgtEl>
                                        <p:attrNameLst>
                                          <p:attrName>style.visibility</p:attrName>
                                        </p:attrNameLst>
                                      </p:cBhvr>
                                      <p:to>
                                        <p:strVal val="visible"/>
                                      </p:to>
                                    </p:set>
                                    <p:animEffect transition="in" filter="fade">
                                      <p:cBhvr>
                                        <p:cTn id="64" dur="500"/>
                                        <p:tgtEl>
                                          <p:spTgt spid="15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500"/>
                                        <p:tgtEl>
                                          <p:spTgt spid="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fade">
                                      <p:cBhvr>
                                        <p:cTn id="70" dur="500"/>
                                        <p:tgtEl>
                                          <p:spTgt spid="6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
                                            <p:txEl>
                                              <p:pRg st="2" end="2"/>
                                            </p:txEl>
                                          </p:spTgt>
                                        </p:tgtEl>
                                        <p:attrNameLst>
                                          <p:attrName>style.visibility</p:attrName>
                                        </p:attrNameLst>
                                      </p:cBhvr>
                                      <p:to>
                                        <p:strVal val="visible"/>
                                      </p:to>
                                    </p:set>
                                    <p:animEffect transition="in" filter="fade">
                                      <p:cBhvr>
                                        <p:cTn id="75" dur="500"/>
                                        <p:tgtEl>
                                          <p:spTgt spid="3">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
                                            <p:txEl>
                                              <p:pRg st="3" end="3"/>
                                            </p:txEl>
                                          </p:spTgt>
                                        </p:tgtEl>
                                        <p:attrNameLst>
                                          <p:attrName>style.visibility</p:attrName>
                                        </p:attrNameLst>
                                      </p:cBhvr>
                                      <p:to>
                                        <p:strVal val="visible"/>
                                      </p:to>
                                    </p:set>
                                    <p:animEffect transition="in" filter="fade">
                                      <p:cBhvr>
                                        <p:cTn id="80" dur="500"/>
                                        <p:tgtEl>
                                          <p:spTgt spid="3">
                                            <p:txEl>
                                              <p:pRg st="3" end="3"/>
                                            </p:txEl>
                                          </p:spTgt>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53"/>
                                        </p:tgtEl>
                                        <p:attrNameLst>
                                          <p:attrName>style.visibility</p:attrName>
                                        </p:attrNameLst>
                                      </p:cBhvr>
                                      <p:to>
                                        <p:strVal val="visible"/>
                                      </p:to>
                                    </p:set>
                                    <p:animEffect transition="in" filter="fade">
                                      <p:cBhvr>
                                        <p:cTn id="83" dur="500"/>
                                        <p:tgtEl>
                                          <p:spTgt spid="53"/>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fade">
                                      <p:cBhvr>
                                        <p:cTn id="86" dur="500"/>
                                        <p:tgtEl>
                                          <p:spTgt spid="5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fade">
                                      <p:cBhvr>
                                        <p:cTn id="89" dur="500"/>
                                        <p:tgtEl>
                                          <p:spTgt spid="55"/>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fade">
                                      <p:cBhvr>
                                        <p:cTn id="92" dur="500"/>
                                        <p:tgtEl>
                                          <p:spTgt spid="56"/>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fade">
                                      <p:cBhvr>
                                        <p:cTn id="95" dur="500"/>
                                        <p:tgtEl>
                                          <p:spTgt spid="57"/>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Effect transition="in" filter="fade">
                                      <p:cBhvr>
                                        <p:cTn id="98" dur="500"/>
                                        <p:tgtEl>
                                          <p:spTgt spid="58"/>
                                        </p:tgtEl>
                                      </p:cBhvr>
                                    </p:animEffect>
                                  </p:childTnLst>
                                </p:cTn>
                              </p:par>
                              <p:par>
                                <p:cTn id="99" presetID="10" presetClass="entr" presetSubtype="0" fill="hold" nodeType="withEffect">
                                  <p:stCondLst>
                                    <p:cond delay="0"/>
                                  </p:stCondLst>
                                  <p:childTnLst>
                                    <p:set>
                                      <p:cBhvr>
                                        <p:cTn id="100" dur="1" fill="hold">
                                          <p:stCondLst>
                                            <p:cond delay="0"/>
                                          </p:stCondLst>
                                        </p:cTn>
                                        <p:tgtEl>
                                          <p:spTgt spid="59"/>
                                        </p:tgtEl>
                                        <p:attrNameLst>
                                          <p:attrName>style.visibility</p:attrName>
                                        </p:attrNameLst>
                                      </p:cBhvr>
                                      <p:to>
                                        <p:strVal val="visible"/>
                                      </p:to>
                                    </p:set>
                                    <p:animEffect transition="in" filter="fade">
                                      <p:cBhvr>
                                        <p:cTn id="101" dur="500"/>
                                        <p:tgtEl>
                                          <p:spTgt spid="59"/>
                                        </p:tgtEl>
                                      </p:cBhvr>
                                    </p:animEffect>
                                  </p:childTnLst>
                                </p:cTn>
                              </p:par>
                              <p:par>
                                <p:cTn id="102" presetID="10" presetClass="entr" presetSubtype="0" fill="hold" nodeType="withEffect">
                                  <p:stCondLst>
                                    <p:cond delay="0"/>
                                  </p:stCondLst>
                                  <p:childTnLst>
                                    <p:set>
                                      <p:cBhvr>
                                        <p:cTn id="103" dur="1" fill="hold">
                                          <p:stCondLst>
                                            <p:cond delay="0"/>
                                          </p:stCondLst>
                                        </p:cTn>
                                        <p:tgtEl>
                                          <p:spTgt spid="60"/>
                                        </p:tgtEl>
                                        <p:attrNameLst>
                                          <p:attrName>style.visibility</p:attrName>
                                        </p:attrNameLst>
                                      </p:cBhvr>
                                      <p:to>
                                        <p:strVal val="visible"/>
                                      </p:to>
                                    </p:set>
                                    <p:animEffect transition="in" filter="fade">
                                      <p:cBhvr>
                                        <p:cTn id="104" dur="500"/>
                                        <p:tgtEl>
                                          <p:spTgt spid="60"/>
                                        </p:tgtEl>
                                      </p:cBhvr>
                                    </p:animEffect>
                                  </p:childTnLst>
                                </p:cTn>
                              </p:par>
                              <p:par>
                                <p:cTn id="105" presetID="10" presetClass="entr" presetSubtype="0" fill="hold" nodeType="with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fade">
                                      <p:cBhvr>
                                        <p:cTn id="107" dur="500"/>
                                        <p:tgtEl>
                                          <p:spTgt spid="62"/>
                                        </p:tgtEl>
                                      </p:cBhvr>
                                    </p:animEffect>
                                  </p:childTnLst>
                                </p:cTn>
                              </p:par>
                              <p:par>
                                <p:cTn id="108" presetID="10" presetClass="entr" presetSubtype="0" fill="hold" nodeType="withEffect">
                                  <p:stCondLst>
                                    <p:cond delay="0"/>
                                  </p:stCondLst>
                                  <p:childTnLst>
                                    <p:set>
                                      <p:cBhvr>
                                        <p:cTn id="109" dur="1" fill="hold">
                                          <p:stCondLst>
                                            <p:cond delay="0"/>
                                          </p:stCondLst>
                                        </p:cTn>
                                        <p:tgtEl>
                                          <p:spTgt spid="66"/>
                                        </p:tgtEl>
                                        <p:attrNameLst>
                                          <p:attrName>style.visibility</p:attrName>
                                        </p:attrNameLst>
                                      </p:cBhvr>
                                      <p:to>
                                        <p:strVal val="visible"/>
                                      </p:to>
                                    </p:set>
                                    <p:animEffect transition="in" filter="fade">
                                      <p:cBhvr>
                                        <p:cTn id="110" dur="500"/>
                                        <p:tgtEl>
                                          <p:spTgt spid="66"/>
                                        </p:tgtEl>
                                      </p:cBhvr>
                                    </p:animEffect>
                                  </p:childTnLst>
                                </p:cTn>
                              </p:par>
                              <p:par>
                                <p:cTn id="111" presetID="10" presetClass="entr" presetSubtype="0" fill="hold" nodeType="withEffect">
                                  <p:stCondLst>
                                    <p:cond delay="0"/>
                                  </p:stCondLst>
                                  <p:childTnLst>
                                    <p:set>
                                      <p:cBhvr>
                                        <p:cTn id="112" dur="1" fill="hold">
                                          <p:stCondLst>
                                            <p:cond delay="0"/>
                                          </p:stCondLst>
                                        </p:cTn>
                                        <p:tgtEl>
                                          <p:spTgt spid="100"/>
                                        </p:tgtEl>
                                        <p:attrNameLst>
                                          <p:attrName>style.visibility</p:attrName>
                                        </p:attrNameLst>
                                      </p:cBhvr>
                                      <p:to>
                                        <p:strVal val="visible"/>
                                      </p:to>
                                    </p:set>
                                    <p:animEffect transition="in" filter="fade">
                                      <p:cBhvr>
                                        <p:cTn id="113" dur="500"/>
                                        <p:tgtEl>
                                          <p:spTgt spid="100"/>
                                        </p:tgtEl>
                                      </p:cBhvr>
                                    </p:animEffect>
                                  </p:childTnLst>
                                </p:cTn>
                              </p:par>
                              <p:par>
                                <p:cTn id="114" presetID="10" presetClass="entr" presetSubtype="0" fill="hold" nodeType="with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500"/>
                                        <p:tgtEl>
                                          <p:spTgt spid="105"/>
                                        </p:tgtEl>
                                      </p:cBhvr>
                                    </p:animEffect>
                                  </p:childTnLst>
                                </p:cTn>
                              </p:par>
                              <p:par>
                                <p:cTn id="117" presetID="10" presetClass="entr" presetSubtype="0" fill="hold" nodeType="withEffect">
                                  <p:stCondLst>
                                    <p:cond delay="0"/>
                                  </p:stCondLst>
                                  <p:childTnLst>
                                    <p:set>
                                      <p:cBhvr>
                                        <p:cTn id="118" dur="1" fill="hold">
                                          <p:stCondLst>
                                            <p:cond delay="0"/>
                                          </p:stCondLst>
                                        </p:cTn>
                                        <p:tgtEl>
                                          <p:spTgt spid="108"/>
                                        </p:tgtEl>
                                        <p:attrNameLst>
                                          <p:attrName>style.visibility</p:attrName>
                                        </p:attrNameLst>
                                      </p:cBhvr>
                                      <p:to>
                                        <p:strVal val="visible"/>
                                      </p:to>
                                    </p:set>
                                    <p:animEffect transition="in" filter="fade">
                                      <p:cBhvr>
                                        <p:cTn id="119" dur="500"/>
                                        <p:tgtEl>
                                          <p:spTgt spid="108"/>
                                        </p:tgtEl>
                                      </p:cBhvr>
                                    </p:animEffect>
                                  </p:childTnLst>
                                </p:cTn>
                              </p:par>
                              <p:par>
                                <p:cTn id="120" presetID="10" presetClass="entr" presetSubtype="0" fill="hold" nodeType="withEffect">
                                  <p:stCondLst>
                                    <p:cond delay="0"/>
                                  </p:stCondLst>
                                  <p:childTnLst>
                                    <p:set>
                                      <p:cBhvr>
                                        <p:cTn id="121" dur="1" fill="hold">
                                          <p:stCondLst>
                                            <p:cond delay="0"/>
                                          </p:stCondLst>
                                        </p:cTn>
                                        <p:tgtEl>
                                          <p:spTgt spid="115"/>
                                        </p:tgtEl>
                                        <p:attrNameLst>
                                          <p:attrName>style.visibility</p:attrName>
                                        </p:attrNameLst>
                                      </p:cBhvr>
                                      <p:to>
                                        <p:strVal val="visible"/>
                                      </p:to>
                                    </p:set>
                                    <p:animEffect transition="in" filter="fade">
                                      <p:cBhvr>
                                        <p:cTn id="122" dur="500"/>
                                        <p:tgtEl>
                                          <p:spTgt spid="115"/>
                                        </p:tgtEl>
                                      </p:cBhvr>
                                    </p:animEffect>
                                  </p:childTnLst>
                                </p:cTn>
                              </p:par>
                              <p:par>
                                <p:cTn id="123" presetID="10" presetClass="entr" presetSubtype="0" fill="hold" nodeType="withEffect">
                                  <p:stCondLst>
                                    <p:cond delay="0"/>
                                  </p:stCondLst>
                                  <p:childTnLst>
                                    <p:set>
                                      <p:cBhvr>
                                        <p:cTn id="124" dur="1" fill="hold">
                                          <p:stCondLst>
                                            <p:cond delay="0"/>
                                          </p:stCondLst>
                                        </p:cTn>
                                        <p:tgtEl>
                                          <p:spTgt spid="123"/>
                                        </p:tgtEl>
                                        <p:attrNameLst>
                                          <p:attrName>style.visibility</p:attrName>
                                        </p:attrNameLst>
                                      </p:cBhvr>
                                      <p:to>
                                        <p:strVal val="visible"/>
                                      </p:to>
                                    </p:set>
                                    <p:animEffect transition="in" filter="fade">
                                      <p:cBhvr>
                                        <p:cTn id="125" dur="500"/>
                                        <p:tgtEl>
                                          <p:spTgt spid="123"/>
                                        </p:tgtEl>
                                      </p:cBhvr>
                                    </p:animEffect>
                                  </p:childTnLst>
                                </p:cTn>
                              </p:par>
                              <p:par>
                                <p:cTn id="126" presetID="10" presetClass="entr" presetSubtype="0" fill="hold" nodeType="withEffect">
                                  <p:stCondLst>
                                    <p:cond delay="0"/>
                                  </p:stCondLst>
                                  <p:childTnLst>
                                    <p:set>
                                      <p:cBhvr>
                                        <p:cTn id="127" dur="1" fill="hold">
                                          <p:stCondLst>
                                            <p:cond delay="0"/>
                                          </p:stCondLst>
                                        </p:cTn>
                                        <p:tgtEl>
                                          <p:spTgt spid="136"/>
                                        </p:tgtEl>
                                        <p:attrNameLst>
                                          <p:attrName>style.visibility</p:attrName>
                                        </p:attrNameLst>
                                      </p:cBhvr>
                                      <p:to>
                                        <p:strVal val="visible"/>
                                      </p:to>
                                    </p:set>
                                    <p:animEffect transition="in" filter="fade">
                                      <p:cBhvr>
                                        <p:cTn id="128" dur="500"/>
                                        <p:tgtEl>
                                          <p:spTgt spid="136"/>
                                        </p:tgtEl>
                                      </p:cBhvr>
                                    </p:animEffect>
                                  </p:childTnLst>
                                </p:cTn>
                              </p:par>
                              <p:par>
                                <p:cTn id="129" presetID="10" presetClass="entr" presetSubtype="0" fill="hold" nodeType="withEffect">
                                  <p:stCondLst>
                                    <p:cond delay="0"/>
                                  </p:stCondLst>
                                  <p:childTnLst>
                                    <p:set>
                                      <p:cBhvr>
                                        <p:cTn id="130" dur="1" fill="hold">
                                          <p:stCondLst>
                                            <p:cond delay="0"/>
                                          </p:stCondLst>
                                        </p:cTn>
                                        <p:tgtEl>
                                          <p:spTgt spid="139"/>
                                        </p:tgtEl>
                                        <p:attrNameLst>
                                          <p:attrName>style.visibility</p:attrName>
                                        </p:attrNameLst>
                                      </p:cBhvr>
                                      <p:to>
                                        <p:strVal val="visible"/>
                                      </p:to>
                                    </p:set>
                                    <p:animEffect transition="in" filter="fade">
                                      <p:cBhvr>
                                        <p:cTn id="131" dur="500"/>
                                        <p:tgtEl>
                                          <p:spTgt spid="139"/>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52"/>
                                        </p:tgtEl>
                                        <p:attrNameLst>
                                          <p:attrName>style.visibility</p:attrName>
                                        </p:attrNameLst>
                                      </p:cBhvr>
                                      <p:to>
                                        <p:strVal val="visible"/>
                                      </p:to>
                                    </p:set>
                                    <p:animEffect transition="in" filter="fade">
                                      <p:cBhvr>
                                        <p:cTn id="134" dur="500"/>
                                        <p:tgtEl>
                                          <p:spTgt spid="52"/>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Effect transition="in" filter="fade">
                                      <p:cBhvr>
                                        <p:cTn id="137" dur="500"/>
                                        <p:tgtEl>
                                          <p:spTgt spid="49"/>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500"/>
                                        <p:tgtEl>
                                          <p:spTgt spid="51"/>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3">
                                            <p:txEl>
                                              <p:pRg st="4" end="4"/>
                                            </p:txEl>
                                          </p:spTgt>
                                        </p:tgtEl>
                                        <p:attrNameLst>
                                          <p:attrName>style.visibility</p:attrName>
                                        </p:attrNameLst>
                                      </p:cBhvr>
                                      <p:to>
                                        <p:strVal val="visible"/>
                                      </p:to>
                                    </p:set>
                                    <p:animEffect transition="in" filter="fade">
                                      <p:cBhvr>
                                        <p:cTn id="145" dur="500"/>
                                        <p:tgtEl>
                                          <p:spTgt spid="3">
                                            <p:txEl>
                                              <p:pRg st="4" end="4"/>
                                            </p:txEl>
                                          </p:spTgt>
                                        </p:tgtEl>
                                      </p:cBhvr>
                                    </p:animEffect>
                                  </p:childTnLst>
                                </p:cTn>
                              </p:par>
                              <p:par>
                                <p:cTn id="146" presetID="10" presetClass="entr" presetSubtype="0" fill="hold" nodeType="withEffect">
                                  <p:stCondLst>
                                    <p:cond delay="0"/>
                                  </p:stCondLst>
                                  <p:childTnLst>
                                    <p:set>
                                      <p:cBhvr>
                                        <p:cTn id="147" dur="1" fill="hold">
                                          <p:stCondLst>
                                            <p:cond delay="0"/>
                                          </p:stCondLst>
                                        </p:cTn>
                                        <p:tgtEl>
                                          <p:spTgt spid="3">
                                            <p:txEl>
                                              <p:pRg st="5" end="5"/>
                                            </p:txEl>
                                          </p:spTgt>
                                        </p:tgtEl>
                                        <p:attrNameLst>
                                          <p:attrName>style.visibility</p:attrName>
                                        </p:attrNameLst>
                                      </p:cBhvr>
                                      <p:to>
                                        <p:strVal val="visible"/>
                                      </p:to>
                                    </p:set>
                                    <p:animEffect transition="in" filter="fade">
                                      <p:cBhvr>
                                        <p:cTn id="148" dur="500"/>
                                        <p:tgtEl>
                                          <p:spTgt spid="3">
                                            <p:txEl>
                                              <p:pRg st="5" end="5"/>
                                            </p:txEl>
                                          </p:spTgt>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nodeType="clickEffect">
                                  <p:stCondLst>
                                    <p:cond delay="0"/>
                                  </p:stCondLst>
                                  <p:childTnLst>
                                    <p:set>
                                      <p:cBhvr>
                                        <p:cTn id="152" dur="1" fill="hold">
                                          <p:stCondLst>
                                            <p:cond delay="0"/>
                                          </p:stCondLst>
                                        </p:cTn>
                                        <p:tgtEl>
                                          <p:spTgt spid="63"/>
                                        </p:tgtEl>
                                        <p:attrNameLst>
                                          <p:attrName>style.visibility</p:attrName>
                                        </p:attrNameLst>
                                      </p:cBhvr>
                                      <p:to>
                                        <p:strVal val="visible"/>
                                      </p:to>
                                    </p:set>
                                    <p:animEffect transition="in" filter="fade">
                                      <p:cBhvr>
                                        <p:cTn id="153" dur="500"/>
                                        <p:tgtEl>
                                          <p:spTgt spid="63"/>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64"/>
                                        </p:tgtEl>
                                        <p:attrNameLst>
                                          <p:attrName>style.visibility</p:attrName>
                                        </p:attrNameLst>
                                      </p:cBhvr>
                                      <p:to>
                                        <p:strVal val="visible"/>
                                      </p:to>
                                    </p:set>
                                    <p:animEffect transition="in" filter="fade">
                                      <p:cBhvr>
                                        <p:cTn id="156" dur="500"/>
                                        <p:tgtEl>
                                          <p:spTgt spid="64"/>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65"/>
                                        </p:tgtEl>
                                        <p:attrNameLst>
                                          <p:attrName>style.visibility</p:attrName>
                                        </p:attrNameLst>
                                      </p:cBhvr>
                                      <p:to>
                                        <p:strVal val="visible"/>
                                      </p:to>
                                    </p:set>
                                    <p:animEffect transition="in" filter="fade">
                                      <p:cBhvr>
                                        <p:cTn id="159" dur="500"/>
                                        <p:tgtEl>
                                          <p:spTgt spid="65"/>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nodeType="clickEffect">
                                  <p:stCondLst>
                                    <p:cond delay="0"/>
                                  </p:stCondLst>
                                  <p:childTnLst>
                                    <p:set>
                                      <p:cBhvr>
                                        <p:cTn id="163" dur="1" fill="hold">
                                          <p:stCondLst>
                                            <p:cond delay="0"/>
                                          </p:stCondLst>
                                        </p:cTn>
                                        <p:tgtEl>
                                          <p:spTgt spid="3">
                                            <p:txEl>
                                              <p:pRg st="6" end="6"/>
                                            </p:txEl>
                                          </p:spTgt>
                                        </p:tgtEl>
                                        <p:attrNameLst>
                                          <p:attrName>style.visibility</p:attrName>
                                        </p:attrNameLst>
                                      </p:cBhvr>
                                      <p:to>
                                        <p:strVal val="visible"/>
                                      </p:to>
                                    </p:set>
                                    <p:animEffect transition="in" filter="fade">
                                      <p:cBhvr>
                                        <p:cTn id="164" dur="500"/>
                                        <p:tgtEl>
                                          <p:spTgt spid="3">
                                            <p:txEl>
                                              <p:pRg st="6" end="6"/>
                                            </p:txEl>
                                          </p:spTgt>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nodeType="clickEffect">
                                  <p:stCondLst>
                                    <p:cond delay="0"/>
                                  </p:stCondLst>
                                  <p:childTnLst>
                                    <p:set>
                                      <p:cBhvr>
                                        <p:cTn id="168" dur="1" fill="hold">
                                          <p:stCondLst>
                                            <p:cond delay="0"/>
                                          </p:stCondLst>
                                        </p:cTn>
                                        <p:tgtEl>
                                          <p:spTgt spid="3">
                                            <p:txEl>
                                              <p:pRg st="7" end="7"/>
                                            </p:txEl>
                                          </p:spTgt>
                                        </p:tgtEl>
                                        <p:attrNameLst>
                                          <p:attrName>style.visibility</p:attrName>
                                        </p:attrNameLst>
                                      </p:cBhvr>
                                      <p:to>
                                        <p:strVal val="visible"/>
                                      </p:to>
                                    </p:set>
                                    <p:animEffect transition="in" filter="fade">
                                      <p:cBhvr>
                                        <p:cTn id="169" dur="500"/>
                                        <p:tgtEl>
                                          <p:spTgt spid="3">
                                            <p:txEl>
                                              <p:pRg st="7" end="7"/>
                                            </p:txEl>
                                          </p:spTgt>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4"/>
                                        </p:tgtEl>
                                        <p:attrNameLst>
                                          <p:attrName>style.visibility</p:attrName>
                                        </p:attrNameLst>
                                      </p:cBhvr>
                                      <p:to>
                                        <p:strVal val="visible"/>
                                      </p:to>
                                    </p:set>
                                    <p:animEffect transition="in" filter="fade">
                                      <p:cBhvr>
                                        <p:cTn id="17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53" grpId="0" animBg="1"/>
      <p:bldP spid="54" grpId="0" animBg="1"/>
      <p:bldP spid="55" grpId="0" animBg="1"/>
      <p:bldP spid="56" grpId="0" animBg="1"/>
      <p:bldP spid="57" grpId="0" animBg="1"/>
      <p:bldP spid="58" grpId="0" animBg="1"/>
      <p:bldP spid="52" grpId="0" animBg="1"/>
      <p:bldP spid="154" grpId="0" animBg="1"/>
      <p:bldP spid="4" grpId="0"/>
      <p:bldP spid="49" grpId="0"/>
      <p:bldP spid="51" grpId="0"/>
      <p:bldP spid="61" grpId="0"/>
      <p:bldP spid="64" grpId="0" animBg="1"/>
      <p:bldP spid="65"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669" y="-2"/>
            <a:ext cx="11825486" cy="1028386"/>
          </a:xfrm>
        </p:spPr>
        <p:txBody>
          <a:bodyPr>
            <a:normAutofit fontScale="90000"/>
          </a:bodyPr>
          <a:lstStyle/>
          <a:p>
            <a:r>
              <a:rPr lang="en-CA" dirty="0"/>
              <a:t>Proving this is a </a:t>
            </a:r>
            <a:r>
              <a:rPr lang="en-CA" b="1" dirty="0"/>
              <a:t>Polynomial transformation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6839" y="1236374"/>
                <a:ext cx="10820572" cy="3596018"/>
              </a:xfrm>
            </p:spPr>
            <p:txBody>
              <a:bodyPr>
                <a:normAutofit/>
              </a:bodyPr>
              <a:lstStyle/>
              <a:p>
                <a:r>
                  <a:rPr lang="en-CA" b="0" dirty="0">
                    <a:latin typeface="+mj-lt"/>
                  </a:rPr>
                  <a:t>We denote Clique by </a:t>
                </a:r>
                <a14:m>
                  <m:oMath xmlns:m="http://schemas.openxmlformats.org/officeDocument/2006/math">
                    <m:r>
                      <a:rPr lang="en-CA" b="0" i="1" smtClean="0">
                        <a:latin typeface="Cambria Math" panose="02040503050406030204" pitchFamily="18" charset="0"/>
                      </a:rPr>
                      <m:t>𝐶𝐿</m:t>
                    </m:r>
                  </m:oMath>
                </a14:m>
                <a:r>
                  <a:rPr lang="en-CA" b="0" dirty="0">
                    <a:latin typeface="+mj-lt"/>
                  </a:rPr>
                  <a:t> and Vertex-Cover by </a:t>
                </a:r>
                <a14:m>
                  <m:oMath xmlns:m="http://schemas.openxmlformats.org/officeDocument/2006/math">
                    <m:r>
                      <a:rPr lang="en-CA" b="0" i="1" dirty="0" smtClean="0">
                        <a:latin typeface="Cambria Math" panose="02040503050406030204" pitchFamily="18" charset="0"/>
                      </a:rPr>
                      <m:t>𝑉𝐶</m:t>
                    </m:r>
                  </m:oMath>
                </a14:m>
                <a:endParaRPr lang="en-CA" b="0" dirty="0">
                  <a:latin typeface="+mj-lt"/>
                </a:endParaRPr>
              </a:p>
              <a:p>
                <a14:m>
                  <m:oMath xmlns:m="http://schemas.openxmlformats.org/officeDocument/2006/math">
                    <m:r>
                      <a:rPr lang="en-CA" b="0" i="1" smtClean="0">
                        <a:latin typeface="Cambria Math" panose="02040503050406030204" pitchFamily="18" charset="0"/>
                      </a:rPr>
                      <m:t>𝐶𝐿</m:t>
                    </m:r>
                    <m:sSub>
                      <m:sSubPr>
                        <m:ctrlPr>
                          <a:rPr lang="en-CA" b="0" i="1" smtClean="0">
                            <a:latin typeface="Cambria Math" panose="02040503050406030204" pitchFamily="18" charset="0"/>
                          </a:rPr>
                        </m:ctrlPr>
                      </m:sSubPr>
                      <m:e>
                        <m:r>
                          <a:rPr lang="en-CA" b="0" i="1" smtClean="0">
                            <a:latin typeface="Cambria Math" panose="02040503050406030204" pitchFamily="18" charset="0"/>
                          </a:rPr>
                          <m:t>≤</m:t>
                        </m:r>
                      </m:e>
                      <m:sub>
                        <m:r>
                          <a:rPr lang="en-CA" b="0" i="1" smtClean="0">
                            <a:latin typeface="Cambria Math" panose="02040503050406030204" pitchFamily="18" charset="0"/>
                          </a:rPr>
                          <m:t>𝑃</m:t>
                        </m:r>
                      </m:sub>
                    </m:sSub>
                    <m:r>
                      <a:rPr lang="en-CA" b="0" i="1" smtClean="0">
                        <a:latin typeface="Cambria Math" panose="02040503050406030204" pitchFamily="18" charset="0"/>
                      </a:rPr>
                      <m:t>𝑉𝐶</m:t>
                    </m:r>
                  </m:oMath>
                </a14:m>
                <a:r>
                  <a:rPr lang="en-CA" dirty="0">
                    <a:latin typeface="+mj-lt"/>
                  </a:rPr>
                  <a:t> </a:t>
                </a:r>
                <a:r>
                  <a:rPr lang="en-CA" b="1" u="sng" dirty="0">
                    <a:latin typeface="+mj-lt"/>
                  </a:rPr>
                  <a:t>iff</a:t>
                </a:r>
                <a:r>
                  <a:rPr lang="en-CA" b="0" dirty="0">
                    <a:latin typeface="+mj-lt"/>
                  </a:rPr>
                  <a:t> there exists </a:t>
                </a:r>
                <a14:m>
                  <m:oMath xmlns:m="http://schemas.openxmlformats.org/officeDocument/2006/math">
                    <m:r>
                      <a:rPr lang="en-CA" b="0" i="1" smtClean="0">
                        <a:latin typeface="Cambria Math" panose="02040503050406030204" pitchFamily="18" charset="0"/>
                      </a:rPr>
                      <m:t>𝑓</m:t>
                    </m:r>
                    <m:r>
                      <a:rPr lang="en-CA" b="0" i="1" smtClean="0">
                        <a:latin typeface="Cambria Math" panose="02040503050406030204" pitchFamily="18" charset="0"/>
                      </a:rPr>
                      <m:t> :</m:t>
                    </m:r>
                    <m:r>
                      <a:rPr lang="en-CA" b="0" i="1" smtClean="0">
                        <a:latin typeface="Cambria Math" panose="02040503050406030204" pitchFamily="18" charset="0"/>
                      </a:rPr>
                      <m:t>ℐ</m:t>
                    </m:r>
                    <m:d>
                      <m:dPr>
                        <m:ctrlPr>
                          <a:rPr lang="en-CA" b="0" i="1" smtClean="0">
                            <a:latin typeface="Cambria Math" panose="02040503050406030204" pitchFamily="18" charset="0"/>
                          </a:rPr>
                        </m:ctrlPr>
                      </m:dPr>
                      <m:e>
                        <m:r>
                          <a:rPr lang="en-CA" b="0" i="1" smtClean="0">
                            <a:latin typeface="Cambria Math" panose="02040503050406030204" pitchFamily="18" charset="0"/>
                          </a:rPr>
                          <m:t>𝐶𝐿</m:t>
                        </m:r>
                      </m:e>
                    </m:d>
                    <m:r>
                      <a:rPr lang="en-CA" b="0" i="1" smtClean="0">
                        <a:latin typeface="Cambria Math" panose="02040503050406030204" pitchFamily="18" charset="0"/>
                      </a:rPr>
                      <m:t>→</m:t>
                    </m:r>
                    <m:r>
                      <a:rPr lang="en-CA" b="0" i="1" smtClean="0">
                        <a:latin typeface="Cambria Math" panose="02040503050406030204" pitchFamily="18" charset="0"/>
                      </a:rPr>
                      <m:t>ℐ</m:t>
                    </m:r>
                    <m:r>
                      <a:rPr lang="en-CA" b="0" i="1" smtClean="0">
                        <a:latin typeface="Cambria Math" panose="02040503050406030204" pitchFamily="18" charset="0"/>
                      </a:rPr>
                      <m:t>(</m:t>
                    </m:r>
                    <m:r>
                      <a:rPr lang="en-CA" b="0" i="1" smtClean="0">
                        <a:latin typeface="Cambria Math" panose="02040503050406030204" pitchFamily="18" charset="0"/>
                      </a:rPr>
                      <m:t>𝑉𝐶</m:t>
                    </m:r>
                    <m:r>
                      <a:rPr lang="en-CA" b="0" i="1" smtClean="0">
                        <a:latin typeface="Cambria Math" panose="02040503050406030204" pitchFamily="18" charset="0"/>
                      </a:rPr>
                      <m:t>)</m:t>
                    </m:r>
                  </m:oMath>
                </a14:m>
                <a:r>
                  <a:rPr lang="en-CA" b="0" dirty="0">
                    <a:latin typeface="+mj-lt"/>
                  </a:rPr>
                  <a:t> such that:</a:t>
                </a:r>
              </a:p>
              <a:p>
                <a:pPr lvl="1"/>
                <a14:m>
                  <m:oMath xmlns:m="http://schemas.openxmlformats.org/officeDocument/2006/math">
                    <m:r>
                      <a:rPr lang="en-CA" b="0" i="1" smtClean="0">
                        <a:latin typeface="Cambria Math" panose="02040503050406030204" pitchFamily="18" charset="0"/>
                      </a:rPr>
                      <m:t>𝑓</m:t>
                    </m:r>
                    <m:r>
                      <a:rPr lang="en-CA" b="0" i="1" smtClean="0">
                        <a:latin typeface="Cambria Math" panose="02040503050406030204" pitchFamily="18" charset="0"/>
                      </a:rPr>
                      <m:t>(</m:t>
                    </m:r>
                    <m:r>
                      <a:rPr lang="en-CA" b="0" i="1" smtClean="0">
                        <a:latin typeface="Cambria Math" panose="02040503050406030204" pitchFamily="18" charset="0"/>
                      </a:rPr>
                      <m:t>𝐼</m:t>
                    </m:r>
                    <m:r>
                      <a:rPr lang="en-CA" b="0" i="1" smtClean="0">
                        <a:latin typeface="Cambria Math" panose="02040503050406030204" pitchFamily="18" charset="0"/>
                      </a:rPr>
                      <m:t>)</m:t>
                    </m:r>
                  </m:oMath>
                </a14:m>
                <a:r>
                  <a:rPr lang="en-CA" dirty="0"/>
                  <a:t> is computable in poly-time, for all </a:t>
                </a:r>
                <a14:m>
                  <m:oMath xmlns:m="http://schemas.openxmlformats.org/officeDocument/2006/math">
                    <m:r>
                      <a:rPr lang="en-CA" b="0" i="1" smtClean="0">
                        <a:latin typeface="Cambria Math" panose="02040503050406030204" pitchFamily="18" charset="0"/>
                      </a:rPr>
                      <m:t>𝐼</m:t>
                    </m:r>
                    <m:r>
                      <a:rPr lang="en-CA" b="0" i="1" smtClean="0">
                        <a:latin typeface="Cambria Math" panose="02040503050406030204" pitchFamily="18" charset="0"/>
                      </a:rPr>
                      <m:t>∈</m:t>
                    </m:r>
                    <m:r>
                      <a:rPr lang="en-CA" b="0" i="1" smtClean="0">
                        <a:latin typeface="Cambria Math" panose="02040503050406030204" pitchFamily="18" charset="0"/>
                      </a:rPr>
                      <m:t>ℐ</m:t>
                    </m:r>
                    <m:r>
                      <a:rPr lang="en-CA" b="0" i="1" smtClean="0">
                        <a:latin typeface="Cambria Math" panose="02040503050406030204" pitchFamily="18" charset="0"/>
                      </a:rPr>
                      <m:t>(</m:t>
                    </m:r>
                    <m:r>
                      <a:rPr lang="en-CA" b="0" i="1" smtClean="0">
                        <a:latin typeface="Cambria Math" panose="02040503050406030204" pitchFamily="18" charset="0"/>
                      </a:rPr>
                      <m:t>𝐶𝐿</m:t>
                    </m:r>
                    <m:r>
                      <a:rPr lang="en-CA" b="0" i="1" smtClean="0">
                        <a:latin typeface="Cambria Math" panose="02040503050406030204" pitchFamily="18" charset="0"/>
                      </a:rPr>
                      <m:t>)</m:t>
                    </m:r>
                  </m:oMath>
                </a14:m>
                <a:endParaRPr lang="en-CA" dirty="0"/>
              </a:p>
              <a:p>
                <a:pPr lvl="1"/>
                <a:r>
                  <a:rPr lang="en-CA" dirty="0"/>
                  <a:t>If </a:t>
                </a:r>
                <a14:m>
                  <m:oMath xmlns:m="http://schemas.openxmlformats.org/officeDocument/2006/math">
                    <m:r>
                      <a:rPr lang="en-CA" b="0" i="1" smtClean="0">
                        <a:latin typeface="Cambria Math" panose="02040503050406030204" pitchFamily="18" charset="0"/>
                      </a:rPr>
                      <m:t>𝐼</m:t>
                    </m:r>
                    <m:r>
                      <a:rPr lang="en-CA" b="0" i="1" smtClean="0">
                        <a:latin typeface="Cambria Math" panose="02040503050406030204" pitchFamily="18" charset="0"/>
                      </a:rPr>
                      <m:t>∈</m:t>
                    </m:r>
                    <m:sSub>
                      <m:sSubPr>
                        <m:ctrlPr>
                          <a:rPr lang="en-CA" b="0" i="1" smtClean="0">
                            <a:latin typeface="Cambria Math" panose="02040503050406030204" pitchFamily="18" charset="0"/>
                          </a:rPr>
                        </m:ctrlPr>
                      </m:sSubPr>
                      <m:e>
                        <m:r>
                          <a:rPr lang="en-CA" b="0" i="1" smtClean="0">
                            <a:latin typeface="Cambria Math" panose="02040503050406030204" pitchFamily="18" charset="0"/>
                          </a:rPr>
                          <m:t>ℐ</m:t>
                        </m:r>
                      </m:e>
                      <m:sub>
                        <m:r>
                          <a:rPr lang="en-CA" b="0" i="1" smtClean="0">
                            <a:latin typeface="Cambria Math" panose="02040503050406030204" pitchFamily="18" charset="0"/>
                          </a:rPr>
                          <m:t>𝑦𝑒𝑠</m:t>
                        </m:r>
                      </m:sub>
                    </m:sSub>
                    <m:r>
                      <a:rPr lang="en-CA" b="0" i="1" smtClean="0">
                        <a:latin typeface="Cambria Math" panose="02040503050406030204" pitchFamily="18" charset="0"/>
                      </a:rPr>
                      <m:t>(</m:t>
                    </m:r>
                    <m:r>
                      <a:rPr lang="en-CA" b="0" i="1" smtClean="0">
                        <a:latin typeface="Cambria Math" panose="02040503050406030204" pitchFamily="18" charset="0"/>
                      </a:rPr>
                      <m:t>𝐶𝐿</m:t>
                    </m:r>
                    <m:r>
                      <a:rPr lang="en-CA" b="0" i="1" smtClean="0">
                        <a:latin typeface="Cambria Math" panose="02040503050406030204" pitchFamily="18" charset="0"/>
                      </a:rPr>
                      <m:t>)</m:t>
                    </m:r>
                  </m:oMath>
                </a14:m>
                <a:r>
                  <a:rPr lang="en-CA" dirty="0"/>
                  <a:t> then </a:t>
                </a:r>
                <a14:m>
                  <m:oMath xmlns:m="http://schemas.openxmlformats.org/officeDocument/2006/math">
                    <m:r>
                      <a:rPr lang="en-CA" b="0" i="1" smtClean="0">
                        <a:latin typeface="Cambria Math" panose="02040503050406030204" pitchFamily="18" charset="0"/>
                      </a:rPr>
                      <m:t>𝑓</m:t>
                    </m:r>
                    <m:d>
                      <m:dPr>
                        <m:ctrlPr>
                          <a:rPr lang="en-CA" b="0" i="1" smtClean="0">
                            <a:latin typeface="Cambria Math" panose="02040503050406030204" pitchFamily="18" charset="0"/>
                          </a:rPr>
                        </m:ctrlPr>
                      </m:dPr>
                      <m:e>
                        <m:r>
                          <a:rPr lang="en-CA" b="0" i="1" smtClean="0">
                            <a:latin typeface="Cambria Math" panose="02040503050406030204" pitchFamily="18" charset="0"/>
                          </a:rPr>
                          <m:t>𝐼</m:t>
                        </m:r>
                      </m:e>
                    </m:d>
                    <m:r>
                      <a:rPr lang="en-CA" b="0" i="1" smtClean="0">
                        <a:latin typeface="Cambria Math" panose="02040503050406030204" pitchFamily="18" charset="0"/>
                      </a:rPr>
                      <m:t>∈</m:t>
                    </m:r>
                    <m:sSub>
                      <m:sSubPr>
                        <m:ctrlPr>
                          <a:rPr lang="en-CA" b="0" i="1" smtClean="0">
                            <a:latin typeface="Cambria Math" panose="02040503050406030204" pitchFamily="18" charset="0"/>
                          </a:rPr>
                        </m:ctrlPr>
                      </m:sSubPr>
                      <m:e>
                        <m:r>
                          <a:rPr lang="en-CA" b="0" i="1" smtClean="0">
                            <a:latin typeface="Cambria Math" panose="02040503050406030204" pitchFamily="18" charset="0"/>
                          </a:rPr>
                          <m:t>ℐ</m:t>
                        </m:r>
                      </m:e>
                      <m:sub>
                        <m:r>
                          <a:rPr lang="en-CA" b="0" i="1" smtClean="0">
                            <a:latin typeface="Cambria Math" panose="02040503050406030204" pitchFamily="18" charset="0"/>
                          </a:rPr>
                          <m:t>𝑦𝑒𝑠</m:t>
                        </m:r>
                      </m:sub>
                    </m:sSub>
                    <m:r>
                      <a:rPr lang="en-CA" b="0" i="1" smtClean="0">
                        <a:latin typeface="Cambria Math" panose="02040503050406030204" pitchFamily="18" charset="0"/>
                      </a:rPr>
                      <m:t>(</m:t>
                    </m:r>
                    <m:r>
                      <a:rPr lang="en-CA" b="0" i="1" smtClean="0">
                        <a:latin typeface="Cambria Math" panose="02040503050406030204" pitchFamily="18" charset="0"/>
                      </a:rPr>
                      <m:t>𝑉𝐶</m:t>
                    </m:r>
                    <m:r>
                      <a:rPr lang="en-CA" b="0" i="1" smtClean="0">
                        <a:latin typeface="Cambria Math" panose="02040503050406030204" pitchFamily="18" charset="0"/>
                      </a:rPr>
                      <m:t>)</m:t>
                    </m:r>
                  </m:oMath>
                </a14:m>
                <a:endParaRPr lang="en-CA" dirty="0"/>
              </a:p>
              <a:p>
                <a:pPr lvl="1"/>
                <a:r>
                  <a:rPr lang="en-CA" b="1" dirty="0">
                    <a:solidFill>
                      <a:srgbClr val="FFFF00"/>
                    </a:solidFill>
                  </a:rPr>
                  <a:t>If </a:t>
                </a:r>
                <a14:m>
                  <m:oMath xmlns:m="http://schemas.openxmlformats.org/officeDocument/2006/math">
                    <m:r>
                      <a:rPr lang="en-CA" b="1" i="1" smtClean="0">
                        <a:solidFill>
                          <a:srgbClr val="FFFF00"/>
                        </a:solidFill>
                        <a:latin typeface="Cambria Math" panose="02040503050406030204" pitchFamily="18" charset="0"/>
                      </a:rPr>
                      <m:t>𝒇</m:t>
                    </m:r>
                    <m:r>
                      <a:rPr lang="en-CA" b="1" i="1" smtClean="0">
                        <a:solidFill>
                          <a:srgbClr val="FFFF00"/>
                        </a:solidFill>
                        <a:latin typeface="Cambria Math" panose="02040503050406030204" pitchFamily="18" charset="0"/>
                      </a:rPr>
                      <m:t>(</m:t>
                    </m:r>
                    <m:r>
                      <a:rPr lang="en-CA" b="1" i="1" smtClean="0">
                        <a:solidFill>
                          <a:srgbClr val="FFFF00"/>
                        </a:solidFill>
                        <a:latin typeface="Cambria Math" panose="02040503050406030204" pitchFamily="18" charset="0"/>
                      </a:rPr>
                      <m:t>𝑰</m:t>
                    </m:r>
                    <m:r>
                      <a:rPr lang="en-CA" b="1" i="1" smtClean="0">
                        <a:solidFill>
                          <a:srgbClr val="FFFF00"/>
                        </a:solidFill>
                        <a:latin typeface="Cambria Math" panose="02040503050406030204" pitchFamily="18" charset="0"/>
                      </a:rPr>
                      <m:t>)∈</m:t>
                    </m:r>
                    <m:sSub>
                      <m:sSubPr>
                        <m:ctrlPr>
                          <a:rPr lang="en-CA" b="1" i="1" smtClean="0">
                            <a:solidFill>
                              <a:srgbClr val="FFFF00"/>
                            </a:solidFill>
                            <a:latin typeface="Cambria Math" panose="02040503050406030204" pitchFamily="18" charset="0"/>
                          </a:rPr>
                        </m:ctrlPr>
                      </m:sSubPr>
                      <m:e>
                        <m:r>
                          <a:rPr lang="en-CA" b="1" i="1" smtClean="0">
                            <a:solidFill>
                              <a:srgbClr val="FFFF00"/>
                            </a:solidFill>
                            <a:latin typeface="Cambria Math" panose="02040503050406030204" pitchFamily="18" charset="0"/>
                          </a:rPr>
                          <m:t>𝓘</m:t>
                        </m:r>
                      </m:e>
                      <m:sub>
                        <m:r>
                          <a:rPr lang="en-CA" b="1" i="1" smtClean="0">
                            <a:solidFill>
                              <a:srgbClr val="FFFF00"/>
                            </a:solidFill>
                            <a:latin typeface="Cambria Math" panose="02040503050406030204" pitchFamily="18" charset="0"/>
                          </a:rPr>
                          <m:t>𝒚𝒆𝒔</m:t>
                        </m:r>
                      </m:sub>
                    </m:sSub>
                    <m:r>
                      <a:rPr lang="en-CA" b="1" i="1" smtClean="0">
                        <a:solidFill>
                          <a:srgbClr val="FFFF00"/>
                        </a:solidFill>
                        <a:latin typeface="Cambria Math" panose="02040503050406030204" pitchFamily="18" charset="0"/>
                      </a:rPr>
                      <m:t>(</m:t>
                    </m:r>
                    <m:r>
                      <a:rPr lang="en-CA" b="1" i="1" smtClean="0">
                        <a:solidFill>
                          <a:srgbClr val="FFFF00"/>
                        </a:solidFill>
                        <a:latin typeface="Cambria Math" panose="02040503050406030204" pitchFamily="18" charset="0"/>
                      </a:rPr>
                      <m:t>𝑽𝑪</m:t>
                    </m:r>
                    <m:r>
                      <a:rPr lang="en-CA" b="1" i="1" smtClean="0">
                        <a:solidFill>
                          <a:srgbClr val="FFFF00"/>
                        </a:solidFill>
                        <a:latin typeface="Cambria Math" panose="02040503050406030204" pitchFamily="18" charset="0"/>
                      </a:rPr>
                      <m:t>)</m:t>
                    </m:r>
                  </m:oMath>
                </a14:m>
                <a:r>
                  <a:rPr lang="en-CA" b="1" dirty="0">
                    <a:solidFill>
                      <a:srgbClr val="FFFF00"/>
                    </a:solidFill>
                  </a:rPr>
                  <a:t> then </a:t>
                </a:r>
                <a14:m>
                  <m:oMath xmlns:m="http://schemas.openxmlformats.org/officeDocument/2006/math">
                    <m:r>
                      <a:rPr lang="en-CA" b="1" i="1" smtClean="0">
                        <a:solidFill>
                          <a:srgbClr val="FFFF00"/>
                        </a:solidFill>
                        <a:latin typeface="Cambria Math" panose="02040503050406030204" pitchFamily="18" charset="0"/>
                      </a:rPr>
                      <m:t>𝑰</m:t>
                    </m:r>
                    <m:r>
                      <a:rPr lang="en-CA" b="1" i="1" smtClean="0">
                        <a:solidFill>
                          <a:srgbClr val="FFFF00"/>
                        </a:solidFill>
                        <a:latin typeface="Cambria Math" panose="02040503050406030204" pitchFamily="18" charset="0"/>
                      </a:rPr>
                      <m:t>∈</m:t>
                    </m:r>
                    <m:sSub>
                      <m:sSubPr>
                        <m:ctrlPr>
                          <a:rPr lang="en-CA" b="1" i="1" smtClean="0">
                            <a:solidFill>
                              <a:srgbClr val="FFFF00"/>
                            </a:solidFill>
                            <a:latin typeface="Cambria Math" panose="02040503050406030204" pitchFamily="18" charset="0"/>
                          </a:rPr>
                        </m:ctrlPr>
                      </m:sSubPr>
                      <m:e>
                        <m:r>
                          <a:rPr lang="en-CA" b="1" i="1" smtClean="0">
                            <a:solidFill>
                              <a:srgbClr val="FFFF00"/>
                            </a:solidFill>
                            <a:latin typeface="Cambria Math" panose="02040503050406030204" pitchFamily="18" charset="0"/>
                          </a:rPr>
                          <m:t>𝓘</m:t>
                        </m:r>
                      </m:e>
                      <m:sub>
                        <m:r>
                          <a:rPr lang="en-CA" b="1" i="1" smtClean="0">
                            <a:solidFill>
                              <a:srgbClr val="FFFF00"/>
                            </a:solidFill>
                            <a:latin typeface="Cambria Math" panose="02040503050406030204" pitchFamily="18" charset="0"/>
                          </a:rPr>
                          <m:t>𝒚𝒆𝒔</m:t>
                        </m:r>
                      </m:sub>
                    </m:sSub>
                    <m:r>
                      <a:rPr lang="en-CA" b="1" i="1" smtClean="0">
                        <a:solidFill>
                          <a:srgbClr val="FFFF00"/>
                        </a:solidFill>
                        <a:latin typeface="Cambria Math" panose="02040503050406030204" pitchFamily="18" charset="0"/>
                      </a:rPr>
                      <m:t>(</m:t>
                    </m:r>
                    <m:r>
                      <a:rPr lang="en-CA" b="1" i="1" smtClean="0">
                        <a:solidFill>
                          <a:srgbClr val="FFFF00"/>
                        </a:solidFill>
                        <a:latin typeface="Cambria Math" panose="02040503050406030204" pitchFamily="18" charset="0"/>
                      </a:rPr>
                      <m:t>𝑪𝑳</m:t>
                    </m:r>
                    <m:r>
                      <a:rPr lang="en-CA" b="1" i="1" smtClean="0">
                        <a:solidFill>
                          <a:srgbClr val="FFFF00"/>
                        </a:solidFill>
                        <a:latin typeface="Cambria Math" panose="02040503050406030204" pitchFamily="18" charset="0"/>
                      </a:rPr>
                      <m:t>)</m:t>
                    </m:r>
                  </m:oMath>
                </a14:m>
                <a:endParaRPr lang="en-CA" b="1" dirty="0">
                  <a:solidFill>
                    <a:srgbClr val="FFFF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6839" y="1236374"/>
                <a:ext cx="10820572" cy="3596018"/>
              </a:xfrm>
              <a:blipFill>
                <a:blip r:embed="rId2"/>
                <a:stretch>
                  <a:fillRect l="-1465" t="-2373"/>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 name="Rectangular Callout 4">
                <a:extLst>
                  <a:ext uri="{FF2B5EF4-FFF2-40B4-BE49-F238E27FC236}">
                    <a16:creationId xmlns:a16="http://schemas.microsoft.com/office/drawing/2014/main" id="{2CAAD2DC-5297-43D8-B3A3-486125881E18}"/>
                  </a:ext>
                </a:extLst>
              </p:cNvPr>
              <p:cNvSpPr/>
              <p:nvPr/>
            </p:nvSpPr>
            <p:spPr>
              <a:xfrm>
                <a:off x="7073660" y="3735847"/>
                <a:ext cx="4933495" cy="1096545"/>
              </a:xfrm>
              <a:prstGeom prst="wedgeRectCallout">
                <a:avLst>
                  <a:gd name="adj1" fmla="val -56791"/>
                  <a:gd name="adj2" fmla="val -3131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CA" sz="2000" dirty="0"/>
                  <a:t>Now let’s show this, i.e.,</a:t>
                </a:r>
                <a:br>
                  <a:rPr lang="en-CA" sz="2000" dirty="0"/>
                </a:br>
                <a:r>
                  <a:rPr lang="en-CA" sz="2000" b="1" dirty="0"/>
                  <a:t>if </a:t>
                </a:r>
                <a14:m>
                  <m:oMath xmlns:m="http://schemas.openxmlformats.org/officeDocument/2006/math">
                    <m:acc>
                      <m:accPr>
                        <m:chr m:val="̅"/>
                        <m:ctrlPr>
                          <a:rPr lang="en-CA" sz="2000" b="1" i="1">
                            <a:latin typeface="Cambria Math" panose="02040503050406030204" pitchFamily="18" charset="0"/>
                          </a:rPr>
                        </m:ctrlPr>
                      </m:accPr>
                      <m:e>
                        <m:r>
                          <a:rPr lang="en-CA" sz="2000" b="1" i="1">
                            <a:latin typeface="Cambria Math" panose="02040503050406030204" pitchFamily="18" charset="0"/>
                          </a:rPr>
                          <m:t>𝑮</m:t>
                        </m:r>
                      </m:e>
                    </m:acc>
                  </m:oMath>
                </a14:m>
                <a:r>
                  <a:rPr lang="en-CA" sz="2000" b="1" dirty="0"/>
                  <a:t> contains an </a:t>
                </a:r>
                <a14:m>
                  <m:oMath xmlns:m="http://schemas.openxmlformats.org/officeDocument/2006/math">
                    <m:d>
                      <m:dPr>
                        <m:ctrlPr>
                          <a:rPr lang="en-US" sz="2000" b="1" i="1">
                            <a:latin typeface="Cambria Math" panose="02040503050406030204" pitchFamily="18" charset="0"/>
                          </a:rPr>
                        </m:ctrlPr>
                      </m:dPr>
                      <m:e>
                        <m:r>
                          <a:rPr lang="en-US" sz="2000" b="1" i="1">
                            <a:latin typeface="Cambria Math" panose="02040503050406030204" pitchFamily="18" charset="0"/>
                          </a:rPr>
                          <m:t>𝒏</m:t>
                        </m:r>
                        <m:r>
                          <a:rPr lang="en-US" sz="2000" b="1" i="1">
                            <a:latin typeface="Cambria Math" panose="02040503050406030204" pitchFamily="18" charset="0"/>
                          </a:rPr>
                          <m:t>−</m:t>
                        </m:r>
                        <m:r>
                          <a:rPr lang="en-US" sz="2000" b="1" i="1">
                            <a:latin typeface="Cambria Math" panose="02040503050406030204" pitchFamily="18" charset="0"/>
                          </a:rPr>
                          <m:t>𝒌</m:t>
                        </m:r>
                      </m:e>
                    </m:d>
                  </m:oMath>
                </a14:m>
                <a:r>
                  <a:rPr lang="en-CA" sz="2000" b="1" dirty="0"/>
                  <a:t> vertex cover, then </a:t>
                </a:r>
                <a14:m>
                  <m:oMath xmlns:m="http://schemas.openxmlformats.org/officeDocument/2006/math">
                    <m:r>
                      <a:rPr lang="en-US" sz="2000" b="1" i="1" smtClean="0">
                        <a:latin typeface="Cambria Math" panose="02040503050406030204" pitchFamily="18" charset="0"/>
                      </a:rPr>
                      <m:t>𝑮</m:t>
                    </m:r>
                  </m:oMath>
                </a14:m>
                <a:r>
                  <a:rPr lang="en-CA" sz="2000" b="1" dirty="0"/>
                  <a:t> contains a </a:t>
                </a:r>
                <a14:m>
                  <m:oMath xmlns:m="http://schemas.openxmlformats.org/officeDocument/2006/math">
                    <m:r>
                      <a:rPr lang="en-US" sz="2000" b="1" i="1" smtClean="0">
                        <a:latin typeface="Cambria Math" panose="02040503050406030204" pitchFamily="18" charset="0"/>
                      </a:rPr>
                      <m:t>𝒌</m:t>
                    </m:r>
                  </m:oMath>
                </a14:m>
                <a:r>
                  <a:rPr lang="en-CA" sz="2000" b="1" dirty="0"/>
                  <a:t>-clique</a:t>
                </a:r>
              </a:p>
            </p:txBody>
          </p:sp>
        </mc:Choice>
        <mc:Fallback xmlns="">
          <p:sp>
            <p:nvSpPr>
              <p:cNvPr id="5" name="Rectangular Callout 4">
                <a:extLst>
                  <a:ext uri="{FF2B5EF4-FFF2-40B4-BE49-F238E27FC236}">
                    <a16:creationId xmlns:a16="http://schemas.microsoft.com/office/drawing/2014/main" id="{2CAAD2DC-5297-43D8-B3A3-486125881E18}"/>
                  </a:ext>
                </a:extLst>
              </p:cNvPr>
              <p:cNvSpPr>
                <a:spLocks noRot="1" noChangeAspect="1" noMove="1" noResize="1" noEditPoints="1" noAdjustHandles="1" noChangeArrowheads="1" noChangeShapeType="1" noTextEdit="1"/>
              </p:cNvSpPr>
              <p:nvPr/>
            </p:nvSpPr>
            <p:spPr>
              <a:xfrm>
                <a:off x="7073660" y="3735847"/>
                <a:ext cx="4933495" cy="1096545"/>
              </a:xfrm>
              <a:prstGeom prst="wedgeRectCallout">
                <a:avLst>
                  <a:gd name="adj1" fmla="val -56791"/>
                  <a:gd name="adj2" fmla="val -31314"/>
                </a:avLst>
              </a:prstGeom>
              <a:blipFill>
                <a:blip r:embed="rId3"/>
                <a:stretch>
                  <a:fillRect b="-4945"/>
                </a:stretch>
              </a:blipFill>
            </p:spPr>
            <p:txBody>
              <a:bodyPr/>
              <a:lstStyle/>
              <a:p>
                <a:r>
                  <a:rPr lang="en-CA">
                    <a:noFill/>
                  </a:rPr>
                  <a:t> </a:t>
                </a:r>
              </a:p>
            </p:txBody>
          </p:sp>
        </mc:Fallback>
      </mc:AlternateContent>
      <p:sp>
        <p:nvSpPr>
          <p:cNvPr id="4" name="Slide Number Placeholder 3">
            <a:extLst>
              <a:ext uri="{FF2B5EF4-FFF2-40B4-BE49-F238E27FC236}">
                <a16:creationId xmlns:a16="http://schemas.microsoft.com/office/drawing/2014/main" id="{DF3231EE-3C63-C6B0-1000-67EE289BEDF1}"/>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285107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54321" y="48445"/>
                <a:ext cx="9905998" cy="488580"/>
              </a:xfrm>
            </p:spPr>
            <p:txBody>
              <a:bodyPr>
                <a:normAutofit fontScale="90000"/>
              </a:bodyPr>
              <a:lstStyle/>
              <a:p>
                <a:r>
                  <a:rPr lang="en-CA" dirty="0"/>
                  <a:t>Proving: </a:t>
                </a:r>
                <a14:m>
                  <m:oMath xmlns:m="http://schemas.openxmlformats.org/officeDocument/2006/math">
                    <m:r>
                      <a:rPr lang="en-CA" b="0" i="1" smtClean="0">
                        <a:latin typeface="Cambria Math" panose="02040503050406030204" pitchFamily="18" charset="0"/>
                      </a:rPr>
                      <m:t>𝑓</m:t>
                    </m:r>
                    <m:r>
                      <a:rPr lang="en-CA" b="0" i="1" smtClean="0">
                        <a:latin typeface="Cambria Math" panose="02040503050406030204" pitchFamily="18" charset="0"/>
                      </a:rPr>
                      <m:t>(</m:t>
                    </m:r>
                    <m:r>
                      <a:rPr lang="en-CA" b="0" i="1" smtClean="0">
                        <a:latin typeface="Cambria Math" panose="02040503050406030204" pitchFamily="18" charset="0"/>
                      </a:rPr>
                      <m:t>𝐼</m:t>
                    </m:r>
                    <m:r>
                      <a:rPr lang="en-CA" b="0" i="1" smtClean="0">
                        <a:latin typeface="Cambria Math" panose="02040503050406030204" pitchFamily="18" charset="0"/>
                      </a:rPr>
                      <m:t>)∈</m:t>
                    </m:r>
                    <m:sSub>
                      <m:sSubPr>
                        <m:ctrlPr>
                          <a:rPr lang="en-CA" i="1">
                            <a:latin typeface="Cambria Math" panose="02040503050406030204" pitchFamily="18" charset="0"/>
                          </a:rPr>
                        </m:ctrlPr>
                      </m:sSubPr>
                      <m:e>
                        <m:r>
                          <a:rPr lang="en-CA" i="1">
                            <a:latin typeface="Cambria Math" panose="02040503050406030204" pitchFamily="18" charset="0"/>
                          </a:rPr>
                          <m:t>ℐ</m:t>
                        </m:r>
                      </m:e>
                      <m:sub>
                        <m:r>
                          <a:rPr lang="en-CA" i="1">
                            <a:latin typeface="Cambria Math" panose="02040503050406030204" pitchFamily="18" charset="0"/>
                          </a:rPr>
                          <m:t>𝑦𝑒𝑠</m:t>
                        </m:r>
                      </m:sub>
                    </m:sSub>
                    <m:d>
                      <m:dPr>
                        <m:ctrlPr>
                          <a:rPr lang="en-CA" i="1">
                            <a:latin typeface="Cambria Math" panose="02040503050406030204" pitchFamily="18" charset="0"/>
                          </a:rPr>
                        </m:ctrlPr>
                      </m:dPr>
                      <m:e>
                        <m:r>
                          <a:rPr lang="en-CA" b="0" i="1" smtClean="0">
                            <a:latin typeface="Cambria Math" panose="02040503050406030204" pitchFamily="18" charset="0"/>
                          </a:rPr>
                          <m:t>𝑉</m:t>
                        </m:r>
                        <m:r>
                          <a:rPr lang="en-CA" i="1">
                            <a:latin typeface="Cambria Math" panose="02040503050406030204" pitchFamily="18" charset="0"/>
                          </a:rPr>
                          <m:t>𝐶</m:t>
                        </m:r>
                      </m:e>
                    </m:d>
                    <m:r>
                      <a:rPr lang="en-CA" b="0" i="1" smtClean="0">
                        <a:latin typeface="Cambria Math" panose="02040503050406030204" pitchFamily="18" charset="0"/>
                      </a:rPr>
                      <m:t>⇒</m:t>
                    </m:r>
                    <m:r>
                      <a:rPr lang="en-CA" b="0" i="1" smtClean="0">
                        <a:latin typeface="Cambria Math" panose="02040503050406030204" pitchFamily="18" charset="0"/>
                      </a:rPr>
                      <m:t>𝐼</m:t>
                    </m:r>
                    <m:r>
                      <a:rPr lang="en-CA" i="1">
                        <a:latin typeface="Cambria Math" panose="02040503050406030204" pitchFamily="18" charset="0"/>
                      </a:rPr>
                      <m:t>∈</m:t>
                    </m:r>
                    <m:sSub>
                      <m:sSubPr>
                        <m:ctrlPr>
                          <a:rPr lang="en-CA" i="1">
                            <a:latin typeface="Cambria Math" panose="02040503050406030204" pitchFamily="18" charset="0"/>
                          </a:rPr>
                        </m:ctrlPr>
                      </m:sSubPr>
                      <m:e>
                        <m:r>
                          <a:rPr lang="en-CA" i="1">
                            <a:latin typeface="Cambria Math" panose="02040503050406030204" pitchFamily="18" charset="0"/>
                          </a:rPr>
                          <m:t>ℐ</m:t>
                        </m:r>
                      </m:e>
                      <m:sub>
                        <m:r>
                          <a:rPr lang="en-CA" i="1">
                            <a:latin typeface="Cambria Math" panose="02040503050406030204" pitchFamily="18" charset="0"/>
                          </a:rPr>
                          <m:t>𝑦𝑒𝑠</m:t>
                        </m:r>
                      </m:sub>
                    </m:sSub>
                    <m:r>
                      <a:rPr lang="en-CA" i="1">
                        <a:latin typeface="Cambria Math" panose="02040503050406030204" pitchFamily="18" charset="0"/>
                      </a:rPr>
                      <m:t>(</m:t>
                    </m:r>
                    <m:r>
                      <a:rPr lang="en-CA" i="1">
                        <a:latin typeface="Cambria Math" panose="02040503050406030204" pitchFamily="18" charset="0"/>
                      </a:rPr>
                      <m:t>𝐶𝐿</m:t>
                    </m:r>
                    <m:r>
                      <a:rPr lang="en-CA" i="1">
                        <a:latin typeface="Cambria Math" panose="02040503050406030204" pitchFamily="18" charset="0"/>
                      </a:rPr>
                      <m:t>)</m:t>
                    </m:r>
                  </m:oMath>
                </a14:m>
                <a:endParaRPr lang="en-CA"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54321" y="48445"/>
                <a:ext cx="9905998" cy="488580"/>
              </a:xfrm>
              <a:blipFill>
                <a:blip r:embed="rId3"/>
                <a:stretch>
                  <a:fillRect t="-5000" b="-175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4321" y="537025"/>
                <a:ext cx="9905998" cy="5698347"/>
              </a:xfrm>
            </p:spPr>
            <p:txBody>
              <a:bodyPr>
                <a:normAutofit/>
              </a:bodyPr>
              <a:lstStyle/>
              <a:p>
                <a:r>
                  <a:rPr lang="en-CA" dirty="0"/>
                  <a:t>Suppose </a:t>
                </a:r>
                <a14:m>
                  <m:oMath xmlns:m="http://schemas.openxmlformats.org/officeDocument/2006/math">
                    <m:r>
                      <a:rPr lang="en-CA" b="0" i="1" smtClean="0">
                        <a:latin typeface="Cambria Math" panose="02040503050406030204" pitchFamily="18" charset="0"/>
                      </a:rPr>
                      <m:t>𝑓</m:t>
                    </m:r>
                    <m:r>
                      <a:rPr lang="en-CA" b="0" i="0" smtClean="0">
                        <a:latin typeface="Cambria Math" panose="02040503050406030204" pitchFamily="18" charset="0"/>
                      </a:rPr>
                      <m:t>(</m:t>
                    </m:r>
                    <m:r>
                      <a:rPr lang="en-CA" b="0" i="1" smtClean="0">
                        <a:latin typeface="Cambria Math" panose="02040503050406030204" pitchFamily="18" charset="0"/>
                      </a:rPr>
                      <m:t>𝐼</m:t>
                    </m:r>
                    <m:r>
                      <a:rPr lang="en-CA" b="0" i="1" smtClean="0">
                        <a:latin typeface="Cambria Math" panose="02040503050406030204" pitchFamily="18" charset="0"/>
                      </a:rPr>
                      <m:t>)=(</m:t>
                    </m:r>
                    <m:acc>
                      <m:accPr>
                        <m:chr m:val="̅"/>
                        <m:ctrlPr>
                          <a:rPr lang="en-CA" b="1" i="1">
                            <a:latin typeface="Cambria Math" panose="02040503050406030204" pitchFamily="18" charset="0"/>
                          </a:rPr>
                        </m:ctrlPr>
                      </m:accPr>
                      <m:e>
                        <m:r>
                          <a:rPr lang="en-CA" b="1" i="1">
                            <a:latin typeface="Cambria Math" panose="02040503050406030204" pitchFamily="18" charset="0"/>
                          </a:rPr>
                          <m:t>𝑮</m:t>
                        </m:r>
                      </m:e>
                    </m:acc>
                    <m:r>
                      <a:rPr lang="en-CA" b="0" i="1" smtClean="0">
                        <a:latin typeface="Cambria Math" panose="02040503050406030204" pitchFamily="18" charset="0"/>
                      </a:rPr>
                      <m:t>,</m:t>
                    </m:r>
                    <m:r>
                      <a:rPr lang="en-CA" i="1">
                        <a:latin typeface="Cambria Math" panose="02040503050406030204" pitchFamily="18" charset="0"/>
                      </a:rPr>
                      <m:t>𝑛</m:t>
                    </m:r>
                    <m:r>
                      <a:rPr lang="en-CA" i="1">
                        <a:latin typeface="Cambria Math" panose="02040503050406030204" pitchFamily="18" charset="0"/>
                      </a:rPr>
                      <m:t>−</m:t>
                    </m:r>
                    <m:r>
                      <a:rPr lang="en-CA" i="1">
                        <a:latin typeface="Cambria Math" panose="02040503050406030204" pitchFamily="18" charset="0"/>
                      </a:rPr>
                      <m:t>𝑘</m:t>
                    </m:r>
                    <m:r>
                      <a:rPr lang="en-CA" b="0" i="1" smtClean="0">
                        <a:latin typeface="Cambria Math" panose="02040503050406030204" pitchFamily="18" charset="0"/>
                      </a:rPr>
                      <m:t>)</m:t>
                    </m:r>
                  </m:oMath>
                </a14:m>
                <a:r>
                  <a:rPr lang="en-CA" dirty="0"/>
                  <a:t> is a </a:t>
                </a:r>
                <a:r>
                  <a:rPr lang="en-CA" b="1" dirty="0"/>
                  <a:t>yes</a:t>
                </a:r>
                <a:r>
                  <a:rPr lang="en-CA" dirty="0"/>
                  <a:t>-instance of </a:t>
                </a:r>
                <a14:m>
                  <m:oMath xmlns:m="http://schemas.openxmlformats.org/officeDocument/2006/math">
                    <m:r>
                      <a:rPr lang="en-CA" i="1" dirty="0" smtClean="0">
                        <a:latin typeface="Cambria Math" panose="02040503050406030204" pitchFamily="18" charset="0"/>
                      </a:rPr>
                      <m:t>𝑉𝐶</m:t>
                    </m:r>
                  </m:oMath>
                </a14:m>
                <a:endParaRPr lang="en-CA" dirty="0"/>
              </a:p>
              <a:p>
                <a:r>
                  <a:rPr lang="en-CA" dirty="0"/>
                  <a:t>Then there is a set of </a:t>
                </a:r>
                <a14:m>
                  <m:oMath xmlns:m="http://schemas.openxmlformats.org/officeDocument/2006/math">
                    <m:r>
                      <a:rPr lang="en-CA" b="0" i="1" smtClean="0">
                        <a:latin typeface="Cambria Math" panose="02040503050406030204" pitchFamily="18" charset="0"/>
                      </a:rPr>
                      <m:t>𝑛</m:t>
                    </m:r>
                    <m:r>
                      <a:rPr lang="en-CA" b="0" i="1" smtClean="0">
                        <a:latin typeface="Cambria Math" panose="02040503050406030204" pitchFamily="18" charset="0"/>
                      </a:rPr>
                      <m:t>−</m:t>
                    </m:r>
                    <m:r>
                      <a:rPr lang="en-CA" b="0" i="1" smtClean="0">
                        <a:latin typeface="Cambria Math" panose="02040503050406030204" pitchFamily="18" charset="0"/>
                      </a:rPr>
                      <m:t>𝑘</m:t>
                    </m:r>
                  </m:oMath>
                </a14:m>
                <a:r>
                  <a:rPr lang="en-CA" dirty="0"/>
                  <a:t> vertices </a:t>
                </a:r>
                <a14:m>
                  <m:oMath xmlns:m="http://schemas.openxmlformats.org/officeDocument/2006/math">
                    <m:acc>
                      <m:accPr>
                        <m:chr m:val="̅"/>
                        <m:ctrlPr>
                          <a:rPr lang="en-CA" b="1" i="1" smtClean="0">
                            <a:solidFill>
                              <a:srgbClr val="99CCFF"/>
                            </a:solidFill>
                            <a:latin typeface="Cambria Math" panose="02040503050406030204" pitchFamily="18" charset="0"/>
                          </a:rPr>
                        </m:ctrlPr>
                      </m:accPr>
                      <m:e>
                        <m:r>
                          <a:rPr lang="en-CA" b="1" i="1">
                            <a:solidFill>
                              <a:srgbClr val="99CCFF"/>
                            </a:solidFill>
                            <a:latin typeface="Cambria Math" panose="02040503050406030204" pitchFamily="18" charset="0"/>
                          </a:rPr>
                          <m:t>𝑾</m:t>
                        </m:r>
                      </m:e>
                    </m:acc>
                  </m:oMath>
                </a14:m>
                <a:br>
                  <a:rPr lang="en-CA" dirty="0"/>
                </a:br>
                <a:r>
                  <a:rPr lang="en-CA" dirty="0"/>
                  <a:t>that is a vertex cover of </a:t>
                </a:r>
                <a14:m>
                  <m:oMath xmlns:m="http://schemas.openxmlformats.org/officeDocument/2006/math">
                    <m:acc>
                      <m:accPr>
                        <m:chr m:val="̅"/>
                        <m:ctrlPr>
                          <a:rPr lang="en-CA" b="1" i="1">
                            <a:latin typeface="Cambria Math" panose="02040503050406030204" pitchFamily="18" charset="0"/>
                          </a:rPr>
                        </m:ctrlPr>
                      </m:accPr>
                      <m:e>
                        <m:r>
                          <a:rPr lang="en-CA" b="1" i="1">
                            <a:latin typeface="Cambria Math" panose="02040503050406030204" pitchFamily="18" charset="0"/>
                          </a:rPr>
                          <m:t>𝑮</m:t>
                        </m:r>
                      </m:e>
                    </m:acc>
                  </m:oMath>
                </a14:m>
                <a:endParaRPr lang="en-CA" dirty="0"/>
              </a:p>
              <a:p>
                <a:r>
                  <a:rPr lang="en-CA" dirty="0"/>
                  <a:t>Define </a:t>
                </a:r>
                <a14:m>
                  <m:oMath xmlns:m="http://schemas.openxmlformats.org/officeDocument/2006/math">
                    <m:r>
                      <a:rPr lang="en-CA" b="0" i="1" smtClean="0">
                        <a:latin typeface="Cambria Math" panose="02040503050406030204" pitchFamily="18" charset="0"/>
                      </a:rPr>
                      <m:t>𝑊</m:t>
                    </m:r>
                    <m:r>
                      <a:rPr lang="en-CA" b="0" i="1" smtClean="0">
                        <a:latin typeface="Cambria Math" panose="02040503050406030204" pitchFamily="18" charset="0"/>
                      </a:rPr>
                      <m:t>=</m:t>
                    </m:r>
                    <m:r>
                      <a:rPr lang="en-CA" b="0" i="1" smtClean="0">
                        <a:latin typeface="Cambria Math" panose="02040503050406030204" pitchFamily="18" charset="0"/>
                      </a:rPr>
                      <m:t>𝑉</m:t>
                    </m:r>
                    <m:r>
                      <a:rPr lang="en-CA" b="0" i="1" smtClean="0">
                        <a:latin typeface="Cambria Math" panose="02040503050406030204" pitchFamily="18" charset="0"/>
                      </a:rPr>
                      <m:t>∖</m:t>
                    </m:r>
                    <m:acc>
                      <m:accPr>
                        <m:chr m:val="̅"/>
                        <m:ctrlPr>
                          <a:rPr lang="en-CA" b="1" i="1">
                            <a:latin typeface="Cambria Math" panose="02040503050406030204" pitchFamily="18" charset="0"/>
                          </a:rPr>
                        </m:ctrlPr>
                      </m:accPr>
                      <m:e>
                        <m:r>
                          <a:rPr lang="en-CA" b="1" i="1">
                            <a:latin typeface="Cambria Math" panose="02040503050406030204" pitchFamily="18" charset="0"/>
                          </a:rPr>
                          <m:t>𝑾</m:t>
                        </m:r>
                      </m:e>
                    </m:acc>
                  </m:oMath>
                </a14:m>
                <a:r>
                  <a:rPr lang="en-CA" dirty="0"/>
                  <a:t>. Clearly </a:t>
                </a:r>
                <a14:m>
                  <m:oMath xmlns:m="http://schemas.openxmlformats.org/officeDocument/2006/math">
                    <m:d>
                      <m:dPr>
                        <m:begChr m:val="|"/>
                        <m:endChr m:val="|"/>
                        <m:ctrlPr>
                          <a:rPr lang="en-CA" b="0" i="1" smtClean="0">
                            <a:latin typeface="Cambria Math" panose="02040503050406030204" pitchFamily="18" charset="0"/>
                          </a:rPr>
                        </m:ctrlPr>
                      </m:dPr>
                      <m:e>
                        <m:r>
                          <a:rPr lang="en-CA" b="0" i="1" smtClean="0">
                            <a:latin typeface="Cambria Math" panose="02040503050406030204" pitchFamily="18" charset="0"/>
                          </a:rPr>
                          <m:t>𝑊</m:t>
                        </m:r>
                      </m:e>
                    </m:d>
                    <m:r>
                      <a:rPr lang="en-CA" b="0" i="1" smtClean="0">
                        <a:latin typeface="Cambria Math" panose="02040503050406030204" pitchFamily="18" charset="0"/>
                      </a:rPr>
                      <m:t>=</m:t>
                    </m:r>
                    <m:r>
                      <a:rPr lang="en-CA" b="0" i="1" smtClean="0">
                        <a:latin typeface="Cambria Math" panose="02040503050406030204" pitchFamily="18" charset="0"/>
                      </a:rPr>
                      <m:t>𝑘</m:t>
                    </m:r>
                  </m:oMath>
                </a14:m>
                <a:r>
                  <a:rPr lang="en-CA" dirty="0"/>
                  <a:t>.</a:t>
                </a:r>
              </a:p>
              <a:p>
                <a:r>
                  <a:rPr lang="en-CA" dirty="0"/>
                  <a:t>We </a:t>
                </a:r>
                <a:r>
                  <a:rPr lang="en-CA" b="1" dirty="0"/>
                  <a:t>claim </a:t>
                </a:r>
                <a14:m>
                  <m:oMath xmlns:m="http://schemas.openxmlformats.org/officeDocument/2006/math">
                    <m:r>
                      <a:rPr lang="en-CA" b="0" i="1" smtClean="0">
                        <a:latin typeface="Cambria Math" panose="02040503050406030204" pitchFamily="18" charset="0"/>
                      </a:rPr>
                      <m:t>𝑊</m:t>
                    </m:r>
                  </m:oMath>
                </a14:m>
                <a:r>
                  <a:rPr lang="en-CA" i="1" dirty="0">
                    <a:latin typeface="Cambria Math" panose="02040503050406030204" pitchFamily="18" charset="0"/>
                  </a:rPr>
                  <a:t> </a:t>
                </a:r>
                <a:r>
                  <a:rPr lang="en-CA" dirty="0"/>
                  <a:t>is a clique in </a:t>
                </a:r>
                <a14:m>
                  <m:oMath xmlns:m="http://schemas.openxmlformats.org/officeDocument/2006/math">
                    <m:r>
                      <a:rPr lang="en-CA" b="0" i="1" smtClean="0">
                        <a:latin typeface="Cambria Math" panose="02040503050406030204" pitchFamily="18" charset="0"/>
                      </a:rPr>
                      <m:t>𝐺</m:t>
                    </m:r>
                  </m:oMath>
                </a14:m>
                <a:endParaRPr lang="en-CA" dirty="0"/>
              </a:p>
              <a:p>
                <a:r>
                  <a:rPr lang="en-CA" dirty="0"/>
                  <a:t>Since </a:t>
                </a:r>
                <a14:m>
                  <m:oMath xmlns:m="http://schemas.openxmlformats.org/officeDocument/2006/math">
                    <m:acc>
                      <m:accPr>
                        <m:chr m:val="̅"/>
                        <m:ctrlPr>
                          <a:rPr lang="en-CA" b="1" i="1">
                            <a:latin typeface="Cambria Math" panose="02040503050406030204" pitchFamily="18" charset="0"/>
                          </a:rPr>
                        </m:ctrlPr>
                      </m:accPr>
                      <m:e>
                        <m:r>
                          <a:rPr lang="en-CA" b="1" i="1">
                            <a:latin typeface="Cambria Math" panose="02040503050406030204" pitchFamily="18" charset="0"/>
                          </a:rPr>
                          <m:t>𝑾</m:t>
                        </m:r>
                      </m:e>
                    </m:acc>
                  </m:oMath>
                </a14:m>
                <a:r>
                  <a:rPr lang="en-CA" dirty="0"/>
                  <a:t> is a vertex cover of </a:t>
                </a:r>
                <a14:m>
                  <m:oMath xmlns:m="http://schemas.openxmlformats.org/officeDocument/2006/math">
                    <m:acc>
                      <m:accPr>
                        <m:chr m:val="̅"/>
                        <m:ctrlPr>
                          <a:rPr lang="en-CA" b="1" i="1">
                            <a:latin typeface="Cambria Math" panose="02040503050406030204" pitchFamily="18" charset="0"/>
                          </a:rPr>
                        </m:ctrlPr>
                      </m:accPr>
                      <m:e>
                        <m:r>
                          <a:rPr lang="en-CA" b="1" i="1">
                            <a:latin typeface="Cambria Math" panose="02040503050406030204" pitchFamily="18" charset="0"/>
                          </a:rPr>
                          <m:t>𝑮</m:t>
                        </m:r>
                      </m:e>
                    </m:acc>
                  </m:oMath>
                </a14:m>
                <a:r>
                  <a:rPr lang="en-CA" dirty="0"/>
                  <a:t>,</a:t>
                </a:r>
                <a:br>
                  <a:rPr lang="en-CA" dirty="0"/>
                </a:br>
                <a:r>
                  <a:rPr lang="en-CA" b="1" dirty="0"/>
                  <a:t>every edge </a:t>
                </a:r>
                <a:r>
                  <a:rPr lang="en-CA" dirty="0"/>
                  <a:t>in </a:t>
                </a:r>
                <a14:m>
                  <m:oMath xmlns:m="http://schemas.openxmlformats.org/officeDocument/2006/math">
                    <m:acc>
                      <m:accPr>
                        <m:chr m:val="̅"/>
                        <m:ctrlPr>
                          <a:rPr lang="en-CA" b="1" i="1">
                            <a:latin typeface="Cambria Math" panose="02040503050406030204" pitchFamily="18" charset="0"/>
                          </a:rPr>
                        </m:ctrlPr>
                      </m:accPr>
                      <m:e>
                        <m:r>
                          <a:rPr lang="en-CA" b="1" i="1">
                            <a:latin typeface="Cambria Math" panose="02040503050406030204" pitchFamily="18" charset="0"/>
                          </a:rPr>
                          <m:t>𝑮</m:t>
                        </m:r>
                      </m:e>
                    </m:acc>
                  </m:oMath>
                </a14:m>
                <a:r>
                  <a:rPr lang="en-CA" dirty="0"/>
                  <a:t> has at least one endpoint in </a:t>
                </a:r>
                <a14:m>
                  <m:oMath xmlns:m="http://schemas.openxmlformats.org/officeDocument/2006/math">
                    <m:acc>
                      <m:accPr>
                        <m:chr m:val="̅"/>
                        <m:ctrlPr>
                          <a:rPr lang="en-CA" b="1" i="1">
                            <a:latin typeface="Cambria Math" panose="02040503050406030204" pitchFamily="18" charset="0"/>
                          </a:rPr>
                        </m:ctrlPr>
                      </m:accPr>
                      <m:e>
                        <m:r>
                          <a:rPr lang="en-CA" b="1" i="1">
                            <a:latin typeface="Cambria Math" panose="02040503050406030204" pitchFamily="18" charset="0"/>
                          </a:rPr>
                          <m:t>𝑾</m:t>
                        </m:r>
                      </m:e>
                    </m:acc>
                  </m:oMath>
                </a14:m>
                <a:endParaRPr lang="en-CA" dirty="0"/>
              </a:p>
              <a:p>
                <a:r>
                  <a:rPr lang="en-CA" dirty="0"/>
                  <a:t>Therefore, </a:t>
                </a:r>
                <a:r>
                  <a:rPr lang="en-CA" b="1" dirty="0"/>
                  <a:t>no edge </a:t>
                </a:r>
                <a:r>
                  <a:rPr lang="en-CA" dirty="0"/>
                  <a:t>in </a:t>
                </a:r>
                <a14:m>
                  <m:oMath xmlns:m="http://schemas.openxmlformats.org/officeDocument/2006/math">
                    <m:acc>
                      <m:accPr>
                        <m:chr m:val="̅"/>
                        <m:ctrlPr>
                          <a:rPr lang="en-CA" b="1" i="1">
                            <a:latin typeface="Cambria Math" panose="02040503050406030204" pitchFamily="18" charset="0"/>
                          </a:rPr>
                        </m:ctrlPr>
                      </m:accPr>
                      <m:e>
                        <m:r>
                          <a:rPr lang="en-CA" b="1" i="1">
                            <a:latin typeface="Cambria Math" panose="02040503050406030204" pitchFamily="18" charset="0"/>
                          </a:rPr>
                          <m:t>𝑮</m:t>
                        </m:r>
                      </m:e>
                    </m:acc>
                  </m:oMath>
                </a14:m>
                <a:r>
                  <a:rPr lang="en-CA" dirty="0"/>
                  <a:t> has two endpoints in </a:t>
                </a:r>
                <a14:m>
                  <m:oMath xmlns:m="http://schemas.openxmlformats.org/officeDocument/2006/math">
                    <m:r>
                      <a:rPr lang="en-CA" b="0" i="1" smtClean="0">
                        <a:latin typeface="Cambria Math" panose="02040503050406030204" pitchFamily="18" charset="0"/>
                      </a:rPr>
                      <m:t>𝑊</m:t>
                    </m:r>
                  </m:oMath>
                </a14:m>
                <a:endParaRPr lang="en-CA" dirty="0"/>
              </a:p>
              <a:p>
                <a:r>
                  <a:rPr lang="en-CA" dirty="0"/>
                  <a:t>So, in </a:t>
                </a:r>
                <a14:m>
                  <m:oMath xmlns:m="http://schemas.openxmlformats.org/officeDocument/2006/math">
                    <m:r>
                      <a:rPr lang="en-CA" b="1" i="1" smtClean="0">
                        <a:latin typeface="Cambria Math" panose="02040503050406030204" pitchFamily="18" charset="0"/>
                      </a:rPr>
                      <m:t>𝑮</m:t>
                    </m:r>
                  </m:oMath>
                </a14:m>
                <a:r>
                  <a:rPr lang="en-CA" dirty="0"/>
                  <a:t>, there are edges between all pairs</a:t>
                </a:r>
                <a:br>
                  <a:rPr lang="en-CA" dirty="0"/>
                </a:br>
                <a:r>
                  <a:rPr lang="en-CA" dirty="0"/>
                  <a:t>of nodes in </a:t>
                </a:r>
                <a14:m>
                  <m:oMath xmlns:m="http://schemas.openxmlformats.org/officeDocument/2006/math">
                    <m:r>
                      <a:rPr lang="en-CA" b="0" i="1" smtClean="0">
                        <a:latin typeface="Cambria Math" panose="02040503050406030204" pitchFamily="18" charset="0"/>
                      </a:rPr>
                      <m:t>𝑊</m:t>
                    </m:r>
                  </m:oMath>
                </a14:m>
                <a:r>
                  <a:rPr lang="en-CA" dirty="0"/>
                  <a:t>. So, </a:t>
                </a:r>
                <a14:m>
                  <m:oMath xmlns:m="http://schemas.openxmlformats.org/officeDocument/2006/math">
                    <m:r>
                      <a:rPr lang="en-CA" b="0" i="1" smtClean="0">
                        <a:latin typeface="Cambria Math" panose="02040503050406030204" pitchFamily="18" charset="0"/>
                      </a:rPr>
                      <m:t>𝑊</m:t>
                    </m:r>
                  </m:oMath>
                </a14:m>
                <a:r>
                  <a:rPr lang="en-CA" dirty="0"/>
                  <a:t> is a clique in </a:t>
                </a:r>
                <a14:m>
                  <m:oMath xmlns:m="http://schemas.openxmlformats.org/officeDocument/2006/math">
                    <m:r>
                      <a:rPr lang="en-CA" b="0" i="1" smtClean="0">
                        <a:latin typeface="Cambria Math" panose="02040503050406030204" pitchFamily="18" charset="0"/>
                      </a:rPr>
                      <m:t>𝐺</m:t>
                    </m:r>
                  </m:oMath>
                </a14:m>
                <a:r>
                  <a:rPr lang="en-CA"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4321" y="537025"/>
                <a:ext cx="9905998" cy="5698347"/>
              </a:xfrm>
              <a:blipFill>
                <a:blip r:embed="rId4"/>
                <a:stretch>
                  <a:fillRect l="-1600" t="-1497"/>
                </a:stretch>
              </a:blipFill>
            </p:spPr>
            <p:txBody>
              <a:bodyPr/>
              <a:lstStyle/>
              <a:p>
                <a:r>
                  <a:rPr lang="en-CA">
                    <a:noFill/>
                  </a:rPr>
                  <a:t> </a:t>
                </a:r>
              </a:p>
            </p:txBody>
          </p:sp>
        </mc:Fallback>
      </mc:AlternateContent>
      <p:sp>
        <p:nvSpPr>
          <p:cNvPr id="5" name="Oval 4"/>
          <p:cNvSpPr/>
          <p:nvPr/>
        </p:nvSpPr>
        <p:spPr>
          <a:xfrm>
            <a:off x="8989309" y="3488445"/>
            <a:ext cx="502617" cy="5026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sp>
        <p:nvSpPr>
          <p:cNvPr id="6" name="Oval 5"/>
          <p:cNvSpPr/>
          <p:nvPr/>
        </p:nvSpPr>
        <p:spPr>
          <a:xfrm>
            <a:off x="8989308" y="4631931"/>
            <a:ext cx="502617" cy="5026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sp>
        <p:nvSpPr>
          <p:cNvPr id="7" name="Oval 6"/>
          <p:cNvSpPr/>
          <p:nvPr/>
        </p:nvSpPr>
        <p:spPr>
          <a:xfrm>
            <a:off x="10109601" y="3362281"/>
            <a:ext cx="502617" cy="502617"/>
          </a:xfrm>
          <a:prstGeom prst="ellipse">
            <a:avLst/>
          </a:prstGeom>
          <a:gradFill flip="none" rotWithShape="1">
            <a:gsLst>
              <a:gs pos="0">
                <a:srgbClr val="99CCFF">
                  <a:shade val="30000"/>
                  <a:satMod val="115000"/>
                </a:srgbClr>
              </a:gs>
              <a:gs pos="50000">
                <a:srgbClr val="99CCFF">
                  <a:shade val="67500"/>
                  <a:satMod val="115000"/>
                </a:srgbClr>
              </a:gs>
              <a:gs pos="100000">
                <a:srgbClr val="99CCFF">
                  <a:shade val="100000"/>
                  <a:satMod val="115000"/>
                </a:srgbClr>
              </a:gs>
            </a:gsLst>
            <a:lin ang="16200000" scaled="1"/>
            <a:tileRect/>
          </a:gra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sp>
        <p:nvSpPr>
          <p:cNvPr id="8" name="Oval 7"/>
          <p:cNvSpPr/>
          <p:nvPr/>
        </p:nvSpPr>
        <p:spPr>
          <a:xfrm>
            <a:off x="10360909" y="4631931"/>
            <a:ext cx="502617" cy="502617"/>
          </a:xfrm>
          <a:prstGeom prst="ellipse">
            <a:avLst/>
          </a:prstGeom>
          <a:gradFill flip="none" rotWithShape="1">
            <a:gsLst>
              <a:gs pos="0">
                <a:srgbClr val="99CCFF">
                  <a:shade val="30000"/>
                  <a:satMod val="115000"/>
                </a:srgbClr>
              </a:gs>
              <a:gs pos="50000">
                <a:srgbClr val="99CCFF">
                  <a:shade val="67500"/>
                  <a:satMod val="115000"/>
                </a:srgbClr>
              </a:gs>
              <a:gs pos="100000">
                <a:srgbClr val="99CCFF">
                  <a:shade val="100000"/>
                  <a:satMod val="115000"/>
                </a:srgbClr>
              </a:gs>
            </a:gsLst>
            <a:lin ang="16200000" scaled="1"/>
            <a:tileRect/>
          </a:gra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sp>
        <p:nvSpPr>
          <p:cNvPr id="9" name="Oval 8"/>
          <p:cNvSpPr/>
          <p:nvPr/>
        </p:nvSpPr>
        <p:spPr>
          <a:xfrm>
            <a:off x="11201904" y="3739753"/>
            <a:ext cx="502617" cy="502617"/>
          </a:xfrm>
          <a:prstGeom prst="ellipse">
            <a:avLst/>
          </a:prstGeom>
          <a:gradFill flip="none" rotWithShape="1">
            <a:gsLst>
              <a:gs pos="0">
                <a:srgbClr val="99CCFF">
                  <a:shade val="30000"/>
                  <a:satMod val="115000"/>
                </a:srgbClr>
              </a:gs>
              <a:gs pos="50000">
                <a:srgbClr val="99CCFF">
                  <a:shade val="67500"/>
                  <a:satMod val="115000"/>
                </a:srgbClr>
              </a:gs>
              <a:gs pos="100000">
                <a:srgbClr val="99CCFF">
                  <a:shade val="100000"/>
                  <a:satMod val="115000"/>
                </a:srgbClr>
              </a:gs>
            </a:gsLst>
            <a:lin ang="16200000" scaled="1"/>
            <a:tileRect/>
          </a:gra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sp>
        <p:nvSpPr>
          <p:cNvPr id="10" name="Oval 9"/>
          <p:cNvSpPr/>
          <p:nvPr/>
        </p:nvSpPr>
        <p:spPr>
          <a:xfrm>
            <a:off x="11317892" y="4631931"/>
            <a:ext cx="502617" cy="502617"/>
          </a:xfrm>
          <a:prstGeom prst="ellipse">
            <a:avLst/>
          </a:prstGeom>
          <a:gradFill flip="none" rotWithShape="1">
            <a:gsLst>
              <a:gs pos="0">
                <a:srgbClr val="99CCFF">
                  <a:shade val="30000"/>
                  <a:satMod val="115000"/>
                </a:srgbClr>
              </a:gs>
              <a:gs pos="50000">
                <a:srgbClr val="99CCFF">
                  <a:shade val="67500"/>
                  <a:satMod val="115000"/>
                </a:srgbClr>
              </a:gs>
              <a:gs pos="100000">
                <a:srgbClr val="99CCFF">
                  <a:shade val="100000"/>
                  <a:satMod val="115000"/>
                </a:srgbClr>
              </a:gs>
            </a:gsLst>
            <a:lin ang="16200000" scaled="1"/>
            <a:tileRect/>
          </a:gra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sp>
        <p:nvSpPr>
          <p:cNvPr id="11" name="Oval 10"/>
          <p:cNvSpPr/>
          <p:nvPr/>
        </p:nvSpPr>
        <p:spPr>
          <a:xfrm>
            <a:off x="9643182" y="4072888"/>
            <a:ext cx="502617" cy="5026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cxnSp>
        <p:nvCxnSpPr>
          <p:cNvPr id="17" name="Straight Connector 16"/>
          <p:cNvCxnSpPr>
            <a:stCxn id="6" idx="7"/>
            <a:endCxn id="11" idx="3"/>
          </p:cNvCxnSpPr>
          <p:nvPr/>
        </p:nvCxnSpPr>
        <p:spPr>
          <a:xfrm flipV="1">
            <a:off x="9418318" y="4501898"/>
            <a:ext cx="298471" cy="203640"/>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20" name="Straight Connector 19"/>
          <p:cNvCxnSpPr>
            <a:stCxn id="7" idx="4"/>
            <a:endCxn id="8" idx="0"/>
          </p:cNvCxnSpPr>
          <p:nvPr/>
        </p:nvCxnSpPr>
        <p:spPr>
          <a:xfrm>
            <a:off x="10360910" y="3864898"/>
            <a:ext cx="251308" cy="767033"/>
          </a:xfrm>
          <a:prstGeom prst="line">
            <a:avLst/>
          </a:prstGeom>
          <a:ln w="57150">
            <a:solidFill>
              <a:srgbClr val="99CCFF"/>
            </a:solidFill>
          </a:ln>
        </p:spPr>
        <p:style>
          <a:lnRef idx="3">
            <a:schemeClr val="accent3"/>
          </a:lnRef>
          <a:fillRef idx="0">
            <a:schemeClr val="accent3"/>
          </a:fillRef>
          <a:effectRef idx="2">
            <a:schemeClr val="accent3"/>
          </a:effectRef>
          <a:fontRef idx="minor">
            <a:schemeClr val="tx1"/>
          </a:fontRef>
        </p:style>
      </p:cxnSp>
      <p:cxnSp>
        <p:nvCxnSpPr>
          <p:cNvPr id="24" name="Straight Connector 23"/>
          <p:cNvCxnSpPr>
            <a:stCxn id="9" idx="4"/>
            <a:endCxn id="10" idx="0"/>
          </p:cNvCxnSpPr>
          <p:nvPr/>
        </p:nvCxnSpPr>
        <p:spPr>
          <a:xfrm>
            <a:off x="11453213" y="4242370"/>
            <a:ext cx="115988" cy="389561"/>
          </a:xfrm>
          <a:prstGeom prst="line">
            <a:avLst/>
          </a:prstGeom>
          <a:ln w="57150">
            <a:solidFill>
              <a:srgbClr val="99CCFF"/>
            </a:solidFill>
          </a:ln>
        </p:spPr>
        <p:style>
          <a:lnRef idx="3">
            <a:schemeClr val="accent3"/>
          </a:lnRef>
          <a:fillRef idx="0">
            <a:schemeClr val="accent3"/>
          </a:fillRef>
          <a:effectRef idx="2">
            <a:schemeClr val="accent3"/>
          </a:effectRef>
          <a:fontRef idx="minor">
            <a:schemeClr val="tx1"/>
          </a:fontRef>
        </p:style>
      </p:cxnSp>
      <p:cxnSp>
        <p:nvCxnSpPr>
          <p:cNvPr id="27" name="Straight Connector 26"/>
          <p:cNvCxnSpPr>
            <a:stCxn id="7" idx="6"/>
            <a:endCxn id="9" idx="1"/>
          </p:cNvCxnSpPr>
          <p:nvPr/>
        </p:nvCxnSpPr>
        <p:spPr>
          <a:xfrm>
            <a:off x="10612218" y="3613590"/>
            <a:ext cx="663293" cy="199770"/>
          </a:xfrm>
          <a:prstGeom prst="line">
            <a:avLst/>
          </a:prstGeom>
          <a:ln w="57150">
            <a:solidFill>
              <a:srgbClr val="99CCFF"/>
            </a:solidFill>
          </a:ln>
        </p:spPr>
        <p:style>
          <a:lnRef idx="3">
            <a:schemeClr val="accent3"/>
          </a:lnRef>
          <a:fillRef idx="0">
            <a:schemeClr val="accent3"/>
          </a:fillRef>
          <a:effectRef idx="2">
            <a:schemeClr val="accent3"/>
          </a:effectRef>
          <a:fontRef idx="minor">
            <a:schemeClr val="tx1"/>
          </a:fontRef>
        </p:style>
      </p:cxnSp>
      <p:cxnSp>
        <p:nvCxnSpPr>
          <p:cNvPr id="31" name="Straight Connector 30"/>
          <p:cNvCxnSpPr>
            <a:stCxn id="8" idx="6"/>
            <a:endCxn id="10" idx="2"/>
          </p:cNvCxnSpPr>
          <p:nvPr/>
        </p:nvCxnSpPr>
        <p:spPr>
          <a:xfrm>
            <a:off x="10863526" y="4883240"/>
            <a:ext cx="454366" cy="0"/>
          </a:xfrm>
          <a:prstGeom prst="line">
            <a:avLst/>
          </a:prstGeom>
          <a:ln w="57150">
            <a:solidFill>
              <a:srgbClr val="99CCFF"/>
            </a:solidFill>
          </a:ln>
        </p:spPr>
        <p:style>
          <a:lnRef idx="3">
            <a:schemeClr val="accent3"/>
          </a:lnRef>
          <a:fillRef idx="0">
            <a:schemeClr val="accent3"/>
          </a:fillRef>
          <a:effectRef idx="2">
            <a:schemeClr val="accent3"/>
          </a:effectRef>
          <a:fontRef idx="minor">
            <a:schemeClr val="tx1"/>
          </a:fontRef>
        </p:style>
      </p:cxnSp>
      <p:cxnSp>
        <p:nvCxnSpPr>
          <p:cNvPr id="34" name="Straight Connector 33"/>
          <p:cNvCxnSpPr>
            <a:stCxn id="8" idx="7"/>
            <a:endCxn id="9" idx="3"/>
          </p:cNvCxnSpPr>
          <p:nvPr/>
        </p:nvCxnSpPr>
        <p:spPr>
          <a:xfrm flipV="1">
            <a:off x="10789919" y="4168763"/>
            <a:ext cx="485592" cy="536775"/>
          </a:xfrm>
          <a:prstGeom prst="line">
            <a:avLst/>
          </a:prstGeom>
          <a:ln w="57150">
            <a:solidFill>
              <a:srgbClr val="99CCFF"/>
            </a:solidFill>
          </a:ln>
        </p:spPr>
        <p:style>
          <a:lnRef idx="3">
            <a:schemeClr val="accent3"/>
          </a:lnRef>
          <a:fillRef idx="0">
            <a:schemeClr val="accent3"/>
          </a:fillRef>
          <a:effectRef idx="2">
            <a:schemeClr val="accent3"/>
          </a:effectRef>
          <a:fontRef idx="minor">
            <a:schemeClr val="tx1"/>
          </a:fontRef>
        </p:style>
      </p:cxnSp>
      <p:cxnSp>
        <p:nvCxnSpPr>
          <p:cNvPr id="37" name="Straight Connector 36"/>
          <p:cNvCxnSpPr>
            <a:stCxn id="7" idx="5"/>
            <a:endCxn id="10" idx="1"/>
          </p:cNvCxnSpPr>
          <p:nvPr/>
        </p:nvCxnSpPr>
        <p:spPr>
          <a:xfrm>
            <a:off x="10538611" y="3791291"/>
            <a:ext cx="852888" cy="914247"/>
          </a:xfrm>
          <a:prstGeom prst="line">
            <a:avLst/>
          </a:prstGeom>
          <a:ln w="57150">
            <a:solidFill>
              <a:srgbClr val="99CCFF"/>
            </a:solidFill>
          </a:ln>
        </p:spPr>
        <p:style>
          <a:lnRef idx="3">
            <a:schemeClr val="accent3"/>
          </a:lnRef>
          <a:fillRef idx="0">
            <a:schemeClr val="accent3"/>
          </a:fillRef>
          <a:effectRef idx="2">
            <a:schemeClr val="accent3"/>
          </a:effectRef>
          <a:fontRef idx="minor">
            <a:schemeClr val="tx1"/>
          </a:fontRef>
        </p:style>
      </p:cxnSp>
      <p:cxnSp>
        <p:nvCxnSpPr>
          <p:cNvPr id="42" name="Straight Connector 41"/>
          <p:cNvCxnSpPr>
            <a:stCxn id="5" idx="6"/>
            <a:endCxn id="7" idx="2"/>
          </p:cNvCxnSpPr>
          <p:nvPr/>
        </p:nvCxnSpPr>
        <p:spPr>
          <a:xfrm flipV="1">
            <a:off x="9491926" y="3613590"/>
            <a:ext cx="617675" cy="126164"/>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45" name="Straight Connector 44"/>
          <p:cNvCxnSpPr>
            <a:stCxn id="11" idx="5"/>
            <a:endCxn id="8" idx="1"/>
          </p:cNvCxnSpPr>
          <p:nvPr/>
        </p:nvCxnSpPr>
        <p:spPr>
          <a:xfrm>
            <a:off x="10072192" y="4501898"/>
            <a:ext cx="362324" cy="203640"/>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48" name="Straight Connector 47"/>
          <p:cNvCxnSpPr>
            <a:stCxn id="6" idx="6"/>
            <a:endCxn id="8" idx="2"/>
          </p:cNvCxnSpPr>
          <p:nvPr/>
        </p:nvCxnSpPr>
        <p:spPr>
          <a:xfrm>
            <a:off x="9491925" y="4883240"/>
            <a:ext cx="868984" cy="0"/>
          </a:xfrm>
          <a:prstGeom prst="line">
            <a:avLst/>
          </a:prstGeom>
          <a:ln w="38100"/>
        </p:spPr>
        <p:style>
          <a:lnRef idx="3">
            <a:schemeClr val="accent3"/>
          </a:lnRef>
          <a:fillRef idx="0">
            <a:schemeClr val="accent3"/>
          </a:fillRef>
          <a:effectRef idx="2">
            <a:schemeClr val="accent3"/>
          </a:effectRef>
          <a:fontRef idx="minor">
            <a:schemeClr val="tx1"/>
          </a:fontRef>
        </p:style>
      </p:cxnSp>
      <p:sp>
        <p:nvSpPr>
          <p:cNvPr id="53" name="Oval 52"/>
          <p:cNvSpPr/>
          <p:nvPr/>
        </p:nvSpPr>
        <p:spPr>
          <a:xfrm>
            <a:off x="9062761" y="1981843"/>
            <a:ext cx="502617" cy="502617"/>
          </a:xfrm>
          <a:prstGeom prst="ellipse">
            <a:avLst/>
          </a:prstGeom>
          <a:gradFill flip="none" rotWithShape="1">
            <a:gsLst>
              <a:gs pos="0">
                <a:srgbClr val="99CCFF">
                  <a:shade val="30000"/>
                  <a:satMod val="115000"/>
                </a:srgbClr>
              </a:gs>
              <a:gs pos="50000">
                <a:srgbClr val="99CCFF">
                  <a:shade val="67500"/>
                  <a:satMod val="115000"/>
                </a:srgbClr>
              </a:gs>
              <a:gs pos="100000">
                <a:srgbClr val="99CCFF">
                  <a:shade val="100000"/>
                  <a:satMod val="115000"/>
                </a:srgbClr>
              </a:gs>
            </a:gsLst>
            <a:lin ang="16200000" scaled="1"/>
            <a:tileRect/>
          </a:gra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sp>
        <p:nvSpPr>
          <p:cNvPr id="54" name="Oval 53"/>
          <p:cNvSpPr/>
          <p:nvPr/>
        </p:nvSpPr>
        <p:spPr>
          <a:xfrm>
            <a:off x="10142977" y="652065"/>
            <a:ext cx="502617" cy="5026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sp>
        <p:nvSpPr>
          <p:cNvPr id="55" name="Oval 54"/>
          <p:cNvSpPr/>
          <p:nvPr/>
        </p:nvSpPr>
        <p:spPr>
          <a:xfrm>
            <a:off x="10434362" y="1981843"/>
            <a:ext cx="502617" cy="5026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sp>
        <p:nvSpPr>
          <p:cNvPr id="56" name="Oval 55"/>
          <p:cNvSpPr/>
          <p:nvPr/>
        </p:nvSpPr>
        <p:spPr>
          <a:xfrm>
            <a:off x="11275357" y="1089665"/>
            <a:ext cx="502617" cy="5026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sp>
        <p:nvSpPr>
          <p:cNvPr id="57" name="Oval 56"/>
          <p:cNvSpPr/>
          <p:nvPr/>
        </p:nvSpPr>
        <p:spPr>
          <a:xfrm>
            <a:off x="11391345" y="1981843"/>
            <a:ext cx="502617" cy="5026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sp>
        <p:nvSpPr>
          <p:cNvPr id="58" name="Oval 57"/>
          <p:cNvSpPr/>
          <p:nvPr/>
        </p:nvSpPr>
        <p:spPr>
          <a:xfrm>
            <a:off x="9716635" y="1422800"/>
            <a:ext cx="502617" cy="502617"/>
          </a:xfrm>
          <a:prstGeom prst="ellipse">
            <a:avLst/>
          </a:prstGeom>
          <a:gradFill flip="none" rotWithShape="1">
            <a:gsLst>
              <a:gs pos="0">
                <a:srgbClr val="99CCFF">
                  <a:shade val="30000"/>
                  <a:satMod val="115000"/>
                </a:srgbClr>
              </a:gs>
              <a:gs pos="50000">
                <a:srgbClr val="99CCFF">
                  <a:shade val="67500"/>
                  <a:satMod val="115000"/>
                </a:srgbClr>
              </a:gs>
              <a:gs pos="100000">
                <a:srgbClr val="99CCFF">
                  <a:shade val="100000"/>
                  <a:satMod val="115000"/>
                </a:srgbClr>
              </a:gs>
            </a:gsLst>
            <a:lin ang="16200000" scaled="1"/>
            <a:tileRect/>
          </a:gra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cxnSp>
        <p:nvCxnSpPr>
          <p:cNvPr id="59" name="Straight Connector 58"/>
          <p:cNvCxnSpPr>
            <a:stCxn id="52" idx="4"/>
            <a:endCxn id="53" idx="0"/>
          </p:cNvCxnSpPr>
          <p:nvPr/>
        </p:nvCxnSpPr>
        <p:spPr>
          <a:xfrm flipH="1">
            <a:off x="9314070" y="1340974"/>
            <a:ext cx="1" cy="640869"/>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60" name="Straight Connector 59"/>
          <p:cNvCxnSpPr>
            <a:stCxn id="54" idx="2"/>
            <a:endCxn id="53" idx="0"/>
          </p:cNvCxnSpPr>
          <p:nvPr/>
        </p:nvCxnSpPr>
        <p:spPr>
          <a:xfrm flipH="1">
            <a:off x="9314070" y="903374"/>
            <a:ext cx="828907" cy="1078469"/>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62" name="Straight Connector 61"/>
          <p:cNvCxnSpPr>
            <a:stCxn id="52" idx="5"/>
            <a:endCxn id="58" idx="2"/>
          </p:cNvCxnSpPr>
          <p:nvPr/>
        </p:nvCxnSpPr>
        <p:spPr>
          <a:xfrm>
            <a:off x="9491772" y="1267367"/>
            <a:ext cx="224863" cy="406742"/>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66" name="Straight Connector 65"/>
          <p:cNvCxnSpPr>
            <a:stCxn id="52" idx="6"/>
            <a:endCxn id="56" idx="2"/>
          </p:cNvCxnSpPr>
          <p:nvPr/>
        </p:nvCxnSpPr>
        <p:spPr>
          <a:xfrm>
            <a:off x="9565379" y="1089666"/>
            <a:ext cx="1709978" cy="251308"/>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100" name="Straight Connector 99"/>
          <p:cNvCxnSpPr/>
          <p:nvPr/>
        </p:nvCxnSpPr>
        <p:spPr>
          <a:xfrm flipH="1">
            <a:off x="10065408" y="1118814"/>
            <a:ext cx="248641" cy="341725"/>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105" name="Straight Connector 104"/>
          <p:cNvCxnSpPr>
            <a:stCxn id="56" idx="2"/>
            <a:endCxn id="58" idx="6"/>
          </p:cNvCxnSpPr>
          <p:nvPr/>
        </p:nvCxnSpPr>
        <p:spPr>
          <a:xfrm flipH="1">
            <a:off x="10219252" y="1340974"/>
            <a:ext cx="1056105" cy="333135"/>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108" name="Straight Connector 107"/>
          <p:cNvCxnSpPr>
            <a:stCxn id="56" idx="2"/>
            <a:endCxn id="53" idx="6"/>
          </p:cNvCxnSpPr>
          <p:nvPr/>
        </p:nvCxnSpPr>
        <p:spPr>
          <a:xfrm flipH="1">
            <a:off x="9565378" y="1340974"/>
            <a:ext cx="1709979" cy="892178"/>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115" name="Straight Connector 114"/>
          <p:cNvCxnSpPr>
            <a:stCxn id="58" idx="6"/>
            <a:endCxn id="57" idx="1"/>
          </p:cNvCxnSpPr>
          <p:nvPr/>
        </p:nvCxnSpPr>
        <p:spPr>
          <a:xfrm>
            <a:off x="10219252" y="1674109"/>
            <a:ext cx="1245700" cy="381341"/>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123" name="Curved Connector 122"/>
          <p:cNvCxnSpPr>
            <a:stCxn id="57" idx="3"/>
            <a:endCxn id="53" idx="5"/>
          </p:cNvCxnSpPr>
          <p:nvPr/>
        </p:nvCxnSpPr>
        <p:spPr>
          <a:xfrm rot="5400000">
            <a:off x="10478362" y="1424263"/>
            <a:ext cx="12700" cy="1973181"/>
          </a:xfrm>
          <a:prstGeom prst="curvedConnector3">
            <a:avLst>
              <a:gd name="adj1" fmla="val 1378276"/>
            </a:avLst>
          </a:prstGeom>
          <a:ln w="38100"/>
        </p:spPr>
        <p:style>
          <a:lnRef idx="3">
            <a:schemeClr val="accent3"/>
          </a:lnRef>
          <a:fillRef idx="0">
            <a:schemeClr val="accent3"/>
          </a:fillRef>
          <a:effectRef idx="2">
            <a:schemeClr val="accent3"/>
          </a:effectRef>
          <a:fontRef idx="minor">
            <a:schemeClr val="tx1"/>
          </a:fontRef>
        </p:style>
      </p:cxnSp>
      <p:cxnSp>
        <p:nvCxnSpPr>
          <p:cNvPr id="136" name="Curved Connector 135"/>
          <p:cNvCxnSpPr>
            <a:stCxn id="55" idx="2"/>
            <a:endCxn id="52" idx="4"/>
          </p:cNvCxnSpPr>
          <p:nvPr/>
        </p:nvCxnSpPr>
        <p:spPr>
          <a:xfrm rot="10800000">
            <a:off x="9314072" y="1340974"/>
            <a:ext cx="1120291" cy="892178"/>
          </a:xfrm>
          <a:prstGeom prst="curvedConnector2">
            <a:avLst/>
          </a:prstGeom>
          <a:ln w="38100"/>
        </p:spPr>
        <p:style>
          <a:lnRef idx="3">
            <a:schemeClr val="accent3"/>
          </a:lnRef>
          <a:fillRef idx="0">
            <a:schemeClr val="accent3"/>
          </a:fillRef>
          <a:effectRef idx="2">
            <a:schemeClr val="accent3"/>
          </a:effectRef>
          <a:fontRef idx="minor">
            <a:schemeClr val="tx1"/>
          </a:fontRef>
        </p:style>
      </p:cxnSp>
      <p:cxnSp>
        <p:nvCxnSpPr>
          <p:cNvPr id="139" name="Curved Connector 138"/>
          <p:cNvCxnSpPr>
            <a:stCxn id="57" idx="1"/>
          </p:cNvCxnSpPr>
          <p:nvPr/>
        </p:nvCxnSpPr>
        <p:spPr>
          <a:xfrm rot="16200000" flipV="1">
            <a:off x="9983402" y="573899"/>
            <a:ext cx="885827" cy="2077275"/>
          </a:xfrm>
          <a:prstGeom prst="curvedConnector2">
            <a:avLst/>
          </a:prstGeom>
          <a:ln w="38100"/>
        </p:spPr>
        <p:style>
          <a:lnRef idx="3">
            <a:schemeClr val="accent3"/>
          </a:lnRef>
          <a:fillRef idx="0">
            <a:schemeClr val="accent3"/>
          </a:fillRef>
          <a:effectRef idx="2">
            <a:schemeClr val="accent3"/>
          </a:effectRef>
          <a:fontRef idx="minor">
            <a:schemeClr val="tx1"/>
          </a:fontRef>
        </p:style>
      </p:cxnSp>
      <p:sp>
        <p:nvSpPr>
          <p:cNvPr id="52" name="Oval 51"/>
          <p:cNvSpPr/>
          <p:nvPr/>
        </p:nvSpPr>
        <p:spPr>
          <a:xfrm>
            <a:off x="9062762" y="838357"/>
            <a:ext cx="502617" cy="502617"/>
          </a:xfrm>
          <a:prstGeom prst="ellipse">
            <a:avLst/>
          </a:prstGeom>
          <a:gradFill flip="none" rotWithShape="1">
            <a:gsLst>
              <a:gs pos="0">
                <a:srgbClr val="99CCFF">
                  <a:shade val="30000"/>
                  <a:satMod val="115000"/>
                </a:srgbClr>
              </a:gs>
              <a:gs pos="50000">
                <a:srgbClr val="99CCFF">
                  <a:shade val="67500"/>
                  <a:satMod val="115000"/>
                </a:srgbClr>
              </a:gs>
              <a:gs pos="100000">
                <a:srgbClr val="99CCFF">
                  <a:shade val="100000"/>
                  <a:satMod val="115000"/>
                </a:srgbClr>
              </a:gs>
            </a:gsLst>
            <a:lin ang="16200000" scaled="1"/>
            <a:tileRect/>
          </a:gra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mc:AlternateContent xmlns:mc="http://schemas.openxmlformats.org/markup-compatibility/2006" xmlns:a14="http://schemas.microsoft.com/office/drawing/2010/main">
        <mc:Choice Requires="a14">
          <p:sp>
            <p:nvSpPr>
              <p:cNvPr id="4" name="TextBox 3"/>
              <p:cNvSpPr txBox="1"/>
              <p:nvPr/>
            </p:nvSpPr>
            <p:spPr>
              <a:xfrm>
                <a:off x="11617804" y="4168763"/>
                <a:ext cx="57419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sz="2400" b="1" i="1" dirty="0" smtClean="0">
                          <a:solidFill>
                            <a:srgbClr val="99CCFF"/>
                          </a:solidFill>
                          <a:latin typeface="Cambria Math" panose="02040503050406030204" pitchFamily="18" charset="0"/>
                        </a:rPr>
                        <m:t>𝑾</m:t>
                      </m:r>
                    </m:oMath>
                  </m:oMathPara>
                </a14:m>
                <a:endParaRPr lang="en-CA" sz="2400" b="1" dirty="0">
                  <a:solidFill>
                    <a:srgbClr val="99CCFF"/>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1617804" y="4168763"/>
                <a:ext cx="574196" cy="461665"/>
              </a:xfrm>
              <a:prstGeom prst="rect">
                <a:avLst/>
              </a:prstGeom>
              <a:blipFill>
                <a:blip r:embed="rId5"/>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8689009" y="1460539"/>
                <a:ext cx="57419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CA" sz="2400" b="1" i="1" smtClean="0">
                              <a:solidFill>
                                <a:srgbClr val="99CCFF"/>
                              </a:solidFill>
                              <a:latin typeface="Cambria Math" panose="02040503050406030204" pitchFamily="18" charset="0"/>
                            </a:rPr>
                          </m:ctrlPr>
                        </m:accPr>
                        <m:e>
                          <m:r>
                            <a:rPr lang="en-CA" sz="2400" b="1" i="1">
                              <a:solidFill>
                                <a:srgbClr val="99CCFF"/>
                              </a:solidFill>
                              <a:latin typeface="Cambria Math" panose="02040503050406030204" pitchFamily="18" charset="0"/>
                            </a:rPr>
                            <m:t>𝑾</m:t>
                          </m:r>
                        </m:e>
                      </m:acc>
                    </m:oMath>
                  </m:oMathPara>
                </a14:m>
                <a:endParaRPr lang="en-CA" sz="2400" b="1" dirty="0">
                  <a:solidFill>
                    <a:srgbClr val="99CCFF"/>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8689009" y="1460539"/>
                <a:ext cx="574196" cy="461665"/>
              </a:xfrm>
              <a:prstGeom prst="rect">
                <a:avLst/>
              </a:prstGeom>
              <a:blipFill>
                <a:blip r:embed="rId6"/>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9601075" y="178368"/>
                <a:ext cx="1444626" cy="462434"/>
              </a:xfrm>
              <a:prstGeom prst="rect">
                <a:avLst/>
              </a:prstGeom>
              <a:noFill/>
            </p:spPr>
            <p:txBody>
              <a:bodyPr wrap="none" rtlCol="0">
                <a:spAutoFit/>
              </a:bodyPr>
              <a:lstStyle/>
              <a:p>
                <a:r>
                  <a:rPr lang="en-CA" sz="2400" dirty="0">
                    <a:solidFill>
                      <a:schemeClr val="tx1"/>
                    </a:solidFill>
                  </a:rPr>
                  <a:t>Graph </a:t>
                </a:r>
                <a14:m>
                  <m:oMath xmlns:m="http://schemas.openxmlformats.org/officeDocument/2006/math">
                    <m:acc>
                      <m:accPr>
                        <m:chr m:val="̅"/>
                        <m:ctrlPr>
                          <a:rPr lang="en-CA" sz="2400" b="1" i="1">
                            <a:latin typeface="Cambria Math" panose="02040503050406030204" pitchFamily="18" charset="0"/>
                          </a:rPr>
                        </m:ctrlPr>
                      </m:accPr>
                      <m:e>
                        <m:r>
                          <a:rPr lang="en-CA" sz="2400" b="1" i="1">
                            <a:latin typeface="Cambria Math" panose="02040503050406030204" pitchFamily="18" charset="0"/>
                          </a:rPr>
                          <m:t>𝑮</m:t>
                        </m:r>
                      </m:e>
                    </m:acc>
                  </m:oMath>
                </a14:m>
                <a:endParaRPr lang="en-CA" sz="2400" b="1" dirty="0">
                  <a:solidFill>
                    <a:schemeClr val="tx1"/>
                  </a:solidFill>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9601075" y="178368"/>
                <a:ext cx="1444626" cy="462434"/>
              </a:xfrm>
              <a:prstGeom prst="rect">
                <a:avLst/>
              </a:prstGeom>
              <a:blipFill>
                <a:blip r:embed="rId7"/>
                <a:stretch>
                  <a:fillRect l="-6751" t="-10526" r="-31224" b="-2894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9671314" y="2932898"/>
                <a:ext cx="1479892" cy="461665"/>
              </a:xfrm>
              <a:prstGeom prst="rect">
                <a:avLst/>
              </a:prstGeom>
              <a:noFill/>
            </p:spPr>
            <p:txBody>
              <a:bodyPr wrap="none" rtlCol="0">
                <a:spAutoFit/>
              </a:bodyPr>
              <a:lstStyle/>
              <a:p>
                <a:r>
                  <a:rPr lang="en-CA" sz="2400" dirty="0">
                    <a:solidFill>
                      <a:schemeClr val="tx1"/>
                    </a:solidFill>
                  </a:rPr>
                  <a:t>Graph </a:t>
                </a:r>
                <a14:m>
                  <m:oMath xmlns:m="http://schemas.openxmlformats.org/officeDocument/2006/math">
                    <m:r>
                      <a:rPr lang="en-CA" sz="2400" b="1" i="1" dirty="0" smtClean="0">
                        <a:solidFill>
                          <a:schemeClr val="tx1"/>
                        </a:solidFill>
                        <a:latin typeface="Cambria Math" panose="02040503050406030204" pitchFamily="18" charset="0"/>
                      </a:rPr>
                      <m:t>𝑮</m:t>
                    </m:r>
                  </m:oMath>
                </a14:m>
                <a:endParaRPr lang="en-CA" sz="2400" b="1" dirty="0">
                  <a:solidFill>
                    <a:schemeClr val="tx1"/>
                  </a:solidFill>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9671314" y="2932898"/>
                <a:ext cx="1479892" cy="461665"/>
              </a:xfrm>
              <a:prstGeom prst="rect">
                <a:avLst/>
              </a:prstGeom>
              <a:blipFill>
                <a:blip r:embed="rId8"/>
                <a:stretch>
                  <a:fillRect l="-6612" t="-10526" b="-28947"/>
                </a:stretch>
              </a:blipFill>
            </p:spPr>
            <p:txBody>
              <a:bodyPr/>
              <a:lstStyle/>
              <a:p>
                <a:r>
                  <a:rPr lang="en-CA">
                    <a:noFill/>
                  </a:rPr>
                  <a:t> </a:t>
                </a:r>
              </a:p>
            </p:txBody>
          </p:sp>
        </mc:Fallback>
      </mc:AlternateContent>
      <p:sp>
        <p:nvSpPr>
          <p:cNvPr id="12" name="Rectangle 11"/>
          <p:cNvSpPr/>
          <p:nvPr/>
        </p:nvSpPr>
        <p:spPr>
          <a:xfrm>
            <a:off x="3245678" y="5947813"/>
            <a:ext cx="8659224" cy="77805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CA" sz="2400" dirty="0">
                <a:solidFill>
                  <a:srgbClr val="000000"/>
                </a:solidFill>
              </a:rPr>
              <a:t>So, we have demonstrated a polynomial transformation from CLIQUE to VERTEX-COVER</a:t>
            </a:r>
            <a:endParaRPr lang="en-CA" sz="2400" b="1" dirty="0">
              <a:solidFill>
                <a:srgbClr val="000000"/>
              </a:solidFill>
            </a:endParaRPr>
          </a:p>
        </p:txBody>
      </p:sp>
      <p:sp>
        <p:nvSpPr>
          <p:cNvPr id="13" name="Slide Number Placeholder 12">
            <a:extLst>
              <a:ext uri="{FF2B5EF4-FFF2-40B4-BE49-F238E27FC236}">
                <a16:creationId xmlns:a16="http://schemas.microsoft.com/office/drawing/2014/main" id="{DB061337-7C37-5A3F-61B0-F8E91058F9E0}"/>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253255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500"/>
                                        <p:tgtEl>
                                          <p:spTgt spid="58"/>
                                        </p:tgtEl>
                                      </p:cBhvr>
                                    </p:animEffect>
                                  </p:childTnLst>
                                </p:cTn>
                              </p:par>
                              <p:par>
                                <p:cTn id="26" presetID="10" presetClass="entr" presetSubtype="0" fill="hold" nodeType="with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500"/>
                                        <p:tgtEl>
                                          <p:spTgt spid="59"/>
                                        </p:tgtEl>
                                      </p:cBhvr>
                                    </p:animEffect>
                                  </p:childTnLst>
                                </p:cTn>
                              </p:par>
                              <p:par>
                                <p:cTn id="29" presetID="10" presetClass="entr" presetSubtype="0" fill="hold" nodeType="with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500"/>
                                        <p:tgtEl>
                                          <p:spTgt spid="60"/>
                                        </p:tgtEl>
                                      </p:cBhvr>
                                    </p:animEffect>
                                  </p:childTnLst>
                                </p:cTn>
                              </p:par>
                              <p:par>
                                <p:cTn id="32" presetID="10" presetClass="entr" presetSubtype="0" fill="hold"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500"/>
                                        <p:tgtEl>
                                          <p:spTgt spid="62"/>
                                        </p:tgtEl>
                                      </p:cBhvr>
                                    </p:animEffect>
                                  </p:childTnLst>
                                </p:cTn>
                              </p:par>
                              <p:par>
                                <p:cTn id="35" presetID="10" presetClass="entr" presetSubtype="0"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500"/>
                                        <p:tgtEl>
                                          <p:spTgt spid="66"/>
                                        </p:tgtEl>
                                      </p:cBhvr>
                                    </p:animEffect>
                                  </p:childTnLst>
                                </p:cTn>
                              </p:par>
                              <p:par>
                                <p:cTn id="38" presetID="10" presetClass="entr" presetSubtype="0" fill="hold" nodeType="withEffect">
                                  <p:stCondLst>
                                    <p:cond delay="0"/>
                                  </p:stCondLst>
                                  <p:childTnLst>
                                    <p:set>
                                      <p:cBhvr>
                                        <p:cTn id="39" dur="1" fill="hold">
                                          <p:stCondLst>
                                            <p:cond delay="0"/>
                                          </p:stCondLst>
                                        </p:cTn>
                                        <p:tgtEl>
                                          <p:spTgt spid="100"/>
                                        </p:tgtEl>
                                        <p:attrNameLst>
                                          <p:attrName>style.visibility</p:attrName>
                                        </p:attrNameLst>
                                      </p:cBhvr>
                                      <p:to>
                                        <p:strVal val="visible"/>
                                      </p:to>
                                    </p:set>
                                    <p:animEffect transition="in" filter="fade">
                                      <p:cBhvr>
                                        <p:cTn id="40" dur="500"/>
                                        <p:tgtEl>
                                          <p:spTgt spid="100"/>
                                        </p:tgtEl>
                                      </p:cBhvr>
                                    </p:animEffect>
                                  </p:childTnLst>
                                </p:cTn>
                              </p:par>
                              <p:par>
                                <p:cTn id="41" presetID="10" presetClass="entr" presetSubtype="0" fill="hold" nodeType="withEffect">
                                  <p:stCondLst>
                                    <p:cond delay="0"/>
                                  </p:stCondLst>
                                  <p:childTnLst>
                                    <p:set>
                                      <p:cBhvr>
                                        <p:cTn id="42" dur="1" fill="hold">
                                          <p:stCondLst>
                                            <p:cond delay="0"/>
                                          </p:stCondLst>
                                        </p:cTn>
                                        <p:tgtEl>
                                          <p:spTgt spid="105"/>
                                        </p:tgtEl>
                                        <p:attrNameLst>
                                          <p:attrName>style.visibility</p:attrName>
                                        </p:attrNameLst>
                                      </p:cBhvr>
                                      <p:to>
                                        <p:strVal val="visible"/>
                                      </p:to>
                                    </p:set>
                                    <p:animEffect transition="in" filter="fade">
                                      <p:cBhvr>
                                        <p:cTn id="43" dur="500"/>
                                        <p:tgtEl>
                                          <p:spTgt spid="105"/>
                                        </p:tgtEl>
                                      </p:cBhvr>
                                    </p:animEffect>
                                  </p:childTnLst>
                                </p:cTn>
                              </p:par>
                              <p:par>
                                <p:cTn id="44" presetID="10" presetClass="entr" presetSubtype="0" fill="hold" nodeType="withEffect">
                                  <p:stCondLst>
                                    <p:cond delay="0"/>
                                  </p:stCondLst>
                                  <p:childTnLst>
                                    <p:set>
                                      <p:cBhvr>
                                        <p:cTn id="45" dur="1" fill="hold">
                                          <p:stCondLst>
                                            <p:cond delay="0"/>
                                          </p:stCondLst>
                                        </p:cTn>
                                        <p:tgtEl>
                                          <p:spTgt spid="108"/>
                                        </p:tgtEl>
                                        <p:attrNameLst>
                                          <p:attrName>style.visibility</p:attrName>
                                        </p:attrNameLst>
                                      </p:cBhvr>
                                      <p:to>
                                        <p:strVal val="visible"/>
                                      </p:to>
                                    </p:set>
                                    <p:animEffect transition="in" filter="fade">
                                      <p:cBhvr>
                                        <p:cTn id="46" dur="500"/>
                                        <p:tgtEl>
                                          <p:spTgt spid="108"/>
                                        </p:tgtEl>
                                      </p:cBhvr>
                                    </p:animEffect>
                                  </p:childTnLst>
                                </p:cTn>
                              </p:par>
                              <p:par>
                                <p:cTn id="47" presetID="10" presetClass="entr" presetSubtype="0" fill="hold" nodeType="withEffect">
                                  <p:stCondLst>
                                    <p:cond delay="0"/>
                                  </p:stCondLst>
                                  <p:childTnLst>
                                    <p:set>
                                      <p:cBhvr>
                                        <p:cTn id="48" dur="1" fill="hold">
                                          <p:stCondLst>
                                            <p:cond delay="0"/>
                                          </p:stCondLst>
                                        </p:cTn>
                                        <p:tgtEl>
                                          <p:spTgt spid="115"/>
                                        </p:tgtEl>
                                        <p:attrNameLst>
                                          <p:attrName>style.visibility</p:attrName>
                                        </p:attrNameLst>
                                      </p:cBhvr>
                                      <p:to>
                                        <p:strVal val="visible"/>
                                      </p:to>
                                    </p:set>
                                    <p:animEffect transition="in" filter="fade">
                                      <p:cBhvr>
                                        <p:cTn id="49" dur="500"/>
                                        <p:tgtEl>
                                          <p:spTgt spid="115"/>
                                        </p:tgtEl>
                                      </p:cBhvr>
                                    </p:animEffect>
                                  </p:childTnLst>
                                </p:cTn>
                              </p:par>
                              <p:par>
                                <p:cTn id="50" presetID="10" presetClass="entr" presetSubtype="0" fill="hold" nodeType="with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500"/>
                                        <p:tgtEl>
                                          <p:spTgt spid="123"/>
                                        </p:tgtEl>
                                      </p:cBhvr>
                                    </p:animEffect>
                                  </p:childTnLst>
                                </p:cTn>
                              </p:par>
                              <p:par>
                                <p:cTn id="53" presetID="10" presetClass="entr" presetSubtype="0" fill="hold" nodeType="withEffect">
                                  <p:stCondLst>
                                    <p:cond delay="0"/>
                                  </p:stCondLst>
                                  <p:childTnLst>
                                    <p:set>
                                      <p:cBhvr>
                                        <p:cTn id="54" dur="1" fill="hold">
                                          <p:stCondLst>
                                            <p:cond delay="0"/>
                                          </p:stCondLst>
                                        </p:cTn>
                                        <p:tgtEl>
                                          <p:spTgt spid="136"/>
                                        </p:tgtEl>
                                        <p:attrNameLst>
                                          <p:attrName>style.visibility</p:attrName>
                                        </p:attrNameLst>
                                      </p:cBhvr>
                                      <p:to>
                                        <p:strVal val="visible"/>
                                      </p:to>
                                    </p:set>
                                    <p:animEffect transition="in" filter="fade">
                                      <p:cBhvr>
                                        <p:cTn id="55" dur="500"/>
                                        <p:tgtEl>
                                          <p:spTgt spid="136"/>
                                        </p:tgtEl>
                                      </p:cBhvr>
                                    </p:animEffect>
                                  </p:childTnLst>
                                </p:cTn>
                              </p:par>
                              <p:par>
                                <p:cTn id="56" presetID="10" presetClass="entr" presetSubtype="0" fill="hold" nodeType="withEffect">
                                  <p:stCondLst>
                                    <p:cond delay="0"/>
                                  </p:stCondLst>
                                  <p:childTnLst>
                                    <p:set>
                                      <p:cBhvr>
                                        <p:cTn id="57" dur="1" fill="hold">
                                          <p:stCondLst>
                                            <p:cond delay="0"/>
                                          </p:stCondLst>
                                        </p:cTn>
                                        <p:tgtEl>
                                          <p:spTgt spid="139"/>
                                        </p:tgtEl>
                                        <p:attrNameLst>
                                          <p:attrName>style.visibility</p:attrName>
                                        </p:attrNameLst>
                                      </p:cBhvr>
                                      <p:to>
                                        <p:strVal val="visible"/>
                                      </p:to>
                                    </p:set>
                                    <p:animEffect transition="in" filter="fade">
                                      <p:cBhvr>
                                        <p:cTn id="58" dur="500"/>
                                        <p:tgtEl>
                                          <p:spTgt spid="13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fade">
                                      <p:cBhvr>
                                        <p:cTn id="61" dur="500"/>
                                        <p:tgtEl>
                                          <p:spTgt spid="5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500"/>
                                        <p:tgtEl>
                                          <p:spTgt spid="4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500"/>
                                        <p:tgtEl>
                                          <p:spTgt spid="5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
                                            <p:txEl>
                                              <p:pRg st="2" end="2"/>
                                            </p:txEl>
                                          </p:spTgt>
                                        </p:tgtEl>
                                        <p:attrNameLst>
                                          <p:attrName>style.visibility</p:attrName>
                                        </p:attrNameLst>
                                      </p:cBhvr>
                                      <p:to>
                                        <p:strVal val="visible"/>
                                      </p:to>
                                    </p:set>
                                    <p:animEffect transition="in" filter="fade">
                                      <p:cBhvr>
                                        <p:cTn id="72" dur="500"/>
                                        <p:tgtEl>
                                          <p:spTgt spid="3">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
                                            <p:txEl>
                                              <p:pRg st="3" end="3"/>
                                            </p:txEl>
                                          </p:spTgt>
                                        </p:tgtEl>
                                        <p:attrNameLst>
                                          <p:attrName>style.visibility</p:attrName>
                                        </p:attrNameLst>
                                      </p:cBhvr>
                                      <p:to>
                                        <p:strVal val="visible"/>
                                      </p:to>
                                    </p:set>
                                    <p:animEffect transition="in" filter="fade">
                                      <p:cBhvr>
                                        <p:cTn id="77" dur="500"/>
                                        <p:tgtEl>
                                          <p:spTgt spid="3">
                                            <p:txEl>
                                              <p:pRg st="3" end="3"/>
                                            </p:tx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fade">
                                      <p:cBhvr>
                                        <p:cTn id="80" dur="500"/>
                                        <p:tgtEl>
                                          <p:spTgt spid="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6"/>
                                        </p:tgtEl>
                                        <p:attrNameLst>
                                          <p:attrName>style.visibility</p:attrName>
                                        </p:attrNameLst>
                                      </p:cBhvr>
                                      <p:to>
                                        <p:strVal val="visible"/>
                                      </p:to>
                                    </p:set>
                                    <p:animEffect transition="in" filter="fade">
                                      <p:cBhvr>
                                        <p:cTn id="83" dur="500"/>
                                        <p:tgtEl>
                                          <p:spTgt spid="6"/>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fade">
                                      <p:cBhvr>
                                        <p:cTn id="86" dur="500"/>
                                        <p:tgtEl>
                                          <p:spTgt spid="7"/>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8"/>
                                        </p:tgtEl>
                                        <p:attrNameLst>
                                          <p:attrName>style.visibility</p:attrName>
                                        </p:attrNameLst>
                                      </p:cBhvr>
                                      <p:to>
                                        <p:strVal val="visible"/>
                                      </p:to>
                                    </p:set>
                                    <p:animEffect transition="in" filter="fade">
                                      <p:cBhvr>
                                        <p:cTn id="89" dur="500"/>
                                        <p:tgtEl>
                                          <p:spTgt spid="8"/>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fade">
                                      <p:cBhvr>
                                        <p:cTn id="92" dur="500"/>
                                        <p:tgtEl>
                                          <p:spTgt spid="9"/>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0"/>
                                        </p:tgtEl>
                                        <p:attrNameLst>
                                          <p:attrName>style.visibility</p:attrName>
                                        </p:attrNameLst>
                                      </p:cBhvr>
                                      <p:to>
                                        <p:strVal val="visible"/>
                                      </p:to>
                                    </p:set>
                                    <p:animEffect transition="in" filter="fade">
                                      <p:cBhvr>
                                        <p:cTn id="95" dur="500"/>
                                        <p:tgtEl>
                                          <p:spTgt spid="10"/>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1"/>
                                        </p:tgtEl>
                                        <p:attrNameLst>
                                          <p:attrName>style.visibility</p:attrName>
                                        </p:attrNameLst>
                                      </p:cBhvr>
                                      <p:to>
                                        <p:strVal val="visible"/>
                                      </p:to>
                                    </p:set>
                                    <p:animEffect transition="in" filter="fade">
                                      <p:cBhvr>
                                        <p:cTn id="98" dur="500"/>
                                        <p:tgtEl>
                                          <p:spTgt spid="11"/>
                                        </p:tgtEl>
                                      </p:cBhvr>
                                    </p:animEffect>
                                  </p:childTnLst>
                                </p:cTn>
                              </p:par>
                              <p:par>
                                <p:cTn id="99" presetID="10" presetClass="entr" presetSubtype="0" fill="hold" nodeType="withEffect">
                                  <p:stCondLst>
                                    <p:cond delay="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500"/>
                                        <p:tgtEl>
                                          <p:spTgt spid="17"/>
                                        </p:tgtEl>
                                      </p:cBhvr>
                                    </p:animEffect>
                                  </p:childTnLst>
                                </p:cTn>
                              </p:par>
                              <p:par>
                                <p:cTn id="102" presetID="10" presetClass="entr" presetSubtype="0" fill="hold" nodeType="with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500"/>
                                        <p:tgtEl>
                                          <p:spTgt spid="20"/>
                                        </p:tgtEl>
                                      </p:cBhvr>
                                    </p:animEffect>
                                  </p:childTnLst>
                                </p:cTn>
                              </p:par>
                              <p:par>
                                <p:cTn id="105" presetID="10" presetClass="entr" presetSubtype="0" fill="hold" nodeType="with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500"/>
                                        <p:tgtEl>
                                          <p:spTgt spid="24"/>
                                        </p:tgtEl>
                                      </p:cBhvr>
                                    </p:animEffect>
                                  </p:childTnLst>
                                </p:cTn>
                              </p:par>
                              <p:par>
                                <p:cTn id="108" presetID="10" presetClass="entr" presetSubtype="0" fill="hold" nodeType="with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fade">
                                      <p:cBhvr>
                                        <p:cTn id="110" dur="500"/>
                                        <p:tgtEl>
                                          <p:spTgt spid="27"/>
                                        </p:tgtEl>
                                      </p:cBhvr>
                                    </p:animEffect>
                                  </p:childTnLst>
                                </p:cTn>
                              </p:par>
                              <p:par>
                                <p:cTn id="111" presetID="10" presetClass="entr" presetSubtype="0" fill="hold"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500"/>
                                        <p:tgtEl>
                                          <p:spTgt spid="31"/>
                                        </p:tgtEl>
                                      </p:cBhvr>
                                    </p:animEffect>
                                  </p:childTnLst>
                                </p:cTn>
                              </p:par>
                              <p:par>
                                <p:cTn id="114" presetID="10" presetClass="entr" presetSubtype="0" fill="hold" nodeType="with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500"/>
                                        <p:tgtEl>
                                          <p:spTgt spid="34"/>
                                        </p:tgtEl>
                                      </p:cBhvr>
                                    </p:animEffect>
                                  </p:childTnLst>
                                </p:cTn>
                              </p:par>
                              <p:par>
                                <p:cTn id="117" presetID="10" presetClass="entr" presetSubtype="0" fill="hold" nodeType="with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500"/>
                                        <p:tgtEl>
                                          <p:spTgt spid="37"/>
                                        </p:tgtEl>
                                      </p:cBhvr>
                                    </p:animEffect>
                                  </p:childTnLst>
                                </p:cTn>
                              </p:par>
                              <p:par>
                                <p:cTn id="120" presetID="10" presetClass="entr" presetSubtype="0" fill="hold" nodeType="withEffect">
                                  <p:stCondLst>
                                    <p:cond delay="0"/>
                                  </p:stCondLst>
                                  <p:childTnLst>
                                    <p:set>
                                      <p:cBhvr>
                                        <p:cTn id="121" dur="1" fill="hold">
                                          <p:stCondLst>
                                            <p:cond delay="0"/>
                                          </p:stCondLst>
                                        </p:cTn>
                                        <p:tgtEl>
                                          <p:spTgt spid="42"/>
                                        </p:tgtEl>
                                        <p:attrNameLst>
                                          <p:attrName>style.visibility</p:attrName>
                                        </p:attrNameLst>
                                      </p:cBhvr>
                                      <p:to>
                                        <p:strVal val="visible"/>
                                      </p:to>
                                    </p:set>
                                    <p:animEffect transition="in" filter="fade">
                                      <p:cBhvr>
                                        <p:cTn id="122" dur="500"/>
                                        <p:tgtEl>
                                          <p:spTgt spid="42"/>
                                        </p:tgtEl>
                                      </p:cBhvr>
                                    </p:animEffect>
                                  </p:childTnLst>
                                </p:cTn>
                              </p:par>
                              <p:par>
                                <p:cTn id="123" presetID="10" presetClass="entr" presetSubtype="0" fill="hold" nodeType="with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500"/>
                                        <p:tgtEl>
                                          <p:spTgt spid="45"/>
                                        </p:tgtEl>
                                      </p:cBhvr>
                                    </p:animEffect>
                                  </p:childTnLst>
                                </p:cTn>
                              </p:par>
                              <p:par>
                                <p:cTn id="126" presetID="10" presetClass="entr" presetSubtype="0" fill="hold" nodeType="withEffect">
                                  <p:stCondLst>
                                    <p:cond delay="0"/>
                                  </p:stCondLst>
                                  <p:childTnLst>
                                    <p:set>
                                      <p:cBhvr>
                                        <p:cTn id="127" dur="1" fill="hold">
                                          <p:stCondLst>
                                            <p:cond delay="0"/>
                                          </p:stCondLst>
                                        </p:cTn>
                                        <p:tgtEl>
                                          <p:spTgt spid="48"/>
                                        </p:tgtEl>
                                        <p:attrNameLst>
                                          <p:attrName>style.visibility</p:attrName>
                                        </p:attrNameLst>
                                      </p:cBhvr>
                                      <p:to>
                                        <p:strVal val="visible"/>
                                      </p:to>
                                    </p:set>
                                    <p:animEffect transition="in" filter="fade">
                                      <p:cBhvr>
                                        <p:cTn id="128" dur="500"/>
                                        <p:tgtEl>
                                          <p:spTgt spid="48"/>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4"/>
                                        </p:tgtEl>
                                        <p:attrNameLst>
                                          <p:attrName>style.visibility</p:attrName>
                                        </p:attrNameLst>
                                      </p:cBhvr>
                                      <p:to>
                                        <p:strVal val="visible"/>
                                      </p:to>
                                    </p:set>
                                    <p:animEffect transition="in" filter="fade">
                                      <p:cBhvr>
                                        <p:cTn id="131" dur="500"/>
                                        <p:tgtEl>
                                          <p:spTgt spid="4"/>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61"/>
                                        </p:tgtEl>
                                        <p:attrNameLst>
                                          <p:attrName>style.visibility</p:attrName>
                                        </p:attrNameLst>
                                      </p:cBhvr>
                                      <p:to>
                                        <p:strVal val="visible"/>
                                      </p:to>
                                    </p:set>
                                    <p:animEffect transition="in" filter="fade">
                                      <p:cBhvr>
                                        <p:cTn id="134" dur="500"/>
                                        <p:tgtEl>
                                          <p:spTgt spid="61"/>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nodeType="clickEffect">
                                  <p:stCondLst>
                                    <p:cond delay="0"/>
                                  </p:stCondLst>
                                  <p:childTnLst>
                                    <p:set>
                                      <p:cBhvr>
                                        <p:cTn id="138" dur="1" fill="hold">
                                          <p:stCondLst>
                                            <p:cond delay="0"/>
                                          </p:stCondLst>
                                        </p:cTn>
                                        <p:tgtEl>
                                          <p:spTgt spid="3">
                                            <p:txEl>
                                              <p:pRg st="4" end="4"/>
                                            </p:txEl>
                                          </p:spTgt>
                                        </p:tgtEl>
                                        <p:attrNameLst>
                                          <p:attrName>style.visibility</p:attrName>
                                        </p:attrNameLst>
                                      </p:cBhvr>
                                      <p:to>
                                        <p:strVal val="visible"/>
                                      </p:to>
                                    </p:set>
                                    <p:animEffect transition="in" filter="fade">
                                      <p:cBhvr>
                                        <p:cTn id="139" dur="500"/>
                                        <p:tgtEl>
                                          <p:spTgt spid="3">
                                            <p:txEl>
                                              <p:pRg st="4" end="4"/>
                                            </p:txEl>
                                          </p:spTgt>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nodeType="clickEffect">
                                  <p:stCondLst>
                                    <p:cond delay="0"/>
                                  </p:stCondLst>
                                  <p:childTnLst>
                                    <p:set>
                                      <p:cBhvr>
                                        <p:cTn id="143" dur="1" fill="hold">
                                          <p:stCondLst>
                                            <p:cond delay="0"/>
                                          </p:stCondLst>
                                        </p:cTn>
                                        <p:tgtEl>
                                          <p:spTgt spid="3">
                                            <p:txEl>
                                              <p:pRg st="5" end="5"/>
                                            </p:txEl>
                                          </p:spTgt>
                                        </p:tgtEl>
                                        <p:attrNameLst>
                                          <p:attrName>style.visibility</p:attrName>
                                        </p:attrNameLst>
                                      </p:cBhvr>
                                      <p:to>
                                        <p:strVal val="visible"/>
                                      </p:to>
                                    </p:set>
                                    <p:animEffect transition="in" filter="fade">
                                      <p:cBhvr>
                                        <p:cTn id="144" dur="500"/>
                                        <p:tgtEl>
                                          <p:spTgt spid="3">
                                            <p:txEl>
                                              <p:pRg st="5" end="5"/>
                                            </p:txEl>
                                          </p:spTgt>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nodeType="clickEffect">
                                  <p:stCondLst>
                                    <p:cond delay="0"/>
                                  </p:stCondLst>
                                  <p:childTnLst>
                                    <p:set>
                                      <p:cBhvr>
                                        <p:cTn id="148" dur="1" fill="hold">
                                          <p:stCondLst>
                                            <p:cond delay="0"/>
                                          </p:stCondLst>
                                        </p:cTn>
                                        <p:tgtEl>
                                          <p:spTgt spid="3">
                                            <p:txEl>
                                              <p:pRg st="6" end="6"/>
                                            </p:txEl>
                                          </p:spTgt>
                                        </p:tgtEl>
                                        <p:attrNameLst>
                                          <p:attrName>style.visibility</p:attrName>
                                        </p:attrNameLst>
                                      </p:cBhvr>
                                      <p:to>
                                        <p:strVal val="visible"/>
                                      </p:to>
                                    </p:set>
                                    <p:animEffect transition="in" filter="fade">
                                      <p:cBhvr>
                                        <p:cTn id="149" dur="500"/>
                                        <p:tgtEl>
                                          <p:spTgt spid="3">
                                            <p:txEl>
                                              <p:pRg st="6" end="6"/>
                                            </p:txEl>
                                          </p:spTgt>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12"/>
                                        </p:tgtEl>
                                        <p:attrNameLst>
                                          <p:attrName>style.visibility</p:attrName>
                                        </p:attrNameLst>
                                      </p:cBhvr>
                                      <p:to>
                                        <p:strVal val="visible"/>
                                      </p:to>
                                    </p:set>
                                    <p:animEffect transition="in" filter="fade">
                                      <p:cBhvr>
                                        <p:cTn id="1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53" grpId="0" animBg="1"/>
      <p:bldP spid="54" grpId="0" animBg="1"/>
      <p:bldP spid="55" grpId="0" animBg="1"/>
      <p:bldP spid="56" grpId="0" animBg="1"/>
      <p:bldP spid="57" grpId="0" animBg="1"/>
      <p:bldP spid="58" grpId="0" animBg="1"/>
      <p:bldP spid="52" grpId="0" animBg="1"/>
      <p:bldP spid="4" grpId="0"/>
      <p:bldP spid="49" grpId="0"/>
      <p:bldP spid="51" grpId="0"/>
      <p:bldP spid="61" grpId="0"/>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br>
              <a:rPr lang="en-CA" dirty="0"/>
            </a:br>
            <a:r>
              <a:rPr lang="en-CA" dirty="0"/>
              <a:t>Complexity class </a:t>
            </a:r>
            <a:r>
              <a:rPr lang="en-CA" b="1" u="sng" dirty="0"/>
              <a:t>NP</a:t>
            </a:r>
          </a:p>
        </p:txBody>
      </p:sp>
      <p:sp>
        <p:nvSpPr>
          <p:cNvPr id="5" name="Text Placeholder 4"/>
          <p:cNvSpPr>
            <a:spLocks noGrp="1"/>
          </p:cNvSpPr>
          <p:nvPr>
            <p:ph type="body" idx="1"/>
          </p:nvPr>
        </p:nvSpPr>
        <p:spPr/>
        <p:txBody>
          <a:bodyPr/>
          <a:lstStyle/>
          <a:p>
            <a:r>
              <a:rPr lang="en-CA" b="1" dirty="0"/>
              <a:t>NP: Non-deterministic polynomial time</a:t>
            </a:r>
          </a:p>
        </p:txBody>
      </p:sp>
      <p:sp>
        <p:nvSpPr>
          <p:cNvPr id="2" name="Slide Number Placeholder 1">
            <a:extLst>
              <a:ext uri="{FF2B5EF4-FFF2-40B4-BE49-F238E27FC236}">
                <a16:creationId xmlns:a16="http://schemas.microsoft.com/office/drawing/2014/main" id="{59D900E6-F86B-BD99-F877-794409C5368E}"/>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1680205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081" y="0"/>
            <a:ext cx="11924129" cy="725711"/>
          </a:xfrm>
        </p:spPr>
        <p:txBody>
          <a:bodyPr>
            <a:normAutofit/>
          </a:bodyPr>
          <a:lstStyle/>
          <a:p>
            <a:r>
              <a:rPr lang="en-CA" dirty="0"/>
              <a:t>Example: subset-sum problem</a:t>
            </a:r>
          </a:p>
        </p:txBody>
      </p:sp>
      <p:sp>
        <p:nvSpPr>
          <p:cNvPr id="3" name="Content Placeholder 2"/>
          <p:cNvSpPr>
            <a:spLocks noGrp="1"/>
          </p:cNvSpPr>
          <p:nvPr>
            <p:ph idx="1"/>
          </p:nvPr>
        </p:nvSpPr>
        <p:spPr>
          <a:xfrm>
            <a:off x="899999" y="725711"/>
            <a:ext cx="9905998" cy="2102268"/>
          </a:xfrm>
        </p:spPr>
        <p:txBody>
          <a:bodyPr/>
          <a:lstStyle/>
          <a:p>
            <a:r>
              <a:rPr lang="en-CA" dirty="0"/>
              <a:t>Suppose we are given some integers, -7, -3, -2, 5, 8</a:t>
            </a:r>
          </a:p>
          <a:p>
            <a:r>
              <a:rPr lang="en-CA" dirty="0"/>
              <a:t>Does </a:t>
            </a:r>
            <a:r>
              <a:rPr lang="en-CA" b="1" dirty="0"/>
              <a:t>some</a:t>
            </a:r>
            <a:r>
              <a:rPr lang="en-CA" dirty="0"/>
              <a:t> subset of these </a:t>
            </a:r>
            <a:r>
              <a:rPr lang="en-CA" b="1" dirty="0"/>
              <a:t>sum to zero?</a:t>
            </a:r>
            <a:endParaRPr lang="en-CA" dirty="0"/>
          </a:p>
          <a:p>
            <a:pPr lvl="1"/>
            <a:r>
              <a:rPr lang="en-CA" dirty="0"/>
              <a:t>In this case, yes: (-3) + (-2) + 5 = 0</a:t>
            </a:r>
          </a:p>
        </p:txBody>
      </p:sp>
      <p:sp>
        <p:nvSpPr>
          <p:cNvPr id="4" name="Rectangular Callout 3"/>
          <p:cNvSpPr/>
          <p:nvPr/>
        </p:nvSpPr>
        <p:spPr>
          <a:xfrm>
            <a:off x="300359" y="2583182"/>
            <a:ext cx="5449093" cy="1068363"/>
          </a:xfrm>
          <a:prstGeom prst="wedgeRectCallout">
            <a:avLst>
              <a:gd name="adj1" fmla="val 37860"/>
              <a:gd name="adj2" fmla="val -727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200" dirty="0"/>
              <a:t>Suppose I give you</a:t>
            </a:r>
            <a:r>
              <a:rPr lang="en-CA" sz="2200" b="1" dirty="0"/>
              <a:t> </a:t>
            </a:r>
            <a:r>
              <a:rPr lang="en-CA" sz="2200" dirty="0"/>
              <a:t>a </a:t>
            </a:r>
            <a:r>
              <a:rPr lang="en-CA" sz="2200" b="1" dirty="0"/>
              <a:t>certificate</a:t>
            </a:r>
            <a:r>
              <a:rPr lang="en-CA" sz="2200" dirty="0"/>
              <a:t> consisting of an array of numbers,</a:t>
            </a:r>
            <a:br>
              <a:rPr lang="en-CA" sz="2200" dirty="0"/>
            </a:br>
            <a:r>
              <a:rPr lang="en-CA" sz="2200" dirty="0"/>
              <a:t>and </a:t>
            </a:r>
            <a:r>
              <a:rPr lang="en-CA" sz="2200" b="1" dirty="0"/>
              <a:t>claim</a:t>
            </a:r>
            <a:r>
              <a:rPr lang="en-CA" sz="2200" dirty="0"/>
              <a:t> it represents such a subset</a:t>
            </a:r>
            <a:endParaRPr lang="en-CA" sz="2200" b="1" u="sng" dirty="0"/>
          </a:p>
        </p:txBody>
      </p:sp>
      <p:sp>
        <p:nvSpPr>
          <p:cNvPr id="7" name="Rectangular Callout 6"/>
          <p:cNvSpPr/>
          <p:nvPr/>
        </p:nvSpPr>
        <p:spPr>
          <a:xfrm>
            <a:off x="6065907" y="2571475"/>
            <a:ext cx="5919676" cy="871525"/>
          </a:xfrm>
          <a:prstGeom prst="wedgeRectCallout">
            <a:avLst>
              <a:gd name="adj1" fmla="val -58302"/>
              <a:gd name="adj2" fmla="val -139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200" dirty="0"/>
              <a:t>Of course, I might lie and give you a subset that does </a:t>
            </a:r>
            <a:r>
              <a:rPr lang="en-CA" sz="2200" b="1" dirty="0"/>
              <a:t>not sum to zero</a:t>
            </a:r>
            <a:r>
              <a:rPr lang="en-CA" sz="2200" dirty="0"/>
              <a:t>…</a:t>
            </a:r>
            <a:endParaRPr lang="en-CA" sz="2200" u="sng" dirty="0"/>
          </a:p>
        </p:txBody>
      </p:sp>
      <p:sp>
        <p:nvSpPr>
          <p:cNvPr id="8" name="Rectangular Callout 7"/>
          <p:cNvSpPr/>
          <p:nvPr/>
        </p:nvSpPr>
        <p:spPr>
          <a:xfrm>
            <a:off x="534829" y="3852335"/>
            <a:ext cx="4980149" cy="1415110"/>
          </a:xfrm>
          <a:prstGeom prst="wedgeRectCallout">
            <a:avLst>
              <a:gd name="adj1" fmla="val 20573"/>
              <a:gd name="adj2" fmla="val -656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200" dirty="0"/>
              <a:t>If I’m telling the truth, then we call this a </a:t>
            </a:r>
            <a:r>
              <a:rPr lang="en-CA" sz="2200" b="1" dirty="0"/>
              <a:t>yes-certificate. </a:t>
            </a:r>
            <a:r>
              <a:rPr lang="en-CA" sz="2200" dirty="0"/>
              <a:t>It is </a:t>
            </a:r>
            <a:r>
              <a:rPr lang="en-CA" sz="2200" dirty="0" err="1"/>
              <a:t>is</a:t>
            </a:r>
            <a:r>
              <a:rPr lang="en-CA" sz="2200" dirty="0"/>
              <a:t> essentially a </a:t>
            </a:r>
            <a:r>
              <a:rPr lang="en-CA" sz="2200" b="1" dirty="0"/>
              <a:t>proof </a:t>
            </a:r>
            <a:r>
              <a:rPr lang="en-CA" sz="2200" dirty="0"/>
              <a:t>that</a:t>
            </a:r>
            <a:br>
              <a:rPr lang="en-CA" sz="2200" dirty="0"/>
            </a:br>
            <a:r>
              <a:rPr lang="en-CA" sz="2200" dirty="0"/>
              <a:t>“yes” is the correct output.</a:t>
            </a:r>
            <a:endParaRPr lang="en-CA" sz="2200" b="1" u="sng" dirty="0"/>
          </a:p>
        </p:txBody>
      </p:sp>
      <p:sp>
        <p:nvSpPr>
          <p:cNvPr id="9" name="Rectangular Callout 8"/>
          <p:cNvSpPr/>
          <p:nvPr/>
        </p:nvSpPr>
        <p:spPr>
          <a:xfrm>
            <a:off x="6252202" y="3683766"/>
            <a:ext cx="5413862" cy="876124"/>
          </a:xfrm>
          <a:prstGeom prst="wedgeRectCallout">
            <a:avLst>
              <a:gd name="adj1" fmla="val 13687"/>
              <a:gd name="adj2" fmla="val -829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200" dirty="0"/>
              <a:t>I could even give you numbers that are </a:t>
            </a:r>
            <a:r>
              <a:rPr lang="en-CA" sz="2200" b="1" dirty="0"/>
              <a:t>not in the input</a:t>
            </a:r>
            <a:r>
              <a:rPr lang="en-CA" sz="2200" dirty="0"/>
              <a:t>…</a:t>
            </a:r>
            <a:endParaRPr lang="en-CA" sz="2200" b="1" u="sng" dirty="0"/>
          </a:p>
        </p:txBody>
      </p:sp>
      <p:sp>
        <p:nvSpPr>
          <p:cNvPr id="12" name="Rectangular Callout 11"/>
          <p:cNvSpPr/>
          <p:nvPr/>
        </p:nvSpPr>
        <p:spPr>
          <a:xfrm>
            <a:off x="8285666" y="1490763"/>
            <a:ext cx="3806544" cy="773517"/>
          </a:xfrm>
          <a:prstGeom prst="wedgeRectCallout">
            <a:avLst>
              <a:gd name="adj1" fmla="val -70954"/>
              <a:gd name="adj2" fmla="val 313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200" dirty="0"/>
              <a:t>Finding such a subset can be extremely difficult</a:t>
            </a:r>
            <a:endParaRPr lang="en-CA" sz="2200" b="1" u="sng" dirty="0"/>
          </a:p>
        </p:txBody>
      </p:sp>
      <p:sp>
        <p:nvSpPr>
          <p:cNvPr id="13" name="Rectangular Callout 12"/>
          <p:cNvSpPr/>
          <p:nvPr/>
        </p:nvSpPr>
        <p:spPr>
          <a:xfrm>
            <a:off x="507810" y="5468234"/>
            <a:ext cx="4980149" cy="799341"/>
          </a:xfrm>
          <a:prstGeom prst="wedgeRectCallout">
            <a:avLst>
              <a:gd name="adj1" fmla="val 20695"/>
              <a:gd name="adj2" fmla="val -7725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CA" sz="2200" dirty="0"/>
              <a:t>Can you use a yes-certificate to solve the problem efficiently?</a:t>
            </a:r>
            <a:endParaRPr lang="en-CA" sz="2200" b="1" u="sng" dirty="0"/>
          </a:p>
        </p:txBody>
      </p:sp>
      <p:sp>
        <p:nvSpPr>
          <p:cNvPr id="14" name="Rectangular Callout 13"/>
          <p:cNvSpPr/>
          <p:nvPr/>
        </p:nvSpPr>
        <p:spPr>
          <a:xfrm>
            <a:off x="6331075" y="4883269"/>
            <a:ext cx="4980149" cy="927970"/>
          </a:xfrm>
          <a:prstGeom prst="wedgeRectCallout">
            <a:avLst>
              <a:gd name="adj1" fmla="val 20695"/>
              <a:gd name="adj2" fmla="val -8608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CA" sz="2200" dirty="0"/>
              <a:t>Can you determine whether I am lying in polynomial time?</a:t>
            </a:r>
            <a:endParaRPr lang="en-CA" sz="2200" b="1" u="sng" dirty="0"/>
          </a:p>
        </p:txBody>
      </p:sp>
      <p:sp>
        <p:nvSpPr>
          <p:cNvPr id="5" name="Slide Number Placeholder 4">
            <a:extLst>
              <a:ext uri="{FF2B5EF4-FFF2-40B4-BE49-F238E27FC236}">
                <a16:creationId xmlns:a16="http://schemas.microsoft.com/office/drawing/2014/main" id="{CBF716BF-4AF5-D5AD-DA8B-B297CCF2360B}"/>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31263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22583" y="3582260"/>
            <a:ext cx="7667625" cy="2047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222583" y="-54505"/>
            <a:ext cx="11924129" cy="629787"/>
          </a:xfrm>
        </p:spPr>
        <p:txBody>
          <a:bodyPr>
            <a:normAutofit fontScale="90000"/>
          </a:bodyPr>
          <a:lstStyle/>
          <a:p>
            <a:r>
              <a:rPr lang="en-CA" b="1" dirty="0"/>
              <a:t>Subset-sum </a:t>
            </a:r>
            <a:r>
              <a:rPr lang="en-CA" dirty="0"/>
              <a:t>via </a:t>
            </a:r>
            <a:r>
              <a:rPr lang="en-CA" b="1" dirty="0"/>
              <a:t>non-deterministic</a:t>
            </a:r>
            <a:r>
              <a:rPr lang="en-CA" dirty="0"/>
              <a:t> </a:t>
            </a:r>
            <a:r>
              <a:rPr lang="en-CA" b="1" dirty="0"/>
              <a:t>oracle</a:t>
            </a:r>
          </a:p>
        </p:txBody>
      </p:sp>
      <p:sp>
        <p:nvSpPr>
          <p:cNvPr id="3" name="Content Placeholder 2"/>
          <p:cNvSpPr>
            <a:spLocks noGrp="1"/>
          </p:cNvSpPr>
          <p:nvPr>
            <p:ph idx="1"/>
          </p:nvPr>
        </p:nvSpPr>
        <p:spPr>
          <a:xfrm>
            <a:off x="157446" y="820057"/>
            <a:ext cx="8471825" cy="3400718"/>
          </a:xfrm>
        </p:spPr>
        <p:txBody>
          <a:bodyPr>
            <a:normAutofit/>
          </a:bodyPr>
          <a:lstStyle/>
          <a:p>
            <a:r>
              <a:rPr lang="en-CA" sz="2400" dirty="0"/>
              <a:t>Suppose there is a </a:t>
            </a:r>
            <a:r>
              <a:rPr lang="en-CA" sz="2400" b="1" dirty="0"/>
              <a:t>non-deterministic</a:t>
            </a:r>
            <a:r>
              <a:rPr lang="en-CA" sz="2400" dirty="0"/>
              <a:t> </a:t>
            </a:r>
            <a:r>
              <a:rPr lang="en-CA" sz="2400" b="1" dirty="0"/>
              <a:t>oracle,</a:t>
            </a:r>
            <a:br>
              <a:rPr lang="en-CA" sz="2400" b="1" dirty="0"/>
            </a:br>
            <a:r>
              <a:rPr lang="en-CA" sz="2400" dirty="0"/>
              <a:t>which returns </a:t>
            </a:r>
            <a:r>
              <a:rPr lang="en-CA" sz="2400" b="1" dirty="0"/>
              <a:t>a subset that sums to 0 </a:t>
            </a:r>
            <a:r>
              <a:rPr lang="en-CA" sz="2400" b="1" u="sng" dirty="0"/>
              <a:t>if one exists</a:t>
            </a:r>
            <a:br>
              <a:rPr lang="en-CA" sz="2400" b="1" u="sng" dirty="0"/>
            </a:br>
            <a:r>
              <a:rPr lang="en-CA" sz="2400" dirty="0"/>
              <a:t>and otherwise can return </a:t>
            </a:r>
            <a:r>
              <a:rPr lang="en-CA" sz="2400" b="1" dirty="0">
                <a:solidFill>
                  <a:srgbClr val="FFFF00"/>
                </a:solidFill>
              </a:rPr>
              <a:t>anything</a:t>
            </a:r>
            <a:r>
              <a:rPr lang="en-CA" sz="2400" dirty="0">
                <a:solidFill>
                  <a:srgbClr val="FFFF00"/>
                </a:solidFill>
              </a:rPr>
              <a:t> (even garbage)</a:t>
            </a:r>
            <a:r>
              <a:rPr lang="en-CA" sz="2400" dirty="0"/>
              <a:t> </a:t>
            </a:r>
          </a:p>
          <a:p>
            <a:r>
              <a:rPr lang="en-CA" sz="2400" dirty="0"/>
              <a:t>We call the oracle’s output a </a:t>
            </a:r>
            <a:r>
              <a:rPr lang="en-CA" sz="2400" b="1" dirty="0"/>
              <a:t>certificate</a:t>
            </a:r>
          </a:p>
          <a:p>
            <a:r>
              <a:rPr lang="en-CA" sz="2400" dirty="0"/>
              <a:t>Given a </a:t>
            </a:r>
            <a:r>
              <a:rPr lang="en-CA" sz="2400" b="1" dirty="0"/>
              <a:t>certificate, </a:t>
            </a:r>
            <a:r>
              <a:rPr lang="en-CA" sz="2400" dirty="0"/>
              <a:t>can you </a:t>
            </a:r>
            <a:r>
              <a:rPr lang="en-CA" sz="2400" b="1" dirty="0"/>
              <a:t>verify in polytime</a:t>
            </a:r>
            <a:br>
              <a:rPr lang="en-CA" sz="2400" dirty="0"/>
            </a:br>
            <a:r>
              <a:rPr lang="en-CA" sz="2400" dirty="0"/>
              <a:t>whether it describes a solution to the problem?</a:t>
            </a:r>
            <a:endParaRPr lang="en-CA" sz="2400" b="1" u="sng" dirty="0">
              <a:solidFill>
                <a:srgbClr val="FFFF00"/>
              </a:solidFill>
            </a:endParaRPr>
          </a:p>
        </p:txBody>
      </p:sp>
      <p:sp>
        <p:nvSpPr>
          <p:cNvPr id="15" name="Rectangular Callout 14"/>
          <p:cNvSpPr/>
          <p:nvPr/>
        </p:nvSpPr>
        <p:spPr>
          <a:xfrm>
            <a:off x="5506563" y="3582260"/>
            <a:ext cx="3187845" cy="1028514"/>
          </a:xfrm>
          <a:prstGeom prst="wedgeRectCallout">
            <a:avLst>
              <a:gd name="adj1" fmla="val -78669"/>
              <a:gd name="adj2" fmla="val -354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t>Given such an oracle,</a:t>
            </a:r>
            <a:br>
              <a:rPr lang="en-CA" sz="2000" dirty="0"/>
            </a:br>
            <a:r>
              <a:rPr lang="en-CA" sz="2000" dirty="0"/>
              <a:t>this algorithm would</a:t>
            </a:r>
            <a:br>
              <a:rPr lang="en-CA" sz="2000" dirty="0"/>
            </a:br>
            <a:r>
              <a:rPr lang="en-CA" sz="2000" b="1" dirty="0"/>
              <a:t>solve</a:t>
            </a:r>
            <a:r>
              <a:rPr lang="en-CA" sz="2000" dirty="0"/>
              <a:t> subset-sum</a:t>
            </a:r>
          </a:p>
        </p:txBody>
      </p:sp>
      <p:sp>
        <p:nvSpPr>
          <p:cNvPr id="12" name="Rectangular Callout 11"/>
          <p:cNvSpPr/>
          <p:nvPr/>
        </p:nvSpPr>
        <p:spPr>
          <a:xfrm>
            <a:off x="8274008" y="2431359"/>
            <a:ext cx="3760546" cy="1028514"/>
          </a:xfrm>
          <a:prstGeom prst="wedgeRectCallout">
            <a:avLst>
              <a:gd name="adj1" fmla="val -41821"/>
              <a:gd name="adj2" fmla="val 764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t>If there </a:t>
            </a:r>
            <a:r>
              <a:rPr lang="en-CA" sz="2000" b="1" dirty="0"/>
              <a:t>exists</a:t>
            </a:r>
            <a:r>
              <a:rPr lang="en-CA" sz="2000" dirty="0"/>
              <a:t> a subset that sums to 0, then </a:t>
            </a:r>
            <a:r>
              <a:rPr lang="en-CA" sz="2000" b="1" dirty="0"/>
              <a:t>C</a:t>
            </a:r>
            <a:r>
              <a:rPr lang="en-CA" sz="2000" dirty="0"/>
              <a:t> is one such subset, and we return </a:t>
            </a:r>
            <a:r>
              <a:rPr lang="en-CA" sz="2000" b="1" dirty="0"/>
              <a:t>true</a:t>
            </a:r>
          </a:p>
        </p:txBody>
      </p:sp>
      <p:sp>
        <p:nvSpPr>
          <p:cNvPr id="16" name="Rectangular Callout 15"/>
          <p:cNvSpPr/>
          <p:nvPr/>
        </p:nvSpPr>
        <p:spPr>
          <a:xfrm>
            <a:off x="8454055" y="702056"/>
            <a:ext cx="3651149" cy="1361540"/>
          </a:xfrm>
          <a:prstGeom prst="wedgeRectCallout">
            <a:avLst>
              <a:gd name="adj1" fmla="val -28220"/>
              <a:gd name="adj2" fmla="val 843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t>Otherwise, either C is not a subset of the input (return false), or C sums to a non-zero value (return false)</a:t>
            </a:r>
          </a:p>
        </p:txBody>
      </p:sp>
      <p:sp>
        <p:nvSpPr>
          <p:cNvPr id="17" name="Rectangular Callout 16"/>
          <p:cNvSpPr/>
          <p:nvPr/>
        </p:nvSpPr>
        <p:spPr>
          <a:xfrm>
            <a:off x="6666424" y="5573521"/>
            <a:ext cx="5024834" cy="1050234"/>
          </a:xfrm>
          <a:prstGeom prst="wedgeRectCallout">
            <a:avLst>
              <a:gd name="adj1" fmla="val -49340"/>
              <a:gd name="adj2" fmla="val -171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t>Here “</a:t>
            </a:r>
            <a:r>
              <a:rPr lang="en-CA" sz="2000" b="1" dirty="0"/>
              <a:t>non-deterministic</a:t>
            </a:r>
            <a:r>
              <a:rPr lang="en-CA" sz="2000" dirty="0"/>
              <a:t>” just means the oracle is magically guaranteed to return a yes-certificate if one exists</a:t>
            </a:r>
            <a:endParaRPr lang="en-CA" sz="2000" b="1" dirty="0"/>
          </a:p>
        </p:txBody>
      </p:sp>
      <p:sp>
        <p:nvSpPr>
          <p:cNvPr id="18" name="Rectangular Callout 17"/>
          <p:cNvSpPr/>
          <p:nvPr/>
        </p:nvSpPr>
        <p:spPr>
          <a:xfrm>
            <a:off x="8846709" y="4659086"/>
            <a:ext cx="3187845" cy="926346"/>
          </a:xfrm>
          <a:prstGeom prst="wedgeRectCallout">
            <a:avLst>
              <a:gd name="adj1" fmla="val -45758"/>
              <a:gd name="adj2" fmla="val 266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“Non-deterministic” </a:t>
            </a:r>
            <a:r>
              <a:rPr lang="en-CA" dirty="0"/>
              <a:t>is the </a:t>
            </a:r>
            <a:r>
              <a:rPr lang="en-CA" b="1" dirty="0"/>
              <a:t>N</a:t>
            </a:r>
            <a:r>
              <a:rPr lang="en-CA" dirty="0"/>
              <a:t> in </a:t>
            </a:r>
            <a:r>
              <a:rPr lang="en-CA" b="1" dirty="0"/>
              <a:t>NP, </a:t>
            </a:r>
            <a:r>
              <a:rPr lang="en-CA" dirty="0"/>
              <a:t>and it is so named because of oracles</a:t>
            </a:r>
          </a:p>
        </p:txBody>
      </p:sp>
      <p:sp>
        <p:nvSpPr>
          <p:cNvPr id="4" name="Slide Number Placeholder 3">
            <a:extLst>
              <a:ext uri="{FF2B5EF4-FFF2-40B4-BE49-F238E27FC236}">
                <a16:creationId xmlns:a16="http://schemas.microsoft.com/office/drawing/2014/main" id="{65E869B1-F0BC-832A-480A-5BE47328F123}"/>
              </a:ext>
            </a:extLst>
          </p:cNvPr>
          <p:cNvSpPr>
            <a:spLocks noGrp="1"/>
          </p:cNvSpPr>
          <p:nvPr>
            <p:ph type="sldNum" sz="quarter" idx="12"/>
          </p:nvPr>
        </p:nvSpPr>
        <p:spPr>
          <a:xfrm>
            <a:off x="11483387" y="6380497"/>
            <a:ext cx="551167" cy="365125"/>
          </a:xfrm>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94081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22583" y="3582260"/>
            <a:ext cx="7667625" cy="2047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222583" y="-54505"/>
            <a:ext cx="11924129" cy="629787"/>
          </a:xfrm>
        </p:spPr>
        <p:txBody>
          <a:bodyPr>
            <a:normAutofit fontScale="90000"/>
          </a:bodyPr>
          <a:lstStyle/>
          <a:p>
            <a:r>
              <a:rPr lang="en-CA" b="1" dirty="0"/>
              <a:t>Subset-sum </a:t>
            </a:r>
            <a:r>
              <a:rPr lang="en-CA" dirty="0"/>
              <a:t>via </a:t>
            </a:r>
            <a:r>
              <a:rPr lang="en-CA" b="1" dirty="0"/>
              <a:t>non-deterministic</a:t>
            </a:r>
            <a:r>
              <a:rPr lang="en-CA" dirty="0"/>
              <a:t> </a:t>
            </a:r>
            <a:r>
              <a:rPr lang="en-CA" b="1" dirty="0"/>
              <a:t>oracle</a:t>
            </a:r>
          </a:p>
        </p:txBody>
      </p:sp>
      <p:sp>
        <p:nvSpPr>
          <p:cNvPr id="3" name="Content Placeholder 2"/>
          <p:cNvSpPr>
            <a:spLocks noGrp="1"/>
          </p:cNvSpPr>
          <p:nvPr>
            <p:ph idx="1"/>
          </p:nvPr>
        </p:nvSpPr>
        <p:spPr>
          <a:xfrm>
            <a:off x="157446" y="820057"/>
            <a:ext cx="8471825" cy="2828234"/>
          </a:xfrm>
        </p:spPr>
        <p:txBody>
          <a:bodyPr>
            <a:normAutofit/>
          </a:bodyPr>
          <a:lstStyle/>
          <a:p>
            <a:r>
              <a:rPr lang="en-CA" sz="2400" dirty="0"/>
              <a:t>Suppose there is a </a:t>
            </a:r>
            <a:r>
              <a:rPr lang="en-CA" sz="2400" b="1" dirty="0"/>
              <a:t>non-deterministic</a:t>
            </a:r>
            <a:r>
              <a:rPr lang="en-CA" sz="2400" dirty="0"/>
              <a:t> </a:t>
            </a:r>
            <a:r>
              <a:rPr lang="en-CA" sz="2400" b="1" dirty="0"/>
              <a:t>oracle,</a:t>
            </a:r>
            <a:br>
              <a:rPr lang="en-CA" sz="2400" b="1" dirty="0"/>
            </a:br>
            <a:r>
              <a:rPr lang="en-CA" sz="2400" dirty="0"/>
              <a:t>which returns </a:t>
            </a:r>
            <a:r>
              <a:rPr lang="en-CA" sz="2400" b="1" dirty="0"/>
              <a:t>a subset that sums to 0 </a:t>
            </a:r>
            <a:r>
              <a:rPr lang="en-CA" sz="2400" b="1" u="sng" dirty="0"/>
              <a:t>if one exists</a:t>
            </a:r>
            <a:br>
              <a:rPr lang="en-CA" sz="2400" b="1" u="sng" dirty="0"/>
            </a:br>
            <a:r>
              <a:rPr lang="en-CA" sz="2400" dirty="0"/>
              <a:t>and otherwise can return </a:t>
            </a:r>
            <a:r>
              <a:rPr lang="en-CA" sz="2400" b="1" dirty="0">
                <a:solidFill>
                  <a:srgbClr val="FFFF00"/>
                </a:solidFill>
              </a:rPr>
              <a:t>anything</a:t>
            </a:r>
            <a:r>
              <a:rPr lang="en-CA" sz="2400" dirty="0">
                <a:solidFill>
                  <a:srgbClr val="FFFF00"/>
                </a:solidFill>
              </a:rPr>
              <a:t> (even garbage)</a:t>
            </a:r>
            <a:r>
              <a:rPr lang="en-CA" sz="2400" dirty="0"/>
              <a:t> </a:t>
            </a:r>
          </a:p>
          <a:p>
            <a:r>
              <a:rPr lang="en-CA" sz="2400" dirty="0"/>
              <a:t>We call the oracle’s output a </a:t>
            </a:r>
            <a:r>
              <a:rPr lang="en-CA" sz="2400" b="1" dirty="0"/>
              <a:t>certificate</a:t>
            </a:r>
          </a:p>
          <a:p>
            <a:r>
              <a:rPr lang="en-CA" sz="2400" dirty="0"/>
              <a:t>Given a </a:t>
            </a:r>
            <a:r>
              <a:rPr lang="en-CA" sz="2400" b="1" dirty="0"/>
              <a:t>certificate, </a:t>
            </a:r>
            <a:r>
              <a:rPr lang="en-CA" sz="2400" dirty="0"/>
              <a:t>can you </a:t>
            </a:r>
            <a:r>
              <a:rPr lang="en-CA" sz="2400" b="1" dirty="0"/>
              <a:t>verify in polytime</a:t>
            </a:r>
            <a:br>
              <a:rPr lang="en-CA" sz="2400" dirty="0"/>
            </a:br>
            <a:r>
              <a:rPr lang="en-CA" sz="2400" dirty="0"/>
              <a:t>whether it describes a solution to the problem?</a:t>
            </a:r>
            <a:endParaRPr lang="en-CA" sz="2400" b="1" u="sng" dirty="0">
              <a:solidFill>
                <a:srgbClr val="FFFF00"/>
              </a:solidFill>
            </a:endParaRPr>
          </a:p>
        </p:txBody>
      </p:sp>
      <p:sp>
        <p:nvSpPr>
          <p:cNvPr id="15" name="Rectangular Callout 14"/>
          <p:cNvSpPr/>
          <p:nvPr/>
        </p:nvSpPr>
        <p:spPr>
          <a:xfrm>
            <a:off x="8324578" y="686328"/>
            <a:ext cx="3709976" cy="1028514"/>
          </a:xfrm>
          <a:prstGeom prst="wedgeRectCallout">
            <a:avLst>
              <a:gd name="adj1" fmla="val -14321"/>
              <a:gd name="adj2" fmla="val 45062"/>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CA" sz="2000" dirty="0">
                <a:solidFill>
                  <a:sysClr val="windowText" lastClr="000000"/>
                </a:solidFill>
              </a:rPr>
              <a:t>Given a certificate from the oracle, would </a:t>
            </a:r>
            <a:r>
              <a:rPr lang="en-CA" sz="2000" b="1" dirty="0">
                <a:solidFill>
                  <a:sysClr val="windowText" lastClr="000000"/>
                </a:solidFill>
              </a:rPr>
              <a:t>verify</a:t>
            </a:r>
            <a:r>
              <a:rPr lang="en-CA" sz="2000" dirty="0">
                <a:solidFill>
                  <a:sysClr val="windowText" lastClr="000000"/>
                </a:solidFill>
              </a:rPr>
              <a:t> solve the problem in </a:t>
            </a:r>
            <a:r>
              <a:rPr lang="en-CA" sz="2000" b="1" dirty="0">
                <a:solidFill>
                  <a:sysClr val="windowText" lastClr="000000"/>
                </a:solidFill>
              </a:rPr>
              <a:t>poly-time?</a:t>
            </a:r>
          </a:p>
        </p:txBody>
      </p:sp>
      <p:sp>
        <p:nvSpPr>
          <p:cNvPr id="4" name="Slide Number Placeholder 3">
            <a:extLst>
              <a:ext uri="{FF2B5EF4-FFF2-40B4-BE49-F238E27FC236}">
                <a16:creationId xmlns:a16="http://schemas.microsoft.com/office/drawing/2014/main" id="{65E869B1-F0BC-832A-480A-5BE47328F123}"/>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
        <p:nvSpPr>
          <p:cNvPr id="6" name="Rectangular Callout 15">
            <a:extLst>
              <a:ext uri="{FF2B5EF4-FFF2-40B4-BE49-F238E27FC236}">
                <a16:creationId xmlns:a16="http://schemas.microsoft.com/office/drawing/2014/main" id="{CC757DB6-50A7-44C1-F6F0-852D1657AC59}"/>
              </a:ext>
            </a:extLst>
          </p:cNvPr>
          <p:cNvSpPr/>
          <p:nvPr/>
        </p:nvSpPr>
        <p:spPr>
          <a:xfrm>
            <a:off x="8324578" y="3215743"/>
            <a:ext cx="3656927" cy="399285"/>
          </a:xfrm>
          <a:prstGeom prst="wedgeRectCallout">
            <a:avLst>
              <a:gd name="adj1" fmla="val -36501"/>
              <a:gd name="adj2" fmla="val 61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Test whether C sums to 0</a:t>
            </a:r>
            <a:endParaRPr lang="en-CA" b="1" i="1" dirty="0"/>
          </a:p>
        </p:txBody>
      </p:sp>
      <mc:AlternateContent xmlns:mc="http://schemas.openxmlformats.org/markup-compatibility/2006" xmlns:a14="http://schemas.microsoft.com/office/drawing/2010/main">
        <mc:Choice Requires="a14">
          <p:sp>
            <p:nvSpPr>
              <p:cNvPr id="7" name="Rectangular Callout 16">
                <a:extLst>
                  <a:ext uri="{FF2B5EF4-FFF2-40B4-BE49-F238E27FC236}">
                    <a16:creationId xmlns:a16="http://schemas.microsoft.com/office/drawing/2014/main" id="{1978FF8C-5813-AB74-2377-5C072247B575}"/>
                  </a:ext>
                </a:extLst>
              </p:cNvPr>
              <p:cNvSpPr/>
              <p:nvPr/>
            </p:nvSpPr>
            <p:spPr>
              <a:xfrm>
                <a:off x="8629271" y="3735032"/>
                <a:ext cx="2988519" cy="316067"/>
              </a:xfrm>
              <a:prstGeom prst="wedgeRectCallout">
                <a:avLst>
                  <a:gd name="adj1" fmla="val -23895"/>
                  <a:gd name="adj2" fmla="val -951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 loop with </a:t>
                </a:r>
                <a14:m>
                  <m:oMath xmlns:m="http://schemas.openxmlformats.org/officeDocument/2006/math">
                    <m:r>
                      <a:rPr lang="en-US" b="0" i="1" smtClean="0">
                        <a:latin typeface="Cambria Math" panose="02040503050406030204" pitchFamily="18" charset="0"/>
                      </a:rPr>
                      <m:t>|</m:t>
                    </m:r>
                    <m:r>
                      <a:rPr lang="en-CA" b="0" i="1" smtClean="0">
                        <a:latin typeface="Cambria Math" panose="02040503050406030204" pitchFamily="18" charset="0"/>
                      </a:rPr>
                      <m:t>𝐶</m:t>
                    </m:r>
                    <m:r>
                      <a:rPr lang="en-US" b="0" i="1" smtClean="0">
                        <a:latin typeface="Cambria Math" panose="02040503050406030204" pitchFamily="18" charset="0"/>
                      </a:rPr>
                      <m:t>|</m:t>
                    </m:r>
                  </m:oMath>
                </a14:m>
                <a:r>
                  <a:rPr lang="en-CA" b="1" i="1" dirty="0"/>
                  <a:t> </a:t>
                </a:r>
                <a:r>
                  <a:rPr lang="en-CA" dirty="0"/>
                  <a:t>time…</a:t>
                </a:r>
              </a:p>
            </p:txBody>
          </p:sp>
        </mc:Choice>
        <mc:Fallback xmlns="">
          <p:sp>
            <p:nvSpPr>
              <p:cNvPr id="7" name="Rectangular Callout 16">
                <a:extLst>
                  <a:ext uri="{FF2B5EF4-FFF2-40B4-BE49-F238E27FC236}">
                    <a16:creationId xmlns:a16="http://schemas.microsoft.com/office/drawing/2014/main" id="{1978FF8C-5813-AB74-2377-5C072247B575}"/>
                  </a:ext>
                </a:extLst>
              </p:cNvPr>
              <p:cNvSpPr>
                <a:spLocks noRot="1" noChangeAspect="1" noMove="1" noResize="1" noEditPoints="1" noAdjustHandles="1" noChangeArrowheads="1" noChangeShapeType="1" noTextEdit="1"/>
              </p:cNvSpPr>
              <p:nvPr/>
            </p:nvSpPr>
            <p:spPr>
              <a:xfrm>
                <a:off x="8629271" y="3735032"/>
                <a:ext cx="2988519" cy="316067"/>
              </a:xfrm>
              <a:prstGeom prst="wedgeRectCallout">
                <a:avLst>
                  <a:gd name="adj1" fmla="val -23895"/>
                  <a:gd name="adj2" fmla="val -95199"/>
                </a:avLst>
              </a:prstGeom>
              <a:blipFill>
                <a:blip r:embed="rId4"/>
                <a:stretch>
                  <a:fillRect b="-2278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 name="Rectangular Callout 18">
                <a:extLst>
                  <a:ext uri="{FF2B5EF4-FFF2-40B4-BE49-F238E27FC236}">
                    <a16:creationId xmlns:a16="http://schemas.microsoft.com/office/drawing/2014/main" id="{F97251A0-C952-E349-9B25-D9958CAA6978}"/>
                  </a:ext>
                </a:extLst>
              </p:cNvPr>
              <p:cNvSpPr/>
              <p:nvPr/>
            </p:nvSpPr>
            <p:spPr>
              <a:xfrm>
                <a:off x="8324578" y="4368552"/>
                <a:ext cx="3531165" cy="1049412"/>
              </a:xfrm>
              <a:prstGeom prst="wedgeRectCallout">
                <a:avLst>
                  <a:gd name="adj1" fmla="val -49290"/>
                  <a:gd name="adj2" fmla="val 76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Input to </a:t>
                </a:r>
                <a:r>
                  <a:rPr lang="en-US" b="1" dirty="0"/>
                  <a:t>verify</a:t>
                </a:r>
                <a:r>
                  <a:rPr lang="en-US" dirty="0"/>
                  <a:t> is </a:t>
                </a:r>
                <a14:m>
                  <m:oMath xmlns:m="http://schemas.openxmlformats.org/officeDocument/2006/math">
                    <m:d>
                      <m:dPr>
                        <m:ctrlPr>
                          <a:rPr lang="en-US" b="0" i="1" smtClean="0">
                            <a:latin typeface="Cambria Math" panose="02040503050406030204" pitchFamily="18" charset="0"/>
                          </a:rPr>
                        </m:ctrlPr>
                      </m:dPr>
                      <m:e>
                        <m:r>
                          <a:rPr lang="en-CA" b="0" i="1" smtClean="0">
                            <a:latin typeface="Cambria Math" panose="02040503050406030204" pitchFamily="18" charset="0"/>
                          </a:rPr>
                          <m:t>𝐼</m:t>
                        </m:r>
                        <m:r>
                          <a:rPr lang="en-US" b="0" i="1" smtClean="0">
                            <a:latin typeface="Cambria Math" panose="02040503050406030204" pitchFamily="18" charset="0"/>
                          </a:rPr>
                          <m:t>,</m:t>
                        </m:r>
                        <m:r>
                          <a:rPr lang="en-CA" b="0" i="1" smtClean="0">
                            <a:latin typeface="Cambria Math" panose="02040503050406030204" pitchFamily="18" charset="0"/>
                          </a:rPr>
                          <m:t>𝐶</m:t>
                        </m:r>
                      </m:e>
                    </m:d>
                  </m:oMath>
                </a14:m>
                <a:r>
                  <a:rPr lang="en-US" b="0" dirty="0"/>
                  <a:t>.</a:t>
                </a:r>
                <a:br>
                  <a:rPr lang="en-US" b="0" dirty="0"/>
                </a:br>
                <a:r>
                  <a:rPr lang="en-US" b="0" dirty="0"/>
                  <a:t>Runtime is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CA" b="0" i="1" smtClean="0">
                            <a:latin typeface="Cambria Math" panose="02040503050406030204" pitchFamily="18" charset="0"/>
                          </a:rPr>
                          <m:t>𝐶</m:t>
                        </m:r>
                      </m:e>
                    </m:d>
                    <m:r>
                      <a:rPr lang="en-CA" b="0" i="1" smtClean="0">
                        <a:latin typeface="Cambria Math" panose="02040503050406030204" pitchFamily="18" charset="0"/>
                      </a:rPr>
                      <m:t>|</m:t>
                    </m:r>
                    <m:r>
                      <a:rPr lang="en-CA" b="0" i="1" smtClean="0">
                        <a:latin typeface="Cambria Math" panose="02040503050406030204" pitchFamily="18" charset="0"/>
                      </a:rPr>
                      <m:t>𝐼</m:t>
                    </m:r>
                    <m:r>
                      <a:rPr lang="en-CA" b="0" i="1" smtClean="0">
                        <a:latin typeface="Cambria Math" panose="02040503050406030204" pitchFamily="18" charset="0"/>
                      </a:rPr>
                      <m:t>|)</m:t>
                    </m:r>
                  </m:oMath>
                </a14:m>
                <a:r>
                  <a:rPr lang="en-CA" dirty="0"/>
                  <a:t>, which is in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𝑆𝑖𝑧𝑒</m:t>
                    </m:r>
                    <m:sSup>
                      <m:sSupPr>
                        <m:ctrlPr>
                          <a:rPr lang="en-CA"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𝐼</m:t>
                            </m:r>
                          </m:e>
                        </m:d>
                      </m:e>
                      <m:sup>
                        <m:r>
                          <a:rPr lang="en-CA"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CA" b="0" i="1" smtClean="0">
                            <a:latin typeface="Cambria Math" panose="02040503050406030204" pitchFamily="18" charset="0"/>
                          </a:rPr>
                        </m:ctrlPr>
                      </m:sSupPr>
                      <m:e>
                        <m:d>
                          <m:dPr>
                            <m:ctrlPr>
                              <a:rPr lang="en-CA"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CA" b="0" i="1" smtClean="0">
                                    <a:latin typeface="Cambria Math" panose="02040503050406030204" pitchFamily="18" charset="0"/>
                                  </a:rPr>
                                  <m:t>𝐶</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CA" b="0" i="1" smtClean="0">
                                    <a:latin typeface="Cambria Math" panose="02040503050406030204" pitchFamily="18" charset="0"/>
                                  </a:rPr>
                                  <m:t>𝐼</m:t>
                                </m:r>
                              </m:e>
                            </m:d>
                          </m:e>
                        </m:d>
                      </m:e>
                      <m:sup>
                        <m:r>
                          <a:rPr lang="en-CA" b="0" i="1" smtClean="0">
                            <a:latin typeface="Cambria Math" panose="02040503050406030204" pitchFamily="18" charset="0"/>
                          </a:rPr>
                          <m:t>2</m:t>
                        </m:r>
                      </m:sup>
                    </m:sSup>
                    <m:r>
                      <a:rPr lang="en-US" b="0" i="1" smtClean="0">
                        <a:latin typeface="Cambria Math" panose="02040503050406030204" pitchFamily="18" charset="0"/>
                      </a:rPr>
                      <m:t>)</m:t>
                    </m:r>
                  </m:oMath>
                </a14:m>
                <a:r>
                  <a:rPr lang="en-CA" dirty="0"/>
                  <a:t> </a:t>
                </a:r>
              </a:p>
            </p:txBody>
          </p:sp>
        </mc:Choice>
        <mc:Fallback xmlns="">
          <p:sp>
            <p:nvSpPr>
              <p:cNvPr id="8" name="Rectangular Callout 18">
                <a:extLst>
                  <a:ext uri="{FF2B5EF4-FFF2-40B4-BE49-F238E27FC236}">
                    <a16:creationId xmlns:a16="http://schemas.microsoft.com/office/drawing/2014/main" id="{F97251A0-C952-E349-9B25-D9958CAA6978}"/>
                  </a:ext>
                </a:extLst>
              </p:cNvPr>
              <p:cNvSpPr>
                <a:spLocks noRot="1" noChangeAspect="1" noMove="1" noResize="1" noEditPoints="1" noAdjustHandles="1" noChangeArrowheads="1" noChangeShapeType="1" noTextEdit="1"/>
              </p:cNvSpPr>
              <p:nvPr/>
            </p:nvSpPr>
            <p:spPr>
              <a:xfrm>
                <a:off x="8324578" y="4368552"/>
                <a:ext cx="3531165" cy="1049412"/>
              </a:xfrm>
              <a:prstGeom prst="wedgeRectCallout">
                <a:avLst>
                  <a:gd name="adj1" fmla="val -49290"/>
                  <a:gd name="adj2" fmla="val 7678"/>
                </a:avLst>
              </a:prstGeom>
              <a:blipFill>
                <a:blip r:embed="rId5"/>
                <a:stretch>
                  <a:fillRect l="-687" r="-1890"/>
                </a:stretch>
              </a:blipFill>
            </p:spPr>
            <p:txBody>
              <a:bodyPr/>
              <a:lstStyle/>
              <a:p>
                <a:r>
                  <a:rPr lang="en-CA">
                    <a:noFill/>
                  </a:rPr>
                  <a:t> </a:t>
                </a:r>
              </a:p>
            </p:txBody>
          </p:sp>
        </mc:Fallback>
      </mc:AlternateContent>
      <p:sp>
        <p:nvSpPr>
          <p:cNvPr id="9" name="Rectangular Callout 15">
            <a:extLst>
              <a:ext uri="{FF2B5EF4-FFF2-40B4-BE49-F238E27FC236}">
                <a16:creationId xmlns:a16="http://schemas.microsoft.com/office/drawing/2014/main" id="{0F745FFE-7925-D39C-F870-48F91ACC9A44}"/>
              </a:ext>
            </a:extLst>
          </p:cNvPr>
          <p:cNvSpPr/>
          <p:nvPr/>
        </p:nvSpPr>
        <p:spPr>
          <a:xfrm>
            <a:off x="8324578" y="2096197"/>
            <a:ext cx="3656927" cy="399285"/>
          </a:xfrm>
          <a:prstGeom prst="wedgeRectCallout">
            <a:avLst>
              <a:gd name="adj1" fmla="val -36501"/>
              <a:gd name="adj2" fmla="val 61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Test whether C is a subset of I</a:t>
            </a:r>
            <a:endParaRPr lang="en-CA" b="1" i="1" dirty="0"/>
          </a:p>
        </p:txBody>
      </p:sp>
      <mc:AlternateContent xmlns:mc="http://schemas.openxmlformats.org/markup-compatibility/2006" xmlns:a14="http://schemas.microsoft.com/office/drawing/2010/main">
        <mc:Choice Requires="a14">
          <p:sp>
            <p:nvSpPr>
              <p:cNvPr id="10" name="Rectangular Callout 16">
                <a:extLst>
                  <a:ext uri="{FF2B5EF4-FFF2-40B4-BE49-F238E27FC236}">
                    <a16:creationId xmlns:a16="http://schemas.microsoft.com/office/drawing/2014/main" id="{94A06150-59E0-A12B-0164-4EA438AE3E4E}"/>
                  </a:ext>
                </a:extLst>
              </p:cNvPr>
              <p:cNvSpPr/>
              <p:nvPr/>
            </p:nvSpPr>
            <p:spPr>
              <a:xfrm>
                <a:off x="8717947" y="2602791"/>
                <a:ext cx="3316607" cy="316067"/>
              </a:xfrm>
              <a:prstGeom prst="wedgeRectCallout">
                <a:avLst>
                  <a:gd name="adj1" fmla="val -16773"/>
                  <a:gd name="adj2" fmla="val -1018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 loop with </a:t>
                </a:r>
                <a14:m>
                  <m:oMath xmlns:m="http://schemas.openxmlformats.org/officeDocument/2006/math">
                    <m:d>
                      <m:dPr>
                        <m:begChr m:val="|"/>
                        <m:endChr m:val="|"/>
                        <m:ctrlPr>
                          <a:rPr lang="en-US" b="0" i="1" smtClean="0">
                            <a:latin typeface="Cambria Math" panose="02040503050406030204" pitchFamily="18" charset="0"/>
                          </a:rPr>
                        </m:ctrlPr>
                      </m:dPr>
                      <m:e>
                        <m:r>
                          <a:rPr lang="en-CA" b="0" i="1" smtClean="0">
                            <a:latin typeface="Cambria Math" panose="02040503050406030204" pitchFamily="18" charset="0"/>
                          </a:rPr>
                          <m:t>𝐶</m:t>
                        </m:r>
                      </m:e>
                    </m:d>
                    <m:r>
                      <a:rPr lang="en-CA" b="0" i="1" smtClean="0">
                        <a:latin typeface="Cambria Math" panose="02040503050406030204" pitchFamily="18" charset="0"/>
                      </a:rPr>
                      <m:t>|</m:t>
                    </m:r>
                    <m:r>
                      <a:rPr lang="en-CA" b="0" i="1" smtClean="0">
                        <a:latin typeface="Cambria Math" panose="02040503050406030204" pitchFamily="18" charset="0"/>
                      </a:rPr>
                      <m:t>𝐼</m:t>
                    </m:r>
                    <m:r>
                      <a:rPr lang="en-CA" b="0" i="1" smtClean="0">
                        <a:latin typeface="Cambria Math" panose="02040503050406030204" pitchFamily="18" charset="0"/>
                      </a:rPr>
                      <m:t>|</m:t>
                    </m:r>
                  </m:oMath>
                </a14:m>
                <a:r>
                  <a:rPr lang="en-CA" b="1" i="1" dirty="0"/>
                  <a:t> </a:t>
                </a:r>
                <a:r>
                  <a:rPr lang="en-CA" dirty="0"/>
                  <a:t>time…</a:t>
                </a:r>
              </a:p>
            </p:txBody>
          </p:sp>
        </mc:Choice>
        <mc:Fallback xmlns="">
          <p:sp>
            <p:nvSpPr>
              <p:cNvPr id="10" name="Rectangular Callout 16">
                <a:extLst>
                  <a:ext uri="{FF2B5EF4-FFF2-40B4-BE49-F238E27FC236}">
                    <a16:creationId xmlns:a16="http://schemas.microsoft.com/office/drawing/2014/main" id="{94A06150-59E0-A12B-0164-4EA438AE3E4E}"/>
                  </a:ext>
                </a:extLst>
              </p:cNvPr>
              <p:cNvSpPr>
                <a:spLocks noRot="1" noChangeAspect="1" noMove="1" noResize="1" noEditPoints="1" noAdjustHandles="1" noChangeArrowheads="1" noChangeShapeType="1" noTextEdit="1"/>
              </p:cNvSpPr>
              <p:nvPr/>
            </p:nvSpPr>
            <p:spPr>
              <a:xfrm>
                <a:off x="8717947" y="2602791"/>
                <a:ext cx="3316607" cy="316067"/>
              </a:xfrm>
              <a:prstGeom prst="wedgeRectCallout">
                <a:avLst>
                  <a:gd name="adj1" fmla="val -16773"/>
                  <a:gd name="adj2" fmla="val -101811"/>
                </a:avLst>
              </a:prstGeom>
              <a:blipFill>
                <a:blip r:embed="rId6"/>
                <a:stretch>
                  <a:fillRect b="-21951"/>
                </a:stretch>
              </a:blipFill>
            </p:spPr>
            <p:txBody>
              <a:bodyPr/>
              <a:lstStyle/>
              <a:p>
                <a:r>
                  <a:rPr lang="en-CA">
                    <a:noFill/>
                  </a:rPr>
                  <a:t> </a:t>
                </a:r>
              </a:p>
            </p:txBody>
          </p:sp>
        </mc:Fallback>
      </mc:AlternateContent>
    </p:spTree>
    <p:extLst>
      <p:ext uri="{BB962C8B-B14F-4D97-AF65-F5344CB8AC3E}">
        <p14:creationId xmlns:p14="http://schemas.microsoft.com/office/powerpoint/2010/main" val="2321937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583" y="54500"/>
            <a:ext cx="11924129" cy="1028386"/>
          </a:xfrm>
        </p:spPr>
        <p:txBody>
          <a:bodyPr>
            <a:normAutofit fontScale="90000"/>
          </a:bodyPr>
          <a:lstStyle/>
          <a:p>
            <a:r>
              <a:rPr lang="en-CA" b="1" dirty="0"/>
              <a:t>Dumb Subset-sum algorithm:</a:t>
            </a:r>
            <a:br>
              <a:rPr lang="en-CA" dirty="0"/>
            </a:br>
            <a:r>
              <a:rPr lang="en-CA" dirty="0"/>
              <a:t>Pretend you’re an oracle and make certs.</a:t>
            </a:r>
            <a:endParaRPr lang="en-CA" b="1" dirty="0"/>
          </a:p>
        </p:txBody>
      </p:sp>
      <p:pic>
        <p:nvPicPr>
          <p:cNvPr id="7" name="Picture 6"/>
          <p:cNvPicPr>
            <a:picLocks noChangeAspect="1"/>
          </p:cNvPicPr>
          <p:nvPr/>
        </p:nvPicPr>
        <p:blipFill>
          <a:blip r:embed="rId3"/>
          <a:stretch>
            <a:fillRect/>
          </a:stretch>
        </p:blipFill>
        <p:spPr>
          <a:xfrm>
            <a:off x="1250742" y="1268634"/>
            <a:ext cx="7524750" cy="1209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ular Callout 4"/>
          <p:cNvSpPr/>
          <p:nvPr/>
        </p:nvSpPr>
        <p:spPr>
          <a:xfrm>
            <a:off x="9012520" y="1170672"/>
            <a:ext cx="2584541" cy="682663"/>
          </a:xfrm>
          <a:prstGeom prst="wedgeRectCallout">
            <a:avLst>
              <a:gd name="adj1" fmla="val -94459"/>
              <a:gd name="adj2" fmla="val 280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Generate </a:t>
            </a:r>
            <a:r>
              <a:rPr lang="en-CA" b="1" dirty="0"/>
              <a:t>every subset</a:t>
            </a:r>
            <a:r>
              <a:rPr lang="en-CA" dirty="0"/>
              <a:t> </a:t>
            </a:r>
            <a:r>
              <a:rPr lang="en-CA" b="1" dirty="0"/>
              <a:t>certificate</a:t>
            </a:r>
            <a:r>
              <a:rPr lang="en-CA" dirty="0"/>
              <a:t> </a:t>
            </a:r>
            <a:r>
              <a:rPr lang="en-CA" b="1" dirty="0"/>
              <a:t>S</a:t>
            </a:r>
          </a:p>
        </p:txBody>
      </p:sp>
      <p:sp>
        <p:nvSpPr>
          <p:cNvPr id="6" name="Rectangular Callout 5"/>
          <p:cNvSpPr/>
          <p:nvPr/>
        </p:nvSpPr>
        <p:spPr>
          <a:xfrm>
            <a:off x="9167603" y="1919037"/>
            <a:ext cx="2737184" cy="682663"/>
          </a:xfrm>
          <a:prstGeom prst="wedgeRectCallout">
            <a:avLst>
              <a:gd name="adj1" fmla="val -67710"/>
              <a:gd name="adj2" fmla="val -335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Verify</a:t>
            </a:r>
            <a:r>
              <a:rPr lang="en-CA" dirty="0"/>
              <a:t> </a:t>
            </a:r>
            <a:r>
              <a:rPr lang="en-CA" b="1" dirty="0"/>
              <a:t>certificate S</a:t>
            </a:r>
            <a:br>
              <a:rPr lang="en-CA" dirty="0"/>
            </a:br>
            <a:r>
              <a:rPr lang="en-CA" dirty="0"/>
              <a:t>(valid + sums to zero)</a:t>
            </a:r>
          </a:p>
        </p:txBody>
      </p:sp>
      <p:sp>
        <p:nvSpPr>
          <p:cNvPr id="8" name="Rectangular Callout 7"/>
          <p:cNvSpPr/>
          <p:nvPr/>
        </p:nvSpPr>
        <p:spPr>
          <a:xfrm>
            <a:off x="1694085" y="3787547"/>
            <a:ext cx="3923880" cy="682663"/>
          </a:xfrm>
          <a:prstGeom prst="wedgeRectCallout">
            <a:avLst>
              <a:gd name="adj1" fmla="val -36501"/>
              <a:gd name="adj2" fmla="val 61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Generating these </a:t>
            </a:r>
            <a:r>
              <a:rPr lang="en-CA" dirty="0"/>
              <a:t>certificates is expensive; exponential</a:t>
            </a:r>
            <a:r>
              <a:rPr lang="en-CA" b="1" dirty="0"/>
              <a:t> </a:t>
            </a:r>
            <a:r>
              <a:rPr lang="en-CA" dirty="0"/>
              <a:t>time!</a:t>
            </a:r>
            <a:endParaRPr lang="en-CA" b="1" dirty="0"/>
          </a:p>
        </p:txBody>
      </p:sp>
      <mc:AlternateContent xmlns:mc="http://schemas.openxmlformats.org/markup-compatibility/2006" xmlns:a14="http://schemas.microsoft.com/office/drawing/2010/main">
        <mc:Choice Requires="a14">
          <p:sp>
            <p:nvSpPr>
              <p:cNvPr id="9" name="Rectangular Callout 8"/>
              <p:cNvSpPr/>
              <p:nvPr/>
            </p:nvSpPr>
            <p:spPr>
              <a:xfrm>
                <a:off x="5538774" y="4046850"/>
                <a:ext cx="4237121" cy="682663"/>
              </a:xfrm>
              <a:prstGeom prst="wedgeRectCallout">
                <a:avLst>
                  <a:gd name="adj1" fmla="val -36501"/>
                  <a:gd name="adj2" fmla="val 61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But </a:t>
                </a:r>
                <a:r>
                  <a:rPr lang="en-CA" b="1" dirty="0"/>
                  <a:t>verifying one </a:t>
                </a:r>
                <a:r>
                  <a:rPr lang="en-CA" dirty="0"/>
                  <a:t>certificate is fast;</a:t>
                </a:r>
                <a:br>
                  <a:rPr lang="en-CA" dirty="0"/>
                </a:br>
                <a:r>
                  <a:rPr lang="en-CA" dirty="0"/>
                  <a:t>runtime is </a:t>
                </a:r>
                <a14:m>
                  <m:oMath xmlns:m="http://schemas.openxmlformats.org/officeDocument/2006/math">
                    <m:r>
                      <a:rPr lang="en-US" b="0" i="1" smtClean="0">
                        <a:latin typeface="Cambria Math" panose="02040503050406030204" pitchFamily="18" charset="0"/>
                      </a:rPr>
                      <m:t>𝑝𝑜𝑙𝑦</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m:t>
                        </m:r>
                      </m:e>
                    </m:d>
                    <m:r>
                      <a:rPr lang="en-US" b="0" i="1" smtClean="0">
                        <a:latin typeface="Cambria Math" panose="02040503050406030204" pitchFamily="18" charset="0"/>
                      </a:rPr>
                      <m:t>)</m:t>
                    </m:r>
                  </m:oMath>
                </a14:m>
                <a:endParaRPr lang="en-CA" b="1" i="1" dirty="0"/>
              </a:p>
            </p:txBody>
          </p:sp>
        </mc:Choice>
        <mc:Fallback xmlns="">
          <p:sp>
            <p:nvSpPr>
              <p:cNvPr id="9" name="Rectangular Callout 8"/>
              <p:cNvSpPr>
                <a:spLocks noRot="1" noChangeAspect="1" noMove="1" noResize="1" noEditPoints="1" noAdjustHandles="1" noChangeArrowheads="1" noChangeShapeType="1" noTextEdit="1"/>
              </p:cNvSpPr>
              <p:nvPr/>
            </p:nvSpPr>
            <p:spPr>
              <a:xfrm>
                <a:off x="5538774" y="4046850"/>
                <a:ext cx="4237121" cy="682663"/>
              </a:xfrm>
              <a:prstGeom prst="wedgeRectCallout">
                <a:avLst>
                  <a:gd name="adj1" fmla="val -36501"/>
                  <a:gd name="adj2" fmla="val 6102"/>
                </a:avLst>
              </a:prstGeom>
              <a:blipFill>
                <a:blip r:embed="rId5"/>
                <a:stretch>
                  <a:fillRect t="-870" b="-8696"/>
                </a:stretch>
              </a:blipFill>
            </p:spPr>
            <p:txBody>
              <a:bodyPr/>
              <a:lstStyle/>
              <a:p>
                <a:r>
                  <a:rPr lang="en-CA">
                    <a:noFill/>
                  </a:rPr>
                  <a:t> </a:t>
                </a:r>
              </a:p>
            </p:txBody>
          </p:sp>
        </mc:Fallback>
      </mc:AlternateContent>
      <p:sp>
        <p:nvSpPr>
          <p:cNvPr id="10" name="Rectangular Callout 9"/>
          <p:cNvSpPr/>
          <p:nvPr/>
        </p:nvSpPr>
        <p:spPr>
          <a:xfrm>
            <a:off x="320948" y="2610717"/>
            <a:ext cx="6166833" cy="952513"/>
          </a:xfrm>
          <a:prstGeom prst="wedgeRectCallout">
            <a:avLst>
              <a:gd name="adj1" fmla="val -36501"/>
              <a:gd name="adj2" fmla="val 61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If any certificate S sums to zero,</a:t>
            </a:r>
            <a:br>
              <a:rPr lang="en-CA" dirty="0"/>
            </a:br>
            <a:r>
              <a:rPr lang="en-CA" dirty="0"/>
              <a:t>it is a </a:t>
            </a:r>
            <a:r>
              <a:rPr lang="en-CA" b="1" dirty="0"/>
              <a:t>yes-certificate </a:t>
            </a:r>
            <a:r>
              <a:rPr lang="en-CA" dirty="0"/>
              <a:t>(a proof that the answer to the decision problem is “true”), and we return true</a:t>
            </a:r>
          </a:p>
        </p:txBody>
      </p:sp>
      <p:sp>
        <p:nvSpPr>
          <p:cNvPr id="12" name="Rectangular Callout 11"/>
          <p:cNvSpPr/>
          <p:nvPr/>
        </p:nvSpPr>
        <p:spPr>
          <a:xfrm>
            <a:off x="6419858" y="2807400"/>
            <a:ext cx="5540327" cy="943359"/>
          </a:xfrm>
          <a:prstGeom prst="wedgeRectCallout">
            <a:avLst>
              <a:gd name="adj1" fmla="val -36501"/>
              <a:gd name="adj2" fmla="val 61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A certificates that does </a:t>
            </a:r>
            <a:r>
              <a:rPr lang="en-CA" b="1" dirty="0"/>
              <a:t>not </a:t>
            </a:r>
            <a:r>
              <a:rPr lang="en-CA" dirty="0"/>
              <a:t>sum to zero</a:t>
            </a:r>
            <a:br>
              <a:rPr lang="en-CA" dirty="0"/>
            </a:br>
            <a:r>
              <a:rPr lang="en-CA" dirty="0"/>
              <a:t>doesn’t really prove anything (would need to know that </a:t>
            </a:r>
            <a:r>
              <a:rPr lang="en-CA" b="1" dirty="0"/>
              <a:t>all</a:t>
            </a:r>
            <a:r>
              <a:rPr lang="en-CA" dirty="0"/>
              <a:t> certificates sum to non-zero)</a:t>
            </a:r>
          </a:p>
        </p:txBody>
      </p:sp>
      <p:sp>
        <p:nvSpPr>
          <p:cNvPr id="3" name="Slide Number Placeholder 2">
            <a:extLst>
              <a:ext uri="{FF2B5EF4-FFF2-40B4-BE49-F238E27FC236}">
                <a16:creationId xmlns:a16="http://schemas.microsoft.com/office/drawing/2014/main" id="{AA69F536-8204-B18B-2FC6-1486BB753172}"/>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
        <p:nvSpPr>
          <p:cNvPr id="4" name="Rectangular Callout 8">
            <a:extLst>
              <a:ext uri="{FF2B5EF4-FFF2-40B4-BE49-F238E27FC236}">
                <a16:creationId xmlns:a16="http://schemas.microsoft.com/office/drawing/2014/main" id="{DF7F30E1-E2F5-F36E-FE37-49A54C5B2DA9}"/>
              </a:ext>
            </a:extLst>
          </p:cNvPr>
          <p:cNvSpPr/>
          <p:nvPr/>
        </p:nvSpPr>
        <p:spPr>
          <a:xfrm>
            <a:off x="3694072" y="4962678"/>
            <a:ext cx="5318448" cy="1008538"/>
          </a:xfrm>
          <a:prstGeom prst="wedgeRectCallout">
            <a:avLst>
              <a:gd name="adj1" fmla="val -36501"/>
              <a:gd name="adj2" fmla="val 6102"/>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CA" dirty="0">
                <a:solidFill>
                  <a:sysClr val="windowText" lastClr="000000"/>
                </a:solidFill>
              </a:rPr>
              <a:t>If there was such a thing as a </a:t>
            </a:r>
            <a:r>
              <a:rPr lang="en-CA" b="1" dirty="0">
                <a:solidFill>
                  <a:sysClr val="windowText" lastClr="000000"/>
                </a:solidFill>
              </a:rPr>
              <a:t>no-certificate, </a:t>
            </a:r>
            <a:r>
              <a:rPr lang="en-CA" dirty="0">
                <a:solidFill>
                  <a:sysClr val="windowText" lastClr="000000"/>
                </a:solidFill>
              </a:rPr>
              <a:t>what would it look like?</a:t>
            </a:r>
          </a:p>
          <a:p>
            <a:pPr algn="ctr"/>
            <a:r>
              <a:rPr lang="en-CA" dirty="0">
                <a:solidFill>
                  <a:sysClr val="windowText" lastClr="000000"/>
                </a:solidFill>
              </a:rPr>
              <a:t>How long would it take to verify it?</a:t>
            </a:r>
            <a:endParaRPr lang="en-CA" b="1" i="1" dirty="0">
              <a:solidFill>
                <a:sysClr val="windowText" lastClr="000000"/>
              </a:solidFill>
            </a:endParaRPr>
          </a:p>
        </p:txBody>
      </p:sp>
    </p:spTree>
    <p:extLst>
      <p:ext uri="{BB962C8B-B14F-4D97-AF65-F5344CB8AC3E}">
        <p14:creationId xmlns:p14="http://schemas.microsoft.com/office/powerpoint/2010/main" val="134679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BB9E0BE-AEE8-4999-A727-78A19ED314E2}"/>
              </a:ext>
            </a:extLst>
          </p:cNvPr>
          <p:cNvPicPr>
            <a:picLocks noChangeAspect="1"/>
          </p:cNvPicPr>
          <p:nvPr/>
        </p:nvPicPr>
        <p:blipFill>
          <a:blip r:embed="rId2"/>
          <a:stretch>
            <a:fillRect/>
          </a:stretch>
        </p:blipFill>
        <p:spPr>
          <a:xfrm>
            <a:off x="121188" y="44245"/>
            <a:ext cx="9068855" cy="55208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Slide Number Placeholder 1">
            <a:extLst>
              <a:ext uri="{FF2B5EF4-FFF2-40B4-BE49-F238E27FC236}">
                <a16:creationId xmlns:a16="http://schemas.microsoft.com/office/drawing/2014/main" id="{BB62A871-74DF-68C3-7312-9C2F50246919}"/>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4013604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BF99C6-681A-10B9-396C-E9B7D70692D9}"/>
              </a:ext>
            </a:extLst>
          </p:cNvPr>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7" name="Picture 6">
            <a:extLst>
              <a:ext uri="{FF2B5EF4-FFF2-40B4-BE49-F238E27FC236}">
                <a16:creationId xmlns:a16="http://schemas.microsoft.com/office/drawing/2014/main" id="{C011C40E-6AAC-A1DD-D187-5B3DE23F4A00}"/>
              </a:ext>
            </a:extLst>
          </p:cNvPr>
          <p:cNvPicPr>
            <a:picLocks noChangeAspect="1"/>
          </p:cNvPicPr>
          <p:nvPr/>
        </p:nvPicPr>
        <p:blipFill>
          <a:blip r:embed="rId2"/>
          <a:stretch>
            <a:fillRect/>
          </a:stretch>
        </p:blipFill>
        <p:spPr>
          <a:xfrm>
            <a:off x="1258529" y="1466975"/>
            <a:ext cx="9671764" cy="1731456"/>
          </a:xfrm>
          <a:prstGeom prst="rect">
            <a:avLst/>
          </a:prstGeom>
        </p:spPr>
      </p:pic>
    </p:spTree>
    <p:extLst>
      <p:ext uri="{BB962C8B-B14F-4D97-AF65-F5344CB8AC3E}">
        <p14:creationId xmlns:p14="http://schemas.microsoft.com/office/powerpoint/2010/main" val="8466884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14252</TotalTime>
  <Words>3089</Words>
  <Application>Microsoft Office PowerPoint</Application>
  <PresentationFormat>Widescreen</PresentationFormat>
  <Paragraphs>278</Paragraphs>
  <Slides>29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Century Gothic</vt:lpstr>
      <vt:lpstr>Courier New</vt:lpstr>
      <vt:lpstr>Cambria Math</vt:lpstr>
      <vt:lpstr>Arial</vt:lpstr>
      <vt:lpstr>Calibri</vt:lpstr>
      <vt:lpstr>Mesh</vt:lpstr>
      <vt:lpstr>CS 341: Algorithms</vt:lpstr>
      <vt:lpstr>This time</vt:lpstr>
      <vt:lpstr> Complexity class NP</vt:lpstr>
      <vt:lpstr>Example: subset-sum problem</vt:lpstr>
      <vt:lpstr>Subset-sum via non-deterministic oracle</vt:lpstr>
      <vt:lpstr>Subset-sum via non-deterministic oracle</vt:lpstr>
      <vt:lpstr>Dumb Subset-sum algorithm: Pretend you’re an oracle and make certs.</vt:lpstr>
      <vt:lpstr>PowerPoint Presentation</vt:lpstr>
      <vt:lpstr>PowerPoint Presentation</vt:lpstr>
      <vt:lpstr>Generalizing beyond subset-sum</vt:lpstr>
      <vt:lpstr>PowerPoint Presentation</vt:lpstr>
      <vt:lpstr>Defining NP</vt:lpstr>
      <vt:lpstr>Mechanics of showing a problem is in NP</vt:lpstr>
      <vt:lpstr>Another example: Hamiltonian Cycle problem</vt:lpstr>
      <vt:lpstr>Example: Showing “Hamiltonian Cycle” is in NP</vt:lpstr>
      <vt:lpstr>Example: Showing “Hamiltonian Cycle” is in NP</vt:lpstr>
      <vt:lpstr>How are P and NP related?</vt:lpstr>
      <vt:lpstr>Polynomial transformations</vt:lpstr>
      <vt:lpstr>Polynomial transformations</vt:lpstr>
      <vt:lpstr>Polynomial transformations (cont.)</vt:lpstr>
      <vt:lpstr>Summarizing the More convenient definition</vt:lpstr>
      <vt:lpstr>Example polynomial transformation</vt:lpstr>
      <vt:lpstr>Clique ≤_P  Vertex-Cover</vt:lpstr>
      <vt:lpstr>Proving this is a Polynomial transformation</vt:lpstr>
      <vt:lpstr>Complexity of the transformation</vt:lpstr>
      <vt:lpstr>Proving this is a Polynomial transformation</vt:lpstr>
      <vt:lpstr>Proving: I∈I_yes (CL)⇒f(I)∈I_yes (VC)</vt:lpstr>
      <vt:lpstr>Proving this is a Polynomial transformation</vt:lpstr>
      <vt:lpstr>Proving: f(I)∈I_yes (VC)⇒I∈I_yes (CL)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341: Algorithms</dc:title>
  <dc:creator>Trevor Brown</dc:creator>
  <cp:lastModifiedBy>Trevor Brown</cp:lastModifiedBy>
  <cp:revision>496</cp:revision>
  <dcterms:created xsi:type="dcterms:W3CDTF">2019-01-07T22:31:11Z</dcterms:created>
  <dcterms:modified xsi:type="dcterms:W3CDTF">2023-11-22T04:24:31Z</dcterms:modified>
</cp:coreProperties>
</file>