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31"/>
  </p:notesMasterIdLst>
  <p:sldIdLst>
    <p:sldId id="256" r:id="rId2"/>
    <p:sldId id="461" r:id="rId3"/>
    <p:sldId id="412" r:id="rId4"/>
    <p:sldId id="414" r:id="rId5"/>
    <p:sldId id="418" r:id="rId6"/>
    <p:sldId id="523" r:id="rId7"/>
    <p:sldId id="415" r:id="rId8"/>
    <p:sldId id="410" r:id="rId9"/>
    <p:sldId id="413" r:id="rId10"/>
    <p:sldId id="417" r:id="rId11"/>
    <p:sldId id="436" r:id="rId12"/>
    <p:sldId id="423" r:id="rId13"/>
    <p:sldId id="422" r:id="rId14"/>
    <p:sldId id="424" r:id="rId15"/>
    <p:sldId id="419" r:id="rId16"/>
    <p:sldId id="525" r:id="rId17"/>
    <p:sldId id="420" r:id="rId18"/>
    <p:sldId id="454" r:id="rId19"/>
    <p:sldId id="455" r:id="rId20"/>
    <p:sldId id="456" r:id="rId21"/>
    <p:sldId id="457" r:id="rId22"/>
    <p:sldId id="428" r:id="rId23"/>
    <p:sldId id="429" r:id="rId24"/>
    <p:sldId id="431" r:id="rId25"/>
    <p:sldId id="526" r:id="rId26"/>
    <p:sldId id="462" r:id="rId27"/>
    <p:sldId id="467" r:id="rId28"/>
    <p:sldId id="463" r:id="rId29"/>
    <p:sldId id="439" r:id="rId30"/>
  </p:sldIdLst>
  <p:sldSz cx="12192000" cy="6858000"/>
  <p:notesSz cx="6858000" cy="9144000"/>
  <p:embeddedFontLst>
    <p:embeddedFont>
      <p:font typeface="Calibri" panose="020F0502020204030204" pitchFamily="34" charset="0"/>
      <p:regular r:id="rId32"/>
      <p:bold r:id="rId33"/>
      <p:italic r:id="rId34"/>
      <p:boldItalic r:id="rId35"/>
    </p:embeddedFont>
    <p:embeddedFont>
      <p:font typeface="Cambria Math" panose="02040503050406030204" pitchFamily="18" charset="0"/>
      <p:regular r:id="rId36"/>
    </p:embeddedFont>
    <p:embeddedFont>
      <p:font typeface="Century Gothic" panose="020B0502020202020204" pitchFamily="34" charset="0"/>
      <p:regular r:id="rId37"/>
      <p:bold r:id="rId38"/>
      <p:italic r:id="rId39"/>
      <p:boldItalic r:id="rId4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A849CF4-CAD3-4C68-93BC-FF60FB076C16}">
          <p14:sldIdLst>
            <p14:sldId id="256"/>
            <p14:sldId id="461"/>
            <p14:sldId id="412"/>
            <p14:sldId id="414"/>
            <p14:sldId id="418"/>
            <p14:sldId id="523"/>
            <p14:sldId id="415"/>
            <p14:sldId id="410"/>
            <p14:sldId id="413"/>
            <p14:sldId id="417"/>
            <p14:sldId id="436"/>
            <p14:sldId id="423"/>
            <p14:sldId id="422"/>
            <p14:sldId id="424"/>
            <p14:sldId id="419"/>
            <p14:sldId id="525"/>
            <p14:sldId id="420"/>
            <p14:sldId id="454"/>
            <p14:sldId id="455"/>
            <p14:sldId id="456"/>
            <p14:sldId id="457"/>
            <p14:sldId id="428"/>
            <p14:sldId id="429"/>
            <p14:sldId id="431"/>
            <p14:sldId id="526"/>
            <p14:sldId id="462"/>
            <p14:sldId id="467"/>
            <p14:sldId id="463"/>
            <p14:sldId id="43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CCFF"/>
    <a:srgbClr val="262626"/>
    <a:srgbClr val="FFFFFF"/>
    <a:srgbClr val="00B0F0"/>
    <a:srgbClr val="CF7133"/>
    <a:srgbClr val="808080"/>
    <a:srgbClr val="B2B2B2"/>
    <a:srgbClr val="000000"/>
    <a:srgbClr val="4B4B4B"/>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2787" autoAdjust="0"/>
  </p:normalViewPr>
  <p:slideViewPr>
    <p:cSldViewPr snapToGrid="0">
      <p:cViewPr varScale="1">
        <p:scale>
          <a:sx n="89" d="100"/>
          <a:sy n="89" d="100"/>
        </p:scale>
        <p:origin x="58" y="78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A9E33A-9DA9-4CC1-8FD5-60CDBF2EAC43}" type="datetimeFigureOut">
              <a:rPr lang="en-CA" smtClean="0"/>
              <a:t>2023-11-21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AE2F85-FEAB-461C-B84C-896AC92C0B87}" type="slidenum">
              <a:rPr lang="en-CA" smtClean="0"/>
              <a:t>‹#›</a:t>
            </a:fld>
            <a:endParaRPr lang="en-CA"/>
          </a:p>
        </p:txBody>
      </p:sp>
    </p:spTree>
    <p:extLst>
      <p:ext uri="{BB962C8B-B14F-4D97-AF65-F5344CB8AC3E}">
        <p14:creationId xmlns:p14="http://schemas.microsoft.com/office/powerpoint/2010/main" val="1267859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Subset_sum_problem"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en.wikipedia.org/wiki/Witness_(mathematics)" TargetMode="External"/><Relationship Id="rId4" Type="http://schemas.openxmlformats.org/officeDocument/2006/relationships/hyperlink" Target="https://en.wikipedia.org/wiki/Integer"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AE2F85-FEAB-461C-B84C-896AC92C0B87}" type="slidenum">
              <a:rPr lang="en-CA" smtClean="0"/>
              <a:t>4</a:t>
            </a:fld>
            <a:endParaRPr lang="en-CA"/>
          </a:p>
        </p:txBody>
      </p:sp>
    </p:spTree>
    <p:extLst>
      <p:ext uri="{BB962C8B-B14F-4D97-AF65-F5344CB8AC3E}">
        <p14:creationId xmlns:p14="http://schemas.microsoft.com/office/powerpoint/2010/main" val="3396358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AAE2F85-FEAB-461C-B84C-896AC92C0B87}" type="slidenum">
              <a:rPr lang="en-CA" smtClean="0"/>
              <a:t>5</a:t>
            </a:fld>
            <a:endParaRPr lang="en-CA"/>
          </a:p>
        </p:txBody>
      </p:sp>
    </p:spTree>
    <p:extLst>
      <p:ext uri="{BB962C8B-B14F-4D97-AF65-F5344CB8AC3E}">
        <p14:creationId xmlns:p14="http://schemas.microsoft.com/office/powerpoint/2010/main" val="2504260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AAE2F85-FEAB-461C-B84C-896AC92C0B87}" type="slidenum">
              <a:rPr lang="en-CA" smtClean="0"/>
              <a:t>6</a:t>
            </a:fld>
            <a:endParaRPr lang="en-CA"/>
          </a:p>
        </p:txBody>
      </p:sp>
    </p:spTree>
    <p:extLst>
      <p:ext uri="{BB962C8B-B14F-4D97-AF65-F5344CB8AC3E}">
        <p14:creationId xmlns:p14="http://schemas.microsoft.com/office/powerpoint/2010/main" val="457164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Wikipedia:</a:t>
            </a:r>
          </a:p>
          <a:p>
            <a:endParaRPr lang="en-US" dirty="0"/>
          </a:p>
          <a:p>
            <a:r>
              <a:rPr lang="en-US" dirty="0"/>
              <a:t>In order to explain the verifier-based definition of NP, let us consider the </a:t>
            </a:r>
            <a:r>
              <a:rPr lang="en-US" dirty="0">
                <a:hlinkClick r:id="rId3" tooltip="Subset sum problem"/>
              </a:rPr>
              <a:t>subset sum problem</a:t>
            </a:r>
            <a:r>
              <a:rPr lang="en-US" dirty="0"/>
              <a:t>: Assume that we are given some </a:t>
            </a:r>
            <a:r>
              <a:rPr lang="en-US" dirty="0">
                <a:hlinkClick r:id="rId4" tooltip="Integer"/>
              </a:rPr>
              <a:t>integers</a:t>
            </a:r>
            <a:r>
              <a:rPr lang="en-US" dirty="0"/>
              <a:t>, {−7, −3, −2, 5, 8}, and we wish to know whether some of these integers sum up to zero. Here, the answer is "yes", since the integers {−3, −2, 5} corresponds to the sum (−3) + (−2) + 5 = 0. The task of deciding whether such a subset with zero sum exists is called the </a:t>
            </a:r>
            <a:r>
              <a:rPr lang="en-US" i="1" dirty="0"/>
              <a:t>subset sum problem</a:t>
            </a:r>
            <a:r>
              <a:rPr lang="en-US" dirty="0"/>
              <a:t>. </a:t>
            </a:r>
          </a:p>
          <a:p>
            <a:endParaRPr lang="en-US" dirty="0"/>
          </a:p>
          <a:p>
            <a:r>
              <a:rPr lang="en-US" dirty="0"/>
              <a:t>To answer if some of the integers add to zero we can create an algorithm which obtains all the possible subsets. As the number of integers that we feed into the algorithm becomes larger, both the number of subsets and the computation time grows exponentially. </a:t>
            </a:r>
          </a:p>
          <a:p>
            <a:endParaRPr lang="en-US" dirty="0"/>
          </a:p>
          <a:p>
            <a:r>
              <a:rPr lang="en-US" dirty="0"/>
              <a:t>But notice that if we are given a particular subset we can </a:t>
            </a:r>
            <a:r>
              <a:rPr lang="en-US" i="1" dirty="0"/>
              <a:t>efficiently verify</a:t>
            </a:r>
            <a:r>
              <a:rPr lang="en-US" dirty="0"/>
              <a:t> whether the subset sum is zero, by summing the integers of the subset. If the sum is zero, that subset is a </a:t>
            </a:r>
            <a:r>
              <a:rPr lang="en-US" i="1" dirty="0"/>
              <a:t>proof</a:t>
            </a:r>
            <a:r>
              <a:rPr lang="en-US" dirty="0"/>
              <a:t> or </a:t>
            </a:r>
            <a:r>
              <a:rPr lang="en-US" dirty="0">
                <a:hlinkClick r:id="rId5" tooltip="Witness (mathematics)"/>
              </a:rPr>
              <a:t>witness</a:t>
            </a:r>
            <a:r>
              <a:rPr lang="en-US" dirty="0"/>
              <a:t> for the answer is "yes". An algorithm that verifies whether a given subset has sum zero is a </a:t>
            </a:r>
            <a:r>
              <a:rPr lang="en-US" i="1" dirty="0"/>
              <a:t>verifier</a:t>
            </a:r>
            <a:r>
              <a:rPr lang="en-US" dirty="0"/>
              <a:t>. Clearly, summing the integers of a subset can be done in polynomial time and the subset sum problem is therefore in NP. </a:t>
            </a:r>
          </a:p>
        </p:txBody>
      </p:sp>
      <p:sp>
        <p:nvSpPr>
          <p:cNvPr id="4" name="Slide Number Placeholder 3"/>
          <p:cNvSpPr>
            <a:spLocks noGrp="1"/>
          </p:cNvSpPr>
          <p:nvPr>
            <p:ph type="sldNum" sz="quarter" idx="10"/>
          </p:nvPr>
        </p:nvSpPr>
        <p:spPr/>
        <p:txBody>
          <a:bodyPr/>
          <a:lstStyle/>
          <a:p>
            <a:fld id="{0AAE2F85-FEAB-461C-B84C-896AC92C0B87}" type="slidenum">
              <a:rPr lang="en-CA" smtClean="0"/>
              <a:t>7</a:t>
            </a:fld>
            <a:endParaRPr lang="en-CA"/>
          </a:p>
        </p:txBody>
      </p:sp>
    </p:spTree>
    <p:extLst>
      <p:ext uri="{BB962C8B-B14F-4D97-AF65-F5344CB8AC3E}">
        <p14:creationId xmlns:p14="http://schemas.microsoft.com/office/powerpoint/2010/main" val="2513694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AAE2F85-FEAB-461C-B84C-896AC92C0B87}" type="slidenum">
              <a:rPr lang="en-CA" smtClean="0"/>
              <a:t>10</a:t>
            </a:fld>
            <a:endParaRPr lang="en-CA"/>
          </a:p>
        </p:txBody>
      </p:sp>
    </p:spTree>
    <p:extLst>
      <p:ext uri="{BB962C8B-B14F-4D97-AF65-F5344CB8AC3E}">
        <p14:creationId xmlns:p14="http://schemas.microsoft.com/office/powerpoint/2010/main" val="3974742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AAE2F85-FEAB-461C-B84C-896AC92C0B87}" type="slidenum">
              <a:rPr lang="en-CA" smtClean="0"/>
              <a:t>12</a:t>
            </a:fld>
            <a:endParaRPr lang="en-CA"/>
          </a:p>
        </p:txBody>
      </p:sp>
    </p:spTree>
    <p:extLst>
      <p:ext uri="{BB962C8B-B14F-4D97-AF65-F5344CB8AC3E}">
        <p14:creationId xmlns:p14="http://schemas.microsoft.com/office/powerpoint/2010/main" val="3584927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AAE2F85-FEAB-461C-B84C-896AC92C0B87}" type="slidenum">
              <a:rPr lang="en-CA" smtClean="0"/>
              <a:t>13</a:t>
            </a:fld>
            <a:endParaRPr lang="en-CA"/>
          </a:p>
        </p:txBody>
      </p:sp>
    </p:spTree>
    <p:extLst>
      <p:ext uri="{BB962C8B-B14F-4D97-AF65-F5344CB8AC3E}">
        <p14:creationId xmlns:p14="http://schemas.microsoft.com/office/powerpoint/2010/main" val="1599117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AAE2F85-FEAB-461C-B84C-896AC92C0B87}" type="slidenum">
              <a:rPr lang="en-CA" smtClean="0"/>
              <a:t>29</a:t>
            </a:fld>
            <a:endParaRPr lang="en-CA"/>
          </a:p>
        </p:txBody>
      </p:sp>
    </p:spTree>
    <p:extLst>
      <p:ext uri="{BB962C8B-B14F-4D97-AF65-F5344CB8AC3E}">
        <p14:creationId xmlns:p14="http://schemas.microsoft.com/office/powerpoint/2010/main" val="2816354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6AD6BAC-7660-4F71-8AEF-E33B67CEEFFD}" type="datetime1">
              <a:rPr lang="en-US" smtClean="0"/>
              <a:t>11/21/2023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69B9CB4-2FDB-41AE-BB3F-2189FBC52D74}" type="datetime1">
              <a:rPr lang="en-US" smtClean="0"/>
              <a:t>11/21/2023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A1FF3C4-6A36-4B05-B73F-4E4B7FACB190}" type="datetime1">
              <a:rPr lang="en-US" smtClean="0"/>
              <a:t>11/21/2023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EFEB43A3-5B04-4B88-9941-45532E4D2B1E}" type="datetime1">
              <a:rPr lang="en-US" smtClean="0"/>
              <a:t>11/21/2023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AF484D1B-8617-4310-ABD9-3DB9B1D1D818}" type="datetime1">
              <a:rPr lang="en-US" smtClean="0"/>
              <a:t>11/21/2023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BD595C0-AA76-46C3-A8D7-2CC391B5C747}" type="datetime1">
              <a:rPr lang="en-US" smtClean="0"/>
              <a:t>11/21/2023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12E9598-52A5-4F40-AF5E-B1CE5EE805A9}" type="datetime1">
              <a:rPr lang="en-US" smtClean="0"/>
              <a:t>11/21/2023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351791-E346-4838-9880-06795F792993}" type="datetime1">
              <a:rPr lang="en-US" smtClean="0"/>
              <a:t>11/21/2023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60288F-4DB2-4827-9528-67EB56A7721A}" type="datetime1">
              <a:rPr lang="en-US" smtClean="0"/>
              <a:t>11/21/2023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1413" y="-2"/>
            <a:ext cx="9905998" cy="1028386"/>
          </a:xfrm>
        </p:spPr>
        <p:txBody>
          <a:bodyPr/>
          <a:lstStyle/>
          <a:p>
            <a:r>
              <a:rPr lang="en-US" dirty="0"/>
              <a:t>Click to edit Master title style</a:t>
            </a:r>
          </a:p>
        </p:txBody>
      </p:sp>
      <p:sp>
        <p:nvSpPr>
          <p:cNvPr id="3" name="Content Placeholder 2"/>
          <p:cNvSpPr>
            <a:spLocks noGrp="1"/>
          </p:cNvSpPr>
          <p:nvPr>
            <p:ph idx="1"/>
          </p:nvPr>
        </p:nvSpPr>
        <p:spPr>
          <a:xfrm>
            <a:off x="1141413" y="1236374"/>
            <a:ext cx="9905998" cy="4597756"/>
          </a:xfrm>
        </p:spPr>
        <p:txBody>
          <a:bodyPr anchor="t"/>
          <a:lstStyle>
            <a:lvl1pPr>
              <a:defRPr sz="2800" cap="none" baseline="0"/>
            </a:lvl1pPr>
            <a:lvl2pPr>
              <a:defRPr sz="2800" cap="none" baseline="0"/>
            </a:lvl2pPr>
            <a:lvl3pPr>
              <a:defRPr sz="2400" cap="none" baseline="0"/>
            </a:lvl3pPr>
            <a:lvl4pPr>
              <a:defRPr sz="2400" cap="none" baseline="0"/>
            </a:lvl4pPr>
            <a:lvl5pPr>
              <a:defRPr sz="2000" cap="none" baseline="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837612" y="6256761"/>
            <a:ext cx="1600200" cy="365125"/>
          </a:xfrm>
        </p:spPr>
        <p:txBody>
          <a:bodyPr/>
          <a:lstStyle/>
          <a:p>
            <a:fld id="{32379C2A-12DE-49E8-9310-C4B73826DED5}" type="datetime1">
              <a:rPr lang="en-US" smtClean="0"/>
              <a:t>11/21/2023</a:t>
            </a:fld>
            <a:endParaRPr lang="en-US" dirty="0"/>
          </a:p>
        </p:txBody>
      </p:sp>
      <p:sp>
        <p:nvSpPr>
          <p:cNvPr id="5" name="Footer Placeholder 4"/>
          <p:cNvSpPr>
            <a:spLocks noGrp="1"/>
          </p:cNvSpPr>
          <p:nvPr>
            <p:ph type="ftr" sz="quarter" idx="11"/>
          </p:nvPr>
        </p:nvSpPr>
        <p:spPr>
          <a:xfrm>
            <a:off x="1141412" y="6256761"/>
            <a:ext cx="7543800" cy="365125"/>
          </a:xfrm>
        </p:spPr>
        <p:txBody>
          <a:bodyPr/>
          <a:lstStyle/>
          <a:p>
            <a:endParaRPr lang="en-US" dirty="0"/>
          </a:p>
        </p:txBody>
      </p:sp>
      <p:sp>
        <p:nvSpPr>
          <p:cNvPr id="6" name="Slide Number Placeholder 5"/>
          <p:cNvSpPr>
            <a:spLocks noGrp="1"/>
          </p:cNvSpPr>
          <p:nvPr>
            <p:ph type="sldNum" sz="quarter" idx="12"/>
          </p:nvPr>
        </p:nvSpPr>
        <p:spPr>
          <a:xfrm>
            <a:off x="10514012" y="6256761"/>
            <a:ext cx="5511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B3D9187-8EE7-4E27-978B-5DDB21ED2A7F}" type="datetime1">
              <a:rPr lang="en-US" smtClean="0"/>
              <a:t>11/21/2023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093B63E-89AE-46D3-B822-CCFBAAB13719}" type="datetime1">
              <a:rPr lang="en-US" smtClean="0"/>
              <a:t>11/21/2023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E5E512-C8DF-42C6-8EDF-0A56F8BD750F}" type="datetime1">
              <a:rPr lang="en-US" smtClean="0"/>
              <a:t>11/21/2023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377BA9D-A741-44A4-A67C-94DD63237E09}" type="datetime1">
              <a:rPr lang="en-US" smtClean="0"/>
              <a:t>11/21/2023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AC6DCF-CA0E-4DC6-BEE0-2A9613EC71B3}" type="datetime1">
              <a:rPr lang="en-US" smtClean="0"/>
              <a:t>11/21/2023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DFAD006-349F-42FC-AC97-58F7E4A19E3F}" type="datetime1">
              <a:rPr lang="en-US" smtClean="0"/>
              <a:t>11/21/2023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399212" y="5883275"/>
            <a:ext cx="914400" cy="365125"/>
          </a:xfrm>
        </p:spPr>
        <p:txBody>
          <a:bodyPr/>
          <a:lstStyle/>
          <a:p>
            <a:fld id="{4A5C4CF3-7F8A-4CB6-88C2-C4DC61F2930A}" type="datetime1">
              <a:rPr lang="en-US" smtClean="0"/>
              <a:t>11/21/2023</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45087"/>
            <a:ext cx="9905998" cy="103482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41413" y="1171987"/>
            <a:ext cx="9905998" cy="4522634"/>
          </a:xfrm>
          <a:prstGeom prst="rect">
            <a:avLst/>
          </a:prstGeom>
        </p:spPr>
        <p:txBody>
          <a:bodyPr vert="horz" lIns="91440" tIns="45720" rIns="91440" bIns="45720" rtlCol="0"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837612" y="6250324"/>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096F4D50-924C-4691-8AA5-1373EFD30D9A}" type="datetime1">
              <a:rPr lang="en-US" smtClean="0"/>
              <a:t>11/21/2023</a:t>
            </a:fld>
            <a:endParaRPr lang="en-US" dirty="0"/>
          </a:p>
        </p:txBody>
      </p:sp>
      <p:sp>
        <p:nvSpPr>
          <p:cNvPr id="5" name="Footer Placeholder 4"/>
          <p:cNvSpPr>
            <a:spLocks noGrp="1"/>
          </p:cNvSpPr>
          <p:nvPr>
            <p:ph type="ftr" sz="quarter" idx="3"/>
          </p:nvPr>
        </p:nvSpPr>
        <p:spPr>
          <a:xfrm>
            <a:off x="1141412" y="6250324"/>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1393906" y="6250324"/>
            <a:ext cx="551167" cy="365125"/>
          </a:xfrm>
          <a:prstGeom prst="rect">
            <a:avLst/>
          </a:prstGeom>
        </p:spPr>
        <p:txBody>
          <a:bodyPr vert="horz" lIns="91440" tIns="45720" rIns="91440" bIns="45720" rtlCol="0" anchor="ctr"/>
          <a:lstStyle>
            <a:lvl1pPr algn="r">
              <a:defRPr sz="14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hf hdr="0" ftr="0" dt="0"/>
  <p:txStyles>
    <p:titleStyle>
      <a:lvl1pPr algn="l" defTabSz="457200" rtl="0" eaLnBrk="1" latinLnBrk="0" hangingPunct="1">
        <a:spcBef>
          <a:spcPct val="0"/>
        </a:spcBef>
        <a:buNone/>
        <a:defRPr sz="40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8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28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24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24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20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trevor.brown@uwaterloo.ca" TargetMode="External"/><Relationship Id="rId2" Type="http://schemas.openxmlformats.org/officeDocument/2006/relationships/hyperlink" Target="https://student.cs.uwaterloo.ca/~cs341"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49.png"/></Relationships>
</file>

<file path=ppt/slides/_rels/slide2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294904"/>
            <a:ext cx="8676222" cy="3200400"/>
          </a:xfrm>
        </p:spPr>
        <p:txBody>
          <a:bodyPr/>
          <a:lstStyle/>
          <a:p>
            <a:r>
              <a:rPr lang="en-CA" dirty="0">
                <a:solidFill>
                  <a:srgbClr val="000000"/>
                </a:solidFill>
              </a:rPr>
              <a:t>CS 341: Algorithms</a:t>
            </a:r>
          </a:p>
        </p:txBody>
      </p:sp>
      <p:sp>
        <p:nvSpPr>
          <p:cNvPr id="3" name="Subtitle 2"/>
          <p:cNvSpPr>
            <a:spLocks noGrp="1"/>
          </p:cNvSpPr>
          <p:nvPr>
            <p:ph type="subTitle" idx="1"/>
          </p:nvPr>
        </p:nvSpPr>
        <p:spPr>
          <a:xfrm>
            <a:off x="708356" y="3571502"/>
            <a:ext cx="10761534" cy="2573455"/>
          </a:xfrm>
        </p:spPr>
        <p:txBody>
          <a:bodyPr>
            <a:normAutofit/>
          </a:bodyPr>
          <a:lstStyle/>
          <a:p>
            <a:r>
              <a:rPr lang="en-US" b="1" dirty="0">
                <a:solidFill>
                  <a:srgbClr val="000000"/>
                </a:solidFill>
              </a:rPr>
              <a:t>Lecture 21: intractability III – complexity class NP, poly transformations</a:t>
            </a:r>
          </a:p>
          <a:p>
            <a:r>
              <a:rPr lang="en-US" dirty="0">
                <a:solidFill>
                  <a:srgbClr val="000000"/>
                </a:solidFill>
              </a:rPr>
              <a:t>Readings: see website</a:t>
            </a:r>
            <a:br>
              <a:rPr lang="en-US" dirty="0">
                <a:solidFill>
                  <a:srgbClr val="000000"/>
                </a:solidFill>
              </a:rPr>
            </a:br>
            <a:endParaRPr lang="en-CA" dirty="0">
              <a:solidFill>
                <a:srgbClr val="000000"/>
              </a:solidFill>
            </a:endParaRPr>
          </a:p>
          <a:p>
            <a:r>
              <a:rPr lang="en-CA" dirty="0">
                <a:solidFill>
                  <a:srgbClr val="000000"/>
                </a:solidFill>
              </a:rPr>
              <a:t>Trevor Brown</a:t>
            </a:r>
          </a:p>
          <a:p>
            <a:r>
              <a:rPr lang="en-CA" dirty="0">
                <a:solidFill>
                  <a:srgbClr val="000000"/>
                </a:solidFill>
                <a:hlinkClick r:id="rId2">
                  <a:extLst>
                    <a:ext uri="{A12FA001-AC4F-418D-AE19-62706E023703}">
                      <ahyp:hlinkClr xmlns:ahyp="http://schemas.microsoft.com/office/drawing/2018/hyperlinkcolor" val="tx"/>
                    </a:ext>
                  </a:extLst>
                </a:hlinkClick>
              </a:rPr>
              <a:t>https://student.cs.uwaterloo.ca/~cs341</a:t>
            </a:r>
            <a:r>
              <a:rPr lang="en-CA" dirty="0">
                <a:solidFill>
                  <a:srgbClr val="000000"/>
                </a:solidFill>
              </a:rPr>
              <a:t> </a:t>
            </a:r>
          </a:p>
          <a:p>
            <a:r>
              <a:rPr lang="en-CA" dirty="0">
                <a:solidFill>
                  <a:srgbClr val="000000"/>
                </a:solidFill>
                <a:hlinkClick r:id="rId3">
                  <a:extLst>
                    <a:ext uri="{A12FA001-AC4F-418D-AE19-62706E023703}">
                      <ahyp:hlinkClr xmlns:ahyp="http://schemas.microsoft.com/office/drawing/2018/hyperlinkcolor" val="tx"/>
                    </a:ext>
                  </a:extLst>
                </a:hlinkClick>
              </a:rPr>
              <a:t>trevor.brown@uwaterloo.ca</a:t>
            </a:r>
            <a:endParaRPr lang="en-CA" dirty="0">
              <a:solidFill>
                <a:srgbClr val="000000"/>
              </a:solidFill>
            </a:endParaRPr>
          </a:p>
        </p:txBody>
      </p:sp>
      <p:sp>
        <p:nvSpPr>
          <p:cNvPr id="4" name="Slide Number Placeholder 3">
            <a:extLst>
              <a:ext uri="{FF2B5EF4-FFF2-40B4-BE49-F238E27FC236}">
                <a16:creationId xmlns:a16="http://schemas.microsoft.com/office/drawing/2014/main" id="{4985C51F-E392-52E3-81F1-1E587B5EFE95}"/>
              </a:ext>
            </a:extLst>
          </p:cNvPr>
          <p:cNvSpPr>
            <a:spLocks noGrp="1"/>
          </p:cNvSpPr>
          <p:nvPr>
            <p:ph type="sldNum" sz="quarter" idx="12"/>
          </p:nvPr>
        </p:nvSpPr>
        <p:spPr/>
        <p:txBody>
          <a:bodyPr/>
          <a:lstStyle/>
          <a:p>
            <a:fld id="{D57F1E4F-1CFF-5643-939E-217C01CDF565}" type="slidenum">
              <a:rPr lang="en-US" smtClean="0">
                <a:solidFill>
                  <a:srgbClr val="000000"/>
                </a:solidFill>
              </a:rPr>
              <a:pPr/>
              <a:t>1</a:t>
            </a:fld>
            <a:endParaRPr lang="en-US" dirty="0">
              <a:solidFill>
                <a:srgbClr val="000000"/>
              </a:solidFill>
            </a:endParaRPr>
          </a:p>
        </p:txBody>
      </p:sp>
    </p:spTree>
    <p:extLst>
      <p:ext uri="{BB962C8B-B14F-4D97-AF65-F5344CB8AC3E}">
        <p14:creationId xmlns:p14="http://schemas.microsoft.com/office/powerpoint/2010/main" val="628364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583" y="-2"/>
            <a:ext cx="11924129" cy="1028386"/>
          </a:xfrm>
        </p:spPr>
        <p:txBody>
          <a:bodyPr>
            <a:normAutofit/>
          </a:bodyPr>
          <a:lstStyle/>
          <a:p>
            <a:r>
              <a:rPr lang="en-CA" b="1" dirty="0">
                <a:solidFill>
                  <a:srgbClr val="000000"/>
                </a:solidFill>
              </a:rPr>
              <a:t>Generalizing</a:t>
            </a:r>
            <a:r>
              <a:rPr lang="en-CA" dirty="0">
                <a:solidFill>
                  <a:srgbClr val="000000"/>
                </a:solidFill>
              </a:rPr>
              <a:t> beyond subset-sum</a:t>
            </a:r>
            <a:endParaRPr lang="en-CA" b="1" dirty="0">
              <a:solidFill>
                <a:srgbClr val="000000"/>
              </a:solidFill>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75456" y="911201"/>
                <a:ext cx="11916544" cy="5350319"/>
              </a:xfrm>
            </p:spPr>
            <p:txBody>
              <a:bodyPr>
                <a:normAutofit/>
              </a:bodyPr>
              <a:lstStyle/>
              <a:p>
                <a:pPr>
                  <a:spcAft>
                    <a:spcPts val="0"/>
                  </a:spcAft>
                </a:pPr>
                <a:r>
                  <a:rPr lang="en-CA" dirty="0">
                    <a:solidFill>
                      <a:srgbClr val="000000"/>
                    </a:solidFill>
                  </a:rPr>
                  <a:t>You can solve </a:t>
                </a:r>
                <a:r>
                  <a:rPr lang="en-CA" b="1" dirty="0">
                    <a:solidFill>
                      <a:srgbClr val="000000"/>
                    </a:solidFill>
                  </a:rPr>
                  <a:t>any decision problem </a:t>
                </a:r>
                <a:r>
                  <a:rPr lang="en-CA" dirty="0">
                    <a:solidFill>
                      <a:srgbClr val="000000"/>
                    </a:solidFill>
                  </a:rPr>
                  <a:t>in</a:t>
                </a:r>
                <a:br>
                  <a:rPr lang="en-CA" dirty="0">
                    <a:solidFill>
                      <a:srgbClr val="000000"/>
                    </a:solidFill>
                  </a:rPr>
                </a:br>
                <a:r>
                  <a:rPr lang="en-CA" dirty="0">
                    <a:solidFill>
                      <a:srgbClr val="000000"/>
                    </a:solidFill>
                  </a:rPr>
                  <a:t>non-deterministic poly-time, given:</a:t>
                </a:r>
              </a:p>
              <a:p>
                <a:pPr marL="971550" lvl="1" indent="-514350">
                  <a:spcAft>
                    <a:spcPts val="0"/>
                  </a:spcAft>
                  <a:buAutoNum type="arabicPeriod"/>
                </a:pPr>
                <a:r>
                  <a:rPr lang="en-CA" dirty="0">
                    <a:solidFill>
                      <a:srgbClr val="000000"/>
                    </a:solidFill>
                  </a:rPr>
                  <a:t>a poly-time non-deterministic </a:t>
                </a:r>
                <a:r>
                  <a:rPr lang="en-CA" b="1" dirty="0">
                    <a:solidFill>
                      <a:srgbClr val="000000"/>
                    </a:solidFill>
                  </a:rPr>
                  <a:t>oracle</a:t>
                </a:r>
                <a:r>
                  <a:rPr lang="en-CA" dirty="0">
                    <a:solidFill>
                      <a:srgbClr val="000000"/>
                    </a:solidFill>
                  </a:rPr>
                  <a:t>, and</a:t>
                </a:r>
              </a:p>
              <a:p>
                <a:pPr marL="971550" lvl="1" indent="-514350">
                  <a:spcAft>
                    <a:spcPts val="0"/>
                  </a:spcAft>
                  <a:buAutoNum type="arabicPeriod"/>
                </a:pPr>
                <a:r>
                  <a:rPr lang="en-CA" dirty="0">
                    <a:solidFill>
                      <a:srgbClr val="000000"/>
                    </a:solidFill>
                  </a:rPr>
                  <a:t>a poly-time </a:t>
                </a:r>
                <a14:m>
                  <m:oMath xmlns:m="http://schemas.openxmlformats.org/officeDocument/2006/math">
                    <m:r>
                      <a:rPr lang="en-CA" b="1" i="1" dirty="0">
                        <a:solidFill>
                          <a:srgbClr val="000000"/>
                        </a:solidFill>
                        <a:latin typeface="Cambria Math" panose="02040503050406030204" pitchFamily="18" charset="0"/>
                      </a:rPr>
                      <m:t>𝒗𝒆𝒓𝒊𝒇𝒚</m:t>
                    </m:r>
                  </m:oMath>
                </a14:m>
                <a:r>
                  <a:rPr lang="en-CA" dirty="0">
                    <a:solidFill>
                      <a:srgbClr val="000000"/>
                    </a:solidFill>
                  </a:rPr>
                  <a:t> algorithm</a:t>
                </a:r>
              </a:p>
              <a:p>
                <a:pPr>
                  <a:spcAft>
                    <a:spcPts val="0"/>
                  </a:spcAft>
                </a:pPr>
                <a:r>
                  <a:rPr lang="en-CA" dirty="0">
                    <a:solidFill>
                      <a:srgbClr val="000000"/>
                    </a:solidFill>
                  </a:rPr>
                  <a:t>Such that:</a:t>
                </a:r>
              </a:p>
              <a:p>
                <a:pPr lvl="1">
                  <a:spcAft>
                    <a:spcPts val="0"/>
                  </a:spcAft>
                </a:pPr>
                <a:r>
                  <a:rPr lang="en-CA" dirty="0">
                    <a:solidFill>
                      <a:srgbClr val="000000"/>
                    </a:solidFill>
                  </a:rPr>
                  <a:t>If </a:t>
                </a:r>
                <a14:m>
                  <m:oMath xmlns:m="http://schemas.openxmlformats.org/officeDocument/2006/math">
                    <m:r>
                      <a:rPr lang="en-CA" b="0" i="1" smtClean="0">
                        <a:solidFill>
                          <a:srgbClr val="000000"/>
                        </a:solidFill>
                        <a:latin typeface="Cambria Math" panose="02040503050406030204" pitchFamily="18" charset="0"/>
                      </a:rPr>
                      <m:t>𝐼</m:t>
                    </m:r>
                  </m:oMath>
                </a14:m>
                <a:r>
                  <a:rPr lang="en-CA" dirty="0">
                    <a:solidFill>
                      <a:srgbClr val="000000"/>
                    </a:solidFill>
                  </a:rPr>
                  <a:t> is a </a:t>
                </a:r>
                <a:r>
                  <a:rPr lang="en-CA" b="1" dirty="0">
                    <a:solidFill>
                      <a:srgbClr val="000000"/>
                    </a:solidFill>
                  </a:rPr>
                  <a:t>yes-</a:t>
                </a:r>
                <a:r>
                  <a:rPr lang="en-CA" dirty="0">
                    <a:solidFill>
                      <a:srgbClr val="000000"/>
                    </a:solidFill>
                  </a:rPr>
                  <a:t>instance, then the oracle returns a </a:t>
                </a:r>
                <a:r>
                  <a:rPr lang="en-CA" b="1" dirty="0">
                    <a:solidFill>
                      <a:srgbClr val="000000"/>
                    </a:solidFill>
                  </a:rPr>
                  <a:t>yes-</a:t>
                </a:r>
                <a:r>
                  <a:rPr lang="en-CA" dirty="0">
                    <a:solidFill>
                      <a:srgbClr val="000000"/>
                    </a:solidFill>
                  </a:rPr>
                  <a:t>certificate </a:t>
                </a:r>
                <a14:m>
                  <m:oMath xmlns:m="http://schemas.openxmlformats.org/officeDocument/2006/math">
                    <m:r>
                      <a:rPr lang="en-CA" b="0" i="1" smtClean="0">
                        <a:solidFill>
                          <a:srgbClr val="000000"/>
                        </a:solidFill>
                        <a:latin typeface="Cambria Math" panose="02040503050406030204" pitchFamily="18" charset="0"/>
                      </a:rPr>
                      <m:t>𝐶</m:t>
                    </m:r>
                  </m:oMath>
                </a14:m>
                <a:br>
                  <a:rPr lang="en-CA" dirty="0">
                    <a:solidFill>
                      <a:srgbClr val="000000"/>
                    </a:solidFill>
                  </a:rPr>
                </a:br>
                <a:r>
                  <a:rPr lang="en-CA" dirty="0">
                    <a:solidFill>
                      <a:srgbClr val="000000"/>
                    </a:solidFill>
                  </a:rPr>
                  <a:t>(i.e., a “proof” the answer is “yes”) and </a:t>
                </a:r>
                <a14:m>
                  <m:oMath xmlns:m="http://schemas.openxmlformats.org/officeDocument/2006/math">
                    <m:r>
                      <a:rPr lang="en-CA" b="0" i="1" smtClean="0">
                        <a:solidFill>
                          <a:srgbClr val="000000"/>
                        </a:solidFill>
                        <a:latin typeface="Cambria Math" panose="02040503050406030204" pitchFamily="18" charset="0"/>
                      </a:rPr>
                      <m:t>𝑣𝑒𝑟𝑖𝑓𝑦</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𝐼</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𝐶</m:t>
                    </m:r>
                    <m:r>
                      <a:rPr lang="en-CA" b="0" i="1" smtClean="0">
                        <a:solidFill>
                          <a:srgbClr val="000000"/>
                        </a:solidFill>
                        <a:latin typeface="Cambria Math" panose="02040503050406030204" pitchFamily="18" charset="0"/>
                      </a:rPr>
                      <m:t>)</m:t>
                    </m:r>
                  </m:oMath>
                </a14:m>
                <a:r>
                  <a:rPr lang="en-CA" dirty="0">
                    <a:solidFill>
                      <a:srgbClr val="000000"/>
                    </a:solidFill>
                  </a:rPr>
                  <a:t> returns </a:t>
                </a:r>
                <a14:m>
                  <m:oMath xmlns:m="http://schemas.openxmlformats.org/officeDocument/2006/math">
                    <m:r>
                      <a:rPr lang="en-CA" b="0" i="1" smtClean="0">
                        <a:solidFill>
                          <a:srgbClr val="000000"/>
                        </a:solidFill>
                        <a:latin typeface="Cambria Math" panose="02040503050406030204" pitchFamily="18" charset="0"/>
                      </a:rPr>
                      <m:t>𝑡𝑟𝑢𝑒</m:t>
                    </m:r>
                  </m:oMath>
                </a14:m>
                <a:endParaRPr lang="en-CA" sz="2400" dirty="0">
                  <a:solidFill>
                    <a:srgbClr val="000000"/>
                  </a:solidFill>
                </a:endParaRPr>
              </a:p>
              <a:p>
                <a:pPr lvl="1">
                  <a:spcAft>
                    <a:spcPts val="0"/>
                  </a:spcAft>
                </a:pPr>
                <a:r>
                  <a:rPr lang="en-CA" dirty="0">
                    <a:solidFill>
                      <a:srgbClr val="000000"/>
                    </a:solidFill>
                  </a:rPr>
                  <a:t>If </a:t>
                </a:r>
                <a14:m>
                  <m:oMath xmlns:m="http://schemas.openxmlformats.org/officeDocument/2006/math">
                    <m:r>
                      <a:rPr lang="en-CA" b="0" i="1" smtClean="0">
                        <a:solidFill>
                          <a:srgbClr val="000000"/>
                        </a:solidFill>
                        <a:latin typeface="Cambria Math" panose="02040503050406030204" pitchFamily="18" charset="0"/>
                      </a:rPr>
                      <m:t>𝐼</m:t>
                    </m:r>
                  </m:oMath>
                </a14:m>
                <a:r>
                  <a:rPr lang="en-CA" dirty="0">
                    <a:solidFill>
                      <a:srgbClr val="000000"/>
                    </a:solidFill>
                  </a:rPr>
                  <a:t> is a </a:t>
                </a:r>
                <a:r>
                  <a:rPr lang="en-CA" b="1" dirty="0">
                    <a:solidFill>
                      <a:srgbClr val="000000"/>
                    </a:solidFill>
                  </a:rPr>
                  <a:t>no-</a:t>
                </a:r>
                <a:r>
                  <a:rPr lang="en-CA" dirty="0">
                    <a:solidFill>
                      <a:srgbClr val="000000"/>
                    </a:solidFill>
                  </a:rPr>
                  <a:t>instance, then </a:t>
                </a:r>
                <a14:m>
                  <m:oMath xmlns:m="http://schemas.openxmlformats.org/officeDocument/2006/math">
                    <m:r>
                      <a:rPr lang="en-CA" b="0" i="1" smtClean="0">
                        <a:solidFill>
                          <a:srgbClr val="000000"/>
                        </a:solidFill>
                        <a:latin typeface="Cambria Math" panose="02040503050406030204" pitchFamily="18" charset="0"/>
                      </a:rPr>
                      <m:t>𝑣𝑒𝑟𝑖𝑓𝑦</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𝐼</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𝐶</m:t>
                    </m:r>
                    <m:r>
                      <a:rPr lang="en-CA" b="0" i="1" smtClean="0">
                        <a:solidFill>
                          <a:srgbClr val="000000"/>
                        </a:solidFill>
                        <a:latin typeface="Cambria Math" panose="02040503050406030204" pitchFamily="18" charset="0"/>
                      </a:rPr>
                      <m:t>)</m:t>
                    </m:r>
                  </m:oMath>
                </a14:m>
                <a:r>
                  <a:rPr lang="en-CA" dirty="0">
                    <a:solidFill>
                      <a:srgbClr val="000000"/>
                    </a:solidFill>
                  </a:rPr>
                  <a:t> returns </a:t>
                </a:r>
                <a14:m>
                  <m:oMath xmlns:m="http://schemas.openxmlformats.org/officeDocument/2006/math">
                    <m:r>
                      <a:rPr lang="en-CA" b="0" i="1" smtClean="0">
                        <a:solidFill>
                          <a:srgbClr val="000000"/>
                        </a:solidFill>
                        <a:latin typeface="Cambria Math" panose="02040503050406030204" pitchFamily="18" charset="0"/>
                      </a:rPr>
                      <m:t>𝑓𝑎𝑙𝑠𝑒</m:t>
                    </m:r>
                  </m:oMath>
                </a14:m>
                <a:r>
                  <a:rPr lang="en-CA" dirty="0">
                    <a:solidFill>
                      <a:srgbClr val="000000"/>
                    </a:solidFill>
                  </a:rPr>
                  <a:t> </a:t>
                </a:r>
                <a:r>
                  <a:rPr lang="en-CA" b="1" dirty="0">
                    <a:solidFill>
                      <a:srgbClr val="000000"/>
                    </a:solidFill>
                  </a:rPr>
                  <a:t>for all </a:t>
                </a:r>
                <a14:m>
                  <m:oMath xmlns:m="http://schemas.openxmlformats.org/officeDocument/2006/math">
                    <m:r>
                      <a:rPr lang="en-CA" b="1" i="1" smtClean="0">
                        <a:solidFill>
                          <a:srgbClr val="000000"/>
                        </a:solidFill>
                        <a:latin typeface="Cambria Math" panose="02040503050406030204" pitchFamily="18" charset="0"/>
                      </a:rPr>
                      <m:t>𝑪</m:t>
                    </m:r>
                  </m:oMath>
                </a14:m>
                <a:br>
                  <a:rPr lang="en-CA" dirty="0">
                    <a:solidFill>
                      <a:srgbClr val="000000"/>
                    </a:solidFill>
                  </a:rPr>
                </a:br>
                <a:r>
                  <a:rPr lang="en-CA" dirty="0">
                    <a:solidFill>
                      <a:srgbClr val="000000"/>
                    </a:solidFill>
                  </a:rPr>
                  <a:t>(i.e., it must be impossible to fool </a:t>
                </a:r>
                <a14:m>
                  <m:oMath xmlns:m="http://schemas.openxmlformats.org/officeDocument/2006/math">
                    <m:r>
                      <a:rPr lang="en-CA" i="1" dirty="0" smtClean="0">
                        <a:solidFill>
                          <a:srgbClr val="000000"/>
                        </a:solidFill>
                        <a:latin typeface="Cambria Math" panose="02040503050406030204" pitchFamily="18" charset="0"/>
                      </a:rPr>
                      <m:t>𝑣𝑒𝑟𝑖𝑓𝑦</m:t>
                    </m:r>
                  </m:oMath>
                </a14:m>
                <a:r>
                  <a:rPr lang="en-CA" dirty="0">
                    <a:solidFill>
                      <a:srgbClr val="000000"/>
                    </a:solidFill>
                  </a:rPr>
                  <a:t> into returning true)</a:t>
                </a:r>
                <a:endParaRPr lang="en-CA" sz="2400" dirty="0">
                  <a:solidFill>
                    <a:srgbClr val="000000"/>
                  </a:solidFill>
                </a:endParaRPr>
              </a:p>
              <a:p>
                <a:pPr>
                  <a:spcAft>
                    <a:spcPts val="0"/>
                  </a:spcAft>
                </a:pPr>
                <a:r>
                  <a:rPr lang="en-CA" dirty="0">
                    <a:solidFill>
                      <a:srgbClr val="000000"/>
                    </a:solidFill>
                  </a:rPr>
                  <a:t>The algorithm:</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75456" y="911201"/>
                <a:ext cx="11916544" cy="5350319"/>
              </a:xfrm>
              <a:blipFill>
                <a:blip r:embed="rId3"/>
                <a:stretch>
                  <a:fillRect l="-1330" t="-2164"/>
                </a:stretch>
              </a:blipFill>
            </p:spPr>
            <p:txBody>
              <a:bodyPr/>
              <a:lstStyle/>
              <a:p>
                <a:r>
                  <a:rPr lang="en-CA">
                    <a:noFill/>
                  </a:rPr>
                  <a:t> </a:t>
                </a:r>
              </a:p>
            </p:txBody>
          </p:sp>
        </mc:Fallback>
      </mc:AlternateContent>
      <p:pic>
        <p:nvPicPr>
          <p:cNvPr id="7" name="Picture 13">
            <a:extLst>
              <a:ext uri="{FF2B5EF4-FFF2-40B4-BE49-F238E27FC236}">
                <a16:creationId xmlns:a16="http://schemas.microsoft.com/office/drawing/2014/main" id="{ACA062CD-C277-CFFB-1EA2-AE8A0C75BB8E}"/>
              </a:ext>
            </a:extLst>
          </p:cNvPr>
          <p:cNvPicPr>
            <a:picLocks/>
          </p:cNvPicPr>
          <p:nvPr/>
        </p:nvPicPr>
        <p:blipFill>
          <a:blip r:embed="rId4"/>
          <a:stretch>
            <a:fillRect/>
          </a:stretch>
        </p:blipFill>
        <p:spPr>
          <a:xfrm>
            <a:off x="3433762" y="5484836"/>
            <a:ext cx="5324475" cy="923925"/>
          </a:xfrm>
          <a:prstGeom prst="rect">
            <a:avLst/>
          </a:prstGeom>
        </p:spPr>
      </p:pic>
      <p:sp>
        <p:nvSpPr>
          <p:cNvPr id="9" name="Flowchart: Process 8"/>
          <p:cNvSpPr/>
          <p:nvPr/>
        </p:nvSpPr>
        <p:spPr>
          <a:xfrm>
            <a:off x="9158633" y="5360129"/>
            <a:ext cx="2386927" cy="1048632"/>
          </a:xfrm>
          <a:prstGeom prst="flowChartProcess">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rgbClr val="000000"/>
                </a:solidFill>
              </a:rPr>
              <a:t>Could you “fool” the subset-sum verify function?</a:t>
            </a:r>
          </a:p>
        </p:txBody>
      </p:sp>
      <p:sp>
        <p:nvSpPr>
          <p:cNvPr id="4" name="Slide Number Placeholder 3">
            <a:extLst>
              <a:ext uri="{FF2B5EF4-FFF2-40B4-BE49-F238E27FC236}">
                <a16:creationId xmlns:a16="http://schemas.microsoft.com/office/drawing/2014/main" id="{DE4FD902-0218-6984-8693-A82ABBA4D7E5}"/>
              </a:ext>
            </a:extLst>
          </p:cNvPr>
          <p:cNvSpPr>
            <a:spLocks noGrp="1"/>
          </p:cNvSpPr>
          <p:nvPr>
            <p:ph type="sldNum" sz="quarter" idx="12"/>
          </p:nvPr>
        </p:nvSpPr>
        <p:spPr>
          <a:xfrm>
            <a:off x="11488440" y="6408761"/>
            <a:ext cx="551167" cy="365125"/>
          </a:xfrm>
        </p:spPr>
        <p:txBody>
          <a:bodyPr/>
          <a:lstStyle/>
          <a:p>
            <a:fld id="{D57F1E4F-1CFF-5643-939E-217C01CDF565}" type="slidenum">
              <a:rPr lang="en-US" smtClean="0">
                <a:solidFill>
                  <a:srgbClr val="000000"/>
                </a:solidFill>
              </a:rPr>
              <a:pPr/>
              <a:t>10</a:t>
            </a:fld>
            <a:endParaRPr lang="en-US" dirty="0">
              <a:solidFill>
                <a:srgbClr val="000000"/>
              </a:solidFill>
            </a:endParaRPr>
          </a:p>
        </p:txBody>
      </p:sp>
      <p:sp>
        <p:nvSpPr>
          <p:cNvPr id="6" name="Flowchart: Process 5">
            <a:extLst>
              <a:ext uri="{FF2B5EF4-FFF2-40B4-BE49-F238E27FC236}">
                <a16:creationId xmlns:a16="http://schemas.microsoft.com/office/drawing/2014/main" id="{6040F586-998E-EF62-66F1-4E0E39E751D9}"/>
              </a:ext>
            </a:extLst>
          </p:cNvPr>
          <p:cNvSpPr/>
          <p:nvPr/>
        </p:nvSpPr>
        <p:spPr>
          <a:xfrm>
            <a:off x="8629269" y="849655"/>
            <a:ext cx="3445653" cy="2344601"/>
          </a:xfrm>
          <a:prstGeom prst="flowChartProcess">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solidFill>
                  <a:srgbClr val="000000"/>
                </a:solidFill>
              </a:rPr>
              <a:t>Our definition of NP will </a:t>
            </a:r>
            <a:r>
              <a:rPr lang="en-CA" sz="2000" b="1" u="sng" dirty="0">
                <a:solidFill>
                  <a:srgbClr val="000000"/>
                </a:solidFill>
              </a:rPr>
              <a:t>not</a:t>
            </a:r>
            <a:r>
              <a:rPr lang="en-CA" sz="2000" b="1" dirty="0">
                <a:solidFill>
                  <a:srgbClr val="000000"/>
                </a:solidFill>
              </a:rPr>
              <a:t> </a:t>
            </a:r>
            <a:r>
              <a:rPr lang="en-CA" sz="2000" dirty="0">
                <a:solidFill>
                  <a:srgbClr val="000000"/>
                </a:solidFill>
              </a:rPr>
              <a:t>explicitly involve non-deterministic oracles. But it </a:t>
            </a:r>
            <a:r>
              <a:rPr lang="en-CA" sz="2000" i="1" dirty="0">
                <a:solidFill>
                  <a:srgbClr val="000000"/>
                </a:solidFill>
              </a:rPr>
              <a:t>is</a:t>
            </a:r>
            <a:r>
              <a:rPr lang="en-CA" sz="2000" dirty="0">
                <a:solidFill>
                  <a:srgbClr val="000000"/>
                </a:solidFill>
              </a:rPr>
              <a:t> based on </a:t>
            </a:r>
            <a:r>
              <a:rPr lang="en-CA" sz="2000" b="1" dirty="0">
                <a:solidFill>
                  <a:srgbClr val="000000"/>
                </a:solidFill>
              </a:rPr>
              <a:t>certificate verification</a:t>
            </a:r>
            <a:r>
              <a:rPr lang="en-CA" sz="2000" dirty="0">
                <a:solidFill>
                  <a:srgbClr val="000000"/>
                </a:solidFill>
              </a:rPr>
              <a:t>, which makes more sense if you think of such oracles…</a:t>
            </a:r>
          </a:p>
        </p:txBody>
      </p:sp>
    </p:spTree>
    <p:extLst>
      <p:ext uri="{BB962C8B-B14F-4D97-AF65-F5344CB8AC3E}">
        <p14:creationId xmlns:p14="http://schemas.microsoft.com/office/powerpoint/2010/main" val="3980085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58F0E0E8-BC7E-E85E-DD12-4C258F8C12E3}"/>
              </a:ext>
            </a:extLst>
          </p:cNvPr>
          <p:cNvPicPr>
            <a:picLocks/>
          </p:cNvPicPr>
          <p:nvPr/>
        </p:nvPicPr>
        <p:blipFill>
          <a:blip r:embed="rId2"/>
          <a:stretch>
            <a:fillRect/>
          </a:stretch>
        </p:blipFill>
        <p:spPr>
          <a:xfrm>
            <a:off x="4422962" y="0"/>
            <a:ext cx="3147692" cy="6531462"/>
          </a:xfrm>
          <a:prstGeom prst="rect">
            <a:avLst/>
          </a:prstGeom>
        </p:spPr>
      </p:pic>
      <p:sp>
        <p:nvSpPr>
          <p:cNvPr id="7" name="TextBox 6">
            <a:extLst>
              <a:ext uri="{FF2B5EF4-FFF2-40B4-BE49-F238E27FC236}">
                <a16:creationId xmlns:a16="http://schemas.microsoft.com/office/drawing/2014/main" id="{7DA2F425-0902-4900-A667-5FF6327E9F32}"/>
              </a:ext>
            </a:extLst>
          </p:cNvPr>
          <p:cNvSpPr txBox="1"/>
          <p:nvPr/>
        </p:nvSpPr>
        <p:spPr>
          <a:xfrm>
            <a:off x="4920400" y="564415"/>
            <a:ext cx="771045" cy="276999"/>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spAutoFit/>
          </a:bodyPr>
          <a:lstStyle/>
          <a:p>
            <a:r>
              <a:rPr lang="en-US" b="1" dirty="0">
                <a:solidFill>
                  <a:srgbClr val="000000"/>
                </a:solidFill>
              </a:rPr>
              <a:t>Oracle</a:t>
            </a:r>
            <a:endParaRPr lang="en-CA" b="1" dirty="0">
              <a:solidFill>
                <a:srgbClr val="000000"/>
              </a:solidFill>
            </a:endParaRPr>
          </a:p>
        </p:txBody>
      </p:sp>
      <p:sp>
        <p:nvSpPr>
          <p:cNvPr id="11" name="TextBox 10">
            <a:extLst>
              <a:ext uri="{FF2B5EF4-FFF2-40B4-BE49-F238E27FC236}">
                <a16:creationId xmlns:a16="http://schemas.microsoft.com/office/drawing/2014/main" id="{7FBCD5BF-97FB-4254-AB4F-4728BD8D1274}"/>
              </a:ext>
            </a:extLst>
          </p:cNvPr>
          <p:cNvSpPr txBox="1"/>
          <p:nvPr/>
        </p:nvSpPr>
        <p:spPr>
          <a:xfrm>
            <a:off x="4295535" y="5135309"/>
            <a:ext cx="771045" cy="276999"/>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spAutoFit/>
          </a:bodyPr>
          <a:lstStyle/>
          <a:p>
            <a:r>
              <a:rPr lang="en-US" b="1" dirty="0">
                <a:solidFill>
                  <a:srgbClr val="000000"/>
                </a:solidFill>
              </a:rPr>
              <a:t>Oracle</a:t>
            </a:r>
            <a:endParaRPr lang="en-CA" b="1" dirty="0">
              <a:solidFill>
                <a:srgbClr val="000000"/>
              </a:solidFill>
            </a:endParaRPr>
          </a:p>
        </p:txBody>
      </p:sp>
      <p:sp>
        <p:nvSpPr>
          <p:cNvPr id="12" name="Speech Bubble: Rectangle 11">
            <a:extLst>
              <a:ext uri="{FF2B5EF4-FFF2-40B4-BE49-F238E27FC236}">
                <a16:creationId xmlns:a16="http://schemas.microsoft.com/office/drawing/2014/main" id="{95C0952C-4271-4F84-BCCC-B9532E2E770B}"/>
              </a:ext>
            </a:extLst>
          </p:cNvPr>
          <p:cNvSpPr/>
          <p:nvPr/>
        </p:nvSpPr>
        <p:spPr>
          <a:xfrm>
            <a:off x="1994252" y="2062065"/>
            <a:ext cx="2357534" cy="628261"/>
          </a:xfrm>
          <a:prstGeom prst="wedgeRectCallout">
            <a:avLst>
              <a:gd name="adj1" fmla="val 80486"/>
              <a:gd name="adj2" fmla="val 14975"/>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Guesses solution in O(1) time</a:t>
            </a:r>
            <a:endParaRPr lang="en-CA" dirty="0">
              <a:solidFill>
                <a:srgbClr val="000000"/>
              </a:solidFill>
            </a:endParaRPr>
          </a:p>
        </p:txBody>
      </p:sp>
      <p:sp>
        <p:nvSpPr>
          <p:cNvPr id="13" name="Speech Bubble: Rectangle 12">
            <a:extLst>
              <a:ext uri="{FF2B5EF4-FFF2-40B4-BE49-F238E27FC236}">
                <a16:creationId xmlns:a16="http://schemas.microsoft.com/office/drawing/2014/main" id="{711CB2E0-EC7B-4687-9024-69B5CFF839E0}"/>
              </a:ext>
            </a:extLst>
          </p:cNvPr>
          <p:cNvSpPr/>
          <p:nvPr/>
        </p:nvSpPr>
        <p:spPr>
          <a:xfrm>
            <a:off x="7348865" y="3657608"/>
            <a:ext cx="2357534" cy="628261"/>
          </a:xfrm>
          <a:prstGeom prst="wedgeRectCallout">
            <a:avLst>
              <a:gd name="adj1" fmla="val -74923"/>
              <a:gd name="adj2" fmla="val 28836"/>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Verifies solution</a:t>
            </a:r>
            <a:br>
              <a:rPr lang="en-US" dirty="0">
                <a:solidFill>
                  <a:srgbClr val="000000"/>
                </a:solidFill>
              </a:rPr>
            </a:br>
            <a:r>
              <a:rPr lang="en-US" dirty="0">
                <a:solidFill>
                  <a:srgbClr val="000000"/>
                </a:solidFill>
              </a:rPr>
              <a:t>in poly-time</a:t>
            </a:r>
            <a:endParaRPr lang="en-CA" dirty="0">
              <a:solidFill>
                <a:srgbClr val="000000"/>
              </a:solidFill>
            </a:endParaRPr>
          </a:p>
        </p:txBody>
      </p:sp>
      <p:sp>
        <p:nvSpPr>
          <p:cNvPr id="14" name="Speech Bubble: Rectangle 13">
            <a:extLst>
              <a:ext uri="{FF2B5EF4-FFF2-40B4-BE49-F238E27FC236}">
                <a16:creationId xmlns:a16="http://schemas.microsoft.com/office/drawing/2014/main" id="{C2C634F6-48AB-4195-B022-01DBE37A124B}"/>
              </a:ext>
            </a:extLst>
          </p:cNvPr>
          <p:cNvSpPr/>
          <p:nvPr/>
        </p:nvSpPr>
        <p:spPr>
          <a:xfrm>
            <a:off x="7894755" y="4777601"/>
            <a:ext cx="4126016" cy="1343845"/>
          </a:xfrm>
          <a:prstGeom prst="wedgeRectCallout">
            <a:avLst>
              <a:gd name="adj1" fmla="val -46065"/>
              <a:gd name="adj2" fmla="val 17152"/>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As we are about to see:</a:t>
            </a:r>
            <a:br>
              <a:rPr lang="en-US" dirty="0">
                <a:solidFill>
                  <a:srgbClr val="000000"/>
                </a:solidFill>
              </a:rPr>
            </a:br>
            <a:r>
              <a:rPr lang="en-US" b="1" dirty="0">
                <a:solidFill>
                  <a:srgbClr val="000000"/>
                </a:solidFill>
              </a:rPr>
              <a:t>existence</a:t>
            </a:r>
            <a:r>
              <a:rPr lang="en-US" dirty="0">
                <a:solidFill>
                  <a:srgbClr val="000000"/>
                </a:solidFill>
              </a:rPr>
              <a:t> of a poly-time verifier for a problem means </a:t>
            </a:r>
            <a:r>
              <a:rPr lang="en-US" b="1" dirty="0">
                <a:solidFill>
                  <a:srgbClr val="000000"/>
                </a:solidFill>
              </a:rPr>
              <a:t>problem is in NP</a:t>
            </a:r>
            <a:endParaRPr lang="en-CA" b="1" dirty="0">
              <a:solidFill>
                <a:srgbClr val="000000"/>
              </a:solidFill>
            </a:endParaRPr>
          </a:p>
        </p:txBody>
      </p:sp>
      <p:sp>
        <p:nvSpPr>
          <p:cNvPr id="15" name="TextBox 14">
            <a:extLst>
              <a:ext uri="{FF2B5EF4-FFF2-40B4-BE49-F238E27FC236}">
                <a16:creationId xmlns:a16="http://schemas.microsoft.com/office/drawing/2014/main" id="{7DA2F425-0902-4900-A667-5FF6327E9F32}"/>
              </a:ext>
            </a:extLst>
          </p:cNvPr>
          <p:cNvSpPr txBox="1"/>
          <p:nvPr/>
        </p:nvSpPr>
        <p:spPr>
          <a:xfrm>
            <a:off x="6628467" y="564415"/>
            <a:ext cx="605935" cy="276999"/>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spAutoFit/>
          </a:bodyPr>
          <a:lstStyle/>
          <a:p>
            <a:r>
              <a:rPr lang="en-US" b="1" dirty="0">
                <a:solidFill>
                  <a:srgbClr val="000000"/>
                </a:solidFill>
              </a:rPr>
              <a:t>verify</a:t>
            </a:r>
            <a:endParaRPr lang="en-CA" b="1" dirty="0">
              <a:solidFill>
                <a:srgbClr val="000000"/>
              </a:solidFill>
            </a:endParaRPr>
          </a:p>
        </p:txBody>
      </p:sp>
      <p:sp>
        <p:nvSpPr>
          <p:cNvPr id="16" name="TextBox 15">
            <a:extLst>
              <a:ext uri="{FF2B5EF4-FFF2-40B4-BE49-F238E27FC236}">
                <a16:creationId xmlns:a16="http://schemas.microsoft.com/office/drawing/2014/main" id="{7DA2F425-0902-4900-A667-5FF6327E9F32}"/>
              </a:ext>
            </a:extLst>
          </p:cNvPr>
          <p:cNvSpPr txBox="1"/>
          <p:nvPr/>
        </p:nvSpPr>
        <p:spPr>
          <a:xfrm>
            <a:off x="6887395" y="4959677"/>
            <a:ext cx="605935" cy="276999"/>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spAutoFit/>
          </a:bodyPr>
          <a:lstStyle/>
          <a:p>
            <a:r>
              <a:rPr lang="en-US" b="1" dirty="0">
                <a:solidFill>
                  <a:srgbClr val="000000"/>
                </a:solidFill>
              </a:rPr>
              <a:t>verify</a:t>
            </a:r>
            <a:endParaRPr lang="en-CA" b="1" dirty="0">
              <a:solidFill>
                <a:srgbClr val="000000"/>
              </a:solidFill>
            </a:endParaRPr>
          </a:p>
        </p:txBody>
      </p:sp>
      <p:sp>
        <p:nvSpPr>
          <p:cNvPr id="3" name="Slide Number Placeholder 2">
            <a:extLst>
              <a:ext uri="{FF2B5EF4-FFF2-40B4-BE49-F238E27FC236}">
                <a16:creationId xmlns:a16="http://schemas.microsoft.com/office/drawing/2014/main" id="{5E802160-FA09-6BDD-9ACF-47DD6C352D42}"/>
              </a:ext>
            </a:extLst>
          </p:cNvPr>
          <p:cNvSpPr>
            <a:spLocks noGrp="1"/>
          </p:cNvSpPr>
          <p:nvPr>
            <p:ph type="sldNum" sz="quarter" idx="12"/>
          </p:nvPr>
        </p:nvSpPr>
        <p:spPr/>
        <p:txBody>
          <a:bodyPr/>
          <a:lstStyle/>
          <a:p>
            <a:fld id="{D57F1E4F-1CFF-5643-939E-217C01CDF565}" type="slidenum">
              <a:rPr lang="en-US" smtClean="0">
                <a:solidFill>
                  <a:srgbClr val="000000"/>
                </a:solidFill>
              </a:rPr>
              <a:pPr/>
              <a:t>11</a:t>
            </a:fld>
            <a:endParaRPr lang="en-US" dirty="0">
              <a:solidFill>
                <a:srgbClr val="000000"/>
              </a:solidFill>
            </a:endParaRPr>
          </a:p>
        </p:txBody>
      </p:sp>
    </p:spTree>
    <p:extLst>
      <p:ext uri="{BB962C8B-B14F-4D97-AF65-F5344CB8AC3E}">
        <p14:creationId xmlns:p14="http://schemas.microsoft.com/office/powerpoint/2010/main" val="3596106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88" y="105042"/>
            <a:ext cx="9905998" cy="1028386"/>
          </a:xfrm>
        </p:spPr>
        <p:txBody>
          <a:bodyPr/>
          <a:lstStyle/>
          <a:p>
            <a:r>
              <a:rPr lang="en-CA" b="1" dirty="0">
                <a:solidFill>
                  <a:srgbClr val="000000"/>
                </a:solidFill>
              </a:rPr>
              <a:t>Defining NP</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530765" y="1133428"/>
                <a:ext cx="11301933" cy="5052580"/>
              </a:xfrm>
            </p:spPr>
            <p:txBody>
              <a:bodyPr>
                <a:normAutofit/>
              </a:bodyPr>
              <a:lstStyle/>
              <a:p>
                <a:r>
                  <a:rPr lang="en-CA" dirty="0">
                    <a:solidFill>
                      <a:srgbClr val="000000"/>
                    </a:solidFill>
                  </a:rPr>
                  <a:t>A decision problem </a:t>
                </a:r>
                <a14:m>
                  <m:oMath xmlns:m="http://schemas.openxmlformats.org/officeDocument/2006/math">
                    <m:r>
                      <m:rPr>
                        <m:sty m:val="p"/>
                      </m:rPr>
                      <a:rPr lang="en-CA" b="0" i="0" smtClean="0">
                        <a:solidFill>
                          <a:srgbClr val="000000"/>
                        </a:solidFill>
                        <a:latin typeface="Cambria Math" panose="02040503050406030204" pitchFamily="18" charset="0"/>
                      </a:rPr>
                      <m:t>Π</m:t>
                    </m:r>
                  </m:oMath>
                </a14:m>
                <a:r>
                  <a:rPr lang="en-CA" dirty="0">
                    <a:solidFill>
                      <a:srgbClr val="000000"/>
                    </a:solidFill>
                  </a:rPr>
                  <a:t> is </a:t>
                </a:r>
                <a:r>
                  <a:rPr lang="en-CA" b="1" dirty="0">
                    <a:solidFill>
                      <a:srgbClr val="000000"/>
                    </a:solidFill>
                  </a:rPr>
                  <a:t>solved </a:t>
                </a:r>
                <a:r>
                  <a:rPr lang="en-CA" dirty="0">
                    <a:solidFill>
                      <a:srgbClr val="000000"/>
                    </a:solidFill>
                  </a:rPr>
                  <a:t>by a poly-time </a:t>
                </a:r>
                <a14:m>
                  <m:oMath xmlns:m="http://schemas.openxmlformats.org/officeDocument/2006/math">
                    <m:r>
                      <a:rPr lang="en-CA" i="1" dirty="0" smtClean="0">
                        <a:solidFill>
                          <a:srgbClr val="000000"/>
                        </a:solidFill>
                        <a:latin typeface="Cambria Math" panose="02040503050406030204" pitchFamily="18" charset="0"/>
                      </a:rPr>
                      <m:t>𝑣𝑒𝑟𝑖𝑓𝑦</m:t>
                    </m:r>
                  </m:oMath>
                </a14:m>
                <a:r>
                  <a:rPr lang="en-CA" dirty="0">
                    <a:solidFill>
                      <a:srgbClr val="000000"/>
                    </a:solidFill>
                  </a:rPr>
                  <a:t> alg. </a:t>
                </a:r>
                <a:r>
                  <a:rPr lang="en-CA" dirty="0" err="1">
                    <a:solidFill>
                      <a:srgbClr val="000000"/>
                    </a:solidFill>
                  </a:rPr>
                  <a:t>iff</a:t>
                </a:r>
                <a:r>
                  <a:rPr lang="en-CA" dirty="0">
                    <a:solidFill>
                      <a:srgbClr val="000000"/>
                    </a:solidFill>
                  </a:rPr>
                  <a:t>:</a:t>
                </a:r>
                <a:endParaRPr lang="en-CA" b="1" dirty="0">
                  <a:solidFill>
                    <a:srgbClr val="000000"/>
                  </a:solidFill>
                </a:endParaRPr>
              </a:p>
              <a:p>
                <a:pPr lvl="1"/>
                <a:r>
                  <a:rPr lang="en-CA" dirty="0">
                    <a:solidFill>
                      <a:srgbClr val="000000"/>
                    </a:solidFill>
                  </a:rPr>
                  <a:t>for every </a:t>
                </a:r>
                <a:r>
                  <a:rPr lang="en-CA" b="1" dirty="0">
                    <a:solidFill>
                      <a:srgbClr val="000000"/>
                    </a:solidFill>
                  </a:rPr>
                  <a:t>yes</a:t>
                </a:r>
                <a:r>
                  <a:rPr lang="en-CA" dirty="0">
                    <a:solidFill>
                      <a:srgbClr val="000000"/>
                    </a:solidFill>
                  </a:rPr>
                  <a:t>-instance </a:t>
                </a:r>
                <a14:m>
                  <m:oMath xmlns:m="http://schemas.openxmlformats.org/officeDocument/2006/math">
                    <m:r>
                      <a:rPr lang="en-CA" b="0" i="1" smtClean="0">
                        <a:solidFill>
                          <a:srgbClr val="000000"/>
                        </a:solidFill>
                        <a:latin typeface="Cambria Math" panose="02040503050406030204" pitchFamily="18" charset="0"/>
                      </a:rPr>
                      <m:t>𝐼</m:t>
                    </m:r>
                  </m:oMath>
                </a14:m>
                <a:r>
                  <a:rPr lang="en-CA" dirty="0">
                    <a:solidFill>
                      <a:srgbClr val="000000"/>
                    </a:solidFill>
                  </a:rPr>
                  <a:t>, </a:t>
                </a:r>
                <a:r>
                  <a:rPr lang="en-CA" b="1" dirty="0">
                    <a:solidFill>
                      <a:srgbClr val="000000"/>
                    </a:solidFill>
                  </a:rPr>
                  <a:t>there exists </a:t>
                </a:r>
                <a:r>
                  <a:rPr lang="en-CA" dirty="0">
                    <a:solidFill>
                      <a:srgbClr val="000000"/>
                    </a:solidFill>
                  </a:rPr>
                  <a:t>a certificate </a:t>
                </a:r>
                <a14:m>
                  <m:oMath xmlns:m="http://schemas.openxmlformats.org/officeDocument/2006/math">
                    <m:r>
                      <a:rPr lang="en-CA" b="0" i="1" smtClean="0">
                        <a:solidFill>
                          <a:srgbClr val="000000"/>
                        </a:solidFill>
                        <a:latin typeface="Cambria Math" panose="02040503050406030204" pitchFamily="18" charset="0"/>
                      </a:rPr>
                      <m:t>𝐶</m:t>
                    </m:r>
                  </m:oMath>
                </a14:m>
                <a:br>
                  <a:rPr lang="en-CA" b="0" dirty="0">
                    <a:solidFill>
                      <a:srgbClr val="000000"/>
                    </a:solidFill>
                  </a:rPr>
                </a:br>
                <a:r>
                  <a:rPr lang="en-CA" dirty="0">
                    <a:solidFill>
                      <a:srgbClr val="000000"/>
                    </a:solidFill>
                  </a:rPr>
                  <a:t>such that </a:t>
                </a:r>
                <a14:m>
                  <m:oMath xmlns:m="http://schemas.openxmlformats.org/officeDocument/2006/math">
                    <m:r>
                      <a:rPr lang="en-CA" b="0" i="1" smtClean="0">
                        <a:solidFill>
                          <a:srgbClr val="000000"/>
                        </a:solidFill>
                        <a:latin typeface="Cambria Math" panose="02040503050406030204" pitchFamily="18" charset="0"/>
                      </a:rPr>
                      <m:t>𝑣𝑒𝑟𝑖𝑓𝑦</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𝐼</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𝐶</m:t>
                    </m:r>
                    <m:r>
                      <a:rPr lang="en-CA" b="0" i="1" smtClean="0">
                        <a:solidFill>
                          <a:srgbClr val="000000"/>
                        </a:solidFill>
                        <a:latin typeface="Cambria Math" panose="02040503050406030204" pitchFamily="18" charset="0"/>
                      </a:rPr>
                      <m:t>)</m:t>
                    </m:r>
                  </m:oMath>
                </a14:m>
                <a:r>
                  <a:rPr lang="en-CA" dirty="0">
                    <a:solidFill>
                      <a:srgbClr val="000000"/>
                    </a:solidFill>
                  </a:rPr>
                  <a:t> returns true, and</a:t>
                </a:r>
              </a:p>
              <a:p>
                <a:pPr lvl="1"/>
                <a:r>
                  <a:rPr lang="en-CA" dirty="0">
                    <a:solidFill>
                      <a:srgbClr val="000000"/>
                    </a:solidFill>
                  </a:rPr>
                  <a:t>for every </a:t>
                </a:r>
                <a:r>
                  <a:rPr lang="en-CA" b="1" dirty="0">
                    <a:solidFill>
                      <a:srgbClr val="000000"/>
                    </a:solidFill>
                  </a:rPr>
                  <a:t>no</a:t>
                </a:r>
                <a:r>
                  <a:rPr lang="en-CA" dirty="0">
                    <a:solidFill>
                      <a:srgbClr val="000000"/>
                    </a:solidFill>
                  </a:rPr>
                  <a:t>-instance </a:t>
                </a:r>
                <a14:m>
                  <m:oMath xmlns:m="http://schemas.openxmlformats.org/officeDocument/2006/math">
                    <m:r>
                      <a:rPr lang="en-CA" b="0" i="1" smtClean="0">
                        <a:solidFill>
                          <a:srgbClr val="000000"/>
                        </a:solidFill>
                        <a:latin typeface="Cambria Math" panose="02040503050406030204" pitchFamily="18" charset="0"/>
                      </a:rPr>
                      <m:t>𝐼</m:t>
                    </m:r>
                  </m:oMath>
                </a14:m>
                <a:r>
                  <a:rPr lang="en-CA" dirty="0">
                    <a:solidFill>
                      <a:srgbClr val="000000"/>
                    </a:solidFill>
                  </a:rPr>
                  <a:t>, </a:t>
                </a:r>
                <a14:m>
                  <m:oMath xmlns:m="http://schemas.openxmlformats.org/officeDocument/2006/math">
                    <m:r>
                      <a:rPr lang="en-CA" i="1">
                        <a:solidFill>
                          <a:srgbClr val="000000"/>
                        </a:solidFill>
                        <a:latin typeface="Cambria Math" panose="02040503050406030204" pitchFamily="18" charset="0"/>
                      </a:rPr>
                      <m:t>𝑣𝑒𝑟𝑖𝑓𝑦</m:t>
                    </m:r>
                    <m:r>
                      <a:rPr lang="en-CA" i="1">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𝐼</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𝐶</m:t>
                    </m:r>
                    <m:r>
                      <a:rPr lang="en-CA" b="0" i="1" smtClean="0">
                        <a:solidFill>
                          <a:srgbClr val="000000"/>
                        </a:solidFill>
                        <a:latin typeface="Cambria Math" panose="02040503050406030204" pitchFamily="18" charset="0"/>
                      </a:rPr>
                      <m:t>)</m:t>
                    </m:r>
                  </m:oMath>
                </a14:m>
                <a:r>
                  <a:rPr lang="en-CA" i="1" dirty="0">
                    <a:solidFill>
                      <a:srgbClr val="000000"/>
                    </a:solidFill>
                  </a:rPr>
                  <a:t> </a:t>
                </a:r>
                <a:r>
                  <a:rPr lang="en-CA" dirty="0">
                    <a:solidFill>
                      <a:srgbClr val="000000"/>
                    </a:solidFill>
                  </a:rPr>
                  <a:t>returns </a:t>
                </a:r>
                <a14:m>
                  <m:oMath xmlns:m="http://schemas.openxmlformats.org/officeDocument/2006/math">
                    <m:r>
                      <a:rPr lang="en-CA" b="0" i="1" smtClean="0">
                        <a:solidFill>
                          <a:srgbClr val="000000"/>
                        </a:solidFill>
                        <a:latin typeface="Cambria Math" panose="02040503050406030204" pitchFamily="18" charset="0"/>
                      </a:rPr>
                      <m:t>𝑓𝑎𝑙𝑠𝑒</m:t>
                    </m:r>
                  </m:oMath>
                </a14:m>
                <a:r>
                  <a:rPr lang="en-CA" dirty="0">
                    <a:solidFill>
                      <a:srgbClr val="000000"/>
                    </a:solidFill>
                  </a:rPr>
                  <a:t> </a:t>
                </a:r>
                <a:r>
                  <a:rPr lang="en-CA" b="1" dirty="0">
                    <a:solidFill>
                      <a:srgbClr val="000000"/>
                    </a:solidFill>
                  </a:rPr>
                  <a:t>for every </a:t>
                </a:r>
                <a14:m>
                  <m:oMath xmlns:m="http://schemas.openxmlformats.org/officeDocument/2006/math">
                    <m:r>
                      <a:rPr lang="en-CA" b="1" i="1" smtClean="0">
                        <a:solidFill>
                          <a:srgbClr val="000000"/>
                        </a:solidFill>
                        <a:latin typeface="Cambria Math" panose="02040503050406030204" pitchFamily="18" charset="0"/>
                      </a:rPr>
                      <m:t>𝑪</m:t>
                    </m:r>
                  </m:oMath>
                </a14:m>
                <a:endParaRPr lang="en-CA" b="1" dirty="0">
                  <a:solidFill>
                    <a:srgbClr val="000000"/>
                  </a:solidFill>
                </a:endParaRPr>
              </a:p>
              <a:p>
                <a:r>
                  <a:rPr lang="en-CA" b="1" u="sng" dirty="0">
                    <a:solidFill>
                      <a:srgbClr val="000000"/>
                    </a:solidFill>
                  </a:rPr>
                  <a:t>The complexity class NP</a:t>
                </a:r>
                <a:r>
                  <a:rPr lang="en-CA" dirty="0">
                    <a:solidFill>
                      <a:srgbClr val="000000"/>
                    </a:solidFill>
                  </a:rPr>
                  <a:t> denotes the set of all decision problems that </a:t>
                </a:r>
                <a:r>
                  <a:rPr lang="en-CA" b="1" dirty="0">
                    <a:solidFill>
                      <a:srgbClr val="000000"/>
                    </a:solidFill>
                  </a:rPr>
                  <a:t>can be solved</a:t>
                </a:r>
                <a:r>
                  <a:rPr lang="en-CA" dirty="0">
                    <a:solidFill>
                      <a:srgbClr val="000000"/>
                    </a:solidFill>
                  </a:rPr>
                  <a:t> by poly-time </a:t>
                </a:r>
                <a14:m>
                  <m:oMath xmlns:m="http://schemas.openxmlformats.org/officeDocument/2006/math">
                    <m:r>
                      <a:rPr lang="en-CA" i="1" dirty="0" smtClean="0">
                        <a:solidFill>
                          <a:srgbClr val="000000"/>
                        </a:solidFill>
                        <a:latin typeface="Cambria Math" panose="02040503050406030204" pitchFamily="18" charset="0"/>
                      </a:rPr>
                      <m:t>𝑣𝑒𝑟𝑖𝑓𝑦</m:t>
                    </m:r>
                  </m:oMath>
                </a14:m>
                <a:r>
                  <a:rPr lang="en-CA" dirty="0">
                    <a:solidFill>
                      <a:srgbClr val="000000"/>
                    </a:solidFill>
                  </a:rPr>
                  <a:t> algorithms</a:t>
                </a:r>
              </a:p>
              <a:p>
                <a:pPr lvl="1"/>
                <a:r>
                  <a:rPr lang="en-CA" b="1" dirty="0">
                    <a:solidFill>
                      <a:srgbClr val="000000"/>
                    </a:solidFill>
                  </a:rPr>
                  <a:t>No oracle needed!</a:t>
                </a:r>
                <a:r>
                  <a:rPr lang="en-CA" dirty="0">
                    <a:solidFill>
                      <a:srgbClr val="000000"/>
                    </a:solidFill>
                  </a:rPr>
                  <a:t> Note it is </a:t>
                </a:r>
                <a:r>
                  <a:rPr lang="en-CA" b="1" dirty="0">
                    <a:solidFill>
                      <a:srgbClr val="000000"/>
                    </a:solidFill>
                  </a:rPr>
                  <a:t>not</a:t>
                </a:r>
                <a:r>
                  <a:rPr lang="en-CA" dirty="0">
                    <a:solidFill>
                      <a:srgbClr val="000000"/>
                    </a:solidFill>
                  </a:rPr>
                  <a:t> necessary for an oracle to actually exist for a problem to be in NP.</a:t>
                </a:r>
                <a:br>
                  <a:rPr lang="en-CA" dirty="0">
                    <a:solidFill>
                      <a:srgbClr val="000000"/>
                    </a:solidFill>
                  </a:rPr>
                </a:br>
                <a:r>
                  <a:rPr lang="en-CA" dirty="0">
                    <a:solidFill>
                      <a:srgbClr val="000000"/>
                    </a:solidFill>
                  </a:rPr>
                  <a:t>We can simply </a:t>
                </a:r>
                <a:r>
                  <a:rPr lang="en-CA" b="1" dirty="0">
                    <a:solidFill>
                      <a:srgbClr val="000000"/>
                    </a:solidFill>
                  </a:rPr>
                  <a:t>assume</a:t>
                </a:r>
                <a:r>
                  <a:rPr lang="en-CA" dirty="0">
                    <a:solidFill>
                      <a:srgbClr val="000000"/>
                    </a:solidFill>
                  </a:rPr>
                  <a:t> certificates come from an oracle, and show a poly-time </a:t>
                </a:r>
                <a14:m>
                  <m:oMath xmlns:m="http://schemas.openxmlformats.org/officeDocument/2006/math">
                    <m:r>
                      <a:rPr lang="en-CA" i="1" dirty="0" smtClean="0">
                        <a:solidFill>
                          <a:srgbClr val="000000"/>
                        </a:solidFill>
                        <a:latin typeface="Cambria Math" panose="02040503050406030204" pitchFamily="18" charset="0"/>
                      </a:rPr>
                      <m:t>𝑣𝑒𝑟𝑖𝑓𝑦</m:t>
                    </m:r>
                  </m:oMath>
                </a14:m>
                <a:r>
                  <a:rPr lang="en-CA" dirty="0">
                    <a:solidFill>
                      <a:srgbClr val="000000"/>
                    </a:solidFill>
                  </a:rPr>
                  <a:t> algorithm exists.</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530765" y="1133428"/>
                <a:ext cx="11301933" cy="5052580"/>
              </a:xfrm>
              <a:blipFill>
                <a:blip r:embed="rId3"/>
                <a:stretch>
                  <a:fillRect l="-1402" t="-2292" b="-3257"/>
                </a:stretch>
              </a:blipFill>
            </p:spPr>
            <p:txBody>
              <a:bodyPr/>
              <a:lstStyle/>
              <a:p>
                <a:r>
                  <a:rPr lang="en-CA">
                    <a:noFill/>
                  </a:rPr>
                  <a:t> </a:t>
                </a:r>
              </a:p>
            </p:txBody>
          </p:sp>
        </mc:Fallback>
      </mc:AlternateContent>
      <p:sp>
        <p:nvSpPr>
          <p:cNvPr id="4" name="Rectangular Callout 3"/>
          <p:cNvSpPr/>
          <p:nvPr/>
        </p:nvSpPr>
        <p:spPr>
          <a:xfrm>
            <a:off x="3489650" y="118797"/>
            <a:ext cx="8632444" cy="976714"/>
          </a:xfrm>
          <a:prstGeom prst="wedgeRectCallout">
            <a:avLst>
              <a:gd name="adj1" fmla="val -16572"/>
              <a:gd name="adj2" fmla="val 4094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rgbClr val="000000"/>
                </a:solidFill>
              </a:rPr>
              <a:t>Intuition: For a yes-instance, there must exist </a:t>
            </a:r>
            <a:r>
              <a:rPr lang="en-CA" sz="2000" b="1" dirty="0">
                <a:solidFill>
                  <a:srgbClr val="000000"/>
                </a:solidFill>
              </a:rPr>
              <a:t>some certificate </a:t>
            </a:r>
            <a:r>
              <a:rPr lang="en-CA" sz="2000" dirty="0">
                <a:solidFill>
                  <a:srgbClr val="000000"/>
                </a:solidFill>
              </a:rPr>
              <a:t>that verify would accept (and, if one exists, the oracle would find it, solving the problem). For a no-instance, verify must always reject.</a:t>
            </a:r>
          </a:p>
        </p:txBody>
      </p:sp>
      <p:sp>
        <p:nvSpPr>
          <p:cNvPr id="5" name="Rectangle 4"/>
          <p:cNvSpPr/>
          <p:nvPr/>
        </p:nvSpPr>
        <p:spPr>
          <a:xfrm>
            <a:off x="530765" y="1187532"/>
            <a:ext cx="11124866" cy="2101933"/>
          </a:xfrm>
          <a:prstGeom prst="rect">
            <a:avLst/>
          </a:prstGeom>
          <a:noFill/>
          <a:ln>
            <a:solidFill>
              <a:srgbClr val="00000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6" name="Rectangle 5"/>
          <p:cNvSpPr/>
          <p:nvPr/>
        </p:nvSpPr>
        <p:spPr>
          <a:xfrm>
            <a:off x="10432290" y="1911927"/>
            <a:ext cx="1488941" cy="653142"/>
          </a:xfrm>
          <a:prstGeom prst="rect">
            <a:avLst/>
          </a:prstGeom>
          <a:solidFill>
            <a:srgbClr val="FFFFFF"/>
          </a:solidFill>
          <a:ln>
            <a:solidFill>
              <a:srgbClr val="00000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rgbClr val="000000"/>
                </a:solidFill>
              </a:rPr>
              <a:t>Crucial</a:t>
            </a:r>
            <a:r>
              <a:rPr lang="en-US" dirty="0">
                <a:solidFill>
                  <a:srgbClr val="000000"/>
                </a:solidFill>
              </a:rPr>
              <a:t> definition!</a:t>
            </a:r>
            <a:endParaRPr lang="en-CA" dirty="0">
              <a:solidFill>
                <a:srgbClr val="000000"/>
              </a:solidFill>
            </a:endParaRPr>
          </a:p>
        </p:txBody>
      </p:sp>
      <p:sp>
        <p:nvSpPr>
          <p:cNvPr id="7" name="Slide Number Placeholder 6">
            <a:extLst>
              <a:ext uri="{FF2B5EF4-FFF2-40B4-BE49-F238E27FC236}">
                <a16:creationId xmlns:a16="http://schemas.microsoft.com/office/drawing/2014/main" id="{1611C9D1-40C1-6A1B-2EFC-9451AA204152}"/>
              </a:ext>
            </a:extLst>
          </p:cNvPr>
          <p:cNvSpPr>
            <a:spLocks noGrp="1"/>
          </p:cNvSpPr>
          <p:nvPr>
            <p:ph type="sldNum" sz="quarter" idx="12"/>
          </p:nvPr>
        </p:nvSpPr>
        <p:spPr/>
        <p:txBody>
          <a:bodyPr/>
          <a:lstStyle/>
          <a:p>
            <a:fld id="{D57F1E4F-1CFF-5643-939E-217C01CDF565}" type="slidenum">
              <a:rPr lang="en-US" smtClean="0">
                <a:solidFill>
                  <a:srgbClr val="000000"/>
                </a:solidFill>
              </a:rPr>
              <a:pPr/>
              <a:t>12</a:t>
            </a:fld>
            <a:endParaRPr lang="en-US" dirty="0">
              <a:solidFill>
                <a:srgbClr val="000000"/>
              </a:solidFill>
            </a:endParaRPr>
          </a:p>
        </p:txBody>
      </p:sp>
    </p:spTree>
    <p:extLst>
      <p:ext uri="{BB962C8B-B14F-4D97-AF65-F5344CB8AC3E}">
        <p14:creationId xmlns:p14="http://schemas.microsoft.com/office/powerpoint/2010/main" val="977314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583" y="-2"/>
            <a:ext cx="11924129" cy="702840"/>
          </a:xfrm>
        </p:spPr>
        <p:txBody>
          <a:bodyPr>
            <a:normAutofit/>
          </a:bodyPr>
          <a:lstStyle/>
          <a:p>
            <a:r>
              <a:rPr lang="en-CA" dirty="0">
                <a:solidFill>
                  <a:srgbClr val="000000"/>
                </a:solidFill>
              </a:rPr>
              <a:t>Mechanics of showing a problem is </a:t>
            </a:r>
            <a:r>
              <a:rPr lang="en-CA" b="1" dirty="0">
                <a:solidFill>
                  <a:srgbClr val="000000"/>
                </a:solidFill>
              </a:rPr>
              <a:t>in NP</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63502" y="702838"/>
                <a:ext cx="7412955" cy="5834527"/>
              </a:xfrm>
            </p:spPr>
            <p:txBody>
              <a:bodyPr>
                <a:normAutofit/>
              </a:bodyPr>
              <a:lstStyle/>
              <a:p>
                <a:r>
                  <a:rPr lang="en-CA" sz="2400" dirty="0">
                    <a:solidFill>
                      <a:srgbClr val="000000"/>
                    </a:solidFill>
                  </a:rPr>
                  <a:t>How to show </a:t>
                </a:r>
                <a14:m>
                  <m:oMath xmlns:m="http://schemas.openxmlformats.org/officeDocument/2006/math">
                    <m:r>
                      <m:rPr>
                        <m:sty m:val="p"/>
                      </m:rPr>
                      <a:rPr lang="en-CA" sz="2400" b="0" i="0" smtClean="0">
                        <a:solidFill>
                          <a:srgbClr val="000000"/>
                        </a:solidFill>
                        <a:latin typeface="Cambria Math" panose="02040503050406030204" pitchFamily="18" charset="0"/>
                      </a:rPr>
                      <m:t>Π</m:t>
                    </m:r>
                    <m:r>
                      <a:rPr lang="en-CA" sz="2400" b="0" i="1" smtClean="0">
                        <a:solidFill>
                          <a:srgbClr val="000000"/>
                        </a:solidFill>
                        <a:latin typeface="Cambria Math" panose="02040503050406030204" pitchFamily="18" charset="0"/>
                      </a:rPr>
                      <m:t>∈</m:t>
                    </m:r>
                    <m:r>
                      <a:rPr lang="en-CA" sz="2400" b="0" i="1" smtClean="0">
                        <a:solidFill>
                          <a:srgbClr val="000000"/>
                        </a:solidFill>
                        <a:latin typeface="Cambria Math" panose="02040503050406030204" pitchFamily="18" charset="0"/>
                      </a:rPr>
                      <m:t>𝑁𝑃</m:t>
                    </m:r>
                  </m:oMath>
                </a14:m>
                <a:endParaRPr lang="en-CA" sz="2400" dirty="0">
                  <a:solidFill>
                    <a:srgbClr val="000000"/>
                  </a:solidFill>
                </a:endParaRPr>
              </a:p>
              <a:p>
                <a:pPr marL="514350" indent="-514350">
                  <a:buFont typeface="+mj-lt"/>
                  <a:buAutoNum type="arabicPeriod"/>
                </a:pPr>
                <a:r>
                  <a:rPr lang="en-CA" sz="2400" dirty="0">
                    <a:solidFill>
                      <a:srgbClr val="000000"/>
                    </a:solidFill>
                  </a:rPr>
                  <a:t>Define a yes-certificate</a:t>
                </a:r>
              </a:p>
              <a:p>
                <a:pPr marL="514350" indent="-514350">
                  <a:buFont typeface="+mj-lt"/>
                  <a:buAutoNum type="arabicPeriod"/>
                </a:pPr>
                <a:r>
                  <a:rPr lang="en-CA" sz="2400" dirty="0">
                    <a:solidFill>
                      <a:srgbClr val="000000"/>
                    </a:solidFill>
                  </a:rPr>
                  <a:t>Design a poly-time </a:t>
                </a:r>
                <a14:m>
                  <m:oMath xmlns:m="http://schemas.openxmlformats.org/officeDocument/2006/math">
                    <m:r>
                      <a:rPr lang="en-CA" sz="2400" b="0" i="1" smtClean="0">
                        <a:solidFill>
                          <a:srgbClr val="000000"/>
                        </a:solidFill>
                        <a:latin typeface="Cambria Math" panose="02040503050406030204" pitchFamily="18" charset="0"/>
                      </a:rPr>
                      <m:t>𝑣𝑒𝑟𝑖𝑓𝑦</m:t>
                    </m:r>
                    <m:r>
                      <a:rPr lang="en-CA" sz="2400" b="0" i="1" smtClean="0">
                        <a:solidFill>
                          <a:srgbClr val="000000"/>
                        </a:solidFill>
                        <a:latin typeface="Cambria Math" panose="02040503050406030204" pitchFamily="18" charset="0"/>
                      </a:rPr>
                      <m:t>(</m:t>
                    </m:r>
                    <m:r>
                      <a:rPr lang="en-CA" sz="2400" b="0" i="1" smtClean="0">
                        <a:solidFill>
                          <a:srgbClr val="000000"/>
                        </a:solidFill>
                        <a:latin typeface="Cambria Math" panose="02040503050406030204" pitchFamily="18" charset="0"/>
                      </a:rPr>
                      <m:t>𝐼</m:t>
                    </m:r>
                    <m:r>
                      <a:rPr lang="en-CA" sz="2400" b="0" i="1" smtClean="0">
                        <a:solidFill>
                          <a:srgbClr val="000000"/>
                        </a:solidFill>
                        <a:latin typeface="Cambria Math" panose="02040503050406030204" pitchFamily="18" charset="0"/>
                      </a:rPr>
                      <m:t>,</m:t>
                    </m:r>
                    <m:r>
                      <a:rPr lang="en-CA" sz="2400" b="0" i="1" smtClean="0">
                        <a:solidFill>
                          <a:srgbClr val="000000"/>
                        </a:solidFill>
                        <a:latin typeface="Cambria Math" panose="02040503050406030204" pitchFamily="18" charset="0"/>
                      </a:rPr>
                      <m:t>𝐶</m:t>
                    </m:r>
                    <m:r>
                      <a:rPr lang="en-CA" sz="2400" b="0" i="1" smtClean="0">
                        <a:solidFill>
                          <a:srgbClr val="000000"/>
                        </a:solidFill>
                        <a:latin typeface="Cambria Math" panose="02040503050406030204" pitchFamily="18" charset="0"/>
                      </a:rPr>
                      <m:t>)</m:t>
                    </m:r>
                  </m:oMath>
                </a14:m>
                <a:r>
                  <a:rPr lang="en-CA" sz="2400" b="1" dirty="0">
                    <a:solidFill>
                      <a:srgbClr val="000000"/>
                    </a:solidFill>
                  </a:rPr>
                  <a:t> </a:t>
                </a:r>
                <a:r>
                  <a:rPr lang="en-CA" sz="2400" dirty="0">
                    <a:solidFill>
                      <a:srgbClr val="000000"/>
                    </a:solidFill>
                  </a:rPr>
                  <a:t>algorithm</a:t>
                </a:r>
              </a:p>
              <a:p>
                <a:pPr marL="514350" indent="-514350">
                  <a:buFont typeface="+mj-lt"/>
                  <a:buAutoNum type="arabicPeriod"/>
                </a:pPr>
                <a:r>
                  <a:rPr lang="en-CA" sz="2400" dirty="0">
                    <a:solidFill>
                      <a:srgbClr val="000000"/>
                    </a:solidFill>
                  </a:rPr>
                  <a:t>Correctness proof</a:t>
                </a:r>
              </a:p>
              <a:p>
                <a:pPr lvl="1"/>
                <a:r>
                  <a:rPr lang="en-CA" sz="2200" b="1" dirty="0">
                    <a:solidFill>
                      <a:srgbClr val="000000"/>
                    </a:solidFill>
                  </a:rPr>
                  <a:t>Case 1:</a:t>
                </a:r>
                <a:r>
                  <a:rPr lang="en-CA" sz="2200" dirty="0">
                    <a:solidFill>
                      <a:srgbClr val="000000"/>
                    </a:solidFill>
                  </a:rPr>
                  <a:t> Let </a:t>
                </a:r>
                <a14:m>
                  <m:oMath xmlns:m="http://schemas.openxmlformats.org/officeDocument/2006/math">
                    <m:r>
                      <a:rPr lang="en-CA" sz="2200" b="0" i="1" smtClean="0">
                        <a:solidFill>
                          <a:srgbClr val="000000"/>
                        </a:solidFill>
                        <a:latin typeface="Cambria Math" panose="02040503050406030204" pitchFamily="18" charset="0"/>
                      </a:rPr>
                      <m:t>𝐼</m:t>
                    </m:r>
                  </m:oMath>
                </a14:m>
                <a:r>
                  <a:rPr lang="en-CA" sz="2200" dirty="0">
                    <a:solidFill>
                      <a:srgbClr val="000000"/>
                    </a:solidFill>
                  </a:rPr>
                  <a:t> be any yes-instance;</a:t>
                </a:r>
                <a:br>
                  <a:rPr lang="en-CA" sz="2200" dirty="0">
                    <a:solidFill>
                      <a:srgbClr val="000000"/>
                    </a:solidFill>
                  </a:rPr>
                </a:br>
                <a:r>
                  <a:rPr lang="en-CA" sz="2200" dirty="0">
                    <a:solidFill>
                      <a:srgbClr val="000000"/>
                    </a:solidFill>
                  </a:rPr>
                  <a:t>Find </a:t>
                </a:r>
                <a14:m>
                  <m:oMath xmlns:m="http://schemas.openxmlformats.org/officeDocument/2006/math">
                    <m:r>
                      <a:rPr lang="en-CA" sz="2200" b="0" i="1" smtClean="0">
                        <a:solidFill>
                          <a:srgbClr val="000000"/>
                        </a:solidFill>
                        <a:latin typeface="Cambria Math" panose="02040503050406030204" pitchFamily="18" charset="0"/>
                      </a:rPr>
                      <m:t>𝐶</m:t>
                    </m:r>
                  </m:oMath>
                </a14:m>
                <a:r>
                  <a:rPr lang="en-CA" sz="2200" dirty="0">
                    <a:solidFill>
                      <a:srgbClr val="000000"/>
                    </a:solidFill>
                  </a:rPr>
                  <a:t> such that </a:t>
                </a:r>
                <a14:m>
                  <m:oMath xmlns:m="http://schemas.openxmlformats.org/officeDocument/2006/math">
                    <m:r>
                      <a:rPr lang="en-CA" sz="2200" b="0" i="1" smtClean="0">
                        <a:solidFill>
                          <a:srgbClr val="000000"/>
                        </a:solidFill>
                        <a:latin typeface="Cambria Math" panose="02040503050406030204" pitchFamily="18" charset="0"/>
                      </a:rPr>
                      <m:t>𝑣𝑒𝑟𝑖𝑓𝑦</m:t>
                    </m:r>
                    <m:d>
                      <m:dPr>
                        <m:ctrlPr>
                          <a:rPr lang="en-CA" sz="2200" b="0" i="1" smtClean="0">
                            <a:solidFill>
                              <a:srgbClr val="000000"/>
                            </a:solidFill>
                            <a:latin typeface="Cambria Math" panose="02040503050406030204" pitchFamily="18" charset="0"/>
                          </a:rPr>
                        </m:ctrlPr>
                      </m:dPr>
                      <m:e>
                        <m:r>
                          <a:rPr lang="en-CA" sz="2200" b="0" i="1" smtClean="0">
                            <a:solidFill>
                              <a:srgbClr val="000000"/>
                            </a:solidFill>
                            <a:latin typeface="Cambria Math" panose="02040503050406030204" pitchFamily="18" charset="0"/>
                          </a:rPr>
                          <m:t>𝐼</m:t>
                        </m:r>
                        <m:r>
                          <a:rPr lang="en-CA" sz="2200" b="0" i="1" smtClean="0">
                            <a:solidFill>
                              <a:srgbClr val="000000"/>
                            </a:solidFill>
                            <a:latin typeface="Cambria Math" panose="02040503050406030204" pitchFamily="18" charset="0"/>
                          </a:rPr>
                          <m:t>,</m:t>
                        </m:r>
                        <m:r>
                          <a:rPr lang="en-CA" sz="2200" b="0" i="1" smtClean="0">
                            <a:solidFill>
                              <a:srgbClr val="000000"/>
                            </a:solidFill>
                            <a:latin typeface="Cambria Math" panose="02040503050406030204" pitchFamily="18" charset="0"/>
                          </a:rPr>
                          <m:t>𝐶</m:t>
                        </m:r>
                      </m:e>
                    </m:d>
                    <m:r>
                      <a:rPr lang="en-CA" sz="2200" b="0" i="1" smtClean="0">
                        <a:solidFill>
                          <a:srgbClr val="000000"/>
                        </a:solidFill>
                        <a:latin typeface="Cambria Math" panose="02040503050406030204" pitchFamily="18" charset="0"/>
                      </a:rPr>
                      <m:t>=</m:t>
                    </m:r>
                    <m:r>
                      <a:rPr lang="en-CA" sz="2200" b="0" i="1" smtClean="0">
                        <a:solidFill>
                          <a:srgbClr val="000000"/>
                        </a:solidFill>
                        <a:latin typeface="Cambria Math" panose="02040503050406030204" pitchFamily="18" charset="0"/>
                      </a:rPr>
                      <m:t>𝑡𝑟𝑢𝑒</m:t>
                    </m:r>
                  </m:oMath>
                </a14:m>
                <a:endParaRPr lang="en-US" sz="2200" b="0" dirty="0">
                  <a:solidFill>
                    <a:srgbClr val="000000"/>
                  </a:solidFill>
                </a:endParaRPr>
              </a:p>
              <a:p>
                <a:pPr lvl="1"/>
                <a:r>
                  <a:rPr lang="en-CA" sz="2200" b="1" dirty="0">
                    <a:solidFill>
                      <a:srgbClr val="000000"/>
                    </a:solidFill>
                  </a:rPr>
                  <a:t>Case 2:</a:t>
                </a:r>
                <a:r>
                  <a:rPr lang="en-CA" sz="2200" dirty="0">
                    <a:solidFill>
                      <a:srgbClr val="000000"/>
                    </a:solidFill>
                  </a:rPr>
                  <a:t> Let </a:t>
                </a:r>
                <a14:m>
                  <m:oMath xmlns:m="http://schemas.openxmlformats.org/officeDocument/2006/math">
                    <m:r>
                      <a:rPr lang="en-CA" sz="2200" b="0" i="1" smtClean="0">
                        <a:solidFill>
                          <a:srgbClr val="000000"/>
                        </a:solidFill>
                        <a:latin typeface="Cambria Math" panose="02040503050406030204" pitchFamily="18" charset="0"/>
                      </a:rPr>
                      <m:t>𝐼</m:t>
                    </m:r>
                  </m:oMath>
                </a14:m>
                <a:r>
                  <a:rPr lang="en-CA" sz="2200" dirty="0">
                    <a:solidFill>
                      <a:srgbClr val="000000"/>
                    </a:solidFill>
                  </a:rPr>
                  <a:t> be any no-instance,</a:t>
                </a:r>
                <a:br>
                  <a:rPr lang="en-CA" sz="2200" dirty="0">
                    <a:solidFill>
                      <a:srgbClr val="000000"/>
                    </a:solidFill>
                  </a:rPr>
                </a:br>
                <a:r>
                  <a:rPr lang="en-CA" sz="2200" dirty="0">
                    <a:solidFill>
                      <a:srgbClr val="000000"/>
                    </a:solidFill>
                  </a:rPr>
                  <a:t>			 and </a:t>
                </a:r>
                <a14:m>
                  <m:oMath xmlns:m="http://schemas.openxmlformats.org/officeDocument/2006/math">
                    <m:r>
                      <a:rPr lang="en-CA" sz="2200" b="0" i="1" smtClean="0">
                        <a:solidFill>
                          <a:srgbClr val="000000"/>
                        </a:solidFill>
                        <a:latin typeface="Cambria Math" panose="02040503050406030204" pitchFamily="18" charset="0"/>
                      </a:rPr>
                      <m:t>𝐶</m:t>
                    </m:r>
                  </m:oMath>
                </a14:m>
                <a:r>
                  <a:rPr lang="en-CA" sz="2200" dirty="0">
                    <a:solidFill>
                      <a:srgbClr val="000000"/>
                    </a:solidFill>
                  </a:rPr>
                  <a:t> be any certificate;</a:t>
                </a:r>
                <a:br>
                  <a:rPr lang="en-CA" sz="2200" dirty="0">
                    <a:solidFill>
                      <a:srgbClr val="000000"/>
                    </a:solidFill>
                  </a:rPr>
                </a:br>
                <a:r>
                  <a:rPr lang="en-CA" sz="2200" dirty="0">
                    <a:solidFill>
                      <a:srgbClr val="000000"/>
                    </a:solidFill>
                  </a:rPr>
                  <a:t>Prove </a:t>
                </a:r>
                <a14:m>
                  <m:oMath xmlns:m="http://schemas.openxmlformats.org/officeDocument/2006/math">
                    <m:r>
                      <a:rPr lang="en-CA" sz="2200" b="0" i="1" smtClean="0">
                        <a:solidFill>
                          <a:srgbClr val="000000"/>
                        </a:solidFill>
                        <a:latin typeface="Cambria Math" panose="02040503050406030204" pitchFamily="18" charset="0"/>
                      </a:rPr>
                      <m:t>𝑣𝑒𝑟𝑖𝑓𝑦</m:t>
                    </m:r>
                    <m:d>
                      <m:dPr>
                        <m:ctrlPr>
                          <a:rPr lang="en-CA" sz="2200" b="0" i="1" smtClean="0">
                            <a:solidFill>
                              <a:srgbClr val="000000"/>
                            </a:solidFill>
                            <a:latin typeface="Cambria Math" panose="02040503050406030204" pitchFamily="18" charset="0"/>
                          </a:rPr>
                        </m:ctrlPr>
                      </m:dPr>
                      <m:e>
                        <m:r>
                          <a:rPr lang="en-CA" sz="2200" b="0" i="1" smtClean="0">
                            <a:solidFill>
                              <a:srgbClr val="000000"/>
                            </a:solidFill>
                            <a:latin typeface="Cambria Math" panose="02040503050406030204" pitchFamily="18" charset="0"/>
                          </a:rPr>
                          <m:t>𝐼</m:t>
                        </m:r>
                        <m:r>
                          <a:rPr lang="en-CA" sz="2200" b="0" i="1" smtClean="0">
                            <a:solidFill>
                              <a:srgbClr val="000000"/>
                            </a:solidFill>
                            <a:latin typeface="Cambria Math" panose="02040503050406030204" pitchFamily="18" charset="0"/>
                          </a:rPr>
                          <m:t>,</m:t>
                        </m:r>
                        <m:r>
                          <a:rPr lang="en-CA" sz="2200" b="0" i="1" smtClean="0">
                            <a:solidFill>
                              <a:srgbClr val="000000"/>
                            </a:solidFill>
                            <a:latin typeface="Cambria Math" panose="02040503050406030204" pitchFamily="18" charset="0"/>
                          </a:rPr>
                          <m:t>𝐶</m:t>
                        </m:r>
                      </m:e>
                    </m:d>
                    <m:r>
                      <a:rPr lang="en-CA" sz="2200" b="0" i="1" smtClean="0">
                        <a:solidFill>
                          <a:srgbClr val="000000"/>
                        </a:solidFill>
                        <a:latin typeface="Cambria Math" panose="02040503050406030204" pitchFamily="18" charset="0"/>
                      </a:rPr>
                      <m:t>=</m:t>
                    </m:r>
                    <m:r>
                      <a:rPr lang="en-CA" sz="2200" b="0" i="1" smtClean="0">
                        <a:solidFill>
                          <a:srgbClr val="000000"/>
                        </a:solidFill>
                        <a:latin typeface="Cambria Math" panose="02040503050406030204" pitchFamily="18" charset="0"/>
                      </a:rPr>
                      <m:t>𝑓𝑎𝑙𝑠𝑒</m:t>
                    </m:r>
                  </m:oMath>
                </a14:m>
                <a:endParaRPr lang="en-CA" sz="2200" dirty="0">
                  <a:solidFill>
                    <a:srgbClr val="000000"/>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63502" y="702838"/>
                <a:ext cx="7412955" cy="5834527"/>
              </a:xfrm>
              <a:blipFill>
                <a:blip r:embed="rId3"/>
                <a:stretch>
                  <a:fillRect l="-1891" t="-1672"/>
                </a:stretch>
              </a:blipFill>
            </p:spPr>
            <p:txBody>
              <a:bodyPr/>
              <a:lstStyle/>
              <a:p>
                <a:r>
                  <a:rPr lang="en-CA">
                    <a:noFill/>
                  </a:rPr>
                  <a:t> </a:t>
                </a:r>
              </a:p>
            </p:txBody>
          </p:sp>
        </mc:Fallback>
      </mc:AlternateContent>
      <p:sp>
        <p:nvSpPr>
          <p:cNvPr id="4" name="Rectangular Callout 3"/>
          <p:cNvSpPr/>
          <p:nvPr/>
        </p:nvSpPr>
        <p:spPr>
          <a:xfrm>
            <a:off x="8122722" y="644376"/>
            <a:ext cx="3716976" cy="1160674"/>
          </a:xfrm>
          <a:prstGeom prst="wedgeRectCallout">
            <a:avLst>
              <a:gd name="adj1" fmla="val -137052"/>
              <a:gd name="adj2" fmla="val 1934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rgbClr val="000000"/>
                </a:solidFill>
              </a:rPr>
              <a:t>Subset-sum as an example:</a:t>
            </a:r>
          </a:p>
          <a:p>
            <a:pPr algn="ctr"/>
            <a:r>
              <a:rPr lang="en-US" dirty="0">
                <a:solidFill>
                  <a:srgbClr val="000000"/>
                </a:solidFill>
              </a:rPr>
              <a:t>A yes-certificate is a list of indices in the input array where the elements should sum to 0</a:t>
            </a:r>
            <a:endParaRPr lang="en-CA" dirty="0">
              <a:solidFill>
                <a:srgbClr val="000000"/>
              </a:solidFill>
            </a:endParaRPr>
          </a:p>
        </p:txBody>
      </p:sp>
      <mc:AlternateContent xmlns:mc="http://schemas.openxmlformats.org/markup-compatibility/2006">
        <mc:Choice xmlns:a14="http://schemas.microsoft.com/office/drawing/2010/main" Requires="a14">
          <p:sp>
            <p:nvSpPr>
              <p:cNvPr id="5" name="Rectangular Callout 4"/>
              <p:cNvSpPr/>
              <p:nvPr/>
            </p:nvSpPr>
            <p:spPr>
              <a:xfrm>
                <a:off x="8122722" y="1891920"/>
                <a:ext cx="3716976" cy="845341"/>
              </a:xfrm>
              <a:prstGeom prst="wedgeRectCallout">
                <a:avLst>
                  <a:gd name="adj1" fmla="val -74175"/>
                  <a:gd name="adj2" fmla="val -40536"/>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How to verify a certificate </a:t>
                </a:r>
                <a14:m>
                  <m:oMath xmlns:m="http://schemas.openxmlformats.org/officeDocument/2006/math">
                    <m:r>
                      <a:rPr lang="en-US" i="1" dirty="0" smtClean="0">
                        <a:solidFill>
                          <a:srgbClr val="000000"/>
                        </a:solidFill>
                        <a:latin typeface="Cambria Math" panose="02040503050406030204" pitchFamily="18" charset="0"/>
                      </a:rPr>
                      <m:t>𝐶</m:t>
                    </m:r>
                  </m:oMath>
                </a14:m>
                <a:r>
                  <a:rPr lang="en-US" dirty="0">
                    <a:solidFill>
                      <a:srgbClr val="000000"/>
                    </a:solidFill>
                  </a:rPr>
                  <a:t> </a:t>
                </a:r>
                <a:r>
                  <a:rPr lang="en-US" b="1" dirty="0">
                    <a:solidFill>
                      <a:srgbClr val="000000"/>
                    </a:solidFill>
                  </a:rPr>
                  <a:t>is a subset of input </a:t>
                </a:r>
                <a14:m>
                  <m:oMath xmlns:m="http://schemas.openxmlformats.org/officeDocument/2006/math">
                    <m:r>
                      <a:rPr lang="en-US" b="1" i="1" dirty="0" smtClean="0">
                        <a:solidFill>
                          <a:srgbClr val="000000"/>
                        </a:solidFill>
                        <a:latin typeface="Cambria Math" panose="02040503050406030204" pitchFamily="18" charset="0"/>
                      </a:rPr>
                      <m:t>𝑰</m:t>
                    </m:r>
                  </m:oMath>
                </a14:m>
                <a:r>
                  <a:rPr lang="en-US" b="1" dirty="0">
                    <a:solidFill>
                      <a:srgbClr val="000000"/>
                    </a:solidFill>
                  </a:rPr>
                  <a:t> with sum zero</a:t>
                </a:r>
                <a:r>
                  <a:rPr lang="en-US" dirty="0">
                    <a:solidFill>
                      <a:srgbClr val="000000"/>
                    </a:solidFill>
                  </a:rPr>
                  <a:t>?</a:t>
                </a:r>
                <a:endParaRPr lang="en-CA" b="1" dirty="0">
                  <a:solidFill>
                    <a:srgbClr val="000000"/>
                  </a:solidFill>
                </a:endParaRPr>
              </a:p>
            </p:txBody>
          </p:sp>
        </mc:Choice>
        <mc:Fallback>
          <p:sp>
            <p:nvSpPr>
              <p:cNvPr id="5" name="Rectangular Callout 4"/>
              <p:cNvSpPr>
                <a:spLocks noRot="1" noChangeAspect="1" noMove="1" noResize="1" noEditPoints="1" noAdjustHandles="1" noChangeArrowheads="1" noChangeShapeType="1" noTextEdit="1"/>
              </p:cNvSpPr>
              <p:nvPr/>
            </p:nvSpPr>
            <p:spPr>
              <a:xfrm>
                <a:off x="8122722" y="1891920"/>
                <a:ext cx="3716976" cy="845341"/>
              </a:xfrm>
              <a:prstGeom prst="wedgeRectCallout">
                <a:avLst>
                  <a:gd name="adj1" fmla="val -74175"/>
                  <a:gd name="adj2" fmla="val -40536"/>
                </a:avLst>
              </a:prstGeom>
              <a:blipFill>
                <a:blip r:embed="rId4"/>
                <a:stretch>
                  <a:fillRect r="-1840"/>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6" name="Rectangular Callout 5"/>
              <p:cNvSpPr/>
              <p:nvPr/>
            </p:nvSpPr>
            <p:spPr>
              <a:xfrm>
                <a:off x="8122722" y="2770830"/>
                <a:ext cx="3057663" cy="686792"/>
              </a:xfrm>
              <a:prstGeom prst="wedgeRectCallout">
                <a:avLst>
                  <a:gd name="adj1" fmla="val -47303"/>
                  <a:gd name="adj2" fmla="val 6524"/>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𝑐</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𝐶</m:t>
                    </m:r>
                    <m:r>
                      <a:rPr lang="en-CA" b="0" i="1" smtClean="0">
                        <a:solidFill>
                          <a:srgbClr val="000000"/>
                        </a:solidFill>
                        <a:latin typeface="Cambria Math" panose="02040503050406030204" pitchFamily="18" charset="0"/>
                      </a:rPr>
                      <m:t>,</m:t>
                    </m:r>
                  </m:oMath>
                </a14:m>
                <a:r>
                  <a:rPr lang="en-US" dirty="0">
                    <a:solidFill>
                      <a:srgbClr val="000000"/>
                    </a:solidFill>
                  </a:rPr>
                  <a:t> add </a:t>
                </a:r>
                <a14:m>
                  <m:oMath xmlns:m="http://schemas.openxmlformats.org/officeDocument/2006/math">
                    <m:r>
                      <a:rPr lang="en-CA" b="0" i="1" smtClean="0">
                        <a:solidFill>
                          <a:srgbClr val="000000"/>
                        </a:solidFill>
                        <a:latin typeface="Cambria Math" panose="02040503050406030204" pitchFamily="18" charset="0"/>
                      </a:rPr>
                      <m:t>𝐼</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𝑐</m:t>
                    </m:r>
                    <m:r>
                      <a:rPr lang="en-CA" b="0" i="1" smtClean="0">
                        <a:solidFill>
                          <a:srgbClr val="000000"/>
                        </a:solidFill>
                        <a:latin typeface="Cambria Math" panose="02040503050406030204" pitchFamily="18" charset="0"/>
                      </a:rPr>
                      <m:t>]</m:t>
                    </m:r>
                  </m:oMath>
                </a14:m>
                <a:r>
                  <a:rPr lang="en-US" dirty="0">
                    <a:solidFill>
                      <a:srgbClr val="000000"/>
                    </a:solidFill>
                  </a:rPr>
                  <a:t> to sum,</a:t>
                </a:r>
                <a:br>
                  <a:rPr lang="en-US" dirty="0">
                    <a:solidFill>
                      <a:srgbClr val="000000"/>
                    </a:solidFill>
                  </a:rPr>
                </a:br>
                <a:r>
                  <a:rPr lang="en-US" dirty="0">
                    <a:solidFill>
                      <a:srgbClr val="000000"/>
                    </a:solidFill>
                  </a:rPr>
                  <a:t>and return true </a:t>
                </a:r>
                <a:r>
                  <a:rPr lang="en-US" dirty="0" err="1">
                    <a:solidFill>
                      <a:srgbClr val="000000"/>
                    </a:solidFill>
                  </a:rPr>
                  <a:t>iff</a:t>
                </a:r>
                <a:r>
                  <a:rPr lang="en-US" dirty="0">
                    <a:solidFill>
                      <a:srgbClr val="000000"/>
                    </a:solidFill>
                  </a:rPr>
                  <a:t> sum=0</a:t>
                </a:r>
              </a:p>
            </p:txBody>
          </p:sp>
        </mc:Choice>
        <mc:Fallback>
          <p:sp>
            <p:nvSpPr>
              <p:cNvPr id="6" name="Rectangular Callout 5"/>
              <p:cNvSpPr>
                <a:spLocks noRot="1" noChangeAspect="1" noMove="1" noResize="1" noEditPoints="1" noAdjustHandles="1" noChangeArrowheads="1" noChangeShapeType="1" noTextEdit="1"/>
              </p:cNvSpPr>
              <p:nvPr/>
            </p:nvSpPr>
            <p:spPr>
              <a:xfrm>
                <a:off x="8122722" y="2770830"/>
                <a:ext cx="3057663" cy="686792"/>
              </a:xfrm>
              <a:prstGeom prst="wedgeRectCallout">
                <a:avLst>
                  <a:gd name="adj1" fmla="val -47303"/>
                  <a:gd name="adj2" fmla="val 6524"/>
                </a:avLst>
              </a:prstGeom>
              <a:blipFill>
                <a:blip r:embed="rId5"/>
                <a:stretch>
                  <a:fillRect t="-870" b="-8696"/>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10" name="Rectangular Callout 9"/>
              <p:cNvSpPr/>
              <p:nvPr/>
            </p:nvSpPr>
            <p:spPr>
              <a:xfrm>
                <a:off x="11231106" y="2770830"/>
                <a:ext cx="915606" cy="686791"/>
              </a:xfrm>
              <a:prstGeom prst="wedgeRectCallout">
                <a:avLst>
                  <a:gd name="adj1" fmla="val -48529"/>
                  <a:gd name="adj2" fmla="val 11447"/>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b="1" i="1" smtClean="0">
                        <a:solidFill>
                          <a:srgbClr val="000000"/>
                        </a:solidFill>
                        <a:latin typeface="Cambria Math" panose="02040503050406030204" pitchFamily="18" charset="0"/>
                        <a:cs typeface="Courier New" panose="02070309020205020404" pitchFamily="49" charset="0"/>
                      </a:rPr>
                      <m:t>𝑶</m:t>
                    </m:r>
                    <m:r>
                      <a:rPr lang="en-US" b="1" i="1" smtClean="0">
                        <a:solidFill>
                          <a:srgbClr val="000000"/>
                        </a:solidFill>
                        <a:latin typeface="Cambria Math" panose="02040503050406030204" pitchFamily="18" charset="0"/>
                        <a:cs typeface="Courier New" panose="02070309020205020404" pitchFamily="49" charset="0"/>
                      </a:rPr>
                      <m:t>(</m:t>
                    </m:r>
                    <m:d>
                      <m:dPr>
                        <m:begChr m:val="|"/>
                        <m:endChr m:val="|"/>
                        <m:ctrlPr>
                          <a:rPr lang="en-US" b="1" i="1" smtClean="0">
                            <a:solidFill>
                              <a:srgbClr val="000000"/>
                            </a:solidFill>
                            <a:latin typeface="Cambria Math" panose="02040503050406030204" pitchFamily="18" charset="0"/>
                            <a:cs typeface="Courier New" panose="02070309020205020404" pitchFamily="49" charset="0"/>
                          </a:rPr>
                        </m:ctrlPr>
                      </m:dPr>
                      <m:e>
                        <m:r>
                          <a:rPr lang="en-US" b="1" i="1" smtClean="0">
                            <a:solidFill>
                              <a:srgbClr val="000000"/>
                            </a:solidFill>
                            <a:latin typeface="Cambria Math" panose="02040503050406030204" pitchFamily="18" charset="0"/>
                            <a:cs typeface="Courier New" panose="02070309020205020404" pitchFamily="49" charset="0"/>
                          </a:rPr>
                          <m:t>𝑪</m:t>
                        </m:r>
                      </m:e>
                    </m:d>
                    <m:r>
                      <a:rPr lang="en-US" b="1" i="1" smtClean="0">
                        <a:solidFill>
                          <a:srgbClr val="000000"/>
                        </a:solidFill>
                        <a:latin typeface="Cambria Math" panose="02040503050406030204" pitchFamily="18" charset="0"/>
                        <a:cs typeface="Courier New" panose="02070309020205020404" pitchFamily="49" charset="0"/>
                      </a:rPr>
                      <m:t>)</m:t>
                    </m:r>
                  </m:oMath>
                </a14:m>
                <a:r>
                  <a:rPr lang="en-US" b="1" dirty="0">
                    <a:solidFill>
                      <a:srgbClr val="000000"/>
                    </a:solidFill>
                    <a:latin typeface="Courier New" panose="02070309020205020404" pitchFamily="49" charset="0"/>
                    <a:cs typeface="Courier New" panose="02070309020205020404" pitchFamily="49" charset="0"/>
                  </a:rPr>
                  <a:t> time</a:t>
                </a:r>
              </a:p>
            </p:txBody>
          </p:sp>
        </mc:Choice>
        <mc:Fallback>
          <p:sp>
            <p:nvSpPr>
              <p:cNvPr id="10" name="Rectangular Callout 9"/>
              <p:cNvSpPr>
                <a:spLocks noRot="1" noChangeAspect="1" noMove="1" noResize="1" noEditPoints="1" noAdjustHandles="1" noChangeArrowheads="1" noChangeShapeType="1" noTextEdit="1"/>
              </p:cNvSpPr>
              <p:nvPr/>
            </p:nvSpPr>
            <p:spPr>
              <a:xfrm>
                <a:off x="11231106" y="2770830"/>
                <a:ext cx="915606" cy="686791"/>
              </a:xfrm>
              <a:prstGeom prst="wedgeRectCallout">
                <a:avLst>
                  <a:gd name="adj1" fmla="val -48529"/>
                  <a:gd name="adj2" fmla="val 11447"/>
                </a:avLst>
              </a:prstGeom>
              <a:blipFill>
                <a:blip r:embed="rId6"/>
                <a:stretch>
                  <a:fillRect b="-8696"/>
                </a:stretch>
              </a:blipFill>
              <a:ln>
                <a:solidFill>
                  <a:srgbClr val="000000"/>
                </a:solidFill>
              </a:ln>
            </p:spPr>
            <p:txBody>
              <a:bodyPr/>
              <a:lstStyle/>
              <a:p>
                <a:r>
                  <a:rPr lang="en-CA">
                    <a:noFill/>
                  </a:rPr>
                  <a:t> </a:t>
                </a:r>
              </a:p>
            </p:txBody>
          </p:sp>
        </mc:Fallback>
      </mc:AlternateContent>
      <p:sp>
        <p:nvSpPr>
          <p:cNvPr id="11" name="Rectangular Callout 10"/>
          <p:cNvSpPr/>
          <p:nvPr/>
        </p:nvSpPr>
        <p:spPr>
          <a:xfrm>
            <a:off x="9262924" y="3529526"/>
            <a:ext cx="2765574" cy="603368"/>
          </a:xfrm>
          <a:prstGeom prst="wedgeRectCallout">
            <a:avLst>
              <a:gd name="adj1" fmla="val -48529"/>
              <a:gd name="adj2" fmla="val 11447"/>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00"/>
                </a:solidFill>
                <a:latin typeface="Courier New" panose="02070309020205020404" pitchFamily="49" charset="0"/>
                <a:cs typeface="Courier New" panose="02070309020205020404" pitchFamily="49" charset="0"/>
              </a:rPr>
              <a:t>This is certainly </a:t>
            </a:r>
            <a:r>
              <a:rPr lang="en-US" b="1" dirty="0" err="1">
                <a:solidFill>
                  <a:srgbClr val="000000"/>
                </a:solidFill>
                <a:latin typeface="Courier New" panose="02070309020205020404" pitchFamily="49" charset="0"/>
                <a:cs typeface="Courier New" panose="02070309020205020404" pitchFamily="49" charset="0"/>
              </a:rPr>
              <a:t>polytime</a:t>
            </a:r>
            <a:r>
              <a:rPr lang="en-US" b="1" dirty="0">
                <a:solidFill>
                  <a:srgbClr val="000000"/>
                </a:solidFill>
                <a:latin typeface="Courier New" panose="02070309020205020404" pitchFamily="49" charset="0"/>
                <a:cs typeface="Courier New" panose="02070309020205020404" pitchFamily="49" charset="0"/>
              </a:rPr>
              <a:t>…</a:t>
            </a:r>
          </a:p>
        </p:txBody>
      </p:sp>
      <mc:AlternateContent xmlns:mc="http://schemas.openxmlformats.org/markup-compatibility/2006">
        <mc:Choice xmlns:a14="http://schemas.microsoft.com/office/drawing/2010/main" Requires="a14">
          <p:sp>
            <p:nvSpPr>
              <p:cNvPr id="13" name="Rectangular Callout 12"/>
              <p:cNvSpPr/>
              <p:nvPr/>
            </p:nvSpPr>
            <p:spPr>
              <a:xfrm>
                <a:off x="5845150" y="4273269"/>
                <a:ext cx="6220088" cy="896581"/>
              </a:xfrm>
              <a:prstGeom prst="wedgeRectCallout">
                <a:avLst>
                  <a:gd name="adj1" fmla="val -47303"/>
                  <a:gd name="adj2" fmla="val 6524"/>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Case 1: Let </a:t>
                </a:r>
                <a14:m>
                  <m:oMath xmlns:m="http://schemas.openxmlformats.org/officeDocument/2006/math">
                    <m:r>
                      <a:rPr lang="en-US" b="0" i="1" smtClean="0">
                        <a:solidFill>
                          <a:srgbClr val="000000"/>
                        </a:solidFill>
                        <a:latin typeface="Cambria Math" panose="02040503050406030204" pitchFamily="18" charset="0"/>
                      </a:rPr>
                      <m:t>𝐼</m:t>
                    </m:r>
                  </m:oMath>
                </a14:m>
                <a:r>
                  <a:rPr lang="en-US" dirty="0">
                    <a:solidFill>
                      <a:srgbClr val="000000"/>
                    </a:solidFill>
                  </a:rPr>
                  <a:t> be a yes-instance.</a:t>
                </a:r>
                <a:br>
                  <a:rPr lang="en-US" dirty="0">
                    <a:solidFill>
                      <a:srgbClr val="000000"/>
                    </a:solidFill>
                  </a:rPr>
                </a:br>
                <a:r>
                  <a:rPr lang="en-US" b="1" dirty="0">
                    <a:solidFill>
                      <a:srgbClr val="000000"/>
                    </a:solidFill>
                  </a:rPr>
                  <a:t>There </a:t>
                </a:r>
                <a:r>
                  <a:rPr lang="en-US" b="1" i="1" dirty="0">
                    <a:solidFill>
                      <a:srgbClr val="000000"/>
                    </a:solidFill>
                  </a:rPr>
                  <a:t>is </a:t>
                </a:r>
                <a:r>
                  <a:rPr lang="en-US" b="1" dirty="0">
                    <a:solidFill>
                      <a:srgbClr val="000000"/>
                    </a:solidFill>
                  </a:rPr>
                  <a:t>a subset in </a:t>
                </a:r>
                <a14:m>
                  <m:oMath xmlns:m="http://schemas.openxmlformats.org/officeDocument/2006/math">
                    <m:r>
                      <a:rPr lang="en-US" b="1" i="1" smtClean="0">
                        <a:solidFill>
                          <a:srgbClr val="000000"/>
                        </a:solidFill>
                        <a:latin typeface="Cambria Math" panose="02040503050406030204" pitchFamily="18" charset="0"/>
                      </a:rPr>
                      <m:t>𝑰</m:t>
                    </m:r>
                  </m:oMath>
                </a14:m>
                <a:r>
                  <a:rPr lang="en-US" b="1" dirty="0">
                    <a:solidFill>
                      <a:srgbClr val="000000"/>
                    </a:solidFill>
                  </a:rPr>
                  <a:t> that sums to 0.</a:t>
                </a:r>
                <a:r>
                  <a:rPr lang="en-US" dirty="0">
                    <a:solidFill>
                      <a:srgbClr val="000000"/>
                    </a:solidFill>
                  </a:rPr>
                  <a:t> </a:t>
                </a:r>
                <a:br>
                  <a:rPr lang="en-US" dirty="0">
                    <a:solidFill>
                      <a:srgbClr val="000000"/>
                    </a:solidFill>
                  </a:rPr>
                </a:br>
                <a:r>
                  <a:rPr lang="en-US" dirty="0">
                    <a:solidFill>
                      <a:srgbClr val="000000"/>
                    </a:solidFill>
                  </a:rPr>
                  <a:t>For any such subset </a:t>
                </a:r>
                <a14:m>
                  <m:oMath xmlns:m="http://schemas.openxmlformats.org/officeDocument/2006/math">
                    <m:r>
                      <a:rPr lang="en-US" b="0" i="1" smtClean="0">
                        <a:solidFill>
                          <a:srgbClr val="000000"/>
                        </a:solidFill>
                        <a:latin typeface="Cambria Math" panose="02040503050406030204" pitchFamily="18" charset="0"/>
                      </a:rPr>
                      <m:t>𝐶</m:t>
                    </m:r>
                  </m:oMath>
                </a14:m>
                <a:r>
                  <a:rPr lang="en-US" dirty="0">
                    <a:solidFill>
                      <a:srgbClr val="000000"/>
                    </a:solidFill>
                  </a:rPr>
                  <a:t>, verify(I,C) will return true.</a:t>
                </a:r>
              </a:p>
            </p:txBody>
          </p:sp>
        </mc:Choice>
        <mc:Fallback>
          <p:sp>
            <p:nvSpPr>
              <p:cNvPr id="13" name="Rectangular Callout 12"/>
              <p:cNvSpPr>
                <a:spLocks noRot="1" noChangeAspect="1" noMove="1" noResize="1" noEditPoints="1" noAdjustHandles="1" noChangeArrowheads="1" noChangeShapeType="1" noTextEdit="1"/>
              </p:cNvSpPr>
              <p:nvPr/>
            </p:nvSpPr>
            <p:spPr>
              <a:xfrm>
                <a:off x="5845150" y="4273269"/>
                <a:ext cx="6220088" cy="896581"/>
              </a:xfrm>
              <a:prstGeom prst="wedgeRectCallout">
                <a:avLst>
                  <a:gd name="adj1" fmla="val -47303"/>
                  <a:gd name="adj2" fmla="val 6524"/>
                </a:avLst>
              </a:prstGeom>
              <a:blipFill>
                <a:blip r:embed="rId7"/>
                <a:stretch>
                  <a:fillRect t="-4000" b="-10667"/>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14" name="Rectangular Callout 13"/>
              <p:cNvSpPr/>
              <p:nvPr/>
            </p:nvSpPr>
            <p:spPr>
              <a:xfrm>
                <a:off x="5845150" y="5204952"/>
                <a:ext cx="6220088" cy="902524"/>
              </a:xfrm>
              <a:prstGeom prst="wedgeRectCallout">
                <a:avLst>
                  <a:gd name="adj1" fmla="val -47303"/>
                  <a:gd name="adj2" fmla="val 6524"/>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Case 2: Let </a:t>
                </a:r>
                <a14:m>
                  <m:oMath xmlns:m="http://schemas.openxmlformats.org/officeDocument/2006/math">
                    <m:r>
                      <a:rPr lang="en-US" b="0" i="1" smtClean="0">
                        <a:solidFill>
                          <a:srgbClr val="000000"/>
                        </a:solidFill>
                        <a:latin typeface="Cambria Math" panose="02040503050406030204" pitchFamily="18" charset="0"/>
                      </a:rPr>
                      <m:t>𝐼</m:t>
                    </m:r>
                  </m:oMath>
                </a14:m>
                <a:r>
                  <a:rPr lang="en-US" dirty="0">
                    <a:solidFill>
                      <a:srgbClr val="000000"/>
                    </a:solidFill>
                  </a:rPr>
                  <a:t> be a no-instance &amp; </a:t>
                </a:r>
                <a14:m>
                  <m:oMath xmlns:m="http://schemas.openxmlformats.org/officeDocument/2006/math">
                    <m:r>
                      <a:rPr lang="en-US" i="1" dirty="0" smtClean="0">
                        <a:solidFill>
                          <a:srgbClr val="000000"/>
                        </a:solidFill>
                        <a:latin typeface="Cambria Math" panose="02040503050406030204" pitchFamily="18" charset="0"/>
                      </a:rPr>
                      <m:t>𝐶</m:t>
                    </m:r>
                    <m:r>
                      <a:rPr lang="en-US" i="1" dirty="0" smtClean="0">
                        <a:solidFill>
                          <a:srgbClr val="000000"/>
                        </a:solidFill>
                        <a:latin typeface="Cambria Math" panose="02040503050406030204" pitchFamily="18" charset="0"/>
                      </a:rPr>
                      <m:t> </m:t>
                    </m:r>
                  </m:oMath>
                </a14:m>
                <a:r>
                  <a:rPr lang="en-US" dirty="0">
                    <a:solidFill>
                      <a:srgbClr val="000000"/>
                    </a:solidFill>
                  </a:rPr>
                  <a:t>be any certificate. </a:t>
                </a:r>
                <a:r>
                  <a:rPr lang="en-US" b="1" dirty="0">
                    <a:solidFill>
                      <a:srgbClr val="000000"/>
                    </a:solidFill>
                  </a:rPr>
                  <a:t>No subset of </a:t>
                </a:r>
                <a14:m>
                  <m:oMath xmlns:m="http://schemas.openxmlformats.org/officeDocument/2006/math">
                    <m:r>
                      <a:rPr lang="en-US" b="1" i="1" smtClean="0">
                        <a:solidFill>
                          <a:srgbClr val="000000"/>
                        </a:solidFill>
                        <a:latin typeface="Cambria Math" panose="02040503050406030204" pitchFamily="18" charset="0"/>
                      </a:rPr>
                      <m:t>𝑰</m:t>
                    </m:r>
                  </m:oMath>
                </a14:m>
                <a:r>
                  <a:rPr lang="en-US" b="1" dirty="0">
                    <a:solidFill>
                      <a:srgbClr val="000000"/>
                    </a:solidFill>
                  </a:rPr>
                  <a:t> sums to 0.</a:t>
                </a:r>
                <a:br>
                  <a:rPr lang="en-US" dirty="0">
                    <a:solidFill>
                      <a:srgbClr val="000000"/>
                    </a:solidFill>
                  </a:rPr>
                </a:br>
                <a:r>
                  <a:rPr lang="en-US" dirty="0">
                    <a:solidFill>
                      <a:srgbClr val="000000"/>
                    </a:solidFill>
                  </a:rPr>
                  <a:t>So,</a:t>
                </a:r>
                <a14:m>
                  <m:oMath xmlns:m="http://schemas.openxmlformats.org/officeDocument/2006/math">
                    <m:sSub>
                      <m:sSubPr>
                        <m:ctrlPr>
                          <a:rPr lang="en-CA" i="1">
                            <a:solidFill>
                              <a:srgbClr val="000000"/>
                            </a:solidFill>
                            <a:latin typeface="Cambria Math" panose="02040503050406030204" pitchFamily="18" charset="0"/>
                          </a:rPr>
                        </m:ctrlPr>
                      </m:sSubPr>
                      <m:e>
                        <m:r>
                          <m:rPr>
                            <m:sty m:val="p"/>
                          </m:rPr>
                          <a:rPr lang="en-CA">
                            <a:solidFill>
                              <a:srgbClr val="000000"/>
                            </a:solidFill>
                            <a:latin typeface="Cambria Math" panose="02040503050406030204" pitchFamily="18" charset="0"/>
                          </a:rPr>
                          <m:t>Σ</m:t>
                        </m:r>
                      </m:e>
                      <m:sub>
                        <m:r>
                          <a:rPr lang="en-CA" i="1">
                            <a:solidFill>
                              <a:srgbClr val="000000"/>
                            </a:solidFill>
                            <a:latin typeface="Cambria Math" panose="02040503050406030204" pitchFamily="18" charset="0"/>
                          </a:rPr>
                          <m:t>𝑐</m:t>
                        </m:r>
                        <m:r>
                          <a:rPr lang="en-CA" i="1">
                            <a:solidFill>
                              <a:srgbClr val="000000"/>
                            </a:solidFill>
                            <a:latin typeface="Cambria Math" panose="02040503050406030204" pitchFamily="18" charset="0"/>
                          </a:rPr>
                          <m:t>∈</m:t>
                        </m:r>
                        <m:r>
                          <a:rPr lang="en-CA" i="1">
                            <a:solidFill>
                              <a:srgbClr val="000000"/>
                            </a:solidFill>
                            <a:latin typeface="Cambria Math" panose="02040503050406030204" pitchFamily="18" charset="0"/>
                          </a:rPr>
                          <m:t>𝐶</m:t>
                        </m:r>
                      </m:sub>
                    </m:sSub>
                    <m:r>
                      <a:rPr lang="en-CA" i="1">
                        <a:solidFill>
                          <a:srgbClr val="000000"/>
                        </a:solidFill>
                        <a:latin typeface="Cambria Math" panose="02040503050406030204" pitchFamily="18" charset="0"/>
                      </a:rPr>
                      <m:t> </m:t>
                    </m:r>
                    <m:r>
                      <a:rPr lang="en-CA" i="1">
                        <a:solidFill>
                          <a:srgbClr val="000000"/>
                        </a:solidFill>
                        <a:latin typeface="Cambria Math" panose="02040503050406030204" pitchFamily="18" charset="0"/>
                      </a:rPr>
                      <m:t>𝐼</m:t>
                    </m:r>
                    <m:d>
                      <m:dPr>
                        <m:begChr m:val="["/>
                        <m:endChr m:val="]"/>
                        <m:ctrlPr>
                          <a:rPr lang="en-CA" i="1">
                            <a:solidFill>
                              <a:srgbClr val="000000"/>
                            </a:solidFill>
                            <a:latin typeface="Cambria Math" panose="02040503050406030204" pitchFamily="18" charset="0"/>
                          </a:rPr>
                        </m:ctrlPr>
                      </m:dPr>
                      <m:e>
                        <m:r>
                          <a:rPr lang="en-CA" i="1">
                            <a:solidFill>
                              <a:srgbClr val="000000"/>
                            </a:solidFill>
                            <a:latin typeface="Cambria Math" panose="02040503050406030204" pitchFamily="18" charset="0"/>
                          </a:rPr>
                          <m:t>𝑐</m:t>
                        </m:r>
                      </m:e>
                    </m:d>
                    <m:r>
                      <a:rPr lang="en-CA" b="0" i="1" smtClean="0">
                        <a:solidFill>
                          <a:srgbClr val="000000"/>
                        </a:solidFill>
                        <a:latin typeface="Cambria Math" panose="02040503050406030204" pitchFamily="18" charset="0"/>
                      </a:rPr>
                      <m:t>≠</m:t>
                    </m:r>
                    <m:r>
                      <a:rPr lang="en-CA" b="0" i="0" smtClean="0">
                        <a:solidFill>
                          <a:srgbClr val="000000"/>
                        </a:solidFill>
                        <a:latin typeface="Cambria Math" panose="02040503050406030204" pitchFamily="18" charset="0"/>
                      </a:rPr>
                      <m:t>0</m:t>
                    </m:r>
                  </m:oMath>
                </a14:m>
                <a:r>
                  <a:rPr lang="en-US" dirty="0">
                    <a:solidFill>
                      <a:srgbClr val="000000"/>
                    </a:solidFill>
                  </a:rPr>
                  <a:t> and verify returns false.</a:t>
                </a:r>
              </a:p>
            </p:txBody>
          </p:sp>
        </mc:Choice>
        <mc:Fallback>
          <p:sp>
            <p:nvSpPr>
              <p:cNvPr id="14" name="Rectangular Callout 13"/>
              <p:cNvSpPr>
                <a:spLocks noRot="1" noChangeAspect="1" noMove="1" noResize="1" noEditPoints="1" noAdjustHandles="1" noChangeArrowheads="1" noChangeShapeType="1" noTextEdit="1"/>
              </p:cNvSpPr>
              <p:nvPr/>
            </p:nvSpPr>
            <p:spPr>
              <a:xfrm>
                <a:off x="5845150" y="5204952"/>
                <a:ext cx="6220088" cy="902524"/>
              </a:xfrm>
              <a:prstGeom prst="wedgeRectCallout">
                <a:avLst>
                  <a:gd name="adj1" fmla="val -47303"/>
                  <a:gd name="adj2" fmla="val 6524"/>
                </a:avLst>
              </a:prstGeom>
              <a:blipFill>
                <a:blip r:embed="rId8"/>
                <a:stretch>
                  <a:fillRect t="-3974" r="-391" b="-9934"/>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15" name="Rectangular Callout 14"/>
              <p:cNvSpPr/>
              <p:nvPr/>
            </p:nvSpPr>
            <p:spPr>
              <a:xfrm>
                <a:off x="7220745" y="6142578"/>
                <a:ext cx="2760465" cy="381977"/>
              </a:xfrm>
              <a:prstGeom prst="wedgeRectCallout">
                <a:avLst>
                  <a:gd name="adj1" fmla="val 15434"/>
                  <a:gd name="adj2" fmla="val 42312"/>
                </a:avLst>
              </a:prstGeom>
              <a:solidFill>
                <a:srgbClr val="FFFFFF"/>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CA" sz="2000" dirty="0">
                    <a:solidFill>
                      <a:srgbClr val="000000"/>
                    </a:solidFill>
                  </a:rPr>
                  <a:t>So, subset-sum </a:t>
                </a:r>
                <a14:m>
                  <m:oMath xmlns:m="http://schemas.openxmlformats.org/officeDocument/2006/math">
                    <m:r>
                      <a:rPr lang="en-US" sz="2000" b="0" i="1" dirty="0" smtClean="0">
                        <a:solidFill>
                          <a:srgbClr val="000000"/>
                        </a:solidFill>
                        <a:latin typeface="Cambria Math" panose="02040503050406030204" pitchFamily="18" charset="0"/>
                      </a:rPr>
                      <m:t>∈</m:t>
                    </m:r>
                    <m:r>
                      <a:rPr lang="en-CA" sz="2000" b="1" i="1" dirty="0" smtClean="0">
                        <a:solidFill>
                          <a:srgbClr val="000000"/>
                        </a:solidFill>
                        <a:latin typeface="Cambria Math" panose="02040503050406030204" pitchFamily="18" charset="0"/>
                      </a:rPr>
                      <m:t>𝑵𝑷</m:t>
                    </m:r>
                  </m:oMath>
                </a14:m>
                <a:endParaRPr lang="en-CA" sz="2000" b="1" dirty="0">
                  <a:solidFill>
                    <a:srgbClr val="000000"/>
                  </a:solidFill>
                </a:endParaRPr>
              </a:p>
            </p:txBody>
          </p:sp>
        </mc:Choice>
        <mc:Fallback>
          <p:sp>
            <p:nvSpPr>
              <p:cNvPr id="15" name="Rectangular Callout 14"/>
              <p:cNvSpPr>
                <a:spLocks noRot="1" noChangeAspect="1" noMove="1" noResize="1" noEditPoints="1" noAdjustHandles="1" noChangeArrowheads="1" noChangeShapeType="1" noTextEdit="1"/>
              </p:cNvSpPr>
              <p:nvPr/>
            </p:nvSpPr>
            <p:spPr>
              <a:xfrm>
                <a:off x="7220745" y="6142578"/>
                <a:ext cx="2760465" cy="381977"/>
              </a:xfrm>
              <a:prstGeom prst="wedgeRectCallout">
                <a:avLst>
                  <a:gd name="adj1" fmla="val 15434"/>
                  <a:gd name="adj2" fmla="val 42312"/>
                </a:avLst>
              </a:prstGeom>
              <a:blipFill>
                <a:blip r:embed="rId9"/>
                <a:stretch>
                  <a:fillRect/>
                </a:stretch>
              </a:blipFill>
            </p:spPr>
            <p:txBody>
              <a:bodyPr/>
              <a:lstStyle/>
              <a:p>
                <a:r>
                  <a:rPr lang="en-CA">
                    <a:noFill/>
                  </a:rPr>
                  <a:t> </a:t>
                </a:r>
              </a:p>
            </p:txBody>
          </p:sp>
        </mc:Fallback>
      </mc:AlternateContent>
      <p:sp>
        <p:nvSpPr>
          <p:cNvPr id="12" name="Slide Number Placeholder 11">
            <a:extLst>
              <a:ext uri="{FF2B5EF4-FFF2-40B4-BE49-F238E27FC236}">
                <a16:creationId xmlns:a16="http://schemas.microsoft.com/office/drawing/2014/main" id="{946FF26B-112D-1806-EC57-A2805C9C8DD5}"/>
              </a:ext>
            </a:extLst>
          </p:cNvPr>
          <p:cNvSpPr>
            <a:spLocks noGrp="1"/>
          </p:cNvSpPr>
          <p:nvPr>
            <p:ph type="sldNum" sz="quarter" idx="12"/>
          </p:nvPr>
        </p:nvSpPr>
        <p:spPr>
          <a:xfrm>
            <a:off x="11640833" y="6492875"/>
            <a:ext cx="551167" cy="365125"/>
          </a:xfrm>
        </p:spPr>
        <p:txBody>
          <a:bodyPr/>
          <a:lstStyle/>
          <a:p>
            <a:fld id="{D57F1E4F-1CFF-5643-939E-217C01CDF565}" type="slidenum">
              <a:rPr lang="en-US" smtClean="0">
                <a:solidFill>
                  <a:srgbClr val="000000"/>
                </a:solidFill>
              </a:rPr>
              <a:pPr/>
              <a:t>13</a:t>
            </a:fld>
            <a:endParaRPr lang="en-US" dirty="0">
              <a:solidFill>
                <a:srgbClr val="000000"/>
              </a:solidFill>
            </a:endParaRPr>
          </a:p>
        </p:txBody>
      </p:sp>
    </p:spTree>
    <p:extLst>
      <p:ext uri="{BB962C8B-B14F-4D97-AF65-F5344CB8AC3E}">
        <p14:creationId xmlns:p14="http://schemas.microsoft.com/office/powerpoint/2010/main" val="147100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0" grpId="0" animBg="1"/>
      <p:bldP spid="11" grpId="0" animBg="1"/>
      <p:bldP spid="13" grpId="0" animBg="1"/>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626" y="0"/>
            <a:ext cx="9905998" cy="925438"/>
          </a:xfrm>
        </p:spPr>
        <p:txBody>
          <a:bodyPr>
            <a:noAutofit/>
          </a:bodyPr>
          <a:lstStyle/>
          <a:p>
            <a:r>
              <a:rPr lang="en-CA" sz="3200" dirty="0">
                <a:solidFill>
                  <a:srgbClr val="000000"/>
                </a:solidFill>
              </a:rPr>
              <a:t>Another example:</a:t>
            </a:r>
            <a:br>
              <a:rPr lang="en-CA" sz="3200" dirty="0">
                <a:solidFill>
                  <a:srgbClr val="000000"/>
                </a:solidFill>
              </a:rPr>
            </a:br>
            <a:r>
              <a:rPr lang="en-CA" sz="3200" dirty="0">
                <a:solidFill>
                  <a:srgbClr val="000000"/>
                </a:solidFill>
              </a:rPr>
              <a:t>Hamiltonian Cycle problem</a:t>
            </a:r>
          </a:p>
        </p:txBody>
      </p:sp>
      <p:pic>
        <p:nvPicPr>
          <p:cNvPr id="11" name="Content Placeholder 4">
            <a:extLst>
              <a:ext uri="{FF2B5EF4-FFF2-40B4-BE49-F238E27FC236}">
                <a16:creationId xmlns:a16="http://schemas.microsoft.com/office/drawing/2014/main" id="{0256A850-04CB-EC79-8481-58D757B50963}"/>
              </a:ext>
            </a:extLst>
          </p:cNvPr>
          <p:cNvPicPr>
            <a:picLocks/>
          </p:cNvPicPr>
          <p:nvPr/>
        </p:nvPicPr>
        <p:blipFill>
          <a:blip r:embed="rId2"/>
          <a:stretch>
            <a:fillRect/>
          </a:stretch>
        </p:blipFill>
        <p:spPr>
          <a:xfrm>
            <a:off x="175539" y="925438"/>
            <a:ext cx="8835237" cy="2720469"/>
          </a:xfrm>
          <a:prstGeom prst="rect">
            <a:avLst/>
          </a:prstGeom>
        </p:spPr>
      </p:pic>
      <p:sp>
        <p:nvSpPr>
          <p:cNvPr id="6" name="Rectangle 5"/>
          <p:cNvSpPr/>
          <p:nvPr/>
        </p:nvSpPr>
        <p:spPr>
          <a:xfrm>
            <a:off x="278559" y="3760545"/>
            <a:ext cx="3615211" cy="1090013"/>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solidFill>
                  <a:srgbClr val="000000"/>
                </a:solidFill>
              </a:rPr>
              <a:t>Let’s show that this problem is in NP!</a:t>
            </a:r>
          </a:p>
        </p:txBody>
      </p:sp>
      <mc:AlternateContent xmlns:mc="http://schemas.openxmlformats.org/markup-compatibility/2006">
        <mc:Choice xmlns:a14="http://schemas.microsoft.com/office/drawing/2010/main" Requires="a14">
          <p:sp>
            <p:nvSpPr>
              <p:cNvPr id="7" name="Rectangle 6"/>
              <p:cNvSpPr/>
              <p:nvPr/>
            </p:nvSpPr>
            <p:spPr>
              <a:xfrm>
                <a:off x="3775200" y="3760545"/>
                <a:ext cx="4036115" cy="1090013"/>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solidFill>
                      <a:srgbClr val="000000"/>
                    </a:solidFill>
                  </a:rPr>
                  <a:t>Have to find a poly-time </a:t>
                </a:r>
                <a14:m>
                  <m:oMath xmlns:m="http://schemas.openxmlformats.org/officeDocument/2006/math">
                    <m:r>
                      <a:rPr lang="en-CA" sz="2400" i="1" dirty="0" smtClean="0">
                        <a:solidFill>
                          <a:srgbClr val="000000"/>
                        </a:solidFill>
                        <a:latin typeface="Cambria Math" panose="02040503050406030204" pitchFamily="18" charset="0"/>
                      </a:rPr>
                      <m:t>𝑣𝑒𝑟𝑖𝑓𝑦</m:t>
                    </m:r>
                  </m:oMath>
                </a14:m>
                <a:r>
                  <a:rPr lang="en-CA" sz="2400" dirty="0">
                    <a:solidFill>
                      <a:srgbClr val="000000"/>
                    </a:solidFill>
                  </a:rPr>
                  <a:t> algorithm…</a:t>
                </a:r>
              </a:p>
            </p:txBody>
          </p:sp>
        </mc:Choice>
        <mc:Fallback>
          <p:sp>
            <p:nvSpPr>
              <p:cNvPr id="7" name="Rectangle 6"/>
              <p:cNvSpPr>
                <a:spLocks noRot="1" noChangeAspect="1" noMove="1" noResize="1" noEditPoints="1" noAdjustHandles="1" noChangeArrowheads="1" noChangeShapeType="1" noTextEdit="1"/>
              </p:cNvSpPr>
              <p:nvPr/>
            </p:nvSpPr>
            <p:spPr>
              <a:xfrm>
                <a:off x="3775200" y="3760545"/>
                <a:ext cx="4036115" cy="1090013"/>
              </a:xfrm>
              <a:prstGeom prst="rect">
                <a:avLst/>
              </a:prstGeom>
              <a:blipFill>
                <a:blip r:embed="rId3"/>
                <a:stretch>
                  <a:fillRect r="-451"/>
                </a:stretch>
              </a:blipFill>
              <a:ln>
                <a:solidFill>
                  <a:srgbClr val="000000"/>
                </a:solidFill>
              </a:ln>
            </p:spPr>
            <p:txBody>
              <a:bodyPr/>
              <a:lstStyle/>
              <a:p>
                <a:r>
                  <a:rPr lang="en-CA">
                    <a:noFill/>
                  </a:rPr>
                  <a:t> </a:t>
                </a:r>
              </a:p>
            </p:txBody>
          </p:sp>
        </mc:Fallback>
      </mc:AlternateContent>
      <p:sp>
        <p:nvSpPr>
          <p:cNvPr id="8" name="Rectangle 7"/>
          <p:cNvSpPr/>
          <p:nvPr/>
        </p:nvSpPr>
        <p:spPr>
          <a:xfrm>
            <a:off x="121113" y="5032040"/>
            <a:ext cx="4929282" cy="1216995"/>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a:solidFill>
                  <a:srgbClr val="000000"/>
                </a:solidFill>
              </a:rPr>
              <a:t>Defining a yes-certificate:</a:t>
            </a:r>
            <a:br>
              <a:rPr lang="en-CA" sz="2400" b="1" dirty="0">
                <a:solidFill>
                  <a:srgbClr val="000000"/>
                </a:solidFill>
              </a:rPr>
            </a:br>
            <a:r>
              <a:rPr lang="en-CA" sz="2400" b="1" dirty="0">
                <a:solidFill>
                  <a:srgbClr val="000000"/>
                </a:solidFill>
              </a:rPr>
              <a:t>array</a:t>
            </a:r>
            <a:r>
              <a:rPr lang="en-CA" sz="2400" dirty="0">
                <a:solidFill>
                  <a:srgbClr val="000000"/>
                </a:solidFill>
              </a:rPr>
              <a:t> of nodes representing a Hamiltonian cycle</a:t>
            </a:r>
          </a:p>
        </p:txBody>
      </p:sp>
      <p:sp>
        <p:nvSpPr>
          <p:cNvPr id="9" name="Rectangle 8"/>
          <p:cNvSpPr/>
          <p:nvPr/>
        </p:nvSpPr>
        <p:spPr>
          <a:xfrm>
            <a:off x="5200525" y="5032040"/>
            <a:ext cx="3371976" cy="1121300"/>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solidFill>
                  <a:srgbClr val="000000"/>
                </a:solidFill>
              </a:rPr>
              <a:t>How to verify that a </a:t>
            </a:r>
            <a:r>
              <a:rPr lang="en-CA" sz="2400" b="1" dirty="0">
                <a:solidFill>
                  <a:srgbClr val="000000"/>
                </a:solidFill>
              </a:rPr>
              <a:t>given</a:t>
            </a:r>
            <a:r>
              <a:rPr lang="en-CA" sz="2400" dirty="0">
                <a:solidFill>
                  <a:srgbClr val="000000"/>
                </a:solidFill>
              </a:rPr>
              <a:t> array of nodes represents a </a:t>
            </a:r>
            <a:r>
              <a:rPr lang="en-CA" sz="2400" b="1" dirty="0">
                <a:solidFill>
                  <a:srgbClr val="000000"/>
                </a:solidFill>
              </a:rPr>
              <a:t>cycle</a:t>
            </a:r>
            <a:r>
              <a:rPr lang="en-CA" sz="2400" dirty="0">
                <a:solidFill>
                  <a:srgbClr val="000000"/>
                </a:solidFill>
              </a:rPr>
              <a:t>?</a:t>
            </a:r>
          </a:p>
        </p:txBody>
      </p:sp>
      <p:sp>
        <p:nvSpPr>
          <p:cNvPr id="10" name="Rectangle 9"/>
          <p:cNvSpPr/>
          <p:nvPr/>
        </p:nvSpPr>
        <p:spPr>
          <a:xfrm>
            <a:off x="8698408" y="5032040"/>
            <a:ext cx="3371976" cy="1121300"/>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solidFill>
                  <a:srgbClr val="000000"/>
                </a:solidFill>
              </a:rPr>
              <a:t>How about a </a:t>
            </a:r>
            <a:r>
              <a:rPr lang="en-CA" sz="2400" b="1" dirty="0">
                <a:solidFill>
                  <a:srgbClr val="000000"/>
                </a:solidFill>
              </a:rPr>
              <a:t>Hamiltonian </a:t>
            </a:r>
            <a:r>
              <a:rPr lang="en-CA" sz="2400" dirty="0">
                <a:solidFill>
                  <a:srgbClr val="000000"/>
                </a:solidFill>
              </a:rPr>
              <a:t>cycle?</a:t>
            </a:r>
          </a:p>
        </p:txBody>
      </p:sp>
      <p:sp>
        <p:nvSpPr>
          <p:cNvPr id="3" name="Slide Number Placeholder 2">
            <a:extLst>
              <a:ext uri="{FF2B5EF4-FFF2-40B4-BE49-F238E27FC236}">
                <a16:creationId xmlns:a16="http://schemas.microsoft.com/office/drawing/2014/main" id="{2A74556C-8FD2-970E-9FAA-EF43654C7DFB}"/>
              </a:ext>
            </a:extLst>
          </p:cNvPr>
          <p:cNvSpPr>
            <a:spLocks noGrp="1"/>
          </p:cNvSpPr>
          <p:nvPr>
            <p:ph type="sldNum" sz="quarter" idx="12"/>
          </p:nvPr>
        </p:nvSpPr>
        <p:spPr/>
        <p:txBody>
          <a:bodyPr/>
          <a:lstStyle/>
          <a:p>
            <a:fld id="{D57F1E4F-1CFF-5643-939E-217C01CDF565}" type="slidenum">
              <a:rPr lang="en-US" smtClean="0">
                <a:solidFill>
                  <a:srgbClr val="000000"/>
                </a:solidFill>
              </a:rPr>
              <a:pPr/>
              <a:t>14</a:t>
            </a:fld>
            <a:endParaRPr lang="en-US" dirty="0">
              <a:solidFill>
                <a:srgbClr val="000000"/>
              </a:solidFill>
            </a:endParaRPr>
          </a:p>
        </p:txBody>
      </p:sp>
      <p:pic>
        <p:nvPicPr>
          <p:cNvPr id="13" name="Picture 15">
            <a:extLst>
              <a:ext uri="{FF2B5EF4-FFF2-40B4-BE49-F238E27FC236}">
                <a16:creationId xmlns:a16="http://schemas.microsoft.com/office/drawing/2014/main" id="{064A3D7A-F74D-748D-3216-D3EBBA70AB09}"/>
              </a:ext>
            </a:extLst>
          </p:cNvPr>
          <p:cNvPicPr>
            <a:picLocks/>
          </p:cNvPicPr>
          <p:nvPr/>
        </p:nvPicPr>
        <p:blipFill>
          <a:blip r:embed="rId4"/>
          <a:stretch>
            <a:fillRect/>
          </a:stretch>
        </p:blipFill>
        <p:spPr>
          <a:xfrm>
            <a:off x="8674651" y="1294523"/>
            <a:ext cx="3188922" cy="3328220"/>
          </a:xfrm>
          <a:prstGeom prst="rect">
            <a:avLst/>
          </a:prstGeom>
        </p:spPr>
      </p:pic>
    </p:spTree>
    <p:extLst>
      <p:ext uri="{BB962C8B-B14F-4D97-AF65-F5344CB8AC3E}">
        <p14:creationId xmlns:p14="http://schemas.microsoft.com/office/powerpoint/2010/main" val="10590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EC4AD28F-16D5-451D-9EFB-DDC478C5BBFC}"/>
              </a:ext>
            </a:extLst>
          </p:cNvPr>
          <p:cNvPicPr>
            <a:picLocks/>
          </p:cNvPicPr>
          <p:nvPr/>
        </p:nvPicPr>
        <p:blipFill>
          <a:blip r:embed="rId2"/>
          <a:stretch>
            <a:fillRect/>
          </a:stretch>
        </p:blipFill>
        <p:spPr>
          <a:xfrm>
            <a:off x="147654" y="620998"/>
            <a:ext cx="8196750" cy="2636776"/>
          </a:xfrm>
          <a:prstGeom prst="rect">
            <a:avLst/>
          </a:prstGeom>
        </p:spPr>
      </p:pic>
      <p:sp>
        <p:nvSpPr>
          <p:cNvPr id="2" name="Title 1"/>
          <p:cNvSpPr>
            <a:spLocks noGrp="1"/>
          </p:cNvSpPr>
          <p:nvPr>
            <p:ph type="title"/>
          </p:nvPr>
        </p:nvSpPr>
        <p:spPr>
          <a:xfrm>
            <a:off x="44067" y="-2"/>
            <a:ext cx="12100690" cy="429660"/>
          </a:xfrm>
        </p:spPr>
        <p:txBody>
          <a:bodyPr>
            <a:noAutofit/>
          </a:bodyPr>
          <a:lstStyle/>
          <a:p>
            <a:r>
              <a:rPr lang="en-CA" sz="2800" b="1" dirty="0">
                <a:solidFill>
                  <a:srgbClr val="000000"/>
                </a:solidFill>
              </a:rPr>
              <a:t>Example:</a:t>
            </a:r>
            <a:r>
              <a:rPr lang="en-CA" sz="2800" dirty="0">
                <a:solidFill>
                  <a:srgbClr val="000000"/>
                </a:solidFill>
              </a:rPr>
              <a:t> Showing “Hamiltonian Cycle” is </a:t>
            </a:r>
            <a:r>
              <a:rPr lang="en-CA" sz="2800" b="1" dirty="0">
                <a:solidFill>
                  <a:srgbClr val="000000"/>
                </a:solidFill>
              </a:rPr>
              <a:t>in NP</a:t>
            </a:r>
          </a:p>
        </p:txBody>
      </p:sp>
      <mc:AlternateContent xmlns:mc="http://schemas.openxmlformats.org/markup-compatibility/2006">
        <mc:Choice xmlns:a14="http://schemas.microsoft.com/office/drawing/2010/main" Requires="a14">
          <p:sp>
            <p:nvSpPr>
              <p:cNvPr id="10" name="Rectangular Callout 9"/>
              <p:cNvSpPr/>
              <p:nvPr/>
            </p:nvSpPr>
            <p:spPr>
              <a:xfrm>
                <a:off x="8344403" y="515863"/>
                <a:ext cx="3800353" cy="1410962"/>
              </a:xfrm>
              <a:prstGeom prst="wedgeRectCallout">
                <a:avLst>
                  <a:gd name="adj1" fmla="val 15434"/>
                  <a:gd name="adj2" fmla="val 42312"/>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rgbClr val="000000"/>
                    </a:solidFill>
                  </a:rPr>
                  <a:t>This is a </a:t>
                </a:r>
                <a14:m>
                  <m:oMath xmlns:m="http://schemas.openxmlformats.org/officeDocument/2006/math">
                    <m:r>
                      <a:rPr lang="en-CA" sz="2000" b="1" i="1" dirty="0" smtClean="0">
                        <a:solidFill>
                          <a:srgbClr val="000000"/>
                        </a:solidFill>
                        <a:latin typeface="Cambria Math" panose="02040503050406030204" pitchFamily="18" charset="0"/>
                      </a:rPr>
                      <m:t>𝒗𝒆𝒓𝒊𝒇𝒚</m:t>
                    </m:r>
                  </m:oMath>
                </a14:m>
                <a:r>
                  <a:rPr lang="en-CA" sz="2000" dirty="0">
                    <a:solidFill>
                      <a:srgbClr val="000000"/>
                    </a:solidFill>
                  </a:rPr>
                  <a:t> algorithm that we imagine being called on the certificate </a:t>
                </a:r>
                <a14:m>
                  <m:oMath xmlns:m="http://schemas.openxmlformats.org/officeDocument/2006/math">
                    <m:r>
                      <a:rPr lang="en-CA" sz="2000" b="0" i="1" smtClean="0">
                        <a:solidFill>
                          <a:srgbClr val="000000"/>
                        </a:solidFill>
                        <a:latin typeface="Cambria Math" panose="02040503050406030204" pitchFamily="18" charset="0"/>
                      </a:rPr>
                      <m:t>𝑋</m:t>
                    </m:r>
                  </m:oMath>
                </a14:m>
                <a:r>
                  <a:rPr lang="en-CA" sz="2000" dirty="0">
                    <a:solidFill>
                      <a:srgbClr val="000000"/>
                    </a:solidFill>
                  </a:rPr>
                  <a:t> produced by </a:t>
                </a:r>
                <a14:m>
                  <m:oMath xmlns:m="http://schemas.openxmlformats.org/officeDocument/2006/math">
                    <m:r>
                      <a:rPr lang="en-CA" sz="2000" i="1" dirty="0" smtClean="0">
                        <a:solidFill>
                          <a:srgbClr val="000000"/>
                        </a:solidFill>
                        <a:latin typeface="Cambria Math" panose="02040503050406030204" pitchFamily="18" charset="0"/>
                      </a:rPr>
                      <m:t>𝑜𝑟𝑎𝑐𝑙𝑒</m:t>
                    </m:r>
                    <m:r>
                      <a:rPr lang="en-CA" sz="2000" i="1" dirty="0" smtClean="0">
                        <a:solidFill>
                          <a:srgbClr val="000000"/>
                        </a:solidFill>
                        <a:latin typeface="Cambria Math" panose="02040503050406030204" pitchFamily="18" charset="0"/>
                      </a:rPr>
                      <m:t>(</m:t>
                    </m:r>
                    <m:r>
                      <a:rPr lang="en-CA" sz="2000" i="1" dirty="0" smtClean="0">
                        <a:solidFill>
                          <a:srgbClr val="000000"/>
                        </a:solidFill>
                        <a:latin typeface="Cambria Math" panose="02040503050406030204" pitchFamily="18" charset="0"/>
                      </a:rPr>
                      <m:t>𝐺</m:t>
                    </m:r>
                    <m:r>
                      <a:rPr lang="en-CA" sz="2000" i="1" dirty="0" smtClean="0">
                        <a:solidFill>
                          <a:srgbClr val="000000"/>
                        </a:solidFill>
                        <a:latin typeface="Cambria Math" panose="02040503050406030204" pitchFamily="18" charset="0"/>
                      </a:rPr>
                      <m:t>)</m:t>
                    </m:r>
                  </m:oMath>
                </a14:m>
                <a:endParaRPr lang="en-CA" sz="2000" dirty="0">
                  <a:solidFill>
                    <a:srgbClr val="000000"/>
                  </a:solidFill>
                </a:endParaRPr>
              </a:p>
            </p:txBody>
          </p:sp>
        </mc:Choice>
        <mc:Fallback>
          <p:sp>
            <p:nvSpPr>
              <p:cNvPr id="10" name="Rectangular Callout 9"/>
              <p:cNvSpPr>
                <a:spLocks noRot="1" noChangeAspect="1" noMove="1" noResize="1" noEditPoints="1" noAdjustHandles="1" noChangeArrowheads="1" noChangeShapeType="1" noTextEdit="1"/>
              </p:cNvSpPr>
              <p:nvPr/>
            </p:nvSpPr>
            <p:spPr>
              <a:xfrm>
                <a:off x="8344403" y="515863"/>
                <a:ext cx="3800353" cy="1410962"/>
              </a:xfrm>
              <a:prstGeom prst="wedgeRectCallout">
                <a:avLst>
                  <a:gd name="adj1" fmla="val 15434"/>
                  <a:gd name="adj2" fmla="val 42312"/>
                </a:avLst>
              </a:prstGeom>
              <a:blipFill>
                <a:blip r:embed="rId3"/>
                <a:stretch>
                  <a:fillRect l="-1118" r="-2396" b="-3419"/>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11" name="Rectangular Callout 10"/>
              <p:cNvSpPr/>
              <p:nvPr/>
            </p:nvSpPr>
            <p:spPr>
              <a:xfrm>
                <a:off x="1492526" y="3530645"/>
                <a:ext cx="8805214" cy="796839"/>
              </a:xfrm>
              <a:prstGeom prst="wedgeRectCallout">
                <a:avLst>
                  <a:gd name="adj1" fmla="val 15434"/>
                  <a:gd name="adj2" fmla="val 42312"/>
                </a:avLst>
              </a:prstGeom>
              <a:solidFill>
                <a:srgbClr val="FFFFFF"/>
              </a:solidFill>
              <a:ln>
                <a:solidFill>
                  <a:srgbClr val="00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CA" sz="2000" dirty="0">
                    <a:solidFill>
                      <a:srgbClr val="000000"/>
                    </a:solidFill>
                  </a:rPr>
                  <a:t>If </a:t>
                </a:r>
                <a14:m>
                  <m:oMath xmlns:m="http://schemas.openxmlformats.org/officeDocument/2006/math">
                    <m:r>
                      <a:rPr lang="en-CA" sz="2000" b="0" i="1" smtClean="0">
                        <a:solidFill>
                          <a:srgbClr val="000000"/>
                        </a:solidFill>
                        <a:latin typeface="Cambria Math" panose="02040503050406030204" pitchFamily="18" charset="0"/>
                      </a:rPr>
                      <m:t>𝐺</m:t>
                    </m:r>
                  </m:oMath>
                </a14:m>
                <a:r>
                  <a:rPr lang="en-CA" sz="2000" dirty="0">
                    <a:solidFill>
                      <a:srgbClr val="000000"/>
                    </a:solidFill>
                  </a:rPr>
                  <a:t> is a </a:t>
                </a:r>
                <a:r>
                  <a:rPr lang="en-CA" sz="2000" b="1" dirty="0">
                    <a:solidFill>
                      <a:srgbClr val="000000"/>
                    </a:solidFill>
                  </a:rPr>
                  <a:t>yes-instance</a:t>
                </a:r>
                <a:r>
                  <a:rPr lang="en-CA" sz="2000" dirty="0">
                    <a:solidFill>
                      <a:srgbClr val="000000"/>
                    </a:solidFill>
                  </a:rPr>
                  <a:t> of the problem, then must show there </a:t>
                </a:r>
                <a:r>
                  <a:rPr lang="en-CA" sz="2000" b="1" dirty="0">
                    <a:solidFill>
                      <a:srgbClr val="000000"/>
                    </a:solidFill>
                  </a:rPr>
                  <a:t>exists</a:t>
                </a:r>
                <a:r>
                  <a:rPr lang="en-CA" sz="2000" dirty="0">
                    <a:solidFill>
                      <a:srgbClr val="000000"/>
                    </a:solidFill>
                  </a:rPr>
                  <a:t> </a:t>
                </a:r>
                <a:r>
                  <a:rPr lang="en-CA" sz="2000" b="1" u="sng" dirty="0">
                    <a:solidFill>
                      <a:srgbClr val="000000"/>
                    </a:solidFill>
                  </a:rPr>
                  <a:t>some</a:t>
                </a:r>
                <a:r>
                  <a:rPr lang="en-CA" sz="2000" b="1" dirty="0">
                    <a:solidFill>
                      <a:srgbClr val="000000"/>
                    </a:solidFill>
                  </a:rPr>
                  <a:t> possible certificate </a:t>
                </a:r>
                <a14:m>
                  <m:oMath xmlns:m="http://schemas.openxmlformats.org/officeDocument/2006/math">
                    <m:r>
                      <a:rPr lang="en-CA" sz="2000" b="1" i="1" dirty="0" smtClean="0">
                        <a:solidFill>
                          <a:srgbClr val="000000"/>
                        </a:solidFill>
                        <a:latin typeface="Cambria Math" panose="02040503050406030204" pitchFamily="18" charset="0"/>
                      </a:rPr>
                      <m:t>𝑿</m:t>
                    </m:r>
                  </m:oMath>
                </a14:m>
                <a:r>
                  <a:rPr lang="en-CA" sz="2000" b="1" dirty="0">
                    <a:solidFill>
                      <a:srgbClr val="000000"/>
                    </a:solidFill>
                  </a:rPr>
                  <a:t> </a:t>
                </a:r>
                <a:r>
                  <a:rPr lang="en-CA" sz="2000" dirty="0">
                    <a:solidFill>
                      <a:srgbClr val="000000"/>
                    </a:solidFill>
                  </a:rPr>
                  <a:t>for which this procedure returns will true</a:t>
                </a:r>
              </a:p>
            </p:txBody>
          </p:sp>
        </mc:Choice>
        <mc:Fallback>
          <p:sp>
            <p:nvSpPr>
              <p:cNvPr id="11" name="Rectangular Callout 10"/>
              <p:cNvSpPr>
                <a:spLocks noRot="1" noChangeAspect="1" noMove="1" noResize="1" noEditPoints="1" noAdjustHandles="1" noChangeArrowheads="1" noChangeShapeType="1" noTextEdit="1"/>
              </p:cNvSpPr>
              <p:nvPr/>
            </p:nvSpPr>
            <p:spPr>
              <a:xfrm>
                <a:off x="1492526" y="3530645"/>
                <a:ext cx="8805214" cy="796839"/>
              </a:xfrm>
              <a:prstGeom prst="wedgeRectCallout">
                <a:avLst>
                  <a:gd name="adj1" fmla="val 15434"/>
                  <a:gd name="adj2" fmla="val 42312"/>
                </a:avLst>
              </a:prstGeom>
              <a:blipFill>
                <a:blip r:embed="rId4"/>
                <a:stretch>
                  <a:fillRect b="-6767"/>
                </a:stretch>
              </a:blipFill>
              <a:ln>
                <a:solidFill>
                  <a:srgbClr val="000000"/>
                </a:solidFill>
              </a:ln>
            </p:spPr>
            <p:txBody>
              <a:bodyPr/>
              <a:lstStyle/>
              <a:p>
                <a:r>
                  <a:rPr lang="en-CA">
                    <a:noFill/>
                  </a:rPr>
                  <a:t> </a:t>
                </a:r>
              </a:p>
            </p:txBody>
          </p:sp>
        </mc:Fallback>
      </mc:AlternateContent>
      <p:sp>
        <p:nvSpPr>
          <p:cNvPr id="3" name="Rectangular Callout 2"/>
          <p:cNvSpPr/>
          <p:nvPr/>
        </p:nvSpPr>
        <p:spPr>
          <a:xfrm>
            <a:off x="638238" y="4739006"/>
            <a:ext cx="2515473" cy="656314"/>
          </a:xfrm>
          <a:prstGeom prst="wedgeRectCallout">
            <a:avLst>
              <a:gd name="adj1" fmla="val 8499"/>
              <a:gd name="adj2" fmla="val -125023"/>
            </a:avLst>
          </a:prstGeom>
          <a:solidFill>
            <a:srgbClr val="FFFFFF"/>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CA" b="1" dirty="0">
                <a:solidFill>
                  <a:srgbClr val="000000"/>
                </a:solidFill>
              </a:rPr>
              <a:t>What would such a certificate look like?</a:t>
            </a:r>
          </a:p>
        </p:txBody>
      </p:sp>
      <p:sp>
        <p:nvSpPr>
          <p:cNvPr id="15" name="Rectangular Callout 14"/>
          <p:cNvSpPr/>
          <p:nvPr/>
        </p:nvSpPr>
        <p:spPr>
          <a:xfrm>
            <a:off x="8344403" y="1939386"/>
            <a:ext cx="3800353" cy="1318388"/>
          </a:xfrm>
          <a:prstGeom prst="wedgeRectCallout">
            <a:avLst>
              <a:gd name="adj1" fmla="val 15434"/>
              <a:gd name="adj2" fmla="val 42312"/>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rgbClr val="000000"/>
                </a:solidFill>
              </a:rPr>
              <a:t>A </a:t>
            </a:r>
            <a:r>
              <a:rPr lang="en-CA" sz="2000" b="1" u="sng" dirty="0">
                <a:solidFill>
                  <a:srgbClr val="000000"/>
                </a:solidFill>
              </a:rPr>
              <a:t>certificate X</a:t>
            </a:r>
            <a:r>
              <a:rPr lang="en-CA" sz="2000" dirty="0">
                <a:solidFill>
                  <a:srgbClr val="000000"/>
                </a:solidFill>
              </a:rPr>
              <a:t> consists of an </a:t>
            </a:r>
            <a:r>
              <a:rPr lang="en-CA" sz="2000" b="1" dirty="0">
                <a:solidFill>
                  <a:srgbClr val="000000"/>
                </a:solidFill>
              </a:rPr>
              <a:t>array</a:t>
            </a:r>
            <a:r>
              <a:rPr lang="en-CA" sz="2000" dirty="0">
                <a:solidFill>
                  <a:srgbClr val="000000"/>
                </a:solidFill>
              </a:rPr>
              <a:t> of node names (1…n), which </a:t>
            </a:r>
            <a:r>
              <a:rPr lang="en-CA" sz="2000" b="1" dirty="0">
                <a:solidFill>
                  <a:srgbClr val="000000"/>
                </a:solidFill>
              </a:rPr>
              <a:t>might</a:t>
            </a:r>
            <a:r>
              <a:rPr lang="en-CA" sz="2000" dirty="0">
                <a:solidFill>
                  <a:srgbClr val="000000"/>
                </a:solidFill>
              </a:rPr>
              <a:t> represent a Hamiltonian cycle</a:t>
            </a:r>
          </a:p>
        </p:txBody>
      </p:sp>
      <mc:AlternateContent xmlns:mc="http://schemas.openxmlformats.org/markup-compatibility/2006">
        <mc:Choice xmlns:a14="http://schemas.microsoft.com/office/drawing/2010/main" Requires="a14">
          <p:sp>
            <p:nvSpPr>
              <p:cNvPr id="14" name="Rectangular Callout 13"/>
              <p:cNvSpPr/>
              <p:nvPr/>
            </p:nvSpPr>
            <p:spPr>
              <a:xfrm>
                <a:off x="3488894" y="4619182"/>
                <a:ext cx="8306252" cy="1141122"/>
              </a:xfrm>
              <a:prstGeom prst="wedgeRectCallout">
                <a:avLst>
                  <a:gd name="adj1" fmla="val -54587"/>
                  <a:gd name="adj2" fmla="val -13374"/>
                </a:avLst>
              </a:prstGeom>
              <a:solidFill>
                <a:srgbClr val="FFFFFF"/>
              </a:solidFill>
              <a:ln>
                <a:solidFill>
                  <a:srgbClr val="00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CA" sz="2000" dirty="0">
                    <a:solidFill>
                      <a:srgbClr val="000000"/>
                    </a:solidFill>
                  </a:rPr>
                  <a:t>Yes-instance implies there </a:t>
                </a:r>
                <a:r>
                  <a:rPr lang="en-CA" sz="2000" b="1" dirty="0">
                    <a:solidFill>
                      <a:srgbClr val="000000"/>
                    </a:solidFill>
                  </a:rPr>
                  <a:t>is</a:t>
                </a:r>
                <a:r>
                  <a:rPr lang="en-CA" sz="2000" dirty="0">
                    <a:solidFill>
                      <a:srgbClr val="000000"/>
                    </a:solidFill>
                  </a:rPr>
                  <a:t> a Hamiltonian cycle.</a:t>
                </a:r>
                <a:br>
                  <a:rPr lang="en-CA" sz="2000" dirty="0">
                    <a:solidFill>
                      <a:srgbClr val="000000"/>
                    </a:solidFill>
                  </a:rPr>
                </a:br>
                <a:r>
                  <a:rPr lang="en-CA" sz="2000" dirty="0">
                    <a:solidFill>
                      <a:srgbClr val="000000"/>
                    </a:solidFill>
                  </a:rPr>
                  <a:t>Suppose </a:t>
                </a:r>
                <a14:m>
                  <m:oMath xmlns:m="http://schemas.openxmlformats.org/officeDocument/2006/math">
                    <m:r>
                      <a:rPr lang="en-CA" sz="2000" i="1" dirty="0" smtClean="0">
                        <a:solidFill>
                          <a:srgbClr val="000000"/>
                        </a:solidFill>
                        <a:latin typeface="Cambria Math" panose="02040503050406030204" pitchFamily="18" charset="0"/>
                      </a:rPr>
                      <m:t>𝑋</m:t>
                    </m:r>
                  </m:oMath>
                </a14:m>
                <a:r>
                  <a:rPr lang="en-CA" sz="2000" dirty="0">
                    <a:solidFill>
                      <a:srgbClr val="000000"/>
                    </a:solidFill>
                  </a:rPr>
                  <a:t> is a sequence of </a:t>
                </a:r>
                <a14:m>
                  <m:oMath xmlns:m="http://schemas.openxmlformats.org/officeDocument/2006/math">
                    <m:r>
                      <a:rPr lang="en-CA" sz="2000" i="1" dirty="0" smtClean="0">
                        <a:solidFill>
                          <a:srgbClr val="000000"/>
                        </a:solidFill>
                        <a:latin typeface="Cambria Math" panose="02040503050406030204" pitchFamily="18" charset="0"/>
                      </a:rPr>
                      <m:t>𝑛</m:t>
                    </m:r>
                  </m:oMath>
                </a14:m>
                <a:r>
                  <a:rPr lang="en-CA" sz="2000" dirty="0">
                    <a:solidFill>
                      <a:srgbClr val="000000"/>
                    </a:solidFill>
                  </a:rPr>
                  <a:t> consecutive nodes on that cycle.</a:t>
                </a:r>
                <a:br>
                  <a:rPr lang="en-CA" sz="2000" dirty="0">
                    <a:solidFill>
                      <a:srgbClr val="000000"/>
                    </a:solidFill>
                  </a:rPr>
                </a:br>
                <a:r>
                  <a:rPr lang="en-CA" sz="2000" dirty="0">
                    <a:solidFill>
                      <a:srgbClr val="000000"/>
                    </a:solidFill>
                  </a:rPr>
                  <a:t>Then we return true!</a:t>
                </a:r>
              </a:p>
            </p:txBody>
          </p:sp>
        </mc:Choice>
        <mc:Fallback>
          <p:sp>
            <p:nvSpPr>
              <p:cNvPr id="14" name="Rectangular Callout 13"/>
              <p:cNvSpPr>
                <a:spLocks noRot="1" noChangeAspect="1" noMove="1" noResize="1" noEditPoints="1" noAdjustHandles="1" noChangeArrowheads="1" noChangeShapeType="1" noTextEdit="1"/>
              </p:cNvSpPr>
              <p:nvPr/>
            </p:nvSpPr>
            <p:spPr>
              <a:xfrm>
                <a:off x="3488894" y="4619182"/>
                <a:ext cx="8306252" cy="1141122"/>
              </a:xfrm>
              <a:prstGeom prst="wedgeRectCallout">
                <a:avLst>
                  <a:gd name="adj1" fmla="val -54587"/>
                  <a:gd name="adj2" fmla="val -13374"/>
                </a:avLst>
              </a:prstGeom>
              <a:blipFill>
                <a:blip r:embed="rId5"/>
                <a:stretch>
                  <a:fillRect b="-3175"/>
                </a:stretch>
              </a:blipFill>
              <a:ln>
                <a:solidFill>
                  <a:srgbClr val="000000"/>
                </a:solidFill>
              </a:ln>
            </p:spPr>
            <p:txBody>
              <a:bodyPr/>
              <a:lstStyle/>
              <a:p>
                <a:r>
                  <a:rPr lang="en-CA">
                    <a:noFill/>
                  </a:rPr>
                  <a:t> </a:t>
                </a:r>
              </a:p>
            </p:txBody>
          </p:sp>
        </mc:Fallback>
      </mc:AlternateContent>
      <p:sp>
        <p:nvSpPr>
          <p:cNvPr id="4" name="Slide Number Placeholder 3">
            <a:extLst>
              <a:ext uri="{FF2B5EF4-FFF2-40B4-BE49-F238E27FC236}">
                <a16:creationId xmlns:a16="http://schemas.microsoft.com/office/drawing/2014/main" id="{4640324C-3D90-AE2F-B9F4-55E859E03D6C}"/>
              </a:ext>
            </a:extLst>
          </p:cNvPr>
          <p:cNvSpPr>
            <a:spLocks noGrp="1"/>
          </p:cNvSpPr>
          <p:nvPr>
            <p:ph type="sldNum" sz="quarter" idx="12"/>
          </p:nvPr>
        </p:nvSpPr>
        <p:spPr/>
        <p:txBody>
          <a:bodyPr/>
          <a:lstStyle/>
          <a:p>
            <a:fld id="{D57F1E4F-1CFF-5643-939E-217C01CDF565}" type="slidenum">
              <a:rPr lang="en-US" smtClean="0">
                <a:solidFill>
                  <a:srgbClr val="000000"/>
                </a:solidFill>
              </a:rPr>
              <a:pPr/>
              <a:t>15</a:t>
            </a:fld>
            <a:endParaRPr lang="en-US" dirty="0">
              <a:solidFill>
                <a:srgbClr val="000000"/>
              </a:solidFill>
            </a:endParaRPr>
          </a:p>
        </p:txBody>
      </p:sp>
    </p:spTree>
    <p:extLst>
      <p:ext uri="{BB962C8B-B14F-4D97-AF65-F5344CB8AC3E}">
        <p14:creationId xmlns:p14="http://schemas.microsoft.com/office/powerpoint/2010/main" val="2968844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67" y="-2"/>
            <a:ext cx="12100690" cy="429660"/>
          </a:xfrm>
        </p:spPr>
        <p:txBody>
          <a:bodyPr>
            <a:noAutofit/>
          </a:bodyPr>
          <a:lstStyle/>
          <a:p>
            <a:r>
              <a:rPr lang="en-CA" sz="2800" b="1" dirty="0">
                <a:solidFill>
                  <a:srgbClr val="000000"/>
                </a:solidFill>
              </a:rPr>
              <a:t>Example:</a:t>
            </a:r>
            <a:r>
              <a:rPr lang="en-CA" sz="2800" dirty="0">
                <a:solidFill>
                  <a:srgbClr val="000000"/>
                </a:solidFill>
              </a:rPr>
              <a:t> Showing “Hamiltonian Cycle” is </a:t>
            </a:r>
            <a:r>
              <a:rPr lang="en-CA" sz="2800" b="1" dirty="0">
                <a:solidFill>
                  <a:srgbClr val="000000"/>
                </a:solidFill>
              </a:rPr>
              <a:t>in NP</a:t>
            </a:r>
          </a:p>
        </p:txBody>
      </p:sp>
      <mc:AlternateContent xmlns:mc="http://schemas.openxmlformats.org/markup-compatibility/2006">
        <mc:Choice xmlns:a14="http://schemas.microsoft.com/office/drawing/2010/main" Requires="a14">
          <p:sp>
            <p:nvSpPr>
              <p:cNvPr id="12" name="Rectangular Callout 11"/>
              <p:cNvSpPr/>
              <p:nvPr/>
            </p:nvSpPr>
            <p:spPr>
              <a:xfrm>
                <a:off x="179020" y="3429000"/>
                <a:ext cx="7867521" cy="867358"/>
              </a:xfrm>
              <a:prstGeom prst="wedgeRectCallout">
                <a:avLst>
                  <a:gd name="adj1" fmla="val 15434"/>
                  <a:gd name="adj2" fmla="val 42312"/>
                </a:avLst>
              </a:prstGeom>
              <a:solidFill>
                <a:srgbClr val="FFFFFF"/>
              </a:solidFill>
              <a:ln>
                <a:solidFill>
                  <a:srgbClr val="00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sz="2000" dirty="0">
                    <a:solidFill>
                      <a:srgbClr val="000000"/>
                    </a:solidFill>
                  </a:rPr>
                  <a:t>If </a:t>
                </a:r>
                <a14:m>
                  <m:oMath xmlns:m="http://schemas.openxmlformats.org/officeDocument/2006/math">
                    <m:r>
                      <a:rPr lang="en-CA" sz="2000" b="0" i="1" smtClean="0">
                        <a:solidFill>
                          <a:srgbClr val="000000"/>
                        </a:solidFill>
                        <a:latin typeface="Cambria Math" panose="02040503050406030204" pitchFamily="18" charset="0"/>
                      </a:rPr>
                      <m:t>𝐺</m:t>
                    </m:r>
                  </m:oMath>
                </a14:m>
                <a:r>
                  <a:rPr lang="en-CA" sz="2000" dirty="0">
                    <a:solidFill>
                      <a:srgbClr val="000000"/>
                    </a:solidFill>
                  </a:rPr>
                  <a:t> is a </a:t>
                </a:r>
                <a:r>
                  <a:rPr lang="en-CA" sz="2000" b="1" dirty="0">
                    <a:solidFill>
                      <a:srgbClr val="000000"/>
                    </a:solidFill>
                  </a:rPr>
                  <a:t>no-instance </a:t>
                </a:r>
                <a:r>
                  <a:rPr lang="en-CA" sz="2000" dirty="0">
                    <a:solidFill>
                      <a:srgbClr val="000000"/>
                    </a:solidFill>
                  </a:rPr>
                  <a:t>of the problem, then</a:t>
                </a:r>
                <a:br>
                  <a:rPr lang="en-CA" sz="2000" dirty="0">
                    <a:solidFill>
                      <a:srgbClr val="000000"/>
                    </a:solidFill>
                  </a:rPr>
                </a:br>
                <a:r>
                  <a:rPr lang="en-CA" sz="2000" dirty="0">
                    <a:solidFill>
                      <a:srgbClr val="000000"/>
                    </a:solidFill>
                  </a:rPr>
                  <a:t>“</a:t>
                </a:r>
                <a:r>
                  <a:rPr lang="en-CA" sz="2000" b="1" dirty="0">
                    <a:solidFill>
                      <a:srgbClr val="000000"/>
                    </a:solidFill>
                  </a:rPr>
                  <a:t>every</a:t>
                </a:r>
                <a:r>
                  <a:rPr lang="en-CA" sz="2000" dirty="0">
                    <a:solidFill>
                      <a:srgbClr val="000000"/>
                    </a:solidFill>
                  </a:rPr>
                  <a:t> possible certificate should cause verify to return false”</a:t>
                </a:r>
              </a:p>
            </p:txBody>
          </p:sp>
        </mc:Choice>
        <mc:Fallback>
          <p:sp>
            <p:nvSpPr>
              <p:cNvPr id="12" name="Rectangular Callout 11"/>
              <p:cNvSpPr>
                <a:spLocks noRot="1" noChangeAspect="1" noMove="1" noResize="1" noEditPoints="1" noAdjustHandles="1" noChangeArrowheads="1" noChangeShapeType="1" noTextEdit="1"/>
              </p:cNvSpPr>
              <p:nvPr/>
            </p:nvSpPr>
            <p:spPr>
              <a:xfrm>
                <a:off x="179020" y="3429000"/>
                <a:ext cx="7867521" cy="867358"/>
              </a:xfrm>
              <a:prstGeom prst="wedgeRectCallout">
                <a:avLst>
                  <a:gd name="adj1" fmla="val 15434"/>
                  <a:gd name="adj2" fmla="val 42312"/>
                </a:avLst>
              </a:prstGeom>
              <a:blipFill>
                <a:blip r:embed="rId2"/>
                <a:stretch>
                  <a:fillRect b="-2083"/>
                </a:stretch>
              </a:blipFill>
              <a:ln>
                <a:solidFill>
                  <a:srgbClr val="000000"/>
                </a:solidFill>
              </a:ln>
            </p:spPr>
            <p:txBody>
              <a:bodyPr/>
              <a:lstStyle/>
              <a:p>
                <a:r>
                  <a:rPr lang="en-CA">
                    <a:noFill/>
                  </a:rPr>
                  <a:t> </a:t>
                </a:r>
              </a:p>
            </p:txBody>
          </p:sp>
        </mc:Fallback>
      </mc:AlternateContent>
      <p:sp>
        <p:nvSpPr>
          <p:cNvPr id="13" name="Rectangular Callout 12"/>
          <p:cNvSpPr/>
          <p:nvPr/>
        </p:nvSpPr>
        <p:spPr>
          <a:xfrm>
            <a:off x="7260531" y="5669112"/>
            <a:ext cx="4239921" cy="488514"/>
          </a:xfrm>
          <a:prstGeom prst="wedgeRectCallout">
            <a:avLst>
              <a:gd name="adj1" fmla="val 15434"/>
              <a:gd name="adj2" fmla="val 42312"/>
            </a:avLst>
          </a:prstGeom>
          <a:solidFill>
            <a:srgbClr val="FFFFFF"/>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CA" sz="2000" dirty="0">
                <a:solidFill>
                  <a:srgbClr val="000000"/>
                </a:solidFill>
              </a:rPr>
              <a:t>So, Hamiltonian Cycle </a:t>
            </a:r>
            <a:r>
              <a:rPr lang="en-CA" sz="2000" b="1" dirty="0">
                <a:solidFill>
                  <a:srgbClr val="000000"/>
                </a:solidFill>
              </a:rPr>
              <a:t>is in NP</a:t>
            </a:r>
          </a:p>
        </p:txBody>
      </p:sp>
      <mc:AlternateContent xmlns:mc="http://schemas.openxmlformats.org/markup-compatibility/2006">
        <mc:Choice xmlns:a14="http://schemas.microsoft.com/office/drawing/2010/main" Requires="a14">
          <p:sp>
            <p:nvSpPr>
              <p:cNvPr id="16" name="Rectangular Callout 15"/>
              <p:cNvSpPr/>
              <p:nvPr/>
            </p:nvSpPr>
            <p:spPr>
              <a:xfrm>
                <a:off x="179020" y="4509471"/>
                <a:ext cx="6338235" cy="729157"/>
              </a:xfrm>
              <a:prstGeom prst="wedgeRectCallout">
                <a:avLst>
                  <a:gd name="adj1" fmla="val 17501"/>
                  <a:gd name="adj2" fmla="val -84459"/>
                </a:avLst>
              </a:prstGeom>
              <a:solidFill>
                <a:srgbClr val="FFFFFF"/>
              </a:solidFill>
              <a:ln>
                <a:solidFill>
                  <a:srgbClr val="00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sz="2000" b="1" dirty="0">
                    <a:solidFill>
                      <a:srgbClr val="000000"/>
                    </a:solidFill>
                  </a:rPr>
                  <a:t>Easier to prove the contrapositive:</a:t>
                </a:r>
                <a:br>
                  <a:rPr lang="en-CA" sz="2000" b="1" dirty="0">
                    <a:solidFill>
                      <a:srgbClr val="000000"/>
                    </a:solidFill>
                  </a:rPr>
                </a:br>
                <a:r>
                  <a:rPr lang="en-CA" sz="2000" b="1" dirty="0">
                    <a:solidFill>
                      <a:srgbClr val="000000"/>
                    </a:solidFill>
                  </a:rPr>
                  <a:t>“</a:t>
                </a:r>
                <a:r>
                  <a:rPr lang="en-CA" sz="2000" dirty="0">
                    <a:solidFill>
                      <a:srgbClr val="000000"/>
                    </a:solidFill>
                  </a:rPr>
                  <a:t>if verify returns true, then </a:t>
                </a:r>
                <a14:m>
                  <m:oMath xmlns:m="http://schemas.openxmlformats.org/officeDocument/2006/math">
                    <m:r>
                      <a:rPr lang="en-CA" sz="2000" b="0" i="1" smtClean="0">
                        <a:solidFill>
                          <a:srgbClr val="000000"/>
                        </a:solidFill>
                        <a:latin typeface="Cambria Math" panose="02040503050406030204" pitchFamily="18" charset="0"/>
                      </a:rPr>
                      <m:t>𝐺</m:t>
                    </m:r>
                  </m:oMath>
                </a14:m>
                <a:r>
                  <a:rPr lang="en-CA" sz="2000" dirty="0">
                    <a:solidFill>
                      <a:srgbClr val="000000"/>
                    </a:solidFill>
                  </a:rPr>
                  <a:t> is a yes-instance.”</a:t>
                </a:r>
              </a:p>
            </p:txBody>
          </p:sp>
        </mc:Choice>
        <mc:Fallback>
          <p:sp>
            <p:nvSpPr>
              <p:cNvPr id="16" name="Rectangular Callout 15"/>
              <p:cNvSpPr>
                <a:spLocks noRot="1" noChangeAspect="1" noMove="1" noResize="1" noEditPoints="1" noAdjustHandles="1" noChangeArrowheads="1" noChangeShapeType="1" noTextEdit="1"/>
              </p:cNvSpPr>
              <p:nvPr/>
            </p:nvSpPr>
            <p:spPr>
              <a:xfrm>
                <a:off x="179020" y="4509471"/>
                <a:ext cx="6338235" cy="729157"/>
              </a:xfrm>
              <a:prstGeom prst="wedgeRectCallout">
                <a:avLst>
                  <a:gd name="adj1" fmla="val 17501"/>
                  <a:gd name="adj2" fmla="val -84459"/>
                </a:avLst>
              </a:prstGeom>
              <a:blipFill>
                <a:blip r:embed="rId3"/>
                <a:stretch>
                  <a:fillRect b="-9202"/>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17" name="Rectangular Callout 16"/>
              <p:cNvSpPr/>
              <p:nvPr/>
            </p:nvSpPr>
            <p:spPr>
              <a:xfrm>
                <a:off x="6853034" y="4509472"/>
                <a:ext cx="5206000" cy="1056708"/>
              </a:xfrm>
              <a:prstGeom prst="wedgeRectCallout">
                <a:avLst>
                  <a:gd name="adj1" fmla="val -62481"/>
                  <a:gd name="adj2" fmla="val 2663"/>
                </a:avLst>
              </a:prstGeom>
              <a:solidFill>
                <a:srgbClr val="FFFFFF"/>
              </a:solidFill>
              <a:ln>
                <a:solidFill>
                  <a:srgbClr val="000000"/>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sz="2000" dirty="0">
                    <a:solidFill>
                      <a:srgbClr val="000000"/>
                    </a:solidFill>
                  </a:rPr>
                  <a:t>If we return true, then the graph contains a cycle with </a:t>
                </a:r>
                <a14:m>
                  <m:oMath xmlns:m="http://schemas.openxmlformats.org/officeDocument/2006/math">
                    <m:r>
                      <a:rPr lang="en-CA" sz="2000" i="1" dirty="0" smtClean="0">
                        <a:solidFill>
                          <a:srgbClr val="000000"/>
                        </a:solidFill>
                        <a:latin typeface="Cambria Math" panose="02040503050406030204" pitchFamily="18" charset="0"/>
                      </a:rPr>
                      <m:t>𝑛</m:t>
                    </m:r>
                  </m:oMath>
                </a14:m>
                <a:r>
                  <a:rPr lang="en-CA" sz="2000" dirty="0">
                    <a:solidFill>
                      <a:srgbClr val="000000"/>
                    </a:solidFill>
                  </a:rPr>
                  <a:t> distinct nodes…</a:t>
                </a:r>
              </a:p>
              <a:p>
                <a:pPr algn="ctr"/>
                <a:r>
                  <a:rPr lang="en-CA" sz="2000" dirty="0">
                    <a:solidFill>
                      <a:srgbClr val="000000"/>
                    </a:solidFill>
                  </a:rPr>
                  <a:t>So </a:t>
                </a:r>
                <a14:m>
                  <m:oMath xmlns:m="http://schemas.openxmlformats.org/officeDocument/2006/math">
                    <m:r>
                      <a:rPr lang="en-CA" sz="2000" i="1">
                        <a:solidFill>
                          <a:srgbClr val="000000"/>
                        </a:solidFill>
                        <a:latin typeface="Cambria Math" panose="02040503050406030204" pitchFamily="18" charset="0"/>
                      </a:rPr>
                      <m:t>𝐺</m:t>
                    </m:r>
                  </m:oMath>
                </a14:m>
                <a:r>
                  <a:rPr lang="en-CA" sz="2000" dirty="0">
                    <a:solidFill>
                      <a:srgbClr val="000000"/>
                    </a:solidFill>
                  </a:rPr>
                  <a:t> is a yes-instance</a:t>
                </a:r>
              </a:p>
            </p:txBody>
          </p:sp>
        </mc:Choice>
        <mc:Fallback>
          <p:sp>
            <p:nvSpPr>
              <p:cNvPr id="17" name="Rectangular Callout 16"/>
              <p:cNvSpPr>
                <a:spLocks noRot="1" noChangeAspect="1" noMove="1" noResize="1" noEditPoints="1" noAdjustHandles="1" noChangeArrowheads="1" noChangeShapeType="1" noTextEdit="1"/>
              </p:cNvSpPr>
              <p:nvPr/>
            </p:nvSpPr>
            <p:spPr>
              <a:xfrm>
                <a:off x="6853034" y="4509472"/>
                <a:ext cx="5206000" cy="1056708"/>
              </a:xfrm>
              <a:prstGeom prst="wedgeRectCallout">
                <a:avLst>
                  <a:gd name="adj1" fmla="val -62481"/>
                  <a:gd name="adj2" fmla="val 2663"/>
                </a:avLst>
              </a:prstGeom>
              <a:blipFill>
                <a:blip r:embed="rId4"/>
                <a:stretch>
                  <a:fillRect t="-571" b="-7429"/>
                </a:stretch>
              </a:blipFill>
              <a:ln>
                <a:solidFill>
                  <a:srgbClr val="000000"/>
                </a:solidFill>
              </a:ln>
            </p:spPr>
            <p:txBody>
              <a:bodyPr/>
              <a:lstStyle/>
              <a:p>
                <a:r>
                  <a:rPr lang="en-CA">
                    <a:noFill/>
                  </a:rPr>
                  <a:t> </a:t>
                </a:r>
              </a:p>
            </p:txBody>
          </p:sp>
        </mc:Fallback>
      </mc:AlternateContent>
      <p:sp>
        <p:nvSpPr>
          <p:cNvPr id="4" name="Slide Number Placeholder 3">
            <a:extLst>
              <a:ext uri="{FF2B5EF4-FFF2-40B4-BE49-F238E27FC236}">
                <a16:creationId xmlns:a16="http://schemas.microsoft.com/office/drawing/2014/main" id="{4640324C-3D90-AE2F-B9F4-55E859E03D6C}"/>
              </a:ext>
            </a:extLst>
          </p:cNvPr>
          <p:cNvSpPr>
            <a:spLocks noGrp="1"/>
          </p:cNvSpPr>
          <p:nvPr>
            <p:ph type="sldNum" sz="quarter" idx="12"/>
          </p:nvPr>
        </p:nvSpPr>
        <p:spPr/>
        <p:txBody>
          <a:bodyPr/>
          <a:lstStyle/>
          <a:p>
            <a:fld id="{D57F1E4F-1CFF-5643-939E-217C01CDF565}" type="slidenum">
              <a:rPr lang="en-US" smtClean="0">
                <a:solidFill>
                  <a:srgbClr val="000000"/>
                </a:solidFill>
              </a:rPr>
              <a:pPr/>
              <a:t>16</a:t>
            </a:fld>
            <a:endParaRPr lang="en-US" dirty="0">
              <a:solidFill>
                <a:srgbClr val="000000"/>
              </a:solidFill>
            </a:endParaRPr>
          </a:p>
        </p:txBody>
      </p:sp>
      <p:pic>
        <p:nvPicPr>
          <p:cNvPr id="5" name="Picture 5">
            <a:extLst>
              <a:ext uri="{FF2B5EF4-FFF2-40B4-BE49-F238E27FC236}">
                <a16:creationId xmlns:a16="http://schemas.microsoft.com/office/drawing/2014/main" id="{4E41496D-2645-5635-8FCB-0B278FBF1FFE}"/>
              </a:ext>
            </a:extLst>
          </p:cNvPr>
          <p:cNvPicPr>
            <a:picLocks/>
          </p:cNvPicPr>
          <p:nvPr/>
        </p:nvPicPr>
        <p:blipFill>
          <a:blip r:embed="rId5"/>
          <a:stretch>
            <a:fillRect/>
          </a:stretch>
        </p:blipFill>
        <p:spPr>
          <a:xfrm>
            <a:off x="147654" y="620998"/>
            <a:ext cx="8196750" cy="2636776"/>
          </a:xfrm>
          <a:prstGeom prst="rect">
            <a:avLst/>
          </a:prstGeom>
        </p:spPr>
      </p:pic>
      <mc:AlternateContent xmlns:mc="http://schemas.openxmlformats.org/markup-compatibility/2006">
        <mc:Choice xmlns:a14="http://schemas.microsoft.com/office/drawing/2010/main" Requires="a14">
          <p:sp>
            <p:nvSpPr>
              <p:cNvPr id="7" name="Rectangular Callout 9">
                <a:extLst>
                  <a:ext uri="{FF2B5EF4-FFF2-40B4-BE49-F238E27FC236}">
                    <a16:creationId xmlns:a16="http://schemas.microsoft.com/office/drawing/2014/main" id="{240BAE16-4077-E8B6-6CB9-DAE890B2AACE}"/>
                  </a:ext>
                </a:extLst>
              </p:cNvPr>
              <p:cNvSpPr/>
              <p:nvPr/>
            </p:nvSpPr>
            <p:spPr>
              <a:xfrm>
                <a:off x="8344403" y="515863"/>
                <a:ext cx="3800353" cy="1410962"/>
              </a:xfrm>
              <a:prstGeom prst="wedgeRectCallout">
                <a:avLst>
                  <a:gd name="adj1" fmla="val 15434"/>
                  <a:gd name="adj2" fmla="val 42312"/>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rgbClr val="000000"/>
                    </a:solidFill>
                  </a:rPr>
                  <a:t>This is a </a:t>
                </a:r>
                <a14:m>
                  <m:oMath xmlns:m="http://schemas.openxmlformats.org/officeDocument/2006/math">
                    <m:r>
                      <a:rPr lang="en-CA" sz="2000" b="1" i="1" dirty="0" smtClean="0">
                        <a:solidFill>
                          <a:srgbClr val="000000"/>
                        </a:solidFill>
                        <a:latin typeface="Cambria Math" panose="02040503050406030204" pitchFamily="18" charset="0"/>
                      </a:rPr>
                      <m:t>𝒗𝒆𝒓𝒊𝒇𝒚</m:t>
                    </m:r>
                  </m:oMath>
                </a14:m>
                <a:r>
                  <a:rPr lang="en-CA" sz="2000" dirty="0">
                    <a:solidFill>
                      <a:srgbClr val="000000"/>
                    </a:solidFill>
                  </a:rPr>
                  <a:t> algorithm that we imagine being called on the certificate </a:t>
                </a:r>
                <a14:m>
                  <m:oMath xmlns:m="http://schemas.openxmlformats.org/officeDocument/2006/math">
                    <m:r>
                      <a:rPr lang="en-CA" sz="2000" b="0" i="1" smtClean="0">
                        <a:solidFill>
                          <a:srgbClr val="000000"/>
                        </a:solidFill>
                        <a:latin typeface="Cambria Math" panose="02040503050406030204" pitchFamily="18" charset="0"/>
                      </a:rPr>
                      <m:t>𝑋</m:t>
                    </m:r>
                  </m:oMath>
                </a14:m>
                <a:r>
                  <a:rPr lang="en-CA" sz="2000" dirty="0">
                    <a:solidFill>
                      <a:srgbClr val="000000"/>
                    </a:solidFill>
                  </a:rPr>
                  <a:t> produced by </a:t>
                </a:r>
                <a14:m>
                  <m:oMath xmlns:m="http://schemas.openxmlformats.org/officeDocument/2006/math">
                    <m:r>
                      <a:rPr lang="en-CA" sz="2000" i="1" dirty="0" smtClean="0">
                        <a:solidFill>
                          <a:srgbClr val="000000"/>
                        </a:solidFill>
                        <a:latin typeface="Cambria Math" panose="02040503050406030204" pitchFamily="18" charset="0"/>
                      </a:rPr>
                      <m:t>𝑜𝑟𝑎𝑐𝑙𝑒</m:t>
                    </m:r>
                    <m:r>
                      <a:rPr lang="en-CA" sz="2000" i="1" dirty="0" smtClean="0">
                        <a:solidFill>
                          <a:srgbClr val="000000"/>
                        </a:solidFill>
                        <a:latin typeface="Cambria Math" panose="02040503050406030204" pitchFamily="18" charset="0"/>
                      </a:rPr>
                      <m:t>(</m:t>
                    </m:r>
                    <m:r>
                      <a:rPr lang="en-CA" sz="2000" i="1" dirty="0" smtClean="0">
                        <a:solidFill>
                          <a:srgbClr val="000000"/>
                        </a:solidFill>
                        <a:latin typeface="Cambria Math" panose="02040503050406030204" pitchFamily="18" charset="0"/>
                      </a:rPr>
                      <m:t>𝐺</m:t>
                    </m:r>
                    <m:r>
                      <a:rPr lang="en-CA" sz="2000" i="1" dirty="0" smtClean="0">
                        <a:solidFill>
                          <a:srgbClr val="000000"/>
                        </a:solidFill>
                        <a:latin typeface="Cambria Math" panose="02040503050406030204" pitchFamily="18" charset="0"/>
                      </a:rPr>
                      <m:t>)</m:t>
                    </m:r>
                  </m:oMath>
                </a14:m>
                <a:endParaRPr lang="en-CA" sz="2000" dirty="0">
                  <a:solidFill>
                    <a:srgbClr val="000000"/>
                  </a:solidFill>
                </a:endParaRPr>
              </a:p>
            </p:txBody>
          </p:sp>
        </mc:Choice>
        <mc:Fallback>
          <p:sp>
            <p:nvSpPr>
              <p:cNvPr id="7" name="Rectangular Callout 9">
                <a:extLst>
                  <a:ext uri="{FF2B5EF4-FFF2-40B4-BE49-F238E27FC236}">
                    <a16:creationId xmlns:a16="http://schemas.microsoft.com/office/drawing/2014/main" id="{240BAE16-4077-E8B6-6CB9-DAE890B2AACE}"/>
                  </a:ext>
                </a:extLst>
              </p:cNvPr>
              <p:cNvSpPr>
                <a:spLocks noRot="1" noChangeAspect="1" noMove="1" noResize="1" noEditPoints="1" noAdjustHandles="1" noChangeArrowheads="1" noChangeShapeType="1" noTextEdit="1"/>
              </p:cNvSpPr>
              <p:nvPr/>
            </p:nvSpPr>
            <p:spPr>
              <a:xfrm>
                <a:off x="8344403" y="515863"/>
                <a:ext cx="3800353" cy="1410962"/>
              </a:xfrm>
              <a:prstGeom prst="wedgeRectCallout">
                <a:avLst>
                  <a:gd name="adj1" fmla="val 15434"/>
                  <a:gd name="adj2" fmla="val 42312"/>
                </a:avLst>
              </a:prstGeom>
              <a:blipFill>
                <a:blip r:embed="rId6"/>
                <a:stretch>
                  <a:fillRect l="-1118" r="-2396" b="-3419"/>
                </a:stretch>
              </a:blipFill>
              <a:ln>
                <a:solidFill>
                  <a:srgbClr val="000000"/>
                </a:solidFill>
              </a:ln>
            </p:spPr>
            <p:txBody>
              <a:bodyPr/>
              <a:lstStyle/>
              <a:p>
                <a:r>
                  <a:rPr lang="en-CA">
                    <a:noFill/>
                  </a:rPr>
                  <a:t> </a:t>
                </a:r>
              </a:p>
            </p:txBody>
          </p:sp>
        </mc:Fallback>
      </mc:AlternateContent>
      <p:sp>
        <p:nvSpPr>
          <p:cNvPr id="8" name="Rectangular Callout 14">
            <a:extLst>
              <a:ext uri="{FF2B5EF4-FFF2-40B4-BE49-F238E27FC236}">
                <a16:creationId xmlns:a16="http://schemas.microsoft.com/office/drawing/2014/main" id="{60B6C0F0-C8F3-0CD4-8649-629A037B5189}"/>
              </a:ext>
            </a:extLst>
          </p:cNvPr>
          <p:cNvSpPr/>
          <p:nvPr/>
        </p:nvSpPr>
        <p:spPr>
          <a:xfrm>
            <a:off x="8344403" y="1939386"/>
            <a:ext cx="3800353" cy="1318388"/>
          </a:xfrm>
          <a:prstGeom prst="wedgeRectCallout">
            <a:avLst>
              <a:gd name="adj1" fmla="val 15434"/>
              <a:gd name="adj2" fmla="val 42312"/>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rgbClr val="000000"/>
                </a:solidFill>
              </a:rPr>
              <a:t>A </a:t>
            </a:r>
            <a:r>
              <a:rPr lang="en-CA" sz="2000" b="1" u="sng" dirty="0">
                <a:solidFill>
                  <a:srgbClr val="000000"/>
                </a:solidFill>
              </a:rPr>
              <a:t>certificate X</a:t>
            </a:r>
            <a:r>
              <a:rPr lang="en-CA" sz="2000" dirty="0">
                <a:solidFill>
                  <a:srgbClr val="000000"/>
                </a:solidFill>
              </a:rPr>
              <a:t> consists of an </a:t>
            </a:r>
            <a:r>
              <a:rPr lang="en-CA" sz="2000" b="1" dirty="0">
                <a:solidFill>
                  <a:srgbClr val="000000"/>
                </a:solidFill>
              </a:rPr>
              <a:t>array</a:t>
            </a:r>
            <a:r>
              <a:rPr lang="en-CA" sz="2000" dirty="0">
                <a:solidFill>
                  <a:srgbClr val="000000"/>
                </a:solidFill>
              </a:rPr>
              <a:t> of node names (1…n), which </a:t>
            </a:r>
            <a:r>
              <a:rPr lang="en-CA" sz="2000" b="1" dirty="0">
                <a:solidFill>
                  <a:srgbClr val="000000"/>
                </a:solidFill>
              </a:rPr>
              <a:t>might</a:t>
            </a:r>
            <a:r>
              <a:rPr lang="en-CA" sz="2000" dirty="0">
                <a:solidFill>
                  <a:srgbClr val="000000"/>
                </a:solidFill>
              </a:rPr>
              <a:t> represent a Hamiltonian cycle</a:t>
            </a:r>
          </a:p>
        </p:txBody>
      </p:sp>
    </p:spTree>
    <p:extLst>
      <p:ext uri="{BB962C8B-B14F-4D97-AF65-F5344CB8AC3E}">
        <p14:creationId xmlns:p14="http://schemas.microsoft.com/office/powerpoint/2010/main" val="1561709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rgbClr val="000000"/>
                </a:solidFill>
              </a:rPr>
              <a:t>How are </a:t>
            </a:r>
            <a:r>
              <a:rPr lang="en-CA" b="1" dirty="0">
                <a:solidFill>
                  <a:srgbClr val="000000"/>
                </a:solidFill>
              </a:rPr>
              <a:t>P</a:t>
            </a:r>
            <a:r>
              <a:rPr lang="en-CA" dirty="0">
                <a:solidFill>
                  <a:srgbClr val="000000"/>
                </a:solidFill>
              </a:rPr>
              <a:t> and </a:t>
            </a:r>
            <a:r>
              <a:rPr lang="en-CA" b="1" dirty="0">
                <a:solidFill>
                  <a:srgbClr val="000000"/>
                </a:solidFill>
              </a:rPr>
              <a:t>NP</a:t>
            </a:r>
            <a:r>
              <a:rPr lang="en-CA" dirty="0">
                <a:solidFill>
                  <a:srgbClr val="000000"/>
                </a:solidFill>
              </a:rPr>
              <a:t> related?</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36005" y="1028384"/>
                <a:ext cx="11420917" cy="4940368"/>
              </a:xfrm>
            </p:spPr>
            <p:txBody>
              <a:bodyPr>
                <a:normAutofit/>
              </a:bodyPr>
              <a:lstStyle/>
              <a:p>
                <a14:m>
                  <m:oMath xmlns:m="http://schemas.openxmlformats.org/officeDocument/2006/math">
                    <m:r>
                      <a:rPr lang="en-CA" b="0" i="1" smtClean="0">
                        <a:solidFill>
                          <a:srgbClr val="000000"/>
                        </a:solidFill>
                        <a:latin typeface="Cambria Math" panose="02040503050406030204" pitchFamily="18" charset="0"/>
                      </a:rPr>
                      <m:t>𝑃</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𝑁𝑃</m:t>
                    </m:r>
                  </m:oMath>
                </a14:m>
                <a:endParaRPr lang="en-CA" dirty="0">
                  <a:solidFill>
                    <a:srgbClr val="000000"/>
                  </a:solidFill>
                </a:endParaRPr>
              </a:p>
              <a:p>
                <a:pPr lvl="1"/>
                <a:r>
                  <a:rPr lang="en-CA" dirty="0">
                    <a:solidFill>
                      <a:srgbClr val="000000"/>
                    </a:solidFill>
                  </a:rPr>
                  <a:t>Consider a problem </a:t>
                </a:r>
                <a14:m>
                  <m:oMath xmlns:m="http://schemas.openxmlformats.org/officeDocument/2006/math">
                    <m:r>
                      <m:rPr>
                        <m:sty m:val="p"/>
                      </m:rPr>
                      <a:rPr lang="en-CA" b="0" i="0" smtClean="0">
                        <a:solidFill>
                          <a:srgbClr val="000000"/>
                        </a:solidFill>
                        <a:latin typeface="Cambria Math" panose="02040503050406030204" pitchFamily="18" charset="0"/>
                      </a:rPr>
                      <m:t>Π</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𝑃</m:t>
                    </m:r>
                  </m:oMath>
                </a14:m>
                <a:endParaRPr lang="en-CA" dirty="0">
                  <a:solidFill>
                    <a:srgbClr val="000000"/>
                  </a:solidFill>
                </a:endParaRPr>
              </a:p>
              <a:p>
                <a:pPr lvl="1"/>
                <a:r>
                  <a:rPr lang="en-CA" dirty="0">
                    <a:solidFill>
                      <a:srgbClr val="000000"/>
                    </a:solidFill>
                  </a:rPr>
                  <a:t>We show there exists a poly-time </a:t>
                </a:r>
                <a14:m>
                  <m:oMath xmlns:m="http://schemas.openxmlformats.org/officeDocument/2006/math">
                    <m:r>
                      <a:rPr lang="en-CA" i="1">
                        <a:solidFill>
                          <a:srgbClr val="000000"/>
                        </a:solidFill>
                        <a:latin typeface="Cambria Math" panose="02040503050406030204" pitchFamily="18" charset="0"/>
                      </a:rPr>
                      <m:t>𝑣𝑒𝑟𝑖𝑓𝑦</m:t>
                    </m:r>
                    <m:r>
                      <a:rPr lang="en-CA" i="1">
                        <a:solidFill>
                          <a:srgbClr val="000000"/>
                        </a:solidFill>
                        <a:latin typeface="Cambria Math" panose="02040503050406030204" pitchFamily="18" charset="0"/>
                      </a:rPr>
                      <m:t>(</m:t>
                    </m:r>
                    <m:r>
                      <a:rPr lang="en-CA" i="1">
                        <a:solidFill>
                          <a:srgbClr val="000000"/>
                        </a:solidFill>
                        <a:latin typeface="Cambria Math" panose="02040503050406030204" pitchFamily="18" charset="0"/>
                      </a:rPr>
                      <m:t>𝐼</m:t>
                    </m:r>
                    <m:r>
                      <a:rPr lang="en-CA" i="1">
                        <a:solidFill>
                          <a:srgbClr val="000000"/>
                        </a:solidFill>
                        <a:latin typeface="Cambria Math" panose="02040503050406030204" pitchFamily="18" charset="0"/>
                      </a:rPr>
                      <m:t>,</m:t>
                    </m:r>
                    <m:r>
                      <a:rPr lang="en-CA" i="1">
                        <a:solidFill>
                          <a:srgbClr val="000000"/>
                        </a:solidFill>
                        <a:latin typeface="Cambria Math" panose="02040503050406030204" pitchFamily="18" charset="0"/>
                      </a:rPr>
                      <m:t>𝐶</m:t>
                    </m:r>
                    <m:r>
                      <a:rPr lang="en-CA" i="1">
                        <a:solidFill>
                          <a:srgbClr val="000000"/>
                        </a:solidFill>
                        <a:latin typeface="Cambria Math" panose="02040503050406030204" pitchFamily="18" charset="0"/>
                      </a:rPr>
                      <m:t>)</m:t>
                    </m:r>
                  </m:oMath>
                </a14:m>
                <a:r>
                  <a:rPr lang="en-CA" b="1" dirty="0">
                    <a:solidFill>
                      <a:srgbClr val="000000"/>
                    </a:solidFill>
                  </a:rPr>
                  <a:t> such that</a:t>
                </a:r>
                <a:r>
                  <a:rPr lang="en-CA" dirty="0">
                    <a:solidFill>
                      <a:srgbClr val="000000"/>
                    </a:solidFill>
                  </a:rPr>
                  <a:t>:</a:t>
                </a:r>
              </a:p>
              <a:p>
                <a:pPr lvl="2"/>
                <a:r>
                  <a:rPr lang="en-CA" dirty="0">
                    <a:solidFill>
                      <a:srgbClr val="000000"/>
                    </a:solidFill>
                  </a:rPr>
                  <a:t>For every </a:t>
                </a:r>
                <a:r>
                  <a:rPr lang="en-CA" b="1" dirty="0">
                    <a:solidFill>
                      <a:srgbClr val="000000"/>
                    </a:solidFill>
                  </a:rPr>
                  <a:t>yes</a:t>
                </a:r>
                <a:r>
                  <a:rPr lang="en-CA" dirty="0">
                    <a:solidFill>
                      <a:srgbClr val="000000"/>
                    </a:solidFill>
                  </a:rPr>
                  <a:t>-instance </a:t>
                </a:r>
                <a14:m>
                  <m:oMath xmlns:m="http://schemas.openxmlformats.org/officeDocument/2006/math">
                    <m:r>
                      <a:rPr lang="en-CA" i="1">
                        <a:solidFill>
                          <a:srgbClr val="000000"/>
                        </a:solidFill>
                        <a:latin typeface="Cambria Math" panose="02040503050406030204" pitchFamily="18" charset="0"/>
                      </a:rPr>
                      <m:t>𝐼</m:t>
                    </m:r>
                  </m:oMath>
                </a14:m>
                <a:r>
                  <a:rPr lang="en-CA" dirty="0">
                    <a:solidFill>
                      <a:srgbClr val="000000"/>
                    </a:solidFill>
                  </a:rPr>
                  <a:t> of </a:t>
                </a:r>
                <a14:m>
                  <m:oMath xmlns:m="http://schemas.openxmlformats.org/officeDocument/2006/math">
                    <m:r>
                      <m:rPr>
                        <m:sty m:val="p"/>
                      </m:rPr>
                      <a:rPr lang="en-CA">
                        <a:solidFill>
                          <a:srgbClr val="000000"/>
                        </a:solidFill>
                        <a:latin typeface="Cambria Math" panose="02040503050406030204" pitchFamily="18" charset="0"/>
                      </a:rPr>
                      <m:t>Π</m:t>
                    </m:r>
                  </m:oMath>
                </a14:m>
                <a:r>
                  <a:rPr lang="en-CA" dirty="0">
                    <a:solidFill>
                      <a:srgbClr val="000000"/>
                    </a:solidFill>
                  </a:rPr>
                  <a:t>, </a:t>
                </a:r>
                <a14:m>
                  <m:oMath xmlns:m="http://schemas.openxmlformats.org/officeDocument/2006/math">
                    <m:r>
                      <a:rPr lang="en-CA" i="1">
                        <a:solidFill>
                          <a:srgbClr val="000000"/>
                        </a:solidFill>
                        <a:latin typeface="Cambria Math" panose="02040503050406030204" pitchFamily="18" charset="0"/>
                      </a:rPr>
                      <m:t>𝑣𝑒𝑟𝑖𝑓𝑦</m:t>
                    </m:r>
                    <m:d>
                      <m:dPr>
                        <m:ctrlPr>
                          <a:rPr lang="en-CA" i="1">
                            <a:solidFill>
                              <a:srgbClr val="000000"/>
                            </a:solidFill>
                            <a:latin typeface="Cambria Math" panose="02040503050406030204" pitchFamily="18" charset="0"/>
                          </a:rPr>
                        </m:ctrlPr>
                      </m:dPr>
                      <m:e>
                        <m:r>
                          <a:rPr lang="en-CA" i="1">
                            <a:solidFill>
                              <a:srgbClr val="000000"/>
                            </a:solidFill>
                            <a:latin typeface="Cambria Math" panose="02040503050406030204" pitchFamily="18" charset="0"/>
                          </a:rPr>
                          <m:t>𝐼</m:t>
                        </m:r>
                        <m:r>
                          <a:rPr lang="en-CA" i="1">
                            <a:solidFill>
                              <a:srgbClr val="000000"/>
                            </a:solidFill>
                            <a:latin typeface="Cambria Math" panose="02040503050406030204" pitchFamily="18" charset="0"/>
                          </a:rPr>
                          <m:t>,</m:t>
                        </m:r>
                        <m:r>
                          <a:rPr lang="en-CA" i="1">
                            <a:solidFill>
                              <a:srgbClr val="000000"/>
                            </a:solidFill>
                            <a:latin typeface="Cambria Math" panose="02040503050406030204" pitchFamily="18" charset="0"/>
                          </a:rPr>
                          <m:t>𝐶</m:t>
                        </m:r>
                      </m:e>
                    </m:d>
                    <m:r>
                      <a:rPr lang="en-CA" i="1">
                        <a:solidFill>
                          <a:srgbClr val="000000"/>
                        </a:solidFill>
                        <a:latin typeface="Cambria Math" panose="02040503050406030204" pitchFamily="18" charset="0"/>
                      </a:rPr>
                      <m:t>=</m:t>
                    </m:r>
                    <m:r>
                      <a:rPr lang="en-CA" i="1">
                        <a:solidFill>
                          <a:srgbClr val="000000"/>
                        </a:solidFill>
                        <a:latin typeface="Cambria Math" panose="02040503050406030204" pitchFamily="18" charset="0"/>
                      </a:rPr>
                      <m:t>𝑡𝑟𝑢𝑒</m:t>
                    </m:r>
                  </m:oMath>
                </a14:m>
                <a:r>
                  <a:rPr lang="en-CA" dirty="0">
                    <a:solidFill>
                      <a:srgbClr val="000000"/>
                    </a:solidFill>
                  </a:rPr>
                  <a:t> for </a:t>
                </a:r>
                <a:r>
                  <a:rPr lang="en-CA" b="1" dirty="0">
                    <a:solidFill>
                      <a:srgbClr val="000000"/>
                    </a:solidFill>
                  </a:rPr>
                  <a:t>some </a:t>
                </a:r>
                <a14:m>
                  <m:oMath xmlns:m="http://schemas.openxmlformats.org/officeDocument/2006/math">
                    <m:r>
                      <a:rPr lang="en-CA" i="1">
                        <a:solidFill>
                          <a:srgbClr val="000000"/>
                        </a:solidFill>
                        <a:latin typeface="Cambria Math" panose="02040503050406030204" pitchFamily="18" charset="0"/>
                      </a:rPr>
                      <m:t>𝐶</m:t>
                    </m:r>
                  </m:oMath>
                </a14:m>
                <a:endParaRPr lang="en-CA" dirty="0">
                  <a:solidFill>
                    <a:srgbClr val="000000"/>
                  </a:solidFill>
                </a:endParaRPr>
              </a:p>
              <a:p>
                <a:pPr lvl="2"/>
                <a:r>
                  <a:rPr lang="en-CA" dirty="0">
                    <a:solidFill>
                      <a:srgbClr val="000000"/>
                    </a:solidFill>
                  </a:rPr>
                  <a:t>For every </a:t>
                </a:r>
                <a:r>
                  <a:rPr lang="en-CA" b="1" dirty="0">
                    <a:solidFill>
                      <a:srgbClr val="000000"/>
                    </a:solidFill>
                  </a:rPr>
                  <a:t>no</a:t>
                </a:r>
                <a:r>
                  <a:rPr lang="en-CA" dirty="0">
                    <a:solidFill>
                      <a:srgbClr val="000000"/>
                    </a:solidFill>
                  </a:rPr>
                  <a:t>-instance </a:t>
                </a:r>
                <a14:m>
                  <m:oMath xmlns:m="http://schemas.openxmlformats.org/officeDocument/2006/math">
                    <m:r>
                      <a:rPr lang="en-CA" i="1">
                        <a:solidFill>
                          <a:srgbClr val="000000"/>
                        </a:solidFill>
                        <a:latin typeface="Cambria Math" panose="02040503050406030204" pitchFamily="18" charset="0"/>
                      </a:rPr>
                      <m:t>𝐼</m:t>
                    </m:r>
                  </m:oMath>
                </a14:m>
                <a:r>
                  <a:rPr lang="en-CA" dirty="0">
                    <a:solidFill>
                      <a:srgbClr val="000000"/>
                    </a:solidFill>
                  </a:rPr>
                  <a:t> of </a:t>
                </a:r>
                <a14:m>
                  <m:oMath xmlns:m="http://schemas.openxmlformats.org/officeDocument/2006/math">
                    <m:r>
                      <m:rPr>
                        <m:sty m:val="p"/>
                      </m:rPr>
                      <a:rPr lang="en-CA">
                        <a:solidFill>
                          <a:srgbClr val="000000"/>
                        </a:solidFill>
                        <a:latin typeface="Cambria Math" panose="02040503050406030204" pitchFamily="18" charset="0"/>
                      </a:rPr>
                      <m:t>Π</m:t>
                    </m:r>
                  </m:oMath>
                </a14:m>
                <a:r>
                  <a:rPr lang="en-CA" dirty="0">
                    <a:solidFill>
                      <a:srgbClr val="000000"/>
                    </a:solidFill>
                  </a:rPr>
                  <a:t>, </a:t>
                </a:r>
                <a14:m>
                  <m:oMath xmlns:m="http://schemas.openxmlformats.org/officeDocument/2006/math">
                    <m:r>
                      <a:rPr lang="en-CA" i="1">
                        <a:solidFill>
                          <a:srgbClr val="000000"/>
                        </a:solidFill>
                        <a:latin typeface="Cambria Math" panose="02040503050406030204" pitchFamily="18" charset="0"/>
                      </a:rPr>
                      <m:t>𝑣𝑒𝑟𝑖𝑓𝑦</m:t>
                    </m:r>
                    <m:d>
                      <m:dPr>
                        <m:ctrlPr>
                          <a:rPr lang="en-CA" i="1">
                            <a:solidFill>
                              <a:srgbClr val="000000"/>
                            </a:solidFill>
                            <a:latin typeface="Cambria Math" panose="02040503050406030204" pitchFamily="18" charset="0"/>
                          </a:rPr>
                        </m:ctrlPr>
                      </m:dPr>
                      <m:e>
                        <m:r>
                          <a:rPr lang="en-CA" i="1">
                            <a:solidFill>
                              <a:srgbClr val="000000"/>
                            </a:solidFill>
                            <a:latin typeface="Cambria Math" panose="02040503050406030204" pitchFamily="18" charset="0"/>
                          </a:rPr>
                          <m:t>𝐼</m:t>
                        </m:r>
                        <m:r>
                          <a:rPr lang="en-CA" i="1">
                            <a:solidFill>
                              <a:srgbClr val="000000"/>
                            </a:solidFill>
                            <a:latin typeface="Cambria Math" panose="02040503050406030204" pitchFamily="18" charset="0"/>
                          </a:rPr>
                          <m:t>,</m:t>
                        </m:r>
                        <m:r>
                          <a:rPr lang="en-CA" i="1">
                            <a:solidFill>
                              <a:srgbClr val="000000"/>
                            </a:solidFill>
                            <a:latin typeface="Cambria Math" panose="02040503050406030204" pitchFamily="18" charset="0"/>
                          </a:rPr>
                          <m:t>𝐶</m:t>
                        </m:r>
                      </m:e>
                    </m:d>
                    <m:r>
                      <a:rPr lang="en-CA" i="1">
                        <a:solidFill>
                          <a:srgbClr val="000000"/>
                        </a:solidFill>
                        <a:latin typeface="Cambria Math" panose="02040503050406030204" pitchFamily="18" charset="0"/>
                      </a:rPr>
                      <m:t>=</m:t>
                    </m:r>
                    <m:r>
                      <a:rPr lang="en-CA" i="1">
                        <a:solidFill>
                          <a:srgbClr val="000000"/>
                        </a:solidFill>
                        <a:latin typeface="Cambria Math" panose="02040503050406030204" pitchFamily="18" charset="0"/>
                      </a:rPr>
                      <m:t>𝑓𝑎𝑙𝑠𝑒</m:t>
                    </m:r>
                  </m:oMath>
                </a14:m>
                <a:r>
                  <a:rPr lang="en-CA" dirty="0">
                    <a:solidFill>
                      <a:srgbClr val="000000"/>
                    </a:solidFill>
                  </a:rPr>
                  <a:t> for </a:t>
                </a:r>
                <a:r>
                  <a:rPr lang="en-CA" b="1" dirty="0">
                    <a:solidFill>
                      <a:srgbClr val="000000"/>
                    </a:solidFill>
                  </a:rPr>
                  <a:t>all</a:t>
                </a:r>
                <a:r>
                  <a:rPr lang="en-CA" dirty="0">
                    <a:solidFill>
                      <a:srgbClr val="000000"/>
                    </a:solidFill>
                  </a:rPr>
                  <a:t> </a:t>
                </a:r>
                <a14:m>
                  <m:oMath xmlns:m="http://schemas.openxmlformats.org/officeDocument/2006/math">
                    <m:r>
                      <a:rPr lang="en-CA" i="1">
                        <a:solidFill>
                          <a:srgbClr val="000000"/>
                        </a:solidFill>
                        <a:latin typeface="Cambria Math" panose="02040503050406030204" pitchFamily="18" charset="0"/>
                      </a:rPr>
                      <m:t>𝐶</m:t>
                    </m:r>
                  </m:oMath>
                </a14:m>
                <a:endParaRPr lang="en-CA" dirty="0">
                  <a:solidFill>
                    <a:srgbClr val="000000"/>
                  </a:solidFill>
                </a:endParaRPr>
              </a:p>
              <a:p>
                <a:pPr lvl="1"/>
                <a:r>
                  <a:rPr lang="en-CA" dirty="0">
                    <a:solidFill>
                      <a:srgbClr val="000000"/>
                    </a:solidFill>
                  </a:rPr>
                  <a:t>By definition, there is a poly-time algorithm </a:t>
                </a:r>
                <a14:m>
                  <m:oMath xmlns:m="http://schemas.openxmlformats.org/officeDocument/2006/math">
                    <m:r>
                      <a:rPr lang="en-CA" i="1" dirty="0" smtClean="0">
                        <a:solidFill>
                          <a:srgbClr val="000000"/>
                        </a:solidFill>
                        <a:latin typeface="Cambria Math" panose="02040503050406030204" pitchFamily="18" charset="0"/>
                      </a:rPr>
                      <m:t>𝐴</m:t>
                    </m:r>
                  </m:oMath>
                </a14:m>
                <a:r>
                  <a:rPr lang="en-CA" dirty="0">
                    <a:solidFill>
                      <a:srgbClr val="000000"/>
                    </a:solidFill>
                  </a:rPr>
                  <a:t> to solve </a:t>
                </a:r>
                <a14:m>
                  <m:oMath xmlns:m="http://schemas.openxmlformats.org/officeDocument/2006/math">
                    <m:r>
                      <m:rPr>
                        <m:sty m:val="p"/>
                      </m:rPr>
                      <a:rPr lang="en-CA" b="0" i="0" smtClean="0">
                        <a:solidFill>
                          <a:srgbClr val="000000"/>
                        </a:solidFill>
                        <a:latin typeface="Cambria Math" panose="02040503050406030204" pitchFamily="18" charset="0"/>
                      </a:rPr>
                      <m:t>Π</m:t>
                    </m:r>
                  </m:oMath>
                </a14:m>
                <a:endParaRPr lang="en-CA" dirty="0">
                  <a:solidFill>
                    <a:srgbClr val="000000"/>
                  </a:solidFill>
                </a:endParaRPr>
              </a:p>
              <a:p>
                <a:pPr lvl="2"/>
                <a:r>
                  <a:rPr lang="en-CA" dirty="0">
                    <a:solidFill>
                      <a:srgbClr val="000000"/>
                    </a:solidFill>
                  </a:rPr>
                  <a:t>Implement </a:t>
                </a:r>
                <a14:m>
                  <m:oMath xmlns:m="http://schemas.openxmlformats.org/officeDocument/2006/math">
                    <m:r>
                      <a:rPr lang="en-CA" b="0" i="1" smtClean="0">
                        <a:solidFill>
                          <a:srgbClr val="000000"/>
                        </a:solidFill>
                        <a:latin typeface="Cambria Math" panose="02040503050406030204" pitchFamily="18" charset="0"/>
                      </a:rPr>
                      <m:t>𝑣𝑒𝑟𝑖𝑓𝑦</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𝐼</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𝐶</m:t>
                    </m:r>
                    <m:r>
                      <a:rPr lang="en-CA" b="0" i="1" smtClean="0">
                        <a:solidFill>
                          <a:srgbClr val="000000"/>
                        </a:solidFill>
                        <a:latin typeface="Cambria Math" panose="02040503050406030204" pitchFamily="18" charset="0"/>
                      </a:rPr>
                      <m:t>)</m:t>
                    </m:r>
                  </m:oMath>
                </a14:m>
                <a:r>
                  <a:rPr lang="en-CA" dirty="0">
                    <a:solidFill>
                      <a:srgbClr val="000000"/>
                    </a:solidFill>
                  </a:rPr>
                  <a:t> by simply running </a:t>
                </a:r>
                <a14:m>
                  <m:oMath xmlns:m="http://schemas.openxmlformats.org/officeDocument/2006/math">
                    <m:r>
                      <a:rPr lang="en-CA" b="0" i="1" smtClean="0">
                        <a:solidFill>
                          <a:srgbClr val="000000"/>
                        </a:solidFill>
                        <a:latin typeface="Cambria Math" panose="02040503050406030204" pitchFamily="18" charset="0"/>
                      </a:rPr>
                      <m:t>𝐴</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𝐼</m:t>
                    </m:r>
                    <m:r>
                      <a:rPr lang="en-CA" b="0" i="1" smtClean="0">
                        <a:solidFill>
                          <a:srgbClr val="000000"/>
                        </a:solidFill>
                        <a:latin typeface="Cambria Math" panose="02040503050406030204" pitchFamily="18" charset="0"/>
                      </a:rPr>
                      <m:t>)</m:t>
                    </m:r>
                  </m:oMath>
                </a14:m>
                <a:r>
                  <a:rPr lang="en-CA" dirty="0">
                    <a:solidFill>
                      <a:srgbClr val="000000"/>
                    </a:solidFill>
                  </a:rPr>
                  <a:t> 	</a:t>
                </a:r>
                <a:r>
                  <a:rPr lang="en-CA" b="1" dirty="0">
                    <a:solidFill>
                      <a:srgbClr val="000000"/>
                    </a:solidFill>
                  </a:rPr>
                  <a:t>[ignoring </a:t>
                </a:r>
                <a14:m>
                  <m:oMath xmlns:m="http://schemas.openxmlformats.org/officeDocument/2006/math">
                    <m:r>
                      <a:rPr lang="en-CA" b="1" i="1" dirty="0" smtClean="0">
                        <a:solidFill>
                          <a:srgbClr val="000000"/>
                        </a:solidFill>
                        <a:latin typeface="Cambria Math" panose="02040503050406030204" pitchFamily="18" charset="0"/>
                      </a:rPr>
                      <m:t>𝑪</m:t>
                    </m:r>
                  </m:oMath>
                </a14:m>
                <a:r>
                  <a:rPr lang="en-CA" b="1" dirty="0">
                    <a:solidFill>
                      <a:srgbClr val="000000"/>
                    </a:solidFill>
                  </a:rPr>
                  <a:t>]</a:t>
                </a:r>
              </a:p>
              <a:p>
                <a:pPr lvl="2"/>
                <a:r>
                  <a:rPr lang="en-CA" dirty="0">
                    <a:solidFill>
                      <a:srgbClr val="000000"/>
                    </a:solidFill>
                  </a:rPr>
                  <a:t>Regardless of what </a:t>
                </a:r>
                <a14:m>
                  <m:oMath xmlns:m="http://schemas.openxmlformats.org/officeDocument/2006/math">
                    <m:r>
                      <a:rPr lang="en-CA" b="0" i="1" smtClean="0">
                        <a:solidFill>
                          <a:srgbClr val="000000"/>
                        </a:solidFill>
                        <a:latin typeface="Cambria Math" panose="02040503050406030204" pitchFamily="18" charset="0"/>
                      </a:rPr>
                      <m:t>𝐶</m:t>
                    </m:r>
                  </m:oMath>
                </a14:m>
                <a:r>
                  <a:rPr lang="en-CA" dirty="0">
                    <a:solidFill>
                      <a:srgbClr val="000000"/>
                    </a:solidFill>
                  </a:rPr>
                  <a:t> is, </a:t>
                </a:r>
                <a14:m>
                  <m:oMath xmlns:m="http://schemas.openxmlformats.org/officeDocument/2006/math">
                    <m:r>
                      <a:rPr lang="en-CA" b="0" i="1" smtClean="0">
                        <a:solidFill>
                          <a:srgbClr val="000000"/>
                        </a:solidFill>
                        <a:latin typeface="Cambria Math" panose="02040503050406030204" pitchFamily="18" charset="0"/>
                      </a:rPr>
                      <m:t>𝑣𝑒𝑟𝑖𝑓𝑦</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𝐼</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𝐶</m:t>
                    </m:r>
                    <m:r>
                      <a:rPr lang="en-CA" b="0" i="1" smtClean="0">
                        <a:solidFill>
                          <a:srgbClr val="000000"/>
                        </a:solidFill>
                        <a:latin typeface="Cambria Math" panose="02040503050406030204" pitchFamily="18" charset="0"/>
                      </a:rPr>
                      <m:t>)</m:t>
                    </m:r>
                  </m:oMath>
                </a14:m>
                <a:r>
                  <a:rPr lang="en-CA" dirty="0">
                    <a:solidFill>
                      <a:srgbClr val="000000"/>
                    </a:solidFill>
                  </a:rPr>
                  <a:t> satisfies the above</a:t>
                </a:r>
              </a:p>
              <a:p>
                <a:r>
                  <a:rPr lang="en-CA" b="0" dirty="0">
                    <a:solidFill>
                      <a:srgbClr val="000000"/>
                    </a:solidFill>
                  </a:rPr>
                  <a:t>How about </a:t>
                </a:r>
                <a14:m>
                  <m:oMath xmlns:m="http://schemas.openxmlformats.org/officeDocument/2006/math">
                    <m:r>
                      <a:rPr lang="en-CA" b="0" i="1" smtClean="0">
                        <a:solidFill>
                          <a:srgbClr val="000000"/>
                        </a:solidFill>
                        <a:latin typeface="Cambria Math" panose="02040503050406030204" pitchFamily="18" charset="0"/>
                      </a:rPr>
                      <m:t>𝑁𝑃</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𝑃</m:t>
                    </m:r>
                    <m:r>
                      <a:rPr lang="en-CA" b="0" i="1" smtClean="0">
                        <a:solidFill>
                          <a:srgbClr val="000000"/>
                        </a:solidFill>
                        <a:latin typeface="Cambria Math" panose="02040503050406030204" pitchFamily="18" charset="0"/>
                      </a:rPr>
                      <m:t> ?</m:t>
                    </m:r>
                  </m:oMath>
                </a14:m>
                <a:endParaRPr lang="en-CA" dirty="0">
                  <a:solidFill>
                    <a:srgbClr val="000000"/>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36005" y="1028384"/>
                <a:ext cx="11420917" cy="4940368"/>
              </a:xfrm>
              <a:blipFill>
                <a:blip r:embed="rId2"/>
                <a:stretch>
                  <a:fillRect l="-1442" b="-4074"/>
                </a:stretch>
              </a:blipFill>
            </p:spPr>
            <p:txBody>
              <a:bodyPr/>
              <a:lstStyle/>
              <a:p>
                <a:r>
                  <a:rPr lang="en-CA">
                    <a:noFill/>
                  </a:rPr>
                  <a:t> </a:t>
                </a:r>
              </a:p>
            </p:txBody>
          </p:sp>
        </mc:Fallback>
      </mc:AlternateContent>
      <p:sp>
        <p:nvSpPr>
          <p:cNvPr id="4" name="Rectangular Callout 3"/>
          <p:cNvSpPr/>
          <p:nvPr/>
        </p:nvSpPr>
        <p:spPr>
          <a:xfrm>
            <a:off x="5147049" y="5597918"/>
            <a:ext cx="5074617" cy="448117"/>
          </a:xfrm>
          <a:prstGeom prst="wedgeRectCallout">
            <a:avLst>
              <a:gd name="adj1" fmla="val -65704"/>
              <a:gd name="adj2" fmla="val -27330"/>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rgbClr val="000000"/>
                </a:solidFill>
              </a:rPr>
              <a:t>Million dollar question. We think not.</a:t>
            </a:r>
          </a:p>
        </p:txBody>
      </p:sp>
      <p:sp>
        <p:nvSpPr>
          <p:cNvPr id="5" name="Slide Number Placeholder 4">
            <a:extLst>
              <a:ext uri="{FF2B5EF4-FFF2-40B4-BE49-F238E27FC236}">
                <a16:creationId xmlns:a16="http://schemas.microsoft.com/office/drawing/2014/main" id="{F93C0ED7-4214-0543-945C-F4C6947A5EE4}"/>
              </a:ext>
            </a:extLst>
          </p:cNvPr>
          <p:cNvSpPr>
            <a:spLocks noGrp="1"/>
          </p:cNvSpPr>
          <p:nvPr>
            <p:ph type="sldNum" sz="quarter" idx="12"/>
          </p:nvPr>
        </p:nvSpPr>
        <p:spPr/>
        <p:txBody>
          <a:bodyPr/>
          <a:lstStyle/>
          <a:p>
            <a:fld id="{D57F1E4F-1CFF-5643-939E-217C01CDF565}" type="slidenum">
              <a:rPr lang="en-US" smtClean="0">
                <a:solidFill>
                  <a:srgbClr val="000000"/>
                </a:solidFill>
              </a:rPr>
              <a:pPr/>
              <a:t>17</a:t>
            </a:fld>
            <a:endParaRPr lang="en-US" dirty="0">
              <a:solidFill>
                <a:srgbClr val="000000"/>
              </a:solidFill>
            </a:endParaRPr>
          </a:p>
        </p:txBody>
      </p:sp>
    </p:spTree>
    <p:extLst>
      <p:ext uri="{BB962C8B-B14F-4D97-AF65-F5344CB8AC3E}">
        <p14:creationId xmlns:p14="http://schemas.microsoft.com/office/powerpoint/2010/main" val="3631737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solidFill>
                  <a:srgbClr val="000000"/>
                </a:solidFill>
              </a:rPr>
              <a:t>Polynomial </a:t>
            </a:r>
            <a:r>
              <a:rPr lang="en-CA" b="1" dirty="0">
                <a:solidFill>
                  <a:srgbClr val="000000"/>
                </a:solidFill>
              </a:rPr>
              <a:t>transformations</a:t>
            </a:r>
          </a:p>
        </p:txBody>
      </p:sp>
      <p:sp>
        <p:nvSpPr>
          <p:cNvPr id="5" name="Text Placeholder 4"/>
          <p:cNvSpPr>
            <a:spLocks noGrp="1"/>
          </p:cNvSpPr>
          <p:nvPr>
            <p:ph type="body" idx="1"/>
          </p:nvPr>
        </p:nvSpPr>
        <p:spPr/>
        <p:txBody>
          <a:bodyPr/>
          <a:lstStyle/>
          <a:p>
            <a:r>
              <a:rPr lang="en-CA" dirty="0">
                <a:solidFill>
                  <a:srgbClr val="000000"/>
                </a:solidFill>
              </a:rPr>
              <a:t>A subclass of poly-time reductions</a:t>
            </a:r>
          </a:p>
          <a:p>
            <a:r>
              <a:rPr lang="en-CA" dirty="0">
                <a:solidFill>
                  <a:srgbClr val="000000"/>
                </a:solidFill>
              </a:rPr>
              <a:t>commonly used for </a:t>
            </a:r>
            <a:r>
              <a:rPr lang="en-CA" b="1" dirty="0">
                <a:solidFill>
                  <a:srgbClr val="000000"/>
                </a:solidFill>
              </a:rPr>
              <a:t>NP-completeness </a:t>
            </a:r>
            <a:r>
              <a:rPr lang="en-CA" dirty="0">
                <a:solidFill>
                  <a:srgbClr val="000000"/>
                </a:solidFill>
              </a:rPr>
              <a:t>and </a:t>
            </a:r>
            <a:r>
              <a:rPr lang="en-CA" b="1" dirty="0">
                <a:solidFill>
                  <a:srgbClr val="000000"/>
                </a:solidFill>
              </a:rPr>
              <a:t>impossibility </a:t>
            </a:r>
            <a:r>
              <a:rPr lang="en-CA" dirty="0">
                <a:solidFill>
                  <a:srgbClr val="000000"/>
                </a:solidFill>
              </a:rPr>
              <a:t>results</a:t>
            </a:r>
          </a:p>
        </p:txBody>
      </p:sp>
      <p:sp>
        <p:nvSpPr>
          <p:cNvPr id="2" name="Slide Number Placeholder 1">
            <a:extLst>
              <a:ext uri="{FF2B5EF4-FFF2-40B4-BE49-F238E27FC236}">
                <a16:creationId xmlns:a16="http://schemas.microsoft.com/office/drawing/2014/main" id="{F8BADD8D-6915-83C8-18C8-86A603BBA533}"/>
              </a:ext>
            </a:extLst>
          </p:cNvPr>
          <p:cNvSpPr>
            <a:spLocks noGrp="1"/>
          </p:cNvSpPr>
          <p:nvPr>
            <p:ph type="sldNum" sz="quarter" idx="12"/>
          </p:nvPr>
        </p:nvSpPr>
        <p:spPr/>
        <p:txBody>
          <a:bodyPr/>
          <a:lstStyle/>
          <a:p>
            <a:fld id="{D57F1E4F-1CFF-5643-939E-217C01CDF565}" type="slidenum">
              <a:rPr lang="en-US" smtClean="0">
                <a:solidFill>
                  <a:srgbClr val="000000"/>
                </a:solidFill>
              </a:rPr>
              <a:pPr/>
              <a:t>18</a:t>
            </a:fld>
            <a:endParaRPr lang="en-US" dirty="0">
              <a:solidFill>
                <a:srgbClr val="000000"/>
              </a:solidFill>
            </a:endParaRPr>
          </a:p>
        </p:txBody>
      </p:sp>
    </p:spTree>
    <p:extLst>
      <p:ext uri="{BB962C8B-B14F-4D97-AF65-F5344CB8AC3E}">
        <p14:creationId xmlns:p14="http://schemas.microsoft.com/office/powerpoint/2010/main" val="783851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1">
            <a:extLst>
              <a:ext uri="{FF2B5EF4-FFF2-40B4-BE49-F238E27FC236}">
                <a16:creationId xmlns:a16="http://schemas.microsoft.com/office/drawing/2014/main" id="{CC95A0A9-6C94-7410-4827-442E4521CCC7}"/>
              </a:ext>
            </a:extLst>
          </p:cNvPr>
          <p:cNvPicPr>
            <a:picLocks/>
          </p:cNvPicPr>
          <p:nvPr/>
        </p:nvPicPr>
        <p:blipFill>
          <a:blip r:embed="rId2"/>
          <a:stretch>
            <a:fillRect/>
          </a:stretch>
        </p:blipFill>
        <p:spPr>
          <a:xfrm>
            <a:off x="379644" y="1028384"/>
            <a:ext cx="9270031" cy="4440133"/>
          </a:xfrm>
          <a:prstGeom prst="rect">
            <a:avLst/>
          </a:prstGeom>
        </p:spPr>
      </p:pic>
      <p:sp>
        <p:nvSpPr>
          <p:cNvPr id="2" name="Title 1"/>
          <p:cNvSpPr>
            <a:spLocks noGrp="1"/>
          </p:cNvSpPr>
          <p:nvPr>
            <p:ph type="title"/>
          </p:nvPr>
        </p:nvSpPr>
        <p:spPr>
          <a:xfrm>
            <a:off x="245477" y="-2"/>
            <a:ext cx="10801934" cy="1028386"/>
          </a:xfrm>
        </p:spPr>
        <p:txBody>
          <a:bodyPr/>
          <a:lstStyle/>
          <a:p>
            <a:r>
              <a:rPr lang="en-CA" b="1" dirty="0">
                <a:solidFill>
                  <a:srgbClr val="000000"/>
                </a:solidFill>
              </a:rPr>
              <a:t>Polynomial</a:t>
            </a:r>
            <a:r>
              <a:rPr lang="en-CA" dirty="0">
                <a:solidFill>
                  <a:srgbClr val="000000"/>
                </a:solidFill>
              </a:rPr>
              <a:t> </a:t>
            </a:r>
            <a:r>
              <a:rPr lang="en-CA" b="1" u="sng" dirty="0">
                <a:solidFill>
                  <a:srgbClr val="000000"/>
                </a:solidFill>
              </a:rPr>
              <a:t>transformations</a:t>
            </a:r>
          </a:p>
        </p:txBody>
      </p:sp>
      <mc:AlternateContent xmlns:mc="http://schemas.openxmlformats.org/markup-compatibility/2006">
        <mc:Choice xmlns:a14="http://schemas.microsoft.com/office/drawing/2010/main" Requires="a14">
          <p:sp>
            <p:nvSpPr>
              <p:cNvPr id="5" name="Rectangle 4"/>
              <p:cNvSpPr/>
              <p:nvPr/>
            </p:nvSpPr>
            <p:spPr>
              <a:xfrm>
                <a:off x="6770568" y="4514124"/>
                <a:ext cx="4689771" cy="2095249"/>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rgbClr val="000000"/>
                    </a:solidFill>
                  </a:rPr>
                  <a:t>[Mechanics] to give a polynomial</a:t>
                </a:r>
                <a:br>
                  <a:rPr lang="en-CA" sz="2000" dirty="0">
                    <a:solidFill>
                      <a:srgbClr val="000000"/>
                    </a:solidFill>
                  </a:rPr>
                </a:br>
                <a:r>
                  <a:rPr lang="en-CA" sz="2000" dirty="0">
                    <a:solidFill>
                      <a:srgbClr val="000000"/>
                    </a:solidFill>
                  </a:rPr>
                  <a:t>transformation, you must:</a:t>
                </a:r>
              </a:p>
              <a:p>
                <a:pPr algn="ctr"/>
                <a:r>
                  <a:rPr lang="en-CA" sz="2000" dirty="0">
                    <a:solidFill>
                      <a:srgbClr val="000000"/>
                    </a:solidFill>
                  </a:rPr>
                  <a:t>1. </a:t>
                </a:r>
                <a:r>
                  <a:rPr lang="en-CA" sz="2000" b="1" dirty="0">
                    <a:solidFill>
                      <a:srgbClr val="000000"/>
                    </a:solidFill>
                  </a:rPr>
                  <a:t>specify</a:t>
                </a:r>
                <a:r>
                  <a:rPr lang="en-CA" sz="2000" dirty="0">
                    <a:solidFill>
                      <a:srgbClr val="000000"/>
                    </a:solidFill>
                  </a:rPr>
                  <a:t> </a:t>
                </a:r>
                <a14:m>
                  <m:oMath xmlns:m="http://schemas.openxmlformats.org/officeDocument/2006/math">
                    <m:r>
                      <a:rPr lang="en-CA" sz="2000" b="0" i="1" smtClean="0">
                        <a:solidFill>
                          <a:srgbClr val="000000"/>
                        </a:solidFill>
                        <a:latin typeface="Cambria Math" panose="02040503050406030204" pitchFamily="18" charset="0"/>
                      </a:rPr>
                      <m:t>𝑓</m:t>
                    </m:r>
                    <m:r>
                      <a:rPr lang="en-CA" sz="2000" b="0" i="1" smtClean="0">
                        <a:solidFill>
                          <a:srgbClr val="000000"/>
                        </a:solidFill>
                        <a:latin typeface="Cambria Math" panose="02040503050406030204" pitchFamily="18" charset="0"/>
                      </a:rPr>
                      <m:t>(</m:t>
                    </m:r>
                    <m:r>
                      <a:rPr lang="en-CA" sz="2000" b="0" i="1" smtClean="0">
                        <a:solidFill>
                          <a:srgbClr val="000000"/>
                        </a:solidFill>
                        <a:latin typeface="Cambria Math" panose="02040503050406030204" pitchFamily="18" charset="0"/>
                      </a:rPr>
                      <m:t>𝐼</m:t>
                    </m:r>
                    <m:r>
                      <a:rPr lang="en-CA" sz="2000" b="0" i="1" smtClean="0">
                        <a:solidFill>
                          <a:srgbClr val="000000"/>
                        </a:solidFill>
                        <a:latin typeface="Cambria Math" panose="02040503050406030204" pitchFamily="18" charset="0"/>
                      </a:rPr>
                      <m:t>)</m:t>
                    </m:r>
                  </m:oMath>
                </a14:m>
                <a:r>
                  <a:rPr lang="en-CA" sz="2000" dirty="0">
                    <a:solidFill>
                      <a:srgbClr val="000000"/>
                    </a:solidFill>
                  </a:rPr>
                  <a:t>,</a:t>
                </a:r>
                <a:br>
                  <a:rPr lang="en-CA" sz="2000" dirty="0">
                    <a:solidFill>
                      <a:srgbClr val="000000"/>
                    </a:solidFill>
                  </a:rPr>
                </a:br>
                <a:r>
                  <a:rPr lang="en-CA" sz="2000" dirty="0">
                    <a:solidFill>
                      <a:srgbClr val="000000"/>
                    </a:solidFill>
                  </a:rPr>
                  <a:t>2. </a:t>
                </a:r>
                <a:r>
                  <a:rPr lang="en-CA" sz="2000" b="1" dirty="0">
                    <a:solidFill>
                      <a:srgbClr val="000000"/>
                    </a:solidFill>
                  </a:rPr>
                  <a:t>show</a:t>
                </a:r>
                <a:r>
                  <a:rPr lang="en-CA" sz="2000" dirty="0">
                    <a:solidFill>
                      <a:srgbClr val="000000"/>
                    </a:solidFill>
                  </a:rPr>
                  <a:t> it runs in poly-time, and</a:t>
                </a:r>
                <a:br>
                  <a:rPr lang="en-CA" sz="2000" dirty="0">
                    <a:solidFill>
                      <a:srgbClr val="000000"/>
                    </a:solidFill>
                  </a:rPr>
                </a:br>
                <a:r>
                  <a:rPr lang="en-CA" sz="2000" dirty="0">
                    <a:solidFill>
                      <a:srgbClr val="000000"/>
                    </a:solidFill>
                  </a:rPr>
                  <a:t>3. </a:t>
                </a:r>
                <a:r>
                  <a:rPr lang="en-CA" sz="2000" b="1" dirty="0">
                    <a:solidFill>
                      <a:srgbClr val="000000"/>
                    </a:solidFill>
                  </a:rPr>
                  <a:t>show</a:t>
                </a:r>
                <a:r>
                  <a:rPr lang="en-CA" sz="2000" dirty="0">
                    <a:solidFill>
                      <a:srgbClr val="000000"/>
                    </a:solidFill>
                  </a:rPr>
                  <a:t> </a:t>
                </a:r>
                <a14:m>
                  <m:oMath xmlns:m="http://schemas.openxmlformats.org/officeDocument/2006/math">
                    <m:r>
                      <a:rPr lang="en-US" sz="2000" b="0" i="1" smtClean="0">
                        <a:solidFill>
                          <a:srgbClr val="000000"/>
                        </a:solidFill>
                        <a:latin typeface="Cambria Math" panose="02040503050406030204" pitchFamily="18" charset="0"/>
                      </a:rPr>
                      <m:t>𝐼</m:t>
                    </m:r>
                  </m:oMath>
                </a14:m>
                <a:r>
                  <a:rPr lang="en-CA" sz="2000" dirty="0">
                    <a:solidFill>
                      <a:srgbClr val="000000"/>
                    </a:solidFill>
                  </a:rPr>
                  <a:t> is a yes-instance of </a:t>
                </a:r>
                <a14:m>
                  <m:oMath xmlns:m="http://schemas.openxmlformats.org/officeDocument/2006/math">
                    <m:sSub>
                      <m:sSubPr>
                        <m:ctrlPr>
                          <a:rPr lang="en-US" sz="2000" b="0" i="1" smtClean="0">
                            <a:solidFill>
                              <a:srgbClr val="000000"/>
                            </a:solidFill>
                            <a:latin typeface="Cambria Math" panose="02040503050406030204" pitchFamily="18" charset="0"/>
                          </a:rPr>
                        </m:ctrlPr>
                      </m:sSubPr>
                      <m:e>
                        <m:r>
                          <m:rPr>
                            <m:sty m:val="p"/>
                          </m:rPr>
                          <a:rPr lang="en-US" sz="2000" b="0" i="0" smtClean="0">
                            <a:solidFill>
                              <a:srgbClr val="000000"/>
                            </a:solidFill>
                            <a:latin typeface="Cambria Math" panose="02040503050406030204" pitchFamily="18" charset="0"/>
                          </a:rPr>
                          <m:t>Π</m:t>
                        </m:r>
                      </m:e>
                      <m:sub>
                        <m:r>
                          <a:rPr lang="en-US" sz="2000" b="0" i="1" smtClean="0">
                            <a:solidFill>
                              <a:srgbClr val="000000"/>
                            </a:solidFill>
                            <a:latin typeface="Cambria Math" panose="02040503050406030204" pitchFamily="18" charset="0"/>
                          </a:rPr>
                          <m:t>1</m:t>
                        </m:r>
                      </m:sub>
                    </m:sSub>
                  </m:oMath>
                </a14:m>
                <a:r>
                  <a:rPr lang="en-CA" sz="2000" dirty="0">
                    <a:solidFill>
                      <a:srgbClr val="000000"/>
                    </a:solidFill>
                  </a:rPr>
                  <a:t> </a:t>
                </a:r>
                <a:r>
                  <a:rPr lang="en-CA" sz="2000" b="1" dirty="0">
                    <a:solidFill>
                      <a:srgbClr val="000000"/>
                    </a:solidFill>
                  </a:rPr>
                  <a:t>IFF</a:t>
                </a:r>
                <a:br>
                  <a:rPr lang="en-CA" sz="2000" b="1" dirty="0">
                    <a:solidFill>
                      <a:srgbClr val="000000"/>
                    </a:solidFill>
                  </a:rPr>
                </a:br>
                <a14:m>
                  <m:oMath xmlns:m="http://schemas.openxmlformats.org/officeDocument/2006/math">
                    <m:r>
                      <a:rPr lang="en-US" sz="2000" b="0" i="1" smtClean="0">
                        <a:solidFill>
                          <a:srgbClr val="000000"/>
                        </a:solidFill>
                        <a:latin typeface="Cambria Math" panose="02040503050406030204" pitchFamily="18" charset="0"/>
                      </a:rPr>
                      <m:t>𝑓</m:t>
                    </m:r>
                    <m:r>
                      <a:rPr lang="en-US" sz="2000" b="0" i="1" smtClean="0">
                        <a:solidFill>
                          <a:srgbClr val="000000"/>
                        </a:solidFill>
                        <a:latin typeface="Cambria Math" panose="02040503050406030204" pitchFamily="18" charset="0"/>
                      </a:rPr>
                      <m:t>(</m:t>
                    </m:r>
                    <m:r>
                      <a:rPr lang="en-US" sz="2000" b="0" i="1" smtClean="0">
                        <a:solidFill>
                          <a:srgbClr val="000000"/>
                        </a:solidFill>
                        <a:latin typeface="Cambria Math" panose="02040503050406030204" pitchFamily="18" charset="0"/>
                      </a:rPr>
                      <m:t>𝐼</m:t>
                    </m:r>
                    <m:r>
                      <a:rPr lang="en-US" sz="2000" b="0" i="1" smtClean="0">
                        <a:solidFill>
                          <a:srgbClr val="000000"/>
                        </a:solidFill>
                        <a:latin typeface="Cambria Math" panose="02040503050406030204" pitchFamily="18" charset="0"/>
                      </a:rPr>
                      <m:t>)</m:t>
                    </m:r>
                  </m:oMath>
                </a14:m>
                <a:r>
                  <a:rPr lang="en-CA" sz="2000" dirty="0">
                    <a:solidFill>
                      <a:srgbClr val="000000"/>
                    </a:solidFill>
                  </a:rPr>
                  <a:t> is a yes-instance of </a:t>
                </a:r>
                <a14:m>
                  <m:oMath xmlns:m="http://schemas.openxmlformats.org/officeDocument/2006/math">
                    <m:sSub>
                      <m:sSubPr>
                        <m:ctrlPr>
                          <a:rPr lang="en-US" sz="2000" b="0" i="1" smtClean="0">
                            <a:solidFill>
                              <a:srgbClr val="000000"/>
                            </a:solidFill>
                            <a:latin typeface="Cambria Math" panose="02040503050406030204" pitchFamily="18" charset="0"/>
                          </a:rPr>
                        </m:ctrlPr>
                      </m:sSubPr>
                      <m:e>
                        <m:r>
                          <m:rPr>
                            <m:sty m:val="p"/>
                          </m:rPr>
                          <a:rPr lang="en-US" sz="2000" b="0" i="0" smtClean="0">
                            <a:solidFill>
                              <a:srgbClr val="000000"/>
                            </a:solidFill>
                            <a:latin typeface="Cambria Math" panose="02040503050406030204" pitchFamily="18" charset="0"/>
                          </a:rPr>
                          <m:t>Π</m:t>
                        </m:r>
                      </m:e>
                      <m:sub>
                        <m:r>
                          <a:rPr lang="en-US" sz="2000" b="0" i="1" smtClean="0">
                            <a:solidFill>
                              <a:srgbClr val="000000"/>
                            </a:solidFill>
                            <a:latin typeface="Cambria Math" panose="02040503050406030204" pitchFamily="18" charset="0"/>
                          </a:rPr>
                          <m:t>2</m:t>
                        </m:r>
                      </m:sub>
                    </m:sSub>
                  </m:oMath>
                </a14:m>
                <a:r>
                  <a:rPr lang="en-CA" sz="2000" dirty="0">
                    <a:solidFill>
                      <a:srgbClr val="000000"/>
                    </a:solidFill>
                  </a:rPr>
                  <a:t>.</a:t>
                </a:r>
              </a:p>
            </p:txBody>
          </p:sp>
        </mc:Choice>
        <mc:Fallback>
          <p:sp>
            <p:nvSpPr>
              <p:cNvPr id="5" name="Rectangle 4"/>
              <p:cNvSpPr>
                <a:spLocks noRot="1" noChangeAspect="1" noMove="1" noResize="1" noEditPoints="1" noAdjustHandles="1" noChangeArrowheads="1" noChangeShapeType="1" noTextEdit="1"/>
              </p:cNvSpPr>
              <p:nvPr/>
            </p:nvSpPr>
            <p:spPr>
              <a:xfrm>
                <a:off x="6770568" y="4514124"/>
                <a:ext cx="4689771" cy="2095249"/>
              </a:xfrm>
              <a:prstGeom prst="rect">
                <a:avLst/>
              </a:prstGeom>
              <a:blipFill>
                <a:blip r:embed="rId3"/>
                <a:stretch>
                  <a:fillRect b="-578"/>
                </a:stretch>
              </a:blipFill>
              <a:ln>
                <a:solidFill>
                  <a:srgbClr val="000000"/>
                </a:solidFill>
              </a:ln>
            </p:spPr>
            <p:txBody>
              <a:bodyPr/>
              <a:lstStyle/>
              <a:p>
                <a:r>
                  <a:rPr lang="en-CA">
                    <a:noFill/>
                  </a:rPr>
                  <a:t> </a:t>
                </a:r>
              </a:p>
            </p:txBody>
          </p:sp>
        </mc:Fallback>
      </mc:AlternateContent>
      <p:sp>
        <p:nvSpPr>
          <p:cNvPr id="3" name="Slide Number Placeholder 2">
            <a:extLst>
              <a:ext uri="{FF2B5EF4-FFF2-40B4-BE49-F238E27FC236}">
                <a16:creationId xmlns:a16="http://schemas.microsoft.com/office/drawing/2014/main" id="{7894EC55-610C-B0AA-1370-E17DB2A2D7F4}"/>
              </a:ext>
            </a:extLst>
          </p:cNvPr>
          <p:cNvSpPr>
            <a:spLocks noGrp="1"/>
          </p:cNvSpPr>
          <p:nvPr>
            <p:ph type="sldNum" sz="quarter" idx="12"/>
          </p:nvPr>
        </p:nvSpPr>
        <p:spPr>
          <a:xfrm>
            <a:off x="11373180" y="6492875"/>
            <a:ext cx="551167" cy="365125"/>
          </a:xfrm>
        </p:spPr>
        <p:txBody>
          <a:bodyPr/>
          <a:lstStyle/>
          <a:p>
            <a:fld id="{D57F1E4F-1CFF-5643-939E-217C01CDF565}" type="slidenum">
              <a:rPr lang="en-US" smtClean="0">
                <a:solidFill>
                  <a:srgbClr val="000000"/>
                </a:solidFill>
              </a:rPr>
              <a:pPr/>
              <a:t>19</a:t>
            </a:fld>
            <a:endParaRPr lang="en-US" dirty="0">
              <a:solidFill>
                <a:srgbClr val="000000"/>
              </a:solidFill>
            </a:endParaRPr>
          </a:p>
        </p:txBody>
      </p:sp>
    </p:spTree>
    <p:extLst>
      <p:ext uri="{BB962C8B-B14F-4D97-AF65-F5344CB8AC3E}">
        <p14:creationId xmlns:p14="http://schemas.microsoft.com/office/powerpoint/2010/main" val="1663682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39484"/>
            <a:ext cx="9905998" cy="1028386"/>
          </a:xfrm>
        </p:spPr>
        <p:txBody>
          <a:bodyPr/>
          <a:lstStyle/>
          <a:p>
            <a:r>
              <a:rPr lang="en-CA" dirty="0">
                <a:solidFill>
                  <a:srgbClr val="000000"/>
                </a:solidFill>
              </a:rPr>
              <a:t>This time</a:t>
            </a:r>
          </a:p>
        </p:txBody>
      </p:sp>
      <p:sp>
        <p:nvSpPr>
          <p:cNvPr id="3" name="Content Placeholder 2"/>
          <p:cNvSpPr>
            <a:spLocks noGrp="1"/>
          </p:cNvSpPr>
          <p:nvPr>
            <p:ph idx="1"/>
          </p:nvPr>
        </p:nvSpPr>
        <p:spPr>
          <a:xfrm>
            <a:off x="1141412" y="1475860"/>
            <a:ext cx="10578057" cy="4597756"/>
          </a:xfrm>
        </p:spPr>
        <p:txBody>
          <a:bodyPr>
            <a:normAutofit/>
          </a:bodyPr>
          <a:lstStyle/>
          <a:p>
            <a:r>
              <a:rPr lang="en-US" dirty="0">
                <a:solidFill>
                  <a:srgbClr val="000000"/>
                </a:solidFill>
              </a:rPr>
              <a:t>Complexity class </a:t>
            </a:r>
            <a:r>
              <a:rPr lang="en-US" b="1" dirty="0">
                <a:solidFill>
                  <a:srgbClr val="000000"/>
                </a:solidFill>
              </a:rPr>
              <a:t>NP</a:t>
            </a:r>
          </a:p>
          <a:p>
            <a:pPr lvl="1"/>
            <a:r>
              <a:rPr lang="en-US" dirty="0">
                <a:solidFill>
                  <a:srgbClr val="000000"/>
                </a:solidFill>
              </a:rPr>
              <a:t>Oracles, certificates, polytime verification algorithms</a:t>
            </a:r>
          </a:p>
          <a:p>
            <a:pPr lvl="1"/>
            <a:r>
              <a:rPr lang="en-US" dirty="0">
                <a:solidFill>
                  <a:srgbClr val="000000"/>
                </a:solidFill>
              </a:rPr>
              <a:t>Two problems in NP</a:t>
            </a:r>
          </a:p>
          <a:p>
            <a:pPr lvl="2"/>
            <a:r>
              <a:rPr lang="en-US" sz="2800" dirty="0">
                <a:solidFill>
                  <a:srgbClr val="000000"/>
                </a:solidFill>
              </a:rPr>
              <a:t>Subset sum</a:t>
            </a:r>
          </a:p>
          <a:p>
            <a:pPr lvl="2"/>
            <a:r>
              <a:rPr lang="en-US" sz="2800" dirty="0">
                <a:solidFill>
                  <a:srgbClr val="000000"/>
                </a:solidFill>
              </a:rPr>
              <a:t>Hamiltonian Cycle</a:t>
            </a:r>
          </a:p>
          <a:p>
            <a:r>
              <a:rPr lang="en-US" dirty="0">
                <a:solidFill>
                  <a:srgbClr val="000000"/>
                </a:solidFill>
              </a:rPr>
              <a:t>Relationship between P and NP</a:t>
            </a:r>
          </a:p>
          <a:p>
            <a:r>
              <a:rPr lang="en-US" dirty="0">
                <a:solidFill>
                  <a:srgbClr val="000000"/>
                </a:solidFill>
              </a:rPr>
              <a:t>Polynomial </a:t>
            </a:r>
            <a:r>
              <a:rPr lang="en-US" b="1" dirty="0">
                <a:solidFill>
                  <a:srgbClr val="000000"/>
                </a:solidFill>
              </a:rPr>
              <a:t>transformations</a:t>
            </a:r>
          </a:p>
        </p:txBody>
      </p:sp>
      <p:sp>
        <p:nvSpPr>
          <p:cNvPr id="4" name="Slide Number Placeholder 3">
            <a:extLst>
              <a:ext uri="{FF2B5EF4-FFF2-40B4-BE49-F238E27FC236}">
                <a16:creationId xmlns:a16="http://schemas.microsoft.com/office/drawing/2014/main" id="{39C042D8-BA0F-C76B-08DB-73F8AB3B7E08}"/>
              </a:ext>
            </a:extLst>
          </p:cNvPr>
          <p:cNvSpPr>
            <a:spLocks noGrp="1"/>
          </p:cNvSpPr>
          <p:nvPr>
            <p:ph type="sldNum" sz="quarter" idx="12"/>
          </p:nvPr>
        </p:nvSpPr>
        <p:spPr/>
        <p:txBody>
          <a:bodyPr/>
          <a:lstStyle/>
          <a:p>
            <a:fld id="{D57F1E4F-1CFF-5643-939E-217C01CDF565}" type="slidenum">
              <a:rPr lang="en-US" smtClean="0">
                <a:solidFill>
                  <a:srgbClr val="000000"/>
                </a:solidFill>
              </a:rPr>
              <a:pPr/>
              <a:t>2</a:t>
            </a:fld>
            <a:endParaRPr lang="en-US" dirty="0">
              <a:solidFill>
                <a:srgbClr val="000000"/>
              </a:solidFill>
            </a:endParaRPr>
          </a:p>
        </p:txBody>
      </p:sp>
    </p:spTree>
    <p:extLst>
      <p:ext uri="{BB962C8B-B14F-4D97-AF65-F5344CB8AC3E}">
        <p14:creationId xmlns:p14="http://schemas.microsoft.com/office/powerpoint/2010/main" val="11451868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1">
            <a:extLst>
              <a:ext uri="{FF2B5EF4-FFF2-40B4-BE49-F238E27FC236}">
                <a16:creationId xmlns:a16="http://schemas.microsoft.com/office/drawing/2014/main" id="{7642BF66-FEC4-5E92-3AE1-6C9D45006373}"/>
              </a:ext>
            </a:extLst>
          </p:cNvPr>
          <p:cNvPicPr>
            <a:picLocks/>
          </p:cNvPicPr>
          <p:nvPr/>
        </p:nvPicPr>
        <p:blipFill>
          <a:blip r:embed="rId2"/>
          <a:stretch>
            <a:fillRect/>
          </a:stretch>
        </p:blipFill>
        <p:spPr>
          <a:xfrm>
            <a:off x="138912" y="599507"/>
            <a:ext cx="9546806" cy="5018090"/>
          </a:xfrm>
          <a:prstGeom prst="rect">
            <a:avLst/>
          </a:prstGeom>
        </p:spPr>
      </p:pic>
      <p:sp>
        <p:nvSpPr>
          <p:cNvPr id="2" name="Title 1"/>
          <p:cNvSpPr>
            <a:spLocks noGrp="1"/>
          </p:cNvSpPr>
          <p:nvPr>
            <p:ph type="title"/>
          </p:nvPr>
        </p:nvSpPr>
        <p:spPr>
          <a:xfrm>
            <a:off x="115057" y="-2"/>
            <a:ext cx="10932354" cy="599509"/>
          </a:xfrm>
        </p:spPr>
        <p:txBody>
          <a:bodyPr>
            <a:normAutofit fontScale="90000"/>
          </a:bodyPr>
          <a:lstStyle/>
          <a:p>
            <a:r>
              <a:rPr lang="en-CA" b="1" dirty="0">
                <a:solidFill>
                  <a:srgbClr val="000000"/>
                </a:solidFill>
              </a:rPr>
              <a:t>Polynomial </a:t>
            </a:r>
            <a:r>
              <a:rPr lang="en-CA" b="1" u="sng" dirty="0">
                <a:solidFill>
                  <a:srgbClr val="000000"/>
                </a:solidFill>
              </a:rPr>
              <a:t>transformations</a:t>
            </a:r>
            <a:r>
              <a:rPr lang="en-CA" dirty="0">
                <a:solidFill>
                  <a:srgbClr val="000000"/>
                </a:solidFill>
              </a:rPr>
              <a:t> (cont.)</a:t>
            </a:r>
          </a:p>
        </p:txBody>
      </p:sp>
      <p:sp>
        <p:nvSpPr>
          <p:cNvPr id="5" name="Rectangle 4"/>
          <p:cNvSpPr/>
          <p:nvPr/>
        </p:nvSpPr>
        <p:spPr>
          <a:xfrm>
            <a:off x="9822230" y="151989"/>
            <a:ext cx="2186083" cy="1222639"/>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Also known as </a:t>
            </a:r>
            <a:r>
              <a:rPr lang="en-CA" b="1" dirty="0">
                <a:solidFill>
                  <a:srgbClr val="000000"/>
                </a:solidFill>
              </a:rPr>
              <a:t>Karp reductions </a:t>
            </a:r>
            <a:r>
              <a:rPr lang="en-CA" dirty="0">
                <a:solidFill>
                  <a:srgbClr val="000000"/>
                </a:solidFill>
              </a:rPr>
              <a:t>and </a:t>
            </a:r>
            <a:r>
              <a:rPr lang="en-CA" b="1" dirty="0">
                <a:solidFill>
                  <a:srgbClr val="000000"/>
                </a:solidFill>
              </a:rPr>
              <a:t>many-one reductions</a:t>
            </a:r>
          </a:p>
        </p:txBody>
      </p:sp>
      <p:sp>
        <p:nvSpPr>
          <p:cNvPr id="9" name="Rectangular Callout 8"/>
          <p:cNvSpPr/>
          <p:nvPr/>
        </p:nvSpPr>
        <p:spPr>
          <a:xfrm>
            <a:off x="9394707" y="4057794"/>
            <a:ext cx="2670028" cy="1985234"/>
          </a:xfrm>
          <a:prstGeom prst="wedgeRectCallout">
            <a:avLst>
              <a:gd name="adj1" fmla="val -61667"/>
              <a:gd name="adj2" fmla="val -18746"/>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rgbClr val="000000"/>
                </a:solidFill>
              </a:rPr>
              <a:t>We saw one instance where a contrapositive was easier to prove when we discussed Hamiltonian cycles</a:t>
            </a:r>
            <a:endParaRPr lang="en-CA" sz="2000" b="1" dirty="0">
              <a:solidFill>
                <a:srgbClr val="000000"/>
              </a:solidFill>
            </a:endParaRPr>
          </a:p>
        </p:txBody>
      </p:sp>
      <p:sp>
        <p:nvSpPr>
          <p:cNvPr id="10" name="Rectangular Callout 9"/>
          <p:cNvSpPr/>
          <p:nvPr/>
        </p:nvSpPr>
        <p:spPr>
          <a:xfrm>
            <a:off x="2276795" y="5516695"/>
            <a:ext cx="6565723" cy="1052666"/>
          </a:xfrm>
          <a:prstGeom prst="wedgeRectCallout">
            <a:avLst>
              <a:gd name="adj1" fmla="val 60544"/>
              <a:gd name="adj2" fmla="val -34278"/>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rgbClr val="000000"/>
                </a:solidFill>
              </a:rPr>
              <a:t>The contrapositive can help when it is hard to precisely characterize certificates for no-instances</a:t>
            </a:r>
            <a:br>
              <a:rPr lang="en-CA" sz="2000" dirty="0">
                <a:solidFill>
                  <a:srgbClr val="000000"/>
                </a:solidFill>
              </a:rPr>
            </a:br>
            <a:r>
              <a:rPr lang="en-CA" sz="2000" dirty="0">
                <a:solidFill>
                  <a:srgbClr val="000000"/>
                </a:solidFill>
              </a:rPr>
              <a:t>(or when such certificates don’t prove much)</a:t>
            </a:r>
            <a:endParaRPr lang="en-CA" sz="2000" b="1" dirty="0">
              <a:solidFill>
                <a:srgbClr val="000000"/>
              </a:solidFill>
            </a:endParaRPr>
          </a:p>
        </p:txBody>
      </p:sp>
      <p:sp>
        <p:nvSpPr>
          <p:cNvPr id="3" name="Slide Number Placeholder 2">
            <a:extLst>
              <a:ext uri="{FF2B5EF4-FFF2-40B4-BE49-F238E27FC236}">
                <a16:creationId xmlns:a16="http://schemas.microsoft.com/office/drawing/2014/main" id="{32680135-16EF-C33C-ACED-DFDBB47882C8}"/>
              </a:ext>
            </a:extLst>
          </p:cNvPr>
          <p:cNvSpPr>
            <a:spLocks noGrp="1"/>
          </p:cNvSpPr>
          <p:nvPr>
            <p:ph type="sldNum" sz="quarter" idx="12"/>
          </p:nvPr>
        </p:nvSpPr>
        <p:spPr/>
        <p:txBody>
          <a:bodyPr/>
          <a:lstStyle/>
          <a:p>
            <a:fld id="{D57F1E4F-1CFF-5643-939E-217C01CDF565}" type="slidenum">
              <a:rPr lang="en-US" smtClean="0">
                <a:solidFill>
                  <a:srgbClr val="000000"/>
                </a:solidFill>
              </a:rPr>
              <a:pPr/>
              <a:t>20</a:t>
            </a:fld>
            <a:endParaRPr lang="en-US" dirty="0">
              <a:solidFill>
                <a:srgbClr val="000000"/>
              </a:solidFill>
            </a:endParaRPr>
          </a:p>
        </p:txBody>
      </p:sp>
    </p:spTree>
    <p:extLst>
      <p:ext uri="{BB962C8B-B14F-4D97-AF65-F5344CB8AC3E}">
        <p14:creationId xmlns:p14="http://schemas.microsoft.com/office/powerpoint/2010/main" val="1644845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126" y="72665"/>
            <a:ext cx="9905998" cy="1028386"/>
          </a:xfrm>
        </p:spPr>
        <p:txBody>
          <a:bodyPr>
            <a:normAutofit fontScale="90000"/>
          </a:bodyPr>
          <a:lstStyle/>
          <a:p>
            <a:r>
              <a:rPr lang="en-CA" b="1" dirty="0">
                <a:solidFill>
                  <a:srgbClr val="000000"/>
                </a:solidFill>
              </a:rPr>
              <a:t>Summarizing</a:t>
            </a:r>
            <a:br>
              <a:rPr lang="en-CA" b="1" dirty="0">
                <a:solidFill>
                  <a:srgbClr val="000000"/>
                </a:solidFill>
              </a:rPr>
            </a:br>
            <a:r>
              <a:rPr lang="en-CA" dirty="0">
                <a:solidFill>
                  <a:srgbClr val="000000"/>
                </a:solidFill>
              </a:rPr>
              <a:t>the More convenient definition</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348126" y="1193984"/>
                <a:ext cx="9905998" cy="3596018"/>
              </a:xfrm>
            </p:spPr>
            <p:txBody>
              <a:bodyPr/>
              <a:lstStyle/>
              <a:p>
                <a:r>
                  <a:rPr lang="en-CA" b="0" dirty="0">
                    <a:solidFill>
                      <a:srgbClr val="000000"/>
                    </a:solidFill>
                    <a:latin typeface="+mj-lt"/>
                  </a:rPr>
                  <a:t>Let </a:t>
                </a:r>
                <a14:m>
                  <m:oMath xmlns:m="http://schemas.openxmlformats.org/officeDocument/2006/math">
                    <m:sSub>
                      <m:sSubPr>
                        <m:ctrlPr>
                          <a:rPr lang="en-CA" b="0" i="1" smtClean="0">
                            <a:solidFill>
                              <a:srgbClr val="000000"/>
                            </a:solidFill>
                            <a:latin typeface="Cambria Math" panose="02040503050406030204" pitchFamily="18" charset="0"/>
                          </a:rPr>
                        </m:ctrlPr>
                      </m:sSubPr>
                      <m:e>
                        <m:r>
                          <m:rPr>
                            <m:sty m:val="p"/>
                          </m:rPr>
                          <a:rPr lang="en-CA" b="0" i="0" smtClean="0">
                            <a:solidFill>
                              <a:srgbClr val="000000"/>
                            </a:solidFill>
                            <a:latin typeface="Cambria Math" panose="02040503050406030204" pitchFamily="18" charset="0"/>
                          </a:rPr>
                          <m:t>Π</m:t>
                        </m:r>
                      </m:e>
                      <m:sub>
                        <m:r>
                          <a:rPr lang="en-CA" b="0" i="1" smtClean="0">
                            <a:solidFill>
                              <a:srgbClr val="000000"/>
                            </a:solidFill>
                            <a:latin typeface="Cambria Math" panose="02040503050406030204" pitchFamily="18" charset="0"/>
                          </a:rPr>
                          <m:t>1</m:t>
                        </m:r>
                      </m:sub>
                    </m:sSub>
                  </m:oMath>
                </a14:m>
                <a:r>
                  <a:rPr lang="en-CA" b="0" dirty="0">
                    <a:solidFill>
                      <a:srgbClr val="000000"/>
                    </a:solidFill>
                    <a:latin typeface="+mj-lt"/>
                  </a:rPr>
                  <a:t> and </a:t>
                </a:r>
                <a14:m>
                  <m:oMath xmlns:m="http://schemas.openxmlformats.org/officeDocument/2006/math">
                    <m:sSub>
                      <m:sSubPr>
                        <m:ctrlPr>
                          <a:rPr lang="en-CA" b="0" i="1" smtClean="0">
                            <a:solidFill>
                              <a:srgbClr val="000000"/>
                            </a:solidFill>
                            <a:latin typeface="Cambria Math" panose="02040503050406030204" pitchFamily="18" charset="0"/>
                          </a:rPr>
                        </m:ctrlPr>
                      </m:sSubPr>
                      <m:e>
                        <m:r>
                          <m:rPr>
                            <m:sty m:val="p"/>
                          </m:rPr>
                          <a:rPr lang="en-CA" b="0" i="0" smtClean="0">
                            <a:solidFill>
                              <a:srgbClr val="000000"/>
                            </a:solidFill>
                            <a:latin typeface="Cambria Math" panose="02040503050406030204" pitchFamily="18" charset="0"/>
                          </a:rPr>
                          <m:t>Π</m:t>
                        </m:r>
                      </m:e>
                      <m:sub>
                        <m:r>
                          <a:rPr lang="en-CA" b="0" i="1" smtClean="0">
                            <a:solidFill>
                              <a:srgbClr val="000000"/>
                            </a:solidFill>
                            <a:latin typeface="Cambria Math" panose="02040503050406030204" pitchFamily="18" charset="0"/>
                          </a:rPr>
                          <m:t>2</m:t>
                        </m:r>
                      </m:sub>
                    </m:sSub>
                  </m:oMath>
                </a14:m>
                <a:r>
                  <a:rPr lang="en-CA" b="0" dirty="0">
                    <a:solidFill>
                      <a:srgbClr val="000000"/>
                    </a:solidFill>
                    <a:latin typeface="+mj-lt"/>
                  </a:rPr>
                  <a:t> be decision problems</a:t>
                </a:r>
              </a:p>
              <a:p>
                <a14:m>
                  <m:oMath xmlns:m="http://schemas.openxmlformats.org/officeDocument/2006/math">
                    <m:sSub>
                      <m:sSubPr>
                        <m:ctrlPr>
                          <a:rPr lang="en-CA" b="1" i="1" smtClean="0">
                            <a:solidFill>
                              <a:srgbClr val="000000"/>
                            </a:solidFill>
                            <a:latin typeface="Cambria Math" panose="02040503050406030204" pitchFamily="18" charset="0"/>
                          </a:rPr>
                        </m:ctrlPr>
                      </m:sSubPr>
                      <m:e>
                        <m:r>
                          <a:rPr lang="en-CA" b="1" i="0" smtClean="0">
                            <a:solidFill>
                              <a:srgbClr val="000000"/>
                            </a:solidFill>
                            <a:latin typeface="Cambria Math" panose="02040503050406030204" pitchFamily="18" charset="0"/>
                          </a:rPr>
                          <m:t>𝚷</m:t>
                        </m:r>
                      </m:e>
                      <m:sub>
                        <m:r>
                          <a:rPr lang="en-CA" b="1" i="1" smtClean="0">
                            <a:solidFill>
                              <a:srgbClr val="000000"/>
                            </a:solidFill>
                            <a:latin typeface="Cambria Math" panose="02040503050406030204" pitchFamily="18" charset="0"/>
                          </a:rPr>
                          <m:t>𝟏</m:t>
                        </m:r>
                      </m:sub>
                    </m:sSub>
                    <m:sSub>
                      <m:sSubPr>
                        <m:ctrlPr>
                          <a:rPr lang="en-CA" b="1" i="1" smtClean="0">
                            <a:solidFill>
                              <a:srgbClr val="000000"/>
                            </a:solidFill>
                            <a:latin typeface="Cambria Math" panose="02040503050406030204" pitchFamily="18" charset="0"/>
                          </a:rPr>
                        </m:ctrlPr>
                      </m:sSubPr>
                      <m:e>
                        <m:r>
                          <a:rPr lang="en-CA" b="1" i="1" smtClean="0">
                            <a:solidFill>
                              <a:srgbClr val="000000"/>
                            </a:solidFill>
                            <a:latin typeface="Cambria Math" panose="02040503050406030204" pitchFamily="18" charset="0"/>
                          </a:rPr>
                          <m:t>≤</m:t>
                        </m:r>
                      </m:e>
                      <m:sub>
                        <m:r>
                          <a:rPr lang="en-CA" b="1" i="1" smtClean="0">
                            <a:solidFill>
                              <a:srgbClr val="000000"/>
                            </a:solidFill>
                            <a:latin typeface="Cambria Math" panose="02040503050406030204" pitchFamily="18" charset="0"/>
                          </a:rPr>
                          <m:t>𝑷</m:t>
                        </m:r>
                      </m:sub>
                    </m:sSub>
                    <m:sSub>
                      <m:sSubPr>
                        <m:ctrlPr>
                          <a:rPr lang="en-CA" b="1" i="1" smtClean="0">
                            <a:solidFill>
                              <a:srgbClr val="000000"/>
                            </a:solidFill>
                            <a:latin typeface="Cambria Math" panose="02040503050406030204" pitchFamily="18" charset="0"/>
                          </a:rPr>
                        </m:ctrlPr>
                      </m:sSubPr>
                      <m:e>
                        <m:r>
                          <a:rPr lang="en-CA" b="1" i="0" smtClean="0">
                            <a:solidFill>
                              <a:srgbClr val="000000"/>
                            </a:solidFill>
                            <a:latin typeface="Cambria Math" panose="02040503050406030204" pitchFamily="18" charset="0"/>
                          </a:rPr>
                          <m:t>𝚷</m:t>
                        </m:r>
                      </m:e>
                      <m:sub>
                        <m:r>
                          <a:rPr lang="en-CA" b="1" i="1" smtClean="0">
                            <a:solidFill>
                              <a:srgbClr val="000000"/>
                            </a:solidFill>
                            <a:latin typeface="Cambria Math" panose="02040503050406030204" pitchFamily="18" charset="0"/>
                          </a:rPr>
                          <m:t>𝟐</m:t>
                        </m:r>
                      </m:sub>
                    </m:sSub>
                  </m:oMath>
                </a14:m>
                <a:r>
                  <a:rPr lang="en-CA" b="0" dirty="0">
                    <a:solidFill>
                      <a:srgbClr val="000000"/>
                    </a:solidFill>
                    <a:latin typeface="+mj-lt"/>
                  </a:rPr>
                  <a:t> </a:t>
                </a:r>
                <a:r>
                  <a:rPr lang="en-CA" b="1" dirty="0">
                    <a:solidFill>
                      <a:srgbClr val="000000"/>
                    </a:solidFill>
                    <a:latin typeface="+mj-lt"/>
                  </a:rPr>
                  <a:t>iff</a:t>
                </a:r>
                <a:r>
                  <a:rPr lang="en-CA" b="0" dirty="0">
                    <a:solidFill>
                      <a:srgbClr val="000000"/>
                    </a:solidFill>
                    <a:latin typeface="+mj-lt"/>
                  </a:rPr>
                  <a:t> there exists </a:t>
                </a:r>
                <a14:m>
                  <m:oMath xmlns:m="http://schemas.openxmlformats.org/officeDocument/2006/math">
                    <m:r>
                      <a:rPr lang="en-CA" b="0" i="1" smtClean="0">
                        <a:solidFill>
                          <a:srgbClr val="000000"/>
                        </a:solidFill>
                        <a:latin typeface="Cambria Math" panose="02040503050406030204" pitchFamily="18" charset="0"/>
                      </a:rPr>
                      <m:t>𝑓</m:t>
                    </m:r>
                    <m:r>
                      <a:rPr lang="en-CA" b="0" i="1" smtClean="0">
                        <a:solidFill>
                          <a:srgbClr val="000000"/>
                        </a:solidFill>
                        <a:latin typeface="Cambria Math" panose="02040503050406030204" pitchFamily="18" charset="0"/>
                      </a:rPr>
                      <m:t> :</m:t>
                    </m:r>
                    <m:r>
                      <a:rPr lang="en-CA" b="0" i="1" smtClean="0">
                        <a:solidFill>
                          <a:srgbClr val="000000"/>
                        </a:solidFill>
                        <a:latin typeface="Cambria Math" panose="02040503050406030204" pitchFamily="18" charset="0"/>
                      </a:rPr>
                      <m:t>ℐ</m:t>
                    </m:r>
                    <m:d>
                      <m:dPr>
                        <m:ctrlPr>
                          <a:rPr lang="en-CA" b="0" i="1" smtClean="0">
                            <a:solidFill>
                              <a:srgbClr val="000000"/>
                            </a:solidFill>
                            <a:latin typeface="Cambria Math" panose="02040503050406030204" pitchFamily="18" charset="0"/>
                          </a:rPr>
                        </m:ctrlPr>
                      </m:dPr>
                      <m:e>
                        <m:sSub>
                          <m:sSubPr>
                            <m:ctrlPr>
                              <a:rPr lang="en-CA" b="0" i="1" smtClean="0">
                                <a:solidFill>
                                  <a:srgbClr val="000000"/>
                                </a:solidFill>
                                <a:latin typeface="Cambria Math" panose="02040503050406030204" pitchFamily="18" charset="0"/>
                              </a:rPr>
                            </m:ctrlPr>
                          </m:sSubPr>
                          <m:e>
                            <m:r>
                              <m:rPr>
                                <m:sty m:val="p"/>
                              </m:rPr>
                              <a:rPr lang="en-CA" b="0" i="0" smtClean="0">
                                <a:solidFill>
                                  <a:srgbClr val="000000"/>
                                </a:solidFill>
                                <a:latin typeface="Cambria Math" panose="02040503050406030204" pitchFamily="18" charset="0"/>
                              </a:rPr>
                              <m:t>Π</m:t>
                            </m:r>
                          </m:e>
                          <m:sub>
                            <m:r>
                              <a:rPr lang="en-CA" b="0" i="1" smtClean="0">
                                <a:solidFill>
                                  <a:srgbClr val="000000"/>
                                </a:solidFill>
                                <a:latin typeface="Cambria Math" panose="02040503050406030204" pitchFamily="18" charset="0"/>
                              </a:rPr>
                              <m:t>1</m:t>
                            </m:r>
                          </m:sub>
                        </m:sSub>
                      </m:e>
                    </m:d>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ℐ</m:t>
                    </m:r>
                    <m:r>
                      <a:rPr lang="en-CA" b="0" i="1" smtClean="0">
                        <a:solidFill>
                          <a:srgbClr val="000000"/>
                        </a:solidFill>
                        <a:latin typeface="Cambria Math" panose="02040503050406030204" pitchFamily="18" charset="0"/>
                      </a:rPr>
                      <m:t>(</m:t>
                    </m:r>
                    <m:sSub>
                      <m:sSubPr>
                        <m:ctrlPr>
                          <a:rPr lang="en-CA" b="0" i="1" smtClean="0">
                            <a:solidFill>
                              <a:srgbClr val="000000"/>
                            </a:solidFill>
                            <a:latin typeface="Cambria Math" panose="02040503050406030204" pitchFamily="18" charset="0"/>
                          </a:rPr>
                        </m:ctrlPr>
                      </m:sSubPr>
                      <m:e>
                        <m:r>
                          <m:rPr>
                            <m:sty m:val="p"/>
                          </m:rPr>
                          <a:rPr lang="en-CA" b="0" i="0" smtClean="0">
                            <a:solidFill>
                              <a:srgbClr val="000000"/>
                            </a:solidFill>
                            <a:latin typeface="Cambria Math" panose="02040503050406030204" pitchFamily="18" charset="0"/>
                          </a:rPr>
                          <m:t>Π</m:t>
                        </m:r>
                      </m:e>
                      <m:sub>
                        <m:r>
                          <a:rPr lang="en-CA" b="0" i="1" smtClean="0">
                            <a:solidFill>
                              <a:srgbClr val="000000"/>
                            </a:solidFill>
                            <a:latin typeface="Cambria Math" panose="02040503050406030204" pitchFamily="18" charset="0"/>
                          </a:rPr>
                          <m:t>2</m:t>
                        </m:r>
                      </m:sub>
                    </m:sSub>
                    <m:r>
                      <a:rPr lang="en-CA" b="0" i="1" smtClean="0">
                        <a:solidFill>
                          <a:srgbClr val="000000"/>
                        </a:solidFill>
                        <a:latin typeface="Cambria Math" panose="02040503050406030204" pitchFamily="18" charset="0"/>
                      </a:rPr>
                      <m:t>)</m:t>
                    </m:r>
                  </m:oMath>
                </a14:m>
                <a:r>
                  <a:rPr lang="en-CA" b="0" dirty="0">
                    <a:solidFill>
                      <a:srgbClr val="000000"/>
                    </a:solidFill>
                    <a:latin typeface="+mj-lt"/>
                  </a:rPr>
                  <a:t> such that:</a:t>
                </a:r>
              </a:p>
              <a:p>
                <a:pPr lvl="1"/>
                <a14:m>
                  <m:oMath xmlns:m="http://schemas.openxmlformats.org/officeDocument/2006/math">
                    <m:r>
                      <a:rPr lang="en-CA" b="0" i="1" smtClean="0">
                        <a:solidFill>
                          <a:srgbClr val="000000"/>
                        </a:solidFill>
                        <a:latin typeface="Cambria Math" panose="02040503050406030204" pitchFamily="18" charset="0"/>
                      </a:rPr>
                      <m:t>𝑓</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𝐼</m:t>
                    </m:r>
                    <m:r>
                      <a:rPr lang="en-CA" b="0" i="1" smtClean="0">
                        <a:solidFill>
                          <a:srgbClr val="000000"/>
                        </a:solidFill>
                        <a:latin typeface="Cambria Math" panose="02040503050406030204" pitchFamily="18" charset="0"/>
                      </a:rPr>
                      <m:t>)</m:t>
                    </m:r>
                  </m:oMath>
                </a14:m>
                <a:r>
                  <a:rPr lang="en-CA" dirty="0">
                    <a:solidFill>
                      <a:srgbClr val="000000"/>
                    </a:solidFill>
                  </a:rPr>
                  <a:t> is computable in poly-time, for all </a:t>
                </a:r>
                <a14:m>
                  <m:oMath xmlns:m="http://schemas.openxmlformats.org/officeDocument/2006/math">
                    <m:r>
                      <a:rPr lang="en-CA" b="0" i="1" smtClean="0">
                        <a:solidFill>
                          <a:srgbClr val="000000"/>
                        </a:solidFill>
                        <a:latin typeface="Cambria Math" panose="02040503050406030204" pitchFamily="18" charset="0"/>
                      </a:rPr>
                      <m:t>𝐼</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ℐ</m:t>
                    </m:r>
                    <m:r>
                      <a:rPr lang="en-CA" b="0" i="1" smtClean="0">
                        <a:solidFill>
                          <a:srgbClr val="000000"/>
                        </a:solidFill>
                        <a:latin typeface="Cambria Math" panose="02040503050406030204" pitchFamily="18" charset="0"/>
                      </a:rPr>
                      <m:t>(</m:t>
                    </m:r>
                    <m:sSub>
                      <m:sSubPr>
                        <m:ctrlPr>
                          <a:rPr lang="en-CA" b="0" i="1" smtClean="0">
                            <a:solidFill>
                              <a:srgbClr val="000000"/>
                            </a:solidFill>
                            <a:latin typeface="Cambria Math" panose="02040503050406030204" pitchFamily="18" charset="0"/>
                          </a:rPr>
                        </m:ctrlPr>
                      </m:sSubPr>
                      <m:e>
                        <m:r>
                          <m:rPr>
                            <m:sty m:val="p"/>
                          </m:rPr>
                          <a:rPr lang="en-CA" b="0" i="0" smtClean="0">
                            <a:solidFill>
                              <a:srgbClr val="000000"/>
                            </a:solidFill>
                            <a:latin typeface="Cambria Math" panose="02040503050406030204" pitchFamily="18" charset="0"/>
                          </a:rPr>
                          <m:t>Π</m:t>
                        </m:r>
                      </m:e>
                      <m:sub>
                        <m:r>
                          <a:rPr lang="en-CA" b="0" i="1" smtClean="0">
                            <a:solidFill>
                              <a:srgbClr val="000000"/>
                            </a:solidFill>
                            <a:latin typeface="Cambria Math" panose="02040503050406030204" pitchFamily="18" charset="0"/>
                          </a:rPr>
                          <m:t>1</m:t>
                        </m:r>
                      </m:sub>
                    </m:sSub>
                    <m:r>
                      <a:rPr lang="en-CA" b="0" i="1" smtClean="0">
                        <a:solidFill>
                          <a:srgbClr val="000000"/>
                        </a:solidFill>
                        <a:latin typeface="Cambria Math" panose="02040503050406030204" pitchFamily="18" charset="0"/>
                      </a:rPr>
                      <m:t>)</m:t>
                    </m:r>
                  </m:oMath>
                </a14:m>
                <a:endParaRPr lang="en-CA" dirty="0">
                  <a:solidFill>
                    <a:srgbClr val="000000"/>
                  </a:solidFill>
                </a:endParaRPr>
              </a:p>
              <a:p>
                <a:pPr lvl="1"/>
                <a:r>
                  <a:rPr lang="en-CA" dirty="0">
                    <a:solidFill>
                      <a:srgbClr val="000000"/>
                    </a:solidFill>
                  </a:rPr>
                  <a:t>If </a:t>
                </a:r>
                <a14:m>
                  <m:oMath xmlns:m="http://schemas.openxmlformats.org/officeDocument/2006/math">
                    <m:r>
                      <a:rPr lang="en-CA" b="0" i="1" smtClean="0">
                        <a:solidFill>
                          <a:srgbClr val="000000"/>
                        </a:solidFill>
                        <a:latin typeface="Cambria Math" panose="02040503050406030204" pitchFamily="18" charset="0"/>
                      </a:rPr>
                      <m:t>𝐼</m:t>
                    </m:r>
                    <m:r>
                      <a:rPr lang="en-CA" b="0" i="1" smtClean="0">
                        <a:solidFill>
                          <a:srgbClr val="000000"/>
                        </a:solidFill>
                        <a:latin typeface="Cambria Math" panose="02040503050406030204" pitchFamily="18" charset="0"/>
                      </a:rPr>
                      <m:t>∈</m:t>
                    </m:r>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ℐ</m:t>
                        </m:r>
                      </m:e>
                      <m:sub>
                        <m:r>
                          <a:rPr lang="en-CA" b="0" i="1" smtClean="0">
                            <a:solidFill>
                              <a:srgbClr val="000000"/>
                            </a:solidFill>
                            <a:latin typeface="Cambria Math" panose="02040503050406030204" pitchFamily="18" charset="0"/>
                          </a:rPr>
                          <m:t>𝑦𝑒𝑠</m:t>
                        </m:r>
                      </m:sub>
                    </m:sSub>
                    <m:r>
                      <a:rPr lang="en-CA" b="0" i="1" smtClean="0">
                        <a:solidFill>
                          <a:srgbClr val="000000"/>
                        </a:solidFill>
                        <a:latin typeface="Cambria Math" panose="02040503050406030204" pitchFamily="18" charset="0"/>
                      </a:rPr>
                      <m:t>(</m:t>
                    </m:r>
                    <m:sSub>
                      <m:sSubPr>
                        <m:ctrlPr>
                          <a:rPr lang="en-CA" b="0" i="1" smtClean="0">
                            <a:solidFill>
                              <a:srgbClr val="000000"/>
                            </a:solidFill>
                            <a:latin typeface="Cambria Math" panose="02040503050406030204" pitchFamily="18" charset="0"/>
                          </a:rPr>
                        </m:ctrlPr>
                      </m:sSubPr>
                      <m:e>
                        <m:r>
                          <m:rPr>
                            <m:sty m:val="p"/>
                          </m:rPr>
                          <a:rPr lang="en-CA" b="0" i="0" smtClean="0">
                            <a:solidFill>
                              <a:srgbClr val="000000"/>
                            </a:solidFill>
                            <a:latin typeface="Cambria Math" panose="02040503050406030204" pitchFamily="18" charset="0"/>
                          </a:rPr>
                          <m:t>Π</m:t>
                        </m:r>
                      </m:e>
                      <m:sub>
                        <m:r>
                          <a:rPr lang="en-CA" b="0" i="1" smtClean="0">
                            <a:solidFill>
                              <a:srgbClr val="000000"/>
                            </a:solidFill>
                            <a:latin typeface="Cambria Math" panose="02040503050406030204" pitchFamily="18" charset="0"/>
                          </a:rPr>
                          <m:t>1</m:t>
                        </m:r>
                      </m:sub>
                    </m:sSub>
                    <m:r>
                      <a:rPr lang="en-CA" b="0" i="1" smtClean="0">
                        <a:solidFill>
                          <a:srgbClr val="000000"/>
                        </a:solidFill>
                        <a:latin typeface="Cambria Math" panose="02040503050406030204" pitchFamily="18" charset="0"/>
                      </a:rPr>
                      <m:t>)</m:t>
                    </m:r>
                  </m:oMath>
                </a14:m>
                <a:r>
                  <a:rPr lang="en-CA" dirty="0">
                    <a:solidFill>
                      <a:srgbClr val="000000"/>
                    </a:solidFill>
                  </a:rPr>
                  <a:t> then </a:t>
                </a:r>
                <a14:m>
                  <m:oMath xmlns:m="http://schemas.openxmlformats.org/officeDocument/2006/math">
                    <m:r>
                      <a:rPr lang="en-CA" b="0" i="1" smtClean="0">
                        <a:solidFill>
                          <a:srgbClr val="000000"/>
                        </a:solidFill>
                        <a:latin typeface="Cambria Math" panose="02040503050406030204" pitchFamily="18" charset="0"/>
                      </a:rPr>
                      <m:t>𝑓</m:t>
                    </m:r>
                    <m:d>
                      <m:dPr>
                        <m:ctrlPr>
                          <a:rPr lang="en-CA" b="0" i="1" smtClean="0">
                            <a:solidFill>
                              <a:srgbClr val="000000"/>
                            </a:solidFill>
                            <a:latin typeface="Cambria Math" panose="02040503050406030204" pitchFamily="18" charset="0"/>
                          </a:rPr>
                        </m:ctrlPr>
                      </m:dPr>
                      <m:e>
                        <m:r>
                          <a:rPr lang="en-CA" b="0" i="1" smtClean="0">
                            <a:solidFill>
                              <a:srgbClr val="000000"/>
                            </a:solidFill>
                            <a:latin typeface="Cambria Math" panose="02040503050406030204" pitchFamily="18" charset="0"/>
                          </a:rPr>
                          <m:t>𝐼</m:t>
                        </m:r>
                      </m:e>
                    </m:d>
                    <m:r>
                      <a:rPr lang="en-CA" b="0" i="1" smtClean="0">
                        <a:solidFill>
                          <a:srgbClr val="000000"/>
                        </a:solidFill>
                        <a:latin typeface="Cambria Math" panose="02040503050406030204" pitchFamily="18" charset="0"/>
                      </a:rPr>
                      <m:t>∈</m:t>
                    </m:r>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ℐ</m:t>
                        </m:r>
                      </m:e>
                      <m:sub>
                        <m:r>
                          <a:rPr lang="en-CA" b="0" i="1" smtClean="0">
                            <a:solidFill>
                              <a:srgbClr val="000000"/>
                            </a:solidFill>
                            <a:latin typeface="Cambria Math" panose="02040503050406030204" pitchFamily="18" charset="0"/>
                          </a:rPr>
                          <m:t>𝑦𝑒𝑠</m:t>
                        </m:r>
                      </m:sub>
                    </m:sSub>
                    <m:r>
                      <a:rPr lang="en-CA" b="0" i="1" smtClean="0">
                        <a:solidFill>
                          <a:srgbClr val="000000"/>
                        </a:solidFill>
                        <a:latin typeface="Cambria Math" panose="02040503050406030204" pitchFamily="18" charset="0"/>
                      </a:rPr>
                      <m:t>(</m:t>
                    </m:r>
                    <m:sSub>
                      <m:sSubPr>
                        <m:ctrlPr>
                          <a:rPr lang="en-CA" b="0" i="1" smtClean="0">
                            <a:solidFill>
                              <a:srgbClr val="000000"/>
                            </a:solidFill>
                            <a:latin typeface="Cambria Math" panose="02040503050406030204" pitchFamily="18" charset="0"/>
                          </a:rPr>
                        </m:ctrlPr>
                      </m:sSubPr>
                      <m:e>
                        <m:r>
                          <m:rPr>
                            <m:sty m:val="p"/>
                          </m:rPr>
                          <a:rPr lang="en-CA" b="0" i="0" smtClean="0">
                            <a:solidFill>
                              <a:srgbClr val="000000"/>
                            </a:solidFill>
                            <a:latin typeface="Cambria Math" panose="02040503050406030204" pitchFamily="18" charset="0"/>
                          </a:rPr>
                          <m:t>Π</m:t>
                        </m:r>
                      </m:e>
                      <m:sub>
                        <m:r>
                          <a:rPr lang="en-CA" b="0" i="1" smtClean="0">
                            <a:solidFill>
                              <a:srgbClr val="000000"/>
                            </a:solidFill>
                            <a:latin typeface="Cambria Math" panose="02040503050406030204" pitchFamily="18" charset="0"/>
                          </a:rPr>
                          <m:t>2</m:t>
                        </m:r>
                      </m:sub>
                    </m:sSub>
                    <m:r>
                      <a:rPr lang="en-CA" b="0" i="1" smtClean="0">
                        <a:solidFill>
                          <a:srgbClr val="000000"/>
                        </a:solidFill>
                        <a:latin typeface="Cambria Math" panose="02040503050406030204" pitchFamily="18" charset="0"/>
                      </a:rPr>
                      <m:t>)</m:t>
                    </m:r>
                  </m:oMath>
                </a14:m>
                <a:endParaRPr lang="en-CA" dirty="0">
                  <a:solidFill>
                    <a:srgbClr val="000000"/>
                  </a:solidFill>
                </a:endParaRPr>
              </a:p>
              <a:p>
                <a:pPr lvl="1"/>
                <a:r>
                  <a:rPr lang="en-CA" b="1" dirty="0">
                    <a:solidFill>
                      <a:srgbClr val="000000"/>
                    </a:solidFill>
                  </a:rPr>
                  <a:t>If </a:t>
                </a:r>
                <a14:m>
                  <m:oMath xmlns:m="http://schemas.openxmlformats.org/officeDocument/2006/math">
                    <m:r>
                      <a:rPr lang="en-CA" b="1" i="1" smtClean="0">
                        <a:solidFill>
                          <a:srgbClr val="000000"/>
                        </a:solidFill>
                        <a:latin typeface="Cambria Math" panose="02040503050406030204" pitchFamily="18" charset="0"/>
                      </a:rPr>
                      <m:t>𝒇</m:t>
                    </m:r>
                    <m:r>
                      <a:rPr lang="en-CA" b="1" i="1" smtClean="0">
                        <a:solidFill>
                          <a:srgbClr val="000000"/>
                        </a:solidFill>
                        <a:latin typeface="Cambria Math" panose="02040503050406030204" pitchFamily="18" charset="0"/>
                      </a:rPr>
                      <m:t>(</m:t>
                    </m:r>
                    <m:r>
                      <a:rPr lang="en-CA" b="1" i="1" smtClean="0">
                        <a:solidFill>
                          <a:srgbClr val="000000"/>
                        </a:solidFill>
                        <a:latin typeface="Cambria Math" panose="02040503050406030204" pitchFamily="18" charset="0"/>
                      </a:rPr>
                      <m:t>𝑰</m:t>
                    </m:r>
                    <m:r>
                      <a:rPr lang="en-CA" b="1" i="1" smtClean="0">
                        <a:solidFill>
                          <a:srgbClr val="000000"/>
                        </a:solidFill>
                        <a:latin typeface="Cambria Math" panose="02040503050406030204" pitchFamily="18" charset="0"/>
                      </a:rPr>
                      <m:t>)∈</m:t>
                    </m:r>
                    <m:sSub>
                      <m:sSubPr>
                        <m:ctrlPr>
                          <a:rPr lang="en-CA" b="1" i="1" smtClean="0">
                            <a:solidFill>
                              <a:srgbClr val="000000"/>
                            </a:solidFill>
                            <a:latin typeface="Cambria Math" panose="02040503050406030204" pitchFamily="18" charset="0"/>
                          </a:rPr>
                        </m:ctrlPr>
                      </m:sSubPr>
                      <m:e>
                        <m:r>
                          <a:rPr lang="en-CA" b="1" i="1" smtClean="0">
                            <a:solidFill>
                              <a:srgbClr val="000000"/>
                            </a:solidFill>
                            <a:latin typeface="Cambria Math" panose="02040503050406030204" pitchFamily="18" charset="0"/>
                          </a:rPr>
                          <m:t>𝓘</m:t>
                        </m:r>
                      </m:e>
                      <m:sub>
                        <m:r>
                          <a:rPr lang="en-CA" b="1" i="1" smtClean="0">
                            <a:solidFill>
                              <a:srgbClr val="000000"/>
                            </a:solidFill>
                            <a:latin typeface="Cambria Math" panose="02040503050406030204" pitchFamily="18" charset="0"/>
                          </a:rPr>
                          <m:t>𝒚𝒆𝒔</m:t>
                        </m:r>
                      </m:sub>
                    </m:sSub>
                    <m:r>
                      <a:rPr lang="en-CA" b="1" i="1" smtClean="0">
                        <a:solidFill>
                          <a:srgbClr val="000000"/>
                        </a:solidFill>
                        <a:latin typeface="Cambria Math" panose="02040503050406030204" pitchFamily="18" charset="0"/>
                      </a:rPr>
                      <m:t>(</m:t>
                    </m:r>
                    <m:sSub>
                      <m:sSubPr>
                        <m:ctrlPr>
                          <a:rPr lang="en-CA" b="1" i="1" smtClean="0">
                            <a:solidFill>
                              <a:srgbClr val="000000"/>
                            </a:solidFill>
                            <a:latin typeface="Cambria Math" panose="02040503050406030204" pitchFamily="18" charset="0"/>
                          </a:rPr>
                        </m:ctrlPr>
                      </m:sSubPr>
                      <m:e>
                        <m:r>
                          <a:rPr lang="en-CA" b="1" i="0" smtClean="0">
                            <a:solidFill>
                              <a:srgbClr val="000000"/>
                            </a:solidFill>
                            <a:latin typeface="Cambria Math" panose="02040503050406030204" pitchFamily="18" charset="0"/>
                          </a:rPr>
                          <m:t>𝚷</m:t>
                        </m:r>
                      </m:e>
                      <m:sub>
                        <m:r>
                          <a:rPr lang="en-CA" b="1" i="1" smtClean="0">
                            <a:solidFill>
                              <a:srgbClr val="000000"/>
                            </a:solidFill>
                            <a:latin typeface="Cambria Math" panose="02040503050406030204" pitchFamily="18" charset="0"/>
                          </a:rPr>
                          <m:t>𝟐</m:t>
                        </m:r>
                      </m:sub>
                    </m:sSub>
                    <m:r>
                      <a:rPr lang="en-CA" b="1" i="1" smtClean="0">
                        <a:solidFill>
                          <a:srgbClr val="000000"/>
                        </a:solidFill>
                        <a:latin typeface="Cambria Math" panose="02040503050406030204" pitchFamily="18" charset="0"/>
                      </a:rPr>
                      <m:t>)</m:t>
                    </m:r>
                  </m:oMath>
                </a14:m>
                <a:r>
                  <a:rPr lang="en-CA" b="1" dirty="0">
                    <a:solidFill>
                      <a:srgbClr val="000000"/>
                    </a:solidFill>
                  </a:rPr>
                  <a:t> then </a:t>
                </a:r>
                <a14:m>
                  <m:oMath xmlns:m="http://schemas.openxmlformats.org/officeDocument/2006/math">
                    <m:r>
                      <a:rPr lang="en-CA" b="1" i="1" smtClean="0">
                        <a:solidFill>
                          <a:srgbClr val="000000"/>
                        </a:solidFill>
                        <a:latin typeface="Cambria Math" panose="02040503050406030204" pitchFamily="18" charset="0"/>
                      </a:rPr>
                      <m:t>𝑰</m:t>
                    </m:r>
                    <m:r>
                      <a:rPr lang="en-CA" b="1" i="1" smtClean="0">
                        <a:solidFill>
                          <a:srgbClr val="000000"/>
                        </a:solidFill>
                        <a:latin typeface="Cambria Math" panose="02040503050406030204" pitchFamily="18" charset="0"/>
                      </a:rPr>
                      <m:t>∈</m:t>
                    </m:r>
                    <m:sSub>
                      <m:sSubPr>
                        <m:ctrlPr>
                          <a:rPr lang="en-CA" b="1" i="1" smtClean="0">
                            <a:solidFill>
                              <a:srgbClr val="000000"/>
                            </a:solidFill>
                            <a:latin typeface="Cambria Math" panose="02040503050406030204" pitchFamily="18" charset="0"/>
                          </a:rPr>
                        </m:ctrlPr>
                      </m:sSubPr>
                      <m:e>
                        <m:r>
                          <a:rPr lang="en-CA" b="1" i="1" smtClean="0">
                            <a:solidFill>
                              <a:srgbClr val="000000"/>
                            </a:solidFill>
                            <a:latin typeface="Cambria Math" panose="02040503050406030204" pitchFamily="18" charset="0"/>
                          </a:rPr>
                          <m:t>𝓘</m:t>
                        </m:r>
                      </m:e>
                      <m:sub>
                        <m:r>
                          <a:rPr lang="en-CA" b="1" i="1" smtClean="0">
                            <a:solidFill>
                              <a:srgbClr val="000000"/>
                            </a:solidFill>
                            <a:latin typeface="Cambria Math" panose="02040503050406030204" pitchFamily="18" charset="0"/>
                          </a:rPr>
                          <m:t>𝒚𝒆𝒔</m:t>
                        </m:r>
                      </m:sub>
                    </m:sSub>
                    <m:r>
                      <a:rPr lang="en-CA" b="1" i="1" smtClean="0">
                        <a:solidFill>
                          <a:srgbClr val="000000"/>
                        </a:solidFill>
                        <a:latin typeface="Cambria Math" panose="02040503050406030204" pitchFamily="18" charset="0"/>
                      </a:rPr>
                      <m:t>(</m:t>
                    </m:r>
                    <m:sSub>
                      <m:sSubPr>
                        <m:ctrlPr>
                          <a:rPr lang="en-CA" b="1" i="1" smtClean="0">
                            <a:solidFill>
                              <a:srgbClr val="000000"/>
                            </a:solidFill>
                            <a:latin typeface="Cambria Math" panose="02040503050406030204" pitchFamily="18" charset="0"/>
                          </a:rPr>
                        </m:ctrlPr>
                      </m:sSubPr>
                      <m:e>
                        <m:r>
                          <a:rPr lang="en-CA" b="1" i="0" smtClean="0">
                            <a:solidFill>
                              <a:srgbClr val="000000"/>
                            </a:solidFill>
                            <a:latin typeface="Cambria Math" panose="02040503050406030204" pitchFamily="18" charset="0"/>
                          </a:rPr>
                          <m:t>𝚷</m:t>
                        </m:r>
                      </m:e>
                      <m:sub>
                        <m:r>
                          <a:rPr lang="en-CA" b="1" i="1" smtClean="0">
                            <a:solidFill>
                              <a:srgbClr val="000000"/>
                            </a:solidFill>
                            <a:latin typeface="Cambria Math" panose="02040503050406030204" pitchFamily="18" charset="0"/>
                          </a:rPr>
                          <m:t>𝟏</m:t>
                        </m:r>
                      </m:sub>
                    </m:sSub>
                    <m:r>
                      <a:rPr lang="en-CA" b="1" i="1" smtClean="0">
                        <a:solidFill>
                          <a:srgbClr val="000000"/>
                        </a:solidFill>
                        <a:latin typeface="Cambria Math" panose="02040503050406030204" pitchFamily="18" charset="0"/>
                      </a:rPr>
                      <m:t>)</m:t>
                    </m:r>
                  </m:oMath>
                </a14:m>
                <a:endParaRPr lang="en-CA" b="1" dirty="0">
                  <a:solidFill>
                    <a:srgbClr val="000000"/>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348126" y="1193984"/>
                <a:ext cx="9905998" cy="3596018"/>
              </a:xfrm>
              <a:blipFill>
                <a:blip r:embed="rId2"/>
                <a:stretch>
                  <a:fillRect l="-1600" t="-3220"/>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4" name="Rectangular Callout 3"/>
              <p:cNvSpPr/>
              <p:nvPr/>
            </p:nvSpPr>
            <p:spPr>
              <a:xfrm>
                <a:off x="97638" y="4668512"/>
                <a:ext cx="7211506" cy="775120"/>
              </a:xfrm>
              <a:prstGeom prst="wedgeRectCallout">
                <a:avLst>
                  <a:gd name="adj1" fmla="val 8921"/>
                  <a:gd name="adj2" fmla="val -119376"/>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solidFill>
                      <a:srgbClr val="000000"/>
                    </a:solidFill>
                  </a:rPr>
                  <a:t>This is the contrapositive. Was previously (2 slides ago):</a:t>
                </a:r>
                <a:br>
                  <a:rPr lang="en-CA" sz="2000" b="1" dirty="0">
                    <a:solidFill>
                      <a:srgbClr val="000000"/>
                    </a:solidFill>
                  </a:rPr>
                </a:br>
                <a:r>
                  <a:rPr lang="en-CA" sz="2000" dirty="0">
                    <a:solidFill>
                      <a:srgbClr val="000000"/>
                    </a:solidFill>
                  </a:rPr>
                  <a:t>If </a:t>
                </a:r>
                <a14:m>
                  <m:oMath xmlns:m="http://schemas.openxmlformats.org/officeDocument/2006/math">
                    <m:r>
                      <a:rPr lang="en-CA" sz="2000" b="0" i="1" smtClean="0">
                        <a:solidFill>
                          <a:srgbClr val="000000"/>
                        </a:solidFill>
                        <a:latin typeface="Cambria Math" panose="02040503050406030204" pitchFamily="18" charset="0"/>
                      </a:rPr>
                      <m:t>𝐼</m:t>
                    </m:r>
                    <m:r>
                      <a:rPr lang="en-CA" sz="2000" b="0" i="1" smtClean="0">
                        <a:solidFill>
                          <a:srgbClr val="000000"/>
                        </a:solidFill>
                        <a:latin typeface="Cambria Math" panose="02040503050406030204" pitchFamily="18" charset="0"/>
                      </a:rPr>
                      <m:t>∈</m:t>
                    </m:r>
                    <m:sSub>
                      <m:sSubPr>
                        <m:ctrlPr>
                          <a:rPr lang="en-CA" sz="2000" b="0" i="1" smtClean="0">
                            <a:solidFill>
                              <a:srgbClr val="000000"/>
                            </a:solidFill>
                            <a:latin typeface="Cambria Math" panose="02040503050406030204" pitchFamily="18" charset="0"/>
                          </a:rPr>
                        </m:ctrlPr>
                      </m:sSubPr>
                      <m:e>
                        <m:r>
                          <a:rPr lang="en-CA" sz="2000" b="0" i="1" smtClean="0">
                            <a:solidFill>
                              <a:srgbClr val="000000"/>
                            </a:solidFill>
                            <a:latin typeface="Cambria Math" panose="02040503050406030204" pitchFamily="18" charset="0"/>
                          </a:rPr>
                          <m:t>ℐ</m:t>
                        </m:r>
                      </m:e>
                      <m:sub>
                        <m:r>
                          <a:rPr lang="en-CA" sz="2000" b="0" i="1" smtClean="0">
                            <a:solidFill>
                              <a:srgbClr val="000000"/>
                            </a:solidFill>
                            <a:latin typeface="Cambria Math" panose="02040503050406030204" pitchFamily="18" charset="0"/>
                          </a:rPr>
                          <m:t>𝑛𝑜</m:t>
                        </m:r>
                      </m:sub>
                    </m:sSub>
                    <m:r>
                      <a:rPr lang="en-CA" sz="2000" b="0" i="1" smtClean="0">
                        <a:solidFill>
                          <a:srgbClr val="000000"/>
                        </a:solidFill>
                        <a:latin typeface="Cambria Math" panose="02040503050406030204" pitchFamily="18" charset="0"/>
                      </a:rPr>
                      <m:t>(</m:t>
                    </m:r>
                    <m:sSub>
                      <m:sSubPr>
                        <m:ctrlPr>
                          <a:rPr lang="en-CA" sz="2000" b="0" i="1" smtClean="0">
                            <a:solidFill>
                              <a:srgbClr val="000000"/>
                            </a:solidFill>
                            <a:latin typeface="Cambria Math" panose="02040503050406030204" pitchFamily="18" charset="0"/>
                          </a:rPr>
                        </m:ctrlPr>
                      </m:sSubPr>
                      <m:e>
                        <m:r>
                          <m:rPr>
                            <m:sty m:val="p"/>
                          </m:rPr>
                          <a:rPr lang="en-CA" sz="2000" b="0" i="0" smtClean="0">
                            <a:solidFill>
                              <a:srgbClr val="000000"/>
                            </a:solidFill>
                            <a:latin typeface="Cambria Math" panose="02040503050406030204" pitchFamily="18" charset="0"/>
                          </a:rPr>
                          <m:t>Π</m:t>
                        </m:r>
                      </m:e>
                      <m:sub>
                        <m:r>
                          <a:rPr lang="en-CA" sz="2000" b="0" i="1" smtClean="0">
                            <a:solidFill>
                              <a:srgbClr val="000000"/>
                            </a:solidFill>
                            <a:latin typeface="Cambria Math" panose="02040503050406030204" pitchFamily="18" charset="0"/>
                          </a:rPr>
                          <m:t>1</m:t>
                        </m:r>
                      </m:sub>
                    </m:sSub>
                    <m:r>
                      <a:rPr lang="en-CA" sz="2000" b="0" i="1" smtClean="0">
                        <a:solidFill>
                          <a:srgbClr val="000000"/>
                        </a:solidFill>
                        <a:latin typeface="Cambria Math" panose="02040503050406030204" pitchFamily="18" charset="0"/>
                      </a:rPr>
                      <m:t>)</m:t>
                    </m:r>
                  </m:oMath>
                </a14:m>
                <a:r>
                  <a:rPr lang="en-CA" sz="2000" dirty="0">
                    <a:solidFill>
                      <a:srgbClr val="000000"/>
                    </a:solidFill>
                  </a:rPr>
                  <a:t> then </a:t>
                </a:r>
                <a14:m>
                  <m:oMath xmlns:m="http://schemas.openxmlformats.org/officeDocument/2006/math">
                    <m:r>
                      <a:rPr lang="en-CA" sz="2000" b="0" i="1" smtClean="0">
                        <a:solidFill>
                          <a:srgbClr val="000000"/>
                        </a:solidFill>
                        <a:latin typeface="Cambria Math" panose="02040503050406030204" pitchFamily="18" charset="0"/>
                      </a:rPr>
                      <m:t>𝑓</m:t>
                    </m:r>
                    <m:d>
                      <m:dPr>
                        <m:ctrlPr>
                          <a:rPr lang="en-CA" sz="2000" b="0" i="1" smtClean="0">
                            <a:solidFill>
                              <a:srgbClr val="000000"/>
                            </a:solidFill>
                            <a:latin typeface="Cambria Math" panose="02040503050406030204" pitchFamily="18" charset="0"/>
                          </a:rPr>
                        </m:ctrlPr>
                      </m:dPr>
                      <m:e>
                        <m:r>
                          <a:rPr lang="en-CA" sz="2000" b="0" i="1" smtClean="0">
                            <a:solidFill>
                              <a:srgbClr val="000000"/>
                            </a:solidFill>
                            <a:latin typeface="Cambria Math" panose="02040503050406030204" pitchFamily="18" charset="0"/>
                          </a:rPr>
                          <m:t>𝐼</m:t>
                        </m:r>
                      </m:e>
                    </m:d>
                    <m:r>
                      <a:rPr lang="en-CA" sz="2000" b="0" i="1" smtClean="0">
                        <a:solidFill>
                          <a:srgbClr val="000000"/>
                        </a:solidFill>
                        <a:latin typeface="Cambria Math" panose="02040503050406030204" pitchFamily="18" charset="0"/>
                      </a:rPr>
                      <m:t>∈</m:t>
                    </m:r>
                    <m:sSub>
                      <m:sSubPr>
                        <m:ctrlPr>
                          <a:rPr lang="en-CA" sz="2000" b="0" i="1" smtClean="0">
                            <a:solidFill>
                              <a:srgbClr val="000000"/>
                            </a:solidFill>
                            <a:latin typeface="Cambria Math" panose="02040503050406030204" pitchFamily="18" charset="0"/>
                          </a:rPr>
                        </m:ctrlPr>
                      </m:sSubPr>
                      <m:e>
                        <m:r>
                          <a:rPr lang="en-CA" sz="2000" b="0" i="1" smtClean="0">
                            <a:solidFill>
                              <a:srgbClr val="000000"/>
                            </a:solidFill>
                            <a:latin typeface="Cambria Math" panose="02040503050406030204" pitchFamily="18" charset="0"/>
                          </a:rPr>
                          <m:t>ℐ</m:t>
                        </m:r>
                      </m:e>
                      <m:sub>
                        <m:r>
                          <a:rPr lang="en-CA" sz="2000" b="0" i="1" smtClean="0">
                            <a:solidFill>
                              <a:srgbClr val="000000"/>
                            </a:solidFill>
                            <a:latin typeface="Cambria Math" panose="02040503050406030204" pitchFamily="18" charset="0"/>
                          </a:rPr>
                          <m:t>𝑛𝑜</m:t>
                        </m:r>
                      </m:sub>
                    </m:sSub>
                    <m:d>
                      <m:dPr>
                        <m:ctrlPr>
                          <a:rPr lang="en-CA" sz="2000" b="0" i="1" smtClean="0">
                            <a:solidFill>
                              <a:srgbClr val="000000"/>
                            </a:solidFill>
                            <a:latin typeface="Cambria Math" panose="02040503050406030204" pitchFamily="18" charset="0"/>
                          </a:rPr>
                        </m:ctrlPr>
                      </m:dPr>
                      <m:e>
                        <m:sSub>
                          <m:sSubPr>
                            <m:ctrlPr>
                              <a:rPr lang="en-CA" sz="2000" b="0" i="1" smtClean="0">
                                <a:solidFill>
                                  <a:srgbClr val="000000"/>
                                </a:solidFill>
                                <a:latin typeface="Cambria Math" panose="02040503050406030204" pitchFamily="18" charset="0"/>
                              </a:rPr>
                            </m:ctrlPr>
                          </m:sSubPr>
                          <m:e>
                            <m:r>
                              <m:rPr>
                                <m:sty m:val="p"/>
                              </m:rPr>
                              <a:rPr lang="en-CA" sz="2000" b="0" i="0" smtClean="0">
                                <a:solidFill>
                                  <a:srgbClr val="000000"/>
                                </a:solidFill>
                                <a:latin typeface="Cambria Math" panose="02040503050406030204" pitchFamily="18" charset="0"/>
                              </a:rPr>
                              <m:t>Π</m:t>
                            </m:r>
                          </m:e>
                          <m:sub>
                            <m:r>
                              <a:rPr lang="en-CA" sz="2000" b="0" i="1" smtClean="0">
                                <a:solidFill>
                                  <a:srgbClr val="000000"/>
                                </a:solidFill>
                                <a:latin typeface="Cambria Math" panose="02040503050406030204" pitchFamily="18" charset="0"/>
                              </a:rPr>
                              <m:t>2</m:t>
                            </m:r>
                          </m:sub>
                        </m:sSub>
                      </m:e>
                    </m:d>
                  </m:oMath>
                </a14:m>
                <a:endParaRPr lang="en-CA" sz="2000" dirty="0">
                  <a:solidFill>
                    <a:srgbClr val="000000"/>
                  </a:solidFill>
                </a:endParaRPr>
              </a:p>
            </p:txBody>
          </p:sp>
        </mc:Choice>
        <mc:Fallback>
          <p:sp>
            <p:nvSpPr>
              <p:cNvPr id="4" name="Rectangular Callout 3"/>
              <p:cNvSpPr>
                <a:spLocks noRot="1" noChangeAspect="1" noMove="1" noResize="1" noEditPoints="1" noAdjustHandles="1" noChangeArrowheads="1" noChangeShapeType="1" noTextEdit="1"/>
              </p:cNvSpPr>
              <p:nvPr/>
            </p:nvSpPr>
            <p:spPr>
              <a:xfrm>
                <a:off x="97638" y="4668512"/>
                <a:ext cx="7211506" cy="775120"/>
              </a:xfrm>
              <a:prstGeom prst="wedgeRectCallout">
                <a:avLst>
                  <a:gd name="adj1" fmla="val 8921"/>
                  <a:gd name="adj2" fmla="val -119376"/>
                </a:avLst>
              </a:prstGeom>
              <a:blipFill>
                <a:blip r:embed="rId3"/>
                <a:stretch>
                  <a:fillRect b="-4566"/>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5" name="Rectangular Callout 4"/>
              <p:cNvSpPr/>
              <p:nvPr/>
            </p:nvSpPr>
            <p:spPr>
              <a:xfrm>
                <a:off x="7631502" y="3085423"/>
                <a:ext cx="4462860" cy="775120"/>
              </a:xfrm>
              <a:prstGeom prst="wedgeRectCallout">
                <a:avLst>
                  <a:gd name="adj1" fmla="val -56227"/>
                  <a:gd name="adj2" fmla="val 10749"/>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sz="2000" dirty="0">
                    <a:solidFill>
                      <a:srgbClr val="000000"/>
                    </a:solidFill>
                  </a:rPr>
                  <a:t>Note: this is the same as saying</a:t>
                </a:r>
              </a:p>
              <a:p>
                <a:pPr algn="ctr"/>
                <a14:m>
                  <m:oMathPara xmlns:m="http://schemas.openxmlformats.org/officeDocument/2006/math">
                    <m:oMathParaPr>
                      <m:jc m:val="centerGroup"/>
                    </m:oMathParaPr>
                    <m:oMath xmlns:m="http://schemas.openxmlformats.org/officeDocument/2006/math">
                      <m:r>
                        <a:rPr lang="en-CA" sz="2000" b="1" i="1" smtClean="0">
                          <a:solidFill>
                            <a:srgbClr val="000000"/>
                          </a:solidFill>
                          <a:latin typeface="Cambria Math" panose="02040503050406030204" pitchFamily="18" charset="0"/>
                        </a:rPr>
                        <m:t>(</m:t>
                      </m:r>
                      <m:r>
                        <a:rPr lang="en-CA" sz="2000" b="1" i="1" smtClean="0">
                          <a:solidFill>
                            <a:srgbClr val="000000"/>
                          </a:solidFill>
                          <a:latin typeface="Cambria Math" panose="02040503050406030204" pitchFamily="18" charset="0"/>
                        </a:rPr>
                        <m:t>𝑰</m:t>
                      </m:r>
                      <m:r>
                        <a:rPr lang="en-CA" sz="2000" b="1" i="1" smtClean="0">
                          <a:solidFill>
                            <a:srgbClr val="000000"/>
                          </a:solidFill>
                          <a:latin typeface="Cambria Math" panose="02040503050406030204" pitchFamily="18" charset="0"/>
                        </a:rPr>
                        <m:t>∈</m:t>
                      </m:r>
                      <m:sSub>
                        <m:sSubPr>
                          <m:ctrlPr>
                            <a:rPr lang="en-CA" sz="2000" b="1" i="1" smtClean="0">
                              <a:solidFill>
                                <a:srgbClr val="000000"/>
                              </a:solidFill>
                              <a:latin typeface="Cambria Math" panose="02040503050406030204" pitchFamily="18" charset="0"/>
                            </a:rPr>
                          </m:ctrlPr>
                        </m:sSubPr>
                        <m:e>
                          <m:r>
                            <a:rPr lang="en-CA" sz="2000" b="1" i="1" smtClean="0">
                              <a:solidFill>
                                <a:srgbClr val="000000"/>
                              </a:solidFill>
                              <a:latin typeface="Cambria Math" panose="02040503050406030204" pitchFamily="18" charset="0"/>
                            </a:rPr>
                            <m:t>𝓘</m:t>
                          </m:r>
                        </m:e>
                        <m:sub>
                          <m:r>
                            <a:rPr lang="en-CA" sz="2000" b="1" i="1" smtClean="0">
                              <a:solidFill>
                                <a:srgbClr val="000000"/>
                              </a:solidFill>
                              <a:latin typeface="Cambria Math" panose="02040503050406030204" pitchFamily="18" charset="0"/>
                            </a:rPr>
                            <m:t>𝒚𝒆𝒔</m:t>
                          </m:r>
                        </m:sub>
                      </m:sSub>
                      <m:d>
                        <m:dPr>
                          <m:ctrlPr>
                            <a:rPr lang="en-CA" sz="2000" b="1" i="1" smtClean="0">
                              <a:solidFill>
                                <a:srgbClr val="000000"/>
                              </a:solidFill>
                              <a:latin typeface="Cambria Math" panose="02040503050406030204" pitchFamily="18" charset="0"/>
                            </a:rPr>
                          </m:ctrlPr>
                        </m:dPr>
                        <m:e>
                          <m:sSub>
                            <m:sSubPr>
                              <m:ctrlPr>
                                <a:rPr lang="en-CA" sz="2000" b="1" i="1" smtClean="0">
                                  <a:solidFill>
                                    <a:srgbClr val="000000"/>
                                  </a:solidFill>
                                  <a:latin typeface="Cambria Math" panose="02040503050406030204" pitchFamily="18" charset="0"/>
                                </a:rPr>
                              </m:ctrlPr>
                            </m:sSubPr>
                            <m:e>
                              <m:r>
                                <a:rPr lang="en-CA" sz="2000" b="1" i="0" smtClean="0">
                                  <a:solidFill>
                                    <a:srgbClr val="000000"/>
                                  </a:solidFill>
                                  <a:latin typeface="Cambria Math" panose="02040503050406030204" pitchFamily="18" charset="0"/>
                                </a:rPr>
                                <m:t>𝚷</m:t>
                              </m:r>
                            </m:e>
                            <m:sub>
                              <m:r>
                                <a:rPr lang="en-CA" sz="2000" b="1" i="1" smtClean="0">
                                  <a:solidFill>
                                    <a:srgbClr val="000000"/>
                                  </a:solidFill>
                                  <a:latin typeface="Cambria Math" panose="02040503050406030204" pitchFamily="18" charset="0"/>
                                </a:rPr>
                                <m:t>𝟏</m:t>
                              </m:r>
                            </m:sub>
                          </m:sSub>
                        </m:e>
                      </m:d>
                      <m:r>
                        <a:rPr lang="en-CA" sz="2000" b="1" i="1" smtClean="0">
                          <a:solidFill>
                            <a:srgbClr val="000000"/>
                          </a:solidFill>
                          <a:latin typeface="Cambria Math" panose="02040503050406030204" pitchFamily="18" charset="0"/>
                        </a:rPr>
                        <m:t>)⇔(</m:t>
                      </m:r>
                      <m:r>
                        <a:rPr lang="en-CA" sz="2000" b="1" i="1" smtClean="0">
                          <a:solidFill>
                            <a:srgbClr val="000000"/>
                          </a:solidFill>
                          <a:latin typeface="Cambria Math" panose="02040503050406030204" pitchFamily="18" charset="0"/>
                        </a:rPr>
                        <m:t>𝒇</m:t>
                      </m:r>
                      <m:d>
                        <m:dPr>
                          <m:ctrlPr>
                            <a:rPr lang="en-CA" sz="2000" b="1" i="1" smtClean="0">
                              <a:solidFill>
                                <a:srgbClr val="000000"/>
                              </a:solidFill>
                              <a:latin typeface="Cambria Math" panose="02040503050406030204" pitchFamily="18" charset="0"/>
                            </a:rPr>
                          </m:ctrlPr>
                        </m:dPr>
                        <m:e>
                          <m:r>
                            <a:rPr lang="en-CA" sz="2000" b="1" i="1" smtClean="0">
                              <a:solidFill>
                                <a:srgbClr val="000000"/>
                              </a:solidFill>
                              <a:latin typeface="Cambria Math" panose="02040503050406030204" pitchFamily="18" charset="0"/>
                            </a:rPr>
                            <m:t>𝑰</m:t>
                          </m:r>
                        </m:e>
                      </m:d>
                      <m:r>
                        <a:rPr lang="en-CA" sz="2000" b="1" i="1" smtClean="0">
                          <a:solidFill>
                            <a:srgbClr val="000000"/>
                          </a:solidFill>
                          <a:latin typeface="Cambria Math" panose="02040503050406030204" pitchFamily="18" charset="0"/>
                        </a:rPr>
                        <m:t>∈</m:t>
                      </m:r>
                      <m:sSub>
                        <m:sSubPr>
                          <m:ctrlPr>
                            <a:rPr lang="en-CA" sz="2000" b="1" i="1" smtClean="0">
                              <a:solidFill>
                                <a:srgbClr val="000000"/>
                              </a:solidFill>
                              <a:latin typeface="Cambria Math" panose="02040503050406030204" pitchFamily="18" charset="0"/>
                            </a:rPr>
                          </m:ctrlPr>
                        </m:sSubPr>
                        <m:e>
                          <m:r>
                            <a:rPr lang="en-CA" sz="2000" b="1" i="1" smtClean="0">
                              <a:solidFill>
                                <a:srgbClr val="000000"/>
                              </a:solidFill>
                              <a:latin typeface="Cambria Math" panose="02040503050406030204" pitchFamily="18" charset="0"/>
                            </a:rPr>
                            <m:t>𝓘</m:t>
                          </m:r>
                        </m:e>
                        <m:sub>
                          <m:r>
                            <a:rPr lang="en-CA" sz="2000" b="1" i="1" smtClean="0">
                              <a:solidFill>
                                <a:srgbClr val="000000"/>
                              </a:solidFill>
                              <a:latin typeface="Cambria Math" panose="02040503050406030204" pitchFamily="18" charset="0"/>
                            </a:rPr>
                            <m:t>𝒚𝒆𝒔</m:t>
                          </m:r>
                        </m:sub>
                      </m:sSub>
                      <m:d>
                        <m:dPr>
                          <m:ctrlPr>
                            <a:rPr lang="en-CA" sz="2000" b="1" i="1" smtClean="0">
                              <a:solidFill>
                                <a:srgbClr val="000000"/>
                              </a:solidFill>
                              <a:latin typeface="Cambria Math" panose="02040503050406030204" pitchFamily="18" charset="0"/>
                            </a:rPr>
                          </m:ctrlPr>
                        </m:dPr>
                        <m:e>
                          <m:sSub>
                            <m:sSubPr>
                              <m:ctrlPr>
                                <a:rPr lang="en-CA" sz="2000" b="1" i="1" smtClean="0">
                                  <a:solidFill>
                                    <a:srgbClr val="000000"/>
                                  </a:solidFill>
                                  <a:latin typeface="Cambria Math" panose="02040503050406030204" pitchFamily="18" charset="0"/>
                                </a:rPr>
                              </m:ctrlPr>
                            </m:sSubPr>
                            <m:e>
                              <m:r>
                                <a:rPr lang="en-CA" sz="2000" b="1" i="0" smtClean="0">
                                  <a:solidFill>
                                    <a:srgbClr val="000000"/>
                                  </a:solidFill>
                                  <a:latin typeface="Cambria Math" panose="02040503050406030204" pitchFamily="18" charset="0"/>
                                </a:rPr>
                                <m:t>𝚷</m:t>
                              </m:r>
                            </m:e>
                            <m:sub>
                              <m:r>
                                <a:rPr lang="en-CA" sz="2000" b="1" i="1" smtClean="0">
                                  <a:solidFill>
                                    <a:srgbClr val="000000"/>
                                  </a:solidFill>
                                  <a:latin typeface="Cambria Math" panose="02040503050406030204" pitchFamily="18" charset="0"/>
                                </a:rPr>
                                <m:t>𝟐</m:t>
                              </m:r>
                            </m:sub>
                          </m:sSub>
                        </m:e>
                      </m:d>
                      <m:r>
                        <a:rPr lang="en-CA" sz="2000" b="1" i="1" smtClean="0">
                          <a:solidFill>
                            <a:srgbClr val="000000"/>
                          </a:solidFill>
                          <a:latin typeface="Cambria Math" panose="02040503050406030204" pitchFamily="18" charset="0"/>
                        </a:rPr>
                        <m:t>)</m:t>
                      </m:r>
                    </m:oMath>
                  </m:oMathPara>
                </a14:m>
                <a:endParaRPr lang="en-CA" sz="2000" b="1" dirty="0">
                  <a:solidFill>
                    <a:srgbClr val="000000"/>
                  </a:solidFill>
                </a:endParaRPr>
              </a:p>
            </p:txBody>
          </p:sp>
        </mc:Choice>
        <mc:Fallback>
          <p:sp>
            <p:nvSpPr>
              <p:cNvPr id="5" name="Rectangular Callout 4"/>
              <p:cNvSpPr>
                <a:spLocks noRot="1" noChangeAspect="1" noMove="1" noResize="1" noEditPoints="1" noAdjustHandles="1" noChangeArrowheads="1" noChangeShapeType="1" noTextEdit="1"/>
              </p:cNvSpPr>
              <p:nvPr/>
            </p:nvSpPr>
            <p:spPr>
              <a:xfrm>
                <a:off x="7631502" y="3085423"/>
                <a:ext cx="4462860" cy="775120"/>
              </a:xfrm>
              <a:prstGeom prst="wedgeRectCallout">
                <a:avLst>
                  <a:gd name="adj1" fmla="val -56227"/>
                  <a:gd name="adj2" fmla="val 10749"/>
                </a:avLst>
              </a:prstGeom>
              <a:blipFill>
                <a:blip r:embed="rId4"/>
                <a:stretch>
                  <a:fillRect t="-775" b="-1550"/>
                </a:stretch>
              </a:blipFill>
              <a:ln>
                <a:solidFill>
                  <a:srgbClr val="000000"/>
                </a:solidFill>
              </a:ln>
            </p:spPr>
            <p:txBody>
              <a:bodyPr/>
              <a:lstStyle/>
              <a:p>
                <a:r>
                  <a:rPr lang="en-CA">
                    <a:noFill/>
                  </a:rPr>
                  <a:t> </a:t>
                </a:r>
              </a:p>
            </p:txBody>
          </p:sp>
        </mc:Fallback>
      </mc:AlternateContent>
      <p:sp>
        <p:nvSpPr>
          <p:cNvPr id="6" name="Right Brace 5"/>
          <p:cNvSpPr/>
          <p:nvPr/>
        </p:nvSpPr>
        <p:spPr>
          <a:xfrm>
            <a:off x="6885250" y="2991993"/>
            <a:ext cx="423894" cy="1117802"/>
          </a:xfrm>
          <a:prstGeom prst="rightBrace">
            <a:avLst/>
          </a:prstGeom>
          <a:ln w="381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solidFill>
                <a:srgbClr val="000000"/>
              </a:solidFill>
            </a:endParaRPr>
          </a:p>
        </p:txBody>
      </p:sp>
      <p:sp>
        <p:nvSpPr>
          <p:cNvPr id="7" name="Rectangular Callout 6"/>
          <p:cNvSpPr/>
          <p:nvPr/>
        </p:nvSpPr>
        <p:spPr>
          <a:xfrm>
            <a:off x="7631502" y="4109795"/>
            <a:ext cx="4462860" cy="2326631"/>
          </a:xfrm>
          <a:prstGeom prst="wedgeRectCallout">
            <a:avLst>
              <a:gd name="adj1" fmla="val -20692"/>
              <a:gd name="adj2" fmla="val -60698"/>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r>
              <a:rPr lang="en-CA" sz="2000" dirty="0">
                <a:solidFill>
                  <a:srgbClr val="000000"/>
                </a:solidFill>
              </a:rPr>
              <a:t>This property justifies correctness for the following generic</a:t>
            </a:r>
            <a:br>
              <a:rPr lang="en-CA" sz="2000" dirty="0">
                <a:solidFill>
                  <a:srgbClr val="000000"/>
                </a:solidFill>
              </a:rPr>
            </a:br>
            <a:r>
              <a:rPr lang="en-CA" sz="2000" b="1" dirty="0">
                <a:solidFill>
                  <a:srgbClr val="000000"/>
                </a:solidFill>
              </a:rPr>
              <a:t>poly-time Karp reduction:</a:t>
            </a:r>
          </a:p>
          <a:p>
            <a:endParaRPr lang="en-US" sz="2000" b="1" dirty="0">
              <a:solidFill>
                <a:srgbClr val="000000"/>
              </a:solidFill>
              <a:latin typeface="Courier New" panose="02070309020205020404" pitchFamily="49" charset="0"/>
              <a:cs typeface="Courier New" panose="02070309020205020404" pitchFamily="49" charset="0"/>
            </a:endParaRPr>
          </a:p>
          <a:p>
            <a:r>
              <a:rPr lang="en-US" sz="2000" b="1" dirty="0">
                <a:solidFill>
                  <a:srgbClr val="000000"/>
                </a:solidFill>
                <a:latin typeface="Courier New" panose="02070309020205020404" pitchFamily="49" charset="0"/>
                <a:cs typeface="Courier New" panose="02070309020205020404" pitchFamily="49" charset="0"/>
              </a:rPr>
              <a:t>P1toP2KarpReduction(I)</a:t>
            </a:r>
          </a:p>
          <a:p>
            <a:r>
              <a:rPr lang="en-US" sz="2000" b="1" dirty="0">
                <a:solidFill>
                  <a:srgbClr val="000000"/>
                </a:solidFill>
                <a:latin typeface="Courier New" panose="02070309020205020404" pitchFamily="49" charset="0"/>
                <a:cs typeface="Courier New" panose="02070309020205020404" pitchFamily="49" charset="0"/>
              </a:rPr>
              <a:t>  </a:t>
            </a:r>
            <a:r>
              <a:rPr lang="en-US" sz="2000" b="1" dirty="0" err="1">
                <a:solidFill>
                  <a:srgbClr val="000000"/>
                </a:solidFill>
                <a:latin typeface="Courier New" panose="02070309020205020404" pitchFamily="49" charset="0"/>
                <a:cs typeface="Courier New" panose="02070309020205020404" pitchFamily="49" charset="0"/>
              </a:rPr>
              <a:t>fI</a:t>
            </a:r>
            <a:r>
              <a:rPr lang="en-US" sz="2000" b="1" dirty="0">
                <a:solidFill>
                  <a:srgbClr val="000000"/>
                </a:solidFill>
                <a:latin typeface="Courier New" panose="02070309020205020404" pitchFamily="49" charset="0"/>
                <a:cs typeface="Courier New" panose="02070309020205020404" pitchFamily="49" charset="0"/>
              </a:rPr>
              <a:t> = f(I)</a:t>
            </a:r>
          </a:p>
          <a:p>
            <a:r>
              <a:rPr lang="en-US" sz="2000" b="1" dirty="0">
                <a:solidFill>
                  <a:srgbClr val="000000"/>
                </a:solidFill>
                <a:latin typeface="Courier New" panose="02070309020205020404" pitchFamily="49" charset="0"/>
                <a:cs typeface="Courier New" panose="02070309020205020404" pitchFamily="49" charset="0"/>
              </a:rPr>
              <a:t>  return OracleForP2(</a:t>
            </a:r>
            <a:r>
              <a:rPr lang="en-US" sz="2000" b="1" dirty="0" err="1">
                <a:solidFill>
                  <a:srgbClr val="000000"/>
                </a:solidFill>
                <a:latin typeface="Courier New" panose="02070309020205020404" pitchFamily="49" charset="0"/>
                <a:cs typeface="Courier New" panose="02070309020205020404" pitchFamily="49" charset="0"/>
              </a:rPr>
              <a:t>fI</a:t>
            </a:r>
            <a:r>
              <a:rPr lang="en-US" sz="2000" b="1" dirty="0">
                <a:solidFill>
                  <a:srgbClr val="000000"/>
                </a:solidFill>
                <a:latin typeface="Courier New" panose="02070309020205020404" pitchFamily="49" charset="0"/>
                <a:cs typeface="Courier New" panose="02070309020205020404" pitchFamily="49" charset="0"/>
              </a:rPr>
              <a:t>)</a:t>
            </a:r>
            <a:endParaRPr lang="en-CA" sz="2000" b="1" dirty="0">
              <a:solidFill>
                <a:srgbClr val="000000"/>
              </a:solidFill>
              <a:latin typeface="Courier New" panose="02070309020205020404" pitchFamily="49" charset="0"/>
              <a:cs typeface="Courier New" panose="02070309020205020404" pitchFamily="49" charset="0"/>
            </a:endParaRPr>
          </a:p>
        </p:txBody>
      </p:sp>
      <p:sp>
        <p:nvSpPr>
          <p:cNvPr id="8" name="Slide Number Placeholder 7">
            <a:extLst>
              <a:ext uri="{FF2B5EF4-FFF2-40B4-BE49-F238E27FC236}">
                <a16:creationId xmlns:a16="http://schemas.microsoft.com/office/drawing/2014/main" id="{3F64DD0D-E650-06F9-68A9-D83CABDB37A3}"/>
              </a:ext>
            </a:extLst>
          </p:cNvPr>
          <p:cNvSpPr>
            <a:spLocks noGrp="1"/>
          </p:cNvSpPr>
          <p:nvPr>
            <p:ph type="sldNum" sz="quarter" idx="12"/>
          </p:nvPr>
        </p:nvSpPr>
        <p:spPr/>
        <p:txBody>
          <a:bodyPr/>
          <a:lstStyle/>
          <a:p>
            <a:fld id="{D57F1E4F-1CFF-5643-939E-217C01CDF565}" type="slidenum">
              <a:rPr lang="en-US" smtClean="0">
                <a:solidFill>
                  <a:srgbClr val="000000"/>
                </a:solidFill>
              </a:rPr>
              <a:pPr/>
              <a:t>21</a:t>
            </a:fld>
            <a:endParaRPr lang="en-US" dirty="0">
              <a:solidFill>
                <a:srgbClr val="000000"/>
              </a:solidFill>
            </a:endParaRPr>
          </a:p>
        </p:txBody>
      </p:sp>
    </p:spTree>
    <p:extLst>
      <p:ext uri="{BB962C8B-B14F-4D97-AF65-F5344CB8AC3E}">
        <p14:creationId xmlns:p14="http://schemas.microsoft.com/office/powerpoint/2010/main" val="486176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5208" y="5373"/>
            <a:ext cx="9546792" cy="714566"/>
          </a:xfrm>
        </p:spPr>
        <p:txBody>
          <a:bodyPr>
            <a:normAutofit fontScale="90000"/>
          </a:bodyPr>
          <a:lstStyle/>
          <a:p>
            <a:r>
              <a:rPr lang="en-CA" dirty="0">
                <a:solidFill>
                  <a:srgbClr val="000000"/>
                </a:solidFill>
              </a:rPr>
              <a:t>Example polynomial transformation</a:t>
            </a:r>
          </a:p>
        </p:txBody>
      </p:sp>
      <p:pic>
        <p:nvPicPr>
          <p:cNvPr id="8" name="Picture 3">
            <a:extLst>
              <a:ext uri="{FF2B5EF4-FFF2-40B4-BE49-F238E27FC236}">
                <a16:creationId xmlns:a16="http://schemas.microsoft.com/office/drawing/2014/main" id="{50CCA105-5166-F78E-CEE1-0FD28BF89609}"/>
              </a:ext>
            </a:extLst>
          </p:cNvPr>
          <p:cNvPicPr>
            <a:picLocks/>
          </p:cNvPicPr>
          <p:nvPr/>
        </p:nvPicPr>
        <p:blipFill>
          <a:blip r:embed="rId2"/>
          <a:stretch>
            <a:fillRect/>
          </a:stretch>
        </p:blipFill>
        <p:spPr>
          <a:xfrm>
            <a:off x="15332" y="666119"/>
            <a:ext cx="8656329" cy="5003141"/>
          </a:xfrm>
          <a:prstGeom prst="rect">
            <a:avLst/>
          </a:prstGeom>
        </p:spPr>
      </p:pic>
      <p:pic>
        <p:nvPicPr>
          <p:cNvPr id="11" name="Picture 4">
            <a:extLst>
              <a:ext uri="{FF2B5EF4-FFF2-40B4-BE49-F238E27FC236}">
                <a16:creationId xmlns:a16="http://schemas.microsoft.com/office/drawing/2014/main" id="{D308A9BC-9DFE-9F53-076A-1B42ED528E9C}"/>
              </a:ext>
            </a:extLst>
          </p:cNvPr>
          <p:cNvPicPr>
            <a:picLocks/>
          </p:cNvPicPr>
          <p:nvPr/>
        </p:nvPicPr>
        <p:blipFill>
          <a:blip r:embed="rId3"/>
          <a:stretch>
            <a:fillRect/>
          </a:stretch>
        </p:blipFill>
        <p:spPr>
          <a:xfrm>
            <a:off x="8671661" y="751971"/>
            <a:ext cx="3380718" cy="2161443"/>
          </a:xfrm>
          <a:prstGeom prst="rect">
            <a:avLst/>
          </a:prstGeom>
        </p:spPr>
      </p:pic>
      <p:sp>
        <p:nvSpPr>
          <p:cNvPr id="6" name="Rectangular Callout 5"/>
          <p:cNvSpPr/>
          <p:nvPr/>
        </p:nvSpPr>
        <p:spPr>
          <a:xfrm>
            <a:off x="10823086" y="2817362"/>
            <a:ext cx="1229293" cy="471393"/>
          </a:xfrm>
          <a:prstGeom prst="wedgeRectCallout">
            <a:avLst>
              <a:gd name="adj1" fmla="val -29157"/>
              <a:gd name="adj2" fmla="val -135771"/>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rgbClr val="000000"/>
                </a:solidFill>
              </a:rPr>
              <a:t>4-clique</a:t>
            </a:r>
          </a:p>
        </p:txBody>
      </p:sp>
      <p:pic>
        <p:nvPicPr>
          <p:cNvPr id="16" name="Picture 9">
            <a:extLst>
              <a:ext uri="{FF2B5EF4-FFF2-40B4-BE49-F238E27FC236}">
                <a16:creationId xmlns:a16="http://schemas.microsoft.com/office/drawing/2014/main" id="{0CB28979-ED7D-ECE1-D47C-A24CF39B639C}"/>
              </a:ext>
            </a:extLst>
          </p:cNvPr>
          <p:cNvPicPr>
            <a:picLocks/>
          </p:cNvPicPr>
          <p:nvPr/>
        </p:nvPicPr>
        <p:blipFill>
          <a:blip r:embed="rId4"/>
          <a:stretch>
            <a:fillRect/>
          </a:stretch>
        </p:blipFill>
        <p:spPr>
          <a:xfrm>
            <a:off x="9266204" y="3574999"/>
            <a:ext cx="1652946" cy="1384561"/>
          </a:xfrm>
          <a:prstGeom prst="rect">
            <a:avLst/>
          </a:prstGeom>
        </p:spPr>
      </p:pic>
      <p:pic>
        <p:nvPicPr>
          <p:cNvPr id="18" name="Picture 12">
            <a:extLst>
              <a:ext uri="{FF2B5EF4-FFF2-40B4-BE49-F238E27FC236}">
                <a16:creationId xmlns:a16="http://schemas.microsoft.com/office/drawing/2014/main" id="{68E85E5E-3110-91A7-5476-101939406FDC}"/>
              </a:ext>
            </a:extLst>
          </p:cNvPr>
          <p:cNvPicPr>
            <a:picLocks/>
          </p:cNvPicPr>
          <p:nvPr/>
        </p:nvPicPr>
        <p:blipFill>
          <a:blip r:embed="rId5"/>
          <a:stretch>
            <a:fillRect/>
          </a:stretch>
        </p:blipFill>
        <p:spPr>
          <a:xfrm>
            <a:off x="10220938" y="5078495"/>
            <a:ext cx="1652946" cy="1340946"/>
          </a:xfrm>
          <a:prstGeom prst="rect">
            <a:avLst/>
          </a:prstGeom>
        </p:spPr>
      </p:pic>
      <p:sp>
        <p:nvSpPr>
          <p:cNvPr id="14" name="Rectangular Callout 13"/>
          <p:cNvSpPr/>
          <p:nvPr/>
        </p:nvSpPr>
        <p:spPr>
          <a:xfrm>
            <a:off x="10913920" y="3752987"/>
            <a:ext cx="1229293" cy="609188"/>
          </a:xfrm>
          <a:prstGeom prst="wedgeRectCallout">
            <a:avLst>
              <a:gd name="adj1" fmla="val -70044"/>
              <a:gd name="adj2" fmla="val -6820"/>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rgbClr val="000000"/>
                </a:solidFill>
              </a:rPr>
              <a:t>3-vertex cover</a:t>
            </a:r>
          </a:p>
        </p:txBody>
      </p:sp>
      <p:sp>
        <p:nvSpPr>
          <p:cNvPr id="15" name="Rectangular Callout 14"/>
          <p:cNvSpPr/>
          <p:nvPr/>
        </p:nvSpPr>
        <p:spPr>
          <a:xfrm>
            <a:off x="8587427" y="5408296"/>
            <a:ext cx="1229293" cy="609188"/>
          </a:xfrm>
          <a:prstGeom prst="wedgeRectCallout">
            <a:avLst>
              <a:gd name="adj1" fmla="val 98429"/>
              <a:gd name="adj2" fmla="val -10796"/>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rgbClr val="000000"/>
                </a:solidFill>
              </a:rPr>
              <a:t>2-vertex cover</a:t>
            </a:r>
          </a:p>
        </p:txBody>
      </p:sp>
      <p:sp>
        <p:nvSpPr>
          <p:cNvPr id="3" name="Slide Number Placeholder 2">
            <a:extLst>
              <a:ext uri="{FF2B5EF4-FFF2-40B4-BE49-F238E27FC236}">
                <a16:creationId xmlns:a16="http://schemas.microsoft.com/office/drawing/2014/main" id="{99F5C7AD-C20F-A511-6FB3-79656B7300DD}"/>
              </a:ext>
            </a:extLst>
          </p:cNvPr>
          <p:cNvSpPr>
            <a:spLocks noGrp="1"/>
          </p:cNvSpPr>
          <p:nvPr>
            <p:ph type="sldNum" sz="quarter" idx="12"/>
          </p:nvPr>
        </p:nvSpPr>
        <p:spPr/>
        <p:txBody>
          <a:bodyPr/>
          <a:lstStyle/>
          <a:p>
            <a:fld id="{D57F1E4F-1CFF-5643-939E-217C01CDF565}" type="slidenum">
              <a:rPr lang="en-US" smtClean="0">
                <a:solidFill>
                  <a:srgbClr val="000000"/>
                </a:solidFill>
              </a:rPr>
              <a:pPr/>
              <a:t>22</a:t>
            </a:fld>
            <a:endParaRPr lang="en-US" dirty="0">
              <a:solidFill>
                <a:srgbClr val="000000"/>
              </a:solidFill>
            </a:endParaRPr>
          </a:p>
        </p:txBody>
      </p:sp>
    </p:spTree>
    <p:extLst>
      <p:ext uri="{BB962C8B-B14F-4D97-AF65-F5344CB8AC3E}">
        <p14:creationId xmlns:p14="http://schemas.microsoft.com/office/powerpoint/2010/main" val="30569467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p:cNvSpPr>
                <a:spLocks noGrp="1"/>
              </p:cNvSpPr>
              <p:nvPr>
                <p:ph type="title"/>
              </p:nvPr>
            </p:nvSpPr>
            <p:spPr>
              <a:xfrm>
                <a:off x="154321" y="48445"/>
                <a:ext cx="9905998" cy="488580"/>
              </a:xfrm>
            </p:spPr>
            <p:txBody>
              <a:bodyPr>
                <a:normAutofit fontScale="90000"/>
              </a:bodyPr>
              <a:lstStyle/>
              <a:p>
                <a:r>
                  <a:rPr lang="en-CA" dirty="0">
                    <a:solidFill>
                      <a:srgbClr val="000000"/>
                    </a:solidFill>
                  </a:rPr>
                  <a:t>Clique </a:t>
                </a:r>
                <a14:m>
                  <m:oMath xmlns:m="http://schemas.openxmlformats.org/officeDocument/2006/math">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m:t>
                        </m:r>
                      </m:e>
                      <m:sub>
                        <m:r>
                          <a:rPr lang="en-CA" b="0" i="1" smtClean="0">
                            <a:solidFill>
                              <a:srgbClr val="000000"/>
                            </a:solidFill>
                            <a:latin typeface="Cambria Math" panose="02040503050406030204" pitchFamily="18" charset="0"/>
                          </a:rPr>
                          <m:t>𝑃</m:t>
                        </m:r>
                      </m:sub>
                    </m:sSub>
                    <m:r>
                      <a:rPr lang="en-CA" b="0" i="1" smtClean="0">
                        <a:solidFill>
                          <a:srgbClr val="000000"/>
                        </a:solidFill>
                        <a:latin typeface="Cambria Math" panose="02040503050406030204" pitchFamily="18" charset="0"/>
                      </a:rPr>
                      <m:t> </m:t>
                    </m:r>
                  </m:oMath>
                </a14:m>
                <a:r>
                  <a:rPr lang="en-CA" dirty="0">
                    <a:solidFill>
                      <a:srgbClr val="000000"/>
                    </a:solidFill>
                  </a:rPr>
                  <a:t>Vertex-Cover</a:t>
                </a:r>
              </a:p>
            </p:txBody>
          </p:sp>
        </mc:Choice>
        <mc:Fallback>
          <p:sp>
            <p:nvSpPr>
              <p:cNvPr id="2" name="Title 1"/>
              <p:cNvSpPr>
                <a:spLocks noGrp="1" noRot="1" noChangeAspect="1" noMove="1" noResize="1" noEditPoints="1" noAdjustHandles="1" noChangeArrowheads="1" noChangeShapeType="1" noTextEdit="1"/>
              </p:cNvSpPr>
              <p:nvPr>
                <p:ph type="title"/>
              </p:nvPr>
            </p:nvSpPr>
            <p:spPr>
              <a:xfrm>
                <a:off x="154321" y="48445"/>
                <a:ext cx="9905998" cy="488580"/>
              </a:xfrm>
              <a:blipFill>
                <a:blip r:embed="rId2"/>
                <a:stretch>
                  <a:fillRect l="-2462" t="-47500" b="-68750"/>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54321" y="537025"/>
                <a:ext cx="9905998" cy="3934745"/>
              </a:xfrm>
            </p:spPr>
            <p:txBody>
              <a:bodyPr/>
              <a:lstStyle/>
              <a:p>
                <a:r>
                  <a:rPr lang="en-CA" dirty="0">
                    <a:solidFill>
                      <a:srgbClr val="000000"/>
                    </a:solidFill>
                  </a:rPr>
                  <a:t>Suppose </a:t>
                </a:r>
                <a14:m>
                  <m:oMath xmlns:m="http://schemas.openxmlformats.org/officeDocument/2006/math">
                    <m:r>
                      <a:rPr lang="en-CA" b="0" i="1" smtClean="0">
                        <a:solidFill>
                          <a:srgbClr val="000000"/>
                        </a:solidFill>
                        <a:latin typeface="Cambria Math" panose="02040503050406030204" pitchFamily="18" charset="0"/>
                      </a:rPr>
                      <m:t>𝐼</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𝐺</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𝑘</m:t>
                    </m:r>
                    <m:r>
                      <a:rPr lang="en-CA" b="0" i="1" smtClean="0">
                        <a:solidFill>
                          <a:srgbClr val="000000"/>
                        </a:solidFill>
                        <a:latin typeface="Cambria Math" panose="02040503050406030204" pitchFamily="18" charset="0"/>
                      </a:rPr>
                      <m:t>)</m:t>
                    </m:r>
                  </m:oMath>
                </a14:m>
                <a:r>
                  <a:rPr lang="en-CA" dirty="0">
                    <a:solidFill>
                      <a:srgbClr val="000000"/>
                    </a:solidFill>
                  </a:rPr>
                  <a:t> is an instance of Clique</a:t>
                </a:r>
                <a:br>
                  <a:rPr lang="en-CA" dirty="0">
                    <a:solidFill>
                      <a:srgbClr val="000000"/>
                    </a:solidFill>
                  </a:rPr>
                </a:br>
                <a:r>
                  <a:rPr lang="en-CA" dirty="0">
                    <a:solidFill>
                      <a:srgbClr val="000000"/>
                    </a:solidFill>
                  </a:rPr>
                  <a:t>where </a:t>
                </a:r>
                <a14:m>
                  <m:oMath xmlns:m="http://schemas.openxmlformats.org/officeDocument/2006/math">
                    <m:r>
                      <a:rPr lang="en-CA" b="0" i="1" smtClean="0">
                        <a:solidFill>
                          <a:srgbClr val="000000"/>
                        </a:solidFill>
                        <a:latin typeface="Cambria Math" panose="02040503050406030204" pitchFamily="18" charset="0"/>
                      </a:rPr>
                      <m:t>𝐺</m:t>
                    </m:r>
                    <m:r>
                      <a:rPr lang="en-CA" b="0" i="1" smtClean="0">
                        <a:solidFill>
                          <a:srgbClr val="000000"/>
                        </a:solidFill>
                        <a:latin typeface="Cambria Math" panose="02040503050406030204" pitchFamily="18" charset="0"/>
                      </a:rPr>
                      <m:t>=</m:t>
                    </m:r>
                    <m:d>
                      <m:dPr>
                        <m:ctrlPr>
                          <a:rPr lang="en-CA" b="0" i="1" smtClean="0">
                            <a:solidFill>
                              <a:srgbClr val="000000"/>
                            </a:solidFill>
                            <a:latin typeface="Cambria Math" panose="02040503050406030204" pitchFamily="18" charset="0"/>
                          </a:rPr>
                        </m:ctrlPr>
                      </m:dPr>
                      <m:e>
                        <m:r>
                          <a:rPr lang="en-CA" b="0" i="1" smtClean="0">
                            <a:solidFill>
                              <a:srgbClr val="000000"/>
                            </a:solidFill>
                            <a:latin typeface="Cambria Math" panose="02040503050406030204" pitchFamily="18" charset="0"/>
                          </a:rPr>
                          <m:t>𝑉</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𝐸</m:t>
                        </m:r>
                      </m:e>
                    </m:d>
                  </m:oMath>
                </a14:m>
                <a:r>
                  <a:rPr lang="en-CA" b="0" i="1" dirty="0">
                    <a:solidFill>
                      <a:srgbClr val="000000"/>
                    </a:solidFill>
                    <a:latin typeface="Cambria Math" panose="02040503050406030204" pitchFamily="18" charset="0"/>
                  </a:rPr>
                  <a:t>, </a:t>
                </a:r>
                <a14:m>
                  <m:oMath xmlns:m="http://schemas.openxmlformats.org/officeDocument/2006/math">
                    <m:r>
                      <a:rPr lang="en-CA" b="0" i="1" smtClean="0">
                        <a:solidFill>
                          <a:srgbClr val="000000"/>
                        </a:solidFill>
                        <a:latin typeface="Cambria Math" panose="02040503050406030204" pitchFamily="18" charset="0"/>
                      </a:rPr>
                      <m:t>𝑉</m:t>
                    </m:r>
                    <m:r>
                      <a:rPr lang="en-CA" b="0" i="1" smtClean="0">
                        <a:solidFill>
                          <a:srgbClr val="000000"/>
                        </a:solidFill>
                        <a:latin typeface="Cambria Math" panose="02040503050406030204" pitchFamily="18" charset="0"/>
                      </a:rPr>
                      <m:t>={</m:t>
                    </m:r>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𝑣</m:t>
                        </m:r>
                      </m:e>
                      <m:sub>
                        <m:r>
                          <a:rPr lang="en-CA" b="0" i="1" smtClean="0">
                            <a:solidFill>
                              <a:srgbClr val="000000"/>
                            </a:solidFill>
                            <a:latin typeface="Cambria Math" panose="02040503050406030204" pitchFamily="18" charset="0"/>
                          </a:rPr>
                          <m:t>1</m:t>
                        </m:r>
                      </m:sub>
                    </m:sSub>
                    <m:r>
                      <a:rPr lang="en-CA" b="0" i="1" smtClean="0">
                        <a:solidFill>
                          <a:srgbClr val="000000"/>
                        </a:solidFill>
                        <a:latin typeface="Cambria Math" panose="02040503050406030204" pitchFamily="18" charset="0"/>
                      </a:rPr>
                      <m:t>,…, </m:t>
                    </m:r>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𝑣</m:t>
                        </m:r>
                      </m:e>
                      <m:sub>
                        <m:r>
                          <a:rPr lang="en-CA" b="0" i="1" smtClean="0">
                            <a:solidFill>
                              <a:srgbClr val="000000"/>
                            </a:solidFill>
                            <a:latin typeface="Cambria Math" panose="02040503050406030204" pitchFamily="18" charset="0"/>
                          </a:rPr>
                          <m:t>𝑛</m:t>
                        </m:r>
                      </m:sub>
                    </m:sSub>
                    <m:r>
                      <a:rPr lang="en-CA" b="0" i="1" smtClean="0">
                        <a:solidFill>
                          <a:srgbClr val="000000"/>
                        </a:solidFill>
                        <a:latin typeface="Cambria Math" panose="02040503050406030204" pitchFamily="18" charset="0"/>
                      </a:rPr>
                      <m:t>}</m:t>
                    </m:r>
                  </m:oMath>
                </a14:m>
                <a:r>
                  <a:rPr lang="en-CA" dirty="0">
                    <a:solidFill>
                      <a:srgbClr val="000000"/>
                    </a:solidFill>
                  </a:rPr>
                  <a:t> and </a:t>
                </a:r>
                <a14:m>
                  <m:oMath xmlns:m="http://schemas.openxmlformats.org/officeDocument/2006/math">
                    <m:r>
                      <a:rPr lang="en-CA" b="0" i="1" smtClean="0">
                        <a:solidFill>
                          <a:srgbClr val="000000"/>
                        </a:solidFill>
                        <a:latin typeface="Cambria Math" panose="02040503050406030204" pitchFamily="18" charset="0"/>
                      </a:rPr>
                      <m:t>1≤</m:t>
                    </m:r>
                    <m:r>
                      <a:rPr lang="en-CA" b="0" i="1" smtClean="0">
                        <a:solidFill>
                          <a:srgbClr val="000000"/>
                        </a:solidFill>
                        <a:latin typeface="Cambria Math" panose="02040503050406030204" pitchFamily="18" charset="0"/>
                      </a:rPr>
                      <m:t>𝑘</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𝑛</m:t>
                    </m:r>
                  </m:oMath>
                </a14:m>
                <a:endParaRPr lang="en-CA" dirty="0">
                  <a:solidFill>
                    <a:srgbClr val="000000"/>
                  </a:solidFill>
                </a:endParaRPr>
              </a:p>
              <a:p>
                <a:endParaRPr lang="en-CA" dirty="0">
                  <a:solidFill>
                    <a:srgbClr val="000000"/>
                  </a:solidFill>
                </a:endParaRPr>
              </a:p>
              <a:p>
                <a:endParaRPr lang="en-CA" dirty="0">
                  <a:solidFill>
                    <a:srgbClr val="000000"/>
                  </a:solidFill>
                </a:endParaRPr>
              </a:p>
              <a:p>
                <a:endParaRPr lang="en-CA" dirty="0">
                  <a:solidFill>
                    <a:srgbClr val="000000"/>
                  </a:solidFill>
                </a:endParaRPr>
              </a:p>
              <a:p>
                <a:r>
                  <a:rPr lang="en-CA" b="1" dirty="0">
                    <a:solidFill>
                      <a:srgbClr val="000000"/>
                    </a:solidFill>
                  </a:rPr>
                  <a:t>Construct</a:t>
                </a:r>
                <a:r>
                  <a:rPr lang="en-CA" dirty="0">
                    <a:solidFill>
                      <a:srgbClr val="000000"/>
                    </a:solidFill>
                  </a:rPr>
                  <a:t> instance </a:t>
                </a:r>
                <a14:m>
                  <m:oMath xmlns:m="http://schemas.openxmlformats.org/officeDocument/2006/math">
                    <m:r>
                      <a:rPr lang="en-CA" b="0" i="1" smtClean="0">
                        <a:solidFill>
                          <a:srgbClr val="000000"/>
                        </a:solidFill>
                        <a:latin typeface="Cambria Math" panose="02040503050406030204" pitchFamily="18" charset="0"/>
                      </a:rPr>
                      <m:t>𝑓</m:t>
                    </m:r>
                    <m:d>
                      <m:dPr>
                        <m:ctrlPr>
                          <a:rPr lang="en-CA" b="0" i="1" smtClean="0">
                            <a:solidFill>
                              <a:srgbClr val="000000"/>
                            </a:solidFill>
                            <a:latin typeface="Cambria Math" panose="02040503050406030204" pitchFamily="18" charset="0"/>
                          </a:rPr>
                        </m:ctrlPr>
                      </m:dPr>
                      <m:e>
                        <m:r>
                          <a:rPr lang="en-CA" b="0" i="1" smtClean="0">
                            <a:solidFill>
                              <a:srgbClr val="000000"/>
                            </a:solidFill>
                            <a:latin typeface="Cambria Math" panose="02040503050406030204" pitchFamily="18" charset="0"/>
                          </a:rPr>
                          <m:t>𝐼</m:t>
                        </m:r>
                      </m:e>
                    </m:d>
                    <m:r>
                      <a:rPr lang="en-CA" b="0" i="1" smtClean="0">
                        <a:solidFill>
                          <a:srgbClr val="000000"/>
                        </a:solidFill>
                        <a:latin typeface="Cambria Math" panose="02040503050406030204" pitchFamily="18" charset="0"/>
                      </a:rPr>
                      <m:t>=(</m:t>
                    </m:r>
                    <m:acc>
                      <m:accPr>
                        <m:chr m:val="̅"/>
                        <m:ctrlPr>
                          <a:rPr lang="en-CA" b="1" i="1">
                            <a:solidFill>
                              <a:srgbClr val="000000"/>
                            </a:solidFill>
                            <a:latin typeface="Cambria Math" panose="02040503050406030204" pitchFamily="18" charset="0"/>
                          </a:rPr>
                        </m:ctrlPr>
                      </m:accPr>
                      <m:e>
                        <m:r>
                          <a:rPr lang="en-CA" b="1" i="1">
                            <a:solidFill>
                              <a:srgbClr val="000000"/>
                            </a:solidFill>
                            <a:latin typeface="Cambria Math" panose="02040503050406030204" pitchFamily="18" charset="0"/>
                          </a:rPr>
                          <m:t>𝑮</m:t>
                        </m:r>
                      </m:e>
                    </m:acc>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𝑛</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𝑘</m:t>
                    </m:r>
                    <m:r>
                      <a:rPr lang="en-CA" b="0" i="1" smtClean="0">
                        <a:solidFill>
                          <a:srgbClr val="000000"/>
                        </a:solidFill>
                        <a:latin typeface="Cambria Math" panose="02040503050406030204" pitchFamily="18" charset="0"/>
                      </a:rPr>
                      <m:t>)</m:t>
                    </m:r>
                  </m:oMath>
                </a14:m>
                <a:r>
                  <a:rPr lang="en-CA" dirty="0">
                    <a:solidFill>
                      <a:srgbClr val="000000"/>
                    </a:solidFill>
                  </a:rPr>
                  <a:t> of Vertex-Cover,</a:t>
                </a:r>
                <a:br>
                  <a:rPr lang="en-CA" dirty="0">
                    <a:solidFill>
                      <a:srgbClr val="000000"/>
                    </a:solidFill>
                  </a:rPr>
                </a:br>
                <a:r>
                  <a:rPr lang="en-CA" dirty="0">
                    <a:solidFill>
                      <a:srgbClr val="000000"/>
                    </a:solidFill>
                  </a:rPr>
                  <a:t>where </a:t>
                </a:r>
                <a14:m>
                  <m:oMath xmlns:m="http://schemas.openxmlformats.org/officeDocument/2006/math">
                    <m:r>
                      <a:rPr lang="en-CA" b="0" i="1" smtClean="0">
                        <a:solidFill>
                          <a:srgbClr val="000000"/>
                        </a:solidFill>
                        <a:latin typeface="Cambria Math" panose="02040503050406030204" pitchFamily="18" charset="0"/>
                      </a:rPr>
                      <m:t>𝐻</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𝑉</m:t>
                    </m:r>
                    <m:r>
                      <a:rPr lang="en-CA" b="0" i="1" smtClean="0">
                        <a:solidFill>
                          <a:srgbClr val="000000"/>
                        </a:solidFill>
                        <a:latin typeface="Cambria Math" panose="02040503050406030204" pitchFamily="18" charset="0"/>
                      </a:rPr>
                      <m:t>,</m:t>
                    </m:r>
                    <m:acc>
                      <m:accPr>
                        <m:chr m:val="̅"/>
                        <m:ctrlPr>
                          <a:rPr lang="en-CA" i="1">
                            <a:solidFill>
                              <a:srgbClr val="000000"/>
                            </a:solidFill>
                            <a:latin typeface="Cambria Math" panose="02040503050406030204" pitchFamily="18" charset="0"/>
                          </a:rPr>
                        </m:ctrlPr>
                      </m:accPr>
                      <m:e>
                        <m:r>
                          <a:rPr lang="en-CA" i="1">
                            <a:solidFill>
                              <a:srgbClr val="000000"/>
                            </a:solidFill>
                            <a:latin typeface="Cambria Math" panose="02040503050406030204" pitchFamily="18" charset="0"/>
                          </a:rPr>
                          <m:t>𝐸</m:t>
                        </m:r>
                      </m:e>
                    </m:acc>
                    <m:r>
                      <a:rPr lang="en-CA" b="0" i="1" smtClean="0">
                        <a:solidFill>
                          <a:srgbClr val="000000"/>
                        </a:solidFill>
                        <a:latin typeface="Cambria Math" panose="02040503050406030204" pitchFamily="18" charset="0"/>
                      </a:rPr>
                      <m:t>)</m:t>
                    </m:r>
                  </m:oMath>
                </a14:m>
                <a:r>
                  <a:rPr lang="en-CA" dirty="0">
                    <a:solidFill>
                      <a:srgbClr val="000000"/>
                    </a:solidFill>
                  </a:rPr>
                  <a:t> and </a:t>
                </a:r>
                <a14:m>
                  <m:oMath xmlns:m="http://schemas.openxmlformats.org/officeDocument/2006/math">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𝑣</m:t>
                        </m:r>
                      </m:e>
                      <m:sub>
                        <m:r>
                          <a:rPr lang="en-CA" b="0" i="1" smtClean="0">
                            <a:solidFill>
                              <a:srgbClr val="000000"/>
                            </a:solidFill>
                            <a:latin typeface="Cambria Math" panose="02040503050406030204" pitchFamily="18" charset="0"/>
                          </a:rPr>
                          <m:t>𝑖</m:t>
                        </m:r>
                      </m:sub>
                    </m:sSub>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𝑣</m:t>
                        </m:r>
                      </m:e>
                      <m:sub>
                        <m:r>
                          <a:rPr lang="en-CA" b="0" i="1" smtClean="0">
                            <a:solidFill>
                              <a:srgbClr val="000000"/>
                            </a:solidFill>
                            <a:latin typeface="Cambria Math" panose="02040503050406030204" pitchFamily="18" charset="0"/>
                          </a:rPr>
                          <m:t>𝑗</m:t>
                        </m:r>
                      </m:sub>
                    </m:sSub>
                    <m:r>
                      <a:rPr lang="en-CA" b="0" i="1" smtClean="0">
                        <a:solidFill>
                          <a:srgbClr val="000000"/>
                        </a:solidFill>
                        <a:latin typeface="Cambria Math" panose="02040503050406030204" pitchFamily="18" charset="0"/>
                      </a:rPr>
                      <m:t>∈</m:t>
                    </m:r>
                    <m:acc>
                      <m:accPr>
                        <m:chr m:val="̅"/>
                        <m:ctrlPr>
                          <a:rPr lang="en-CA" i="1">
                            <a:solidFill>
                              <a:srgbClr val="000000"/>
                            </a:solidFill>
                            <a:latin typeface="Cambria Math" panose="02040503050406030204" pitchFamily="18" charset="0"/>
                          </a:rPr>
                        </m:ctrlPr>
                      </m:accPr>
                      <m:e>
                        <m:r>
                          <a:rPr lang="en-CA" i="1">
                            <a:solidFill>
                              <a:srgbClr val="000000"/>
                            </a:solidFill>
                            <a:latin typeface="Cambria Math" panose="02040503050406030204" pitchFamily="18" charset="0"/>
                          </a:rPr>
                          <m:t>𝐸</m:t>
                        </m:r>
                      </m:e>
                    </m:acc>
                    <m:r>
                      <a:rPr lang="en-CA" b="0" i="1" smtClean="0">
                        <a:solidFill>
                          <a:srgbClr val="000000"/>
                        </a:solidFill>
                        <a:latin typeface="Cambria Math" panose="02040503050406030204" pitchFamily="18" charset="0"/>
                      </a:rPr>
                      <m:t>⇔</m:t>
                    </m:r>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𝑣</m:t>
                        </m:r>
                      </m:e>
                      <m:sub>
                        <m:r>
                          <a:rPr lang="en-CA" b="0" i="1" smtClean="0">
                            <a:solidFill>
                              <a:srgbClr val="000000"/>
                            </a:solidFill>
                            <a:latin typeface="Cambria Math" panose="02040503050406030204" pitchFamily="18" charset="0"/>
                          </a:rPr>
                          <m:t>𝑖</m:t>
                        </m:r>
                      </m:sub>
                    </m:sSub>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𝑣</m:t>
                        </m:r>
                      </m:e>
                      <m:sub>
                        <m:r>
                          <a:rPr lang="en-CA" b="0" i="1" smtClean="0">
                            <a:solidFill>
                              <a:srgbClr val="000000"/>
                            </a:solidFill>
                            <a:latin typeface="Cambria Math" panose="02040503050406030204" pitchFamily="18" charset="0"/>
                          </a:rPr>
                          <m:t>𝑗</m:t>
                        </m:r>
                      </m:sub>
                    </m:sSub>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𝐸</m:t>
                    </m:r>
                  </m:oMath>
                </a14:m>
                <a:endParaRPr lang="en-CA" dirty="0">
                  <a:solidFill>
                    <a:srgbClr val="000000"/>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54321" y="537025"/>
                <a:ext cx="9905998" cy="3934745"/>
              </a:xfrm>
              <a:blipFill>
                <a:blip r:embed="rId3"/>
                <a:stretch>
                  <a:fillRect l="-1600" t="-2941"/>
                </a:stretch>
              </a:blipFill>
            </p:spPr>
            <p:txBody>
              <a:bodyPr/>
              <a:lstStyle/>
              <a:p>
                <a:r>
                  <a:rPr lang="en-CA">
                    <a:noFill/>
                  </a:rPr>
                  <a:t> </a:t>
                </a:r>
              </a:p>
            </p:txBody>
          </p:sp>
        </mc:Fallback>
      </mc:AlternateContent>
      <p:sp>
        <p:nvSpPr>
          <p:cNvPr id="5" name="Oval 4"/>
          <p:cNvSpPr/>
          <p:nvPr/>
        </p:nvSpPr>
        <p:spPr>
          <a:xfrm>
            <a:off x="3034880" y="1658180"/>
            <a:ext cx="502617" cy="502617"/>
          </a:xfrm>
          <a:prstGeom prst="ellipse">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solidFill>
                <a:srgbClr val="000000"/>
              </a:solidFill>
            </a:endParaRPr>
          </a:p>
        </p:txBody>
      </p:sp>
      <p:sp>
        <p:nvSpPr>
          <p:cNvPr id="6" name="Oval 5"/>
          <p:cNvSpPr/>
          <p:nvPr/>
        </p:nvSpPr>
        <p:spPr>
          <a:xfrm>
            <a:off x="3034879" y="2801666"/>
            <a:ext cx="502617" cy="502617"/>
          </a:xfrm>
          <a:prstGeom prst="ellipse">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solidFill>
                <a:srgbClr val="000000"/>
              </a:solidFill>
            </a:endParaRPr>
          </a:p>
        </p:txBody>
      </p:sp>
      <p:sp>
        <p:nvSpPr>
          <p:cNvPr id="7" name="Oval 6"/>
          <p:cNvSpPr/>
          <p:nvPr/>
        </p:nvSpPr>
        <p:spPr>
          <a:xfrm>
            <a:off x="4155172" y="1532016"/>
            <a:ext cx="502617" cy="502617"/>
          </a:xfrm>
          <a:prstGeom prst="ellipse">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solidFill>
                <a:srgbClr val="000000"/>
              </a:solidFill>
            </a:endParaRPr>
          </a:p>
        </p:txBody>
      </p:sp>
      <p:sp>
        <p:nvSpPr>
          <p:cNvPr id="8" name="Oval 7"/>
          <p:cNvSpPr/>
          <p:nvPr/>
        </p:nvSpPr>
        <p:spPr>
          <a:xfrm>
            <a:off x="4406480" y="2801666"/>
            <a:ext cx="502617" cy="502617"/>
          </a:xfrm>
          <a:prstGeom prst="ellipse">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solidFill>
                <a:srgbClr val="000000"/>
              </a:solidFill>
            </a:endParaRPr>
          </a:p>
        </p:txBody>
      </p:sp>
      <p:sp>
        <p:nvSpPr>
          <p:cNvPr id="9" name="Oval 8"/>
          <p:cNvSpPr/>
          <p:nvPr/>
        </p:nvSpPr>
        <p:spPr>
          <a:xfrm>
            <a:off x="5247475" y="1909488"/>
            <a:ext cx="502617" cy="502617"/>
          </a:xfrm>
          <a:prstGeom prst="ellipse">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solidFill>
                <a:srgbClr val="000000"/>
              </a:solidFill>
            </a:endParaRPr>
          </a:p>
        </p:txBody>
      </p:sp>
      <p:sp>
        <p:nvSpPr>
          <p:cNvPr id="10" name="Oval 9"/>
          <p:cNvSpPr/>
          <p:nvPr/>
        </p:nvSpPr>
        <p:spPr>
          <a:xfrm>
            <a:off x="5363463" y="2801666"/>
            <a:ext cx="502617" cy="502617"/>
          </a:xfrm>
          <a:prstGeom prst="ellipse">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solidFill>
                <a:srgbClr val="000000"/>
              </a:solidFill>
            </a:endParaRPr>
          </a:p>
        </p:txBody>
      </p:sp>
      <p:sp>
        <p:nvSpPr>
          <p:cNvPr id="11" name="Oval 10"/>
          <p:cNvSpPr/>
          <p:nvPr/>
        </p:nvSpPr>
        <p:spPr>
          <a:xfrm>
            <a:off x="3688753" y="2242623"/>
            <a:ext cx="502617" cy="502617"/>
          </a:xfrm>
          <a:prstGeom prst="ellipse">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solidFill>
                <a:srgbClr val="000000"/>
              </a:solidFill>
            </a:endParaRPr>
          </a:p>
        </p:txBody>
      </p:sp>
      <p:cxnSp>
        <p:nvCxnSpPr>
          <p:cNvPr id="17" name="Straight Connector 16"/>
          <p:cNvCxnSpPr>
            <a:stCxn id="6" idx="7"/>
            <a:endCxn id="11" idx="3"/>
          </p:cNvCxnSpPr>
          <p:nvPr/>
        </p:nvCxnSpPr>
        <p:spPr>
          <a:xfrm flipV="1">
            <a:off x="3463889" y="2671633"/>
            <a:ext cx="298471" cy="203640"/>
          </a:xfrm>
          <a:prstGeom prst="line">
            <a:avLst/>
          </a:prstGeom>
          <a:ln w="38100">
            <a:solidFill>
              <a:srgbClr val="000000"/>
            </a:solidFill>
          </a:ln>
        </p:spPr>
        <p:style>
          <a:lnRef idx="3">
            <a:schemeClr val="accent3"/>
          </a:lnRef>
          <a:fillRef idx="0">
            <a:schemeClr val="accent3"/>
          </a:fillRef>
          <a:effectRef idx="2">
            <a:schemeClr val="accent3"/>
          </a:effectRef>
          <a:fontRef idx="minor">
            <a:schemeClr val="tx1"/>
          </a:fontRef>
        </p:style>
      </p:cxnSp>
      <p:cxnSp>
        <p:nvCxnSpPr>
          <p:cNvPr id="20" name="Straight Connector 19"/>
          <p:cNvCxnSpPr>
            <a:stCxn id="7" idx="4"/>
            <a:endCxn id="8" idx="0"/>
          </p:cNvCxnSpPr>
          <p:nvPr/>
        </p:nvCxnSpPr>
        <p:spPr>
          <a:xfrm>
            <a:off x="4406481" y="2034633"/>
            <a:ext cx="251308" cy="767033"/>
          </a:xfrm>
          <a:prstGeom prst="line">
            <a:avLst/>
          </a:prstGeom>
          <a:ln w="38100">
            <a:solidFill>
              <a:srgbClr val="000000"/>
            </a:solidFill>
          </a:ln>
        </p:spPr>
        <p:style>
          <a:lnRef idx="3">
            <a:schemeClr val="accent3"/>
          </a:lnRef>
          <a:fillRef idx="0">
            <a:schemeClr val="accent3"/>
          </a:fillRef>
          <a:effectRef idx="2">
            <a:schemeClr val="accent3"/>
          </a:effectRef>
          <a:fontRef idx="minor">
            <a:schemeClr val="tx1"/>
          </a:fontRef>
        </p:style>
      </p:cxnSp>
      <p:cxnSp>
        <p:nvCxnSpPr>
          <p:cNvPr id="24" name="Straight Connector 23"/>
          <p:cNvCxnSpPr>
            <a:stCxn id="9" idx="4"/>
            <a:endCxn id="10" idx="0"/>
          </p:cNvCxnSpPr>
          <p:nvPr/>
        </p:nvCxnSpPr>
        <p:spPr>
          <a:xfrm>
            <a:off x="5498784" y="2412105"/>
            <a:ext cx="115988" cy="389561"/>
          </a:xfrm>
          <a:prstGeom prst="line">
            <a:avLst/>
          </a:prstGeom>
          <a:ln w="38100">
            <a:solidFill>
              <a:srgbClr val="000000"/>
            </a:solidFill>
          </a:ln>
        </p:spPr>
        <p:style>
          <a:lnRef idx="3">
            <a:schemeClr val="accent3"/>
          </a:lnRef>
          <a:fillRef idx="0">
            <a:schemeClr val="accent3"/>
          </a:fillRef>
          <a:effectRef idx="2">
            <a:schemeClr val="accent3"/>
          </a:effectRef>
          <a:fontRef idx="minor">
            <a:schemeClr val="tx1"/>
          </a:fontRef>
        </p:style>
      </p:cxnSp>
      <p:cxnSp>
        <p:nvCxnSpPr>
          <p:cNvPr id="27" name="Straight Connector 26"/>
          <p:cNvCxnSpPr>
            <a:stCxn id="7" idx="6"/>
            <a:endCxn id="9" idx="1"/>
          </p:cNvCxnSpPr>
          <p:nvPr/>
        </p:nvCxnSpPr>
        <p:spPr>
          <a:xfrm>
            <a:off x="4657789" y="1783325"/>
            <a:ext cx="663293" cy="199770"/>
          </a:xfrm>
          <a:prstGeom prst="line">
            <a:avLst/>
          </a:prstGeom>
          <a:ln w="38100">
            <a:solidFill>
              <a:srgbClr val="000000"/>
            </a:solidFill>
          </a:ln>
        </p:spPr>
        <p:style>
          <a:lnRef idx="3">
            <a:schemeClr val="accent3"/>
          </a:lnRef>
          <a:fillRef idx="0">
            <a:schemeClr val="accent3"/>
          </a:fillRef>
          <a:effectRef idx="2">
            <a:schemeClr val="accent3"/>
          </a:effectRef>
          <a:fontRef idx="minor">
            <a:schemeClr val="tx1"/>
          </a:fontRef>
        </p:style>
      </p:cxnSp>
      <p:cxnSp>
        <p:nvCxnSpPr>
          <p:cNvPr id="31" name="Straight Connector 30"/>
          <p:cNvCxnSpPr>
            <a:stCxn id="8" idx="6"/>
            <a:endCxn id="10" idx="2"/>
          </p:cNvCxnSpPr>
          <p:nvPr/>
        </p:nvCxnSpPr>
        <p:spPr>
          <a:xfrm>
            <a:off x="4909097" y="3052975"/>
            <a:ext cx="454366" cy="0"/>
          </a:xfrm>
          <a:prstGeom prst="line">
            <a:avLst/>
          </a:prstGeom>
          <a:ln w="38100">
            <a:solidFill>
              <a:srgbClr val="000000"/>
            </a:solidFill>
          </a:ln>
        </p:spPr>
        <p:style>
          <a:lnRef idx="3">
            <a:schemeClr val="accent3"/>
          </a:lnRef>
          <a:fillRef idx="0">
            <a:schemeClr val="accent3"/>
          </a:fillRef>
          <a:effectRef idx="2">
            <a:schemeClr val="accent3"/>
          </a:effectRef>
          <a:fontRef idx="minor">
            <a:schemeClr val="tx1"/>
          </a:fontRef>
        </p:style>
      </p:cxnSp>
      <p:cxnSp>
        <p:nvCxnSpPr>
          <p:cNvPr id="34" name="Straight Connector 33"/>
          <p:cNvCxnSpPr>
            <a:stCxn id="8" idx="7"/>
            <a:endCxn id="9" idx="3"/>
          </p:cNvCxnSpPr>
          <p:nvPr/>
        </p:nvCxnSpPr>
        <p:spPr>
          <a:xfrm flipV="1">
            <a:off x="4835490" y="2338498"/>
            <a:ext cx="485592" cy="536775"/>
          </a:xfrm>
          <a:prstGeom prst="line">
            <a:avLst/>
          </a:prstGeom>
          <a:ln w="38100">
            <a:solidFill>
              <a:srgbClr val="000000"/>
            </a:solidFill>
          </a:ln>
        </p:spPr>
        <p:style>
          <a:lnRef idx="3">
            <a:schemeClr val="accent3"/>
          </a:lnRef>
          <a:fillRef idx="0">
            <a:schemeClr val="accent3"/>
          </a:fillRef>
          <a:effectRef idx="2">
            <a:schemeClr val="accent3"/>
          </a:effectRef>
          <a:fontRef idx="minor">
            <a:schemeClr val="tx1"/>
          </a:fontRef>
        </p:style>
      </p:cxnSp>
      <p:cxnSp>
        <p:nvCxnSpPr>
          <p:cNvPr id="37" name="Straight Connector 36"/>
          <p:cNvCxnSpPr>
            <a:stCxn id="7" idx="5"/>
            <a:endCxn id="10" idx="1"/>
          </p:cNvCxnSpPr>
          <p:nvPr/>
        </p:nvCxnSpPr>
        <p:spPr>
          <a:xfrm>
            <a:off x="4584182" y="1961026"/>
            <a:ext cx="852888" cy="914247"/>
          </a:xfrm>
          <a:prstGeom prst="line">
            <a:avLst/>
          </a:prstGeom>
          <a:ln w="38100">
            <a:solidFill>
              <a:srgbClr val="000000"/>
            </a:solidFill>
          </a:ln>
        </p:spPr>
        <p:style>
          <a:lnRef idx="3">
            <a:schemeClr val="accent3"/>
          </a:lnRef>
          <a:fillRef idx="0">
            <a:schemeClr val="accent3"/>
          </a:fillRef>
          <a:effectRef idx="2">
            <a:schemeClr val="accent3"/>
          </a:effectRef>
          <a:fontRef idx="minor">
            <a:schemeClr val="tx1"/>
          </a:fontRef>
        </p:style>
      </p:cxnSp>
      <p:cxnSp>
        <p:nvCxnSpPr>
          <p:cNvPr id="42" name="Straight Connector 41"/>
          <p:cNvCxnSpPr>
            <a:stCxn id="5" idx="6"/>
            <a:endCxn id="7" idx="2"/>
          </p:cNvCxnSpPr>
          <p:nvPr/>
        </p:nvCxnSpPr>
        <p:spPr>
          <a:xfrm flipV="1">
            <a:off x="3537497" y="1783325"/>
            <a:ext cx="617675" cy="126164"/>
          </a:xfrm>
          <a:prstGeom prst="line">
            <a:avLst/>
          </a:prstGeom>
          <a:ln w="38100">
            <a:solidFill>
              <a:srgbClr val="000000"/>
            </a:solidFill>
          </a:ln>
        </p:spPr>
        <p:style>
          <a:lnRef idx="3">
            <a:schemeClr val="accent3"/>
          </a:lnRef>
          <a:fillRef idx="0">
            <a:schemeClr val="accent3"/>
          </a:fillRef>
          <a:effectRef idx="2">
            <a:schemeClr val="accent3"/>
          </a:effectRef>
          <a:fontRef idx="minor">
            <a:schemeClr val="tx1"/>
          </a:fontRef>
        </p:style>
      </p:cxnSp>
      <p:cxnSp>
        <p:nvCxnSpPr>
          <p:cNvPr id="45" name="Straight Connector 44"/>
          <p:cNvCxnSpPr>
            <a:stCxn id="11" idx="5"/>
            <a:endCxn id="8" idx="1"/>
          </p:cNvCxnSpPr>
          <p:nvPr/>
        </p:nvCxnSpPr>
        <p:spPr>
          <a:xfrm>
            <a:off x="4117763" y="2671633"/>
            <a:ext cx="362324" cy="203640"/>
          </a:xfrm>
          <a:prstGeom prst="line">
            <a:avLst/>
          </a:prstGeom>
          <a:ln w="38100">
            <a:solidFill>
              <a:srgbClr val="000000"/>
            </a:solidFill>
          </a:ln>
        </p:spPr>
        <p:style>
          <a:lnRef idx="3">
            <a:schemeClr val="accent3"/>
          </a:lnRef>
          <a:fillRef idx="0">
            <a:schemeClr val="accent3"/>
          </a:fillRef>
          <a:effectRef idx="2">
            <a:schemeClr val="accent3"/>
          </a:effectRef>
          <a:fontRef idx="minor">
            <a:schemeClr val="tx1"/>
          </a:fontRef>
        </p:style>
      </p:cxnSp>
      <p:cxnSp>
        <p:nvCxnSpPr>
          <p:cNvPr id="48" name="Straight Connector 47"/>
          <p:cNvCxnSpPr>
            <a:stCxn id="6" idx="6"/>
            <a:endCxn id="8" idx="2"/>
          </p:cNvCxnSpPr>
          <p:nvPr/>
        </p:nvCxnSpPr>
        <p:spPr>
          <a:xfrm>
            <a:off x="3537496" y="3052975"/>
            <a:ext cx="868984" cy="0"/>
          </a:xfrm>
          <a:prstGeom prst="line">
            <a:avLst/>
          </a:prstGeom>
          <a:ln w="38100">
            <a:solidFill>
              <a:srgbClr val="000000"/>
            </a:solidFill>
          </a:ln>
        </p:spPr>
        <p:style>
          <a:lnRef idx="3">
            <a:schemeClr val="accent3"/>
          </a:lnRef>
          <a:fillRef idx="0">
            <a:schemeClr val="accent3"/>
          </a:fillRef>
          <a:effectRef idx="2">
            <a:schemeClr val="accent3"/>
          </a:effectRef>
          <a:fontRef idx="minor">
            <a:schemeClr val="tx1"/>
          </a:fontRef>
        </p:style>
      </p:cxnSp>
      <p:sp>
        <p:nvSpPr>
          <p:cNvPr id="53" name="Oval 52"/>
          <p:cNvSpPr/>
          <p:nvPr/>
        </p:nvSpPr>
        <p:spPr>
          <a:xfrm>
            <a:off x="3034879" y="5665332"/>
            <a:ext cx="502617" cy="502617"/>
          </a:xfrm>
          <a:prstGeom prst="ellipse">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solidFill>
                <a:srgbClr val="000000"/>
              </a:solidFill>
            </a:endParaRPr>
          </a:p>
        </p:txBody>
      </p:sp>
      <p:sp>
        <p:nvSpPr>
          <p:cNvPr id="54" name="Oval 53"/>
          <p:cNvSpPr/>
          <p:nvPr/>
        </p:nvSpPr>
        <p:spPr>
          <a:xfrm>
            <a:off x="4115095" y="4335554"/>
            <a:ext cx="502617" cy="502617"/>
          </a:xfrm>
          <a:prstGeom prst="ellipse">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solidFill>
                <a:srgbClr val="000000"/>
              </a:solidFill>
            </a:endParaRPr>
          </a:p>
        </p:txBody>
      </p:sp>
      <p:sp>
        <p:nvSpPr>
          <p:cNvPr id="55" name="Oval 54"/>
          <p:cNvSpPr/>
          <p:nvPr/>
        </p:nvSpPr>
        <p:spPr>
          <a:xfrm>
            <a:off x="4406480" y="5665332"/>
            <a:ext cx="502617" cy="502617"/>
          </a:xfrm>
          <a:prstGeom prst="ellipse">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solidFill>
                <a:srgbClr val="000000"/>
              </a:solidFill>
            </a:endParaRPr>
          </a:p>
        </p:txBody>
      </p:sp>
      <p:sp>
        <p:nvSpPr>
          <p:cNvPr id="56" name="Oval 55"/>
          <p:cNvSpPr/>
          <p:nvPr/>
        </p:nvSpPr>
        <p:spPr>
          <a:xfrm>
            <a:off x="5247475" y="4773154"/>
            <a:ext cx="502617" cy="502617"/>
          </a:xfrm>
          <a:prstGeom prst="ellipse">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solidFill>
                <a:srgbClr val="000000"/>
              </a:solidFill>
            </a:endParaRPr>
          </a:p>
        </p:txBody>
      </p:sp>
      <p:sp>
        <p:nvSpPr>
          <p:cNvPr id="57" name="Oval 56"/>
          <p:cNvSpPr/>
          <p:nvPr/>
        </p:nvSpPr>
        <p:spPr>
          <a:xfrm>
            <a:off x="5363463" y="5665332"/>
            <a:ext cx="502617" cy="502617"/>
          </a:xfrm>
          <a:prstGeom prst="ellipse">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solidFill>
                <a:srgbClr val="000000"/>
              </a:solidFill>
            </a:endParaRPr>
          </a:p>
        </p:txBody>
      </p:sp>
      <p:sp>
        <p:nvSpPr>
          <p:cNvPr id="58" name="Oval 57"/>
          <p:cNvSpPr/>
          <p:nvPr/>
        </p:nvSpPr>
        <p:spPr>
          <a:xfrm>
            <a:off x="3688753" y="5106289"/>
            <a:ext cx="502617" cy="502617"/>
          </a:xfrm>
          <a:prstGeom prst="ellipse">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solidFill>
                <a:srgbClr val="000000"/>
              </a:solidFill>
            </a:endParaRPr>
          </a:p>
        </p:txBody>
      </p:sp>
      <p:cxnSp>
        <p:nvCxnSpPr>
          <p:cNvPr id="59" name="Straight Connector 58"/>
          <p:cNvCxnSpPr>
            <a:stCxn id="52" idx="4"/>
            <a:endCxn id="53" idx="0"/>
          </p:cNvCxnSpPr>
          <p:nvPr/>
        </p:nvCxnSpPr>
        <p:spPr>
          <a:xfrm flipH="1">
            <a:off x="3286188" y="5024463"/>
            <a:ext cx="1" cy="640869"/>
          </a:xfrm>
          <a:prstGeom prst="line">
            <a:avLst/>
          </a:prstGeom>
          <a:ln w="38100">
            <a:solidFill>
              <a:srgbClr val="000000"/>
            </a:solidFill>
          </a:ln>
        </p:spPr>
        <p:style>
          <a:lnRef idx="3">
            <a:schemeClr val="accent3"/>
          </a:lnRef>
          <a:fillRef idx="0">
            <a:schemeClr val="accent3"/>
          </a:fillRef>
          <a:effectRef idx="2">
            <a:schemeClr val="accent3"/>
          </a:effectRef>
          <a:fontRef idx="minor">
            <a:schemeClr val="tx1"/>
          </a:fontRef>
        </p:style>
      </p:cxnSp>
      <p:cxnSp>
        <p:nvCxnSpPr>
          <p:cNvPr id="60" name="Straight Connector 59"/>
          <p:cNvCxnSpPr>
            <a:stCxn id="54" idx="2"/>
            <a:endCxn id="53" idx="0"/>
          </p:cNvCxnSpPr>
          <p:nvPr/>
        </p:nvCxnSpPr>
        <p:spPr>
          <a:xfrm flipH="1">
            <a:off x="3286188" y="4586863"/>
            <a:ext cx="828907" cy="1078469"/>
          </a:xfrm>
          <a:prstGeom prst="line">
            <a:avLst/>
          </a:prstGeom>
          <a:ln w="38100">
            <a:solidFill>
              <a:srgbClr val="000000"/>
            </a:solidFill>
          </a:ln>
        </p:spPr>
        <p:style>
          <a:lnRef idx="3">
            <a:schemeClr val="accent3"/>
          </a:lnRef>
          <a:fillRef idx="0">
            <a:schemeClr val="accent3"/>
          </a:fillRef>
          <a:effectRef idx="2">
            <a:schemeClr val="accent3"/>
          </a:effectRef>
          <a:fontRef idx="minor">
            <a:schemeClr val="tx1"/>
          </a:fontRef>
        </p:style>
      </p:cxnSp>
      <p:cxnSp>
        <p:nvCxnSpPr>
          <p:cNvPr id="62" name="Straight Connector 61"/>
          <p:cNvCxnSpPr>
            <a:stCxn id="52" idx="5"/>
            <a:endCxn id="58" idx="2"/>
          </p:cNvCxnSpPr>
          <p:nvPr/>
        </p:nvCxnSpPr>
        <p:spPr>
          <a:xfrm>
            <a:off x="3463890" y="4950856"/>
            <a:ext cx="224863" cy="406742"/>
          </a:xfrm>
          <a:prstGeom prst="line">
            <a:avLst/>
          </a:prstGeom>
          <a:ln w="38100">
            <a:solidFill>
              <a:srgbClr val="000000"/>
            </a:solidFill>
          </a:ln>
        </p:spPr>
        <p:style>
          <a:lnRef idx="3">
            <a:schemeClr val="accent3"/>
          </a:lnRef>
          <a:fillRef idx="0">
            <a:schemeClr val="accent3"/>
          </a:fillRef>
          <a:effectRef idx="2">
            <a:schemeClr val="accent3"/>
          </a:effectRef>
          <a:fontRef idx="minor">
            <a:schemeClr val="tx1"/>
          </a:fontRef>
        </p:style>
      </p:cxnSp>
      <p:cxnSp>
        <p:nvCxnSpPr>
          <p:cNvPr id="66" name="Straight Connector 65"/>
          <p:cNvCxnSpPr>
            <a:stCxn id="52" idx="6"/>
            <a:endCxn id="56" idx="2"/>
          </p:cNvCxnSpPr>
          <p:nvPr/>
        </p:nvCxnSpPr>
        <p:spPr>
          <a:xfrm>
            <a:off x="3537497" y="4773155"/>
            <a:ext cx="1709978" cy="251308"/>
          </a:xfrm>
          <a:prstGeom prst="line">
            <a:avLst/>
          </a:prstGeom>
          <a:ln w="38100">
            <a:solidFill>
              <a:srgbClr val="000000"/>
            </a:solidFill>
          </a:ln>
        </p:spPr>
        <p:style>
          <a:lnRef idx="3">
            <a:schemeClr val="accent3"/>
          </a:lnRef>
          <a:fillRef idx="0">
            <a:schemeClr val="accent3"/>
          </a:fillRef>
          <a:effectRef idx="2">
            <a:schemeClr val="accent3"/>
          </a:effectRef>
          <a:fontRef idx="minor">
            <a:schemeClr val="tx1"/>
          </a:fontRef>
        </p:style>
      </p:cxnSp>
      <p:cxnSp>
        <p:nvCxnSpPr>
          <p:cNvPr id="100" name="Straight Connector 99"/>
          <p:cNvCxnSpPr/>
          <p:nvPr/>
        </p:nvCxnSpPr>
        <p:spPr>
          <a:xfrm flipH="1">
            <a:off x="4037526" y="4802303"/>
            <a:ext cx="248641" cy="341725"/>
          </a:xfrm>
          <a:prstGeom prst="line">
            <a:avLst/>
          </a:prstGeom>
          <a:ln w="38100">
            <a:solidFill>
              <a:srgbClr val="000000"/>
            </a:solidFill>
          </a:ln>
        </p:spPr>
        <p:style>
          <a:lnRef idx="3">
            <a:schemeClr val="accent3"/>
          </a:lnRef>
          <a:fillRef idx="0">
            <a:schemeClr val="accent3"/>
          </a:fillRef>
          <a:effectRef idx="2">
            <a:schemeClr val="accent3"/>
          </a:effectRef>
          <a:fontRef idx="minor">
            <a:schemeClr val="tx1"/>
          </a:fontRef>
        </p:style>
      </p:cxnSp>
      <p:cxnSp>
        <p:nvCxnSpPr>
          <p:cNvPr id="105" name="Straight Connector 104"/>
          <p:cNvCxnSpPr>
            <a:stCxn id="56" idx="2"/>
            <a:endCxn id="58" idx="6"/>
          </p:cNvCxnSpPr>
          <p:nvPr/>
        </p:nvCxnSpPr>
        <p:spPr>
          <a:xfrm flipH="1">
            <a:off x="4191370" y="5024463"/>
            <a:ext cx="1056105" cy="333135"/>
          </a:xfrm>
          <a:prstGeom prst="line">
            <a:avLst/>
          </a:prstGeom>
          <a:ln w="38100">
            <a:solidFill>
              <a:srgbClr val="000000"/>
            </a:solidFill>
          </a:ln>
        </p:spPr>
        <p:style>
          <a:lnRef idx="3">
            <a:schemeClr val="accent3"/>
          </a:lnRef>
          <a:fillRef idx="0">
            <a:schemeClr val="accent3"/>
          </a:fillRef>
          <a:effectRef idx="2">
            <a:schemeClr val="accent3"/>
          </a:effectRef>
          <a:fontRef idx="minor">
            <a:schemeClr val="tx1"/>
          </a:fontRef>
        </p:style>
      </p:cxnSp>
      <p:cxnSp>
        <p:nvCxnSpPr>
          <p:cNvPr id="108" name="Straight Connector 107"/>
          <p:cNvCxnSpPr>
            <a:stCxn id="56" idx="2"/>
            <a:endCxn id="53" idx="6"/>
          </p:cNvCxnSpPr>
          <p:nvPr/>
        </p:nvCxnSpPr>
        <p:spPr>
          <a:xfrm flipH="1">
            <a:off x="3537496" y="5024463"/>
            <a:ext cx="1709979" cy="892178"/>
          </a:xfrm>
          <a:prstGeom prst="line">
            <a:avLst/>
          </a:prstGeom>
          <a:ln w="38100">
            <a:solidFill>
              <a:srgbClr val="000000"/>
            </a:solidFill>
          </a:ln>
        </p:spPr>
        <p:style>
          <a:lnRef idx="3">
            <a:schemeClr val="accent3"/>
          </a:lnRef>
          <a:fillRef idx="0">
            <a:schemeClr val="accent3"/>
          </a:fillRef>
          <a:effectRef idx="2">
            <a:schemeClr val="accent3"/>
          </a:effectRef>
          <a:fontRef idx="minor">
            <a:schemeClr val="tx1"/>
          </a:fontRef>
        </p:style>
      </p:cxnSp>
      <p:cxnSp>
        <p:nvCxnSpPr>
          <p:cNvPr id="115" name="Straight Connector 114"/>
          <p:cNvCxnSpPr>
            <a:stCxn id="58" idx="6"/>
            <a:endCxn id="57" idx="1"/>
          </p:cNvCxnSpPr>
          <p:nvPr/>
        </p:nvCxnSpPr>
        <p:spPr>
          <a:xfrm>
            <a:off x="4191370" y="5357598"/>
            <a:ext cx="1245700" cy="381341"/>
          </a:xfrm>
          <a:prstGeom prst="line">
            <a:avLst/>
          </a:prstGeom>
          <a:ln w="38100">
            <a:solidFill>
              <a:srgbClr val="000000"/>
            </a:solidFill>
          </a:ln>
        </p:spPr>
        <p:style>
          <a:lnRef idx="3">
            <a:schemeClr val="accent3"/>
          </a:lnRef>
          <a:fillRef idx="0">
            <a:schemeClr val="accent3"/>
          </a:fillRef>
          <a:effectRef idx="2">
            <a:schemeClr val="accent3"/>
          </a:effectRef>
          <a:fontRef idx="minor">
            <a:schemeClr val="tx1"/>
          </a:fontRef>
        </p:style>
      </p:cxnSp>
      <p:cxnSp>
        <p:nvCxnSpPr>
          <p:cNvPr id="123" name="Curved Connector 122"/>
          <p:cNvCxnSpPr>
            <a:stCxn id="57" idx="3"/>
            <a:endCxn id="53" idx="5"/>
          </p:cNvCxnSpPr>
          <p:nvPr/>
        </p:nvCxnSpPr>
        <p:spPr>
          <a:xfrm rot="5400000">
            <a:off x="4450480" y="5107752"/>
            <a:ext cx="12700" cy="1973181"/>
          </a:xfrm>
          <a:prstGeom prst="curvedConnector3">
            <a:avLst>
              <a:gd name="adj1" fmla="val 1378276"/>
            </a:avLst>
          </a:prstGeom>
          <a:ln w="38100">
            <a:solidFill>
              <a:srgbClr val="000000"/>
            </a:solidFill>
          </a:ln>
        </p:spPr>
        <p:style>
          <a:lnRef idx="3">
            <a:schemeClr val="accent3"/>
          </a:lnRef>
          <a:fillRef idx="0">
            <a:schemeClr val="accent3"/>
          </a:fillRef>
          <a:effectRef idx="2">
            <a:schemeClr val="accent3"/>
          </a:effectRef>
          <a:fontRef idx="minor">
            <a:schemeClr val="tx1"/>
          </a:fontRef>
        </p:style>
      </p:cxnSp>
      <p:cxnSp>
        <p:nvCxnSpPr>
          <p:cNvPr id="136" name="Curved Connector 135"/>
          <p:cNvCxnSpPr>
            <a:stCxn id="55" idx="2"/>
            <a:endCxn id="52" idx="4"/>
          </p:cNvCxnSpPr>
          <p:nvPr/>
        </p:nvCxnSpPr>
        <p:spPr>
          <a:xfrm rot="10800000">
            <a:off x="3286190" y="5024463"/>
            <a:ext cx="1120291" cy="892178"/>
          </a:xfrm>
          <a:prstGeom prst="curvedConnector2">
            <a:avLst/>
          </a:prstGeom>
          <a:ln w="38100">
            <a:solidFill>
              <a:srgbClr val="000000"/>
            </a:solidFill>
          </a:ln>
        </p:spPr>
        <p:style>
          <a:lnRef idx="3">
            <a:schemeClr val="accent3"/>
          </a:lnRef>
          <a:fillRef idx="0">
            <a:schemeClr val="accent3"/>
          </a:fillRef>
          <a:effectRef idx="2">
            <a:schemeClr val="accent3"/>
          </a:effectRef>
          <a:fontRef idx="minor">
            <a:schemeClr val="tx1"/>
          </a:fontRef>
        </p:style>
      </p:cxnSp>
      <p:cxnSp>
        <p:nvCxnSpPr>
          <p:cNvPr id="139" name="Curved Connector 138"/>
          <p:cNvCxnSpPr>
            <a:stCxn id="57" idx="1"/>
          </p:cNvCxnSpPr>
          <p:nvPr/>
        </p:nvCxnSpPr>
        <p:spPr>
          <a:xfrm rot="16200000" flipV="1">
            <a:off x="3955520" y="4257388"/>
            <a:ext cx="885827" cy="2077275"/>
          </a:xfrm>
          <a:prstGeom prst="curvedConnector2">
            <a:avLst/>
          </a:prstGeom>
          <a:ln w="38100">
            <a:solidFill>
              <a:srgbClr val="000000"/>
            </a:solidFill>
          </a:ln>
        </p:spPr>
        <p:style>
          <a:lnRef idx="3">
            <a:schemeClr val="accent3"/>
          </a:lnRef>
          <a:fillRef idx="0">
            <a:schemeClr val="accent3"/>
          </a:fillRef>
          <a:effectRef idx="2">
            <a:schemeClr val="accent3"/>
          </a:effectRef>
          <a:fontRef idx="minor">
            <a:schemeClr val="tx1"/>
          </a:fontRef>
        </p:style>
      </p:cxnSp>
      <p:sp>
        <p:nvSpPr>
          <p:cNvPr id="52" name="Oval 51"/>
          <p:cNvSpPr/>
          <p:nvPr/>
        </p:nvSpPr>
        <p:spPr>
          <a:xfrm>
            <a:off x="3034880" y="4521846"/>
            <a:ext cx="502617" cy="502617"/>
          </a:xfrm>
          <a:prstGeom prst="ellipse">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solidFill>
                <a:srgbClr val="000000"/>
              </a:solidFill>
            </a:endParaRPr>
          </a:p>
        </p:txBody>
      </p:sp>
      <mc:AlternateContent xmlns:mc="http://schemas.openxmlformats.org/markup-compatibility/2006">
        <mc:Choice xmlns:a14="http://schemas.microsoft.com/office/drawing/2010/main" Requires="a14">
          <p:sp>
            <p:nvSpPr>
              <p:cNvPr id="148" name="Rectangular Callout 147"/>
              <p:cNvSpPr/>
              <p:nvPr/>
            </p:nvSpPr>
            <p:spPr>
              <a:xfrm>
                <a:off x="6398379" y="4329015"/>
                <a:ext cx="5333546" cy="418598"/>
              </a:xfrm>
              <a:prstGeom prst="wedgeRectCallout">
                <a:avLst>
                  <a:gd name="adj1" fmla="val -49043"/>
                  <a:gd name="adj2" fmla="val -7725"/>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rgbClr val="000000"/>
                    </a:solidFill>
                  </a:rPr>
                  <a:t>Consider the </a:t>
                </a:r>
                <a:r>
                  <a:rPr lang="en-CA" sz="2000" b="1" dirty="0">
                    <a:solidFill>
                      <a:srgbClr val="000000"/>
                    </a:solidFill>
                  </a:rPr>
                  <a:t>complement</a:t>
                </a:r>
                <a:r>
                  <a:rPr lang="en-CA" sz="2000" dirty="0">
                    <a:solidFill>
                      <a:srgbClr val="000000"/>
                    </a:solidFill>
                  </a:rPr>
                  <a:t> </a:t>
                </a:r>
                <a:r>
                  <a:rPr lang="en-CA" sz="2000" b="1" dirty="0">
                    <a:solidFill>
                      <a:srgbClr val="000000"/>
                    </a:solidFill>
                  </a:rPr>
                  <a:t>graph </a:t>
                </a:r>
                <a14:m>
                  <m:oMath xmlns:m="http://schemas.openxmlformats.org/officeDocument/2006/math">
                    <m:acc>
                      <m:accPr>
                        <m:chr m:val="̅"/>
                        <m:ctrlPr>
                          <a:rPr lang="en-CA" sz="2000" b="1" i="1">
                            <a:solidFill>
                              <a:srgbClr val="000000"/>
                            </a:solidFill>
                            <a:latin typeface="Cambria Math" panose="02040503050406030204" pitchFamily="18" charset="0"/>
                          </a:rPr>
                        </m:ctrlPr>
                      </m:accPr>
                      <m:e>
                        <m:r>
                          <a:rPr lang="en-CA" sz="2000" b="1" i="1">
                            <a:solidFill>
                              <a:srgbClr val="000000"/>
                            </a:solidFill>
                            <a:latin typeface="Cambria Math" panose="02040503050406030204" pitchFamily="18" charset="0"/>
                          </a:rPr>
                          <m:t>𝑮</m:t>
                        </m:r>
                      </m:e>
                    </m:acc>
                  </m:oMath>
                </a14:m>
                <a:r>
                  <a:rPr lang="en-CA" sz="2000" dirty="0">
                    <a:solidFill>
                      <a:srgbClr val="000000"/>
                    </a:solidFill>
                  </a:rPr>
                  <a:t> of </a:t>
                </a:r>
                <a14:m>
                  <m:oMath xmlns:m="http://schemas.openxmlformats.org/officeDocument/2006/math">
                    <m:r>
                      <a:rPr lang="en-CA" sz="2000" b="0" i="1" smtClean="0">
                        <a:solidFill>
                          <a:srgbClr val="000000"/>
                        </a:solidFill>
                        <a:latin typeface="Cambria Math" panose="02040503050406030204" pitchFamily="18" charset="0"/>
                      </a:rPr>
                      <m:t>𝐺</m:t>
                    </m:r>
                  </m:oMath>
                </a14:m>
                <a:endParaRPr lang="en-CA" sz="2000" dirty="0">
                  <a:solidFill>
                    <a:srgbClr val="000000"/>
                  </a:solidFill>
                </a:endParaRPr>
              </a:p>
            </p:txBody>
          </p:sp>
        </mc:Choice>
        <mc:Fallback>
          <p:sp>
            <p:nvSpPr>
              <p:cNvPr id="148" name="Rectangular Callout 147"/>
              <p:cNvSpPr>
                <a:spLocks noRot="1" noChangeAspect="1" noMove="1" noResize="1" noEditPoints="1" noAdjustHandles="1" noChangeArrowheads="1" noChangeShapeType="1" noTextEdit="1"/>
              </p:cNvSpPr>
              <p:nvPr/>
            </p:nvSpPr>
            <p:spPr>
              <a:xfrm>
                <a:off x="6398379" y="4329015"/>
                <a:ext cx="5333546" cy="418598"/>
              </a:xfrm>
              <a:prstGeom prst="wedgeRectCallout">
                <a:avLst>
                  <a:gd name="adj1" fmla="val -49043"/>
                  <a:gd name="adj2" fmla="val -7725"/>
                </a:avLst>
              </a:prstGeom>
              <a:blipFill>
                <a:blip r:embed="rId4"/>
                <a:stretch>
                  <a:fillRect t="-4167" b="-19444"/>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150" name="Rectangular Callout 149"/>
              <p:cNvSpPr/>
              <p:nvPr/>
            </p:nvSpPr>
            <p:spPr>
              <a:xfrm>
                <a:off x="6052920" y="4976571"/>
                <a:ext cx="2882381" cy="1394794"/>
              </a:xfrm>
              <a:prstGeom prst="wedgeRectCallout">
                <a:avLst>
                  <a:gd name="adj1" fmla="val 20002"/>
                  <a:gd name="adj2" fmla="val -72269"/>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rgbClr val="000000"/>
                    </a:solidFill>
                  </a:rPr>
                  <a:t>Every edge of </a:t>
                </a:r>
                <a14:m>
                  <m:oMath xmlns:m="http://schemas.openxmlformats.org/officeDocument/2006/math">
                    <m:r>
                      <a:rPr lang="en-CA" sz="2000" b="0" i="1" smtClean="0">
                        <a:solidFill>
                          <a:srgbClr val="000000"/>
                        </a:solidFill>
                        <a:latin typeface="Cambria Math" panose="02040503050406030204" pitchFamily="18" charset="0"/>
                      </a:rPr>
                      <m:t>𝐺</m:t>
                    </m:r>
                  </m:oMath>
                </a14:m>
                <a:br>
                  <a:rPr lang="en-CA" sz="2000" dirty="0">
                    <a:solidFill>
                      <a:srgbClr val="000000"/>
                    </a:solidFill>
                  </a:rPr>
                </a:br>
                <a:r>
                  <a:rPr lang="en-CA" sz="2000" dirty="0">
                    <a:solidFill>
                      <a:srgbClr val="000000"/>
                    </a:solidFill>
                  </a:rPr>
                  <a:t>is a non-edge of </a:t>
                </a:r>
                <a14:m>
                  <m:oMath xmlns:m="http://schemas.openxmlformats.org/officeDocument/2006/math">
                    <m:acc>
                      <m:accPr>
                        <m:chr m:val="̅"/>
                        <m:ctrlPr>
                          <a:rPr lang="en-CA" sz="2000" b="1" i="1" smtClean="0">
                            <a:solidFill>
                              <a:srgbClr val="000000"/>
                            </a:solidFill>
                            <a:latin typeface="Cambria Math" panose="02040503050406030204" pitchFamily="18" charset="0"/>
                          </a:rPr>
                        </m:ctrlPr>
                      </m:accPr>
                      <m:e>
                        <m:r>
                          <a:rPr lang="en-CA" sz="2000" b="1" i="1" smtClean="0">
                            <a:solidFill>
                              <a:srgbClr val="000000"/>
                            </a:solidFill>
                            <a:latin typeface="Cambria Math" panose="02040503050406030204" pitchFamily="18" charset="0"/>
                          </a:rPr>
                          <m:t>𝑮</m:t>
                        </m:r>
                      </m:e>
                    </m:acc>
                  </m:oMath>
                </a14:m>
                <a:r>
                  <a:rPr lang="en-CA" sz="2000" dirty="0">
                    <a:solidFill>
                      <a:srgbClr val="000000"/>
                    </a:solidFill>
                  </a:rPr>
                  <a:t>.</a:t>
                </a:r>
              </a:p>
              <a:p>
                <a:pPr algn="ctr"/>
                <a:r>
                  <a:rPr lang="en-CA" sz="2000" dirty="0">
                    <a:solidFill>
                      <a:srgbClr val="000000"/>
                    </a:solidFill>
                  </a:rPr>
                  <a:t>Every non-edge of </a:t>
                </a:r>
                <a14:m>
                  <m:oMath xmlns:m="http://schemas.openxmlformats.org/officeDocument/2006/math">
                    <m:r>
                      <a:rPr lang="en-CA" sz="2000" b="0" i="1" smtClean="0">
                        <a:solidFill>
                          <a:srgbClr val="000000"/>
                        </a:solidFill>
                        <a:latin typeface="Cambria Math" panose="02040503050406030204" pitchFamily="18" charset="0"/>
                      </a:rPr>
                      <m:t>𝐺</m:t>
                    </m:r>
                  </m:oMath>
                </a14:m>
                <a:r>
                  <a:rPr lang="en-CA" sz="2000" dirty="0">
                    <a:solidFill>
                      <a:srgbClr val="000000"/>
                    </a:solidFill>
                  </a:rPr>
                  <a:t> is an edge of </a:t>
                </a:r>
                <a14:m>
                  <m:oMath xmlns:m="http://schemas.openxmlformats.org/officeDocument/2006/math">
                    <m:acc>
                      <m:accPr>
                        <m:chr m:val="̅"/>
                        <m:ctrlPr>
                          <a:rPr lang="en-CA" sz="2000" b="1" i="1">
                            <a:solidFill>
                              <a:srgbClr val="000000"/>
                            </a:solidFill>
                            <a:latin typeface="Cambria Math" panose="02040503050406030204" pitchFamily="18" charset="0"/>
                          </a:rPr>
                        </m:ctrlPr>
                      </m:accPr>
                      <m:e>
                        <m:r>
                          <a:rPr lang="en-CA" sz="2000" b="1" i="1">
                            <a:solidFill>
                              <a:srgbClr val="000000"/>
                            </a:solidFill>
                            <a:latin typeface="Cambria Math" panose="02040503050406030204" pitchFamily="18" charset="0"/>
                          </a:rPr>
                          <m:t>𝑮</m:t>
                        </m:r>
                      </m:e>
                    </m:acc>
                  </m:oMath>
                </a14:m>
                <a:r>
                  <a:rPr lang="en-CA" sz="2000" dirty="0">
                    <a:solidFill>
                      <a:srgbClr val="000000"/>
                    </a:solidFill>
                  </a:rPr>
                  <a:t>.</a:t>
                </a:r>
              </a:p>
            </p:txBody>
          </p:sp>
        </mc:Choice>
        <mc:Fallback>
          <p:sp>
            <p:nvSpPr>
              <p:cNvPr id="150" name="Rectangular Callout 149"/>
              <p:cNvSpPr>
                <a:spLocks noRot="1" noChangeAspect="1" noMove="1" noResize="1" noEditPoints="1" noAdjustHandles="1" noChangeArrowheads="1" noChangeShapeType="1" noTextEdit="1"/>
              </p:cNvSpPr>
              <p:nvPr/>
            </p:nvSpPr>
            <p:spPr>
              <a:xfrm>
                <a:off x="6052920" y="4976571"/>
                <a:ext cx="2882381" cy="1394794"/>
              </a:xfrm>
              <a:prstGeom prst="wedgeRectCallout">
                <a:avLst>
                  <a:gd name="adj1" fmla="val 20002"/>
                  <a:gd name="adj2" fmla="val -72269"/>
                </a:avLst>
              </a:prstGeom>
              <a:blipFill>
                <a:blip r:embed="rId5"/>
                <a:stretch>
                  <a:fillRect r="-3151" b="-3180"/>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154" name="Rectangle 153"/>
              <p:cNvSpPr/>
              <p:nvPr/>
            </p:nvSpPr>
            <p:spPr>
              <a:xfrm>
                <a:off x="109268" y="1731911"/>
                <a:ext cx="2710499" cy="939722"/>
              </a:xfrm>
              <a:prstGeom prst="rect">
                <a:avLst/>
              </a:prstGeom>
              <a:solidFill>
                <a:srgbClr val="FFFFFF"/>
              </a:solidFill>
              <a:ln>
                <a:solidFill>
                  <a:srgbClr val="000000"/>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sz="2000" dirty="0">
                    <a:solidFill>
                      <a:srgbClr val="000000"/>
                    </a:solidFill>
                  </a:rPr>
                  <a:t>Want to solve</a:t>
                </a:r>
              </a:p>
              <a:p>
                <a:pPr algn="ctr"/>
                <a14:m>
                  <m:oMathPara xmlns:m="http://schemas.openxmlformats.org/officeDocument/2006/math">
                    <m:oMathParaPr>
                      <m:jc m:val="centerGroup"/>
                    </m:oMathParaPr>
                    <m:oMath xmlns:m="http://schemas.openxmlformats.org/officeDocument/2006/math">
                      <m:r>
                        <a:rPr lang="en-CA" sz="2000" i="1" dirty="0" smtClean="0">
                          <a:solidFill>
                            <a:srgbClr val="000000"/>
                          </a:solidFill>
                          <a:latin typeface="Cambria Math" panose="02040503050406030204" pitchFamily="18" charset="0"/>
                        </a:rPr>
                        <m:t>𝐶𝑙𝑖𝑞𝑢𝑒</m:t>
                      </m:r>
                      <m:r>
                        <a:rPr lang="en-CA" sz="2000" i="1" dirty="0" smtClean="0">
                          <a:solidFill>
                            <a:srgbClr val="000000"/>
                          </a:solidFill>
                          <a:latin typeface="Cambria Math" panose="02040503050406030204" pitchFamily="18" charset="0"/>
                        </a:rPr>
                        <m:t>(</m:t>
                      </m:r>
                      <m:r>
                        <a:rPr lang="en-CA" sz="2000" i="1" dirty="0" smtClean="0">
                          <a:solidFill>
                            <a:srgbClr val="000000"/>
                          </a:solidFill>
                          <a:latin typeface="Cambria Math" panose="02040503050406030204" pitchFamily="18" charset="0"/>
                        </a:rPr>
                        <m:t>𝐺</m:t>
                      </m:r>
                      <m:r>
                        <a:rPr lang="en-CA" sz="2000" i="1" dirty="0" smtClean="0">
                          <a:solidFill>
                            <a:srgbClr val="000000"/>
                          </a:solidFill>
                          <a:latin typeface="Cambria Math" panose="02040503050406030204" pitchFamily="18" charset="0"/>
                        </a:rPr>
                        <m:t>, </m:t>
                      </m:r>
                      <m:r>
                        <a:rPr lang="en-CA" sz="2000" i="1" dirty="0" smtClean="0">
                          <a:solidFill>
                            <a:srgbClr val="000000"/>
                          </a:solidFill>
                          <a:latin typeface="Cambria Math" panose="02040503050406030204" pitchFamily="18" charset="0"/>
                        </a:rPr>
                        <m:t>𝑘</m:t>
                      </m:r>
                      <m:r>
                        <a:rPr lang="en-CA" sz="2000" i="1" dirty="0" smtClean="0">
                          <a:solidFill>
                            <a:srgbClr val="000000"/>
                          </a:solidFill>
                          <a:latin typeface="Cambria Math" panose="02040503050406030204" pitchFamily="18" charset="0"/>
                        </a:rPr>
                        <m:t>)</m:t>
                      </m:r>
                    </m:oMath>
                  </m:oMathPara>
                </a14:m>
                <a:endParaRPr lang="en-CA" sz="2000" dirty="0">
                  <a:solidFill>
                    <a:srgbClr val="000000"/>
                  </a:solidFill>
                </a:endParaRPr>
              </a:p>
            </p:txBody>
          </p:sp>
        </mc:Choice>
        <mc:Fallback>
          <p:sp>
            <p:nvSpPr>
              <p:cNvPr id="154" name="Rectangle 153"/>
              <p:cNvSpPr>
                <a:spLocks noRot="1" noChangeAspect="1" noMove="1" noResize="1" noEditPoints="1" noAdjustHandles="1" noChangeArrowheads="1" noChangeShapeType="1" noTextEdit="1"/>
              </p:cNvSpPr>
              <p:nvPr/>
            </p:nvSpPr>
            <p:spPr>
              <a:xfrm>
                <a:off x="109268" y="1731911"/>
                <a:ext cx="2710499" cy="939722"/>
              </a:xfrm>
              <a:prstGeom prst="rect">
                <a:avLst/>
              </a:prstGeom>
              <a:blipFill>
                <a:blip r:embed="rId6"/>
                <a:stretch>
                  <a:fillRect/>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155" name="Rectangle 154"/>
              <p:cNvSpPr/>
              <p:nvPr/>
            </p:nvSpPr>
            <p:spPr>
              <a:xfrm>
                <a:off x="109269" y="4589317"/>
                <a:ext cx="2774354" cy="1019589"/>
              </a:xfrm>
              <a:prstGeom prst="rect">
                <a:avLst/>
              </a:prstGeom>
              <a:solidFill>
                <a:srgbClr val="FFFFFF"/>
              </a:solid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CA" sz="2000" dirty="0">
                    <a:solidFill>
                      <a:srgbClr val="000000"/>
                    </a:solidFill>
                  </a:rPr>
                  <a:t>Idea: reduce to</a:t>
                </a:r>
              </a:p>
              <a:p>
                <a:pPr algn="ctr"/>
                <a14:m>
                  <m:oMathPara xmlns:m="http://schemas.openxmlformats.org/officeDocument/2006/math">
                    <m:oMathParaPr>
                      <m:jc m:val="centerGroup"/>
                    </m:oMathParaPr>
                    <m:oMath xmlns:m="http://schemas.openxmlformats.org/officeDocument/2006/math">
                      <m:r>
                        <a:rPr lang="en-CA" sz="2000" i="1" dirty="0">
                          <a:solidFill>
                            <a:srgbClr val="000000"/>
                          </a:solidFill>
                          <a:latin typeface="Cambria Math" panose="02040503050406030204" pitchFamily="18" charset="0"/>
                        </a:rPr>
                        <m:t>𝑉𝑒𝑟𝑡𝑒𝑥𝐶𝑜𝑣𝑒𝑟</m:t>
                      </m:r>
                      <m:r>
                        <a:rPr lang="en-CA" sz="2000" i="1" dirty="0">
                          <a:solidFill>
                            <a:srgbClr val="000000"/>
                          </a:solidFill>
                          <a:latin typeface="Cambria Math" panose="02040503050406030204" pitchFamily="18" charset="0"/>
                        </a:rPr>
                        <m:t>(</m:t>
                      </m:r>
                      <m:acc>
                        <m:accPr>
                          <m:chr m:val="̅"/>
                          <m:ctrlPr>
                            <a:rPr lang="en-CA" sz="2000" b="1" i="1">
                              <a:solidFill>
                                <a:srgbClr val="000000"/>
                              </a:solidFill>
                              <a:latin typeface="Cambria Math" panose="02040503050406030204" pitchFamily="18" charset="0"/>
                            </a:rPr>
                          </m:ctrlPr>
                        </m:accPr>
                        <m:e>
                          <m:r>
                            <a:rPr lang="en-CA" sz="2000" b="1" i="1">
                              <a:solidFill>
                                <a:srgbClr val="000000"/>
                              </a:solidFill>
                              <a:latin typeface="Cambria Math" panose="02040503050406030204" pitchFamily="18" charset="0"/>
                            </a:rPr>
                            <m:t>𝑮</m:t>
                          </m:r>
                        </m:e>
                      </m:acc>
                      <m:r>
                        <a:rPr lang="en-CA" sz="2000" i="1" dirty="0">
                          <a:solidFill>
                            <a:srgbClr val="000000"/>
                          </a:solidFill>
                          <a:latin typeface="Cambria Math" panose="02040503050406030204" pitchFamily="18" charset="0"/>
                        </a:rPr>
                        <m:t>, </m:t>
                      </m:r>
                      <m:r>
                        <a:rPr lang="en-CA" sz="2000" b="0" i="1" dirty="0" smtClean="0">
                          <a:solidFill>
                            <a:srgbClr val="000000"/>
                          </a:solidFill>
                          <a:latin typeface="Cambria Math" panose="02040503050406030204" pitchFamily="18" charset="0"/>
                        </a:rPr>
                        <m:t>𝑛</m:t>
                      </m:r>
                      <m:r>
                        <a:rPr lang="en-CA" sz="2000" b="0" i="1" dirty="0" smtClean="0">
                          <a:solidFill>
                            <a:srgbClr val="000000"/>
                          </a:solidFill>
                          <a:latin typeface="Cambria Math" panose="02040503050406030204" pitchFamily="18" charset="0"/>
                        </a:rPr>
                        <m:t>−</m:t>
                      </m:r>
                      <m:r>
                        <a:rPr lang="en-CA" sz="2000" b="0" i="1" dirty="0" smtClean="0">
                          <a:solidFill>
                            <a:srgbClr val="000000"/>
                          </a:solidFill>
                          <a:latin typeface="Cambria Math" panose="02040503050406030204" pitchFamily="18" charset="0"/>
                        </a:rPr>
                        <m:t>𝑘</m:t>
                      </m:r>
                      <m:r>
                        <a:rPr lang="en-CA" sz="2000" i="1" dirty="0">
                          <a:solidFill>
                            <a:srgbClr val="000000"/>
                          </a:solidFill>
                          <a:latin typeface="Cambria Math" panose="02040503050406030204" pitchFamily="18" charset="0"/>
                        </a:rPr>
                        <m:t>)</m:t>
                      </m:r>
                    </m:oMath>
                  </m:oMathPara>
                </a14:m>
                <a:endParaRPr lang="en-CA" sz="2000" dirty="0">
                  <a:solidFill>
                    <a:srgbClr val="000000"/>
                  </a:solidFill>
                </a:endParaRPr>
              </a:p>
            </p:txBody>
          </p:sp>
        </mc:Choice>
        <mc:Fallback>
          <p:sp>
            <p:nvSpPr>
              <p:cNvPr id="155" name="Rectangle 154"/>
              <p:cNvSpPr>
                <a:spLocks noRot="1" noChangeAspect="1" noMove="1" noResize="1" noEditPoints="1" noAdjustHandles="1" noChangeArrowheads="1" noChangeShapeType="1" noTextEdit="1"/>
              </p:cNvSpPr>
              <p:nvPr/>
            </p:nvSpPr>
            <p:spPr>
              <a:xfrm>
                <a:off x="109269" y="4589317"/>
                <a:ext cx="2774354" cy="1019589"/>
              </a:xfrm>
              <a:prstGeom prst="rect">
                <a:avLst/>
              </a:prstGeom>
              <a:blipFill>
                <a:blip r:embed="rId7"/>
                <a:stretch>
                  <a:fillRect/>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156" name="Rectangular Callout 155"/>
              <p:cNvSpPr/>
              <p:nvPr/>
            </p:nvSpPr>
            <p:spPr>
              <a:xfrm>
                <a:off x="6671383" y="1883210"/>
                <a:ext cx="4822168" cy="927574"/>
              </a:xfrm>
              <a:prstGeom prst="wedgeRectCallout">
                <a:avLst>
                  <a:gd name="adj1" fmla="val -24543"/>
                  <a:gd name="adj2" fmla="val -43008"/>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solidFill>
                      <a:srgbClr val="000000"/>
                    </a:solidFill>
                  </a:rPr>
                  <a:t>Claim:</a:t>
                </a:r>
                <a:r>
                  <a:rPr lang="en-CA" sz="2000" dirty="0">
                    <a:solidFill>
                      <a:srgbClr val="000000"/>
                    </a:solidFill>
                  </a:rPr>
                  <a:t> there is a </a:t>
                </a:r>
                <a14:m>
                  <m:oMath xmlns:m="http://schemas.openxmlformats.org/officeDocument/2006/math">
                    <m:r>
                      <a:rPr lang="en-CA" sz="2000" i="1" dirty="0" smtClean="0">
                        <a:solidFill>
                          <a:srgbClr val="000000"/>
                        </a:solidFill>
                        <a:latin typeface="Cambria Math" panose="02040503050406030204" pitchFamily="18" charset="0"/>
                      </a:rPr>
                      <m:t>𝑘</m:t>
                    </m:r>
                  </m:oMath>
                </a14:m>
                <a:r>
                  <a:rPr lang="en-CA" sz="2000" dirty="0">
                    <a:solidFill>
                      <a:srgbClr val="000000"/>
                    </a:solidFill>
                  </a:rPr>
                  <a:t>-clique in </a:t>
                </a:r>
                <a14:m>
                  <m:oMath xmlns:m="http://schemas.openxmlformats.org/officeDocument/2006/math">
                    <m:r>
                      <a:rPr lang="en-CA" sz="2000" b="0" i="1" smtClean="0">
                        <a:solidFill>
                          <a:srgbClr val="000000"/>
                        </a:solidFill>
                        <a:latin typeface="Cambria Math" panose="02040503050406030204" pitchFamily="18" charset="0"/>
                      </a:rPr>
                      <m:t>𝐺</m:t>
                    </m:r>
                  </m:oMath>
                </a14:m>
                <a:r>
                  <a:rPr lang="en-CA" sz="2000" dirty="0">
                    <a:solidFill>
                      <a:srgbClr val="000000"/>
                    </a:solidFill>
                  </a:rPr>
                  <a:t> </a:t>
                </a:r>
                <a:r>
                  <a:rPr lang="en-CA" sz="2000" b="1" i="1" dirty="0">
                    <a:solidFill>
                      <a:srgbClr val="000000"/>
                    </a:solidFill>
                  </a:rPr>
                  <a:t>iff</a:t>
                </a:r>
                <a:br>
                  <a:rPr lang="en-CA" sz="2000" dirty="0">
                    <a:solidFill>
                      <a:srgbClr val="000000"/>
                    </a:solidFill>
                  </a:rPr>
                </a:br>
                <a:r>
                  <a:rPr lang="en-CA" sz="2000" dirty="0">
                    <a:solidFill>
                      <a:srgbClr val="000000"/>
                    </a:solidFill>
                  </a:rPr>
                  <a:t>there is an </a:t>
                </a:r>
                <a14:m>
                  <m:oMath xmlns:m="http://schemas.openxmlformats.org/officeDocument/2006/math">
                    <m:d>
                      <m:dPr>
                        <m:ctrlPr>
                          <a:rPr lang="en-CA" sz="2000" b="0" i="1" smtClean="0">
                            <a:solidFill>
                              <a:srgbClr val="000000"/>
                            </a:solidFill>
                            <a:latin typeface="Cambria Math" panose="02040503050406030204" pitchFamily="18" charset="0"/>
                          </a:rPr>
                        </m:ctrlPr>
                      </m:dPr>
                      <m:e>
                        <m:r>
                          <a:rPr lang="en-CA" sz="2000" b="0" i="1" smtClean="0">
                            <a:solidFill>
                              <a:srgbClr val="000000"/>
                            </a:solidFill>
                            <a:latin typeface="Cambria Math" panose="02040503050406030204" pitchFamily="18" charset="0"/>
                          </a:rPr>
                          <m:t>𝑛</m:t>
                        </m:r>
                        <m:r>
                          <a:rPr lang="en-CA" sz="2000" b="0" i="1" smtClean="0">
                            <a:solidFill>
                              <a:srgbClr val="000000"/>
                            </a:solidFill>
                            <a:latin typeface="Cambria Math" panose="02040503050406030204" pitchFamily="18" charset="0"/>
                          </a:rPr>
                          <m:t>−</m:t>
                        </m:r>
                        <m:r>
                          <a:rPr lang="en-CA" sz="2000" b="0" i="1" smtClean="0">
                            <a:solidFill>
                              <a:srgbClr val="000000"/>
                            </a:solidFill>
                            <a:latin typeface="Cambria Math" panose="02040503050406030204" pitchFamily="18" charset="0"/>
                          </a:rPr>
                          <m:t>𝑘</m:t>
                        </m:r>
                      </m:e>
                    </m:d>
                  </m:oMath>
                </a14:m>
                <a:r>
                  <a:rPr lang="en-CA" sz="2000" dirty="0">
                    <a:solidFill>
                      <a:srgbClr val="000000"/>
                    </a:solidFill>
                  </a:rPr>
                  <a:t> Vertex-Cover in </a:t>
                </a:r>
                <a14:m>
                  <m:oMath xmlns:m="http://schemas.openxmlformats.org/officeDocument/2006/math">
                    <m:acc>
                      <m:accPr>
                        <m:chr m:val="̅"/>
                        <m:ctrlPr>
                          <a:rPr lang="en-CA" sz="2000" b="1" i="1">
                            <a:solidFill>
                              <a:srgbClr val="000000"/>
                            </a:solidFill>
                            <a:latin typeface="Cambria Math" panose="02040503050406030204" pitchFamily="18" charset="0"/>
                          </a:rPr>
                        </m:ctrlPr>
                      </m:accPr>
                      <m:e>
                        <m:r>
                          <a:rPr lang="en-CA" sz="2000" b="1" i="1">
                            <a:solidFill>
                              <a:srgbClr val="000000"/>
                            </a:solidFill>
                            <a:latin typeface="Cambria Math" panose="02040503050406030204" pitchFamily="18" charset="0"/>
                          </a:rPr>
                          <m:t>𝑮</m:t>
                        </m:r>
                      </m:e>
                    </m:acc>
                  </m:oMath>
                </a14:m>
                <a:endParaRPr lang="en-CA" sz="2000" b="1" dirty="0">
                  <a:solidFill>
                    <a:srgbClr val="000000"/>
                  </a:solidFill>
                </a:endParaRPr>
              </a:p>
            </p:txBody>
          </p:sp>
        </mc:Choice>
        <mc:Fallback>
          <p:sp>
            <p:nvSpPr>
              <p:cNvPr id="156" name="Rectangular Callout 155"/>
              <p:cNvSpPr>
                <a:spLocks noRot="1" noChangeAspect="1" noMove="1" noResize="1" noEditPoints="1" noAdjustHandles="1" noChangeArrowheads="1" noChangeShapeType="1" noTextEdit="1"/>
              </p:cNvSpPr>
              <p:nvPr/>
            </p:nvSpPr>
            <p:spPr>
              <a:xfrm>
                <a:off x="6671383" y="1883210"/>
                <a:ext cx="4822168" cy="927574"/>
              </a:xfrm>
              <a:prstGeom prst="wedgeRectCallout">
                <a:avLst>
                  <a:gd name="adj1" fmla="val -24543"/>
                  <a:gd name="adj2" fmla="val -43008"/>
                </a:avLst>
              </a:prstGeom>
              <a:blipFill>
                <a:blip r:embed="rId8"/>
                <a:stretch>
                  <a:fillRect r="-4408"/>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44" name="Rectangular Callout 149">
                <a:extLst>
                  <a:ext uri="{FF2B5EF4-FFF2-40B4-BE49-F238E27FC236}">
                    <a16:creationId xmlns:a16="http://schemas.microsoft.com/office/drawing/2014/main" id="{27A11164-1702-4095-8B6E-7A4BA649D2D7}"/>
                  </a:ext>
                </a:extLst>
              </p:cNvPr>
              <p:cNvSpPr/>
              <p:nvPr/>
            </p:nvSpPr>
            <p:spPr>
              <a:xfrm>
                <a:off x="9168821" y="5058613"/>
                <a:ext cx="2829974" cy="1061599"/>
              </a:xfrm>
              <a:prstGeom prst="wedgeRectCallout">
                <a:avLst>
                  <a:gd name="adj1" fmla="val -59389"/>
                  <a:gd name="adj2" fmla="val 10687"/>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rgbClr val="000000"/>
                    </a:solidFill>
                  </a:rPr>
                  <a:t>Given an adjacency matrix for </a:t>
                </a:r>
                <a14:m>
                  <m:oMath xmlns:m="http://schemas.openxmlformats.org/officeDocument/2006/math">
                    <m:r>
                      <a:rPr lang="en-CA" sz="2000" b="0" i="1" smtClean="0">
                        <a:solidFill>
                          <a:srgbClr val="000000"/>
                        </a:solidFill>
                        <a:latin typeface="Cambria Math" panose="02040503050406030204" pitchFamily="18" charset="0"/>
                      </a:rPr>
                      <m:t>𝐺</m:t>
                    </m:r>
                  </m:oMath>
                </a14:m>
                <a:r>
                  <a:rPr lang="en-CA" sz="2000" dirty="0">
                    <a:solidFill>
                      <a:srgbClr val="000000"/>
                    </a:solidFill>
                  </a:rPr>
                  <a:t>, get </a:t>
                </a:r>
                <a14:m>
                  <m:oMath xmlns:m="http://schemas.openxmlformats.org/officeDocument/2006/math">
                    <m:acc>
                      <m:accPr>
                        <m:chr m:val="̅"/>
                        <m:ctrlPr>
                          <a:rPr lang="en-CA" sz="2000" b="1" i="1">
                            <a:solidFill>
                              <a:srgbClr val="000000"/>
                            </a:solidFill>
                            <a:latin typeface="Cambria Math" panose="02040503050406030204" pitchFamily="18" charset="0"/>
                          </a:rPr>
                        </m:ctrlPr>
                      </m:accPr>
                      <m:e>
                        <m:r>
                          <a:rPr lang="en-CA" sz="2000" b="1" i="1">
                            <a:solidFill>
                              <a:srgbClr val="000000"/>
                            </a:solidFill>
                            <a:latin typeface="Cambria Math" panose="02040503050406030204" pitchFamily="18" charset="0"/>
                          </a:rPr>
                          <m:t>𝑮</m:t>
                        </m:r>
                      </m:e>
                    </m:acc>
                    <m:r>
                      <a:rPr lang="en-CA" sz="2000" b="1" i="1">
                        <a:solidFill>
                          <a:srgbClr val="000000"/>
                        </a:solidFill>
                        <a:latin typeface="Cambria Math" panose="02040503050406030204" pitchFamily="18" charset="0"/>
                      </a:rPr>
                      <m:t> </m:t>
                    </m:r>
                  </m:oMath>
                </a14:m>
                <a:r>
                  <a:rPr lang="en-CA" sz="2000" dirty="0">
                    <a:solidFill>
                      <a:srgbClr val="000000"/>
                    </a:solidFill>
                  </a:rPr>
                  <a:t>by </a:t>
                </a:r>
                <a:r>
                  <a:rPr lang="en-CA" sz="2000" b="1" dirty="0">
                    <a:solidFill>
                      <a:srgbClr val="000000"/>
                    </a:solidFill>
                  </a:rPr>
                  <a:t>flipping 0’s and 1’s.</a:t>
                </a:r>
              </a:p>
            </p:txBody>
          </p:sp>
        </mc:Choice>
        <mc:Fallback>
          <p:sp>
            <p:nvSpPr>
              <p:cNvPr id="44" name="Rectangular Callout 149">
                <a:extLst>
                  <a:ext uri="{FF2B5EF4-FFF2-40B4-BE49-F238E27FC236}">
                    <a16:creationId xmlns:a16="http://schemas.microsoft.com/office/drawing/2014/main" id="{27A11164-1702-4095-8B6E-7A4BA649D2D7}"/>
                  </a:ext>
                </a:extLst>
              </p:cNvPr>
              <p:cNvSpPr>
                <a:spLocks noRot="1" noChangeAspect="1" noMove="1" noResize="1" noEditPoints="1" noAdjustHandles="1" noChangeArrowheads="1" noChangeShapeType="1" noTextEdit="1"/>
              </p:cNvSpPr>
              <p:nvPr/>
            </p:nvSpPr>
            <p:spPr>
              <a:xfrm>
                <a:off x="9168821" y="5058613"/>
                <a:ext cx="2829974" cy="1061599"/>
              </a:xfrm>
              <a:prstGeom prst="wedgeRectCallout">
                <a:avLst>
                  <a:gd name="adj1" fmla="val -59389"/>
                  <a:gd name="adj2" fmla="val 10687"/>
                </a:avLst>
              </a:prstGeom>
              <a:blipFill>
                <a:blip r:embed="rId9"/>
                <a:stretch>
                  <a:fillRect r="-2348" b="-6215"/>
                </a:stretch>
              </a:blipFill>
              <a:ln>
                <a:solidFill>
                  <a:srgbClr val="000000"/>
                </a:solidFill>
              </a:ln>
            </p:spPr>
            <p:txBody>
              <a:bodyPr/>
              <a:lstStyle/>
              <a:p>
                <a:r>
                  <a:rPr lang="en-CA">
                    <a:noFill/>
                  </a:rPr>
                  <a:t> </a:t>
                </a:r>
              </a:p>
            </p:txBody>
          </p:sp>
        </mc:Fallback>
      </mc:AlternateContent>
      <p:sp>
        <p:nvSpPr>
          <p:cNvPr id="4" name="Slide Number Placeholder 3">
            <a:extLst>
              <a:ext uri="{FF2B5EF4-FFF2-40B4-BE49-F238E27FC236}">
                <a16:creationId xmlns:a16="http://schemas.microsoft.com/office/drawing/2014/main" id="{6656795D-32D7-422A-F553-9910E7EAD86D}"/>
              </a:ext>
            </a:extLst>
          </p:cNvPr>
          <p:cNvSpPr>
            <a:spLocks noGrp="1"/>
          </p:cNvSpPr>
          <p:nvPr>
            <p:ph type="sldNum" sz="quarter" idx="12"/>
          </p:nvPr>
        </p:nvSpPr>
        <p:spPr/>
        <p:txBody>
          <a:bodyPr/>
          <a:lstStyle/>
          <a:p>
            <a:fld id="{D57F1E4F-1CFF-5643-939E-217C01CDF565}" type="slidenum">
              <a:rPr lang="en-US" smtClean="0">
                <a:solidFill>
                  <a:srgbClr val="000000"/>
                </a:solidFill>
              </a:rPr>
              <a:pPr/>
              <a:t>23</a:t>
            </a:fld>
            <a:endParaRPr lang="en-US" dirty="0">
              <a:solidFill>
                <a:srgbClr val="000000"/>
              </a:solidFill>
            </a:endParaRPr>
          </a:p>
        </p:txBody>
      </p:sp>
    </p:spTree>
    <p:extLst>
      <p:ext uri="{BB962C8B-B14F-4D97-AF65-F5344CB8AC3E}">
        <p14:creationId xmlns:p14="http://schemas.microsoft.com/office/powerpoint/2010/main" val="314926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4"/>
                                        </p:tgtEl>
                                        <p:attrNameLst>
                                          <p:attrName>style.visibility</p:attrName>
                                        </p:attrNameLst>
                                      </p:cBhvr>
                                      <p:to>
                                        <p:strVal val="visible"/>
                                      </p:to>
                                    </p:set>
                                    <p:animEffect transition="in" filter="fade">
                                      <p:cBhvr>
                                        <p:cTn id="7" dur="500"/>
                                        <p:tgtEl>
                                          <p:spTgt spid="15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par>
                                <p:cTn id="38" presetID="10" presetClass="entr" presetSubtype="0" fill="hold"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par>
                                <p:cTn id="41" presetID="10" presetClass="entr" presetSubtype="0"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childTnLst>
                                </p:cTn>
                              </p:par>
                              <p:par>
                                <p:cTn id="44" presetID="10" presetClass="entr" presetSubtype="0" fill="hold"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fade">
                                      <p:cBhvr>
                                        <p:cTn id="46" dur="500"/>
                                        <p:tgtEl>
                                          <p:spTgt spid="34"/>
                                        </p:tgtEl>
                                      </p:cBhvr>
                                    </p:animEffect>
                                  </p:childTnLst>
                                </p:cTn>
                              </p:par>
                              <p:par>
                                <p:cTn id="47" presetID="10" presetClass="entr" presetSubtype="0" fill="hold" nodeType="with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500"/>
                                        <p:tgtEl>
                                          <p:spTgt spid="37"/>
                                        </p:tgtEl>
                                      </p:cBhvr>
                                    </p:animEffect>
                                  </p:childTnLst>
                                </p:cTn>
                              </p:par>
                              <p:par>
                                <p:cTn id="50" presetID="10" presetClass="entr" presetSubtype="0" fill="hold" nodeType="with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fade">
                                      <p:cBhvr>
                                        <p:cTn id="52" dur="500"/>
                                        <p:tgtEl>
                                          <p:spTgt spid="42"/>
                                        </p:tgtEl>
                                      </p:cBhvr>
                                    </p:animEffect>
                                  </p:childTnLst>
                                </p:cTn>
                              </p:par>
                              <p:par>
                                <p:cTn id="53" presetID="10" presetClass="entr" presetSubtype="0" fill="hold" nodeType="with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fade">
                                      <p:cBhvr>
                                        <p:cTn id="55" dur="500"/>
                                        <p:tgtEl>
                                          <p:spTgt spid="45"/>
                                        </p:tgtEl>
                                      </p:cBhvr>
                                    </p:animEffect>
                                  </p:childTnLst>
                                </p:cTn>
                              </p:par>
                              <p:par>
                                <p:cTn id="56" presetID="10" presetClass="entr" presetSubtype="0" fill="hold" nodeType="with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fade">
                                      <p:cBhvr>
                                        <p:cTn id="58" dur="500"/>
                                        <p:tgtEl>
                                          <p:spTgt spid="4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48"/>
                                        </p:tgtEl>
                                        <p:attrNameLst>
                                          <p:attrName>style.visibility</p:attrName>
                                        </p:attrNameLst>
                                      </p:cBhvr>
                                      <p:to>
                                        <p:strVal val="visible"/>
                                      </p:to>
                                    </p:set>
                                    <p:animEffect transition="in" filter="fade">
                                      <p:cBhvr>
                                        <p:cTn id="63" dur="500"/>
                                        <p:tgtEl>
                                          <p:spTgt spid="148"/>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fade">
                                      <p:cBhvr>
                                        <p:cTn id="68" dur="500"/>
                                        <p:tgtEl>
                                          <p:spTgt spid="53"/>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fade">
                                      <p:cBhvr>
                                        <p:cTn id="71" dur="500"/>
                                        <p:tgtEl>
                                          <p:spTgt spid="5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5"/>
                                        </p:tgtEl>
                                        <p:attrNameLst>
                                          <p:attrName>style.visibility</p:attrName>
                                        </p:attrNameLst>
                                      </p:cBhvr>
                                      <p:to>
                                        <p:strVal val="visible"/>
                                      </p:to>
                                    </p:set>
                                    <p:animEffect transition="in" filter="fade">
                                      <p:cBhvr>
                                        <p:cTn id="74" dur="500"/>
                                        <p:tgtEl>
                                          <p:spTgt spid="55"/>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500"/>
                                        <p:tgtEl>
                                          <p:spTgt spid="56"/>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fade">
                                      <p:cBhvr>
                                        <p:cTn id="80" dur="500"/>
                                        <p:tgtEl>
                                          <p:spTgt spid="57"/>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500"/>
                                        <p:tgtEl>
                                          <p:spTgt spid="58"/>
                                        </p:tgtEl>
                                      </p:cBhvr>
                                    </p:animEffect>
                                  </p:childTnLst>
                                </p:cTn>
                              </p:par>
                              <p:par>
                                <p:cTn id="84" presetID="10" presetClass="entr" presetSubtype="0" fill="hold" nodeType="withEffect">
                                  <p:stCondLst>
                                    <p:cond delay="0"/>
                                  </p:stCondLst>
                                  <p:childTnLst>
                                    <p:set>
                                      <p:cBhvr>
                                        <p:cTn id="85" dur="1" fill="hold">
                                          <p:stCondLst>
                                            <p:cond delay="0"/>
                                          </p:stCondLst>
                                        </p:cTn>
                                        <p:tgtEl>
                                          <p:spTgt spid="59"/>
                                        </p:tgtEl>
                                        <p:attrNameLst>
                                          <p:attrName>style.visibility</p:attrName>
                                        </p:attrNameLst>
                                      </p:cBhvr>
                                      <p:to>
                                        <p:strVal val="visible"/>
                                      </p:to>
                                    </p:set>
                                    <p:animEffect transition="in" filter="fade">
                                      <p:cBhvr>
                                        <p:cTn id="86" dur="500"/>
                                        <p:tgtEl>
                                          <p:spTgt spid="59"/>
                                        </p:tgtEl>
                                      </p:cBhvr>
                                    </p:animEffect>
                                  </p:childTnLst>
                                </p:cTn>
                              </p:par>
                              <p:par>
                                <p:cTn id="87" presetID="10" presetClass="entr" presetSubtype="0" fill="hold" nodeType="withEffect">
                                  <p:stCondLst>
                                    <p:cond delay="0"/>
                                  </p:stCondLst>
                                  <p:childTnLst>
                                    <p:set>
                                      <p:cBhvr>
                                        <p:cTn id="88" dur="1" fill="hold">
                                          <p:stCondLst>
                                            <p:cond delay="0"/>
                                          </p:stCondLst>
                                        </p:cTn>
                                        <p:tgtEl>
                                          <p:spTgt spid="60"/>
                                        </p:tgtEl>
                                        <p:attrNameLst>
                                          <p:attrName>style.visibility</p:attrName>
                                        </p:attrNameLst>
                                      </p:cBhvr>
                                      <p:to>
                                        <p:strVal val="visible"/>
                                      </p:to>
                                    </p:set>
                                    <p:animEffect transition="in" filter="fade">
                                      <p:cBhvr>
                                        <p:cTn id="89" dur="500"/>
                                        <p:tgtEl>
                                          <p:spTgt spid="60"/>
                                        </p:tgtEl>
                                      </p:cBhvr>
                                    </p:animEffect>
                                  </p:childTnLst>
                                </p:cTn>
                              </p:par>
                              <p:par>
                                <p:cTn id="90" presetID="10" presetClass="entr" presetSubtype="0" fill="hold" nodeType="withEffect">
                                  <p:stCondLst>
                                    <p:cond delay="0"/>
                                  </p:stCondLst>
                                  <p:childTnLst>
                                    <p:set>
                                      <p:cBhvr>
                                        <p:cTn id="91" dur="1" fill="hold">
                                          <p:stCondLst>
                                            <p:cond delay="0"/>
                                          </p:stCondLst>
                                        </p:cTn>
                                        <p:tgtEl>
                                          <p:spTgt spid="62"/>
                                        </p:tgtEl>
                                        <p:attrNameLst>
                                          <p:attrName>style.visibility</p:attrName>
                                        </p:attrNameLst>
                                      </p:cBhvr>
                                      <p:to>
                                        <p:strVal val="visible"/>
                                      </p:to>
                                    </p:set>
                                    <p:animEffect transition="in" filter="fade">
                                      <p:cBhvr>
                                        <p:cTn id="92" dur="500"/>
                                        <p:tgtEl>
                                          <p:spTgt spid="62"/>
                                        </p:tgtEl>
                                      </p:cBhvr>
                                    </p:animEffect>
                                  </p:childTnLst>
                                </p:cTn>
                              </p:par>
                              <p:par>
                                <p:cTn id="93" presetID="10" presetClass="entr" presetSubtype="0" fill="hold" nodeType="withEffect">
                                  <p:stCondLst>
                                    <p:cond delay="0"/>
                                  </p:stCondLst>
                                  <p:childTnLst>
                                    <p:set>
                                      <p:cBhvr>
                                        <p:cTn id="94" dur="1" fill="hold">
                                          <p:stCondLst>
                                            <p:cond delay="0"/>
                                          </p:stCondLst>
                                        </p:cTn>
                                        <p:tgtEl>
                                          <p:spTgt spid="66"/>
                                        </p:tgtEl>
                                        <p:attrNameLst>
                                          <p:attrName>style.visibility</p:attrName>
                                        </p:attrNameLst>
                                      </p:cBhvr>
                                      <p:to>
                                        <p:strVal val="visible"/>
                                      </p:to>
                                    </p:set>
                                    <p:animEffect transition="in" filter="fade">
                                      <p:cBhvr>
                                        <p:cTn id="95" dur="500"/>
                                        <p:tgtEl>
                                          <p:spTgt spid="66"/>
                                        </p:tgtEl>
                                      </p:cBhvr>
                                    </p:animEffect>
                                  </p:childTnLst>
                                </p:cTn>
                              </p:par>
                              <p:par>
                                <p:cTn id="96" presetID="10" presetClass="entr" presetSubtype="0" fill="hold" nodeType="withEffect">
                                  <p:stCondLst>
                                    <p:cond delay="0"/>
                                  </p:stCondLst>
                                  <p:childTnLst>
                                    <p:set>
                                      <p:cBhvr>
                                        <p:cTn id="97" dur="1" fill="hold">
                                          <p:stCondLst>
                                            <p:cond delay="0"/>
                                          </p:stCondLst>
                                        </p:cTn>
                                        <p:tgtEl>
                                          <p:spTgt spid="100"/>
                                        </p:tgtEl>
                                        <p:attrNameLst>
                                          <p:attrName>style.visibility</p:attrName>
                                        </p:attrNameLst>
                                      </p:cBhvr>
                                      <p:to>
                                        <p:strVal val="visible"/>
                                      </p:to>
                                    </p:set>
                                    <p:animEffect transition="in" filter="fade">
                                      <p:cBhvr>
                                        <p:cTn id="98" dur="500"/>
                                        <p:tgtEl>
                                          <p:spTgt spid="100"/>
                                        </p:tgtEl>
                                      </p:cBhvr>
                                    </p:animEffect>
                                  </p:childTnLst>
                                </p:cTn>
                              </p:par>
                              <p:par>
                                <p:cTn id="99" presetID="10" presetClass="entr" presetSubtype="0" fill="hold" nodeType="withEffect">
                                  <p:stCondLst>
                                    <p:cond delay="0"/>
                                  </p:stCondLst>
                                  <p:childTnLst>
                                    <p:set>
                                      <p:cBhvr>
                                        <p:cTn id="100" dur="1" fill="hold">
                                          <p:stCondLst>
                                            <p:cond delay="0"/>
                                          </p:stCondLst>
                                        </p:cTn>
                                        <p:tgtEl>
                                          <p:spTgt spid="105"/>
                                        </p:tgtEl>
                                        <p:attrNameLst>
                                          <p:attrName>style.visibility</p:attrName>
                                        </p:attrNameLst>
                                      </p:cBhvr>
                                      <p:to>
                                        <p:strVal val="visible"/>
                                      </p:to>
                                    </p:set>
                                    <p:animEffect transition="in" filter="fade">
                                      <p:cBhvr>
                                        <p:cTn id="101" dur="500"/>
                                        <p:tgtEl>
                                          <p:spTgt spid="105"/>
                                        </p:tgtEl>
                                      </p:cBhvr>
                                    </p:animEffect>
                                  </p:childTnLst>
                                </p:cTn>
                              </p:par>
                              <p:par>
                                <p:cTn id="102" presetID="10" presetClass="entr" presetSubtype="0" fill="hold"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500"/>
                                        <p:tgtEl>
                                          <p:spTgt spid="108"/>
                                        </p:tgtEl>
                                      </p:cBhvr>
                                    </p:animEffect>
                                  </p:childTnLst>
                                </p:cTn>
                              </p:par>
                              <p:par>
                                <p:cTn id="105" presetID="10" presetClass="entr" presetSubtype="0" fill="hold" nodeType="withEffect">
                                  <p:stCondLst>
                                    <p:cond delay="0"/>
                                  </p:stCondLst>
                                  <p:childTnLst>
                                    <p:set>
                                      <p:cBhvr>
                                        <p:cTn id="106" dur="1" fill="hold">
                                          <p:stCondLst>
                                            <p:cond delay="0"/>
                                          </p:stCondLst>
                                        </p:cTn>
                                        <p:tgtEl>
                                          <p:spTgt spid="115"/>
                                        </p:tgtEl>
                                        <p:attrNameLst>
                                          <p:attrName>style.visibility</p:attrName>
                                        </p:attrNameLst>
                                      </p:cBhvr>
                                      <p:to>
                                        <p:strVal val="visible"/>
                                      </p:to>
                                    </p:set>
                                    <p:animEffect transition="in" filter="fade">
                                      <p:cBhvr>
                                        <p:cTn id="107" dur="500"/>
                                        <p:tgtEl>
                                          <p:spTgt spid="115"/>
                                        </p:tgtEl>
                                      </p:cBhvr>
                                    </p:animEffect>
                                  </p:childTnLst>
                                </p:cTn>
                              </p:par>
                              <p:par>
                                <p:cTn id="108" presetID="10" presetClass="entr" presetSubtype="0" fill="hold" nodeType="withEffect">
                                  <p:stCondLst>
                                    <p:cond delay="0"/>
                                  </p:stCondLst>
                                  <p:childTnLst>
                                    <p:set>
                                      <p:cBhvr>
                                        <p:cTn id="109" dur="1" fill="hold">
                                          <p:stCondLst>
                                            <p:cond delay="0"/>
                                          </p:stCondLst>
                                        </p:cTn>
                                        <p:tgtEl>
                                          <p:spTgt spid="123"/>
                                        </p:tgtEl>
                                        <p:attrNameLst>
                                          <p:attrName>style.visibility</p:attrName>
                                        </p:attrNameLst>
                                      </p:cBhvr>
                                      <p:to>
                                        <p:strVal val="visible"/>
                                      </p:to>
                                    </p:set>
                                    <p:animEffect transition="in" filter="fade">
                                      <p:cBhvr>
                                        <p:cTn id="110" dur="500"/>
                                        <p:tgtEl>
                                          <p:spTgt spid="123"/>
                                        </p:tgtEl>
                                      </p:cBhvr>
                                    </p:animEffect>
                                  </p:childTnLst>
                                </p:cTn>
                              </p:par>
                              <p:par>
                                <p:cTn id="111" presetID="10" presetClass="entr" presetSubtype="0" fill="hold" nodeType="withEffect">
                                  <p:stCondLst>
                                    <p:cond delay="0"/>
                                  </p:stCondLst>
                                  <p:childTnLst>
                                    <p:set>
                                      <p:cBhvr>
                                        <p:cTn id="112" dur="1" fill="hold">
                                          <p:stCondLst>
                                            <p:cond delay="0"/>
                                          </p:stCondLst>
                                        </p:cTn>
                                        <p:tgtEl>
                                          <p:spTgt spid="136"/>
                                        </p:tgtEl>
                                        <p:attrNameLst>
                                          <p:attrName>style.visibility</p:attrName>
                                        </p:attrNameLst>
                                      </p:cBhvr>
                                      <p:to>
                                        <p:strVal val="visible"/>
                                      </p:to>
                                    </p:set>
                                    <p:animEffect transition="in" filter="fade">
                                      <p:cBhvr>
                                        <p:cTn id="113" dur="500"/>
                                        <p:tgtEl>
                                          <p:spTgt spid="136"/>
                                        </p:tgtEl>
                                      </p:cBhvr>
                                    </p:animEffect>
                                  </p:childTnLst>
                                </p:cTn>
                              </p:par>
                              <p:par>
                                <p:cTn id="114" presetID="10" presetClass="entr" presetSubtype="0" fill="hold" nodeType="withEffect">
                                  <p:stCondLst>
                                    <p:cond delay="0"/>
                                  </p:stCondLst>
                                  <p:childTnLst>
                                    <p:set>
                                      <p:cBhvr>
                                        <p:cTn id="115" dur="1" fill="hold">
                                          <p:stCondLst>
                                            <p:cond delay="0"/>
                                          </p:stCondLst>
                                        </p:cTn>
                                        <p:tgtEl>
                                          <p:spTgt spid="139"/>
                                        </p:tgtEl>
                                        <p:attrNameLst>
                                          <p:attrName>style.visibility</p:attrName>
                                        </p:attrNameLst>
                                      </p:cBhvr>
                                      <p:to>
                                        <p:strVal val="visible"/>
                                      </p:to>
                                    </p:set>
                                    <p:animEffect transition="in" filter="fade">
                                      <p:cBhvr>
                                        <p:cTn id="116" dur="500"/>
                                        <p:tgtEl>
                                          <p:spTgt spid="139"/>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52"/>
                                        </p:tgtEl>
                                        <p:attrNameLst>
                                          <p:attrName>style.visibility</p:attrName>
                                        </p:attrNameLst>
                                      </p:cBhvr>
                                      <p:to>
                                        <p:strVal val="visible"/>
                                      </p:to>
                                    </p:set>
                                    <p:animEffect transition="in" filter="fade">
                                      <p:cBhvr>
                                        <p:cTn id="119" dur="500"/>
                                        <p:tgtEl>
                                          <p:spTgt spid="52"/>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150"/>
                                        </p:tgtEl>
                                        <p:attrNameLst>
                                          <p:attrName>style.visibility</p:attrName>
                                        </p:attrNameLst>
                                      </p:cBhvr>
                                      <p:to>
                                        <p:strVal val="visible"/>
                                      </p:to>
                                    </p:set>
                                    <p:animEffect transition="in" filter="fade">
                                      <p:cBhvr>
                                        <p:cTn id="122" dur="500"/>
                                        <p:tgtEl>
                                          <p:spTgt spid="150"/>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44"/>
                                        </p:tgtEl>
                                        <p:attrNameLst>
                                          <p:attrName>style.visibility</p:attrName>
                                        </p:attrNameLst>
                                      </p:cBhvr>
                                      <p:to>
                                        <p:strVal val="visible"/>
                                      </p:to>
                                    </p:set>
                                    <p:animEffect transition="in" filter="fade">
                                      <p:cBhvr>
                                        <p:cTn id="127" dur="500"/>
                                        <p:tgtEl>
                                          <p:spTgt spid="44"/>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156"/>
                                        </p:tgtEl>
                                        <p:attrNameLst>
                                          <p:attrName>style.visibility</p:attrName>
                                        </p:attrNameLst>
                                      </p:cBhvr>
                                      <p:to>
                                        <p:strVal val="visible"/>
                                      </p:to>
                                    </p:set>
                                    <p:animEffect transition="in" filter="fade">
                                      <p:cBhvr>
                                        <p:cTn id="132" dur="500"/>
                                        <p:tgtEl>
                                          <p:spTgt spid="156"/>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155"/>
                                        </p:tgtEl>
                                        <p:attrNameLst>
                                          <p:attrName>style.visibility</p:attrName>
                                        </p:attrNameLst>
                                      </p:cBhvr>
                                      <p:to>
                                        <p:strVal val="visible"/>
                                      </p:to>
                                    </p:set>
                                    <p:animEffect transition="in" filter="fade">
                                      <p:cBhvr>
                                        <p:cTn id="137"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53" grpId="0" animBg="1"/>
      <p:bldP spid="54" grpId="0" animBg="1"/>
      <p:bldP spid="55" grpId="0" animBg="1"/>
      <p:bldP spid="56" grpId="0" animBg="1"/>
      <p:bldP spid="57" grpId="0" animBg="1"/>
      <p:bldP spid="58" grpId="0" animBg="1"/>
      <p:bldP spid="52" grpId="0" animBg="1"/>
      <p:bldP spid="148" grpId="0" animBg="1"/>
      <p:bldP spid="150" grpId="0" animBg="1"/>
      <p:bldP spid="154" grpId="0" animBg="1"/>
      <p:bldP spid="155" grpId="0" animBg="1"/>
      <p:bldP spid="156" grpId="0" animBg="1"/>
      <p:bldP spid="4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669" y="-2"/>
            <a:ext cx="11825486" cy="1028386"/>
          </a:xfrm>
        </p:spPr>
        <p:txBody>
          <a:bodyPr>
            <a:normAutofit fontScale="90000"/>
          </a:bodyPr>
          <a:lstStyle/>
          <a:p>
            <a:r>
              <a:rPr lang="en-CA" dirty="0">
                <a:solidFill>
                  <a:srgbClr val="000000"/>
                </a:solidFill>
              </a:rPr>
              <a:t>Proving this is a </a:t>
            </a:r>
            <a:r>
              <a:rPr lang="en-CA" b="1" dirty="0">
                <a:solidFill>
                  <a:srgbClr val="000000"/>
                </a:solidFill>
              </a:rPr>
              <a:t>Polynomial transformation</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26839" y="1236374"/>
                <a:ext cx="10820572" cy="3596018"/>
              </a:xfrm>
            </p:spPr>
            <p:txBody>
              <a:bodyPr>
                <a:normAutofit/>
              </a:bodyPr>
              <a:lstStyle/>
              <a:p>
                <a:r>
                  <a:rPr lang="en-CA" b="0" dirty="0">
                    <a:solidFill>
                      <a:srgbClr val="000000"/>
                    </a:solidFill>
                    <a:latin typeface="+mj-lt"/>
                  </a:rPr>
                  <a:t>We denote Clique by </a:t>
                </a:r>
                <a14:m>
                  <m:oMath xmlns:m="http://schemas.openxmlformats.org/officeDocument/2006/math">
                    <m:r>
                      <a:rPr lang="en-CA" b="0" i="1" smtClean="0">
                        <a:solidFill>
                          <a:srgbClr val="000000"/>
                        </a:solidFill>
                        <a:latin typeface="Cambria Math" panose="02040503050406030204" pitchFamily="18" charset="0"/>
                      </a:rPr>
                      <m:t>𝐶𝐿</m:t>
                    </m:r>
                  </m:oMath>
                </a14:m>
                <a:r>
                  <a:rPr lang="en-CA" b="0" dirty="0">
                    <a:solidFill>
                      <a:srgbClr val="000000"/>
                    </a:solidFill>
                    <a:latin typeface="+mj-lt"/>
                  </a:rPr>
                  <a:t> and Vertex-Cover by </a:t>
                </a:r>
                <a14:m>
                  <m:oMath xmlns:m="http://schemas.openxmlformats.org/officeDocument/2006/math">
                    <m:r>
                      <a:rPr lang="en-CA" b="0" i="1" dirty="0" smtClean="0">
                        <a:solidFill>
                          <a:srgbClr val="000000"/>
                        </a:solidFill>
                        <a:latin typeface="Cambria Math" panose="02040503050406030204" pitchFamily="18" charset="0"/>
                      </a:rPr>
                      <m:t>𝑉𝐶</m:t>
                    </m:r>
                  </m:oMath>
                </a14:m>
                <a:endParaRPr lang="en-CA" b="0" dirty="0">
                  <a:solidFill>
                    <a:srgbClr val="000000"/>
                  </a:solidFill>
                  <a:latin typeface="+mj-lt"/>
                </a:endParaRPr>
              </a:p>
              <a:p>
                <a14:m>
                  <m:oMath xmlns:m="http://schemas.openxmlformats.org/officeDocument/2006/math">
                    <m:r>
                      <a:rPr lang="en-CA" b="0" i="1" smtClean="0">
                        <a:solidFill>
                          <a:srgbClr val="000000"/>
                        </a:solidFill>
                        <a:latin typeface="Cambria Math" panose="02040503050406030204" pitchFamily="18" charset="0"/>
                      </a:rPr>
                      <m:t>𝐶𝐿</m:t>
                    </m:r>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m:t>
                        </m:r>
                      </m:e>
                      <m:sub>
                        <m:r>
                          <a:rPr lang="en-CA" b="0" i="1" smtClean="0">
                            <a:solidFill>
                              <a:srgbClr val="000000"/>
                            </a:solidFill>
                            <a:latin typeface="Cambria Math" panose="02040503050406030204" pitchFamily="18" charset="0"/>
                          </a:rPr>
                          <m:t>𝑃</m:t>
                        </m:r>
                      </m:sub>
                    </m:sSub>
                    <m:r>
                      <a:rPr lang="en-CA" b="0" i="1" smtClean="0">
                        <a:solidFill>
                          <a:srgbClr val="000000"/>
                        </a:solidFill>
                        <a:latin typeface="Cambria Math" panose="02040503050406030204" pitchFamily="18" charset="0"/>
                      </a:rPr>
                      <m:t>𝑉𝐶</m:t>
                    </m:r>
                  </m:oMath>
                </a14:m>
                <a:r>
                  <a:rPr lang="en-CA" dirty="0">
                    <a:solidFill>
                      <a:srgbClr val="000000"/>
                    </a:solidFill>
                    <a:latin typeface="+mj-lt"/>
                  </a:rPr>
                  <a:t> </a:t>
                </a:r>
                <a:r>
                  <a:rPr lang="en-CA" b="1" u="sng" dirty="0">
                    <a:solidFill>
                      <a:srgbClr val="000000"/>
                    </a:solidFill>
                    <a:latin typeface="+mj-lt"/>
                  </a:rPr>
                  <a:t>iff</a:t>
                </a:r>
                <a:r>
                  <a:rPr lang="en-CA" b="0" dirty="0">
                    <a:solidFill>
                      <a:srgbClr val="000000"/>
                    </a:solidFill>
                    <a:latin typeface="+mj-lt"/>
                  </a:rPr>
                  <a:t> there exists </a:t>
                </a:r>
                <a14:m>
                  <m:oMath xmlns:m="http://schemas.openxmlformats.org/officeDocument/2006/math">
                    <m:r>
                      <a:rPr lang="en-CA" b="0" i="1" smtClean="0">
                        <a:solidFill>
                          <a:srgbClr val="000000"/>
                        </a:solidFill>
                        <a:latin typeface="Cambria Math" panose="02040503050406030204" pitchFamily="18" charset="0"/>
                      </a:rPr>
                      <m:t>𝑓</m:t>
                    </m:r>
                    <m:r>
                      <a:rPr lang="en-CA" b="0" i="1" smtClean="0">
                        <a:solidFill>
                          <a:srgbClr val="000000"/>
                        </a:solidFill>
                        <a:latin typeface="Cambria Math" panose="02040503050406030204" pitchFamily="18" charset="0"/>
                      </a:rPr>
                      <m:t> :</m:t>
                    </m:r>
                    <m:r>
                      <a:rPr lang="en-CA" b="0" i="1" smtClean="0">
                        <a:solidFill>
                          <a:srgbClr val="000000"/>
                        </a:solidFill>
                        <a:latin typeface="Cambria Math" panose="02040503050406030204" pitchFamily="18" charset="0"/>
                      </a:rPr>
                      <m:t>ℐ</m:t>
                    </m:r>
                    <m:d>
                      <m:dPr>
                        <m:ctrlPr>
                          <a:rPr lang="en-CA" b="0" i="1" smtClean="0">
                            <a:solidFill>
                              <a:srgbClr val="000000"/>
                            </a:solidFill>
                            <a:latin typeface="Cambria Math" panose="02040503050406030204" pitchFamily="18" charset="0"/>
                          </a:rPr>
                        </m:ctrlPr>
                      </m:dPr>
                      <m:e>
                        <m:r>
                          <a:rPr lang="en-CA" b="0" i="1" smtClean="0">
                            <a:solidFill>
                              <a:srgbClr val="000000"/>
                            </a:solidFill>
                            <a:latin typeface="Cambria Math" panose="02040503050406030204" pitchFamily="18" charset="0"/>
                          </a:rPr>
                          <m:t>𝐶𝐿</m:t>
                        </m:r>
                      </m:e>
                    </m:d>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ℐ</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𝑉𝐶</m:t>
                    </m:r>
                    <m:r>
                      <a:rPr lang="en-CA" b="0" i="1" smtClean="0">
                        <a:solidFill>
                          <a:srgbClr val="000000"/>
                        </a:solidFill>
                        <a:latin typeface="Cambria Math" panose="02040503050406030204" pitchFamily="18" charset="0"/>
                      </a:rPr>
                      <m:t>)</m:t>
                    </m:r>
                  </m:oMath>
                </a14:m>
                <a:r>
                  <a:rPr lang="en-CA" b="0" dirty="0">
                    <a:solidFill>
                      <a:srgbClr val="000000"/>
                    </a:solidFill>
                    <a:latin typeface="+mj-lt"/>
                  </a:rPr>
                  <a:t> such that:</a:t>
                </a:r>
              </a:p>
              <a:p>
                <a:pPr lvl="1"/>
                <a14:m>
                  <m:oMath xmlns:m="http://schemas.openxmlformats.org/officeDocument/2006/math">
                    <m:r>
                      <a:rPr lang="en-CA" b="1" i="1" smtClean="0">
                        <a:solidFill>
                          <a:srgbClr val="000000"/>
                        </a:solidFill>
                        <a:latin typeface="Cambria Math" panose="02040503050406030204" pitchFamily="18" charset="0"/>
                      </a:rPr>
                      <m:t>𝒇</m:t>
                    </m:r>
                    <m:r>
                      <a:rPr lang="en-CA" b="1" i="1" smtClean="0">
                        <a:solidFill>
                          <a:srgbClr val="000000"/>
                        </a:solidFill>
                        <a:latin typeface="Cambria Math" panose="02040503050406030204" pitchFamily="18" charset="0"/>
                      </a:rPr>
                      <m:t>(</m:t>
                    </m:r>
                    <m:r>
                      <a:rPr lang="en-CA" b="1" i="1" smtClean="0">
                        <a:solidFill>
                          <a:srgbClr val="000000"/>
                        </a:solidFill>
                        <a:latin typeface="Cambria Math" panose="02040503050406030204" pitchFamily="18" charset="0"/>
                      </a:rPr>
                      <m:t>𝑰</m:t>
                    </m:r>
                    <m:r>
                      <a:rPr lang="en-CA" b="1" i="1" smtClean="0">
                        <a:solidFill>
                          <a:srgbClr val="000000"/>
                        </a:solidFill>
                        <a:latin typeface="Cambria Math" panose="02040503050406030204" pitchFamily="18" charset="0"/>
                      </a:rPr>
                      <m:t>)</m:t>
                    </m:r>
                  </m:oMath>
                </a14:m>
                <a:r>
                  <a:rPr lang="en-CA" b="1" dirty="0">
                    <a:solidFill>
                      <a:srgbClr val="000000"/>
                    </a:solidFill>
                  </a:rPr>
                  <a:t> is computable in poly-time, for all </a:t>
                </a:r>
                <a14:m>
                  <m:oMath xmlns:m="http://schemas.openxmlformats.org/officeDocument/2006/math">
                    <m:r>
                      <a:rPr lang="en-CA" b="1" i="1" smtClean="0">
                        <a:solidFill>
                          <a:srgbClr val="000000"/>
                        </a:solidFill>
                        <a:latin typeface="Cambria Math" panose="02040503050406030204" pitchFamily="18" charset="0"/>
                      </a:rPr>
                      <m:t>𝑰</m:t>
                    </m:r>
                    <m:r>
                      <a:rPr lang="en-CA" b="1" i="1" smtClean="0">
                        <a:solidFill>
                          <a:srgbClr val="000000"/>
                        </a:solidFill>
                        <a:latin typeface="Cambria Math" panose="02040503050406030204" pitchFamily="18" charset="0"/>
                      </a:rPr>
                      <m:t>∈</m:t>
                    </m:r>
                    <m:r>
                      <a:rPr lang="en-CA" b="1" i="1" smtClean="0">
                        <a:solidFill>
                          <a:srgbClr val="000000"/>
                        </a:solidFill>
                        <a:latin typeface="Cambria Math" panose="02040503050406030204" pitchFamily="18" charset="0"/>
                      </a:rPr>
                      <m:t>𝓘</m:t>
                    </m:r>
                    <m:r>
                      <a:rPr lang="en-CA" b="1" i="1" smtClean="0">
                        <a:solidFill>
                          <a:srgbClr val="000000"/>
                        </a:solidFill>
                        <a:latin typeface="Cambria Math" panose="02040503050406030204" pitchFamily="18" charset="0"/>
                      </a:rPr>
                      <m:t>(</m:t>
                    </m:r>
                    <m:r>
                      <a:rPr lang="en-CA" b="1" i="1" smtClean="0">
                        <a:solidFill>
                          <a:srgbClr val="000000"/>
                        </a:solidFill>
                        <a:latin typeface="Cambria Math" panose="02040503050406030204" pitchFamily="18" charset="0"/>
                      </a:rPr>
                      <m:t>𝑪𝑳</m:t>
                    </m:r>
                    <m:r>
                      <a:rPr lang="en-CA" b="1" i="1" smtClean="0">
                        <a:solidFill>
                          <a:srgbClr val="000000"/>
                        </a:solidFill>
                        <a:latin typeface="Cambria Math" panose="02040503050406030204" pitchFamily="18" charset="0"/>
                      </a:rPr>
                      <m:t>)</m:t>
                    </m:r>
                  </m:oMath>
                </a14:m>
                <a:endParaRPr lang="en-CA" b="1" dirty="0">
                  <a:solidFill>
                    <a:srgbClr val="000000"/>
                  </a:solidFill>
                </a:endParaRPr>
              </a:p>
              <a:p>
                <a:pPr lvl="1"/>
                <a:r>
                  <a:rPr lang="en-CA" dirty="0">
                    <a:solidFill>
                      <a:srgbClr val="000000"/>
                    </a:solidFill>
                  </a:rPr>
                  <a:t>If </a:t>
                </a:r>
                <a14:m>
                  <m:oMath xmlns:m="http://schemas.openxmlformats.org/officeDocument/2006/math">
                    <m:r>
                      <a:rPr lang="en-US" b="0" i="1" smtClean="0">
                        <a:solidFill>
                          <a:srgbClr val="000000"/>
                        </a:solidFill>
                        <a:latin typeface="Cambria Math" panose="02040503050406030204" pitchFamily="18" charset="0"/>
                      </a:rPr>
                      <m:t>𝐼</m:t>
                    </m:r>
                    <m:r>
                      <a:rPr lang="en-CA" b="0" i="1" smtClean="0">
                        <a:solidFill>
                          <a:srgbClr val="000000"/>
                        </a:solidFill>
                        <a:latin typeface="Cambria Math" panose="02040503050406030204" pitchFamily="18" charset="0"/>
                      </a:rPr>
                      <m:t>∈</m:t>
                    </m:r>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ℐ</m:t>
                        </m:r>
                      </m:e>
                      <m:sub>
                        <m:r>
                          <a:rPr lang="en-CA" b="0" i="1" smtClean="0">
                            <a:solidFill>
                              <a:srgbClr val="000000"/>
                            </a:solidFill>
                            <a:latin typeface="Cambria Math" panose="02040503050406030204" pitchFamily="18" charset="0"/>
                          </a:rPr>
                          <m:t>𝑦𝑒𝑠</m:t>
                        </m:r>
                      </m:sub>
                    </m:sSub>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𝐶𝐿</m:t>
                    </m:r>
                    <m:r>
                      <a:rPr lang="en-CA" b="0" i="1" smtClean="0">
                        <a:solidFill>
                          <a:srgbClr val="000000"/>
                        </a:solidFill>
                        <a:latin typeface="Cambria Math" panose="02040503050406030204" pitchFamily="18" charset="0"/>
                      </a:rPr>
                      <m:t>)</m:t>
                    </m:r>
                  </m:oMath>
                </a14:m>
                <a:r>
                  <a:rPr lang="en-CA" dirty="0">
                    <a:solidFill>
                      <a:srgbClr val="000000"/>
                    </a:solidFill>
                  </a:rPr>
                  <a:t> then </a:t>
                </a:r>
                <a14:m>
                  <m:oMath xmlns:m="http://schemas.openxmlformats.org/officeDocument/2006/math">
                    <m:r>
                      <a:rPr lang="en-CA" b="0" i="1" smtClean="0">
                        <a:solidFill>
                          <a:srgbClr val="000000"/>
                        </a:solidFill>
                        <a:latin typeface="Cambria Math" panose="02040503050406030204" pitchFamily="18" charset="0"/>
                      </a:rPr>
                      <m:t>𝑓</m:t>
                    </m:r>
                    <m:d>
                      <m:dPr>
                        <m:ctrlPr>
                          <a:rPr lang="en-CA" b="0" i="1" smtClean="0">
                            <a:solidFill>
                              <a:srgbClr val="000000"/>
                            </a:solidFill>
                            <a:latin typeface="Cambria Math" panose="02040503050406030204" pitchFamily="18" charset="0"/>
                          </a:rPr>
                        </m:ctrlPr>
                      </m:dPr>
                      <m:e>
                        <m:r>
                          <a:rPr lang="en-CA" b="0" i="1" smtClean="0">
                            <a:solidFill>
                              <a:srgbClr val="000000"/>
                            </a:solidFill>
                            <a:latin typeface="Cambria Math" panose="02040503050406030204" pitchFamily="18" charset="0"/>
                          </a:rPr>
                          <m:t>𝐼</m:t>
                        </m:r>
                      </m:e>
                    </m:d>
                    <m:r>
                      <a:rPr lang="en-CA" b="0" i="1" smtClean="0">
                        <a:solidFill>
                          <a:srgbClr val="000000"/>
                        </a:solidFill>
                        <a:latin typeface="Cambria Math" panose="02040503050406030204" pitchFamily="18" charset="0"/>
                      </a:rPr>
                      <m:t>∈</m:t>
                    </m:r>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ℐ</m:t>
                        </m:r>
                      </m:e>
                      <m:sub>
                        <m:r>
                          <a:rPr lang="en-CA" b="0" i="1" smtClean="0">
                            <a:solidFill>
                              <a:srgbClr val="000000"/>
                            </a:solidFill>
                            <a:latin typeface="Cambria Math" panose="02040503050406030204" pitchFamily="18" charset="0"/>
                          </a:rPr>
                          <m:t>𝑦𝑒𝑠</m:t>
                        </m:r>
                      </m:sub>
                    </m:sSub>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𝑉𝐶</m:t>
                    </m:r>
                    <m:r>
                      <a:rPr lang="en-CA" b="0" i="1" smtClean="0">
                        <a:solidFill>
                          <a:srgbClr val="000000"/>
                        </a:solidFill>
                        <a:latin typeface="Cambria Math" panose="02040503050406030204" pitchFamily="18" charset="0"/>
                      </a:rPr>
                      <m:t>)</m:t>
                    </m:r>
                  </m:oMath>
                </a14:m>
                <a:endParaRPr lang="en-CA" dirty="0">
                  <a:solidFill>
                    <a:srgbClr val="000000"/>
                  </a:solidFill>
                </a:endParaRPr>
              </a:p>
              <a:p>
                <a:pPr lvl="1"/>
                <a:r>
                  <a:rPr lang="en-CA" dirty="0">
                    <a:solidFill>
                      <a:srgbClr val="000000"/>
                    </a:solidFill>
                  </a:rPr>
                  <a:t>If </a:t>
                </a:r>
                <a14:m>
                  <m:oMath xmlns:m="http://schemas.openxmlformats.org/officeDocument/2006/math">
                    <m:r>
                      <a:rPr lang="en-CA" b="0" i="1" smtClean="0">
                        <a:solidFill>
                          <a:srgbClr val="000000"/>
                        </a:solidFill>
                        <a:latin typeface="Cambria Math" panose="02040503050406030204" pitchFamily="18" charset="0"/>
                      </a:rPr>
                      <m:t>𝑓</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𝐼</m:t>
                    </m:r>
                    <m:r>
                      <a:rPr lang="en-CA" b="0" i="1" smtClean="0">
                        <a:solidFill>
                          <a:srgbClr val="000000"/>
                        </a:solidFill>
                        <a:latin typeface="Cambria Math" panose="02040503050406030204" pitchFamily="18" charset="0"/>
                      </a:rPr>
                      <m:t>)∈</m:t>
                    </m:r>
                    <m:sSub>
                      <m:sSubPr>
                        <m:ctrlPr>
                          <a:rPr lang="en-CA"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ℐ</m:t>
                        </m:r>
                      </m:e>
                      <m:sub>
                        <m:r>
                          <a:rPr lang="en-CA" b="0" i="1" smtClean="0">
                            <a:solidFill>
                              <a:srgbClr val="000000"/>
                            </a:solidFill>
                            <a:latin typeface="Cambria Math" panose="02040503050406030204" pitchFamily="18" charset="0"/>
                          </a:rPr>
                          <m:t>𝑦𝑒𝑠</m:t>
                        </m:r>
                      </m:sub>
                    </m:sSub>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𝑉𝐶</m:t>
                    </m:r>
                    <m:r>
                      <a:rPr lang="en-CA" b="0" i="1" smtClean="0">
                        <a:solidFill>
                          <a:srgbClr val="000000"/>
                        </a:solidFill>
                        <a:latin typeface="Cambria Math" panose="02040503050406030204" pitchFamily="18" charset="0"/>
                      </a:rPr>
                      <m:t>)</m:t>
                    </m:r>
                  </m:oMath>
                </a14:m>
                <a:r>
                  <a:rPr lang="en-CA" dirty="0">
                    <a:solidFill>
                      <a:srgbClr val="000000"/>
                    </a:solidFill>
                  </a:rPr>
                  <a:t> then </a:t>
                </a:r>
                <a14:m>
                  <m:oMath xmlns:m="http://schemas.openxmlformats.org/officeDocument/2006/math">
                    <m:r>
                      <a:rPr lang="en-CA" b="0" i="1" smtClean="0">
                        <a:solidFill>
                          <a:srgbClr val="000000"/>
                        </a:solidFill>
                        <a:latin typeface="Cambria Math" panose="02040503050406030204" pitchFamily="18" charset="0"/>
                      </a:rPr>
                      <m:t>𝐼</m:t>
                    </m:r>
                    <m:r>
                      <a:rPr lang="en-CA" b="0" i="1" smtClean="0">
                        <a:solidFill>
                          <a:srgbClr val="000000"/>
                        </a:solidFill>
                        <a:latin typeface="Cambria Math" panose="02040503050406030204" pitchFamily="18" charset="0"/>
                      </a:rPr>
                      <m:t>∈</m:t>
                    </m:r>
                    <m:sSub>
                      <m:sSubPr>
                        <m:ctrlPr>
                          <a:rPr lang="en-CA"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ℐ</m:t>
                        </m:r>
                      </m:e>
                      <m:sub>
                        <m:r>
                          <a:rPr lang="en-CA" b="0" i="1" smtClean="0">
                            <a:solidFill>
                              <a:srgbClr val="000000"/>
                            </a:solidFill>
                            <a:latin typeface="Cambria Math" panose="02040503050406030204" pitchFamily="18" charset="0"/>
                          </a:rPr>
                          <m:t>𝑦𝑒𝑠</m:t>
                        </m:r>
                      </m:sub>
                    </m:sSub>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𝐶𝐿</m:t>
                    </m:r>
                    <m:r>
                      <a:rPr lang="en-CA" b="0" i="1" smtClean="0">
                        <a:solidFill>
                          <a:srgbClr val="000000"/>
                        </a:solidFill>
                        <a:latin typeface="Cambria Math" panose="02040503050406030204" pitchFamily="18" charset="0"/>
                      </a:rPr>
                      <m:t>)</m:t>
                    </m:r>
                  </m:oMath>
                </a14:m>
                <a:endParaRPr lang="en-CA" dirty="0">
                  <a:solidFill>
                    <a:srgbClr val="000000"/>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26839" y="1236374"/>
                <a:ext cx="10820572" cy="3596018"/>
              </a:xfrm>
              <a:blipFill>
                <a:blip r:embed="rId2"/>
                <a:stretch>
                  <a:fillRect l="-1465" t="-3220"/>
                </a:stretch>
              </a:blipFill>
            </p:spPr>
            <p:txBody>
              <a:bodyPr/>
              <a:lstStyle/>
              <a:p>
                <a:r>
                  <a:rPr lang="en-CA">
                    <a:noFill/>
                  </a:rPr>
                  <a:t> </a:t>
                </a:r>
              </a:p>
            </p:txBody>
          </p:sp>
        </mc:Fallback>
      </mc:AlternateContent>
      <p:sp>
        <p:nvSpPr>
          <p:cNvPr id="5" name="Rectangular Callout 4"/>
          <p:cNvSpPr/>
          <p:nvPr/>
        </p:nvSpPr>
        <p:spPr>
          <a:xfrm>
            <a:off x="10031383" y="2139317"/>
            <a:ext cx="1975772" cy="1028386"/>
          </a:xfrm>
          <a:prstGeom prst="wedgeRectCallout">
            <a:avLst>
              <a:gd name="adj1" fmla="val -89843"/>
              <a:gd name="adj2" fmla="val 3998"/>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sz="2400" dirty="0">
                <a:solidFill>
                  <a:srgbClr val="000000"/>
                </a:solidFill>
              </a:rPr>
              <a:t>First let’s show this</a:t>
            </a:r>
          </a:p>
        </p:txBody>
      </p:sp>
      <p:sp>
        <p:nvSpPr>
          <p:cNvPr id="4" name="Slide Number Placeholder 3">
            <a:extLst>
              <a:ext uri="{FF2B5EF4-FFF2-40B4-BE49-F238E27FC236}">
                <a16:creationId xmlns:a16="http://schemas.microsoft.com/office/drawing/2014/main" id="{678CDD65-6FBF-9616-76C2-91ACA3DC45F0}"/>
              </a:ext>
            </a:extLst>
          </p:cNvPr>
          <p:cNvSpPr>
            <a:spLocks noGrp="1"/>
          </p:cNvSpPr>
          <p:nvPr>
            <p:ph type="sldNum" sz="quarter" idx="12"/>
          </p:nvPr>
        </p:nvSpPr>
        <p:spPr/>
        <p:txBody>
          <a:bodyPr/>
          <a:lstStyle/>
          <a:p>
            <a:fld id="{D57F1E4F-1CFF-5643-939E-217C01CDF565}" type="slidenum">
              <a:rPr lang="en-US" smtClean="0">
                <a:solidFill>
                  <a:srgbClr val="000000"/>
                </a:solidFill>
              </a:rPr>
              <a:pPr/>
              <a:t>24</a:t>
            </a:fld>
            <a:endParaRPr lang="en-US" dirty="0">
              <a:solidFill>
                <a:srgbClr val="000000"/>
              </a:solidFill>
            </a:endParaRPr>
          </a:p>
        </p:txBody>
      </p:sp>
    </p:spTree>
    <p:extLst>
      <p:ext uri="{BB962C8B-B14F-4D97-AF65-F5344CB8AC3E}">
        <p14:creationId xmlns:p14="http://schemas.microsoft.com/office/powerpoint/2010/main" val="3273849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85" y="48445"/>
            <a:ext cx="9905998" cy="488580"/>
          </a:xfrm>
        </p:spPr>
        <p:txBody>
          <a:bodyPr>
            <a:noAutofit/>
          </a:bodyPr>
          <a:lstStyle/>
          <a:p>
            <a:r>
              <a:rPr lang="en-CA" sz="3200" b="1" dirty="0">
                <a:solidFill>
                  <a:srgbClr val="000000"/>
                </a:solidFill>
              </a:rPr>
              <a:t>Complexity of the transformation</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54321" y="537025"/>
                <a:ext cx="9905998" cy="5698347"/>
              </a:xfrm>
            </p:spPr>
            <p:txBody>
              <a:bodyPr/>
              <a:lstStyle/>
              <a:p>
                <a:r>
                  <a:rPr lang="en-CA" dirty="0">
                    <a:solidFill>
                      <a:srgbClr val="000000"/>
                    </a:solidFill>
                  </a:rPr>
                  <a:t>Suppose </a:t>
                </a:r>
                <a14:m>
                  <m:oMath xmlns:m="http://schemas.openxmlformats.org/officeDocument/2006/math">
                    <m:r>
                      <a:rPr lang="en-CA" b="1" i="1" smtClean="0">
                        <a:solidFill>
                          <a:srgbClr val="000000"/>
                        </a:solidFill>
                        <a:latin typeface="Cambria Math" panose="02040503050406030204" pitchFamily="18" charset="0"/>
                      </a:rPr>
                      <m:t>𝑰</m:t>
                    </m:r>
                    <m:r>
                      <a:rPr lang="en-CA" b="1" i="1" smtClean="0">
                        <a:solidFill>
                          <a:srgbClr val="000000"/>
                        </a:solidFill>
                        <a:latin typeface="Cambria Math" panose="02040503050406030204" pitchFamily="18" charset="0"/>
                      </a:rPr>
                      <m:t>=(</m:t>
                    </m:r>
                    <m:r>
                      <a:rPr lang="en-CA" b="1" i="1" smtClean="0">
                        <a:solidFill>
                          <a:srgbClr val="000000"/>
                        </a:solidFill>
                        <a:latin typeface="Cambria Math" panose="02040503050406030204" pitchFamily="18" charset="0"/>
                      </a:rPr>
                      <m:t>𝑮</m:t>
                    </m:r>
                    <m:r>
                      <a:rPr lang="en-CA" b="1" i="1" smtClean="0">
                        <a:solidFill>
                          <a:srgbClr val="000000"/>
                        </a:solidFill>
                        <a:latin typeface="Cambria Math" panose="02040503050406030204" pitchFamily="18" charset="0"/>
                      </a:rPr>
                      <m:t>,</m:t>
                    </m:r>
                    <m:r>
                      <a:rPr lang="en-CA" b="1" i="1" smtClean="0">
                        <a:solidFill>
                          <a:srgbClr val="000000"/>
                        </a:solidFill>
                        <a:latin typeface="Cambria Math" panose="02040503050406030204" pitchFamily="18" charset="0"/>
                      </a:rPr>
                      <m:t>𝒌</m:t>
                    </m:r>
                    <m:r>
                      <a:rPr lang="en-CA" b="1" i="1" smtClean="0">
                        <a:solidFill>
                          <a:srgbClr val="000000"/>
                        </a:solidFill>
                        <a:latin typeface="Cambria Math" panose="02040503050406030204" pitchFamily="18" charset="0"/>
                      </a:rPr>
                      <m:t>)</m:t>
                    </m:r>
                  </m:oMath>
                </a14:m>
                <a:r>
                  <a:rPr lang="en-CA" dirty="0">
                    <a:solidFill>
                      <a:srgbClr val="000000"/>
                    </a:solidFill>
                  </a:rPr>
                  <a:t> is an instance of Clique</a:t>
                </a:r>
                <a:br>
                  <a:rPr lang="en-CA" dirty="0">
                    <a:solidFill>
                      <a:srgbClr val="000000"/>
                    </a:solidFill>
                  </a:rPr>
                </a:br>
                <a:r>
                  <a:rPr lang="en-CA" dirty="0">
                    <a:solidFill>
                      <a:srgbClr val="000000"/>
                    </a:solidFill>
                  </a:rPr>
                  <a:t>where </a:t>
                </a:r>
                <a14:m>
                  <m:oMath xmlns:m="http://schemas.openxmlformats.org/officeDocument/2006/math">
                    <m:r>
                      <a:rPr lang="en-CA" b="0" i="1" smtClean="0">
                        <a:solidFill>
                          <a:srgbClr val="000000"/>
                        </a:solidFill>
                        <a:latin typeface="Cambria Math" panose="02040503050406030204" pitchFamily="18" charset="0"/>
                      </a:rPr>
                      <m:t>𝐺</m:t>
                    </m:r>
                    <m:r>
                      <a:rPr lang="en-CA" b="0" i="1" smtClean="0">
                        <a:solidFill>
                          <a:srgbClr val="000000"/>
                        </a:solidFill>
                        <a:latin typeface="Cambria Math" panose="02040503050406030204" pitchFamily="18" charset="0"/>
                      </a:rPr>
                      <m:t>=</m:t>
                    </m:r>
                    <m:d>
                      <m:dPr>
                        <m:ctrlPr>
                          <a:rPr lang="en-CA" b="0" i="1" smtClean="0">
                            <a:solidFill>
                              <a:srgbClr val="000000"/>
                            </a:solidFill>
                            <a:latin typeface="Cambria Math" panose="02040503050406030204" pitchFamily="18" charset="0"/>
                          </a:rPr>
                        </m:ctrlPr>
                      </m:dPr>
                      <m:e>
                        <m:r>
                          <a:rPr lang="en-CA" b="0" i="1" smtClean="0">
                            <a:solidFill>
                              <a:srgbClr val="000000"/>
                            </a:solidFill>
                            <a:latin typeface="Cambria Math" panose="02040503050406030204" pitchFamily="18" charset="0"/>
                          </a:rPr>
                          <m:t>𝑉</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𝐸</m:t>
                        </m:r>
                      </m:e>
                    </m:d>
                  </m:oMath>
                </a14:m>
                <a:r>
                  <a:rPr lang="en-CA" b="0" i="1" dirty="0">
                    <a:solidFill>
                      <a:srgbClr val="000000"/>
                    </a:solidFill>
                    <a:latin typeface="Cambria Math" panose="02040503050406030204" pitchFamily="18" charset="0"/>
                  </a:rPr>
                  <a:t>, </a:t>
                </a:r>
                <a14:m>
                  <m:oMath xmlns:m="http://schemas.openxmlformats.org/officeDocument/2006/math">
                    <m:r>
                      <a:rPr lang="en-CA" b="0" i="1" smtClean="0">
                        <a:solidFill>
                          <a:srgbClr val="000000"/>
                        </a:solidFill>
                        <a:latin typeface="Cambria Math" panose="02040503050406030204" pitchFamily="18" charset="0"/>
                      </a:rPr>
                      <m:t>𝑉</m:t>
                    </m:r>
                    <m:r>
                      <a:rPr lang="en-CA" b="0" i="1" smtClean="0">
                        <a:solidFill>
                          <a:srgbClr val="000000"/>
                        </a:solidFill>
                        <a:latin typeface="Cambria Math" panose="02040503050406030204" pitchFamily="18" charset="0"/>
                      </a:rPr>
                      <m:t>={</m:t>
                    </m:r>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𝑣</m:t>
                        </m:r>
                      </m:e>
                      <m:sub>
                        <m:r>
                          <a:rPr lang="en-CA" b="0" i="1" smtClean="0">
                            <a:solidFill>
                              <a:srgbClr val="000000"/>
                            </a:solidFill>
                            <a:latin typeface="Cambria Math" panose="02040503050406030204" pitchFamily="18" charset="0"/>
                          </a:rPr>
                          <m:t>1</m:t>
                        </m:r>
                      </m:sub>
                    </m:sSub>
                    <m:r>
                      <a:rPr lang="en-CA" b="0" i="1" smtClean="0">
                        <a:solidFill>
                          <a:srgbClr val="000000"/>
                        </a:solidFill>
                        <a:latin typeface="Cambria Math" panose="02040503050406030204" pitchFamily="18" charset="0"/>
                      </a:rPr>
                      <m:t>,…, </m:t>
                    </m:r>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𝑣</m:t>
                        </m:r>
                      </m:e>
                      <m:sub>
                        <m:r>
                          <a:rPr lang="en-CA" b="0" i="1" smtClean="0">
                            <a:solidFill>
                              <a:srgbClr val="000000"/>
                            </a:solidFill>
                            <a:latin typeface="Cambria Math" panose="02040503050406030204" pitchFamily="18" charset="0"/>
                          </a:rPr>
                          <m:t>𝑛</m:t>
                        </m:r>
                      </m:sub>
                    </m:sSub>
                    <m:r>
                      <a:rPr lang="en-CA" b="0" i="1" smtClean="0">
                        <a:solidFill>
                          <a:srgbClr val="000000"/>
                        </a:solidFill>
                        <a:latin typeface="Cambria Math" panose="02040503050406030204" pitchFamily="18" charset="0"/>
                      </a:rPr>
                      <m:t>}</m:t>
                    </m:r>
                  </m:oMath>
                </a14:m>
                <a:r>
                  <a:rPr lang="en-CA" dirty="0">
                    <a:solidFill>
                      <a:srgbClr val="000000"/>
                    </a:solidFill>
                  </a:rPr>
                  <a:t> and </a:t>
                </a:r>
                <a14:m>
                  <m:oMath xmlns:m="http://schemas.openxmlformats.org/officeDocument/2006/math">
                    <m:r>
                      <a:rPr lang="en-CA" b="0" i="1" smtClean="0">
                        <a:solidFill>
                          <a:srgbClr val="000000"/>
                        </a:solidFill>
                        <a:latin typeface="Cambria Math" panose="02040503050406030204" pitchFamily="18" charset="0"/>
                      </a:rPr>
                      <m:t>1≤</m:t>
                    </m:r>
                    <m:r>
                      <a:rPr lang="en-CA" b="0" i="1" smtClean="0">
                        <a:solidFill>
                          <a:srgbClr val="000000"/>
                        </a:solidFill>
                        <a:latin typeface="Cambria Math" panose="02040503050406030204" pitchFamily="18" charset="0"/>
                      </a:rPr>
                      <m:t>𝑘</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𝑛</m:t>
                    </m:r>
                  </m:oMath>
                </a14:m>
                <a:endParaRPr lang="en-CA" dirty="0">
                  <a:solidFill>
                    <a:srgbClr val="000000"/>
                  </a:solidFill>
                </a:endParaRPr>
              </a:p>
              <a:p>
                <a:endParaRPr lang="en-CA" dirty="0">
                  <a:solidFill>
                    <a:srgbClr val="000000"/>
                  </a:solidFill>
                </a:endParaRPr>
              </a:p>
              <a:p>
                <a:endParaRPr lang="en-CA" dirty="0">
                  <a:solidFill>
                    <a:srgbClr val="000000"/>
                  </a:solidFill>
                </a:endParaRPr>
              </a:p>
              <a:p>
                <a:endParaRPr lang="en-CA" dirty="0">
                  <a:solidFill>
                    <a:srgbClr val="000000"/>
                  </a:solidFill>
                </a:endParaRPr>
              </a:p>
              <a:p>
                <a:r>
                  <a:rPr lang="en-CA" b="1" dirty="0">
                    <a:solidFill>
                      <a:srgbClr val="000000"/>
                    </a:solidFill>
                  </a:rPr>
                  <a:t>Construct</a:t>
                </a:r>
                <a:r>
                  <a:rPr lang="en-CA" dirty="0">
                    <a:solidFill>
                      <a:srgbClr val="000000"/>
                    </a:solidFill>
                  </a:rPr>
                  <a:t> instance </a:t>
                </a:r>
                <a14:m>
                  <m:oMath xmlns:m="http://schemas.openxmlformats.org/officeDocument/2006/math">
                    <m:r>
                      <a:rPr lang="en-CA" b="1" i="1" smtClean="0">
                        <a:solidFill>
                          <a:srgbClr val="000000"/>
                        </a:solidFill>
                        <a:latin typeface="Cambria Math" panose="02040503050406030204" pitchFamily="18" charset="0"/>
                      </a:rPr>
                      <m:t>𝒇</m:t>
                    </m:r>
                    <m:d>
                      <m:dPr>
                        <m:ctrlPr>
                          <a:rPr lang="en-CA" b="1" i="1" smtClean="0">
                            <a:solidFill>
                              <a:srgbClr val="000000"/>
                            </a:solidFill>
                            <a:latin typeface="Cambria Math" panose="02040503050406030204" pitchFamily="18" charset="0"/>
                          </a:rPr>
                        </m:ctrlPr>
                      </m:dPr>
                      <m:e>
                        <m:r>
                          <a:rPr lang="en-CA" b="1" i="1" smtClean="0">
                            <a:solidFill>
                              <a:srgbClr val="000000"/>
                            </a:solidFill>
                            <a:latin typeface="Cambria Math" panose="02040503050406030204" pitchFamily="18" charset="0"/>
                          </a:rPr>
                          <m:t>𝑰</m:t>
                        </m:r>
                      </m:e>
                    </m:d>
                    <m:r>
                      <a:rPr lang="en-CA" b="1" i="1" smtClean="0">
                        <a:solidFill>
                          <a:srgbClr val="000000"/>
                        </a:solidFill>
                        <a:latin typeface="Cambria Math" panose="02040503050406030204" pitchFamily="18" charset="0"/>
                      </a:rPr>
                      <m:t>=(</m:t>
                    </m:r>
                    <m:acc>
                      <m:accPr>
                        <m:chr m:val="̅"/>
                        <m:ctrlPr>
                          <a:rPr lang="en-CA" b="1" i="1" smtClean="0">
                            <a:solidFill>
                              <a:srgbClr val="000000"/>
                            </a:solidFill>
                            <a:latin typeface="Cambria Math" panose="02040503050406030204" pitchFamily="18" charset="0"/>
                          </a:rPr>
                        </m:ctrlPr>
                      </m:accPr>
                      <m:e>
                        <m:r>
                          <a:rPr lang="en-CA" b="1" i="1">
                            <a:solidFill>
                              <a:srgbClr val="000000"/>
                            </a:solidFill>
                            <a:latin typeface="Cambria Math" panose="02040503050406030204" pitchFamily="18" charset="0"/>
                          </a:rPr>
                          <m:t>𝑮</m:t>
                        </m:r>
                      </m:e>
                    </m:acc>
                    <m:r>
                      <a:rPr lang="en-CA" b="1" i="1" smtClean="0">
                        <a:solidFill>
                          <a:srgbClr val="000000"/>
                        </a:solidFill>
                        <a:latin typeface="Cambria Math" panose="02040503050406030204" pitchFamily="18" charset="0"/>
                      </a:rPr>
                      <m:t>,</m:t>
                    </m:r>
                    <m:r>
                      <a:rPr lang="en-CA" b="1" i="1" smtClean="0">
                        <a:solidFill>
                          <a:srgbClr val="000000"/>
                        </a:solidFill>
                        <a:latin typeface="Cambria Math" panose="02040503050406030204" pitchFamily="18" charset="0"/>
                      </a:rPr>
                      <m:t>𝒏</m:t>
                    </m:r>
                    <m:r>
                      <a:rPr lang="en-CA" b="1" i="1" smtClean="0">
                        <a:solidFill>
                          <a:srgbClr val="000000"/>
                        </a:solidFill>
                        <a:latin typeface="Cambria Math" panose="02040503050406030204" pitchFamily="18" charset="0"/>
                      </a:rPr>
                      <m:t>−</m:t>
                    </m:r>
                    <m:r>
                      <a:rPr lang="en-CA" b="1" i="1" smtClean="0">
                        <a:solidFill>
                          <a:srgbClr val="000000"/>
                        </a:solidFill>
                        <a:latin typeface="Cambria Math" panose="02040503050406030204" pitchFamily="18" charset="0"/>
                      </a:rPr>
                      <m:t>𝒌</m:t>
                    </m:r>
                    <m:r>
                      <a:rPr lang="en-CA" b="1" i="1" smtClean="0">
                        <a:solidFill>
                          <a:srgbClr val="000000"/>
                        </a:solidFill>
                        <a:latin typeface="Cambria Math" panose="02040503050406030204" pitchFamily="18" charset="0"/>
                      </a:rPr>
                      <m:t>)</m:t>
                    </m:r>
                  </m:oMath>
                </a14:m>
                <a:r>
                  <a:rPr lang="en-CA" b="1" dirty="0">
                    <a:solidFill>
                      <a:srgbClr val="000000"/>
                    </a:solidFill>
                  </a:rPr>
                  <a:t> </a:t>
                </a:r>
                <a:r>
                  <a:rPr lang="en-CA" dirty="0">
                    <a:solidFill>
                      <a:srgbClr val="000000"/>
                    </a:solidFill>
                  </a:rPr>
                  <a:t>of Vertex-Cover,</a:t>
                </a:r>
                <a:br>
                  <a:rPr lang="en-CA" dirty="0">
                    <a:solidFill>
                      <a:srgbClr val="000000"/>
                    </a:solidFill>
                  </a:rPr>
                </a:br>
                <a:r>
                  <a:rPr lang="en-CA" dirty="0">
                    <a:solidFill>
                      <a:srgbClr val="000000"/>
                    </a:solidFill>
                  </a:rPr>
                  <a:t>where </a:t>
                </a:r>
                <a14:m>
                  <m:oMath xmlns:m="http://schemas.openxmlformats.org/officeDocument/2006/math">
                    <m:acc>
                      <m:accPr>
                        <m:chr m:val="̅"/>
                        <m:ctrlPr>
                          <a:rPr lang="en-CA" b="1" i="1">
                            <a:solidFill>
                              <a:srgbClr val="000000"/>
                            </a:solidFill>
                            <a:latin typeface="Cambria Math" panose="02040503050406030204" pitchFamily="18" charset="0"/>
                          </a:rPr>
                        </m:ctrlPr>
                      </m:accPr>
                      <m:e>
                        <m:r>
                          <a:rPr lang="en-CA" b="1" i="1">
                            <a:solidFill>
                              <a:srgbClr val="000000"/>
                            </a:solidFill>
                            <a:latin typeface="Cambria Math" panose="02040503050406030204" pitchFamily="18" charset="0"/>
                          </a:rPr>
                          <m:t>𝑮</m:t>
                        </m:r>
                      </m:e>
                    </m:acc>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𝑉</m:t>
                    </m:r>
                    <m:r>
                      <a:rPr lang="en-CA" b="0" i="1" smtClean="0">
                        <a:solidFill>
                          <a:srgbClr val="000000"/>
                        </a:solidFill>
                        <a:latin typeface="Cambria Math" panose="02040503050406030204" pitchFamily="18" charset="0"/>
                      </a:rPr>
                      <m:t>,</m:t>
                    </m:r>
                    <m:acc>
                      <m:accPr>
                        <m:chr m:val="̅"/>
                        <m:ctrlPr>
                          <a:rPr lang="en-CA" i="1">
                            <a:solidFill>
                              <a:srgbClr val="000000"/>
                            </a:solidFill>
                            <a:latin typeface="Cambria Math" panose="02040503050406030204" pitchFamily="18" charset="0"/>
                          </a:rPr>
                        </m:ctrlPr>
                      </m:accPr>
                      <m:e>
                        <m:r>
                          <a:rPr lang="en-CA" i="1">
                            <a:solidFill>
                              <a:srgbClr val="000000"/>
                            </a:solidFill>
                            <a:latin typeface="Cambria Math" panose="02040503050406030204" pitchFamily="18" charset="0"/>
                          </a:rPr>
                          <m:t>𝐸</m:t>
                        </m:r>
                      </m:e>
                    </m:acc>
                    <m:r>
                      <a:rPr lang="en-CA" b="0" i="1" smtClean="0">
                        <a:solidFill>
                          <a:srgbClr val="000000"/>
                        </a:solidFill>
                        <a:latin typeface="Cambria Math" panose="02040503050406030204" pitchFamily="18" charset="0"/>
                      </a:rPr>
                      <m:t>)</m:t>
                    </m:r>
                  </m:oMath>
                </a14:m>
                <a:r>
                  <a:rPr lang="en-CA" dirty="0">
                    <a:solidFill>
                      <a:srgbClr val="000000"/>
                    </a:solidFill>
                  </a:rPr>
                  <a:t> and </a:t>
                </a:r>
                <a14:m>
                  <m:oMath xmlns:m="http://schemas.openxmlformats.org/officeDocument/2006/math">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𝑣</m:t>
                        </m:r>
                      </m:e>
                      <m:sub>
                        <m:r>
                          <a:rPr lang="en-CA" b="0" i="1" smtClean="0">
                            <a:solidFill>
                              <a:srgbClr val="000000"/>
                            </a:solidFill>
                            <a:latin typeface="Cambria Math" panose="02040503050406030204" pitchFamily="18" charset="0"/>
                          </a:rPr>
                          <m:t>𝑖</m:t>
                        </m:r>
                      </m:sub>
                    </m:sSub>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𝑣</m:t>
                        </m:r>
                      </m:e>
                      <m:sub>
                        <m:r>
                          <a:rPr lang="en-CA" b="0" i="1" smtClean="0">
                            <a:solidFill>
                              <a:srgbClr val="000000"/>
                            </a:solidFill>
                            <a:latin typeface="Cambria Math" panose="02040503050406030204" pitchFamily="18" charset="0"/>
                          </a:rPr>
                          <m:t>𝑗</m:t>
                        </m:r>
                      </m:sub>
                    </m:sSub>
                    <m:r>
                      <a:rPr lang="en-CA" b="0" i="1" smtClean="0">
                        <a:solidFill>
                          <a:srgbClr val="000000"/>
                        </a:solidFill>
                        <a:latin typeface="Cambria Math" panose="02040503050406030204" pitchFamily="18" charset="0"/>
                      </a:rPr>
                      <m:t>∈</m:t>
                    </m:r>
                    <m:acc>
                      <m:accPr>
                        <m:chr m:val="̅"/>
                        <m:ctrlPr>
                          <a:rPr lang="en-CA" i="1">
                            <a:solidFill>
                              <a:srgbClr val="000000"/>
                            </a:solidFill>
                            <a:latin typeface="Cambria Math" panose="02040503050406030204" pitchFamily="18" charset="0"/>
                          </a:rPr>
                        </m:ctrlPr>
                      </m:accPr>
                      <m:e>
                        <m:r>
                          <a:rPr lang="en-CA" i="1">
                            <a:solidFill>
                              <a:srgbClr val="000000"/>
                            </a:solidFill>
                            <a:latin typeface="Cambria Math" panose="02040503050406030204" pitchFamily="18" charset="0"/>
                          </a:rPr>
                          <m:t>𝐸</m:t>
                        </m:r>
                      </m:e>
                    </m:acc>
                    <m:r>
                      <a:rPr lang="en-CA" b="0" i="1" smtClean="0">
                        <a:solidFill>
                          <a:srgbClr val="000000"/>
                        </a:solidFill>
                        <a:latin typeface="Cambria Math" panose="02040503050406030204" pitchFamily="18" charset="0"/>
                      </a:rPr>
                      <m:t>⇔</m:t>
                    </m:r>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𝑣</m:t>
                        </m:r>
                      </m:e>
                      <m:sub>
                        <m:r>
                          <a:rPr lang="en-CA" b="0" i="1" smtClean="0">
                            <a:solidFill>
                              <a:srgbClr val="000000"/>
                            </a:solidFill>
                            <a:latin typeface="Cambria Math" panose="02040503050406030204" pitchFamily="18" charset="0"/>
                          </a:rPr>
                          <m:t>𝑖</m:t>
                        </m:r>
                      </m:sub>
                    </m:sSub>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𝑣</m:t>
                        </m:r>
                      </m:e>
                      <m:sub>
                        <m:r>
                          <a:rPr lang="en-CA" b="0" i="1" smtClean="0">
                            <a:solidFill>
                              <a:srgbClr val="000000"/>
                            </a:solidFill>
                            <a:latin typeface="Cambria Math" panose="02040503050406030204" pitchFamily="18" charset="0"/>
                          </a:rPr>
                          <m:t>𝑗</m:t>
                        </m:r>
                      </m:sub>
                    </m:sSub>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𝐸</m:t>
                    </m:r>
                  </m:oMath>
                </a14:m>
                <a:endParaRPr lang="en-CA" dirty="0">
                  <a:solidFill>
                    <a:srgbClr val="000000"/>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54321" y="537025"/>
                <a:ext cx="9905998" cy="5698347"/>
              </a:xfrm>
              <a:blipFill>
                <a:blip r:embed="rId2"/>
                <a:stretch>
                  <a:fillRect l="-1600" t="-2032"/>
                </a:stretch>
              </a:blipFill>
            </p:spPr>
            <p:txBody>
              <a:bodyPr/>
              <a:lstStyle/>
              <a:p>
                <a:r>
                  <a:rPr lang="en-CA">
                    <a:noFill/>
                  </a:rPr>
                  <a:t> </a:t>
                </a:r>
              </a:p>
            </p:txBody>
          </p:sp>
        </mc:Fallback>
      </mc:AlternateContent>
      <p:sp>
        <p:nvSpPr>
          <p:cNvPr id="5" name="Oval 4"/>
          <p:cNvSpPr/>
          <p:nvPr/>
        </p:nvSpPr>
        <p:spPr>
          <a:xfrm>
            <a:off x="3034880" y="1658180"/>
            <a:ext cx="502617" cy="502617"/>
          </a:xfrm>
          <a:prstGeom prst="ellipse">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solidFill>
                <a:srgbClr val="000000"/>
              </a:solidFill>
            </a:endParaRPr>
          </a:p>
        </p:txBody>
      </p:sp>
      <p:sp>
        <p:nvSpPr>
          <p:cNvPr id="6" name="Oval 5"/>
          <p:cNvSpPr/>
          <p:nvPr/>
        </p:nvSpPr>
        <p:spPr>
          <a:xfrm>
            <a:off x="3034879" y="2801666"/>
            <a:ext cx="502617" cy="502617"/>
          </a:xfrm>
          <a:prstGeom prst="ellipse">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solidFill>
                <a:srgbClr val="000000"/>
              </a:solidFill>
            </a:endParaRPr>
          </a:p>
        </p:txBody>
      </p:sp>
      <p:sp>
        <p:nvSpPr>
          <p:cNvPr id="7" name="Oval 6"/>
          <p:cNvSpPr/>
          <p:nvPr/>
        </p:nvSpPr>
        <p:spPr>
          <a:xfrm>
            <a:off x="4155172" y="1532016"/>
            <a:ext cx="502617" cy="502617"/>
          </a:xfrm>
          <a:prstGeom prst="ellipse">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solidFill>
                <a:srgbClr val="000000"/>
              </a:solidFill>
            </a:endParaRPr>
          </a:p>
        </p:txBody>
      </p:sp>
      <p:sp>
        <p:nvSpPr>
          <p:cNvPr id="8" name="Oval 7"/>
          <p:cNvSpPr/>
          <p:nvPr/>
        </p:nvSpPr>
        <p:spPr>
          <a:xfrm>
            <a:off x="4406480" y="2801666"/>
            <a:ext cx="502617" cy="502617"/>
          </a:xfrm>
          <a:prstGeom prst="ellipse">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solidFill>
                <a:srgbClr val="000000"/>
              </a:solidFill>
            </a:endParaRPr>
          </a:p>
        </p:txBody>
      </p:sp>
      <p:sp>
        <p:nvSpPr>
          <p:cNvPr id="9" name="Oval 8"/>
          <p:cNvSpPr/>
          <p:nvPr/>
        </p:nvSpPr>
        <p:spPr>
          <a:xfrm>
            <a:off x="5247475" y="1909488"/>
            <a:ext cx="502617" cy="502617"/>
          </a:xfrm>
          <a:prstGeom prst="ellipse">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solidFill>
                <a:srgbClr val="000000"/>
              </a:solidFill>
            </a:endParaRPr>
          </a:p>
        </p:txBody>
      </p:sp>
      <p:sp>
        <p:nvSpPr>
          <p:cNvPr id="10" name="Oval 9"/>
          <p:cNvSpPr/>
          <p:nvPr/>
        </p:nvSpPr>
        <p:spPr>
          <a:xfrm>
            <a:off x="5363463" y="2801666"/>
            <a:ext cx="502617" cy="502617"/>
          </a:xfrm>
          <a:prstGeom prst="ellipse">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solidFill>
                <a:srgbClr val="000000"/>
              </a:solidFill>
            </a:endParaRPr>
          </a:p>
        </p:txBody>
      </p:sp>
      <p:sp>
        <p:nvSpPr>
          <p:cNvPr id="11" name="Oval 10"/>
          <p:cNvSpPr/>
          <p:nvPr/>
        </p:nvSpPr>
        <p:spPr>
          <a:xfrm>
            <a:off x="3688753" y="2242623"/>
            <a:ext cx="502617" cy="502617"/>
          </a:xfrm>
          <a:prstGeom prst="ellipse">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solidFill>
                <a:srgbClr val="000000"/>
              </a:solidFill>
            </a:endParaRPr>
          </a:p>
        </p:txBody>
      </p:sp>
      <p:cxnSp>
        <p:nvCxnSpPr>
          <p:cNvPr id="17" name="Straight Connector 16"/>
          <p:cNvCxnSpPr>
            <a:stCxn id="6" idx="7"/>
            <a:endCxn id="11" idx="3"/>
          </p:cNvCxnSpPr>
          <p:nvPr/>
        </p:nvCxnSpPr>
        <p:spPr>
          <a:xfrm flipV="1">
            <a:off x="3463889" y="2671633"/>
            <a:ext cx="298471" cy="203640"/>
          </a:xfrm>
          <a:prstGeom prst="line">
            <a:avLst/>
          </a:prstGeom>
          <a:ln w="38100">
            <a:solidFill>
              <a:srgbClr val="000000"/>
            </a:solidFill>
          </a:ln>
        </p:spPr>
        <p:style>
          <a:lnRef idx="3">
            <a:schemeClr val="accent3"/>
          </a:lnRef>
          <a:fillRef idx="0">
            <a:schemeClr val="accent3"/>
          </a:fillRef>
          <a:effectRef idx="2">
            <a:schemeClr val="accent3"/>
          </a:effectRef>
          <a:fontRef idx="minor">
            <a:schemeClr val="tx1"/>
          </a:fontRef>
        </p:style>
      </p:cxnSp>
      <p:cxnSp>
        <p:nvCxnSpPr>
          <p:cNvPr id="20" name="Straight Connector 19"/>
          <p:cNvCxnSpPr>
            <a:stCxn id="7" idx="4"/>
            <a:endCxn id="8" idx="0"/>
          </p:cNvCxnSpPr>
          <p:nvPr/>
        </p:nvCxnSpPr>
        <p:spPr>
          <a:xfrm>
            <a:off x="4406481" y="2034633"/>
            <a:ext cx="251308" cy="767033"/>
          </a:xfrm>
          <a:prstGeom prst="line">
            <a:avLst/>
          </a:prstGeom>
          <a:ln w="38100">
            <a:solidFill>
              <a:srgbClr val="000000"/>
            </a:solidFill>
          </a:ln>
        </p:spPr>
        <p:style>
          <a:lnRef idx="3">
            <a:schemeClr val="accent3"/>
          </a:lnRef>
          <a:fillRef idx="0">
            <a:schemeClr val="accent3"/>
          </a:fillRef>
          <a:effectRef idx="2">
            <a:schemeClr val="accent3"/>
          </a:effectRef>
          <a:fontRef idx="minor">
            <a:schemeClr val="tx1"/>
          </a:fontRef>
        </p:style>
      </p:cxnSp>
      <p:cxnSp>
        <p:nvCxnSpPr>
          <p:cNvPr id="24" name="Straight Connector 23"/>
          <p:cNvCxnSpPr>
            <a:stCxn id="9" idx="4"/>
            <a:endCxn id="10" idx="0"/>
          </p:cNvCxnSpPr>
          <p:nvPr/>
        </p:nvCxnSpPr>
        <p:spPr>
          <a:xfrm>
            <a:off x="5498784" y="2412105"/>
            <a:ext cx="115988" cy="389561"/>
          </a:xfrm>
          <a:prstGeom prst="line">
            <a:avLst/>
          </a:prstGeom>
          <a:ln w="38100">
            <a:solidFill>
              <a:srgbClr val="000000"/>
            </a:solidFill>
          </a:ln>
        </p:spPr>
        <p:style>
          <a:lnRef idx="3">
            <a:schemeClr val="accent3"/>
          </a:lnRef>
          <a:fillRef idx="0">
            <a:schemeClr val="accent3"/>
          </a:fillRef>
          <a:effectRef idx="2">
            <a:schemeClr val="accent3"/>
          </a:effectRef>
          <a:fontRef idx="minor">
            <a:schemeClr val="tx1"/>
          </a:fontRef>
        </p:style>
      </p:cxnSp>
      <p:cxnSp>
        <p:nvCxnSpPr>
          <p:cNvPr id="27" name="Straight Connector 26"/>
          <p:cNvCxnSpPr>
            <a:stCxn id="7" idx="6"/>
            <a:endCxn id="9" idx="1"/>
          </p:cNvCxnSpPr>
          <p:nvPr/>
        </p:nvCxnSpPr>
        <p:spPr>
          <a:xfrm>
            <a:off x="4657789" y="1783325"/>
            <a:ext cx="663293" cy="199770"/>
          </a:xfrm>
          <a:prstGeom prst="line">
            <a:avLst/>
          </a:prstGeom>
          <a:ln w="38100">
            <a:solidFill>
              <a:srgbClr val="000000"/>
            </a:solidFill>
          </a:ln>
        </p:spPr>
        <p:style>
          <a:lnRef idx="3">
            <a:schemeClr val="accent3"/>
          </a:lnRef>
          <a:fillRef idx="0">
            <a:schemeClr val="accent3"/>
          </a:fillRef>
          <a:effectRef idx="2">
            <a:schemeClr val="accent3"/>
          </a:effectRef>
          <a:fontRef idx="minor">
            <a:schemeClr val="tx1"/>
          </a:fontRef>
        </p:style>
      </p:cxnSp>
      <p:cxnSp>
        <p:nvCxnSpPr>
          <p:cNvPr id="31" name="Straight Connector 30"/>
          <p:cNvCxnSpPr>
            <a:stCxn id="8" idx="6"/>
            <a:endCxn id="10" idx="2"/>
          </p:cNvCxnSpPr>
          <p:nvPr/>
        </p:nvCxnSpPr>
        <p:spPr>
          <a:xfrm>
            <a:off x="4909097" y="3052975"/>
            <a:ext cx="454366" cy="0"/>
          </a:xfrm>
          <a:prstGeom prst="line">
            <a:avLst/>
          </a:prstGeom>
          <a:ln w="38100">
            <a:solidFill>
              <a:srgbClr val="000000"/>
            </a:solidFill>
          </a:ln>
        </p:spPr>
        <p:style>
          <a:lnRef idx="3">
            <a:schemeClr val="accent3"/>
          </a:lnRef>
          <a:fillRef idx="0">
            <a:schemeClr val="accent3"/>
          </a:fillRef>
          <a:effectRef idx="2">
            <a:schemeClr val="accent3"/>
          </a:effectRef>
          <a:fontRef idx="minor">
            <a:schemeClr val="tx1"/>
          </a:fontRef>
        </p:style>
      </p:cxnSp>
      <p:cxnSp>
        <p:nvCxnSpPr>
          <p:cNvPr id="34" name="Straight Connector 33"/>
          <p:cNvCxnSpPr>
            <a:stCxn id="8" idx="7"/>
            <a:endCxn id="9" idx="3"/>
          </p:cNvCxnSpPr>
          <p:nvPr/>
        </p:nvCxnSpPr>
        <p:spPr>
          <a:xfrm flipV="1">
            <a:off x="4835490" y="2338498"/>
            <a:ext cx="485592" cy="536775"/>
          </a:xfrm>
          <a:prstGeom prst="line">
            <a:avLst/>
          </a:prstGeom>
          <a:ln w="38100">
            <a:solidFill>
              <a:srgbClr val="000000"/>
            </a:solidFill>
          </a:ln>
        </p:spPr>
        <p:style>
          <a:lnRef idx="3">
            <a:schemeClr val="accent3"/>
          </a:lnRef>
          <a:fillRef idx="0">
            <a:schemeClr val="accent3"/>
          </a:fillRef>
          <a:effectRef idx="2">
            <a:schemeClr val="accent3"/>
          </a:effectRef>
          <a:fontRef idx="minor">
            <a:schemeClr val="tx1"/>
          </a:fontRef>
        </p:style>
      </p:cxnSp>
      <p:cxnSp>
        <p:nvCxnSpPr>
          <p:cNvPr id="37" name="Straight Connector 36"/>
          <p:cNvCxnSpPr>
            <a:stCxn id="7" idx="5"/>
            <a:endCxn id="10" idx="1"/>
          </p:cNvCxnSpPr>
          <p:nvPr/>
        </p:nvCxnSpPr>
        <p:spPr>
          <a:xfrm>
            <a:off x="4584182" y="1961026"/>
            <a:ext cx="852888" cy="914247"/>
          </a:xfrm>
          <a:prstGeom prst="line">
            <a:avLst/>
          </a:prstGeom>
          <a:ln w="38100">
            <a:solidFill>
              <a:srgbClr val="000000"/>
            </a:solidFill>
          </a:ln>
        </p:spPr>
        <p:style>
          <a:lnRef idx="3">
            <a:schemeClr val="accent3"/>
          </a:lnRef>
          <a:fillRef idx="0">
            <a:schemeClr val="accent3"/>
          </a:fillRef>
          <a:effectRef idx="2">
            <a:schemeClr val="accent3"/>
          </a:effectRef>
          <a:fontRef idx="minor">
            <a:schemeClr val="tx1"/>
          </a:fontRef>
        </p:style>
      </p:cxnSp>
      <p:cxnSp>
        <p:nvCxnSpPr>
          <p:cNvPr id="42" name="Straight Connector 41"/>
          <p:cNvCxnSpPr>
            <a:stCxn id="5" idx="6"/>
            <a:endCxn id="7" idx="2"/>
          </p:cNvCxnSpPr>
          <p:nvPr/>
        </p:nvCxnSpPr>
        <p:spPr>
          <a:xfrm flipV="1">
            <a:off x="3537497" y="1783325"/>
            <a:ext cx="617675" cy="126164"/>
          </a:xfrm>
          <a:prstGeom prst="line">
            <a:avLst/>
          </a:prstGeom>
          <a:ln w="38100">
            <a:solidFill>
              <a:srgbClr val="000000"/>
            </a:solidFill>
          </a:ln>
        </p:spPr>
        <p:style>
          <a:lnRef idx="3">
            <a:schemeClr val="accent3"/>
          </a:lnRef>
          <a:fillRef idx="0">
            <a:schemeClr val="accent3"/>
          </a:fillRef>
          <a:effectRef idx="2">
            <a:schemeClr val="accent3"/>
          </a:effectRef>
          <a:fontRef idx="minor">
            <a:schemeClr val="tx1"/>
          </a:fontRef>
        </p:style>
      </p:cxnSp>
      <p:cxnSp>
        <p:nvCxnSpPr>
          <p:cNvPr id="45" name="Straight Connector 44"/>
          <p:cNvCxnSpPr>
            <a:stCxn id="11" idx="5"/>
            <a:endCxn id="8" idx="1"/>
          </p:cNvCxnSpPr>
          <p:nvPr/>
        </p:nvCxnSpPr>
        <p:spPr>
          <a:xfrm>
            <a:off x="4117763" y="2671633"/>
            <a:ext cx="362324" cy="203640"/>
          </a:xfrm>
          <a:prstGeom prst="line">
            <a:avLst/>
          </a:prstGeom>
          <a:ln w="38100">
            <a:solidFill>
              <a:srgbClr val="000000"/>
            </a:solidFill>
          </a:ln>
        </p:spPr>
        <p:style>
          <a:lnRef idx="3">
            <a:schemeClr val="accent3"/>
          </a:lnRef>
          <a:fillRef idx="0">
            <a:schemeClr val="accent3"/>
          </a:fillRef>
          <a:effectRef idx="2">
            <a:schemeClr val="accent3"/>
          </a:effectRef>
          <a:fontRef idx="minor">
            <a:schemeClr val="tx1"/>
          </a:fontRef>
        </p:style>
      </p:cxnSp>
      <p:cxnSp>
        <p:nvCxnSpPr>
          <p:cNvPr id="48" name="Straight Connector 47"/>
          <p:cNvCxnSpPr>
            <a:stCxn id="6" idx="6"/>
            <a:endCxn id="8" idx="2"/>
          </p:cNvCxnSpPr>
          <p:nvPr/>
        </p:nvCxnSpPr>
        <p:spPr>
          <a:xfrm>
            <a:off x="3537496" y="3052975"/>
            <a:ext cx="868984" cy="0"/>
          </a:xfrm>
          <a:prstGeom prst="line">
            <a:avLst/>
          </a:prstGeom>
          <a:ln w="38100">
            <a:solidFill>
              <a:srgbClr val="000000"/>
            </a:solidFill>
          </a:ln>
        </p:spPr>
        <p:style>
          <a:lnRef idx="3">
            <a:schemeClr val="accent3"/>
          </a:lnRef>
          <a:fillRef idx="0">
            <a:schemeClr val="accent3"/>
          </a:fillRef>
          <a:effectRef idx="2">
            <a:schemeClr val="accent3"/>
          </a:effectRef>
          <a:fontRef idx="minor">
            <a:schemeClr val="tx1"/>
          </a:fontRef>
        </p:style>
      </p:cxnSp>
      <p:sp>
        <p:nvSpPr>
          <p:cNvPr id="53" name="Oval 52"/>
          <p:cNvSpPr/>
          <p:nvPr/>
        </p:nvSpPr>
        <p:spPr>
          <a:xfrm>
            <a:off x="3034879" y="5694087"/>
            <a:ext cx="502617" cy="502617"/>
          </a:xfrm>
          <a:prstGeom prst="ellipse">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solidFill>
                <a:srgbClr val="000000"/>
              </a:solidFill>
            </a:endParaRPr>
          </a:p>
        </p:txBody>
      </p:sp>
      <p:sp>
        <p:nvSpPr>
          <p:cNvPr id="54" name="Oval 53"/>
          <p:cNvSpPr/>
          <p:nvPr/>
        </p:nvSpPr>
        <p:spPr>
          <a:xfrm>
            <a:off x="4115095" y="4364309"/>
            <a:ext cx="502617" cy="502617"/>
          </a:xfrm>
          <a:prstGeom prst="ellipse">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solidFill>
                <a:srgbClr val="000000"/>
              </a:solidFill>
            </a:endParaRPr>
          </a:p>
        </p:txBody>
      </p:sp>
      <p:sp>
        <p:nvSpPr>
          <p:cNvPr id="55" name="Oval 54"/>
          <p:cNvSpPr/>
          <p:nvPr/>
        </p:nvSpPr>
        <p:spPr>
          <a:xfrm>
            <a:off x="4406480" y="5694087"/>
            <a:ext cx="502617" cy="502617"/>
          </a:xfrm>
          <a:prstGeom prst="ellipse">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solidFill>
                <a:srgbClr val="000000"/>
              </a:solidFill>
            </a:endParaRPr>
          </a:p>
        </p:txBody>
      </p:sp>
      <p:sp>
        <p:nvSpPr>
          <p:cNvPr id="56" name="Oval 55"/>
          <p:cNvSpPr/>
          <p:nvPr/>
        </p:nvSpPr>
        <p:spPr>
          <a:xfrm>
            <a:off x="5247475" y="4801909"/>
            <a:ext cx="502617" cy="502617"/>
          </a:xfrm>
          <a:prstGeom prst="ellipse">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solidFill>
                <a:srgbClr val="000000"/>
              </a:solidFill>
            </a:endParaRPr>
          </a:p>
        </p:txBody>
      </p:sp>
      <p:sp>
        <p:nvSpPr>
          <p:cNvPr id="57" name="Oval 56"/>
          <p:cNvSpPr/>
          <p:nvPr/>
        </p:nvSpPr>
        <p:spPr>
          <a:xfrm>
            <a:off x="5363463" y="5694087"/>
            <a:ext cx="502617" cy="502617"/>
          </a:xfrm>
          <a:prstGeom prst="ellipse">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solidFill>
                <a:srgbClr val="000000"/>
              </a:solidFill>
            </a:endParaRPr>
          </a:p>
        </p:txBody>
      </p:sp>
      <p:sp>
        <p:nvSpPr>
          <p:cNvPr id="58" name="Oval 57"/>
          <p:cNvSpPr/>
          <p:nvPr/>
        </p:nvSpPr>
        <p:spPr>
          <a:xfrm>
            <a:off x="3688753" y="5135044"/>
            <a:ext cx="502617" cy="502617"/>
          </a:xfrm>
          <a:prstGeom prst="ellipse">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solidFill>
                <a:srgbClr val="000000"/>
              </a:solidFill>
            </a:endParaRPr>
          </a:p>
        </p:txBody>
      </p:sp>
      <p:cxnSp>
        <p:nvCxnSpPr>
          <p:cNvPr id="59" name="Straight Connector 58"/>
          <p:cNvCxnSpPr>
            <a:stCxn id="52" idx="4"/>
            <a:endCxn id="53" idx="0"/>
          </p:cNvCxnSpPr>
          <p:nvPr/>
        </p:nvCxnSpPr>
        <p:spPr>
          <a:xfrm flipH="1">
            <a:off x="3286188" y="5053218"/>
            <a:ext cx="1" cy="640869"/>
          </a:xfrm>
          <a:prstGeom prst="line">
            <a:avLst/>
          </a:prstGeom>
          <a:ln w="38100">
            <a:solidFill>
              <a:srgbClr val="000000"/>
            </a:solidFill>
          </a:ln>
        </p:spPr>
        <p:style>
          <a:lnRef idx="3">
            <a:schemeClr val="accent3"/>
          </a:lnRef>
          <a:fillRef idx="0">
            <a:schemeClr val="accent3"/>
          </a:fillRef>
          <a:effectRef idx="2">
            <a:schemeClr val="accent3"/>
          </a:effectRef>
          <a:fontRef idx="minor">
            <a:schemeClr val="tx1"/>
          </a:fontRef>
        </p:style>
      </p:cxnSp>
      <p:cxnSp>
        <p:nvCxnSpPr>
          <p:cNvPr id="60" name="Straight Connector 59"/>
          <p:cNvCxnSpPr>
            <a:stCxn id="54" idx="2"/>
            <a:endCxn id="53" idx="0"/>
          </p:cNvCxnSpPr>
          <p:nvPr/>
        </p:nvCxnSpPr>
        <p:spPr>
          <a:xfrm flipH="1">
            <a:off x="3286188" y="4615618"/>
            <a:ext cx="828907" cy="1078469"/>
          </a:xfrm>
          <a:prstGeom prst="line">
            <a:avLst/>
          </a:prstGeom>
          <a:ln w="38100">
            <a:solidFill>
              <a:srgbClr val="000000"/>
            </a:solidFill>
          </a:ln>
        </p:spPr>
        <p:style>
          <a:lnRef idx="3">
            <a:schemeClr val="accent3"/>
          </a:lnRef>
          <a:fillRef idx="0">
            <a:schemeClr val="accent3"/>
          </a:fillRef>
          <a:effectRef idx="2">
            <a:schemeClr val="accent3"/>
          </a:effectRef>
          <a:fontRef idx="minor">
            <a:schemeClr val="tx1"/>
          </a:fontRef>
        </p:style>
      </p:cxnSp>
      <p:cxnSp>
        <p:nvCxnSpPr>
          <p:cNvPr id="62" name="Straight Connector 61"/>
          <p:cNvCxnSpPr>
            <a:stCxn id="52" idx="5"/>
            <a:endCxn id="58" idx="2"/>
          </p:cNvCxnSpPr>
          <p:nvPr/>
        </p:nvCxnSpPr>
        <p:spPr>
          <a:xfrm>
            <a:off x="3463890" y="4979611"/>
            <a:ext cx="224863" cy="406742"/>
          </a:xfrm>
          <a:prstGeom prst="line">
            <a:avLst/>
          </a:prstGeom>
          <a:ln w="38100">
            <a:solidFill>
              <a:srgbClr val="000000"/>
            </a:solidFill>
          </a:ln>
        </p:spPr>
        <p:style>
          <a:lnRef idx="3">
            <a:schemeClr val="accent3"/>
          </a:lnRef>
          <a:fillRef idx="0">
            <a:schemeClr val="accent3"/>
          </a:fillRef>
          <a:effectRef idx="2">
            <a:schemeClr val="accent3"/>
          </a:effectRef>
          <a:fontRef idx="minor">
            <a:schemeClr val="tx1"/>
          </a:fontRef>
        </p:style>
      </p:cxnSp>
      <p:cxnSp>
        <p:nvCxnSpPr>
          <p:cNvPr id="66" name="Straight Connector 65"/>
          <p:cNvCxnSpPr>
            <a:stCxn id="52" idx="6"/>
            <a:endCxn id="56" idx="2"/>
          </p:cNvCxnSpPr>
          <p:nvPr/>
        </p:nvCxnSpPr>
        <p:spPr>
          <a:xfrm>
            <a:off x="3537497" y="4801910"/>
            <a:ext cx="1709978" cy="251308"/>
          </a:xfrm>
          <a:prstGeom prst="line">
            <a:avLst/>
          </a:prstGeom>
          <a:ln w="38100">
            <a:solidFill>
              <a:srgbClr val="000000"/>
            </a:solidFill>
          </a:ln>
        </p:spPr>
        <p:style>
          <a:lnRef idx="3">
            <a:schemeClr val="accent3"/>
          </a:lnRef>
          <a:fillRef idx="0">
            <a:schemeClr val="accent3"/>
          </a:fillRef>
          <a:effectRef idx="2">
            <a:schemeClr val="accent3"/>
          </a:effectRef>
          <a:fontRef idx="minor">
            <a:schemeClr val="tx1"/>
          </a:fontRef>
        </p:style>
      </p:cxnSp>
      <p:cxnSp>
        <p:nvCxnSpPr>
          <p:cNvPr id="100" name="Straight Connector 99"/>
          <p:cNvCxnSpPr/>
          <p:nvPr/>
        </p:nvCxnSpPr>
        <p:spPr>
          <a:xfrm flipH="1">
            <a:off x="4037526" y="4831058"/>
            <a:ext cx="248641" cy="341725"/>
          </a:xfrm>
          <a:prstGeom prst="line">
            <a:avLst/>
          </a:prstGeom>
          <a:ln w="38100">
            <a:solidFill>
              <a:srgbClr val="000000"/>
            </a:solidFill>
          </a:ln>
        </p:spPr>
        <p:style>
          <a:lnRef idx="3">
            <a:schemeClr val="accent3"/>
          </a:lnRef>
          <a:fillRef idx="0">
            <a:schemeClr val="accent3"/>
          </a:fillRef>
          <a:effectRef idx="2">
            <a:schemeClr val="accent3"/>
          </a:effectRef>
          <a:fontRef idx="minor">
            <a:schemeClr val="tx1"/>
          </a:fontRef>
        </p:style>
      </p:cxnSp>
      <p:cxnSp>
        <p:nvCxnSpPr>
          <p:cNvPr id="105" name="Straight Connector 104"/>
          <p:cNvCxnSpPr>
            <a:stCxn id="56" idx="2"/>
            <a:endCxn id="58" idx="6"/>
          </p:cNvCxnSpPr>
          <p:nvPr/>
        </p:nvCxnSpPr>
        <p:spPr>
          <a:xfrm flipH="1">
            <a:off x="4191370" y="5053218"/>
            <a:ext cx="1056105" cy="333135"/>
          </a:xfrm>
          <a:prstGeom prst="line">
            <a:avLst/>
          </a:prstGeom>
          <a:ln w="38100">
            <a:solidFill>
              <a:srgbClr val="000000"/>
            </a:solidFill>
          </a:ln>
        </p:spPr>
        <p:style>
          <a:lnRef idx="3">
            <a:schemeClr val="accent3"/>
          </a:lnRef>
          <a:fillRef idx="0">
            <a:schemeClr val="accent3"/>
          </a:fillRef>
          <a:effectRef idx="2">
            <a:schemeClr val="accent3"/>
          </a:effectRef>
          <a:fontRef idx="minor">
            <a:schemeClr val="tx1"/>
          </a:fontRef>
        </p:style>
      </p:cxnSp>
      <p:cxnSp>
        <p:nvCxnSpPr>
          <p:cNvPr id="108" name="Straight Connector 107"/>
          <p:cNvCxnSpPr>
            <a:stCxn id="56" idx="2"/>
            <a:endCxn id="53" idx="6"/>
          </p:cNvCxnSpPr>
          <p:nvPr/>
        </p:nvCxnSpPr>
        <p:spPr>
          <a:xfrm flipH="1">
            <a:off x="3537496" y="5053218"/>
            <a:ext cx="1709979" cy="892178"/>
          </a:xfrm>
          <a:prstGeom prst="line">
            <a:avLst/>
          </a:prstGeom>
          <a:ln w="38100">
            <a:solidFill>
              <a:srgbClr val="000000"/>
            </a:solidFill>
          </a:ln>
        </p:spPr>
        <p:style>
          <a:lnRef idx="3">
            <a:schemeClr val="accent3"/>
          </a:lnRef>
          <a:fillRef idx="0">
            <a:schemeClr val="accent3"/>
          </a:fillRef>
          <a:effectRef idx="2">
            <a:schemeClr val="accent3"/>
          </a:effectRef>
          <a:fontRef idx="minor">
            <a:schemeClr val="tx1"/>
          </a:fontRef>
        </p:style>
      </p:cxnSp>
      <p:cxnSp>
        <p:nvCxnSpPr>
          <p:cNvPr id="115" name="Straight Connector 114"/>
          <p:cNvCxnSpPr>
            <a:stCxn id="58" idx="6"/>
            <a:endCxn id="57" idx="1"/>
          </p:cNvCxnSpPr>
          <p:nvPr/>
        </p:nvCxnSpPr>
        <p:spPr>
          <a:xfrm>
            <a:off x="4191370" y="5386353"/>
            <a:ext cx="1245700" cy="381341"/>
          </a:xfrm>
          <a:prstGeom prst="line">
            <a:avLst/>
          </a:prstGeom>
          <a:ln w="38100">
            <a:solidFill>
              <a:srgbClr val="000000"/>
            </a:solidFill>
          </a:ln>
        </p:spPr>
        <p:style>
          <a:lnRef idx="3">
            <a:schemeClr val="accent3"/>
          </a:lnRef>
          <a:fillRef idx="0">
            <a:schemeClr val="accent3"/>
          </a:fillRef>
          <a:effectRef idx="2">
            <a:schemeClr val="accent3"/>
          </a:effectRef>
          <a:fontRef idx="minor">
            <a:schemeClr val="tx1"/>
          </a:fontRef>
        </p:style>
      </p:cxnSp>
      <p:cxnSp>
        <p:nvCxnSpPr>
          <p:cNvPr id="123" name="Curved Connector 122"/>
          <p:cNvCxnSpPr>
            <a:stCxn id="57" idx="3"/>
            <a:endCxn id="53" idx="5"/>
          </p:cNvCxnSpPr>
          <p:nvPr/>
        </p:nvCxnSpPr>
        <p:spPr>
          <a:xfrm rot="5400000">
            <a:off x="4450480" y="5136507"/>
            <a:ext cx="12700" cy="1973181"/>
          </a:xfrm>
          <a:prstGeom prst="curvedConnector3">
            <a:avLst>
              <a:gd name="adj1" fmla="val 1378276"/>
            </a:avLst>
          </a:prstGeom>
          <a:ln w="38100">
            <a:solidFill>
              <a:srgbClr val="000000"/>
            </a:solidFill>
          </a:ln>
        </p:spPr>
        <p:style>
          <a:lnRef idx="3">
            <a:schemeClr val="accent3"/>
          </a:lnRef>
          <a:fillRef idx="0">
            <a:schemeClr val="accent3"/>
          </a:fillRef>
          <a:effectRef idx="2">
            <a:schemeClr val="accent3"/>
          </a:effectRef>
          <a:fontRef idx="minor">
            <a:schemeClr val="tx1"/>
          </a:fontRef>
        </p:style>
      </p:cxnSp>
      <p:cxnSp>
        <p:nvCxnSpPr>
          <p:cNvPr id="136" name="Curved Connector 135"/>
          <p:cNvCxnSpPr>
            <a:stCxn id="55" idx="2"/>
            <a:endCxn id="52" idx="4"/>
          </p:cNvCxnSpPr>
          <p:nvPr/>
        </p:nvCxnSpPr>
        <p:spPr>
          <a:xfrm rot="10800000">
            <a:off x="3286190" y="5053218"/>
            <a:ext cx="1120291" cy="892178"/>
          </a:xfrm>
          <a:prstGeom prst="curvedConnector2">
            <a:avLst/>
          </a:prstGeom>
          <a:ln w="38100">
            <a:solidFill>
              <a:srgbClr val="000000"/>
            </a:solidFill>
          </a:ln>
        </p:spPr>
        <p:style>
          <a:lnRef idx="3">
            <a:schemeClr val="accent3"/>
          </a:lnRef>
          <a:fillRef idx="0">
            <a:schemeClr val="accent3"/>
          </a:fillRef>
          <a:effectRef idx="2">
            <a:schemeClr val="accent3"/>
          </a:effectRef>
          <a:fontRef idx="minor">
            <a:schemeClr val="tx1"/>
          </a:fontRef>
        </p:style>
      </p:cxnSp>
      <p:cxnSp>
        <p:nvCxnSpPr>
          <p:cNvPr id="139" name="Curved Connector 138"/>
          <p:cNvCxnSpPr>
            <a:stCxn id="57" idx="1"/>
          </p:cNvCxnSpPr>
          <p:nvPr/>
        </p:nvCxnSpPr>
        <p:spPr>
          <a:xfrm rot="16200000" flipV="1">
            <a:off x="3955520" y="4286143"/>
            <a:ext cx="885827" cy="2077275"/>
          </a:xfrm>
          <a:prstGeom prst="curvedConnector2">
            <a:avLst/>
          </a:prstGeom>
          <a:ln w="38100">
            <a:solidFill>
              <a:srgbClr val="000000"/>
            </a:solidFill>
          </a:ln>
        </p:spPr>
        <p:style>
          <a:lnRef idx="3">
            <a:schemeClr val="accent3"/>
          </a:lnRef>
          <a:fillRef idx="0">
            <a:schemeClr val="accent3"/>
          </a:fillRef>
          <a:effectRef idx="2">
            <a:schemeClr val="accent3"/>
          </a:effectRef>
          <a:fontRef idx="minor">
            <a:schemeClr val="tx1"/>
          </a:fontRef>
        </p:style>
      </p:cxnSp>
      <p:sp>
        <p:nvSpPr>
          <p:cNvPr id="52" name="Oval 51"/>
          <p:cNvSpPr/>
          <p:nvPr/>
        </p:nvSpPr>
        <p:spPr>
          <a:xfrm>
            <a:off x="3034880" y="4550601"/>
            <a:ext cx="502617" cy="502617"/>
          </a:xfrm>
          <a:prstGeom prst="ellipse">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solidFill>
                <a:srgbClr val="000000"/>
              </a:solidFill>
            </a:endParaRPr>
          </a:p>
        </p:txBody>
      </p:sp>
      <mc:AlternateContent xmlns:mc="http://schemas.openxmlformats.org/markup-compatibility/2006">
        <mc:Choice xmlns:a14="http://schemas.microsoft.com/office/drawing/2010/main" Requires="a14">
          <p:sp>
            <p:nvSpPr>
              <p:cNvPr id="149" name="Rectangular Callout 148"/>
              <p:cNvSpPr/>
              <p:nvPr/>
            </p:nvSpPr>
            <p:spPr>
              <a:xfrm>
                <a:off x="7872319" y="24632"/>
                <a:ext cx="4278762" cy="664791"/>
              </a:xfrm>
              <a:prstGeom prst="wedgeRectCallout">
                <a:avLst>
                  <a:gd name="adj1" fmla="val -47724"/>
                  <a:gd name="adj2" fmla="val -15121"/>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sz="2000" dirty="0">
                    <a:solidFill>
                      <a:srgbClr val="000000"/>
                    </a:solidFill>
                  </a:rPr>
                  <a:t>Assuming adjacency matrix,</a:t>
                </a:r>
              </a:p>
              <a:p>
                <a:pPr algn="ctr"/>
                <a14:m>
                  <m:oMathPara xmlns:m="http://schemas.openxmlformats.org/officeDocument/2006/math">
                    <m:oMathParaPr>
                      <m:jc m:val="centerGroup"/>
                    </m:oMathParaPr>
                    <m:oMath xmlns:m="http://schemas.openxmlformats.org/officeDocument/2006/math">
                      <m:r>
                        <a:rPr lang="en-CA" sz="2000" i="1" dirty="0">
                          <a:solidFill>
                            <a:srgbClr val="000000"/>
                          </a:solidFill>
                          <a:latin typeface="Cambria Math" panose="02040503050406030204" pitchFamily="18" charset="0"/>
                        </a:rPr>
                        <m:t>𝑆𝑖𝑧𝑒</m:t>
                      </m:r>
                      <m:d>
                        <m:dPr>
                          <m:ctrlPr>
                            <a:rPr lang="en-CA" sz="2000" i="1" dirty="0">
                              <a:solidFill>
                                <a:srgbClr val="000000"/>
                              </a:solidFill>
                              <a:latin typeface="Cambria Math" panose="02040503050406030204" pitchFamily="18" charset="0"/>
                            </a:rPr>
                          </m:ctrlPr>
                        </m:dPr>
                        <m:e>
                          <m:r>
                            <a:rPr lang="en-CA" sz="2000" i="1" dirty="0">
                              <a:solidFill>
                                <a:srgbClr val="000000"/>
                              </a:solidFill>
                              <a:latin typeface="Cambria Math" panose="02040503050406030204" pitchFamily="18" charset="0"/>
                            </a:rPr>
                            <m:t>𝐼</m:t>
                          </m:r>
                        </m:e>
                      </m:d>
                      <m:r>
                        <a:rPr lang="en-CA" sz="2000" i="1" dirty="0">
                          <a:solidFill>
                            <a:srgbClr val="000000"/>
                          </a:solidFill>
                          <a:latin typeface="Cambria Math" panose="02040503050406030204" pitchFamily="18" charset="0"/>
                        </a:rPr>
                        <m:t>=</m:t>
                      </m:r>
                      <m:r>
                        <m:rPr>
                          <m:sty m:val="p"/>
                        </m:rPr>
                        <a:rPr lang="en-CA" sz="2000" dirty="0">
                          <a:solidFill>
                            <a:srgbClr val="000000"/>
                          </a:solidFill>
                          <a:latin typeface="Cambria Math" panose="02040503050406030204" pitchFamily="18" charset="0"/>
                        </a:rPr>
                        <m:t>Θ</m:t>
                      </m:r>
                      <m:r>
                        <a:rPr lang="en-CA" sz="2000" i="1" dirty="0">
                          <a:solidFill>
                            <a:srgbClr val="000000"/>
                          </a:solidFill>
                          <a:latin typeface="Cambria Math" panose="02040503050406030204" pitchFamily="18" charset="0"/>
                        </a:rPr>
                        <m:t>(</m:t>
                      </m:r>
                      <m:sSup>
                        <m:sSupPr>
                          <m:ctrlPr>
                            <a:rPr lang="en-CA" sz="2000" i="1" dirty="0">
                              <a:solidFill>
                                <a:srgbClr val="000000"/>
                              </a:solidFill>
                              <a:latin typeface="Cambria Math" panose="02040503050406030204" pitchFamily="18" charset="0"/>
                            </a:rPr>
                          </m:ctrlPr>
                        </m:sSupPr>
                        <m:e>
                          <m:r>
                            <a:rPr lang="en-CA" sz="2000" i="1" dirty="0">
                              <a:solidFill>
                                <a:srgbClr val="000000"/>
                              </a:solidFill>
                              <a:latin typeface="Cambria Math" panose="02040503050406030204" pitchFamily="18" charset="0"/>
                            </a:rPr>
                            <m:t>𝑛</m:t>
                          </m:r>
                        </m:e>
                        <m:sup>
                          <m:r>
                            <a:rPr lang="en-CA" sz="2000" i="1" dirty="0">
                              <a:solidFill>
                                <a:srgbClr val="000000"/>
                              </a:solidFill>
                              <a:latin typeface="Cambria Math" panose="02040503050406030204" pitchFamily="18" charset="0"/>
                            </a:rPr>
                            <m:t>2</m:t>
                          </m:r>
                        </m:sup>
                      </m:sSup>
                      <m:r>
                        <a:rPr lang="en-CA" sz="2000" i="1" dirty="0">
                          <a:solidFill>
                            <a:srgbClr val="000000"/>
                          </a:solidFill>
                          <a:latin typeface="Cambria Math" panose="02040503050406030204" pitchFamily="18" charset="0"/>
                        </a:rPr>
                        <m:t>+</m:t>
                      </m:r>
                      <m:func>
                        <m:funcPr>
                          <m:ctrlPr>
                            <a:rPr lang="en-CA" sz="2000" i="1" dirty="0">
                              <a:solidFill>
                                <a:srgbClr val="000000"/>
                              </a:solidFill>
                              <a:latin typeface="Cambria Math" panose="02040503050406030204" pitchFamily="18" charset="0"/>
                            </a:rPr>
                          </m:ctrlPr>
                        </m:funcPr>
                        <m:fName>
                          <m:sSub>
                            <m:sSubPr>
                              <m:ctrlPr>
                                <a:rPr lang="en-CA" sz="2000" i="1" dirty="0">
                                  <a:solidFill>
                                    <a:srgbClr val="000000"/>
                                  </a:solidFill>
                                  <a:latin typeface="Cambria Math" panose="02040503050406030204" pitchFamily="18" charset="0"/>
                                </a:rPr>
                              </m:ctrlPr>
                            </m:sSubPr>
                            <m:e>
                              <m:r>
                                <m:rPr>
                                  <m:sty m:val="p"/>
                                </m:rPr>
                                <a:rPr lang="en-CA" sz="2000" dirty="0">
                                  <a:solidFill>
                                    <a:srgbClr val="000000"/>
                                  </a:solidFill>
                                  <a:latin typeface="Cambria Math" panose="02040503050406030204" pitchFamily="18" charset="0"/>
                                </a:rPr>
                                <m:t>log</m:t>
                              </m:r>
                            </m:e>
                            <m:sub>
                              <m:r>
                                <a:rPr lang="en-CA" sz="2000" i="1" dirty="0">
                                  <a:solidFill>
                                    <a:srgbClr val="000000"/>
                                  </a:solidFill>
                                  <a:latin typeface="Cambria Math" panose="02040503050406030204" pitchFamily="18" charset="0"/>
                                </a:rPr>
                                <m:t>2</m:t>
                              </m:r>
                            </m:sub>
                          </m:sSub>
                        </m:fName>
                        <m:e>
                          <m:r>
                            <a:rPr lang="en-CA" sz="2000" i="1" dirty="0">
                              <a:solidFill>
                                <a:srgbClr val="000000"/>
                              </a:solidFill>
                              <a:latin typeface="Cambria Math" panose="02040503050406030204" pitchFamily="18" charset="0"/>
                            </a:rPr>
                            <m:t>𝑘</m:t>
                          </m:r>
                        </m:e>
                      </m:func>
                      <m:r>
                        <a:rPr lang="en-CA" sz="2000" i="1" dirty="0">
                          <a:solidFill>
                            <a:srgbClr val="000000"/>
                          </a:solidFill>
                          <a:latin typeface="Cambria Math" panose="02040503050406030204" pitchFamily="18" charset="0"/>
                        </a:rPr>
                        <m:t>)</m:t>
                      </m:r>
                    </m:oMath>
                  </m:oMathPara>
                </a14:m>
                <a:endParaRPr lang="en-CA" sz="2000" dirty="0">
                  <a:solidFill>
                    <a:srgbClr val="000000"/>
                  </a:solidFill>
                </a:endParaRPr>
              </a:p>
            </p:txBody>
          </p:sp>
        </mc:Choice>
        <mc:Fallback>
          <p:sp>
            <p:nvSpPr>
              <p:cNvPr id="149" name="Rectangular Callout 148"/>
              <p:cNvSpPr>
                <a:spLocks noRot="1" noChangeAspect="1" noMove="1" noResize="1" noEditPoints="1" noAdjustHandles="1" noChangeArrowheads="1" noChangeShapeType="1" noTextEdit="1"/>
              </p:cNvSpPr>
              <p:nvPr/>
            </p:nvSpPr>
            <p:spPr>
              <a:xfrm>
                <a:off x="7872319" y="24632"/>
                <a:ext cx="4278762" cy="664791"/>
              </a:xfrm>
              <a:prstGeom prst="wedgeRectCallout">
                <a:avLst>
                  <a:gd name="adj1" fmla="val -47724"/>
                  <a:gd name="adj2" fmla="val -15121"/>
                </a:avLst>
              </a:prstGeom>
              <a:blipFill>
                <a:blip r:embed="rId3"/>
                <a:stretch>
                  <a:fillRect t="-6306" b="-13514"/>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151" name="Rectangular Callout 150"/>
              <p:cNvSpPr/>
              <p:nvPr/>
            </p:nvSpPr>
            <p:spPr>
              <a:xfrm>
                <a:off x="7175921" y="1459344"/>
                <a:ext cx="4853346" cy="847731"/>
              </a:xfrm>
              <a:prstGeom prst="wedgeRectCallout">
                <a:avLst>
                  <a:gd name="adj1" fmla="val 19485"/>
                  <a:gd name="adj2" fmla="val -97984"/>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sz="2000" dirty="0">
                    <a:solidFill>
                      <a:srgbClr val="000000"/>
                    </a:solidFill>
                  </a:rPr>
                  <a:t>Constructing </a:t>
                </a:r>
                <a14:m>
                  <m:oMath xmlns:m="http://schemas.openxmlformats.org/officeDocument/2006/math">
                    <m:acc>
                      <m:accPr>
                        <m:chr m:val="̅"/>
                        <m:ctrlPr>
                          <a:rPr lang="en-CA" sz="2000" b="1" i="1">
                            <a:solidFill>
                              <a:srgbClr val="000000"/>
                            </a:solidFill>
                            <a:latin typeface="Cambria Math" panose="02040503050406030204" pitchFamily="18" charset="0"/>
                          </a:rPr>
                        </m:ctrlPr>
                      </m:accPr>
                      <m:e>
                        <m:r>
                          <a:rPr lang="en-CA" sz="2000" b="1" i="1">
                            <a:solidFill>
                              <a:srgbClr val="000000"/>
                            </a:solidFill>
                            <a:latin typeface="Cambria Math" panose="02040503050406030204" pitchFamily="18" charset="0"/>
                          </a:rPr>
                          <m:t>𝑮</m:t>
                        </m:r>
                      </m:e>
                    </m:acc>
                  </m:oMath>
                </a14:m>
                <a:r>
                  <a:rPr lang="en-CA" sz="2000" dirty="0">
                    <a:solidFill>
                      <a:srgbClr val="000000"/>
                    </a:solidFill>
                  </a:rPr>
                  <a:t> takes </a:t>
                </a:r>
                <a14:m>
                  <m:oMath xmlns:m="http://schemas.openxmlformats.org/officeDocument/2006/math">
                    <m:r>
                      <m:rPr>
                        <m:sty m:val="p"/>
                      </m:rPr>
                      <a:rPr lang="en-CA" sz="2000" b="0" i="0" smtClean="0">
                        <a:solidFill>
                          <a:srgbClr val="000000"/>
                        </a:solidFill>
                        <a:latin typeface="Cambria Math" panose="02040503050406030204" pitchFamily="18" charset="0"/>
                      </a:rPr>
                      <m:t>O</m:t>
                    </m:r>
                    <m:r>
                      <a:rPr lang="en-CA" sz="2000" b="0" i="1" smtClean="0">
                        <a:solidFill>
                          <a:srgbClr val="000000"/>
                        </a:solidFill>
                        <a:latin typeface="Cambria Math" panose="02040503050406030204" pitchFamily="18" charset="0"/>
                      </a:rPr>
                      <m:t>(</m:t>
                    </m:r>
                    <m:sSup>
                      <m:sSupPr>
                        <m:ctrlPr>
                          <a:rPr lang="en-CA" sz="2000" b="0" i="1" smtClean="0">
                            <a:solidFill>
                              <a:srgbClr val="000000"/>
                            </a:solidFill>
                            <a:latin typeface="Cambria Math" panose="02040503050406030204" pitchFamily="18" charset="0"/>
                          </a:rPr>
                        </m:ctrlPr>
                      </m:sSupPr>
                      <m:e>
                        <m:r>
                          <a:rPr lang="en-CA" sz="2000" b="0" i="1" smtClean="0">
                            <a:solidFill>
                              <a:srgbClr val="000000"/>
                            </a:solidFill>
                            <a:latin typeface="Cambria Math" panose="02040503050406030204" pitchFamily="18" charset="0"/>
                          </a:rPr>
                          <m:t>𝑛</m:t>
                        </m:r>
                      </m:e>
                      <m:sup>
                        <m:r>
                          <a:rPr lang="en-CA" sz="2000" b="0" i="1" smtClean="0">
                            <a:solidFill>
                              <a:srgbClr val="000000"/>
                            </a:solidFill>
                            <a:latin typeface="Cambria Math" panose="02040503050406030204" pitchFamily="18" charset="0"/>
                          </a:rPr>
                          <m:t>2</m:t>
                        </m:r>
                      </m:sup>
                    </m:sSup>
                    <m:r>
                      <a:rPr lang="en-CA" sz="2000" b="0" i="1" smtClean="0">
                        <a:solidFill>
                          <a:srgbClr val="000000"/>
                        </a:solidFill>
                        <a:latin typeface="Cambria Math" panose="02040503050406030204" pitchFamily="18" charset="0"/>
                      </a:rPr>
                      <m:t>)</m:t>
                    </m:r>
                  </m:oMath>
                </a14:m>
                <a:r>
                  <a:rPr lang="en-CA" sz="2000" dirty="0">
                    <a:solidFill>
                      <a:srgbClr val="000000"/>
                    </a:solidFill>
                  </a:rPr>
                  <a:t> time, and computing </a:t>
                </a:r>
                <a14:m>
                  <m:oMath xmlns:m="http://schemas.openxmlformats.org/officeDocument/2006/math">
                    <m:r>
                      <a:rPr lang="en-CA" sz="2000" b="0" i="1" smtClean="0">
                        <a:solidFill>
                          <a:srgbClr val="000000"/>
                        </a:solidFill>
                        <a:latin typeface="Cambria Math" panose="02040503050406030204" pitchFamily="18" charset="0"/>
                      </a:rPr>
                      <m:t>𝑛</m:t>
                    </m:r>
                    <m:r>
                      <a:rPr lang="en-CA" sz="2000" b="0" i="1" smtClean="0">
                        <a:solidFill>
                          <a:srgbClr val="000000"/>
                        </a:solidFill>
                        <a:latin typeface="Cambria Math" panose="02040503050406030204" pitchFamily="18" charset="0"/>
                      </a:rPr>
                      <m:t>−</m:t>
                    </m:r>
                    <m:r>
                      <a:rPr lang="en-CA" sz="2000" b="0" i="1" smtClean="0">
                        <a:solidFill>
                          <a:srgbClr val="000000"/>
                        </a:solidFill>
                        <a:latin typeface="Cambria Math" panose="02040503050406030204" pitchFamily="18" charset="0"/>
                      </a:rPr>
                      <m:t>𝑘</m:t>
                    </m:r>
                  </m:oMath>
                </a14:m>
                <a:r>
                  <a:rPr lang="en-CA" sz="2000" dirty="0">
                    <a:solidFill>
                      <a:srgbClr val="000000"/>
                    </a:solidFill>
                  </a:rPr>
                  <a:t> takes </a:t>
                </a:r>
                <a14:m>
                  <m:oMath xmlns:m="http://schemas.openxmlformats.org/officeDocument/2006/math">
                    <m:r>
                      <m:rPr>
                        <m:sty m:val="p"/>
                      </m:rPr>
                      <a:rPr lang="en-CA" sz="2000" b="0" i="0" smtClean="0">
                        <a:solidFill>
                          <a:srgbClr val="000000"/>
                        </a:solidFill>
                        <a:latin typeface="Cambria Math" panose="02040503050406030204" pitchFamily="18" charset="0"/>
                      </a:rPr>
                      <m:t>O</m:t>
                    </m:r>
                    <m:r>
                      <a:rPr lang="en-CA" sz="2000" b="0" i="1" smtClean="0">
                        <a:solidFill>
                          <a:srgbClr val="000000"/>
                        </a:solidFill>
                        <a:latin typeface="Cambria Math" panose="02040503050406030204" pitchFamily="18" charset="0"/>
                      </a:rPr>
                      <m:t>(</m:t>
                    </m:r>
                    <m:func>
                      <m:funcPr>
                        <m:ctrlPr>
                          <a:rPr lang="en-CA" sz="2000" b="0" i="1" smtClean="0">
                            <a:solidFill>
                              <a:srgbClr val="000000"/>
                            </a:solidFill>
                            <a:latin typeface="Cambria Math" panose="02040503050406030204" pitchFamily="18" charset="0"/>
                          </a:rPr>
                        </m:ctrlPr>
                      </m:funcPr>
                      <m:fName>
                        <m:r>
                          <m:rPr>
                            <m:sty m:val="p"/>
                          </m:rPr>
                          <a:rPr lang="en-CA" sz="2000" b="0" i="0" smtClean="0">
                            <a:solidFill>
                              <a:srgbClr val="000000"/>
                            </a:solidFill>
                            <a:latin typeface="Cambria Math" panose="02040503050406030204" pitchFamily="18" charset="0"/>
                          </a:rPr>
                          <m:t>log</m:t>
                        </m:r>
                      </m:fName>
                      <m:e>
                        <m:r>
                          <a:rPr lang="en-CA" sz="2000" b="0" i="1" smtClean="0">
                            <a:solidFill>
                              <a:srgbClr val="000000"/>
                            </a:solidFill>
                            <a:latin typeface="Cambria Math" panose="02040503050406030204" pitchFamily="18" charset="0"/>
                          </a:rPr>
                          <m:t>𝑛</m:t>
                        </m:r>
                      </m:e>
                    </m:func>
                    <m:r>
                      <a:rPr lang="en-CA" sz="2000" b="0" i="1" smtClean="0">
                        <a:solidFill>
                          <a:srgbClr val="000000"/>
                        </a:solidFill>
                        <a:latin typeface="Cambria Math" panose="02040503050406030204" pitchFamily="18" charset="0"/>
                      </a:rPr>
                      <m:t>)</m:t>
                    </m:r>
                  </m:oMath>
                </a14:m>
                <a:r>
                  <a:rPr lang="en-CA" sz="2000" dirty="0">
                    <a:solidFill>
                      <a:srgbClr val="000000"/>
                    </a:solidFill>
                  </a:rPr>
                  <a:t> time.</a:t>
                </a:r>
              </a:p>
            </p:txBody>
          </p:sp>
        </mc:Choice>
        <mc:Fallback>
          <p:sp>
            <p:nvSpPr>
              <p:cNvPr id="151" name="Rectangular Callout 150"/>
              <p:cNvSpPr>
                <a:spLocks noRot="1" noChangeAspect="1" noMove="1" noResize="1" noEditPoints="1" noAdjustHandles="1" noChangeArrowheads="1" noChangeShapeType="1" noTextEdit="1"/>
              </p:cNvSpPr>
              <p:nvPr/>
            </p:nvSpPr>
            <p:spPr>
              <a:xfrm>
                <a:off x="7175921" y="1459344"/>
                <a:ext cx="4853346" cy="847731"/>
              </a:xfrm>
              <a:prstGeom prst="wedgeRectCallout">
                <a:avLst>
                  <a:gd name="adj1" fmla="val 19485"/>
                  <a:gd name="adj2" fmla="val -97984"/>
                </a:avLst>
              </a:prstGeom>
              <a:blipFill>
                <a:blip r:embed="rId4"/>
                <a:stretch>
                  <a:fillRect r="-877" b="-2404"/>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152" name="Rectangular Callout 151"/>
              <p:cNvSpPr/>
              <p:nvPr/>
            </p:nvSpPr>
            <p:spPr>
              <a:xfrm>
                <a:off x="7366148" y="2558965"/>
                <a:ext cx="4712940" cy="770104"/>
              </a:xfrm>
              <a:prstGeom prst="wedgeRectCallout">
                <a:avLst>
                  <a:gd name="adj1" fmla="val 17934"/>
                  <a:gd name="adj2" fmla="val -87464"/>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sz="2000" dirty="0">
                    <a:solidFill>
                      <a:srgbClr val="000000"/>
                    </a:solidFill>
                  </a:rPr>
                  <a:t>So computing </a:t>
                </a:r>
                <a14:m>
                  <m:oMath xmlns:m="http://schemas.openxmlformats.org/officeDocument/2006/math">
                    <m:r>
                      <a:rPr lang="en-CA" sz="2000" b="0" i="1" smtClean="0">
                        <a:solidFill>
                          <a:srgbClr val="000000"/>
                        </a:solidFill>
                        <a:latin typeface="Cambria Math" panose="02040503050406030204" pitchFamily="18" charset="0"/>
                      </a:rPr>
                      <m:t>𝑓</m:t>
                    </m:r>
                    <m:r>
                      <a:rPr lang="en-CA" sz="2000" b="0" i="1" smtClean="0">
                        <a:solidFill>
                          <a:srgbClr val="000000"/>
                        </a:solidFill>
                        <a:latin typeface="Cambria Math" panose="02040503050406030204" pitchFamily="18" charset="0"/>
                      </a:rPr>
                      <m:t>(</m:t>
                    </m:r>
                    <m:r>
                      <a:rPr lang="en-CA" sz="2000" b="0" i="1" smtClean="0">
                        <a:solidFill>
                          <a:srgbClr val="000000"/>
                        </a:solidFill>
                        <a:latin typeface="Cambria Math" panose="02040503050406030204" pitchFamily="18" charset="0"/>
                      </a:rPr>
                      <m:t>𝐼</m:t>
                    </m:r>
                    <m:r>
                      <a:rPr lang="en-CA" sz="2000" b="0" i="1" smtClean="0">
                        <a:solidFill>
                          <a:srgbClr val="000000"/>
                        </a:solidFill>
                        <a:latin typeface="Cambria Math" panose="02040503050406030204" pitchFamily="18" charset="0"/>
                      </a:rPr>
                      <m:t>)</m:t>
                    </m:r>
                  </m:oMath>
                </a14:m>
                <a:r>
                  <a:rPr lang="en-CA" sz="2000" dirty="0">
                    <a:solidFill>
                      <a:srgbClr val="000000"/>
                    </a:solidFill>
                  </a:rPr>
                  <a:t> takes </a:t>
                </a:r>
                <a14:m>
                  <m:oMath xmlns:m="http://schemas.openxmlformats.org/officeDocument/2006/math">
                    <m:r>
                      <m:rPr>
                        <m:sty m:val="p"/>
                      </m:rPr>
                      <a:rPr lang="en-CA" sz="2000" b="0" i="0" smtClean="0">
                        <a:solidFill>
                          <a:srgbClr val="000000"/>
                        </a:solidFill>
                        <a:latin typeface="Cambria Math" panose="02040503050406030204" pitchFamily="18" charset="0"/>
                      </a:rPr>
                      <m:t>O</m:t>
                    </m:r>
                    <m:r>
                      <a:rPr lang="en-CA" sz="2000" b="0" i="1" smtClean="0">
                        <a:solidFill>
                          <a:srgbClr val="000000"/>
                        </a:solidFill>
                        <a:latin typeface="Cambria Math" panose="02040503050406030204" pitchFamily="18" charset="0"/>
                      </a:rPr>
                      <m:t>(</m:t>
                    </m:r>
                    <m:sSup>
                      <m:sSupPr>
                        <m:ctrlPr>
                          <a:rPr lang="en-CA" sz="2000" b="0" i="1" smtClean="0">
                            <a:solidFill>
                              <a:srgbClr val="000000"/>
                            </a:solidFill>
                            <a:latin typeface="Cambria Math" panose="02040503050406030204" pitchFamily="18" charset="0"/>
                          </a:rPr>
                        </m:ctrlPr>
                      </m:sSupPr>
                      <m:e>
                        <m:r>
                          <a:rPr lang="en-CA" sz="2000" b="0" i="1" smtClean="0">
                            <a:solidFill>
                              <a:srgbClr val="000000"/>
                            </a:solidFill>
                            <a:latin typeface="Cambria Math" panose="02040503050406030204" pitchFamily="18" charset="0"/>
                          </a:rPr>
                          <m:t>𝑛</m:t>
                        </m:r>
                      </m:e>
                      <m:sup>
                        <m:r>
                          <a:rPr lang="en-CA" sz="2000" b="0" i="1" smtClean="0">
                            <a:solidFill>
                              <a:srgbClr val="000000"/>
                            </a:solidFill>
                            <a:latin typeface="Cambria Math" panose="02040503050406030204" pitchFamily="18" charset="0"/>
                          </a:rPr>
                          <m:t>2</m:t>
                        </m:r>
                      </m:sup>
                    </m:sSup>
                    <m:r>
                      <a:rPr lang="en-CA" sz="2000" b="0" i="1" smtClean="0">
                        <a:solidFill>
                          <a:srgbClr val="000000"/>
                        </a:solidFill>
                        <a:latin typeface="Cambria Math" panose="02040503050406030204" pitchFamily="18" charset="0"/>
                      </a:rPr>
                      <m:t>)</m:t>
                    </m:r>
                  </m:oMath>
                </a14:m>
                <a:r>
                  <a:rPr lang="en-CA" sz="2000" dirty="0">
                    <a:solidFill>
                      <a:srgbClr val="000000"/>
                    </a:solidFill>
                  </a:rPr>
                  <a:t> time, which is polynomial in </a:t>
                </a:r>
                <a14:m>
                  <m:oMath xmlns:m="http://schemas.openxmlformats.org/officeDocument/2006/math">
                    <m:r>
                      <a:rPr lang="en-CA" sz="2000" b="0" i="1" smtClean="0">
                        <a:solidFill>
                          <a:srgbClr val="000000"/>
                        </a:solidFill>
                        <a:latin typeface="Cambria Math" panose="02040503050406030204" pitchFamily="18" charset="0"/>
                      </a:rPr>
                      <m:t>𝑆𝑖𝑧𝑒</m:t>
                    </m:r>
                    <m:d>
                      <m:dPr>
                        <m:ctrlPr>
                          <a:rPr lang="en-CA" sz="2000" b="0" i="1" smtClean="0">
                            <a:solidFill>
                              <a:srgbClr val="000000"/>
                            </a:solidFill>
                            <a:latin typeface="Cambria Math" panose="02040503050406030204" pitchFamily="18" charset="0"/>
                          </a:rPr>
                        </m:ctrlPr>
                      </m:dPr>
                      <m:e>
                        <m:r>
                          <a:rPr lang="en-CA" sz="2000" b="0" i="1" smtClean="0">
                            <a:solidFill>
                              <a:srgbClr val="000000"/>
                            </a:solidFill>
                            <a:latin typeface="Cambria Math" panose="02040503050406030204" pitchFamily="18" charset="0"/>
                          </a:rPr>
                          <m:t>𝐼</m:t>
                        </m:r>
                      </m:e>
                    </m:d>
                  </m:oMath>
                </a14:m>
                <a:r>
                  <a:rPr lang="en-CA" sz="2000" dirty="0">
                    <a:solidFill>
                      <a:srgbClr val="000000"/>
                    </a:solidFill>
                  </a:rPr>
                  <a:t>.</a:t>
                </a:r>
              </a:p>
            </p:txBody>
          </p:sp>
        </mc:Choice>
        <mc:Fallback>
          <p:sp>
            <p:nvSpPr>
              <p:cNvPr id="152" name="Rectangular Callout 151"/>
              <p:cNvSpPr>
                <a:spLocks noRot="1" noChangeAspect="1" noMove="1" noResize="1" noEditPoints="1" noAdjustHandles="1" noChangeArrowheads="1" noChangeShapeType="1" noTextEdit="1"/>
              </p:cNvSpPr>
              <p:nvPr/>
            </p:nvSpPr>
            <p:spPr>
              <a:xfrm>
                <a:off x="7366148" y="2558965"/>
                <a:ext cx="4712940" cy="770104"/>
              </a:xfrm>
              <a:prstGeom prst="wedgeRectCallout">
                <a:avLst>
                  <a:gd name="adj1" fmla="val 17934"/>
                  <a:gd name="adj2" fmla="val -87464"/>
                </a:avLst>
              </a:prstGeom>
              <a:blipFill>
                <a:blip r:embed="rId5"/>
                <a:stretch>
                  <a:fillRect r="-1032" b="-6250"/>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46" name="Rectangle 45">
                <a:extLst>
                  <a:ext uri="{FF2B5EF4-FFF2-40B4-BE49-F238E27FC236}">
                    <a16:creationId xmlns:a16="http://schemas.microsoft.com/office/drawing/2014/main" id="{D1EC23AA-9F7C-4797-A384-FAA9E4EBA954}"/>
                  </a:ext>
                </a:extLst>
              </p:cNvPr>
              <p:cNvSpPr/>
              <p:nvPr/>
            </p:nvSpPr>
            <p:spPr>
              <a:xfrm>
                <a:off x="115973" y="1885020"/>
                <a:ext cx="2710499" cy="939722"/>
              </a:xfrm>
              <a:prstGeom prst="rect">
                <a:avLst/>
              </a:prstGeom>
              <a:solidFill>
                <a:srgbClr val="FFFFFF"/>
              </a:solidFill>
              <a:ln>
                <a:solidFill>
                  <a:srgbClr val="000000"/>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sz="2000" dirty="0">
                    <a:solidFill>
                      <a:srgbClr val="000000"/>
                    </a:solidFill>
                  </a:rPr>
                  <a:t>Want to solve</a:t>
                </a:r>
              </a:p>
              <a:p>
                <a:pPr algn="ctr"/>
                <a14:m>
                  <m:oMathPara xmlns:m="http://schemas.openxmlformats.org/officeDocument/2006/math">
                    <m:oMathParaPr>
                      <m:jc m:val="centerGroup"/>
                    </m:oMathParaPr>
                    <m:oMath xmlns:m="http://schemas.openxmlformats.org/officeDocument/2006/math">
                      <m:r>
                        <a:rPr lang="en-CA" sz="2000" i="1" dirty="0" smtClean="0">
                          <a:solidFill>
                            <a:srgbClr val="000000"/>
                          </a:solidFill>
                          <a:latin typeface="Cambria Math" panose="02040503050406030204" pitchFamily="18" charset="0"/>
                        </a:rPr>
                        <m:t>𝐶𝑙𝑖𝑞𝑢𝑒</m:t>
                      </m:r>
                      <m:r>
                        <a:rPr lang="en-CA" sz="2000" i="1" dirty="0" smtClean="0">
                          <a:solidFill>
                            <a:srgbClr val="000000"/>
                          </a:solidFill>
                          <a:latin typeface="Cambria Math" panose="02040503050406030204" pitchFamily="18" charset="0"/>
                        </a:rPr>
                        <m:t>(</m:t>
                      </m:r>
                      <m:r>
                        <a:rPr lang="en-CA" sz="2000" i="1" dirty="0" smtClean="0">
                          <a:solidFill>
                            <a:srgbClr val="000000"/>
                          </a:solidFill>
                          <a:latin typeface="Cambria Math" panose="02040503050406030204" pitchFamily="18" charset="0"/>
                        </a:rPr>
                        <m:t>𝐺</m:t>
                      </m:r>
                      <m:r>
                        <a:rPr lang="en-CA" sz="2000" i="1" dirty="0" smtClean="0">
                          <a:solidFill>
                            <a:srgbClr val="000000"/>
                          </a:solidFill>
                          <a:latin typeface="Cambria Math" panose="02040503050406030204" pitchFamily="18" charset="0"/>
                        </a:rPr>
                        <m:t>, </m:t>
                      </m:r>
                      <m:r>
                        <a:rPr lang="en-CA" sz="2000" i="1" dirty="0" smtClean="0">
                          <a:solidFill>
                            <a:srgbClr val="000000"/>
                          </a:solidFill>
                          <a:latin typeface="Cambria Math" panose="02040503050406030204" pitchFamily="18" charset="0"/>
                        </a:rPr>
                        <m:t>𝑘</m:t>
                      </m:r>
                      <m:r>
                        <a:rPr lang="en-CA" sz="2000" i="1" dirty="0" smtClean="0">
                          <a:solidFill>
                            <a:srgbClr val="000000"/>
                          </a:solidFill>
                          <a:latin typeface="Cambria Math" panose="02040503050406030204" pitchFamily="18" charset="0"/>
                        </a:rPr>
                        <m:t>)</m:t>
                      </m:r>
                    </m:oMath>
                  </m:oMathPara>
                </a14:m>
                <a:endParaRPr lang="en-CA" sz="2000" dirty="0">
                  <a:solidFill>
                    <a:srgbClr val="000000"/>
                  </a:solidFill>
                </a:endParaRPr>
              </a:p>
            </p:txBody>
          </p:sp>
        </mc:Choice>
        <mc:Fallback>
          <p:sp>
            <p:nvSpPr>
              <p:cNvPr id="46" name="Rectangle 45">
                <a:extLst>
                  <a:ext uri="{FF2B5EF4-FFF2-40B4-BE49-F238E27FC236}">
                    <a16:creationId xmlns:a16="http://schemas.microsoft.com/office/drawing/2014/main" id="{D1EC23AA-9F7C-4797-A384-FAA9E4EBA954}"/>
                  </a:ext>
                </a:extLst>
              </p:cNvPr>
              <p:cNvSpPr>
                <a:spLocks noRot="1" noChangeAspect="1" noMove="1" noResize="1" noEditPoints="1" noAdjustHandles="1" noChangeArrowheads="1" noChangeShapeType="1" noTextEdit="1"/>
              </p:cNvSpPr>
              <p:nvPr/>
            </p:nvSpPr>
            <p:spPr>
              <a:xfrm>
                <a:off x="115973" y="1885020"/>
                <a:ext cx="2710499" cy="939722"/>
              </a:xfrm>
              <a:prstGeom prst="rect">
                <a:avLst/>
              </a:prstGeom>
              <a:blipFill>
                <a:blip r:embed="rId6"/>
                <a:stretch>
                  <a:fillRect/>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47" name="Rectangle 46">
                <a:extLst>
                  <a:ext uri="{FF2B5EF4-FFF2-40B4-BE49-F238E27FC236}">
                    <a16:creationId xmlns:a16="http://schemas.microsoft.com/office/drawing/2014/main" id="{5D79184D-36A4-4F5A-8FD3-3F9722E1ACE3}"/>
                  </a:ext>
                </a:extLst>
              </p:cNvPr>
              <p:cNvSpPr/>
              <p:nvPr/>
            </p:nvSpPr>
            <p:spPr>
              <a:xfrm>
                <a:off x="115974" y="4742426"/>
                <a:ext cx="2774354" cy="1019589"/>
              </a:xfrm>
              <a:prstGeom prst="rect">
                <a:avLst/>
              </a:prstGeom>
              <a:solidFill>
                <a:srgbClr val="FFFFFF"/>
              </a:solid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CA" sz="2000" dirty="0">
                    <a:solidFill>
                      <a:srgbClr val="000000"/>
                    </a:solidFill>
                  </a:rPr>
                  <a:t>Idea: reduce to</a:t>
                </a:r>
              </a:p>
              <a:p>
                <a:pPr algn="ctr"/>
                <a14:m>
                  <m:oMathPara xmlns:m="http://schemas.openxmlformats.org/officeDocument/2006/math">
                    <m:oMathParaPr>
                      <m:jc m:val="centerGroup"/>
                    </m:oMathParaPr>
                    <m:oMath xmlns:m="http://schemas.openxmlformats.org/officeDocument/2006/math">
                      <m:r>
                        <a:rPr lang="en-CA" sz="2000" i="1" dirty="0">
                          <a:solidFill>
                            <a:srgbClr val="000000"/>
                          </a:solidFill>
                          <a:latin typeface="Cambria Math" panose="02040503050406030204" pitchFamily="18" charset="0"/>
                        </a:rPr>
                        <m:t>𝑉𝑒𝑟𝑡𝑒𝑥𝐶𝑜𝑣𝑒𝑟</m:t>
                      </m:r>
                      <m:r>
                        <a:rPr lang="en-CA" sz="2000" i="1" dirty="0">
                          <a:solidFill>
                            <a:srgbClr val="000000"/>
                          </a:solidFill>
                          <a:latin typeface="Cambria Math" panose="02040503050406030204" pitchFamily="18" charset="0"/>
                        </a:rPr>
                        <m:t>(</m:t>
                      </m:r>
                      <m:acc>
                        <m:accPr>
                          <m:chr m:val="̅"/>
                          <m:ctrlPr>
                            <a:rPr lang="en-CA" sz="2000" b="1" i="1">
                              <a:solidFill>
                                <a:srgbClr val="000000"/>
                              </a:solidFill>
                              <a:latin typeface="Cambria Math" panose="02040503050406030204" pitchFamily="18" charset="0"/>
                            </a:rPr>
                          </m:ctrlPr>
                        </m:accPr>
                        <m:e>
                          <m:r>
                            <a:rPr lang="en-CA" sz="2000" b="1" i="1">
                              <a:solidFill>
                                <a:srgbClr val="000000"/>
                              </a:solidFill>
                              <a:latin typeface="Cambria Math" panose="02040503050406030204" pitchFamily="18" charset="0"/>
                            </a:rPr>
                            <m:t>𝑮</m:t>
                          </m:r>
                        </m:e>
                      </m:acc>
                      <m:r>
                        <a:rPr lang="en-CA" sz="2000" i="1" dirty="0">
                          <a:solidFill>
                            <a:srgbClr val="000000"/>
                          </a:solidFill>
                          <a:latin typeface="Cambria Math" panose="02040503050406030204" pitchFamily="18" charset="0"/>
                        </a:rPr>
                        <m:t>, </m:t>
                      </m:r>
                      <m:r>
                        <a:rPr lang="en-CA" sz="2000" b="0" i="1" dirty="0" smtClean="0">
                          <a:solidFill>
                            <a:srgbClr val="000000"/>
                          </a:solidFill>
                          <a:latin typeface="Cambria Math" panose="02040503050406030204" pitchFamily="18" charset="0"/>
                        </a:rPr>
                        <m:t>𝑛</m:t>
                      </m:r>
                      <m:r>
                        <a:rPr lang="en-CA" sz="2000" b="0" i="1" dirty="0" smtClean="0">
                          <a:solidFill>
                            <a:srgbClr val="000000"/>
                          </a:solidFill>
                          <a:latin typeface="Cambria Math" panose="02040503050406030204" pitchFamily="18" charset="0"/>
                        </a:rPr>
                        <m:t>−</m:t>
                      </m:r>
                      <m:r>
                        <a:rPr lang="en-CA" sz="2000" b="0" i="1" dirty="0" smtClean="0">
                          <a:solidFill>
                            <a:srgbClr val="000000"/>
                          </a:solidFill>
                          <a:latin typeface="Cambria Math" panose="02040503050406030204" pitchFamily="18" charset="0"/>
                        </a:rPr>
                        <m:t>𝑘</m:t>
                      </m:r>
                      <m:r>
                        <a:rPr lang="en-CA" sz="2000" i="1" dirty="0">
                          <a:solidFill>
                            <a:srgbClr val="000000"/>
                          </a:solidFill>
                          <a:latin typeface="Cambria Math" panose="02040503050406030204" pitchFamily="18" charset="0"/>
                        </a:rPr>
                        <m:t>)</m:t>
                      </m:r>
                    </m:oMath>
                  </m:oMathPara>
                </a14:m>
                <a:endParaRPr lang="en-CA" sz="2000" dirty="0">
                  <a:solidFill>
                    <a:srgbClr val="000000"/>
                  </a:solidFill>
                </a:endParaRPr>
              </a:p>
            </p:txBody>
          </p:sp>
        </mc:Choice>
        <mc:Fallback>
          <p:sp>
            <p:nvSpPr>
              <p:cNvPr id="47" name="Rectangle 46">
                <a:extLst>
                  <a:ext uri="{FF2B5EF4-FFF2-40B4-BE49-F238E27FC236}">
                    <a16:creationId xmlns:a16="http://schemas.microsoft.com/office/drawing/2014/main" id="{5D79184D-36A4-4F5A-8FD3-3F9722E1ACE3}"/>
                  </a:ext>
                </a:extLst>
              </p:cNvPr>
              <p:cNvSpPr>
                <a:spLocks noRot="1" noChangeAspect="1" noMove="1" noResize="1" noEditPoints="1" noAdjustHandles="1" noChangeArrowheads="1" noChangeShapeType="1" noTextEdit="1"/>
              </p:cNvSpPr>
              <p:nvPr/>
            </p:nvSpPr>
            <p:spPr>
              <a:xfrm>
                <a:off x="115974" y="4742426"/>
                <a:ext cx="2774354" cy="1019589"/>
              </a:xfrm>
              <a:prstGeom prst="rect">
                <a:avLst/>
              </a:prstGeom>
              <a:blipFill>
                <a:blip r:embed="rId7"/>
                <a:stretch>
                  <a:fillRect/>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44" name="Rectangular Callout 148">
                <a:extLst>
                  <a:ext uri="{FF2B5EF4-FFF2-40B4-BE49-F238E27FC236}">
                    <a16:creationId xmlns:a16="http://schemas.microsoft.com/office/drawing/2014/main" id="{2B3543D9-AF70-4839-A8C8-3CA79F8FE714}"/>
                  </a:ext>
                </a:extLst>
              </p:cNvPr>
              <p:cNvSpPr/>
              <p:nvPr/>
            </p:nvSpPr>
            <p:spPr>
              <a:xfrm>
                <a:off x="7872319" y="726706"/>
                <a:ext cx="4278762" cy="365973"/>
              </a:xfrm>
              <a:prstGeom prst="wedgeRectCallout">
                <a:avLst>
                  <a:gd name="adj1" fmla="val -47724"/>
                  <a:gd name="adj2" fmla="val -15121"/>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sz="2000" b="1" dirty="0">
                    <a:solidFill>
                      <a:srgbClr val="000000"/>
                    </a:solidFill>
                  </a:rPr>
                  <a:t>Time to compute </a:t>
                </a:r>
                <a14:m>
                  <m:oMath xmlns:m="http://schemas.openxmlformats.org/officeDocument/2006/math">
                    <m:r>
                      <a:rPr lang="en-CA" sz="2000" b="1" i="1" smtClean="0">
                        <a:solidFill>
                          <a:srgbClr val="000000"/>
                        </a:solidFill>
                        <a:latin typeface="Cambria Math" panose="02040503050406030204" pitchFamily="18" charset="0"/>
                      </a:rPr>
                      <m:t>𝒇</m:t>
                    </m:r>
                    <m:r>
                      <a:rPr lang="en-CA" sz="2000" b="1" i="1" smtClean="0">
                        <a:solidFill>
                          <a:srgbClr val="000000"/>
                        </a:solidFill>
                        <a:latin typeface="Cambria Math" panose="02040503050406030204" pitchFamily="18" charset="0"/>
                      </a:rPr>
                      <m:t>(</m:t>
                    </m:r>
                    <m:r>
                      <a:rPr lang="en-CA" sz="2000" b="1" i="1" smtClean="0">
                        <a:solidFill>
                          <a:srgbClr val="000000"/>
                        </a:solidFill>
                        <a:latin typeface="Cambria Math" panose="02040503050406030204" pitchFamily="18" charset="0"/>
                      </a:rPr>
                      <m:t>𝑰</m:t>
                    </m:r>
                    <m:r>
                      <a:rPr lang="en-CA" sz="2000" b="1" i="1" smtClean="0">
                        <a:solidFill>
                          <a:srgbClr val="000000"/>
                        </a:solidFill>
                        <a:latin typeface="Cambria Math" panose="02040503050406030204" pitchFamily="18" charset="0"/>
                      </a:rPr>
                      <m:t>)</m:t>
                    </m:r>
                  </m:oMath>
                </a14:m>
                <a:r>
                  <a:rPr lang="en-CA" sz="2000" b="1" dirty="0">
                    <a:solidFill>
                      <a:srgbClr val="000000"/>
                    </a:solidFill>
                  </a:rPr>
                  <a:t>?</a:t>
                </a:r>
                <a:endParaRPr lang="en-CA" sz="2000" dirty="0">
                  <a:solidFill>
                    <a:srgbClr val="000000"/>
                  </a:solidFill>
                </a:endParaRPr>
              </a:p>
            </p:txBody>
          </p:sp>
        </mc:Choice>
        <mc:Fallback>
          <p:sp>
            <p:nvSpPr>
              <p:cNvPr id="44" name="Rectangular Callout 148">
                <a:extLst>
                  <a:ext uri="{FF2B5EF4-FFF2-40B4-BE49-F238E27FC236}">
                    <a16:creationId xmlns:a16="http://schemas.microsoft.com/office/drawing/2014/main" id="{2B3543D9-AF70-4839-A8C8-3CA79F8FE714}"/>
                  </a:ext>
                </a:extLst>
              </p:cNvPr>
              <p:cNvSpPr>
                <a:spLocks noRot="1" noChangeAspect="1" noMove="1" noResize="1" noEditPoints="1" noAdjustHandles="1" noChangeArrowheads="1" noChangeShapeType="1" noTextEdit="1"/>
              </p:cNvSpPr>
              <p:nvPr/>
            </p:nvSpPr>
            <p:spPr>
              <a:xfrm>
                <a:off x="7872319" y="726706"/>
                <a:ext cx="4278762" cy="365973"/>
              </a:xfrm>
              <a:prstGeom prst="wedgeRectCallout">
                <a:avLst>
                  <a:gd name="adj1" fmla="val -47724"/>
                  <a:gd name="adj2" fmla="val -15121"/>
                </a:avLst>
              </a:prstGeom>
              <a:blipFill>
                <a:blip r:embed="rId8"/>
                <a:stretch>
                  <a:fillRect t="-11290" b="-32258"/>
                </a:stretch>
              </a:blipFill>
              <a:ln>
                <a:solidFill>
                  <a:srgbClr val="000000"/>
                </a:solidFill>
              </a:ln>
            </p:spPr>
            <p:txBody>
              <a:bodyPr/>
              <a:lstStyle/>
              <a:p>
                <a:r>
                  <a:rPr lang="en-CA">
                    <a:noFill/>
                  </a:rPr>
                  <a:t> </a:t>
                </a:r>
              </a:p>
            </p:txBody>
          </p:sp>
        </mc:Fallback>
      </mc:AlternateContent>
      <p:sp>
        <p:nvSpPr>
          <p:cNvPr id="4" name="Slide Number Placeholder 3">
            <a:extLst>
              <a:ext uri="{FF2B5EF4-FFF2-40B4-BE49-F238E27FC236}">
                <a16:creationId xmlns:a16="http://schemas.microsoft.com/office/drawing/2014/main" id="{7EBB7F85-C77D-30F2-E9B9-FF849E62C4BD}"/>
              </a:ext>
            </a:extLst>
          </p:cNvPr>
          <p:cNvSpPr>
            <a:spLocks noGrp="1"/>
          </p:cNvSpPr>
          <p:nvPr>
            <p:ph type="sldNum" sz="quarter" idx="12"/>
          </p:nvPr>
        </p:nvSpPr>
        <p:spPr/>
        <p:txBody>
          <a:bodyPr/>
          <a:lstStyle/>
          <a:p>
            <a:fld id="{D57F1E4F-1CFF-5643-939E-217C01CDF565}" type="slidenum">
              <a:rPr lang="en-US" smtClean="0">
                <a:solidFill>
                  <a:srgbClr val="000000"/>
                </a:solidFill>
              </a:rPr>
              <a:pPr/>
              <a:t>25</a:t>
            </a:fld>
            <a:endParaRPr lang="en-US" dirty="0">
              <a:solidFill>
                <a:srgbClr val="000000"/>
              </a:solidFill>
            </a:endParaRPr>
          </a:p>
        </p:txBody>
      </p:sp>
    </p:spTree>
    <p:extLst>
      <p:ext uri="{BB962C8B-B14F-4D97-AF65-F5344CB8AC3E}">
        <p14:creationId xmlns:p14="http://schemas.microsoft.com/office/powerpoint/2010/main" val="3895197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fade">
                                      <p:cBhvr>
                                        <p:cTn id="7" dur="500"/>
                                        <p:tgtEl>
                                          <p:spTgt spid="14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500"/>
                                        <p:tgtEl>
                                          <p:spTgt spid="4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51"/>
                                        </p:tgtEl>
                                        <p:attrNameLst>
                                          <p:attrName>style.visibility</p:attrName>
                                        </p:attrNameLst>
                                      </p:cBhvr>
                                      <p:to>
                                        <p:strVal val="visible"/>
                                      </p:to>
                                    </p:set>
                                    <p:animEffect transition="in" filter="fade">
                                      <p:cBhvr>
                                        <p:cTn id="16" dur="500"/>
                                        <p:tgtEl>
                                          <p:spTgt spid="151"/>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52"/>
                                        </p:tgtEl>
                                        <p:attrNameLst>
                                          <p:attrName>style.visibility</p:attrName>
                                        </p:attrNameLst>
                                      </p:cBhvr>
                                      <p:to>
                                        <p:strVal val="visible"/>
                                      </p:to>
                                    </p:set>
                                    <p:animEffect transition="in" filter="fade">
                                      <p:cBhvr>
                                        <p:cTn id="20" dur="5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animBg="1"/>
      <p:bldP spid="151" grpId="0" animBg="1"/>
      <p:bldP spid="152" grpId="0" animBg="1"/>
      <p:bldP spid="4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669" y="-2"/>
            <a:ext cx="11825486" cy="1028386"/>
          </a:xfrm>
        </p:spPr>
        <p:txBody>
          <a:bodyPr>
            <a:normAutofit fontScale="90000"/>
          </a:bodyPr>
          <a:lstStyle/>
          <a:p>
            <a:r>
              <a:rPr lang="en-CA" dirty="0">
                <a:solidFill>
                  <a:srgbClr val="000000"/>
                </a:solidFill>
              </a:rPr>
              <a:t>Proving this is a </a:t>
            </a:r>
            <a:r>
              <a:rPr lang="en-CA" b="1" dirty="0">
                <a:solidFill>
                  <a:srgbClr val="000000"/>
                </a:solidFill>
              </a:rPr>
              <a:t>Polynomial transformation</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26839" y="1236374"/>
                <a:ext cx="10820572" cy="3596018"/>
              </a:xfrm>
            </p:spPr>
            <p:txBody>
              <a:bodyPr>
                <a:normAutofit/>
              </a:bodyPr>
              <a:lstStyle/>
              <a:p>
                <a:r>
                  <a:rPr lang="en-CA" b="0" dirty="0">
                    <a:solidFill>
                      <a:srgbClr val="000000"/>
                    </a:solidFill>
                    <a:latin typeface="+mj-lt"/>
                  </a:rPr>
                  <a:t>We denote Clique by </a:t>
                </a:r>
                <a14:m>
                  <m:oMath xmlns:m="http://schemas.openxmlformats.org/officeDocument/2006/math">
                    <m:r>
                      <a:rPr lang="en-CA" b="0" i="1" smtClean="0">
                        <a:solidFill>
                          <a:srgbClr val="000000"/>
                        </a:solidFill>
                        <a:latin typeface="Cambria Math" panose="02040503050406030204" pitchFamily="18" charset="0"/>
                      </a:rPr>
                      <m:t>𝐶𝐿</m:t>
                    </m:r>
                  </m:oMath>
                </a14:m>
                <a:r>
                  <a:rPr lang="en-CA" b="0" dirty="0">
                    <a:solidFill>
                      <a:srgbClr val="000000"/>
                    </a:solidFill>
                    <a:latin typeface="+mj-lt"/>
                  </a:rPr>
                  <a:t> and Vertex-Cover by </a:t>
                </a:r>
                <a14:m>
                  <m:oMath xmlns:m="http://schemas.openxmlformats.org/officeDocument/2006/math">
                    <m:r>
                      <a:rPr lang="en-CA" b="0" i="1" dirty="0" smtClean="0">
                        <a:solidFill>
                          <a:srgbClr val="000000"/>
                        </a:solidFill>
                        <a:latin typeface="Cambria Math" panose="02040503050406030204" pitchFamily="18" charset="0"/>
                      </a:rPr>
                      <m:t>𝑉𝐶</m:t>
                    </m:r>
                  </m:oMath>
                </a14:m>
                <a:endParaRPr lang="en-CA" b="0" dirty="0">
                  <a:solidFill>
                    <a:srgbClr val="000000"/>
                  </a:solidFill>
                  <a:latin typeface="+mj-lt"/>
                </a:endParaRPr>
              </a:p>
              <a:p>
                <a14:m>
                  <m:oMath xmlns:m="http://schemas.openxmlformats.org/officeDocument/2006/math">
                    <m:r>
                      <a:rPr lang="en-CA" b="0" i="1" smtClean="0">
                        <a:solidFill>
                          <a:srgbClr val="000000"/>
                        </a:solidFill>
                        <a:latin typeface="Cambria Math" panose="02040503050406030204" pitchFamily="18" charset="0"/>
                      </a:rPr>
                      <m:t>𝐶𝐿</m:t>
                    </m:r>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m:t>
                        </m:r>
                      </m:e>
                      <m:sub>
                        <m:r>
                          <a:rPr lang="en-CA" b="0" i="1" smtClean="0">
                            <a:solidFill>
                              <a:srgbClr val="000000"/>
                            </a:solidFill>
                            <a:latin typeface="Cambria Math" panose="02040503050406030204" pitchFamily="18" charset="0"/>
                          </a:rPr>
                          <m:t>𝑃</m:t>
                        </m:r>
                      </m:sub>
                    </m:sSub>
                    <m:r>
                      <a:rPr lang="en-CA" b="0" i="1" smtClean="0">
                        <a:solidFill>
                          <a:srgbClr val="000000"/>
                        </a:solidFill>
                        <a:latin typeface="Cambria Math" panose="02040503050406030204" pitchFamily="18" charset="0"/>
                      </a:rPr>
                      <m:t>𝑉𝐶</m:t>
                    </m:r>
                  </m:oMath>
                </a14:m>
                <a:r>
                  <a:rPr lang="en-CA" dirty="0">
                    <a:solidFill>
                      <a:srgbClr val="000000"/>
                    </a:solidFill>
                    <a:latin typeface="+mj-lt"/>
                  </a:rPr>
                  <a:t> </a:t>
                </a:r>
                <a:r>
                  <a:rPr lang="en-CA" b="1" u="sng" dirty="0">
                    <a:solidFill>
                      <a:srgbClr val="000000"/>
                    </a:solidFill>
                    <a:latin typeface="+mj-lt"/>
                  </a:rPr>
                  <a:t>iff</a:t>
                </a:r>
                <a:r>
                  <a:rPr lang="en-CA" b="0" dirty="0">
                    <a:solidFill>
                      <a:srgbClr val="000000"/>
                    </a:solidFill>
                    <a:latin typeface="+mj-lt"/>
                  </a:rPr>
                  <a:t> there exists </a:t>
                </a:r>
                <a14:m>
                  <m:oMath xmlns:m="http://schemas.openxmlformats.org/officeDocument/2006/math">
                    <m:r>
                      <a:rPr lang="en-CA" b="0" i="1" smtClean="0">
                        <a:solidFill>
                          <a:srgbClr val="000000"/>
                        </a:solidFill>
                        <a:latin typeface="Cambria Math" panose="02040503050406030204" pitchFamily="18" charset="0"/>
                      </a:rPr>
                      <m:t>𝑓</m:t>
                    </m:r>
                    <m:r>
                      <a:rPr lang="en-CA" b="0" i="1" smtClean="0">
                        <a:solidFill>
                          <a:srgbClr val="000000"/>
                        </a:solidFill>
                        <a:latin typeface="Cambria Math" panose="02040503050406030204" pitchFamily="18" charset="0"/>
                      </a:rPr>
                      <m:t> :</m:t>
                    </m:r>
                    <m:r>
                      <a:rPr lang="en-CA" b="0" i="1" smtClean="0">
                        <a:solidFill>
                          <a:srgbClr val="000000"/>
                        </a:solidFill>
                        <a:latin typeface="Cambria Math" panose="02040503050406030204" pitchFamily="18" charset="0"/>
                      </a:rPr>
                      <m:t>ℐ</m:t>
                    </m:r>
                    <m:d>
                      <m:dPr>
                        <m:ctrlPr>
                          <a:rPr lang="en-CA" b="0" i="1" smtClean="0">
                            <a:solidFill>
                              <a:srgbClr val="000000"/>
                            </a:solidFill>
                            <a:latin typeface="Cambria Math" panose="02040503050406030204" pitchFamily="18" charset="0"/>
                          </a:rPr>
                        </m:ctrlPr>
                      </m:dPr>
                      <m:e>
                        <m:r>
                          <a:rPr lang="en-CA" b="0" i="1" smtClean="0">
                            <a:solidFill>
                              <a:srgbClr val="000000"/>
                            </a:solidFill>
                            <a:latin typeface="Cambria Math" panose="02040503050406030204" pitchFamily="18" charset="0"/>
                          </a:rPr>
                          <m:t>𝐶𝐿</m:t>
                        </m:r>
                      </m:e>
                    </m:d>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ℐ</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𝑉𝐶</m:t>
                    </m:r>
                    <m:r>
                      <a:rPr lang="en-CA" b="0" i="1" smtClean="0">
                        <a:solidFill>
                          <a:srgbClr val="000000"/>
                        </a:solidFill>
                        <a:latin typeface="Cambria Math" panose="02040503050406030204" pitchFamily="18" charset="0"/>
                      </a:rPr>
                      <m:t>)</m:t>
                    </m:r>
                  </m:oMath>
                </a14:m>
                <a:r>
                  <a:rPr lang="en-CA" b="0" dirty="0">
                    <a:solidFill>
                      <a:srgbClr val="000000"/>
                    </a:solidFill>
                    <a:latin typeface="+mj-lt"/>
                  </a:rPr>
                  <a:t> such that:</a:t>
                </a:r>
              </a:p>
              <a:p>
                <a:pPr lvl="1"/>
                <a14:m>
                  <m:oMath xmlns:m="http://schemas.openxmlformats.org/officeDocument/2006/math">
                    <m:r>
                      <a:rPr lang="en-CA" b="0" i="1" smtClean="0">
                        <a:solidFill>
                          <a:srgbClr val="000000"/>
                        </a:solidFill>
                        <a:latin typeface="Cambria Math" panose="02040503050406030204" pitchFamily="18" charset="0"/>
                      </a:rPr>
                      <m:t>𝑓</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𝐼</m:t>
                    </m:r>
                    <m:r>
                      <a:rPr lang="en-CA" b="0" i="1" smtClean="0">
                        <a:solidFill>
                          <a:srgbClr val="000000"/>
                        </a:solidFill>
                        <a:latin typeface="Cambria Math" panose="02040503050406030204" pitchFamily="18" charset="0"/>
                      </a:rPr>
                      <m:t>)</m:t>
                    </m:r>
                  </m:oMath>
                </a14:m>
                <a:r>
                  <a:rPr lang="en-CA" dirty="0">
                    <a:solidFill>
                      <a:srgbClr val="000000"/>
                    </a:solidFill>
                  </a:rPr>
                  <a:t> is computable in poly-time, for all </a:t>
                </a:r>
                <a14:m>
                  <m:oMath xmlns:m="http://schemas.openxmlformats.org/officeDocument/2006/math">
                    <m:r>
                      <a:rPr lang="en-CA" b="0" i="1" smtClean="0">
                        <a:solidFill>
                          <a:srgbClr val="000000"/>
                        </a:solidFill>
                        <a:latin typeface="Cambria Math" panose="02040503050406030204" pitchFamily="18" charset="0"/>
                      </a:rPr>
                      <m:t>𝐼</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ℐ</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𝐶𝐿</m:t>
                    </m:r>
                    <m:r>
                      <a:rPr lang="en-CA" b="0" i="1" smtClean="0">
                        <a:solidFill>
                          <a:srgbClr val="000000"/>
                        </a:solidFill>
                        <a:latin typeface="Cambria Math" panose="02040503050406030204" pitchFamily="18" charset="0"/>
                      </a:rPr>
                      <m:t>)</m:t>
                    </m:r>
                  </m:oMath>
                </a14:m>
                <a:endParaRPr lang="en-CA" dirty="0">
                  <a:solidFill>
                    <a:srgbClr val="000000"/>
                  </a:solidFill>
                </a:endParaRPr>
              </a:p>
              <a:p>
                <a:pPr lvl="1"/>
                <a:r>
                  <a:rPr lang="en-CA" b="1" dirty="0">
                    <a:solidFill>
                      <a:srgbClr val="000000"/>
                    </a:solidFill>
                  </a:rPr>
                  <a:t>If </a:t>
                </a:r>
                <a14:m>
                  <m:oMath xmlns:m="http://schemas.openxmlformats.org/officeDocument/2006/math">
                    <m:r>
                      <a:rPr lang="en-CA" b="1" i="1" smtClean="0">
                        <a:solidFill>
                          <a:srgbClr val="000000"/>
                        </a:solidFill>
                        <a:latin typeface="Cambria Math" panose="02040503050406030204" pitchFamily="18" charset="0"/>
                      </a:rPr>
                      <m:t>𝑰</m:t>
                    </m:r>
                    <m:r>
                      <a:rPr lang="en-CA" b="1" i="1" smtClean="0">
                        <a:solidFill>
                          <a:srgbClr val="000000"/>
                        </a:solidFill>
                        <a:latin typeface="Cambria Math" panose="02040503050406030204" pitchFamily="18" charset="0"/>
                      </a:rPr>
                      <m:t>∈</m:t>
                    </m:r>
                    <m:sSub>
                      <m:sSubPr>
                        <m:ctrlPr>
                          <a:rPr lang="en-CA" b="1" i="1" smtClean="0">
                            <a:solidFill>
                              <a:srgbClr val="000000"/>
                            </a:solidFill>
                            <a:latin typeface="Cambria Math" panose="02040503050406030204" pitchFamily="18" charset="0"/>
                          </a:rPr>
                        </m:ctrlPr>
                      </m:sSubPr>
                      <m:e>
                        <m:r>
                          <a:rPr lang="en-CA" b="1" i="1" smtClean="0">
                            <a:solidFill>
                              <a:srgbClr val="000000"/>
                            </a:solidFill>
                            <a:latin typeface="Cambria Math" panose="02040503050406030204" pitchFamily="18" charset="0"/>
                          </a:rPr>
                          <m:t>𝓘</m:t>
                        </m:r>
                      </m:e>
                      <m:sub>
                        <m:r>
                          <a:rPr lang="en-CA" b="1" i="1" smtClean="0">
                            <a:solidFill>
                              <a:srgbClr val="000000"/>
                            </a:solidFill>
                            <a:latin typeface="Cambria Math" panose="02040503050406030204" pitchFamily="18" charset="0"/>
                          </a:rPr>
                          <m:t>𝒚𝒆𝒔</m:t>
                        </m:r>
                      </m:sub>
                    </m:sSub>
                    <m:r>
                      <a:rPr lang="en-CA" b="1" i="1" smtClean="0">
                        <a:solidFill>
                          <a:srgbClr val="000000"/>
                        </a:solidFill>
                        <a:latin typeface="Cambria Math" panose="02040503050406030204" pitchFamily="18" charset="0"/>
                      </a:rPr>
                      <m:t>(</m:t>
                    </m:r>
                    <m:r>
                      <a:rPr lang="en-CA" b="1" i="1" smtClean="0">
                        <a:solidFill>
                          <a:srgbClr val="000000"/>
                        </a:solidFill>
                        <a:latin typeface="Cambria Math" panose="02040503050406030204" pitchFamily="18" charset="0"/>
                      </a:rPr>
                      <m:t>𝑪𝑳</m:t>
                    </m:r>
                    <m:r>
                      <a:rPr lang="en-CA" b="1" i="1" smtClean="0">
                        <a:solidFill>
                          <a:srgbClr val="000000"/>
                        </a:solidFill>
                        <a:latin typeface="Cambria Math" panose="02040503050406030204" pitchFamily="18" charset="0"/>
                      </a:rPr>
                      <m:t>)</m:t>
                    </m:r>
                  </m:oMath>
                </a14:m>
                <a:r>
                  <a:rPr lang="en-CA" b="1" dirty="0">
                    <a:solidFill>
                      <a:srgbClr val="000000"/>
                    </a:solidFill>
                  </a:rPr>
                  <a:t> then </a:t>
                </a:r>
                <a14:m>
                  <m:oMath xmlns:m="http://schemas.openxmlformats.org/officeDocument/2006/math">
                    <m:r>
                      <a:rPr lang="en-CA" b="1" i="1" smtClean="0">
                        <a:solidFill>
                          <a:srgbClr val="000000"/>
                        </a:solidFill>
                        <a:latin typeface="Cambria Math" panose="02040503050406030204" pitchFamily="18" charset="0"/>
                      </a:rPr>
                      <m:t>𝒇</m:t>
                    </m:r>
                    <m:d>
                      <m:dPr>
                        <m:ctrlPr>
                          <a:rPr lang="en-CA" b="1" i="1" smtClean="0">
                            <a:solidFill>
                              <a:srgbClr val="000000"/>
                            </a:solidFill>
                            <a:latin typeface="Cambria Math" panose="02040503050406030204" pitchFamily="18" charset="0"/>
                          </a:rPr>
                        </m:ctrlPr>
                      </m:dPr>
                      <m:e>
                        <m:r>
                          <a:rPr lang="en-CA" b="1" i="1" smtClean="0">
                            <a:solidFill>
                              <a:srgbClr val="000000"/>
                            </a:solidFill>
                            <a:latin typeface="Cambria Math" panose="02040503050406030204" pitchFamily="18" charset="0"/>
                          </a:rPr>
                          <m:t>𝑰</m:t>
                        </m:r>
                      </m:e>
                    </m:d>
                    <m:r>
                      <a:rPr lang="en-CA" b="1" i="1" smtClean="0">
                        <a:solidFill>
                          <a:srgbClr val="000000"/>
                        </a:solidFill>
                        <a:latin typeface="Cambria Math" panose="02040503050406030204" pitchFamily="18" charset="0"/>
                      </a:rPr>
                      <m:t>∈</m:t>
                    </m:r>
                    <m:sSub>
                      <m:sSubPr>
                        <m:ctrlPr>
                          <a:rPr lang="en-CA" b="1" i="1" smtClean="0">
                            <a:solidFill>
                              <a:srgbClr val="000000"/>
                            </a:solidFill>
                            <a:latin typeface="Cambria Math" panose="02040503050406030204" pitchFamily="18" charset="0"/>
                          </a:rPr>
                        </m:ctrlPr>
                      </m:sSubPr>
                      <m:e>
                        <m:r>
                          <a:rPr lang="en-CA" b="1" i="1" smtClean="0">
                            <a:solidFill>
                              <a:srgbClr val="000000"/>
                            </a:solidFill>
                            <a:latin typeface="Cambria Math" panose="02040503050406030204" pitchFamily="18" charset="0"/>
                          </a:rPr>
                          <m:t>𝓘</m:t>
                        </m:r>
                      </m:e>
                      <m:sub>
                        <m:r>
                          <a:rPr lang="en-CA" b="1" i="1" smtClean="0">
                            <a:solidFill>
                              <a:srgbClr val="000000"/>
                            </a:solidFill>
                            <a:latin typeface="Cambria Math" panose="02040503050406030204" pitchFamily="18" charset="0"/>
                          </a:rPr>
                          <m:t>𝒚𝒆𝒔</m:t>
                        </m:r>
                      </m:sub>
                    </m:sSub>
                    <m:r>
                      <a:rPr lang="en-CA" b="1" i="1" smtClean="0">
                        <a:solidFill>
                          <a:srgbClr val="000000"/>
                        </a:solidFill>
                        <a:latin typeface="Cambria Math" panose="02040503050406030204" pitchFamily="18" charset="0"/>
                      </a:rPr>
                      <m:t>(</m:t>
                    </m:r>
                    <m:r>
                      <a:rPr lang="en-CA" b="1" i="1" smtClean="0">
                        <a:solidFill>
                          <a:srgbClr val="000000"/>
                        </a:solidFill>
                        <a:latin typeface="Cambria Math" panose="02040503050406030204" pitchFamily="18" charset="0"/>
                      </a:rPr>
                      <m:t>𝑽𝑪</m:t>
                    </m:r>
                    <m:r>
                      <a:rPr lang="en-CA" b="1" i="1" smtClean="0">
                        <a:solidFill>
                          <a:srgbClr val="000000"/>
                        </a:solidFill>
                        <a:latin typeface="Cambria Math" panose="02040503050406030204" pitchFamily="18" charset="0"/>
                      </a:rPr>
                      <m:t>)</m:t>
                    </m:r>
                  </m:oMath>
                </a14:m>
                <a:endParaRPr lang="en-CA" b="1" dirty="0">
                  <a:solidFill>
                    <a:srgbClr val="000000"/>
                  </a:solidFill>
                </a:endParaRPr>
              </a:p>
              <a:p>
                <a:pPr lvl="1"/>
                <a:r>
                  <a:rPr lang="en-CA" dirty="0">
                    <a:solidFill>
                      <a:srgbClr val="000000"/>
                    </a:solidFill>
                  </a:rPr>
                  <a:t>If </a:t>
                </a:r>
                <a14:m>
                  <m:oMath xmlns:m="http://schemas.openxmlformats.org/officeDocument/2006/math">
                    <m:r>
                      <a:rPr lang="en-CA" b="0" i="1" smtClean="0">
                        <a:solidFill>
                          <a:srgbClr val="000000"/>
                        </a:solidFill>
                        <a:latin typeface="Cambria Math" panose="02040503050406030204" pitchFamily="18" charset="0"/>
                      </a:rPr>
                      <m:t>𝑓</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𝐼</m:t>
                    </m:r>
                    <m:r>
                      <a:rPr lang="en-CA" b="0" i="1" smtClean="0">
                        <a:solidFill>
                          <a:srgbClr val="000000"/>
                        </a:solidFill>
                        <a:latin typeface="Cambria Math" panose="02040503050406030204" pitchFamily="18" charset="0"/>
                      </a:rPr>
                      <m:t>)∈</m:t>
                    </m:r>
                    <m:sSub>
                      <m:sSubPr>
                        <m:ctrlPr>
                          <a:rPr lang="en-CA"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ℐ</m:t>
                        </m:r>
                      </m:e>
                      <m:sub>
                        <m:r>
                          <a:rPr lang="en-CA" b="0" i="1" smtClean="0">
                            <a:solidFill>
                              <a:srgbClr val="000000"/>
                            </a:solidFill>
                            <a:latin typeface="Cambria Math" panose="02040503050406030204" pitchFamily="18" charset="0"/>
                          </a:rPr>
                          <m:t>𝑦𝑒𝑠</m:t>
                        </m:r>
                      </m:sub>
                    </m:sSub>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𝑉𝐶</m:t>
                    </m:r>
                    <m:r>
                      <a:rPr lang="en-CA" b="0" i="1" smtClean="0">
                        <a:solidFill>
                          <a:srgbClr val="000000"/>
                        </a:solidFill>
                        <a:latin typeface="Cambria Math" panose="02040503050406030204" pitchFamily="18" charset="0"/>
                      </a:rPr>
                      <m:t>)</m:t>
                    </m:r>
                  </m:oMath>
                </a14:m>
                <a:r>
                  <a:rPr lang="en-CA" dirty="0">
                    <a:solidFill>
                      <a:srgbClr val="000000"/>
                    </a:solidFill>
                  </a:rPr>
                  <a:t> then </a:t>
                </a:r>
                <a14:m>
                  <m:oMath xmlns:m="http://schemas.openxmlformats.org/officeDocument/2006/math">
                    <m:r>
                      <a:rPr lang="en-CA" b="0" i="1" smtClean="0">
                        <a:solidFill>
                          <a:srgbClr val="000000"/>
                        </a:solidFill>
                        <a:latin typeface="Cambria Math" panose="02040503050406030204" pitchFamily="18" charset="0"/>
                      </a:rPr>
                      <m:t>𝐼</m:t>
                    </m:r>
                    <m:r>
                      <a:rPr lang="en-CA" b="0" i="1" smtClean="0">
                        <a:solidFill>
                          <a:srgbClr val="000000"/>
                        </a:solidFill>
                        <a:latin typeface="Cambria Math" panose="02040503050406030204" pitchFamily="18" charset="0"/>
                      </a:rPr>
                      <m:t>∈</m:t>
                    </m:r>
                    <m:sSub>
                      <m:sSubPr>
                        <m:ctrlPr>
                          <a:rPr lang="en-CA"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ℐ</m:t>
                        </m:r>
                      </m:e>
                      <m:sub>
                        <m:r>
                          <a:rPr lang="en-CA" b="0" i="1" smtClean="0">
                            <a:solidFill>
                              <a:srgbClr val="000000"/>
                            </a:solidFill>
                            <a:latin typeface="Cambria Math" panose="02040503050406030204" pitchFamily="18" charset="0"/>
                          </a:rPr>
                          <m:t>𝑦𝑒𝑠</m:t>
                        </m:r>
                      </m:sub>
                    </m:sSub>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𝐶𝐿</m:t>
                    </m:r>
                    <m:r>
                      <a:rPr lang="en-CA" b="0" i="1" smtClean="0">
                        <a:solidFill>
                          <a:srgbClr val="000000"/>
                        </a:solidFill>
                        <a:latin typeface="Cambria Math" panose="02040503050406030204" pitchFamily="18" charset="0"/>
                      </a:rPr>
                      <m:t>)</m:t>
                    </m:r>
                  </m:oMath>
                </a14:m>
                <a:endParaRPr lang="en-CA" dirty="0">
                  <a:solidFill>
                    <a:srgbClr val="000000"/>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26839" y="1236374"/>
                <a:ext cx="10820572" cy="3596018"/>
              </a:xfrm>
              <a:blipFill>
                <a:blip r:embed="rId2"/>
                <a:stretch>
                  <a:fillRect l="-1465" t="-3220"/>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6" name="Rectangular Callout 4">
                <a:extLst>
                  <a:ext uri="{FF2B5EF4-FFF2-40B4-BE49-F238E27FC236}">
                    <a16:creationId xmlns:a16="http://schemas.microsoft.com/office/drawing/2014/main" id="{13DB27DC-8B78-444E-9292-3ADFD7EAA63F}"/>
                  </a:ext>
                </a:extLst>
              </p:cNvPr>
              <p:cNvSpPr/>
              <p:nvPr/>
            </p:nvSpPr>
            <p:spPr>
              <a:xfrm>
                <a:off x="7309063" y="2946367"/>
                <a:ext cx="4698092" cy="1096545"/>
              </a:xfrm>
              <a:prstGeom prst="wedgeRectCallout">
                <a:avLst>
                  <a:gd name="adj1" fmla="val -60050"/>
                  <a:gd name="adj2" fmla="val -19952"/>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sz="2000" dirty="0">
                    <a:solidFill>
                      <a:srgbClr val="000000"/>
                    </a:solidFill>
                  </a:rPr>
                  <a:t>Now let’s show this, i.e.,</a:t>
                </a:r>
                <a:br>
                  <a:rPr lang="en-CA" sz="2000" dirty="0">
                    <a:solidFill>
                      <a:srgbClr val="000000"/>
                    </a:solidFill>
                  </a:rPr>
                </a:br>
                <a:r>
                  <a:rPr lang="en-CA" sz="2000" b="1" dirty="0">
                    <a:solidFill>
                      <a:srgbClr val="000000"/>
                    </a:solidFill>
                  </a:rPr>
                  <a:t>if </a:t>
                </a:r>
                <a14:m>
                  <m:oMath xmlns:m="http://schemas.openxmlformats.org/officeDocument/2006/math">
                    <m:r>
                      <a:rPr lang="en-US" sz="2000" b="1" i="1" smtClean="0">
                        <a:solidFill>
                          <a:srgbClr val="000000"/>
                        </a:solidFill>
                        <a:latin typeface="Cambria Math" panose="02040503050406030204" pitchFamily="18" charset="0"/>
                      </a:rPr>
                      <m:t>𝑮</m:t>
                    </m:r>
                  </m:oMath>
                </a14:m>
                <a:r>
                  <a:rPr lang="en-CA" sz="2000" b="1" dirty="0">
                    <a:solidFill>
                      <a:srgbClr val="000000"/>
                    </a:solidFill>
                  </a:rPr>
                  <a:t> contains a </a:t>
                </a:r>
                <a14:m>
                  <m:oMath xmlns:m="http://schemas.openxmlformats.org/officeDocument/2006/math">
                    <m:r>
                      <a:rPr lang="en-US" sz="2000" b="1" i="1" smtClean="0">
                        <a:solidFill>
                          <a:srgbClr val="000000"/>
                        </a:solidFill>
                        <a:latin typeface="Cambria Math" panose="02040503050406030204" pitchFamily="18" charset="0"/>
                      </a:rPr>
                      <m:t>𝒌</m:t>
                    </m:r>
                  </m:oMath>
                </a14:m>
                <a:r>
                  <a:rPr lang="en-CA" sz="2000" b="1" dirty="0">
                    <a:solidFill>
                      <a:srgbClr val="000000"/>
                    </a:solidFill>
                  </a:rPr>
                  <a:t>-clique then</a:t>
                </a:r>
                <a:br>
                  <a:rPr lang="en-CA" sz="2000" b="1" dirty="0">
                    <a:solidFill>
                      <a:srgbClr val="000000"/>
                    </a:solidFill>
                  </a:rPr>
                </a:br>
                <a14:m>
                  <m:oMath xmlns:m="http://schemas.openxmlformats.org/officeDocument/2006/math">
                    <m:acc>
                      <m:accPr>
                        <m:chr m:val="̅"/>
                        <m:ctrlPr>
                          <a:rPr lang="en-CA" sz="2000" b="1" i="1">
                            <a:solidFill>
                              <a:srgbClr val="000000"/>
                            </a:solidFill>
                            <a:latin typeface="Cambria Math" panose="02040503050406030204" pitchFamily="18" charset="0"/>
                          </a:rPr>
                        </m:ctrlPr>
                      </m:accPr>
                      <m:e>
                        <m:r>
                          <a:rPr lang="en-CA" sz="2000" b="1" i="1">
                            <a:solidFill>
                              <a:srgbClr val="000000"/>
                            </a:solidFill>
                            <a:latin typeface="Cambria Math" panose="02040503050406030204" pitchFamily="18" charset="0"/>
                          </a:rPr>
                          <m:t>𝑮</m:t>
                        </m:r>
                      </m:e>
                    </m:acc>
                  </m:oMath>
                </a14:m>
                <a:r>
                  <a:rPr lang="en-CA" sz="2000" b="1" dirty="0">
                    <a:solidFill>
                      <a:srgbClr val="000000"/>
                    </a:solidFill>
                  </a:rPr>
                  <a:t> contains an </a:t>
                </a:r>
                <a14:m>
                  <m:oMath xmlns:m="http://schemas.openxmlformats.org/officeDocument/2006/math">
                    <m:d>
                      <m:dPr>
                        <m:ctrlPr>
                          <a:rPr lang="en-US" sz="2000" b="1" i="1" smtClean="0">
                            <a:solidFill>
                              <a:srgbClr val="000000"/>
                            </a:solidFill>
                            <a:latin typeface="Cambria Math" panose="02040503050406030204" pitchFamily="18" charset="0"/>
                          </a:rPr>
                        </m:ctrlPr>
                      </m:dPr>
                      <m:e>
                        <m:r>
                          <a:rPr lang="en-US" sz="2000" b="1" i="1" smtClean="0">
                            <a:solidFill>
                              <a:srgbClr val="000000"/>
                            </a:solidFill>
                            <a:latin typeface="Cambria Math" panose="02040503050406030204" pitchFamily="18" charset="0"/>
                          </a:rPr>
                          <m:t>𝒏</m:t>
                        </m:r>
                        <m:r>
                          <a:rPr lang="en-US" sz="2000" b="1" i="1" smtClean="0">
                            <a:solidFill>
                              <a:srgbClr val="000000"/>
                            </a:solidFill>
                            <a:latin typeface="Cambria Math" panose="02040503050406030204" pitchFamily="18" charset="0"/>
                          </a:rPr>
                          <m:t>−</m:t>
                        </m:r>
                        <m:r>
                          <a:rPr lang="en-US" sz="2000" b="1" i="1" smtClean="0">
                            <a:solidFill>
                              <a:srgbClr val="000000"/>
                            </a:solidFill>
                            <a:latin typeface="Cambria Math" panose="02040503050406030204" pitchFamily="18" charset="0"/>
                          </a:rPr>
                          <m:t>𝒌</m:t>
                        </m:r>
                      </m:e>
                    </m:d>
                  </m:oMath>
                </a14:m>
                <a:r>
                  <a:rPr lang="en-CA" sz="2000" b="1" dirty="0">
                    <a:solidFill>
                      <a:srgbClr val="000000"/>
                    </a:solidFill>
                  </a:rPr>
                  <a:t> vertex cover.</a:t>
                </a:r>
              </a:p>
            </p:txBody>
          </p:sp>
        </mc:Choice>
        <mc:Fallback>
          <p:sp>
            <p:nvSpPr>
              <p:cNvPr id="6" name="Rectangular Callout 4">
                <a:extLst>
                  <a:ext uri="{FF2B5EF4-FFF2-40B4-BE49-F238E27FC236}">
                    <a16:creationId xmlns:a16="http://schemas.microsoft.com/office/drawing/2014/main" id="{13DB27DC-8B78-444E-9292-3ADFD7EAA63F}"/>
                  </a:ext>
                </a:extLst>
              </p:cNvPr>
              <p:cNvSpPr>
                <a:spLocks noRot="1" noChangeAspect="1" noMove="1" noResize="1" noEditPoints="1" noAdjustHandles="1" noChangeArrowheads="1" noChangeShapeType="1" noTextEdit="1"/>
              </p:cNvSpPr>
              <p:nvPr/>
            </p:nvSpPr>
            <p:spPr>
              <a:xfrm>
                <a:off x="7309063" y="2946367"/>
                <a:ext cx="4698092" cy="1096545"/>
              </a:xfrm>
              <a:prstGeom prst="wedgeRectCallout">
                <a:avLst>
                  <a:gd name="adj1" fmla="val -60050"/>
                  <a:gd name="adj2" fmla="val -19952"/>
                </a:avLst>
              </a:prstGeom>
              <a:blipFill>
                <a:blip r:embed="rId3"/>
                <a:stretch>
                  <a:fillRect b="-5495"/>
                </a:stretch>
              </a:blipFill>
              <a:ln>
                <a:solidFill>
                  <a:srgbClr val="000000"/>
                </a:solidFill>
              </a:ln>
            </p:spPr>
            <p:txBody>
              <a:bodyPr/>
              <a:lstStyle/>
              <a:p>
                <a:r>
                  <a:rPr lang="en-CA">
                    <a:noFill/>
                  </a:rPr>
                  <a:t> </a:t>
                </a:r>
              </a:p>
            </p:txBody>
          </p:sp>
        </mc:Fallback>
      </mc:AlternateContent>
      <p:sp>
        <p:nvSpPr>
          <p:cNvPr id="4" name="Slide Number Placeholder 3">
            <a:extLst>
              <a:ext uri="{FF2B5EF4-FFF2-40B4-BE49-F238E27FC236}">
                <a16:creationId xmlns:a16="http://schemas.microsoft.com/office/drawing/2014/main" id="{72A256E2-9CA3-20E0-5142-3EEB2A26249B}"/>
              </a:ext>
            </a:extLst>
          </p:cNvPr>
          <p:cNvSpPr>
            <a:spLocks noGrp="1"/>
          </p:cNvSpPr>
          <p:nvPr>
            <p:ph type="sldNum" sz="quarter" idx="12"/>
          </p:nvPr>
        </p:nvSpPr>
        <p:spPr/>
        <p:txBody>
          <a:bodyPr/>
          <a:lstStyle/>
          <a:p>
            <a:fld id="{D57F1E4F-1CFF-5643-939E-217C01CDF565}" type="slidenum">
              <a:rPr lang="en-US" smtClean="0">
                <a:solidFill>
                  <a:srgbClr val="000000"/>
                </a:solidFill>
              </a:rPr>
              <a:pPr/>
              <a:t>26</a:t>
            </a:fld>
            <a:endParaRPr lang="en-US" dirty="0">
              <a:solidFill>
                <a:srgbClr val="000000"/>
              </a:solidFill>
            </a:endParaRPr>
          </a:p>
        </p:txBody>
      </p:sp>
    </p:spTree>
    <p:extLst>
      <p:ext uri="{BB962C8B-B14F-4D97-AF65-F5344CB8AC3E}">
        <p14:creationId xmlns:p14="http://schemas.microsoft.com/office/powerpoint/2010/main" val="3272700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p:cNvSpPr>
                <a:spLocks noGrp="1"/>
              </p:cNvSpPr>
              <p:nvPr>
                <p:ph type="title"/>
              </p:nvPr>
            </p:nvSpPr>
            <p:spPr>
              <a:xfrm>
                <a:off x="154321" y="48445"/>
                <a:ext cx="9905998" cy="488580"/>
              </a:xfrm>
            </p:spPr>
            <p:txBody>
              <a:bodyPr>
                <a:normAutofit fontScale="90000"/>
              </a:bodyPr>
              <a:lstStyle/>
              <a:p>
                <a:r>
                  <a:rPr lang="en-CA" dirty="0">
                    <a:solidFill>
                      <a:srgbClr val="000000"/>
                    </a:solidFill>
                  </a:rPr>
                  <a:t>Proving: </a:t>
                </a:r>
                <a14:m>
                  <m:oMath xmlns:m="http://schemas.openxmlformats.org/officeDocument/2006/math">
                    <m:r>
                      <a:rPr lang="en-CA" b="0" i="1" smtClean="0">
                        <a:solidFill>
                          <a:srgbClr val="000000"/>
                        </a:solidFill>
                        <a:latin typeface="Cambria Math" panose="02040503050406030204" pitchFamily="18" charset="0"/>
                      </a:rPr>
                      <m:t>𝐼</m:t>
                    </m:r>
                    <m:r>
                      <a:rPr lang="en-CA" i="1">
                        <a:solidFill>
                          <a:srgbClr val="000000"/>
                        </a:solidFill>
                        <a:latin typeface="Cambria Math" panose="02040503050406030204" pitchFamily="18" charset="0"/>
                      </a:rPr>
                      <m:t>∈</m:t>
                    </m:r>
                    <m:sSub>
                      <m:sSubPr>
                        <m:ctrlPr>
                          <a:rPr lang="en-CA" i="1">
                            <a:solidFill>
                              <a:srgbClr val="000000"/>
                            </a:solidFill>
                            <a:latin typeface="Cambria Math" panose="02040503050406030204" pitchFamily="18" charset="0"/>
                          </a:rPr>
                        </m:ctrlPr>
                      </m:sSubPr>
                      <m:e>
                        <m:r>
                          <a:rPr lang="en-CA" i="1">
                            <a:solidFill>
                              <a:srgbClr val="000000"/>
                            </a:solidFill>
                            <a:latin typeface="Cambria Math" panose="02040503050406030204" pitchFamily="18" charset="0"/>
                          </a:rPr>
                          <m:t>ℐ</m:t>
                        </m:r>
                      </m:e>
                      <m:sub>
                        <m:r>
                          <a:rPr lang="en-CA" i="1">
                            <a:solidFill>
                              <a:srgbClr val="000000"/>
                            </a:solidFill>
                            <a:latin typeface="Cambria Math" panose="02040503050406030204" pitchFamily="18" charset="0"/>
                          </a:rPr>
                          <m:t>𝑦𝑒𝑠</m:t>
                        </m:r>
                      </m:sub>
                    </m:sSub>
                    <m:d>
                      <m:dPr>
                        <m:ctrlPr>
                          <a:rPr lang="en-CA" i="1">
                            <a:solidFill>
                              <a:srgbClr val="000000"/>
                            </a:solidFill>
                            <a:latin typeface="Cambria Math" panose="02040503050406030204" pitchFamily="18" charset="0"/>
                          </a:rPr>
                        </m:ctrlPr>
                      </m:dPr>
                      <m:e>
                        <m:r>
                          <a:rPr lang="en-CA" i="1">
                            <a:solidFill>
                              <a:srgbClr val="000000"/>
                            </a:solidFill>
                            <a:latin typeface="Cambria Math" panose="02040503050406030204" pitchFamily="18" charset="0"/>
                          </a:rPr>
                          <m:t>𝐶𝐿</m:t>
                        </m:r>
                      </m:e>
                    </m:d>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𝑓</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𝐼</m:t>
                    </m:r>
                    <m:r>
                      <a:rPr lang="en-CA" b="0" i="1" smtClean="0">
                        <a:solidFill>
                          <a:srgbClr val="000000"/>
                        </a:solidFill>
                        <a:latin typeface="Cambria Math" panose="02040503050406030204" pitchFamily="18" charset="0"/>
                      </a:rPr>
                      <m:t>)∈</m:t>
                    </m:r>
                    <m:sSub>
                      <m:sSubPr>
                        <m:ctrlPr>
                          <a:rPr lang="en-CA" i="1">
                            <a:solidFill>
                              <a:srgbClr val="000000"/>
                            </a:solidFill>
                            <a:latin typeface="Cambria Math" panose="02040503050406030204" pitchFamily="18" charset="0"/>
                          </a:rPr>
                        </m:ctrlPr>
                      </m:sSubPr>
                      <m:e>
                        <m:r>
                          <a:rPr lang="en-CA" i="1">
                            <a:solidFill>
                              <a:srgbClr val="000000"/>
                            </a:solidFill>
                            <a:latin typeface="Cambria Math" panose="02040503050406030204" pitchFamily="18" charset="0"/>
                          </a:rPr>
                          <m:t>ℐ</m:t>
                        </m:r>
                      </m:e>
                      <m:sub>
                        <m:r>
                          <a:rPr lang="en-CA" i="1">
                            <a:solidFill>
                              <a:srgbClr val="000000"/>
                            </a:solidFill>
                            <a:latin typeface="Cambria Math" panose="02040503050406030204" pitchFamily="18" charset="0"/>
                          </a:rPr>
                          <m:t>𝑦𝑒𝑠</m:t>
                        </m:r>
                      </m:sub>
                    </m:sSub>
                    <m:r>
                      <a:rPr lang="en-CA" i="1">
                        <a:solidFill>
                          <a:srgbClr val="000000"/>
                        </a:solidFill>
                        <a:latin typeface="Cambria Math" panose="02040503050406030204" pitchFamily="18" charset="0"/>
                      </a:rPr>
                      <m:t>(</m:t>
                    </m:r>
                    <m:r>
                      <a:rPr lang="en-CA" i="1">
                        <a:solidFill>
                          <a:srgbClr val="000000"/>
                        </a:solidFill>
                        <a:latin typeface="Cambria Math" panose="02040503050406030204" pitchFamily="18" charset="0"/>
                      </a:rPr>
                      <m:t>𝑉𝐶</m:t>
                    </m:r>
                    <m:r>
                      <a:rPr lang="en-CA" i="1">
                        <a:solidFill>
                          <a:srgbClr val="000000"/>
                        </a:solidFill>
                        <a:latin typeface="Cambria Math" panose="02040503050406030204" pitchFamily="18" charset="0"/>
                      </a:rPr>
                      <m:t>)</m:t>
                    </m:r>
                  </m:oMath>
                </a14:m>
                <a:endParaRPr lang="en-CA" dirty="0">
                  <a:solidFill>
                    <a:srgbClr val="000000"/>
                  </a:solidFill>
                </a:endParaRPr>
              </a:p>
            </p:txBody>
          </p:sp>
        </mc:Choice>
        <mc:Fallback>
          <p:sp>
            <p:nvSpPr>
              <p:cNvPr id="2" name="Title 1"/>
              <p:cNvSpPr>
                <a:spLocks noGrp="1" noRot="1" noChangeAspect="1" noMove="1" noResize="1" noEditPoints="1" noAdjustHandles="1" noChangeArrowheads="1" noChangeShapeType="1" noTextEdit="1"/>
              </p:cNvSpPr>
              <p:nvPr>
                <p:ph type="title"/>
              </p:nvPr>
            </p:nvSpPr>
            <p:spPr>
              <a:xfrm>
                <a:off x="154321" y="48445"/>
                <a:ext cx="9905998" cy="488580"/>
              </a:xfrm>
              <a:blipFill>
                <a:blip r:embed="rId2"/>
                <a:stretch>
                  <a:fillRect l="-2462" t="-53750" b="-62500"/>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54321" y="537025"/>
                <a:ext cx="9905998" cy="5698347"/>
              </a:xfrm>
            </p:spPr>
            <p:txBody>
              <a:bodyPr>
                <a:normAutofit/>
              </a:bodyPr>
              <a:lstStyle/>
              <a:p>
                <a:r>
                  <a:rPr lang="en-CA" dirty="0">
                    <a:solidFill>
                      <a:srgbClr val="000000"/>
                    </a:solidFill>
                  </a:rPr>
                  <a:t>Suppose </a:t>
                </a:r>
                <a14:m>
                  <m:oMath xmlns:m="http://schemas.openxmlformats.org/officeDocument/2006/math">
                    <m:r>
                      <a:rPr lang="en-CA" b="0" i="1" smtClean="0">
                        <a:solidFill>
                          <a:srgbClr val="000000"/>
                        </a:solidFill>
                        <a:latin typeface="Cambria Math" panose="02040503050406030204" pitchFamily="18" charset="0"/>
                      </a:rPr>
                      <m:t>𝐼</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𝐺</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𝑘</m:t>
                    </m:r>
                    <m:r>
                      <a:rPr lang="en-CA" b="0" i="1" smtClean="0">
                        <a:solidFill>
                          <a:srgbClr val="000000"/>
                        </a:solidFill>
                        <a:latin typeface="Cambria Math" panose="02040503050406030204" pitchFamily="18" charset="0"/>
                      </a:rPr>
                      <m:t>)</m:t>
                    </m:r>
                  </m:oMath>
                </a14:m>
                <a:r>
                  <a:rPr lang="en-CA" dirty="0">
                    <a:solidFill>
                      <a:srgbClr val="000000"/>
                    </a:solidFill>
                  </a:rPr>
                  <a:t> is a </a:t>
                </a:r>
                <a:r>
                  <a:rPr lang="en-CA" b="1" dirty="0">
                    <a:solidFill>
                      <a:srgbClr val="000000"/>
                    </a:solidFill>
                  </a:rPr>
                  <a:t>yes</a:t>
                </a:r>
                <a:r>
                  <a:rPr lang="en-CA" dirty="0">
                    <a:solidFill>
                      <a:srgbClr val="000000"/>
                    </a:solidFill>
                  </a:rPr>
                  <a:t>-instance of Clique</a:t>
                </a:r>
              </a:p>
              <a:p>
                <a:r>
                  <a:rPr lang="en-CA" dirty="0">
                    <a:solidFill>
                      <a:srgbClr val="000000"/>
                    </a:solidFill>
                  </a:rPr>
                  <a:t>Then there is a set </a:t>
                </a:r>
                <a14:m>
                  <m:oMath xmlns:m="http://schemas.openxmlformats.org/officeDocument/2006/math">
                    <m:r>
                      <a:rPr lang="en-CA" b="0" i="1" smtClean="0">
                        <a:solidFill>
                          <a:srgbClr val="000000"/>
                        </a:solidFill>
                        <a:latin typeface="Cambria Math" panose="02040503050406030204" pitchFamily="18" charset="0"/>
                      </a:rPr>
                      <m:t>𝑊</m:t>
                    </m:r>
                  </m:oMath>
                </a14:m>
                <a:r>
                  <a:rPr lang="en-CA" dirty="0">
                    <a:solidFill>
                      <a:srgbClr val="000000"/>
                    </a:solidFill>
                  </a:rPr>
                  <a:t> of </a:t>
                </a:r>
                <a14:m>
                  <m:oMath xmlns:m="http://schemas.openxmlformats.org/officeDocument/2006/math">
                    <m:r>
                      <a:rPr lang="en-CA" b="0" i="1" smtClean="0">
                        <a:solidFill>
                          <a:srgbClr val="000000"/>
                        </a:solidFill>
                        <a:latin typeface="Cambria Math" panose="02040503050406030204" pitchFamily="18" charset="0"/>
                      </a:rPr>
                      <m:t>𝑘</m:t>
                    </m:r>
                  </m:oMath>
                </a14:m>
                <a:r>
                  <a:rPr lang="en-CA" dirty="0">
                    <a:solidFill>
                      <a:srgbClr val="000000"/>
                    </a:solidFill>
                  </a:rPr>
                  <a:t> vertices</a:t>
                </a:r>
                <a:br>
                  <a:rPr lang="en-CA" dirty="0">
                    <a:solidFill>
                      <a:srgbClr val="000000"/>
                    </a:solidFill>
                  </a:rPr>
                </a:br>
                <a:r>
                  <a:rPr lang="en-CA" dirty="0">
                    <a:solidFill>
                      <a:srgbClr val="000000"/>
                    </a:solidFill>
                  </a:rPr>
                  <a:t>in a clique (with </a:t>
                </a:r>
                <a:r>
                  <a:rPr lang="en-CA" b="1" dirty="0">
                    <a:solidFill>
                      <a:srgbClr val="000000"/>
                    </a:solidFill>
                  </a:rPr>
                  <a:t>all-to-all </a:t>
                </a:r>
                <a:r>
                  <a:rPr lang="en-CA" dirty="0">
                    <a:solidFill>
                      <a:srgbClr val="000000"/>
                    </a:solidFill>
                  </a:rPr>
                  <a:t>edges)</a:t>
                </a:r>
              </a:p>
              <a:p>
                <a:r>
                  <a:rPr lang="en-CA" dirty="0">
                    <a:solidFill>
                      <a:srgbClr val="000000"/>
                    </a:solidFill>
                  </a:rPr>
                  <a:t>Define </a:t>
                </a:r>
                <a14:m>
                  <m:oMath xmlns:m="http://schemas.openxmlformats.org/officeDocument/2006/math">
                    <m:acc>
                      <m:accPr>
                        <m:chr m:val="̅"/>
                        <m:ctrlPr>
                          <a:rPr lang="en-CA" b="1" i="1">
                            <a:solidFill>
                              <a:srgbClr val="000000"/>
                            </a:solidFill>
                            <a:latin typeface="Cambria Math" panose="02040503050406030204" pitchFamily="18" charset="0"/>
                          </a:rPr>
                        </m:ctrlPr>
                      </m:accPr>
                      <m:e>
                        <m:r>
                          <a:rPr lang="en-CA" b="1" i="1">
                            <a:solidFill>
                              <a:srgbClr val="000000"/>
                            </a:solidFill>
                            <a:latin typeface="Cambria Math" panose="02040503050406030204" pitchFamily="18" charset="0"/>
                          </a:rPr>
                          <m:t>𝑾</m:t>
                        </m:r>
                      </m:e>
                    </m:acc>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𝑉</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𝑊</m:t>
                    </m:r>
                  </m:oMath>
                </a14:m>
                <a:r>
                  <a:rPr lang="en-CA" dirty="0">
                    <a:solidFill>
                      <a:srgbClr val="000000"/>
                    </a:solidFill>
                  </a:rPr>
                  <a:t>. Clearly </a:t>
                </a:r>
                <a14:m>
                  <m:oMath xmlns:m="http://schemas.openxmlformats.org/officeDocument/2006/math">
                    <m:d>
                      <m:dPr>
                        <m:begChr m:val="|"/>
                        <m:endChr m:val="|"/>
                        <m:ctrlPr>
                          <a:rPr lang="en-CA" b="0" i="1" smtClean="0">
                            <a:solidFill>
                              <a:srgbClr val="000000"/>
                            </a:solidFill>
                            <a:latin typeface="Cambria Math" panose="02040503050406030204" pitchFamily="18" charset="0"/>
                          </a:rPr>
                        </m:ctrlPr>
                      </m:dPr>
                      <m:e>
                        <m:acc>
                          <m:accPr>
                            <m:chr m:val="̅"/>
                            <m:ctrlPr>
                              <a:rPr lang="en-CA" b="1" i="1">
                                <a:solidFill>
                                  <a:srgbClr val="000000"/>
                                </a:solidFill>
                                <a:latin typeface="Cambria Math" panose="02040503050406030204" pitchFamily="18" charset="0"/>
                              </a:rPr>
                            </m:ctrlPr>
                          </m:accPr>
                          <m:e>
                            <m:r>
                              <a:rPr lang="en-CA" b="1" i="1">
                                <a:solidFill>
                                  <a:srgbClr val="000000"/>
                                </a:solidFill>
                                <a:latin typeface="Cambria Math" panose="02040503050406030204" pitchFamily="18" charset="0"/>
                              </a:rPr>
                              <m:t>𝑾</m:t>
                            </m:r>
                          </m:e>
                        </m:acc>
                      </m:e>
                    </m:d>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𝑛</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𝑘</m:t>
                    </m:r>
                  </m:oMath>
                </a14:m>
                <a:r>
                  <a:rPr lang="en-CA" dirty="0">
                    <a:solidFill>
                      <a:srgbClr val="000000"/>
                    </a:solidFill>
                  </a:rPr>
                  <a:t>.</a:t>
                </a:r>
              </a:p>
              <a:p>
                <a:r>
                  <a:rPr lang="en-CA" b="0" dirty="0">
                    <a:solidFill>
                      <a:srgbClr val="000000"/>
                    </a:solidFill>
                  </a:rPr>
                  <a:t>We </a:t>
                </a:r>
                <a:r>
                  <a:rPr lang="en-CA" b="1" dirty="0">
                    <a:solidFill>
                      <a:srgbClr val="000000"/>
                    </a:solidFill>
                  </a:rPr>
                  <a:t>claim </a:t>
                </a:r>
                <a14:m>
                  <m:oMath xmlns:m="http://schemas.openxmlformats.org/officeDocument/2006/math">
                    <m:acc>
                      <m:accPr>
                        <m:chr m:val="̅"/>
                        <m:ctrlPr>
                          <a:rPr lang="en-CA" b="1" i="1">
                            <a:solidFill>
                              <a:srgbClr val="000000"/>
                            </a:solidFill>
                            <a:latin typeface="Cambria Math" panose="02040503050406030204" pitchFamily="18" charset="0"/>
                          </a:rPr>
                        </m:ctrlPr>
                      </m:accPr>
                      <m:e>
                        <m:r>
                          <a:rPr lang="en-CA" b="1" i="1">
                            <a:solidFill>
                              <a:srgbClr val="000000"/>
                            </a:solidFill>
                            <a:latin typeface="Cambria Math" panose="02040503050406030204" pitchFamily="18" charset="0"/>
                          </a:rPr>
                          <m:t>𝑾</m:t>
                        </m:r>
                      </m:e>
                    </m:acc>
                  </m:oMath>
                </a14:m>
                <a:r>
                  <a:rPr lang="en-CA" dirty="0">
                    <a:solidFill>
                      <a:srgbClr val="000000"/>
                    </a:solidFill>
                  </a:rPr>
                  <a:t> is a vertex cover of </a:t>
                </a:r>
                <a14:m>
                  <m:oMath xmlns:m="http://schemas.openxmlformats.org/officeDocument/2006/math">
                    <m:acc>
                      <m:accPr>
                        <m:chr m:val="̅"/>
                        <m:ctrlPr>
                          <a:rPr lang="en-CA" b="1" i="1">
                            <a:solidFill>
                              <a:srgbClr val="000000"/>
                            </a:solidFill>
                            <a:latin typeface="Cambria Math" panose="02040503050406030204" pitchFamily="18" charset="0"/>
                          </a:rPr>
                        </m:ctrlPr>
                      </m:accPr>
                      <m:e>
                        <m:r>
                          <a:rPr lang="en-CA" b="1" i="1">
                            <a:solidFill>
                              <a:srgbClr val="000000"/>
                            </a:solidFill>
                            <a:latin typeface="Cambria Math" panose="02040503050406030204" pitchFamily="18" charset="0"/>
                          </a:rPr>
                          <m:t>𝑮</m:t>
                        </m:r>
                      </m:e>
                    </m:acc>
                  </m:oMath>
                </a14:m>
                <a:endParaRPr lang="en-CA" b="0" dirty="0">
                  <a:solidFill>
                    <a:srgbClr val="000000"/>
                  </a:solidFill>
                </a:endParaRPr>
              </a:p>
              <a:p>
                <a:r>
                  <a:rPr lang="en-CA" dirty="0">
                    <a:solidFill>
                      <a:srgbClr val="000000"/>
                    </a:solidFill>
                  </a:rPr>
                  <a:t>Consider any edge </a:t>
                </a:r>
                <a14:m>
                  <m:oMath xmlns:m="http://schemas.openxmlformats.org/officeDocument/2006/math">
                    <m:d>
                      <m:dPr>
                        <m:ctrlPr>
                          <a:rPr lang="en-CA" b="0" i="1" smtClean="0">
                            <a:solidFill>
                              <a:srgbClr val="000000"/>
                            </a:solidFill>
                            <a:latin typeface="Cambria Math" panose="02040503050406030204" pitchFamily="18" charset="0"/>
                          </a:rPr>
                        </m:ctrlPr>
                      </m:dPr>
                      <m:e>
                        <m:r>
                          <a:rPr lang="en-CA" b="0" i="1" smtClean="0">
                            <a:solidFill>
                              <a:srgbClr val="000000"/>
                            </a:solidFill>
                            <a:latin typeface="Cambria Math" panose="02040503050406030204" pitchFamily="18" charset="0"/>
                          </a:rPr>
                          <m:t>𝑢</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𝑣</m:t>
                        </m:r>
                      </m:e>
                    </m:d>
                    <m:r>
                      <a:rPr lang="en-CA" b="0" i="1" smtClean="0">
                        <a:solidFill>
                          <a:srgbClr val="000000"/>
                        </a:solidFill>
                        <a:latin typeface="Cambria Math" panose="02040503050406030204" pitchFamily="18" charset="0"/>
                      </a:rPr>
                      <m:t>∈</m:t>
                    </m:r>
                    <m:acc>
                      <m:accPr>
                        <m:chr m:val="̅"/>
                        <m:ctrlPr>
                          <a:rPr lang="en-CA" b="1" i="1">
                            <a:solidFill>
                              <a:srgbClr val="000000"/>
                            </a:solidFill>
                            <a:latin typeface="Cambria Math" panose="02040503050406030204" pitchFamily="18" charset="0"/>
                          </a:rPr>
                        </m:ctrlPr>
                      </m:accPr>
                      <m:e>
                        <m:r>
                          <a:rPr lang="en-CA" b="1" i="1">
                            <a:solidFill>
                              <a:srgbClr val="000000"/>
                            </a:solidFill>
                            <a:latin typeface="Cambria Math" panose="02040503050406030204" pitchFamily="18" charset="0"/>
                          </a:rPr>
                          <m:t>𝑮</m:t>
                        </m:r>
                      </m:e>
                    </m:acc>
                  </m:oMath>
                </a14:m>
                <a:endParaRPr lang="en-CA" b="0" dirty="0">
                  <a:solidFill>
                    <a:srgbClr val="000000"/>
                  </a:solidFill>
                </a:endParaRPr>
              </a:p>
              <a:p>
                <a:r>
                  <a:rPr lang="en-CA" dirty="0">
                    <a:solidFill>
                      <a:srgbClr val="000000"/>
                    </a:solidFill>
                  </a:rPr>
                  <a:t>If either </a:t>
                </a:r>
                <a14:m>
                  <m:oMath xmlns:m="http://schemas.openxmlformats.org/officeDocument/2006/math">
                    <m:r>
                      <a:rPr lang="en-CA" i="1">
                        <a:solidFill>
                          <a:srgbClr val="000000"/>
                        </a:solidFill>
                        <a:latin typeface="Cambria Math" panose="02040503050406030204" pitchFamily="18" charset="0"/>
                      </a:rPr>
                      <m:t>𝑢</m:t>
                    </m:r>
                  </m:oMath>
                </a14:m>
                <a:r>
                  <a:rPr lang="en-CA" dirty="0">
                    <a:solidFill>
                      <a:srgbClr val="000000"/>
                    </a:solidFill>
                  </a:rPr>
                  <a:t> or </a:t>
                </a:r>
                <a14:m>
                  <m:oMath xmlns:m="http://schemas.openxmlformats.org/officeDocument/2006/math">
                    <m:r>
                      <a:rPr lang="en-CA" i="1">
                        <a:solidFill>
                          <a:srgbClr val="000000"/>
                        </a:solidFill>
                        <a:latin typeface="Cambria Math" panose="02040503050406030204" pitchFamily="18" charset="0"/>
                      </a:rPr>
                      <m:t>𝑣</m:t>
                    </m:r>
                  </m:oMath>
                </a14:m>
                <a:r>
                  <a:rPr lang="en-CA" dirty="0">
                    <a:solidFill>
                      <a:srgbClr val="000000"/>
                    </a:solidFill>
                  </a:rPr>
                  <a:t> is in </a:t>
                </a:r>
                <a14:m>
                  <m:oMath xmlns:m="http://schemas.openxmlformats.org/officeDocument/2006/math">
                    <m:acc>
                      <m:accPr>
                        <m:chr m:val="̅"/>
                        <m:ctrlPr>
                          <a:rPr lang="en-CA" b="1" i="1">
                            <a:solidFill>
                              <a:srgbClr val="000000"/>
                            </a:solidFill>
                            <a:latin typeface="Cambria Math" panose="02040503050406030204" pitchFamily="18" charset="0"/>
                          </a:rPr>
                        </m:ctrlPr>
                      </m:accPr>
                      <m:e>
                        <m:r>
                          <a:rPr lang="en-CA" b="1" i="1">
                            <a:solidFill>
                              <a:srgbClr val="000000"/>
                            </a:solidFill>
                            <a:latin typeface="Cambria Math" panose="02040503050406030204" pitchFamily="18" charset="0"/>
                          </a:rPr>
                          <m:t>𝑾</m:t>
                        </m:r>
                      </m:e>
                    </m:acc>
                  </m:oMath>
                </a14:m>
                <a:r>
                  <a:rPr lang="en-CA" dirty="0">
                    <a:solidFill>
                      <a:srgbClr val="000000"/>
                    </a:solidFill>
                  </a:rPr>
                  <a:t>, then we are done,</a:t>
                </a:r>
                <a:br>
                  <a:rPr lang="en-CA" dirty="0">
                    <a:solidFill>
                      <a:srgbClr val="000000"/>
                    </a:solidFill>
                  </a:rPr>
                </a:br>
                <a:r>
                  <a:rPr lang="en-CA" dirty="0">
                    <a:solidFill>
                      <a:srgbClr val="000000"/>
                    </a:solidFill>
                  </a:rPr>
                  <a:t>so assume </a:t>
                </a:r>
                <a14:m>
                  <m:oMath xmlns:m="http://schemas.openxmlformats.org/officeDocument/2006/math">
                    <m:r>
                      <a:rPr lang="en-CA" b="0" i="1" smtClean="0">
                        <a:solidFill>
                          <a:srgbClr val="000000"/>
                        </a:solidFill>
                        <a:latin typeface="Cambria Math" panose="02040503050406030204" pitchFamily="18" charset="0"/>
                      </a:rPr>
                      <m:t>𝑢</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𝑣</m:t>
                    </m:r>
                    <m:r>
                      <a:rPr lang="en-CA" b="0" i="1" smtClean="0">
                        <a:solidFill>
                          <a:srgbClr val="000000"/>
                        </a:solidFill>
                        <a:latin typeface="Cambria Math" panose="02040503050406030204" pitchFamily="18" charset="0"/>
                      </a:rPr>
                      <m:t>∉</m:t>
                    </m:r>
                    <m:acc>
                      <m:accPr>
                        <m:chr m:val="̅"/>
                        <m:ctrlPr>
                          <a:rPr lang="en-CA" b="1" i="1">
                            <a:solidFill>
                              <a:srgbClr val="000000"/>
                            </a:solidFill>
                            <a:latin typeface="Cambria Math" panose="02040503050406030204" pitchFamily="18" charset="0"/>
                          </a:rPr>
                        </m:ctrlPr>
                      </m:accPr>
                      <m:e>
                        <m:r>
                          <a:rPr lang="en-CA" b="1" i="1">
                            <a:solidFill>
                              <a:srgbClr val="000000"/>
                            </a:solidFill>
                            <a:latin typeface="Cambria Math" panose="02040503050406030204" pitchFamily="18" charset="0"/>
                          </a:rPr>
                          <m:t>𝑾</m:t>
                        </m:r>
                      </m:e>
                    </m:acc>
                  </m:oMath>
                </a14:m>
                <a:r>
                  <a:rPr lang="en-CA" dirty="0">
                    <a:solidFill>
                      <a:srgbClr val="000000"/>
                    </a:solidFill>
                  </a:rPr>
                  <a:t> to obtain a contradiction</a:t>
                </a:r>
              </a:p>
              <a:p>
                <a:r>
                  <a:rPr lang="en-CA" dirty="0">
                    <a:solidFill>
                      <a:srgbClr val="000000"/>
                    </a:solidFill>
                  </a:rPr>
                  <a:t>Then </a:t>
                </a:r>
                <a14:m>
                  <m:oMath xmlns:m="http://schemas.openxmlformats.org/officeDocument/2006/math">
                    <m:r>
                      <a:rPr lang="en-CA" b="0" i="1" smtClean="0">
                        <a:solidFill>
                          <a:srgbClr val="000000"/>
                        </a:solidFill>
                        <a:latin typeface="Cambria Math" panose="02040503050406030204" pitchFamily="18" charset="0"/>
                      </a:rPr>
                      <m:t>𝑢</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𝑣</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𝑊</m:t>
                    </m:r>
                  </m:oMath>
                </a14:m>
                <a:r>
                  <a:rPr lang="en-CA" dirty="0">
                    <a:solidFill>
                      <a:srgbClr val="000000"/>
                    </a:solidFill>
                  </a:rPr>
                  <a:t>, and </a:t>
                </a:r>
                <a14:m>
                  <m:oMath xmlns:m="http://schemas.openxmlformats.org/officeDocument/2006/math">
                    <m:r>
                      <a:rPr lang="en-CA" b="0" i="1" smtClean="0">
                        <a:solidFill>
                          <a:srgbClr val="000000"/>
                        </a:solidFill>
                        <a:latin typeface="Cambria Math" panose="02040503050406030204" pitchFamily="18" charset="0"/>
                      </a:rPr>
                      <m:t>𝑊</m:t>
                    </m:r>
                  </m:oMath>
                </a14:m>
                <a:r>
                  <a:rPr lang="en-CA" dirty="0">
                    <a:solidFill>
                      <a:srgbClr val="000000"/>
                    </a:solidFill>
                  </a:rPr>
                  <a:t> is a clique in </a:t>
                </a:r>
                <a14:m>
                  <m:oMath xmlns:m="http://schemas.openxmlformats.org/officeDocument/2006/math">
                    <m:r>
                      <a:rPr lang="en-CA" b="0" i="1" smtClean="0">
                        <a:solidFill>
                          <a:srgbClr val="000000"/>
                        </a:solidFill>
                        <a:latin typeface="Cambria Math" panose="02040503050406030204" pitchFamily="18" charset="0"/>
                      </a:rPr>
                      <m:t>𝐺</m:t>
                    </m:r>
                  </m:oMath>
                </a14:m>
                <a:r>
                  <a:rPr lang="en-CA" dirty="0">
                    <a:solidFill>
                      <a:srgbClr val="000000"/>
                    </a:solidFill>
                  </a:rPr>
                  <a:t>, so </a:t>
                </a:r>
                <a14:m>
                  <m:oMath xmlns:m="http://schemas.openxmlformats.org/officeDocument/2006/math">
                    <m:d>
                      <m:dPr>
                        <m:ctrlPr>
                          <a:rPr lang="en-CA" b="1" i="1">
                            <a:solidFill>
                              <a:srgbClr val="000000"/>
                            </a:solidFill>
                            <a:latin typeface="Cambria Math" panose="02040503050406030204" pitchFamily="18" charset="0"/>
                          </a:rPr>
                        </m:ctrlPr>
                      </m:dPr>
                      <m:e>
                        <m:r>
                          <a:rPr lang="en-CA" b="1" i="1">
                            <a:solidFill>
                              <a:srgbClr val="000000"/>
                            </a:solidFill>
                            <a:latin typeface="Cambria Math" panose="02040503050406030204" pitchFamily="18" charset="0"/>
                          </a:rPr>
                          <m:t>𝒖</m:t>
                        </m:r>
                        <m:r>
                          <a:rPr lang="en-CA" b="1" i="1">
                            <a:solidFill>
                              <a:srgbClr val="000000"/>
                            </a:solidFill>
                            <a:latin typeface="Cambria Math" panose="02040503050406030204" pitchFamily="18" charset="0"/>
                          </a:rPr>
                          <m:t>,</m:t>
                        </m:r>
                        <m:r>
                          <a:rPr lang="en-CA" b="1" i="1">
                            <a:solidFill>
                              <a:srgbClr val="000000"/>
                            </a:solidFill>
                            <a:latin typeface="Cambria Math" panose="02040503050406030204" pitchFamily="18" charset="0"/>
                          </a:rPr>
                          <m:t>𝒗</m:t>
                        </m:r>
                      </m:e>
                    </m:d>
                    <m:r>
                      <a:rPr lang="en-CA" b="1" i="1">
                        <a:solidFill>
                          <a:srgbClr val="000000"/>
                        </a:solidFill>
                        <a:latin typeface="Cambria Math" panose="02040503050406030204" pitchFamily="18" charset="0"/>
                      </a:rPr>
                      <m:t>∈</m:t>
                    </m:r>
                    <m:r>
                      <a:rPr lang="en-CA" b="1" i="1">
                        <a:solidFill>
                          <a:srgbClr val="000000"/>
                        </a:solidFill>
                        <a:latin typeface="Cambria Math" panose="02040503050406030204" pitchFamily="18" charset="0"/>
                      </a:rPr>
                      <m:t>𝑮</m:t>
                    </m:r>
                  </m:oMath>
                </a14:m>
                <a:endParaRPr lang="en-CA" b="1" dirty="0">
                  <a:solidFill>
                    <a:srgbClr val="000000"/>
                  </a:solidFill>
                </a:endParaRPr>
              </a:p>
              <a:p>
                <a:r>
                  <a:rPr lang="en-CA" dirty="0">
                    <a:solidFill>
                      <a:srgbClr val="000000"/>
                    </a:solidFill>
                  </a:rPr>
                  <a:t>But </a:t>
                </a:r>
                <a14:m>
                  <m:oMath xmlns:m="http://schemas.openxmlformats.org/officeDocument/2006/math">
                    <m:d>
                      <m:dPr>
                        <m:ctrlPr>
                          <a:rPr lang="en-CA" b="0" i="1" smtClean="0">
                            <a:solidFill>
                              <a:srgbClr val="000000"/>
                            </a:solidFill>
                            <a:latin typeface="Cambria Math" panose="02040503050406030204" pitchFamily="18" charset="0"/>
                          </a:rPr>
                        </m:ctrlPr>
                      </m:dPr>
                      <m:e>
                        <m:r>
                          <a:rPr lang="en-CA" b="0" i="1" smtClean="0">
                            <a:solidFill>
                              <a:srgbClr val="000000"/>
                            </a:solidFill>
                            <a:latin typeface="Cambria Math" panose="02040503050406030204" pitchFamily="18" charset="0"/>
                          </a:rPr>
                          <m:t>𝑢</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𝑣</m:t>
                        </m:r>
                      </m:e>
                    </m:d>
                    <m:r>
                      <a:rPr lang="en-CA" b="0" i="1" smtClean="0">
                        <a:solidFill>
                          <a:srgbClr val="000000"/>
                        </a:solidFill>
                        <a:latin typeface="Cambria Math" panose="02040503050406030204" pitchFamily="18" charset="0"/>
                      </a:rPr>
                      <m:t>∈</m:t>
                    </m:r>
                    <m:acc>
                      <m:accPr>
                        <m:chr m:val="̅"/>
                        <m:ctrlPr>
                          <a:rPr lang="en-CA" b="1" i="1">
                            <a:solidFill>
                              <a:srgbClr val="000000"/>
                            </a:solidFill>
                            <a:latin typeface="Cambria Math" panose="02040503050406030204" pitchFamily="18" charset="0"/>
                          </a:rPr>
                        </m:ctrlPr>
                      </m:accPr>
                      <m:e>
                        <m:r>
                          <a:rPr lang="en-CA" b="1" i="1">
                            <a:solidFill>
                              <a:srgbClr val="000000"/>
                            </a:solidFill>
                            <a:latin typeface="Cambria Math" panose="02040503050406030204" pitchFamily="18" charset="0"/>
                          </a:rPr>
                          <m:t>𝑮</m:t>
                        </m:r>
                      </m:e>
                    </m:acc>
                  </m:oMath>
                </a14:m>
                <a:r>
                  <a:rPr lang="en-CA" b="0" dirty="0">
                    <a:solidFill>
                      <a:srgbClr val="000000"/>
                    </a:solidFill>
                  </a:rPr>
                  <a:t> implies </a:t>
                </a:r>
                <a14:m>
                  <m:oMath xmlns:m="http://schemas.openxmlformats.org/officeDocument/2006/math">
                    <m:d>
                      <m:dPr>
                        <m:ctrlPr>
                          <a:rPr lang="en-CA" b="0" i="1" smtClean="0">
                            <a:solidFill>
                              <a:srgbClr val="000000"/>
                            </a:solidFill>
                            <a:latin typeface="Cambria Math" panose="02040503050406030204" pitchFamily="18" charset="0"/>
                          </a:rPr>
                        </m:ctrlPr>
                      </m:dPr>
                      <m:e>
                        <m:r>
                          <a:rPr lang="en-CA" b="0" i="1" smtClean="0">
                            <a:solidFill>
                              <a:srgbClr val="000000"/>
                            </a:solidFill>
                            <a:latin typeface="Cambria Math" panose="02040503050406030204" pitchFamily="18" charset="0"/>
                          </a:rPr>
                          <m:t>𝑢</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𝑣</m:t>
                        </m:r>
                      </m:e>
                    </m:d>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𝐺</m:t>
                    </m:r>
                  </m:oMath>
                </a14:m>
                <a:r>
                  <a:rPr lang="en-CA" dirty="0">
                    <a:solidFill>
                      <a:srgbClr val="000000"/>
                    </a:solidFill>
                  </a:rPr>
                  <a:t>. Contradiction!</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54321" y="537025"/>
                <a:ext cx="9905998" cy="5698347"/>
              </a:xfrm>
              <a:blipFill>
                <a:blip r:embed="rId3"/>
                <a:stretch>
                  <a:fillRect l="-1600" t="-2032" b="-107"/>
                </a:stretch>
              </a:blipFill>
            </p:spPr>
            <p:txBody>
              <a:bodyPr/>
              <a:lstStyle/>
              <a:p>
                <a:r>
                  <a:rPr lang="en-CA">
                    <a:noFill/>
                  </a:rPr>
                  <a:t> </a:t>
                </a:r>
              </a:p>
            </p:txBody>
          </p:sp>
        </mc:Fallback>
      </mc:AlternateContent>
      <p:sp>
        <p:nvSpPr>
          <p:cNvPr id="5" name="Oval 4"/>
          <p:cNvSpPr/>
          <p:nvPr/>
        </p:nvSpPr>
        <p:spPr>
          <a:xfrm>
            <a:off x="8989309" y="865241"/>
            <a:ext cx="502617" cy="502617"/>
          </a:xfrm>
          <a:prstGeom prst="ellipse">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solidFill>
                <a:srgbClr val="000000"/>
              </a:solidFill>
            </a:endParaRPr>
          </a:p>
        </p:txBody>
      </p:sp>
      <p:sp>
        <p:nvSpPr>
          <p:cNvPr id="6" name="Oval 5"/>
          <p:cNvSpPr/>
          <p:nvPr/>
        </p:nvSpPr>
        <p:spPr>
          <a:xfrm>
            <a:off x="8989308" y="2008727"/>
            <a:ext cx="502617" cy="502617"/>
          </a:xfrm>
          <a:prstGeom prst="ellipse">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solidFill>
                <a:srgbClr val="000000"/>
              </a:solidFill>
            </a:endParaRPr>
          </a:p>
        </p:txBody>
      </p:sp>
      <p:sp>
        <p:nvSpPr>
          <p:cNvPr id="7" name="Oval 6"/>
          <p:cNvSpPr/>
          <p:nvPr/>
        </p:nvSpPr>
        <p:spPr>
          <a:xfrm>
            <a:off x="10109601" y="739077"/>
            <a:ext cx="502617" cy="502617"/>
          </a:xfrm>
          <a:prstGeom prst="ellipse">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solidFill>
                <a:srgbClr val="000000"/>
              </a:solidFill>
            </a:endParaRPr>
          </a:p>
        </p:txBody>
      </p:sp>
      <p:sp>
        <p:nvSpPr>
          <p:cNvPr id="8" name="Oval 7"/>
          <p:cNvSpPr/>
          <p:nvPr/>
        </p:nvSpPr>
        <p:spPr>
          <a:xfrm>
            <a:off x="10360909" y="2008727"/>
            <a:ext cx="502617" cy="502617"/>
          </a:xfrm>
          <a:prstGeom prst="ellipse">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solidFill>
                <a:srgbClr val="000000"/>
              </a:solidFill>
            </a:endParaRPr>
          </a:p>
        </p:txBody>
      </p:sp>
      <p:sp>
        <p:nvSpPr>
          <p:cNvPr id="9" name="Oval 8"/>
          <p:cNvSpPr/>
          <p:nvPr/>
        </p:nvSpPr>
        <p:spPr>
          <a:xfrm>
            <a:off x="11201904" y="1116549"/>
            <a:ext cx="502617" cy="502617"/>
          </a:xfrm>
          <a:prstGeom prst="ellipse">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solidFill>
                <a:srgbClr val="000000"/>
              </a:solidFill>
            </a:endParaRPr>
          </a:p>
        </p:txBody>
      </p:sp>
      <p:sp>
        <p:nvSpPr>
          <p:cNvPr id="10" name="Oval 9"/>
          <p:cNvSpPr/>
          <p:nvPr/>
        </p:nvSpPr>
        <p:spPr>
          <a:xfrm>
            <a:off x="11317892" y="2008727"/>
            <a:ext cx="502617" cy="502617"/>
          </a:xfrm>
          <a:prstGeom prst="ellipse">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solidFill>
                <a:srgbClr val="000000"/>
              </a:solidFill>
            </a:endParaRPr>
          </a:p>
        </p:txBody>
      </p:sp>
      <p:sp>
        <p:nvSpPr>
          <p:cNvPr id="11" name="Oval 10"/>
          <p:cNvSpPr/>
          <p:nvPr/>
        </p:nvSpPr>
        <p:spPr>
          <a:xfrm>
            <a:off x="9643182" y="1449684"/>
            <a:ext cx="502617" cy="502617"/>
          </a:xfrm>
          <a:prstGeom prst="ellipse">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solidFill>
                <a:srgbClr val="000000"/>
              </a:solidFill>
            </a:endParaRPr>
          </a:p>
        </p:txBody>
      </p:sp>
      <p:cxnSp>
        <p:nvCxnSpPr>
          <p:cNvPr id="17" name="Straight Connector 16"/>
          <p:cNvCxnSpPr>
            <a:stCxn id="6" idx="7"/>
            <a:endCxn id="11" idx="3"/>
          </p:cNvCxnSpPr>
          <p:nvPr/>
        </p:nvCxnSpPr>
        <p:spPr>
          <a:xfrm flipV="1">
            <a:off x="9418318" y="1878694"/>
            <a:ext cx="298471" cy="203640"/>
          </a:xfrm>
          <a:prstGeom prst="line">
            <a:avLst/>
          </a:prstGeom>
          <a:ln w="38100">
            <a:solidFill>
              <a:srgbClr val="000000"/>
            </a:solidFill>
          </a:ln>
        </p:spPr>
        <p:style>
          <a:lnRef idx="3">
            <a:schemeClr val="accent3"/>
          </a:lnRef>
          <a:fillRef idx="0">
            <a:schemeClr val="accent3"/>
          </a:fillRef>
          <a:effectRef idx="2">
            <a:schemeClr val="accent3"/>
          </a:effectRef>
          <a:fontRef idx="minor">
            <a:schemeClr val="tx1"/>
          </a:fontRef>
        </p:style>
      </p:cxnSp>
      <p:cxnSp>
        <p:nvCxnSpPr>
          <p:cNvPr id="20" name="Straight Connector 19"/>
          <p:cNvCxnSpPr>
            <a:stCxn id="7" idx="4"/>
            <a:endCxn id="8" idx="0"/>
          </p:cNvCxnSpPr>
          <p:nvPr/>
        </p:nvCxnSpPr>
        <p:spPr>
          <a:xfrm>
            <a:off x="10360910" y="1241694"/>
            <a:ext cx="251308" cy="767033"/>
          </a:xfrm>
          <a:prstGeom prst="line">
            <a:avLst/>
          </a:prstGeom>
          <a:ln w="57150">
            <a:solidFill>
              <a:srgbClr val="000000"/>
            </a:solidFill>
          </a:ln>
        </p:spPr>
        <p:style>
          <a:lnRef idx="3">
            <a:schemeClr val="accent3"/>
          </a:lnRef>
          <a:fillRef idx="0">
            <a:schemeClr val="accent3"/>
          </a:fillRef>
          <a:effectRef idx="2">
            <a:schemeClr val="accent3"/>
          </a:effectRef>
          <a:fontRef idx="minor">
            <a:schemeClr val="tx1"/>
          </a:fontRef>
        </p:style>
      </p:cxnSp>
      <p:cxnSp>
        <p:nvCxnSpPr>
          <p:cNvPr id="24" name="Straight Connector 23"/>
          <p:cNvCxnSpPr>
            <a:stCxn id="9" idx="4"/>
            <a:endCxn id="10" idx="0"/>
          </p:cNvCxnSpPr>
          <p:nvPr/>
        </p:nvCxnSpPr>
        <p:spPr>
          <a:xfrm>
            <a:off x="11453213" y="1619166"/>
            <a:ext cx="115988" cy="389561"/>
          </a:xfrm>
          <a:prstGeom prst="line">
            <a:avLst/>
          </a:prstGeom>
          <a:ln w="57150">
            <a:solidFill>
              <a:srgbClr val="000000"/>
            </a:solidFill>
          </a:ln>
        </p:spPr>
        <p:style>
          <a:lnRef idx="3">
            <a:schemeClr val="accent3"/>
          </a:lnRef>
          <a:fillRef idx="0">
            <a:schemeClr val="accent3"/>
          </a:fillRef>
          <a:effectRef idx="2">
            <a:schemeClr val="accent3"/>
          </a:effectRef>
          <a:fontRef idx="minor">
            <a:schemeClr val="tx1"/>
          </a:fontRef>
        </p:style>
      </p:cxnSp>
      <p:cxnSp>
        <p:nvCxnSpPr>
          <p:cNvPr id="27" name="Straight Connector 26"/>
          <p:cNvCxnSpPr>
            <a:stCxn id="7" idx="6"/>
            <a:endCxn id="9" idx="1"/>
          </p:cNvCxnSpPr>
          <p:nvPr/>
        </p:nvCxnSpPr>
        <p:spPr>
          <a:xfrm>
            <a:off x="10612218" y="990386"/>
            <a:ext cx="663293" cy="199770"/>
          </a:xfrm>
          <a:prstGeom prst="line">
            <a:avLst/>
          </a:prstGeom>
          <a:ln w="57150">
            <a:solidFill>
              <a:srgbClr val="000000"/>
            </a:solidFill>
          </a:ln>
        </p:spPr>
        <p:style>
          <a:lnRef idx="3">
            <a:schemeClr val="accent3"/>
          </a:lnRef>
          <a:fillRef idx="0">
            <a:schemeClr val="accent3"/>
          </a:fillRef>
          <a:effectRef idx="2">
            <a:schemeClr val="accent3"/>
          </a:effectRef>
          <a:fontRef idx="minor">
            <a:schemeClr val="tx1"/>
          </a:fontRef>
        </p:style>
      </p:cxnSp>
      <p:cxnSp>
        <p:nvCxnSpPr>
          <p:cNvPr id="31" name="Straight Connector 30"/>
          <p:cNvCxnSpPr>
            <a:stCxn id="8" idx="6"/>
            <a:endCxn id="10" idx="2"/>
          </p:cNvCxnSpPr>
          <p:nvPr/>
        </p:nvCxnSpPr>
        <p:spPr>
          <a:xfrm>
            <a:off x="10863526" y="2260036"/>
            <a:ext cx="454366" cy="0"/>
          </a:xfrm>
          <a:prstGeom prst="line">
            <a:avLst/>
          </a:prstGeom>
          <a:ln w="57150">
            <a:solidFill>
              <a:srgbClr val="000000"/>
            </a:solidFill>
          </a:ln>
        </p:spPr>
        <p:style>
          <a:lnRef idx="3">
            <a:schemeClr val="accent3"/>
          </a:lnRef>
          <a:fillRef idx="0">
            <a:schemeClr val="accent3"/>
          </a:fillRef>
          <a:effectRef idx="2">
            <a:schemeClr val="accent3"/>
          </a:effectRef>
          <a:fontRef idx="minor">
            <a:schemeClr val="tx1"/>
          </a:fontRef>
        </p:style>
      </p:cxnSp>
      <p:cxnSp>
        <p:nvCxnSpPr>
          <p:cNvPr id="34" name="Straight Connector 33"/>
          <p:cNvCxnSpPr>
            <a:stCxn id="8" idx="7"/>
            <a:endCxn id="9" idx="3"/>
          </p:cNvCxnSpPr>
          <p:nvPr/>
        </p:nvCxnSpPr>
        <p:spPr>
          <a:xfrm flipV="1">
            <a:off x="10789919" y="1545559"/>
            <a:ext cx="485592" cy="536775"/>
          </a:xfrm>
          <a:prstGeom prst="line">
            <a:avLst/>
          </a:prstGeom>
          <a:ln w="57150">
            <a:solidFill>
              <a:srgbClr val="000000"/>
            </a:solidFill>
          </a:ln>
        </p:spPr>
        <p:style>
          <a:lnRef idx="3">
            <a:schemeClr val="accent3"/>
          </a:lnRef>
          <a:fillRef idx="0">
            <a:schemeClr val="accent3"/>
          </a:fillRef>
          <a:effectRef idx="2">
            <a:schemeClr val="accent3"/>
          </a:effectRef>
          <a:fontRef idx="minor">
            <a:schemeClr val="tx1"/>
          </a:fontRef>
        </p:style>
      </p:cxnSp>
      <p:cxnSp>
        <p:nvCxnSpPr>
          <p:cNvPr id="37" name="Straight Connector 36"/>
          <p:cNvCxnSpPr>
            <a:stCxn id="7" idx="5"/>
            <a:endCxn id="10" idx="1"/>
          </p:cNvCxnSpPr>
          <p:nvPr/>
        </p:nvCxnSpPr>
        <p:spPr>
          <a:xfrm>
            <a:off x="10538611" y="1168087"/>
            <a:ext cx="852888" cy="914247"/>
          </a:xfrm>
          <a:prstGeom prst="line">
            <a:avLst/>
          </a:prstGeom>
          <a:ln w="57150">
            <a:solidFill>
              <a:srgbClr val="000000"/>
            </a:solidFill>
          </a:ln>
        </p:spPr>
        <p:style>
          <a:lnRef idx="3">
            <a:schemeClr val="accent3"/>
          </a:lnRef>
          <a:fillRef idx="0">
            <a:schemeClr val="accent3"/>
          </a:fillRef>
          <a:effectRef idx="2">
            <a:schemeClr val="accent3"/>
          </a:effectRef>
          <a:fontRef idx="minor">
            <a:schemeClr val="tx1"/>
          </a:fontRef>
        </p:style>
      </p:cxnSp>
      <p:cxnSp>
        <p:nvCxnSpPr>
          <p:cNvPr id="42" name="Straight Connector 41"/>
          <p:cNvCxnSpPr>
            <a:stCxn id="5" idx="6"/>
            <a:endCxn id="7" idx="2"/>
          </p:cNvCxnSpPr>
          <p:nvPr/>
        </p:nvCxnSpPr>
        <p:spPr>
          <a:xfrm flipV="1">
            <a:off x="9491926" y="990386"/>
            <a:ext cx="617675" cy="126164"/>
          </a:xfrm>
          <a:prstGeom prst="line">
            <a:avLst/>
          </a:prstGeom>
          <a:ln w="38100">
            <a:solidFill>
              <a:srgbClr val="000000"/>
            </a:solidFill>
          </a:ln>
        </p:spPr>
        <p:style>
          <a:lnRef idx="3">
            <a:schemeClr val="accent3"/>
          </a:lnRef>
          <a:fillRef idx="0">
            <a:schemeClr val="accent3"/>
          </a:fillRef>
          <a:effectRef idx="2">
            <a:schemeClr val="accent3"/>
          </a:effectRef>
          <a:fontRef idx="minor">
            <a:schemeClr val="tx1"/>
          </a:fontRef>
        </p:style>
      </p:cxnSp>
      <p:cxnSp>
        <p:nvCxnSpPr>
          <p:cNvPr id="45" name="Straight Connector 44"/>
          <p:cNvCxnSpPr>
            <a:stCxn id="11" idx="5"/>
            <a:endCxn id="8" idx="1"/>
          </p:cNvCxnSpPr>
          <p:nvPr/>
        </p:nvCxnSpPr>
        <p:spPr>
          <a:xfrm>
            <a:off x="10072192" y="1878694"/>
            <a:ext cx="362324" cy="203640"/>
          </a:xfrm>
          <a:prstGeom prst="line">
            <a:avLst/>
          </a:prstGeom>
          <a:ln w="38100">
            <a:solidFill>
              <a:srgbClr val="000000"/>
            </a:solidFill>
          </a:ln>
        </p:spPr>
        <p:style>
          <a:lnRef idx="3">
            <a:schemeClr val="accent3"/>
          </a:lnRef>
          <a:fillRef idx="0">
            <a:schemeClr val="accent3"/>
          </a:fillRef>
          <a:effectRef idx="2">
            <a:schemeClr val="accent3"/>
          </a:effectRef>
          <a:fontRef idx="minor">
            <a:schemeClr val="tx1"/>
          </a:fontRef>
        </p:style>
      </p:cxnSp>
      <p:cxnSp>
        <p:nvCxnSpPr>
          <p:cNvPr id="48" name="Straight Connector 47"/>
          <p:cNvCxnSpPr>
            <a:stCxn id="6" idx="6"/>
            <a:endCxn id="8" idx="2"/>
          </p:cNvCxnSpPr>
          <p:nvPr/>
        </p:nvCxnSpPr>
        <p:spPr>
          <a:xfrm>
            <a:off x="9491925" y="2260036"/>
            <a:ext cx="868984" cy="0"/>
          </a:xfrm>
          <a:prstGeom prst="line">
            <a:avLst/>
          </a:prstGeom>
          <a:ln w="38100">
            <a:solidFill>
              <a:srgbClr val="000000"/>
            </a:solidFill>
          </a:ln>
        </p:spPr>
        <p:style>
          <a:lnRef idx="3">
            <a:schemeClr val="accent3"/>
          </a:lnRef>
          <a:fillRef idx="0">
            <a:schemeClr val="accent3"/>
          </a:fillRef>
          <a:effectRef idx="2">
            <a:schemeClr val="accent3"/>
          </a:effectRef>
          <a:fontRef idx="minor">
            <a:schemeClr val="tx1"/>
          </a:fontRef>
        </p:style>
      </p:cxnSp>
      <p:sp>
        <p:nvSpPr>
          <p:cNvPr id="53" name="Oval 52"/>
          <p:cNvSpPr/>
          <p:nvPr/>
        </p:nvSpPr>
        <p:spPr>
          <a:xfrm>
            <a:off x="8989309" y="4691072"/>
            <a:ext cx="502617" cy="502617"/>
          </a:xfrm>
          <a:prstGeom prst="ellipse">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solidFill>
                <a:srgbClr val="000000"/>
              </a:solidFill>
            </a:endParaRPr>
          </a:p>
        </p:txBody>
      </p:sp>
      <p:sp>
        <p:nvSpPr>
          <p:cNvPr id="54" name="Oval 53"/>
          <p:cNvSpPr/>
          <p:nvPr/>
        </p:nvSpPr>
        <p:spPr>
          <a:xfrm>
            <a:off x="10069525" y="3361294"/>
            <a:ext cx="502617" cy="502617"/>
          </a:xfrm>
          <a:prstGeom prst="ellipse">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solidFill>
                <a:srgbClr val="000000"/>
              </a:solidFill>
            </a:endParaRPr>
          </a:p>
        </p:txBody>
      </p:sp>
      <p:sp>
        <p:nvSpPr>
          <p:cNvPr id="55" name="Oval 54"/>
          <p:cNvSpPr/>
          <p:nvPr/>
        </p:nvSpPr>
        <p:spPr>
          <a:xfrm>
            <a:off x="10360910" y="4691072"/>
            <a:ext cx="502617" cy="502617"/>
          </a:xfrm>
          <a:prstGeom prst="ellipse">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solidFill>
                <a:srgbClr val="000000"/>
              </a:solidFill>
            </a:endParaRPr>
          </a:p>
        </p:txBody>
      </p:sp>
      <p:sp>
        <p:nvSpPr>
          <p:cNvPr id="56" name="Oval 55"/>
          <p:cNvSpPr/>
          <p:nvPr/>
        </p:nvSpPr>
        <p:spPr>
          <a:xfrm>
            <a:off x="11201905" y="3798894"/>
            <a:ext cx="502617" cy="502617"/>
          </a:xfrm>
          <a:prstGeom prst="ellipse">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solidFill>
                <a:srgbClr val="000000"/>
              </a:solidFill>
            </a:endParaRPr>
          </a:p>
        </p:txBody>
      </p:sp>
      <p:sp>
        <p:nvSpPr>
          <p:cNvPr id="57" name="Oval 56"/>
          <p:cNvSpPr/>
          <p:nvPr/>
        </p:nvSpPr>
        <p:spPr>
          <a:xfrm>
            <a:off x="11317893" y="4691072"/>
            <a:ext cx="502617" cy="502617"/>
          </a:xfrm>
          <a:prstGeom prst="ellipse">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solidFill>
                <a:srgbClr val="000000"/>
              </a:solidFill>
            </a:endParaRPr>
          </a:p>
        </p:txBody>
      </p:sp>
      <p:sp>
        <p:nvSpPr>
          <p:cNvPr id="58" name="Oval 57"/>
          <p:cNvSpPr/>
          <p:nvPr/>
        </p:nvSpPr>
        <p:spPr>
          <a:xfrm>
            <a:off x="9643183" y="4132029"/>
            <a:ext cx="502617" cy="502617"/>
          </a:xfrm>
          <a:prstGeom prst="ellipse">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solidFill>
                <a:srgbClr val="000000"/>
              </a:solidFill>
            </a:endParaRPr>
          </a:p>
        </p:txBody>
      </p:sp>
      <p:cxnSp>
        <p:nvCxnSpPr>
          <p:cNvPr id="59" name="Straight Connector 58"/>
          <p:cNvCxnSpPr>
            <a:stCxn id="52" idx="4"/>
            <a:endCxn id="53" idx="0"/>
          </p:cNvCxnSpPr>
          <p:nvPr/>
        </p:nvCxnSpPr>
        <p:spPr>
          <a:xfrm flipH="1">
            <a:off x="9240618" y="4050203"/>
            <a:ext cx="1" cy="640869"/>
          </a:xfrm>
          <a:prstGeom prst="line">
            <a:avLst/>
          </a:prstGeom>
          <a:ln w="38100">
            <a:solidFill>
              <a:srgbClr val="000000"/>
            </a:solidFill>
          </a:ln>
        </p:spPr>
        <p:style>
          <a:lnRef idx="3">
            <a:schemeClr val="accent3"/>
          </a:lnRef>
          <a:fillRef idx="0">
            <a:schemeClr val="accent3"/>
          </a:fillRef>
          <a:effectRef idx="2">
            <a:schemeClr val="accent3"/>
          </a:effectRef>
          <a:fontRef idx="minor">
            <a:schemeClr val="tx1"/>
          </a:fontRef>
        </p:style>
      </p:cxnSp>
      <p:cxnSp>
        <p:nvCxnSpPr>
          <p:cNvPr id="60" name="Straight Connector 59"/>
          <p:cNvCxnSpPr>
            <a:stCxn id="54" idx="2"/>
            <a:endCxn id="53" idx="0"/>
          </p:cNvCxnSpPr>
          <p:nvPr/>
        </p:nvCxnSpPr>
        <p:spPr>
          <a:xfrm flipH="1">
            <a:off x="9240618" y="3612603"/>
            <a:ext cx="828907" cy="1078469"/>
          </a:xfrm>
          <a:prstGeom prst="line">
            <a:avLst/>
          </a:prstGeom>
          <a:ln w="38100">
            <a:solidFill>
              <a:srgbClr val="000000"/>
            </a:solidFill>
          </a:ln>
        </p:spPr>
        <p:style>
          <a:lnRef idx="3">
            <a:schemeClr val="accent3"/>
          </a:lnRef>
          <a:fillRef idx="0">
            <a:schemeClr val="accent3"/>
          </a:fillRef>
          <a:effectRef idx="2">
            <a:schemeClr val="accent3"/>
          </a:effectRef>
          <a:fontRef idx="minor">
            <a:schemeClr val="tx1"/>
          </a:fontRef>
        </p:style>
      </p:cxnSp>
      <p:cxnSp>
        <p:nvCxnSpPr>
          <p:cNvPr id="62" name="Straight Connector 61"/>
          <p:cNvCxnSpPr>
            <a:stCxn id="52" idx="5"/>
            <a:endCxn id="58" idx="2"/>
          </p:cNvCxnSpPr>
          <p:nvPr/>
        </p:nvCxnSpPr>
        <p:spPr>
          <a:xfrm>
            <a:off x="9418320" y="3976596"/>
            <a:ext cx="224863" cy="406742"/>
          </a:xfrm>
          <a:prstGeom prst="line">
            <a:avLst/>
          </a:prstGeom>
          <a:ln w="38100">
            <a:solidFill>
              <a:srgbClr val="000000"/>
            </a:solidFill>
          </a:ln>
        </p:spPr>
        <p:style>
          <a:lnRef idx="3">
            <a:schemeClr val="accent3"/>
          </a:lnRef>
          <a:fillRef idx="0">
            <a:schemeClr val="accent3"/>
          </a:fillRef>
          <a:effectRef idx="2">
            <a:schemeClr val="accent3"/>
          </a:effectRef>
          <a:fontRef idx="minor">
            <a:schemeClr val="tx1"/>
          </a:fontRef>
        </p:style>
      </p:cxnSp>
      <p:cxnSp>
        <p:nvCxnSpPr>
          <p:cNvPr id="66" name="Straight Connector 65"/>
          <p:cNvCxnSpPr>
            <a:stCxn id="52" idx="6"/>
            <a:endCxn id="56" idx="2"/>
          </p:cNvCxnSpPr>
          <p:nvPr/>
        </p:nvCxnSpPr>
        <p:spPr>
          <a:xfrm>
            <a:off x="9491927" y="3798895"/>
            <a:ext cx="1709978" cy="251308"/>
          </a:xfrm>
          <a:prstGeom prst="line">
            <a:avLst/>
          </a:prstGeom>
          <a:ln w="38100">
            <a:solidFill>
              <a:srgbClr val="000000"/>
            </a:solidFill>
          </a:ln>
        </p:spPr>
        <p:style>
          <a:lnRef idx="3">
            <a:schemeClr val="accent3"/>
          </a:lnRef>
          <a:fillRef idx="0">
            <a:schemeClr val="accent3"/>
          </a:fillRef>
          <a:effectRef idx="2">
            <a:schemeClr val="accent3"/>
          </a:effectRef>
          <a:fontRef idx="minor">
            <a:schemeClr val="tx1"/>
          </a:fontRef>
        </p:style>
      </p:cxnSp>
      <p:cxnSp>
        <p:nvCxnSpPr>
          <p:cNvPr id="100" name="Straight Connector 99"/>
          <p:cNvCxnSpPr/>
          <p:nvPr/>
        </p:nvCxnSpPr>
        <p:spPr>
          <a:xfrm flipH="1">
            <a:off x="9991956" y="3828043"/>
            <a:ext cx="248641" cy="341725"/>
          </a:xfrm>
          <a:prstGeom prst="line">
            <a:avLst/>
          </a:prstGeom>
          <a:ln w="38100">
            <a:solidFill>
              <a:srgbClr val="000000"/>
            </a:solidFill>
          </a:ln>
        </p:spPr>
        <p:style>
          <a:lnRef idx="3">
            <a:schemeClr val="accent3"/>
          </a:lnRef>
          <a:fillRef idx="0">
            <a:schemeClr val="accent3"/>
          </a:fillRef>
          <a:effectRef idx="2">
            <a:schemeClr val="accent3"/>
          </a:effectRef>
          <a:fontRef idx="minor">
            <a:schemeClr val="tx1"/>
          </a:fontRef>
        </p:style>
      </p:cxnSp>
      <p:cxnSp>
        <p:nvCxnSpPr>
          <p:cNvPr id="105" name="Straight Connector 104"/>
          <p:cNvCxnSpPr>
            <a:stCxn id="56" idx="2"/>
            <a:endCxn id="58" idx="6"/>
          </p:cNvCxnSpPr>
          <p:nvPr/>
        </p:nvCxnSpPr>
        <p:spPr>
          <a:xfrm flipH="1">
            <a:off x="10145800" y="4050203"/>
            <a:ext cx="1056105" cy="333135"/>
          </a:xfrm>
          <a:prstGeom prst="line">
            <a:avLst/>
          </a:prstGeom>
          <a:ln w="38100">
            <a:solidFill>
              <a:srgbClr val="000000"/>
            </a:solidFill>
          </a:ln>
        </p:spPr>
        <p:style>
          <a:lnRef idx="3">
            <a:schemeClr val="accent3"/>
          </a:lnRef>
          <a:fillRef idx="0">
            <a:schemeClr val="accent3"/>
          </a:fillRef>
          <a:effectRef idx="2">
            <a:schemeClr val="accent3"/>
          </a:effectRef>
          <a:fontRef idx="minor">
            <a:schemeClr val="tx1"/>
          </a:fontRef>
        </p:style>
      </p:cxnSp>
      <p:cxnSp>
        <p:nvCxnSpPr>
          <p:cNvPr id="108" name="Straight Connector 107"/>
          <p:cNvCxnSpPr>
            <a:stCxn id="56" idx="2"/>
            <a:endCxn id="53" idx="6"/>
          </p:cNvCxnSpPr>
          <p:nvPr/>
        </p:nvCxnSpPr>
        <p:spPr>
          <a:xfrm flipH="1">
            <a:off x="9491926" y="4050203"/>
            <a:ext cx="1709979" cy="892178"/>
          </a:xfrm>
          <a:prstGeom prst="line">
            <a:avLst/>
          </a:prstGeom>
          <a:ln w="38100">
            <a:solidFill>
              <a:srgbClr val="000000"/>
            </a:solidFill>
          </a:ln>
        </p:spPr>
        <p:style>
          <a:lnRef idx="3">
            <a:schemeClr val="accent3"/>
          </a:lnRef>
          <a:fillRef idx="0">
            <a:schemeClr val="accent3"/>
          </a:fillRef>
          <a:effectRef idx="2">
            <a:schemeClr val="accent3"/>
          </a:effectRef>
          <a:fontRef idx="minor">
            <a:schemeClr val="tx1"/>
          </a:fontRef>
        </p:style>
      </p:cxnSp>
      <p:cxnSp>
        <p:nvCxnSpPr>
          <p:cNvPr id="115" name="Straight Connector 114"/>
          <p:cNvCxnSpPr>
            <a:stCxn id="58" idx="6"/>
            <a:endCxn id="57" idx="1"/>
          </p:cNvCxnSpPr>
          <p:nvPr/>
        </p:nvCxnSpPr>
        <p:spPr>
          <a:xfrm>
            <a:off x="10145800" y="4383338"/>
            <a:ext cx="1245700" cy="381341"/>
          </a:xfrm>
          <a:prstGeom prst="line">
            <a:avLst/>
          </a:prstGeom>
          <a:ln w="38100">
            <a:solidFill>
              <a:srgbClr val="000000"/>
            </a:solidFill>
          </a:ln>
        </p:spPr>
        <p:style>
          <a:lnRef idx="3">
            <a:schemeClr val="accent3"/>
          </a:lnRef>
          <a:fillRef idx="0">
            <a:schemeClr val="accent3"/>
          </a:fillRef>
          <a:effectRef idx="2">
            <a:schemeClr val="accent3"/>
          </a:effectRef>
          <a:fontRef idx="minor">
            <a:schemeClr val="tx1"/>
          </a:fontRef>
        </p:style>
      </p:cxnSp>
      <p:cxnSp>
        <p:nvCxnSpPr>
          <p:cNvPr id="123" name="Curved Connector 122"/>
          <p:cNvCxnSpPr>
            <a:stCxn id="57" idx="3"/>
            <a:endCxn id="53" idx="5"/>
          </p:cNvCxnSpPr>
          <p:nvPr/>
        </p:nvCxnSpPr>
        <p:spPr>
          <a:xfrm rot="5400000">
            <a:off x="10404910" y="4133492"/>
            <a:ext cx="12700" cy="1973181"/>
          </a:xfrm>
          <a:prstGeom prst="curvedConnector3">
            <a:avLst>
              <a:gd name="adj1" fmla="val 1378276"/>
            </a:avLst>
          </a:prstGeom>
          <a:ln w="38100">
            <a:solidFill>
              <a:srgbClr val="000000"/>
            </a:solidFill>
          </a:ln>
        </p:spPr>
        <p:style>
          <a:lnRef idx="3">
            <a:schemeClr val="accent3"/>
          </a:lnRef>
          <a:fillRef idx="0">
            <a:schemeClr val="accent3"/>
          </a:fillRef>
          <a:effectRef idx="2">
            <a:schemeClr val="accent3"/>
          </a:effectRef>
          <a:fontRef idx="minor">
            <a:schemeClr val="tx1"/>
          </a:fontRef>
        </p:style>
      </p:cxnSp>
      <p:cxnSp>
        <p:nvCxnSpPr>
          <p:cNvPr id="136" name="Curved Connector 135"/>
          <p:cNvCxnSpPr>
            <a:stCxn id="55" idx="2"/>
            <a:endCxn id="52" idx="4"/>
          </p:cNvCxnSpPr>
          <p:nvPr/>
        </p:nvCxnSpPr>
        <p:spPr>
          <a:xfrm rot="10800000">
            <a:off x="9240620" y="4050203"/>
            <a:ext cx="1120291" cy="892178"/>
          </a:xfrm>
          <a:prstGeom prst="curvedConnector2">
            <a:avLst/>
          </a:prstGeom>
          <a:ln w="38100">
            <a:solidFill>
              <a:srgbClr val="000000"/>
            </a:solidFill>
          </a:ln>
        </p:spPr>
        <p:style>
          <a:lnRef idx="3">
            <a:schemeClr val="accent3"/>
          </a:lnRef>
          <a:fillRef idx="0">
            <a:schemeClr val="accent3"/>
          </a:fillRef>
          <a:effectRef idx="2">
            <a:schemeClr val="accent3"/>
          </a:effectRef>
          <a:fontRef idx="minor">
            <a:schemeClr val="tx1"/>
          </a:fontRef>
        </p:style>
      </p:cxnSp>
      <p:cxnSp>
        <p:nvCxnSpPr>
          <p:cNvPr id="139" name="Curved Connector 138"/>
          <p:cNvCxnSpPr>
            <a:stCxn id="57" idx="1"/>
          </p:cNvCxnSpPr>
          <p:nvPr/>
        </p:nvCxnSpPr>
        <p:spPr>
          <a:xfrm rot="16200000" flipV="1">
            <a:off x="9909950" y="3283128"/>
            <a:ext cx="885827" cy="2077275"/>
          </a:xfrm>
          <a:prstGeom prst="curvedConnector2">
            <a:avLst/>
          </a:prstGeom>
          <a:ln w="38100">
            <a:solidFill>
              <a:srgbClr val="000000"/>
            </a:solidFill>
          </a:ln>
        </p:spPr>
        <p:style>
          <a:lnRef idx="3">
            <a:schemeClr val="accent3"/>
          </a:lnRef>
          <a:fillRef idx="0">
            <a:schemeClr val="accent3"/>
          </a:fillRef>
          <a:effectRef idx="2">
            <a:schemeClr val="accent3"/>
          </a:effectRef>
          <a:fontRef idx="minor">
            <a:schemeClr val="tx1"/>
          </a:fontRef>
        </p:style>
      </p:cxnSp>
      <p:sp>
        <p:nvSpPr>
          <p:cNvPr id="52" name="Oval 51"/>
          <p:cNvSpPr/>
          <p:nvPr/>
        </p:nvSpPr>
        <p:spPr>
          <a:xfrm>
            <a:off x="8989310" y="3547586"/>
            <a:ext cx="502617" cy="502617"/>
          </a:xfrm>
          <a:prstGeom prst="ellipse">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solidFill>
                <a:srgbClr val="000000"/>
              </a:solidFill>
            </a:endParaRPr>
          </a:p>
        </p:txBody>
      </p:sp>
      <mc:AlternateContent xmlns:mc="http://schemas.openxmlformats.org/markup-compatibility/2006">
        <mc:Choice xmlns:a14="http://schemas.microsoft.com/office/drawing/2010/main" Requires="a14">
          <p:sp>
            <p:nvSpPr>
              <p:cNvPr id="154" name="Rectangular Callout 153"/>
              <p:cNvSpPr/>
              <p:nvPr/>
            </p:nvSpPr>
            <p:spPr>
              <a:xfrm>
                <a:off x="7043682" y="1181998"/>
                <a:ext cx="1739633" cy="825226"/>
              </a:xfrm>
              <a:prstGeom prst="wedgeRectCallout">
                <a:avLst>
                  <a:gd name="adj1" fmla="val 71413"/>
                  <a:gd name="adj2" fmla="val 3795"/>
                </a:avLst>
              </a:prstGeom>
              <a:solidFill>
                <a:srgbClr val="FFFFFF"/>
              </a:solidFill>
              <a:ln>
                <a:solidFill>
                  <a:srgbClr val="000000"/>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sz="2000" dirty="0">
                    <a:solidFill>
                      <a:srgbClr val="000000"/>
                    </a:solidFill>
                  </a:rPr>
                  <a:t>Example:</a:t>
                </a:r>
              </a:p>
              <a:p>
                <a:pPr algn="ctr"/>
                <a14:m>
                  <m:oMathPara xmlns:m="http://schemas.openxmlformats.org/officeDocument/2006/math">
                    <m:oMathParaPr>
                      <m:jc m:val="centerGroup"/>
                    </m:oMathParaPr>
                    <m:oMath xmlns:m="http://schemas.openxmlformats.org/officeDocument/2006/math">
                      <m:r>
                        <a:rPr lang="en-CA" sz="2000" i="1" dirty="0" smtClean="0">
                          <a:solidFill>
                            <a:srgbClr val="000000"/>
                          </a:solidFill>
                          <a:latin typeface="Cambria Math" panose="02040503050406030204" pitchFamily="18" charset="0"/>
                        </a:rPr>
                        <m:t>𝐶𝑙𝑖𝑞𝑢𝑒</m:t>
                      </m:r>
                      <m:r>
                        <a:rPr lang="en-CA" sz="2000" i="1" dirty="0" smtClean="0">
                          <a:solidFill>
                            <a:srgbClr val="000000"/>
                          </a:solidFill>
                          <a:latin typeface="Cambria Math" panose="02040503050406030204" pitchFamily="18" charset="0"/>
                        </a:rPr>
                        <m:t>(</m:t>
                      </m:r>
                      <m:r>
                        <a:rPr lang="en-CA" sz="2000" i="1" dirty="0" smtClean="0">
                          <a:solidFill>
                            <a:srgbClr val="000000"/>
                          </a:solidFill>
                          <a:latin typeface="Cambria Math" panose="02040503050406030204" pitchFamily="18" charset="0"/>
                        </a:rPr>
                        <m:t>𝐺</m:t>
                      </m:r>
                      <m:r>
                        <a:rPr lang="en-CA" sz="2000" i="1" dirty="0" smtClean="0">
                          <a:solidFill>
                            <a:srgbClr val="000000"/>
                          </a:solidFill>
                          <a:latin typeface="Cambria Math" panose="02040503050406030204" pitchFamily="18" charset="0"/>
                        </a:rPr>
                        <m:t>, 4)</m:t>
                      </m:r>
                    </m:oMath>
                  </m:oMathPara>
                </a14:m>
                <a:endParaRPr lang="en-CA" sz="2000" dirty="0">
                  <a:solidFill>
                    <a:srgbClr val="000000"/>
                  </a:solidFill>
                </a:endParaRPr>
              </a:p>
            </p:txBody>
          </p:sp>
        </mc:Choice>
        <mc:Fallback>
          <p:sp>
            <p:nvSpPr>
              <p:cNvPr id="154" name="Rectangular Callout 153"/>
              <p:cNvSpPr>
                <a:spLocks noRot="1" noChangeAspect="1" noMove="1" noResize="1" noEditPoints="1" noAdjustHandles="1" noChangeArrowheads="1" noChangeShapeType="1" noTextEdit="1"/>
              </p:cNvSpPr>
              <p:nvPr/>
            </p:nvSpPr>
            <p:spPr>
              <a:xfrm>
                <a:off x="7043682" y="1181998"/>
                <a:ext cx="1739633" cy="825226"/>
              </a:xfrm>
              <a:prstGeom prst="wedgeRectCallout">
                <a:avLst>
                  <a:gd name="adj1" fmla="val 71413"/>
                  <a:gd name="adj2" fmla="val 3795"/>
                </a:avLst>
              </a:prstGeom>
              <a:blipFill>
                <a:blip r:embed="rId4"/>
                <a:stretch>
                  <a:fillRect b="-1460"/>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4" name="TextBox 3"/>
              <p:cNvSpPr txBox="1"/>
              <p:nvPr/>
            </p:nvSpPr>
            <p:spPr>
              <a:xfrm>
                <a:off x="11617804" y="1545559"/>
                <a:ext cx="57419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A" sz="2400" b="1" i="1" dirty="0" smtClean="0">
                          <a:solidFill>
                            <a:srgbClr val="000000"/>
                          </a:solidFill>
                          <a:latin typeface="Cambria Math" panose="02040503050406030204" pitchFamily="18" charset="0"/>
                        </a:rPr>
                        <m:t>𝑾</m:t>
                      </m:r>
                    </m:oMath>
                  </m:oMathPara>
                </a14:m>
                <a:endParaRPr lang="en-CA" sz="2400" b="1" dirty="0">
                  <a:solidFill>
                    <a:srgbClr val="000000"/>
                  </a:solidFill>
                </a:endParaRPr>
              </a:p>
            </p:txBody>
          </p:sp>
        </mc:Choice>
        <mc:Fallback>
          <p:sp>
            <p:nvSpPr>
              <p:cNvPr id="4" name="TextBox 3"/>
              <p:cNvSpPr txBox="1">
                <a:spLocks noRot="1" noChangeAspect="1" noMove="1" noResize="1" noEditPoints="1" noAdjustHandles="1" noChangeArrowheads="1" noChangeShapeType="1" noTextEdit="1"/>
              </p:cNvSpPr>
              <p:nvPr/>
            </p:nvSpPr>
            <p:spPr>
              <a:xfrm>
                <a:off x="11617804" y="1545559"/>
                <a:ext cx="574196" cy="461665"/>
              </a:xfrm>
              <a:prstGeom prst="rect">
                <a:avLst/>
              </a:prstGeom>
              <a:blipFill>
                <a:blip r:embed="rId5"/>
                <a:stretch>
                  <a:fillRect/>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49" name="TextBox 48"/>
              <p:cNvSpPr txBox="1"/>
              <p:nvPr/>
            </p:nvSpPr>
            <p:spPr>
              <a:xfrm>
                <a:off x="8615557" y="4169768"/>
                <a:ext cx="57419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CA" sz="2400" b="1" i="1" smtClean="0">
                              <a:solidFill>
                                <a:srgbClr val="000000"/>
                              </a:solidFill>
                              <a:latin typeface="Cambria Math" panose="02040503050406030204" pitchFamily="18" charset="0"/>
                            </a:rPr>
                          </m:ctrlPr>
                        </m:accPr>
                        <m:e>
                          <m:r>
                            <a:rPr lang="en-CA" sz="2400" b="1" i="1">
                              <a:solidFill>
                                <a:srgbClr val="000000"/>
                              </a:solidFill>
                              <a:latin typeface="Cambria Math" panose="02040503050406030204" pitchFamily="18" charset="0"/>
                            </a:rPr>
                            <m:t>𝑾</m:t>
                          </m:r>
                        </m:e>
                      </m:acc>
                    </m:oMath>
                  </m:oMathPara>
                </a14:m>
                <a:endParaRPr lang="en-CA" sz="2400" b="1" dirty="0">
                  <a:solidFill>
                    <a:srgbClr val="000000"/>
                  </a:solidFill>
                </a:endParaRPr>
              </a:p>
            </p:txBody>
          </p:sp>
        </mc:Choice>
        <mc:Fallback>
          <p:sp>
            <p:nvSpPr>
              <p:cNvPr id="49" name="TextBox 48"/>
              <p:cNvSpPr txBox="1">
                <a:spLocks noRot="1" noChangeAspect="1" noMove="1" noResize="1" noEditPoints="1" noAdjustHandles="1" noChangeArrowheads="1" noChangeShapeType="1" noTextEdit="1"/>
              </p:cNvSpPr>
              <p:nvPr/>
            </p:nvSpPr>
            <p:spPr>
              <a:xfrm>
                <a:off x="8615557" y="4169768"/>
                <a:ext cx="574196" cy="461665"/>
              </a:xfrm>
              <a:prstGeom prst="rect">
                <a:avLst/>
              </a:prstGeom>
              <a:blipFill>
                <a:blip r:embed="rId6"/>
                <a:stretch>
                  <a:fillRect/>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51" name="TextBox 50"/>
              <p:cNvSpPr txBox="1"/>
              <p:nvPr/>
            </p:nvSpPr>
            <p:spPr>
              <a:xfrm>
                <a:off x="9527623" y="2887597"/>
                <a:ext cx="1444626" cy="462434"/>
              </a:xfrm>
              <a:prstGeom prst="rect">
                <a:avLst/>
              </a:prstGeom>
              <a:noFill/>
            </p:spPr>
            <p:txBody>
              <a:bodyPr wrap="none" rtlCol="0">
                <a:spAutoFit/>
              </a:bodyPr>
              <a:lstStyle/>
              <a:p>
                <a:r>
                  <a:rPr lang="en-CA" sz="2400" dirty="0">
                    <a:solidFill>
                      <a:srgbClr val="000000"/>
                    </a:solidFill>
                  </a:rPr>
                  <a:t>Graph </a:t>
                </a:r>
                <a14:m>
                  <m:oMath xmlns:m="http://schemas.openxmlformats.org/officeDocument/2006/math">
                    <m:acc>
                      <m:accPr>
                        <m:chr m:val="̅"/>
                        <m:ctrlPr>
                          <a:rPr lang="en-CA" sz="2400" b="1" i="1">
                            <a:solidFill>
                              <a:srgbClr val="000000"/>
                            </a:solidFill>
                            <a:latin typeface="Cambria Math" panose="02040503050406030204" pitchFamily="18" charset="0"/>
                          </a:rPr>
                        </m:ctrlPr>
                      </m:accPr>
                      <m:e>
                        <m:r>
                          <a:rPr lang="en-CA" sz="2400" b="1" i="1">
                            <a:solidFill>
                              <a:srgbClr val="000000"/>
                            </a:solidFill>
                            <a:latin typeface="Cambria Math" panose="02040503050406030204" pitchFamily="18" charset="0"/>
                          </a:rPr>
                          <m:t>𝑮</m:t>
                        </m:r>
                      </m:e>
                    </m:acc>
                  </m:oMath>
                </a14:m>
                <a:endParaRPr lang="en-CA" sz="2400" b="1" dirty="0">
                  <a:solidFill>
                    <a:srgbClr val="000000"/>
                  </a:solidFill>
                </a:endParaRPr>
              </a:p>
            </p:txBody>
          </p:sp>
        </mc:Choice>
        <mc:Fallback>
          <p:sp>
            <p:nvSpPr>
              <p:cNvPr id="51" name="TextBox 50"/>
              <p:cNvSpPr txBox="1">
                <a:spLocks noRot="1" noChangeAspect="1" noMove="1" noResize="1" noEditPoints="1" noAdjustHandles="1" noChangeArrowheads="1" noChangeShapeType="1" noTextEdit="1"/>
              </p:cNvSpPr>
              <p:nvPr/>
            </p:nvSpPr>
            <p:spPr>
              <a:xfrm>
                <a:off x="9527623" y="2887597"/>
                <a:ext cx="1444626" cy="462434"/>
              </a:xfrm>
              <a:prstGeom prst="rect">
                <a:avLst/>
              </a:prstGeom>
              <a:blipFill>
                <a:blip r:embed="rId7"/>
                <a:stretch>
                  <a:fillRect l="-6751" t="-10526" r="-31224" b="-28947"/>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61" name="TextBox 60"/>
              <p:cNvSpPr txBox="1"/>
              <p:nvPr/>
            </p:nvSpPr>
            <p:spPr>
              <a:xfrm>
                <a:off x="9671314" y="309694"/>
                <a:ext cx="1479892" cy="461665"/>
              </a:xfrm>
              <a:prstGeom prst="rect">
                <a:avLst/>
              </a:prstGeom>
              <a:noFill/>
            </p:spPr>
            <p:txBody>
              <a:bodyPr wrap="none" rtlCol="0">
                <a:spAutoFit/>
              </a:bodyPr>
              <a:lstStyle/>
              <a:p>
                <a:r>
                  <a:rPr lang="en-CA" sz="2400" dirty="0">
                    <a:solidFill>
                      <a:srgbClr val="000000"/>
                    </a:solidFill>
                  </a:rPr>
                  <a:t>Graph </a:t>
                </a:r>
                <a14:m>
                  <m:oMath xmlns:m="http://schemas.openxmlformats.org/officeDocument/2006/math">
                    <m:r>
                      <a:rPr lang="en-CA" sz="2400" b="1" i="1" dirty="0" smtClean="0">
                        <a:solidFill>
                          <a:srgbClr val="000000"/>
                        </a:solidFill>
                        <a:latin typeface="Cambria Math" panose="02040503050406030204" pitchFamily="18" charset="0"/>
                      </a:rPr>
                      <m:t>𝑮</m:t>
                    </m:r>
                  </m:oMath>
                </a14:m>
                <a:endParaRPr lang="en-CA" sz="2400" b="1" dirty="0">
                  <a:solidFill>
                    <a:srgbClr val="000000"/>
                  </a:solidFill>
                </a:endParaRPr>
              </a:p>
            </p:txBody>
          </p:sp>
        </mc:Choice>
        <mc:Fallback>
          <p:sp>
            <p:nvSpPr>
              <p:cNvPr id="61" name="TextBox 60"/>
              <p:cNvSpPr txBox="1">
                <a:spLocks noRot="1" noChangeAspect="1" noMove="1" noResize="1" noEditPoints="1" noAdjustHandles="1" noChangeArrowheads="1" noChangeShapeType="1" noTextEdit="1"/>
              </p:cNvSpPr>
              <p:nvPr/>
            </p:nvSpPr>
            <p:spPr>
              <a:xfrm>
                <a:off x="9671314" y="309694"/>
                <a:ext cx="1479892" cy="461665"/>
              </a:xfrm>
              <a:prstGeom prst="rect">
                <a:avLst/>
              </a:prstGeom>
              <a:blipFill>
                <a:blip r:embed="rId8"/>
                <a:stretch>
                  <a:fillRect l="-6612" t="-10526" b="-28947"/>
                </a:stretch>
              </a:blipFill>
            </p:spPr>
            <p:txBody>
              <a:bodyPr/>
              <a:lstStyle/>
              <a:p>
                <a:r>
                  <a:rPr lang="en-CA">
                    <a:noFill/>
                  </a:rPr>
                  <a:t> </a:t>
                </a:r>
              </a:p>
            </p:txBody>
          </p:sp>
        </mc:Fallback>
      </mc:AlternateContent>
      <p:cxnSp>
        <p:nvCxnSpPr>
          <p:cNvPr id="63" name="Straight Connector 62"/>
          <p:cNvCxnSpPr>
            <a:stCxn id="54" idx="5"/>
            <a:endCxn id="57" idx="1"/>
          </p:cNvCxnSpPr>
          <p:nvPr/>
        </p:nvCxnSpPr>
        <p:spPr>
          <a:xfrm>
            <a:off x="10498535" y="3790304"/>
            <a:ext cx="892965" cy="974375"/>
          </a:xfrm>
          <a:prstGeom prst="line">
            <a:avLst/>
          </a:prstGeom>
          <a:ln w="76200">
            <a:solidFill>
              <a:srgbClr val="000000"/>
            </a:solidFill>
          </a:ln>
        </p:spPr>
        <p:style>
          <a:lnRef idx="3">
            <a:schemeClr val="accent3"/>
          </a:lnRef>
          <a:fillRef idx="0">
            <a:schemeClr val="accent3"/>
          </a:fillRef>
          <a:effectRef idx="2">
            <a:schemeClr val="accent3"/>
          </a:effectRef>
          <a:fontRef idx="minor">
            <a:schemeClr val="tx1"/>
          </a:fontRef>
        </p:style>
      </p:cxnSp>
      <p:sp>
        <p:nvSpPr>
          <p:cNvPr id="64" name="Oval 63"/>
          <p:cNvSpPr/>
          <p:nvPr/>
        </p:nvSpPr>
        <p:spPr>
          <a:xfrm>
            <a:off x="10068260" y="3359673"/>
            <a:ext cx="502617" cy="502617"/>
          </a:xfrm>
          <a:prstGeom prst="ellipse">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solidFill>
                <a:srgbClr val="000000"/>
              </a:solidFill>
            </a:endParaRPr>
          </a:p>
        </p:txBody>
      </p:sp>
      <p:sp>
        <p:nvSpPr>
          <p:cNvPr id="65" name="Oval 64"/>
          <p:cNvSpPr/>
          <p:nvPr/>
        </p:nvSpPr>
        <p:spPr>
          <a:xfrm>
            <a:off x="11316628" y="4689451"/>
            <a:ext cx="502617" cy="502617"/>
          </a:xfrm>
          <a:prstGeom prst="ellipse">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solidFill>
                <a:srgbClr val="000000"/>
              </a:solidFill>
            </a:endParaRPr>
          </a:p>
        </p:txBody>
      </p:sp>
      <p:sp>
        <p:nvSpPr>
          <p:cNvPr id="14" name="Oval 13"/>
          <p:cNvSpPr/>
          <p:nvPr/>
        </p:nvSpPr>
        <p:spPr>
          <a:xfrm rot="18948442">
            <a:off x="10831409" y="829742"/>
            <a:ext cx="328273" cy="1639384"/>
          </a:xfrm>
          <a:prstGeom prst="ellipse">
            <a:avLst/>
          </a:prstGeom>
          <a:noFill/>
          <a:ln w="38100">
            <a:solidFill>
              <a:srgbClr val="000000"/>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12" name="Slide Number Placeholder 11">
            <a:extLst>
              <a:ext uri="{FF2B5EF4-FFF2-40B4-BE49-F238E27FC236}">
                <a16:creationId xmlns:a16="http://schemas.microsoft.com/office/drawing/2014/main" id="{2AB78A0B-8530-FC36-C3C9-FDD92470A34F}"/>
              </a:ext>
            </a:extLst>
          </p:cNvPr>
          <p:cNvSpPr>
            <a:spLocks noGrp="1"/>
          </p:cNvSpPr>
          <p:nvPr>
            <p:ph type="sldNum" sz="quarter" idx="12"/>
          </p:nvPr>
        </p:nvSpPr>
        <p:spPr/>
        <p:txBody>
          <a:bodyPr/>
          <a:lstStyle/>
          <a:p>
            <a:fld id="{D57F1E4F-1CFF-5643-939E-217C01CDF565}" type="slidenum">
              <a:rPr lang="en-US" smtClean="0">
                <a:solidFill>
                  <a:srgbClr val="000000"/>
                </a:solidFill>
              </a:rPr>
              <a:pPr/>
              <a:t>27</a:t>
            </a:fld>
            <a:endParaRPr lang="en-US" dirty="0">
              <a:solidFill>
                <a:srgbClr val="000000"/>
              </a:solidFill>
            </a:endParaRPr>
          </a:p>
        </p:txBody>
      </p:sp>
    </p:spTree>
    <p:extLst>
      <p:ext uri="{BB962C8B-B14F-4D97-AF65-F5344CB8AC3E}">
        <p14:creationId xmlns:p14="http://schemas.microsoft.com/office/powerpoint/2010/main" val="3254219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500"/>
                                        <p:tgtEl>
                                          <p:spTgt spid="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500"/>
                                        <p:tgtEl>
                                          <p:spTgt spid="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500"/>
                                        <p:tgtEl>
                                          <p:spTgt spid="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500"/>
                                        <p:tgtEl>
                                          <p:spTgt spid="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500"/>
                                        <p:tgtEl>
                                          <p:spTgt spid="1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500"/>
                                        <p:tgtEl>
                                          <p:spTgt spid="11"/>
                                        </p:tgtEl>
                                      </p:cBhvr>
                                    </p:animEffect>
                                  </p:childTnLst>
                                </p:cTn>
                              </p:par>
                              <p:par>
                                <p:cTn id="64" presetID="10" presetClass="entr" presetSubtype="0" fill="hold" nodeType="with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500"/>
                                        <p:tgtEl>
                                          <p:spTgt spid="17"/>
                                        </p:tgtEl>
                                      </p:cBhvr>
                                    </p:animEffect>
                                  </p:childTnLst>
                                </p:cTn>
                              </p:par>
                              <p:par>
                                <p:cTn id="67" presetID="10" presetClass="entr" presetSubtype="0" fill="hold" nodeType="with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fade">
                                      <p:cBhvr>
                                        <p:cTn id="69" dur="500"/>
                                        <p:tgtEl>
                                          <p:spTgt spid="20"/>
                                        </p:tgtEl>
                                      </p:cBhvr>
                                    </p:animEffect>
                                  </p:childTnLst>
                                </p:cTn>
                              </p:par>
                              <p:par>
                                <p:cTn id="70" presetID="10" presetClass="entr" presetSubtype="0" fill="hold" nodeType="with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500"/>
                                        <p:tgtEl>
                                          <p:spTgt spid="24"/>
                                        </p:tgtEl>
                                      </p:cBhvr>
                                    </p:animEffect>
                                  </p:childTnLst>
                                </p:cTn>
                              </p:par>
                              <p:par>
                                <p:cTn id="73" presetID="10" presetClass="entr" presetSubtype="0" fill="hold" nodeType="with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fade">
                                      <p:cBhvr>
                                        <p:cTn id="75" dur="500"/>
                                        <p:tgtEl>
                                          <p:spTgt spid="27"/>
                                        </p:tgtEl>
                                      </p:cBhvr>
                                    </p:animEffect>
                                  </p:childTnLst>
                                </p:cTn>
                              </p:par>
                              <p:par>
                                <p:cTn id="76" presetID="10" presetClass="entr" presetSubtype="0" fill="hold" nodeType="with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childTnLst>
                                </p:cTn>
                              </p:par>
                              <p:par>
                                <p:cTn id="79" presetID="10" presetClass="entr" presetSubtype="0" fill="hold" nodeType="with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500"/>
                                        <p:tgtEl>
                                          <p:spTgt spid="34"/>
                                        </p:tgtEl>
                                      </p:cBhvr>
                                    </p:animEffect>
                                  </p:childTnLst>
                                </p:cTn>
                              </p:par>
                              <p:par>
                                <p:cTn id="82" presetID="10" presetClass="entr" presetSubtype="0" fill="hold" nodeType="with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fade">
                                      <p:cBhvr>
                                        <p:cTn id="84" dur="500"/>
                                        <p:tgtEl>
                                          <p:spTgt spid="37"/>
                                        </p:tgtEl>
                                      </p:cBhvr>
                                    </p:animEffect>
                                  </p:childTnLst>
                                </p:cTn>
                              </p:par>
                              <p:par>
                                <p:cTn id="85" presetID="10" presetClass="entr" presetSubtype="0" fill="hold" nodeType="withEffect">
                                  <p:stCondLst>
                                    <p:cond delay="0"/>
                                  </p:stCondLst>
                                  <p:childTnLst>
                                    <p:set>
                                      <p:cBhvr>
                                        <p:cTn id="86" dur="1" fill="hold">
                                          <p:stCondLst>
                                            <p:cond delay="0"/>
                                          </p:stCondLst>
                                        </p:cTn>
                                        <p:tgtEl>
                                          <p:spTgt spid="42"/>
                                        </p:tgtEl>
                                        <p:attrNameLst>
                                          <p:attrName>style.visibility</p:attrName>
                                        </p:attrNameLst>
                                      </p:cBhvr>
                                      <p:to>
                                        <p:strVal val="visible"/>
                                      </p:to>
                                    </p:set>
                                    <p:animEffect transition="in" filter="fade">
                                      <p:cBhvr>
                                        <p:cTn id="87" dur="500"/>
                                        <p:tgtEl>
                                          <p:spTgt spid="42"/>
                                        </p:tgtEl>
                                      </p:cBhvr>
                                    </p:animEffect>
                                  </p:childTnLst>
                                </p:cTn>
                              </p:par>
                              <p:par>
                                <p:cTn id="88" presetID="10" presetClass="entr" presetSubtype="0" fill="hold" nodeType="withEffect">
                                  <p:stCondLst>
                                    <p:cond delay="0"/>
                                  </p:stCondLst>
                                  <p:childTnLst>
                                    <p:set>
                                      <p:cBhvr>
                                        <p:cTn id="89" dur="1" fill="hold">
                                          <p:stCondLst>
                                            <p:cond delay="0"/>
                                          </p:stCondLst>
                                        </p:cTn>
                                        <p:tgtEl>
                                          <p:spTgt spid="45"/>
                                        </p:tgtEl>
                                        <p:attrNameLst>
                                          <p:attrName>style.visibility</p:attrName>
                                        </p:attrNameLst>
                                      </p:cBhvr>
                                      <p:to>
                                        <p:strVal val="visible"/>
                                      </p:to>
                                    </p:set>
                                    <p:animEffect transition="in" filter="fade">
                                      <p:cBhvr>
                                        <p:cTn id="90" dur="500"/>
                                        <p:tgtEl>
                                          <p:spTgt spid="45"/>
                                        </p:tgtEl>
                                      </p:cBhvr>
                                    </p:animEffect>
                                  </p:childTnLst>
                                </p:cTn>
                              </p:par>
                              <p:par>
                                <p:cTn id="91" presetID="10" presetClass="entr" presetSubtype="0" fill="hold" nodeType="withEffect">
                                  <p:stCondLst>
                                    <p:cond delay="0"/>
                                  </p:stCondLst>
                                  <p:childTnLst>
                                    <p:set>
                                      <p:cBhvr>
                                        <p:cTn id="92" dur="1" fill="hold">
                                          <p:stCondLst>
                                            <p:cond delay="0"/>
                                          </p:stCondLst>
                                        </p:cTn>
                                        <p:tgtEl>
                                          <p:spTgt spid="48"/>
                                        </p:tgtEl>
                                        <p:attrNameLst>
                                          <p:attrName>style.visibility</p:attrName>
                                        </p:attrNameLst>
                                      </p:cBhvr>
                                      <p:to>
                                        <p:strVal val="visible"/>
                                      </p:to>
                                    </p:set>
                                    <p:animEffect transition="in" filter="fade">
                                      <p:cBhvr>
                                        <p:cTn id="93" dur="500"/>
                                        <p:tgtEl>
                                          <p:spTgt spid="48"/>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54"/>
                                        </p:tgtEl>
                                        <p:attrNameLst>
                                          <p:attrName>style.visibility</p:attrName>
                                        </p:attrNameLst>
                                      </p:cBhvr>
                                      <p:to>
                                        <p:strVal val="visible"/>
                                      </p:to>
                                    </p:set>
                                    <p:animEffect transition="in" filter="fade">
                                      <p:cBhvr>
                                        <p:cTn id="96" dur="500"/>
                                        <p:tgtEl>
                                          <p:spTgt spid="154"/>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fade">
                                      <p:cBhvr>
                                        <p:cTn id="99" dur="500"/>
                                        <p:tgtEl>
                                          <p:spTgt spid="4"/>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61"/>
                                        </p:tgtEl>
                                        <p:attrNameLst>
                                          <p:attrName>style.visibility</p:attrName>
                                        </p:attrNameLst>
                                      </p:cBhvr>
                                      <p:to>
                                        <p:strVal val="visible"/>
                                      </p:to>
                                    </p:set>
                                    <p:animEffect transition="in" filter="fade">
                                      <p:cBhvr>
                                        <p:cTn id="102" dur="500"/>
                                        <p:tgtEl>
                                          <p:spTgt spid="61"/>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53"/>
                                        </p:tgtEl>
                                        <p:attrNameLst>
                                          <p:attrName>style.visibility</p:attrName>
                                        </p:attrNameLst>
                                      </p:cBhvr>
                                      <p:to>
                                        <p:strVal val="visible"/>
                                      </p:to>
                                    </p:set>
                                    <p:animEffect transition="in" filter="fade">
                                      <p:cBhvr>
                                        <p:cTn id="105" dur="500"/>
                                        <p:tgtEl>
                                          <p:spTgt spid="53"/>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54"/>
                                        </p:tgtEl>
                                        <p:attrNameLst>
                                          <p:attrName>style.visibility</p:attrName>
                                        </p:attrNameLst>
                                      </p:cBhvr>
                                      <p:to>
                                        <p:strVal val="visible"/>
                                      </p:to>
                                    </p:set>
                                    <p:animEffect transition="in" filter="fade">
                                      <p:cBhvr>
                                        <p:cTn id="108" dur="500"/>
                                        <p:tgtEl>
                                          <p:spTgt spid="54"/>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55"/>
                                        </p:tgtEl>
                                        <p:attrNameLst>
                                          <p:attrName>style.visibility</p:attrName>
                                        </p:attrNameLst>
                                      </p:cBhvr>
                                      <p:to>
                                        <p:strVal val="visible"/>
                                      </p:to>
                                    </p:set>
                                    <p:animEffect transition="in" filter="fade">
                                      <p:cBhvr>
                                        <p:cTn id="111" dur="500"/>
                                        <p:tgtEl>
                                          <p:spTgt spid="55"/>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56"/>
                                        </p:tgtEl>
                                        <p:attrNameLst>
                                          <p:attrName>style.visibility</p:attrName>
                                        </p:attrNameLst>
                                      </p:cBhvr>
                                      <p:to>
                                        <p:strVal val="visible"/>
                                      </p:to>
                                    </p:set>
                                    <p:animEffect transition="in" filter="fade">
                                      <p:cBhvr>
                                        <p:cTn id="114" dur="500"/>
                                        <p:tgtEl>
                                          <p:spTgt spid="56"/>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57"/>
                                        </p:tgtEl>
                                        <p:attrNameLst>
                                          <p:attrName>style.visibility</p:attrName>
                                        </p:attrNameLst>
                                      </p:cBhvr>
                                      <p:to>
                                        <p:strVal val="visible"/>
                                      </p:to>
                                    </p:set>
                                    <p:animEffect transition="in" filter="fade">
                                      <p:cBhvr>
                                        <p:cTn id="117" dur="500"/>
                                        <p:tgtEl>
                                          <p:spTgt spid="57"/>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58"/>
                                        </p:tgtEl>
                                        <p:attrNameLst>
                                          <p:attrName>style.visibility</p:attrName>
                                        </p:attrNameLst>
                                      </p:cBhvr>
                                      <p:to>
                                        <p:strVal val="visible"/>
                                      </p:to>
                                    </p:set>
                                    <p:animEffect transition="in" filter="fade">
                                      <p:cBhvr>
                                        <p:cTn id="120" dur="500"/>
                                        <p:tgtEl>
                                          <p:spTgt spid="58"/>
                                        </p:tgtEl>
                                      </p:cBhvr>
                                    </p:animEffect>
                                  </p:childTnLst>
                                </p:cTn>
                              </p:par>
                              <p:par>
                                <p:cTn id="121" presetID="10" presetClass="entr" presetSubtype="0" fill="hold" nodeType="withEffect">
                                  <p:stCondLst>
                                    <p:cond delay="0"/>
                                  </p:stCondLst>
                                  <p:childTnLst>
                                    <p:set>
                                      <p:cBhvr>
                                        <p:cTn id="122" dur="1" fill="hold">
                                          <p:stCondLst>
                                            <p:cond delay="0"/>
                                          </p:stCondLst>
                                        </p:cTn>
                                        <p:tgtEl>
                                          <p:spTgt spid="59"/>
                                        </p:tgtEl>
                                        <p:attrNameLst>
                                          <p:attrName>style.visibility</p:attrName>
                                        </p:attrNameLst>
                                      </p:cBhvr>
                                      <p:to>
                                        <p:strVal val="visible"/>
                                      </p:to>
                                    </p:set>
                                    <p:animEffect transition="in" filter="fade">
                                      <p:cBhvr>
                                        <p:cTn id="123" dur="500"/>
                                        <p:tgtEl>
                                          <p:spTgt spid="59"/>
                                        </p:tgtEl>
                                      </p:cBhvr>
                                    </p:animEffect>
                                  </p:childTnLst>
                                </p:cTn>
                              </p:par>
                              <p:par>
                                <p:cTn id="124" presetID="10" presetClass="entr" presetSubtype="0" fill="hold" nodeType="withEffect">
                                  <p:stCondLst>
                                    <p:cond delay="0"/>
                                  </p:stCondLst>
                                  <p:childTnLst>
                                    <p:set>
                                      <p:cBhvr>
                                        <p:cTn id="125" dur="1" fill="hold">
                                          <p:stCondLst>
                                            <p:cond delay="0"/>
                                          </p:stCondLst>
                                        </p:cTn>
                                        <p:tgtEl>
                                          <p:spTgt spid="60"/>
                                        </p:tgtEl>
                                        <p:attrNameLst>
                                          <p:attrName>style.visibility</p:attrName>
                                        </p:attrNameLst>
                                      </p:cBhvr>
                                      <p:to>
                                        <p:strVal val="visible"/>
                                      </p:to>
                                    </p:set>
                                    <p:animEffect transition="in" filter="fade">
                                      <p:cBhvr>
                                        <p:cTn id="126" dur="500"/>
                                        <p:tgtEl>
                                          <p:spTgt spid="60"/>
                                        </p:tgtEl>
                                      </p:cBhvr>
                                    </p:animEffect>
                                  </p:childTnLst>
                                </p:cTn>
                              </p:par>
                              <p:par>
                                <p:cTn id="127" presetID="10"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Effect transition="in" filter="fade">
                                      <p:cBhvr>
                                        <p:cTn id="129" dur="500"/>
                                        <p:tgtEl>
                                          <p:spTgt spid="62"/>
                                        </p:tgtEl>
                                      </p:cBhvr>
                                    </p:animEffect>
                                  </p:childTnLst>
                                </p:cTn>
                              </p:par>
                              <p:par>
                                <p:cTn id="130" presetID="10" presetClass="entr" presetSubtype="0" fill="hold" nodeType="withEffect">
                                  <p:stCondLst>
                                    <p:cond delay="0"/>
                                  </p:stCondLst>
                                  <p:childTnLst>
                                    <p:set>
                                      <p:cBhvr>
                                        <p:cTn id="131" dur="1" fill="hold">
                                          <p:stCondLst>
                                            <p:cond delay="0"/>
                                          </p:stCondLst>
                                        </p:cTn>
                                        <p:tgtEl>
                                          <p:spTgt spid="66"/>
                                        </p:tgtEl>
                                        <p:attrNameLst>
                                          <p:attrName>style.visibility</p:attrName>
                                        </p:attrNameLst>
                                      </p:cBhvr>
                                      <p:to>
                                        <p:strVal val="visible"/>
                                      </p:to>
                                    </p:set>
                                    <p:animEffect transition="in" filter="fade">
                                      <p:cBhvr>
                                        <p:cTn id="132" dur="500"/>
                                        <p:tgtEl>
                                          <p:spTgt spid="66"/>
                                        </p:tgtEl>
                                      </p:cBhvr>
                                    </p:animEffect>
                                  </p:childTnLst>
                                </p:cTn>
                              </p:par>
                              <p:par>
                                <p:cTn id="133" presetID="10" presetClass="entr" presetSubtype="0" fill="hold" nodeType="withEffect">
                                  <p:stCondLst>
                                    <p:cond delay="0"/>
                                  </p:stCondLst>
                                  <p:childTnLst>
                                    <p:set>
                                      <p:cBhvr>
                                        <p:cTn id="134" dur="1" fill="hold">
                                          <p:stCondLst>
                                            <p:cond delay="0"/>
                                          </p:stCondLst>
                                        </p:cTn>
                                        <p:tgtEl>
                                          <p:spTgt spid="100"/>
                                        </p:tgtEl>
                                        <p:attrNameLst>
                                          <p:attrName>style.visibility</p:attrName>
                                        </p:attrNameLst>
                                      </p:cBhvr>
                                      <p:to>
                                        <p:strVal val="visible"/>
                                      </p:to>
                                    </p:set>
                                    <p:animEffect transition="in" filter="fade">
                                      <p:cBhvr>
                                        <p:cTn id="135" dur="500"/>
                                        <p:tgtEl>
                                          <p:spTgt spid="100"/>
                                        </p:tgtEl>
                                      </p:cBhvr>
                                    </p:animEffect>
                                  </p:childTnLst>
                                </p:cTn>
                              </p:par>
                              <p:par>
                                <p:cTn id="136" presetID="10" presetClass="entr" presetSubtype="0" fill="hold" nodeType="withEffect">
                                  <p:stCondLst>
                                    <p:cond delay="0"/>
                                  </p:stCondLst>
                                  <p:childTnLst>
                                    <p:set>
                                      <p:cBhvr>
                                        <p:cTn id="137" dur="1" fill="hold">
                                          <p:stCondLst>
                                            <p:cond delay="0"/>
                                          </p:stCondLst>
                                        </p:cTn>
                                        <p:tgtEl>
                                          <p:spTgt spid="105"/>
                                        </p:tgtEl>
                                        <p:attrNameLst>
                                          <p:attrName>style.visibility</p:attrName>
                                        </p:attrNameLst>
                                      </p:cBhvr>
                                      <p:to>
                                        <p:strVal val="visible"/>
                                      </p:to>
                                    </p:set>
                                    <p:animEffect transition="in" filter="fade">
                                      <p:cBhvr>
                                        <p:cTn id="138" dur="500"/>
                                        <p:tgtEl>
                                          <p:spTgt spid="105"/>
                                        </p:tgtEl>
                                      </p:cBhvr>
                                    </p:animEffect>
                                  </p:childTnLst>
                                </p:cTn>
                              </p:par>
                              <p:par>
                                <p:cTn id="139" presetID="10" presetClass="entr" presetSubtype="0" fill="hold" nodeType="withEffect">
                                  <p:stCondLst>
                                    <p:cond delay="0"/>
                                  </p:stCondLst>
                                  <p:childTnLst>
                                    <p:set>
                                      <p:cBhvr>
                                        <p:cTn id="140" dur="1" fill="hold">
                                          <p:stCondLst>
                                            <p:cond delay="0"/>
                                          </p:stCondLst>
                                        </p:cTn>
                                        <p:tgtEl>
                                          <p:spTgt spid="108"/>
                                        </p:tgtEl>
                                        <p:attrNameLst>
                                          <p:attrName>style.visibility</p:attrName>
                                        </p:attrNameLst>
                                      </p:cBhvr>
                                      <p:to>
                                        <p:strVal val="visible"/>
                                      </p:to>
                                    </p:set>
                                    <p:animEffect transition="in" filter="fade">
                                      <p:cBhvr>
                                        <p:cTn id="141" dur="500"/>
                                        <p:tgtEl>
                                          <p:spTgt spid="108"/>
                                        </p:tgtEl>
                                      </p:cBhvr>
                                    </p:animEffect>
                                  </p:childTnLst>
                                </p:cTn>
                              </p:par>
                              <p:par>
                                <p:cTn id="142" presetID="10" presetClass="entr" presetSubtype="0" fill="hold" nodeType="withEffect">
                                  <p:stCondLst>
                                    <p:cond delay="0"/>
                                  </p:stCondLst>
                                  <p:childTnLst>
                                    <p:set>
                                      <p:cBhvr>
                                        <p:cTn id="143" dur="1" fill="hold">
                                          <p:stCondLst>
                                            <p:cond delay="0"/>
                                          </p:stCondLst>
                                        </p:cTn>
                                        <p:tgtEl>
                                          <p:spTgt spid="115"/>
                                        </p:tgtEl>
                                        <p:attrNameLst>
                                          <p:attrName>style.visibility</p:attrName>
                                        </p:attrNameLst>
                                      </p:cBhvr>
                                      <p:to>
                                        <p:strVal val="visible"/>
                                      </p:to>
                                    </p:set>
                                    <p:animEffect transition="in" filter="fade">
                                      <p:cBhvr>
                                        <p:cTn id="144" dur="500"/>
                                        <p:tgtEl>
                                          <p:spTgt spid="115"/>
                                        </p:tgtEl>
                                      </p:cBhvr>
                                    </p:animEffect>
                                  </p:childTnLst>
                                </p:cTn>
                              </p:par>
                              <p:par>
                                <p:cTn id="145" presetID="10" presetClass="entr" presetSubtype="0" fill="hold" nodeType="withEffect">
                                  <p:stCondLst>
                                    <p:cond delay="0"/>
                                  </p:stCondLst>
                                  <p:childTnLst>
                                    <p:set>
                                      <p:cBhvr>
                                        <p:cTn id="146" dur="1" fill="hold">
                                          <p:stCondLst>
                                            <p:cond delay="0"/>
                                          </p:stCondLst>
                                        </p:cTn>
                                        <p:tgtEl>
                                          <p:spTgt spid="123"/>
                                        </p:tgtEl>
                                        <p:attrNameLst>
                                          <p:attrName>style.visibility</p:attrName>
                                        </p:attrNameLst>
                                      </p:cBhvr>
                                      <p:to>
                                        <p:strVal val="visible"/>
                                      </p:to>
                                    </p:set>
                                    <p:animEffect transition="in" filter="fade">
                                      <p:cBhvr>
                                        <p:cTn id="147" dur="500"/>
                                        <p:tgtEl>
                                          <p:spTgt spid="123"/>
                                        </p:tgtEl>
                                      </p:cBhvr>
                                    </p:animEffect>
                                  </p:childTnLst>
                                </p:cTn>
                              </p:par>
                              <p:par>
                                <p:cTn id="148" presetID="10" presetClass="entr" presetSubtype="0" fill="hold" nodeType="withEffect">
                                  <p:stCondLst>
                                    <p:cond delay="0"/>
                                  </p:stCondLst>
                                  <p:childTnLst>
                                    <p:set>
                                      <p:cBhvr>
                                        <p:cTn id="149" dur="1" fill="hold">
                                          <p:stCondLst>
                                            <p:cond delay="0"/>
                                          </p:stCondLst>
                                        </p:cTn>
                                        <p:tgtEl>
                                          <p:spTgt spid="136"/>
                                        </p:tgtEl>
                                        <p:attrNameLst>
                                          <p:attrName>style.visibility</p:attrName>
                                        </p:attrNameLst>
                                      </p:cBhvr>
                                      <p:to>
                                        <p:strVal val="visible"/>
                                      </p:to>
                                    </p:set>
                                    <p:animEffect transition="in" filter="fade">
                                      <p:cBhvr>
                                        <p:cTn id="150" dur="500"/>
                                        <p:tgtEl>
                                          <p:spTgt spid="136"/>
                                        </p:tgtEl>
                                      </p:cBhvr>
                                    </p:animEffect>
                                  </p:childTnLst>
                                </p:cTn>
                              </p:par>
                              <p:par>
                                <p:cTn id="151" presetID="10" presetClass="entr" presetSubtype="0" fill="hold" nodeType="withEffect">
                                  <p:stCondLst>
                                    <p:cond delay="0"/>
                                  </p:stCondLst>
                                  <p:childTnLst>
                                    <p:set>
                                      <p:cBhvr>
                                        <p:cTn id="152" dur="1" fill="hold">
                                          <p:stCondLst>
                                            <p:cond delay="0"/>
                                          </p:stCondLst>
                                        </p:cTn>
                                        <p:tgtEl>
                                          <p:spTgt spid="139"/>
                                        </p:tgtEl>
                                        <p:attrNameLst>
                                          <p:attrName>style.visibility</p:attrName>
                                        </p:attrNameLst>
                                      </p:cBhvr>
                                      <p:to>
                                        <p:strVal val="visible"/>
                                      </p:to>
                                    </p:set>
                                    <p:animEffect transition="in" filter="fade">
                                      <p:cBhvr>
                                        <p:cTn id="153" dur="500"/>
                                        <p:tgtEl>
                                          <p:spTgt spid="139"/>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52"/>
                                        </p:tgtEl>
                                        <p:attrNameLst>
                                          <p:attrName>style.visibility</p:attrName>
                                        </p:attrNameLst>
                                      </p:cBhvr>
                                      <p:to>
                                        <p:strVal val="visible"/>
                                      </p:to>
                                    </p:set>
                                    <p:animEffect transition="in" filter="fade">
                                      <p:cBhvr>
                                        <p:cTn id="156" dur="500"/>
                                        <p:tgtEl>
                                          <p:spTgt spid="52"/>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Effect transition="in" filter="fade">
                                      <p:cBhvr>
                                        <p:cTn id="159" dur="500"/>
                                        <p:tgtEl>
                                          <p:spTgt spid="49"/>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51"/>
                                        </p:tgtEl>
                                        <p:attrNameLst>
                                          <p:attrName>style.visibility</p:attrName>
                                        </p:attrNameLst>
                                      </p:cBhvr>
                                      <p:to>
                                        <p:strVal val="visible"/>
                                      </p:to>
                                    </p:set>
                                    <p:animEffect transition="in" filter="fade">
                                      <p:cBhvr>
                                        <p:cTn id="162" dur="500"/>
                                        <p:tgtEl>
                                          <p:spTgt spid="51"/>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nodeType="clickEffect">
                                  <p:stCondLst>
                                    <p:cond delay="0"/>
                                  </p:stCondLst>
                                  <p:childTnLst>
                                    <p:set>
                                      <p:cBhvr>
                                        <p:cTn id="166" dur="1" fill="hold">
                                          <p:stCondLst>
                                            <p:cond delay="0"/>
                                          </p:stCondLst>
                                        </p:cTn>
                                        <p:tgtEl>
                                          <p:spTgt spid="63"/>
                                        </p:tgtEl>
                                        <p:attrNameLst>
                                          <p:attrName>style.visibility</p:attrName>
                                        </p:attrNameLst>
                                      </p:cBhvr>
                                      <p:to>
                                        <p:strVal val="visible"/>
                                      </p:to>
                                    </p:set>
                                    <p:animEffect transition="in" filter="fade">
                                      <p:cBhvr>
                                        <p:cTn id="167" dur="500"/>
                                        <p:tgtEl>
                                          <p:spTgt spid="63"/>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64"/>
                                        </p:tgtEl>
                                        <p:attrNameLst>
                                          <p:attrName>style.visibility</p:attrName>
                                        </p:attrNameLst>
                                      </p:cBhvr>
                                      <p:to>
                                        <p:strVal val="visible"/>
                                      </p:to>
                                    </p:set>
                                    <p:animEffect transition="in" filter="fade">
                                      <p:cBhvr>
                                        <p:cTn id="170" dur="500"/>
                                        <p:tgtEl>
                                          <p:spTgt spid="64"/>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65"/>
                                        </p:tgtEl>
                                        <p:attrNameLst>
                                          <p:attrName>style.visibility</p:attrName>
                                        </p:attrNameLst>
                                      </p:cBhvr>
                                      <p:to>
                                        <p:strVal val="visible"/>
                                      </p:to>
                                    </p:set>
                                    <p:animEffect transition="in" filter="fade">
                                      <p:cBhvr>
                                        <p:cTn id="173" dur="500"/>
                                        <p:tgtEl>
                                          <p:spTgt spid="65"/>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14"/>
                                        </p:tgtEl>
                                        <p:attrNameLst>
                                          <p:attrName>style.visibility</p:attrName>
                                        </p:attrNameLst>
                                      </p:cBhvr>
                                      <p:to>
                                        <p:strVal val="visible"/>
                                      </p:to>
                                    </p:set>
                                    <p:animEffect transition="in" filter="fade">
                                      <p:cBhvr>
                                        <p:cTn id="17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53" grpId="0" animBg="1"/>
      <p:bldP spid="54" grpId="0" animBg="1"/>
      <p:bldP spid="55" grpId="0" animBg="1"/>
      <p:bldP spid="56" grpId="0" animBg="1"/>
      <p:bldP spid="57" grpId="0" animBg="1"/>
      <p:bldP spid="58" grpId="0" animBg="1"/>
      <p:bldP spid="52" grpId="0" animBg="1"/>
      <p:bldP spid="154" grpId="0" animBg="1"/>
      <p:bldP spid="4" grpId="0"/>
      <p:bldP spid="49" grpId="0"/>
      <p:bldP spid="51" grpId="0"/>
      <p:bldP spid="61" grpId="0"/>
      <p:bldP spid="64" grpId="0" animBg="1"/>
      <p:bldP spid="65" grpId="0" animBg="1"/>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669" y="-2"/>
            <a:ext cx="11825486" cy="1028386"/>
          </a:xfrm>
        </p:spPr>
        <p:txBody>
          <a:bodyPr>
            <a:normAutofit fontScale="90000"/>
          </a:bodyPr>
          <a:lstStyle/>
          <a:p>
            <a:r>
              <a:rPr lang="en-CA" dirty="0">
                <a:solidFill>
                  <a:srgbClr val="000000"/>
                </a:solidFill>
              </a:rPr>
              <a:t>Proving this is a </a:t>
            </a:r>
            <a:r>
              <a:rPr lang="en-CA" b="1" dirty="0">
                <a:solidFill>
                  <a:srgbClr val="000000"/>
                </a:solidFill>
              </a:rPr>
              <a:t>Polynomial transformation</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26839" y="1236374"/>
                <a:ext cx="10820572" cy="3596018"/>
              </a:xfrm>
            </p:spPr>
            <p:txBody>
              <a:bodyPr>
                <a:normAutofit/>
              </a:bodyPr>
              <a:lstStyle/>
              <a:p>
                <a:r>
                  <a:rPr lang="en-CA" b="0" dirty="0">
                    <a:solidFill>
                      <a:srgbClr val="000000"/>
                    </a:solidFill>
                    <a:latin typeface="+mj-lt"/>
                  </a:rPr>
                  <a:t>We denote Clique by </a:t>
                </a:r>
                <a14:m>
                  <m:oMath xmlns:m="http://schemas.openxmlformats.org/officeDocument/2006/math">
                    <m:r>
                      <a:rPr lang="en-CA" b="0" i="1" smtClean="0">
                        <a:solidFill>
                          <a:srgbClr val="000000"/>
                        </a:solidFill>
                        <a:latin typeface="Cambria Math" panose="02040503050406030204" pitchFamily="18" charset="0"/>
                      </a:rPr>
                      <m:t>𝐶𝐿</m:t>
                    </m:r>
                  </m:oMath>
                </a14:m>
                <a:r>
                  <a:rPr lang="en-CA" b="0" dirty="0">
                    <a:solidFill>
                      <a:srgbClr val="000000"/>
                    </a:solidFill>
                    <a:latin typeface="+mj-lt"/>
                  </a:rPr>
                  <a:t> and Vertex-Cover by </a:t>
                </a:r>
                <a14:m>
                  <m:oMath xmlns:m="http://schemas.openxmlformats.org/officeDocument/2006/math">
                    <m:r>
                      <a:rPr lang="en-CA" b="0" i="1" dirty="0" smtClean="0">
                        <a:solidFill>
                          <a:srgbClr val="000000"/>
                        </a:solidFill>
                        <a:latin typeface="Cambria Math" panose="02040503050406030204" pitchFamily="18" charset="0"/>
                      </a:rPr>
                      <m:t>𝑉𝐶</m:t>
                    </m:r>
                  </m:oMath>
                </a14:m>
                <a:endParaRPr lang="en-CA" b="0" dirty="0">
                  <a:solidFill>
                    <a:srgbClr val="000000"/>
                  </a:solidFill>
                  <a:latin typeface="+mj-lt"/>
                </a:endParaRPr>
              </a:p>
              <a:p>
                <a14:m>
                  <m:oMath xmlns:m="http://schemas.openxmlformats.org/officeDocument/2006/math">
                    <m:r>
                      <a:rPr lang="en-CA" b="0" i="1" smtClean="0">
                        <a:solidFill>
                          <a:srgbClr val="000000"/>
                        </a:solidFill>
                        <a:latin typeface="Cambria Math" panose="02040503050406030204" pitchFamily="18" charset="0"/>
                      </a:rPr>
                      <m:t>𝐶𝐿</m:t>
                    </m:r>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m:t>
                        </m:r>
                      </m:e>
                      <m:sub>
                        <m:r>
                          <a:rPr lang="en-CA" b="0" i="1" smtClean="0">
                            <a:solidFill>
                              <a:srgbClr val="000000"/>
                            </a:solidFill>
                            <a:latin typeface="Cambria Math" panose="02040503050406030204" pitchFamily="18" charset="0"/>
                          </a:rPr>
                          <m:t>𝑃</m:t>
                        </m:r>
                      </m:sub>
                    </m:sSub>
                    <m:r>
                      <a:rPr lang="en-CA" b="0" i="1" smtClean="0">
                        <a:solidFill>
                          <a:srgbClr val="000000"/>
                        </a:solidFill>
                        <a:latin typeface="Cambria Math" panose="02040503050406030204" pitchFamily="18" charset="0"/>
                      </a:rPr>
                      <m:t>𝑉𝐶</m:t>
                    </m:r>
                  </m:oMath>
                </a14:m>
                <a:r>
                  <a:rPr lang="en-CA" dirty="0">
                    <a:solidFill>
                      <a:srgbClr val="000000"/>
                    </a:solidFill>
                    <a:latin typeface="+mj-lt"/>
                  </a:rPr>
                  <a:t> </a:t>
                </a:r>
                <a:r>
                  <a:rPr lang="en-CA" b="1" u="sng" dirty="0">
                    <a:solidFill>
                      <a:srgbClr val="000000"/>
                    </a:solidFill>
                    <a:latin typeface="+mj-lt"/>
                  </a:rPr>
                  <a:t>iff</a:t>
                </a:r>
                <a:r>
                  <a:rPr lang="en-CA" b="0" dirty="0">
                    <a:solidFill>
                      <a:srgbClr val="000000"/>
                    </a:solidFill>
                    <a:latin typeface="+mj-lt"/>
                  </a:rPr>
                  <a:t> there exists </a:t>
                </a:r>
                <a14:m>
                  <m:oMath xmlns:m="http://schemas.openxmlformats.org/officeDocument/2006/math">
                    <m:r>
                      <a:rPr lang="en-CA" b="0" i="1" smtClean="0">
                        <a:solidFill>
                          <a:srgbClr val="000000"/>
                        </a:solidFill>
                        <a:latin typeface="Cambria Math" panose="02040503050406030204" pitchFamily="18" charset="0"/>
                      </a:rPr>
                      <m:t>𝑓</m:t>
                    </m:r>
                    <m:r>
                      <a:rPr lang="en-CA" b="0" i="1" smtClean="0">
                        <a:solidFill>
                          <a:srgbClr val="000000"/>
                        </a:solidFill>
                        <a:latin typeface="Cambria Math" panose="02040503050406030204" pitchFamily="18" charset="0"/>
                      </a:rPr>
                      <m:t> :</m:t>
                    </m:r>
                    <m:r>
                      <a:rPr lang="en-CA" b="0" i="1" smtClean="0">
                        <a:solidFill>
                          <a:srgbClr val="000000"/>
                        </a:solidFill>
                        <a:latin typeface="Cambria Math" panose="02040503050406030204" pitchFamily="18" charset="0"/>
                      </a:rPr>
                      <m:t>ℐ</m:t>
                    </m:r>
                    <m:d>
                      <m:dPr>
                        <m:ctrlPr>
                          <a:rPr lang="en-CA" b="0" i="1" smtClean="0">
                            <a:solidFill>
                              <a:srgbClr val="000000"/>
                            </a:solidFill>
                            <a:latin typeface="Cambria Math" panose="02040503050406030204" pitchFamily="18" charset="0"/>
                          </a:rPr>
                        </m:ctrlPr>
                      </m:dPr>
                      <m:e>
                        <m:r>
                          <a:rPr lang="en-CA" b="0" i="1" smtClean="0">
                            <a:solidFill>
                              <a:srgbClr val="000000"/>
                            </a:solidFill>
                            <a:latin typeface="Cambria Math" panose="02040503050406030204" pitchFamily="18" charset="0"/>
                          </a:rPr>
                          <m:t>𝐶𝐿</m:t>
                        </m:r>
                      </m:e>
                    </m:d>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ℐ</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𝑉𝐶</m:t>
                    </m:r>
                    <m:r>
                      <a:rPr lang="en-CA" b="0" i="1" smtClean="0">
                        <a:solidFill>
                          <a:srgbClr val="000000"/>
                        </a:solidFill>
                        <a:latin typeface="Cambria Math" panose="02040503050406030204" pitchFamily="18" charset="0"/>
                      </a:rPr>
                      <m:t>)</m:t>
                    </m:r>
                  </m:oMath>
                </a14:m>
                <a:r>
                  <a:rPr lang="en-CA" b="0" dirty="0">
                    <a:solidFill>
                      <a:srgbClr val="000000"/>
                    </a:solidFill>
                    <a:latin typeface="+mj-lt"/>
                  </a:rPr>
                  <a:t> such that:</a:t>
                </a:r>
              </a:p>
              <a:p>
                <a:pPr lvl="1"/>
                <a14:m>
                  <m:oMath xmlns:m="http://schemas.openxmlformats.org/officeDocument/2006/math">
                    <m:r>
                      <a:rPr lang="en-CA" b="0" i="1" smtClean="0">
                        <a:solidFill>
                          <a:srgbClr val="000000"/>
                        </a:solidFill>
                        <a:latin typeface="Cambria Math" panose="02040503050406030204" pitchFamily="18" charset="0"/>
                      </a:rPr>
                      <m:t>𝑓</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𝐼</m:t>
                    </m:r>
                    <m:r>
                      <a:rPr lang="en-CA" b="0" i="1" smtClean="0">
                        <a:solidFill>
                          <a:srgbClr val="000000"/>
                        </a:solidFill>
                        <a:latin typeface="Cambria Math" panose="02040503050406030204" pitchFamily="18" charset="0"/>
                      </a:rPr>
                      <m:t>)</m:t>
                    </m:r>
                  </m:oMath>
                </a14:m>
                <a:r>
                  <a:rPr lang="en-CA" dirty="0">
                    <a:solidFill>
                      <a:srgbClr val="000000"/>
                    </a:solidFill>
                  </a:rPr>
                  <a:t> is computable in poly-time, for all </a:t>
                </a:r>
                <a14:m>
                  <m:oMath xmlns:m="http://schemas.openxmlformats.org/officeDocument/2006/math">
                    <m:r>
                      <a:rPr lang="en-CA" b="0" i="1" smtClean="0">
                        <a:solidFill>
                          <a:srgbClr val="000000"/>
                        </a:solidFill>
                        <a:latin typeface="Cambria Math" panose="02040503050406030204" pitchFamily="18" charset="0"/>
                      </a:rPr>
                      <m:t>𝐼</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ℐ</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𝐶𝐿</m:t>
                    </m:r>
                    <m:r>
                      <a:rPr lang="en-CA" b="0" i="1" smtClean="0">
                        <a:solidFill>
                          <a:srgbClr val="000000"/>
                        </a:solidFill>
                        <a:latin typeface="Cambria Math" panose="02040503050406030204" pitchFamily="18" charset="0"/>
                      </a:rPr>
                      <m:t>)</m:t>
                    </m:r>
                  </m:oMath>
                </a14:m>
                <a:endParaRPr lang="en-CA" dirty="0">
                  <a:solidFill>
                    <a:srgbClr val="000000"/>
                  </a:solidFill>
                </a:endParaRPr>
              </a:p>
              <a:p>
                <a:pPr lvl="1"/>
                <a:r>
                  <a:rPr lang="en-CA" dirty="0">
                    <a:solidFill>
                      <a:srgbClr val="000000"/>
                    </a:solidFill>
                  </a:rPr>
                  <a:t>If </a:t>
                </a:r>
                <a14:m>
                  <m:oMath xmlns:m="http://schemas.openxmlformats.org/officeDocument/2006/math">
                    <m:r>
                      <a:rPr lang="en-CA" b="0" i="1" smtClean="0">
                        <a:solidFill>
                          <a:srgbClr val="000000"/>
                        </a:solidFill>
                        <a:latin typeface="Cambria Math" panose="02040503050406030204" pitchFamily="18" charset="0"/>
                      </a:rPr>
                      <m:t>𝐼</m:t>
                    </m:r>
                    <m:r>
                      <a:rPr lang="en-CA" b="0" i="1" smtClean="0">
                        <a:solidFill>
                          <a:srgbClr val="000000"/>
                        </a:solidFill>
                        <a:latin typeface="Cambria Math" panose="02040503050406030204" pitchFamily="18" charset="0"/>
                      </a:rPr>
                      <m:t>∈</m:t>
                    </m:r>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ℐ</m:t>
                        </m:r>
                      </m:e>
                      <m:sub>
                        <m:r>
                          <a:rPr lang="en-CA" b="0" i="1" smtClean="0">
                            <a:solidFill>
                              <a:srgbClr val="000000"/>
                            </a:solidFill>
                            <a:latin typeface="Cambria Math" panose="02040503050406030204" pitchFamily="18" charset="0"/>
                          </a:rPr>
                          <m:t>𝑦𝑒𝑠</m:t>
                        </m:r>
                      </m:sub>
                    </m:sSub>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𝐶𝐿</m:t>
                    </m:r>
                    <m:r>
                      <a:rPr lang="en-CA" b="0" i="1" smtClean="0">
                        <a:solidFill>
                          <a:srgbClr val="000000"/>
                        </a:solidFill>
                        <a:latin typeface="Cambria Math" panose="02040503050406030204" pitchFamily="18" charset="0"/>
                      </a:rPr>
                      <m:t>)</m:t>
                    </m:r>
                  </m:oMath>
                </a14:m>
                <a:r>
                  <a:rPr lang="en-CA" dirty="0">
                    <a:solidFill>
                      <a:srgbClr val="000000"/>
                    </a:solidFill>
                  </a:rPr>
                  <a:t> then </a:t>
                </a:r>
                <a14:m>
                  <m:oMath xmlns:m="http://schemas.openxmlformats.org/officeDocument/2006/math">
                    <m:r>
                      <a:rPr lang="en-CA" b="0" i="1" smtClean="0">
                        <a:solidFill>
                          <a:srgbClr val="000000"/>
                        </a:solidFill>
                        <a:latin typeface="Cambria Math" panose="02040503050406030204" pitchFamily="18" charset="0"/>
                      </a:rPr>
                      <m:t>𝑓</m:t>
                    </m:r>
                    <m:d>
                      <m:dPr>
                        <m:ctrlPr>
                          <a:rPr lang="en-CA" b="0" i="1" smtClean="0">
                            <a:solidFill>
                              <a:srgbClr val="000000"/>
                            </a:solidFill>
                            <a:latin typeface="Cambria Math" panose="02040503050406030204" pitchFamily="18" charset="0"/>
                          </a:rPr>
                        </m:ctrlPr>
                      </m:dPr>
                      <m:e>
                        <m:r>
                          <a:rPr lang="en-CA" b="0" i="1" smtClean="0">
                            <a:solidFill>
                              <a:srgbClr val="000000"/>
                            </a:solidFill>
                            <a:latin typeface="Cambria Math" panose="02040503050406030204" pitchFamily="18" charset="0"/>
                          </a:rPr>
                          <m:t>𝐼</m:t>
                        </m:r>
                      </m:e>
                    </m:d>
                    <m:r>
                      <a:rPr lang="en-CA" b="0" i="1" smtClean="0">
                        <a:solidFill>
                          <a:srgbClr val="000000"/>
                        </a:solidFill>
                        <a:latin typeface="Cambria Math" panose="02040503050406030204" pitchFamily="18" charset="0"/>
                      </a:rPr>
                      <m:t>∈</m:t>
                    </m:r>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ℐ</m:t>
                        </m:r>
                      </m:e>
                      <m:sub>
                        <m:r>
                          <a:rPr lang="en-CA" b="0" i="1" smtClean="0">
                            <a:solidFill>
                              <a:srgbClr val="000000"/>
                            </a:solidFill>
                            <a:latin typeface="Cambria Math" panose="02040503050406030204" pitchFamily="18" charset="0"/>
                          </a:rPr>
                          <m:t>𝑦𝑒𝑠</m:t>
                        </m:r>
                      </m:sub>
                    </m:sSub>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𝑉𝐶</m:t>
                    </m:r>
                    <m:r>
                      <a:rPr lang="en-CA" b="0" i="1" smtClean="0">
                        <a:solidFill>
                          <a:srgbClr val="000000"/>
                        </a:solidFill>
                        <a:latin typeface="Cambria Math" panose="02040503050406030204" pitchFamily="18" charset="0"/>
                      </a:rPr>
                      <m:t>)</m:t>
                    </m:r>
                  </m:oMath>
                </a14:m>
                <a:endParaRPr lang="en-CA" dirty="0">
                  <a:solidFill>
                    <a:srgbClr val="000000"/>
                  </a:solidFill>
                </a:endParaRPr>
              </a:p>
              <a:p>
                <a:pPr lvl="1"/>
                <a:r>
                  <a:rPr lang="en-CA" b="1" dirty="0">
                    <a:solidFill>
                      <a:srgbClr val="000000"/>
                    </a:solidFill>
                  </a:rPr>
                  <a:t>If </a:t>
                </a:r>
                <a14:m>
                  <m:oMath xmlns:m="http://schemas.openxmlformats.org/officeDocument/2006/math">
                    <m:r>
                      <a:rPr lang="en-CA" b="1" i="1" smtClean="0">
                        <a:solidFill>
                          <a:srgbClr val="000000"/>
                        </a:solidFill>
                        <a:latin typeface="Cambria Math" panose="02040503050406030204" pitchFamily="18" charset="0"/>
                      </a:rPr>
                      <m:t>𝒇</m:t>
                    </m:r>
                    <m:r>
                      <a:rPr lang="en-CA" b="1" i="1" smtClean="0">
                        <a:solidFill>
                          <a:srgbClr val="000000"/>
                        </a:solidFill>
                        <a:latin typeface="Cambria Math" panose="02040503050406030204" pitchFamily="18" charset="0"/>
                      </a:rPr>
                      <m:t>(</m:t>
                    </m:r>
                    <m:r>
                      <a:rPr lang="en-CA" b="1" i="1" smtClean="0">
                        <a:solidFill>
                          <a:srgbClr val="000000"/>
                        </a:solidFill>
                        <a:latin typeface="Cambria Math" panose="02040503050406030204" pitchFamily="18" charset="0"/>
                      </a:rPr>
                      <m:t>𝑰</m:t>
                    </m:r>
                    <m:r>
                      <a:rPr lang="en-CA" b="1" i="1" smtClean="0">
                        <a:solidFill>
                          <a:srgbClr val="000000"/>
                        </a:solidFill>
                        <a:latin typeface="Cambria Math" panose="02040503050406030204" pitchFamily="18" charset="0"/>
                      </a:rPr>
                      <m:t>)∈</m:t>
                    </m:r>
                    <m:sSub>
                      <m:sSubPr>
                        <m:ctrlPr>
                          <a:rPr lang="en-CA" b="1" i="1" smtClean="0">
                            <a:solidFill>
                              <a:srgbClr val="000000"/>
                            </a:solidFill>
                            <a:latin typeface="Cambria Math" panose="02040503050406030204" pitchFamily="18" charset="0"/>
                          </a:rPr>
                        </m:ctrlPr>
                      </m:sSubPr>
                      <m:e>
                        <m:r>
                          <a:rPr lang="en-CA" b="1" i="1" smtClean="0">
                            <a:solidFill>
                              <a:srgbClr val="000000"/>
                            </a:solidFill>
                            <a:latin typeface="Cambria Math" panose="02040503050406030204" pitchFamily="18" charset="0"/>
                          </a:rPr>
                          <m:t>𝓘</m:t>
                        </m:r>
                      </m:e>
                      <m:sub>
                        <m:r>
                          <a:rPr lang="en-CA" b="1" i="1" smtClean="0">
                            <a:solidFill>
                              <a:srgbClr val="000000"/>
                            </a:solidFill>
                            <a:latin typeface="Cambria Math" panose="02040503050406030204" pitchFamily="18" charset="0"/>
                          </a:rPr>
                          <m:t>𝒚𝒆𝒔</m:t>
                        </m:r>
                      </m:sub>
                    </m:sSub>
                    <m:r>
                      <a:rPr lang="en-CA" b="1" i="1" smtClean="0">
                        <a:solidFill>
                          <a:srgbClr val="000000"/>
                        </a:solidFill>
                        <a:latin typeface="Cambria Math" panose="02040503050406030204" pitchFamily="18" charset="0"/>
                      </a:rPr>
                      <m:t>(</m:t>
                    </m:r>
                    <m:r>
                      <a:rPr lang="en-CA" b="1" i="1" smtClean="0">
                        <a:solidFill>
                          <a:srgbClr val="000000"/>
                        </a:solidFill>
                        <a:latin typeface="Cambria Math" panose="02040503050406030204" pitchFamily="18" charset="0"/>
                      </a:rPr>
                      <m:t>𝑽𝑪</m:t>
                    </m:r>
                    <m:r>
                      <a:rPr lang="en-CA" b="1" i="1" smtClean="0">
                        <a:solidFill>
                          <a:srgbClr val="000000"/>
                        </a:solidFill>
                        <a:latin typeface="Cambria Math" panose="02040503050406030204" pitchFamily="18" charset="0"/>
                      </a:rPr>
                      <m:t>)</m:t>
                    </m:r>
                  </m:oMath>
                </a14:m>
                <a:r>
                  <a:rPr lang="en-CA" b="1" dirty="0">
                    <a:solidFill>
                      <a:srgbClr val="000000"/>
                    </a:solidFill>
                  </a:rPr>
                  <a:t> then </a:t>
                </a:r>
                <a14:m>
                  <m:oMath xmlns:m="http://schemas.openxmlformats.org/officeDocument/2006/math">
                    <m:r>
                      <a:rPr lang="en-CA" b="1" i="1" smtClean="0">
                        <a:solidFill>
                          <a:srgbClr val="000000"/>
                        </a:solidFill>
                        <a:latin typeface="Cambria Math" panose="02040503050406030204" pitchFamily="18" charset="0"/>
                      </a:rPr>
                      <m:t>𝑰</m:t>
                    </m:r>
                    <m:r>
                      <a:rPr lang="en-CA" b="1" i="1" smtClean="0">
                        <a:solidFill>
                          <a:srgbClr val="000000"/>
                        </a:solidFill>
                        <a:latin typeface="Cambria Math" panose="02040503050406030204" pitchFamily="18" charset="0"/>
                      </a:rPr>
                      <m:t>∈</m:t>
                    </m:r>
                    <m:sSub>
                      <m:sSubPr>
                        <m:ctrlPr>
                          <a:rPr lang="en-CA" b="1" i="1" smtClean="0">
                            <a:solidFill>
                              <a:srgbClr val="000000"/>
                            </a:solidFill>
                            <a:latin typeface="Cambria Math" panose="02040503050406030204" pitchFamily="18" charset="0"/>
                          </a:rPr>
                        </m:ctrlPr>
                      </m:sSubPr>
                      <m:e>
                        <m:r>
                          <a:rPr lang="en-CA" b="1" i="1" smtClean="0">
                            <a:solidFill>
                              <a:srgbClr val="000000"/>
                            </a:solidFill>
                            <a:latin typeface="Cambria Math" panose="02040503050406030204" pitchFamily="18" charset="0"/>
                          </a:rPr>
                          <m:t>𝓘</m:t>
                        </m:r>
                      </m:e>
                      <m:sub>
                        <m:r>
                          <a:rPr lang="en-CA" b="1" i="1" smtClean="0">
                            <a:solidFill>
                              <a:srgbClr val="000000"/>
                            </a:solidFill>
                            <a:latin typeface="Cambria Math" panose="02040503050406030204" pitchFamily="18" charset="0"/>
                          </a:rPr>
                          <m:t>𝒚𝒆𝒔</m:t>
                        </m:r>
                      </m:sub>
                    </m:sSub>
                    <m:r>
                      <a:rPr lang="en-CA" b="1" i="1" smtClean="0">
                        <a:solidFill>
                          <a:srgbClr val="000000"/>
                        </a:solidFill>
                        <a:latin typeface="Cambria Math" panose="02040503050406030204" pitchFamily="18" charset="0"/>
                      </a:rPr>
                      <m:t>(</m:t>
                    </m:r>
                    <m:r>
                      <a:rPr lang="en-CA" b="1" i="1" smtClean="0">
                        <a:solidFill>
                          <a:srgbClr val="000000"/>
                        </a:solidFill>
                        <a:latin typeface="Cambria Math" panose="02040503050406030204" pitchFamily="18" charset="0"/>
                      </a:rPr>
                      <m:t>𝑪𝑳</m:t>
                    </m:r>
                    <m:r>
                      <a:rPr lang="en-CA" b="1" i="1" smtClean="0">
                        <a:solidFill>
                          <a:srgbClr val="000000"/>
                        </a:solidFill>
                        <a:latin typeface="Cambria Math" panose="02040503050406030204" pitchFamily="18" charset="0"/>
                      </a:rPr>
                      <m:t>)</m:t>
                    </m:r>
                  </m:oMath>
                </a14:m>
                <a:endParaRPr lang="en-CA" b="1" dirty="0">
                  <a:solidFill>
                    <a:srgbClr val="000000"/>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26839" y="1236374"/>
                <a:ext cx="10820572" cy="3596018"/>
              </a:xfrm>
              <a:blipFill>
                <a:blip r:embed="rId2"/>
                <a:stretch>
                  <a:fillRect l="-1465" t="-3220"/>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5" name="Rectangular Callout 4">
                <a:extLst>
                  <a:ext uri="{FF2B5EF4-FFF2-40B4-BE49-F238E27FC236}">
                    <a16:creationId xmlns:a16="http://schemas.microsoft.com/office/drawing/2014/main" id="{2CAAD2DC-5297-43D8-B3A3-486125881E18}"/>
                  </a:ext>
                </a:extLst>
              </p:cNvPr>
              <p:cNvSpPr/>
              <p:nvPr/>
            </p:nvSpPr>
            <p:spPr>
              <a:xfrm>
                <a:off x="7073660" y="3735847"/>
                <a:ext cx="4933495" cy="1096545"/>
              </a:xfrm>
              <a:prstGeom prst="wedgeRectCallout">
                <a:avLst>
                  <a:gd name="adj1" fmla="val -56791"/>
                  <a:gd name="adj2" fmla="val -31314"/>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sz="2000" dirty="0">
                    <a:solidFill>
                      <a:srgbClr val="000000"/>
                    </a:solidFill>
                  </a:rPr>
                  <a:t>Now let’s show this, i.e.,</a:t>
                </a:r>
                <a:br>
                  <a:rPr lang="en-CA" sz="2000" dirty="0">
                    <a:solidFill>
                      <a:srgbClr val="000000"/>
                    </a:solidFill>
                  </a:rPr>
                </a:br>
                <a:r>
                  <a:rPr lang="en-CA" sz="2000" b="1" dirty="0">
                    <a:solidFill>
                      <a:srgbClr val="000000"/>
                    </a:solidFill>
                  </a:rPr>
                  <a:t>if </a:t>
                </a:r>
                <a14:m>
                  <m:oMath xmlns:m="http://schemas.openxmlformats.org/officeDocument/2006/math">
                    <m:acc>
                      <m:accPr>
                        <m:chr m:val="̅"/>
                        <m:ctrlPr>
                          <a:rPr lang="en-CA" sz="2000" b="1" i="1">
                            <a:solidFill>
                              <a:srgbClr val="000000"/>
                            </a:solidFill>
                            <a:latin typeface="Cambria Math" panose="02040503050406030204" pitchFamily="18" charset="0"/>
                          </a:rPr>
                        </m:ctrlPr>
                      </m:accPr>
                      <m:e>
                        <m:r>
                          <a:rPr lang="en-CA" sz="2000" b="1" i="1">
                            <a:solidFill>
                              <a:srgbClr val="000000"/>
                            </a:solidFill>
                            <a:latin typeface="Cambria Math" panose="02040503050406030204" pitchFamily="18" charset="0"/>
                          </a:rPr>
                          <m:t>𝑮</m:t>
                        </m:r>
                      </m:e>
                    </m:acc>
                  </m:oMath>
                </a14:m>
                <a:r>
                  <a:rPr lang="en-CA" sz="2000" b="1" dirty="0">
                    <a:solidFill>
                      <a:srgbClr val="000000"/>
                    </a:solidFill>
                  </a:rPr>
                  <a:t> contains an </a:t>
                </a:r>
                <a14:m>
                  <m:oMath xmlns:m="http://schemas.openxmlformats.org/officeDocument/2006/math">
                    <m:d>
                      <m:dPr>
                        <m:ctrlPr>
                          <a:rPr lang="en-US" sz="2000" b="1" i="1">
                            <a:solidFill>
                              <a:srgbClr val="000000"/>
                            </a:solidFill>
                            <a:latin typeface="Cambria Math" panose="02040503050406030204" pitchFamily="18" charset="0"/>
                          </a:rPr>
                        </m:ctrlPr>
                      </m:dPr>
                      <m:e>
                        <m:r>
                          <a:rPr lang="en-US" sz="2000" b="1" i="1">
                            <a:solidFill>
                              <a:srgbClr val="000000"/>
                            </a:solidFill>
                            <a:latin typeface="Cambria Math" panose="02040503050406030204" pitchFamily="18" charset="0"/>
                          </a:rPr>
                          <m:t>𝒏</m:t>
                        </m:r>
                        <m:r>
                          <a:rPr lang="en-US" sz="2000" b="1" i="1">
                            <a:solidFill>
                              <a:srgbClr val="000000"/>
                            </a:solidFill>
                            <a:latin typeface="Cambria Math" panose="02040503050406030204" pitchFamily="18" charset="0"/>
                          </a:rPr>
                          <m:t>−</m:t>
                        </m:r>
                        <m:r>
                          <a:rPr lang="en-US" sz="2000" b="1" i="1">
                            <a:solidFill>
                              <a:srgbClr val="000000"/>
                            </a:solidFill>
                            <a:latin typeface="Cambria Math" panose="02040503050406030204" pitchFamily="18" charset="0"/>
                          </a:rPr>
                          <m:t>𝒌</m:t>
                        </m:r>
                      </m:e>
                    </m:d>
                  </m:oMath>
                </a14:m>
                <a:r>
                  <a:rPr lang="en-CA" sz="2000" b="1" dirty="0">
                    <a:solidFill>
                      <a:srgbClr val="000000"/>
                    </a:solidFill>
                  </a:rPr>
                  <a:t> vertex cover, then </a:t>
                </a:r>
                <a14:m>
                  <m:oMath xmlns:m="http://schemas.openxmlformats.org/officeDocument/2006/math">
                    <m:r>
                      <a:rPr lang="en-US" sz="2000" b="1" i="1" smtClean="0">
                        <a:solidFill>
                          <a:srgbClr val="000000"/>
                        </a:solidFill>
                        <a:latin typeface="Cambria Math" panose="02040503050406030204" pitchFamily="18" charset="0"/>
                      </a:rPr>
                      <m:t>𝑮</m:t>
                    </m:r>
                  </m:oMath>
                </a14:m>
                <a:r>
                  <a:rPr lang="en-CA" sz="2000" b="1" dirty="0">
                    <a:solidFill>
                      <a:srgbClr val="000000"/>
                    </a:solidFill>
                  </a:rPr>
                  <a:t> contains a </a:t>
                </a:r>
                <a14:m>
                  <m:oMath xmlns:m="http://schemas.openxmlformats.org/officeDocument/2006/math">
                    <m:r>
                      <a:rPr lang="en-US" sz="2000" b="1" i="1" smtClean="0">
                        <a:solidFill>
                          <a:srgbClr val="000000"/>
                        </a:solidFill>
                        <a:latin typeface="Cambria Math" panose="02040503050406030204" pitchFamily="18" charset="0"/>
                      </a:rPr>
                      <m:t>𝒌</m:t>
                    </m:r>
                  </m:oMath>
                </a14:m>
                <a:r>
                  <a:rPr lang="en-CA" sz="2000" b="1" dirty="0">
                    <a:solidFill>
                      <a:srgbClr val="000000"/>
                    </a:solidFill>
                  </a:rPr>
                  <a:t>-clique</a:t>
                </a:r>
              </a:p>
            </p:txBody>
          </p:sp>
        </mc:Choice>
        <mc:Fallback>
          <p:sp>
            <p:nvSpPr>
              <p:cNvPr id="5" name="Rectangular Callout 4">
                <a:extLst>
                  <a:ext uri="{FF2B5EF4-FFF2-40B4-BE49-F238E27FC236}">
                    <a16:creationId xmlns:a16="http://schemas.microsoft.com/office/drawing/2014/main" id="{2CAAD2DC-5297-43D8-B3A3-486125881E18}"/>
                  </a:ext>
                </a:extLst>
              </p:cNvPr>
              <p:cNvSpPr>
                <a:spLocks noRot="1" noChangeAspect="1" noMove="1" noResize="1" noEditPoints="1" noAdjustHandles="1" noChangeArrowheads="1" noChangeShapeType="1" noTextEdit="1"/>
              </p:cNvSpPr>
              <p:nvPr/>
            </p:nvSpPr>
            <p:spPr>
              <a:xfrm>
                <a:off x="7073660" y="3735847"/>
                <a:ext cx="4933495" cy="1096545"/>
              </a:xfrm>
              <a:prstGeom prst="wedgeRectCallout">
                <a:avLst>
                  <a:gd name="adj1" fmla="val -56791"/>
                  <a:gd name="adj2" fmla="val -31314"/>
                </a:avLst>
              </a:prstGeom>
              <a:blipFill>
                <a:blip r:embed="rId3"/>
                <a:stretch>
                  <a:fillRect b="-4945"/>
                </a:stretch>
              </a:blipFill>
              <a:ln>
                <a:solidFill>
                  <a:srgbClr val="000000"/>
                </a:solidFill>
              </a:ln>
            </p:spPr>
            <p:txBody>
              <a:bodyPr/>
              <a:lstStyle/>
              <a:p>
                <a:r>
                  <a:rPr lang="en-CA">
                    <a:noFill/>
                  </a:rPr>
                  <a:t> </a:t>
                </a:r>
              </a:p>
            </p:txBody>
          </p:sp>
        </mc:Fallback>
      </mc:AlternateContent>
      <p:sp>
        <p:nvSpPr>
          <p:cNvPr id="4" name="Slide Number Placeholder 3">
            <a:extLst>
              <a:ext uri="{FF2B5EF4-FFF2-40B4-BE49-F238E27FC236}">
                <a16:creationId xmlns:a16="http://schemas.microsoft.com/office/drawing/2014/main" id="{DF3231EE-3C63-C6B0-1000-67EE289BEDF1}"/>
              </a:ext>
            </a:extLst>
          </p:cNvPr>
          <p:cNvSpPr>
            <a:spLocks noGrp="1"/>
          </p:cNvSpPr>
          <p:nvPr>
            <p:ph type="sldNum" sz="quarter" idx="12"/>
          </p:nvPr>
        </p:nvSpPr>
        <p:spPr/>
        <p:txBody>
          <a:bodyPr/>
          <a:lstStyle/>
          <a:p>
            <a:fld id="{D57F1E4F-1CFF-5643-939E-217C01CDF565}" type="slidenum">
              <a:rPr lang="en-US" smtClean="0">
                <a:solidFill>
                  <a:srgbClr val="000000"/>
                </a:solidFill>
              </a:rPr>
              <a:pPr/>
              <a:t>28</a:t>
            </a:fld>
            <a:endParaRPr lang="en-US" dirty="0">
              <a:solidFill>
                <a:srgbClr val="000000"/>
              </a:solidFill>
            </a:endParaRPr>
          </a:p>
        </p:txBody>
      </p:sp>
    </p:spTree>
    <p:extLst>
      <p:ext uri="{BB962C8B-B14F-4D97-AF65-F5344CB8AC3E}">
        <p14:creationId xmlns:p14="http://schemas.microsoft.com/office/powerpoint/2010/main" val="285107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p:cNvSpPr>
                <a:spLocks noGrp="1"/>
              </p:cNvSpPr>
              <p:nvPr>
                <p:ph type="title"/>
              </p:nvPr>
            </p:nvSpPr>
            <p:spPr>
              <a:xfrm>
                <a:off x="154321" y="48445"/>
                <a:ext cx="9905998" cy="488580"/>
              </a:xfrm>
            </p:spPr>
            <p:txBody>
              <a:bodyPr>
                <a:normAutofit fontScale="90000"/>
              </a:bodyPr>
              <a:lstStyle/>
              <a:p>
                <a:r>
                  <a:rPr lang="en-CA" dirty="0">
                    <a:solidFill>
                      <a:srgbClr val="000000"/>
                    </a:solidFill>
                  </a:rPr>
                  <a:t>Proving: </a:t>
                </a:r>
                <a14:m>
                  <m:oMath xmlns:m="http://schemas.openxmlformats.org/officeDocument/2006/math">
                    <m:r>
                      <a:rPr lang="en-CA" b="0" i="1" smtClean="0">
                        <a:solidFill>
                          <a:srgbClr val="000000"/>
                        </a:solidFill>
                        <a:latin typeface="Cambria Math" panose="02040503050406030204" pitchFamily="18" charset="0"/>
                      </a:rPr>
                      <m:t>𝑓</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𝐼</m:t>
                    </m:r>
                    <m:r>
                      <a:rPr lang="en-CA" b="0" i="1" smtClean="0">
                        <a:solidFill>
                          <a:srgbClr val="000000"/>
                        </a:solidFill>
                        <a:latin typeface="Cambria Math" panose="02040503050406030204" pitchFamily="18" charset="0"/>
                      </a:rPr>
                      <m:t>)∈</m:t>
                    </m:r>
                    <m:sSub>
                      <m:sSubPr>
                        <m:ctrlPr>
                          <a:rPr lang="en-CA" i="1">
                            <a:solidFill>
                              <a:srgbClr val="000000"/>
                            </a:solidFill>
                            <a:latin typeface="Cambria Math" panose="02040503050406030204" pitchFamily="18" charset="0"/>
                          </a:rPr>
                        </m:ctrlPr>
                      </m:sSubPr>
                      <m:e>
                        <m:r>
                          <a:rPr lang="en-CA" i="1">
                            <a:solidFill>
                              <a:srgbClr val="000000"/>
                            </a:solidFill>
                            <a:latin typeface="Cambria Math" panose="02040503050406030204" pitchFamily="18" charset="0"/>
                          </a:rPr>
                          <m:t>ℐ</m:t>
                        </m:r>
                      </m:e>
                      <m:sub>
                        <m:r>
                          <a:rPr lang="en-CA" i="1">
                            <a:solidFill>
                              <a:srgbClr val="000000"/>
                            </a:solidFill>
                            <a:latin typeface="Cambria Math" panose="02040503050406030204" pitchFamily="18" charset="0"/>
                          </a:rPr>
                          <m:t>𝑦𝑒𝑠</m:t>
                        </m:r>
                      </m:sub>
                    </m:sSub>
                    <m:d>
                      <m:dPr>
                        <m:ctrlPr>
                          <a:rPr lang="en-CA" i="1">
                            <a:solidFill>
                              <a:srgbClr val="000000"/>
                            </a:solidFill>
                            <a:latin typeface="Cambria Math" panose="02040503050406030204" pitchFamily="18" charset="0"/>
                          </a:rPr>
                        </m:ctrlPr>
                      </m:dPr>
                      <m:e>
                        <m:r>
                          <a:rPr lang="en-CA" b="0" i="1" smtClean="0">
                            <a:solidFill>
                              <a:srgbClr val="000000"/>
                            </a:solidFill>
                            <a:latin typeface="Cambria Math" panose="02040503050406030204" pitchFamily="18" charset="0"/>
                          </a:rPr>
                          <m:t>𝑉</m:t>
                        </m:r>
                        <m:r>
                          <a:rPr lang="en-CA" i="1">
                            <a:solidFill>
                              <a:srgbClr val="000000"/>
                            </a:solidFill>
                            <a:latin typeface="Cambria Math" panose="02040503050406030204" pitchFamily="18" charset="0"/>
                          </a:rPr>
                          <m:t>𝐶</m:t>
                        </m:r>
                      </m:e>
                    </m:d>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𝐼</m:t>
                    </m:r>
                    <m:r>
                      <a:rPr lang="en-CA" i="1">
                        <a:solidFill>
                          <a:srgbClr val="000000"/>
                        </a:solidFill>
                        <a:latin typeface="Cambria Math" panose="02040503050406030204" pitchFamily="18" charset="0"/>
                      </a:rPr>
                      <m:t>∈</m:t>
                    </m:r>
                    <m:sSub>
                      <m:sSubPr>
                        <m:ctrlPr>
                          <a:rPr lang="en-CA" i="1">
                            <a:solidFill>
                              <a:srgbClr val="000000"/>
                            </a:solidFill>
                            <a:latin typeface="Cambria Math" panose="02040503050406030204" pitchFamily="18" charset="0"/>
                          </a:rPr>
                        </m:ctrlPr>
                      </m:sSubPr>
                      <m:e>
                        <m:r>
                          <a:rPr lang="en-CA" i="1">
                            <a:solidFill>
                              <a:srgbClr val="000000"/>
                            </a:solidFill>
                            <a:latin typeface="Cambria Math" panose="02040503050406030204" pitchFamily="18" charset="0"/>
                          </a:rPr>
                          <m:t>ℐ</m:t>
                        </m:r>
                      </m:e>
                      <m:sub>
                        <m:r>
                          <a:rPr lang="en-CA" i="1">
                            <a:solidFill>
                              <a:srgbClr val="000000"/>
                            </a:solidFill>
                            <a:latin typeface="Cambria Math" panose="02040503050406030204" pitchFamily="18" charset="0"/>
                          </a:rPr>
                          <m:t>𝑦𝑒𝑠</m:t>
                        </m:r>
                      </m:sub>
                    </m:sSub>
                    <m:r>
                      <a:rPr lang="en-CA" i="1">
                        <a:solidFill>
                          <a:srgbClr val="000000"/>
                        </a:solidFill>
                        <a:latin typeface="Cambria Math" panose="02040503050406030204" pitchFamily="18" charset="0"/>
                      </a:rPr>
                      <m:t>(</m:t>
                    </m:r>
                    <m:r>
                      <a:rPr lang="en-CA" i="1">
                        <a:solidFill>
                          <a:srgbClr val="000000"/>
                        </a:solidFill>
                        <a:latin typeface="Cambria Math" panose="02040503050406030204" pitchFamily="18" charset="0"/>
                      </a:rPr>
                      <m:t>𝐶𝐿</m:t>
                    </m:r>
                    <m:r>
                      <a:rPr lang="en-CA" i="1">
                        <a:solidFill>
                          <a:srgbClr val="000000"/>
                        </a:solidFill>
                        <a:latin typeface="Cambria Math" panose="02040503050406030204" pitchFamily="18" charset="0"/>
                      </a:rPr>
                      <m:t>)</m:t>
                    </m:r>
                  </m:oMath>
                </a14:m>
                <a:endParaRPr lang="en-CA" dirty="0">
                  <a:solidFill>
                    <a:srgbClr val="000000"/>
                  </a:solidFill>
                </a:endParaRPr>
              </a:p>
            </p:txBody>
          </p:sp>
        </mc:Choice>
        <mc:Fallback>
          <p:sp>
            <p:nvSpPr>
              <p:cNvPr id="2" name="Title 1"/>
              <p:cNvSpPr>
                <a:spLocks noGrp="1" noRot="1" noChangeAspect="1" noMove="1" noResize="1" noEditPoints="1" noAdjustHandles="1" noChangeArrowheads="1" noChangeShapeType="1" noTextEdit="1"/>
              </p:cNvSpPr>
              <p:nvPr>
                <p:ph type="title"/>
              </p:nvPr>
            </p:nvSpPr>
            <p:spPr>
              <a:xfrm>
                <a:off x="154321" y="48445"/>
                <a:ext cx="9905998" cy="488580"/>
              </a:xfrm>
              <a:blipFill>
                <a:blip r:embed="rId3"/>
                <a:stretch>
                  <a:fillRect l="-2462" t="-53750" b="-62500"/>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54321" y="537025"/>
                <a:ext cx="9905998" cy="5698347"/>
              </a:xfrm>
            </p:spPr>
            <p:txBody>
              <a:bodyPr>
                <a:normAutofit/>
              </a:bodyPr>
              <a:lstStyle/>
              <a:p>
                <a:r>
                  <a:rPr lang="en-CA" dirty="0">
                    <a:solidFill>
                      <a:srgbClr val="000000"/>
                    </a:solidFill>
                  </a:rPr>
                  <a:t>Suppose </a:t>
                </a:r>
                <a14:m>
                  <m:oMath xmlns:m="http://schemas.openxmlformats.org/officeDocument/2006/math">
                    <m:r>
                      <a:rPr lang="en-CA" b="0" i="1" smtClean="0">
                        <a:solidFill>
                          <a:srgbClr val="000000"/>
                        </a:solidFill>
                        <a:latin typeface="Cambria Math" panose="02040503050406030204" pitchFamily="18" charset="0"/>
                      </a:rPr>
                      <m:t>𝑓</m:t>
                    </m:r>
                    <m:r>
                      <a:rPr lang="en-CA" b="0" i="0"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𝐼</m:t>
                    </m:r>
                    <m:r>
                      <a:rPr lang="en-CA" b="0" i="1" smtClean="0">
                        <a:solidFill>
                          <a:srgbClr val="000000"/>
                        </a:solidFill>
                        <a:latin typeface="Cambria Math" panose="02040503050406030204" pitchFamily="18" charset="0"/>
                      </a:rPr>
                      <m:t>)=(</m:t>
                    </m:r>
                    <m:acc>
                      <m:accPr>
                        <m:chr m:val="̅"/>
                        <m:ctrlPr>
                          <a:rPr lang="en-CA" b="1" i="1">
                            <a:solidFill>
                              <a:srgbClr val="000000"/>
                            </a:solidFill>
                            <a:latin typeface="Cambria Math" panose="02040503050406030204" pitchFamily="18" charset="0"/>
                          </a:rPr>
                        </m:ctrlPr>
                      </m:accPr>
                      <m:e>
                        <m:r>
                          <a:rPr lang="en-CA" b="1" i="1">
                            <a:solidFill>
                              <a:srgbClr val="000000"/>
                            </a:solidFill>
                            <a:latin typeface="Cambria Math" panose="02040503050406030204" pitchFamily="18" charset="0"/>
                          </a:rPr>
                          <m:t>𝑮</m:t>
                        </m:r>
                      </m:e>
                    </m:acc>
                    <m:r>
                      <a:rPr lang="en-CA" b="0" i="1" smtClean="0">
                        <a:solidFill>
                          <a:srgbClr val="000000"/>
                        </a:solidFill>
                        <a:latin typeface="Cambria Math" panose="02040503050406030204" pitchFamily="18" charset="0"/>
                      </a:rPr>
                      <m:t>,</m:t>
                    </m:r>
                    <m:r>
                      <a:rPr lang="en-CA" i="1">
                        <a:solidFill>
                          <a:srgbClr val="000000"/>
                        </a:solidFill>
                        <a:latin typeface="Cambria Math" panose="02040503050406030204" pitchFamily="18" charset="0"/>
                      </a:rPr>
                      <m:t>𝑛</m:t>
                    </m:r>
                    <m:r>
                      <a:rPr lang="en-CA" i="1">
                        <a:solidFill>
                          <a:srgbClr val="000000"/>
                        </a:solidFill>
                        <a:latin typeface="Cambria Math" panose="02040503050406030204" pitchFamily="18" charset="0"/>
                      </a:rPr>
                      <m:t>−</m:t>
                    </m:r>
                    <m:r>
                      <a:rPr lang="en-CA" i="1">
                        <a:solidFill>
                          <a:srgbClr val="000000"/>
                        </a:solidFill>
                        <a:latin typeface="Cambria Math" panose="02040503050406030204" pitchFamily="18" charset="0"/>
                      </a:rPr>
                      <m:t>𝑘</m:t>
                    </m:r>
                    <m:r>
                      <a:rPr lang="en-CA" b="0" i="1" smtClean="0">
                        <a:solidFill>
                          <a:srgbClr val="000000"/>
                        </a:solidFill>
                        <a:latin typeface="Cambria Math" panose="02040503050406030204" pitchFamily="18" charset="0"/>
                      </a:rPr>
                      <m:t>)</m:t>
                    </m:r>
                  </m:oMath>
                </a14:m>
                <a:r>
                  <a:rPr lang="en-CA" dirty="0">
                    <a:solidFill>
                      <a:srgbClr val="000000"/>
                    </a:solidFill>
                  </a:rPr>
                  <a:t> is a </a:t>
                </a:r>
                <a:r>
                  <a:rPr lang="en-CA" b="1" dirty="0">
                    <a:solidFill>
                      <a:srgbClr val="000000"/>
                    </a:solidFill>
                  </a:rPr>
                  <a:t>yes</a:t>
                </a:r>
                <a:r>
                  <a:rPr lang="en-CA" dirty="0">
                    <a:solidFill>
                      <a:srgbClr val="000000"/>
                    </a:solidFill>
                  </a:rPr>
                  <a:t>-instance of </a:t>
                </a:r>
                <a14:m>
                  <m:oMath xmlns:m="http://schemas.openxmlformats.org/officeDocument/2006/math">
                    <m:r>
                      <a:rPr lang="en-CA" i="1" dirty="0" smtClean="0">
                        <a:solidFill>
                          <a:srgbClr val="000000"/>
                        </a:solidFill>
                        <a:latin typeface="Cambria Math" panose="02040503050406030204" pitchFamily="18" charset="0"/>
                      </a:rPr>
                      <m:t>𝑉𝐶</m:t>
                    </m:r>
                  </m:oMath>
                </a14:m>
                <a:endParaRPr lang="en-CA" dirty="0">
                  <a:solidFill>
                    <a:srgbClr val="000000"/>
                  </a:solidFill>
                </a:endParaRPr>
              </a:p>
              <a:p>
                <a:r>
                  <a:rPr lang="en-CA" dirty="0">
                    <a:solidFill>
                      <a:srgbClr val="000000"/>
                    </a:solidFill>
                  </a:rPr>
                  <a:t>Then there is a set of </a:t>
                </a:r>
                <a14:m>
                  <m:oMath xmlns:m="http://schemas.openxmlformats.org/officeDocument/2006/math">
                    <m:r>
                      <a:rPr lang="en-CA" b="0" i="1" smtClean="0">
                        <a:solidFill>
                          <a:srgbClr val="000000"/>
                        </a:solidFill>
                        <a:latin typeface="Cambria Math" panose="02040503050406030204" pitchFamily="18" charset="0"/>
                      </a:rPr>
                      <m:t>𝑛</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𝑘</m:t>
                    </m:r>
                  </m:oMath>
                </a14:m>
                <a:r>
                  <a:rPr lang="en-CA" dirty="0">
                    <a:solidFill>
                      <a:srgbClr val="000000"/>
                    </a:solidFill>
                  </a:rPr>
                  <a:t> vertices </a:t>
                </a:r>
                <a14:m>
                  <m:oMath xmlns:m="http://schemas.openxmlformats.org/officeDocument/2006/math">
                    <m:acc>
                      <m:accPr>
                        <m:chr m:val="̅"/>
                        <m:ctrlPr>
                          <a:rPr lang="en-CA" b="1" i="1" smtClean="0">
                            <a:solidFill>
                              <a:srgbClr val="000000"/>
                            </a:solidFill>
                            <a:latin typeface="Cambria Math" panose="02040503050406030204" pitchFamily="18" charset="0"/>
                          </a:rPr>
                        </m:ctrlPr>
                      </m:accPr>
                      <m:e>
                        <m:r>
                          <a:rPr lang="en-CA" b="1" i="1">
                            <a:solidFill>
                              <a:srgbClr val="000000"/>
                            </a:solidFill>
                            <a:latin typeface="Cambria Math" panose="02040503050406030204" pitchFamily="18" charset="0"/>
                          </a:rPr>
                          <m:t>𝑾</m:t>
                        </m:r>
                      </m:e>
                    </m:acc>
                  </m:oMath>
                </a14:m>
                <a:br>
                  <a:rPr lang="en-CA" dirty="0">
                    <a:solidFill>
                      <a:srgbClr val="000000"/>
                    </a:solidFill>
                  </a:rPr>
                </a:br>
                <a:r>
                  <a:rPr lang="en-CA" dirty="0">
                    <a:solidFill>
                      <a:srgbClr val="000000"/>
                    </a:solidFill>
                  </a:rPr>
                  <a:t>that is a vertex cover of </a:t>
                </a:r>
                <a14:m>
                  <m:oMath xmlns:m="http://schemas.openxmlformats.org/officeDocument/2006/math">
                    <m:acc>
                      <m:accPr>
                        <m:chr m:val="̅"/>
                        <m:ctrlPr>
                          <a:rPr lang="en-CA" b="1" i="1">
                            <a:solidFill>
                              <a:srgbClr val="000000"/>
                            </a:solidFill>
                            <a:latin typeface="Cambria Math" panose="02040503050406030204" pitchFamily="18" charset="0"/>
                          </a:rPr>
                        </m:ctrlPr>
                      </m:accPr>
                      <m:e>
                        <m:r>
                          <a:rPr lang="en-CA" b="1" i="1">
                            <a:solidFill>
                              <a:srgbClr val="000000"/>
                            </a:solidFill>
                            <a:latin typeface="Cambria Math" panose="02040503050406030204" pitchFamily="18" charset="0"/>
                          </a:rPr>
                          <m:t>𝑮</m:t>
                        </m:r>
                      </m:e>
                    </m:acc>
                  </m:oMath>
                </a14:m>
                <a:endParaRPr lang="en-CA" dirty="0">
                  <a:solidFill>
                    <a:srgbClr val="000000"/>
                  </a:solidFill>
                </a:endParaRPr>
              </a:p>
              <a:p>
                <a:r>
                  <a:rPr lang="en-CA" dirty="0">
                    <a:solidFill>
                      <a:srgbClr val="000000"/>
                    </a:solidFill>
                  </a:rPr>
                  <a:t>Define </a:t>
                </a:r>
                <a14:m>
                  <m:oMath xmlns:m="http://schemas.openxmlformats.org/officeDocument/2006/math">
                    <m:r>
                      <a:rPr lang="en-CA" b="0" i="1" smtClean="0">
                        <a:solidFill>
                          <a:srgbClr val="000000"/>
                        </a:solidFill>
                        <a:latin typeface="Cambria Math" panose="02040503050406030204" pitchFamily="18" charset="0"/>
                      </a:rPr>
                      <m:t>𝑊</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𝑉</m:t>
                    </m:r>
                    <m:r>
                      <a:rPr lang="en-CA" b="0" i="1" smtClean="0">
                        <a:solidFill>
                          <a:srgbClr val="000000"/>
                        </a:solidFill>
                        <a:latin typeface="Cambria Math" panose="02040503050406030204" pitchFamily="18" charset="0"/>
                      </a:rPr>
                      <m:t>∖</m:t>
                    </m:r>
                    <m:acc>
                      <m:accPr>
                        <m:chr m:val="̅"/>
                        <m:ctrlPr>
                          <a:rPr lang="en-CA" b="1" i="1">
                            <a:solidFill>
                              <a:srgbClr val="000000"/>
                            </a:solidFill>
                            <a:latin typeface="Cambria Math" panose="02040503050406030204" pitchFamily="18" charset="0"/>
                          </a:rPr>
                        </m:ctrlPr>
                      </m:accPr>
                      <m:e>
                        <m:r>
                          <a:rPr lang="en-CA" b="1" i="1">
                            <a:solidFill>
                              <a:srgbClr val="000000"/>
                            </a:solidFill>
                            <a:latin typeface="Cambria Math" panose="02040503050406030204" pitchFamily="18" charset="0"/>
                          </a:rPr>
                          <m:t>𝑾</m:t>
                        </m:r>
                      </m:e>
                    </m:acc>
                  </m:oMath>
                </a14:m>
                <a:r>
                  <a:rPr lang="en-CA" dirty="0">
                    <a:solidFill>
                      <a:srgbClr val="000000"/>
                    </a:solidFill>
                  </a:rPr>
                  <a:t>. Clearly </a:t>
                </a:r>
                <a14:m>
                  <m:oMath xmlns:m="http://schemas.openxmlformats.org/officeDocument/2006/math">
                    <m:d>
                      <m:dPr>
                        <m:begChr m:val="|"/>
                        <m:endChr m:val="|"/>
                        <m:ctrlPr>
                          <a:rPr lang="en-CA" b="0" i="1" smtClean="0">
                            <a:solidFill>
                              <a:srgbClr val="000000"/>
                            </a:solidFill>
                            <a:latin typeface="Cambria Math" panose="02040503050406030204" pitchFamily="18" charset="0"/>
                          </a:rPr>
                        </m:ctrlPr>
                      </m:dPr>
                      <m:e>
                        <m:r>
                          <a:rPr lang="en-CA" b="0" i="1" smtClean="0">
                            <a:solidFill>
                              <a:srgbClr val="000000"/>
                            </a:solidFill>
                            <a:latin typeface="Cambria Math" panose="02040503050406030204" pitchFamily="18" charset="0"/>
                          </a:rPr>
                          <m:t>𝑊</m:t>
                        </m:r>
                      </m:e>
                    </m:d>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𝑘</m:t>
                    </m:r>
                  </m:oMath>
                </a14:m>
                <a:r>
                  <a:rPr lang="en-CA" dirty="0">
                    <a:solidFill>
                      <a:srgbClr val="000000"/>
                    </a:solidFill>
                  </a:rPr>
                  <a:t>.</a:t>
                </a:r>
              </a:p>
              <a:p>
                <a:r>
                  <a:rPr lang="en-CA" dirty="0">
                    <a:solidFill>
                      <a:srgbClr val="000000"/>
                    </a:solidFill>
                  </a:rPr>
                  <a:t>We </a:t>
                </a:r>
                <a:r>
                  <a:rPr lang="en-CA" b="1" dirty="0">
                    <a:solidFill>
                      <a:srgbClr val="000000"/>
                    </a:solidFill>
                  </a:rPr>
                  <a:t>claim </a:t>
                </a:r>
                <a14:m>
                  <m:oMath xmlns:m="http://schemas.openxmlformats.org/officeDocument/2006/math">
                    <m:r>
                      <a:rPr lang="en-CA" b="0" i="1" smtClean="0">
                        <a:solidFill>
                          <a:srgbClr val="000000"/>
                        </a:solidFill>
                        <a:latin typeface="Cambria Math" panose="02040503050406030204" pitchFamily="18" charset="0"/>
                      </a:rPr>
                      <m:t>𝑊</m:t>
                    </m:r>
                  </m:oMath>
                </a14:m>
                <a:r>
                  <a:rPr lang="en-CA" i="1" dirty="0">
                    <a:solidFill>
                      <a:srgbClr val="000000"/>
                    </a:solidFill>
                    <a:latin typeface="Cambria Math" panose="02040503050406030204" pitchFamily="18" charset="0"/>
                  </a:rPr>
                  <a:t> </a:t>
                </a:r>
                <a:r>
                  <a:rPr lang="en-CA" dirty="0">
                    <a:solidFill>
                      <a:srgbClr val="000000"/>
                    </a:solidFill>
                  </a:rPr>
                  <a:t>is a clique in </a:t>
                </a:r>
                <a14:m>
                  <m:oMath xmlns:m="http://schemas.openxmlformats.org/officeDocument/2006/math">
                    <m:r>
                      <a:rPr lang="en-CA" b="0" i="1" smtClean="0">
                        <a:solidFill>
                          <a:srgbClr val="000000"/>
                        </a:solidFill>
                        <a:latin typeface="Cambria Math" panose="02040503050406030204" pitchFamily="18" charset="0"/>
                      </a:rPr>
                      <m:t>𝐺</m:t>
                    </m:r>
                  </m:oMath>
                </a14:m>
                <a:endParaRPr lang="en-CA" dirty="0">
                  <a:solidFill>
                    <a:srgbClr val="000000"/>
                  </a:solidFill>
                </a:endParaRPr>
              </a:p>
              <a:p>
                <a:r>
                  <a:rPr lang="en-CA" dirty="0">
                    <a:solidFill>
                      <a:srgbClr val="000000"/>
                    </a:solidFill>
                  </a:rPr>
                  <a:t>Since </a:t>
                </a:r>
                <a14:m>
                  <m:oMath xmlns:m="http://schemas.openxmlformats.org/officeDocument/2006/math">
                    <m:acc>
                      <m:accPr>
                        <m:chr m:val="̅"/>
                        <m:ctrlPr>
                          <a:rPr lang="en-CA" b="1" i="1">
                            <a:solidFill>
                              <a:srgbClr val="000000"/>
                            </a:solidFill>
                            <a:latin typeface="Cambria Math" panose="02040503050406030204" pitchFamily="18" charset="0"/>
                          </a:rPr>
                        </m:ctrlPr>
                      </m:accPr>
                      <m:e>
                        <m:r>
                          <a:rPr lang="en-CA" b="1" i="1">
                            <a:solidFill>
                              <a:srgbClr val="000000"/>
                            </a:solidFill>
                            <a:latin typeface="Cambria Math" panose="02040503050406030204" pitchFamily="18" charset="0"/>
                          </a:rPr>
                          <m:t>𝑾</m:t>
                        </m:r>
                      </m:e>
                    </m:acc>
                  </m:oMath>
                </a14:m>
                <a:r>
                  <a:rPr lang="en-CA" dirty="0">
                    <a:solidFill>
                      <a:srgbClr val="000000"/>
                    </a:solidFill>
                  </a:rPr>
                  <a:t> is a vertex cover of </a:t>
                </a:r>
                <a14:m>
                  <m:oMath xmlns:m="http://schemas.openxmlformats.org/officeDocument/2006/math">
                    <m:acc>
                      <m:accPr>
                        <m:chr m:val="̅"/>
                        <m:ctrlPr>
                          <a:rPr lang="en-CA" b="1" i="1">
                            <a:solidFill>
                              <a:srgbClr val="000000"/>
                            </a:solidFill>
                            <a:latin typeface="Cambria Math" panose="02040503050406030204" pitchFamily="18" charset="0"/>
                          </a:rPr>
                        </m:ctrlPr>
                      </m:accPr>
                      <m:e>
                        <m:r>
                          <a:rPr lang="en-CA" b="1" i="1">
                            <a:solidFill>
                              <a:srgbClr val="000000"/>
                            </a:solidFill>
                            <a:latin typeface="Cambria Math" panose="02040503050406030204" pitchFamily="18" charset="0"/>
                          </a:rPr>
                          <m:t>𝑮</m:t>
                        </m:r>
                      </m:e>
                    </m:acc>
                  </m:oMath>
                </a14:m>
                <a:r>
                  <a:rPr lang="en-CA" dirty="0">
                    <a:solidFill>
                      <a:srgbClr val="000000"/>
                    </a:solidFill>
                  </a:rPr>
                  <a:t>,</a:t>
                </a:r>
                <a:br>
                  <a:rPr lang="en-CA" dirty="0">
                    <a:solidFill>
                      <a:srgbClr val="000000"/>
                    </a:solidFill>
                  </a:rPr>
                </a:br>
                <a:r>
                  <a:rPr lang="en-CA" b="1" dirty="0">
                    <a:solidFill>
                      <a:srgbClr val="000000"/>
                    </a:solidFill>
                  </a:rPr>
                  <a:t>every edge </a:t>
                </a:r>
                <a:r>
                  <a:rPr lang="en-CA" dirty="0">
                    <a:solidFill>
                      <a:srgbClr val="000000"/>
                    </a:solidFill>
                  </a:rPr>
                  <a:t>in </a:t>
                </a:r>
                <a14:m>
                  <m:oMath xmlns:m="http://schemas.openxmlformats.org/officeDocument/2006/math">
                    <m:acc>
                      <m:accPr>
                        <m:chr m:val="̅"/>
                        <m:ctrlPr>
                          <a:rPr lang="en-CA" b="1" i="1">
                            <a:solidFill>
                              <a:srgbClr val="000000"/>
                            </a:solidFill>
                            <a:latin typeface="Cambria Math" panose="02040503050406030204" pitchFamily="18" charset="0"/>
                          </a:rPr>
                        </m:ctrlPr>
                      </m:accPr>
                      <m:e>
                        <m:r>
                          <a:rPr lang="en-CA" b="1" i="1">
                            <a:solidFill>
                              <a:srgbClr val="000000"/>
                            </a:solidFill>
                            <a:latin typeface="Cambria Math" panose="02040503050406030204" pitchFamily="18" charset="0"/>
                          </a:rPr>
                          <m:t>𝑮</m:t>
                        </m:r>
                      </m:e>
                    </m:acc>
                  </m:oMath>
                </a14:m>
                <a:r>
                  <a:rPr lang="en-CA" dirty="0">
                    <a:solidFill>
                      <a:srgbClr val="000000"/>
                    </a:solidFill>
                  </a:rPr>
                  <a:t> has at least one endpoint in </a:t>
                </a:r>
                <a14:m>
                  <m:oMath xmlns:m="http://schemas.openxmlformats.org/officeDocument/2006/math">
                    <m:acc>
                      <m:accPr>
                        <m:chr m:val="̅"/>
                        <m:ctrlPr>
                          <a:rPr lang="en-CA" b="1" i="1">
                            <a:solidFill>
                              <a:srgbClr val="000000"/>
                            </a:solidFill>
                            <a:latin typeface="Cambria Math" panose="02040503050406030204" pitchFamily="18" charset="0"/>
                          </a:rPr>
                        </m:ctrlPr>
                      </m:accPr>
                      <m:e>
                        <m:r>
                          <a:rPr lang="en-CA" b="1" i="1">
                            <a:solidFill>
                              <a:srgbClr val="000000"/>
                            </a:solidFill>
                            <a:latin typeface="Cambria Math" panose="02040503050406030204" pitchFamily="18" charset="0"/>
                          </a:rPr>
                          <m:t>𝑾</m:t>
                        </m:r>
                      </m:e>
                    </m:acc>
                  </m:oMath>
                </a14:m>
                <a:endParaRPr lang="en-CA" dirty="0">
                  <a:solidFill>
                    <a:srgbClr val="000000"/>
                  </a:solidFill>
                </a:endParaRPr>
              </a:p>
              <a:p>
                <a:r>
                  <a:rPr lang="en-CA" dirty="0">
                    <a:solidFill>
                      <a:srgbClr val="000000"/>
                    </a:solidFill>
                  </a:rPr>
                  <a:t>Therefore, </a:t>
                </a:r>
                <a:r>
                  <a:rPr lang="en-CA" b="1" dirty="0">
                    <a:solidFill>
                      <a:srgbClr val="000000"/>
                    </a:solidFill>
                  </a:rPr>
                  <a:t>no edge </a:t>
                </a:r>
                <a:r>
                  <a:rPr lang="en-CA" dirty="0">
                    <a:solidFill>
                      <a:srgbClr val="000000"/>
                    </a:solidFill>
                  </a:rPr>
                  <a:t>in </a:t>
                </a:r>
                <a14:m>
                  <m:oMath xmlns:m="http://schemas.openxmlformats.org/officeDocument/2006/math">
                    <m:acc>
                      <m:accPr>
                        <m:chr m:val="̅"/>
                        <m:ctrlPr>
                          <a:rPr lang="en-CA" b="1" i="1">
                            <a:solidFill>
                              <a:srgbClr val="000000"/>
                            </a:solidFill>
                            <a:latin typeface="Cambria Math" panose="02040503050406030204" pitchFamily="18" charset="0"/>
                          </a:rPr>
                        </m:ctrlPr>
                      </m:accPr>
                      <m:e>
                        <m:r>
                          <a:rPr lang="en-CA" b="1" i="1">
                            <a:solidFill>
                              <a:srgbClr val="000000"/>
                            </a:solidFill>
                            <a:latin typeface="Cambria Math" panose="02040503050406030204" pitchFamily="18" charset="0"/>
                          </a:rPr>
                          <m:t>𝑮</m:t>
                        </m:r>
                      </m:e>
                    </m:acc>
                  </m:oMath>
                </a14:m>
                <a:r>
                  <a:rPr lang="en-CA" dirty="0">
                    <a:solidFill>
                      <a:srgbClr val="000000"/>
                    </a:solidFill>
                  </a:rPr>
                  <a:t> has two endpoints in </a:t>
                </a:r>
                <a14:m>
                  <m:oMath xmlns:m="http://schemas.openxmlformats.org/officeDocument/2006/math">
                    <m:r>
                      <a:rPr lang="en-CA" b="0" i="1" smtClean="0">
                        <a:solidFill>
                          <a:srgbClr val="000000"/>
                        </a:solidFill>
                        <a:latin typeface="Cambria Math" panose="02040503050406030204" pitchFamily="18" charset="0"/>
                      </a:rPr>
                      <m:t>𝑊</m:t>
                    </m:r>
                  </m:oMath>
                </a14:m>
                <a:endParaRPr lang="en-CA" dirty="0">
                  <a:solidFill>
                    <a:srgbClr val="000000"/>
                  </a:solidFill>
                </a:endParaRPr>
              </a:p>
              <a:p>
                <a:r>
                  <a:rPr lang="en-CA" dirty="0">
                    <a:solidFill>
                      <a:srgbClr val="000000"/>
                    </a:solidFill>
                  </a:rPr>
                  <a:t>So, in </a:t>
                </a:r>
                <a14:m>
                  <m:oMath xmlns:m="http://schemas.openxmlformats.org/officeDocument/2006/math">
                    <m:r>
                      <a:rPr lang="en-CA" b="1" i="1" smtClean="0">
                        <a:solidFill>
                          <a:srgbClr val="000000"/>
                        </a:solidFill>
                        <a:latin typeface="Cambria Math" panose="02040503050406030204" pitchFamily="18" charset="0"/>
                      </a:rPr>
                      <m:t>𝑮</m:t>
                    </m:r>
                  </m:oMath>
                </a14:m>
                <a:r>
                  <a:rPr lang="en-CA" dirty="0">
                    <a:solidFill>
                      <a:srgbClr val="000000"/>
                    </a:solidFill>
                  </a:rPr>
                  <a:t>, there are edges between all pairs</a:t>
                </a:r>
                <a:br>
                  <a:rPr lang="en-CA" dirty="0">
                    <a:solidFill>
                      <a:srgbClr val="000000"/>
                    </a:solidFill>
                  </a:rPr>
                </a:br>
                <a:r>
                  <a:rPr lang="en-CA" dirty="0">
                    <a:solidFill>
                      <a:srgbClr val="000000"/>
                    </a:solidFill>
                  </a:rPr>
                  <a:t>of nodes in </a:t>
                </a:r>
                <a14:m>
                  <m:oMath xmlns:m="http://schemas.openxmlformats.org/officeDocument/2006/math">
                    <m:r>
                      <a:rPr lang="en-CA" b="0" i="1" smtClean="0">
                        <a:solidFill>
                          <a:srgbClr val="000000"/>
                        </a:solidFill>
                        <a:latin typeface="Cambria Math" panose="02040503050406030204" pitchFamily="18" charset="0"/>
                      </a:rPr>
                      <m:t>𝑊</m:t>
                    </m:r>
                  </m:oMath>
                </a14:m>
                <a:r>
                  <a:rPr lang="en-CA" dirty="0">
                    <a:solidFill>
                      <a:srgbClr val="000000"/>
                    </a:solidFill>
                  </a:rPr>
                  <a:t>. So, </a:t>
                </a:r>
                <a14:m>
                  <m:oMath xmlns:m="http://schemas.openxmlformats.org/officeDocument/2006/math">
                    <m:r>
                      <a:rPr lang="en-CA" b="0" i="1" smtClean="0">
                        <a:solidFill>
                          <a:srgbClr val="000000"/>
                        </a:solidFill>
                        <a:latin typeface="Cambria Math" panose="02040503050406030204" pitchFamily="18" charset="0"/>
                      </a:rPr>
                      <m:t>𝑊</m:t>
                    </m:r>
                  </m:oMath>
                </a14:m>
                <a:r>
                  <a:rPr lang="en-CA" dirty="0">
                    <a:solidFill>
                      <a:srgbClr val="000000"/>
                    </a:solidFill>
                  </a:rPr>
                  <a:t> is a clique in </a:t>
                </a:r>
                <a14:m>
                  <m:oMath xmlns:m="http://schemas.openxmlformats.org/officeDocument/2006/math">
                    <m:r>
                      <a:rPr lang="en-CA" b="0" i="1" smtClean="0">
                        <a:solidFill>
                          <a:srgbClr val="000000"/>
                        </a:solidFill>
                        <a:latin typeface="Cambria Math" panose="02040503050406030204" pitchFamily="18" charset="0"/>
                      </a:rPr>
                      <m:t>𝐺</m:t>
                    </m:r>
                  </m:oMath>
                </a14:m>
                <a:r>
                  <a:rPr lang="en-CA" dirty="0">
                    <a:solidFill>
                      <a:srgbClr val="000000"/>
                    </a:solidFill>
                  </a:rPr>
                  <a:t>.</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54321" y="537025"/>
                <a:ext cx="9905998" cy="5698347"/>
              </a:xfrm>
              <a:blipFill>
                <a:blip r:embed="rId4"/>
                <a:stretch>
                  <a:fillRect l="-1600" t="-2032"/>
                </a:stretch>
              </a:blipFill>
            </p:spPr>
            <p:txBody>
              <a:bodyPr/>
              <a:lstStyle/>
              <a:p>
                <a:r>
                  <a:rPr lang="en-CA">
                    <a:noFill/>
                  </a:rPr>
                  <a:t> </a:t>
                </a:r>
              </a:p>
            </p:txBody>
          </p:sp>
        </mc:Fallback>
      </mc:AlternateContent>
      <p:sp>
        <p:nvSpPr>
          <p:cNvPr id="5" name="Oval 4"/>
          <p:cNvSpPr/>
          <p:nvPr/>
        </p:nvSpPr>
        <p:spPr>
          <a:xfrm>
            <a:off x="8989309" y="3488445"/>
            <a:ext cx="502617" cy="502617"/>
          </a:xfrm>
          <a:prstGeom prst="ellipse">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solidFill>
                <a:srgbClr val="000000"/>
              </a:solidFill>
            </a:endParaRPr>
          </a:p>
        </p:txBody>
      </p:sp>
      <p:sp>
        <p:nvSpPr>
          <p:cNvPr id="6" name="Oval 5"/>
          <p:cNvSpPr/>
          <p:nvPr/>
        </p:nvSpPr>
        <p:spPr>
          <a:xfrm>
            <a:off x="8989308" y="4631931"/>
            <a:ext cx="502617" cy="502617"/>
          </a:xfrm>
          <a:prstGeom prst="ellipse">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solidFill>
                <a:srgbClr val="000000"/>
              </a:solidFill>
            </a:endParaRPr>
          </a:p>
        </p:txBody>
      </p:sp>
      <p:sp>
        <p:nvSpPr>
          <p:cNvPr id="7" name="Oval 6"/>
          <p:cNvSpPr/>
          <p:nvPr/>
        </p:nvSpPr>
        <p:spPr>
          <a:xfrm>
            <a:off x="10109601" y="3362281"/>
            <a:ext cx="502617" cy="502617"/>
          </a:xfrm>
          <a:prstGeom prst="ellipse">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solidFill>
                <a:srgbClr val="000000"/>
              </a:solidFill>
            </a:endParaRPr>
          </a:p>
        </p:txBody>
      </p:sp>
      <p:sp>
        <p:nvSpPr>
          <p:cNvPr id="8" name="Oval 7"/>
          <p:cNvSpPr/>
          <p:nvPr/>
        </p:nvSpPr>
        <p:spPr>
          <a:xfrm>
            <a:off x="10360909" y="4631931"/>
            <a:ext cx="502617" cy="502617"/>
          </a:xfrm>
          <a:prstGeom prst="ellipse">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solidFill>
                <a:srgbClr val="000000"/>
              </a:solidFill>
            </a:endParaRPr>
          </a:p>
        </p:txBody>
      </p:sp>
      <p:sp>
        <p:nvSpPr>
          <p:cNvPr id="9" name="Oval 8"/>
          <p:cNvSpPr/>
          <p:nvPr/>
        </p:nvSpPr>
        <p:spPr>
          <a:xfrm>
            <a:off x="11201904" y="3739753"/>
            <a:ext cx="502617" cy="502617"/>
          </a:xfrm>
          <a:prstGeom prst="ellipse">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solidFill>
                <a:srgbClr val="000000"/>
              </a:solidFill>
            </a:endParaRPr>
          </a:p>
        </p:txBody>
      </p:sp>
      <p:sp>
        <p:nvSpPr>
          <p:cNvPr id="10" name="Oval 9"/>
          <p:cNvSpPr/>
          <p:nvPr/>
        </p:nvSpPr>
        <p:spPr>
          <a:xfrm>
            <a:off x="11317892" y="4631931"/>
            <a:ext cx="502617" cy="502617"/>
          </a:xfrm>
          <a:prstGeom prst="ellipse">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solidFill>
                <a:srgbClr val="000000"/>
              </a:solidFill>
            </a:endParaRPr>
          </a:p>
        </p:txBody>
      </p:sp>
      <p:sp>
        <p:nvSpPr>
          <p:cNvPr id="11" name="Oval 10"/>
          <p:cNvSpPr/>
          <p:nvPr/>
        </p:nvSpPr>
        <p:spPr>
          <a:xfrm>
            <a:off x="9643182" y="4072888"/>
            <a:ext cx="502617" cy="502617"/>
          </a:xfrm>
          <a:prstGeom prst="ellipse">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solidFill>
                <a:srgbClr val="000000"/>
              </a:solidFill>
            </a:endParaRPr>
          </a:p>
        </p:txBody>
      </p:sp>
      <p:cxnSp>
        <p:nvCxnSpPr>
          <p:cNvPr id="17" name="Straight Connector 16"/>
          <p:cNvCxnSpPr>
            <a:stCxn id="6" idx="7"/>
            <a:endCxn id="11" idx="3"/>
          </p:cNvCxnSpPr>
          <p:nvPr/>
        </p:nvCxnSpPr>
        <p:spPr>
          <a:xfrm flipV="1">
            <a:off x="9418318" y="4501898"/>
            <a:ext cx="298471" cy="203640"/>
          </a:xfrm>
          <a:prstGeom prst="line">
            <a:avLst/>
          </a:prstGeom>
          <a:ln w="38100">
            <a:solidFill>
              <a:srgbClr val="000000"/>
            </a:solidFill>
          </a:ln>
        </p:spPr>
        <p:style>
          <a:lnRef idx="3">
            <a:schemeClr val="accent3"/>
          </a:lnRef>
          <a:fillRef idx="0">
            <a:schemeClr val="accent3"/>
          </a:fillRef>
          <a:effectRef idx="2">
            <a:schemeClr val="accent3"/>
          </a:effectRef>
          <a:fontRef idx="minor">
            <a:schemeClr val="tx1"/>
          </a:fontRef>
        </p:style>
      </p:cxnSp>
      <p:cxnSp>
        <p:nvCxnSpPr>
          <p:cNvPr id="20" name="Straight Connector 19"/>
          <p:cNvCxnSpPr>
            <a:stCxn id="7" idx="4"/>
            <a:endCxn id="8" idx="0"/>
          </p:cNvCxnSpPr>
          <p:nvPr/>
        </p:nvCxnSpPr>
        <p:spPr>
          <a:xfrm>
            <a:off x="10360910" y="3864898"/>
            <a:ext cx="251308" cy="767033"/>
          </a:xfrm>
          <a:prstGeom prst="line">
            <a:avLst/>
          </a:prstGeom>
          <a:ln w="57150">
            <a:solidFill>
              <a:srgbClr val="000000"/>
            </a:solidFill>
          </a:ln>
        </p:spPr>
        <p:style>
          <a:lnRef idx="3">
            <a:schemeClr val="accent3"/>
          </a:lnRef>
          <a:fillRef idx="0">
            <a:schemeClr val="accent3"/>
          </a:fillRef>
          <a:effectRef idx="2">
            <a:schemeClr val="accent3"/>
          </a:effectRef>
          <a:fontRef idx="minor">
            <a:schemeClr val="tx1"/>
          </a:fontRef>
        </p:style>
      </p:cxnSp>
      <p:cxnSp>
        <p:nvCxnSpPr>
          <p:cNvPr id="24" name="Straight Connector 23"/>
          <p:cNvCxnSpPr>
            <a:stCxn id="9" idx="4"/>
            <a:endCxn id="10" idx="0"/>
          </p:cNvCxnSpPr>
          <p:nvPr/>
        </p:nvCxnSpPr>
        <p:spPr>
          <a:xfrm>
            <a:off x="11453213" y="4242370"/>
            <a:ext cx="115988" cy="389561"/>
          </a:xfrm>
          <a:prstGeom prst="line">
            <a:avLst/>
          </a:prstGeom>
          <a:ln w="57150">
            <a:solidFill>
              <a:srgbClr val="000000"/>
            </a:solidFill>
          </a:ln>
        </p:spPr>
        <p:style>
          <a:lnRef idx="3">
            <a:schemeClr val="accent3"/>
          </a:lnRef>
          <a:fillRef idx="0">
            <a:schemeClr val="accent3"/>
          </a:fillRef>
          <a:effectRef idx="2">
            <a:schemeClr val="accent3"/>
          </a:effectRef>
          <a:fontRef idx="minor">
            <a:schemeClr val="tx1"/>
          </a:fontRef>
        </p:style>
      </p:cxnSp>
      <p:cxnSp>
        <p:nvCxnSpPr>
          <p:cNvPr id="27" name="Straight Connector 26"/>
          <p:cNvCxnSpPr>
            <a:stCxn id="7" idx="6"/>
            <a:endCxn id="9" idx="1"/>
          </p:cNvCxnSpPr>
          <p:nvPr/>
        </p:nvCxnSpPr>
        <p:spPr>
          <a:xfrm>
            <a:off x="10612218" y="3613590"/>
            <a:ext cx="663293" cy="199770"/>
          </a:xfrm>
          <a:prstGeom prst="line">
            <a:avLst/>
          </a:prstGeom>
          <a:ln w="57150">
            <a:solidFill>
              <a:srgbClr val="000000"/>
            </a:solidFill>
          </a:ln>
        </p:spPr>
        <p:style>
          <a:lnRef idx="3">
            <a:schemeClr val="accent3"/>
          </a:lnRef>
          <a:fillRef idx="0">
            <a:schemeClr val="accent3"/>
          </a:fillRef>
          <a:effectRef idx="2">
            <a:schemeClr val="accent3"/>
          </a:effectRef>
          <a:fontRef idx="minor">
            <a:schemeClr val="tx1"/>
          </a:fontRef>
        </p:style>
      </p:cxnSp>
      <p:cxnSp>
        <p:nvCxnSpPr>
          <p:cNvPr id="31" name="Straight Connector 30"/>
          <p:cNvCxnSpPr>
            <a:stCxn id="8" idx="6"/>
            <a:endCxn id="10" idx="2"/>
          </p:cNvCxnSpPr>
          <p:nvPr/>
        </p:nvCxnSpPr>
        <p:spPr>
          <a:xfrm>
            <a:off x="10863526" y="4883240"/>
            <a:ext cx="454366" cy="0"/>
          </a:xfrm>
          <a:prstGeom prst="line">
            <a:avLst/>
          </a:prstGeom>
          <a:ln w="57150">
            <a:solidFill>
              <a:srgbClr val="000000"/>
            </a:solidFill>
          </a:ln>
        </p:spPr>
        <p:style>
          <a:lnRef idx="3">
            <a:schemeClr val="accent3"/>
          </a:lnRef>
          <a:fillRef idx="0">
            <a:schemeClr val="accent3"/>
          </a:fillRef>
          <a:effectRef idx="2">
            <a:schemeClr val="accent3"/>
          </a:effectRef>
          <a:fontRef idx="minor">
            <a:schemeClr val="tx1"/>
          </a:fontRef>
        </p:style>
      </p:cxnSp>
      <p:cxnSp>
        <p:nvCxnSpPr>
          <p:cNvPr id="34" name="Straight Connector 33"/>
          <p:cNvCxnSpPr>
            <a:stCxn id="8" idx="7"/>
            <a:endCxn id="9" idx="3"/>
          </p:cNvCxnSpPr>
          <p:nvPr/>
        </p:nvCxnSpPr>
        <p:spPr>
          <a:xfrm flipV="1">
            <a:off x="10789919" y="4168763"/>
            <a:ext cx="485592" cy="536775"/>
          </a:xfrm>
          <a:prstGeom prst="line">
            <a:avLst/>
          </a:prstGeom>
          <a:ln w="57150">
            <a:solidFill>
              <a:srgbClr val="000000"/>
            </a:solidFill>
          </a:ln>
        </p:spPr>
        <p:style>
          <a:lnRef idx="3">
            <a:schemeClr val="accent3"/>
          </a:lnRef>
          <a:fillRef idx="0">
            <a:schemeClr val="accent3"/>
          </a:fillRef>
          <a:effectRef idx="2">
            <a:schemeClr val="accent3"/>
          </a:effectRef>
          <a:fontRef idx="minor">
            <a:schemeClr val="tx1"/>
          </a:fontRef>
        </p:style>
      </p:cxnSp>
      <p:cxnSp>
        <p:nvCxnSpPr>
          <p:cNvPr id="37" name="Straight Connector 36"/>
          <p:cNvCxnSpPr>
            <a:stCxn id="7" idx="5"/>
            <a:endCxn id="10" idx="1"/>
          </p:cNvCxnSpPr>
          <p:nvPr/>
        </p:nvCxnSpPr>
        <p:spPr>
          <a:xfrm>
            <a:off x="10538611" y="3791291"/>
            <a:ext cx="852888" cy="914247"/>
          </a:xfrm>
          <a:prstGeom prst="line">
            <a:avLst/>
          </a:prstGeom>
          <a:ln w="57150">
            <a:solidFill>
              <a:srgbClr val="000000"/>
            </a:solidFill>
          </a:ln>
        </p:spPr>
        <p:style>
          <a:lnRef idx="3">
            <a:schemeClr val="accent3"/>
          </a:lnRef>
          <a:fillRef idx="0">
            <a:schemeClr val="accent3"/>
          </a:fillRef>
          <a:effectRef idx="2">
            <a:schemeClr val="accent3"/>
          </a:effectRef>
          <a:fontRef idx="minor">
            <a:schemeClr val="tx1"/>
          </a:fontRef>
        </p:style>
      </p:cxnSp>
      <p:cxnSp>
        <p:nvCxnSpPr>
          <p:cNvPr id="42" name="Straight Connector 41"/>
          <p:cNvCxnSpPr>
            <a:stCxn id="5" idx="6"/>
            <a:endCxn id="7" idx="2"/>
          </p:cNvCxnSpPr>
          <p:nvPr/>
        </p:nvCxnSpPr>
        <p:spPr>
          <a:xfrm flipV="1">
            <a:off x="9491926" y="3613590"/>
            <a:ext cx="617675" cy="126164"/>
          </a:xfrm>
          <a:prstGeom prst="line">
            <a:avLst/>
          </a:prstGeom>
          <a:ln w="38100">
            <a:solidFill>
              <a:srgbClr val="000000"/>
            </a:solidFill>
          </a:ln>
        </p:spPr>
        <p:style>
          <a:lnRef idx="3">
            <a:schemeClr val="accent3"/>
          </a:lnRef>
          <a:fillRef idx="0">
            <a:schemeClr val="accent3"/>
          </a:fillRef>
          <a:effectRef idx="2">
            <a:schemeClr val="accent3"/>
          </a:effectRef>
          <a:fontRef idx="minor">
            <a:schemeClr val="tx1"/>
          </a:fontRef>
        </p:style>
      </p:cxnSp>
      <p:cxnSp>
        <p:nvCxnSpPr>
          <p:cNvPr id="45" name="Straight Connector 44"/>
          <p:cNvCxnSpPr>
            <a:stCxn id="11" idx="5"/>
            <a:endCxn id="8" idx="1"/>
          </p:cNvCxnSpPr>
          <p:nvPr/>
        </p:nvCxnSpPr>
        <p:spPr>
          <a:xfrm>
            <a:off x="10072192" y="4501898"/>
            <a:ext cx="362324" cy="203640"/>
          </a:xfrm>
          <a:prstGeom prst="line">
            <a:avLst/>
          </a:prstGeom>
          <a:ln w="38100">
            <a:solidFill>
              <a:srgbClr val="000000"/>
            </a:solidFill>
          </a:ln>
        </p:spPr>
        <p:style>
          <a:lnRef idx="3">
            <a:schemeClr val="accent3"/>
          </a:lnRef>
          <a:fillRef idx="0">
            <a:schemeClr val="accent3"/>
          </a:fillRef>
          <a:effectRef idx="2">
            <a:schemeClr val="accent3"/>
          </a:effectRef>
          <a:fontRef idx="minor">
            <a:schemeClr val="tx1"/>
          </a:fontRef>
        </p:style>
      </p:cxnSp>
      <p:cxnSp>
        <p:nvCxnSpPr>
          <p:cNvPr id="48" name="Straight Connector 47"/>
          <p:cNvCxnSpPr>
            <a:stCxn id="6" idx="6"/>
            <a:endCxn id="8" idx="2"/>
          </p:cNvCxnSpPr>
          <p:nvPr/>
        </p:nvCxnSpPr>
        <p:spPr>
          <a:xfrm>
            <a:off x="9491925" y="4883240"/>
            <a:ext cx="868984" cy="0"/>
          </a:xfrm>
          <a:prstGeom prst="line">
            <a:avLst/>
          </a:prstGeom>
          <a:ln w="38100">
            <a:solidFill>
              <a:srgbClr val="000000"/>
            </a:solidFill>
          </a:ln>
        </p:spPr>
        <p:style>
          <a:lnRef idx="3">
            <a:schemeClr val="accent3"/>
          </a:lnRef>
          <a:fillRef idx="0">
            <a:schemeClr val="accent3"/>
          </a:fillRef>
          <a:effectRef idx="2">
            <a:schemeClr val="accent3"/>
          </a:effectRef>
          <a:fontRef idx="minor">
            <a:schemeClr val="tx1"/>
          </a:fontRef>
        </p:style>
      </p:cxnSp>
      <p:sp>
        <p:nvSpPr>
          <p:cNvPr id="53" name="Oval 52"/>
          <p:cNvSpPr/>
          <p:nvPr/>
        </p:nvSpPr>
        <p:spPr>
          <a:xfrm>
            <a:off x="9062761" y="1981843"/>
            <a:ext cx="502617" cy="502617"/>
          </a:xfrm>
          <a:prstGeom prst="ellipse">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solidFill>
                <a:srgbClr val="000000"/>
              </a:solidFill>
            </a:endParaRPr>
          </a:p>
        </p:txBody>
      </p:sp>
      <p:sp>
        <p:nvSpPr>
          <p:cNvPr id="54" name="Oval 53"/>
          <p:cNvSpPr/>
          <p:nvPr/>
        </p:nvSpPr>
        <p:spPr>
          <a:xfrm>
            <a:off x="10142977" y="652065"/>
            <a:ext cx="502617" cy="502617"/>
          </a:xfrm>
          <a:prstGeom prst="ellipse">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solidFill>
                <a:srgbClr val="000000"/>
              </a:solidFill>
            </a:endParaRPr>
          </a:p>
        </p:txBody>
      </p:sp>
      <p:sp>
        <p:nvSpPr>
          <p:cNvPr id="55" name="Oval 54"/>
          <p:cNvSpPr/>
          <p:nvPr/>
        </p:nvSpPr>
        <p:spPr>
          <a:xfrm>
            <a:off x="10434362" y="1981843"/>
            <a:ext cx="502617" cy="502617"/>
          </a:xfrm>
          <a:prstGeom prst="ellipse">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solidFill>
                <a:srgbClr val="000000"/>
              </a:solidFill>
            </a:endParaRPr>
          </a:p>
        </p:txBody>
      </p:sp>
      <p:sp>
        <p:nvSpPr>
          <p:cNvPr id="56" name="Oval 55"/>
          <p:cNvSpPr/>
          <p:nvPr/>
        </p:nvSpPr>
        <p:spPr>
          <a:xfrm>
            <a:off x="11275357" y="1089665"/>
            <a:ext cx="502617" cy="502617"/>
          </a:xfrm>
          <a:prstGeom prst="ellipse">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solidFill>
                <a:srgbClr val="000000"/>
              </a:solidFill>
            </a:endParaRPr>
          </a:p>
        </p:txBody>
      </p:sp>
      <p:sp>
        <p:nvSpPr>
          <p:cNvPr id="57" name="Oval 56"/>
          <p:cNvSpPr/>
          <p:nvPr/>
        </p:nvSpPr>
        <p:spPr>
          <a:xfrm>
            <a:off x="11391345" y="1981843"/>
            <a:ext cx="502617" cy="502617"/>
          </a:xfrm>
          <a:prstGeom prst="ellipse">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solidFill>
                <a:srgbClr val="000000"/>
              </a:solidFill>
            </a:endParaRPr>
          </a:p>
        </p:txBody>
      </p:sp>
      <p:sp>
        <p:nvSpPr>
          <p:cNvPr id="58" name="Oval 57"/>
          <p:cNvSpPr/>
          <p:nvPr/>
        </p:nvSpPr>
        <p:spPr>
          <a:xfrm>
            <a:off x="9716635" y="1422800"/>
            <a:ext cx="502617" cy="502617"/>
          </a:xfrm>
          <a:prstGeom prst="ellipse">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solidFill>
                <a:srgbClr val="000000"/>
              </a:solidFill>
            </a:endParaRPr>
          </a:p>
        </p:txBody>
      </p:sp>
      <p:cxnSp>
        <p:nvCxnSpPr>
          <p:cNvPr id="59" name="Straight Connector 58"/>
          <p:cNvCxnSpPr>
            <a:stCxn id="52" idx="4"/>
            <a:endCxn id="53" idx="0"/>
          </p:cNvCxnSpPr>
          <p:nvPr/>
        </p:nvCxnSpPr>
        <p:spPr>
          <a:xfrm flipH="1">
            <a:off x="9314070" y="1340974"/>
            <a:ext cx="1" cy="640869"/>
          </a:xfrm>
          <a:prstGeom prst="line">
            <a:avLst/>
          </a:prstGeom>
          <a:ln w="38100">
            <a:solidFill>
              <a:srgbClr val="000000"/>
            </a:solidFill>
          </a:ln>
        </p:spPr>
        <p:style>
          <a:lnRef idx="3">
            <a:schemeClr val="accent3"/>
          </a:lnRef>
          <a:fillRef idx="0">
            <a:schemeClr val="accent3"/>
          </a:fillRef>
          <a:effectRef idx="2">
            <a:schemeClr val="accent3"/>
          </a:effectRef>
          <a:fontRef idx="minor">
            <a:schemeClr val="tx1"/>
          </a:fontRef>
        </p:style>
      </p:cxnSp>
      <p:cxnSp>
        <p:nvCxnSpPr>
          <p:cNvPr id="60" name="Straight Connector 59"/>
          <p:cNvCxnSpPr>
            <a:stCxn id="54" idx="2"/>
            <a:endCxn id="53" idx="0"/>
          </p:cNvCxnSpPr>
          <p:nvPr/>
        </p:nvCxnSpPr>
        <p:spPr>
          <a:xfrm flipH="1">
            <a:off x="9314070" y="903374"/>
            <a:ext cx="828907" cy="1078469"/>
          </a:xfrm>
          <a:prstGeom prst="line">
            <a:avLst/>
          </a:prstGeom>
          <a:ln w="38100">
            <a:solidFill>
              <a:srgbClr val="000000"/>
            </a:solidFill>
          </a:ln>
        </p:spPr>
        <p:style>
          <a:lnRef idx="3">
            <a:schemeClr val="accent3"/>
          </a:lnRef>
          <a:fillRef idx="0">
            <a:schemeClr val="accent3"/>
          </a:fillRef>
          <a:effectRef idx="2">
            <a:schemeClr val="accent3"/>
          </a:effectRef>
          <a:fontRef idx="minor">
            <a:schemeClr val="tx1"/>
          </a:fontRef>
        </p:style>
      </p:cxnSp>
      <p:cxnSp>
        <p:nvCxnSpPr>
          <p:cNvPr id="62" name="Straight Connector 61"/>
          <p:cNvCxnSpPr>
            <a:stCxn id="52" idx="5"/>
            <a:endCxn id="58" idx="2"/>
          </p:cNvCxnSpPr>
          <p:nvPr/>
        </p:nvCxnSpPr>
        <p:spPr>
          <a:xfrm>
            <a:off x="9491772" y="1267367"/>
            <a:ext cx="224863" cy="406742"/>
          </a:xfrm>
          <a:prstGeom prst="line">
            <a:avLst/>
          </a:prstGeom>
          <a:ln w="38100">
            <a:solidFill>
              <a:srgbClr val="000000"/>
            </a:solidFill>
          </a:ln>
        </p:spPr>
        <p:style>
          <a:lnRef idx="3">
            <a:schemeClr val="accent3"/>
          </a:lnRef>
          <a:fillRef idx="0">
            <a:schemeClr val="accent3"/>
          </a:fillRef>
          <a:effectRef idx="2">
            <a:schemeClr val="accent3"/>
          </a:effectRef>
          <a:fontRef idx="minor">
            <a:schemeClr val="tx1"/>
          </a:fontRef>
        </p:style>
      </p:cxnSp>
      <p:cxnSp>
        <p:nvCxnSpPr>
          <p:cNvPr id="66" name="Straight Connector 65"/>
          <p:cNvCxnSpPr>
            <a:stCxn id="52" idx="6"/>
            <a:endCxn id="56" idx="2"/>
          </p:cNvCxnSpPr>
          <p:nvPr/>
        </p:nvCxnSpPr>
        <p:spPr>
          <a:xfrm>
            <a:off x="9565379" y="1089666"/>
            <a:ext cx="1709978" cy="251308"/>
          </a:xfrm>
          <a:prstGeom prst="line">
            <a:avLst/>
          </a:prstGeom>
          <a:ln w="38100">
            <a:solidFill>
              <a:srgbClr val="000000"/>
            </a:solidFill>
          </a:ln>
        </p:spPr>
        <p:style>
          <a:lnRef idx="3">
            <a:schemeClr val="accent3"/>
          </a:lnRef>
          <a:fillRef idx="0">
            <a:schemeClr val="accent3"/>
          </a:fillRef>
          <a:effectRef idx="2">
            <a:schemeClr val="accent3"/>
          </a:effectRef>
          <a:fontRef idx="minor">
            <a:schemeClr val="tx1"/>
          </a:fontRef>
        </p:style>
      </p:cxnSp>
      <p:cxnSp>
        <p:nvCxnSpPr>
          <p:cNvPr id="100" name="Straight Connector 99"/>
          <p:cNvCxnSpPr/>
          <p:nvPr/>
        </p:nvCxnSpPr>
        <p:spPr>
          <a:xfrm flipH="1">
            <a:off x="10065408" y="1118814"/>
            <a:ext cx="248641" cy="341725"/>
          </a:xfrm>
          <a:prstGeom prst="line">
            <a:avLst/>
          </a:prstGeom>
          <a:ln w="38100">
            <a:solidFill>
              <a:srgbClr val="000000"/>
            </a:solidFill>
          </a:ln>
        </p:spPr>
        <p:style>
          <a:lnRef idx="3">
            <a:schemeClr val="accent3"/>
          </a:lnRef>
          <a:fillRef idx="0">
            <a:schemeClr val="accent3"/>
          </a:fillRef>
          <a:effectRef idx="2">
            <a:schemeClr val="accent3"/>
          </a:effectRef>
          <a:fontRef idx="minor">
            <a:schemeClr val="tx1"/>
          </a:fontRef>
        </p:style>
      </p:cxnSp>
      <p:cxnSp>
        <p:nvCxnSpPr>
          <p:cNvPr id="105" name="Straight Connector 104"/>
          <p:cNvCxnSpPr>
            <a:stCxn id="56" idx="2"/>
            <a:endCxn id="58" idx="6"/>
          </p:cNvCxnSpPr>
          <p:nvPr/>
        </p:nvCxnSpPr>
        <p:spPr>
          <a:xfrm flipH="1">
            <a:off x="10219252" y="1340974"/>
            <a:ext cx="1056105" cy="333135"/>
          </a:xfrm>
          <a:prstGeom prst="line">
            <a:avLst/>
          </a:prstGeom>
          <a:ln w="38100">
            <a:solidFill>
              <a:srgbClr val="000000"/>
            </a:solidFill>
          </a:ln>
        </p:spPr>
        <p:style>
          <a:lnRef idx="3">
            <a:schemeClr val="accent3"/>
          </a:lnRef>
          <a:fillRef idx="0">
            <a:schemeClr val="accent3"/>
          </a:fillRef>
          <a:effectRef idx="2">
            <a:schemeClr val="accent3"/>
          </a:effectRef>
          <a:fontRef idx="minor">
            <a:schemeClr val="tx1"/>
          </a:fontRef>
        </p:style>
      </p:cxnSp>
      <p:cxnSp>
        <p:nvCxnSpPr>
          <p:cNvPr id="108" name="Straight Connector 107"/>
          <p:cNvCxnSpPr>
            <a:stCxn id="56" idx="2"/>
            <a:endCxn id="53" idx="6"/>
          </p:cNvCxnSpPr>
          <p:nvPr/>
        </p:nvCxnSpPr>
        <p:spPr>
          <a:xfrm flipH="1">
            <a:off x="9565378" y="1340974"/>
            <a:ext cx="1709979" cy="892178"/>
          </a:xfrm>
          <a:prstGeom prst="line">
            <a:avLst/>
          </a:prstGeom>
          <a:ln w="38100">
            <a:solidFill>
              <a:srgbClr val="000000"/>
            </a:solidFill>
          </a:ln>
        </p:spPr>
        <p:style>
          <a:lnRef idx="3">
            <a:schemeClr val="accent3"/>
          </a:lnRef>
          <a:fillRef idx="0">
            <a:schemeClr val="accent3"/>
          </a:fillRef>
          <a:effectRef idx="2">
            <a:schemeClr val="accent3"/>
          </a:effectRef>
          <a:fontRef idx="minor">
            <a:schemeClr val="tx1"/>
          </a:fontRef>
        </p:style>
      </p:cxnSp>
      <p:cxnSp>
        <p:nvCxnSpPr>
          <p:cNvPr id="115" name="Straight Connector 114"/>
          <p:cNvCxnSpPr>
            <a:stCxn id="58" idx="6"/>
            <a:endCxn id="57" idx="1"/>
          </p:cNvCxnSpPr>
          <p:nvPr/>
        </p:nvCxnSpPr>
        <p:spPr>
          <a:xfrm>
            <a:off x="10219252" y="1674109"/>
            <a:ext cx="1245700" cy="381341"/>
          </a:xfrm>
          <a:prstGeom prst="line">
            <a:avLst/>
          </a:prstGeom>
          <a:ln w="38100">
            <a:solidFill>
              <a:srgbClr val="000000"/>
            </a:solidFill>
          </a:ln>
        </p:spPr>
        <p:style>
          <a:lnRef idx="3">
            <a:schemeClr val="accent3"/>
          </a:lnRef>
          <a:fillRef idx="0">
            <a:schemeClr val="accent3"/>
          </a:fillRef>
          <a:effectRef idx="2">
            <a:schemeClr val="accent3"/>
          </a:effectRef>
          <a:fontRef idx="minor">
            <a:schemeClr val="tx1"/>
          </a:fontRef>
        </p:style>
      </p:cxnSp>
      <p:cxnSp>
        <p:nvCxnSpPr>
          <p:cNvPr id="123" name="Curved Connector 122"/>
          <p:cNvCxnSpPr>
            <a:stCxn id="57" idx="3"/>
            <a:endCxn id="53" idx="5"/>
          </p:cNvCxnSpPr>
          <p:nvPr/>
        </p:nvCxnSpPr>
        <p:spPr>
          <a:xfrm rot="5400000">
            <a:off x="10478362" y="1424263"/>
            <a:ext cx="12700" cy="1973181"/>
          </a:xfrm>
          <a:prstGeom prst="curvedConnector3">
            <a:avLst>
              <a:gd name="adj1" fmla="val 1378276"/>
            </a:avLst>
          </a:prstGeom>
          <a:ln w="38100">
            <a:solidFill>
              <a:srgbClr val="000000"/>
            </a:solidFill>
          </a:ln>
        </p:spPr>
        <p:style>
          <a:lnRef idx="3">
            <a:schemeClr val="accent3"/>
          </a:lnRef>
          <a:fillRef idx="0">
            <a:schemeClr val="accent3"/>
          </a:fillRef>
          <a:effectRef idx="2">
            <a:schemeClr val="accent3"/>
          </a:effectRef>
          <a:fontRef idx="minor">
            <a:schemeClr val="tx1"/>
          </a:fontRef>
        </p:style>
      </p:cxnSp>
      <p:cxnSp>
        <p:nvCxnSpPr>
          <p:cNvPr id="136" name="Curved Connector 135"/>
          <p:cNvCxnSpPr>
            <a:stCxn id="55" idx="2"/>
            <a:endCxn id="52" idx="4"/>
          </p:cNvCxnSpPr>
          <p:nvPr/>
        </p:nvCxnSpPr>
        <p:spPr>
          <a:xfrm rot="10800000">
            <a:off x="9314072" y="1340974"/>
            <a:ext cx="1120291" cy="892178"/>
          </a:xfrm>
          <a:prstGeom prst="curvedConnector2">
            <a:avLst/>
          </a:prstGeom>
          <a:ln w="38100">
            <a:solidFill>
              <a:srgbClr val="000000"/>
            </a:solidFill>
          </a:ln>
        </p:spPr>
        <p:style>
          <a:lnRef idx="3">
            <a:schemeClr val="accent3"/>
          </a:lnRef>
          <a:fillRef idx="0">
            <a:schemeClr val="accent3"/>
          </a:fillRef>
          <a:effectRef idx="2">
            <a:schemeClr val="accent3"/>
          </a:effectRef>
          <a:fontRef idx="minor">
            <a:schemeClr val="tx1"/>
          </a:fontRef>
        </p:style>
      </p:cxnSp>
      <p:cxnSp>
        <p:nvCxnSpPr>
          <p:cNvPr id="139" name="Curved Connector 138"/>
          <p:cNvCxnSpPr>
            <a:stCxn id="57" idx="1"/>
          </p:cNvCxnSpPr>
          <p:nvPr/>
        </p:nvCxnSpPr>
        <p:spPr>
          <a:xfrm rot="16200000" flipV="1">
            <a:off x="9983402" y="573899"/>
            <a:ext cx="885827" cy="2077275"/>
          </a:xfrm>
          <a:prstGeom prst="curvedConnector2">
            <a:avLst/>
          </a:prstGeom>
          <a:ln w="38100">
            <a:solidFill>
              <a:srgbClr val="000000"/>
            </a:solidFill>
          </a:ln>
        </p:spPr>
        <p:style>
          <a:lnRef idx="3">
            <a:schemeClr val="accent3"/>
          </a:lnRef>
          <a:fillRef idx="0">
            <a:schemeClr val="accent3"/>
          </a:fillRef>
          <a:effectRef idx="2">
            <a:schemeClr val="accent3"/>
          </a:effectRef>
          <a:fontRef idx="minor">
            <a:schemeClr val="tx1"/>
          </a:fontRef>
        </p:style>
      </p:cxnSp>
      <p:sp>
        <p:nvSpPr>
          <p:cNvPr id="52" name="Oval 51"/>
          <p:cNvSpPr/>
          <p:nvPr/>
        </p:nvSpPr>
        <p:spPr>
          <a:xfrm>
            <a:off x="9062762" y="838357"/>
            <a:ext cx="502617" cy="502617"/>
          </a:xfrm>
          <a:prstGeom prst="ellipse">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solidFill>
                <a:srgbClr val="000000"/>
              </a:solidFill>
            </a:endParaRPr>
          </a:p>
        </p:txBody>
      </p:sp>
      <mc:AlternateContent xmlns:mc="http://schemas.openxmlformats.org/markup-compatibility/2006">
        <mc:Choice xmlns:a14="http://schemas.microsoft.com/office/drawing/2010/main" Requires="a14">
          <p:sp>
            <p:nvSpPr>
              <p:cNvPr id="4" name="TextBox 3"/>
              <p:cNvSpPr txBox="1"/>
              <p:nvPr/>
            </p:nvSpPr>
            <p:spPr>
              <a:xfrm>
                <a:off x="11617804" y="4168763"/>
                <a:ext cx="57419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A" sz="2400" b="1" i="1" dirty="0" smtClean="0">
                          <a:solidFill>
                            <a:srgbClr val="000000"/>
                          </a:solidFill>
                          <a:latin typeface="Cambria Math" panose="02040503050406030204" pitchFamily="18" charset="0"/>
                        </a:rPr>
                        <m:t>𝑾</m:t>
                      </m:r>
                    </m:oMath>
                  </m:oMathPara>
                </a14:m>
                <a:endParaRPr lang="en-CA" sz="2400" b="1" dirty="0">
                  <a:solidFill>
                    <a:srgbClr val="000000"/>
                  </a:solidFill>
                </a:endParaRPr>
              </a:p>
            </p:txBody>
          </p:sp>
        </mc:Choice>
        <mc:Fallback>
          <p:sp>
            <p:nvSpPr>
              <p:cNvPr id="4" name="TextBox 3"/>
              <p:cNvSpPr txBox="1">
                <a:spLocks noRot="1" noChangeAspect="1" noMove="1" noResize="1" noEditPoints="1" noAdjustHandles="1" noChangeArrowheads="1" noChangeShapeType="1" noTextEdit="1"/>
              </p:cNvSpPr>
              <p:nvPr/>
            </p:nvSpPr>
            <p:spPr>
              <a:xfrm>
                <a:off x="11617804" y="4168763"/>
                <a:ext cx="574196" cy="461665"/>
              </a:xfrm>
              <a:prstGeom prst="rect">
                <a:avLst/>
              </a:prstGeom>
              <a:blipFill>
                <a:blip r:embed="rId5"/>
                <a:stretch>
                  <a:fillRect/>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49" name="TextBox 48"/>
              <p:cNvSpPr txBox="1"/>
              <p:nvPr/>
            </p:nvSpPr>
            <p:spPr>
              <a:xfrm>
                <a:off x="8689009" y="1460539"/>
                <a:ext cx="57419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CA" sz="2400" b="1" i="1" smtClean="0">
                              <a:solidFill>
                                <a:srgbClr val="000000"/>
                              </a:solidFill>
                              <a:latin typeface="Cambria Math" panose="02040503050406030204" pitchFamily="18" charset="0"/>
                            </a:rPr>
                          </m:ctrlPr>
                        </m:accPr>
                        <m:e>
                          <m:r>
                            <a:rPr lang="en-CA" sz="2400" b="1" i="1">
                              <a:solidFill>
                                <a:srgbClr val="000000"/>
                              </a:solidFill>
                              <a:latin typeface="Cambria Math" panose="02040503050406030204" pitchFamily="18" charset="0"/>
                            </a:rPr>
                            <m:t>𝑾</m:t>
                          </m:r>
                        </m:e>
                      </m:acc>
                    </m:oMath>
                  </m:oMathPara>
                </a14:m>
                <a:endParaRPr lang="en-CA" sz="2400" b="1" dirty="0">
                  <a:solidFill>
                    <a:srgbClr val="000000"/>
                  </a:solidFill>
                </a:endParaRPr>
              </a:p>
            </p:txBody>
          </p:sp>
        </mc:Choice>
        <mc:Fallback>
          <p:sp>
            <p:nvSpPr>
              <p:cNvPr id="49" name="TextBox 48"/>
              <p:cNvSpPr txBox="1">
                <a:spLocks noRot="1" noChangeAspect="1" noMove="1" noResize="1" noEditPoints="1" noAdjustHandles="1" noChangeArrowheads="1" noChangeShapeType="1" noTextEdit="1"/>
              </p:cNvSpPr>
              <p:nvPr/>
            </p:nvSpPr>
            <p:spPr>
              <a:xfrm>
                <a:off x="8689009" y="1460539"/>
                <a:ext cx="574196" cy="461665"/>
              </a:xfrm>
              <a:prstGeom prst="rect">
                <a:avLst/>
              </a:prstGeom>
              <a:blipFill>
                <a:blip r:embed="rId6"/>
                <a:stretch>
                  <a:fillRect/>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51" name="TextBox 50"/>
              <p:cNvSpPr txBox="1"/>
              <p:nvPr/>
            </p:nvSpPr>
            <p:spPr>
              <a:xfrm>
                <a:off x="9601075" y="178368"/>
                <a:ext cx="1444626" cy="462434"/>
              </a:xfrm>
              <a:prstGeom prst="rect">
                <a:avLst/>
              </a:prstGeom>
              <a:noFill/>
            </p:spPr>
            <p:txBody>
              <a:bodyPr wrap="none" rtlCol="0">
                <a:spAutoFit/>
              </a:bodyPr>
              <a:lstStyle/>
              <a:p>
                <a:r>
                  <a:rPr lang="en-CA" sz="2400" dirty="0">
                    <a:solidFill>
                      <a:srgbClr val="000000"/>
                    </a:solidFill>
                  </a:rPr>
                  <a:t>Graph </a:t>
                </a:r>
                <a14:m>
                  <m:oMath xmlns:m="http://schemas.openxmlformats.org/officeDocument/2006/math">
                    <m:acc>
                      <m:accPr>
                        <m:chr m:val="̅"/>
                        <m:ctrlPr>
                          <a:rPr lang="en-CA" sz="2400" b="1" i="1">
                            <a:solidFill>
                              <a:srgbClr val="000000"/>
                            </a:solidFill>
                            <a:latin typeface="Cambria Math" panose="02040503050406030204" pitchFamily="18" charset="0"/>
                          </a:rPr>
                        </m:ctrlPr>
                      </m:accPr>
                      <m:e>
                        <m:r>
                          <a:rPr lang="en-CA" sz="2400" b="1" i="1">
                            <a:solidFill>
                              <a:srgbClr val="000000"/>
                            </a:solidFill>
                            <a:latin typeface="Cambria Math" panose="02040503050406030204" pitchFamily="18" charset="0"/>
                          </a:rPr>
                          <m:t>𝑮</m:t>
                        </m:r>
                      </m:e>
                    </m:acc>
                  </m:oMath>
                </a14:m>
                <a:endParaRPr lang="en-CA" sz="2400" b="1" dirty="0">
                  <a:solidFill>
                    <a:srgbClr val="000000"/>
                  </a:solidFill>
                </a:endParaRPr>
              </a:p>
            </p:txBody>
          </p:sp>
        </mc:Choice>
        <mc:Fallback>
          <p:sp>
            <p:nvSpPr>
              <p:cNvPr id="51" name="TextBox 50"/>
              <p:cNvSpPr txBox="1">
                <a:spLocks noRot="1" noChangeAspect="1" noMove="1" noResize="1" noEditPoints="1" noAdjustHandles="1" noChangeArrowheads="1" noChangeShapeType="1" noTextEdit="1"/>
              </p:cNvSpPr>
              <p:nvPr/>
            </p:nvSpPr>
            <p:spPr>
              <a:xfrm>
                <a:off x="9601075" y="178368"/>
                <a:ext cx="1444626" cy="462434"/>
              </a:xfrm>
              <a:prstGeom prst="rect">
                <a:avLst/>
              </a:prstGeom>
              <a:blipFill>
                <a:blip r:embed="rId7"/>
                <a:stretch>
                  <a:fillRect l="-6751" t="-10526" r="-31224" b="-28947"/>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61" name="TextBox 60"/>
              <p:cNvSpPr txBox="1"/>
              <p:nvPr/>
            </p:nvSpPr>
            <p:spPr>
              <a:xfrm>
                <a:off x="9671314" y="2932898"/>
                <a:ext cx="1479892" cy="461665"/>
              </a:xfrm>
              <a:prstGeom prst="rect">
                <a:avLst/>
              </a:prstGeom>
              <a:noFill/>
            </p:spPr>
            <p:txBody>
              <a:bodyPr wrap="none" rtlCol="0">
                <a:spAutoFit/>
              </a:bodyPr>
              <a:lstStyle/>
              <a:p>
                <a:r>
                  <a:rPr lang="en-CA" sz="2400" dirty="0">
                    <a:solidFill>
                      <a:srgbClr val="000000"/>
                    </a:solidFill>
                  </a:rPr>
                  <a:t>Graph </a:t>
                </a:r>
                <a14:m>
                  <m:oMath xmlns:m="http://schemas.openxmlformats.org/officeDocument/2006/math">
                    <m:r>
                      <a:rPr lang="en-CA" sz="2400" b="1" i="1" dirty="0" smtClean="0">
                        <a:solidFill>
                          <a:srgbClr val="000000"/>
                        </a:solidFill>
                        <a:latin typeface="Cambria Math" panose="02040503050406030204" pitchFamily="18" charset="0"/>
                      </a:rPr>
                      <m:t>𝑮</m:t>
                    </m:r>
                  </m:oMath>
                </a14:m>
                <a:endParaRPr lang="en-CA" sz="2400" b="1" dirty="0">
                  <a:solidFill>
                    <a:srgbClr val="000000"/>
                  </a:solidFill>
                </a:endParaRPr>
              </a:p>
            </p:txBody>
          </p:sp>
        </mc:Choice>
        <mc:Fallback>
          <p:sp>
            <p:nvSpPr>
              <p:cNvPr id="61" name="TextBox 60"/>
              <p:cNvSpPr txBox="1">
                <a:spLocks noRot="1" noChangeAspect="1" noMove="1" noResize="1" noEditPoints="1" noAdjustHandles="1" noChangeArrowheads="1" noChangeShapeType="1" noTextEdit="1"/>
              </p:cNvSpPr>
              <p:nvPr/>
            </p:nvSpPr>
            <p:spPr>
              <a:xfrm>
                <a:off x="9671314" y="2932898"/>
                <a:ext cx="1479892" cy="461665"/>
              </a:xfrm>
              <a:prstGeom prst="rect">
                <a:avLst/>
              </a:prstGeom>
              <a:blipFill>
                <a:blip r:embed="rId8"/>
                <a:stretch>
                  <a:fillRect l="-6612" t="-10526" b="-28947"/>
                </a:stretch>
              </a:blipFill>
            </p:spPr>
            <p:txBody>
              <a:bodyPr/>
              <a:lstStyle/>
              <a:p>
                <a:r>
                  <a:rPr lang="en-CA">
                    <a:noFill/>
                  </a:rPr>
                  <a:t> </a:t>
                </a:r>
              </a:p>
            </p:txBody>
          </p:sp>
        </mc:Fallback>
      </mc:AlternateContent>
      <p:sp>
        <p:nvSpPr>
          <p:cNvPr id="12" name="Rectangle 11"/>
          <p:cNvSpPr/>
          <p:nvPr/>
        </p:nvSpPr>
        <p:spPr>
          <a:xfrm>
            <a:off x="3245678" y="5947813"/>
            <a:ext cx="8659224" cy="778051"/>
          </a:xfrm>
          <a:prstGeom prst="rect">
            <a:avLst/>
          </a:prstGeom>
          <a:solidFill>
            <a:srgbClr val="FFFFFF"/>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CA" sz="2400" dirty="0">
                <a:solidFill>
                  <a:srgbClr val="000000"/>
                </a:solidFill>
              </a:rPr>
              <a:t>So, we have demonstrated a polynomial transformation from CLIQUE to VERTEX-COVER</a:t>
            </a:r>
            <a:endParaRPr lang="en-CA" sz="2400" b="1" dirty="0">
              <a:solidFill>
                <a:srgbClr val="000000"/>
              </a:solidFill>
            </a:endParaRPr>
          </a:p>
        </p:txBody>
      </p:sp>
      <p:sp>
        <p:nvSpPr>
          <p:cNvPr id="13" name="Slide Number Placeholder 12">
            <a:extLst>
              <a:ext uri="{FF2B5EF4-FFF2-40B4-BE49-F238E27FC236}">
                <a16:creationId xmlns:a16="http://schemas.microsoft.com/office/drawing/2014/main" id="{DB061337-7C37-5A3F-61B0-F8E91058F9E0}"/>
              </a:ext>
            </a:extLst>
          </p:cNvPr>
          <p:cNvSpPr>
            <a:spLocks noGrp="1"/>
          </p:cNvSpPr>
          <p:nvPr>
            <p:ph type="sldNum" sz="quarter" idx="12"/>
          </p:nvPr>
        </p:nvSpPr>
        <p:spPr/>
        <p:txBody>
          <a:bodyPr/>
          <a:lstStyle/>
          <a:p>
            <a:fld id="{D57F1E4F-1CFF-5643-939E-217C01CDF565}" type="slidenum">
              <a:rPr lang="en-US" smtClean="0">
                <a:solidFill>
                  <a:srgbClr val="000000"/>
                </a:solidFill>
              </a:rPr>
              <a:pPr/>
              <a:t>29</a:t>
            </a:fld>
            <a:endParaRPr lang="en-US" dirty="0">
              <a:solidFill>
                <a:srgbClr val="000000"/>
              </a:solidFill>
            </a:endParaRPr>
          </a:p>
        </p:txBody>
      </p:sp>
    </p:spTree>
    <p:extLst>
      <p:ext uri="{BB962C8B-B14F-4D97-AF65-F5344CB8AC3E}">
        <p14:creationId xmlns:p14="http://schemas.microsoft.com/office/powerpoint/2010/main" val="2532552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500"/>
                                        <p:tgtEl>
                                          <p:spTgt spid="5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fade">
                                      <p:cBhvr>
                                        <p:cTn id="16" dur="500"/>
                                        <p:tgtEl>
                                          <p:spTgt spid="5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fade">
                                      <p:cBhvr>
                                        <p:cTn id="19" dur="500"/>
                                        <p:tgtEl>
                                          <p:spTgt spid="5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500"/>
                                        <p:tgtEl>
                                          <p:spTgt spid="58"/>
                                        </p:tgtEl>
                                      </p:cBhvr>
                                    </p:animEffect>
                                  </p:childTnLst>
                                </p:cTn>
                              </p:par>
                              <p:par>
                                <p:cTn id="23" presetID="10"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500"/>
                                        <p:tgtEl>
                                          <p:spTgt spid="59"/>
                                        </p:tgtEl>
                                      </p:cBhvr>
                                    </p:animEffect>
                                  </p:childTnLst>
                                </p:cTn>
                              </p:par>
                              <p:par>
                                <p:cTn id="26" presetID="10" presetClass="entr" presetSubtype="0" fill="hold" nodeType="with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fade">
                                      <p:cBhvr>
                                        <p:cTn id="28" dur="500"/>
                                        <p:tgtEl>
                                          <p:spTgt spid="60"/>
                                        </p:tgtEl>
                                      </p:cBhvr>
                                    </p:animEffect>
                                  </p:childTnLst>
                                </p:cTn>
                              </p:par>
                              <p:par>
                                <p:cTn id="29" presetID="10" presetClass="entr" presetSubtype="0" fill="hold" nodeType="with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fade">
                                      <p:cBhvr>
                                        <p:cTn id="31" dur="500"/>
                                        <p:tgtEl>
                                          <p:spTgt spid="62"/>
                                        </p:tgtEl>
                                      </p:cBhvr>
                                    </p:animEffect>
                                  </p:childTnLst>
                                </p:cTn>
                              </p:par>
                              <p:par>
                                <p:cTn id="32" presetID="10" presetClass="entr" presetSubtype="0" fill="hold" nodeType="withEffect">
                                  <p:stCondLst>
                                    <p:cond delay="0"/>
                                  </p:stCondLst>
                                  <p:childTnLst>
                                    <p:set>
                                      <p:cBhvr>
                                        <p:cTn id="33" dur="1" fill="hold">
                                          <p:stCondLst>
                                            <p:cond delay="0"/>
                                          </p:stCondLst>
                                        </p:cTn>
                                        <p:tgtEl>
                                          <p:spTgt spid="66"/>
                                        </p:tgtEl>
                                        <p:attrNameLst>
                                          <p:attrName>style.visibility</p:attrName>
                                        </p:attrNameLst>
                                      </p:cBhvr>
                                      <p:to>
                                        <p:strVal val="visible"/>
                                      </p:to>
                                    </p:set>
                                    <p:animEffect transition="in" filter="fade">
                                      <p:cBhvr>
                                        <p:cTn id="34" dur="500"/>
                                        <p:tgtEl>
                                          <p:spTgt spid="66"/>
                                        </p:tgtEl>
                                      </p:cBhvr>
                                    </p:animEffect>
                                  </p:childTnLst>
                                </p:cTn>
                              </p:par>
                              <p:par>
                                <p:cTn id="35" presetID="10" presetClass="entr" presetSubtype="0" fill="hold" nodeType="withEffect">
                                  <p:stCondLst>
                                    <p:cond delay="0"/>
                                  </p:stCondLst>
                                  <p:childTnLst>
                                    <p:set>
                                      <p:cBhvr>
                                        <p:cTn id="36" dur="1" fill="hold">
                                          <p:stCondLst>
                                            <p:cond delay="0"/>
                                          </p:stCondLst>
                                        </p:cTn>
                                        <p:tgtEl>
                                          <p:spTgt spid="100"/>
                                        </p:tgtEl>
                                        <p:attrNameLst>
                                          <p:attrName>style.visibility</p:attrName>
                                        </p:attrNameLst>
                                      </p:cBhvr>
                                      <p:to>
                                        <p:strVal val="visible"/>
                                      </p:to>
                                    </p:set>
                                    <p:animEffect transition="in" filter="fade">
                                      <p:cBhvr>
                                        <p:cTn id="37" dur="500"/>
                                        <p:tgtEl>
                                          <p:spTgt spid="100"/>
                                        </p:tgtEl>
                                      </p:cBhvr>
                                    </p:animEffect>
                                  </p:childTnLst>
                                </p:cTn>
                              </p:par>
                              <p:par>
                                <p:cTn id="38" presetID="10" presetClass="entr" presetSubtype="0" fill="hold" nodeType="withEffect">
                                  <p:stCondLst>
                                    <p:cond delay="0"/>
                                  </p:stCondLst>
                                  <p:childTnLst>
                                    <p:set>
                                      <p:cBhvr>
                                        <p:cTn id="39" dur="1" fill="hold">
                                          <p:stCondLst>
                                            <p:cond delay="0"/>
                                          </p:stCondLst>
                                        </p:cTn>
                                        <p:tgtEl>
                                          <p:spTgt spid="105"/>
                                        </p:tgtEl>
                                        <p:attrNameLst>
                                          <p:attrName>style.visibility</p:attrName>
                                        </p:attrNameLst>
                                      </p:cBhvr>
                                      <p:to>
                                        <p:strVal val="visible"/>
                                      </p:to>
                                    </p:set>
                                    <p:animEffect transition="in" filter="fade">
                                      <p:cBhvr>
                                        <p:cTn id="40" dur="500"/>
                                        <p:tgtEl>
                                          <p:spTgt spid="105"/>
                                        </p:tgtEl>
                                      </p:cBhvr>
                                    </p:animEffect>
                                  </p:childTnLst>
                                </p:cTn>
                              </p:par>
                              <p:par>
                                <p:cTn id="41" presetID="10" presetClass="entr" presetSubtype="0" fill="hold" nodeType="withEffect">
                                  <p:stCondLst>
                                    <p:cond delay="0"/>
                                  </p:stCondLst>
                                  <p:childTnLst>
                                    <p:set>
                                      <p:cBhvr>
                                        <p:cTn id="42" dur="1" fill="hold">
                                          <p:stCondLst>
                                            <p:cond delay="0"/>
                                          </p:stCondLst>
                                        </p:cTn>
                                        <p:tgtEl>
                                          <p:spTgt spid="108"/>
                                        </p:tgtEl>
                                        <p:attrNameLst>
                                          <p:attrName>style.visibility</p:attrName>
                                        </p:attrNameLst>
                                      </p:cBhvr>
                                      <p:to>
                                        <p:strVal val="visible"/>
                                      </p:to>
                                    </p:set>
                                    <p:animEffect transition="in" filter="fade">
                                      <p:cBhvr>
                                        <p:cTn id="43" dur="500"/>
                                        <p:tgtEl>
                                          <p:spTgt spid="108"/>
                                        </p:tgtEl>
                                      </p:cBhvr>
                                    </p:animEffect>
                                  </p:childTnLst>
                                </p:cTn>
                              </p:par>
                              <p:par>
                                <p:cTn id="44" presetID="10" presetClass="entr" presetSubtype="0" fill="hold" nodeType="with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fade">
                                      <p:cBhvr>
                                        <p:cTn id="46" dur="500"/>
                                        <p:tgtEl>
                                          <p:spTgt spid="115"/>
                                        </p:tgtEl>
                                      </p:cBhvr>
                                    </p:animEffect>
                                  </p:childTnLst>
                                </p:cTn>
                              </p:par>
                              <p:par>
                                <p:cTn id="47" presetID="10" presetClass="entr" presetSubtype="0" fill="hold" nodeType="withEffect">
                                  <p:stCondLst>
                                    <p:cond delay="0"/>
                                  </p:stCondLst>
                                  <p:childTnLst>
                                    <p:set>
                                      <p:cBhvr>
                                        <p:cTn id="48" dur="1" fill="hold">
                                          <p:stCondLst>
                                            <p:cond delay="0"/>
                                          </p:stCondLst>
                                        </p:cTn>
                                        <p:tgtEl>
                                          <p:spTgt spid="123"/>
                                        </p:tgtEl>
                                        <p:attrNameLst>
                                          <p:attrName>style.visibility</p:attrName>
                                        </p:attrNameLst>
                                      </p:cBhvr>
                                      <p:to>
                                        <p:strVal val="visible"/>
                                      </p:to>
                                    </p:set>
                                    <p:animEffect transition="in" filter="fade">
                                      <p:cBhvr>
                                        <p:cTn id="49" dur="500"/>
                                        <p:tgtEl>
                                          <p:spTgt spid="123"/>
                                        </p:tgtEl>
                                      </p:cBhvr>
                                    </p:animEffect>
                                  </p:childTnLst>
                                </p:cTn>
                              </p:par>
                              <p:par>
                                <p:cTn id="50" presetID="10" presetClass="entr" presetSubtype="0" fill="hold" nodeType="withEffect">
                                  <p:stCondLst>
                                    <p:cond delay="0"/>
                                  </p:stCondLst>
                                  <p:childTnLst>
                                    <p:set>
                                      <p:cBhvr>
                                        <p:cTn id="51" dur="1" fill="hold">
                                          <p:stCondLst>
                                            <p:cond delay="0"/>
                                          </p:stCondLst>
                                        </p:cTn>
                                        <p:tgtEl>
                                          <p:spTgt spid="136"/>
                                        </p:tgtEl>
                                        <p:attrNameLst>
                                          <p:attrName>style.visibility</p:attrName>
                                        </p:attrNameLst>
                                      </p:cBhvr>
                                      <p:to>
                                        <p:strVal val="visible"/>
                                      </p:to>
                                    </p:set>
                                    <p:animEffect transition="in" filter="fade">
                                      <p:cBhvr>
                                        <p:cTn id="52" dur="500"/>
                                        <p:tgtEl>
                                          <p:spTgt spid="136"/>
                                        </p:tgtEl>
                                      </p:cBhvr>
                                    </p:animEffect>
                                  </p:childTnLst>
                                </p:cTn>
                              </p:par>
                              <p:par>
                                <p:cTn id="53" presetID="10" presetClass="entr" presetSubtype="0" fill="hold" nodeType="with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fade">
                                      <p:cBhvr>
                                        <p:cTn id="55" dur="500"/>
                                        <p:tgtEl>
                                          <p:spTgt spid="13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2"/>
                                        </p:tgtEl>
                                        <p:attrNameLst>
                                          <p:attrName>style.visibility</p:attrName>
                                        </p:attrNameLst>
                                      </p:cBhvr>
                                      <p:to>
                                        <p:strVal val="visible"/>
                                      </p:to>
                                    </p:set>
                                    <p:animEffect transition="in" filter="fade">
                                      <p:cBhvr>
                                        <p:cTn id="58" dur="500"/>
                                        <p:tgtEl>
                                          <p:spTgt spid="5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fade">
                                      <p:cBhvr>
                                        <p:cTn id="61" dur="500"/>
                                        <p:tgtEl>
                                          <p:spTgt spid="49"/>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1"/>
                                        </p:tgtEl>
                                        <p:attrNameLst>
                                          <p:attrName>style.visibility</p:attrName>
                                        </p:attrNameLst>
                                      </p:cBhvr>
                                      <p:to>
                                        <p:strVal val="visible"/>
                                      </p:to>
                                    </p:set>
                                    <p:animEffect transition="in" filter="fade">
                                      <p:cBhvr>
                                        <p:cTn id="64" dur="500"/>
                                        <p:tgtEl>
                                          <p:spTgt spid="5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500"/>
                                        <p:tgtEl>
                                          <p:spTgt spid="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6"/>
                                        </p:tgtEl>
                                        <p:attrNameLst>
                                          <p:attrName>style.visibility</p:attrName>
                                        </p:attrNameLst>
                                      </p:cBhvr>
                                      <p:to>
                                        <p:strVal val="visible"/>
                                      </p:to>
                                    </p:set>
                                    <p:animEffect transition="in" filter="fade">
                                      <p:cBhvr>
                                        <p:cTn id="70" dur="500"/>
                                        <p:tgtEl>
                                          <p:spTgt spid="6"/>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7"/>
                                        </p:tgtEl>
                                        <p:attrNameLst>
                                          <p:attrName>style.visibility</p:attrName>
                                        </p:attrNameLst>
                                      </p:cBhvr>
                                      <p:to>
                                        <p:strVal val="visible"/>
                                      </p:to>
                                    </p:set>
                                    <p:animEffect transition="in" filter="fade">
                                      <p:cBhvr>
                                        <p:cTn id="73" dur="500"/>
                                        <p:tgtEl>
                                          <p:spTgt spid="7"/>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8"/>
                                        </p:tgtEl>
                                        <p:attrNameLst>
                                          <p:attrName>style.visibility</p:attrName>
                                        </p:attrNameLst>
                                      </p:cBhvr>
                                      <p:to>
                                        <p:strVal val="visible"/>
                                      </p:to>
                                    </p:set>
                                    <p:animEffect transition="in" filter="fade">
                                      <p:cBhvr>
                                        <p:cTn id="76" dur="500"/>
                                        <p:tgtEl>
                                          <p:spTgt spid="8"/>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fade">
                                      <p:cBhvr>
                                        <p:cTn id="79" dur="500"/>
                                        <p:tgtEl>
                                          <p:spTgt spid="9"/>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0"/>
                                        </p:tgtEl>
                                        <p:attrNameLst>
                                          <p:attrName>style.visibility</p:attrName>
                                        </p:attrNameLst>
                                      </p:cBhvr>
                                      <p:to>
                                        <p:strVal val="visible"/>
                                      </p:to>
                                    </p:set>
                                    <p:animEffect transition="in" filter="fade">
                                      <p:cBhvr>
                                        <p:cTn id="82" dur="500"/>
                                        <p:tgtEl>
                                          <p:spTgt spid="10"/>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1"/>
                                        </p:tgtEl>
                                        <p:attrNameLst>
                                          <p:attrName>style.visibility</p:attrName>
                                        </p:attrNameLst>
                                      </p:cBhvr>
                                      <p:to>
                                        <p:strVal val="visible"/>
                                      </p:to>
                                    </p:set>
                                    <p:animEffect transition="in" filter="fade">
                                      <p:cBhvr>
                                        <p:cTn id="85" dur="500"/>
                                        <p:tgtEl>
                                          <p:spTgt spid="11"/>
                                        </p:tgtEl>
                                      </p:cBhvr>
                                    </p:animEffect>
                                  </p:childTnLst>
                                </p:cTn>
                              </p:par>
                              <p:par>
                                <p:cTn id="86" presetID="10" presetClass="entr" presetSubtype="0" fill="hold" nodeType="withEffect">
                                  <p:stCondLst>
                                    <p:cond delay="0"/>
                                  </p:stCondLst>
                                  <p:childTnLst>
                                    <p:set>
                                      <p:cBhvr>
                                        <p:cTn id="87" dur="1" fill="hold">
                                          <p:stCondLst>
                                            <p:cond delay="0"/>
                                          </p:stCondLst>
                                        </p:cTn>
                                        <p:tgtEl>
                                          <p:spTgt spid="17"/>
                                        </p:tgtEl>
                                        <p:attrNameLst>
                                          <p:attrName>style.visibility</p:attrName>
                                        </p:attrNameLst>
                                      </p:cBhvr>
                                      <p:to>
                                        <p:strVal val="visible"/>
                                      </p:to>
                                    </p:set>
                                    <p:animEffect transition="in" filter="fade">
                                      <p:cBhvr>
                                        <p:cTn id="88" dur="500"/>
                                        <p:tgtEl>
                                          <p:spTgt spid="17"/>
                                        </p:tgtEl>
                                      </p:cBhvr>
                                    </p:animEffect>
                                  </p:childTnLst>
                                </p:cTn>
                              </p:par>
                              <p:par>
                                <p:cTn id="89" presetID="10" presetClass="entr" presetSubtype="0" fill="hold" nodeType="with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fade">
                                      <p:cBhvr>
                                        <p:cTn id="91" dur="500"/>
                                        <p:tgtEl>
                                          <p:spTgt spid="20"/>
                                        </p:tgtEl>
                                      </p:cBhvr>
                                    </p:animEffect>
                                  </p:childTnLst>
                                </p:cTn>
                              </p:par>
                              <p:par>
                                <p:cTn id="92" presetID="10" presetClass="entr" presetSubtype="0" fill="hold" nodeType="with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fade">
                                      <p:cBhvr>
                                        <p:cTn id="94" dur="500"/>
                                        <p:tgtEl>
                                          <p:spTgt spid="24"/>
                                        </p:tgtEl>
                                      </p:cBhvr>
                                    </p:animEffect>
                                  </p:childTnLst>
                                </p:cTn>
                              </p:par>
                              <p:par>
                                <p:cTn id="95" presetID="10" presetClass="entr" presetSubtype="0" fill="hold" nodeType="withEffect">
                                  <p:stCondLst>
                                    <p:cond delay="0"/>
                                  </p:stCondLst>
                                  <p:childTnLst>
                                    <p:set>
                                      <p:cBhvr>
                                        <p:cTn id="96" dur="1" fill="hold">
                                          <p:stCondLst>
                                            <p:cond delay="0"/>
                                          </p:stCondLst>
                                        </p:cTn>
                                        <p:tgtEl>
                                          <p:spTgt spid="27"/>
                                        </p:tgtEl>
                                        <p:attrNameLst>
                                          <p:attrName>style.visibility</p:attrName>
                                        </p:attrNameLst>
                                      </p:cBhvr>
                                      <p:to>
                                        <p:strVal val="visible"/>
                                      </p:to>
                                    </p:set>
                                    <p:animEffect transition="in" filter="fade">
                                      <p:cBhvr>
                                        <p:cTn id="97" dur="500"/>
                                        <p:tgtEl>
                                          <p:spTgt spid="27"/>
                                        </p:tgtEl>
                                      </p:cBhvr>
                                    </p:animEffect>
                                  </p:childTnLst>
                                </p:cTn>
                              </p:par>
                              <p:par>
                                <p:cTn id="98" presetID="10" presetClass="entr" presetSubtype="0" fill="hold" nodeType="with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fade">
                                      <p:cBhvr>
                                        <p:cTn id="100" dur="500"/>
                                        <p:tgtEl>
                                          <p:spTgt spid="31"/>
                                        </p:tgtEl>
                                      </p:cBhvr>
                                    </p:animEffect>
                                  </p:childTnLst>
                                </p:cTn>
                              </p:par>
                              <p:par>
                                <p:cTn id="101" presetID="10" presetClass="entr" presetSubtype="0" fill="hold" nodeType="with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fade">
                                      <p:cBhvr>
                                        <p:cTn id="103" dur="500"/>
                                        <p:tgtEl>
                                          <p:spTgt spid="34"/>
                                        </p:tgtEl>
                                      </p:cBhvr>
                                    </p:animEffect>
                                  </p:childTnLst>
                                </p:cTn>
                              </p:par>
                              <p:par>
                                <p:cTn id="104" presetID="10" presetClass="entr" presetSubtype="0" fill="hold" nodeType="withEffect">
                                  <p:stCondLst>
                                    <p:cond delay="0"/>
                                  </p:stCondLst>
                                  <p:childTnLst>
                                    <p:set>
                                      <p:cBhvr>
                                        <p:cTn id="105" dur="1" fill="hold">
                                          <p:stCondLst>
                                            <p:cond delay="0"/>
                                          </p:stCondLst>
                                        </p:cTn>
                                        <p:tgtEl>
                                          <p:spTgt spid="37"/>
                                        </p:tgtEl>
                                        <p:attrNameLst>
                                          <p:attrName>style.visibility</p:attrName>
                                        </p:attrNameLst>
                                      </p:cBhvr>
                                      <p:to>
                                        <p:strVal val="visible"/>
                                      </p:to>
                                    </p:set>
                                    <p:animEffect transition="in" filter="fade">
                                      <p:cBhvr>
                                        <p:cTn id="106" dur="500"/>
                                        <p:tgtEl>
                                          <p:spTgt spid="37"/>
                                        </p:tgtEl>
                                      </p:cBhvr>
                                    </p:animEffect>
                                  </p:childTnLst>
                                </p:cTn>
                              </p:par>
                              <p:par>
                                <p:cTn id="107" presetID="10" presetClass="entr" presetSubtype="0" fill="hold" nodeType="withEffect">
                                  <p:stCondLst>
                                    <p:cond delay="0"/>
                                  </p:stCondLst>
                                  <p:childTnLst>
                                    <p:set>
                                      <p:cBhvr>
                                        <p:cTn id="108" dur="1" fill="hold">
                                          <p:stCondLst>
                                            <p:cond delay="0"/>
                                          </p:stCondLst>
                                        </p:cTn>
                                        <p:tgtEl>
                                          <p:spTgt spid="42"/>
                                        </p:tgtEl>
                                        <p:attrNameLst>
                                          <p:attrName>style.visibility</p:attrName>
                                        </p:attrNameLst>
                                      </p:cBhvr>
                                      <p:to>
                                        <p:strVal val="visible"/>
                                      </p:to>
                                    </p:set>
                                    <p:animEffect transition="in" filter="fade">
                                      <p:cBhvr>
                                        <p:cTn id="109" dur="500"/>
                                        <p:tgtEl>
                                          <p:spTgt spid="42"/>
                                        </p:tgtEl>
                                      </p:cBhvr>
                                    </p:animEffect>
                                  </p:childTnLst>
                                </p:cTn>
                              </p:par>
                              <p:par>
                                <p:cTn id="110" presetID="10" presetClass="entr" presetSubtype="0" fill="hold" nodeType="withEffect">
                                  <p:stCondLst>
                                    <p:cond delay="0"/>
                                  </p:stCondLst>
                                  <p:childTnLst>
                                    <p:set>
                                      <p:cBhvr>
                                        <p:cTn id="111" dur="1" fill="hold">
                                          <p:stCondLst>
                                            <p:cond delay="0"/>
                                          </p:stCondLst>
                                        </p:cTn>
                                        <p:tgtEl>
                                          <p:spTgt spid="45"/>
                                        </p:tgtEl>
                                        <p:attrNameLst>
                                          <p:attrName>style.visibility</p:attrName>
                                        </p:attrNameLst>
                                      </p:cBhvr>
                                      <p:to>
                                        <p:strVal val="visible"/>
                                      </p:to>
                                    </p:set>
                                    <p:animEffect transition="in" filter="fade">
                                      <p:cBhvr>
                                        <p:cTn id="112" dur="500"/>
                                        <p:tgtEl>
                                          <p:spTgt spid="45"/>
                                        </p:tgtEl>
                                      </p:cBhvr>
                                    </p:animEffect>
                                  </p:childTnLst>
                                </p:cTn>
                              </p:par>
                              <p:par>
                                <p:cTn id="113" presetID="10" presetClass="entr" presetSubtype="0" fill="hold" nodeType="withEffect">
                                  <p:stCondLst>
                                    <p:cond delay="0"/>
                                  </p:stCondLst>
                                  <p:childTnLst>
                                    <p:set>
                                      <p:cBhvr>
                                        <p:cTn id="114" dur="1" fill="hold">
                                          <p:stCondLst>
                                            <p:cond delay="0"/>
                                          </p:stCondLst>
                                        </p:cTn>
                                        <p:tgtEl>
                                          <p:spTgt spid="48"/>
                                        </p:tgtEl>
                                        <p:attrNameLst>
                                          <p:attrName>style.visibility</p:attrName>
                                        </p:attrNameLst>
                                      </p:cBhvr>
                                      <p:to>
                                        <p:strVal val="visible"/>
                                      </p:to>
                                    </p:set>
                                    <p:animEffect transition="in" filter="fade">
                                      <p:cBhvr>
                                        <p:cTn id="115" dur="500"/>
                                        <p:tgtEl>
                                          <p:spTgt spid="48"/>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4"/>
                                        </p:tgtEl>
                                        <p:attrNameLst>
                                          <p:attrName>style.visibility</p:attrName>
                                        </p:attrNameLst>
                                      </p:cBhvr>
                                      <p:to>
                                        <p:strVal val="visible"/>
                                      </p:to>
                                    </p:set>
                                    <p:animEffect transition="in" filter="fade">
                                      <p:cBhvr>
                                        <p:cTn id="118" dur="500"/>
                                        <p:tgtEl>
                                          <p:spTgt spid="4"/>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61"/>
                                        </p:tgtEl>
                                        <p:attrNameLst>
                                          <p:attrName>style.visibility</p:attrName>
                                        </p:attrNameLst>
                                      </p:cBhvr>
                                      <p:to>
                                        <p:strVal val="visible"/>
                                      </p:to>
                                    </p:set>
                                    <p:animEffect transition="in" filter="fade">
                                      <p:cBhvr>
                                        <p:cTn id="121" dur="500"/>
                                        <p:tgtEl>
                                          <p:spTgt spid="61"/>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12"/>
                                        </p:tgtEl>
                                        <p:attrNameLst>
                                          <p:attrName>style.visibility</p:attrName>
                                        </p:attrNameLst>
                                      </p:cBhvr>
                                      <p:to>
                                        <p:strVal val="visible"/>
                                      </p:to>
                                    </p:set>
                                    <p:animEffect transition="in" filter="fade">
                                      <p:cBhvr>
                                        <p:cTn id="1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53" grpId="0" animBg="1"/>
      <p:bldP spid="54" grpId="0" animBg="1"/>
      <p:bldP spid="55" grpId="0" animBg="1"/>
      <p:bldP spid="56" grpId="0" animBg="1"/>
      <p:bldP spid="57" grpId="0" animBg="1"/>
      <p:bldP spid="58" grpId="0" animBg="1"/>
      <p:bldP spid="52" grpId="0" animBg="1"/>
      <p:bldP spid="4" grpId="0"/>
      <p:bldP spid="49" grpId="0"/>
      <p:bldP spid="51" grpId="0"/>
      <p:bldP spid="61" grpId="0"/>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br>
              <a:rPr lang="en-CA" dirty="0">
                <a:solidFill>
                  <a:srgbClr val="000000"/>
                </a:solidFill>
              </a:rPr>
            </a:br>
            <a:r>
              <a:rPr lang="en-CA" dirty="0">
                <a:solidFill>
                  <a:srgbClr val="000000"/>
                </a:solidFill>
              </a:rPr>
              <a:t>Complexity class </a:t>
            </a:r>
            <a:r>
              <a:rPr lang="en-CA" b="1" u="sng" dirty="0">
                <a:solidFill>
                  <a:srgbClr val="000000"/>
                </a:solidFill>
              </a:rPr>
              <a:t>NP</a:t>
            </a:r>
          </a:p>
        </p:txBody>
      </p:sp>
      <p:sp>
        <p:nvSpPr>
          <p:cNvPr id="5" name="Text Placeholder 4"/>
          <p:cNvSpPr>
            <a:spLocks noGrp="1"/>
          </p:cNvSpPr>
          <p:nvPr>
            <p:ph type="body" idx="1"/>
          </p:nvPr>
        </p:nvSpPr>
        <p:spPr/>
        <p:txBody>
          <a:bodyPr/>
          <a:lstStyle/>
          <a:p>
            <a:r>
              <a:rPr lang="en-CA" b="1" dirty="0">
                <a:solidFill>
                  <a:srgbClr val="000000"/>
                </a:solidFill>
              </a:rPr>
              <a:t>NP: Non-deterministic polynomial time</a:t>
            </a:r>
          </a:p>
        </p:txBody>
      </p:sp>
      <p:sp>
        <p:nvSpPr>
          <p:cNvPr id="2" name="Slide Number Placeholder 1">
            <a:extLst>
              <a:ext uri="{FF2B5EF4-FFF2-40B4-BE49-F238E27FC236}">
                <a16:creationId xmlns:a16="http://schemas.microsoft.com/office/drawing/2014/main" id="{59D900E6-F86B-BD99-F877-794409C5368E}"/>
              </a:ext>
            </a:extLst>
          </p:cNvPr>
          <p:cNvSpPr>
            <a:spLocks noGrp="1"/>
          </p:cNvSpPr>
          <p:nvPr>
            <p:ph type="sldNum" sz="quarter" idx="12"/>
          </p:nvPr>
        </p:nvSpPr>
        <p:spPr/>
        <p:txBody>
          <a:bodyPr/>
          <a:lstStyle/>
          <a:p>
            <a:fld id="{D57F1E4F-1CFF-5643-939E-217C01CDF565}" type="slidenum">
              <a:rPr lang="en-US" smtClean="0">
                <a:solidFill>
                  <a:srgbClr val="000000"/>
                </a:solidFill>
              </a:rPr>
              <a:pPr/>
              <a:t>3</a:t>
            </a:fld>
            <a:endParaRPr lang="en-US" dirty="0">
              <a:solidFill>
                <a:srgbClr val="000000"/>
              </a:solidFill>
            </a:endParaRPr>
          </a:p>
        </p:txBody>
      </p:sp>
    </p:spTree>
    <p:extLst>
      <p:ext uri="{BB962C8B-B14F-4D97-AF65-F5344CB8AC3E}">
        <p14:creationId xmlns:p14="http://schemas.microsoft.com/office/powerpoint/2010/main" val="1680205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081" y="0"/>
            <a:ext cx="11924129" cy="725711"/>
          </a:xfrm>
        </p:spPr>
        <p:txBody>
          <a:bodyPr>
            <a:normAutofit/>
          </a:bodyPr>
          <a:lstStyle/>
          <a:p>
            <a:r>
              <a:rPr lang="en-CA" dirty="0">
                <a:solidFill>
                  <a:srgbClr val="000000"/>
                </a:solidFill>
              </a:rPr>
              <a:t>Example: subset-sum problem</a:t>
            </a:r>
          </a:p>
        </p:txBody>
      </p:sp>
      <p:sp>
        <p:nvSpPr>
          <p:cNvPr id="3" name="Content Placeholder 2"/>
          <p:cNvSpPr>
            <a:spLocks noGrp="1"/>
          </p:cNvSpPr>
          <p:nvPr>
            <p:ph idx="1"/>
          </p:nvPr>
        </p:nvSpPr>
        <p:spPr>
          <a:xfrm>
            <a:off x="899999" y="725711"/>
            <a:ext cx="9905998" cy="2102268"/>
          </a:xfrm>
        </p:spPr>
        <p:txBody>
          <a:bodyPr/>
          <a:lstStyle/>
          <a:p>
            <a:r>
              <a:rPr lang="en-CA" dirty="0">
                <a:solidFill>
                  <a:srgbClr val="000000"/>
                </a:solidFill>
              </a:rPr>
              <a:t>Suppose we are given some integers, -7, -3, -2, 5, 8</a:t>
            </a:r>
          </a:p>
          <a:p>
            <a:r>
              <a:rPr lang="en-CA" dirty="0">
                <a:solidFill>
                  <a:srgbClr val="000000"/>
                </a:solidFill>
              </a:rPr>
              <a:t>Does </a:t>
            </a:r>
            <a:r>
              <a:rPr lang="en-CA" b="1" dirty="0">
                <a:solidFill>
                  <a:srgbClr val="000000"/>
                </a:solidFill>
              </a:rPr>
              <a:t>some</a:t>
            </a:r>
            <a:r>
              <a:rPr lang="en-CA" dirty="0">
                <a:solidFill>
                  <a:srgbClr val="000000"/>
                </a:solidFill>
              </a:rPr>
              <a:t> subset of these </a:t>
            </a:r>
            <a:r>
              <a:rPr lang="en-CA" b="1" dirty="0">
                <a:solidFill>
                  <a:srgbClr val="000000"/>
                </a:solidFill>
              </a:rPr>
              <a:t>sum to zero?</a:t>
            </a:r>
            <a:endParaRPr lang="en-CA" dirty="0">
              <a:solidFill>
                <a:srgbClr val="000000"/>
              </a:solidFill>
            </a:endParaRPr>
          </a:p>
          <a:p>
            <a:pPr lvl="1"/>
            <a:r>
              <a:rPr lang="en-CA" dirty="0">
                <a:solidFill>
                  <a:srgbClr val="000000"/>
                </a:solidFill>
              </a:rPr>
              <a:t>In this case, yes: (-3) + (-2) + 5 = 0</a:t>
            </a:r>
          </a:p>
        </p:txBody>
      </p:sp>
      <p:sp>
        <p:nvSpPr>
          <p:cNvPr id="4" name="Rectangular Callout 3"/>
          <p:cNvSpPr/>
          <p:nvPr/>
        </p:nvSpPr>
        <p:spPr>
          <a:xfrm>
            <a:off x="300359" y="2583182"/>
            <a:ext cx="5449093" cy="1068363"/>
          </a:xfrm>
          <a:prstGeom prst="wedgeRectCallout">
            <a:avLst>
              <a:gd name="adj1" fmla="val 37860"/>
              <a:gd name="adj2" fmla="val -72778"/>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200" dirty="0">
                <a:solidFill>
                  <a:srgbClr val="000000"/>
                </a:solidFill>
              </a:rPr>
              <a:t>Suppose I give you</a:t>
            </a:r>
            <a:r>
              <a:rPr lang="en-CA" sz="2200" b="1" dirty="0">
                <a:solidFill>
                  <a:srgbClr val="000000"/>
                </a:solidFill>
              </a:rPr>
              <a:t> </a:t>
            </a:r>
            <a:r>
              <a:rPr lang="en-CA" sz="2200" dirty="0">
                <a:solidFill>
                  <a:srgbClr val="000000"/>
                </a:solidFill>
              </a:rPr>
              <a:t>a </a:t>
            </a:r>
            <a:r>
              <a:rPr lang="en-CA" sz="2200" b="1" dirty="0">
                <a:solidFill>
                  <a:srgbClr val="000000"/>
                </a:solidFill>
              </a:rPr>
              <a:t>certificate</a:t>
            </a:r>
            <a:r>
              <a:rPr lang="en-CA" sz="2200" dirty="0">
                <a:solidFill>
                  <a:srgbClr val="000000"/>
                </a:solidFill>
              </a:rPr>
              <a:t> consisting of an array of numbers,</a:t>
            </a:r>
            <a:br>
              <a:rPr lang="en-CA" sz="2200" dirty="0">
                <a:solidFill>
                  <a:srgbClr val="000000"/>
                </a:solidFill>
              </a:rPr>
            </a:br>
            <a:r>
              <a:rPr lang="en-CA" sz="2200" dirty="0">
                <a:solidFill>
                  <a:srgbClr val="000000"/>
                </a:solidFill>
              </a:rPr>
              <a:t>and </a:t>
            </a:r>
            <a:r>
              <a:rPr lang="en-CA" sz="2200" b="1" dirty="0">
                <a:solidFill>
                  <a:srgbClr val="000000"/>
                </a:solidFill>
              </a:rPr>
              <a:t>claim</a:t>
            </a:r>
            <a:r>
              <a:rPr lang="en-CA" sz="2200" dirty="0">
                <a:solidFill>
                  <a:srgbClr val="000000"/>
                </a:solidFill>
              </a:rPr>
              <a:t> it represents such a subset</a:t>
            </a:r>
            <a:endParaRPr lang="en-CA" sz="2200" b="1" u="sng" dirty="0">
              <a:solidFill>
                <a:srgbClr val="000000"/>
              </a:solidFill>
            </a:endParaRPr>
          </a:p>
        </p:txBody>
      </p:sp>
      <p:sp>
        <p:nvSpPr>
          <p:cNvPr id="7" name="Rectangular Callout 6"/>
          <p:cNvSpPr/>
          <p:nvPr/>
        </p:nvSpPr>
        <p:spPr>
          <a:xfrm>
            <a:off x="6065907" y="2571475"/>
            <a:ext cx="5919676" cy="871525"/>
          </a:xfrm>
          <a:prstGeom prst="wedgeRectCallout">
            <a:avLst>
              <a:gd name="adj1" fmla="val -58302"/>
              <a:gd name="adj2" fmla="val -13995"/>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200" dirty="0">
                <a:solidFill>
                  <a:srgbClr val="000000"/>
                </a:solidFill>
              </a:rPr>
              <a:t>Of course, I might lie and give you a subset that does </a:t>
            </a:r>
            <a:r>
              <a:rPr lang="en-CA" sz="2200" b="1" dirty="0">
                <a:solidFill>
                  <a:srgbClr val="000000"/>
                </a:solidFill>
              </a:rPr>
              <a:t>not sum to zero</a:t>
            </a:r>
            <a:r>
              <a:rPr lang="en-CA" sz="2200" dirty="0">
                <a:solidFill>
                  <a:srgbClr val="000000"/>
                </a:solidFill>
              </a:rPr>
              <a:t>…</a:t>
            </a:r>
            <a:endParaRPr lang="en-CA" sz="2200" u="sng" dirty="0">
              <a:solidFill>
                <a:srgbClr val="000000"/>
              </a:solidFill>
            </a:endParaRPr>
          </a:p>
        </p:txBody>
      </p:sp>
      <p:sp>
        <p:nvSpPr>
          <p:cNvPr id="8" name="Rectangular Callout 7"/>
          <p:cNvSpPr/>
          <p:nvPr/>
        </p:nvSpPr>
        <p:spPr>
          <a:xfrm>
            <a:off x="534829" y="3852335"/>
            <a:ext cx="4980149" cy="1415110"/>
          </a:xfrm>
          <a:prstGeom prst="wedgeRectCallout">
            <a:avLst>
              <a:gd name="adj1" fmla="val 20573"/>
              <a:gd name="adj2" fmla="val -65699"/>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200" dirty="0">
                <a:solidFill>
                  <a:srgbClr val="000000"/>
                </a:solidFill>
              </a:rPr>
              <a:t>If I’m telling the truth, then we call this a </a:t>
            </a:r>
            <a:r>
              <a:rPr lang="en-CA" sz="2200" b="1" dirty="0">
                <a:solidFill>
                  <a:srgbClr val="000000"/>
                </a:solidFill>
              </a:rPr>
              <a:t>yes-certificate. </a:t>
            </a:r>
            <a:r>
              <a:rPr lang="en-CA" sz="2200" dirty="0">
                <a:solidFill>
                  <a:srgbClr val="000000"/>
                </a:solidFill>
              </a:rPr>
              <a:t>It is </a:t>
            </a:r>
            <a:r>
              <a:rPr lang="en-CA" sz="2200" dirty="0" err="1">
                <a:solidFill>
                  <a:srgbClr val="000000"/>
                </a:solidFill>
              </a:rPr>
              <a:t>is</a:t>
            </a:r>
            <a:r>
              <a:rPr lang="en-CA" sz="2200" dirty="0">
                <a:solidFill>
                  <a:srgbClr val="000000"/>
                </a:solidFill>
              </a:rPr>
              <a:t> essentially a </a:t>
            </a:r>
            <a:r>
              <a:rPr lang="en-CA" sz="2200" b="1" dirty="0">
                <a:solidFill>
                  <a:srgbClr val="000000"/>
                </a:solidFill>
              </a:rPr>
              <a:t>proof </a:t>
            </a:r>
            <a:r>
              <a:rPr lang="en-CA" sz="2200" dirty="0">
                <a:solidFill>
                  <a:srgbClr val="000000"/>
                </a:solidFill>
              </a:rPr>
              <a:t>that</a:t>
            </a:r>
            <a:br>
              <a:rPr lang="en-CA" sz="2200" dirty="0">
                <a:solidFill>
                  <a:srgbClr val="000000"/>
                </a:solidFill>
              </a:rPr>
            </a:br>
            <a:r>
              <a:rPr lang="en-CA" sz="2200" dirty="0">
                <a:solidFill>
                  <a:srgbClr val="000000"/>
                </a:solidFill>
              </a:rPr>
              <a:t>“yes” is the correct output.</a:t>
            </a:r>
            <a:endParaRPr lang="en-CA" sz="2200" b="1" u="sng" dirty="0">
              <a:solidFill>
                <a:srgbClr val="000000"/>
              </a:solidFill>
            </a:endParaRPr>
          </a:p>
        </p:txBody>
      </p:sp>
      <p:sp>
        <p:nvSpPr>
          <p:cNvPr id="9" name="Rectangular Callout 8"/>
          <p:cNvSpPr/>
          <p:nvPr/>
        </p:nvSpPr>
        <p:spPr>
          <a:xfrm>
            <a:off x="6252202" y="3683766"/>
            <a:ext cx="5413862" cy="876124"/>
          </a:xfrm>
          <a:prstGeom prst="wedgeRectCallout">
            <a:avLst>
              <a:gd name="adj1" fmla="val 13687"/>
              <a:gd name="adj2" fmla="val -82987"/>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200" dirty="0">
                <a:solidFill>
                  <a:srgbClr val="000000"/>
                </a:solidFill>
              </a:rPr>
              <a:t>I could even give you numbers that are </a:t>
            </a:r>
            <a:r>
              <a:rPr lang="en-CA" sz="2200" b="1" dirty="0">
                <a:solidFill>
                  <a:srgbClr val="000000"/>
                </a:solidFill>
              </a:rPr>
              <a:t>not in the input</a:t>
            </a:r>
            <a:r>
              <a:rPr lang="en-CA" sz="2200" dirty="0">
                <a:solidFill>
                  <a:srgbClr val="000000"/>
                </a:solidFill>
              </a:rPr>
              <a:t>…</a:t>
            </a:r>
            <a:endParaRPr lang="en-CA" sz="2200" b="1" u="sng" dirty="0">
              <a:solidFill>
                <a:srgbClr val="000000"/>
              </a:solidFill>
            </a:endParaRPr>
          </a:p>
        </p:txBody>
      </p:sp>
      <p:sp>
        <p:nvSpPr>
          <p:cNvPr id="12" name="Rectangular Callout 11"/>
          <p:cNvSpPr/>
          <p:nvPr/>
        </p:nvSpPr>
        <p:spPr>
          <a:xfrm>
            <a:off x="8285666" y="1490763"/>
            <a:ext cx="3806544" cy="773517"/>
          </a:xfrm>
          <a:prstGeom prst="wedgeRectCallout">
            <a:avLst>
              <a:gd name="adj1" fmla="val -70954"/>
              <a:gd name="adj2" fmla="val 31344"/>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200" dirty="0">
                <a:solidFill>
                  <a:srgbClr val="000000"/>
                </a:solidFill>
              </a:rPr>
              <a:t>Finding such a subset can be extremely difficult</a:t>
            </a:r>
            <a:endParaRPr lang="en-CA" sz="2200" b="1" u="sng" dirty="0">
              <a:solidFill>
                <a:srgbClr val="000000"/>
              </a:solidFill>
            </a:endParaRPr>
          </a:p>
        </p:txBody>
      </p:sp>
      <p:sp>
        <p:nvSpPr>
          <p:cNvPr id="13" name="Rectangular Callout 12"/>
          <p:cNvSpPr/>
          <p:nvPr/>
        </p:nvSpPr>
        <p:spPr>
          <a:xfrm>
            <a:off x="507810" y="5468234"/>
            <a:ext cx="4980149" cy="799341"/>
          </a:xfrm>
          <a:prstGeom prst="wedgeRectCallout">
            <a:avLst>
              <a:gd name="adj1" fmla="val 20695"/>
              <a:gd name="adj2" fmla="val -77253"/>
            </a:avLst>
          </a:prstGeom>
          <a:solidFill>
            <a:srgbClr val="FFFFFF"/>
          </a:solidFill>
          <a:ln>
            <a:solidFill>
              <a:srgbClr val="0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CA" sz="2200" dirty="0">
                <a:solidFill>
                  <a:srgbClr val="000000"/>
                </a:solidFill>
              </a:rPr>
              <a:t>Can you use a yes-certificate to solve the problem efficiently?</a:t>
            </a:r>
            <a:endParaRPr lang="en-CA" sz="2200" b="1" u="sng" dirty="0">
              <a:solidFill>
                <a:srgbClr val="000000"/>
              </a:solidFill>
            </a:endParaRPr>
          </a:p>
        </p:txBody>
      </p:sp>
      <p:sp>
        <p:nvSpPr>
          <p:cNvPr id="14" name="Rectangular Callout 13"/>
          <p:cNvSpPr/>
          <p:nvPr/>
        </p:nvSpPr>
        <p:spPr>
          <a:xfrm>
            <a:off x="6331075" y="4883269"/>
            <a:ext cx="4980149" cy="927970"/>
          </a:xfrm>
          <a:prstGeom prst="wedgeRectCallout">
            <a:avLst>
              <a:gd name="adj1" fmla="val 20695"/>
              <a:gd name="adj2" fmla="val -86080"/>
            </a:avLst>
          </a:prstGeom>
          <a:solidFill>
            <a:srgbClr val="FFFFFF"/>
          </a:solidFill>
          <a:ln>
            <a:solidFill>
              <a:srgbClr val="0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CA" sz="2200" dirty="0">
                <a:solidFill>
                  <a:srgbClr val="000000"/>
                </a:solidFill>
              </a:rPr>
              <a:t>Can you determine whether I am lying in polynomial time?</a:t>
            </a:r>
            <a:endParaRPr lang="en-CA" sz="2200" b="1" u="sng" dirty="0">
              <a:solidFill>
                <a:srgbClr val="000000"/>
              </a:solidFill>
            </a:endParaRPr>
          </a:p>
        </p:txBody>
      </p:sp>
      <p:sp>
        <p:nvSpPr>
          <p:cNvPr id="5" name="Slide Number Placeholder 4">
            <a:extLst>
              <a:ext uri="{FF2B5EF4-FFF2-40B4-BE49-F238E27FC236}">
                <a16:creationId xmlns:a16="http://schemas.microsoft.com/office/drawing/2014/main" id="{CBF716BF-4AF5-D5AD-DA8B-B297CCF2360B}"/>
              </a:ext>
            </a:extLst>
          </p:cNvPr>
          <p:cNvSpPr>
            <a:spLocks noGrp="1"/>
          </p:cNvSpPr>
          <p:nvPr>
            <p:ph type="sldNum" sz="quarter" idx="12"/>
          </p:nvPr>
        </p:nvSpPr>
        <p:spPr/>
        <p:txBody>
          <a:bodyPr/>
          <a:lstStyle/>
          <a:p>
            <a:fld id="{D57F1E4F-1CFF-5643-939E-217C01CDF565}" type="slidenum">
              <a:rPr lang="en-US" smtClean="0">
                <a:solidFill>
                  <a:srgbClr val="000000"/>
                </a:solidFill>
              </a:rPr>
              <a:pPr/>
              <a:t>4</a:t>
            </a:fld>
            <a:endParaRPr lang="en-US" dirty="0">
              <a:solidFill>
                <a:srgbClr val="000000"/>
              </a:solidFill>
            </a:endParaRPr>
          </a:p>
        </p:txBody>
      </p:sp>
    </p:spTree>
    <p:extLst>
      <p:ext uri="{BB962C8B-B14F-4D97-AF65-F5344CB8AC3E}">
        <p14:creationId xmlns:p14="http://schemas.microsoft.com/office/powerpoint/2010/main" val="312638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D16DB813-DCA9-FC9A-7D50-C78EB5544E39}"/>
              </a:ext>
            </a:extLst>
          </p:cNvPr>
          <p:cNvPicPr>
            <a:picLocks/>
          </p:cNvPicPr>
          <p:nvPr/>
        </p:nvPicPr>
        <p:blipFill>
          <a:blip r:embed="rId3"/>
          <a:stretch>
            <a:fillRect/>
          </a:stretch>
        </p:blipFill>
        <p:spPr>
          <a:xfrm>
            <a:off x="222583" y="3582260"/>
            <a:ext cx="7667625" cy="2047875"/>
          </a:xfrm>
          <a:prstGeom prst="rect">
            <a:avLst/>
          </a:prstGeom>
        </p:spPr>
      </p:pic>
      <p:sp>
        <p:nvSpPr>
          <p:cNvPr id="2" name="Title 1"/>
          <p:cNvSpPr>
            <a:spLocks noGrp="1"/>
          </p:cNvSpPr>
          <p:nvPr>
            <p:ph type="title"/>
          </p:nvPr>
        </p:nvSpPr>
        <p:spPr>
          <a:xfrm>
            <a:off x="222583" y="-54505"/>
            <a:ext cx="11924129" cy="629787"/>
          </a:xfrm>
        </p:spPr>
        <p:txBody>
          <a:bodyPr>
            <a:normAutofit fontScale="90000"/>
          </a:bodyPr>
          <a:lstStyle/>
          <a:p>
            <a:r>
              <a:rPr lang="en-CA" b="1" dirty="0">
                <a:solidFill>
                  <a:srgbClr val="000000"/>
                </a:solidFill>
              </a:rPr>
              <a:t>Subset-sum </a:t>
            </a:r>
            <a:r>
              <a:rPr lang="en-CA" dirty="0">
                <a:solidFill>
                  <a:srgbClr val="000000"/>
                </a:solidFill>
              </a:rPr>
              <a:t>via </a:t>
            </a:r>
            <a:r>
              <a:rPr lang="en-CA" b="1" dirty="0">
                <a:solidFill>
                  <a:srgbClr val="000000"/>
                </a:solidFill>
              </a:rPr>
              <a:t>non-deterministic</a:t>
            </a:r>
            <a:r>
              <a:rPr lang="en-CA" dirty="0">
                <a:solidFill>
                  <a:srgbClr val="000000"/>
                </a:solidFill>
              </a:rPr>
              <a:t> </a:t>
            </a:r>
            <a:r>
              <a:rPr lang="en-CA" b="1" dirty="0">
                <a:solidFill>
                  <a:srgbClr val="000000"/>
                </a:solidFill>
              </a:rPr>
              <a:t>oracle</a:t>
            </a:r>
          </a:p>
        </p:txBody>
      </p:sp>
      <p:sp>
        <p:nvSpPr>
          <p:cNvPr id="3" name="Content Placeholder 2"/>
          <p:cNvSpPr>
            <a:spLocks noGrp="1"/>
          </p:cNvSpPr>
          <p:nvPr>
            <p:ph idx="1"/>
          </p:nvPr>
        </p:nvSpPr>
        <p:spPr>
          <a:xfrm>
            <a:off x="157446" y="820057"/>
            <a:ext cx="8471825" cy="3400718"/>
          </a:xfrm>
        </p:spPr>
        <p:txBody>
          <a:bodyPr>
            <a:normAutofit/>
          </a:bodyPr>
          <a:lstStyle/>
          <a:p>
            <a:r>
              <a:rPr lang="en-CA" sz="2400" dirty="0">
                <a:solidFill>
                  <a:srgbClr val="000000"/>
                </a:solidFill>
              </a:rPr>
              <a:t>Suppose there is a </a:t>
            </a:r>
            <a:r>
              <a:rPr lang="en-CA" sz="2400" b="1" dirty="0">
                <a:solidFill>
                  <a:srgbClr val="000000"/>
                </a:solidFill>
              </a:rPr>
              <a:t>non-deterministic</a:t>
            </a:r>
            <a:r>
              <a:rPr lang="en-CA" sz="2400" dirty="0">
                <a:solidFill>
                  <a:srgbClr val="000000"/>
                </a:solidFill>
              </a:rPr>
              <a:t> </a:t>
            </a:r>
            <a:r>
              <a:rPr lang="en-CA" sz="2400" b="1" dirty="0">
                <a:solidFill>
                  <a:srgbClr val="000000"/>
                </a:solidFill>
              </a:rPr>
              <a:t>oracle,</a:t>
            </a:r>
            <a:br>
              <a:rPr lang="en-CA" sz="2400" b="1" dirty="0">
                <a:solidFill>
                  <a:srgbClr val="000000"/>
                </a:solidFill>
              </a:rPr>
            </a:br>
            <a:r>
              <a:rPr lang="en-CA" sz="2400" dirty="0">
                <a:solidFill>
                  <a:srgbClr val="000000"/>
                </a:solidFill>
              </a:rPr>
              <a:t>which returns </a:t>
            </a:r>
            <a:r>
              <a:rPr lang="en-CA" sz="2400" b="1" dirty="0">
                <a:solidFill>
                  <a:srgbClr val="000000"/>
                </a:solidFill>
              </a:rPr>
              <a:t>a subset that sums to 0 </a:t>
            </a:r>
            <a:r>
              <a:rPr lang="en-CA" sz="2400" b="1" u="sng" dirty="0">
                <a:solidFill>
                  <a:srgbClr val="000000"/>
                </a:solidFill>
              </a:rPr>
              <a:t>if one exists</a:t>
            </a:r>
            <a:br>
              <a:rPr lang="en-CA" sz="2400" b="1" u="sng" dirty="0">
                <a:solidFill>
                  <a:srgbClr val="000000"/>
                </a:solidFill>
              </a:rPr>
            </a:br>
            <a:r>
              <a:rPr lang="en-CA" sz="2400" dirty="0">
                <a:solidFill>
                  <a:srgbClr val="000000"/>
                </a:solidFill>
              </a:rPr>
              <a:t>and otherwise can return </a:t>
            </a:r>
            <a:r>
              <a:rPr lang="en-CA" sz="2400" b="1" dirty="0">
                <a:solidFill>
                  <a:srgbClr val="000000"/>
                </a:solidFill>
              </a:rPr>
              <a:t>anything</a:t>
            </a:r>
            <a:r>
              <a:rPr lang="en-CA" sz="2400" dirty="0">
                <a:solidFill>
                  <a:srgbClr val="000000"/>
                </a:solidFill>
              </a:rPr>
              <a:t> (even garbage) </a:t>
            </a:r>
          </a:p>
          <a:p>
            <a:r>
              <a:rPr lang="en-CA" sz="2400" dirty="0">
                <a:solidFill>
                  <a:srgbClr val="000000"/>
                </a:solidFill>
              </a:rPr>
              <a:t>We call the oracle’s output a </a:t>
            </a:r>
            <a:r>
              <a:rPr lang="en-CA" sz="2400" b="1" dirty="0">
                <a:solidFill>
                  <a:srgbClr val="000000"/>
                </a:solidFill>
              </a:rPr>
              <a:t>certificate</a:t>
            </a:r>
          </a:p>
          <a:p>
            <a:r>
              <a:rPr lang="en-CA" sz="2400" dirty="0">
                <a:solidFill>
                  <a:srgbClr val="000000"/>
                </a:solidFill>
              </a:rPr>
              <a:t>Given a </a:t>
            </a:r>
            <a:r>
              <a:rPr lang="en-CA" sz="2400" b="1" dirty="0">
                <a:solidFill>
                  <a:srgbClr val="000000"/>
                </a:solidFill>
              </a:rPr>
              <a:t>certificate, </a:t>
            </a:r>
            <a:r>
              <a:rPr lang="en-CA" sz="2400" dirty="0">
                <a:solidFill>
                  <a:srgbClr val="000000"/>
                </a:solidFill>
              </a:rPr>
              <a:t>can you </a:t>
            </a:r>
            <a:r>
              <a:rPr lang="en-CA" sz="2400" b="1" dirty="0">
                <a:solidFill>
                  <a:srgbClr val="000000"/>
                </a:solidFill>
              </a:rPr>
              <a:t>verify in polytime</a:t>
            </a:r>
            <a:br>
              <a:rPr lang="en-CA" sz="2400" dirty="0">
                <a:solidFill>
                  <a:srgbClr val="000000"/>
                </a:solidFill>
              </a:rPr>
            </a:br>
            <a:r>
              <a:rPr lang="en-CA" sz="2400" dirty="0">
                <a:solidFill>
                  <a:srgbClr val="000000"/>
                </a:solidFill>
              </a:rPr>
              <a:t>whether it describes a solution to the problem?</a:t>
            </a:r>
            <a:endParaRPr lang="en-CA" sz="2400" b="1" u="sng" dirty="0">
              <a:solidFill>
                <a:srgbClr val="000000"/>
              </a:solidFill>
            </a:endParaRPr>
          </a:p>
        </p:txBody>
      </p:sp>
      <p:sp>
        <p:nvSpPr>
          <p:cNvPr id="15" name="Rectangular Callout 14"/>
          <p:cNvSpPr/>
          <p:nvPr/>
        </p:nvSpPr>
        <p:spPr>
          <a:xfrm>
            <a:off x="5506563" y="3582260"/>
            <a:ext cx="3187845" cy="1028514"/>
          </a:xfrm>
          <a:prstGeom prst="wedgeRectCallout">
            <a:avLst>
              <a:gd name="adj1" fmla="val -78669"/>
              <a:gd name="adj2" fmla="val -35419"/>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rgbClr val="000000"/>
                </a:solidFill>
              </a:rPr>
              <a:t>Given such an oracle,</a:t>
            </a:r>
            <a:br>
              <a:rPr lang="en-CA" sz="2000" dirty="0">
                <a:solidFill>
                  <a:srgbClr val="000000"/>
                </a:solidFill>
              </a:rPr>
            </a:br>
            <a:r>
              <a:rPr lang="en-CA" sz="2000" dirty="0">
                <a:solidFill>
                  <a:srgbClr val="000000"/>
                </a:solidFill>
              </a:rPr>
              <a:t>this algorithm would</a:t>
            </a:r>
            <a:br>
              <a:rPr lang="en-CA" sz="2000" dirty="0">
                <a:solidFill>
                  <a:srgbClr val="000000"/>
                </a:solidFill>
              </a:rPr>
            </a:br>
            <a:r>
              <a:rPr lang="en-CA" sz="2000" b="1" dirty="0">
                <a:solidFill>
                  <a:srgbClr val="000000"/>
                </a:solidFill>
              </a:rPr>
              <a:t>solve</a:t>
            </a:r>
            <a:r>
              <a:rPr lang="en-CA" sz="2000" dirty="0">
                <a:solidFill>
                  <a:srgbClr val="000000"/>
                </a:solidFill>
              </a:rPr>
              <a:t> subset-sum</a:t>
            </a:r>
          </a:p>
        </p:txBody>
      </p:sp>
      <p:sp>
        <p:nvSpPr>
          <p:cNvPr id="12" name="Rectangular Callout 11"/>
          <p:cNvSpPr/>
          <p:nvPr/>
        </p:nvSpPr>
        <p:spPr>
          <a:xfrm>
            <a:off x="8274008" y="2431359"/>
            <a:ext cx="3760546" cy="1028514"/>
          </a:xfrm>
          <a:prstGeom prst="wedgeRectCallout">
            <a:avLst>
              <a:gd name="adj1" fmla="val -41821"/>
              <a:gd name="adj2" fmla="val 76448"/>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rgbClr val="000000"/>
                </a:solidFill>
              </a:rPr>
              <a:t>If there </a:t>
            </a:r>
            <a:r>
              <a:rPr lang="en-CA" sz="2000" b="1" dirty="0">
                <a:solidFill>
                  <a:srgbClr val="000000"/>
                </a:solidFill>
              </a:rPr>
              <a:t>exists</a:t>
            </a:r>
            <a:r>
              <a:rPr lang="en-CA" sz="2000" dirty="0">
                <a:solidFill>
                  <a:srgbClr val="000000"/>
                </a:solidFill>
              </a:rPr>
              <a:t> a subset that sums to 0, then </a:t>
            </a:r>
            <a:r>
              <a:rPr lang="en-CA" sz="2000" b="1" dirty="0">
                <a:solidFill>
                  <a:srgbClr val="000000"/>
                </a:solidFill>
              </a:rPr>
              <a:t>C</a:t>
            </a:r>
            <a:r>
              <a:rPr lang="en-CA" sz="2000" dirty="0">
                <a:solidFill>
                  <a:srgbClr val="000000"/>
                </a:solidFill>
              </a:rPr>
              <a:t> is one such subset, and we return </a:t>
            </a:r>
            <a:r>
              <a:rPr lang="en-CA" sz="2000" b="1" dirty="0">
                <a:solidFill>
                  <a:srgbClr val="000000"/>
                </a:solidFill>
              </a:rPr>
              <a:t>true</a:t>
            </a:r>
          </a:p>
        </p:txBody>
      </p:sp>
      <p:sp>
        <p:nvSpPr>
          <p:cNvPr id="16" name="Rectangular Callout 15"/>
          <p:cNvSpPr/>
          <p:nvPr/>
        </p:nvSpPr>
        <p:spPr>
          <a:xfrm>
            <a:off x="8454055" y="702056"/>
            <a:ext cx="3651149" cy="1361540"/>
          </a:xfrm>
          <a:prstGeom prst="wedgeRectCallout">
            <a:avLst>
              <a:gd name="adj1" fmla="val -28220"/>
              <a:gd name="adj2" fmla="val 84352"/>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rgbClr val="000000"/>
                </a:solidFill>
              </a:rPr>
              <a:t>Otherwise, either C is not a subset of the input (return false), or C sums to a non-zero value (return false)</a:t>
            </a:r>
          </a:p>
        </p:txBody>
      </p:sp>
      <p:sp>
        <p:nvSpPr>
          <p:cNvPr id="17" name="Rectangular Callout 16"/>
          <p:cNvSpPr/>
          <p:nvPr/>
        </p:nvSpPr>
        <p:spPr>
          <a:xfrm>
            <a:off x="6666424" y="5573521"/>
            <a:ext cx="5024834" cy="1050234"/>
          </a:xfrm>
          <a:prstGeom prst="wedgeRectCallout">
            <a:avLst>
              <a:gd name="adj1" fmla="val -49340"/>
              <a:gd name="adj2" fmla="val -17177"/>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rgbClr val="000000"/>
                </a:solidFill>
              </a:rPr>
              <a:t>Here “</a:t>
            </a:r>
            <a:r>
              <a:rPr lang="en-CA" sz="2000" b="1" dirty="0">
                <a:solidFill>
                  <a:srgbClr val="000000"/>
                </a:solidFill>
              </a:rPr>
              <a:t>non-deterministic</a:t>
            </a:r>
            <a:r>
              <a:rPr lang="en-CA" sz="2000" dirty="0">
                <a:solidFill>
                  <a:srgbClr val="000000"/>
                </a:solidFill>
              </a:rPr>
              <a:t>” just means the oracle is magically guaranteed to return a yes-certificate if one exists</a:t>
            </a:r>
            <a:endParaRPr lang="en-CA" sz="2000" b="1" dirty="0">
              <a:solidFill>
                <a:srgbClr val="000000"/>
              </a:solidFill>
            </a:endParaRPr>
          </a:p>
        </p:txBody>
      </p:sp>
      <p:sp>
        <p:nvSpPr>
          <p:cNvPr id="18" name="Rectangular Callout 17"/>
          <p:cNvSpPr/>
          <p:nvPr/>
        </p:nvSpPr>
        <p:spPr>
          <a:xfrm>
            <a:off x="8846709" y="4659086"/>
            <a:ext cx="3187845" cy="926346"/>
          </a:xfrm>
          <a:prstGeom prst="wedgeRectCallout">
            <a:avLst>
              <a:gd name="adj1" fmla="val -45758"/>
              <a:gd name="adj2" fmla="val 26661"/>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rgbClr val="000000"/>
                </a:solidFill>
              </a:rPr>
              <a:t>“Non-deterministic” </a:t>
            </a:r>
            <a:r>
              <a:rPr lang="en-CA" dirty="0">
                <a:solidFill>
                  <a:srgbClr val="000000"/>
                </a:solidFill>
              </a:rPr>
              <a:t>is the </a:t>
            </a:r>
            <a:r>
              <a:rPr lang="en-CA" b="1" dirty="0">
                <a:solidFill>
                  <a:srgbClr val="000000"/>
                </a:solidFill>
              </a:rPr>
              <a:t>N</a:t>
            </a:r>
            <a:r>
              <a:rPr lang="en-CA" dirty="0">
                <a:solidFill>
                  <a:srgbClr val="000000"/>
                </a:solidFill>
              </a:rPr>
              <a:t> in </a:t>
            </a:r>
            <a:r>
              <a:rPr lang="en-CA" b="1" dirty="0">
                <a:solidFill>
                  <a:srgbClr val="000000"/>
                </a:solidFill>
              </a:rPr>
              <a:t>NP, </a:t>
            </a:r>
            <a:r>
              <a:rPr lang="en-CA" dirty="0">
                <a:solidFill>
                  <a:srgbClr val="000000"/>
                </a:solidFill>
              </a:rPr>
              <a:t>and it is so named because of oracles</a:t>
            </a:r>
          </a:p>
        </p:txBody>
      </p:sp>
      <p:sp>
        <p:nvSpPr>
          <p:cNvPr id="4" name="Slide Number Placeholder 3">
            <a:extLst>
              <a:ext uri="{FF2B5EF4-FFF2-40B4-BE49-F238E27FC236}">
                <a16:creationId xmlns:a16="http://schemas.microsoft.com/office/drawing/2014/main" id="{65E869B1-F0BC-832A-480A-5BE47328F123}"/>
              </a:ext>
            </a:extLst>
          </p:cNvPr>
          <p:cNvSpPr>
            <a:spLocks noGrp="1"/>
          </p:cNvSpPr>
          <p:nvPr>
            <p:ph type="sldNum" sz="quarter" idx="12"/>
          </p:nvPr>
        </p:nvSpPr>
        <p:spPr>
          <a:xfrm>
            <a:off x="11483387" y="6380497"/>
            <a:ext cx="551167" cy="365125"/>
          </a:xfrm>
        </p:spPr>
        <p:txBody>
          <a:bodyPr/>
          <a:lstStyle/>
          <a:p>
            <a:fld id="{D57F1E4F-1CFF-5643-939E-217C01CDF565}" type="slidenum">
              <a:rPr lang="en-US" smtClean="0">
                <a:solidFill>
                  <a:srgbClr val="000000"/>
                </a:solidFill>
              </a:rPr>
              <a:pPr/>
              <a:t>5</a:t>
            </a:fld>
            <a:endParaRPr lang="en-US" dirty="0">
              <a:solidFill>
                <a:srgbClr val="000000"/>
              </a:solidFill>
            </a:endParaRPr>
          </a:p>
        </p:txBody>
      </p:sp>
    </p:spTree>
    <p:extLst>
      <p:ext uri="{BB962C8B-B14F-4D97-AF65-F5344CB8AC3E}">
        <p14:creationId xmlns:p14="http://schemas.microsoft.com/office/powerpoint/2010/main" val="940811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2" grpId="0" animBg="1"/>
      <p:bldP spid="16" grpId="0" animBg="1"/>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a:extLst>
              <a:ext uri="{FF2B5EF4-FFF2-40B4-BE49-F238E27FC236}">
                <a16:creationId xmlns:a16="http://schemas.microsoft.com/office/drawing/2014/main" id="{65564222-3A1C-D92A-9DD6-1742A95A803B}"/>
              </a:ext>
            </a:extLst>
          </p:cNvPr>
          <p:cNvPicPr>
            <a:picLocks/>
          </p:cNvPicPr>
          <p:nvPr/>
        </p:nvPicPr>
        <p:blipFill>
          <a:blip r:embed="rId3"/>
          <a:stretch>
            <a:fillRect/>
          </a:stretch>
        </p:blipFill>
        <p:spPr>
          <a:xfrm>
            <a:off x="222583" y="3582260"/>
            <a:ext cx="7667625" cy="2047875"/>
          </a:xfrm>
          <a:prstGeom prst="rect">
            <a:avLst/>
          </a:prstGeom>
        </p:spPr>
      </p:pic>
      <p:sp>
        <p:nvSpPr>
          <p:cNvPr id="2" name="Title 1"/>
          <p:cNvSpPr>
            <a:spLocks noGrp="1"/>
          </p:cNvSpPr>
          <p:nvPr>
            <p:ph type="title"/>
          </p:nvPr>
        </p:nvSpPr>
        <p:spPr>
          <a:xfrm>
            <a:off x="222583" y="-54505"/>
            <a:ext cx="11924129" cy="629787"/>
          </a:xfrm>
        </p:spPr>
        <p:txBody>
          <a:bodyPr>
            <a:normAutofit fontScale="90000"/>
          </a:bodyPr>
          <a:lstStyle/>
          <a:p>
            <a:r>
              <a:rPr lang="en-CA" b="1" dirty="0">
                <a:solidFill>
                  <a:srgbClr val="000000"/>
                </a:solidFill>
              </a:rPr>
              <a:t>Subset-sum </a:t>
            </a:r>
            <a:r>
              <a:rPr lang="en-CA" dirty="0">
                <a:solidFill>
                  <a:srgbClr val="000000"/>
                </a:solidFill>
              </a:rPr>
              <a:t>via </a:t>
            </a:r>
            <a:r>
              <a:rPr lang="en-CA" b="1" dirty="0">
                <a:solidFill>
                  <a:srgbClr val="000000"/>
                </a:solidFill>
              </a:rPr>
              <a:t>non-deterministic</a:t>
            </a:r>
            <a:r>
              <a:rPr lang="en-CA" dirty="0">
                <a:solidFill>
                  <a:srgbClr val="000000"/>
                </a:solidFill>
              </a:rPr>
              <a:t> </a:t>
            </a:r>
            <a:r>
              <a:rPr lang="en-CA" b="1" dirty="0">
                <a:solidFill>
                  <a:srgbClr val="000000"/>
                </a:solidFill>
              </a:rPr>
              <a:t>oracle</a:t>
            </a:r>
          </a:p>
        </p:txBody>
      </p:sp>
      <p:sp>
        <p:nvSpPr>
          <p:cNvPr id="3" name="Content Placeholder 2"/>
          <p:cNvSpPr>
            <a:spLocks noGrp="1"/>
          </p:cNvSpPr>
          <p:nvPr>
            <p:ph idx="1"/>
          </p:nvPr>
        </p:nvSpPr>
        <p:spPr>
          <a:xfrm>
            <a:off x="157446" y="820057"/>
            <a:ext cx="8471825" cy="2828234"/>
          </a:xfrm>
        </p:spPr>
        <p:txBody>
          <a:bodyPr>
            <a:normAutofit/>
          </a:bodyPr>
          <a:lstStyle/>
          <a:p>
            <a:r>
              <a:rPr lang="en-CA" sz="2400" dirty="0">
                <a:solidFill>
                  <a:srgbClr val="000000"/>
                </a:solidFill>
              </a:rPr>
              <a:t>Suppose there is a </a:t>
            </a:r>
            <a:r>
              <a:rPr lang="en-CA" sz="2400" b="1" dirty="0">
                <a:solidFill>
                  <a:srgbClr val="000000"/>
                </a:solidFill>
              </a:rPr>
              <a:t>non-deterministic</a:t>
            </a:r>
            <a:r>
              <a:rPr lang="en-CA" sz="2400" dirty="0">
                <a:solidFill>
                  <a:srgbClr val="000000"/>
                </a:solidFill>
              </a:rPr>
              <a:t> </a:t>
            </a:r>
            <a:r>
              <a:rPr lang="en-CA" sz="2400" b="1" dirty="0">
                <a:solidFill>
                  <a:srgbClr val="000000"/>
                </a:solidFill>
              </a:rPr>
              <a:t>oracle,</a:t>
            </a:r>
            <a:br>
              <a:rPr lang="en-CA" sz="2400" b="1" dirty="0">
                <a:solidFill>
                  <a:srgbClr val="000000"/>
                </a:solidFill>
              </a:rPr>
            </a:br>
            <a:r>
              <a:rPr lang="en-CA" sz="2400" dirty="0">
                <a:solidFill>
                  <a:srgbClr val="000000"/>
                </a:solidFill>
              </a:rPr>
              <a:t>which returns </a:t>
            </a:r>
            <a:r>
              <a:rPr lang="en-CA" sz="2400" b="1" dirty="0">
                <a:solidFill>
                  <a:srgbClr val="000000"/>
                </a:solidFill>
              </a:rPr>
              <a:t>a subset that sums to 0 </a:t>
            </a:r>
            <a:r>
              <a:rPr lang="en-CA" sz="2400" b="1" u="sng" dirty="0">
                <a:solidFill>
                  <a:srgbClr val="000000"/>
                </a:solidFill>
              </a:rPr>
              <a:t>if one exists</a:t>
            </a:r>
            <a:br>
              <a:rPr lang="en-CA" sz="2400" b="1" u="sng" dirty="0">
                <a:solidFill>
                  <a:srgbClr val="000000"/>
                </a:solidFill>
              </a:rPr>
            </a:br>
            <a:r>
              <a:rPr lang="en-CA" sz="2400" dirty="0">
                <a:solidFill>
                  <a:srgbClr val="000000"/>
                </a:solidFill>
              </a:rPr>
              <a:t>and otherwise can return </a:t>
            </a:r>
            <a:r>
              <a:rPr lang="en-CA" sz="2400" b="1" dirty="0">
                <a:solidFill>
                  <a:srgbClr val="000000"/>
                </a:solidFill>
              </a:rPr>
              <a:t>anything</a:t>
            </a:r>
            <a:r>
              <a:rPr lang="en-CA" sz="2400" dirty="0">
                <a:solidFill>
                  <a:srgbClr val="000000"/>
                </a:solidFill>
              </a:rPr>
              <a:t> (even garbage) </a:t>
            </a:r>
          </a:p>
          <a:p>
            <a:r>
              <a:rPr lang="en-CA" sz="2400" dirty="0">
                <a:solidFill>
                  <a:srgbClr val="000000"/>
                </a:solidFill>
              </a:rPr>
              <a:t>We call the oracle’s output a </a:t>
            </a:r>
            <a:r>
              <a:rPr lang="en-CA" sz="2400" b="1" dirty="0">
                <a:solidFill>
                  <a:srgbClr val="000000"/>
                </a:solidFill>
              </a:rPr>
              <a:t>certificate</a:t>
            </a:r>
          </a:p>
          <a:p>
            <a:r>
              <a:rPr lang="en-CA" sz="2400" dirty="0">
                <a:solidFill>
                  <a:srgbClr val="000000"/>
                </a:solidFill>
              </a:rPr>
              <a:t>Given a </a:t>
            </a:r>
            <a:r>
              <a:rPr lang="en-CA" sz="2400" b="1" dirty="0">
                <a:solidFill>
                  <a:srgbClr val="000000"/>
                </a:solidFill>
              </a:rPr>
              <a:t>certificate, </a:t>
            </a:r>
            <a:r>
              <a:rPr lang="en-CA" sz="2400" dirty="0">
                <a:solidFill>
                  <a:srgbClr val="000000"/>
                </a:solidFill>
              </a:rPr>
              <a:t>can you </a:t>
            </a:r>
            <a:r>
              <a:rPr lang="en-CA" sz="2400" b="1" dirty="0">
                <a:solidFill>
                  <a:srgbClr val="000000"/>
                </a:solidFill>
              </a:rPr>
              <a:t>verify in polytime</a:t>
            </a:r>
            <a:br>
              <a:rPr lang="en-CA" sz="2400" dirty="0">
                <a:solidFill>
                  <a:srgbClr val="000000"/>
                </a:solidFill>
              </a:rPr>
            </a:br>
            <a:r>
              <a:rPr lang="en-CA" sz="2400" dirty="0">
                <a:solidFill>
                  <a:srgbClr val="000000"/>
                </a:solidFill>
              </a:rPr>
              <a:t>whether it describes a solution to the problem?</a:t>
            </a:r>
            <a:endParaRPr lang="en-CA" sz="2400" b="1" u="sng" dirty="0">
              <a:solidFill>
                <a:srgbClr val="000000"/>
              </a:solidFill>
            </a:endParaRPr>
          </a:p>
        </p:txBody>
      </p:sp>
      <p:sp>
        <p:nvSpPr>
          <p:cNvPr id="15" name="Rectangular Callout 14"/>
          <p:cNvSpPr/>
          <p:nvPr/>
        </p:nvSpPr>
        <p:spPr>
          <a:xfrm>
            <a:off x="8324578" y="686328"/>
            <a:ext cx="3709976" cy="1028514"/>
          </a:xfrm>
          <a:prstGeom prst="wedgeRectCallout">
            <a:avLst>
              <a:gd name="adj1" fmla="val -14321"/>
              <a:gd name="adj2" fmla="val 45062"/>
            </a:avLst>
          </a:prstGeom>
          <a:solidFill>
            <a:srgbClr val="FFFFFF"/>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CA" sz="2000" dirty="0">
                <a:solidFill>
                  <a:srgbClr val="000000"/>
                </a:solidFill>
              </a:rPr>
              <a:t>Given a certificate from the oracle, would </a:t>
            </a:r>
            <a:r>
              <a:rPr lang="en-CA" sz="2000" b="1" dirty="0">
                <a:solidFill>
                  <a:srgbClr val="000000"/>
                </a:solidFill>
              </a:rPr>
              <a:t>verify</a:t>
            </a:r>
            <a:r>
              <a:rPr lang="en-CA" sz="2000" dirty="0">
                <a:solidFill>
                  <a:srgbClr val="000000"/>
                </a:solidFill>
              </a:rPr>
              <a:t> solve the problem in </a:t>
            </a:r>
            <a:r>
              <a:rPr lang="en-CA" sz="2000" b="1" dirty="0">
                <a:solidFill>
                  <a:srgbClr val="000000"/>
                </a:solidFill>
              </a:rPr>
              <a:t>poly-time?</a:t>
            </a:r>
          </a:p>
        </p:txBody>
      </p:sp>
      <p:sp>
        <p:nvSpPr>
          <p:cNvPr id="4" name="Slide Number Placeholder 3">
            <a:extLst>
              <a:ext uri="{FF2B5EF4-FFF2-40B4-BE49-F238E27FC236}">
                <a16:creationId xmlns:a16="http://schemas.microsoft.com/office/drawing/2014/main" id="{65E869B1-F0BC-832A-480A-5BE47328F123}"/>
              </a:ext>
            </a:extLst>
          </p:cNvPr>
          <p:cNvSpPr>
            <a:spLocks noGrp="1"/>
          </p:cNvSpPr>
          <p:nvPr>
            <p:ph type="sldNum" sz="quarter" idx="12"/>
          </p:nvPr>
        </p:nvSpPr>
        <p:spPr/>
        <p:txBody>
          <a:bodyPr/>
          <a:lstStyle/>
          <a:p>
            <a:fld id="{D57F1E4F-1CFF-5643-939E-217C01CDF565}" type="slidenum">
              <a:rPr lang="en-US" smtClean="0">
                <a:solidFill>
                  <a:srgbClr val="000000"/>
                </a:solidFill>
              </a:rPr>
              <a:pPr/>
              <a:t>6</a:t>
            </a:fld>
            <a:endParaRPr lang="en-US" dirty="0">
              <a:solidFill>
                <a:srgbClr val="000000"/>
              </a:solidFill>
            </a:endParaRPr>
          </a:p>
        </p:txBody>
      </p:sp>
      <p:sp>
        <p:nvSpPr>
          <p:cNvPr id="6" name="Rectangular Callout 15">
            <a:extLst>
              <a:ext uri="{FF2B5EF4-FFF2-40B4-BE49-F238E27FC236}">
                <a16:creationId xmlns:a16="http://schemas.microsoft.com/office/drawing/2014/main" id="{CC757DB6-50A7-44C1-F6F0-852D1657AC59}"/>
              </a:ext>
            </a:extLst>
          </p:cNvPr>
          <p:cNvSpPr/>
          <p:nvPr/>
        </p:nvSpPr>
        <p:spPr>
          <a:xfrm>
            <a:off x="8324578" y="3215743"/>
            <a:ext cx="3656927" cy="399285"/>
          </a:xfrm>
          <a:prstGeom prst="wedgeRectCallout">
            <a:avLst>
              <a:gd name="adj1" fmla="val -36501"/>
              <a:gd name="adj2" fmla="val 6102"/>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Test whether C sums to 0</a:t>
            </a:r>
            <a:endParaRPr lang="en-CA" b="1" i="1" dirty="0">
              <a:solidFill>
                <a:srgbClr val="000000"/>
              </a:solidFill>
            </a:endParaRPr>
          </a:p>
        </p:txBody>
      </p:sp>
      <mc:AlternateContent xmlns:mc="http://schemas.openxmlformats.org/markup-compatibility/2006">
        <mc:Choice xmlns:a14="http://schemas.microsoft.com/office/drawing/2010/main" Requires="a14">
          <p:sp>
            <p:nvSpPr>
              <p:cNvPr id="7" name="Rectangular Callout 16">
                <a:extLst>
                  <a:ext uri="{FF2B5EF4-FFF2-40B4-BE49-F238E27FC236}">
                    <a16:creationId xmlns:a16="http://schemas.microsoft.com/office/drawing/2014/main" id="{1978FF8C-5813-AB74-2377-5C072247B575}"/>
                  </a:ext>
                </a:extLst>
              </p:cNvPr>
              <p:cNvSpPr/>
              <p:nvPr/>
            </p:nvSpPr>
            <p:spPr>
              <a:xfrm>
                <a:off x="8629271" y="3735032"/>
                <a:ext cx="2988519" cy="316067"/>
              </a:xfrm>
              <a:prstGeom prst="wedgeRectCallout">
                <a:avLst>
                  <a:gd name="adj1" fmla="val -23895"/>
                  <a:gd name="adj2" fmla="val -95199"/>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For loop with </a:t>
                </a:r>
                <a14:m>
                  <m:oMath xmlns:m="http://schemas.openxmlformats.org/officeDocument/2006/math">
                    <m:r>
                      <a:rPr lang="en-US"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𝐶</m:t>
                    </m:r>
                    <m:r>
                      <a:rPr lang="en-US" b="0" i="1" smtClean="0">
                        <a:solidFill>
                          <a:srgbClr val="000000"/>
                        </a:solidFill>
                        <a:latin typeface="Cambria Math" panose="02040503050406030204" pitchFamily="18" charset="0"/>
                      </a:rPr>
                      <m:t>|</m:t>
                    </m:r>
                  </m:oMath>
                </a14:m>
                <a:r>
                  <a:rPr lang="en-CA" b="1" i="1" dirty="0">
                    <a:solidFill>
                      <a:srgbClr val="000000"/>
                    </a:solidFill>
                  </a:rPr>
                  <a:t> </a:t>
                </a:r>
                <a:r>
                  <a:rPr lang="en-CA" dirty="0">
                    <a:solidFill>
                      <a:srgbClr val="000000"/>
                    </a:solidFill>
                  </a:rPr>
                  <a:t>time…</a:t>
                </a:r>
              </a:p>
            </p:txBody>
          </p:sp>
        </mc:Choice>
        <mc:Fallback>
          <p:sp>
            <p:nvSpPr>
              <p:cNvPr id="7" name="Rectangular Callout 16">
                <a:extLst>
                  <a:ext uri="{FF2B5EF4-FFF2-40B4-BE49-F238E27FC236}">
                    <a16:creationId xmlns:a16="http://schemas.microsoft.com/office/drawing/2014/main" id="{1978FF8C-5813-AB74-2377-5C072247B575}"/>
                  </a:ext>
                </a:extLst>
              </p:cNvPr>
              <p:cNvSpPr>
                <a:spLocks noRot="1" noChangeAspect="1" noMove="1" noResize="1" noEditPoints="1" noAdjustHandles="1" noChangeArrowheads="1" noChangeShapeType="1" noTextEdit="1"/>
              </p:cNvSpPr>
              <p:nvPr/>
            </p:nvSpPr>
            <p:spPr>
              <a:xfrm>
                <a:off x="8629271" y="3735032"/>
                <a:ext cx="2988519" cy="316067"/>
              </a:xfrm>
              <a:prstGeom prst="wedgeRectCallout">
                <a:avLst>
                  <a:gd name="adj1" fmla="val -23895"/>
                  <a:gd name="adj2" fmla="val -95199"/>
                </a:avLst>
              </a:prstGeom>
              <a:blipFill>
                <a:blip r:embed="rId4"/>
                <a:stretch>
                  <a:fillRect b="-22785"/>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8" name="Rectangular Callout 18">
                <a:extLst>
                  <a:ext uri="{FF2B5EF4-FFF2-40B4-BE49-F238E27FC236}">
                    <a16:creationId xmlns:a16="http://schemas.microsoft.com/office/drawing/2014/main" id="{F97251A0-C952-E349-9B25-D9958CAA6978}"/>
                  </a:ext>
                </a:extLst>
              </p:cNvPr>
              <p:cNvSpPr/>
              <p:nvPr/>
            </p:nvSpPr>
            <p:spPr>
              <a:xfrm>
                <a:off x="8324578" y="4368552"/>
                <a:ext cx="3531165" cy="1049412"/>
              </a:xfrm>
              <a:prstGeom prst="wedgeRectCallout">
                <a:avLst>
                  <a:gd name="adj1" fmla="val -49290"/>
                  <a:gd name="adj2" fmla="val 7678"/>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Input to </a:t>
                </a:r>
                <a:r>
                  <a:rPr lang="en-US" b="1" dirty="0">
                    <a:solidFill>
                      <a:srgbClr val="000000"/>
                    </a:solidFill>
                  </a:rPr>
                  <a:t>verify</a:t>
                </a:r>
                <a:r>
                  <a:rPr lang="en-US" dirty="0">
                    <a:solidFill>
                      <a:srgbClr val="000000"/>
                    </a:solidFill>
                  </a:rPr>
                  <a:t> is </a:t>
                </a:r>
                <a14:m>
                  <m:oMath xmlns:m="http://schemas.openxmlformats.org/officeDocument/2006/math">
                    <m:d>
                      <m:dPr>
                        <m:ctrlPr>
                          <a:rPr lang="en-US" b="0" i="1" smtClean="0">
                            <a:solidFill>
                              <a:srgbClr val="000000"/>
                            </a:solidFill>
                            <a:latin typeface="Cambria Math" panose="02040503050406030204" pitchFamily="18" charset="0"/>
                          </a:rPr>
                        </m:ctrlPr>
                      </m:dPr>
                      <m:e>
                        <m:r>
                          <a:rPr lang="en-CA" b="0" i="1" smtClean="0">
                            <a:solidFill>
                              <a:srgbClr val="000000"/>
                            </a:solidFill>
                            <a:latin typeface="Cambria Math" panose="02040503050406030204" pitchFamily="18" charset="0"/>
                          </a:rPr>
                          <m:t>𝐼</m:t>
                        </m:r>
                        <m:r>
                          <a:rPr lang="en-US"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𝐶</m:t>
                        </m:r>
                      </m:e>
                    </m:d>
                  </m:oMath>
                </a14:m>
                <a:r>
                  <a:rPr lang="en-US" b="0" dirty="0">
                    <a:solidFill>
                      <a:srgbClr val="000000"/>
                    </a:solidFill>
                  </a:rPr>
                  <a:t>.</a:t>
                </a:r>
                <a:br>
                  <a:rPr lang="en-US" b="0" dirty="0">
                    <a:solidFill>
                      <a:srgbClr val="000000"/>
                    </a:solidFill>
                  </a:rPr>
                </a:br>
                <a:r>
                  <a:rPr lang="en-US" b="0" dirty="0">
                    <a:solidFill>
                      <a:srgbClr val="000000"/>
                    </a:solidFill>
                  </a:rPr>
                  <a:t>Runtime is </a:t>
                </a:r>
                <a14:m>
                  <m:oMath xmlns:m="http://schemas.openxmlformats.org/officeDocument/2006/math">
                    <m:r>
                      <a:rPr lang="en-US" b="0" i="1" smtClean="0">
                        <a:solidFill>
                          <a:srgbClr val="000000"/>
                        </a:solidFill>
                        <a:latin typeface="Cambria Math" panose="02040503050406030204" pitchFamily="18" charset="0"/>
                      </a:rPr>
                      <m:t>𝑂</m:t>
                    </m:r>
                    <m:r>
                      <a:rPr lang="en-US" b="0" i="1" smtClean="0">
                        <a:solidFill>
                          <a:srgbClr val="000000"/>
                        </a:solidFill>
                        <a:latin typeface="Cambria Math" panose="02040503050406030204" pitchFamily="18" charset="0"/>
                      </a:rPr>
                      <m:t>(</m:t>
                    </m:r>
                    <m:d>
                      <m:dPr>
                        <m:begChr m:val="|"/>
                        <m:endChr m:val="|"/>
                        <m:ctrlPr>
                          <a:rPr lang="en-US" b="0" i="1" smtClean="0">
                            <a:solidFill>
                              <a:srgbClr val="000000"/>
                            </a:solidFill>
                            <a:latin typeface="Cambria Math" panose="02040503050406030204" pitchFamily="18" charset="0"/>
                          </a:rPr>
                        </m:ctrlPr>
                      </m:dPr>
                      <m:e>
                        <m:r>
                          <a:rPr lang="en-CA" b="0" i="1" smtClean="0">
                            <a:solidFill>
                              <a:srgbClr val="000000"/>
                            </a:solidFill>
                            <a:latin typeface="Cambria Math" panose="02040503050406030204" pitchFamily="18" charset="0"/>
                          </a:rPr>
                          <m:t>𝐶</m:t>
                        </m:r>
                      </m:e>
                    </m:d>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𝐼</m:t>
                    </m:r>
                    <m:r>
                      <a:rPr lang="en-CA" b="0" i="1" smtClean="0">
                        <a:solidFill>
                          <a:srgbClr val="000000"/>
                        </a:solidFill>
                        <a:latin typeface="Cambria Math" panose="02040503050406030204" pitchFamily="18" charset="0"/>
                      </a:rPr>
                      <m:t>|)</m:t>
                    </m:r>
                  </m:oMath>
                </a14:m>
                <a:r>
                  <a:rPr lang="en-CA" dirty="0">
                    <a:solidFill>
                      <a:srgbClr val="000000"/>
                    </a:solidFill>
                  </a:rPr>
                  <a:t>, which is in </a:t>
                </a:r>
                <a14:m>
                  <m:oMath xmlns:m="http://schemas.openxmlformats.org/officeDocument/2006/math">
                    <m:r>
                      <a:rPr lang="en-US" b="0" i="1" smtClean="0">
                        <a:solidFill>
                          <a:srgbClr val="000000"/>
                        </a:solidFill>
                        <a:latin typeface="Cambria Math" panose="02040503050406030204" pitchFamily="18" charset="0"/>
                      </a:rPr>
                      <m:t>𝑂</m:t>
                    </m:r>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𝑆𝑖𝑧𝑒</m:t>
                    </m:r>
                    <m:sSup>
                      <m:sSupPr>
                        <m:ctrlPr>
                          <a:rPr lang="en-CA" b="0" i="1" smtClean="0">
                            <a:solidFill>
                              <a:srgbClr val="000000"/>
                            </a:solidFill>
                            <a:latin typeface="Cambria Math" panose="02040503050406030204" pitchFamily="18" charset="0"/>
                          </a:rPr>
                        </m:ctrlPr>
                      </m:sSupPr>
                      <m:e>
                        <m:d>
                          <m:dPr>
                            <m:ctrlPr>
                              <a:rPr lang="en-US" b="0" i="1" smtClean="0">
                                <a:solidFill>
                                  <a:srgbClr val="000000"/>
                                </a:solidFill>
                                <a:latin typeface="Cambria Math" panose="02040503050406030204" pitchFamily="18" charset="0"/>
                              </a:rPr>
                            </m:ctrlPr>
                          </m:dPr>
                          <m:e>
                            <m:r>
                              <a:rPr lang="en-US" b="0" i="1" smtClean="0">
                                <a:solidFill>
                                  <a:srgbClr val="000000"/>
                                </a:solidFill>
                                <a:latin typeface="Cambria Math" panose="02040503050406030204" pitchFamily="18" charset="0"/>
                              </a:rPr>
                              <m:t>𝐼</m:t>
                            </m:r>
                          </m:e>
                        </m:d>
                      </m:e>
                      <m:sup>
                        <m:r>
                          <a:rPr lang="en-CA" b="0" i="1" smtClean="0">
                            <a:solidFill>
                              <a:srgbClr val="000000"/>
                            </a:solidFill>
                            <a:latin typeface="Cambria Math" panose="02040503050406030204" pitchFamily="18" charset="0"/>
                          </a:rPr>
                          <m:t>2</m:t>
                        </m:r>
                      </m:sup>
                    </m:sSup>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𝑂</m:t>
                    </m:r>
                    <m:r>
                      <a:rPr lang="en-US" b="0" i="1" smtClean="0">
                        <a:solidFill>
                          <a:srgbClr val="000000"/>
                        </a:solidFill>
                        <a:latin typeface="Cambria Math" panose="02040503050406030204" pitchFamily="18" charset="0"/>
                      </a:rPr>
                      <m:t>(</m:t>
                    </m:r>
                    <m:sSup>
                      <m:sSupPr>
                        <m:ctrlPr>
                          <a:rPr lang="en-CA" b="0" i="1" smtClean="0">
                            <a:solidFill>
                              <a:srgbClr val="000000"/>
                            </a:solidFill>
                            <a:latin typeface="Cambria Math" panose="02040503050406030204" pitchFamily="18" charset="0"/>
                          </a:rPr>
                        </m:ctrlPr>
                      </m:sSupPr>
                      <m:e>
                        <m:d>
                          <m:dPr>
                            <m:ctrlPr>
                              <a:rPr lang="en-CA" b="0" i="1" smtClean="0">
                                <a:solidFill>
                                  <a:srgbClr val="000000"/>
                                </a:solidFill>
                                <a:latin typeface="Cambria Math" panose="02040503050406030204" pitchFamily="18" charset="0"/>
                              </a:rPr>
                            </m:ctrlPr>
                          </m:dPr>
                          <m:e>
                            <m:d>
                              <m:dPr>
                                <m:begChr m:val="|"/>
                                <m:endChr m:val="|"/>
                                <m:ctrlPr>
                                  <a:rPr lang="en-US" b="0" i="1" smtClean="0">
                                    <a:solidFill>
                                      <a:srgbClr val="000000"/>
                                    </a:solidFill>
                                    <a:latin typeface="Cambria Math" panose="02040503050406030204" pitchFamily="18" charset="0"/>
                                  </a:rPr>
                                </m:ctrlPr>
                              </m:dPr>
                              <m:e>
                                <m:r>
                                  <a:rPr lang="en-CA" b="0" i="1" smtClean="0">
                                    <a:solidFill>
                                      <a:srgbClr val="000000"/>
                                    </a:solidFill>
                                    <a:latin typeface="Cambria Math" panose="02040503050406030204" pitchFamily="18" charset="0"/>
                                  </a:rPr>
                                  <m:t>𝐶</m:t>
                                </m:r>
                              </m:e>
                            </m:d>
                            <m:r>
                              <a:rPr lang="en-US" b="0" i="1" smtClean="0">
                                <a:solidFill>
                                  <a:srgbClr val="000000"/>
                                </a:solidFill>
                                <a:latin typeface="Cambria Math" panose="02040503050406030204" pitchFamily="18" charset="0"/>
                              </a:rPr>
                              <m:t>+</m:t>
                            </m:r>
                            <m:d>
                              <m:dPr>
                                <m:begChr m:val="|"/>
                                <m:endChr m:val="|"/>
                                <m:ctrlPr>
                                  <a:rPr lang="en-US" b="0" i="1" smtClean="0">
                                    <a:solidFill>
                                      <a:srgbClr val="000000"/>
                                    </a:solidFill>
                                    <a:latin typeface="Cambria Math" panose="02040503050406030204" pitchFamily="18" charset="0"/>
                                  </a:rPr>
                                </m:ctrlPr>
                              </m:dPr>
                              <m:e>
                                <m:r>
                                  <a:rPr lang="en-CA" b="0" i="1" smtClean="0">
                                    <a:solidFill>
                                      <a:srgbClr val="000000"/>
                                    </a:solidFill>
                                    <a:latin typeface="Cambria Math" panose="02040503050406030204" pitchFamily="18" charset="0"/>
                                  </a:rPr>
                                  <m:t>𝐼</m:t>
                                </m:r>
                              </m:e>
                            </m:d>
                          </m:e>
                        </m:d>
                      </m:e>
                      <m:sup>
                        <m:r>
                          <a:rPr lang="en-CA" b="0" i="1" smtClean="0">
                            <a:solidFill>
                              <a:srgbClr val="000000"/>
                            </a:solidFill>
                            <a:latin typeface="Cambria Math" panose="02040503050406030204" pitchFamily="18" charset="0"/>
                          </a:rPr>
                          <m:t>2</m:t>
                        </m:r>
                      </m:sup>
                    </m:sSup>
                    <m:r>
                      <a:rPr lang="en-US" b="0" i="1" smtClean="0">
                        <a:solidFill>
                          <a:srgbClr val="000000"/>
                        </a:solidFill>
                        <a:latin typeface="Cambria Math" panose="02040503050406030204" pitchFamily="18" charset="0"/>
                      </a:rPr>
                      <m:t>)</m:t>
                    </m:r>
                  </m:oMath>
                </a14:m>
                <a:r>
                  <a:rPr lang="en-CA" dirty="0">
                    <a:solidFill>
                      <a:srgbClr val="000000"/>
                    </a:solidFill>
                  </a:rPr>
                  <a:t> </a:t>
                </a:r>
              </a:p>
            </p:txBody>
          </p:sp>
        </mc:Choice>
        <mc:Fallback>
          <p:sp>
            <p:nvSpPr>
              <p:cNvPr id="8" name="Rectangular Callout 18">
                <a:extLst>
                  <a:ext uri="{FF2B5EF4-FFF2-40B4-BE49-F238E27FC236}">
                    <a16:creationId xmlns:a16="http://schemas.microsoft.com/office/drawing/2014/main" id="{F97251A0-C952-E349-9B25-D9958CAA6978}"/>
                  </a:ext>
                </a:extLst>
              </p:cNvPr>
              <p:cNvSpPr>
                <a:spLocks noRot="1" noChangeAspect="1" noMove="1" noResize="1" noEditPoints="1" noAdjustHandles="1" noChangeArrowheads="1" noChangeShapeType="1" noTextEdit="1"/>
              </p:cNvSpPr>
              <p:nvPr/>
            </p:nvSpPr>
            <p:spPr>
              <a:xfrm>
                <a:off x="8324578" y="4368552"/>
                <a:ext cx="3531165" cy="1049412"/>
              </a:xfrm>
              <a:prstGeom prst="wedgeRectCallout">
                <a:avLst>
                  <a:gd name="adj1" fmla="val -49290"/>
                  <a:gd name="adj2" fmla="val 7678"/>
                </a:avLst>
              </a:prstGeom>
              <a:blipFill>
                <a:blip r:embed="rId5"/>
                <a:stretch>
                  <a:fillRect l="-687" r="-1890"/>
                </a:stretch>
              </a:blipFill>
              <a:ln>
                <a:solidFill>
                  <a:srgbClr val="000000"/>
                </a:solidFill>
              </a:ln>
            </p:spPr>
            <p:txBody>
              <a:bodyPr/>
              <a:lstStyle/>
              <a:p>
                <a:r>
                  <a:rPr lang="en-CA">
                    <a:noFill/>
                  </a:rPr>
                  <a:t> </a:t>
                </a:r>
              </a:p>
            </p:txBody>
          </p:sp>
        </mc:Fallback>
      </mc:AlternateContent>
      <p:sp>
        <p:nvSpPr>
          <p:cNvPr id="9" name="Rectangular Callout 15">
            <a:extLst>
              <a:ext uri="{FF2B5EF4-FFF2-40B4-BE49-F238E27FC236}">
                <a16:creationId xmlns:a16="http://schemas.microsoft.com/office/drawing/2014/main" id="{0F745FFE-7925-D39C-F870-48F91ACC9A44}"/>
              </a:ext>
            </a:extLst>
          </p:cNvPr>
          <p:cNvSpPr/>
          <p:nvPr/>
        </p:nvSpPr>
        <p:spPr>
          <a:xfrm>
            <a:off x="8324578" y="2096197"/>
            <a:ext cx="3656927" cy="399285"/>
          </a:xfrm>
          <a:prstGeom prst="wedgeRectCallout">
            <a:avLst>
              <a:gd name="adj1" fmla="val -36501"/>
              <a:gd name="adj2" fmla="val 6102"/>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Test whether C is a subset of I</a:t>
            </a:r>
            <a:endParaRPr lang="en-CA" b="1" i="1" dirty="0">
              <a:solidFill>
                <a:srgbClr val="000000"/>
              </a:solidFill>
            </a:endParaRPr>
          </a:p>
        </p:txBody>
      </p:sp>
      <mc:AlternateContent xmlns:mc="http://schemas.openxmlformats.org/markup-compatibility/2006">
        <mc:Choice xmlns:a14="http://schemas.microsoft.com/office/drawing/2010/main" Requires="a14">
          <p:sp>
            <p:nvSpPr>
              <p:cNvPr id="10" name="Rectangular Callout 16">
                <a:extLst>
                  <a:ext uri="{FF2B5EF4-FFF2-40B4-BE49-F238E27FC236}">
                    <a16:creationId xmlns:a16="http://schemas.microsoft.com/office/drawing/2014/main" id="{94A06150-59E0-A12B-0164-4EA438AE3E4E}"/>
                  </a:ext>
                </a:extLst>
              </p:cNvPr>
              <p:cNvSpPr/>
              <p:nvPr/>
            </p:nvSpPr>
            <p:spPr>
              <a:xfrm>
                <a:off x="8717947" y="2602791"/>
                <a:ext cx="3316607" cy="316067"/>
              </a:xfrm>
              <a:prstGeom prst="wedgeRectCallout">
                <a:avLst>
                  <a:gd name="adj1" fmla="val -16773"/>
                  <a:gd name="adj2" fmla="val -101811"/>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For loop with </a:t>
                </a:r>
                <a14:m>
                  <m:oMath xmlns:m="http://schemas.openxmlformats.org/officeDocument/2006/math">
                    <m:d>
                      <m:dPr>
                        <m:begChr m:val="|"/>
                        <m:endChr m:val="|"/>
                        <m:ctrlPr>
                          <a:rPr lang="en-US" b="0" i="1" smtClean="0">
                            <a:solidFill>
                              <a:srgbClr val="000000"/>
                            </a:solidFill>
                            <a:latin typeface="Cambria Math" panose="02040503050406030204" pitchFamily="18" charset="0"/>
                          </a:rPr>
                        </m:ctrlPr>
                      </m:dPr>
                      <m:e>
                        <m:r>
                          <a:rPr lang="en-CA" b="0" i="1" smtClean="0">
                            <a:solidFill>
                              <a:srgbClr val="000000"/>
                            </a:solidFill>
                            <a:latin typeface="Cambria Math" panose="02040503050406030204" pitchFamily="18" charset="0"/>
                          </a:rPr>
                          <m:t>𝐶</m:t>
                        </m:r>
                      </m:e>
                    </m:d>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𝐼</m:t>
                    </m:r>
                    <m:r>
                      <a:rPr lang="en-CA" b="0" i="1" smtClean="0">
                        <a:solidFill>
                          <a:srgbClr val="000000"/>
                        </a:solidFill>
                        <a:latin typeface="Cambria Math" panose="02040503050406030204" pitchFamily="18" charset="0"/>
                      </a:rPr>
                      <m:t>|</m:t>
                    </m:r>
                  </m:oMath>
                </a14:m>
                <a:r>
                  <a:rPr lang="en-CA" b="1" i="1" dirty="0">
                    <a:solidFill>
                      <a:srgbClr val="000000"/>
                    </a:solidFill>
                  </a:rPr>
                  <a:t> </a:t>
                </a:r>
                <a:r>
                  <a:rPr lang="en-CA" dirty="0">
                    <a:solidFill>
                      <a:srgbClr val="000000"/>
                    </a:solidFill>
                  </a:rPr>
                  <a:t>time…</a:t>
                </a:r>
              </a:p>
            </p:txBody>
          </p:sp>
        </mc:Choice>
        <mc:Fallback>
          <p:sp>
            <p:nvSpPr>
              <p:cNvPr id="10" name="Rectangular Callout 16">
                <a:extLst>
                  <a:ext uri="{FF2B5EF4-FFF2-40B4-BE49-F238E27FC236}">
                    <a16:creationId xmlns:a16="http://schemas.microsoft.com/office/drawing/2014/main" id="{94A06150-59E0-A12B-0164-4EA438AE3E4E}"/>
                  </a:ext>
                </a:extLst>
              </p:cNvPr>
              <p:cNvSpPr>
                <a:spLocks noRot="1" noChangeAspect="1" noMove="1" noResize="1" noEditPoints="1" noAdjustHandles="1" noChangeArrowheads="1" noChangeShapeType="1" noTextEdit="1"/>
              </p:cNvSpPr>
              <p:nvPr/>
            </p:nvSpPr>
            <p:spPr>
              <a:xfrm>
                <a:off x="8717947" y="2602791"/>
                <a:ext cx="3316607" cy="316067"/>
              </a:xfrm>
              <a:prstGeom prst="wedgeRectCallout">
                <a:avLst>
                  <a:gd name="adj1" fmla="val -16773"/>
                  <a:gd name="adj2" fmla="val -101811"/>
                </a:avLst>
              </a:prstGeom>
              <a:blipFill>
                <a:blip r:embed="rId6"/>
                <a:stretch>
                  <a:fillRect b="-21951"/>
                </a:stretch>
              </a:blipFill>
              <a:ln>
                <a:solidFill>
                  <a:srgbClr val="000000"/>
                </a:solidFill>
              </a:ln>
            </p:spPr>
            <p:txBody>
              <a:bodyPr/>
              <a:lstStyle/>
              <a:p>
                <a:r>
                  <a:rPr lang="en-CA">
                    <a:noFill/>
                  </a:rPr>
                  <a:t> </a:t>
                </a:r>
              </a:p>
            </p:txBody>
          </p:sp>
        </mc:Fallback>
      </mc:AlternateContent>
    </p:spTree>
    <p:extLst>
      <p:ext uri="{BB962C8B-B14F-4D97-AF65-F5344CB8AC3E}">
        <p14:creationId xmlns:p14="http://schemas.microsoft.com/office/powerpoint/2010/main" val="2321937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583" y="54500"/>
            <a:ext cx="11924129" cy="1028386"/>
          </a:xfrm>
        </p:spPr>
        <p:txBody>
          <a:bodyPr>
            <a:normAutofit fontScale="90000"/>
          </a:bodyPr>
          <a:lstStyle/>
          <a:p>
            <a:r>
              <a:rPr lang="en-CA" b="1" dirty="0">
                <a:solidFill>
                  <a:srgbClr val="000000"/>
                </a:solidFill>
              </a:rPr>
              <a:t>Dumb Subset-sum algorithm:</a:t>
            </a:r>
            <a:br>
              <a:rPr lang="en-CA" dirty="0">
                <a:solidFill>
                  <a:srgbClr val="000000"/>
                </a:solidFill>
              </a:rPr>
            </a:br>
            <a:r>
              <a:rPr lang="en-CA" dirty="0">
                <a:solidFill>
                  <a:srgbClr val="000000"/>
                </a:solidFill>
              </a:rPr>
              <a:t>Pretend you’re an oracle and make certs.</a:t>
            </a:r>
            <a:endParaRPr lang="en-CA" b="1" dirty="0">
              <a:solidFill>
                <a:srgbClr val="000000"/>
              </a:solidFill>
            </a:endParaRPr>
          </a:p>
        </p:txBody>
      </p:sp>
      <p:pic>
        <p:nvPicPr>
          <p:cNvPr id="13" name="Picture 6">
            <a:extLst>
              <a:ext uri="{FF2B5EF4-FFF2-40B4-BE49-F238E27FC236}">
                <a16:creationId xmlns:a16="http://schemas.microsoft.com/office/drawing/2014/main" id="{76657361-06EE-ADC2-CF89-374566B3E2B0}"/>
              </a:ext>
            </a:extLst>
          </p:cNvPr>
          <p:cNvPicPr>
            <a:picLocks/>
          </p:cNvPicPr>
          <p:nvPr/>
        </p:nvPicPr>
        <p:blipFill>
          <a:blip r:embed="rId3"/>
          <a:stretch>
            <a:fillRect/>
          </a:stretch>
        </p:blipFill>
        <p:spPr>
          <a:xfrm>
            <a:off x="1250742" y="1268634"/>
            <a:ext cx="7524750" cy="1209675"/>
          </a:xfrm>
          <a:prstGeom prst="rect">
            <a:avLst/>
          </a:prstGeom>
        </p:spPr>
      </p:pic>
      <p:sp>
        <p:nvSpPr>
          <p:cNvPr id="5" name="Rectangular Callout 4"/>
          <p:cNvSpPr/>
          <p:nvPr/>
        </p:nvSpPr>
        <p:spPr>
          <a:xfrm>
            <a:off x="9012520" y="1170672"/>
            <a:ext cx="2584541" cy="682663"/>
          </a:xfrm>
          <a:prstGeom prst="wedgeRectCallout">
            <a:avLst>
              <a:gd name="adj1" fmla="val -94459"/>
              <a:gd name="adj2" fmla="val 28010"/>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Generate </a:t>
            </a:r>
            <a:r>
              <a:rPr lang="en-CA" b="1" dirty="0">
                <a:solidFill>
                  <a:srgbClr val="000000"/>
                </a:solidFill>
              </a:rPr>
              <a:t>every subset</a:t>
            </a:r>
            <a:r>
              <a:rPr lang="en-CA" dirty="0">
                <a:solidFill>
                  <a:srgbClr val="000000"/>
                </a:solidFill>
              </a:rPr>
              <a:t> </a:t>
            </a:r>
            <a:r>
              <a:rPr lang="en-CA" b="1" dirty="0">
                <a:solidFill>
                  <a:srgbClr val="000000"/>
                </a:solidFill>
              </a:rPr>
              <a:t>certificate</a:t>
            </a:r>
            <a:r>
              <a:rPr lang="en-CA" dirty="0">
                <a:solidFill>
                  <a:srgbClr val="000000"/>
                </a:solidFill>
              </a:rPr>
              <a:t> </a:t>
            </a:r>
            <a:r>
              <a:rPr lang="en-CA" b="1" dirty="0">
                <a:solidFill>
                  <a:srgbClr val="000000"/>
                </a:solidFill>
              </a:rPr>
              <a:t>S</a:t>
            </a:r>
          </a:p>
        </p:txBody>
      </p:sp>
      <p:sp>
        <p:nvSpPr>
          <p:cNvPr id="6" name="Rectangular Callout 5"/>
          <p:cNvSpPr/>
          <p:nvPr/>
        </p:nvSpPr>
        <p:spPr>
          <a:xfrm>
            <a:off x="9167603" y="1919037"/>
            <a:ext cx="2737184" cy="682663"/>
          </a:xfrm>
          <a:prstGeom prst="wedgeRectCallout">
            <a:avLst>
              <a:gd name="adj1" fmla="val -67710"/>
              <a:gd name="adj2" fmla="val -33554"/>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rgbClr val="000000"/>
                </a:solidFill>
              </a:rPr>
              <a:t>Verify</a:t>
            </a:r>
            <a:r>
              <a:rPr lang="en-CA" dirty="0">
                <a:solidFill>
                  <a:srgbClr val="000000"/>
                </a:solidFill>
              </a:rPr>
              <a:t> </a:t>
            </a:r>
            <a:r>
              <a:rPr lang="en-CA" b="1" dirty="0">
                <a:solidFill>
                  <a:srgbClr val="000000"/>
                </a:solidFill>
              </a:rPr>
              <a:t>certificate S</a:t>
            </a:r>
            <a:br>
              <a:rPr lang="en-CA" dirty="0">
                <a:solidFill>
                  <a:srgbClr val="000000"/>
                </a:solidFill>
              </a:rPr>
            </a:br>
            <a:r>
              <a:rPr lang="en-CA" dirty="0">
                <a:solidFill>
                  <a:srgbClr val="000000"/>
                </a:solidFill>
              </a:rPr>
              <a:t>(valid + sums to zero)</a:t>
            </a:r>
          </a:p>
        </p:txBody>
      </p:sp>
      <p:sp>
        <p:nvSpPr>
          <p:cNvPr id="8" name="Rectangular Callout 7"/>
          <p:cNvSpPr/>
          <p:nvPr/>
        </p:nvSpPr>
        <p:spPr>
          <a:xfrm>
            <a:off x="1694085" y="3787547"/>
            <a:ext cx="3923880" cy="682663"/>
          </a:xfrm>
          <a:prstGeom prst="wedgeRectCallout">
            <a:avLst>
              <a:gd name="adj1" fmla="val -36501"/>
              <a:gd name="adj2" fmla="val 6102"/>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rgbClr val="000000"/>
                </a:solidFill>
              </a:rPr>
              <a:t>Generating these </a:t>
            </a:r>
            <a:r>
              <a:rPr lang="en-CA" dirty="0">
                <a:solidFill>
                  <a:srgbClr val="000000"/>
                </a:solidFill>
              </a:rPr>
              <a:t>certificates is expensive; exponential</a:t>
            </a:r>
            <a:r>
              <a:rPr lang="en-CA" b="1" dirty="0">
                <a:solidFill>
                  <a:srgbClr val="000000"/>
                </a:solidFill>
              </a:rPr>
              <a:t> </a:t>
            </a:r>
            <a:r>
              <a:rPr lang="en-CA" dirty="0">
                <a:solidFill>
                  <a:srgbClr val="000000"/>
                </a:solidFill>
              </a:rPr>
              <a:t>time!</a:t>
            </a:r>
            <a:endParaRPr lang="en-CA" b="1" dirty="0">
              <a:solidFill>
                <a:srgbClr val="000000"/>
              </a:solidFill>
            </a:endParaRPr>
          </a:p>
        </p:txBody>
      </p:sp>
      <mc:AlternateContent xmlns:mc="http://schemas.openxmlformats.org/markup-compatibility/2006">
        <mc:Choice xmlns:a14="http://schemas.microsoft.com/office/drawing/2010/main" Requires="a14">
          <p:sp>
            <p:nvSpPr>
              <p:cNvPr id="9" name="Rectangular Callout 8"/>
              <p:cNvSpPr/>
              <p:nvPr/>
            </p:nvSpPr>
            <p:spPr>
              <a:xfrm>
                <a:off x="5538774" y="4046850"/>
                <a:ext cx="4237121" cy="682663"/>
              </a:xfrm>
              <a:prstGeom prst="wedgeRectCallout">
                <a:avLst>
                  <a:gd name="adj1" fmla="val -36501"/>
                  <a:gd name="adj2" fmla="val 6102"/>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But </a:t>
                </a:r>
                <a:r>
                  <a:rPr lang="en-CA" b="1" dirty="0">
                    <a:solidFill>
                      <a:srgbClr val="000000"/>
                    </a:solidFill>
                  </a:rPr>
                  <a:t>verifying one </a:t>
                </a:r>
                <a:r>
                  <a:rPr lang="en-CA" dirty="0">
                    <a:solidFill>
                      <a:srgbClr val="000000"/>
                    </a:solidFill>
                  </a:rPr>
                  <a:t>certificate is fast;</a:t>
                </a:r>
                <a:br>
                  <a:rPr lang="en-CA" dirty="0">
                    <a:solidFill>
                      <a:srgbClr val="000000"/>
                    </a:solidFill>
                  </a:rPr>
                </a:br>
                <a:r>
                  <a:rPr lang="en-CA" dirty="0">
                    <a:solidFill>
                      <a:srgbClr val="000000"/>
                    </a:solidFill>
                  </a:rPr>
                  <a:t>runtime is </a:t>
                </a:r>
                <a14:m>
                  <m:oMath xmlns:m="http://schemas.openxmlformats.org/officeDocument/2006/math">
                    <m:r>
                      <a:rPr lang="en-US" b="0" i="1" smtClean="0">
                        <a:solidFill>
                          <a:srgbClr val="000000"/>
                        </a:solidFill>
                        <a:latin typeface="Cambria Math" panose="02040503050406030204" pitchFamily="18" charset="0"/>
                      </a:rPr>
                      <m:t>𝑝𝑜𝑙𝑦</m:t>
                    </m:r>
                    <m:r>
                      <a:rPr lang="en-US" b="0" i="1" smtClean="0">
                        <a:solidFill>
                          <a:srgbClr val="000000"/>
                        </a:solidFill>
                        <a:latin typeface="Cambria Math" panose="02040503050406030204" pitchFamily="18" charset="0"/>
                      </a:rPr>
                      <m:t>(</m:t>
                    </m:r>
                    <m:d>
                      <m:dPr>
                        <m:begChr m:val="|"/>
                        <m:endChr m:val="|"/>
                        <m:ctrlPr>
                          <a:rPr lang="en-US" b="0" i="1" smtClean="0">
                            <a:solidFill>
                              <a:srgbClr val="000000"/>
                            </a:solidFill>
                            <a:latin typeface="Cambria Math" panose="02040503050406030204" pitchFamily="18" charset="0"/>
                          </a:rPr>
                        </m:ctrlPr>
                      </m:dPr>
                      <m:e>
                        <m:r>
                          <a:rPr lang="en-US" b="0" i="1" smtClean="0">
                            <a:solidFill>
                              <a:srgbClr val="000000"/>
                            </a:solidFill>
                            <a:latin typeface="Cambria Math" panose="02040503050406030204" pitchFamily="18" charset="0"/>
                          </a:rPr>
                          <m:t>𝑆</m:t>
                        </m:r>
                      </m:e>
                    </m:d>
                    <m:r>
                      <a:rPr lang="en-US" b="0" i="1" smtClean="0">
                        <a:solidFill>
                          <a:srgbClr val="000000"/>
                        </a:solidFill>
                        <a:latin typeface="Cambria Math" panose="02040503050406030204" pitchFamily="18" charset="0"/>
                      </a:rPr>
                      <m:t>)</m:t>
                    </m:r>
                  </m:oMath>
                </a14:m>
                <a:endParaRPr lang="en-CA" b="1" i="1" dirty="0">
                  <a:solidFill>
                    <a:srgbClr val="000000"/>
                  </a:solidFill>
                </a:endParaRPr>
              </a:p>
            </p:txBody>
          </p:sp>
        </mc:Choice>
        <mc:Fallback>
          <p:sp>
            <p:nvSpPr>
              <p:cNvPr id="9" name="Rectangular Callout 8"/>
              <p:cNvSpPr>
                <a:spLocks noRot="1" noChangeAspect="1" noMove="1" noResize="1" noEditPoints="1" noAdjustHandles="1" noChangeArrowheads="1" noChangeShapeType="1" noTextEdit="1"/>
              </p:cNvSpPr>
              <p:nvPr/>
            </p:nvSpPr>
            <p:spPr>
              <a:xfrm>
                <a:off x="5538774" y="4046850"/>
                <a:ext cx="4237121" cy="682663"/>
              </a:xfrm>
              <a:prstGeom prst="wedgeRectCallout">
                <a:avLst>
                  <a:gd name="adj1" fmla="val -36501"/>
                  <a:gd name="adj2" fmla="val 6102"/>
                </a:avLst>
              </a:prstGeom>
              <a:blipFill>
                <a:blip r:embed="rId4"/>
                <a:stretch>
                  <a:fillRect t="-870" b="-8696"/>
                </a:stretch>
              </a:blipFill>
              <a:ln>
                <a:solidFill>
                  <a:srgbClr val="000000"/>
                </a:solidFill>
              </a:ln>
            </p:spPr>
            <p:txBody>
              <a:bodyPr/>
              <a:lstStyle/>
              <a:p>
                <a:r>
                  <a:rPr lang="en-CA">
                    <a:noFill/>
                  </a:rPr>
                  <a:t> </a:t>
                </a:r>
              </a:p>
            </p:txBody>
          </p:sp>
        </mc:Fallback>
      </mc:AlternateContent>
      <p:sp>
        <p:nvSpPr>
          <p:cNvPr id="10" name="Rectangular Callout 9"/>
          <p:cNvSpPr/>
          <p:nvPr/>
        </p:nvSpPr>
        <p:spPr>
          <a:xfrm>
            <a:off x="320948" y="2610717"/>
            <a:ext cx="6166833" cy="952513"/>
          </a:xfrm>
          <a:prstGeom prst="wedgeRectCallout">
            <a:avLst>
              <a:gd name="adj1" fmla="val -36501"/>
              <a:gd name="adj2" fmla="val 6102"/>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If any certificate S sums to zero,</a:t>
            </a:r>
            <a:br>
              <a:rPr lang="en-CA" dirty="0">
                <a:solidFill>
                  <a:srgbClr val="000000"/>
                </a:solidFill>
              </a:rPr>
            </a:br>
            <a:r>
              <a:rPr lang="en-CA" dirty="0">
                <a:solidFill>
                  <a:srgbClr val="000000"/>
                </a:solidFill>
              </a:rPr>
              <a:t>it is a </a:t>
            </a:r>
            <a:r>
              <a:rPr lang="en-CA" b="1" dirty="0">
                <a:solidFill>
                  <a:srgbClr val="000000"/>
                </a:solidFill>
              </a:rPr>
              <a:t>yes-certificate </a:t>
            </a:r>
            <a:r>
              <a:rPr lang="en-CA" dirty="0">
                <a:solidFill>
                  <a:srgbClr val="000000"/>
                </a:solidFill>
              </a:rPr>
              <a:t>(a proof that the answer to the decision problem is “true”), and we return true</a:t>
            </a:r>
          </a:p>
        </p:txBody>
      </p:sp>
      <p:sp>
        <p:nvSpPr>
          <p:cNvPr id="12" name="Rectangular Callout 11"/>
          <p:cNvSpPr/>
          <p:nvPr/>
        </p:nvSpPr>
        <p:spPr>
          <a:xfrm>
            <a:off x="6419858" y="2807400"/>
            <a:ext cx="5540327" cy="943359"/>
          </a:xfrm>
          <a:prstGeom prst="wedgeRectCallout">
            <a:avLst>
              <a:gd name="adj1" fmla="val -36501"/>
              <a:gd name="adj2" fmla="val 6102"/>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A certificates that does </a:t>
            </a:r>
            <a:r>
              <a:rPr lang="en-CA" b="1" dirty="0">
                <a:solidFill>
                  <a:srgbClr val="000000"/>
                </a:solidFill>
              </a:rPr>
              <a:t>not </a:t>
            </a:r>
            <a:r>
              <a:rPr lang="en-CA" dirty="0">
                <a:solidFill>
                  <a:srgbClr val="000000"/>
                </a:solidFill>
              </a:rPr>
              <a:t>sum to zero</a:t>
            </a:r>
            <a:br>
              <a:rPr lang="en-CA" dirty="0">
                <a:solidFill>
                  <a:srgbClr val="000000"/>
                </a:solidFill>
              </a:rPr>
            </a:br>
            <a:r>
              <a:rPr lang="en-CA" dirty="0">
                <a:solidFill>
                  <a:srgbClr val="000000"/>
                </a:solidFill>
              </a:rPr>
              <a:t>doesn’t really prove anything (would need to know that </a:t>
            </a:r>
            <a:r>
              <a:rPr lang="en-CA" b="1" dirty="0">
                <a:solidFill>
                  <a:srgbClr val="000000"/>
                </a:solidFill>
              </a:rPr>
              <a:t>all</a:t>
            </a:r>
            <a:r>
              <a:rPr lang="en-CA" dirty="0">
                <a:solidFill>
                  <a:srgbClr val="000000"/>
                </a:solidFill>
              </a:rPr>
              <a:t> certificates sum to non-zero)</a:t>
            </a:r>
          </a:p>
        </p:txBody>
      </p:sp>
      <p:sp>
        <p:nvSpPr>
          <p:cNvPr id="3" name="Slide Number Placeholder 2">
            <a:extLst>
              <a:ext uri="{FF2B5EF4-FFF2-40B4-BE49-F238E27FC236}">
                <a16:creationId xmlns:a16="http://schemas.microsoft.com/office/drawing/2014/main" id="{AA69F536-8204-B18B-2FC6-1486BB753172}"/>
              </a:ext>
            </a:extLst>
          </p:cNvPr>
          <p:cNvSpPr>
            <a:spLocks noGrp="1"/>
          </p:cNvSpPr>
          <p:nvPr>
            <p:ph type="sldNum" sz="quarter" idx="12"/>
          </p:nvPr>
        </p:nvSpPr>
        <p:spPr/>
        <p:txBody>
          <a:bodyPr/>
          <a:lstStyle/>
          <a:p>
            <a:fld id="{D57F1E4F-1CFF-5643-939E-217C01CDF565}" type="slidenum">
              <a:rPr lang="en-US" smtClean="0">
                <a:solidFill>
                  <a:srgbClr val="000000"/>
                </a:solidFill>
              </a:rPr>
              <a:pPr/>
              <a:t>7</a:t>
            </a:fld>
            <a:endParaRPr lang="en-US" dirty="0">
              <a:solidFill>
                <a:srgbClr val="000000"/>
              </a:solidFill>
            </a:endParaRPr>
          </a:p>
        </p:txBody>
      </p:sp>
      <p:sp>
        <p:nvSpPr>
          <p:cNvPr id="4" name="Rectangular Callout 8">
            <a:extLst>
              <a:ext uri="{FF2B5EF4-FFF2-40B4-BE49-F238E27FC236}">
                <a16:creationId xmlns:a16="http://schemas.microsoft.com/office/drawing/2014/main" id="{DF7F30E1-E2F5-F36E-FE37-49A54C5B2DA9}"/>
              </a:ext>
            </a:extLst>
          </p:cNvPr>
          <p:cNvSpPr/>
          <p:nvPr/>
        </p:nvSpPr>
        <p:spPr>
          <a:xfrm>
            <a:off x="3694072" y="4962678"/>
            <a:ext cx="5318448" cy="1008538"/>
          </a:xfrm>
          <a:prstGeom prst="wedgeRectCallout">
            <a:avLst>
              <a:gd name="adj1" fmla="val -36501"/>
              <a:gd name="adj2" fmla="val 6102"/>
            </a:avLst>
          </a:prstGeom>
          <a:solidFill>
            <a:srgbClr val="FFFFFF"/>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CA" dirty="0">
                <a:solidFill>
                  <a:srgbClr val="000000"/>
                </a:solidFill>
              </a:rPr>
              <a:t>If there was such a thing as a </a:t>
            </a:r>
            <a:r>
              <a:rPr lang="en-CA" b="1" dirty="0">
                <a:solidFill>
                  <a:srgbClr val="000000"/>
                </a:solidFill>
              </a:rPr>
              <a:t>no-certificate, </a:t>
            </a:r>
            <a:r>
              <a:rPr lang="en-CA" dirty="0">
                <a:solidFill>
                  <a:srgbClr val="000000"/>
                </a:solidFill>
              </a:rPr>
              <a:t>what would it look like?</a:t>
            </a:r>
          </a:p>
          <a:p>
            <a:pPr algn="ctr"/>
            <a:r>
              <a:rPr lang="en-CA" dirty="0">
                <a:solidFill>
                  <a:srgbClr val="000000"/>
                </a:solidFill>
              </a:rPr>
              <a:t>How long would it take to verify it?</a:t>
            </a:r>
            <a:endParaRPr lang="en-CA" b="1" i="1" dirty="0">
              <a:solidFill>
                <a:srgbClr val="000000"/>
              </a:solidFill>
            </a:endParaRPr>
          </a:p>
        </p:txBody>
      </p:sp>
    </p:spTree>
    <p:extLst>
      <p:ext uri="{BB962C8B-B14F-4D97-AF65-F5344CB8AC3E}">
        <p14:creationId xmlns:p14="http://schemas.microsoft.com/office/powerpoint/2010/main" val="134679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B0869397-EB59-E5BF-88AB-4D9A4FED9419}"/>
              </a:ext>
            </a:extLst>
          </p:cNvPr>
          <p:cNvPicPr>
            <a:picLocks/>
          </p:cNvPicPr>
          <p:nvPr/>
        </p:nvPicPr>
        <p:blipFill>
          <a:blip r:embed="rId2"/>
          <a:stretch>
            <a:fillRect/>
          </a:stretch>
        </p:blipFill>
        <p:spPr>
          <a:xfrm>
            <a:off x="121188" y="44245"/>
            <a:ext cx="9068855" cy="5520813"/>
          </a:xfrm>
          <a:prstGeom prst="rect">
            <a:avLst/>
          </a:prstGeom>
        </p:spPr>
      </p:pic>
      <p:sp>
        <p:nvSpPr>
          <p:cNvPr id="2" name="Slide Number Placeholder 1">
            <a:extLst>
              <a:ext uri="{FF2B5EF4-FFF2-40B4-BE49-F238E27FC236}">
                <a16:creationId xmlns:a16="http://schemas.microsoft.com/office/drawing/2014/main" id="{BB62A871-74DF-68C3-7312-9C2F50246919}"/>
              </a:ext>
            </a:extLst>
          </p:cNvPr>
          <p:cNvSpPr>
            <a:spLocks noGrp="1"/>
          </p:cNvSpPr>
          <p:nvPr>
            <p:ph type="sldNum" sz="quarter" idx="12"/>
          </p:nvPr>
        </p:nvSpPr>
        <p:spPr/>
        <p:txBody>
          <a:bodyPr/>
          <a:lstStyle/>
          <a:p>
            <a:fld id="{D57F1E4F-1CFF-5643-939E-217C01CDF565}" type="slidenum">
              <a:rPr lang="en-US" smtClean="0">
                <a:solidFill>
                  <a:srgbClr val="000000"/>
                </a:solidFill>
              </a:rPr>
              <a:pPr/>
              <a:t>8</a:t>
            </a:fld>
            <a:endParaRPr lang="en-US" dirty="0">
              <a:solidFill>
                <a:srgbClr val="000000"/>
              </a:solidFill>
            </a:endParaRPr>
          </a:p>
        </p:txBody>
      </p:sp>
    </p:spTree>
    <p:extLst>
      <p:ext uri="{BB962C8B-B14F-4D97-AF65-F5344CB8AC3E}">
        <p14:creationId xmlns:p14="http://schemas.microsoft.com/office/powerpoint/2010/main" val="4013604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4BF99C6-681A-10B9-396C-E9B7D70692D9}"/>
              </a:ext>
            </a:extLst>
          </p:cNvPr>
          <p:cNvSpPr>
            <a:spLocks noGrp="1"/>
          </p:cNvSpPr>
          <p:nvPr>
            <p:ph type="sldNum" sz="quarter" idx="12"/>
          </p:nvPr>
        </p:nvSpPr>
        <p:spPr/>
        <p:txBody>
          <a:bodyPr/>
          <a:lstStyle/>
          <a:p>
            <a:fld id="{D57F1E4F-1CFF-5643-939E-217C01CDF565}" type="slidenum">
              <a:rPr lang="en-US" smtClean="0">
                <a:solidFill>
                  <a:srgbClr val="000000"/>
                </a:solidFill>
              </a:rPr>
              <a:pPr/>
              <a:t>9</a:t>
            </a:fld>
            <a:endParaRPr lang="en-US" dirty="0">
              <a:solidFill>
                <a:srgbClr val="000000"/>
              </a:solidFill>
            </a:endParaRPr>
          </a:p>
        </p:txBody>
      </p:sp>
      <p:pic>
        <p:nvPicPr>
          <p:cNvPr id="4" name="Picture 6">
            <a:extLst>
              <a:ext uri="{FF2B5EF4-FFF2-40B4-BE49-F238E27FC236}">
                <a16:creationId xmlns:a16="http://schemas.microsoft.com/office/drawing/2014/main" id="{0CC85A96-189D-153E-DFB1-3A7B427A91F7}"/>
              </a:ext>
            </a:extLst>
          </p:cNvPr>
          <p:cNvPicPr>
            <a:picLocks/>
          </p:cNvPicPr>
          <p:nvPr/>
        </p:nvPicPr>
        <p:blipFill>
          <a:blip r:embed="rId2"/>
          <a:stretch>
            <a:fillRect/>
          </a:stretch>
        </p:blipFill>
        <p:spPr>
          <a:xfrm>
            <a:off x="1258529" y="1466975"/>
            <a:ext cx="9671764" cy="1731456"/>
          </a:xfrm>
          <a:prstGeom prst="rect">
            <a:avLst/>
          </a:prstGeom>
        </p:spPr>
      </p:pic>
    </p:spTree>
    <p:extLst>
      <p:ext uri="{BB962C8B-B14F-4D97-AF65-F5344CB8AC3E}">
        <p14:creationId xmlns:p14="http://schemas.microsoft.com/office/powerpoint/2010/main" val="8466884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TM03457485[[fn=Mesh]]</Template>
  <TotalTime>14254</TotalTime>
  <Words>3089</Words>
  <Application>Microsoft Office PowerPoint</Application>
  <PresentationFormat>Widescreen</PresentationFormat>
  <Paragraphs>278</Paragraphs>
  <Slides>29</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Century Gothic</vt:lpstr>
      <vt:lpstr>Courier New</vt:lpstr>
      <vt:lpstr>Cambria Math</vt:lpstr>
      <vt:lpstr>Arial</vt:lpstr>
      <vt:lpstr>Calibri</vt:lpstr>
      <vt:lpstr>Mesh</vt:lpstr>
      <vt:lpstr>CS 341: Algorithms</vt:lpstr>
      <vt:lpstr>This time</vt:lpstr>
      <vt:lpstr> Complexity class NP</vt:lpstr>
      <vt:lpstr>Example: subset-sum problem</vt:lpstr>
      <vt:lpstr>Subset-sum via non-deterministic oracle</vt:lpstr>
      <vt:lpstr>Subset-sum via non-deterministic oracle</vt:lpstr>
      <vt:lpstr>Dumb Subset-sum algorithm: Pretend you’re an oracle and make certs.</vt:lpstr>
      <vt:lpstr>PowerPoint Presentation</vt:lpstr>
      <vt:lpstr>PowerPoint Presentation</vt:lpstr>
      <vt:lpstr>Generalizing beyond subset-sum</vt:lpstr>
      <vt:lpstr>PowerPoint Presentation</vt:lpstr>
      <vt:lpstr>Defining NP</vt:lpstr>
      <vt:lpstr>Mechanics of showing a problem is in NP</vt:lpstr>
      <vt:lpstr>Another example: Hamiltonian Cycle problem</vt:lpstr>
      <vt:lpstr>Example: Showing “Hamiltonian Cycle” is in NP</vt:lpstr>
      <vt:lpstr>Example: Showing “Hamiltonian Cycle” is in NP</vt:lpstr>
      <vt:lpstr>How are P and NP related?</vt:lpstr>
      <vt:lpstr>Polynomial transformations</vt:lpstr>
      <vt:lpstr>Polynomial transformations</vt:lpstr>
      <vt:lpstr>Polynomial transformations (cont.)</vt:lpstr>
      <vt:lpstr>Summarizing the More convenient definition</vt:lpstr>
      <vt:lpstr>Example polynomial transformation</vt:lpstr>
      <vt:lpstr>Clique ≤_P  Vertex-Cover</vt:lpstr>
      <vt:lpstr>Proving this is a Polynomial transformation</vt:lpstr>
      <vt:lpstr>Complexity of the transformation</vt:lpstr>
      <vt:lpstr>Proving this is a Polynomial transformation</vt:lpstr>
      <vt:lpstr>Proving: I∈I_yes (CL)⇒f(I)∈I_yes (VC)</vt:lpstr>
      <vt:lpstr>Proving this is a Polynomial transformation</vt:lpstr>
      <vt:lpstr>Proving: f(I)∈I_yes (VC)⇒I∈I_yes (CL)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341: Algorithms</dc:title>
  <dc:creator>Trevor Brown</dc:creator>
  <cp:lastModifiedBy>Trevor Brown</cp:lastModifiedBy>
  <cp:revision>497</cp:revision>
  <dcterms:created xsi:type="dcterms:W3CDTF">2019-01-07T22:31:11Z</dcterms:created>
  <dcterms:modified xsi:type="dcterms:W3CDTF">2023-11-22T04:26:16Z</dcterms:modified>
</cp:coreProperties>
</file>