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492" r:id="rId3"/>
    <p:sldId id="490" r:id="rId4"/>
    <p:sldId id="488" r:id="rId5"/>
    <p:sldId id="487" r:id="rId6"/>
    <p:sldId id="499" r:id="rId7"/>
    <p:sldId id="498" r:id="rId8"/>
    <p:sldId id="493" r:id="rId9"/>
    <p:sldId id="496" r:id="rId10"/>
    <p:sldId id="497" r:id="rId11"/>
    <p:sldId id="551" r:id="rId12"/>
    <p:sldId id="466" r:id="rId13"/>
    <p:sldId id="470" r:id="rId14"/>
    <p:sldId id="465" r:id="rId15"/>
    <p:sldId id="481" r:id="rId16"/>
    <p:sldId id="471" r:id="rId17"/>
    <p:sldId id="464" r:id="rId18"/>
    <p:sldId id="550" r:id="rId19"/>
    <p:sldId id="472" r:id="rId20"/>
    <p:sldId id="477" r:id="rId21"/>
    <p:sldId id="480" r:id="rId22"/>
    <p:sldId id="475" r:id="rId23"/>
    <p:sldId id="476" r:id="rId24"/>
    <p:sldId id="552" r:id="rId25"/>
    <p:sldId id="553" r:id="rId26"/>
    <p:sldId id="554" r:id="rId27"/>
    <p:sldId id="495" r:id="rId28"/>
    <p:sldId id="532" r:id="rId29"/>
    <p:sldId id="448" r:id="rId30"/>
    <p:sldId id="44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492"/>
            <p14:sldId id="490"/>
            <p14:sldId id="488"/>
            <p14:sldId id="487"/>
            <p14:sldId id="499"/>
            <p14:sldId id="498"/>
            <p14:sldId id="493"/>
            <p14:sldId id="496"/>
            <p14:sldId id="497"/>
            <p14:sldId id="551"/>
            <p14:sldId id="466"/>
            <p14:sldId id="470"/>
            <p14:sldId id="465"/>
            <p14:sldId id="481"/>
            <p14:sldId id="471"/>
            <p14:sldId id="464"/>
            <p14:sldId id="550"/>
            <p14:sldId id="472"/>
            <p14:sldId id="477"/>
            <p14:sldId id="480"/>
            <p14:sldId id="475"/>
            <p14:sldId id="476"/>
            <p14:sldId id="552"/>
            <p14:sldId id="553"/>
            <p14:sldId id="554"/>
            <p14:sldId id="495"/>
            <p14:sldId id="532"/>
            <p14:sldId id="448"/>
            <p14:sldId id="4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FD3"/>
    <a:srgbClr val="D0D3C8"/>
    <a:srgbClr val="C4AD81"/>
    <a:srgbClr val="000000"/>
    <a:srgbClr val="FFFFFF"/>
    <a:srgbClr val="99CCFF"/>
    <a:srgbClr val="C9C9C9"/>
    <a:srgbClr val="A5A5A5"/>
    <a:srgbClr val="6F6F6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0" autoAdjust="0"/>
    <p:restoredTop sz="85434" autoAdjust="0"/>
  </p:normalViewPr>
  <p:slideViewPr>
    <p:cSldViewPr snapToGrid="0">
      <p:cViewPr varScale="1">
        <p:scale>
          <a:sx n="98" d="100"/>
          <a:sy n="98" d="100"/>
        </p:scale>
        <p:origin x="89" y="2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20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36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53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Note: problems</a:t>
            </a:r>
            <a:r>
              <a:rPr lang="en-CA" baseline="0" dirty="0"/>
              <a:t> can be </a:t>
            </a:r>
            <a:r>
              <a:rPr lang="en-CA" dirty="0"/>
              <a:t>NP-hard</a:t>
            </a:r>
            <a:r>
              <a:rPr lang="en-CA" baseline="0" dirty="0"/>
              <a:t> even if they are NOT decision problems. (And in that case they are, of course, not in NP.)</a:t>
            </a:r>
          </a:p>
          <a:p>
            <a:endParaRPr lang="en-CA" baseline="0" dirty="0"/>
          </a:p>
          <a:p>
            <a:r>
              <a:rPr lang="en-CA" baseline="0" dirty="0"/>
              <a:t>P is a subset of NP. NPC is a subset of NP. NPC is a subset of NP-hard. Other relationships and other complexity classes can be studied in a complexity theory course. :)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955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73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14FD-8029-4F84-9794-A2AA67E12D96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CAAA-5E11-4FCE-A1DD-EFFECA8E4C68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6D87-7D53-4E51-B84E-6F41F1E09A57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7FCA-0681-411F-BD99-D0FB87814107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A405-7891-42B1-9428-82C1366B33D8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6C8-C32B-4A18-9B61-CF2DE4570C97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E8A1-A5D2-499B-B995-168449FAFB6F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058D-39B0-4090-8413-A7EF5F8ECACA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1C81-674E-4ED1-A103-D43429134CB7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4760501A-D528-4A1A-9FFD-7D4AD76A7A8D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82B2-4A38-4A1E-ACAD-E8D981141164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FA75-4121-49F6-B9F4-C09CB2BB0381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EF4-15A8-4700-A2F3-1D95D19FD8EA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DF9-7DB2-44C2-A72F-6406FFB629B0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60-9702-45FE-83F2-0E6FBA7578E3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5D80-D84C-4844-9B31-BBF568B812B0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766CA20-88A3-4BF7-91B0-0BC927FB37D6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80CF33B-58BC-4E8F-8C83-6E1D9B4EFDB3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9584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hGI-GqAK9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.png"/><Relationship Id="rId7" Type="http://schemas.openxmlformats.org/officeDocument/2006/relationships/image" Target="../media/image8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14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16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Lecture 24: intractability VI – Decidability, more NPC transformations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3E06-40A2-3784-0F40-677D202B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6693"/>
          <a:stretch/>
        </p:blipFill>
        <p:spPr>
          <a:xfrm>
            <a:off x="879652" y="-2"/>
            <a:ext cx="8605407" cy="1359727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E0BBDC-5C75-44E7-87FE-8C37396EA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666"/>
          <a:stretch/>
        </p:blipFill>
        <p:spPr>
          <a:xfrm>
            <a:off x="879652" y="-2"/>
            <a:ext cx="8605407" cy="2119747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117A80E-ADC0-4CA6-B7EC-46C15C0AF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237"/>
          <a:stretch/>
        </p:blipFill>
        <p:spPr>
          <a:xfrm>
            <a:off x="879652" y="-2"/>
            <a:ext cx="8605407" cy="2553197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4937BD1-E12B-4FCF-AAA4-8BE709262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2701"/>
          <a:stretch/>
        </p:blipFill>
        <p:spPr>
          <a:xfrm>
            <a:off x="879652" y="-2"/>
            <a:ext cx="8605407" cy="3342906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C391F22-E382-4BC7-B9E3-E41858F10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23873"/>
          <a:stretch/>
        </p:blipFill>
        <p:spPr>
          <a:xfrm>
            <a:off x="879652" y="-3"/>
            <a:ext cx="8605407" cy="4441373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1898DEA-7062-452D-B501-A8D1E755E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87"/>
          <a:stretch/>
        </p:blipFill>
        <p:spPr>
          <a:xfrm>
            <a:off x="879652" y="-3"/>
            <a:ext cx="8605407" cy="5823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1592" y="5389849"/>
            <a:ext cx="6389441" cy="1005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If we have </a:t>
            </a:r>
            <a:r>
              <a:rPr lang="en-CA" sz="2000" i="1" dirty="0" err="1"/>
              <a:t>HaltAllSolver</a:t>
            </a:r>
            <a:r>
              <a:rPr lang="en-CA" sz="2000" dirty="0"/>
              <a:t> then we have </a:t>
            </a:r>
            <a:r>
              <a:rPr lang="en-CA" sz="2000" i="1" dirty="0"/>
              <a:t>Halt</a:t>
            </a:r>
            <a:r>
              <a:rPr lang="en-CA" sz="2000" dirty="0"/>
              <a:t>,</a:t>
            </a:r>
            <a:br>
              <a:rPr lang="en-CA" sz="2000" dirty="0"/>
            </a:br>
            <a:r>
              <a:rPr lang="en-CA" sz="2000" dirty="0"/>
              <a:t>but this is impossible, so </a:t>
            </a:r>
            <a:r>
              <a:rPr lang="en-CA" sz="2000" i="1" dirty="0" err="1"/>
              <a:t>HaltAllSolver</a:t>
            </a:r>
            <a:r>
              <a:rPr lang="en-CA" sz="2000" dirty="0"/>
              <a:t> cannot exist,</a:t>
            </a:r>
            <a:br>
              <a:rPr lang="en-CA" sz="2000" dirty="0"/>
            </a:br>
            <a:r>
              <a:rPr lang="en-CA" sz="2000" dirty="0"/>
              <a:t>so </a:t>
            </a:r>
            <a:r>
              <a:rPr lang="en-CA" sz="2000" b="1" dirty="0"/>
              <a:t>the</a:t>
            </a:r>
            <a:r>
              <a:rPr lang="en-CA" sz="2000" dirty="0"/>
              <a:t> </a:t>
            </a:r>
            <a:r>
              <a:rPr lang="en-CA" sz="2000" b="1" dirty="0"/>
              <a:t>Halt-All problem is undecidable</a:t>
            </a:r>
            <a:r>
              <a:rPr lang="en-CA" sz="2000" dirty="0"/>
              <a:t>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4AC16-7FCF-EC76-777B-BBDD357E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3763" y="639512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2D3B17-97F0-9A95-AD98-DB4BD309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Finishing NPC </a:t>
            </a:r>
            <a:r>
              <a:rPr lang="en-CA" dirty="0"/>
              <a:t>transformations/reductions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FC2FE-500A-43AF-721F-DC011F25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9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34191"/>
          <a:stretch/>
        </p:blipFill>
        <p:spPr>
          <a:xfrm>
            <a:off x="309843" y="-1"/>
            <a:ext cx="8726529" cy="3845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transforms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5727" y="3088371"/>
            <a:ext cx="3232988" cy="7387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F2BE9-17B4-4A5E-8E7B-B251A99C5DF1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3-SAT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6C3A8C-3D81-4B41-891E-E13D9982A01E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3C5CC-422B-2A93-1910-57AFF28C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E4D3CF-6D5C-CAFA-7BB3-E0D93E0601AC}"/>
              </a:ext>
            </a:extLst>
          </p:cNvPr>
          <p:cNvSpPr/>
          <p:nvPr/>
        </p:nvSpPr>
        <p:spPr>
          <a:xfrm>
            <a:off x="4462976" y="1206805"/>
            <a:ext cx="1805552" cy="25586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/>
              <a:t>transforms to</a:t>
            </a:r>
          </a:p>
        </p:txBody>
      </p:sp>
    </p:spTree>
    <p:extLst>
      <p:ext uri="{BB962C8B-B14F-4D97-AF65-F5344CB8AC3E}">
        <p14:creationId xmlns:p14="http://schemas.microsoft.com/office/powerpoint/2010/main" val="39861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22273"/>
          <a:stretch/>
        </p:blipFill>
        <p:spPr>
          <a:xfrm>
            <a:off x="309843" y="-2"/>
            <a:ext cx="8726529" cy="4541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transforms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5727" y="3088371"/>
            <a:ext cx="3232988" cy="14533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28AA6-7DB0-478E-BB22-64BD0B310CEB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3-SAT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8ABF53-AC80-4950-BAF5-A7CBAC7DBE44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DC7EFD-9861-38EB-1221-4BE828EB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5A70CC-B127-B358-16DC-37DA554A5936}"/>
              </a:ext>
            </a:extLst>
          </p:cNvPr>
          <p:cNvSpPr/>
          <p:nvPr/>
        </p:nvSpPr>
        <p:spPr>
          <a:xfrm>
            <a:off x="4462976" y="1206805"/>
            <a:ext cx="1805552" cy="25586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/>
              <a:t>transforms to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A0AC5B0-1CB6-1AFA-BBE6-B825E4F2119A}"/>
              </a:ext>
            </a:extLst>
          </p:cNvPr>
          <p:cNvSpPr/>
          <p:nvPr/>
        </p:nvSpPr>
        <p:spPr>
          <a:xfrm>
            <a:off x="3055433" y="3902927"/>
            <a:ext cx="2040673" cy="434897"/>
          </a:xfrm>
          <a:prstGeom prst="wedgeRectCallout">
            <a:avLst>
              <a:gd name="adj1" fmla="val -85314"/>
              <a:gd name="adj2" fmla="val -233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Let’s show this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93762-98C8-79C3-8A0E-00BEDDC90F07}"/>
              </a:ext>
            </a:extLst>
          </p:cNvPr>
          <p:cNvSpPr txBox="1"/>
          <p:nvPr/>
        </p:nvSpPr>
        <p:spPr>
          <a:xfrm>
            <a:off x="122663" y="3491577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(Target)</a:t>
            </a:r>
          </a:p>
        </p:txBody>
      </p:sp>
    </p:spTree>
    <p:extLst>
      <p:ext uri="{BB962C8B-B14F-4D97-AF65-F5344CB8AC3E}">
        <p14:creationId xmlns:p14="http://schemas.microsoft.com/office/powerpoint/2010/main" val="31530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0177" y="3308581"/>
            <a:ext cx="10488350" cy="1468800"/>
          </a:xfrm>
        </p:spPr>
        <p:txBody>
          <a:bodyPr/>
          <a:lstStyle/>
          <a:p>
            <a:r>
              <a:rPr lang="en-CA" dirty="0"/>
              <a:t>Reduce </a:t>
            </a:r>
            <a:r>
              <a:rPr lang="en-CA" b="1" dirty="0"/>
              <a:t>Target Subset Sum</a:t>
            </a:r>
            <a:br>
              <a:rPr lang="en-CA" b="1" dirty="0"/>
            </a:br>
            <a:r>
              <a:rPr lang="en-CA" dirty="0"/>
              <a:t>to </a:t>
            </a:r>
            <a:r>
              <a:rPr lang="en-CA" b="1" dirty="0"/>
              <a:t>0-1 Knapsack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508F67-95F2-A991-5D5D-A43B581F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59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Recall: 0-1 Knapsack Problem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028384"/>
            <a:ext cx="9906000" cy="2692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31746" y="3905881"/>
                <a:ext cx="8181155" cy="13685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800" dirty="0"/>
                  <a:t>Can I obtain profit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800" dirty="0"/>
                  <a:t> (or better) by taking</a:t>
                </a:r>
                <a:br>
                  <a:rPr lang="en-CA" sz="2800" dirty="0"/>
                </a:br>
                <a:r>
                  <a:rPr lang="en-CA" sz="2800" dirty="0"/>
                  <a:t>(whole) items with total weight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800" dirty="0"/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46" y="3905881"/>
                <a:ext cx="8181155" cy="1368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6706C-8D19-18A9-F819-4146C34A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73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57282" y="-2"/>
                <a:ext cx="11408805" cy="67719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Target Subset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/>
                  <a:t> 0-1 Knapsack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7282" y="-2"/>
                <a:ext cx="11408805" cy="67719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13" y="797894"/>
            <a:ext cx="8635327" cy="2318509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13" y="3116403"/>
            <a:ext cx="8635327" cy="2346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52043" y="2174609"/>
            <a:ext cx="4057851" cy="10607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How should we poly-transform</a:t>
            </a:r>
            <a:br>
              <a:rPr lang="en-CA" sz="2000" dirty="0"/>
            </a:br>
            <a:r>
              <a:rPr lang="en-CA" sz="2000" dirty="0"/>
              <a:t>(Target) Subset-Sum input into</a:t>
            </a:r>
            <a:br>
              <a:rPr lang="en-CA" sz="2000" dirty="0"/>
            </a:br>
            <a:r>
              <a:rPr lang="en-CA" sz="2000" dirty="0"/>
              <a:t>(Target) 0-1 Knapsack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54951" y="3357688"/>
                <a:ext cx="4554943" cy="109315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Such that: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 contains a subset that sums to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b="1" dirty="0"/>
                  <a:t>IFF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profit can be obtained in knapsack input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951" y="3357688"/>
                <a:ext cx="4554943" cy="1093151"/>
              </a:xfrm>
              <a:prstGeom prst="rect">
                <a:avLst/>
              </a:prstGeom>
              <a:blipFill>
                <a:blip r:embed="rId5"/>
                <a:stretch>
                  <a:fillRect r="-667" b="-55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E223D-724E-9A0C-CB72-118B1D23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1461" y="636269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068B4C07-77DC-8BC6-9E0F-E79A3CD15A55}"/>
              </a:ext>
            </a:extLst>
          </p:cNvPr>
          <p:cNvSpPr/>
          <p:nvPr/>
        </p:nvSpPr>
        <p:spPr>
          <a:xfrm>
            <a:off x="5692698" y="1594624"/>
            <a:ext cx="2074126" cy="395869"/>
          </a:xfrm>
          <a:prstGeom prst="flowChartProcess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8371A663-567B-F78C-C858-6AC9CB21E58A}"/>
              </a:ext>
            </a:extLst>
          </p:cNvPr>
          <p:cNvSpPr/>
          <p:nvPr/>
        </p:nvSpPr>
        <p:spPr>
          <a:xfrm>
            <a:off x="4964152" y="4292274"/>
            <a:ext cx="2027663" cy="334756"/>
          </a:xfrm>
          <a:prstGeom prst="flowChartProcess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4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06" y="78057"/>
            <a:ext cx="9651145" cy="58340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BB2336-42B7-BBD6-9DA6-EB47BDA6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9555" y="645869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7603D-790A-DF07-D319-AD431D81C2CF}"/>
              </a:ext>
            </a:extLst>
          </p:cNvPr>
          <p:cNvSpPr txBox="1"/>
          <p:nvPr/>
        </p:nvSpPr>
        <p:spPr>
          <a:xfrm>
            <a:off x="6579277" y="1583475"/>
            <a:ext cx="7471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CCCFD3"/>
                </a:solidFill>
              </a:rPr>
              <a:t>ints</a:t>
            </a:r>
            <a:endParaRPr lang="en-CA" sz="2000" b="1" dirty="0">
              <a:solidFill>
                <a:srgbClr val="CCCFD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B7DE3-4802-FFB9-DA51-40E7921C787C}"/>
                  </a:ext>
                </a:extLst>
              </p:cNvPr>
              <p:cNvSpPr/>
              <p:nvPr/>
            </p:nvSpPr>
            <p:spPr>
              <a:xfrm>
                <a:off x="7455779" y="5365544"/>
                <a:ext cx="4554943" cy="109315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Claim: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 contains a subset that sums to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b="1" dirty="0"/>
                  <a:t>IFF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profit can be obtained in knapsack input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B7DE3-4802-FFB9-DA51-40E7921C7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779" y="5365544"/>
                <a:ext cx="4554943" cy="1093151"/>
              </a:xfrm>
              <a:prstGeom prst="rect">
                <a:avLst/>
              </a:prstGeom>
              <a:blipFill>
                <a:blip r:embed="rId3"/>
                <a:stretch>
                  <a:fillRect b="-55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8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22273"/>
          <a:stretch/>
        </p:blipFill>
        <p:spPr>
          <a:xfrm>
            <a:off x="309843" y="-2"/>
            <a:ext cx="8726529" cy="4541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transforms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5727" y="3088371"/>
            <a:ext cx="3232988" cy="14533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28AA6-7DB0-478E-BB22-64BD0B310CEB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3-SAT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8ABF53-AC80-4950-BAF5-A7CBAC7DBE44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DC7EFD-9861-38EB-1221-4BE828EB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5A70CC-B127-B358-16DC-37DA554A5936}"/>
              </a:ext>
            </a:extLst>
          </p:cNvPr>
          <p:cNvSpPr/>
          <p:nvPr/>
        </p:nvSpPr>
        <p:spPr>
          <a:xfrm>
            <a:off x="4462976" y="1206805"/>
            <a:ext cx="1805552" cy="25586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/>
              <a:t>transforms to</a:t>
            </a:r>
          </a:p>
        </p:txBody>
      </p:sp>
    </p:spTree>
    <p:extLst>
      <p:ext uri="{BB962C8B-B14F-4D97-AF65-F5344CB8AC3E}">
        <p14:creationId xmlns:p14="http://schemas.microsoft.com/office/powerpoint/2010/main" val="37315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22273"/>
          <a:stretch/>
        </p:blipFill>
        <p:spPr>
          <a:xfrm>
            <a:off x="309843" y="-2"/>
            <a:ext cx="8726529" cy="4541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transforms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5727" y="3881658"/>
            <a:ext cx="3232988" cy="66006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271B1-793A-4767-823D-5EDC66FD799F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3-SAT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DBFB0-B765-43D3-A594-5C2565EB83D5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D4920-A405-ADE2-7C8F-3EB24C7A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6314FF-9B5A-CB08-8155-28E102EAFA0F}"/>
              </a:ext>
            </a:extLst>
          </p:cNvPr>
          <p:cNvSpPr/>
          <p:nvPr/>
        </p:nvSpPr>
        <p:spPr>
          <a:xfrm>
            <a:off x="4462976" y="1206805"/>
            <a:ext cx="1805552" cy="25586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/>
              <a:t>transforms to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2DE8F03-B7EB-A43D-5E04-365E010EA176}"/>
              </a:ext>
            </a:extLst>
          </p:cNvPr>
          <p:cNvSpPr/>
          <p:nvPr/>
        </p:nvSpPr>
        <p:spPr>
          <a:xfrm>
            <a:off x="5973021" y="2776775"/>
            <a:ext cx="2300187" cy="585439"/>
          </a:xfrm>
          <a:prstGeom prst="wedgeRectCallout">
            <a:avLst>
              <a:gd name="adj1" fmla="val -61798"/>
              <a:gd name="adj2" fmla="val 367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Erickson 12.11</a:t>
            </a:r>
          </a:p>
        </p:txBody>
      </p:sp>
    </p:spTree>
    <p:extLst>
      <p:ext uri="{BB962C8B-B14F-4D97-AF65-F5344CB8AC3E}">
        <p14:creationId xmlns:p14="http://schemas.microsoft.com/office/powerpoint/2010/main" val="27714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Complexity class </a:t>
            </a:r>
            <a:r>
              <a:rPr lang="en-CA" b="1" dirty="0"/>
              <a:t>EXPTIME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 very brief overview</a:t>
            </a:r>
          </a:p>
          <a:p>
            <a:r>
              <a:rPr lang="en-CA" b="1" dirty="0"/>
              <a:t>(Non-core material)</a:t>
            </a:r>
          </a:p>
        </p:txBody>
      </p:sp>
    </p:spTree>
    <p:extLst>
      <p:ext uri="{BB962C8B-B14F-4D97-AF65-F5344CB8AC3E}">
        <p14:creationId xmlns:p14="http://schemas.microsoft.com/office/powerpoint/2010/main" val="244062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22273"/>
          <a:stretch/>
        </p:blipFill>
        <p:spPr>
          <a:xfrm>
            <a:off x="309843" y="-2"/>
            <a:ext cx="8726529" cy="4541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transforms 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67569-FA91-44E3-893D-99A546496F20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3-SAT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27E9D-7B7A-4644-8F24-DCB34A5B8A7D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E6B89-41FD-4CF6-A2E5-C7645525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36BF5-3419-51DF-F051-534856DF7C47}"/>
              </a:ext>
            </a:extLst>
          </p:cNvPr>
          <p:cNvSpPr/>
          <p:nvPr/>
        </p:nvSpPr>
        <p:spPr>
          <a:xfrm>
            <a:off x="4462976" y="1206805"/>
            <a:ext cx="1805552" cy="25586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/>
              <a:t>transforms to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B49ADF1-C4FC-53CA-8F58-52E62253EFC3}"/>
              </a:ext>
            </a:extLst>
          </p:cNvPr>
          <p:cNvSpPr/>
          <p:nvPr/>
        </p:nvSpPr>
        <p:spPr>
          <a:xfrm>
            <a:off x="3941955" y="3906467"/>
            <a:ext cx="2040673" cy="434897"/>
          </a:xfrm>
          <a:prstGeom prst="wedgeRectCallout">
            <a:avLst>
              <a:gd name="adj1" fmla="val 80806"/>
              <a:gd name="adj2" fmla="val -208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Let’s show this</a:t>
            </a:r>
          </a:p>
        </p:txBody>
      </p:sp>
    </p:spTree>
    <p:extLst>
      <p:ext uri="{BB962C8B-B14F-4D97-AF65-F5344CB8AC3E}">
        <p14:creationId xmlns:p14="http://schemas.microsoft.com/office/powerpoint/2010/main" val="3414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504" y="3308581"/>
            <a:ext cx="11505696" cy="1468800"/>
          </a:xfrm>
        </p:spPr>
        <p:txBody>
          <a:bodyPr>
            <a:normAutofit/>
          </a:bodyPr>
          <a:lstStyle/>
          <a:p>
            <a:r>
              <a:rPr lang="en-CA" sz="3600" dirty="0"/>
              <a:t>Reduce </a:t>
            </a:r>
            <a:r>
              <a:rPr lang="en-CA" sz="3600" b="1" dirty="0"/>
              <a:t>Hamiltonian Cycle </a:t>
            </a:r>
            <a:r>
              <a:rPr lang="en-CA" sz="3600" dirty="0"/>
              <a:t>to </a:t>
            </a:r>
            <a:r>
              <a:rPr lang="en-CA" sz="3600" b="1" dirty="0"/>
              <a:t>TSP-Decision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AC8C6-2161-5FD4-59B3-0C3E4E4E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82" y="-2"/>
            <a:ext cx="11474260" cy="1028386"/>
          </a:xfrm>
        </p:spPr>
        <p:txBody>
          <a:bodyPr>
            <a:normAutofit/>
          </a:bodyPr>
          <a:lstStyle/>
          <a:p>
            <a:r>
              <a:rPr lang="en-CA" b="1" u="sng" dirty="0"/>
              <a:t>Exercise</a:t>
            </a:r>
            <a:r>
              <a:rPr lang="en-CA" dirty="0"/>
              <a:t>: Give a poly-transformation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/>
          <a:srcRect t="1" b="932"/>
          <a:stretch/>
        </p:blipFill>
        <p:spPr>
          <a:xfrm>
            <a:off x="45343" y="955717"/>
            <a:ext cx="8638429" cy="261668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" y="3530217"/>
            <a:ext cx="8638429" cy="1592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2300" y="1806371"/>
            <a:ext cx="5003643" cy="10607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This exercise: </a:t>
            </a:r>
            <a:r>
              <a:rPr lang="en-CA" sz="2000" dirty="0"/>
              <a:t>Show how to transform Hamiltonian Cycle input into</a:t>
            </a:r>
            <a:br>
              <a:rPr lang="en-CA" sz="2000" dirty="0"/>
            </a:br>
            <a:r>
              <a:rPr lang="en-CA" sz="2000" dirty="0"/>
              <a:t>TSP-Decision input (in poly time).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24445" y="3254475"/>
                <a:ext cx="4443675" cy="109315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Such that: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 contains a Ham Cycle </a:t>
                </a:r>
                <a:r>
                  <a:rPr lang="en-CA" sz="2000" b="1" dirty="0"/>
                  <a:t>IFF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contains a Ham Cycle of weight at most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445" y="3254475"/>
                <a:ext cx="4443675" cy="1093151"/>
              </a:xfrm>
              <a:prstGeom prst="rect">
                <a:avLst/>
              </a:prstGeom>
              <a:blipFill>
                <a:blip r:embed="rId4"/>
                <a:stretch>
                  <a:fillRect l="-684" r="-2052" b="-55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5B8B3-B57A-EB23-B7BB-B290287D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345" y="0"/>
            <a:ext cx="9458903" cy="58340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E0F67-E024-27D0-39D4-0B2928F5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67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22273"/>
          <a:stretch/>
        </p:blipFill>
        <p:spPr>
          <a:xfrm>
            <a:off x="309843" y="-2"/>
            <a:ext cx="8726529" cy="4541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transforms 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67569-FA91-44E3-893D-99A546496F20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3-SAT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27E9D-7B7A-4644-8F24-DCB34A5B8A7D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E6B89-41FD-4CF6-A2E5-C7645525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36BF5-3419-51DF-F051-534856DF7C47}"/>
              </a:ext>
            </a:extLst>
          </p:cNvPr>
          <p:cNvSpPr/>
          <p:nvPr/>
        </p:nvSpPr>
        <p:spPr>
          <a:xfrm>
            <a:off x="4462976" y="1206805"/>
            <a:ext cx="1805552" cy="25586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/>
              <a:t>transforms to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D3CA10C-84F4-6B63-3BCA-1BF184174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3" b="5475"/>
          <a:stretch/>
        </p:blipFill>
        <p:spPr bwMode="auto">
          <a:xfrm>
            <a:off x="9388397" y="2642839"/>
            <a:ext cx="2524125" cy="31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B49ADF1-C4FC-53CA-8F58-52E62253EFC3}"/>
              </a:ext>
            </a:extLst>
          </p:cNvPr>
          <p:cNvSpPr/>
          <p:nvPr/>
        </p:nvSpPr>
        <p:spPr>
          <a:xfrm>
            <a:off x="6208142" y="4977919"/>
            <a:ext cx="3323064" cy="615635"/>
          </a:xfrm>
          <a:prstGeom prst="wedgeRectCallout">
            <a:avLst>
              <a:gd name="adj1" fmla="val 32992"/>
              <a:gd name="adj2" fmla="val -28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Any many, many more </a:t>
            </a:r>
            <a:r>
              <a:rPr lang="en-CA" dirty="0">
                <a:sym typeface="Wingdings" panose="05000000000000000000" pitchFamily="2" charset="2"/>
              </a:rPr>
              <a:t>… over 300 listed in this book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87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897F-FB26-D1DF-5F4A-8B59E154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 and games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D5454-570D-B083-B77A-6DF88645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9E6FF-F218-B1D8-D653-DA851D611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26" y="986819"/>
            <a:ext cx="9640645" cy="2124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CF7C0B-E746-C1DA-E1B6-5581EACA557C}"/>
              </a:ext>
            </a:extLst>
          </p:cNvPr>
          <p:cNvSpPr txBox="1"/>
          <p:nvPr/>
        </p:nvSpPr>
        <p:spPr>
          <a:xfrm>
            <a:off x="7722220" y="629903"/>
            <a:ext cx="4250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https://arxiv.org/pdf/1203.1895.pdf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8666BD-BB4D-4BAE-0E64-A402E7BFC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887" y="3190311"/>
            <a:ext cx="8049748" cy="3391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Process 10">
                <a:extLst>
                  <a:ext uri="{FF2B5EF4-FFF2-40B4-BE49-F238E27FC236}">
                    <a16:creationId xmlns:a16="http://schemas.microsoft.com/office/drawing/2014/main" id="{850C77F5-797C-7A38-F8CC-998D65E91FEC}"/>
                  </a:ext>
                </a:extLst>
              </p:cNvPr>
              <p:cNvSpPr/>
              <p:nvPr/>
            </p:nvSpPr>
            <p:spPr>
              <a:xfrm>
                <a:off x="7120054" y="3590694"/>
                <a:ext cx="3679902" cy="68022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3-SAT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sz="2400" dirty="0"/>
                  <a:t> Super Mario</a:t>
                </a:r>
              </a:p>
            </p:txBody>
          </p:sp>
        </mc:Choice>
        <mc:Fallback xmlns="">
          <p:sp>
            <p:nvSpPr>
              <p:cNvPr id="11" name="Flowchart: Process 10">
                <a:extLst>
                  <a:ext uri="{FF2B5EF4-FFF2-40B4-BE49-F238E27FC236}">
                    <a16:creationId xmlns:a16="http://schemas.microsoft.com/office/drawing/2014/main" id="{850C77F5-797C-7A38-F8CC-998D65E91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054" y="3590694"/>
                <a:ext cx="3679902" cy="680224"/>
              </a:xfrm>
              <a:prstGeom prst="flowChartProcess">
                <a:avLst/>
              </a:prstGeom>
              <a:blipFill>
                <a:blip r:embed="rId5"/>
                <a:stretch>
                  <a:fillRect b="-26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310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F39F-3982-BCAF-2433-F60FA5A0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(Factually incorrect) Memes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4B2B7-60E2-39B8-EC86-69F9B68F2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There’s also an old video meme about proving that Super Mario Bros is NP complete</a:t>
            </a:r>
          </a:p>
          <a:p>
            <a:pPr lvl="1"/>
            <a:r>
              <a:rPr lang="en-CA" dirty="0"/>
              <a:t>(Long before it was legitimately proved NP hard </a:t>
            </a:r>
            <a:r>
              <a:rPr lang="en-CA" dirty="0">
                <a:sym typeface="Wingdings" panose="05000000000000000000" pitchFamily="2" charset="2"/>
              </a:rPr>
              <a:t>)</a:t>
            </a:r>
            <a:endParaRPr lang="en-CA" dirty="0"/>
          </a:p>
          <a:p>
            <a:r>
              <a:rPr lang="en-CA" dirty="0"/>
              <a:t>Whereas the stuff on the </a:t>
            </a:r>
            <a:r>
              <a:rPr lang="en-CA" b="1" dirty="0"/>
              <a:t>previous slide is real math</a:t>
            </a:r>
            <a:r>
              <a:rPr lang="en-CA" dirty="0"/>
              <a:t>,</a:t>
            </a:r>
            <a:br>
              <a:rPr lang="en-CA" dirty="0"/>
            </a:br>
            <a:r>
              <a:rPr lang="en-CA" dirty="0"/>
              <a:t>the stuff in </a:t>
            </a:r>
            <a:r>
              <a:rPr lang="en-CA" dirty="0">
                <a:hlinkClick r:id="rId2"/>
              </a:rPr>
              <a:t>this video</a:t>
            </a:r>
            <a:r>
              <a:rPr lang="en-CA" dirty="0"/>
              <a:t> is just a meme, and is </a:t>
            </a:r>
            <a:r>
              <a:rPr lang="en-CA" b="1" u="sng" dirty="0"/>
              <a:t>very wrong</a:t>
            </a:r>
            <a:r>
              <a:rPr lang="en-CA" b="1" dirty="0"/>
              <a:t>.</a:t>
            </a:r>
            <a:br>
              <a:rPr lang="en-CA" dirty="0"/>
            </a:br>
            <a:r>
              <a:rPr lang="en-CA" dirty="0"/>
              <a:t>but you may find it funny…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E0FD4-A6E4-0C54-F270-E6D91C79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27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91" y="-2"/>
            <a:ext cx="10655220" cy="755376"/>
          </a:xfrm>
        </p:spPr>
        <p:txBody>
          <a:bodyPr/>
          <a:lstStyle/>
          <a:p>
            <a:r>
              <a:rPr lang="en-CA" dirty="0"/>
              <a:t>Summary of 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56" y="704258"/>
                <a:ext cx="12080303" cy="486020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CA" b="1" dirty="0"/>
                  <a:t>P</a:t>
                </a:r>
                <a:r>
                  <a:rPr lang="en-CA" dirty="0"/>
                  <a:t> (Poly-time)</a:t>
                </a:r>
              </a:p>
              <a:p>
                <a:pPr lvl="1"/>
                <a:r>
                  <a:rPr lang="en-CA" b="1" dirty="0"/>
                  <a:t>Decision</a:t>
                </a:r>
                <a:r>
                  <a:rPr lang="en-CA" dirty="0"/>
                  <a:t> problems that can be solved by algorithms with runtime poly(input size)</a:t>
                </a:r>
              </a:p>
              <a:p>
                <a:r>
                  <a:rPr lang="en-CA" b="1" dirty="0"/>
                  <a:t>NP</a:t>
                </a:r>
                <a:r>
                  <a:rPr lang="en-CA" dirty="0"/>
                  <a:t> (Non-deterministic poly-time)</a:t>
                </a:r>
              </a:p>
              <a:p>
                <a:pPr lvl="1"/>
                <a:r>
                  <a:rPr lang="en-CA" b="1" dirty="0"/>
                  <a:t>Decision</a:t>
                </a:r>
                <a:r>
                  <a:rPr lang="en-CA" dirty="0"/>
                  <a:t> problems for which </a:t>
                </a:r>
                <a:r>
                  <a:rPr lang="en-CA" b="1" dirty="0"/>
                  <a:t>certificates</a:t>
                </a:r>
                <a:r>
                  <a:rPr lang="en-CA" dirty="0"/>
                  <a:t> can be </a:t>
                </a:r>
                <a:r>
                  <a:rPr lang="en-CA" b="1" dirty="0"/>
                  <a:t>verified</a:t>
                </a:r>
                <a:r>
                  <a:rPr lang="en-CA" dirty="0"/>
                  <a:t> in time poly(input size)</a:t>
                </a:r>
              </a:p>
              <a:p>
                <a:pPr lvl="1"/>
                <a:r>
                  <a:rPr lang="en-CA" dirty="0"/>
                  <a:t>Equivalently: decision problems that can be solved in poly-time if you have access to a non-deterministic oracle that returns a yes-certificate if one exists</a:t>
                </a:r>
              </a:p>
              <a:p>
                <a:r>
                  <a:rPr lang="en-CA" b="1" dirty="0"/>
                  <a:t>NPC</a:t>
                </a:r>
                <a:r>
                  <a:rPr lang="en-CA" dirty="0"/>
                  <a:t> (NP-complete)</a:t>
                </a:r>
              </a:p>
              <a:p>
                <a:pPr lvl="1"/>
                <a:r>
                  <a:rPr lang="en-CA" b="1" dirty="0"/>
                  <a:t>Decision</a:t>
                </a:r>
                <a:r>
                  <a:rPr lang="en-CA" dirty="0"/>
                  <a:t> problems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 err="1"/>
                  <a:t>s.t.</a:t>
                </a:r>
                <a:r>
                  <a:rPr lang="en-CA" dirty="0"/>
                  <a:t>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CA" dirty="0"/>
                  <a:t> can be </a:t>
                </a:r>
                <a:r>
                  <a:rPr lang="en-CA" b="1" dirty="0"/>
                  <a:t>transformed</a:t>
                </a:r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/>
                  <a:t> in poly-time</a:t>
                </a:r>
              </a:p>
              <a:p>
                <a:r>
                  <a:rPr lang="en-CA" b="1" dirty="0"/>
                  <a:t>NP-hard </a:t>
                </a:r>
                <a:r>
                  <a:rPr lang="en-CA" dirty="0"/>
                  <a:t>(at least as hard as NPC)</a:t>
                </a:r>
              </a:p>
              <a:p>
                <a:pPr lvl="1"/>
                <a:r>
                  <a:rPr lang="en-CA" dirty="0"/>
                  <a:t>                problems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 dirty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/>
                  <a:t>          s.t.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CA" dirty="0"/>
                  <a:t> can be </a:t>
                </a:r>
                <a:r>
                  <a:rPr lang="en-CA" b="1" dirty="0"/>
                  <a:t>reduced</a:t>
                </a:r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/>
                  <a:t> in poly-time</a:t>
                </a:r>
              </a:p>
              <a:p>
                <a:pPr lvl="1"/>
                <a:endParaRPr lang="en-CA" dirty="0"/>
              </a:p>
              <a:p>
                <a:r>
                  <a:rPr lang="en-CA" dirty="0"/>
                  <a:t>Note: P, NP and NPC problems are </a:t>
                </a:r>
                <a:r>
                  <a:rPr lang="en-CA" b="1" dirty="0"/>
                  <a:t>decidable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56" y="704258"/>
                <a:ext cx="12080303" cy="4860201"/>
              </a:xfrm>
              <a:blipFill>
                <a:blip r:embed="rId3"/>
                <a:stretch>
                  <a:fillRect l="-959" t="-2760" b="-6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203240" y="704258"/>
            <a:ext cx="8644203" cy="35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E.g., (</a:t>
            </a:r>
            <a:r>
              <a:rPr lang="en-CA" b="1" dirty="0"/>
              <a:t>decision</a:t>
            </a:r>
            <a:r>
              <a:rPr lang="en-CA" dirty="0"/>
              <a:t> problem variants of</a:t>
            </a:r>
            <a:r>
              <a:rPr lang="en-CA" dirty="0">
                <a:sym typeface="Wingdings" panose="05000000000000000000" pitchFamily="2" charset="2"/>
              </a:rPr>
              <a:t>:) </a:t>
            </a:r>
            <a:r>
              <a:rPr lang="en-CA" dirty="0"/>
              <a:t>BFS, </a:t>
            </a:r>
            <a:r>
              <a:rPr lang="en-CA" dirty="0" err="1"/>
              <a:t>Dijkstra’s</a:t>
            </a:r>
            <a:r>
              <a:rPr lang="en-CA" dirty="0"/>
              <a:t>, </a:t>
            </a:r>
            <a:r>
              <a:rPr lang="en-CA" b="1" u="sng" dirty="0"/>
              <a:t>some</a:t>
            </a:r>
            <a:r>
              <a:rPr lang="en-CA" b="1" dirty="0"/>
              <a:t> </a:t>
            </a:r>
            <a:r>
              <a:rPr lang="en-CA" dirty="0"/>
              <a:t>DP algorithms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6989" y="3018654"/>
            <a:ext cx="6690454" cy="35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E.g., vertex cover, clique, SAT, subset sum, TSP-decision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6989" y="1524947"/>
            <a:ext cx="6690454" cy="35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All of P</a:t>
            </a:r>
            <a:r>
              <a:rPr lang="en-CA" dirty="0"/>
              <a:t>, and e.g.,, vertex cover, clique, SAT, subset sum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6989" y="3858274"/>
            <a:ext cx="6690454" cy="35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All of NPC</a:t>
            </a:r>
            <a:r>
              <a:rPr lang="en-CA" dirty="0"/>
              <a:t>, and e.g., TSP-optimization, TSP-optimal value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9501809" y="136308"/>
            <a:ext cx="2510340" cy="3521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See this slide’s notes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F6016-6F4B-651E-748C-18730147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276" y="634091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84D5EE-617C-B8C6-0138-6A8379F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Polytime 2-SAT</a:t>
            </a:r>
            <a:br>
              <a:rPr lang="en-CA" dirty="0"/>
            </a:br>
            <a:r>
              <a:rPr lang="en-CA" sz="2800" dirty="0"/>
              <a:t>(if we have time)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B431D-58E3-5E02-A2F8-2F5299F6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34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56465"/>
          </a:xfrm>
        </p:spPr>
        <p:txBody>
          <a:bodyPr/>
          <a:lstStyle/>
          <a:p>
            <a:r>
              <a:rPr lang="en-CA" dirty="0"/>
              <a:t>2-SAT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869279"/>
                <a:ext cx="9905998" cy="45977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CA" dirty="0"/>
              </a:p>
              <a:p>
                <a:pPr lvl="1"/>
                <a:r>
                  <a:rPr lang="en-CA" b="0" dirty="0" err="1"/>
                  <a:t>Satisfiable</a:t>
                </a:r>
                <a:r>
                  <a:rPr lang="en-CA" b="0" dirty="0"/>
                  <a:t>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CA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869279"/>
                <a:ext cx="9905998" cy="45977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82175" y="3209021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75" y="3209021"/>
                <a:ext cx="1229293" cy="454172"/>
              </a:xfrm>
              <a:prstGeom prst="rect">
                <a:avLst/>
              </a:prstGeom>
              <a:blipFill>
                <a:blip r:embed="rId3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82174" y="3741916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74" y="3741916"/>
                <a:ext cx="1229293" cy="454172"/>
              </a:xfrm>
              <a:prstGeom prst="rect">
                <a:avLst/>
              </a:prstGeom>
              <a:blipFill>
                <a:blip r:embed="rId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33120" y="3209021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20" y="3209021"/>
                <a:ext cx="1229293" cy="454172"/>
              </a:xfrm>
              <a:prstGeom prst="rect">
                <a:avLst/>
              </a:prstGeom>
              <a:blipFill>
                <a:blip r:embed="rId5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33119" y="3741916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19" y="3741916"/>
                <a:ext cx="1229293" cy="454172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884065" y="3209021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065" y="3209021"/>
                <a:ext cx="1229293" cy="454172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884064" y="3741916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064" y="3741916"/>
                <a:ext cx="1229293" cy="454172"/>
              </a:xfrm>
              <a:prstGeom prst="rect">
                <a:avLst/>
              </a:prstGeom>
              <a:blipFill>
                <a:blip r:embed="rId8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235009" y="3209021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009" y="3209021"/>
                <a:ext cx="1229293" cy="454172"/>
              </a:xfrm>
              <a:prstGeom prst="rect">
                <a:avLst/>
              </a:prstGeom>
              <a:blipFill>
                <a:blip r:embed="rId9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35008" y="3741916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008" y="3741916"/>
                <a:ext cx="1229293" cy="454172"/>
              </a:xfrm>
              <a:prstGeom prst="rect">
                <a:avLst/>
              </a:prstGeom>
              <a:blipFill>
                <a:blip r:embed="rId10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4850192" y="2815739"/>
                <a:ext cx="708508" cy="7085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2815739"/>
                <a:ext cx="708508" cy="70850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stCxn id="107" idx="1"/>
            <a:endCxn id="17" idx="5"/>
          </p:cNvCxnSpPr>
          <p:nvPr/>
        </p:nvCxnSpPr>
        <p:spPr>
          <a:xfrm flipH="1" flipV="1">
            <a:off x="1643119" y="3415343"/>
            <a:ext cx="1404959" cy="1566636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7"/>
            <a:endCxn id="14" idx="3"/>
          </p:cNvCxnSpPr>
          <p:nvPr/>
        </p:nvCxnSpPr>
        <p:spPr>
          <a:xfrm flipV="1">
            <a:off x="1607409" y="3415343"/>
            <a:ext cx="1440669" cy="1571781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6"/>
            <a:endCxn id="19" idx="2"/>
          </p:cNvCxnSpPr>
          <p:nvPr/>
        </p:nvCxnSpPr>
        <p:spPr>
          <a:xfrm>
            <a:off x="3652827" y="3164848"/>
            <a:ext cx="1197365" cy="5145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2"/>
            <a:endCxn id="15" idx="6"/>
          </p:cNvCxnSpPr>
          <p:nvPr/>
        </p:nvCxnSpPr>
        <p:spPr>
          <a:xfrm flipH="1" flipV="1">
            <a:off x="3652827" y="5237619"/>
            <a:ext cx="1197365" cy="5145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3"/>
            <a:endCxn id="15" idx="7"/>
          </p:cNvCxnSpPr>
          <p:nvPr/>
        </p:nvCxnSpPr>
        <p:spPr>
          <a:xfrm flipH="1">
            <a:off x="3549068" y="3420488"/>
            <a:ext cx="1404883" cy="1566636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5"/>
            <a:endCxn id="20" idx="1"/>
          </p:cNvCxnSpPr>
          <p:nvPr/>
        </p:nvCxnSpPr>
        <p:spPr>
          <a:xfrm>
            <a:off x="3549068" y="3415343"/>
            <a:ext cx="1404883" cy="1576926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2"/>
            <a:endCxn id="18" idx="6"/>
          </p:cNvCxnSpPr>
          <p:nvPr/>
        </p:nvCxnSpPr>
        <p:spPr>
          <a:xfrm flipH="1">
            <a:off x="1711168" y="5237619"/>
            <a:ext cx="1233151" cy="0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7" idx="6"/>
            <a:endCxn id="14" idx="2"/>
          </p:cNvCxnSpPr>
          <p:nvPr/>
        </p:nvCxnSpPr>
        <p:spPr>
          <a:xfrm>
            <a:off x="1746878" y="3164848"/>
            <a:ext cx="1197441" cy="0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151316" y="2607078"/>
            <a:ext cx="585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Edges (implications of clauses)…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/>
              <p:cNvSpPr/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5" name="Oval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/>
              <p:cNvSpPr/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6" name="Oval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96"/>
              <p:cNvSpPr/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7" name="Oval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/>
              <p:cNvSpPr/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8" name="Oval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val 98"/>
              <p:cNvSpPr/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9" name="Oval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/>
          <p:cNvCxnSpPr>
            <a:stCxn id="99" idx="2"/>
            <a:endCxn id="96" idx="6"/>
          </p:cNvCxnSpPr>
          <p:nvPr/>
        </p:nvCxnSpPr>
        <p:spPr>
          <a:xfrm flipH="1" flipV="1">
            <a:off x="3652827" y="5237619"/>
            <a:ext cx="1197365" cy="5145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5" idx="5"/>
            <a:endCxn id="99" idx="1"/>
          </p:cNvCxnSpPr>
          <p:nvPr/>
        </p:nvCxnSpPr>
        <p:spPr>
          <a:xfrm>
            <a:off x="3549068" y="3415343"/>
            <a:ext cx="1404883" cy="1576926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6" idx="2"/>
            <a:endCxn id="98" idx="6"/>
          </p:cNvCxnSpPr>
          <p:nvPr/>
        </p:nvCxnSpPr>
        <p:spPr>
          <a:xfrm flipH="1">
            <a:off x="1711168" y="5237619"/>
            <a:ext cx="123315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7" idx="6"/>
            <a:endCxn id="95" idx="2"/>
          </p:cNvCxnSpPr>
          <p:nvPr/>
        </p:nvCxnSpPr>
        <p:spPr>
          <a:xfrm>
            <a:off x="1746878" y="3164848"/>
            <a:ext cx="119744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5813816" y="4338028"/>
                <a:ext cx="6140495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/>
                  <a:t> … 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/>
                  <a:t> cannot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16" y="4338028"/>
                <a:ext cx="6140495" cy="454172"/>
              </a:xfrm>
              <a:prstGeom prst="rect">
                <a:avLst/>
              </a:prstGeom>
              <a:blipFill>
                <a:blip r:embed="rId2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/>
          <p:cNvSpPr/>
          <p:nvPr/>
        </p:nvSpPr>
        <p:spPr>
          <a:xfrm>
            <a:off x="5813815" y="5624481"/>
            <a:ext cx="6140495" cy="454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Therefore the formula </a:t>
            </a:r>
            <a:r>
              <a:rPr lang="en-CA" sz="2000" b="1" dirty="0"/>
              <a:t>cannot </a:t>
            </a:r>
            <a:r>
              <a:rPr lang="en-CA" sz="2000" dirty="0"/>
              <a:t>be satisfied!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/>
              <p:cNvSpPr/>
              <p:nvPr/>
            </p:nvSpPr>
            <p:spPr>
              <a:xfrm>
                <a:off x="2944319" y="2805449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6" name="Oval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05449"/>
                <a:ext cx="708508" cy="708508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Oval 106"/>
              <p:cNvSpPr/>
              <p:nvPr/>
            </p:nvSpPr>
            <p:spPr>
              <a:xfrm>
                <a:off x="2944319" y="4878220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7" name="Oval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78220"/>
                <a:ext cx="708508" cy="708508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/>
              <p:cNvSpPr/>
              <p:nvPr/>
            </p:nvSpPr>
            <p:spPr>
              <a:xfrm>
                <a:off x="1038370" y="2805449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8" name="Oval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05449"/>
                <a:ext cx="708508" cy="708508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108"/>
              <p:cNvSpPr/>
              <p:nvPr/>
            </p:nvSpPr>
            <p:spPr>
              <a:xfrm>
                <a:off x="1002660" y="4878220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9" name="Oval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78220"/>
                <a:ext cx="708508" cy="708508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Oval 109"/>
              <p:cNvSpPr/>
              <p:nvPr/>
            </p:nvSpPr>
            <p:spPr>
              <a:xfrm>
                <a:off x="4850192" y="4883365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10" name="Oval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3365"/>
                <a:ext cx="708508" cy="708508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110" idx="2"/>
            <a:endCxn id="107" idx="6"/>
          </p:cNvCxnSpPr>
          <p:nvPr/>
        </p:nvCxnSpPr>
        <p:spPr>
          <a:xfrm flipH="1" flipV="1">
            <a:off x="3652827" y="5232474"/>
            <a:ext cx="1197365" cy="5145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6" idx="5"/>
            <a:endCxn id="110" idx="1"/>
          </p:cNvCxnSpPr>
          <p:nvPr/>
        </p:nvCxnSpPr>
        <p:spPr>
          <a:xfrm>
            <a:off x="3549068" y="3410198"/>
            <a:ext cx="1404883" cy="1576926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9" idx="7"/>
            <a:endCxn id="106" idx="3"/>
          </p:cNvCxnSpPr>
          <p:nvPr/>
        </p:nvCxnSpPr>
        <p:spPr>
          <a:xfrm flipV="1">
            <a:off x="1607409" y="3410198"/>
            <a:ext cx="1440669" cy="1571781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7" idx="1"/>
            <a:endCxn id="108" idx="5"/>
          </p:cNvCxnSpPr>
          <p:nvPr/>
        </p:nvCxnSpPr>
        <p:spPr>
          <a:xfrm flipH="1" flipV="1">
            <a:off x="1643119" y="3410198"/>
            <a:ext cx="1404959" cy="1571781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5813815" y="4980913"/>
                <a:ext cx="6140495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/>
                  <a:t> … 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/>
                  <a:t> cannot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15" y="4980913"/>
                <a:ext cx="6140495" cy="454172"/>
              </a:xfrm>
              <a:prstGeom prst="rect">
                <a:avLst/>
              </a:prstGeom>
              <a:blipFill>
                <a:blip r:embed="rId28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8393A2-EFDE-4E3C-AA5F-0FDCB35F6EBB}"/>
                  </a:ext>
                </a:extLst>
              </p:cNvPr>
              <p:cNvSpPr/>
              <p:nvPr/>
            </p:nvSpPr>
            <p:spPr>
              <a:xfrm>
                <a:off x="8212347" y="414068"/>
                <a:ext cx="3467819" cy="985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Logical refresher: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/>
                  <a:t> is </a:t>
                </a:r>
                <a:r>
                  <a:rPr lang="en-CA" b="1" dirty="0"/>
                  <a:t>equivalent</a:t>
                </a:r>
                <a:r>
                  <a:rPr lang="en-CA" dirty="0"/>
                  <a:t> to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8393A2-EFDE-4E3C-AA5F-0FDCB35F6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347" y="414068"/>
                <a:ext cx="3467819" cy="985280"/>
              </a:xfrm>
              <a:prstGeom prst="rect">
                <a:avLst/>
              </a:prstGeom>
              <a:blipFill>
                <a:blip r:embed="rId29"/>
                <a:stretch>
                  <a:fillRect b="-4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58EA62-5D39-4858-BE59-2A708891EA8A}"/>
                  </a:ext>
                </a:extLst>
              </p:cNvPr>
              <p:cNvSpPr/>
              <p:nvPr/>
            </p:nvSpPr>
            <p:spPr>
              <a:xfrm>
                <a:off x="8212347" y="1422915"/>
                <a:ext cx="3467819" cy="985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Therefore,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/>
                  <a:t> is</a:t>
                </a:r>
                <a:br>
                  <a:rPr lang="en-CA" dirty="0"/>
                </a:br>
                <a:r>
                  <a:rPr lang="en-CA" b="1" dirty="0"/>
                  <a:t>equivalent</a:t>
                </a:r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and</a:t>
                </a:r>
                <a:br>
                  <a:rPr lang="en-CA" dirty="0"/>
                </a:br>
                <a:r>
                  <a:rPr lang="en-CA" b="1" dirty="0"/>
                  <a:t>equivalent</a:t>
                </a:r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58EA62-5D39-4858-BE59-2A708891E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347" y="1422915"/>
                <a:ext cx="3467819" cy="985280"/>
              </a:xfrm>
              <a:prstGeom prst="rect">
                <a:avLst/>
              </a:prstGeom>
              <a:blipFill>
                <a:blip r:embed="rId30"/>
                <a:stretch>
                  <a:fillRect b="-4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8AC828C-7439-908F-544F-A72556C2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94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9" grpId="0" animBg="1"/>
      <p:bldP spid="12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231" y="204462"/>
                <a:ext cx="11987538" cy="93711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300" b="1" dirty="0"/>
                  <a:t>EXPTIME </a:t>
                </a:r>
                <a:r>
                  <a:rPr lang="en-CA" sz="2300" dirty="0"/>
                  <a:t>is the set of all </a:t>
                </a:r>
                <a:r>
                  <a:rPr lang="en-CA" sz="2300" b="1" dirty="0"/>
                  <a:t>decision problems </a:t>
                </a:r>
                <a:r>
                  <a:rPr lang="en-CA" sz="2300" dirty="0"/>
                  <a:t>that can be solved in </a:t>
                </a:r>
                <a:r>
                  <a:rPr lang="en-CA" sz="2300" b="1" dirty="0"/>
                  <a:t>exponential time</a:t>
                </a:r>
                <a:r>
                  <a:rPr lang="en-CA" sz="2300" dirty="0"/>
                  <a:t>.</a:t>
                </a:r>
              </a:p>
              <a:p>
                <a:pPr algn="ctr"/>
                <a:r>
                  <a:rPr lang="en-CA" sz="2300" dirty="0"/>
                  <a:t>I.e., in time </a:t>
                </a:r>
                <a14:m>
                  <m:oMath xmlns:m="http://schemas.openxmlformats.org/officeDocument/2006/math">
                    <m:r>
                      <a:rPr lang="en-CA" sz="23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3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300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CA" sz="23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3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CA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300" dirty="0"/>
                  <a:t> where </a:t>
                </a:r>
                <a14:m>
                  <m:oMath xmlns:m="http://schemas.openxmlformats.org/officeDocument/2006/math">
                    <m:r>
                      <a:rPr lang="en-CA" sz="23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sz="2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3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300" dirty="0"/>
                  <a:t> is a polynomial in the input size.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1" y="204462"/>
                <a:ext cx="11987538" cy="937118"/>
              </a:xfrm>
              <a:prstGeom prst="rect">
                <a:avLst/>
              </a:prstGeom>
              <a:blipFill>
                <a:blip r:embed="rId3"/>
                <a:stretch>
                  <a:fillRect b="-70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13016" y="1517373"/>
                <a:ext cx="4745225" cy="5442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300" dirty="0"/>
                  <a:t>Observe that </a:t>
                </a:r>
                <a14:m>
                  <m:oMath xmlns:m="http://schemas.openxmlformats.org/officeDocument/2006/math">
                    <m:r>
                      <a:rPr lang="en-CA" sz="2300" b="1" i="1" smtClean="0"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CA" sz="2300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300" b="1" i="1" smtClean="0">
                        <a:latin typeface="Cambria Math" panose="02040503050406030204" pitchFamily="18" charset="0"/>
                      </a:rPr>
                      <m:t>𝑬𝑿𝑷𝑻𝑰𝑴𝑬</m:t>
                    </m:r>
                  </m:oMath>
                </a14:m>
                <a:endParaRPr lang="en-CA" sz="23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16" y="1517373"/>
                <a:ext cx="4745225" cy="544286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F428A8C5-6CE7-4DFF-0271-2E00785C3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27782" b="-1"/>
          <a:stretch/>
        </p:blipFill>
        <p:spPr>
          <a:xfrm>
            <a:off x="1113016" y="2129814"/>
            <a:ext cx="9906000" cy="3165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B2B95D6A-34B3-6683-9082-027EE359D868}"/>
                  </a:ext>
                </a:extLst>
              </p:cNvPr>
              <p:cNvSpPr/>
              <p:nvPr/>
            </p:nvSpPr>
            <p:spPr>
              <a:xfrm>
                <a:off x="8166398" y="3216920"/>
                <a:ext cx="3923371" cy="429322"/>
              </a:xfrm>
              <a:prstGeom prst="wedgeRectCallout">
                <a:avLst>
                  <a:gd name="adj1" fmla="val -27301"/>
                  <a:gd name="adj2" fmla="val 3133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CA" dirty="0"/>
                  <a:t> time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B2B95D6A-34B3-6683-9082-027EE359D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398" y="3216920"/>
                <a:ext cx="3923371" cy="429322"/>
              </a:xfrm>
              <a:prstGeom prst="wedgeRectCallout">
                <a:avLst>
                  <a:gd name="adj1" fmla="val -27301"/>
                  <a:gd name="adj2" fmla="val 31331"/>
                </a:avLst>
              </a:prstGeom>
              <a:blipFill>
                <a:blip r:embed="rId6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0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1912F0-C522-06DA-D28A-8EB1F5821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4" y="1408982"/>
            <a:ext cx="9866998" cy="3241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C6AA08-EC72-4201-8DBC-B63321116D9B}"/>
              </a:ext>
            </a:extLst>
          </p:cNvPr>
          <p:cNvSpPr/>
          <p:nvPr/>
        </p:nvSpPr>
        <p:spPr>
          <a:xfrm>
            <a:off x="577428" y="1606756"/>
            <a:ext cx="1730050" cy="292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2-SAT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7A922-5A47-4E23-947C-41CA86CFA4BF}"/>
              </a:ext>
            </a:extLst>
          </p:cNvPr>
          <p:cNvSpPr/>
          <p:nvPr/>
        </p:nvSpPr>
        <p:spPr>
          <a:xfrm>
            <a:off x="2365971" y="1969065"/>
            <a:ext cx="1666790" cy="292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5F217A-2CBF-4DAF-A6AA-A5ABB391F1DF}"/>
                  </a:ext>
                </a:extLst>
              </p:cNvPr>
              <p:cNvSpPr/>
              <p:nvPr/>
            </p:nvSpPr>
            <p:spPr>
              <a:xfrm>
                <a:off x="7878676" y="1969065"/>
                <a:ext cx="2072230" cy="370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..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5F217A-2CBF-4DAF-A6AA-A5ABB391F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676" y="1969065"/>
                <a:ext cx="2072230" cy="370044"/>
              </a:xfrm>
              <a:prstGeom prst="rect">
                <a:avLst/>
              </a:prstGeom>
              <a:blipFill>
                <a:blip r:embed="rId4"/>
                <a:stretch>
                  <a:fillRect b="-328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6B854D6-EB53-490A-A7F7-76029503847B}"/>
              </a:ext>
            </a:extLst>
          </p:cNvPr>
          <p:cNvSpPr/>
          <p:nvPr/>
        </p:nvSpPr>
        <p:spPr>
          <a:xfrm>
            <a:off x="8286369" y="373813"/>
            <a:ext cx="3443831" cy="1023668"/>
          </a:xfrm>
          <a:prstGeom prst="wedgeRectCallout">
            <a:avLst>
              <a:gd name="adj1" fmla="val 542"/>
              <a:gd name="adj2" fmla="val 101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(variable names are integers in 1..|X|)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F9590EA-D76C-47F6-99E1-6CC2FE227484}"/>
                  </a:ext>
                </a:extLst>
              </p:cNvPr>
              <p:cNvSpPr/>
              <p:nvPr/>
            </p:nvSpPr>
            <p:spPr>
              <a:xfrm>
                <a:off x="391065" y="4846607"/>
                <a:ext cx="10869282" cy="1204821"/>
              </a:xfrm>
              <a:prstGeom prst="wedgeRectCallout">
                <a:avLst>
                  <a:gd name="adj1" fmla="val 16521"/>
                  <a:gd name="adj2" fmla="val 3205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Suppose no variable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/>
                  <a:t> is in the same SCC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400" dirty="0"/>
                  <a:t>, then to get a satisfying assignment do the following:</a:t>
                </a:r>
              </a:p>
              <a:p>
                <a:pPr algn="ctr"/>
                <a:r>
                  <a:rPr lang="en-CA" sz="2400" dirty="0"/>
                  <a:t>For each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/>
                  <a:t>, if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sz="2400" dirty="0"/>
                  <a:t> path from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400" dirty="0"/>
                  <a:t>, then set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CA" sz="2400" dirty="0"/>
                  <a:t> else set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sz="2400" dirty="0"/>
                  <a:t>.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F9590EA-D76C-47F6-99E1-6CC2FE227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5" y="4846607"/>
                <a:ext cx="10869282" cy="1204821"/>
              </a:xfrm>
              <a:prstGeom prst="wedgeRectCallout">
                <a:avLst>
                  <a:gd name="adj1" fmla="val 16521"/>
                  <a:gd name="adj2" fmla="val 32051"/>
                </a:avLst>
              </a:prstGeom>
              <a:blipFill>
                <a:blip r:embed="rId5"/>
                <a:stretch>
                  <a:fillRect t="-2985" b="-94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7CE06-412B-8873-E896-A3B6370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">
            <a:extLst>
              <a:ext uri="{FF2B5EF4-FFF2-40B4-BE49-F238E27FC236}">
                <a16:creationId xmlns:a16="http://schemas.microsoft.com/office/drawing/2014/main" id="{41329EE1-1B32-509D-C045-C10880A41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21452"/>
            <a:ext cx="9906000" cy="3867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3867742" y="3839135"/>
                <a:ext cx="7656275" cy="1414196"/>
              </a:xfrm>
              <a:prstGeom prst="wedgeRectCallout">
                <a:avLst>
                  <a:gd name="adj1" fmla="val -20933"/>
                  <a:gd name="adj2" fmla="val 440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sz="2000" b="1" dirty="0"/>
                  <a:t> is exponential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0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pPr algn="ctr"/>
                <a:r>
                  <a:rPr lang="en-CA" sz="2000" dirty="0"/>
                  <a:t>(And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0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</m:oMath>
                </a14:m>
                <a:r>
                  <a:rPr lang="en-CA" sz="2000" dirty="0"/>
                  <a:t> might be the largest term in the input size,</a:t>
                </a:r>
                <a:br>
                  <a:rPr lang="en-CA" sz="2000" dirty="0"/>
                </a:br>
                <a:r>
                  <a:rPr lang="en-CA" sz="2000" dirty="0"/>
                  <a:t>in which case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would be </a:t>
                </a:r>
                <a:r>
                  <a:rPr lang="en-CA" sz="2000" b="1" dirty="0"/>
                  <a:t>exponential in the input size</a:t>
                </a:r>
                <a:r>
                  <a:rPr lang="en-CA" sz="2000" dirty="0"/>
                  <a:t>.)</a:t>
                </a:r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42" y="3839135"/>
                <a:ext cx="7656275" cy="1414196"/>
              </a:xfrm>
              <a:prstGeom prst="wedgeRectCallout">
                <a:avLst>
                  <a:gd name="adj1" fmla="val -20933"/>
                  <a:gd name="adj2" fmla="val 44026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92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Undecidability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Problems that are </a:t>
            </a:r>
            <a:r>
              <a:rPr lang="en-CA" b="1" i="1" dirty="0"/>
              <a:t>impossible</a:t>
            </a:r>
            <a:r>
              <a:rPr lang="en-CA" b="1" dirty="0"/>
              <a:t> </a:t>
            </a:r>
            <a:r>
              <a:rPr lang="en-CA" dirty="0"/>
              <a:t>to solve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91AC9A-6926-CDBB-5210-880800EC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6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743" y="0"/>
            <a:ext cx="10847803" cy="721297"/>
          </a:xfrm>
        </p:spPr>
        <p:txBody>
          <a:bodyPr>
            <a:normAutofit/>
          </a:bodyPr>
          <a:lstStyle/>
          <a:p>
            <a:r>
              <a:rPr lang="en-CA" b="1" dirty="0"/>
              <a:t>decidable</a:t>
            </a:r>
            <a:r>
              <a:rPr lang="en-CA" dirty="0"/>
              <a:t> vs </a:t>
            </a:r>
            <a:r>
              <a:rPr lang="en-CA" b="1" dirty="0"/>
              <a:t>Undecidable</a:t>
            </a:r>
            <a:r>
              <a:rPr lang="en-CA" dirty="0"/>
              <a:t>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107743" y="807563"/>
                <a:ext cx="9599394" cy="709938"/>
              </a:xfrm>
              <a:prstGeom prst="wedgeRectCallout">
                <a:avLst>
                  <a:gd name="adj1" fmla="val -20320"/>
                  <a:gd name="adj2" fmla="val 349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We say an algorithm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CA" sz="2000" dirty="0"/>
                  <a:t> “solves” a decision problem if, for </a:t>
                </a:r>
                <a:r>
                  <a:rPr lang="en-CA" sz="2000" b="1" i="1" dirty="0"/>
                  <a:t>every</a:t>
                </a:r>
                <a:r>
                  <a:rPr lang="en-CA" sz="2000" dirty="0"/>
                  <a:t> instance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,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has </a:t>
                </a:r>
                <a:r>
                  <a:rPr lang="en-CA" sz="2000" b="1" dirty="0"/>
                  <a:t>finite </a:t>
                </a:r>
                <a:r>
                  <a:rPr lang="en-CA" sz="2000" dirty="0"/>
                  <a:t>runtime and returns the correct answer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3" y="807563"/>
                <a:ext cx="9599394" cy="709938"/>
              </a:xfrm>
              <a:prstGeom prst="wedgeRectCallout">
                <a:avLst>
                  <a:gd name="adj1" fmla="val -20320"/>
                  <a:gd name="adj2" fmla="val 34948"/>
                </a:avLst>
              </a:prstGeom>
              <a:blipFill>
                <a:blip r:embed="rId2"/>
                <a:stretch>
                  <a:fillRect t="-2500" b="-12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107741" y="1726200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If an algorithm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b="1" dirty="0"/>
                  <a:t>solves</a:t>
                </a:r>
                <a:r>
                  <a:rPr lang="en-CA" sz="2000" dirty="0"/>
                  <a:t> decision problem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/>
                  <a:t>,</a:t>
                </a:r>
                <a:br>
                  <a:rPr lang="en-CA" sz="2000" dirty="0"/>
                </a:br>
                <a:r>
                  <a:rPr lang="en-CA" sz="2000" dirty="0"/>
                  <a:t>then we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/>
                  <a:t> is </a:t>
                </a:r>
                <a:r>
                  <a:rPr lang="en-CA" sz="2000" b="1" dirty="0"/>
                  <a:t>decidable</a:t>
                </a:r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1" y="1726200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3"/>
                <a:stretch>
                  <a:fillRect t="-2500" b="-1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8">
                <a:extLst>
                  <a:ext uri="{FF2B5EF4-FFF2-40B4-BE49-F238E27FC236}">
                    <a16:creationId xmlns:a16="http://schemas.microsoft.com/office/drawing/2014/main" id="{EB256E38-0F2E-4BF8-B5B1-6BED0D4A3C5F}"/>
                  </a:ext>
                </a:extLst>
              </p:cNvPr>
              <p:cNvSpPr/>
              <p:nvPr/>
            </p:nvSpPr>
            <p:spPr>
              <a:xfrm>
                <a:off x="107739" y="2485348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Formally,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decidable IFF</a:t>
                </a:r>
                <a:r>
                  <a:rPr lang="en-CA" sz="2000" dirty="0">
                    <a:solidFill>
                      <a:srgbClr val="000000"/>
                    </a:solidFill>
                  </a:rPr>
                  <a:t> there exists some algorithm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such that,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for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every</a:t>
                </a:r>
                <a:r>
                  <a:rPr lang="en-CA" sz="2000" dirty="0">
                    <a:solidFill>
                      <a:srgbClr val="000000"/>
                    </a:solidFill>
                  </a:rPr>
                  <a:t> instance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returns the correct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answer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in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finite </a:t>
                </a:r>
                <a:r>
                  <a:rPr lang="en-CA" sz="2000" dirty="0">
                    <a:solidFill>
                      <a:srgbClr val="000000"/>
                    </a:solidFill>
                  </a:rPr>
                  <a:t>time.</a:t>
                </a:r>
              </a:p>
            </p:txBody>
          </p:sp>
        </mc:Choice>
        <mc:Fallback xmlns="">
          <p:sp>
            <p:nvSpPr>
              <p:cNvPr id="7" name="Rectangular Callout 8">
                <a:extLst>
                  <a:ext uri="{FF2B5EF4-FFF2-40B4-BE49-F238E27FC236}">
                    <a16:creationId xmlns:a16="http://schemas.microsoft.com/office/drawing/2014/main" id="{EB256E38-0F2E-4BF8-B5B1-6BED0D4A3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9" y="2485348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8">
                <a:extLst>
                  <a:ext uri="{FF2B5EF4-FFF2-40B4-BE49-F238E27FC236}">
                    <a16:creationId xmlns:a16="http://schemas.microsoft.com/office/drawing/2014/main" id="{7572BDE4-0ACF-401A-A825-805CD234CBF4}"/>
                  </a:ext>
                </a:extLst>
              </p:cNvPr>
              <p:cNvSpPr/>
              <p:nvPr/>
            </p:nvSpPr>
            <p:spPr>
              <a:xfrm>
                <a:off x="107739" y="4328248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Formally,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/>
                  <a:t> is </a:t>
                </a:r>
                <a:r>
                  <a:rPr lang="en-CA" sz="2000" b="1" dirty="0"/>
                  <a:t>undecidable IFF</a:t>
                </a:r>
                <a:r>
                  <a:rPr lang="en-CA" sz="2000" dirty="0"/>
                  <a:t> there </a:t>
                </a:r>
                <a:r>
                  <a:rPr lang="en-CA" sz="2000" b="1" u="sng" dirty="0"/>
                  <a:t>cannot</a:t>
                </a:r>
                <a:r>
                  <a:rPr lang="en-CA" sz="2000" b="1" dirty="0"/>
                  <a:t> exist </a:t>
                </a:r>
                <a:r>
                  <a:rPr lang="en-CA" sz="2000" dirty="0"/>
                  <a:t>an algorithm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such that,</a:t>
                </a:r>
                <a:br>
                  <a:rPr lang="en-CA" sz="2000" dirty="0"/>
                </a:br>
                <a:r>
                  <a:rPr lang="en-CA" sz="2000" dirty="0"/>
                  <a:t>for every instance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returns the correct answer in </a:t>
                </a:r>
                <a:r>
                  <a:rPr lang="en-CA" sz="2000" b="1" dirty="0"/>
                  <a:t>finite time</a:t>
                </a:r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8" name="Rectangular Callout 8">
                <a:extLst>
                  <a:ext uri="{FF2B5EF4-FFF2-40B4-BE49-F238E27FC236}">
                    <a16:creationId xmlns:a16="http://schemas.microsoft.com/office/drawing/2014/main" id="{7572BDE4-0ACF-401A-A825-805CD234C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9" y="4328248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5"/>
                <a:stretch>
                  <a:fillRect t="-2500" b="-1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8">
                <a:extLst>
                  <a:ext uri="{FF2B5EF4-FFF2-40B4-BE49-F238E27FC236}">
                    <a16:creationId xmlns:a16="http://schemas.microsoft.com/office/drawing/2014/main" id="{2440481A-153A-4929-82A9-62EB5E1128EF}"/>
                  </a:ext>
                </a:extLst>
              </p:cNvPr>
              <p:cNvSpPr/>
              <p:nvPr/>
            </p:nvSpPr>
            <p:spPr>
              <a:xfrm>
                <a:off x="107740" y="3570826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If it is</a:t>
                </a:r>
                <a:r>
                  <a:rPr lang="en-CA" sz="2000" i="1" dirty="0"/>
                  <a:t> </a:t>
                </a:r>
                <a:r>
                  <a:rPr lang="en-CA" sz="2000" b="1" i="1" dirty="0"/>
                  <a:t>not possible </a:t>
                </a:r>
                <a:r>
                  <a:rPr lang="en-CA" sz="2000" dirty="0"/>
                  <a:t>to design an algorithm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that </a:t>
                </a:r>
                <a:r>
                  <a:rPr lang="en-CA" sz="2000" b="1" dirty="0"/>
                  <a:t>solves</a:t>
                </a:r>
                <a:r>
                  <a:rPr lang="en-CA" sz="2000" dirty="0"/>
                  <a:t> decision problem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/>
                  <a:t>,</a:t>
                </a:r>
                <a:br>
                  <a:rPr lang="en-CA" sz="2000" dirty="0"/>
                </a:br>
                <a:r>
                  <a:rPr lang="en-CA" sz="2000" dirty="0"/>
                  <a:t>then we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/>
                  <a:t> is </a:t>
                </a:r>
                <a:r>
                  <a:rPr lang="en-CA" sz="2000" b="1" dirty="0"/>
                  <a:t>undecidable</a:t>
                </a:r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11" name="Rectangular Callout 8">
                <a:extLst>
                  <a:ext uri="{FF2B5EF4-FFF2-40B4-BE49-F238E27FC236}">
                    <a16:creationId xmlns:a16="http://schemas.microsoft.com/office/drawing/2014/main" id="{2440481A-153A-4929-82A9-62EB5E112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0" y="3570826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6"/>
                <a:stretch>
                  <a:fillRect t="-2500" b="-12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8">
                <a:extLst>
                  <a:ext uri="{FF2B5EF4-FFF2-40B4-BE49-F238E27FC236}">
                    <a16:creationId xmlns:a16="http://schemas.microsoft.com/office/drawing/2014/main" id="{14C06D1F-0FCF-4B42-91FD-C53A104795AE}"/>
                  </a:ext>
                </a:extLst>
              </p:cNvPr>
              <p:cNvSpPr/>
              <p:nvPr/>
            </p:nvSpPr>
            <p:spPr>
              <a:xfrm>
                <a:off x="107739" y="5085670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Equivalently,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undecidable IFF,</a:t>
                </a:r>
                <a:r>
                  <a:rPr lang="en-CA" sz="2000" dirty="0">
                    <a:solidFill>
                      <a:srgbClr val="000000"/>
                    </a:solidFill>
                  </a:rPr>
                  <a:t> for every algorithm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there exists some input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br>
                  <a:rPr lang="en-CA" sz="2000" b="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such that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does not</a:t>
                </a:r>
                <a:r>
                  <a:rPr lang="en-CA" sz="2000" dirty="0">
                    <a:solidFill>
                      <a:srgbClr val="000000"/>
                    </a:solidFill>
                  </a:rPr>
                  <a:t> return the correct answer in finite time.</a:t>
                </a:r>
              </a:p>
            </p:txBody>
          </p:sp>
        </mc:Choice>
        <mc:Fallback xmlns="">
          <p:sp>
            <p:nvSpPr>
              <p:cNvPr id="12" name="Rectangular Callout 8">
                <a:extLst>
                  <a:ext uri="{FF2B5EF4-FFF2-40B4-BE49-F238E27FC236}">
                    <a16:creationId xmlns:a16="http://schemas.microsoft.com/office/drawing/2014/main" id="{14C06D1F-0FCF-4B42-91FD-C53A10479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9" y="5085670"/>
                <a:ext cx="10318720" cy="721297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8">
                <a:extLst>
                  <a:ext uri="{FF2B5EF4-FFF2-40B4-BE49-F238E27FC236}">
                    <a16:creationId xmlns:a16="http://schemas.microsoft.com/office/drawing/2014/main" id="{55F15BF9-AD7E-4FCE-BEAA-C3E2C34D44ED}"/>
                  </a:ext>
                </a:extLst>
              </p:cNvPr>
              <p:cNvSpPr/>
              <p:nvPr/>
            </p:nvSpPr>
            <p:spPr>
              <a:xfrm>
                <a:off x="1094877" y="5961441"/>
                <a:ext cx="9668691" cy="436861"/>
              </a:xfrm>
              <a:prstGeom prst="wedgeRectCallout">
                <a:avLst>
                  <a:gd name="adj1" fmla="val -22198"/>
                  <a:gd name="adj2" fmla="val -9303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I.e., for some input,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either runs forever or returns the wrong answer</a:t>
                </a:r>
              </a:p>
            </p:txBody>
          </p:sp>
        </mc:Choice>
        <mc:Fallback xmlns="">
          <p:sp>
            <p:nvSpPr>
              <p:cNvPr id="10" name="Rectangular Callout 8">
                <a:extLst>
                  <a:ext uri="{FF2B5EF4-FFF2-40B4-BE49-F238E27FC236}">
                    <a16:creationId xmlns:a16="http://schemas.microsoft.com/office/drawing/2014/main" id="{55F15BF9-AD7E-4FCE-BEAA-C3E2C34D4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77" y="5961441"/>
                <a:ext cx="9668691" cy="436861"/>
              </a:xfrm>
              <a:prstGeom prst="wedgeRectCallout">
                <a:avLst>
                  <a:gd name="adj1" fmla="val -22198"/>
                  <a:gd name="adj2" fmla="val -93030"/>
                </a:avLst>
              </a:prstGeom>
              <a:blipFill>
                <a:blip r:embed="rId8"/>
                <a:stretch>
                  <a:fillRect b="-123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A6CED9-E0B4-C375-77BE-94F9072A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  <p:bldP spid="1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744" y="0"/>
            <a:ext cx="9905998" cy="721297"/>
          </a:xfrm>
        </p:spPr>
        <p:txBody>
          <a:bodyPr/>
          <a:lstStyle/>
          <a:p>
            <a:r>
              <a:rPr lang="en-CA" b="1" dirty="0"/>
              <a:t>Halting</a:t>
            </a:r>
            <a:r>
              <a:rPr lang="en-CA" dirty="0"/>
              <a:t>: An Undecidable Problem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045" b="-1"/>
          <a:stretch/>
        </p:blipFill>
        <p:spPr>
          <a:xfrm>
            <a:off x="165253" y="880712"/>
            <a:ext cx="9668691" cy="2214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3213725" y="4492278"/>
                <a:ext cx="7915191" cy="1640893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The </a:t>
                </a:r>
                <a:r>
                  <a:rPr lang="en-CA" sz="2000" b="1" dirty="0"/>
                  <a:t>Halting</a:t>
                </a:r>
                <a:r>
                  <a:rPr lang="en-CA" sz="2000" dirty="0"/>
                  <a:t> problem is </a:t>
                </a:r>
                <a:r>
                  <a:rPr lang="en-CA" sz="2000" b="1" dirty="0"/>
                  <a:t>decidable </a:t>
                </a:r>
                <a:r>
                  <a:rPr lang="en-CA" sz="2000" b="1" u="sng" dirty="0"/>
                  <a:t>IFF</a:t>
                </a:r>
                <a:br>
                  <a:rPr lang="en-CA" sz="2000" b="1" dirty="0"/>
                </a:br>
                <a:r>
                  <a:rPr lang="en-CA" sz="2000" dirty="0"/>
                  <a:t>there </a:t>
                </a:r>
                <a:r>
                  <a:rPr lang="en-CA" sz="2000" b="1" dirty="0"/>
                  <a:t>exists an algorithm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𝑯𝒂𝒍𝒕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that,</a:t>
                </a:r>
                <a:br>
                  <a:rPr lang="en-CA" sz="2000" dirty="0"/>
                </a:br>
                <a:r>
                  <a:rPr lang="en-CA" sz="2000" dirty="0"/>
                  <a:t>for </a:t>
                </a:r>
                <a:r>
                  <a:rPr lang="en-CA" sz="2000" b="1" dirty="0"/>
                  <a:t>every</a:t>
                </a:r>
                <a:r>
                  <a:rPr lang="en-CA" sz="2000" dirty="0"/>
                  <a:t> instance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</a:t>
                </a:r>
                <a:br>
                  <a:rPr lang="en-CA" sz="2000" dirty="0"/>
                </a:br>
                <a14:m>
                  <m:oMath xmlns:m="http://schemas.openxmlformats.org/officeDocument/2006/math">
                    <m:r>
                      <a:rPr lang="en-CA" sz="2000" b="0" i="1" dirty="0">
                        <a:latin typeface="Cambria Math" panose="02040503050406030204" pitchFamily="18" charset="0"/>
                      </a:rPr>
                      <m:t>𝐻𝑎𝑙𝑡</m:t>
                    </m:r>
                    <m:r>
                      <a:rPr lang="en-CA" sz="20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sz="2000" dirty="0"/>
                  <a:t>has </a:t>
                </a:r>
                <a:r>
                  <a:rPr lang="en-CA" sz="2000" b="1" dirty="0"/>
                  <a:t>finite </a:t>
                </a:r>
                <a:r>
                  <a:rPr lang="en-CA" sz="2000" dirty="0"/>
                  <a:t>runtime and correctly</a:t>
                </a:r>
                <a:r>
                  <a:rPr lang="en-CA" sz="2000" b="1" dirty="0"/>
                  <a:t> </a:t>
                </a:r>
                <a:r>
                  <a:rPr lang="en-CA" sz="2000" dirty="0"/>
                  <a:t>answers the question:</a:t>
                </a:r>
                <a:br>
                  <a:rPr lang="en-CA" sz="2000" dirty="0"/>
                </a:br>
                <a:r>
                  <a:rPr lang="en-CA" sz="2000" dirty="0"/>
                  <a:t>“would a call to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halt in finite time?”</a:t>
                </a:r>
                <a:endParaRPr lang="en-CA" sz="2000" b="1" u="sng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725" y="4492278"/>
                <a:ext cx="7915191" cy="1640893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3"/>
                <a:stretch>
                  <a:fillRect t="-738" b="-55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C37B6-984E-14AA-AC33-4C739BF4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8">
                <a:extLst>
                  <a:ext uri="{FF2B5EF4-FFF2-40B4-BE49-F238E27FC236}">
                    <a16:creationId xmlns:a16="http://schemas.microsoft.com/office/drawing/2014/main" id="{7CFF5FD2-EFCE-AEF8-153E-8231D481C5D1}"/>
                  </a:ext>
                </a:extLst>
              </p:cNvPr>
              <p:cNvSpPr/>
              <p:nvPr/>
            </p:nvSpPr>
            <p:spPr>
              <a:xfrm>
                <a:off x="965168" y="3213595"/>
                <a:ext cx="7915191" cy="1098658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For example, you could run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𝐻𝑎𝑙𝑡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𝐵𝐹𝑆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to determine whether,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𝐵𝐹𝑆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will halt in finite time, which it will,</a:t>
                </a:r>
                <a:br>
                  <a:rPr lang="en-CA" sz="2000" dirty="0"/>
                </a:br>
                <a:r>
                  <a:rPr lang="en-CA" sz="2000" dirty="0"/>
                  <a:t>so </a:t>
                </a:r>
                <a14:m>
                  <m:oMath xmlns:m="http://schemas.openxmlformats.org/officeDocument/2006/math">
                    <m:r>
                      <a:rPr lang="en-CA" sz="2000" b="0" i="1">
                        <a:latin typeface="Cambria Math" panose="02040503050406030204" pitchFamily="18" charset="0"/>
                      </a:rPr>
                      <m:t>𝐻𝑎𝑙𝑡</m:t>
                    </m:r>
                    <m:r>
                      <a:rPr lang="en-CA" sz="20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>
                        <a:latin typeface="Cambria Math" panose="02040503050406030204" pitchFamily="18" charset="0"/>
                      </a:rPr>
                      <m:t>𝐵𝐹𝑆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returns yes.</a:t>
                </a:r>
                <a:endParaRPr lang="en-CA" sz="2000" u="sng" dirty="0"/>
              </a:p>
            </p:txBody>
          </p:sp>
        </mc:Choice>
        <mc:Fallback xmlns="">
          <p:sp>
            <p:nvSpPr>
              <p:cNvPr id="3" name="Rectangular Callout 8">
                <a:extLst>
                  <a:ext uri="{FF2B5EF4-FFF2-40B4-BE49-F238E27FC236}">
                    <a16:creationId xmlns:a16="http://schemas.microsoft.com/office/drawing/2014/main" id="{7CFF5FD2-EFCE-AEF8-153E-8231D481C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68" y="3213595"/>
                <a:ext cx="7915191" cy="1098658"/>
              </a:xfrm>
              <a:prstGeom prst="wedgeRectCallout">
                <a:avLst>
                  <a:gd name="adj1" fmla="val -41588"/>
                  <a:gd name="adj2" fmla="val 29397"/>
                </a:avLst>
              </a:prstGeom>
              <a:blipFill>
                <a:blip r:embed="rId4"/>
                <a:stretch>
                  <a:fillRect l="-538" r="-1384" b="-54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2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" y="-2"/>
            <a:ext cx="10922462" cy="658824"/>
          </a:xfrm>
        </p:spPr>
        <p:txBody>
          <a:bodyPr>
            <a:normAutofit fontScale="90000"/>
          </a:bodyPr>
          <a:lstStyle/>
          <a:p>
            <a:r>
              <a:rPr lang="en-CA" b="1" dirty="0" err="1"/>
              <a:t>Undecidability</a:t>
            </a:r>
            <a:r>
              <a:rPr lang="en-CA" dirty="0"/>
              <a:t> of the Halting Problem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338" b="67095"/>
          <a:stretch/>
        </p:blipFill>
        <p:spPr>
          <a:xfrm>
            <a:off x="285383" y="699082"/>
            <a:ext cx="9131576" cy="499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31274"/>
          <a:stretch/>
        </p:blipFill>
        <p:spPr>
          <a:xfrm>
            <a:off x="308538" y="1717574"/>
            <a:ext cx="10762028" cy="2330269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1AFDB80-4E98-4A57-85FF-12D243E4A68C}"/>
              </a:ext>
            </a:extLst>
          </p:cNvPr>
          <p:cNvSpPr/>
          <p:nvPr/>
        </p:nvSpPr>
        <p:spPr>
          <a:xfrm>
            <a:off x="567810" y="1328277"/>
            <a:ext cx="6435305" cy="339305"/>
          </a:xfrm>
          <a:prstGeom prst="wedgeRectCallout">
            <a:avLst>
              <a:gd name="adj1" fmla="val -20386"/>
              <a:gd name="adj2" fmla="val -113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We suppose Halt </a:t>
            </a:r>
            <a:r>
              <a:rPr lang="en-CA" b="1" dirty="0"/>
              <a:t>exists</a:t>
            </a:r>
            <a:r>
              <a:rPr lang="en-CA" dirty="0"/>
              <a:t>, to obtain a </a:t>
            </a:r>
            <a:r>
              <a:rPr lang="en-CA" b="1" dirty="0"/>
              <a:t>contradiction</a:t>
            </a:r>
            <a:r>
              <a:rPr lang="en-CA" dirty="0"/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B5CFD-69D2-4E37-BF54-4233072EAC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609"/>
          <a:stretch/>
        </p:blipFill>
        <p:spPr>
          <a:xfrm>
            <a:off x="308538" y="4097835"/>
            <a:ext cx="10762028" cy="962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FCB819D-E9D6-4081-9D7B-AAB366D8705A}"/>
                  </a:ext>
                </a:extLst>
              </p:cNvPr>
              <p:cNvSpPr/>
              <p:nvPr/>
            </p:nvSpPr>
            <p:spPr>
              <a:xfrm>
                <a:off x="308537" y="5220670"/>
                <a:ext cx="7747153" cy="700215"/>
              </a:xfrm>
              <a:prstGeom prst="wedgeRectCallout">
                <a:avLst>
                  <a:gd name="adj1" fmla="val -19851"/>
                  <a:gd name="adj2" fmla="val -75992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CA" b="1" dirty="0"/>
                  <a:t> is a string</a:t>
                </a:r>
                <a:r>
                  <a:rPr lang="en-CA" dirty="0"/>
                  <a:t> (of code), and its input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CA" b="1" dirty="0"/>
                  <a:t> is also a string</a:t>
                </a:r>
                <a:r>
                  <a:rPr lang="en-CA" dirty="0"/>
                  <a:t>…</a:t>
                </a:r>
                <a:br>
                  <a:rPr lang="en-CA" dirty="0"/>
                </a:br>
                <a:r>
                  <a:rPr lang="en-CA" dirty="0"/>
                  <a:t>we </a:t>
                </a:r>
                <a:r>
                  <a:rPr lang="en-CA" b="1" i="1" dirty="0"/>
                  <a:t>could </a:t>
                </a:r>
                <a:r>
                  <a:rPr lang="en-CA" dirty="0"/>
                  <a:t>pass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/>
                  <a:t> as an argument to itself: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FCB819D-E9D6-4081-9D7B-AAB366D87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7" y="5220670"/>
                <a:ext cx="7747153" cy="700215"/>
              </a:xfrm>
              <a:prstGeom prst="wedgeRectCallout">
                <a:avLst>
                  <a:gd name="adj1" fmla="val -19851"/>
                  <a:gd name="adj2" fmla="val -75992"/>
                </a:avLst>
              </a:prstGeom>
              <a:blipFill>
                <a:blip r:embed="rId5"/>
                <a:stretch>
                  <a:fillRect b="-68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9978DD3-3664-4B26-A579-BABDD7A8C4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09" t="37772" r="65554" b="49507"/>
          <a:stretch/>
        </p:blipFill>
        <p:spPr>
          <a:xfrm>
            <a:off x="5531026" y="4147827"/>
            <a:ext cx="230038" cy="431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815004F-01D4-4AC1-9966-9925541F4B11}"/>
                  </a:ext>
                </a:extLst>
              </p:cNvPr>
              <p:cNvSpPr/>
              <p:nvPr/>
            </p:nvSpPr>
            <p:spPr>
              <a:xfrm>
                <a:off x="740720" y="6138260"/>
                <a:ext cx="6654994" cy="344186"/>
              </a:xfrm>
              <a:prstGeom prst="wedgeRectCallout">
                <a:avLst>
                  <a:gd name="adj1" fmla="val 27062"/>
                  <a:gd name="adj2" fmla="val -124448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Then we could ask </a:t>
                </a:r>
                <a:r>
                  <a:rPr lang="en-CA" b="1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halts</a:t>
                </a:r>
                <a:r>
                  <a:rPr lang="en-CA" dirty="0">
                    <a:solidFill>
                      <a:srgbClr val="000000"/>
                    </a:solidFill>
                  </a:rPr>
                  <a:t>, by running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𝐻𝑎𝑙𝑡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815004F-01D4-4AC1-9966-9925541F4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20" y="6138260"/>
                <a:ext cx="6654994" cy="344186"/>
              </a:xfrm>
              <a:prstGeom prst="wedgeRectCallout">
                <a:avLst>
                  <a:gd name="adj1" fmla="val 27062"/>
                  <a:gd name="adj2" fmla="val -12444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6FCA526-AEDD-4BF8-AD78-2CF8CA98014E}"/>
              </a:ext>
            </a:extLst>
          </p:cNvPr>
          <p:cNvSpPr/>
          <p:nvPr/>
        </p:nvSpPr>
        <p:spPr>
          <a:xfrm>
            <a:off x="8314482" y="5808810"/>
            <a:ext cx="3502325" cy="700215"/>
          </a:xfrm>
          <a:prstGeom prst="wedgeRectCallout">
            <a:avLst>
              <a:gd name="adj1" fmla="val -77651"/>
              <a:gd name="adj2" fmla="val 24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Weird… Let’s try to obtain a contradiction by doing this…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3B5692-DC3F-A630-79BC-5144F602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0BFE7D-26CE-5631-1AA6-F3AC870A5B3C}"/>
              </a:ext>
            </a:extLst>
          </p:cNvPr>
          <p:cNvSpPr txBox="1"/>
          <p:nvPr/>
        </p:nvSpPr>
        <p:spPr>
          <a:xfrm>
            <a:off x="362668" y="2140872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>
                <a:solidFill>
                  <a:srgbClr val="D0D3C8"/>
                </a:solidFill>
              </a:rPr>
              <a:t>Halt</a:t>
            </a:r>
            <a:r>
              <a:rPr lang="en-CA" sz="2400" dirty="0">
                <a:solidFill>
                  <a:srgbClr val="D0D3C8"/>
                </a:solidFill>
              </a:rPr>
              <a:t> runs in finite time, and:</a:t>
            </a:r>
          </a:p>
        </p:txBody>
      </p:sp>
    </p:spTree>
    <p:extLst>
      <p:ext uri="{BB962C8B-B14F-4D97-AF65-F5344CB8AC3E}">
        <p14:creationId xmlns:p14="http://schemas.microsoft.com/office/powerpoint/2010/main" val="24321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2223" b="9338"/>
          <a:stretch/>
        </p:blipFill>
        <p:spPr>
          <a:xfrm>
            <a:off x="169449" y="20137"/>
            <a:ext cx="8275203" cy="3089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79493"/>
          <a:stretch/>
        </p:blipFill>
        <p:spPr>
          <a:xfrm>
            <a:off x="169449" y="2955768"/>
            <a:ext cx="8275203" cy="404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3548142" y="1196799"/>
                <a:ext cx="4838936" cy="324644"/>
              </a:xfrm>
              <a:prstGeom prst="wedgeRectCallout">
                <a:avLst>
                  <a:gd name="adj1" fmla="val -67108"/>
                  <a:gd name="adj2" fmla="val 4399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1" i="0" dirty="0" smtClean="0">
                        <a:latin typeface="Cambria Math" panose="02040503050406030204" pitchFamily="18" charset="0"/>
                      </a:rPr>
                      <m:t>𝐧𝐨𝐭</m:t>
                    </m:r>
                    <m:r>
                      <a:rPr lang="en-CA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𝑯𝒂𝒍𝒕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r>
                      <a:rPr lang="en-CA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will run forever</a:t>
                </a:r>
                <a:endParaRPr lang="en-CA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142" y="1196799"/>
                <a:ext cx="4838936" cy="324644"/>
              </a:xfrm>
              <a:prstGeom prst="wedgeRectCallout">
                <a:avLst>
                  <a:gd name="adj1" fmla="val -67108"/>
                  <a:gd name="adj2" fmla="val 43993"/>
                </a:avLst>
              </a:prstGeom>
              <a:blipFill>
                <a:blip r:embed="rId5"/>
                <a:stretch>
                  <a:fillRect t="-14035" b="-298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3548142" y="2018391"/>
                <a:ext cx="6307857" cy="318553"/>
              </a:xfrm>
              <a:prstGeom prst="wedgeRectCallout">
                <a:avLst>
                  <a:gd name="adj1" fmla="val -67574"/>
                  <a:gd name="adj2" fmla="val 270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Else if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𝑯𝒂𝒍𝒕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will terminate in finite time</a:t>
                </a:r>
                <a:endParaRPr lang="en-CA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142" y="2018391"/>
                <a:ext cx="6307857" cy="318553"/>
              </a:xfrm>
              <a:prstGeom prst="wedgeRectCallout">
                <a:avLst>
                  <a:gd name="adj1" fmla="val -67574"/>
                  <a:gd name="adj2" fmla="val 27065"/>
                </a:avLst>
              </a:prstGeom>
              <a:blipFill>
                <a:blip r:embed="rId6"/>
                <a:stretch>
                  <a:fillRect t="-14545" b="-32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7095076" y="3568802"/>
            <a:ext cx="4820879" cy="1053137"/>
          </a:xfrm>
          <a:prstGeom prst="wedgeRectCallout">
            <a:avLst>
              <a:gd name="adj1" fmla="val -40461"/>
              <a:gd name="adj2" fmla="val 24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Both cases lead to a contradiction.</a:t>
            </a:r>
            <a:br>
              <a:rPr lang="en-CA" dirty="0"/>
            </a:br>
            <a:r>
              <a:rPr lang="en-CA" dirty="0"/>
              <a:t>So, our only assumption, </a:t>
            </a:r>
            <a:r>
              <a:rPr lang="en-CA" b="1" dirty="0"/>
              <a:t>that Halt exists</a:t>
            </a:r>
            <a:r>
              <a:rPr lang="en-CA" dirty="0"/>
              <a:t>, must be false!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781555" y="4649819"/>
            <a:ext cx="3349963" cy="664502"/>
          </a:xfrm>
          <a:prstGeom prst="wedgeRectCallout">
            <a:avLst>
              <a:gd name="adj1" fmla="val -40461"/>
              <a:gd name="adj2" fmla="val 24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Therefore, the Halting problem is </a:t>
            </a:r>
            <a:r>
              <a:rPr lang="en-CA" b="1" dirty="0"/>
              <a:t>undecidable</a:t>
            </a:r>
            <a:r>
              <a:rPr lang="en-CA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7">
                <a:extLst>
                  <a:ext uri="{FF2B5EF4-FFF2-40B4-BE49-F238E27FC236}">
                    <a16:creationId xmlns:a16="http://schemas.microsoft.com/office/drawing/2014/main" id="{13A5C60E-D618-4866-B277-25CA37A8BA36}"/>
                  </a:ext>
                </a:extLst>
              </p:cNvPr>
              <p:cNvSpPr/>
              <p:nvPr/>
            </p:nvSpPr>
            <p:spPr>
              <a:xfrm>
                <a:off x="3548142" y="1560025"/>
                <a:ext cx="4838936" cy="324644"/>
              </a:xfrm>
              <a:prstGeom prst="wedgeRectCallout">
                <a:avLst>
                  <a:gd name="adj1" fmla="val -69128"/>
                  <a:gd name="adj2" fmla="val 4399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but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𝑆𝑡𝑟𝑎𝑛𝑔𝑒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terminates in finite time</a:t>
                </a:r>
              </a:p>
            </p:txBody>
          </p:sp>
        </mc:Choice>
        <mc:Fallback xmlns="">
          <p:sp>
            <p:nvSpPr>
              <p:cNvPr id="12" name="Rectangular Callout 7">
                <a:extLst>
                  <a:ext uri="{FF2B5EF4-FFF2-40B4-BE49-F238E27FC236}">
                    <a16:creationId xmlns:a16="http://schemas.microsoft.com/office/drawing/2014/main" id="{13A5C60E-D618-4866-B277-25CA37A8B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142" y="1560025"/>
                <a:ext cx="4838936" cy="324644"/>
              </a:xfrm>
              <a:prstGeom prst="wedgeRectCallout">
                <a:avLst>
                  <a:gd name="adj1" fmla="val -69128"/>
                  <a:gd name="adj2" fmla="val 43992"/>
                </a:avLst>
              </a:prstGeom>
              <a:blipFill>
                <a:blip r:embed="rId7"/>
                <a:stretch>
                  <a:fillRect t="-14286" b="-32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8">
                <a:extLst>
                  <a:ext uri="{FF2B5EF4-FFF2-40B4-BE49-F238E27FC236}">
                    <a16:creationId xmlns:a16="http://schemas.microsoft.com/office/drawing/2014/main" id="{D3BDEB94-95B2-443C-88B4-449657D8101D}"/>
                  </a:ext>
                </a:extLst>
              </p:cNvPr>
              <p:cNvSpPr/>
              <p:nvPr/>
            </p:nvSpPr>
            <p:spPr>
              <a:xfrm>
                <a:off x="5629054" y="2369826"/>
                <a:ext cx="4226945" cy="318553"/>
              </a:xfrm>
              <a:prstGeom prst="wedgeRectCallout">
                <a:avLst>
                  <a:gd name="adj1" fmla="val -72880"/>
                  <a:gd name="adj2" fmla="val 252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But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𝑆𝑡𝑟𝑎𝑛𝑔𝑒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will run forever</a:t>
                </a:r>
              </a:p>
            </p:txBody>
          </p:sp>
        </mc:Choice>
        <mc:Fallback xmlns="">
          <p:sp>
            <p:nvSpPr>
              <p:cNvPr id="13" name="Rectangular Callout 8">
                <a:extLst>
                  <a:ext uri="{FF2B5EF4-FFF2-40B4-BE49-F238E27FC236}">
                    <a16:creationId xmlns:a16="http://schemas.microsoft.com/office/drawing/2014/main" id="{D3BDEB94-95B2-443C-88B4-449657D81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054" y="2369826"/>
                <a:ext cx="4226945" cy="318553"/>
              </a:xfrm>
              <a:prstGeom prst="wedgeRectCallout">
                <a:avLst>
                  <a:gd name="adj1" fmla="val -72880"/>
                  <a:gd name="adj2" fmla="val 25260"/>
                </a:avLst>
              </a:prstGeom>
              <a:blipFill>
                <a:blip r:embed="rId8"/>
                <a:stretch>
                  <a:fillRect t="-16364" b="-32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7">
                <a:extLst>
                  <a:ext uri="{FF2B5EF4-FFF2-40B4-BE49-F238E27FC236}">
                    <a16:creationId xmlns:a16="http://schemas.microsoft.com/office/drawing/2014/main" id="{CC13C819-4C39-4B7E-A7F6-85748F152746}"/>
                  </a:ext>
                </a:extLst>
              </p:cNvPr>
              <p:cNvSpPr/>
              <p:nvPr/>
            </p:nvSpPr>
            <p:spPr>
              <a:xfrm>
                <a:off x="169449" y="3837460"/>
                <a:ext cx="6612782" cy="595863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𝑺𝒕𝒓𝒂𝒏𝒈𝒆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𝑺𝒕𝒓𝒂𝒏𝒈𝒆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halts.</a:t>
                </a:r>
                <a:r>
                  <a:rPr lang="en-CA" dirty="0"/>
                  <a:t> Then, it must return.</a:t>
                </a:r>
                <a:br>
                  <a:rPr lang="en-CA" dirty="0"/>
                </a:br>
                <a:r>
                  <a:rPr lang="en-CA" dirty="0"/>
                  <a:t>This means it sees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𝐻𝑎𝑙𝑡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just before returning.</a:t>
                </a:r>
                <a:endParaRPr lang="en-CA" b="1" dirty="0"/>
              </a:p>
            </p:txBody>
          </p:sp>
        </mc:Choice>
        <mc:Fallback xmlns="">
          <p:sp>
            <p:nvSpPr>
              <p:cNvPr id="14" name="Rectangular Callout 7">
                <a:extLst>
                  <a:ext uri="{FF2B5EF4-FFF2-40B4-BE49-F238E27FC236}">
                    <a16:creationId xmlns:a16="http://schemas.microsoft.com/office/drawing/2014/main" id="{CC13C819-4C39-4B7E-A7F6-85748F152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3837460"/>
                <a:ext cx="6612782" cy="595863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blipFill>
                <a:blip r:embed="rId9"/>
                <a:stretch>
                  <a:fillRect t="-9091" b="-191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7">
                <a:extLst>
                  <a:ext uri="{FF2B5EF4-FFF2-40B4-BE49-F238E27FC236}">
                    <a16:creationId xmlns:a16="http://schemas.microsoft.com/office/drawing/2014/main" id="{6ADCA38F-AB26-4422-A43E-D7707AD0ECBB}"/>
                  </a:ext>
                </a:extLst>
              </p:cNvPr>
              <p:cNvSpPr/>
              <p:nvPr/>
            </p:nvSpPr>
            <p:spPr>
              <a:xfrm>
                <a:off x="169449" y="3381307"/>
                <a:ext cx="6612782" cy="399157"/>
              </a:xfrm>
              <a:prstGeom prst="wedgeRectCallout">
                <a:avLst>
                  <a:gd name="adj1" fmla="val -48708"/>
                  <a:gd name="adj2" fmla="val 365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Two cases: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𝑆𝑡𝑟𝑎𝑛𝑔𝑒</m:t>
                    </m:r>
                    <m:d>
                      <m:d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𝑆𝑡𝑟𝑎𝑛𝑔𝑒</m:t>
                        </m:r>
                      </m:e>
                    </m:d>
                  </m:oMath>
                </a14:m>
                <a:r>
                  <a:rPr lang="en-CA" dirty="0"/>
                  <a:t> either </a:t>
                </a:r>
                <a:r>
                  <a:rPr lang="en-CA" b="1" dirty="0"/>
                  <a:t>halts</a:t>
                </a:r>
                <a:r>
                  <a:rPr lang="en-CA" dirty="0"/>
                  <a:t> or </a:t>
                </a:r>
                <a:r>
                  <a:rPr lang="en-CA" b="1" dirty="0"/>
                  <a:t>does not halt</a:t>
                </a:r>
                <a:endParaRPr lang="en-CA" dirty="0"/>
              </a:p>
            </p:txBody>
          </p:sp>
        </mc:Choice>
        <mc:Fallback xmlns="">
          <p:sp>
            <p:nvSpPr>
              <p:cNvPr id="15" name="Rectangular Callout 7">
                <a:extLst>
                  <a:ext uri="{FF2B5EF4-FFF2-40B4-BE49-F238E27FC236}">
                    <a16:creationId xmlns:a16="http://schemas.microsoft.com/office/drawing/2014/main" id="{6ADCA38F-AB26-4422-A43E-D7707AD0E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3381307"/>
                <a:ext cx="6612782" cy="399157"/>
              </a:xfrm>
              <a:prstGeom prst="wedgeRectCallout">
                <a:avLst>
                  <a:gd name="adj1" fmla="val -48708"/>
                  <a:gd name="adj2" fmla="val 3651"/>
                </a:avLst>
              </a:prstGeom>
              <a:blipFill>
                <a:blip r:embed="rId10"/>
                <a:stretch>
                  <a:fillRect t="-2941" b="-16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7">
                <a:extLst>
                  <a:ext uri="{FF2B5EF4-FFF2-40B4-BE49-F238E27FC236}">
                    <a16:creationId xmlns:a16="http://schemas.microsoft.com/office/drawing/2014/main" id="{D3A865A2-BAB9-401B-AB2E-685A0D66C538}"/>
                  </a:ext>
                </a:extLst>
              </p:cNvPr>
              <p:cNvSpPr/>
              <p:nvPr/>
            </p:nvSpPr>
            <p:spPr>
              <a:xfrm>
                <a:off x="169449" y="4455040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But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𝑆𝑡𝑟𝑎𝑛𝑔𝑒</m:t>
                    </m:r>
                  </m:oMath>
                </a14:m>
                <a:r>
                  <a:rPr lang="en-CA" dirty="0"/>
                  <a:t>, so it sees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𝐻𝑎𝑙𝑡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𝑆𝑡𝑟𝑎𝑛𝑔𝑒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𝑆𝑡𝑟𝑎𝑛𝑔𝑒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16" name="Rectangular Callout 7">
                <a:extLst>
                  <a:ext uri="{FF2B5EF4-FFF2-40B4-BE49-F238E27FC236}">
                    <a16:creationId xmlns:a16="http://schemas.microsoft.com/office/drawing/2014/main" id="{D3A865A2-BAB9-401B-AB2E-685A0D66C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4455040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blipFill>
                <a:blip r:embed="rId11"/>
                <a:stretch>
                  <a:fillRect t="-6349" b="-238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7">
                <a:extLst>
                  <a:ext uri="{FF2B5EF4-FFF2-40B4-BE49-F238E27FC236}">
                    <a16:creationId xmlns:a16="http://schemas.microsoft.com/office/drawing/2014/main" id="{A93B138D-C518-4AED-A7D1-1D77C0AFF356}"/>
                  </a:ext>
                </a:extLst>
              </p:cNvPr>
              <p:cNvSpPr/>
              <p:nvPr/>
            </p:nvSpPr>
            <p:spPr>
              <a:xfrm>
                <a:off x="169449" y="4843354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𝑺𝒕𝒓𝒂𝒏𝒈𝒆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𝑺𝒕𝒓𝒂𝒏𝒈𝒆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does not halt --- contradiction!</a:t>
                </a:r>
              </a:p>
            </p:txBody>
          </p:sp>
        </mc:Choice>
        <mc:Fallback xmlns="">
          <p:sp>
            <p:nvSpPr>
              <p:cNvPr id="17" name="Rectangular Callout 7">
                <a:extLst>
                  <a:ext uri="{FF2B5EF4-FFF2-40B4-BE49-F238E27FC236}">
                    <a16:creationId xmlns:a16="http://schemas.microsoft.com/office/drawing/2014/main" id="{A93B138D-C518-4AED-A7D1-1D77C0AFF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4843354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7">
                <a:extLst>
                  <a:ext uri="{FF2B5EF4-FFF2-40B4-BE49-F238E27FC236}">
                    <a16:creationId xmlns:a16="http://schemas.microsoft.com/office/drawing/2014/main" id="{723E14A5-CDE7-4C03-A578-328A05330081}"/>
                  </a:ext>
                </a:extLst>
              </p:cNvPr>
              <p:cNvSpPr/>
              <p:nvPr/>
            </p:nvSpPr>
            <p:spPr>
              <a:xfrm>
                <a:off x="169449" y="5272636"/>
                <a:ext cx="6612782" cy="595863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Suppose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𝑺𝒕𝒓𝒂𝒏𝒈𝒆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𝑺𝒕𝒓𝒂𝒏𝒈𝒆</m:t>
                        </m:r>
                      </m:e>
                    </m:d>
                  </m:oMath>
                </a14:m>
                <a:r>
                  <a:rPr lang="en-CA" b="1" dirty="0"/>
                  <a:t> does not halt.</a:t>
                </a:r>
                <a:r>
                  <a:rPr lang="en-CA" dirty="0"/>
                  <a:t> Then, it must spin in the while loop forever. This means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𝐻𝑎𝑙𝑡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dirty="0"/>
                  <a:t>.</a:t>
                </a:r>
                <a:endParaRPr lang="en-CA" b="1" dirty="0"/>
              </a:p>
            </p:txBody>
          </p:sp>
        </mc:Choice>
        <mc:Fallback xmlns="">
          <p:sp>
            <p:nvSpPr>
              <p:cNvPr id="18" name="Rectangular Callout 7">
                <a:extLst>
                  <a:ext uri="{FF2B5EF4-FFF2-40B4-BE49-F238E27FC236}">
                    <a16:creationId xmlns:a16="http://schemas.microsoft.com/office/drawing/2014/main" id="{723E14A5-CDE7-4C03-A578-328A05330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5272636"/>
                <a:ext cx="6612782" cy="595863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blipFill>
                <a:blip r:embed="rId13"/>
                <a:stretch>
                  <a:fillRect l="-276" t="-8000" r="-184" b="-18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ular Callout 7">
                <a:extLst>
                  <a:ext uri="{FF2B5EF4-FFF2-40B4-BE49-F238E27FC236}">
                    <a16:creationId xmlns:a16="http://schemas.microsoft.com/office/drawing/2014/main" id="{651CA811-49D5-47F4-9E12-392DBD5E10A4}"/>
                  </a:ext>
                </a:extLst>
              </p:cNvPr>
              <p:cNvSpPr/>
              <p:nvPr/>
            </p:nvSpPr>
            <p:spPr>
              <a:xfrm>
                <a:off x="169449" y="5883942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But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𝑆𝑡𝑟𝑎𝑛𝑔𝑒</m:t>
                    </m:r>
                  </m:oMath>
                </a14:m>
                <a:r>
                  <a:rPr lang="en-CA" dirty="0"/>
                  <a:t>, 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𝐻𝑎𝑙𝑡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𝑆𝑡𝑟𝑎𝑛𝑔𝑒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𝑆𝑡𝑟𝑎𝑛𝑔𝑒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19" name="Rectangular Callout 7">
                <a:extLst>
                  <a:ext uri="{FF2B5EF4-FFF2-40B4-BE49-F238E27FC236}">
                    <a16:creationId xmlns:a16="http://schemas.microsoft.com/office/drawing/2014/main" id="{651CA811-49D5-47F4-9E12-392DBD5E1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5883942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blipFill>
                <a:blip r:embed="rId14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7">
                <a:extLst>
                  <a:ext uri="{FF2B5EF4-FFF2-40B4-BE49-F238E27FC236}">
                    <a16:creationId xmlns:a16="http://schemas.microsoft.com/office/drawing/2014/main" id="{0C3A9C51-388B-48AD-BE55-39074E64A5C9}"/>
                  </a:ext>
                </a:extLst>
              </p:cNvPr>
              <p:cNvSpPr/>
              <p:nvPr/>
            </p:nvSpPr>
            <p:spPr>
              <a:xfrm>
                <a:off x="169449" y="6279786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𝑺𝒕𝒓𝒂𝒏𝒈𝒆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𝑺𝒕𝒓𝒂𝒏𝒈𝒆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halts --- contradiction!</a:t>
                </a:r>
              </a:p>
            </p:txBody>
          </p:sp>
        </mc:Choice>
        <mc:Fallback xmlns="">
          <p:sp>
            <p:nvSpPr>
              <p:cNvPr id="20" name="Rectangular Callout 7">
                <a:extLst>
                  <a:ext uri="{FF2B5EF4-FFF2-40B4-BE49-F238E27FC236}">
                    <a16:creationId xmlns:a16="http://schemas.microsoft.com/office/drawing/2014/main" id="{0C3A9C51-388B-48AD-BE55-39074E64A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" y="6279786"/>
                <a:ext cx="6612782" cy="374845"/>
              </a:xfrm>
              <a:prstGeom prst="wedgeRectCallout">
                <a:avLst>
                  <a:gd name="adj1" fmla="val -45648"/>
                  <a:gd name="adj2" fmla="val 26578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1031B-8F9C-CC7D-E721-0ADEF9DA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16792</TotalTime>
  <Words>1618</Words>
  <Application>Microsoft Office PowerPoint</Application>
  <PresentationFormat>Widescreen</PresentationFormat>
  <Paragraphs>198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Mesh</vt:lpstr>
      <vt:lpstr>CS 341: Algorithms</vt:lpstr>
      <vt:lpstr>Complexity class EXPTIME</vt:lpstr>
      <vt:lpstr>PowerPoint Presentation</vt:lpstr>
      <vt:lpstr>PowerPoint Presentation</vt:lpstr>
      <vt:lpstr>Undecidability</vt:lpstr>
      <vt:lpstr>decidable vs Undecidable Problems</vt:lpstr>
      <vt:lpstr>Halting: An Undecidable Problem</vt:lpstr>
      <vt:lpstr>Undecidability of the Halting Problem</vt:lpstr>
      <vt:lpstr>PowerPoint Presentation</vt:lpstr>
      <vt:lpstr>PowerPoint Presentation</vt:lpstr>
      <vt:lpstr>Finishing NPC transformations/reductions</vt:lpstr>
      <vt:lpstr>PowerPoint Presentation</vt:lpstr>
      <vt:lpstr>PowerPoint Presentation</vt:lpstr>
      <vt:lpstr>Reduce Target Subset Sum to 0-1 Knapsack</vt:lpstr>
      <vt:lpstr>Recall: 0-1 Knapsack Problem</vt:lpstr>
      <vt:lpstr>Target Subset Sum ≤_P 0-1 Knapsack</vt:lpstr>
      <vt:lpstr>PowerPoint Presentation</vt:lpstr>
      <vt:lpstr>PowerPoint Presentation</vt:lpstr>
      <vt:lpstr>PowerPoint Presentation</vt:lpstr>
      <vt:lpstr>PowerPoint Presentation</vt:lpstr>
      <vt:lpstr>Reduce Hamiltonian Cycle to TSP-Decision</vt:lpstr>
      <vt:lpstr>Exercise: Give a poly-transformation</vt:lpstr>
      <vt:lpstr>PowerPoint Presentation</vt:lpstr>
      <vt:lpstr>PowerPoint Presentation</vt:lpstr>
      <vt:lpstr>Fun and games</vt:lpstr>
      <vt:lpstr>(Factually incorrect) Memes</vt:lpstr>
      <vt:lpstr>Summary of complexity classes</vt:lpstr>
      <vt:lpstr>Polytime 2-SAT (if we have time)</vt:lpstr>
      <vt:lpstr>2-SAT examples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840</cp:revision>
  <cp:lastPrinted>2019-03-14T22:33:29Z</cp:lastPrinted>
  <dcterms:created xsi:type="dcterms:W3CDTF">2019-01-07T22:31:11Z</dcterms:created>
  <dcterms:modified xsi:type="dcterms:W3CDTF">2023-12-04T22:31:18Z</dcterms:modified>
</cp:coreProperties>
</file>