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351" r:id="rId3"/>
    <p:sldId id="320" r:id="rId4"/>
    <p:sldId id="321" r:id="rId5"/>
    <p:sldId id="322" r:id="rId6"/>
    <p:sldId id="323" r:id="rId7"/>
    <p:sldId id="354" r:id="rId8"/>
    <p:sldId id="355" r:id="rId9"/>
    <p:sldId id="356" r:id="rId10"/>
    <p:sldId id="324" r:id="rId11"/>
    <p:sldId id="325" r:id="rId12"/>
    <p:sldId id="357" r:id="rId13"/>
    <p:sldId id="374" r:id="rId14"/>
    <p:sldId id="326" r:id="rId15"/>
    <p:sldId id="358" r:id="rId16"/>
    <p:sldId id="328" r:id="rId17"/>
    <p:sldId id="361" r:id="rId18"/>
    <p:sldId id="329" r:id="rId19"/>
    <p:sldId id="362" r:id="rId20"/>
    <p:sldId id="376" r:id="rId21"/>
    <p:sldId id="363" r:id="rId22"/>
    <p:sldId id="331" r:id="rId23"/>
    <p:sldId id="332" r:id="rId24"/>
    <p:sldId id="377" r:id="rId25"/>
    <p:sldId id="378" r:id="rId26"/>
    <p:sldId id="338" r:id="rId27"/>
    <p:sldId id="364" r:id="rId28"/>
    <p:sldId id="346" r:id="rId29"/>
    <p:sldId id="368" r:id="rId30"/>
    <p:sldId id="339" r:id="rId31"/>
    <p:sldId id="369" r:id="rId32"/>
    <p:sldId id="340" r:id="rId33"/>
    <p:sldId id="371" r:id="rId34"/>
    <p:sldId id="375" r:id="rId35"/>
    <p:sldId id="372" r:id="rId36"/>
    <p:sldId id="373" r:id="rId37"/>
    <p:sldId id="34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351"/>
            <p14:sldId id="320"/>
            <p14:sldId id="321"/>
            <p14:sldId id="322"/>
            <p14:sldId id="323"/>
            <p14:sldId id="354"/>
            <p14:sldId id="355"/>
            <p14:sldId id="356"/>
            <p14:sldId id="324"/>
            <p14:sldId id="325"/>
            <p14:sldId id="357"/>
            <p14:sldId id="374"/>
            <p14:sldId id="326"/>
            <p14:sldId id="358"/>
            <p14:sldId id="328"/>
            <p14:sldId id="361"/>
            <p14:sldId id="329"/>
            <p14:sldId id="362"/>
            <p14:sldId id="376"/>
            <p14:sldId id="363"/>
            <p14:sldId id="331"/>
            <p14:sldId id="332"/>
            <p14:sldId id="377"/>
            <p14:sldId id="378"/>
            <p14:sldId id="338"/>
            <p14:sldId id="364"/>
            <p14:sldId id="346"/>
            <p14:sldId id="368"/>
            <p14:sldId id="339"/>
            <p14:sldId id="369"/>
            <p14:sldId id="340"/>
            <p14:sldId id="371"/>
            <p14:sldId id="375"/>
            <p14:sldId id="372"/>
            <p14:sldId id="373"/>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7D3FF"/>
    <a:srgbClr val="000000"/>
    <a:srgbClr val="C9C9C9"/>
    <a:srgbClr val="A5A5A5"/>
    <a:srgbClr val="333333"/>
    <a:srgbClr val="4D4D4D"/>
    <a:srgbClr val="292929"/>
    <a:srgbClr val="1C1C1C"/>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85933" autoAdjust="0"/>
  </p:normalViewPr>
  <p:slideViewPr>
    <p:cSldViewPr snapToGrid="0">
      <p:cViewPr varScale="1">
        <p:scale>
          <a:sx n="94" d="100"/>
          <a:sy n="94" d="100"/>
        </p:scale>
        <p:origin x="75" y="30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2023-09-13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I found this nice quote giving a little bit on context on the algorithm’s development…</a:t>
            </a:r>
          </a:p>
        </p:txBody>
      </p:sp>
      <p:sp>
        <p:nvSpPr>
          <p:cNvPr id="4" name="Slide Number Placeholder 3"/>
          <p:cNvSpPr>
            <a:spLocks noGrp="1"/>
          </p:cNvSpPr>
          <p:nvPr>
            <p:ph type="sldNum" sz="quarter" idx="5"/>
          </p:nvPr>
        </p:nvSpPr>
        <p:spPr/>
        <p:txBody>
          <a:bodyPr/>
          <a:lstStyle/>
          <a:p>
            <a:fld id="{0AAE2F85-FEAB-461C-B84C-896AC92C0B87}" type="slidenum">
              <a:rPr lang="en-CA" smtClean="0"/>
              <a:t>20</a:t>
            </a:fld>
            <a:endParaRPr lang="en-CA"/>
          </a:p>
        </p:txBody>
      </p:sp>
    </p:spTree>
    <p:extLst>
      <p:ext uri="{BB962C8B-B14F-4D97-AF65-F5344CB8AC3E}">
        <p14:creationId xmlns:p14="http://schemas.microsoft.com/office/powerpoint/2010/main" val="398178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25</a:t>
            </a:fld>
            <a:endParaRPr lang="en-CA"/>
          </a:p>
        </p:txBody>
      </p:sp>
    </p:spTree>
    <p:extLst>
      <p:ext uri="{BB962C8B-B14F-4D97-AF65-F5344CB8AC3E}">
        <p14:creationId xmlns:p14="http://schemas.microsoft.com/office/powerpoint/2010/main" val="39486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09967-CA5B-44B8-845A-D8B0289B33E1}"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B45D47-19D5-47C2-9E69-AF2F351B9103}" type="datetime1">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89256E-F901-4F6E-801F-09804D3D0CD0}"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0DF380-79EC-4A75-9630-18891EAA4270}"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FF5E4CF-BDB3-44DD-870B-389EBE68064F}"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146389-1442-4C1F-AE63-830900141E10}"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8EF0-FD40-4C94-95A1-3EDEF98481F4}"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C235B-AB48-4063-AB4D-EA67FF1187A4}"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8D306-41DF-47F9-B819-98C6B3C18783}"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470BE5CC-ECB5-4303-92D6-B8FCAD681A5E}" type="datetime1">
              <a:rPr lang="en-US" smtClean="0"/>
              <a:t>9/13/2023</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4E7E1F-9F35-44FD-896A-E897544ED2FF}" type="datetime1">
              <a:rPr lang="en-US" smtClean="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9D04F-3341-421D-9954-6AE4BC4FEC06}" type="datetime1">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A56025-6092-4AD1-9BA2-CC2C31A314E1}" type="datetime1">
              <a:rPr lang="en-US" smtClean="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94C1F-0947-4DB1-9F16-CF18A11F1C1D}" type="datetime1">
              <a:rPr lang="en-US" smtClean="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4CB97-A1FD-4C9D-928B-3E84E63DBA71}" type="datetime1">
              <a:rPr lang="en-US" smtClean="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FDF67-DAA6-4006-9E8E-6AFF6646EDAC}" type="datetime1">
              <a:rPr lang="en-US" smtClean="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D20BEA60-2A17-4D16-AF63-5527CE896C44}" type="datetime1">
              <a:rPr lang="en-US" smtClean="0"/>
              <a:t>9/13/2023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08BC12B-2554-4477-8393-CCF3BBE1CC94}" type="datetime1">
              <a:rPr lang="en-US" smtClean="0"/>
              <a:t>9/13/2023</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336431" y="6250323"/>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3.png"/><Relationship Id="rId12" Type="http://schemas.openxmlformats.org/officeDocument/2006/relationships/image" Target="../media/image35.png"/><Relationship Id="rId2" Type="http://schemas.openxmlformats.org/officeDocument/2006/relationships/image" Target="../media/image19.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7" Type="http://schemas.openxmlformats.org/officeDocument/2006/relationships/image" Target="../media/image77.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image" Target="../media/image74.pn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00.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1.png"/><Relationship Id="rId4" Type="http://schemas.openxmlformats.org/officeDocument/2006/relationships/image" Target="../media/image92.png"/><Relationship Id="rId9" Type="http://schemas.openxmlformats.org/officeDocument/2006/relationships/image" Target="../media/image91.jp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3" Type="http://schemas.openxmlformats.org/officeDocument/2006/relationships/hyperlink" Target="https://www.computer.org/csdl/journal/td/2002/11/l1105/13rRUxAASVu" TargetMode="External"/><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40.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4.png"/><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t>Lecture 3: divide &amp; conquer II</a:t>
            </a:r>
          </a:p>
          <a:p>
            <a:r>
              <a:rPr lang="en-US" dirty="0"/>
              <a:t>Readings: see website</a:t>
            </a:r>
            <a:br>
              <a:rPr lang="en-US" dirty="0"/>
            </a:br>
            <a:endParaRPr lang="en-CA" dirty="0"/>
          </a:p>
          <a:p>
            <a:r>
              <a:rPr lang="en-CA" dirty="0"/>
              <a:t>Trevor Brown</a:t>
            </a:r>
          </a:p>
          <a:p>
            <a:r>
              <a:rPr lang="en-CA" dirty="0">
                <a:hlinkClick r:id="rId2"/>
              </a:rPr>
              <a:t>https://student.cs.uwaterloo.ca/~cs341</a:t>
            </a:r>
            <a:r>
              <a:rPr lang="en-CA" dirty="0"/>
              <a:t> </a:t>
            </a:r>
          </a:p>
          <a:p>
            <a:r>
              <a:rPr lang="en-CA" dirty="0">
                <a:hlinkClick r:id="rId3"/>
              </a:rPr>
              <a:t>trevor.brown@uwaterloo.ca</a:t>
            </a:r>
            <a:endParaRPr lang="en-CA" dirty="0"/>
          </a:p>
        </p:txBody>
      </p:sp>
      <p:sp>
        <p:nvSpPr>
          <p:cNvPr id="4" name="Slide Number Placeholder 3">
            <a:extLst>
              <a:ext uri="{FF2B5EF4-FFF2-40B4-BE49-F238E27FC236}">
                <a16:creationId xmlns:a16="http://schemas.microsoft.com/office/drawing/2014/main" id="{723DC6C8-4D96-B002-9D9E-DA82A2AAEC11}"/>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59" y="-2"/>
            <a:ext cx="11663306" cy="1028386"/>
          </a:xfrm>
        </p:spPr>
        <p:txBody>
          <a:bodyPr>
            <a:normAutofit/>
          </a:bodyPr>
          <a:lstStyle/>
          <a:p>
            <a:r>
              <a:rPr lang="en-CA" b="1" u="sng" dirty="0"/>
              <a:t>Combining</a:t>
            </a:r>
            <a:r>
              <a:rPr lang="en-CA" dirty="0"/>
              <a:t> to get Non-dominated points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9220" y="982170"/>
                <a:ext cx="9905998" cy="1265088"/>
              </a:xfrm>
            </p:spPr>
            <p:txBody>
              <a:bodyPr/>
              <a:lstStyle/>
              <a:p>
                <a:r>
                  <a:rPr lang="en-CA" dirty="0"/>
                  <a:t>Let </a:t>
                </a:r>
                <a14:m>
                  <m:oMath xmlns:m="http://schemas.openxmlformats.org/officeDocument/2006/math">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𝑄</m:t>
                        </m:r>
                      </m:e>
                      <m:sub>
                        <m:r>
                          <a:rPr lang="en-CA" i="1" dirty="0" smtClean="0">
                            <a:latin typeface="Cambria Math" panose="02040503050406030204" pitchFamily="18" charset="0"/>
                          </a:rPr>
                          <m:t>1</m:t>
                        </m:r>
                      </m:sub>
                    </m:sSub>
                    <m:r>
                      <a:rPr lang="en-CA"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𝑄</m:t>
                        </m:r>
                      </m:e>
                      <m:sub>
                        <m:r>
                          <a:rPr lang="en-CA" i="1" dirty="0" smtClean="0">
                            <a:latin typeface="Cambria Math" panose="02040503050406030204" pitchFamily="18" charset="0"/>
                          </a:rPr>
                          <m:t>2</m:t>
                        </m:r>
                      </m:sub>
                    </m:sSub>
                    <m:r>
                      <a:rPr lang="en-CA"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𝑄</m:t>
                        </m:r>
                      </m:e>
                      <m:sub>
                        <m:r>
                          <a:rPr lang="en-CA" i="1" dirty="0" err="1" smtClean="0">
                            <a:latin typeface="Cambria Math" panose="02040503050406030204" pitchFamily="18" charset="0"/>
                          </a:rPr>
                          <m:t>𝑘</m:t>
                        </m:r>
                      </m:sub>
                    </m:sSub>
                  </m:oMath>
                </a14:m>
                <a:r>
                  <a:rPr lang="en-CA" dirty="0"/>
                  <a:t> be the </a:t>
                </a:r>
                <a:r>
                  <a:rPr lang="en-CA" b="1" dirty="0"/>
                  <a:t>non-dominated</a:t>
                </a:r>
                <a:r>
                  <a:rPr lang="en-CA" dirty="0"/>
                  <a:t> points in </a:t>
                </a:r>
                <a14:m>
                  <m:oMath xmlns:m="http://schemas.openxmlformats.org/officeDocument/2006/math">
                    <m:sSub>
                      <m:sSubPr>
                        <m:ctrlPr>
                          <a:rPr lang="en-US" b="1" i="1" dirty="0" smtClean="0">
                            <a:latin typeface="Cambria Math" panose="02040503050406030204" pitchFamily="18" charset="0"/>
                          </a:rPr>
                        </m:ctrlPr>
                      </m:sSubPr>
                      <m:e>
                        <m:r>
                          <a:rPr lang="en-CA" b="1" i="1" dirty="0" smtClean="0">
                            <a:latin typeface="Cambria Math" panose="02040503050406030204" pitchFamily="18" charset="0"/>
                          </a:rPr>
                          <m:t>𝑺</m:t>
                        </m:r>
                      </m:e>
                      <m:sub>
                        <m:r>
                          <a:rPr lang="en-CA" b="1" i="1" dirty="0" smtClean="0">
                            <a:latin typeface="Cambria Math" panose="02040503050406030204" pitchFamily="18" charset="0"/>
                          </a:rPr>
                          <m:t>𝟏</m:t>
                        </m:r>
                      </m:sub>
                    </m:sSub>
                  </m:oMath>
                </a14:m>
                <a:endParaRPr lang="en-CA" b="1" dirty="0"/>
              </a:p>
              <a:p>
                <a:r>
                  <a:rPr lang="en-CA" dirty="0"/>
                  <a:t>Let </a:t>
                </a:r>
                <a14:m>
                  <m:oMath xmlns:m="http://schemas.openxmlformats.org/officeDocument/2006/math">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𝑅</m:t>
                        </m:r>
                      </m:e>
                      <m:sub>
                        <m:r>
                          <a:rPr lang="en-CA" i="1" dirty="0" smtClean="0">
                            <a:latin typeface="Cambria Math" panose="02040503050406030204" pitchFamily="18" charset="0"/>
                          </a:rPr>
                          <m:t>1</m:t>
                        </m:r>
                      </m:sub>
                    </m:sSub>
                    <m:r>
                      <a:rPr lang="en-CA"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𝑅</m:t>
                        </m:r>
                      </m:e>
                      <m:sub>
                        <m:r>
                          <a:rPr lang="en-CA" i="1" dirty="0" smtClean="0">
                            <a:latin typeface="Cambria Math" panose="02040503050406030204" pitchFamily="18" charset="0"/>
                          </a:rPr>
                          <m:t>2</m:t>
                        </m:r>
                      </m:sub>
                    </m:sSub>
                    <m:r>
                      <a:rPr lang="en-CA"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𝑅</m:t>
                        </m:r>
                      </m:e>
                      <m:sub>
                        <m:r>
                          <a:rPr lang="en-CA" i="1" dirty="0" smtClean="0">
                            <a:latin typeface="Cambria Math" panose="02040503050406030204" pitchFamily="18" charset="0"/>
                          </a:rPr>
                          <m:t>𝑚</m:t>
                        </m:r>
                      </m:sub>
                    </m:sSub>
                  </m:oMath>
                </a14:m>
                <a:r>
                  <a:rPr lang="en-CA" dirty="0"/>
                  <a:t> be the </a:t>
                </a:r>
                <a:r>
                  <a:rPr lang="en-CA" b="1" dirty="0"/>
                  <a:t>non-dominated</a:t>
                </a:r>
                <a:r>
                  <a:rPr lang="en-CA" dirty="0"/>
                  <a:t> points in </a:t>
                </a:r>
                <a14:m>
                  <m:oMath xmlns:m="http://schemas.openxmlformats.org/officeDocument/2006/math">
                    <m:sSub>
                      <m:sSubPr>
                        <m:ctrlPr>
                          <a:rPr lang="en-US" b="1" i="1" dirty="0" smtClean="0">
                            <a:latin typeface="Cambria Math" panose="02040503050406030204" pitchFamily="18" charset="0"/>
                          </a:rPr>
                        </m:ctrlPr>
                      </m:sSubPr>
                      <m:e>
                        <m:r>
                          <a:rPr lang="en-CA" b="1" i="1" dirty="0" smtClean="0">
                            <a:latin typeface="Cambria Math" panose="02040503050406030204" pitchFamily="18" charset="0"/>
                          </a:rPr>
                          <m:t>𝑺</m:t>
                        </m:r>
                      </m:e>
                      <m:sub>
                        <m:r>
                          <a:rPr lang="en-CA" b="1" i="1" dirty="0" smtClean="0">
                            <a:latin typeface="Cambria Math" panose="02040503050406030204" pitchFamily="18" charset="0"/>
                          </a:rPr>
                          <m:t>𝟐</m:t>
                        </m:r>
                      </m:sub>
                    </m:sSub>
                  </m:oMath>
                </a14:m>
                <a:endParaRPr lang="en-CA"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9220" y="982170"/>
                <a:ext cx="9905998" cy="1265088"/>
              </a:xfrm>
              <a:blipFill>
                <a:blip r:embed="rId2"/>
                <a:stretch>
                  <a:fillRect l="-1662" t="-6731" b="-2404"/>
                </a:stretch>
              </a:blipFill>
            </p:spPr>
            <p:txBody>
              <a:bodyPr/>
              <a:lstStyle/>
              <a:p>
                <a:r>
                  <a:rPr lang="en-CA">
                    <a:noFill/>
                  </a:rPr>
                  <a:t> </a:t>
                </a:r>
              </a:p>
            </p:txBody>
          </p:sp>
        </mc:Fallback>
      </mc:AlternateContent>
      <p:pic>
        <p:nvPicPr>
          <p:cNvPr id="4" name="Picture 3"/>
          <p:cNvPicPr>
            <a:picLocks noChangeAspect="1"/>
          </p:cNvPicPr>
          <p:nvPr/>
        </p:nvPicPr>
        <p:blipFill rotWithShape="1">
          <a:blip r:embed="rId3"/>
          <a:srcRect t="4386"/>
          <a:stretch/>
        </p:blipFill>
        <p:spPr>
          <a:xfrm>
            <a:off x="1398219" y="2396908"/>
            <a:ext cx="8041997" cy="3064654"/>
          </a:xfrm>
          <a:prstGeom prst="rect">
            <a:avLst/>
          </a:prstGeom>
          <a:ln w="127000" cap="sq">
            <a:solidFill>
              <a:srgbClr val="000000"/>
            </a:solidFill>
            <a:miter lim="800000"/>
          </a:ln>
          <a:effectLst>
            <a:outerShdw blurRad="57150" dist="50800" dir="2700000" algn="tl" rotWithShape="0">
              <a:srgbClr val="000000">
                <a:alpha val="40000"/>
              </a:srgbClr>
            </a:outerShdw>
          </a:effectLst>
        </p:spPr>
      </p:pic>
      <mc:AlternateContent xmlns:mc="http://schemas.openxmlformats.org/markup-compatibility/2006" xmlns:a14="http://schemas.microsoft.com/office/drawing/2010/main">
        <mc:Choice Requires="a14">
          <p:sp>
            <p:nvSpPr>
              <p:cNvPr id="5" name="Rectangle 4"/>
              <p:cNvSpPr/>
              <p:nvPr/>
            </p:nvSpPr>
            <p:spPr>
              <a:xfrm>
                <a:off x="7172229" y="2247258"/>
                <a:ext cx="4830266" cy="11077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200" dirty="0"/>
                  <a:t>Just need to find </a:t>
                </a:r>
                <a:r>
                  <a:rPr lang="en-CA" sz="2200" b="1" dirty="0"/>
                  <a:t>rightmost</a:t>
                </a:r>
                <a:r>
                  <a:rPr lang="en-CA" sz="2200" dirty="0"/>
                  <a:t> </a:t>
                </a:r>
                <a14:m>
                  <m:oMath xmlns:m="http://schemas.openxmlformats.org/officeDocument/2006/math">
                    <m:sSub>
                      <m:sSubPr>
                        <m:ctrlPr>
                          <a:rPr lang="en-US" sz="2200" b="1" i="1" dirty="0" smtClean="0">
                            <a:latin typeface="Cambria Math" panose="02040503050406030204" pitchFamily="18" charset="0"/>
                          </a:rPr>
                        </m:ctrlPr>
                      </m:sSubPr>
                      <m:e>
                        <m:r>
                          <a:rPr lang="en-CA" sz="2200" b="1" i="1" dirty="0" smtClean="0">
                            <a:latin typeface="Cambria Math" panose="02040503050406030204" pitchFamily="18" charset="0"/>
                          </a:rPr>
                          <m:t>𝑸</m:t>
                        </m:r>
                      </m:e>
                      <m:sub>
                        <m:r>
                          <a:rPr lang="en-CA" sz="2200" b="1" i="1" dirty="0" smtClean="0">
                            <a:latin typeface="Cambria Math" panose="02040503050406030204" pitchFamily="18" charset="0"/>
                          </a:rPr>
                          <m:t>𝒊</m:t>
                        </m:r>
                      </m:sub>
                    </m:sSub>
                  </m:oMath>
                </a14:m>
                <a:r>
                  <a:rPr lang="en-CA" sz="2200" dirty="0"/>
                  <a:t> that is </a:t>
                </a:r>
                <a:r>
                  <a:rPr lang="en-CA" sz="2200" b="1" dirty="0"/>
                  <a:t>not dominated</a:t>
                </a:r>
                <a:br>
                  <a:rPr lang="en-CA" sz="2200" b="1" dirty="0"/>
                </a:br>
                <a:r>
                  <a:rPr lang="en-CA" sz="2200" dirty="0"/>
                  <a:t>(that has </a:t>
                </a:r>
                <a14:m>
                  <m:oMath xmlns:m="http://schemas.openxmlformats.org/officeDocument/2006/math">
                    <m:r>
                      <a:rPr lang="en-CA" sz="2200" i="1" dirty="0" smtClean="0">
                        <a:latin typeface="Cambria Math" panose="02040503050406030204" pitchFamily="18" charset="0"/>
                      </a:rPr>
                      <m:t>𝑦</m:t>
                    </m:r>
                  </m:oMath>
                </a14:m>
                <a:r>
                  <a:rPr lang="en-CA" sz="2200" dirty="0"/>
                  <a:t>-coordinate </a:t>
                </a:r>
                <a14:m>
                  <m:oMath xmlns:m="http://schemas.openxmlformats.org/officeDocument/2006/math">
                    <m:r>
                      <a:rPr lang="en-CA" sz="2200" i="1" dirty="0" smtClean="0">
                        <a:latin typeface="Cambria Math" panose="02040503050406030204" pitchFamily="18" charset="0"/>
                      </a:rPr>
                      <m:t>≥ </m:t>
                    </m:r>
                    <m:sSub>
                      <m:sSubPr>
                        <m:ctrlPr>
                          <a:rPr lang="en-US" sz="2200" b="0" i="1" dirty="0" smtClean="0">
                            <a:latin typeface="Cambria Math" panose="02040503050406030204" pitchFamily="18" charset="0"/>
                          </a:rPr>
                        </m:ctrlPr>
                      </m:sSubPr>
                      <m:e>
                        <m:r>
                          <a:rPr lang="en-CA" sz="2200" i="1" dirty="0" smtClean="0">
                            <a:latin typeface="Cambria Math" panose="02040503050406030204" pitchFamily="18" charset="0"/>
                          </a:rPr>
                          <m:t>𝑅</m:t>
                        </m:r>
                      </m:e>
                      <m:sub>
                        <m:r>
                          <a:rPr lang="en-CA" sz="2200" i="1" dirty="0" smtClean="0">
                            <a:latin typeface="Cambria Math" panose="02040503050406030204" pitchFamily="18" charset="0"/>
                          </a:rPr>
                          <m:t>1</m:t>
                        </m:r>
                      </m:sub>
                    </m:sSub>
                    <m:r>
                      <a:rPr lang="en-CA" sz="2200" i="1" dirty="0" smtClean="0">
                        <a:latin typeface="Cambria Math" panose="02040503050406030204" pitchFamily="18" charset="0"/>
                      </a:rPr>
                      <m:t>.</m:t>
                    </m:r>
                    <m:r>
                      <a:rPr lang="en-CA" sz="2200" i="1" dirty="0" smtClean="0">
                        <a:latin typeface="Cambria Math" panose="02040503050406030204" pitchFamily="18" charset="0"/>
                      </a:rPr>
                      <m:t>𝑦</m:t>
                    </m:r>
                  </m:oMath>
                </a14:m>
                <a:r>
                  <a:rPr lang="en-CA" sz="22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7172229" y="2247258"/>
                <a:ext cx="4830266" cy="1107796"/>
              </a:xfrm>
              <a:prstGeom prst="rect">
                <a:avLst/>
              </a:prstGeom>
              <a:blipFill>
                <a:blip r:embed="rId4"/>
                <a:stretch>
                  <a:fillRect l="-630" t="-2732" r="-2393" b="-10383"/>
                </a:stretch>
              </a:blipFill>
            </p:spPr>
            <p:txBody>
              <a:bodyPr/>
              <a:lstStyle/>
              <a:p>
                <a:r>
                  <a:rPr lang="en-CA">
                    <a:noFill/>
                  </a:rPr>
                  <a:t> </a:t>
                </a:r>
              </a:p>
            </p:txBody>
          </p:sp>
        </mc:Fallback>
      </mc:AlternateContent>
      <p:sp>
        <p:nvSpPr>
          <p:cNvPr id="6" name="Left Brace 5">
            <a:extLst>
              <a:ext uri="{FF2B5EF4-FFF2-40B4-BE49-F238E27FC236}">
                <a16:creationId xmlns:a16="http://schemas.microsoft.com/office/drawing/2014/main" id="{0BC59985-AABC-4672-8690-093832EAD17D}"/>
              </a:ext>
            </a:extLst>
          </p:cNvPr>
          <p:cNvSpPr/>
          <p:nvPr/>
        </p:nvSpPr>
        <p:spPr>
          <a:xfrm rot="16200000">
            <a:off x="3461665" y="3551206"/>
            <a:ext cx="341586" cy="3573519"/>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Left Brace 6">
            <a:extLst>
              <a:ext uri="{FF2B5EF4-FFF2-40B4-BE49-F238E27FC236}">
                <a16:creationId xmlns:a16="http://schemas.microsoft.com/office/drawing/2014/main" id="{54002166-C676-491C-82D2-26C9550CD098}"/>
              </a:ext>
            </a:extLst>
          </p:cNvPr>
          <p:cNvSpPr/>
          <p:nvPr/>
        </p:nvSpPr>
        <p:spPr>
          <a:xfrm rot="16200000">
            <a:off x="7361796" y="3779106"/>
            <a:ext cx="341586" cy="3117719"/>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44E3943-CE9A-4047-BB57-455104BE0B95}"/>
                  </a:ext>
                </a:extLst>
              </p:cNvPr>
              <p:cNvSpPr/>
              <p:nvPr/>
            </p:nvSpPr>
            <p:spPr>
              <a:xfrm>
                <a:off x="3354914" y="5466717"/>
                <a:ext cx="5550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r>
                            <a:rPr lang="en-CA" sz="2400" i="1" dirty="0">
                              <a:latin typeface="Cambria Math" panose="02040503050406030204" pitchFamily="18" charset="0"/>
                            </a:rPr>
                            <m:t>𝑆</m:t>
                          </m:r>
                        </m:e>
                        <m:sub>
                          <m:r>
                            <a:rPr lang="en-CA" sz="2400" i="1" dirty="0">
                              <a:latin typeface="Cambria Math" panose="02040503050406030204" pitchFamily="18" charset="0"/>
                            </a:rPr>
                            <m:t>1</m:t>
                          </m:r>
                        </m:sub>
                      </m:sSub>
                    </m:oMath>
                  </m:oMathPara>
                </a14:m>
                <a:endParaRPr lang="en-CA" sz="2400" dirty="0"/>
              </a:p>
            </p:txBody>
          </p:sp>
        </mc:Choice>
        <mc:Fallback xmlns="">
          <p:sp>
            <p:nvSpPr>
              <p:cNvPr id="8" name="Rectangle 7">
                <a:extLst>
                  <a:ext uri="{FF2B5EF4-FFF2-40B4-BE49-F238E27FC236}">
                    <a16:creationId xmlns:a16="http://schemas.microsoft.com/office/drawing/2014/main" id="{044E3943-CE9A-4047-BB57-455104BE0B95}"/>
                  </a:ext>
                </a:extLst>
              </p:cNvPr>
              <p:cNvSpPr>
                <a:spLocks noRot="1" noChangeAspect="1" noMove="1" noResize="1" noEditPoints="1" noAdjustHandles="1" noChangeArrowheads="1" noChangeShapeType="1" noTextEdit="1"/>
              </p:cNvSpPr>
              <p:nvPr/>
            </p:nvSpPr>
            <p:spPr>
              <a:xfrm>
                <a:off x="3354914" y="5466717"/>
                <a:ext cx="555087" cy="461665"/>
              </a:xfrm>
              <a:prstGeom prst="rect">
                <a:avLst/>
              </a:prstGeom>
              <a:blipFill>
                <a:blip r:embed="rId5"/>
                <a:stretch>
                  <a:fillRect b="-263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FD73BF4-6273-4FC9-9FAD-54751DBBC277}"/>
                  </a:ext>
                </a:extLst>
              </p:cNvPr>
              <p:cNvSpPr/>
              <p:nvPr/>
            </p:nvSpPr>
            <p:spPr>
              <a:xfrm>
                <a:off x="7265557" y="5466716"/>
                <a:ext cx="562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CA" sz="2400" i="1" dirty="0">
                              <a:latin typeface="Cambria Math" panose="02040503050406030204" pitchFamily="18" charset="0"/>
                            </a:rPr>
                            <m:t>𝑆</m:t>
                          </m:r>
                        </m:e>
                        <m:sub>
                          <m:r>
                            <a:rPr lang="en-US" sz="2400" b="0" i="1" dirty="0" smtClean="0">
                              <a:latin typeface="Cambria Math" panose="02040503050406030204" pitchFamily="18" charset="0"/>
                            </a:rPr>
                            <m:t>2</m:t>
                          </m:r>
                        </m:sub>
                      </m:sSub>
                    </m:oMath>
                  </m:oMathPara>
                </a14:m>
                <a:endParaRPr lang="en-CA" sz="2400" dirty="0"/>
              </a:p>
            </p:txBody>
          </p:sp>
        </mc:Choice>
        <mc:Fallback xmlns="">
          <p:sp>
            <p:nvSpPr>
              <p:cNvPr id="9" name="Rectangle 8">
                <a:extLst>
                  <a:ext uri="{FF2B5EF4-FFF2-40B4-BE49-F238E27FC236}">
                    <a16:creationId xmlns:a16="http://schemas.microsoft.com/office/drawing/2014/main" id="{AFD73BF4-6273-4FC9-9FAD-54751DBBC277}"/>
                  </a:ext>
                </a:extLst>
              </p:cNvPr>
              <p:cNvSpPr>
                <a:spLocks noRot="1" noChangeAspect="1" noMove="1" noResize="1" noEditPoints="1" noAdjustHandles="1" noChangeArrowheads="1" noChangeShapeType="1" noTextEdit="1"/>
              </p:cNvSpPr>
              <p:nvPr/>
            </p:nvSpPr>
            <p:spPr>
              <a:xfrm>
                <a:off x="7265557" y="5466716"/>
                <a:ext cx="562205" cy="461665"/>
              </a:xfrm>
              <a:prstGeom prst="rect">
                <a:avLst/>
              </a:prstGeom>
              <a:blipFill>
                <a:blip r:embed="rId6"/>
                <a:stretch>
                  <a:fillRect b="-2632"/>
                </a:stretch>
              </a:blipFill>
            </p:spPr>
            <p:txBody>
              <a:bodyPr/>
              <a:lstStyle/>
              <a:p>
                <a:r>
                  <a:rPr lang="en-CA">
                    <a:noFill/>
                  </a:rPr>
                  <a:t> </a:t>
                </a:r>
              </a:p>
            </p:txBody>
          </p:sp>
        </mc:Fallback>
      </mc:AlternateContent>
      <p:sp>
        <p:nvSpPr>
          <p:cNvPr id="10" name="Slide Number Placeholder 9">
            <a:extLst>
              <a:ext uri="{FF2B5EF4-FFF2-40B4-BE49-F238E27FC236}">
                <a16:creationId xmlns:a16="http://schemas.microsoft.com/office/drawing/2014/main" id="{A3EED57F-DBBC-F1D3-7B64-1F9362E11DC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2094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F9FB24-C8DA-4D83-A676-C728E24CD9D6}"/>
              </a:ext>
            </a:extLst>
          </p:cNvPr>
          <p:cNvPicPr>
            <a:picLocks noChangeAspect="1"/>
          </p:cNvPicPr>
          <p:nvPr/>
        </p:nvPicPr>
        <p:blipFill>
          <a:blip r:embed="rId2"/>
          <a:stretch>
            <a:fillRect/>
          </a:stretch>
        </p:blipFill>
        <p:spPr>
          <a:xfrm>
            <a:off x="325724" y="230142"/>
            <a:ext cx="7128101" cy="6142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2B4BCAEC-FCF5-40DF-BD87-248864EE2584}"/>
              </a:ext>
            </a:extLst>
          </p:cNvPr>
          <p:cNvPicPr>
            <a:picLocks noChangeAspect="1"/>
          </p:cNvPicPr>
          <p:nvPr/>
        </p:nvPicPr>
        <p:blipFill>
          <a:blip r:embed="rId3"/>
          <a:stretch>
            <a:fillRect/>
          </a:stretch>
        </p:blipFill>
        <p:spPr>
          <a:xfrm>
            <a:off x="3690395" y="4976773"/>
            <a:ext cx="2354495" cy="388031"/>
          </a:xfrm>
          <a:prstGeom prst="rect">
            <a:avLst/>
          </a:prstGeom>
        </p:spPr>
      </p:pic>
      <p:sp>
        <p:nvSpPr>
          <p:cNvPr id="2" name="Slide Number Placeholder 1">
            <a:extLst>
              <a:ext uri="{FF2B5EF4-FFF2-40B4-BE49-F238E27FC236}">
                <a16:creationId xmlns:a16="http://schemas.microsoft.com/office/drawing/2014/main" id="{2103CD24-444B-16FB-E448-06701A12BE1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04931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E91ADFB-7F60-4A9E-A940-A7A36342D89B}"/>
              </a:ext>
            </a:extLst>
          </p:cNvPr>
          <p:cNvPicPr>
            <a:picLocks noChangeAspect="1"/>
          </p:cNvPicPr>
          <p:nvPr/>
        </p:nvPicPr>
        <p:blipFill>
          <a:blip r:embed="rId2"/>
          <a:stretch>
            <a:fillRect/>
          </a:stretch>
        </p:blipFill>
        <p:spPr>
          <a:xfrm>
            <a:off x="591371" y="293450"/>
            <a:ext cx="6911676" cy="5955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203712" y="234018"/>
            <a:ext cx="4980477" cy="8458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Running time complexity?</a:t>
            </a:r>
            <a:br>
              <a:rPr lang="en-CA" sz="2400" dirty="0"/>
            </a:br>
            <a:r>
              <a:rPr lang="en-CA" sz="2400" dirty="0"/>
              <a:t>(unit cost model)</a:t>
            </a:r>
          </a:p>
        </p:txBody>
      </p:sp>
      <mc:AlternateContent xmlns:mc="http://schemas.openxmlformats.org/markup-compatibility/2006" xmlns:a14="http://schemas.microsoft.com/office/drawing/2010/main">
        <mc:Choice Requires="a14">
          <p:sp>
            <p:nvSpPr>
              <p:cNvPr id="2" name="Speech Bubble: Rectangle 1">
                <a:extLst>
                  <a:ext uri="{FF2B5EF4-FFF2-40B4-BE49-F238E27FC236}">
                    <a16:creationId xmlns:a16="http://schemas.microsoft.com/office/drawing/2014/main" id="{D9789291-8968-4A96-8196-505760C3EB8A}"/>
                  </a:ext>
                </a:extLst>
              </p:cNvPr>
              <p:cNvSpPr/>
              <p:nvPr/>
            </p:nvSpPr>
            <p:spPr>
              <a:xfrm>
                <a:off x="4496195" y="234018"/>
                <a:ext cx="1918819" cy="421961"/>
              </a:xfrm>
              <a:prstGeom prst="wedgeRectCallout">
                <a:avLst>
                  <a:gd name="adj1" fmla="val -74907"/>
                  <a:gd name="adj2" fmla="val 50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𝑛</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r>
                        <a:rPr lang="en-CA" b="0" i="1" smtClean="0">
                          <a:latin typeface="Cambria Math" panose="02040503050406030204" pitchFamily="18" charset="0"/>
                        </a:rPr>
                        <m:t>)</m:t>
                      </m:r>
                    </m:oMath>
                  </m:oMathPara>
                </a14:m>
                <a:endParaRPr lang="en-CA" dirty="0"/>
              </a:p>
            </p:txBody>
          </p:sp>
        </mc:Choice>
        <mc:Fallback xmlns="">
          <p:sp>
            <p:nvSpPr>
              <p:cNvPr id="2" name="Speech Bubble: Rectangle 1">
                <a:extLst>
                  <a:ext uri="{FF2B5EF4-FFF2-40B4-BE49-F238E27FC236}">
                    <a16:creationId xmlns:a16="http://schemas.microsoft.com/office/drawing/2014/main" id="{D9789291-8968-4A96-8196-505760C3EB8A}"/>
                  </a:ext>
                </a:extLst>
              </p:cNvPr>
              <p:cNvSpPr>
                <a:spLocks noRot="1" noChangeAspect="1" noMove="1" noResize="1" noEditPoints="1" noAdjustHandles="1" noChangeArrowheads="1" noChangeShapeType="1" noTextEdit="1"/>
              </p:cNvSpPr>
              <p:nvPr/>
            </p:nvSpPr>
            <p:spPr>
              <a:xfrm>
                <a:off x="4496195" y="234018"/>
                <a:ext cx="1918819" cy="421961"/>
              </a:xfrm>
              <a:prstGeom prst="wedgeRectCallout">
                <a:avLst>
                  <a:gd name="adj1" fmla="val -74907"/>
                  <a:gd name="adj2" fmla="val 50484"/>
                </a:avLst>
              </a:prstGeom>
              <a:blipFill>
                <a:blip r:embed="rId3"/>
                <a:stretch>
                  <a:fillRect b="-270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B93CBCE1-DCD9-4888-9E0B-EEF78AC02DFC}"/>
                  </a:ext>
                </a:extLst>
              </p:cNvPr>
              <p:cNvSpPr/>
              <p:nvPr/>
            </p:nvSpPr>
            <p:spPr>
              <a:xfrm>
                <a:off x="3536786" y="885782"/>
                <a:ext cx="959410" cy="327102"/>
              </a:xfrm>
              <a:prstGeom prst="wedgeRectCallout">
                <a:avLst>
                  <a:gd name="adj1" fmla="val -98857"/>
                  <a:gd name="adj2" fmla="val -37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m:oMathPara>
                </a14:m>
                <a:endParaRPr lang="en-CA" dirty="0"/>
              </a:p>
            </p:txBody>
          </p:sp>
        </mc:Choice>
        <mc:Fallback xmlns="">
          <p:sp>
            <p:nvSpPr>
              <p:cNvPr id="6" name="Speech Bubble: Rectangle 5">
                <a:extLst>
                  <a:ext uri="{FF2B5EF4-FFF2-40B4-BE49-F238E27FC236}">
                    <a16:creationId xmlns:a16="http://schemas.microsoft.com/office/drawing/2014/main" id="{B93CBCE1-DCD9-4888-9E0B-EEF78AC02DFC}"/>
                  </a:ext>
                </a:extLst>
              </p:cNvPr>
              <p:cNvSpPr>
                <a:spLocks noRot="1" noChangeAspect="1" noMove="1" noResize="1" noEditPoints="1" noAdjustHandles="1" noChangeArrowheads="1" noChangeShapeType="1" noTextEdit="1"/>
              </p:cNvSpPr>
              <p:nvPr/>
            </p:nvSpPr>
            <p:spPr>
              <a:xfrm>
                <a:off x="3536786" y="885782"/>
                <a:ext cx="959410" cy="327102"/>
              </a:xfrm>
              <a:prstGeom prst="wedgeRectCallout">
                <a:avLst>
                  <a:gd name="adj1" fmla="val -98857"/>
                  <a:gd name="adj2" fmla="val -37960"/>
                </a:avLst>
              </a:prstGeom>
              <a:blipFill>
                <a:blip r:embed="rId4"/>
                <a:stretch>
                  <a:fillRect b="-2105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D1FAD276-DB66-4B21-8F70-5E7BFE75BB19}"/>
                  </a:ext>
                </a:extLst>
              </p:cNvPr>
              <p:cNvSpPr/>
              <p:nvPr/>
            </p:nvSpPr>
            <p:spPr>
              <a:xfrm>
                <a:off x="5284893" y="1599301"/>
                <a:ext cx="1918819" cy="421961"/>
              </a:xfrm>
              <a:prstGeom prst="wedgeRectCallout">
                <a:avLst>
                  <a:gd name="adj1" fmla="val -74907"/>
                  <a:gd name="adj2" fmla="val 29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m:oMathPara>
                </a14:m>
                <a:endParaRPr lang="en-CA" dirty="0"/>
              </a:p>
            </p:txBody>
          </p:sp>
        </mc:Choice>
        <mc:Fallback xmlns="">
          <p:sp>
            <p:nvSpPr>
              <p:cNvPr id="7" name="Speech Bubble: Rectangle 6">
                <a:extLst>
                  <a:ext uri="{FF2B5EF4-FFF2-40B4-BE49-F238E27FC236}">
                    <a16:creationId xmlns:a16="http://schemas.microsoft.com/office/drawing/2014/main" id="{D1FAD276-DB66-4B21-8F70-5E7BFE75BB19}"/>
                  </a:ext>
                </a:extLst>
              </p:cNvPr>
              <p:cNvSpPr>
                <a:spLocks noRot="1" noChangeAspect="1" noMove="1" noResize="1" noEditPoints="1" noAdjustHandles="1" noChangeArrowheads="1" noChangeShapeType="1" noTextEdit="1"/>
              </p:cNvSpPr>
              <p:nvPr/>
            </p:nvSpPr>
            <p:spPr>
              <a:xfrm>
                <a:off x="5284893" y="1599301"/>
                <a:ext cx="1918819" cy="421961"/>
              </a:xfrm>
              <a:prstGeom prst="wedgeRectCallout">
                <a:avLst>
                  <a:gd name="adj1" fmla="val -74907"/>
                  <a:gd name="adj2" fmla="val 29151"/>
                </a:avLst>
              </a:prstGeom>
              <a:blipFill>
                <a:blip r:embed="rId5"/>
                <a:stretch>
                  <a:fillRect b="-411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A05A9210-3811-4036-AFA4-157BAF28625E}"/>
                  </a:ext>
                </a:extLst>
              </p:cNvPr>
              <p:cNvSpPr/>
              <p:nvPr/>
            </p:nvSpPr>
            <p:spPr>
              <a:xfrm>
                <a:off x="4572640" y="2329716"/>
                <a:ext cx="1918819" cy="421961"/>
              </a:xfrm>
              <a:prstGeom prst="wedgeRectCallout">
                <a:avLst>
                  <a:gd name="adj1" fmla="val -119345"/>
                  <a:gd name="adj2" fmla="val -22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a14:m>
                <a:r>
                  <a:rPr lang="en-CA" dirty="0"/>
                  <a:t> or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oMath>
                </a14:m>
                <a:endParaRPr lang="en-CA" dirty="0"/>
              </a:p>
            </p:txBody>
          </p:sp>
        </mc:Choice>
        <mc:Fallback xmlns="">
          <p:sp>
            <p:nvSpPr>
              <p:cNvPr id="10" name="Speech Bubble: Rectangle 9">
                <a:extLst>
                  <a:ext uri="{FF2B5EF4-FFF2-40B4-BE49-F238E27FC236}">
                    <a16:creationId xmlns:a16="http://schemas.microsoft.com/office/drawing/2014/main" id="{A05A9210-3811-4036-AFA4-157BAF28625E}"/>
                  </a:ext>
                </a:extLst>
              </p:cNvPr>
              <p:cNvSpPr>
                <a:spLocks noRot="1" noChangeAspect="1" noMove="1" noResize="1" noEditPoints="1" noAdjustHandles="1" noChangeArrowheads="1" noChangeShapeType="1" noTextEdit="1"/>
              </p:cNvSpPr>
              <p:nvPr/>
            </p:nvSpPr>
            <p:spPr>
              <a:xfrm>
                <a:off x="4572640" y="2329716"/>
                <a:ext cx="1918819" cy="421961"/>
              </a:xfrm>
              <a:prstGeom prst="wedgeRectCallout">
                <a:avLst>
                  <a:gd name="adj1" fmla="val -119345"/>
                  <a:gd name="adj2" fmla="val -22497"/>
                </a:avLst>
              </a:prstGeom>
              <a:blipFill>
                <a:blip r:embed="rId6"/>
                <a:stretch>
                  <a:fillRect b="-13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1C942E32-BDEE-4A1F-95C8-D9C5B2862084}"/>
                  </a:ext>
                </a:extLst>
              </p:cNvPr>
              <p:cNvSpPr/>
              <p:nvPr/>
            </p:nvSpPr>
            <p:spPr>
              <a:xfrm>
                <a:off x="5361337" y="3137441"/>
                <a:ext cx="1130122" cy="640769"/>
              </a:xfrm>
              <a:prstGeom prst="wedgeRectCallout">
                <a:avLst>
                  <a:gd name="adj1" fmla="val -107607"/>
                  <a:gd name="adj2" fmla="val 56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e>
                          </m:d>
                        </m:e>
                      </m:d>
                    </m:oMath>
                  </m:oMathPara>
                </a14:m>
                <a:endParaRPr lang="en-CA" dirty="0"/>
              </a:p>
            </p:txBody>
          </p:sp>
        </mc:Choice>
        <mc:Fallback xmlns="">
          <p:sp>
            <p:nvSpPr>
              <p:cNvPr id="11" name="Speech Bubble: Rectangle 10">
                <a:extLst>
                  <a:ext uri="{FF2B5EF4-FFF2-40B4-BE49-F238E27FC236}">
                    <a16:creationId xmlns:a16="http://schemas.microsoft.com/office/drawing/2014/main" id="{1C942E32-BDEE-4A1F-95C8-D9C5B2862084}"/>
                  </a:ext>
                </a:extLst>
              </p:cNvPr>
              <p:cNvSpPr>
                <a:spLocks noRot="1" noChangeAspect="1" noMove="1" noResize="1" noEditPoints="1" noAdjustHandles="1" noChangeArrowheads="1" noChangeShapeType="1" noTextEdit="1"/>
              </p:cNvSpPr>
              <p:nvPr/>
            </p:nvSpPr>
            <p:spPr>
              <a:xfrm>
                <a:off x="5361337" y="3137441"/>
                <a:ext cx="1130122" cy="640769"/>
              </a:xfrm>
              <a:prstGeom prst="wedgeRectCallout">
                <a:avLst>
                  <a:gd name="adj1" fmla="val -107607"/>
                  <a:gd name="adj2" fmla="val 56949"/>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33128A5D-7FCA-4A59-B3A0-DF9CF1D8D434}"/>
                  </a:ext>
                </a:extLst>
              </p:cNvPr>
              <p:cNvSpPr/>
              <p:nvPr/>
            </p:nvSpPr>
            <p:spPr>
              <a:xfrm>
                <a:off x="5361337" y="3837642"/>
                <a:ext cx="1130122" cy="640769"/>
              </a:xfrm>
              <a:prstGeom prst="wedgeRectCallout">
                <a:avLst>
                  <a:gd name="adj1" fmla="val -106769"/>
                  <a:gd name="adj2" fmla="val -22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e>
                          </m:d>
                        </m:e>
                      </m:d>
                    </m:oMath>
                  </m:oMathPara>
                </a14:m>
                <a:endParaRPr lang="en-CA" dirty="0"/>
              </a:p>
            </p:txBody>
          </p:sp>
        </mc:Choice>
        <mc:Fallback xmlns="">
          <p:sp>
            <p:nvSpPr>
              <p:cNvPr id="12" name="Speech Bubble: Rectangle 11">
                <a:extLst>
                  <a:ext uri="{FF2B5EF4-FFF2-40B4-BE49-F238E27FC236}">
                    <a16:creationId xmlns:a16="http://schemas.microsoft.com/office/drawing/2014/main" id="{33128A5D-7FCA-4A59-B3A0-DF9CF1D8D434}"/>
                  </a:ext>
                </a:extLst>
              </p:cNvPr>
              <p:cNvSpPr>
                <a:spLocks noRot="1" noChangeAspect="1" noMove="1" noResize="1" noEditPoints="1" noAdjustHandles="1" noChangeArrowheads="1" noChangeShapeType="1" noTextEdit="1"/>
              </p:cNvSpPr>
              <p:nvPr/>
            </p:nvSpPr>
            <p:spPr>
              <a:xfrm>
                <a:off x="5361337" y="3837642"/>
                <a:ext cx="1130122" cy="640769"/>
              </a:xfrm>
              <a:prstGeom prst="wedgeRectCallout">
                <a:avLst>
                  <a:gd name="adj1" fmla="val -106769"/>
                  <a:gd name="adj2" fmla="val -22906"/>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D14A2258-B888-45E4-A673-330D9C8F9E30}"/>
                  </a:ext>
                </a:extLst>
              </p:cNvPr>
              <p:cNvSpPr/>
              <p:nvPr/>
            </p:nvSpPr>
            <p:spPr>
              <a:xfrm>
                <a:off x="6923864" y="5609584"/>
                <a:ext cx="3234030" cy="845848"/>
              </a:xfrm>
              <a:prstGeom prst="wedgeRectCallout">
                <a:avLst>
                  <a:gd name="adj1" fmla="val -89444"/>
                  <a:gd name="adj2" fmla="val 116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a14:m>
                <a:r>
                  <a:rPr lang="en-CA" dirty="0"/>
                  <a:t> or </a:t>
                </a: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a14:m>
                <a:r>
                  <a:rPr lang="en-CA" dirty="0"/>
                  <a:t> depending on data structures…</a:t>
                </a:r>
                <a:br>
                  <a:rPr lang="en-CA" dirty="0"/>
                </a:br>
                <a:r>
                  <a:rPr lang="en-CA" dirty="0"/>
                  <a:t>either way doesn’t matter</a:t>
                </a:r>
              </a:p>
            </p:txBody>
          </p:sp>
        </mc:Choice>
        <mc:Fallback xmlns="">
          <p:sp>
            <p:nvSpPr>
              <p:cNvPr id="14" name="Speech Bubble: Rectangle 13">
                <a:extLst>
                  <a:ext uri="{FF2B5EF4-FFF2-40B4-BE49-F238E27FC236}">
                    <a16:creationId xmlns:a16="http://schemas.microsoft.com/office/drawing/2014/main" id="{D14A2258-B888-45E4-A673-330D9C8F9E30}"/>
                  </a:ext>
                </a:extLst>
              </p:cNvPr>
              <p:cNvSpPr>
                <a:spLocks noRot="1" noChangeAspect="1" noMove="1" noResize="1" noEditPoints="1" noAdjustHandles="1" noChangeArrowheads="1" noChangeShapeType="1" noTextEdit="1"/>
              </p:cNvSpPr>
              <p:nvPr/>
            </p:nvSpPr>
            <p:spPr>
              <a:xfrm>
                <a:off x="6923864" y="5609584"/>
                <a:ext cx="3234030" cy="845848"/>
              </a:xfrm>
              <a:prstGeom prst="wedgeRectCallout">
                <a:avLst>
                  <a:gd name="adj1" fmla="val -89444"/>
                  <a:gd name="adj2" fmla="val 11655"/>
                </a:avLst>
              </a:prstGeom>
              <a:blipFill>
                <a:blip r:embed="rId11"/>
                <a:stretch>
                  <a:fillRect t="-7042" r="-1077" b="-140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F71A0CAC-04DA-4F0C-8EA7-CA2323792802}"/>
                  </a:ext>
                </a:extLst>
              </p:cNvPr>
              <p:cNvSpPr/>
              <p:nvPr/>
            </p:nvSpPr>
            <p:spPr>
              <a:xfrm>
                <a:off x="8466091" y="3760960"/>
                <a:ext cx="3582193" cy="651763"/>
              </a:xfrm>
              <a:prstGeom prst="wedgeRectCallout">
                <a:avLst>
                  <a:gd name="adj1" fmla="val -33774"/>
                  <a:gd name="adj2" fmla="val 12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So total for sort &amp; recursion is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r>
                          <a:rPr lang="en-CA" b="0" i="1" smtClean="0">
                            <a:latin typeface="Cambria Math" panose="02040503050406030204" pitchFamily="18" charset="0"/>
                          </a:rPr>
                          <m:t>+</m:t>
                        </m:r>
                        <m:r>
                          <a:rPr lang="en-CA" b="0" i="1" smtClean="0">
                            <a:latin typeface="Cambria Math" panose="02040503050406030204" pitchFamily="18" charset="0"/>
                          </a:rPr>
                          <m:t>𝑇</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𝑛</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r>
                      <a:rPr lang="en-CA" b="0" i="1" smtClean="0">
                        <a:latin typeface="Cambria Math" panose="02040503050406030204" pitchFamily="18" charset="0"/>
                      </a:rPr>
                      <m:t>)</m:t>
                    </m:r>
                  </m:oMath>
                </a14:m>
                <a:endParaRPr lang="en-CA" dirty="0"/>
              </a:p>
            </p:txBody>
          </p:sp>
        </mc:Choice>
        <mc:Fallback xmlns="">
          <p:sp>
            <p:nvSpPr>
              <p:cNvPr id="15" name="Speech Bubble: Rectangle 14">
                <a:extLst>
                  <a:ext uri="{FF2B5EF4-FFF2-40B4-BE49-F238E27FC236}">
                    <a16:creationId xmlns:a16="http://schemas.microsoft.com/office/drawing/2014/main" id="{F71A0CAC-04DA-4F0C-8EA7-CA2323792802}"/>
                  </a:ext>
                </a:extLst>
              </p:cNvPr>
              <p:cNvSpPr>
                <a:spLocks noRot="1" noChangeAspect="1" noMove="1" noResize="1" noEditPoints="1" noAdjustHandles="1" noChangeArrowheads="1" noChangeShapeType="1" noTextEdit="1"/>
              </p:cNvSpPr>
              <p:nvPr/>
            </p:nvSpPr>
            <p:spPr>
              <a:xfrm>
                <a:off x="8466091" y="3760960"/>
                <a:ext cx="3582193" cy="651763"/>
              </a:xfrm>
              <a:prstGeom prst="wedgeRectCallout">
                <a:avLst>
                  <a:gd name="adj1" fmla="val -33774"/>
                  <a:gd name="adj2" fmla="val 12775"/>
                </a:avLst>
              </a:prstGeom>
              <a:blipFill>
                <a:blip r:embed="rId12"/>
                <a:stretch>
                  <a:fillRect t="-3636" b="-636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Speech Bubble: Rectangle 15">
                <a:extLst>
                  <a:ext uri="{FF2B5EF4-FFF2-40B4-BE49-F238E27FC236}">
                    <a16:creationId xmlns:a16="http://schemas.microsoft.com/office/drawing/2014/main" id="{65F22711-E94C-45D0-9B25-F8D7FFB244B7}"/>
                  </a:ext>
                </a:extLst>
              </p:cNvPr>
              <p:cNvSpPr/>
              <p:nvPr/>
            </p:nvSpPr>
            <p:spPr>
              <a:xfrm>
                <a:off x="8466092" y="2305930"/>
                <a:ext cx="3582193" cy="678899"/>
              </a:xfrm>
              <a:prstGeom prst="wedgeRectCallout">
                <a:avLst>
                  <a:gd name="adj1" fmla="val -33774"/>
                  <a:gd name="adj2" fmla="val 12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r>
                        <a:rPr lang="en-CA" b="0" i="1" smtClean="0">
                          <a:latin typeface="Cambria Math" panose="02040503050406030204" pitchFamily="18" charset="0"/>
                        </a:rPr>
                        <m:t>=2</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e>
                      </m:d>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e>
                      </m:d>
                    </m:oMath>
                  </m:oMathPara>
                </a14:m>
                <a:endParaRPr lang="en-CA" dirty="0"/>
              </a:p>
            </p:txBody>
          </p:sp>
        </mc:Choice>
        <mc:Fallback xmlns="">
          <p:sp>
            <p:nvSpPr>
              <p:cNvPr id="16" name="Speech Bubble: Rectangle 15">
                <a:extLst>
                  <a:ext uri="{FF2B5EF4-FFF2-40B4-BE49-F238E27FC236}">
                    <a16:creationId xmlns:a16="http://schemas.microsoft.com/office/drawing/2014/main" id="{65F22711-E94C-45D0-9B25-F8D7FFB244B7}"/>
                  </a:ext>
                </a:extLst>
              </p:cNvPr>
              <p:cNvSpPr>
                <a:spLocks noRot="1" noChangeAspect="1" noMove="1" noResize="1" noEditPoints="1" noAdjustHandles="1" noChangeArrowheads="1" noChangeShapeType="1" noTextEdit="1"/>
              </p:cNvSpPr>
              <p:nvPr/>
            </p:nvSpPr>
            <p:spPr>
              <a:xfrm>
                <a:off x="8466092" y="2305930"/>
                <a:ext cx="3582193" cy="678899"/>
              </a:xfrm>
              <a:prstGeom prst="wedgeRectCallout">
                <a:avLst>
                  <a:gd name="adj1" fmla="val -33774"/>
                  <a:gd name="adj2" fmla="val 12775"/>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F5319E2A-CA6F-442D-B351-BC244181411C}"/>
                  </a:ext>
                </a:extLst>
              </p:cNvPr>
              <p:cNvSpPr/>
              <p:nvPr/>
            </p:nvSpPr>
            <p:spPr>
              <a:xfrm>
                <a:off x="8466092" y="1756309"/>
                <a:ext cx="3582193" cy="494408"/>
              </a:xfrm>
              <a:prstGeom prst="wedgeRectCallout">
                <a:avLst>
                  <a:gd name="adj1" fmla="val -33774"/>
                  <a:gd name="adj2" fmla="val 12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Assume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𝑗</m:t>
                        </m:r>
                      </m:sup>
                    </m:sSup>
                  </m:oMath>
                </a14:m>
                <a:r>
                  <a:rPr lang="en-CA" dirty="0"/>
                  <a:t> for simplicity</a:t>
                </a:r>
              </a:p>
            </p:txBody>
          </p:sp>
        </mc:Choice>
        <mc:Fallback xmlns="">
          <p:sp>
            <p:nvSpPr>
              <p:cNvPr id="17" name="Speech Bubble: Rectangle 16">
                <a:extLst>
                  <a:ext uri="{FF2B5EF4-FFF2-40B4-BE49-F238E27FC236}">
                    <a16:creationId xmlns:a16="http://schemas.microsoft.com/office/drawing/2014/main" id="{F5319E2A-CA6F-442D-B351-BC244181411C}"/>
                  </a:ext>
                </a:extLst>
              </p:cNvPr>
              <p:cNvSpPr>
                <a:spLocks noRot="1" noChangeAspect="1" noMove="1" noResize="1" noEditPoints="1" noAdjustHandles="1" noChangeArrowheads="1" noChangeShapeType="1" noTextEdit="1"/>
              </p:cNvSpPr>
              <p:nvPr/>
            </p:nvSpPr>
            <p:spPr>
              <a:xfrm>
                <a:off x="8466092" y="1756309"/>
                <a:ext cx="3582193" cy="494408"/>
              </a:xfrm>
              <a:prstGeom prst="wedgeRectCallout">
                <a:avLst>
                  <a:gd name="adj1" fmla="val -33774"/>
                  <a:gd name="adj2" fmla="val 12775"/>
                </a:avLst>
              </a:prstGeom>
              <a:blipFill>
                <a:blip r:embed="rId14"/>
                <a:stretch>
                  <a:fillRect b="-476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Speech Bubble: Rectangle 17">
                <a:extLst>
                  <a:ext uri="{FF2B5EF4-FFF2-40B4-BE49-F238E27FC236}">
                    <a16:creationId xmlns:a16="http://schemas.microsoft.com/office/drawing/2014/main" id="{BD7D63D0-DD6D-4568-8DD9-3E2612479FD2}"/>
                  </a:ext>
                </a:extLst>
              </p:cNvPr>
              <p:cNvSpPr/>
              <p:nvPr/>
            </p:nvSpPr>
            <p:spPr>
              <a:xfrm>
                <a:off x="8466092" y="3033445"/>
                <a:ext cx="3582193" cy="678899"/>
              </a:xfrm>
              <a:prstGeom prst="wedgeRectCallout">
                <a:avLst>
                  <a:gd name="adj1" fmla="val -33774"/>
                  <a:gd name="adj2" fmla="val 12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Same as merge sort recurrence: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𝑛</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𝑛</m:t>
                            </m:r>
                          </m:e>
                        </m:func>
                      </m:e>
                    </m:d>
                  </m:oMath>
                </a14:m>
                <a:endParaRPr lang="en-CA" dirty="0"/>
              </a:p>
            </p:txBody>
          </p:sp>
        </mc:Choice>
        <mc:Fallback xmlns="">
          <p:sp>
            <p:nvSpPr>
              <p:cNvPr id="18" name="Speech Bubble: Rectangle 17">
                <a:extLst>
                  <a:ext uri="{FF2B5EF4-FFF2-40B4-BE49-F238E27FC236}">
                    <a16:creationId xmlns:a16="http://schemas.microsoft.com/office/drawing/2014/main" id="{BD7D63D0-DD6D-4568-8DD9-3E2612479FD2}"/>
                  </a:ext>
                </a:extLst>
              </p:cNvPr>
              <p:cNvSpPr>
                <a:spLocks noRot="1" noChangeAspect="1" noMove="1" noResize="1" noEditPoints="1" noAdjustHandles="1" noChangeArrowheads="1" noChangeShapeType="1" noTextEdit="1"/>
              </p:cNvSpPr>
              <p:nvPr/>
            </p:nvSpPr>
            <p:spPr>
              <a:xfrm>
                <a:off x="8466092" y="3033445"/>
                <a:ext cx="3582193" cy="678899"/>
              </a:xfrm>
              <a:prstGeom prst="wedgeRectCallout">
                <a:avLst>
                  <a:gd name="adj1" fmla="val -33774"/>
                  <a:gd name="adj2" fmla="val 12775"/>
                </a:avLst>
              </a:prstGeom>
              <a:blipFill>
                <a:blip r:embed="rId15"/>
                <a:stretch>
                  <a:fillRect t="-1754" b="-9649"/>
                </a:stretch>
              </a:blipFill>
            </p:spPr>
            <p:txBody>
              <a:bodyPr/>
              <a:lstStyle/>
              <a:p>
                <a:r>
                  <a:rPr lang="en-CA">
                    <a:noFill/>
                  </a:rPr>
                  <a:t> </a:t>
                </a:r>
              </a:p>
            </p:txBody>
          </p:sp>
        </mc:Fallback>
      </mc:AlternateContent>
      <p:pic>
        <p:nvPicPr>
          <p:cNvPr id="20" name="Picture 19">
            <a:extLst>
              <a:ext uri="{FF2B5EF4-FFF2-40B4-BE49-F238E27FC236}">
                <a16:creationId xmlns:a16="http://schemas.microsoft.com/office/drawing/2014/main" id="{A83C66F4-8A67-45FA-90A5-2D25A102D83D}"/>
              </a:ext>
            </a:extLst>
          </p:cNvPr>
          <p:cNvPicPr>
            <a:picLocks noChangeAspect="1"/>
          </p:cNvPicPr>
          <p:nvPr/>
        </p:nvPicPr>
        <p:blipFill>
          <a:blip r:embed="rId16"/>
          <a:stretch>
            <a:fillRect/>
          </a:stretch>
        </p:blipFill>
        <p:spPr>
          <a:xfrm>
            <a:off x="3836310" y="4894389"/>
            <a:ext cx="2354495" cy="388031"/>
          </a:xfrm>
          <a:prstGeom prst="rect">
            <a:avLst/>
          </a:prstGeom>
        </p:spPr>
      </p:pic>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72BC39A4-85D4-471C-BE54-F9C7B2EB35A7}"/>
                  </a:ext>
                </a:extLst>
              </p:cNvPr>
              <p:cNvSpPr/>
              <p:nvPr/>
            </p:nvSpPr>
            <p:spPr>
              <a:xfrm>
                <a:off x="6880436" y="4967086"/>
                <a:ext cx="1130122" cy="421961"/>
              </a:xfrm>
              <a:prstGeom prst="wedgeRectCallout">
                <a:avLst>
                  <a:gd name="adj1" fmla="val -119345"/>
                  <a:gd name="adj2" fmla="val -22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𝑛</m:t>
                      </m:r>
                      <m:r>
                        <a:rPr lang="en-CA" b="0" i="1" smtClean="0">
                          <a:latin typeface="Cambria Math" panose="02040503050406030204" pitchFamily="18" charset="0"/>
                        </a:rPr>
                        <m:t>)</m:t>
                      </m:r>
                    </m:oMath>
                  </m:oMathPara>
                </a14:m>
                <a:endParaRPr lang="en-CA" dirty="0"/>
              </a:p>
            </p:txBody>
          </p:sp>
        </mc:Choice>
        <mc:Fallback xmlns="">
          <p:sp>
            <p:nvSpPr>
              <p:cNvPr id="13" name="Speech Bubble: Rectangle 12">
                <a:extLst>
                  <a:ext uri="{FF2B5EF4-FFF2-40B4-BE49-F238E27FC236}">
                    <a16:creationId xmlns:a16="http://schemas.microsoft.com/office/drawing/2014/main" id="{72BC39A4-85D4-471C-BE54-F9C7B2EB35A7}"/>
                  </a:ext>
                </a:extLst>
              </p:cNvPr>
              <p:cNvSpPr>
                <a:spLocks noRot="1" noChangeAspect="1" noMove="1" noResize="1" noEditPoints="1" noAdjustHandles="1" noChangeArrowheads="1" noChangeShapeType="1" noTextEdit="1"/>
              </p:cNvSpPr>
              <p:nvPr/>
            </p:nvSpPr>
            <p:spPr>
              <a:xfrm>
                <a:off x="6880436" y="4967086"/>
                <a:ext cx="1130122" cy="421961"/>
              </a:xfrm>
              <a:prstGeom prst="wedgeRectCallout">
                <a:avLst>
                  <a:gd name="adj1" fmla="val -119345"/>
                  <a:gd name="adj2" fmla="val -22497"/>
                </a:avLst>
              </a:prstGeom>
              <a:blipFill>
                <a:blip r:embed="rId10"/>
                <a:stretch>
                  <a:fillRect b="-5556"/>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A4BFCE98-72B8-3188-8810-A29C74BF7AC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1966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10" grpId="0" animBg="1"/>
      <p:bldP spid="11" grpId="0" animBg="1"/>
      <p:bldP spid="12" grpId="0" animBg="1"/>
      <p:bldP spid="14" grpId="0" animBg="1"/>
      <p:bldP spid="15" grpId="0" animBg="1"/>
      <p:bldP spid="16" grpId="0" animBg="1"/>
      <p:bldP spid="17" grpId="0" animBg="1"/>
      <p:bldP spid="1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8C51-63F8-4FDB-A0D7-5D1AC834345F}"/>
              </a:ext>
            </a:extLst>
          </p:cNvPr>
          <p:cNvSpPr>
            <a:spLocks noGrp="1"/>
          </p:cNvSpPr>
          <p:nvPr>
            <p:ph type="title"/>
          </p:nvPr>
        </p:nvSpPr>
        <p:spPr>
          <a:xfrm>
            <a:off x="262089" y="-2"/>
            <a:ext cx="11700826" cy="1028386"/>
          </a:xfrm>
        </p:spPr>
        <p:txBody>
          <a:bodyPr>
            <a:normAutofit fontScale="90000"/>
          </a:bodyPr>
          <a:lstStyle/>
          <a:p>
            <a:r>
              <a:rPr lang="en-CA" b="1" dirty="0"/>
              <a:t>Bonus slide: </a:t>
            </a:r>
            <a:r>
              <a:rPr lang="en-CA" dirty="0"/>
              <a:t>What if x values are </a:t>
            </a:r>
            <a:r>
              <a:rPr lang="en-CA" b="1" dirty="0"/>
              <a:t>not</a:t>
            </a:r>
            <a:r>
              <a:rPr lang="en-CA" dirty="0"/>
              <a:t> distinct?</a:t>
            </a:r>
          </a:p>
        </p:txBody>
      </p:sp>
      <p:sp>
        <p:nvSpPr>
          <p:cNvPr id="3" name="Content Placeholder 2">
            <a:extLst>
              <a:ext uri="{FF2B5EF4-FFF2-40B4-BE49-F238E27FC236}">
                <a16:creationId xmlns:a16="http://schemas.microsoft.com/office/drawing/2014/main" id="{204B10F2-54E9-49EF-8C37-15D832ADA37E}"/>
              </a:ext>
            </a:extLst>
          </p:cNvPr>
          <p:cNvSpPr>
            <a:spLocks noGrp="1"/>
          </p:cNvSpPr>
          <p:nvPr>
            <p:ph idx="1"/>
          </p:nvPr>
        </p:nvSpPr>
        <p:spPr>
          <a:xfrm>
            <a:off x="330807" y="1236374"/>
            <a:ext cx="11527210" cy="4597756"/>
          </a:xfrm>
        </p:spPr>
        <p:txBody>
          <a:bodyPr>
            <a:normAutofit fontScale="92500" lnSpcReduction="20000"/>
          </a:bodyPr>
          <a:lstStyle/>
          <a:p>
            <a:r>
              <a:rPr lang="en-US" dirty="0"/>
              <a:t>R might contain multiple points with the same x value but with different y values</a:t>
            </a:r>
          </a:p>
          <a:p>
            <a:r>
              <a:rPr lang="en-US" dirty="0"/>
              <a:t>If there are points in Q with the same x as R[1], and a lower y, then the algorithm would say they are dominated by R[1]. Wrong!</a:t>
            </a:r>
          </a:p>
          <a:p>
            <a:r>
              <a:rPr lang="en-US" dirty="0"/>
              <a:t>We can find all of the points with the same x as R[1] in linear time</a:t>
            </a:r>
          </a:p>
          <a:p>
            <a:r>
              <a:rPr lang="en-US" dirty="0"/>
              <a:t>If there are multiple such points, and some are in Q, then they are not dominated by R[1], but might be dominated by the next element R[</a:t>
            </a:r>
            <a:r>
              <a:rPr lang="en-US" dirty="0" err="1"/>
              <a:t>i</a:t>
            </a:r>
            <a:r>
              <a:rPr lang="en-US" dirty="0"/>
              <a:t>] of R that has a different x</a:t>
            </a:r>
          </a:p>
          <a:p>
            <a:r>
              <a:rPr lang="en-US" dirty="0"/>
              <a:t>So, we compare them with R[</a:t>
            </a:r>
            <a:r>
              <a:rPr lang="en-US" dirty="0" err="1"/>
              <a:t>i</a:t>
            </a:r>
            <a:r>
              <a:rPr lang="en-US" dirty="0"/>
              <a:t>].y (in linear time) instead of R[1].y</a:t>
            </a:r>
          </a:p>
          <a:p>
            <a:r>
              <a:rPr lang="en-US" dirty="0"/>
              <a:t>All of the other points in Q with x different from R[1].x are compared with R[1].y as usual (in linear time)</a:t>
            </a:r>
          </a:p>
        </p:txBody>
      </p:sp>
      <p:sp>
        <p:nvSpPr>
          <p:cNvPr id="4" name="Slide Number Placeholder 3">
            <a:extLst>
              <a:ext uri="{FF2B5EF4-FFF2-40B4-BE49-F238E27FC236}">
                <a16:creationId xmlns:a16="http://schemas.microsoft.com/office/drawing/2014/main" id="{5B63B00C-C71B-ED3D-79BD-0C8BD301B2B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750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Multiprecision</a:t>
            </a:r>
            <a:r>
              <a:rPr lang="en-CA" dirty="0"/>
              <a:t> multiplication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1026971"/>
                <a:ext cx="10414139" cy="4597756"/>
              </a:xfrm>
            </p:spPr>
            <p:txBody>
              <a:bodyPr/>
              <a:lstStyle/>
              <a:p>
                <a:r>
                  <a:rPr lang="en-CA" dirty="0"/>
                  <a:t>Input: two </a:t>
                </a:r>
                <a14:m>
                  <m:oMath xmlns:m="http://schemas.openxmlformats.org/officeDocument/2006/math">
                    <m:r>
                      <a:rPr lang="en-CA" b="1" i="1" dirty="0" smtClean="0">
                        <a:latin typeface="Cambria Math" panose="02040503050406030204" pitchFamily="18" charset="0"/>
                      </a:rPr>
                      <m:t>𝒌</m:t>
                    </m:r>
                  </m:oMath>
                </a14:m>
                <a:r>
                  <a:rPr lang="en-CA" b="1" dirty="0"/>
                  <a:t>-bit</a:t>
                </a:r>
                <a:r>
                  <a:rPr lang="en-CA" dirty="0"/>
                  <a:t> positive integers X and Y</a:t>
                </a:r>
              </a:p>
              <a:p>
                <a:pPr lvl="1"/>
                <a:r>
                  <a:rPr lang="en-CA" dirty="0"/>
                  <a:t>With binary representations:</a:t>
                </a:r>
                <a:br>
                  <a:rPr lang="en-CA" dirty="0"/>
                </a:br>
                <a14:m>
                  <m:oMath xmlns:m="http://schemas.openxmlformats.org/officeDocument/2006/math">
                    <m:r>
                      <a:rPr lang="en-CA" i="1" dirty="0" smtClean="0">
                        <a:latin typeface="Cambria Math" panose="02040503050406030204" pitchFamily="18" charset="0"/>
                      </a:rPr>
                      <m:t>𝑋</m:t>
                    </m:r>
                    <m:r>
                      <a:rPr lang="en-CA" i="1" dirty="0" smtClean="0">
                        <a:latin typeface="Cambria Math" panose="02040503050406030204" pitchFamily="18" charset="0"/>
                      </a:rPr>
                      <m:t>=[</m:t>
                    </m:r>
                    <m:r>
                      <a:rPr lang="en-CA" i="1" dirty="0" smtClean="0">
                        <a:latin typeface="Cambria Math" panose="02040503050406030204" pitchFamily="18" charset="0"/>
                      </a:rPr>
                      <m:t>𝑋</m:t>
                    </m:r>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−1], …, </m:t>
                    </m:r>
                    <m:r>
                      <a:rPr lang="en-CA" i="1" dirty="0" smtClean="0">
                        <a:latin typeface="Cambria Math" panose="02040503050406030204" pitchFamily="18" charset="0"/>
                      </a:rPr>
                      <m:t>𝑋</m:t>
                    </m:r>
                    <m:r>
                      <a:rPr lang="en-CA" i="1" dirty="0" smtClean="0">
                        <a:latin typeface="Cambria Math" panose="02040503050406030204" pitchFamily="18" charset="0"/>
                      </a:rPr>
                      <m:t>[0]]</m:t>
                    </m:r>
                  </m:oMath>
                </a14:m>
                <a:br>
                  <a:rPr lang="en-CA" dirty="0"/>
                </a:br>
                <a14:m>
                  <m:oMath xmlns:m="http://schemas.openxmlformats.org/officeDocument/2006/math">
                    <m:r>
                      <a:rPr lang="en-CA" i="1" dirty="0" smtClean="0">
                        <a:latin typeface="Cambria Math" panose="02040503050406030204" pitchFamily="18" charset="0"/>
                      </a:rPr>
                      <m:t>𝑌</m:t>
                    </m:r>
                    <m:r>
                      <a:rPr lang="en-CA" i="1" dirty="0" smtClean="0">
                        <a:latin typeface="Cambria Math" panose="02040503050406030204" pitchFamily="18" charset="0"/>
                      </a:rPr>
                      <m:t>=[</m:t>
                    </m:r>
                    <m:r>
                      <a:rPr lang="en-CA" i="1" dirty="0" smtClean="0">
                        <a:latin typeface="Cambria Math" panose="02040503050406030204" pitchFamily="18" charset="0"/>
                      </a:rPr>
                      <m:t>𝑌</m:t>
                    </m:r>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−1], …, </m:t>
                    </m:r>
                    <m:r>
                      <a:rPr lang="en-CA" i="1" dirty="0" smtClean="0">
                        <a:latin typeface="Cambria Math" panose="02040503050406030204" pitchFamily="18" charset="0"/>
                      </a:rPr>
                      <m:t>𝑌</m:t>
                    </m:r>
                    <m:r>
                      <a:rPr lang="en-CA" i="1" dirty="0" smtClean="0">
                        <a:latin typeface="Cambria Math" panose="02040503050406030204" pitchFamily="18" charset="0"/>
                      </a:rPr>
                      <m:t>[0]]</m:t>
                    </m:r>
                  </m:oMath>
                </a14:m>
                <a:endParaRPr lang="en-CA" dirty="0"/>
              </a:p>
              <a:p>
                <a:r>
                  <a:rPr lang="en-CA" dirty="0"/>
                  <a:t>Output: The </a:t>
                </a:r>
                <a14:m>
                  <m:oMath xmlns:m="http://schemas.openxmlformats.org/officeDocument/2006/math">
                    <m:r>
                      <a:rPr lang="en-CA" i="1" dirty="0" smtClean="0">
                        <a:latin typeface="Cambria Math" panose="02040503050406030204" pitchFamily="18" charset="0"/>
                      </a:rPr>
                      <m:t>2</m:t>
                    </m:r>
                    <m:r>
                      <a:rPr lang="en-CA" i="1" dirty="0" smtClean="0">
                        <a:latin typeface="Cambria Math" panose="02040503050406030204" pitchFamily="18" charset="0"/>
                      </a:rPr>
                      <m:t>𝑘</m:t>
                    </m:r>
                  </m:oMath>
                </a14:m>
                <a:r>
                  <a:rPr lang="en-CA" dirty="0"/>
                  <a:t>-bit positive integer </a:t>
                </a:r>
                <a14:m>
                  <m:oMath xmlns:m="http://schemas.openxmlformats.org/officeDocument/2006/math">
                    <m:r>
                      <a:rPr lang="en-CA" i="1" dirty="0" smtClean="0">
                        <a:latin typeface="Cambria Math" panose="02040503050406030204" pitchFamily="18" charset="0"/>
                      </a:rPr>
                      <m:t>𝑍</m:t>
                    </m:r>
                    <m:r>
                      <a:rPr lang="en-CA" i="1" dirty="0" smtClean="0">
                        <a:latin typeface="Cambria Math" panose="02040503050406030204" pitchFamily="18" charset="0"/>
                      </a:rPr>
                      <m:t>=</m:t>
                    </m:r>
                    <m:r>
                      <a:rPr lang="en-CA" i="1" dirty="0" smtClean="0">
                        <a:latin typeface="Cambria Math" panose="02040503050406030204" pitchFamily="18" charset="0"/>
                      </a:rPr>
                      <m:t>𝑋𝑌</m:t>
                    </m:r>
                  </m:oMath>
                </a14:m>
                <a:endParaRPr lang="en-CA" dirty="0"/>
              </a:p>
              <a:p>
                <a:pPr lvl="1"/>
                <a:r>
                  <a:rPr lang="en-CA" dirty="0"/>
                  <a:t>With binary representation: </a:t>
                </a:r>
                <a14:m>
                  <m:oMath xmlns:m="http://schemas.openxmlformats.org/officeDocument/2006/math">
                    <m:r>
                      <a:rPr lang="en-CA" i="1" dirty="0" smtClean="0">
                        <a:latin typeface="Cambria Math" panose="02040503050406030204" pitchFamily="18" charset="0"/>
                      </a:rPr>
                      <m:t>𝑍</m:t>
                    </m:r>
                    <m:r>
                      <a:rPr lang="en-CA" i="1" dirty="0" smtClean="0">
                        <a:latin typeface="Cambria Math" panose="02040503050406030204" pitchFamily="18" charset="0"/>
                      </a:rPr>
                      <m:t>=[</m:t>
                    </m:r>
                    <m:r>
                      <a:rPr lang="en-CA" i="1" dirty="0" smtClean="0">
                        <a:latin typeface="Cambria Math" panose="02040503050406030204" pitchFamily="18" charset="0"/>
                      </a:rPr>
                      <m:t>𝑍</m:t>
                    </m:r>
                    <m:r>
                      <a:rPr lang="en-CA" i="1" dirty="0" smtClean="0">
                        <a:latin typeface="Cambria Math" panose="02040503050406030204" pitchFamily="18" charset="0"/>
                      </a:rPr>
                      <m:t>[2</m:t>
                    </m:r>
                    <m:r>
                      <a:rPr lang="en-CA" i="1" dirty="0" smtClean="0">
                        <a:latin typeface="Cambria Math" panose="02040503050406030204" pitchFamily="18" charset="0"/>
                      </a:rPr>
                      <m:t>𝑘</m:t>
                    </m:r>
                    <m:r>
                      <a:rPr lang="en-CA" i="1" dirty="0" smtClean="0">
                        <a:latin typeface="Cambria Math" panose="02040503050406030204" pitchFamily="18" charset="0"/>
                      </a:rPr>
                      <m:t>−1], …, </m:t>
                    </m:r>
                    <m:r>
                      <a:rPr lang="en-CA" i="1" dirty="0" smtClean="0">
                        <a:latin typeface="Cambria Math" panose="02040503050406030204" pitchFamily="18" charset="0"/>
                      </a:rPr>
                      <m:t>𝑍</m:t>
                    </m:r>
                    <m:r>
                      <a:rPr lang="en-CA" i="1" dirty="0" smtClean="0">
                        <a:latin typeface="Cambria Math" panose="02040503050406030204" pitchFamily="18" charset="0"/>
                      </a:rPr>
                      <m:t>[0]]</m:t>
                    </m:r>
                  </m:oMath>
                </a14:m>
                <a:endParaRPr lang="en-CA" dirty="0"/>
              </a:p>
              <a:p>
                <a:pPr marL="457200" lvl="1" indent="0">
                  <a:buNone/>
                </a:pP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1026971"/>
                <a:ext cx="10414139" cy="4597756"/>
              </a:xfrm>
              <a:blipFill>
                <a:blip r:embed="rId2"/>
                <a:stretch>
                  <a:fillRect l="-1521" t="-1722"/>
                </a:stretch>
              </a:blipFill>
            </p:spPr>
            <p:txBody>
              <a:bodyPr/>
              <a:lstStyle/>
              <a:p>
                <a:r>
                  <a:rPr lang="en-CA">
                    <a:noFill/>
                  </a:rPr>
                  <a:t> </a:t>
                </a:r>
              </a:p>
            </p:txBody>
          </p:sp>
        </mc:Fallback>
      </mc:AlternateContent>
      <p:pic>
        <p:nvPicPr>
          <p:cNvPr id="4" name="Picture 3"/>
          <p:cNvPicPr>
            <a:picLocks noChangeAspect="1"/>
          </p:cNvPicPr>
          <p:nvPr/>
        </p:nvPicPr>
        <p:blipFill>
          <a:blip r:embed="rId3"/>
          <a:stretch>
            <a:fillRect/>
          </a:stretch>
        </p:blipFill>
        <p:spPr>
          <a:xfrm>
            <a:off x="985140" y="4414091"/>
            <a:ext cx="10218544" cy="14186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lide Number Placeholder 4">
            <a:extLst>
              <a:ext uri="{FF2B5EF4-FFF2-40B4-BE49-F238E27FC236}">
                <a16:creationId xmlns:a16="http://schemas.microsoft.com/office/drawing/2014/main" id="{DF04C12F-C63F-3E45-3E06-9694A7F7B5C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66788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6E2352-FD45-4102-A010-493BA286F7F1}"/>
              </a:ext>
            </a:extLst>
          </p:cNvPr>
          <p:cNvGraphicFramePr>
            <a:graphicFrameLocks/>
          </p:cNvGraphicFramePr>
          <p:nvPr>
            <p:extLst>
              <p:ext uri="{D42A27DB-BD31-4B8C-83A1-F6EECF244321}">
                <p14:modId xmlns:p14="http://schemas.microsoft.com/office/powerpoint/2010/main" val="3133053163"/>
              </p:ext>
            </p:extLst>
          </p:nvPr>
        </p:nvGraphicFramePr>
        <p:xfrm>
          <a:off x="2119459" y="1489161"/>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A1883D-71F5-4DA5-B5A9-4A77EE4675C2}"/>
                  </a:ext>
                </a:extLst>
              </p:cNvPr>
              <p:cNvSpPr txBox="1"/>
              <p:nvPr/>
            </p:nvSpPr>
            <p:spPr>
              <a:xfrm>
                <a:off x="1643822" y="1412971"/>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latin typeface="Cambria Math" panose="02040503050406030204" pitchFamily="18" charset="0"/>
                        </a:rPr>
                        <m:t>𝑿</m:t>
                      </m:r>
                    </m:oMath>
                  </m:oMathPara>
                </a14:m>
                <a:endParaRPr lang="en-CA" sz="2800" b="1" dirty="0"/>
              </a:p>
            </p:txBody>
          </p:sp>
        </mc:Choice>
        <mc:Fallback xmlns="">
          <p:sp>
            <p:nvSpPr>
              <p:cNvPr id="5" name="TextBox 4">
                <a:extLst>
                  <a:ext uri="{FF2B5EF4-FFF2-40B4-BE49-F238E27FC236}">
                    <a16:creationId xmlns:a16="http://schemas.microsoft.com/office/drawing/2014/main" id="{E8A1883D-71F5-4DA5-B5A9-4A77EE4675C2}"/>
                  </a:ext>
                </a:extLst>
              </p:cNvPr>
              <p:cNvSpPr txBox="1">
                <a:spLocks noRot="1" noChangeAspect="1" noMove="1" noResize="1" noEditPoints="1" noAdjustHandles="1" noChangeArrowheads="1" noChangeShapeType="1" noTextEdit="1"/>
              </p:cNvSpPr>
              <p:nvPr/>
            </p:nvSpPr>
            <p:spPr>
              <a:xfrm>
                <a:off x="1643822" y="1412971"/>
                <a:ext cx="534121" cy="523220"/>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4CF47A-1B8A-4AF5-97F5-DE70AB78A4C2}"/>
                  </a:ext>
                </a:extLst>
              </p:cNvPr>
              <p:cNvSpPr txBox="1"/>
              <p:nvPr/>
            </p:nvSpPr>
            <p:spPr>
              <a:xfrm>
                <a:off x="1710373" y="840823"/>
                <a:ext cx="707245" cy="369332"/>
              </a:xfrm>
              <a:prstGeom prst="wedgeRectCallout">
                <a:avLst>
                  <a:gd name="adj1" fmla="val 46894"/>
                  <a:gd name="adj2" fmla="val 124075"/>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𝑿</m:t>
                      </m:r>
                      <m:r>
                        <a:rPr lang="en-CA" b="1" i="1" dirty="0" smtClean="0">
                          <a:latin typeface="Cambria Math" panose="02040503050406030204" pitchFamily="18" charset="0"/>
                        </a:rPr>
                        <m:t>[</m:t>
                      </m:r>
                      <m:r>
                        <a:rPr lang="en-CA" b="1" i="1" dirty="0" smtClean="0">
                          <a:latin typeface="Cambria Math" panose="02040503050406030204" pitchFamily="18" charset="0"/>
                        </a:rPr>
                        <m:t>𝟑</m:t>
                      </m:r>
                      <m:r>
                        <a:rPr lang="en-CA" b="1" i="1" dirty="0" smtClean="0">
                          <a:latin typeface="Cambria Math" panose="02040503050406030204" pitchFamily="18" charset="0"/>
                        </a:rPr>
                        <m:t>]</m:t>
                      </m:r>
                    </m:oMath>
                  </m:oMathPara>
                </a14:m>
                <a:endParaRPr lang="en-CA" b="1" dirty="0"/>
              </a:p>
            </p:txBody>
          </p:sp>
        </mc:Choice>
        <mc:Fallback xmlns="">
          <p:sp>
            <p:nvSpPr>
              <p:cNvPr id="6" name="TextBox 5">
                <a:extLst>
                  <a:ext uri="{FF2B5EF4-FFF2-40B4-BE49-F238E27FC236}">
                    <a16:creationId xmlns:a16="http://schemas.microsoft.com/office/drawing/2014/main" id="{144CF47A-1B8A-4AF5-97F5-DE70AB78A4C2}"/>
                  </a:ext>
                </a:extLst>
              </p:cNvPr>
              <p:cNvSpPr txBox="1">
                <a:spLocks noRot="1" noChangeAspect="1" noMove="1" noResize="1" noEditPoints="1" noAdjustHandles="1" noChangeArrowheads="1" noChangeShapeType="1" noTextEdit="1"/>
              </p:cNvSpPr>
              <p:nvPr/>
            </p:nvSpPr>
            <p:spPr>
              <a:xfrm>
                <a:off x="1710373" y="840823"/>
                <a:ext cx="707245" cy="369332"/>
              </a:xfrm>
              <a:prstGeom prst="wedgeRectCallout">
                <a:avLst>
                  <a:gd name="adj1" fmla="val 46894"/>
                  <a:gd name="adj2" fmla="val 124075"/>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E15CD5-0415-4E1C-925C-952E0EB97E9A}"/>
                  </a:ext>
                </a:extLst>
              </p:cNvPr>
              <p:cNvSpPr txBox="1"/>
              <p:nvPr/>
            </p:nvSpPr>
            <p:spPr>
              <a:xfrm>
                <a:off x="4028430" y="840823"/>
                <a:ext cx="707245" cy="369332"/>
              </a:xfrm>
              <a:prstGeom prst="wedgeRectCallout">
                <a:avLst>
                  <a:gd name="adj1" fmla="val -29475"/>
                  <a:gd name="adj2" fmla="val 127923"/>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latin typeface="Cambria Math" panose="02040503050406030204" pitchFamily="18" charset="0"/>
                        </a:rPr>
                        <m:t>𝑿</m:t>
                      </m:r>
                      <m:r>
                        <a:rPr lang="en-CA" b="1" i="1" dirty="0" smtClean="0">
                          <a:latin typeface="Cambria Math" panose="02040503050406030204" pitchFamily="18" charset="0"/>
                        </a:rPr>
                        <m:t>[</m:t>
                      </m:r>
                      <m:r>
                        <a:rPr lang="en-CA" b="1" i="1" dirty="0" smtClean="0">
                          <a:latin typeface="Cambria Math" panose="02040503050406030204" pitchFamily="18" charset="0"/>
                        </a:rPr>
                        <m:t>𝟎</m:t>
                      </m:r>
                      <m:r>
                        <a:rPr lang="en-CA" b="1" i="1" dirty="0" smtClean="0">
                          <a:latin typeface="Cambria Math" panose="02040503050406030204" pitchFamily="18" charset="0"/>
                        </a:rPr>
                        <m:t>]</m:t>
                      </m:r>
                    </m:oMath>
                  </m:oMathPara>
                </a14:m>
                <a:endParaRPr lang="en-CA" b="1" dirty="0"/>
              </a:p>
            </p:txBody>
          </p:sp>
        </mc:Choice>
        <mc:Fallback xmlns="">
          <p:sp>
            <p:nvSpPr>
              <p:cNvPr id="7" name="TextBox 6">
                <a:extLst>
                  <a:ext uri="{FF2B5EF4-FFF2-40B4-BE49-F238E27FC236}">
                    <a16:creationId xmlns:a16="http://schemas.microsoft.com/office/drawing/2014/main" id="{21E15CD5-0415-4E1C-925C-952E0EB97E9A}"/>
                  </a:ext>
                </a:extLst>
              </p:cNvPr>
              <p:cNvSpPr txBox="1">
                <a:spLocks noRot="1" noChangeAspect="1" noMove="1" noResize="1" noEditPoints="1" noAdjustHandles="1" noChangeArrowheads="1" noChangeShapeType="1" noTextEdit="1"/>
              </p:cNvSpPr>
              <p:nvPr/>
            </p:nvSpPr>
            <p:spPr>
              <a:xfrm>
                <a:off x="4028430" y="840823"/>
                <a:ext cx="707245" cy="369332"/>
              </a:xfrm>
              <a:prstGeom prst="wedgeRectCallout">
                <a:avLst>
                  <a:gd name="adj1" fmla="val -29475"/>
                  <a:gd name="adj2" fmla="val 127923"/>
                </a:avLst>
              </a:prstGeom>
              <a:blipFill>
                <a:blip r:embed="rId4"/>
                <a:stretch>
                  <a:fillRect/>
                </a:stretch>
              </a:blipFill>
            </p:spPr>
            <p:txBody>
              <a:bodyPr/>
              <a:lstStyle/>
              <a:p>
                <a:r>
                  <a:rPr lang="en-CA">
                    <a:noFill/>
                  </a:rPr>
                  <a:t> </a:t>
                </a:r>
              </a:p>
            </p:txBody>
          </p:sp>
        </mc:Fallback>
      </mc:AlternateContent>
      <p:graphicFrame>
        <p:nvGraphicFramePr>
          <p:cNvPr id="8" name="Table 4">
            <a:extLst>
              <a:ext uri="{FF2B5EF4-FFF2-40B4-BE49-F238E27FC236}">
                <a16:creationId xmlns:a16="http://schemas.microsoft.com/office/drawing/2014/main" id="{5A1848DB-BF6F-45E6-AA6E-674CF37E3B23}"/>
              </a:ext>
            </a:extLst>
          </p:cNvPr>
          <p:cNvGraphicFramePr>
            <a:graphicFrameLocks/>
          </p:cNvGraphicFramePr>
          <p:nvPr>
            <p:extLst>
              <p:ext uri="{D42A27DB-BD31-4B8C-83A1-F6EECF244321}">
                <p14:modId xmlns:p14="http://schemas.microsoft.com/office/powerpoint/2010/main" val="1717537346"/>
              </p:ext>
            </p:extLst>
          </p:nvPr>
        </p:nvGraphicFramePr>
        <p:xfrm>
          <a:off x="6052642" y="1489161"/>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99D0DF6-45A4-4FFC-A8C4-9199527EE07C}"/>
                  </a:ext>
                </a:extLst>
              </p:cNvPr>
              <p:cNvSpPr txBox="1"/>
              <p:nvPr/>
            </p:nvSpPr>
            <p:spPr>
              <a:xfrm>
                <a:off x="5577005" y="1412971"/>
                <a:ext cx="5132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latin typeface="Cambria Math" panose="02040503050406030204" pitchFamily="18" charset="0"/>
                        </a:rPr>
                        <m:t>𝒀</m:t>
                      </m:r>
                    </m:oMath>
                  </m:oMathPara>
                </a14:m>
                <a:endParaRPr lang="en-CA" sz="2800" b="1" dirty="0"/>
              </a:p>
            </p:txBody>
          </p:sp>
        </mc:Choice>
        <mc:Fallback xmlns="">
          <p:sp>
            <p:nvSpPr>
              <p:cNvPr id="9" name="TextBox 8">
                <a:extLst>
                  <a:ext uri="{FF2B5EF4-FFF2-40B4-BE49-F238E27FC236}">
                    <a16:creationId xmlns:a16="http://schemas.microsoft.com/office/drawing/2014/main" id="{799D0DF6-45A4-4FFC-A8C4-9199527EE07C}"/>
                  </a:ext>
                </a:extLst>
              </p:cNvPr>
              <p:cNvSpPr txBox="1">
                <a:spLocks noRot="1" noChangeAspect="1" noMove="1" noResize="1" noEditPoints="1" noAdjustHandles="1" noChangeArrowheads="1" noChangeShapeType="1" noTextEdit="1"/>
              </p:cNvSpPr>
              <p:nvPr/>
            </p:nvSpPr>
            <p:spPr>
              <a:xfrm>
                <a:off x="5577005" y="1412971"/>
                <a:ext cx="513282" cy="523220"/>
              </a:xfrm>
              <a:prstGeom prst="rect">
                <a:avLst/>
              </a:prstGeom>
              <a:blipFill>
                <a:blip r:embed="rId5"/>
                <a:stretch>
                  <a:fillRect/>
                </a:stretch>
              </a:blipFill>
            </p:spPr>
            <p:txBody>
              <a:bodyPr/>
              <a:lstStyle/>
              <a:p>
                <a:r>
                  <a:rPr lang="en-CA">
                    <a:noFill/>
                  </a:rPr>
                  <a:t> </a:t>
                </a:r>
              </a:p>
            </p:txBody>
          </p:sp>
        </mc:Fallback>
      </mc:AlternateContent>
      <p:sp>
        <p:nvSpPr>
          <p:cNvPr id="10" name="Title 1">
            <a:extLst>
              <a:ext uri="{FF2B5EF4-FFF2-40B4-BE49-F238E27FC236}">
                <a16:creationId xmlns:a16="http://schemas.microsoft.com/office/drawing/2014/main" id="{77CEFB6A-4AD6-4D29-AF56-632F30EAEED8}"/>
              </a:ext>
            </a:extLst>
          </p:cNvPr>
          <p:cNvSpPr>
            <a:spLocks noGrp="1"/>
          </p:cNvSpPr>
          <p:nvPr>
            <p:ph type="title"/>
          </p:nvPr>
        </p:nvSpPr>
        <p:spPr>
          <a:xfrm>
            <a:off x="1141413" y="-2"/>
            <a:ext cx="9905998" cy="758054"/>
          </a:xfrm>
        </p:spPr>
        <p:txBody>
          <a:bodyPr/>
          <a:lstStyle/>
          <a:p>
            <a:r>
              <a:rPr lang="en-CA" dirty="0"/>
              <a:t>Brute force algorithm</a:t>
            </a:r>
          </a:p>
        </p:txBody>
      </p:sp>
      <p:graphicFrame>
        <p:nvGraphicFramePr>
          <p:cNvPr id="11" name="Table 4">
            <a:extLst>
              <a:ext uri="{FF2B5EF4-FFF2-40B4-BE49-F238E27FC236}">
                <a16:creationId xmlns:a16="http://schemas.microsoft.com/office/drawing/2014/main" id="{1FA45E10-48DF-447A-B60C-E04D68808D8D}"/>
              </a:ext>
            </a:extLst>
          </p:cNvPr>
          <p:cNvGraphicFramePr>
            <a:graphicFrameLocks/>
          </p:cNvGraphicFramePr>
          <p:nvPr>
            <p:extLst>
              <p:ext uri="{D42A27DB-BD31-4B8C-83A1-F6EECF244321}">
                <p14:modId xmlns:p14="http://schemas.microsoft.com/office/powerpoint/2010/main" val="230559752"/>
              </p:ext>
            </p:extLst>
          </p:nvPr>
        </p:nvGraphicFramePr>
        <p:xfrm>
          <a:off x="4313861" y="2404182"/>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extLst>
                  <a:ext uri="{0D108BD9-81ED-4DB2-BD59-A6C34878D82A}">
                    <a16:rowId xmlns:a16="http://schemas.microsoft.com/office/drawing/2014/main" val="3876568411"/>
                  </a:ext>
                </a:extLst>
              </a:tr>
            </a:tbl>
          </a:graphicData>
        </a:graphic>
      </p:graphicFrame>
      <p:graphicFrame>
        <p:nvGraphicFramePr>
          <p:cNvPr id="12" name="Table 4">
            <a:extLst>
              <a:ext uri="{FF2B5EF4-FFF2-40B4-BE49-F238E27FC236}">
                <a16:creationId xmlns:a16="http://schemas.microsoft.com/office/drawing/2014/main" id="{5F4CE675-312C-4DAA-96FF-B22EC748C620}"/>
              </a:ext>
            </a:extLst>
          </p:cNvPr>
          <p:cNvGraphicFramePr>
            <a:graphicFrameLocks/>
          </p:cNvGraphicFramePr>
          <p:nvPr>
            <p:extLst>
              <p:ext uri="{D42A27DB-BD31-4B8C-83A1-F6EECF244321}">
                <p14:modId xmlns:p14="http://schemas.microsoft.com/office/powerpoint/2010/main" val="1836641176"/>
              </p:ext>
            </p:extLst>
          </p:nvPr>
        </p:nvGraphicFramePr>
        <p:xfrm>
          <a:off x="4313861" y="2775022"/>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p:sp>
        <p:nvSpPr>
          <p:cNvPr id="13" name="TextBox 12">
            <a:extLst>
              <a:ext uri="{FF2B5EF4-FFF2-40B4-BE49-F238E27FC236}">
                <a16:creationId xmlns:a16="http://schemas.microsoft.com/office/drawing/2014/main" id="{AD0FF116-7BE2-4B53-A2AB-199995F6AE29}"/>
              </a:ext>
            </a:extLst>
          </p:cNvPr>
          <p:cNvSpPr txBox="1"/>
          <p:nvPr/>
        </p:nvSpPr>
        <p:spPr>
          <a:xfrm>
            <a:off x="3290398" y="2748329"/>
            <a:ext cx="971741" cy="461665"/>
          </a:xfrm>
          <a:prstGeom prst="rect">
            <a:avLst/>
          </a:prstGeom>
          <a:noFill/>
        </p:spPr>
        <p:txBody>
          <a:bodyPr wrap="none" rtlCol="0">
            <a:spAutoFit/>
          </a:bodyPr>
          <a:lstStyle/>
          <a:p>
            <a:r>
              <a:rPr lang="en-CA" sz="2400" b="1" dirty="0"/>
              <a:t>times</a:t>
            </a:r>
          </a:p>
        </p:txBody>
      </p:sp>
      <p:cxnSp>
        <p:nvCxnSpPr>
          <p:cNvPr id="15" name="Straight Connector 14">
            <a:extLst>
              <a:ext uri="{FF2B5EF4-FFF2-40B4-BE49-F238E27FC236}">
                <a16:creationId xmlns:a16="http://schemas.microsoft.com/office/drawing/2014/main" id="{04E70CFE-578A-4F6F-BD42-C32DECF14B69}"/>
              </a:ext>
            </a:extLst>
          </p:cNvPr>
          <p:cNvCxnSpPr/>
          <p:nvPr/>
        </p:nvCxnSpPr>
        <p:spPr>
          <a:xfrm>
            <a:off x="3141177" y="3286225"/>
            <a:ext cx="3535208" cy="0"/>
          </a:xfrm>
          <a:prstGeom prst="line">
            <a:avLst/>
          </a:prstGeom>
          <a:ln w="76200" cmpd="dbl">
            <a:solidFill>
              <a:srgbClr val="C9C9C9"/>
            </a:solidFill>
          </a:ln>
        </p:spPr>
        <p:style>
          <a:lnRef idx="1">
            <a:schemeClr val="accent1"/>
          </a:lnRef>
          <a:fillRef idx="0">
            <a:schemeClr val="accent1"/>
          </a:fillRef>
          <a:effectRef idx="0">
            <a:schemeClr val="accent1"/>
          </a:effectRef>
          <a:fontRef idx="minor">
            <a:schemeClr val="tx1"/>
          </a:fontRef>
        </p:style>
      </p:cxnSp>
      <p:graphicFrame>
        <p:nvGraphicFramePr>
          <p:cNvPr id="16" name="Table 4">
            <a:extLst>
              <a:ext uri="{FF2B5EF4-FFF2-40B4-BE49-F238E27FC236}">
                <a16:creationId xmlns:a16="http://schemas.microsoft.com/office/drawing/2014/main" id="{3F1A1950-5710-49C0-8AE3-76555BCC8EDF}"/>
              </a:ext>
            </a:extLst>
          </p:cNvPr>
          <p:cNvGraphicFramePr>
            <a:graphicFrameLocks/>
          </p:cNvGraphicFramePr>
          <p:nvPr>
            <p:extLst>
              <p:ext uri="{D42A27DB-BD31-4B8C-83A1-F6EECF244321}">
                <p14:modId xmlns:p14="http://schemas.microsoft.com/office/powerpoint/2010/main" val="4058110220"/>
              </p:ext>
            </p:extLst>
          </p:nvPr>
        </p:nvGraphicFramePr>
        <p:xfrm>
          <a:off x="1965108" y="3422686"/>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extLst>
                  <a:ext uri="{0D108BD9-81ED-4DB2-BD59-A6C34878D82A}">
                    <a16:rowId xmlns:a16="http://schemas.microsoft.com/office/drawing/2014/main" val="3876568411"/>
                  </a:ext>
                </a:extLst>
              </a:tr>
            </a:tbl>
          </a:graphicData>
        </a:graphic>
      </p:graphicFrame>
      <p:sp>
        <p:nvSpPr>
          <p:cNvPr id="17" name="Rectangle 16">
            <a:extLst>
              <a:ext uri="{FF2B5EF4-FFF2-40B4-BE49-F238E27FC236}">
                <a16:creationId xmlns:a16="http://schemas.microsoft.com/office/drawing/2014/main" id="{CD867672-247C-4FFD-B9F9-DA38575066EB}"/>
              </a:ext>
            </a:extLst>
          </p:cNvPr>
          <p:cNvSpPr/>
          <p:nvPr/>
        </p:nvSpPr>
        <p:spPr>
          <a:xfrm>
            <a:off x="6122810" y="2786382"/>
            <a:ext cx="510850" cy="325987"/>
          </a:xfrm>
          <a:prstGeom prst="rect">
            <a:avLst/>
          </a:prstGeom>
          <a:noFill/>
          <a:ln w="381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BD91C055-3818-4FAF-91BD-0D9CCA4A60E4}"/>
              </a:ext>
            </a:extLst>
          </p:cNvPr>
          <p:cNvSpPr/>
          <p:nvPr/>
        </p:nvSpPr>
        <p:spPr>
          <a:xfrm>
            <a:off x="5541792" y="2796784"/>
            <a:ext cx="510850" cy="325987"/>
          </a:xfrm>
          <a:prstGeom prst="rect">
            <a:avLst/>
          </a:prstGeom>
          <a:noFill/>
          <a:ln w="381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C3DF65AA-6F49-4BC6-8AB5-A6E698A3C32B}"/>
              </a:ext>
            </a:extLst>
          </p:cNvPr>
          <p:cNvSpPr/>
          <p:nvPr/>
        </p:nvSpPr>
        <p:spPr>
          <a:xfrm>
            <a:off x="4948213" y="2796784"/>
            <a:ext cx="510850" cy="325987"/>
          </a:xfrm>
          <a:prstGeom prst="rect">
            <a:avLst/>
          </a:prstGeom>
          <a:noFill/>
          <a:ln w="381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9AFAA055-3F1A-4BAB-8BA3-5C4D5B71BD6B}"/>
              </a:ext>
            </a:extLst>
          </p:cNvPr>
          <p:cNvSpPr/>
          <p:nvPr/>
        </p:nvSpPr>
        <p:spPr>
          <a:xfrm>
            <a:off x="4349751" y="2796784"/>
            <a:ext cx="510850" cy="325987"/>
          </a:xfrm>
          <a:prstGeom prst="rect">
            <a:avLst/>
          </a:prstGeom>
          <a:noFill/>
          <a:ln w="38100">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3" name="Table 4">
            <a:extLst>
              <a:ext uri="{FF2B5EF4-FFF2-40B4-BE49-F238E27FC236}">
                <a16:creationId xmlns:a16="http://schemas.microsoft.com/office/drawing/2014/main" id="{D704D959-2761-4786-96B1-B0209E576D3D}"/>
              </a:ext>
            </a:extLst>
          </p:cNvPr>
          <p:cNvGraphicFramePr>
            <a:graphicFrameLocks/>
          </p:cNvGraphicFramePr>
          <p:nvPr>
            <p:extLst>
              <p:ext uri="{D42A27DB-BD31-4B8C-83A1-F6EECF244321}">
                <p14:modId xmlns:p14="http://schemas.microsoft.com/office/powerpoint/2010/main" val="3195207207"/>
              </p:ext>
            </p:extLst>
          </p:nvPr>
        </p:nvGraphicFramePr>
        <p:xfrm>
          <a:off x="1965108" y="3796588"/>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0000"/>
                          </a:solidFill>
                        </a:rPr>
                        <a:t>0</a:t>
                      </a:r>
                    </a:p>
                  </a:txBody>
                  <a:tcPr/>
                </a:tc>
                <a:extLst>
                  <a:ext uri="{0D108BD9-81ED-4DB2-BD59-A6C34878D82A}">
                    <a16:rowId xmlns:a16="http://schemas.microsoft.com/office/drawing/2014/main" val="3876568411"/>
                  </a:ext>
                </a:extLst>
              </a:tr>
            </a:tbl>
          </a:graphicData>
        </a:graphic>
      </p:graphicFrame>
      <p:graphicFrame>
        <p:nvGraphicFramePr>
          <p:cNvPr id="24" name="Table 4">
            <a:extLst>
              <a:ext uri="{FF2B5EF4-FFF2-40B4-BE49-F238E27FC236}">
                <a16:creationId xmlns:a16="http://schemas.microsoft.com/office/drawing/2014/main" id="{76E0B27B-C3CF-4CED-9ED1-E6B4F0B217E9}"/>
              </a:ext>
            </a:extLst>
          </p:cNvPr>
          <p:cNvGraphicFramePr>
            <a:graphicFrameLocks/>
          </p:cNvGraphicFramePr>
          <p:nvPr>
            <p:extLst>
              <p:ext uri="{D42A27DB-BD31-4B8C-83A1-F6EECF244321}">
                <p14:modId xmlns:p14="http://schemas.microsoft.com/office/powerpoint/2010/main" val="3384807637"/>
              </p:ext>
            </p:extLst>
          </p:nvPr>
        </p:nvGraphicFramePr>
        <p:xfrm>
          <a:off x="1965108" y="4177118"/>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t>0</a:t>
                      </a:r>
                    </a:p>
                  </a:txBody>
                  <a:tcPr/>
                </a:tc>
                <a:tc>
                  <a:txBody>
                    <a:bodyPr/>
                    <a:lstStyle/>
                    <a:p>
                      <a:pPr algn="ctr"/>
                      <a:r>
                        <a:rPr lang="en-CA" dirty="0">
                          <a:solidFill>
                            <a:srgbClr val="FF0000"/>
                          </a:solidFill>
                        </a:rPr>
                        <a:t>0</a:t>
                      </a:r>
                    </a:p>
                  </a:txBody>
                  <a:tcPr/>
                </a:tc>
                <a:tc>
                  <a:txBody>
                    <a:bodyPr/>
                    <a:lstStyle/>
                    <a:p>
                      <a:pPr algn="ctr"/>
                      <a:r>
                        <a:rPr lang="en-CA" dirty="0">
                          <a:solidFill>
                            <a:srgbClr val="FF0000"/>
                          </a:solidFill>
                        </a:rPr>
                        <a:t>0</a:t>
                      </a:r>
                    </a:p>
                  </a:txBody>
                  <a:tcPr/>
                </a:tc>
                <a:extLst>
                  <a:ext uri="{0D108BD9-81ED-4DB2-BD59-A6C34878D82A}">
                    <a16:rowId xmlns:a16="http://schemas.microsoft.com/office/drawing/2014/main" val="3876568411"/>
                  </a:ext>
                </a:extLst>
              </a:tr>
            </a:tbl>
          </a:graphicData>
        </a:graphic>
      </p:graphicFrame>
      <p:graphicFrame>
        <p:nvGraphicFramePr>
          <p:cNvPr id="25" name="Table 4">
            <a:extLst>
              <a:ext uri="{FF2B5EF4-FFF2-40B4-BE49-F238E27FC236}">
                <a16:creationId xmlns:a16="http://schemas.microsoft.com/office/drawing/2014/main" id="{8747CF63-391B-4DE4-91E3-7E9770AE8455}"/>
              </a:ext>
            </a:extLst>
          </p:cNvPr>
          <p:cNvGraphicFramePr>
            <a:graphicFrameLocks/>
          </p:cNvGraphicFramePr>
          <p:nvPr>
            <p:extLst>
              <p:ext uri="{D42A27DB-BD31-4B8C-83A1-F6EECF244321}">
                <p14:modId xmlns:p14="http://schemas.microsoft.com/office/powerpoint/2010/main" val="2637030565"/>
              </p:ext>
            </p:extLst>
          </p:nvPr>
        </p:nvGraphicFramePr>
        <p:xfrm>
          <a:off x="1965108" y="4551020"/>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C000"/>
                          </a:solidFill>
                        </a:rPr>
                        <a:t>1</a:t>
                      </a:r>
                    </a:p>
                  </a:txBody>
                  <a:tcPr/>
                </a:tc>
                <a:tc>
                  <a:txBody>
                    <a:bodyPr/>
                    <a:lstStyle/>
                    <a:p>
                      <a:pPr algn="ctr"/>
                      <a:r>
                        <a:rPr lang="en-CA" dirty="0">
                          <a:solidFill>
                            <a:srgbClr val="FFC000"/>
                          </a:solidFill>
                        </a:rPr>
                        <a:t>0</a:t>
                      </a:r>
                    </a:p>
                  </a:txBody>
                  <a:tcPr/>
                </a:tc>
                <a:tc>
                  <a:txBody>
                    <a:bodyPr/>
                    <a:lstStyle/>
                    <a:p>
                      <a:pPr algn="ctr"/>
                      <a:r>
                        <a:rPr lang="en-CA" dirty="0">
                          <a:solidFill>
                            <a:srgbClr val="FF0000"/>
                          </a:solidFill>
                        </a:rPr>
                        <a:t>0</a:t>
                      </a:r>
                    </a:p>
                  </a:txBody>
                  <a:tcPr/>
                </a:tc>
                <a:tc>
                  <a:txBody>
                    <a:bodyPr/>
                    <a:lstStyle/>
                    <a:p>
                      <a:pPr algn="ctr"/>
                      <a:r>
                        <a:rPr lang="en-CA" dirty="0">
                          <a:solidFill>
                            <a:srgbClr val="FF0000"/>
                          </a:solidFill>
                        </a:rPr>
                        <a:t>0</a:t>
                      </a:r>
                    </a:p>
                  </a:txBody>
                  <a:tcPr/>
                </a:tc>
                <a:tc>
                  <a:txBody>
                    <a:bodyPr/>
                    <a:lstStyle/>
                    <a:p>
                      <a:pPr algn="ctr"/>
                      <a:r>
                        <a:rPr lang="en-CA" dirty="0">
                          <a:solidFill>
                            <a:srgbClr val="FF0000"/>
                          </a:solidFill>
                        </a:rPr>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03714DFE-F188-453D-931F-D800B5067E29}"/>
                  </a:ext>
                </a:extLst>
              </p:cNvPr>
              <p:cNvSpPr>
                <a:spLocks noGrp="1"/>
              </p:cNvSpPr>
              <p:nvPr>
                <p:ph idx="1"/>
              </p:nvPr>
            </p:nvSpPr>
            <p:spPr>
              <a:xfrm>
                <a:off x="7156174" y="2158210"/>
                <a:ext cx="4836698" cy="4462847"/>
              </a:xfrm>
            </p:spPr>
            <p:txBody>
              <a:bodyPr>
                <a:normAutofit/>
              </a:bodyPr>
              <a:lstStyle/>
              <a:p>
                <a:r>
                  <a:rPr lang="en-CA" dirty="0"/>
                  <a:t>One row per digit of </a:t>
                </a:r>
                <a14:m>
                  <m:oMath xmlns:m="http://schemas.openxmlformats.org/officeDocument/2006/math">
                    <m:r>
                      <a:rPr lang="en-CA" i="1" dirty="0" smtClean="0">
                        <a:latin typeface="Cambria Math" panose="02040503050406030204" pitchFamily="18" charset="0"/>
                      </a:rPr>
                      <m:t>𝑌</m:t>
                    </m:r>
                  </m:oMath>
                </a14:m>
                <a:endParaRPr lang="en-CA" dirty="0"/>
              </a:p>
              <a:p>
                <a:r>
                  <a:rPr lang="en-CA" dirty="0"/>
                  <a:t>For each row</a:t>
                </a:r>
                <a:br>
                  <a:rPr lang="en-CA" dirty="0"/>
                </a:br>
                <a:r>
                  <a:rPr lang="en-CA" dirty="0"/>
                  <a:t>copy the </a:t>
                </a:r>
                <a14:m>
                  <m:oMath xmlns:m="http://schemas.openxmlformats.org/officeDocument/2006/math">
                    <m:r>
                      <a:rPr lang="en-CA" i="1" dirty="0" smtClean="0">
                        <a:latin typeface="Cambria Math" panose="02040503050406030204" pitchFamily="18" charset="0"/>
                      </a:rPr>
                      <m:t>𝑘</m:t>
                    </m:r>
                  </m:oMath>
                </a14:m>
                <a:r>
                  <a:rPr lang="en-CA" dirty="0"/>
                  <a:t> bits of </a:t>
                </a:r>
                <a14:m>
                  <m:oMath xmlns:m="http://schemas.openxmlformats.org/officeDocument/2006/math">
                    <m:r>
                      <a:rPr lang="en-CA" i="1" dirty="0" smtClean="0">
                        <a:latin typeface="Cambria Math" panose="02040503050406030204" pitchFamily="18" charset="0"/>
                      </a:rPr>
                      <m:t>𝑋</m:t>
                    </m:r>
                  </m:oMath>
                </a14:m>
                <a:endParaRPr lang="en-CA" dirty="0"/>
              </a:p>
              <a:p>
                <a:r>
                  <a:rPr lang="en-CA" dirty="0"/>
                  <a:t>Add the </a:t>
                </a:r>
                <a14:m>
                  <m:oMath xmlns:m="http://schemas.openxmlformats.org/officeDocument/2006/math">
                    <m:r>
                      <a:rPr lang="en-CA" b="0" i="1" dirty="0" smtClean="0">
                        <a:latin typeface="Cambria Math" panose="02040503050406030204" pitchFamily="18" charset="0"/>
                      </a:rPr>
                      <m:t>𝑘</m:t>
                    </m:r>
                  </m:oMath>
                </a14:m>
                <a:r>
                  <a:rPr lang="en-CA" dirty="0"/>
                  <a:t> rows together</a:t>
                </a:r>
              </a:p>
              <a:p>
                <a:pPr lvl="1"/>
                <a14:m>
                  <m:oMath xmlns:m="http://schemas.openxmlformats.org/officeDocument/2006/math">
                    <m:r>
                      <m:rPr>
                        <m:sty m:val="p"/>
                      </m:rPr>
                      <a:rPr lang="en-CA" b="0" i="0" dirty="0" smtClean="0">
                        <a:latin typeface="Cambria Math" panose="02040503050406030204" pitchFamily="18" charset="0"/>
                      </a:rPr>
                      <m:t>Θ</m:t>
                    </m:r>
                    <m:r>
                      <a:rPr lang="en-CA" b="0" i="1" dirty="0" smtClean="0">
                        <a:latin typeface="Cambria Math" panose="02040503050406030204" pitchFamily="18" charset="0"/>
                      </a:rPr>
                      <m:t>(</m:t>
                    </m:r>
                    <m:r>
                      <a:rPr lang="en-CA" b="0" i="1" dirty="0" smtClean="0">
                        <a:latin typeface="Cambria Math" panose="02040503050406030204" pitchFamily="18" charset="0"/>
                      </a:rPr>
                      <m:t>𝑘</m:t>
                    </m:r>
                    <m:r>
                      <a:rPr lang="en-CA" b="0" i="1" dirty="0" smtClean="0">
                        <a:latin typeface="Cambria Math" panose="02040503050406030204" pitchFamily="18" charset="0"/>
                      </a:rPr>
                      <m:t>)</m:t>
                    </m:r>
                  </m:oMath>
                </a14:m>
                <a:r>
                  <a:rPr lang="en-CA" dirty="0"/>
                  <a:t> binary additions of </a:t>
                </a:r>
                <a14:m>
                  <m:oMath xmlns:m="http://schemas.openxmlformats.org/officeDocument/2006/math">
                    <m:r>
                      <m:rPr>
                        <m:sty m:val="p"/>
                      </m:rPr>
                      <a:rPr lang="en-CA" dirty="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a14:m>
                <a:r>
                  <a:rPr lang="en-CA" dirty="0"/>
                  <a:t> bit numbers</a:t>
                </a:r>
              </a:p>
              <a:p>
                <a:r>
                  <a:rPr lang="en-CA" dirty="0"/>
                  <a:t>Total runtime is</a:t>
                </a:r>
                <a:br>
                  <a:rPr lang="en-CA" dirty="0"/>
                </a:br>
                <a14:m>
                  <m:oMath xmlns:m="http://schemas.openxmlformats.org/officeDocument/2006/math">
                    <m:r>
                      <a:rPr lang="en-CA" b="1" i="0" smtClean="0">
                        <a:latin typeface="Cambria Math" panose="02040503050406030204" pitchFamily="18" charset="0"/>
                      </a:rPr>
                      <m:t>𝚯</m:t>
                    </m:r>
                    <m:d>
                      <m:dPr>
                        <m:ctrlPr>
                          <a:rPr lang="en-CA" b="1" i="1" smtClean="0">
                            <a:latin typeface="Cambria Math" panose="02040503050406030204" pitchFamily="18" charset="0"/>
                          </a:rPr>
                        </m:ctrlPr>
                      </m:dPr>
                      <m:e>
                        <m:sSup>
                          <m:sSupPr>
                            <m:ctrlPr>
                              <a:rPr lang="en-CA" b="1" i="1" smtClean="0">
                                <a:latin typeface="Cambria Math" panose="02040503050406030204" pitchFamily="18" charset="0"/>
                              </a:rPr>
                            </m:ctrlPr>
                          </m:sSupPr>
                          <m:e>
                            <m:r>
                              <a:rPr lang="en-CA" b="1" i="1" smtClean="0">
                                <a:latin typeface="Cambria Math" panose="02040503050406030204" pitchFamily="18" charset="0"/>
                              </a:rPr>
                              <m:t>𝒌</m:t>
                            </m:r>
                          </m:e>
                          <m:sup>
                            <m:r>
                              <a:rPr lang="en-CA" b="1" i="1" smtClean="0">
                                <a:latin typeface="Cambria Math" panose="02040503050406030204" pitchFamily="18" charset="0"/>
                              </a:rPr>
                              <m:t>𝟐</m:t>
                            </m:r>
                          </m:sup>
                        </m:sSup>
                      </m:e>
                    </m:d>
                  </m:oMath>
                </a14:m>
                <a:r>
                  <a:rPr lang="en-CA" b="1" dirty="0"/>
                  <a:t> bit operations</a:t>
                </a:r>
                <a:endParaRPr lang="en-CA" dirty="0"/>
              </a:p>
            </p:txBody>
          </p:sp>
        </mc:Choice>
        <mc:Fallback xmlns="">
          <p:sp>
            <p:nvSpPr>
              <p:cNvPr id="26" name="Content Placeholder 2">
                <a:extLst>
                  <a:ext uri="{FF2B5EF4-FFF2-40B4-BE49-F238E27FC236}">
                    <a16:creationId xmlns:a16="http://schemas.microsoft.com/office/drawing/2014/main" id="{03714DFE-F188-453D-931F-D800B5067E29}"/>
                  </a:ext>
                </a:extLst>
              </p:cNvPr>
              <p:cNvSpPr>
                <a:spLocks noGrp="1" noRot="1" noChangeAspect="1" noMove="1" noResize="1" noEditPoints="1" noAdjustHandles="1" noChangeArrowheads="1" noChangeShapeType="1" noTextEdit="1"/>
              </p:cNvSpPr>
              <p:nvPr>
                <p:ph idx="1"/>
              </p:nvPr>
            </p:nvSpPr>
            <p:spPr>
              <a:xfrm>
                <a:off x="7156174" y="2158210"/>
                <a:ext cx="4836698" cy="4462847"/>
              </a:xfrm>
              <a:blipFill>
                <a:blip r:embed="rId6"/>
                <a:stretch>
                  <a:fillRect l="-3279" t="-1913"/>
                </a:stretch>
              </a:blipFill>
            </p:spPr>
            <p:txBody>
              <a:bodyPr/>
              <a:lstStyle/>
              <a:p>
                <a:r>
                  <a:rPr lang="en-CA">
                    <a:noFill/>
                  </a:rPr>
                  <a:t> </a:t>
                </a:r>
              </a:p>
            </p:txBody>
          </p:sp>
        </mc:Fallback>
      </mc:AlternateContent>
      <p:cxnSp>
        <p:nvCxnSpPr>
          <p:cNvPr id="27" name="Straight Connector 26">
            <a:extLst>
              <a:ext uri="{FF2B5EF4-FFF2-40B4-BE49-F238E27FC236}">
                <a16:creationId xmlns:a16="http://schemas.microsoft.com/office/drawing/2014/main" id="{DB042020-6277-4EE9-A51A-D22A9FF3FE07}"/>
              </a:ext>
            </a:extLst>
          </p:cNvPr>
          <p:cNvCxnSpPr>
            <a:cxnSpLocks/>
          </p:cNvCxnSpPr>
          <p:nvPr/>
        </p:nvCxnSpPr>
        <p:spPr>
          <a:xfrm>
            <a:off x="891682" y="5074322"/>
            <a:ext cx="5784703" cy="0"/>
          </a:xfrm>
          <a:prstGeom prst="line">
            <a:avLst/>
          </a:prstGeom>
          <a:ln w="76200" cmpd="dbl">
            <a:solidFill>
              <a:srgbClr val="C9C9C9"/>
            </a:solidFill>
          </a:ln>
        </p:spPr>
        <p:style>
          <a:lnRef idx="1">
            <a:schemeClr val="accent1"/>
          </a:lnRef>
          <a:fillRef idx="0">
            <a:schemeClr val="accent1"/>
          </a:fillRef>
          <a:effectRef idx="0">
            <a:schemeClr val="accent1"/>
          </a:effectRef>
          <a:fontRef idx="minor">
            <a:schemeClr val="tx1"/>
          </a:fontRef>
        </p:style>
      </p:cxnSp>
      <p:graphicFrame>
        <p:nvGraphicFramePr>
          <p:cNvPr id="29" name="Table 4">
            <a:extLst>
              <a:ext uri="{FF2B5EF4-FFF2-40B4-BE49-F238E27FC236}">
                <a16:creationId xmlns:a16="http://schemas.microsoft.com/office/drawing/2014/main" id="{8AAFA61D-9055-4F06-87F1-9D459167F94E}"/>
              </a:ext>
            </a:extLst>
          </p:cNvPr>
          <p:cNvGraphicFramePr>
            <a:graphicFrameLocks/>
          </p:cNvGraphicFramePr>
          <p:nvPr>
            <p:extLst>
              <p:ext uri="{D42A27DB-BD31-4B8C-83A1-F6EECF244321}">
                <p14:modId xmlns:p14="http://schemas.microsoft.com/office/powerpoint/2010/main" val="2119092341"/>
              </p:ext>
            </p:extLst>
          </p:nvPr>
        </p:nvGraphicFramePr>
        <p:xfrm>
          <a:off x="1965108" y="5183419"/>
          <a:ext cx="4723496" cy="370840"/>
        </p:xfrm>
        <a:graphic>
          <a:graphicData uri="http://schemas.openxmlformats.org/drawingml/2006/table">
            <a:tbl>
              <a:tblPr firstRow="1" bandRow="1">
                <a:tableStyleId>{5C22544A-7EE6-4342-B048-85BDC9FD1C3A}</a:tableStyleId>
              </a:tblPr>
              <a:tblGrid>
                <a:gridCol w="590437">
                  <a:extLst>
                    <a:ext uri="{9D8B030D-6E8A-4147-A177-3AD203B41FA5}">
                      <a16:colId xmlns:a16="http://schemas.microsoft.com/office/drawing/2014/main" val="652283742"/>
                    </a:ext>
                  </a:extLst>
                </a:gridCol>
                <a:gridCol w="590437">
                  <a:extLst>
                    <a:ext uri="{9D8B030D-6E8A-4147-A177-3AD203B41FA5}">
                      <a16:colId xmlns:a16="http://schemas.microsoft.com/office/drawing/2014/main" val="357915180"/>
                    </a:ext>
                  </a:extLst>
                </a:gridCol>
                <a:gridCol w="590437">
                  <a:extLst>
                    <a:ext uri="{9D8B030D-6E8A-4147-A177-3AD203B41FA5}">
                      <a16:colId xmlns:a16="http://schemas.microsoft.com/office/drawing/2014/main" val="2736701593"/>
                    </a:ext>
                  </a:extLst>
                </a:gridCol>
                <a:gridCol w="590437">
                  <a:extLst>
                    <a:ext uri="{9D8B030D-6E8A-4147-A177-3AD203B41FA5}">
                      <a16:colId xmlns:a16="http://schemas.microsoft.com/office/drawing/2014/main" val="719844819"/>
                    </a:ext>
                  </a:extLst>
                </a:gridCol>
                <a:gridCol w="590437">
                  <a:extLst>
                    <a:ext uri="{9D8B030D-6E8A-4147-A177-3AD203B41FA5}">
                      <a16:colId xmlns:a16="http://schemas.microsoft.com/office/drawing/2014/main" val="398430551"/>
                    </a:ext>
                  </a:extLst>
                </a:gridCol>
                <a:gridCol w="590437">
                  <a:extLst>
                    <a:ext uri="{9D8B030D-6E8A-4147-A177-3AD203B41FA5}">
                      <a16:colId xmlns:a16="http://schemas.microsoft.com/office/drawing/2014/main" val="3690615106"/>
                    </a:ext>
                  </a:extLst>
                </a:gridCol>
                <a:gridCol w="590437">
                  <a:extLst>
                    <a:ext uri="{9D8B030D-6E8A-4147-A177-3AD203B41FA5}">
                      <a16:colId xmlns:a16="http://schemas.microsoft.com/office/drawing/2014/main" val="2119382149"/>
                    </a:ext>
                  </a:extLst>
                </a:gridCol>
                <a:gridCol w="590437">
                  <a:extLst>
                    <a:ext uri="{9D8B030D-6E8A-4147-A177-3AD203B41FA5}">
                      <a16:colId xmlns:a16="http://schemas.microsoft.com/office/drawing/2014/main" val="71537549"/>
                    </a:ext>
                  </a:extLst>
                </a:gridCol>
              </a:tblGrid>
              <a:tr h="370840">
                <a:tc>
                  <a:txBody>
                    <a:bodyPr/>
                    <a:lstStyle/>
                    <a:p>
                      <a:pPr algn="ctr"/>
                      <a:r>
                        <a:rPr lang="en-CA" dirty="0"/>
                        <a:t>0</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0</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1</a:t>
                      </a:r>
                    </a:p>
                  </a:txBody>
                  <a:tcPr/>
                </a:tc>
                <a:tc>
                  <a:txBody>
                    <a:bodyPr/>
                    <a:lstStyle/>
                    <a:p>
                      <a:pPr algn="ctr"/>
                      <a:r>
                        <a:rPr lang="en-CA" dirty="0">
                          <a:solidFill>
                            <a:schemeClr val="tx1">
                              <a:lumMod val="95000"/>
                            </a:schemeClr>
                          </a:solidFill>
                        </a:rPr>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41D094B-0270-47D4-A5E3-AD08F2ED80BA}"/>
                  </a:ext>
                </a:extLst>
              </p:cNvPr>
              <p:cNvSpPr txBox="1"/>
              <p:nvPr/>
            </p:nvSpPr>
            <p:spPr>
              <a:xfrm>
                <a:off x="1489471" y="5108737"/>
                <a:ext cx="5132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latin typeface="Cambria Math" panose="02040503050406030204" pitchFamily="18" charset="0"/>
                        </a:rPr>
                        <m:t>𝒁</m:t>
                      </m:r>
                    </m:oMath>
                  </m:oMathPara>
                </a14:m>
                <a:endParaRPr lang="en-CA" sz="2800" b="1" dirty="0"/>
              </a:p>
            </p:txBody>
          </p:sp>
        </mc:Choice>
        <mc:Fallback xmlns="">
          <p:sp>
            <p:nvSpPr>
              <p:cNvPr id="30" name="TextBox 29">
                <a:extLst>
                  <a:ext uri="{FF2B5EF4-FFF2-40B4-BE49-F238E27FC236}">
                    <a16:creationId xmlns:a16="http://schemas.microsoft.com/office/drawing/2014/main" id="{841D094B-0270-47D4-A5E3-AD08F2ED80BA}"/>
                  </a:ext>
                </a:extLst>
              </p:cNvPr>
              <p:cNvSpPr txBox="1">
                <a:spLocks noRot="1" noChangeAspect="1" noMove="1" noResize="1" noEditPoints="1" noAdjustHandles="1" noChangeArrowheads="1" noChangeShapeType="1" noTextEdit="1"/>
              </p:cNvSpPr>
              <p:nvPr/>
            </p:nvSpPr>
            <p:spPr>
              <a:xfrm>
                <a:off x="1489471" y="5108737"/>
                <a:ext cx="513281" cy="523220"/>
              </a:xfrm>
              <a:prstGeom prst="rect">
                <a:avLst/>
              </a:prstGeom>
              <a:blipFill>
                <a:blip r:embed="rId7"/>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D87B1E6C-7CAA-5857-CC12-AAC0A399134D}"/>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13589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6">
                                            <p:txEl>
                                              <p:pRg st="0" end="0"/>
                                            </p:txEl>
                                          </p:spTgt>
                                        </p:tgtEl>
                                        <p:attrNameLst>
                                          <p:attrName>style.visibility</p:attrName>
                                        </p:attrNameLst>
                                      </p:cBhvr>
                                      <p:to>
                                        <p:strVal val="visible"/>
                                      </p:to>
                                    </p:set>
                                    <p:animEffect transition="in" filter="fade">
                                      <p:cBhvr>
                                        <p:cTn id="94" dur="500"/>
                                        <p:tgtEl>
                                          <p:spTgt spid="26">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6">
                                            <p:txEl>
                                              <p:pRg st="1" end="1"/>
                                            </p:txEl>
                                          </p:spTgt>
                                        </p:tgtEl>
                                        <p:attrNameLst>
                                          <p:attrName>style.visibility</p:attrName>
                                        </p:attrNameLst>
                                      </p:cBhvr>
                                      <p:to>
                                        <p:strVal val="visible"/>
                                      </p:to>
                                    </p:set>
                                    <p:animEffect transition="in" filter="fade">
                                      <p:cBhvr>
                                        <p:cTn id="99" dur="500"/>
                                        <p:tgtEl>
                                          <p:spTgt spid="26">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xEl>
                                              <p:pRg st="2" end="2"/>
                                            </p:txEl>
                                          </p:spTgt>
                                        </p:tgtEl>
                                        <p:attrNameLst>
                                          <p:attrName>style.visibility</p:attrName>
                                        </p:attrNameLst>
                                      </p:cBhvr>
                                      <p:to>
                                        <p:strVal val="visible"/>
                                      </p:to>
                                    </p:set>
                                    <p:animEffect transition="in" filter="fade">
                                      <p:cBhvr>
                                        <p:cTn id="104" dur="500"/>
                                        <p:tgtEl>
                                          <p:spTgt spid="26">
                                            <p:txEl>
                                              <p:pRg st="2"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6">
                                            <p:txEl>
                                              <p:pRg st="3" end="3"/>
                                            </p:txEl>
                                          </p:spTgt>
                                        </p:tgtEl>
                                        <p:attrNameLst>
                                          <p:attrName>style.visibility</p:attrName>
                                        </p:attrNameLst>
                                      </p:cBhvr>
                                      <p:to>
                                        <p:strVal val="visible"/>
                                      </p:to>
                                    </p:set>
                                    <p:animEffect transition="in" filter="fade">
                                      <p:cBhvr>
                                        <p:cTn id="109" dur="500"/>
                                        <p:tgtEl>
                                          <p:spTgt spid="26">
                                            <p:txEl>
                                              <p:pRg st="3" end="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6">
                                            <p:txEl>
                                              <p:pRg st="4" end="4"/>
                                            </p:txEl>
                                          </p:spTgt>
                                        </p:tgtEl>
                                        <p:attrNameLst>
                                          <p:attrName>style.visibility</p:attrName>
                                        </p:attrNameLst>
                                      </p:cBhvr>
                                      <p:to>
                                        <p:strVal val="visible"/>
                                      </p:to>
                                    </p:set>
                                    <p:animEffect transition="in" filter="fade">
                                      <p:cBhvr>
                                        <p:cTn id="114"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7" grpId="0" animBg="1"/>
      <p:bldP spid="17" grpId="1" animBg="1"/>
      <p:bldP spid="20" grpId="0" animBg="1"/>
      <p:bldP spid="20" grpId="1" animBg="1"/>
      <p:bldP spid="21" grpId="0" animBg="1"/>
      <p:bldP spid="21" grpId="1" animBg="1"/>
      <p:bldP spid="22" grpId="0" animBg="1"/>
      <p:bldP spid="22" grpId="1"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4">
            <a:extLst>
              <a:ext uri="{FF2B5EF4-FFF2-40B4-BE49-F238E27FC236}">
                <a16:creationId xmlns:a16="http://schemas.microsoft.com/office/drawing/2014/main" id="{835BB968-5F6C-42F0-AF3A-B8AEAFF2BF35}"/>
              </a:ext>
            </a:extLst>
          </p:cNvPr>
          <p:cNvGraphicFramePr>
            <a:graphicFrameLocks/>
          </p:cNvGraphicFramePr>
          <p:nvPr>
            <p:extLst>
              <p:ext uri="{D42A27DB-BD31-4B8C-83A1-F6EECF244321}">
                <p14:modId xmlns:p14="http://schemas.microsoft.com/office/powerpoint/2010/main" val="3624656346"/>
              </p:ext>
            </p:extLst>
          </p:nvPr>
        </p:nvGraphicFramePr>
        <p:xfrm>
          <a:off x="2228426" y="4791136"/>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solidFill>
                            <a:srgbClr val="57D3FF"/>
                          </a:solidFill>
                        </a:rPr>
                        <a:t>1</a:t>
                      </a:r>
                    </a:p>
                  </a:txBody>
                  <a:tcPr/>
                </a:tc>
                <a:tc>
                  <a:txBody>
                    <a:bodyPr/>
                    <a:lstStyle/>
                    <a:p>
                      <a:pPr algn="ctr"/>
                      <a:r>
                        <a:rPr lang="en-CA" dirty="0">
                          <a:solidFill>
                            <a:srgbClr val="57D3FF"/>
                          </a:solidFill>
                        </a:rPr>
                        <a:t>0</a:t>
                      </a:r>
                    </a:p>
                  </a:txBody>
                  <a:tcPr/>
                </a:tc>
                <a:tc>
                  <a:txBody>
                    <a:bodyPr/>
                    <a:lstStyle/>
                    <a:p>
                      <a:pPr algn="ctr"/>
                      <a:r>
                        <a:rPr lang="en-CA" dirty="0">
                          <a:solidFill>
                            <a:srgbClr val="FFFF00"/>
                          </a:solidFill>
                        </a:rPr>
                        <a:t>0</a:t>
                      </a:r>
                    </a:p>
                  </a:txBody>
                  <a:tcPr/>
                </a:tc>
                <a:tc>
                  <a:txBody>
                    <a:bodyPr/>
                    <a:lstStyle/>
                    <a:p>
                      <a:pPr algn="ctr"/>
                      <a:r>
                        <a:rPr lang="en-CA" dirty="0">
                          <a:solidFill>
                            <a:srgbClr val="FFFF00"/>
                          </a:solidFill>
                        </a:rPr>
                        <a:t>0</a:t>
                      </a:r>
                    </a:p>
                  </a:txBody>
                  <a:tcPr/>
                </a:tc>
                <a:extLst>
                  <a:ext uri="{0D108BD9-81ED-4DB2-BD59-A6C34878D82A}">
                    <a16:rowId xmlns:a16="http://schemas.microsoft.com/office/drawing/2014/main" val="3876568411"/>
                  </a:ext>
                </a:extLst>
              </a:tr>
            </a:tbl>
          </a:graphicData>
        </a:graphic>
      </p:graphicFrame>
      <p:pic>
        <p:nvPicPr>
          <p:cNvPr id="4" name="Picture 3"/>
          <p:cNvPicPr>
            <a:picLocks noChangeAspect="1"/>
          </p:cNvPicPr>
          <p:nvPr/>
        </p:nvPicPr>
        <p:blipFill rotWithShape="1">
          <a:blip r:embed="rId2"/>
          <a:srcRect t="29795" b="47799"/>
          <a:stretch/>
        </p:blipFill>
        <p:spPr>
          <a:xfrm>
            <a:off x="1646209" y="984880"/>
            <a:ext cx="9401568" cy="1298751"/>
          </a:xfrm>
          <a:prstGeom prst="rect">
            <a:avLst/>
          </a:prstGeom>
          <a:ln w="127000" cap="sq">
            <a:noFill/>
            <a:miter lim="800000"/>
          </a:ln>
          <a:effectLst>
            <a:outerShdw blurRad="57150" dist="50800" dir="2700000" algn="tl" rotWithShape="0">
              <a:srgbClr val="000000">
                <a:alpha val="40000"/>
              </a:srgbClr>
            </a:outerShdw>
          </a:effectLst>
        </p:spPr>
      </p:pic>
      <p:graphicFrame>
        <p:nvGraphicFramePr>
          <p:cNvPr id="6" name="Table 4">
            <a:extLst>
              <a:ext uri="{FF2B5EF4-FFF2-40B4-BE49-F238E27FC236}">
                <a16:creationId xmlns:a16="http://schemas.microsoft.com/office/drawing/2014/main" id="{9FF4C5A8-9F96-4927-A193-B558C5916A7C}"/>
              </a:ext>
            </a:extLst>
          </p:cNvPr>
          <p:cNvGraphicFramePr>
            <a:graphicFrameLocks/>
          </p:cNvGraphicFramePr>
          <p:nvPr>
            <p:extLst>
              <p:ext uri="{D42A27DB-BD31-4B8C-83A1-F6EECF244321}">
                <p14:modId xmlns:p14="http://schemas.microsoft.com/office/powerpoint/2010/main" val="2837350896"/>
              </p:ext>
            </p:extLst>
          </p:nvPr>
        </p:nvGraphicFramePr>
        <p:xfrm>
          <a:off x="2228426" y="2588336"/>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0258570-DF6B-411B-A0C2-34B9CCCFEDEF}"/>
                  </a:ext>
                </a:extLst>
              </p:cNvPr>
              <p:cNvSpPr txBox="1"/>
              <p:nvPr/>
            </p:nvSpPr>
            <p:spPr>
              <a:xfrm>
                <a:off x="1752789" y="2512146"/>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latin typeface="Cambria Math" panose="02040503050406030204" pitchFamily="18" charset="0"/>
                        </a:rPr>
                        <m:t>𝑿</m:t>
                      </m:r>
                    </m:oMath>
                  </m:oMathPara>
                </a14:m>
                <a:endParaRPr lang="en-CA" sz="2800" b="1" dirty="0"/>
              </a:p>
            </p:txBody>
          </p:sp>
        </mc:Choice>
        <mc:Fallback xmlns="">
          <p:sp>
            <p:nvSpPr>
              <p:cNvPr id="7" name="TextBox 6">
                <a:extLst>
                  <a:ext uri="{FF2B5EF4-FFF2-40B4-BE49-F238E27FC236}">
                    <a16:creationId xmlns:a16="http://schemas.microsoft.com/office/drawing/2014/main" id="{C0258570-DF6B-411B-A0C2-34B9CCCFEDEF}"/>
                  </a:ext>
                </a:extLst>
              </p:cNvPr>
              <p:cNvSpPr txBox="1">
                <a:spLocks noRot="1" noChangeAspect="1" noMove="1" noResize="1" noEditPoints="1" noAdjustHandles="1" noChangeArrowheads="1" noChangeShapeType="1" noTextEdit="1"/>
              </p:cNvSpPr>
              <p:nvPr/>
            </p:nvSpPr>
            <p:spPr>
              <a:xfrm>
                <a:off x="1752789" y="2512146"/>
                <a:ext cx="534121" cy="523220"/>
              </a:xfrm>
              <a:prstGeom prst="rect">
                <a:avLst/>
              </a:prstGeom>
              <a:blipFill>
                <a:blip r:embed="rId3"/>
                <a:stretch>
                  <a:fillRect/>
                </a:stretch>
              </a:blipFill>
            </p:spPr>
            <p:txBody>
              <a:bodyPr/>
              <a:lstStyle/>
              <a:p>
                <a:r>
                  <a:rPr lang="en-CA">
                    <a:noFill/>
                  </a:rPr>
                  <a:t> </a:t>
                </a:r>
              </a:p>
            </p:txBody>
          </p:sp>
        </mc:Fallback>
      </mc:AlternateContent>
      <p:graphicFrame>
        <p:nvGraphicFramePr>
          <p:cNvPr id="10" name="Table 4">
            <a:extLst>
              <a:ext uri="{FF2B5EF4-FFF2-40B4-BE49-F238E27FC236}">
                <a16:creationId xmlns:a16="http://schemas.microsoft.com/office/drawing/2014/main" id="{73D2FB2D-DCDC-4D0B-B04B-42383AF8BBD6}"/>
              </a:ext>
            </a:extLst>
          </p:cNvPr>
          <p:cNvGraphicFramePr>
            <a:graphicFrameLocks/>
          </p:cNvGraphicFramePr>
          <p:nvPr>
            <p:extLst>
              <p:ext uri="{D42A27DB-BD31-4B8C-83A1-F6EECF244321}">
                <p14:modId xmlns:p14="http://schemas.microsoft.com/office/powerpoint/2010/main" val="1327337476"/>
              </p:ext>
            </p:extLst>
          </p:nvPr>
        </p:nvGraphicFramePr>
        <p:xfrm>
          <a:off x="8184660" y="2525175"/>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E61C5E-27B8-4E1A-B4D7-80CCB1E1DE52}"/>
                  </a:ext>
                </a:extLst>
              </p:cNvPr>
              <p:cNvSpPr txBox="1"/>
              <p:nvPr/>
            </p:nvSpPr>
            <p:spPr>
              <a:xfrm>
                <a:off x="7709023" y="2448985"/>
                <a:ext cx="5132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2800" b="1" i="1" dirty="0" smtClean="0">
                          <a:latin typeface="Cambria Math" panose="02040503050406030204" pitchFamily="18" charset="0"/>
                        </a:rPr>
                        <m:t>𝒀</m:t>
                      </m:r>
                    </m:oMath>
                  </m:oMathPara>
                </a14:m>
                <a:endParaRPr lang="en-CA" sz="2800" b="1" dirty="0"/>
              </a:p>
            </p:txBody>
          </p:sp>
        </mc:Choice>
        <mc:Fallback xmlns="">
          <p:sp>
            <p:nvSpPr>
              <p:cNvPr id="11" name="TextBox 10">
                <a:extLst>
                  <a:ext uri="{FF2B5EF4-FFF2-40B4-BE49-F238E27FC236}">
                    <a16:creationId xmlns:a16="http://schemas.microsoft.com/office/drawing/2014/main" id="{DDE61C5E-27B8-4E1A-B4D7-80CCB1E1DE52}"/>
                  </a:ext>
                </a:extLst>
              </p:cNvPr>
              <p:cNvSpPr txBox="1">
                <a:spLocks noRot="1" noChangeAspect="1" noMove="1" noResize="1" noEditPoints="1" noAdjustHandles="1" noChangeArrowheads="1" noChangeShapeType="1" noTextEdit="1"/>
              </p:cNvSpPr>
              <p:nvPr/>
            </p:nvSpPr>
            <p:spPr>
              <a:xfrm>
                <a:off x="7709023" y="2448985"/>
                <a:ext cx="513282" cy="523220"/>
              </a:xfrm>
              <a:prstGeom prst="rect">
                <a:avLst/>
              </a:prstGeom>
              <a:blipFill>
                <a:blip r:embed="rId4"/>
                <a:stretch>
                  <a:fillRect/>
                </a:stretch>
              </a:blipFill>
            </p:spPr>
            <p:txBody>
              <a:bodyPr/>
              <a:lstStyle/>
              <a:p>
                <a:r>
                  <a:rPr lang="en-CA">
                    <a:noFill/>
                  </a:rPr>
                  <a:t> </a:t>
                </a:r>
              </a:p>
            </p:txBody>
          </p:sp>
        </mc:Fallback>
      </mc:AlternateContent>
      <p:sp>
        <p:nvSpPr>
          <p:cNvPr id="12" name="Title 1">
            <a:extLst>
              <a:ext uri="{FF2B5EF4-FFF2-40B4-BE49-F238E27FC236}">
                <a16:creationId xmlns:a16="http://schemas.microsoft.com/office/drawing/2014/main" id="{FA6BA560-2D54-4479-B031-2763F2FC1CFC}"/>
              </a:ext>
            </a:extLst>
          </p:cNvPr>
          <p:cNvSpPr>
            <a:spLocks noGrp="1"/>
          </p:cNvSpPr>
          <p:nvPr>
            <p:ph type="title"/>
          </p:nvPr>
        </p:nvSpPr>
        <p:spPr>
          <a:xfrm>
            <a:off x="1141413" y="-2"/>
            <a:ext cx="9905998" cy="758054"/>
          </a:xfrm>
        </p:spPr>
        <p:txBody>
          <a:bodyPr/>
          <a:lstStyle/>
          <a:p>
            <a:r>
              <a:rPr lang="en-CA" dirty="0"/>
              <a:t>A divide-and-conquer Approach</a:t>
            </a:r>
          </a:p>
        </p:txBody>
      </p:sp>
      <p:graphicFrame>
        <p:nvGraphicFramePr>
          <p:cNvPr id="13" name="Table 4">
            <a:extLst>
              <a:ext uri="{FF2B5EF4-FFF2-40B4-BE49-F238E27FC236}">
                <a16:creationId xmlns:a16="http://schemas.microsoft.com/office/drawing/2014/main" id="{4E21DC79-D033-492E-8487-B5DB7ABD1447}"/>
              </a:ext>
            </a:extLst>
          </p:cNvPr>
          <p:cNvGraphicFramePr>
            <a:graphicFrameLocks/>
          </p:cNvGraphicFramePr>
          <p:nvPr>
            <p:extLst>
              <p:ext uri="{D42A27DB-BD31-4B8C-83A1-F6EECF244321}">
                <p14:modId xmlns:p14="http://schemas.microsoft.com/office/powerpoint/2010/main" val="1340776659"/>
              </p:ext>
            </p:extLst>
          </p:nvPr>
        </p:nvGraphicFramePr>
        <p:xfrm>
          <a:off x="2228426" y="3242920"/>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04BDD3F-8DDE-40EB-8C2C-EF2E7DCA694B}"/>
                  </a:ext>
                </a:extLst>
              </p:cNvPr>
              <p:cNvSpPr txBox="1"/>
              <p:nvPr/>
            </p:nvSpPr>
            <p:spPr>
              <a:xfrm>
                <a:off x="1538368" y="3158884"/>
                <a:ext cx="6980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latin typeface="Cambria Math" panose="02040503050406030204" pitchFamily="18" charset="0"/>
                            </a:rPr>
                          </m:ctrlPr>
                        </m:sSubPr>
                        <m:e>
                          <m:r>
                            <a:rPr lang="en-CA" sz="2800" b="1" i="1" dirty="0" smtClean="0">
                              <a:latin typeface="Cambria Math" panose="02040503050406030204" pitchFamily="18" charset="0"/>
                            </a:rPr>
                            <m:t>𝑿</m:t>
                          </m:r>
                        </m:e>
                        <m:sub>
                          <m:r>
                            <a:rPr lang="en-CA" sz="2800" b="1" i="1" dirty="0" smtClean="0">
                              <a:latin typeface="Cambria Math" panose="02040503050406030204" pitchFamily="18" charset="0"/>
                            </a:rPr>
                            <m:t>𝑳</m:t>
                          </m:r>
                        </m:sub>
                      </m:sSub>
                    </m:oMath>
                  </m:oMathPara>
                </a14:m>
                <a:endParaRPr lang="en-CA" sz="2800" b="1" dirty="0"/>
              </a:p>
            </p:txBody>
          </p:sp>
        </mc:Choice>
        <mc:Fallback xmlns="">
          <p:sp>
            <p:nvSpPr>
              <p:cNvPr id="14" name="TextBox 13">
                <a:extLst>
                  <a:ext uri="{FF2B5EF4-FFF2-40B4-BE49-F238E27FC236}">
                    <a16:creationId xmlns:a16="http://schemas.microsoft.com/office/drawing/2014/main" id="{004BDD3F-8DDE-40EB-8C2C-EF2E7DCA694B}"/>
                  </a:ext>
                </a:extLst>
              </p:cNvPr>
              <p:cNvSpPr txBox="1">
                <a:spLocks noRot="1" noChangeAspect="1" noMove="1" noResize="1" noEditPoints="1" noAdjustHandles="1" noChangeArrowheads="1" noChangeShapeType="1" noTextEdit="1"/>
              </p:cNvSpPr>
              <p:nvPr/>
            </p:nvSpPr>
            <p:spPr>
              <a:xfrm>
                <a:off x="1538368" y="3158884"/>
                <a:ext cx="698076" cy="523220"/>
              </a:xfrm>
              <a:prstGeom prst="rect">
                <a:avLst/>
              </a:prstGeom>
              <a:blipFill>
                <a:blip r:embed="rId5"/>
                <a:stretch>
                  <a:fillRect/>
                </a:stretch>
              </a:blipFill>
            </p:spPr>
            <p:txBody>
              <a:bodyPr/>
              <a:lstStyle/>
              <a:p>
                <a:r>
                  <a:rPr lang="en-CA">
                    <a:noFill/>
                  </a:rPr>
                  <a:t> </a:t>
                </a:r>
              </a:p>
            </p:txBody>
          </p:sp>
        </mc:Fallback>
      </mc:AlternateContent>
      <p:graphicFrame>
        <p:nvGraphicFramePr>
          <p:cNvPr id="15" name="Table 4">
            <a:extLst>
              <a:ext uri="{FF2B5EF4-FFF2-40B4-BE49-F238E27FC236}">
                <a16:creationId xmlns:a16="http://schemas.microsoft.com/office/drawing/2014/main" id="{DBB393AD-16A6-42B3-A96B-7FE8805D576A}"/>
              </a:ext>
            </a:extLst>
          </p:cNvPr>
          <p:cNvGraphicFramePr>
            <a:graphicFrameLocks/>
          </p:cNvGraphicFramePr>
          <p:nvPr>
            <p:extLst>
              <p:ext uri="{D42A27DB-BD31-4B8C-83A1-F6EECF244321}">
                <p14:modId xmlns:p14="http://schemas.microsoft.com/office/powerpoint/2010/main" val="3040943649"/>
              </p:ext>
            </p:extLst>
          </p:nvPr>
        </p:nvGraphicFramePr>
        <p:xfrm>
          <a:off x="4317685" y="3233014"/>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1D0607F-00FD-4D19-B51E-45477A549A08}"/>
                  </a:ext>
                </a:extLst>
              </p:cNvPr>
              <p:cNvSpPr txBox="1"/>
              <p:nvPr/>
            </p:nvSpPr>
            <p:spPr>
              <a:xfrm>
                <a:off x="3627627" y="3148978"/>
                <a:ext cx="7317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latin typeface="Cambria Math" panose="02040503050406030204" pitchFamily="18" charset="0"/>
                            </a:rPr>
                          </m:ctrlPr>
                        </m:sSubPr>
                        <m:e>
                          <m:r>
                            <a:rPr lang="en-CA" sz="2800" b="1" i="1" dirty="0" smtClean="0">
                              <a:latin typeface="Cambria Math" panose="02040503050406030204" pitchFamily="18" charset="0"/>
                            </a:rPr>
                            <m:t>𝑿</m:t>
                          </m:r>
                        </m:e>
                        <m:sub>
                          <m:r>
                            <a:rPr lang="en-CA" sz="2800" b="1" i="1" dirty="0" smtClean="0">
                              <a:latin typeface="Cambria Math" panose="02040503050406030204" pitchFamily="18" charset="0"/>
                            </a:rPr>
                            <m:t>𝑹</m:t>
                          </m:r>
                        </m:sub>
                      </m:sSub>
                    </m:oMath>
                  </m:oMathPara>
                </a14:m>
                <a:endParaRPr lang="en-CA" sz="2800" b="1" dirty="0"/>
              </a:p>
            </p:txBody>
          </p:sp>
        </mc:Choice>
        <mc:Fallback xmlns="">
          <p:sp>
            <p:nvSpPr>
              <p:cNvPr id="16" name="TextBox 15">
                <a:extLst>
                  <a:ext uri="{FF2B5EF4-FFF2-40B4-BE49-F238E27FC236}">
                    <a16:creationId xmlns:a16="http://schemas.microsoft.com/office/drawing/2014/main" id="{D1D0607F-00FD-4D19-B51E-45477A549A08}"/>
                  </a:ext>
                </a:extLst>
              </p:cNvPr>
              <p:cNvSpPr txBox="1">
                <a:spLocks noRot="1" noChangeAspect="1" noMove="1" noResize="1" noEditPoints="1" noAdjustHandles="1" noChangeArrowheads="1" noChangeShapeType="1" noTextEdit="1"/>
              </p:cNvSpPr>
              <p:nvPr/>
            </p:nvSpPr>
            <p:spPr>
              <a:xfrm>
                <a:off x="3627627" y="3148978"/>
                <a:ext cx="731739" cy="523220"/>
              </a:xfrm>
              <a:prstGeom prst="rect">
                <a:avLst/>
              </a:prstGeom>
              <a:blipFill>
                <a:blip r:embed="rId6"/>
                <a:stretch>
                  <a:fillRect/>
                </a:stretch>
              </a:blipFill>
            </p:spPr>
            <p:txBody>
              <a:bodyPr/>
              <a:lstStyle/>
              <a:p>
                <a:r>
                  <a:rPr lang="en-CA">
                    <a:noFill/>
                  </a:rPr>
                  <a:t> </a:t>
                </a:r>
              </a:p>
            </p:txBody>
          </p:sp>
        </mc:Fallback>
      </mc:AlternateContent>
      <p:graphicFrame>
        <p:nvGraphicFramePr>
          <p:cNvPr id="17" name="Table 4">
            <a:extLst>
              <a:ext uri="{FF2B5EF4-FFF2-40B4-BE49-F238E27FC236}">
                <a16:creationId xmlns:a16="http://schemas.microsoft.com/office/drawing/2014/main" id="{CB7FFED7-3CA7-4C58-ADEC-8BD9C8B6F96B}"/>
              </a:ext>
            </a:extLst>
          </p:cNvPr>
          <p:cNvGraphicFramePr>
            <a:graphicFrameLocks/>
          </p:cNvGraphicFramePr>
          <p:nvPr>
            <p:extLst>
              <p:ext uri="{D42A27DB-BD31-4B8C-83A1-F6EECF244321}">
                <p14:modId xmlns:p14="http://schemas.microsoft.com/office/powerpoint/2010/main" val="2586536337"/>
              </p:ext>
            </p:extLst>
          </p:nvPr>
        </p:nvGraphicFramePr>
        <p:xfrm>
          <a:off x="8189567" y="3148978"/>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6A3FA9B-928C-4B60-8318-A7CEEB675566}"/>
                  </a:ext>
                </a:extLst>
              </p:cNvPr>
              <p:cNvSpPr txBox="1"/>
              <p:nvPr/>
            </p:nvSpPr>
            <p:spPr>
              <a:xfrm>
                <a:off x="7499509" y="3148978"/>
                <a:ext cx="69807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latin typeface="Cambria Math" panose="02040503050406030204" pitchFamily="18" charset="0"/>
                            </a:rPr>
                          </m:ctrlPr>
                        </m:sSubPr>
                        <m:e>
                          <m:r>
                            <a:rPr lang="en-CA" sz="2800" b="1" i="1" dirty="0" smtClean="0">
                              <a:latin typeface="Cambria Math" panose="02040503050406030204" pitchFamily="18" charset="0"/>
                            </a:rPr>
                            <m:t>𝒀</m:t>
                          </m:r>
                        </m:e>
                        <m:sub>
                          <m:r>
                            <a:rPr lang="en-CA" sz="2800" b="1" i="1" dirty="0" smtClean="0">
                              <a:latin typeface="Cambria Math" panose="02040503050406030204" pitchFamily="18" charset="0"/>
                            </a:rPr>
                            <m:t>𝑳</m:t>
                          </m:r>
                        </m:sub>
                      </m:sSub>
                    </m:oMath>
                  </m:oMathPara>
                </a14:m>
                <a:endParaRPr lang="en-CA" sz="2800" b="1" dirty="0"/>
              </a:p>
            </p:txBody>
          </p:sp>
        </mc:Choice>
        <mc:Fallback xmlns="">
          <p:sp>
            <p:nvSpPr>
              <p:cNvPr id="18" name="TextBox 17">
                <a:extLst>
                  <a:ext uri="{FF2B5EF4-FFF2-40B4-BE49-F238E27FC236}">
                    <a16:creationId xmlns:a16="http://schemas.microsoft.com/office/drawing/2014/main" id="{56A3FA9B-928C-4B60-8318-A7CEEB675566}"/>
                  </a:ext>
                </a:extLst>
              </p:cNvPr>
              <p:cNvSpPr txBox="1">
                <a:spLocks noRot="1" noChangeAspect="1" noMove="1" noResize="1" noEditPoints="1" noAdjustHandles="1" noChangeArrowheads="1" noChangeShapeType="1" noTextEdit="1"/>
              </p:cNvSpPr>
              <p:nvPr/>
            </p:nvSpPr>
            <p:spPr>
              <a:xfrm>
                <a:off x="7499509" y="3148978"/>
                <a:ext cx="698076" cy="523220"/>
              </a:xfrm>
              <a:prstGeom prst="rect">
                <a:avLst/>
              </a:prstGeom>
              <a:blipFill>
                <a:blip r:embed="rId7"/>
                <a:stretch>
                  <a:fillRect/>
                </a:stretch>
              </a:blipFill>
            </p:spPr>
            <p:txBody>
              <a:bodyPr/>
              <a:lstStyle/>
              <a:p>
                <a:r>
                  <a:rPr lang="en-CA">
                    <a:noFill/>
                  </a:rPr>
                  <a:t> </a:t>
                </a:r>
              </a:p>
            </p:txBody>
          </p:sp>
        </mc:Fallback>
      </mc:AlternateContent>
      <p:graphicFrame>
        <p:nvGraphicFramePr>
          <p:cNvPr id="19" name="Table 4">
            <a:extLst>
              <a:ext uri="{FF2B5EF4-FFF2-40B4-BE49-F238E27FC236}">
                <a16:creationId xmlns:a16="http://schemas.microsoft.com/office/drawing/2014/main" id="{84DCBEDB-24F0-4B4B-8930-F91D27932CE3}"/>
              </a:ext>
            </a:extLst>
          </p:cNvPr>
          <p:cNvGraphicFramePr>
            <a:graphicFrameLocks/>
          </p:cNvGraphicFramePr>
          <p:nvPr>
            <p:extLst>
              <p:ext uri="{D42A27DB-BD31-4B8C-83A1-F6EECF244321}">
                <p14:modId xmlns:p14="http://schemas.microsoft.com/office/powerpoint/2010/main" val="3608725445"/>
              </p:ext>
            </p:extLst>
          </p:nvPr>
        </p:nvGraphicFramePr>
        <p:xfrm>
          <a:off x="10278826" y="3148978"/>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D4B668C-E325-45A1-A830-377ABD50341B}"/>
                  </a:ext>
                </a:extLst>
              </p:cNvPr>
              <p:cNvSpPr txBox="1"/>
              <p:nvPr/>
            </p:nvSpPr>
            <p:spPr>
              <a:xfrm>
                <a:off x="9588768" y="3148978"/>
                <a:ext cx="7317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2800" b="1" i="1" dirty="0" smtClean="0">
                              <a:latin typeface="Cambria Math" panose="02040503050406030204" pitchFamily="18" charset="0"/>
                            </a:rPr>
                          </m:ctrlPr>
                        </m:sSubPr>
                        <m:e>
                          <m:r>
                            <a:rPr lang="en-CA" sz="2800" b="1" i="1" dirty="0" smtClean="0">
                              <a:latin typeface="Cambria Math" panose="02040503050406030204" pitchFamily="18" charset="0"/>
                            </a:rPr>
                            <m:t>𝒀</m:t>
                          </m:r>
                        </m:e>
                        <m:sub>
                          <m:r>
                            <a:rPr lang="en-CA" sz="2800" b="1" i="1" dirty="0" smtClean="0">
                              <a:latin typeface="Cambria Math" panose="02040503050406030204" pitchFamily="18" charset="0"/>
                            </a:rPr>
                            <m:t>𝑹</m:t>
                          </m:r>
                        </m:sub>
                      </m:sSub>
                    </m:oMath>
                  </m:oMathPara>
                </a14:m>
                <a:endParaRPr lang="en-CA" sz="2800" b="1" dirty="0"/>
              </a:p>
            </p:txBody>
          </p:sp>
        </mc:Choice>
        <mc:Fallback xmlns="">
          <p:sp>
            <p:nvSpPr>
              <p:cNvPr id="20" name="TextBox 19">
                <a:extLst>
                  <a:ext uri="{FF2B5EF4-FFF2-40B4-BE49-F238E27FC236}">
                    <a16:creationId xmlns:a16="http://schemas.microsoft.com/office/drawing/2014/main" id="{DD4B668C-E325-45A1-A830-377ABD50341B}"/>
                  </a:ext>
                </a:extLst>
              </p:cNvPr>
              <p:cNvSpPr txBox="1">
                <a:spLocks noRot="1" noChangeAspect="1" noMove="1" noResize="1" noEditPoints="1" noAdjustHandles="1" noChangeArrowheads="1" noChangeShapeType="1" noTextEdit="1"/>
              </p:cNvSpPr>
              <p:nvPr/>
            </p:nvSpPr>
            <p:spPr>
              <a:xfrm>
                <a:off x="9588768" y="3148978"/>
                <a:ext cx="731739" cy="523220"/>
              </a:xfrm>
              <a:prstGeom prst="rect">
                <a:avLst/>
              </a:prstGeom>
              <a:blipFill>
                <a:blip r:embed="rId8"/>
                <a:stretch>
                  <a:fillRect/>
                </a:stretch>
              </a:blipFill>
            </p:spPr>
            <p:txBody>
              <a:bodyPr/>
              <a:lstStyle/>
              <a:p>
                <a:r>
                  <a:rPr lang="en-CA">
                    <a:noFill/>
                  </a:rPr>
                  <a:t> </a:t>
                </a:r>
              </a:p>
            </p:txBody>
          </p:sp>
        </mc:Fallback>
      </mc:AlternateContent>
      <p:pic>
        <p:nvPicPr>
          <p:cNvPr id="21" name="Picture 20">
            <a:extLst>
              <a:ext uri="{FF2B5EF4-FFF2-40B4-BE49-F238E27FC236}">
                <a16:creationId xmlns:a16="http://schemas.microsoft.com/office/drawing/2014/main" id="{91DA20E5-E921-4642-8DBD-C4F558DED518}"/>
              </a:ext>
            </a:extLst>
          </p:cNvPr>
          <p:cNvPicPr>
            <a:picLocks noChangeAspect="1"/>
          </p:cNvPicPr>
          <p:nvPr/>
        </p:nvPicPr>
        <p:blipFill rotWithShape="1">
          <a:blip r:embed="rId2"/>
          <a:srcRect t="52997" b="33306"/>
          <a:stretch/>
        </p:blipFill>
        <p:spPr>
          <a:xfrm>
            <a:off x="1646209" y="3865392"/>
            <a:ext cx="9401568" cy="793935"/>
          </a:xfrm>
          <a:prstGeom prst="rect">
            <a:avLst/>
          </a:prstGeom>
          <a:ln w="127000" cap="sq">
            <a:noFill/>
            <a:miter lim="800000"/>
          </a:ln>
          <a:effectLst>
            <a:outerShdw blurRad="57150" dist="50800" dir="2700000" algn="tl" rotWithShape="0">
              <a:srgbClr val="000000">
                <a:alpha val="40000"/>
              </a:srgbClr>
            </a:outerShdw>
          </a:effectLst>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199382-0C4C-4BC6-9316-45DC5893C665}"/>
                  </a:ext>
                </a:extLst>
              </p:cNvPr>
              <p:cNvSpPr txBox="1"/>
              <p:nvPr/>
            </p:nvSpPr>
            <p:spPr>
              <a:xfrm>
                <a:off x="863055" y="4706834"/>
                <a:ext cx="1373389" cy="539443"/>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p>
                        <m:sSupPr>
                          <m:ctrlPr>
                            <a:rPr lang="en-CA" sz="2800" b="1" i="1" dirty="0" smtClean="0">
                              <a:solidFill>
                                <a:srgbClr val="FFFF00"/>
                              </a:solidFill>
                              <a:latin typeface="Cambria Math" panose="02040503050406030204" pitchFamily="18" charset="0"/>
                            </a:rPr>
                          </m:ctrlPr>
                        </m:sSupPr>
                        <m:e>
                          <m:r>
                            <a:rPr lang="en-CA" sz="2800" b="1" i="1" dirty="0" smtClean="0">
                              <a:solidFill>
                                <a:srgbClr val="FFFF00"/>
                              </a:solidFill>
                              <a:latin typeface="Cambria Math" panose="02040503050406030204" pitchFamily="18" charset="0"/>
                            </a:rPr>
                            <m:t>𝟐</m:t>
                          </m:r>
                        </m:e>
                        <m:sup>
                          <m:r>
                            <a:rPr lang="en-CA" sz="2800" b="1" i="1" dirty="0" smtClean="0">
                              <a:solidFill>
                                <a:srgbClr val="FFFF00"/>
                              </a:solidFill>
                              <a:latin typeface="Cambria Math" panose="02040503050406030204" pitchFamily="18" charset="0"/>
                            </a:rPr>
                            <m:t>𝒌</m:t>
                          </m:r>
                          <m:r>
                            <a:rPr lang="en-CA" sz="2800" b="1" i="1" dirty="0" smtClean="0">
                              <a:solidFill>
                                <a:srgbClr val="FFFF00"/>
                              </a:solidFill>
                              <a:latin typeface="Cambria Math" panose="02040503050406030204" pitchFamily="18" charset="0"/>
                            </a:rPr>
                            <m:t>/</m:t>
                          </m:r>
                          <m:r>
                            <a:rPr lang="en-CA" sz="2800" b="1" i="1" dirty="0" smtClean="0">
                              <a:solidFill>
                                <a:srgbClr val="FFFF00"/>
                              </a:solidFill>
                              <a:latin typeface="Cambria Math" panose="02040503050406030204" pitchFamily="18" charset="0"/>
                            </a:rPr>
                            <m:t>𝟐</m:t>
                          </m:r>
                        </m:sup>
                      </m:sSup>
                      <m:sSub>
                        <m:sSubPr>
                          <m:ctrlPr>
                            <a:rPr lang="en-CA" sz="2800" b="1" i="1" dirty="0" smtClean="0">
                              <a:solidFill>
                                <a:srgbClr val="57D3FF"/>
                              </a:solidFill>
                              <a:latin typeface="Cambria Math" panose="02040503050406030204" pitchFamily="18" charset="0"/>
                            </a:rPr>
                          </m:ctrlPr>
                        </m:sSubPr>
                        <m:e>
                          <m:r>
                            <a:rPr lang="en-CA" sz="2800" b="1" i="1" dirty="0" smtClean="0">
                              <a:solidFill>
                                <a:srgbClr val="57D3FF"/>
                              </a:solidFill>
                              <a:latin typeface="Cambria Math" panose="02040503050406030204" pitchFamily="18" charset="0"/>
                            </a:rPr>
                            <m:t>𝑿</m:t>
                          </m:r>
                        </m:e>
                        <m:sub>
                          <m:r>
                            <a:rPr lang="en-CA" sz="2800" b="1" i="1" dirty="0" smtClean="0">
                              <a:solidFill>
                                <a:srgbClr val="57D3FF"/>
                              </a:solidFill>
                              <a:latin typeface="Cambria Math" panose="02040503050406030204" pitchFamily="18" charset="0"/>
                            </a:rPr>
                            <m:t>𝑳</m:t>
                          </m:r>
                        </m:sub>
                      </m:sSub>
                    </m:oMath>
                  </m:oMathPara>
                </a14:m>
                <a:endParaRPr lang="en-CA" sz="2800" b="1" dirty="0"/>
              </a:p>
            </p:txBody>
          </p:sp>
        </mc:Choice>
        <mc:Fallback xmlns="">
          <p:sp>
            <p:nvSpPr>
              <p:cNvPr id="23" name="TextBox 22">
                <a:extLst>
                  <a:ext uri="{FF2B5EF4-FFF2-40B4-BE49-F238E27FC236}">
                    <a16:creationId xmlns:a16="http://schemas.microsoft.com/office/drawing/2014/main" id="{A5199382-0C4C-4BC6-9316-45DC5893C665}"/>
                  </a:ext>
                </a:extLst>
              </p:cNvPr>
              <p:cNvSpPr txBox="1">
                <a:spLocks noRot="1" noChangeAspect="1" noMove="1" noResize="1" noEditPoints="1" noAdjustHandles="1" noChangeArrowheads="1" noChangeShapeType="1" noTextEdit="1"/>
              </p:cNvSpPr>
              <p:nvPr/>
            </p:nvSpPr>
            <p:spPr>
              <a:xfrm>
                <a:off x="863055" y="4706834"/>
                <a:ext cx="1373389" cy="539443"/>
              </a:xfrm>
              <a:prstGeom prst="rect">
                <a:avLst/>
              </a:prstGeom>
              <a:blipFill>
                <a:blip r:embed="rId9"/>
                <a:stretch>
                  <a:fillRect/>
                </a:stretch>
              </a:blipFill>
            </p:spPr>
            <p:txBody>
              <a:bodyPr/>
              <a:lstStyle/>
              <a:p>
                <a:r>
                  <a:rPr lang="en-CA">
                    <a:noFill/>
                  </a:rPr>
                  <a:t> </a:t>
                </a:r>
              </a:p>
            </p:txBody>
          </p:sp>
        </mc:Fallback>
      </mc:AlternateContent>
      <p:graphicFrame>
        <p:nvGraphicFramePr>
          <p:cNvPr id="25" name="Table 4">
            <a:extLst>
              <a:ext uri="{FF2B5EF4-FFF2-40B4-BE49-F238E27FC236}">
                <a16:creationId xmlns:a16="http://schemas.microsoft.com/office/drawing/2014/main" id="{49069646-A6FB-4751-8070-07041C1CA518}"/>
              </a:ext>
            </a:extLst>
          </p:cNvPr>
          <p:cNvGraphicFramePr>
            <a:graphicFrameLocks/>
          </p:cNvGraphicFramePr>
          <p:nvPr>
            <p:extLst>
              <p:ext uri="{D42A27DB-BD31-4B8C-83A1-F6EECF244321}">
                <p14:modId xmlns:p14="http://schemas.microsoft.com/office/powerpoint/2010/main" val="1128082894"/>
              </p:ext>
            </p:extLst>
          </p:nvPr>
        </p:nvGraphicFramePr>
        <p:xfrm>
          <a:off x="3409688" y="5168961"/>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7886D6F-67D9-49A6-AB26-93546768005C}"/>
                  </a:ext>
                </a:extLst>
              </p:cNvPr>
              <p:cNvSpPr txBox="1"/>
              <p:nvPr/>
            </p:nvSpPr>
            <p:spPr>
              <a:xfrm>
                <a:off x="2416410" y="5084925"/>
                <a:ext cx="999441" cy="523220"/>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r>
                        <a:rPr lang="en-CA" sz="2800" b="1" i="1" dirty="0" smtClean="0">
                          <a:latin typeface="Cambria Math" panose="02040503050406030204" pitchFamily="18" charset="0"/>
                        </a:rPr>
                        <m:t>+</m:t>
                      </m:r>
                      <m:sSub>
                        <m:sSubPr>
                          <m:ctrlPr>
                            <a:rPr lang="en-CA" sz="2800" b="1" i="1" dirty="0" smtClean="0">
                              <a:latin typeface="Cambria Math" panose="02040503050406030204" pitchFamily="18" charset="0"/>
                            </a:rPr>
                          </m:ctrlPr>
                        </m:sSubPr>
                        <m:e>
                          <m:r>
                            <a:rPr lang="en-CA" sz="2800" b="1" i="1" dirty="0" smtClean="0">
                              <a:latin typeface="Cambria Math" panose="02040503050406030204" pitchFamily="18" charset="0"/>
                            </a:rPr>
                            <m:t>𝑿</m:t>
                          </m:r>
                        </m:e>
                        <m:sub>
                          <m:r>
                            <a:rPr lang="en-CA" sz="2800" b="1" i="1" dirty="0" smtClean="0">
                              <a:latin typeface="Cambria Math" panose="02040503050406030204" pitchFamily="18" charset="0"/>
                            </a:rPr>
                            <m:t>𝑹</m:t>
                          </m:r>
                        </m:sub>
                      </m:sSub>
                    </m:oMath>
                  </m:oMathPara>
                </a14:m>
                <a:endParaRPr lang="en-CA" sz="2800" b="1" dirty="0"/>
              </a:p>
            </p:txBody>
          </p:sp>
        </mc:Choice>
        <mc:Fallback xmlns="">
          <p:sp>
            <p:nvSpPr>
              <p:cNvPr id="26" name="TextBox 25">
                <a:extLst>
                  <a:ext uri="{FF2B5EF4-FFF2-40B4-BE49-F238E27FC236}">
                    <a16:creationId xmlns:a16="http://schemas.microsoft.com/office/drawing/2014/main" id="{87886D6F-67D9-49A6-AB26-93546768005C}"/>
                  </a:ext>
                </a:extLst>
              </p:cNvPr>
              <p:cNvSpPr txBox="1">
                <a:spLocks noRot="1" noChangeAspect="1" noMove="1" noResize="1" noEditPoints="1" noAdjustHandles="1" noChangeArrowheads="1" noChangeShapeType="1" noTextEdit="1"/>
              </p:cNvSpPr>
              <p:nvPr/>
            </p:nvSpPr>
            <p:spPr>
              <a:xfrm>
                <a:off x="2416410" y="5084925"/>
                <a:ext cx="999441" cy="523220"/>
              </a:xfrm>
              <a:prstGeom prst="rect">
                <a:avLst/>
              </a:prstGeom>
              <a:blipFill>
                <a:blip r:embed="rId10"/>
                <a:stretch>
                  <a:fillRect/>
                </a:stretch>
              </a:blipFill>
            </p:spPr>
            <p:txBody>
              <a:bodyPr/>
              <a:lstStyle/>
              <a:p>
                <a:r>
                  <a:rPr lang="en-CA">
                    <a:noFill/>
                  </a:rPr>
                  <a:t> </a:t>
                </a:r>
              </a:p>
            </p:txBody>
          </p:sp>
        </mc:Fallback>
      </mc:AlternateContent>
      <p:graphicFrame>
        <p:nvGraphicFramePr>
          <p:cNvPr id="27" name="Table 4">
            <a:extLst>
              <a:ext uri="{FF2B5EF4-FFF2-40B4-BE49-F238E27FC236}">
                <a16:creationId xmlns:a16="http://schemas.microsoft.com/office/drawing/2014/main" id="{C3C0A03C-78FA-4C8A-A65D-9AE5A24F6670}"/>
              </a:ext>
            </a:extLst>
          </p:cNvPr>
          <p:cNvGraphicFramePr>
            <a:graphicFrameLocks/>
          </p:cNvGraphicFramePr>
          <p:nvPr>
            <p:extLst>
              <p:ext uri="{D42A27DB-BD31-4B8C-83A1-F6EECF244321}">
                <p14:modId xmlns:p14="http://schemas.microsoft.com/office/powerpoint/2010/main" val="1626361283"/>
              </p:ext>
            </p:extLst>
          </p:nvPr>
        </p:nvGraphicFramePr>
        <p:xfrm>
          <a:off x="2228426" y="5795662"/>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476E4E1-F7F1-4857-B1C3-FD166C0F38FA}"/>
                  </a:ext>
                </a:extLst>
              </p:cNvPr>
              <p:cNvSpPr txBox="1"/>
              <p:nvPr/>
            </p:nvSpPr>
            <p:spPr>
              <a:xfrm>
                <a:off x="1582228" y="5719472"/>
                <a:ext cx="647934" cy="523220"/>
              </a:xfrm>
              <a:prstGeom prst="rect">
                <a:avLst/>
              </a:prstGeom>
              <a:noFill/>
            </p:spPr>
            <p:txBody>
              <a:bodyPr wrap="none" rtlCol="0">
                <a:spAutoFit/>
              </a:bodyPr>
              <a:lstStyle/>
              <a:p>
                <a:pPr algn="r"/>
                <a:r>
                  <a:rPr lang="en-CA" sz="2800" b="1" dirty="0"/>
                  <a:t>=</a:t>
                </a:r>
                <a14:m>
                  <m:oMath xmlns:m="http://schemas.openxmlformats.org/officeDocument/2006/math">
                    <m:r>
                      <a:rPr lang="en-CA" sz="2800" b="1" i="1" dirty="0" smtClean="0">
                        <a:latin typeface="Cambria Math" panose="02040503050406030204" pitchFamily="18" charset="0"/>
                      </a:rPr>
                      <m:t>𝑿</m:t>
                    </m:r>
                  </m:oMath>
                </a14:m>
                <a:endParaRPr lang="en-CA" sz="2800" b="1" dirty="0"/>
              </a:p>
            </p:txBody>
          </p:sp>
        </mc:Choice>
        <mc:Fallback xmlns="">
          <p:sp>
            <p:nvSpPr>
              <p:cNvPr id="28" name="TextBox 27">
                <a:extLst>
                  <a:ext uri="{FF2B5EF4-FFF2-40B4-BE49-F238E27FC236}">
                    <a16:creationId xmlns:a16="http://schemas.microsoft.com/office/drawing/2014/main" id="{1476E4E1-F7F1-4857-B1C3-FD166C0F38FA}"/>
                  </a:ext>
                </a:extLst>
              </p:cNvPr>
              <p:cNvSpPr txBox="1">
                <a:spLocks noRot="1" noChangeAspect="1" noMove="1" noResize="1" noEditPoints="1" noAdjustHandles="1" noChangeArrowheads="1" noChangeShapeType="1" noTextEdit="1"/>
              </p:cNvSpPr>
              <p:nvPr/>
            </p:nvSpPr>
            <p:spPr>
              <a:xfrm>
                <a:off x="1582228" y="5719472"/>
                <a:ext cx="647934" cy="523220"/>
              </a:xfrm>
              <a:prstGeom prst="rect">
                <a:avLst/>
              </a:prstGeom>
              <a:blipFill>
                <a:blip r:embed="rId11"/>
                <a:stretch>
                  <a:fillRect l="-18868" t="-11628" b="-31395"/>
                </a:stretch>
              </a:blipFill>
            </p:spPr>
            <p:txBody>
              <a:bodyPr/>
              <a:lstStyle/>
              <a:p>
                <a:r>
                  <a:rPr lang="en-CA">
                    <a:noFill/>
                  </a:rPr>
                  <a:t> </a:t>
                </a:r>
              </a:p>
            </p:txBody>
          </p:sp>
        </mc:Fallback>
      </mc:AlternateContent>
      <p:graphicFrame>
        <p:nvGraphicFramePr>
          <p:cNvPr id="29" name="Table 4">
            <a:extLst>
              <a:ext uri="{FF2B5EF4-FFF2-40B4-BE49-F238E27FC236}">
                <a16:creationId xmlns:a16="http://schemas.microsoft.com/office/drawing/2014/main" id="{4BAC13F3-516A-497D-8FDB-4D6643865F1F}"/>
              </a:ext>
            </a:extLst>
          </p:cNvPr>
          <p:cNvGraphicFramePr>
            <a:graphicFrameLocks/>
          </p:cNvGraphicFramePr>
          <p:nvPr>
            <p:extLst>
              <p:ext uri="{D42A27DB-BD31-4B8C-83A1-F6EECF244321}">
                <p14:modId xmlns:p14="http://schemas.microsoft.com/office/powerpoint/2010/main" val="4266705275"/>
              </p:ext>
            </p:extLst>
          </p:nvPr>
        </p:nvGraphicFramePr>
        <p:xfrm>
          <a:off x="8184660" y="4794629"/>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b="1" dirty="0">
                          <a:solidFill>
                            <a:srgbClr val="92D050"/>
                          </a:solidFill>
                        </a:rPr>
                        <a:t>1</a:t>
                      </a:r>
                    </a:p>
                  </a:txBody>
                  <a:tcPr/>
                </a:tc>
                <a:tc>
                  <a:txBody>
                    <a:bodyPr/>
                    <a:lstStyle/>
                    <a:p>
                      <a:pPr algn="ctr"/>
                      <a:r>
                        <a:rPr lang="en-CA" b="1" dirty="0">
                          <a:solidFill>
                            <a:srgbClr val="92D050"/>
                          </a:solidFill>
                        </a:rPr>
                        <a:t>0</a:t>
                      </a:r>
                    </a:p>
                  </a:txBody>
                  <a:tcPr/>
                </a:tc>
                <a:tc>
                  <a:txBody>
                    <a:bodyPr/>
                    <a:lstStyle/>
                    <a:p>
                      <a:pPr algn="ctr"/>
                      <a:r>
                        <a:rPr lang="en-CA" dirty="0">
                          <a:solidFill>
                            <a:srgbClr val="FFFF00"/>
                          </a:solidFill>
                        </a:rPr>
                        <a:t>0</a:t>
                      </a:r>
                    </a:p>
                  </a:txBody>
                  <a:tcPr/>
                </a:tc>
                <a:tc>
                  <a:txBody>
                    <a:bodyPr/>
                    <a:lstStyle/>
                    <a:p>
                      <a:pPr algn="ctr"/>
                      <a:r>
                        <a:rPr lang="en-CA" dirty="0">
                          <a:solidFill>
                            <a:srgbClr val="FFFF00"/>
                          </a:solidFill>
                        </a:rPr>
                        <a:t>0</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F7EAB46-6D8B-44B5-9142-CC01DED3A871}"/>
                  </a:ext>
                </a:extLst>
              </p:cNvPr>
              <p:cNvSpPr txBox="1"/>
              <p:nvPr/>
            </p:nvSpPr>
            <p:spPr>
              <a:xfrm>
                <a:off x="6819289" y="4710327"/>
                <a:ext cx="1373389" cy="539443"/>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p>
                        <m:sSupPr>
                          <m:ctrlPr>
                            <a:rPr lang="en-CA" sz="2800" b="1" i="1" dirty="0" smtClean="0">
                              <a:solidFill>
                                <a:srgbClr val="FFFF00"/>
                              </a:solidFill>
                              <a:latin typeface="Cambria Math" panose="02040503050406030204" pitchFamily="18" charset="0"/>
                            </a:rPr>
                          </m:ctrlPr>
                        </m:sSupPr>
                        <m:e>
                          <m:r>
                            <a:rPr lang="en-CA" sz="2800" b="1" i="1" dirty="0" smtClean="0">
                              <a:solidFill>
                                <a:srgbClr val="FFFF00"/>
                              </a:solidFill>
                              <a:latin typeface="Cambria Math" panose="02040503050406030204" pitchFamily="18" charset="0"/>
                            </a:rPr>
                            <m:t>𝟐</m:t>
                          </m:r>
                        </m:e>
                        <m:sup>
                          <m:r>
                            <a:rPr lang="en-CA" sz="2800" b="1" i="1" dirty="0" smtClean="0">
                              <a:solidFill>
                                <a:srgbClr val="FFFF00"/>
                              </a:solidFill>
                              <a:latin typeface="Cambria Math" panose="02040503050406030204" pitchFamily="18" charset="0"/>
                            </a:rPr>
                            <m:t>𝒌</m:t>
                          </m:r>
                          <m:r>
                            <a:rPr lang="en-CA" sz="2800" b="1" i="1" dirty="0" smtClean="0">
                              <a:solidFill>
                                <a:srgbClr val="FFFF00"/>
                              </a:solidFill>
                              <a:latin typeface="Cambria Math" panose="02040503050406030204" pitchFamily="18" charset="0"/>
                            </a:rPr>
                            <m:t>/</m:t>
                          </m:r>
                          <m:r>
                            <a:rPr lang="en-CA" sz="2800" b="1" i="1" dirty="0" smtClean="0">
                              <a:solidFill>
                                <a:srgbClr val="FFFF00"/>
                              </a:solidFill>
                              <a:latin typeface="Cambria Math" panose="02040503050406030204" pitchFamily="18" charset="0"/>
                            </a:rPr>
                            <m:t>𝟐</m:t>
                          </m:r>
                        </m:sup>
                      </m:sSup>
                      <m:sSub>
                        <m:sSubPr>
                          <m:ctrlPr>
                            <a:rPr lang="en-CA" sz="2800" b="1" i="1" dirty="0" smtClean="0">
                              <a:solidFill>
                                <a:srgbClr val="92D050"/>
                              </a:solidFill>
                              <a:latin typeface="Cambria Math" panose="02040503050406030204" pitchFamily="18" charset="0"/>
                            </a:rPr>
                          </m:ctrlPr>
                        </m:sSubPr>
                        <m:e>
                          <m:r>
                            <a:rPr lang="en-CA" sz="2800" b="1" i="1" dirty="0" smtClean="0">
                              <a:solidFill>
                                <a:srgbClr val="92D050"/>
                              </a:solidFill>
                              <a:latin typeface="Cambria Math" panose="02040503050406030204" pitchFamily="18" charset="0"/>
                            </a:rPr>
                            <m:t>𝒀</m:t>
                          </m:r>
                        </m:e>
                        <m:sub>
                          <m:r>
                            <a:rPr lang="en-CA" sz="2800" b="1" i="1" dirty="0" smtClean="0">
                              <a:solidFill>
                                <a:srgbClr val="92D050"/>
                              </a:solidFill>
                              <a:latin typeface="Cambria Math" panose="02040503050406030204" pitchFamily="18" charset="0"/>
                            </a:rPr>
                            <m:t>𝑳</m:t>
                          </m:r>
                        </m:sub>
                      </m:sSub>
                    </m:oMath>
                  </m:oMathPara>
                </a14:m>
                <a:endParaRPr lang="en-CA" sz="2800" b="1" dirty="0"/>
              </a:p>
            </p:txBody>
          </p:sp>
        </mc:Choice>
        <mc:Fallback xmlns="">
          <p:sp>
            <p:nvSpPr>
              <p:cNvPr id="30" name="TextBox 29">
                <a:extLst>
                  <a:ext uri="{FF2B5EF4-FFF2-40B4-BE49-F238E27FC236}">
                    <a16:creationId xmlns:a16="http://schemas.microsoft.com/office/drawing/2014/main" id="{8F7EAB46-6D8B-44B5-9142-CC01DED3A871}"/>
                  </a:ext>
                </a:extLst>
              </p:cNvPr>
              <p:cNvSpPr txBox="1">
                <a:spLocks noRot="1" noChangeAspect="1" noMove="1" noResize="1" noEditPoints="1" noAdjustHandles="1" noChangeArrowheads="1" noChangeShapeType="1" noTextEdit="1"/>
              </p:cNvSpPr>
              <p:nvPr/>
            </p:nvSpPr>
            <p:spPr>
              <a:xfrm>
                <a:off x="6819289" y="4710327"/>
                <a:ext cx="1373389" cy="539443"/>
              </a:xfrm>
              <a:prstGeom prst="rect">
                <a:avLst/>
              </a:prstGeom>
              <a:blipFill>
                <a:blip r:embed="rId12"/>
                <a:stretch>
                  <a:fillRect/>
                </a:stretch>
              </a:blipFill>
            </p:spPr>
            <p:txBody>
              <a:bodyPr/>
              <a:lstStyle/>
              <a:p>
                <a:r>
                  <a:rPr lang="en-CA">
                    <a:noFill/>
                  </a:rPr>
                  <a:t> </a:t>
                </a:r>
              </a:p>
            </p:txBody>
          </p:sp>
        </mc:Fallback>
      </mc:AlternateContent>
      <p:graphicFrame>
        <p:nvGraphicFramePr>
          <p:cNvPr id="31" name="Table 4">
            <a:extLst>
              <a:ext uri="{FF2B5EF4-FFF2-40B4-BE49-F238E27FC236}">
                <a16:creationId xmlns:a16="http://schemas.microsoft.com/office/drawing/2014/main" id="{4370EACF-20C0-495F-9D88-69F7C12E2123}"/>
              </a:ext>
            </a:extLst>
          </p:cNvPr>
          <p:cNvGraphicFramePr>
            <a:graphicFrameLocks/>
          </p:cNvGraphicFramePr>
          <p:nvPr>
            <p:extLst>
              <p:ext uri="{D42A27DB-BD31-4B8C-83A1-F6EECF244321}">
                <p14:modId xmlns:p14="http://schemas.microsoft.com/office/powerpoint/2010/main" val="915324732"/>
              </p:ext>
            </p:extLst>
          </p:nvPr>
        </p:nvGraphicFramePr>
        <p:xfrm>
          <a:off x="9365922" y="5172454"/>
          <a:ext cx="1181262"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tblGrid>
              <a:tr h="370840">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4B662FD-CBCE-475A-8B0D-B5E46D19A17A}"/>
                  </a:ext>
                </a:extLst>
              </p:cNvPr>
              <p:cNvSpPr txBox="1"/>
              <p:nvPr/>
            </p:nvSpPr>
            <p:spPr>
              <a:xfrm>
                <a:off x="8372644" y="5088418"/>
                <a:ext cx="999441" cy="523220"/>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r>
                        <a:rPr lang="en-CA" sz="2800" b="1" i="1" dirty="0" smtClean="0">
                          <a:latin typeface="Cambria Math" panose="02040503050406030204" pitchFamily="18" charset="0"/>
                        </a:rPr>
                        <m:t>+</m:t>
                      </m:r>
                      <m:sSub>
                        <m:sSubPr>
                          <m:ctrlPr>
                            <a:rPr lang="en-CA" sz="2800" b="1" i="1" dirty="0" smtClean="0">
                              <a:latin typeface="Cambria Math" panose="02040503050406030204" pitchFamily="18" charset="0"/>
                            </a:rPr>
                          </m:ctrlPr>
                        </m:sSubPr>
                        <m:e>
                          <m:r>
                            <a:rPr lang="en-CA" sz="2800" b="1" i="1" dirty="0" smtClean="0">
                              <a:latin typeface="Cambria Math" panose="02040503050406030204" pitchFamily="18" charset="0"/>
                            </a:rPr>
                            <m:t>𝒀</m:t>
                          </m:r>
                        </m:e>
                        <m:sub>
                          <m:r>
                            <a:rPr lang="en-CA" sz="2800" b="1" i="1" dirty="0" smtClean="0">
                              <a:latin typeface="Cambria Math" panose="02040503050406030204" pitchFamily="18" charset="0"/>
                            </a:rPr>
                            <m:t>𝑹</m:t>
                          </m:r>
                        </m:sub>
                      </m:sSub>
                    </m:oMath>
                  </m:oMathPara>
                </a14:m>
                <a:endParaRPr lang="en-CA" sz="2800" b="1" dirty="0"/>
              </a:p>
            </p:txBody>
          </p:sp>
        </mc:Choice>
        <mc:Fallback xmlns="">
          <p:sp>
            <p:nvSpPr>
              <p:cNvPr id="32" name="TextBox 31">
                <a:extLst>
                  <a:ext uri="{FF2B5EF4-FFF2-40B4-BE49-F238E27FC236}">
                    <a16:creationId xmlns:a16="http://schemas.microsoft.com/office/drawing/2014/main" id="{54B662FD-CBCE-475A-8B0D-B5E46D19A17A}"/>
                  </a:ext>
                </a:extLst>
              </p:cNvPr>
              <p:cNvSpPr txBox="1">
                <a:spLocks noRot="1" noChangeAspect="1" noMove="1" noResize="1" noEditPoints="1" noAdjustHandles="1" noChangeArrowheads="1" noChangeShapeType="1" noTextEdit="1"/>
              </p:cNvSpPr>
              <p:nvPr/>
            </p:nvSpPr>
            <p:spPr>
              <a:xfrm>
                <a:off x="8372644" y="5088418"/>
                <a:ext cx="999441" cy="523220"/>
              </a:xfrm>
              <a:prstGeom prst="rect">
                <a:avLst/>
              </a:prstGeom>
              <a:blipFill>
                <a:blip r:embed="rId13"/>
                <a:stretch>
                  <a:fillRect/>
                </a:stretch>
              </a:blipFill>
            </p:spPr>
            <p:txBody>
              <a:bodyPr/>
              <a:lstStyle/>
              <a:p>
                <a:r>
                  <a:rPr lang="en-CA">
                    <a:noFill/>
                  </a:rPr>
                  <a:t> </a:t>
                </a:r>
              </a:p>
            </p:txBody>
          </p:sp>
        </mc:Fallback>
      </mc:AlternateContent>
      <p:graphicFrame>
        <p:nvGraphicFramePr>
          <p:cNvPr id="33" name="Table 4">
            <a:extLst>
              <a:ext uri="{FF2B5EF4-FFF2-40B4-BE49-F238E27FC236}">
                <a16:creationId xmlns:a16="http://schemas.microsoft.com/office/drawing/2014/main" id="{AF2F4263-75D2-4603-ABDF-60DAC7F64324}"/>
              </a:ext>
            </a:extLst>
          </p:cNvPr>
          <p:cNvGraphicFramePr>
            <a:graphicFrameLocks/>
          </p:cNvGraphicFramePr>
          <p:nvPr>
            <p:extLst>
              <p:ext uri="{D42A27DB-BD31-4B8C-83A1-F6EECF244321}">
                <p14:modId xmlns:p14="http://schemas.microsoft.com/office/powerpoint/2010/main" val="1987694540"/>
              </p:ext>
            </p:extLst>
          </p:nvPr>
        </p:nvGraphicFramePr>
        <p:xfrm>
          <a:off x="8184660" y="5799155"/>
          <a:ext cx="2362524" cy="370840"/>
        </p:xfrm>
        <a:graphic>
          <a:graphicData uri="http://schemas.openxmlformats.org/drawingml/2006/table">
            <a:tbl>
              <a:tblPr firstRow="1" bandRow="1">
                <a:tableStyleId>{5C22544A-7EE6-4342-B048-85BDC9FD1C3A}</a:tableStyleId>
              </a:tblPr>
              <a:tblGrid>
                <a:gridCol w="590631">
                  <a:extLst>
                    <a:ext uri="{9D8B030D-6E8A-4147-A177-3AD203B41FA5}">
                      <a16:colId xmlns:a16="http://schemas.microsoft.com/office/drawing/2014/main" val="652283742"/>
                    </a:ext>
                  </a:extLst>
                </a:gridCol>
                <a:gridCol w="590631">
                  <a:extLst>
                    <a:ext uri="{9D8B030D-6E8A-4147-A177-3AD203B41FA5}">
                      <a16:colId xmlns:a16="http://schemas.microsoft.com/office/drawing/2014/main" val="80383942"/>
                    </a:ext>
                  </a:extLst>
                </a:gridCol>
                <a:gridCol w="590631">
                  <a:extLst>
                    <a:ext uri="{9D8B030D-6E8A-4147-A177-3AD203B41FA5}">
                      <a16:colId xmlns:a16="http://schemas.microsoft.com/office/drawing/2014/main" val="748084362"/>
                    </a:ext>
                  </a:extLst>
                </a:gridCol>
                <a:gridCol w="590631">
                  <a:extLst>
                    <a:ext uri="{9D8B030D-6E8A-4147-A177-3AD203B41FA5}">
                      <a16:colId xmlns:a16="http://schemas.microsoft.com/office/drawing/2014/main" val="836204762"/>
                    </a:ext>
                  </a:extLst>
                </a:gridCol>
              </a:tblGrid>
              <a:tr h="370840">
                <a:tc>
                  <a:txBody>
                    <a:bodyPr/>
                    <a:lstStyle/>
                    <a:p>
                      <a:pPr algn="ctr"/>
                      <a:r>
                        <a:rPr lang="en-CA" dirty="0"/>
                        <a:t>1</a:t>
                      </a:r>
                    </a:p>
                  </a:txBody>
                  <a:tcPr/>
                </a:tc>
                <a:tc>
                  <a:txBody>
                    <a:bodyPr/>
                    <a:lstStyle/>
                    <a:p>
                      <a:pPr algn="ctr"/>
                      <a:r>
                        <a:rPr lang="en-CA" dirty="0"/>
                        <a:t>0</a:t>
                      </a:r>
                    </a:p>
                  </a:txBody>
                  <a:tcPr/>
                </a:tc>
                <a:tc>
                  <a:txBody>
                    <a:bodyPr/>
                    <a:lstStyle/>
                    <a:p>
                      <a:pPr algn="ctr"/>
                      <a:r>
                        <a:rPr lang="en-CA" dirty="0"/>
                        <a:t>1</a:t>
                      </a:r>
                    </a:p>
                  </a:txBody>
                  <a:tcPr/>
                </a:tc>
                <a:tc>
                  <a:txBody>
                    <a:bodyPr/>
                    <a:lstStyle/>
                    <a:p>
                      <a:pPr algn="ctr"/>
                      <a:r>
                        <a:rPr lang="en-CA" dirty="0"/>
                        <a:t>1</a:t>
                      </a:r>
                    </a:p>
                  </a:txBody>
                  <a:tcPr/>
                </a:tc>
                <a:extLst>
                  <a:ext uri="{0D108BD9-81ED-4DB2-BD59-A6C34878D82A}">
                    <a16:rowId xmlns:a16="http://schemas.microsoft.com/office/drawing/2014/main" val="3876568411"/>
                  </a:ext>
                </a:extLst>
              </a:tr>
            </a:tbl>
          </a:graphicData>
        </a:graphic>
      </p:graphicFrame>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72FC8E2-4BA5-4C1C-BC70-AFB493DE02BA}"/>
                  </a:ext>
                </a:extLst>
              </p:cNvPr>
              <p:cNvSpPr txBox="1"/>
              <p:nvPr/>
            </p:nvSpPr>
            <p:spPr>
              <a:xfrm>
                <a:off x="7538462" y="5722965"/>
                <a:ext cx="647934" cy="523220"/>
              </a:xfrm>
              <a:prstGeom prst="rect">
                <a:avLst/>
              </a:prstGeom>
              <a:noFill/>
            </p:spPr>
            <p:txBody>
              <a:bodyPr wrap="none" rtlCol="0">
                <a:spAutoFit/>
              </a:bodyPr>
              <a:lstStyle/>
              <a:p>
                <a:pPr algn="r"/>
                <a:r>
                  <a:rPr lang="en-CA" sz="2800" b="1" dirty="0"/>
                  <a:t>=</a:t>
                </a:r>
                <a14:m>
                  <m:oMath xmlns:m="http://schemas.openxmlformats.org/officeDocument/2006/math">
                    <m:r>
                      <a:rPr lang="en-CA" sz="2800" b="1" i="1" dirty="0" smtClean="0">
                        <a:latin typeface="Cambria Math" panose="02040503050406030204" pitchFamily="18" charset="0"/>
                      </a:rPr>
                      <m:t>𝒀</m:t>
                    </m:r>
                  </m:oMath>
                </a14:m>
                <a:endParaRPr lang="en-CA" sz="2800" b="1" dirty="0"/>
              </a:p>
            </p:txBody>
          </p:sp>
        </mc:Choice>
        <mc:Fallback xmlns="">
          <p:sp>
            <p:nvSpPr>
              <p:cNvPr id="34" name="TextBox 33">
                <a:extLst>
                  <a:ext uri="{FF2B5EF4-FFF2-40B4-BE49-F238E27FC236}">
                    <a16:creationId xmlns:a16="http://schemas.microsoft.com/office/drawing/2014/main" id="{C72FC8E2-4BA5-4C1C-BC70-AFB493DE02BA}"/>
                  </a:ext>
                </a:extLst>
              </p:cNvPr>
              <p:cNvSpPr txBox="1">
                <a:spLocks noRot="1" noChangeAspect="1" noMove="1" noResize="1" noEditPoints="1" noAdjustHandles="1" noChangeArrowheads="1" noChangeShapeType="1" noTextEdit="1"/>
              </p:cNvSpPr>
              <p:nvPr/>
            </p:nvSpPr>
            <p:spPr>
              <a:xfrm>
                <a:off x="7538462" y="5722965"/>
                <a:ext cx="647934" cy="523220"/>
              </a:xfrm>
              <a:prstGeom prst="rect">
                <a:avLst/>
              </a:prstGeom>
              <a:blipFill>
                <a:blip r:embed="rId14"/>
                <a:stretch>
                  <a:fillRect l="-16038" t="-12791" b="-31395"/>
                </a:stretch>
              </a:blipFill>
            </p:spPr>
            <p:txBody>
              <a:bodyPr/>
              <a:lstStyle/>
              <a:p>
                <a:r>
                  <a:rPr lang="en-CA">
                    <a:noFill/>
                  </a:rPr>
                  <a:t> </a:t>
                </a:r>
              </a:p>
            </p:txBody>
          </p:sp>
        </mc:Fallback>
      </mc:AlternateContent>
      <p:sp>
        <p:nvSpPr>
          <p:cNvPr id="2" name="Speech Bubble: Rectangle 1">
            <a:extLst>
              <a:ext uri="{FF2B5EF4-FFF2-40B4-BE49-F238E27FC236}">
                <a16:creationId xmlns:a16="http://schemas.microsoft.com/office/drawing/2014/main" id="{78A77155-9F70-490E-B528-F9C64F4B3482}"/>
              </a:ext>
            </a:extLst>
          </p:cNvPr>
          <p:cNvSpPr/>
          <p:nvPr/>
        </p:nvSpPr>
        <p:spPr>
          <a:xfrm>
            <a:off x="617135" y="3541852"/>
            <a:ext cx="965093" cy="753700"/>
          </a:xfrm>
          <a:prstGeom prst="wedgeRectCallout">
            <a:avLst>
              <a:gd name="adj1" fmla="val 24223"/>
              <a:gd name="adj2" fmla="val 108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k/2 bit </a:t>
            </a:r>
            <a:r>
              <a:rPr lang="en-CA" b="1" dirty="0"/>
              <a:t>shift</a:t>
            </a:r>
            <a:r>
              <a:rPr lang="en-CA" dirty="0"/>
              <a:t>!</a:t>
            </a:r>
          </a:p>
        </p:txBody>
      </p:sp>
      <p:sp>
        <p:nvSpPr>
          <p:cNvPr id="3" name="Slide Number Placeholder 2">
            <a:extLst>
              <a:ext uri="{FF2B5EF4-FFF2-40B4-BE49-F238E27FC236}">
                <a16:creationId xmlns:a16="http://schemas.microsoft.com/office/drawing/2014/main" id="{003B905F-61B2-FCFF-A6F2-545A30021CD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4725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6" grpId="0"/>
      <p:bldP spid="18" grpId="0"/>
      <p:bldP spid="20" grpId="0"/>
      <p:bldP spid="23" grpId="0"/>
      <p:bldP spid="26" grpId="0"/>
      <p:bldP spid="28" grpId="0"/>
      <p:bldP spid="30" grpId="0"/>
      <p:bldP spid="32" grpId="0"/>
      <p:bldP spid="3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39B3810-483D-4004-A8D7-DCC85475178D}"/>
                  </a:ext>
                </a:extLst>
              </p:cNvPr>
              <p:cNvSpPr>
                <a:spLocks noGrp="1"/>
              </p:cNvSpPr>
              <p:nvPr>
                <p:ph type="title"/>
              </p:nvPr>
            </p:nvSpPr>
            <p:spPr/>
            <p:txBody>
              <a:bodyPr>
                <a:normAutofit fontScale="90000"/>
              </a:bodyPr>
              <a:lstStyle/>
              <a:p>
                <a:r>
                  <a:rPr lang="en-CA" dirty="0"/>
                  <a:t>expressing </a:t>
                </a:r>
                <a14:m>
                  <m:oMath xmlns:m="http://schemas.openxmlformats.org/officeDocument/2006/math">
                    <m:r>
                      <a:rPr lang="en-CA" b="1" i="1" dirty="0" smtClean="0">
                        <a:latin typeface="Cambria Math" panose="02040503050406030204" pitchFamily="18" charset="0"/>
                      </a:rPr>
                      <m:t>𝒌</m:t>
                    </m:r>
                  </m:oMath>
                </a14:m>
                <a:r>
                  <a:rPr lang="en-CA" b="1" dirty="0"/>
                  <a:t>-bit</a:t>
                </a:r>
                <a:r>
                  <a:rPr lang="en-CA" dirty="0"/>
                  <a:t> </a:t>
                </a:r>
                <a:r>
                  <a:rPr lang="en-CA" dirty="0" err="1"/>
                  <a:t>mult</a:t>
                </a:r>
                <a:r>
                  <a:rPr lang="en-CA" dirty="0"/>
                  <a:t>. As </a:t>
                </a:r>
                <a14:m>
                  <m:oMath xmlns:m="http://schemas.openxmlformats.org/officeDocument/2006/math">
                    <m:r>
                      <a:rPr lang="en-CA" b="1" i="1" dirty="0" smtClean="0">
                        <a:latin typeface="Cambria Math" panose="02040503050406030204" pitchFamily="18" charset="0"/>
                      </a:rPr>
                      <m:t>𝒌</m:t>
                    </m:r>
                    <m:r>
                      <a:rPr lang="en-CA" b="1" i="1" dirty="0" smtClean="0">
                        <a:latin typeface="Cambria Math" panose="02040503050406030204" pitchFamily="18" charset="0"/>
                      </a:rPr>
                      <m:t>/</m:t>
                    </m:r>
                    <m:r>
                      <a:rPr lang="en-CA" b="1" i="1" dirty="0" smtClean="0">
                        <a:latin typeface="Cambria Math" panose="02040503050406030204" pitchFamily="18" charset="0"/>
                      </a:rPr>
                      <m:t>𝟐</m:t>
                    </m:r>
                  </m:oMath>
                </a14:m>
                <a:r>
                  <a:rPr lang="en-CA" b="1" dirty="0"/>
                  <a:t>-bit </a:t>
                </a:r>
                <a:r>
                  <a:rPr lang="en-CA" dirty="0" err="1"/>
                  <a:t>mult</a:t>
                </a:r>
                <a:r>
                  <a:rPr lang="en-CA" dirty="0"/>
                  <a:t>.</a:t>
                </a:r>
              </a:p>
            </p:txBody>
          </p:sp>
        </mc:Choice>
        <mc:Fallback xmlns="">
          <p:sp>
            <p:nvSpPr>
              <p:cNvPr id="2" name="Title 1">
                <a:extLst>
                  <a:ext uri="{FF2B5EF4-FFF2-40B4-BE49-F238E27FC236}">
                    <a16:creationId xmlns:a16="http://schemas.microsoft.com/office/drawing/2014/main" id="{939B3810-483D-4004-A8D7-DCC85475178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5D8603-98F5-4278-BB40-11F41EA4EE37}"/>
                  </a:ext>
                </a:extLst>
              </p:cNvPr>
              <p:cNvSpPr>
                <a:spLocks noGrp="1"/>
              </p:cNvSpPr>
              <p:nvPr>
                <p:ph idx="1"/>
              </p:nvPr>
            </p:nvSpPr>
            <p:spPr>
              <a:xfrm>
                <a:off x="1141413" y="1236374"/>
                <a:ext cx="9905998" cy="4842254"/>
              </a:xfrm>
            </p:spPr>
            <p:txBody>
              <a:bodyPr/>
              <a:lstStyle/>
              <a:p>
                <a14:m>
                  <m:oMath xmlns:m="http://schemas.openxmlformats.org/officeDocument/2006/math">
                    <m:r>
                      <a:rPr lang="en-CA" b="0" i="1" smtClean="0">
                        <a:latin typeface="Cambria Math" panose="02040503050406030204" pitchFamily="18" charset="0"/>
                      </a:rPr>
                      <m:t>𝑋</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𝑘</m:t>
                        </m:r>
                        <m:r>
                          <a:rPr lang="en-CA" b="0" i="1" smtClean="0">
                            <a:latin typeface="Cambria Math" panose="02040503050406030204" pitchFamily="18" charset="0"/>
                          </a:rPr>
                          <m:t>/2</m:t>
                        </m:r>
                      </m:sup>
                    </m:sSup>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𝐿</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𝑅</m:t>
                        </m:r>
                      </m:sub>
                    </m:sSub>
                  </m:oMath>
                </a14:m>
                <a:r>
                  <a:rPr lang="en-CA" dirty="0"/>
                  <a:t> and </a:t>
                </a:r>
                <a14:m>
                  <m:oMath xmlns:m="http://schemas.openxmlformats.org/officeDocument/2006/math">
                    <m:r>
                      <a:rPr lang="en-CA" b="0" i="1" smtClean="0">
                        <a:latin typeface="Cambria Math" panose="02040503050406030204" pitchFamily="18" charset="0"/>
                      </a:rPr>
                      <m:t>𝑌</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𝑘</m:t>
                        </m:r>
                        <m:r>
                          <a:rPr lang="en-CA" b="0" i="1" smtClean="0">
                            <a:latin typeface="Cambria Math" panose="02040503050406030204" pitchFamily="18" charset="0"/>
                          </a:rPr>
                          <m:t>/2</m:t>
                        </m:r>
                      </m:sup>
                    </m:sSup>
                    <m:sSub>
                      <m:sSubPr>
                        <m:ctrlPr>
                          <a:rPr lang="en-CA" b="0" i="1" smtClean="0">
                            <a:latin typeface="Cambria Math" panose="02040503050406030204" pitchFamily="18" charset="0"/>
                          </a:rPr>
                        </m:ctrlPr>
                      </m:sSubPr>
                      <m:e>
                        <m:r>
                          <a:rPr lang="en-CA" b="0" i="1" smtClean="0">
                            <a:latin typeface="Cambria Math" panose="02040503050406030204" pitchFamily="18" charset="0"/>
                          </a:rPr>
                          <m:t>𝑌</m:t>
                        </m:r>
                      </m:e>
                      <m:sub>
                        <m:r>
                          <a:rPr lang="en-CA" b="0" i="1" smtClean="0">
                            <a:latin typeface="Cambria Math" panose="02040503050406030204" pitchFamily="18" charset="0"/>
                          </a:rPr>
                          <m:t>𝐿</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𝑌</m:t>
                        </m:r>
                      </m:e>
                      <m:sub>
                        <m:r>
                          <a:rPr lang="en-CA" b="0" i="1" smtClean="0">
                            <a:latin typeface="Cambria Math" panose="02040503050406030204" pitchFamily="18" charset="0"/>
                          </a:rPr>
                          <m:t>𝑅</m:t>
                        </m:r>
                      </m:sub>
                    </m:sSub>
                  </m:oMath>
                </a14:m>
                <a:endParaRPr lang="en-CA" dirty="0"/>
              </a:p>
              <a:p>
                <a:r>
                  <a:rPr lang="en-CA" dirty="0"/>
                  <a:t>So </a:t>
                </a:r>
                <a14:m>
                  <m:oMath xmlns:m="http://schemas.openxmlformats.org/officeDocument/2006/math">
                    <m:r>
                      <a:rPr lang="en-CA" b="0" i="1" smtClean="0">
                        <a:latin typeface="Cambria Math" panose="02040503050406030204" pitchFamily="18" charset="0"/>
                      </a:rPr>
                      <m:t>𝑋𝑌</m:t>
                    </m:r>
                    <m:r>
                      <a:rPr lang="en-CA" b="0" i="1" smtClean="0">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2</m:t>
                        </m:r>
                      </m:e>
                      <m:sup>
                        <m:r>
                          <a:rPr lang="en-CA" b="0" i="1" smtClean="0">
                            <a:latin typeface="Cambria Math" panose="02040503050406030204" pitchFamily="18" charset="0"/>
                          </a:rPr>
                          <m:t>𝑘</m:t>
                        </m:r>
                        <m:r>
                          <a:rPr lang="en-CA" b="0" i="1" smtClean="0">
                            <a:latin typeface="Cambria Math" panose="02040503050406030204" pitchFamily="18" charset="0"/>
                          </a:rPr>
                          <m:t>/2</m:t>
                        </m:r>
                      </m:sup>
                    </m:sSup>
                    <m:sSub>
                      <m:sSubPr>
                        <m:ctrlPr>
                          <a:rPr lang="en-CA" i="1">
                            <a:latin typeface="Cambria Math" panose="02040503050406030204" pitchFamily="18" charset="0"/>
                          </a:rPr>
                        </m:ctrlPr>
                      </m:sSubPr>
                      <m:e>
                        <m:r>
                          <a:rPr lang="en-CA" i="1">
                            <a:latin typeface="Cambria Math" panose="02040503050406030204" pitchFamily="18" charset="0"/>
                          </a:rPr>
                          <m:t>𝑋</m:t>
                        </m:r>
                      </m:e>
                      <m:sub>
                        <m:r>
                          <a:rPr lang="en-CA" i="1">
                            <a:latin typeface="Cambria Math" panose="02040503050406030204" pitchFamily="18" charset="0"/>
                          </a:rPr>
                          <m:t>𝐿</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𝑋</m:t>
                        </m:r>
                      </m:e>
                      <m:sub>
                        <m:r>
                          <a:rPr lang="en-CA" i="1">
                            <a:latin typeface="Cambria Math" panose="02040503050406030204" pitchFamily="18" charset="0"/>
                          </a:rPr>
                          <m:t>𝑅</m:t>
                        </m:r>
                      </m:sub>
                    </m:sSub>
                    <m:r>
                      <a:rPr lang="en-CA" b="0" i="1" smtClean="0">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2</m:t>
                        </m:r>
                      </m:e>
                      <m:sup>
                        <m:r>
                          <a:rPr lang="en-CA" b="0" i="1" smtClean="0">
                            <a:latin typeface="Cambria Math" panose="02040503050406030204" pitchFamily="18" charset="0"/>
                          </a:rPr>
                          <m:t>𝑘</m:t>
                        </m:r>
                        <m:r>
                          <a:rPr lang="en-CA" b="0" i="1" smtClean="0">
                            <a:latin typeface="Cambria Math" panose="02040503050406030204" pitchFamily="18" charset="0"/>
                          </a:rPr>
                          <m:t>/2</m:t>
                        </m:r>
                      </m:sup>
                    </m:sSup>
                    <m:sSub>
                      <m:sSubPr>
                        <m:ctrlPr>
                          <a:rPr lang="en-CA" i="1">
                            <a:latin typeface="Cambria Math" panose="02040503050406030204" pitchFamily="18" charset="0"/>
                          </a:rPr>
                        </m:ctrlPr>
                      </m:sSubPr>
                      <m:e>
                        <m:r>
                          <a:rPr lang="en-CA" i="1">
                            <a:latin typeface="Cambria Math" panose="02040503050406030204" pitchFamily="18" charset="0"/>
                          </a:rPr>
                          <m:t>𝑌</m:t>
                        </m:r>
                      </m:e>
                      <m:sub>
                        <m:r>
                          <a:rPr lang="en-CA" i="1">
                            <a:latin typeface="Cambria Math" panose="02040503050406030204" pitchFamily="18" charset="0"/>
                          </a:rPr>
                          <m:t>𝐿</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𝑌</m:t>
                        </m:r>
                      </m:e>
                      <m:sub>
                        <m:r>
                          <a:rPr lang="en-CA" i="1">
                            <a:latin typeface="Cambria Math" panose="02040503050406030204" pitchFamily="18" charset="0"/>
                          </a:rPr>
                          <m:t>𝑅</m:t>
                        </m:r>
                      </m:sub>
                    </m:sSub>
                    <m:r>
                      <a:rPr lang="en-CA" b="0" i="1" smtClean="0">
                        <a:latin typeface="Cambria Math" panose="02040503050406030204" pitchFamily="18" charset="0"/>
                      </a:rPr>
                      <m:t>)</m:t>
                    </m:r>
                  </m:oMath>
                </a14:m>
                <a:endParaRPr lang="en-CA" dirty="0"/>
              </a:p>
              <a:p>
                <a14:m>
                  <m:oMath xmlns:m="http://schemas.openxmlformats.org/officeDocument/2006/math">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𝑘</m:t>
                        </m:r>
                      </m:sup>
                    </m:sSup>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𝑋</m:t>
                        </m:r>
                      </m:e>
                      <m:sub>
                        <m:r>
                          <a:rPr lang="en-CA" b="0" i="1" smtClean="0">
                            <a:solidFill>
                              <a:srgbClr val="FFFF00"/>
                            </a:solidFill>
                            <a:latin typeface="Cambria Math" panose="02040503050406030204" pitchFamily="18" charset="0"/>
                          </a:rPr>
                          <m:t>𝐿</m:t>
                        </m:r>
                      </m:sub>
                    </m:sSub>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𝑌</m:t>
                        </m:r>
                      </m:e>
                      <m:sub>
                        <m:r>
                          <a:rPr lang="en-CA" b="0" i="1" smtClean="0">
                            <a:solidFill>
                              <a:srgbClr val="FFFF00"/>
                            </a:solidFill>
                            <a:latin typeface="Cambria Math" panose="02040503050406030204" pitchFamily="18" charset="0"/>
                          </a:rPr>
                          <m:t>𝐿</m:t>
                        </m:r>
                      </m:sub>
                    </m:sSub>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𝑘</m:t>
                        </m:r>
                        <m:r>
                          <a:rPr lang="en-CA" b="0" i="1" smtClean="0">
                            <a:latin typeface="Cambria Math" panose="02040503050406030204" pitchFamily="18" charset="0"/>
                          </a:rPr>
                          <m:t>/2</m:t>
                        </m:r>
                      </m:sup>
                    </m:sSup>
                    <m:d>
                      <m:dPr>
                        <m:ctrlPr>
                          <a:rPr lang="en-CA" b="0" i="1" smtClean="0">
                            <a:latin typeface="Cambria Math" panose="02040503050406030204" pitchFamily="18" charset="0"/>
                          </a:rPr>
                        </m:ctrlPr>
                      </m:dPr>
                      <m:e>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𝑋</m:t>
                            </m:r>
                          </m:e>
                          <m:sub>
                            <m:r>
                              <a:rPr lang="en-CA" b="0" i="1" smtClean="0">
                                <a:solidFill>
                                  <a:srgbClr val="FFFF00"/>
                                </a:solidFill>
                                <a:latin typeface="Cambria Math" panose="02040503050406030204" pitchFamily="18" charset="0"/>
                              </a:rPr>
                              <m:t>𝐿</m:t>
                            </m:r>
                          </m:sub>
                        </m:sSub>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𝑌</m:t>
                            </m:r>
                          </m:e>
                          <m:sub>
                            <m:r>
                              <a:rPr lang="en-CA" b="0" i="1" smtClean="0">
                                <a:solidFill>
                                  <a:srgbClr val="FFFF00"/>
                                </a:solidFill>
                                <a:latin typeface="Cambria Math" panose="02040503050406030204" pitchFamily="18" charset="0"/>
                              </a:rPr>
                              <m:t>𝑅</m:t>
                            </m:r>
                          </m:sub>
                        </m:sSub>
                        <m:r>
                          <a:rPr lang="en-CA" b="0" i="1" smtClean="0">
                            <a:latin typeface="Cambria Math" panose="02040503050406030204" pitchFamily="18" charset="0"/>
                          </a:rPr>
                          <m:t>+</m:t>
                        </m:r>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𝑋</m:t>
                            </m:r>
                          </m:e>
                          <m:sub>
                            <m:r>
                              <a:rPr lang="en-CA" b="0" i="1" smtClean="0">
                                <a:solidFill>
                                  <a:srgbClr val="FFFF00"/>
                                </a:solidFill>
                                <a:latin typeface="Cambria Math" panose="02040503050406030204" pitchFamily="18" charset="0"/>
                              </a:rPr>
                              <m:t>𝑅</m:t>
                            </m:r>
                          </m:sub>
                        </m:sSub>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𝑌</m:t>
                            </m:r>
                          </m:e>
                          <m:sub>
                            <m:r>
                              <a:rPr lang="en-CA" b="0" i="1" smtClean="0">
                                <a:solidFill>
                                  <a:srgbClr val="FFFF00"/>
                                </a:solidFill>
                                <a:latin typeface="Cambria Math" panose="02040503050406030204" pitchFamily="18" charset="0"/>
                              </a:rPr>
                              <m:t>𝐿</m:t>
                            </m:r>
                          </m:sub>
                        </m:sSub>
                      </m:e>
                    </m:d>
                    <m:r>
                      <a:rPr lang="en-CA" b="0" i="1" smtClean="0">
                        <a:latin typeface="Cambria Math" panose="02040503050406030204" pitchFamily="18" charset="0"/>
                      </a:rPr>
                      <m:t>+</m:t>
                    </m:r>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𝑋</m:t>
                        </m:r>
                      </m:e>
                      <m:sub>
                        <m:r>
                          <a:rPr lang="en-CA" b="0" i="1" smtClean="0">
                            <a:solidFill>
                              <a:srgbClr val="FFFF00"/>
                            </a:solidFill>
                            <a:latin typeface="Cambria Math" panose="02040503050406030204" pitchFamily="18" charset="0"/>
                          </a:rPr>
                          <m:t>𝑅</m:t>
                        </m:r>
                      </m:sub>
                    </m:sSub>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𝑌</m:t>
                        </m:r>
                      </m:e>
                      <m:sub>
                        <m:r>
                          <a:rPr lang="en-CA" b="0" i="1" smtClean="0">
                            <a:solidFill>
                              <a:srgbClr val="FFFF00"/>
                            </a:solidFill>
                            <a:latin typeface="Cambria Math" panose="02040503050406030204" pitchFamily="18" charset="0"/>
                          </a:rPr>
                          <m:t>𝑅</m:t>
                        </m:r>
                      </m:sub>
                    </m:sSub>
                  </m:oMath>
                </a14:m>
                <a:endParaRPr lang="en-CA" dirty="0"/>
              </a:p>
              <a:p>
                <a:r>
                  <a:rPr lang="en-CA" dirty="0"/>
                  <a:t>Suggests a D&amp;C approach…</a:t>
                </a:r>
              </a:p>
              <a:p>
                <a:pPr lvl="1"/>
                <a:r>
                  <a:rPr lang="en-CA" b="1" dirty="0"/>
                  <a:t>Divide </a:t>
                </a:r>
                <a:r>
                  <a:rPr lang="en-CA" dirty="0"/>
                  <a:t>into four </a:t>
                </a:r>
                <a14:m>
                  <m:oMath xmlns:m="http://schemas.openxmlformats.org/officeDocument/2006/math">
                    <m:r>
                      <a:rPr lang="en-CA" b="0" i="1" smtClean="0">
                        <a:latin typeface="Cambria Math" panose="02040503050406030204" pitchFamily="18" charset="0"/>
                      </a:rPr>
                      <m:t>𝑘</m:t>
                    </m:r>
                    <m:r>
                      <a:rPr lang="en-CA" b="0" i="1" smtClean="0">
                        <a:latin typeface="Cambria Math" panose="02040503050406030204" pitchFamily="18" charset="0"/>
                      </a:rPr>
                      <m:t>/2</m:t>
                    </m:r>
                  </m:oMath>
                </a14:m>
                <a:r>
                  <a:rPr lang="en-CA" dirty="0"/>
                  <a:t>-bit multiplication </a:t>
                </a:r>
                <a:r>
                  <a:rPr lang="en-CA" b="1" dirty="0">
                    <a:solidFill>
                      <a:srgbClr val="FFFF00"/>
                    </a:solidFill>
                  </a:rPr>
                  <a:t>subproblems</a:t>
                </a:r>
              </a:p>
              <a:p>
                <a:pPr lvl="1"/>
                <a:r>
                  <a:rPr lang="en-CA" b="1" dirty="0"/>
                  <a:t>Conquer </a:t>
                </a:r>
                <a:r>
                  <a:rPr lang="en-CA" dirty="0"/>
                  <a:t>with recursive calls</a:t>
                </a:r>
              </a:p>
              <a:p>
                <a:pPr lvl="1"/>
                <a:r>
                  <a:rPr lang="en-CA" b="1" dirty="0"/>
                  <a:t>Combine </a:t>
                </a:r>
                <a:r>
                  <a:rPr lang="en-CA" dirty="0"/>
                  <a:t>with </a:t>
                </a:r>
                <a14:m>
                  <m:oMath xmlns:m="http://schemas.openxmlformats.org/officeDocument/2006/math">
                    <m:r>
                      <a:rPr lang="en-CA" b="0" i="1" dirty="0" smtClean="0">
                        <a:latin typeface="Cambria Math" panose="02040503050406030204" pitchFamily="18" charset="0"/>
                      </a:rPr>
                      <m:t>𝑘</m:t>
                    </m:r>
                  </m:oMath>
                </a14:m>
                <a:r>
                  <a:rPr lang="en-CA" dirty="0"/>
                  <a:t>-bit </a:t>
                </a:r>
                <a:r>
                  <a:rPr lang="en-CA" i="1" dirty="0"/>
                  <a:t>addition</a:t>
                </a:r>
                <a:r>
                  <a:rPr lang="en-CA" dirty="0"/>
                  <a:t> and bit</a:t>
                </a:r>
                <a:r>
                  <a:rPr lang="en-CA" i="1" dirty="0"/>
                  <a:t> shifting</a:t>
                </a:r>
                <a:endParaRPr lang="en-CA" i="1" dirty="0">
                  <a:solidFill>
                    <a:srgbClr val="FFFF00"/>
                  </a:solidFill>
                </a:endParaRPr>
              </a:p>
            </p:txBody>
          </p:sp>
        </mc:Choice>
        <mc:Fallback xmlns="">
          <p:sp>
            <p:nvSpPr>
              <p:cNvPr id="3" name="Content Placeholder 2">
                <a:extLst>
                  <a:ext uri="{FF2B5EF4-FFF2-40B4-BE49-F238E27FC236}">
                    <a16:creationId xmlns:a16="http://schemas.microsoft.com/office/drawing/2014/main" id="{A65D8603-98F5-4278-BB40-11F41EA4EE37}"/>
                  </a:ext>
                </a:extLst>
              </p:cNvPr>
              <p:cNvSpPr>
                <a:spLocks noGrp="1" noRot="1" noChangeAspect="1" noMove="1" noResize="1" noEditPoints="1" noAdjustHandles="1" noChangeArrowheads="1" noChangeShapeType="1" noTextEdit="1"/>
              </p:cNvSpPr>
              <p:nvPr>
                <p:ph idx="1"/>
              </p:nvPr>
            </p:nvSpPr>
            <p:spPr>
              <a:xfrm>
                <a:off x="1141413" y="1236374"/>
                <a:ext cx="9905998" cy="4842254"/>
              </a:xfrm>
              <a:blipFill>
                <a:blip r:embed="rId3"/>
                <a:stretch>
                  <a:fillRect l="-1600"/>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78BE4F68-3A2B-618B-E2A3-9C9130F3C15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53326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79234-105D-4BED-BADE-7DDA47161943}"/>
              </a:ext>
            </a:extLst>
          </p:cNvPr>
          <p:cNvPicPr>
            <a:picLocks noChangeAspect="1"/>
          </p:cNvPicPr>
          <p:nvPr/>
        </p:nvPicPr>
        <p:blipFill>
          <a:blip r:embed="rId2"/>
          <a:stretch>
            <a:fillRect/>
          </a:stretch>
        </p:blipFill>
        <p:spPr>
          <a:xfrm>
            <a:off x="1056534" y="716804"/>
            <a:ext cx="7054620" cy="4745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CB1B76-E485-4437-92B2-5A5FEF46AA41}"/>
                  </a:ext>
                </a:extLst>
              </p:cNvPr>
              <p:cNvSpPr txBox="1"/>
              <p:nvPr/>
            </p:nvSpPr>
            <p:spPr>
              <a:xfrm>
                <a:off x="1056534" y="5614321"/>
                <a:ext cx="7054620" cy="4754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400" b="1" dirty="0">
                    <a:solidFill>
                      <a:srgbClr val="000000"/>
                    </a:solidFill>
                  </a:rPr>
                  <a:t>Recall:</a:t>
                </a:r>
                <a:r>
                  <a:rPr lang="en-CA" sz="2400" b="0" dirty="0">
                    <a:solidFill>
                      <a:srgbClr val="000000"/>
                    </a:solidFill>
                  </a:rPr>
                  <a:t> </a:t>
                </a:r>
                <a14:m>
                  <m:oMath xmlns:m="http://schemas.openxmlformats.org/officeDocument/2006/math">
                    <m:r>
                      <a:rPr lang="en-CA" sz="2400" b="0" i="1" smtClean="0">
                        <a:solidFill>
                          <a:srgbClr val="000000"/>
                        </a:solidFill>
                        <a:latin typeface="Cambria Math" panose="02040503050406030204" pitchFamily="18" charset="0"/>
                      </a:rPr>
                      <m:t>𝑋𝑌</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sup>
                    </m:sSup>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𝐿</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𝐿</m:t>
                        </m:r>
                      </m:sub>
                    </m:sSub>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r>
                          <a:rPr lang="en-CA" sz="2400" b="0" i="1" smtClean="0">
                            <a:solidFill>
                              <a:srgbClr val="000000"/>
                            </a:solidFill>
                            <a:latin typeface="Cambria Math" panose="02040503050406030204" pitchFamily="18" charset="0"/>
                          </a:rPr>
                          <m:t>/2</m:t>
                        </m:r>
                      </m:sup>
                    </m:sSup>
                    <m:d>
                      <m:dPr>
                        <m:ctrlPr>
                          <a:rPr lang="en-CA" sz="2400" b="0" i="1" smtClean="0">
                            <a:solidFill>
                              <a:srgbClr val="000000"/>
                            </a:solidFill>
                            <a:latin typeface="Cambria Math" panose="02040503050406030204" pitchFamily="18" charset="0"/>
                          </a:rPr>
                        </m:ctrlPr>
                      </m:dPr>
                      <m:e>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𝐿</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𝑅</m:t>
                            </m:r>
                          </m:sub>
                        </m:sSub>
                        <m:r>
                          <a:rPr lang="en-CA" sz="2400" b="0" i="1" smtClean="0">
                            <a:solidFill>
                              <a:srgbClr val="000000"/>
                            </a:solidFill>
                            <a:latin typeface="Cambria Math" panose="02040503050406030204" pitchFamily="18" charset="0"/>
                          </a:rPr>
                          <m:t>+</m:t>
                        </m:r>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𝑅</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𝐿</m:t>
                            </m:r>
                          </m:sub>
                        </m:sSub>
                      </m:e>
                    </m:d>
                    <m:r>
                      <a:rPr lang="en-CA" sz="2400" b="0" i="1" smtClean="0">
                        <a:solidFill>
                          <a:srgbClr val="000000"/>
                        </a:solidFill>
                        <a:latin typeface="Cambria Math" panose="02040503050406030204" pitchFamily="18" charset="0"/>
                      </a:rPr>
                      <m:t>+</m:t>
                    </m:r>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𝑅</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𝑅</m:t>
                        </m:r>
                      </m:sub>
                    </m:sSub>
                  </m:oMath>
                </a14:m>
                <a:endParaRPr lang="en-CA" sz="2400" dirty="0">
                  <a:solidFill>
                    <a:srgbClr val="000000"/>
                  </a:solidFill>
                </a:endParaRPr>
              </a:p>
            </p:txBody>
          </p:sp>
        </mc:Choice>
        <mc:Fallback xmlns="">
          <p:sp>
            <p:nvSpPr>
              <p:cNvPr id="6" name="TextBox 5">
                <a:extLst>
                  <a:ext uri="{FF2B5EF4-FFF2-40B4-BE49-F238E27FC236}">
                    <a16:creationId xmlns:a16="http://schemas.microsoft.com/office/drawing/2014/main" id="{85CB1B76-E485-4437-92B2-5A5FEF46AA41}"/>
                  </a:ext>
                </a:extLst>
              </p:cNvPr>
              <p:cNvSpPr txBox="1">
                <a:spLocks noRot="1" noChangeAspect="1" noMove="1" noResize="1" noEditPoints="1" noAdjustHandles="1" noChangeArrowheads="1" noChangeShapeType="1" noTextEdit="1"/>
              </p:cNvSpPr>
              <p:nvPr/>
            </p:nvSpPr>
            <p:spPr>
              <a:xfrm>
                <a:off x="1056534" y="5614321"/>
                <a:ext cx="7054620" cy="475451"/>
              </a:xfrm>
              <a:prstGeom prst="rect">
                <a:avLst/>
              </a:prstGeom>
              <a:blipFill>
                <a:blip r:embed="rId3"/>
                <a:stretch>
                  <a:fillRect l="-1207" t="-6250" b="-26250"/>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435A4A29-978F-31C1-6FA3-AFF308CCC30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Rectangle 2">
            <a:extLst>
              <a:ext uri="{FF2B5EF4-FFF2-40B4-BE49-F238E27FC236}">
                <a16:creationId xmlns:a16="http://schemas.microsoft.com/office/drawing/2014/main" id="{2D24ECF9-BDBA-B4F8-034C-56A374DD8160}"/>
              </a:ext>
            </a:extLst>
          </p:cNvPr>
          <p:cNvSpPr/>
          <p:nvPr/>
        </p:nvSpPr>
        <p:spPr>
          <a:xfrm>
            <a:off x="7212310" y="1884029"/>
            <a:ext cx="4280626" cy="13457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Runtime?</a:t>
            </a:r>
          </a:p>
          <a:p>
            <a:pPr algn="ctr"/>
            <a:r>
              <a:rPr lang="en-CA" sz="2400" dirty="0"/>
              <a:t>(</a:t>
            </a:r>
            <a:r>
              <a:rPr lang="en-CA" sz="2400" b="1" dirty="0"/>
              <a:t>bit complexity </a:t>
            </a:r>
            <a:r>
              <a:rPr lang="en-CA" sz="2400" dirty="0"/>
              <a:t>model)</a:t>
            </a:r>
          </a:p>
        </p:txBody>
      </p:sp>
    </p:spTree>
    <p:extLst>
      <p:ext uri="{BB962C8B-B14F-4D97-AF65-F5344CB8AC3E}">
        <p14:creationId xmlns:p14="http://schemas.microsoft.com/office/powerpoint/2010/main" val="21054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ED5D5E-6F61-4EEE-A065-4C898D74D420}"/>
              </a:ext>
            </a:extLst>
          </p:cNvPr>
          <p:cNvPicPr>
            <a:picLocks noChangeAspect="1"/>
          </p:cNvPicPr>
          <p:nvPr/>
        </p:nvPicPr>
        <p:blipFill>
          <a:blip r:embed="rId2"/>
          <a:stretch>
            <a:fillRect/>
          </a:stretch>
        </p:blipFill>
        <p:spPr>
          <a:xfrm>
            <a:off x="227416" y="181430"/>
            <a:ext cx="7054620" cy="4745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5" name="Speech Bubble: Rectangle 4">
                <a:extLst>
                  <a:ext uri="{FF2B5EF4-FFF2-40B4-BE49-F238E27FC236}">
                    <a16:creationId xmlns:a16="http://schemas.microsoft.com/office/drawing/2014/main" id="{99900FE8-FDAF-43F5-8843-92B0FE46209B}"/>
                  </a:ext>
                </a:extLst>
              </p:cNvPr>
              <p:cNvSpPr/>
              <p:nvPr/>
            </p:nvSpPr>
            <p:spPr>
              <a:xfrm>
                <a:off x="3819157" y="205755"/>
                <a:ext cx="1115907" cy="421961"/>
              </a:xfrm>
              <a:prstGeom prst="wedgeRectCallout">
                <a:avLst>
                  <a:gd name="adj1" fmla="val -116407"/>
                  <a:gd name="adj2" fmla="val 40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m:oMathPara>
                </a14:m>
                <a:endParaRPr lang="en-CA" dirty="0"/>
              </a:p>
            </p:txBody>
          </p:sp>
        </mc:Choice>
        <mc:Fallback xmlns="">
          <p:sp>
            <p:nvSpPr>
              <p:cNvPr id="5" name="Speech Bubble: Rectangle 4">
                <a:extLst>
                  <a:ext uri="{FF2B5EF4-FFF2-40B4-BE49-F238E27FC236}">
                    <a16:creationId xmlns:a16="http://schemas.microsoft.com/office/drawing/2014/main" id="{99900FE8-FDAF-43F5-8843-92B0FE46209B}"/>
                  </a:ext>
                </a:extLst>
              </p:cNvPr>
              <p:cNvSpPr>
                <a:spLocks noRot="1" noChangeAspect="1" noMove="1" noResize="1" noEditPoints="1" noAdjustHandles="1" noChangeArrowheads="1" noChangeShapeType="1" noTextEdit="1"/>
              </p:cNvSpPr>
              <p:nvPr/>
            </p:nvSpPr>
            <p:spPr>
              <a:xfrm>
                <a:off x="3819157" y="205755"/>
                <a:ext cx="1115907" cy="421961"/>
              </a:xfrm>
              <a:prstGeom prst="wedgeRectCallout">
                <a:avLst>
                  <a:gd name="adj1" fmla="val -116407"/>
                  <a:gd name="adj2" fmla="val 40379"/>
                </a:avLst>
              </a:prstGeom>
              <a:blipFill>
                <a:blip r:embed="rId3"/>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9FC6865B-B344-41D9-B7E6-467959C73B58}"/>
                  </a:ext>
                </a:extLst>
              </p:cNvPr>
              <p:cNvSpPr/>
              <p:nvPr/>
            </p:nvSpPr>
            <p:spPr>
              <a:xfrm>
                <a:off x="3754726" y="1065904"/>
                <a:ext cx="1936028" cy="421961"/>
              </a:xfrm>
              <a:prstGeom prst="wedgeRectCallout">
                <a:avLst>
                  <a:gd name="adj1" fmla="val -108883"/>
                  <a:gd name="adj2" fmla="val 18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log</m:t>
                        </m:r>
                      </m:fName>
                      <m:e>
                        <m:r>
                          <a:rPr lang="en-CA" b="0" i="1" smtClean="0">
                            <a:latin typeface="Cambria Math" panose="02040503050406030204" pitchFamily="18" charset="0"/>
                          </a:rPr>
                          <m:t>𝑘</m:t>
                        </m:r>
                      </m:e>
                    </m:func>
                    <m:r>
                      <a:rPr lang="en-CA" b="0" i="1" smtClean="0">
                        <a:latin typeface="Cambria Math" panose="02040503050406030204" pitchFamily="18" charset="0"/>
                      </a:rPr>
                      <m:t>)</m:t>
                    </m:r>
                  </m:oMath>
                </a14:m>
                <a:r>
                  <a:rPr lang="en-CA" dirty="0"/>
                  <a:t> or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𝑘</m:t>
                        </m:r>
                      </m:e>
                    </m:d>
                  </m:oMath>
                </a14:m>
                <a:endParaRPr lang="en-CA" dirty="0"/>
              </a:p>
            </p:txBody>
          </p:sp>
        </mc:Choice>
        <mc:Fallback xmlns="">
          <p:sp>
            <p:nvSpPr>
              <p:cNvPr id="7" name="Speech Bubble: Rectangle 6">
                <a:extLst>
                  <a:ext uri="{FF2B5EF4-FFF2-40B4-BE49-F238E27FC236}">
                    <a16:creationId xmlns:a16="http://schemas.microsoft.com/office/drawing/2014/main" id="{9FC6865B-B344-41D9-B7E6-467959C73B58}"/>
                  </a:ext>
                </a:extLst>
              </p:cNvPr>
              <p:cNvSpPr>
                <a:spLocks noRot="1" noChangeAspect="1" noMove="1" noResize="1" noEditPoints="1" noAdjustHandles="1" noChangeArrowheads="1" noChangeShapeType="1" noTextEdit="1"/>
              </p:cNvSpPr>
              <p:nvPr/>
            </p:nvSpPr>
            <p:spPr>
              <a:xfrm>
                <a:off x="3754726" y="1065904"/>
                <a:ext cx="1936028" cy="421961"/>
              </a:xfrm>
              <a:prstGeom prst="wedgeRectCallout">
                <a:avLst>
                  <a:gd name="adj1" fmla="val -108883"/>
                  <a:gd name="adj2" fmla="val 18109"/>
                </a:avLst>
              </a:prstGeom>
              <a:blipFill>
                <a:blip r:embed="rId4"/>
                <a:stretch>
                  <a:fillRect b="-12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0497B5C6-2618-464D-97EA-25E2398B946F}"/>
                  </a:ext>
                </a:extLst>
              </p:cNvPr>
              <p:cNvSpPr/>
              <p:nvPr/>
            </p:nvSpPr>
            <p:spPr>
              <a:xfrm>
                <a:off x="3819157" y="2067269"/>
                <a:ext cx="1115907" cy="761483"/>
              </a:xfrm>
              <a:prstGeom prst="wedgeRectCallout">
                <a:avLst>
                  <a:gd name="adj1" fmla="val -146551"/>
                  <a:gd name="adj2" fmla="val 64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4</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𝑘</m:t>
                              </m:r>
                            </m:num>
                            <m:den>
                              <m:r>
                                <a:rPr lang="en-CA" b="0" i="1" smtClean="0">
                                  <a:latin typeface="Cambria Math" panose="02040503050406030204" pitchFamily="18" charset="0"/>
                                </a:rPr>
                                <m:t>2</m:t>
                              </m:r>
                            </m:den>
                          </m:f>
                        </m:e>
                      </m:d>
                    </m:oMath>
                  </m:oMathPara>
                </a14:m>
                <a:endParaRPr lang="en-CA" dirty="0"/>
              </a:p>
            </p:txBody>
          </p:sp>
        </mc:Choice>
        <mc:Fallback xmlns="">
          <p:sp>
            <p:nvSpPr>
              <p:cNvPr id="8" name="Speech Bubble: Rectangle 7">
                <a:extLst>
                  <a:ext uri="{FF2B5EF4-FFF2-40B4-BE49-F238E27FC236}">
                    <a16:creationId xmlns:a16="http://schemas.microsoft.com/office/drawing/2014/main" id="{0497B5C6-2618-464D-97EA-25E2398B946F}"/>
                  </a:ext>
                </a:extLst>
              </p:cNvPr>
              <p:cNvSpPr>
                <a:spLocks noRot="1" noChangeAspect="1" noMove="1" noResize="1" noEditPoints="1" noAdjustHandles="1" noChangeArrowheads="1" noChangeShapeType="1" noTextEdit="1"/>
              </p:cNvSpPr>
              <p:nvPr/>
            </p:nvSpPr>
            <p:spPr>
              <a:xfrm>
                <a:off x="3819157" y="2067269"/>
                <a:ext cx="1115907" cy="761483"/>
              </a:xfrm>
              <a:prstGeom prst="wedgeRectCallout">
                <a:avLst>
                  <a:gd name="adj1" fmla="val -146551"/>
                  <a:gd name="adj2" fmla="val 64851"/>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E7ADD383-5C12-4872-805E-03582EB0E76C}"/>
                  </a:ext>
                </a:extLst>
              </p:cNvPr>
              <p:cNvSpPr/>
              <p:nvPr/>
            </p:nvSpPr>
            <p:spPr>
              <a:xfrm>
                <a:off x="3685088" y="4191372"/>
                <a:ext cx="1115907" cy="421961"/>
              </a:xfrm>
              <a:prstGeom prst="wedgeRectCallout">
                <a:avLst>
                  <a:gd name="adj1" fmla="val -135087"/>
                  <a:gd name="adj2" fmla="val 25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m:oMathPara>
                </a14:m>
                <a:endParaRPr lang="en-CA" dirty="0"/>
              </a:p>
            </p:txBody>
          </p:sp>
        </mc:Choice>
        <mc:Fallback xmlns="">
          <p:sp>
            <p:nvSpPr>
              <p:cNvPr id="9" name="Speech Bubble: Rectangle 8">
                <a:extLst>
                  <a:ext uri="{FF2B5EF4-FFF2-40B4-BE49-F238E27FC236}">
                    <a16:creationId xmlns:a16="http://schemas.microsoft.com/office/drawing/2014/main" id="{E7ADD383-5C12-4872-805E-03582EB0E76C}"/>
                  </a:ext>
                </a:extLst>
              </p:cNvPr>
              <p:cNvSpPr>
                <a:spLocks noRot="1" noChangeAspect="1" noMove="1" noResize="1" noEditPoints="1" noAdjustHandles="1" noChangeArrowheads="1" noChangeShapeType="1" noTextEdit="1"/>
              </p:cNvSpPr>
              <p:nvPr/>
            </p:nvSpPr>
            <p:spPr>
              <a:xfrm>
                <a:off x="3685088" y="4191372"/>
                <a:ext cx="1115907" cy="421961"/>
              </a:xfrm>
              <a:prstGeom prst="wedgeRectCallout">
                <a:avLst>
                  <a:gd name="adj1" fmla="val -135087"/>
                  <a:gd name="adj2" fmla="val 25783"/>
                </a:avLst>
              </a:prstGeom>
              <a:blipFill>
                <a:blip r:embed="rId6"/>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C5146FC-7478-4B7F-9612-CDDC9849EDC7}"/>
                  </a:ext>
                </a:extLst>
              </p:cNvPr>
              <p:cNvSpPr>
                <a:spLocks noGrp="1"/>
              </p:cNvSpPr>
              <p:nvPr>
                <p:ph idx="1"/>
              </p:nvPr>
            </p:nvSpPr>
            <p:spPr>
              <a:xfrm>
                <a:off x="7505407" y="132660"/>
                <a:ext cx="4523928" cy="2162665"/>
              </a:xfrm>
            </p:spPr>
            <p:txBody>
              <a:bodyPr>
                <a:normAutofit fontScale="92500" lnSpcReduction="10000"/>
              </a:bodyPr>
              <a:lstStyle/>
              <a:p>
                <a:r>
                  <a:rPr lang="en-CA" dirty="0"/>
                  <a:t>Assume </a:t>
                </a:r>
                <a14:m>
                  <m:oMath xmlns:m="http://schemas.openxmlformats.org/officeDocument/2006/math">
                    <m:r>
                      <a:rPr lang="en-CA" b="0" i="1" smtClean="0">
                        <a:latin typeface="Cambria Math" panose="02040503050406030204" pitchFamily="18" charset="0"/>
                      </a:rPr>
                      <m:t>𝑘</m:t>
                    </m:r>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2</m:t>
                        </m:r>
                      </m:e>
                      <m:sup>
                        <m:r>
                          <a:rPr lang="en-CA" i="1">
                            <a:latin typeface="Cambria Math" panose="02040503050406030204" pitchFamily="18" charset="0"/>
                          </a:rPr>
                          <m:t>𝑗</m:t>
                        </m:r>
                      </m:sup>
                    </m:sSup>
                  </m:oMath>
                </a14:m>
                <a:r>
                  <a:rPr lang="en-CA" dirty="0"/>
                  <a:t> for ease</a:t>
                </a:r>
                <a:endParaRPr lang="en-CA"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=4</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CA" dirty="0"/>
                  <a:t>	</a:t>
                </a:r>
              </a:p>
              <a:p>
                <a:r>
                  <a:rPr lang="en-CA" dirty="0"/>
                  <a:t>Master theorem says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4</m:t>
                            </m:r>
                          </m:e>
                        </m:func>
                      </m:sup>
                    </m:sSup>
                    <m:r>
                      <a:rPr lang="en-CA" b="0" i="1" smtClean="0">
                        <a:latin typeface="Cambria Math" panose="02040503050406030204" pitchFamily="18" charset="0"/>
                      </a:rPr>
                      <m:t>)</m:t>
                    </m:r>
                    <m:r>
                      <a:rPr lang="en-US" b="0" i="1" smtClean="0">
                        <a:latin typeface="Cambria Math" panose="02040503050406030204" pitchFamily="18" charset="0"/>
                      </a:rPr>
                      <m:t>=</m:t>
                    </m:r>
                    <m:r>
                      <m:rPr>
                        <m:sty m:val="p"/>
                      </m:rPr>
                      <a:rPr lang="en-CA" b="0" i="0" smtClean="0">
                        <a:latin typeface="Cambria Math" panose="02040503050406030204" pitchFamily="18" charset="0"/>
                      </a:rPr>
                      <m:t>Θ</m:t>
                    </m:r>
                    <m:r>
                      <a:rPr lang="en-CA"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r>
                      <a:rPr lang="en-CA" b="0" i="1" smtClean="0">
                        <a:latin typeface="Cambria Math" panose="02040503050406030204" pitchFamily="18" charset="0"/>
                      </a:rPr>
                      <m:t>)</m:t>
                    </m:r>
                  </m:oMath>
                </a14:m>
                <a:endParaRPr lang="en-CA" dirty="0"/>
              </a:p>
            </p:txBody>
          </p:sp>
        </mc:Choice>
        <mc:Fallback xmlns="">
          <p:sp>
            <p:nvSpPr>
              <p:cNvPr id="12" name="Content Placeholder 2">
                <a:extLst>
                  <a:ext uri="{FF2B5EF4-FFF2-40B4-BE49-F238E27FC236}">
                    <a16:creationId xmlns:a16="http://schemas.microsoft.com/office/drawing/2014/main" id="{FC5146FC-7478-4B7F-9612-CDDC9849EDC7}"/>
                  </a:ext>
                </a:extLst>
              </p:cNvPr>
              <p:cNvSpPr>
                <a:spLocks noGrp="1" noRot="1" noChangeAspect="1" noMove="1" noResize="1" noEditPoints="1" noAdjustHandles="1" noChangeArrowheads="1" noChangeShapeType="1" noTextEdit="1"/>
              </p:cNvSpPr>
              <p:nvPr>
                <p:ph idx="1"/>
              </p:nvPr>
            </p:nvSpPr>
            <p:spPr>
              <a:xfrm>
                <a:off x="7505407" y="132660"/>
                <a:ext cx="4523928" cy="2162665"/>
              </a:xfrm>
              <a:blipFill>
                <a:blip r:embed="rId7"/>
                <a:stretch>
                  <a:fillRect l="-3100" t="-5070"/>
                </a:stretch>
              </a:blipFill>
            </p:spPr>
            <p:txBody>
              <a:bodyPr/>
              <a:lstStyle/>
              <a:p>
                <a:r>
                  <a:rPr lang="en-CA">
                    <a:noFill/>
                  </a:rPr>
                  <a:t> </a:t>
                </a:r>
              </a:p>
            </p:txBody>
          </p:sp>
        </mc:Fallback>
      </mc:AlternateContent>
      <p:sp>
        <p:nvSpPr>
          <p:cNvPr id="13" name="Speech Bubble: Rectangle 12">
            <a:extLst>
              <a:ext uri="{FF2B5EF4-FFF2-40B4-BE49-F238E27FC236}">
                <a16:creationId xmlns:a16="http://schemas.microsoft.com/office/drawing/2014/main" id="{FD8193E1-6863-4FB9-8702-947E91858B14}"/>
              </a:ext>
            </a:extLst>
          </p:cNvPr>
          <p:cNvSpPr/>
          <p:nvPr/>
        </p:nvSpPr>
        <p:spPr>
          <a:xfrm>
            <a:off x="7505407" y="2353439"/>
            <a:ext cx="4105185" cy="466614"/>
          </a:xfrm>
          <a:prstGeom prst="wedgeRectCallout">
            <a:avLst>
              <a:gd name="adj1" fmla="val 20442"/>
              <a:gd name="adj2" fmla="val -32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Same complexity </a:t>
            </a:r>
            <a:r>
              <a:rPr lang="en-US" dirty="0"/>
              <a:t>as brute force!</a:t>
            </a:r>
            <a:endParaRPr lang="en-CA" dirty="0"/>
          </a:p>
        </p:txBody>
      </p:sp>
      <p:grpSp>
        <p:nvGrpSpPr>
          <p:cNvPr id="14" name="Group 13">
            <a:extLst>
              <a:ext uri="{FF2B5EF4-FFF2-40B4-BE49-F238E27FC236}">
                <a16:creationId xmlns:a16="http://schemas.microsoft.com/office/drawing/2014/main" id="{CC9A233A-D4AC-4986-9C28-DF7BDAA0BE22}"/>
              </a:ext>
            </a:extLst>
          </p:cNvPr>
          <p:cNvGrpSpPr/>
          <p:nvPr/>
        </p:nvGrpSpPr>
        <p:grpSpPr>
          <a:xfrm>
            <a:off x="7419432" y="2878167"/>
            <a:ext cx="4681958" cy="3808971"/>
            <a:chOff x="7298121" y="2236734"/>
            <a:chExt cx="4762500" cy="3945320"/>
          </a:xfrm>
        </p:grpSpPr>
        <p:pic>
          <p:nvPicPr>
            <p:cNvPr id="15" name="Picture 14">
              <a:extLst>
                <a:ext uri="{FF2B5EF4-FFF2-40B4-BE49-F238E27FC236}">
                  <a16:creationId xmlns:a16="http://schemas.microsoft.com/office/drawing/2014/main" id="{1EDB0F27-53A9-4244-8DE8-841568C29576}"/>
                </a:ext>
              </a:extLst>
            </p:cNvPr>
            <p:cNvPicPr>
              <a:picLocks noChangeAspect="1"/>
            </p:cNvPicPr>
            <p:nvPr/>
          </p:nvPicPr>
          <p:blipFill rotWithShape="1">
            <a:blip r:embed="rId8"/>
            <a:srcRect b="30614"/>
            <a:stretch/>
          </p:blipFill>
          <p:spPr>
            <a:xfrm>
              <a:off x="7298121" y="2236734"/>
              <a:ext cx="4762500" cy="3357398"/>
            </a:xfrm>
            <a:prstGeom prst="rect">
              <a:avLst/>
            </a:prstGeom>
          </p:spPr>
        </p:pic>
        <p:pic>
          <p:nvPicPr>
            <p:cNvPr id="16" name="Picture 15">
              <a:extLst>
                <a:ext uri="{FF2B5EF4-FFF2-40B4-BE49-F238E27FC236}">
                  <a16:creationId xmlns:a16="http://schemas.microsoft.com/office/drawing/2014/main" id="{20FB5C6B-2CA9-4681-B2AC-05471C8B9FAB}"/>
                </a:ext>
              </a:extLst>
            </p:cNvPr>
            <p:cNvPicPr>
              <a:picLocks noChangeAspect="1"/>
            </p:cNvPicPr>
            <p:nvPr/>
          </p:nvPicPr>
          <p:blipFill rotWithShape="1">
            <a:blip r:embed="rId8"/>
            <a:srcRect t="87850"/>
            <a:stretch/>
          </p:blipFill>
          <p:spPr>
            <a:xfrm>
              <a:off x="7298121" y="5594132"/>
              <a:ext cx="4762500" cy="587922"/>
            </a:xfrm>
            <a:prstGeom prst="rect">
              <a:avLst/>
            </a:prstGeom>
          </p:spPr>
        </p:pic>
      </p:grpSp>
      <p:sp>
        <p:nvSpPr>
          <p:cNvPr id="18" name="Rectangle 17">
            <a:extLst>
              <a:ext uri="{FF2B5EF4-FFF2-40B4-BE49-F238E27FC236}">
                <a16:creationId xmlns:a16="http://schemas.microsoft.com/office/drawing/2014/main" id="{D7339A31-801A-45D1-AD2F-B2B9C75F3FF5}"/>
              </a:ext>
            </a:extLst>
          </p:cNvPr>
          <p:cNvSpPr/>
          <p:nvPr/>
        </p:nvSpPr>
        <p:spPr>
          <a:xfrm>
            <a:off x="3001410" y="5343606"/>
            <a:ext cx="4280626" cy="13457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Intuition: to get speedup, must reduce the </a:t>
            </a:r>
            <a:r>
              <a:rPr lang="en-CA" sz="2400" b="1" dirty="0"/>
              <a:t>number of subproblems</a:t>
            </a:r>
            <a:r>
              <a:rPr lang="en-CA" sz="2400" dirty="0"/>
              <a:t> or their </a:t>
            </a:r>
            <a:r>
              <a:rPr lang="en-CA" sz="2400" b="1" dirty="0"/>
              <a:t>size</a:t>
            </a:r>
          </a:p>
        </p:txBody>
      </p:sp>
      <p:sp>
        <p:nvSpPr>
          <p:cNvPr id="2" name="Slide Number Placeholder 1">
            <a:extLst>
              <a:ext uri="{FF2B5EF4-FFF2-40B4-BE49-F238E27FC236}">
                <a16:creationId xmlns:a16="http://schemas.microsoft.com/office/drawing/2014/main" id="{AC2C2884-1BDC-A40C-B26E-2439FE4F7723}"/>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9604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3"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4">
            <a:extLst>
              <a:ext uri="{FF2B5EF4-FFF2-40B4-BE49-F238E27FC236}">
                <a16:creationId xmlns:a16="http://schemas.microsoft.com/office/drawing/2014/main" id="{90E8323A-04D3-40E7-B000-2D37B00CB78B}"/>
              </a:ext>
            </a:extLst>
          </p:cNvPr>
          <p:cNvSpPr>
            <a:spLocks noGrp="1"/>
          </p:cNvSpPr>
          <p:nvPr>
            <p:ph idx="1"/>
          </p:nvPr>
        </p:nvSpPr>
        <p:spPr>
          <a:xfrm>
            <a:off x="262759" y="1236374"/>
            <a:ext cx="10784652" cy="1168371"/>
          </a:xfrm>
        </p:spPr>
        <p:txBody>
          <a:bodyPr>
            <a:normAutofit/>
          </a:bodyPr>
          <a:lstStyle/>
          <a:p>
            <a:r>
              <a:rPr lang="en-CA" dirty="0"/>
              <a:t>A point </a:t>
            </a:r>
            <a:r>
              <a:rPr lang="en-CA" b="1" dirty="0"/>
              <a:t>dominates</a:t>
            </a:r>
            <a:br>
              <a:rPr lang="en-CA" dirty="0"/>
            </a:br>
            <a:r>
              <a:rPr lang="en-CA" dirty="0"/>
              <a:t>everything to the </a:t>
            </a:r>
            <a:r>
              <a:rPr lang="en-CA" b="1" dirty="0"/>
              <a:t>southwest</a:t>
            </a:r>
          </a:p>
        </p:txBody>
      </p:sp>
      <p:sp>
        <p:nvSpPr>
          <p:cNvPr id="4" name="Title 3"/>
          <p:cNvSpPr>
            <a:spLocks noGrp="1"/>
          </p:cNvSpPr>
          <p:nvPr>
            <p:ph type="title"/>
          </p:nvPr>
        </p:nvSpPr>
        <p:spPr>
          <a:xfrm>
            <a:off x="36786" y="-2"/>
            <a:ext cx="11010625" cy="1028386"/>
          </a:xfrm>
        </p:spPr>
        <p:txBody>
          <a:bodyPr/>
          <a:lstStyle/>
          <a:p>
            <a:r>
              <a:rPr lang="en-CA" dirty="0"/>
              <a:t>Problem: </a:t>
            </a:r>
            <a:r>
              <a:rPr lang="en-CA" b="1" dirty="0"/>
              <a:t>Non-dominated points</a:t>
            </a:r>
          </a:p>
        </p:txBody>
      </p:sp>
      <p:grpSp>
        <p:nvGrpSpPr>
          <p:cNvPr id="6" name="Group 5">
            <a:extLst>
              <a:ext uri="{FF2B5EF4-FFF2-40B4-BE49-F238E27FC236}">
                <a16:creationId xmlns:a16="http://schemas.microsoft.com/office/drawing/2014/main" id="{BC52FD08-AB11-43BA-B195-5877BA0E5F48}"/>
              </a:ext>
            </a:extLst>
          </p:cNvPr>
          <p:cNvGrpSpPr/>
          <p:nvPr/>
        </p:nvGrpSpPr>
        <p:grpSpPr>
          <a:xfrm>
            <a:off x="2695605" y="2639351"/>
            <a:ext cx="4204676" cy="2512557"/>
            <a:chOff x="2171932" y="2603587"/>
            <a:chExt cx="4204676" cy="2512557"/>
          </a:xfrm>
        </p:grpSpPr>
        <p:cxnSp>
          <p:nvCxnSpPr>
            <p:cNvPr id="9" name="Straight Arrow Connector 8">
              <a:extLst>
                <a:ext uri="{FF2B5EF4-FFF2-40B4-BE49-F238E27FC236}">
                  <a16:creationId xmlns:a16="http://schemas.microsoft.com/office/drawing/2014/main" id="{07F52050-EA36-4273-B76C-5EC95309E5B5}"/>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6310FE5-F11E-45C7-9C13-C6DBD0E48E62}"/>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3D478A0-470F-4EBD-B0BB-88A5CF5B5F8B}"/>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17" name="TextBox 16">
                  <a:extLst>
                    <a:ext uri="{FF2B5EF4-FFF2-40B4-BE49-F238E27FC236}">
                      <a16:creationId xmlns:a16="http://schemas.microsoft.com/office/drawing/2014/main" id="{A3D478A0-470F-4EBD-B0BB-88A5CF5B5F8B}"/>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29913D9-232F-4CF9-9B77-39A46577C40D}"/>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0" name="TextBox 19">
                  <a:extLst>
                    <a:ext uri="{FF2B5EF4-FFF2-40B4-BE49-F238E27FC236}">
                      <a16:creationId xmlns:a16="http://schemas.microsoft.com/office/drawing/2014/main" id="{729913D9-232F-4CF9-9B77-39A46577C40D}"/>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3"/>
                  <a:stretch>
                    <a:fillRect b="-8197"/>
                  </a:stretch>
                </a:blipFill>
              </p:spPr>
              <p:txBody>
                <a:bodyPr/>
                <a:lstStyle/>
                <a:p>
                  <a:r>
                    <a:rPr lang="en-CA">
                      <a:noFill/>
                    </a:rPr>
                    <a:t> </a:t>
                  </a:r>
                </a:p>
              </p:txBody>
            </p:sp>
          </mc:Fallback>
        </mc:AlternateContent>
      </p:grpSp>
      <p:sp>
        <p:nvSpPr>
          <p:cNvPr id="24" name="Speech Bubble: Rectangle 23">
            <a:extLst>
              <a:ext uri="{FF2B5EF4-FFF2-40B4-BE49-F238E27FC236}">
                <a16:creationId xmlns:a16="http://schemas.microsoft.com/office/drawing/2014/main" id="{50C2001B-96DA-433B-A7EA-4A390D874469}"/>
              </a:ext>
            </a:extLst>
          </p:cNvPr>
          <p:cNvSpPr/>
          <p:nvPr/>
        </p:nvSpPr>
        <p:spPr>
          <a:xfrm>
            <a:off x="5126122" y="2936649"/>
            <a:ext cx="2443656" cy="686399"/>
          </a:xfrm>
          <a:prstGeom prst="wedgeRectCallout">
            <a:avLst>
              <a:gd name="adj1" fmla="val -69670"/>
              <a:gd name="adj2" fmla="val 61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other point dominates me</a:t>
            </a:r>
            <a:endParaRPr lang="en-CA" dirty="0"/>
          </a:p>
        </p:txBody>
      </p:sp>
      <p:sp>
        <p:nvSpPr>
          <p:cNvPr id="25" name="Speech Bubble: Rectangle 24">
            <a:extLst>
              <a:ext uri="{FF2B5EF4-FFF2-40B4-BE49-F238E27FC236}">
                <a16:creationId xmlns:a16="http://schemas.microsoft.com/office/drawing/2014/main" id="{ADF06B99-0A7E-4089-B77D-418877FE2720}"/>
              </a:ext>
            </a:extLst>
          </p:cNvPr>
          <p:cNvSpPr/>
          <p:nvPr/>
        </p:nvSpPr>
        <p:spPr>
          <a:xfrm>
            <a:off x="6036358" y="1866003"/>
            <a:ext cx="2819640" cy="641314"/>
          </a:xfrm>
          <a:prstGeom prst="wedgeRectCallout">
            <a:avLst>
              <a:gd name="adj1" fmla="val -14365"/>
              <a:gd name="adj2" fmla="val 123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 I am a</a:t>
            </a:r>
            <a:br>
              <a:rPr lang="en-US" b="1" dirty="0"/>
            </a:br>
            <a:r>
              <a:rPr lang="en-US" b="1" dirty="0"/>
              <a:t>non-dominated point</a:t>
            </a:r>
            <a:endParaRPr lang="en-CA" b="1" dirty="0"/>
          </a:p>
        </p:txBody>
      </p:sp>
      <p:sp>
        <p:nvSpPr>
          <p:cNvPr id="8" name="Oval 7">
            <a:extLst>
              <a:ext uri="{FF2B5EF4-FFF2-40B4-BE49-F238E27FC236}">
                <a16:creationId xmlns:a16="http://schemas.microsoft.com/office/drawing/2014/main" id="{5734F8F0-A42B-4E1C-BDE9-39CAA97B9955}"/>
              </a:ext>
            </a:extLst>
          </p:cNvPr>
          <p:cNvSpPr/>
          <p:nvPr/>
        </p:nvSpPr>
        <p:spPr>
          <a:xfrm>
            <a:off x="2971770" y="328587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5DD26127-2659-49C4-8B1B-801ACB2A1D6C}"/>
              </a:ext>
            </a:extLst>
          </p:cNvPr>
          <p:cNvSpPr/>
          <p:nvPr/>
        </p:nvSpPr>
        <p:spPr>
          <a:xfrm>
            <a:off x="3384750" y="342900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38F7C70E-7212-4BD0-8875-4F26F843D17A}"/>
              </a:ext>
            </a:extLst>
          </p:cNvPr>
          <p:cNvSpPr/>
          <p:nvPr/>
        </p:nvSpPr>
        <p:spPr>
          <a:xfrm>
            <a:off x="3191082" y="362304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D20B67DB-9756-4D56-B749-D54286C08693}"/>
              </a:ext>
            </a:extLst>
          </p:cNvPr>
          <p:cNvSpPr/>
          <p:nvPr/>
        </p:nvSpPr>
        <p:spPr>
          <a:xfrm>
            <a:off x="3387277" y="387101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841E6709-3528-40D9-94AE-A3FAE20E0291}"/>
              </a:ext>
            </a:extLst>
          </p:cNvPr>
          <p:cNvSpPr/>
          <p:nvPr/>
        </p:nvSpPr>
        <p:spPr>
          <a:xfrm>
            <a:off x="3579001" y="3054509"/>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581F856D-B804-46DC-AFF3-4F99BECDAD1A}"/>
              </a:ext>
            </a:extLst>
          </p:cNvPr>
          <p:cNvSpPr/>
          <p:nvPr/>
        </p:nvSpPr>
        <p:spPr>
          <a:xfrm>
            <a:off x="3962765" y="381989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0D978526-DB0B-41D0-8D90-FEEEC55E0BBA}"/>
              </a:ext>
            </a:extLst>
          </p:cNvPr>
          <p:cNvSpPr/>
          <p:nvPr/>
        </p:nvSpPr>
        <p:spPr>
          <a:xfrm>
            <a:off x="3579000" y="419064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E2EC36B2-4995-4A12-A09F-9A73F2CC89F3}"/>
              </a:ext>
            </a:extLst>
          </p:cNvPr>
          <p:cNvSpPr/>
          <p:nvPr/>
        </p:nvSpPr>
        <p:spPr>
          <a:xfrm>
            <a:off x="3193609" y="456279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FF8400E0-453A-483D-BAA9-C11DF7ED9467}"/>
              </a:ext>
            </a:extLst>
          </p:cNvPr>
          <p:cNvSpPr/>
          <p:nvPr/>
        </p:nvSpPr>
        <p:spPr>
          <a:xfrm>
            <a:off x="4706240" y="420058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03036827-47C8-40A2-974F-5AD82F9ABB83}"/>
              </a:ext>
            </a:extLst>
          </p:cNvPr>
          <p:cNvSpPr/>
          <p:nvPr/>
        </p:nvSpPr>
        <p:spPr>
          <a:xfrm>
            <a:off x="4528731" y="461297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5017D364-5251-4220-AFDF-C414CED039B7}"/>
              </a:ext>
            </a:extLst>
          </p:cNvPr>
          <p:cNvSpPr/>
          <p:nvPr/>
        </p:nvSpPr>
        <p:spPr>
          <a:xfrm>
            <a:off x="4900854" y="477820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D186D1F6-D48E-4E92-B242-E1205B16F6F1}"/>
              </a:ext>
            </a:extLst>
          </p:cNvPr>
          <p:cNvSpPr/>
          <p:nvPr/>
        </p:nvSpPr>
        <p:spPr>
          <a:xfrm>
            <a:off x="5844051" y="477820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46093A4E-9592-4CB3-B833-6D88D9916092}"/>
              </a:ext>
            </a:extLst>
          </p:cNvPr>
          <p:cNvSpPr/>
          <p:nvPr/>
        </p:nvSpPr>
        <p:spPr>
          <a:xfrm>
            <a:off x="4490407" y="367947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F0A900DD-C82A-4768-A24C-1A6706A26FAC}"/>
              </a:ext>
            </a:extLst>
          </p:cNvPr>
          <p:cNvSpPr/>
          <p:nvPr/>
        </p:nvSpPr>
        <p:spPr>
          <a:xfrm>
            <a:off x="5654168" y="402186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B61D6C52-89B3-413D-B1C7-E7A21F42A50C}"/>
              </a:ext>
            </a:extLst>
          </p:cNvPr>
          <p:cNvSpPr/>
          <p:nvPr/>
        </p:nvSpPr>
        <p:spPr>
          <a:xfrm>
            <a:off x="6568943" y="458291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38613779-EC07-4E08-BAC1-302BFDBAA2BA}"/>
              </a:ext>
            </a:extLst>
          </p:cNvPr>
          <p:cNvSpPr/>
          <p:nvPr/>
        </p:nvSpPr>
        <p:spPr>
          <a:xfrm>
            <a:off x="2750996" y="3872150"/>
            <a:ext cx="1266367" cy="1271786"/>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Oval 48">
            <a:extLst>
              <a:ext uri="{FF2B5EF4-FFF2-40B4-BE49-F238E27FC236}">
                <a16:creationId xmlns:a16="http://schemas.microsoft.com/office/drawing/2014/main" id="{5E39CB06-93B0-42A8-888A-D5961AEA543C}"/>
              </a:ext>
            </a:extLst>
          </p:cNvPr>
          <p:cNvSpPr/>
          <p:nvPr/>
        </p:nvSpPr>
        <p:spPr>
          <a:xfrm>
            <a:off x="3967190" y="3811927"/>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a:extLst>
              <a:ext uri="{FF2B5EF4-FFF2-40B4-BE49-F238E27FC236}">
                <a16:creationId xmlns:a16="http://schemas.microsoft.com/office/drawing/2014/main" id="{A55EBB56-5776-48CD-B51D-5D4D3E8D3981}"/>
              </a:ext>
            </a:extLst>
          </p:cNvPr>
          <p:cNvSpPr/>
          <p:nvPr/>
        </p:nvSpPr>
        <p:spPr>
          <a:xfrm>
            <a:off x="2757274" y="3736754"/>
            <a:ext cx="1794009" cy="1407181"/>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a:extLst>
              <a:ext uri="{FF2B5EF4-FFF2-40B4-BE49-F238E27FC236}">
                <a16:creationId xmlns:a16="http://schemas.microsoft.com/office/drawing/2014/main" id="{99A6C96D-5135-4227-8F19-6E992445C618}"/>
              </a:ext>
            </a:extLst>
          </p:cNvPr>
          <p:cNvSpPr/>
          <p:nvPr/>
        </p:nvSpPr>
        <p:spPr>
          <a:xfrm>
            <a:off x="4501110" y="3676532"/>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EF929A93-21AA-464C-A7AB-4A415BE83DF9}"/>
              </a:ext>
            </a:extLst>
          </p:cNvPr>
          <p:cNvSpPr/>
          <p:nvPr/>
        </p:nvSpPr>
        <p:spPr>
          <a:xfrm>
            <a:off x="2757273" y="3113976"/>
            <a:ext cx="873496" cy="2045899"/>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a:extLst>
              <a:ext uri="{FF2B5EF4-FFF2-40B4-BE49-F238E27FC236}">
                <a16:creationId xmlns:a16="http://schemas.microsoft.com/office/drawing/2014/main" id="{FA8F1C05-4B1B-4FAB-8C47-1DF57AE7EB2D}"/>
              </a:ext>
            </a:extLst>
          </p:cNvPr>
          <p:cNvSpPr/>
          <p:nvPr/>
        </p:nvSpPr>
        <p:spPr>
          <a:xfrm>
            <a:off x="3580596" y="3053754"/>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2FC1D39F-0FE1-4790-8D26-BFB16231C19A}"/>
              </a:ext>
            </a:extLst>
          </p:cNvPr>
          <p:cNvSpPr/>
          <p:nvPr/>
        </p:nvSpPr>
        <p:spPr>
          <a:xfrm>
            <a:off x="4499781" y="3679973"/>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3" name="Rectangle 62">
            <a:extLst>
              <a:ext uri="{FF2B5EF4-FFF2-40B4-BE49-F238E27FC236}">
                <a16:creationId xmlns:a16="http://schemas.microsoft.com/office/drawing/2014/main" id="{CD1E8AB7-2776-41A1-881D-BFA80D135902}"/>
              </a:ext>
            </a:extLst>
          </p:cNvPr>
          <p:cNvSpPr/>
          <p:nvPr/>
        </p:nvSpPr>
        <p:spPr>
          <a:xfrm>
            <a:off x="2744971" y="4080664"/>
            <a:ext cx="2965396" cy="1063272"/>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a:extLst>
              <a:ext uri="{FF2B5EF4-FFF2-40B4-BE49-F238E27FC236}">
                <a16:creationId xmlns:a16="http://schemas.microsoft.com/office/drawing/2014/main" id="{434E7672-32A0-4273-BE7F-A3508C2651B2}"/>
              </a:ext>
            </a:extLst>
          </p:cNvPr>
          <p:cNvSpPr/>
          <p:nvPr/>
        </p:nvSpPr>
        <p:spPr>
          <a:xfrm>
            <a:off x="5660194" y="4020441"/>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5" name="Rectangle 64">
            <a:extLst>
              <a:ext uri="{FF2B5EF4-FFF2-40B4-BE49-F238E27FC236}">
                <a16:creationId xmlns:a16="http://schemas.microsoft.com/office/drawing/2014/main" id="{4C04D756-CA19-4CA6-89F0-9FFB6AFEF355}"/>
              </a:ext>
            </a:extLst>
          </p:cNvPr>
          <p:cNvSpPr/>
          <p:nvPr/>
        </p:nvSpPr>
        <p:spPr>
          <a:xfrm>
            <a:off x="2740988" y="4635168"/>
            <a:ext cx="3883710" cy="508767"/>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a:extLst>
              <a:ext uri="{FF2B5EF4-FFF2-40B4-BE49-F238E27FC236}">
                <a16:creationId xmlns:a16="http://schemas.microsoft.com/office/drawing/2014/main" id="{5C733A1E-73B8-4C29-9581-B33AE8B80571}"/>
              </a:ext>
            </a:extLst>
          </p:cNvPr>
          <p:cNvSpPr/>
          <p:nvPr/>
        </p:nvSpPr>
        <p:spPr>
          <a:xfrm>
            <a:off x="6574525" y="4574946"/>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0EE080BD-5774-C77F-424F-CBEAD59F82C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1189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13" grpId="0" animBg="1"/>
      <p:bldP spid="49" grpId="0" animBg="1"/>
      <p:bldP spid="56" grpId="0" animBg="1"/>
      <p:bldP spid="57" grpId="0" animBg="1"/>
      <p:bldP spid="60" grpId="0" animBg="1"/>
      <p:bldP spid="61" grpId="0" animBg="1"/>
      <p:bldP spid="62" grpId="0" animBg="1"/>
      <p:bldP spid="63" grpId="0" animBg="1"/>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A7F3CE-5B61-4CF5-98A3-9EDDFCF26E43}"/>
                  </a:ext>
                </a:extLst>
              </p:cNvPr>
              <p:cNvSpPr>
                <a:spLocks noGrp="1"/>
              </p:cNvSpPr>
              <p:nvPr>
                <p:ph idx="1"/>
              </p:nvPr>
            </p:nvSpPr>
            <p:spPr>
              <a:xfrm>
                <a:off x="1143001" y="770091"/>
                <a:ext cx="9905998" cy="4597756"/>
              </a:xfrm>
            </p:spPr>
            <p:txBody>
              <a:bodyPr>
                <a:normAutofit/>
              </a:bodyPr>
              <a:lstStyle/>
              <a:p>
                <a:pPr algn="l"/>
                <a:r>
                  <a:rPr lang="en-US" b="0" i="0" dirty="0">
                    <a:solidFill>
                      <a:srgbClr val="CAC8C6"/>
                    </a:solidFill>
                    <a:effectLst/>
                    <a:latin typeface="BreveText"/>
                  </a:rPr>
                  <a:t>For millennia it was widely thought that </a:t>
                </a:r>
                <a14:m>
                  <m:oMath xmlns:m="http://schemas.openxmlformats.org/officeDocument/2006/math">
                    <m:r>
                      <a:rPr lang="en-CA" b="0" i="1" smtClean="0">
                        <a:solidFill>
                          <a:srgbClr val="CAC8C6"/>
                        </a:solidFill>
                        <a:effectLst/>
                        <a:latin typeface="Cambria Math" panose="02040503050406030204" pitchFamily="18" charset="0"/>
                      </a:rPr>
                      <m:t>𝑂</m:t>
                    </m:r>
                    <m:r>
                      <a:rPr lang="en-CA" b="0" i="1" smtClean="0">
                        <a:solidFill>
                          <a:srgbClr val="CAC8C6"/>
                        </a:solidFill>
                        <a:effectLst/>
                        <a:latin typeface="Cambria Math" panose="02040503050406030204" pitchFamily="18" charset="0"/>
                      </a:rPr>
                      <m:t>(</m:t>
                    </m:r>
                    <m:sSup>
                      <m:sSupPr>
                        <m:ctrlPr>
                          <a:rPr lang="en-CA" b="0" i="1" smtClean="0">
                            <a:solidFill>
                              <a:srgbClr val="CAC8C6"/>
                            </a:solidFill>
                            <a:effectLst/>
                            <a:latin typeface="Cambria Math" panose="02040503050406030204" pitchFamily="18" charset="0"/>
                          </a:rPr>
                        </m:ctrlPr>
                      </m:sSupPr>
                      <m:e>
                        <m:r>
                          <a:rPr lang="en-CA" b="0" i="1" smtClean="0">
                            <a:solidFill>
                              <a:srgbClr val="CAC8C6"/>
                            </a:solidFill>
                            <a:effectLst/>
                            <a:latin typeface="Cambria Math" panose="02040503050406030204" pitchFamily="18" charset="0"/>
                          </a:rPr>
                          <m:t>𝑛</m:t>
                        </m:r>
                      </m:e>
                      <m:sup>
                        <m:r>
                          <a:rPr lang="en-CA" b="0" i="1" smtClean="0">
                            <a:solidFill>
                              <a:srgbClr val="CAC8C6"/>
                            </a:solidFill>
                            <a:effectLst/>
                            <a:latin typeface="Cambria Math" panose="02040503050406030204" pitchFamily="18" charset="0"/>
                          </a:rPr>
                          <m:t>2</m:t>
                        </m:r>
                      </m:sup>
                    </m:sSup>
                    <m:r>
                      <a:rPr lang="en-CA" b="0" i="1" smtClean="0">
                        <a:solidFill>
                          <a:srgbClr val="CAC8C6"/>
                        </a:solidFill>
                        <a:effectLst/>
                        <a:latin typeface="Cambria Math" panose="02040503050406030204" pitchFamily="18" charset="0"/>
                      </a:rPr>
                      <m:t>)</m:t>
                    </m:r>
                  </m:oMath>
                </a14:m>
                <a:r>
                  <a:rPr lang="en-US" b="0" i="0" dirty="0">
                    <a:solidFill>
                      <a:srgbClr val="CAC8C6"/>
                    </a:solidFill>
                    <a:effectLst/>
                    <a:latin typeface="BreveText"/>
                  </a:rPr>
                  <a:t> multiplication was optimal.</a:t>
                </a:r>
              </a:p>
              <a:p>
                <a:pPr algn="l"/>
                <a:r>
                  <a:rPr lang="en-US" b="0" i="0" dirty="0">
                    <a:solidFill>
                      <a:srgbClr val="CAC8C6"/>
                    </a:solidFill>
                    <a:effectLst/>
                    <a:latin typeface="BreveText"/>
                  </a:rPr>
                  <a:t>Then in 1960, the 23-year-old Russian mathematician Anatoly Karatsuba took a seminar led by Andrey Kolmogorov, one of the great mathematicians of the 20th century.</a:t>
                </a:r>
              </a:p>
              <a:p>
                <a:pPr algn="l"/>
                <a:r>
                  <a:rPr lang="en-US" b="0" i="0" dirty="0">
                    <a:solidFill>
                      <a:srgbClr val="CAC8C6"/>
                    </a:solidFill>
                    <a:effectLst/>
                    <a:latin typeface="BreveText"/>
                  </a:rPr>
                  <a:t>Kolmogorov asserted that there was no general procedure for doing multiplication that required fewer than </a:t>
                </a:r>
                <a:r>
                  <a:rPr lang="en-US" b="0" i="1" dirty="0">
                    <a:solidFill>
                      <a:srgbClr val="CAC8C6"/>
                    </a:solidFill>
                    <a:effectLst/>
                    <a:latin typeface="BreveText"/>
                  </a:rPr>
                  <a:t>n</a:t>
                </a:r>
                <a:r>
                  <a:rPr lang="en-US" b="0" i="0" baseline="30000" dirty="0">
                    <a:solidFill>
                      <a:srgbClr val="CAC8C6"/>
                    </a:solidFill>
                    <a:effectLst/>
                    <a:latin typeface="BreveText"/>
                  </a:rPr>
                  <a:t>2</a:t>
                </a:r>
                <a:r>
                  <a:rPr lang="en-US" b="0" i="0" dirty="0">
                    <a:solidFill>
                      <a:srgbClr val="CAC8C6"/>
                    </a:solidFill>
                    <a:effectLst/>
                    <a:latin typeface="BreveText"/>
                  </a:rPr>
                  <a:t> steps.</a:t>
                </a:r>
              </a:p>
              <a:p>
                <a:pPr algn="l"/>
                <a:r>
                  <a:rPr lang="en-US" b="0" i="0" dirty="0">
                    <a:solidFill>
                      <a:srgbClr val="CAC8C6"/>
                    </a:solidFill>
                    <a:effectLst/>
                    <a:latin typeface="BreveText"/>
                  </a:rPr>
                  <a:t>Karatsuba thought there was—and after a </a:t>
                </a:r>
                <a:r>
                  <a:rPr lang="en-US" b="1" i="0" dirty="0">
                    <a:solidFill>
                      <a:srgbClr val="CAC8C6"/>
                    </a:solidFill>
                    <a:effectLst/>
                    <a:latin typeface="BreveText"/>
                  </a:rPr>
                  <a:t>week</a:t>
                </a:r>
                <a:r>
                  <a:rPr lang="en-US" b="0" i="0" dirty="0">
                    <a:solidFill>
                      <a:srgbClr val="CAC8C6"/>
                    </a:solidFill>
                    <a:effectLst/>
                    <a:latin typeface="BreveText"/>
                  </a:rPr>
                  <a:t> of searching, he found it.</a:t>
                </a:r>
              </a:p>
            </p:txBody>
          </p:sp>
        </mc:Choice>
        <mc:Fallback xmlns="">
          <p:sp>
            <p:nvSpPr>
              <p:cNvPr id="3" name="Content Placeholder 2">
                <a:extLst>
                  <a:ext uri="{FF2B5EF4-FFF2-40B4-BE49-F238E27FC236}">
                    <a16:creationId xmlns:a16="http://schemas.microsoft.com/office/drawing/2014/main" id="{12A7F3CE-5B61-4CF5-98A3-9EDDFCF26E43}"/>
                  </a:ext>
                </a:extLst>
              </p:cNvPr>
              <p:cNvSpPr>
                <a:spLocks noGrp="1" noRot="1" noChangeAspect="1" noMove="1" noResize="1" noEditPoints="1" noAdjustHandles="1" noChangeArrowheads="1" noChangeShapeType="1" noTextEdit="1"/>
              </p:cNvSpPr>
              <p:nvPr>
                <p:ph idx="1"/>
              </p:nvPr>
            </p:nvSpPr>
            <p:spPr>
              <a:xfrm>
                <a:off x="1143001" y="770091"/>
                <a:ext cx="9905998" cy="4597756"/>
              </a:xfrm>
              <a:blipFill>
                <a:blip r:embed="rId3"/>
                <a:stretch>
                  <a:fillRect l="-1108" t="-1192" r="-739"/>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E0A84375-B933-4AF8-BAFF-2B2508A7E0B0}"/>
              </a:ext>
            </a:extLst>
          </p:cNvPr>
          <p:cNvSpPr txBox="1"/>
          <p:nvPr/>
        </p:nvSpPr>
        <p:spPr>
          <a:xfrm>
            <a:off x="2915264" y="5834130"/>
            <a:ext cx="6096000" cy="646331"/>
          </a:xfrm>
          <a:prstGeom prst="rect">
            <a:avLst/>
          </a:prstGeom>
          <a:noFill/>
        </p:spPr>
        <p:txBody>
          <a:bodyPr wrap="square">
            <a:spAutoFit/>
          </a:bodyPr>
          <a:lstStyle/>
          <a:p>
            <a:r>
              <a:rPr lang="en-CA" dirty="0"/>
              <a:t>https://www.wired.com/story/mathematicians-discover-the-perfect-way-to-multiply/</a:t>
            </a:r>
          </a:p>
        </p:txBody>
      </p:sp>
      <p:sp>
        <p:nvSpPr>
          <p:cNvPr id="2" name="Slide Number Placeholder 1">
            <a:extLst>
              <a:ext uri="{FF2B5EF4-FFF2-40B4-BE49-F238E27FC236}">
                <a16:creationId xmlns:a16="http://schemas.microsoft.com/office/drawing/2014/main" id="{9CF6279E-54E2-AF55-AF1E-8A893DE48DE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19306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D853-CA53-4778-AF33-8A070800883D}"/>
              </a:ext>
            </a:extLst>
          </p:cNvPr>
          <p:cNvSpPr>
            <a:spLocks noGrp="1"/>
          </p:cNvSpPr>
          <p:nvPr>
            <p:ph type="title"/>
          </p:nvPr>
        </p:nvSpPr>
        <p:spPr/>
        <p:txBody>
          <a:bodyPr/>
          <a:lstStyle/>
          <a:p>
            <a:r>
              <a:rPr lang="en-CA" dirty="0"/>
              <a:t>Karatsuba’s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91E0BF-0A76-4763-AA8C-090DEC292A51}"/>
                  </a:ext>
                </a:extLst>
              </p:cNvPr>
              <p:cNvSpPr>
                <a:spLocks noGrp="1"/>
              </p:cNvSpPr>
              <p:nvPr>
                <p:ph idx="1"/>
              </p:nvPr>
            </p:nvSpPr>
            <p:spPr>
              <a:xfrm>
                <a:off x="1141412" y="933351"/>
                <a:ext cx="10641555" cy="5604845"/>
              </a:xfrm>
            </p:spPr>
            <p:txBody>
              <a:bodyPr>
                <a:normAutofit/>
              </a:bodyPr>
              <a:lstStyle/>
              <a:p>
                <a:r>
                  <a:rPr lang="en-CA" dirty="0"/>
                  <a:t>Let’s optimize from </a:t>
                </a:r>
                <a:r>
                  <a:rPr lang="en-CA" b="1" u="sng" dirty="0"/>
                  <a:t>four</a:t>
                </a:r>
                <a:r>
                  <a:rPr lang="en-CA" dirty="0"/>
                  <a:t> subproblems to </a:t>
                </a:r>
                <a:r>
                  <a:rPr lang="en-CA" b="1" u="sng" dirty="0"/>
                  <a:t>three</a:t>
                </a:r>
              </a:p>
              <a:p>
                <a:endParaRPr lang="en-CA" dirty="0"/>
              </a:p>
              <a:p>
                <a:r>
                  <a:rPr lang="en-CA" dirty="0"/>
                  <a:t>Idea: compute </a:t>
                </a:r>
                <a14:m>
                  <m:oMath xmlns:m="http://schemas.openxmlformats.org/officeDocument/2006/math">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𝑿</m:t>
                        </m:r>
                      </m:e>
                      <m:sub>
                        <m:r>
                          <a:rPr lang="en-CA" sz="2800" b="1" i="1" smtClean="0">
                            <a:solidFill>
                              <a:srgbClr val="57D3FF"/>
                            </a:solidFill>
                            <a:latin typeface="Cambria Math" panose="02040503050406030204" pitchFamily="18" charset="0"/>
                          </a:rPr>
                          <m:t>𝑳</m:t>
                        </m:r>
                      </m:sub>
                    </m:sSub>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𝒀</m:t>
                        </m:r>
                      </m:e>
                      <m:sub>
                        <m:r>
                          <a:rPr lang="en-CA" sz="2800" b="1" i="1" smtClean="0">
                            <a:solidFill>
                              <a:srgbClr val="57D3FF"/>
                            </a:solidFill>
                            <a:latin typeface="Cambria Math" panose="02040503050406030204" pitchFamily="18" charset="0"/>
                          </a:rPr>
                          <m:t>𝑹</m:t>
                        </m:r>
                      </m:sub>
                    </m:sSub>
                    <m:r>
                      <a:rPr lang="en-CA" sz="2800" b="1" i="1" smtClean="0">
                        <a:solidFill>
                          <a:srgbClr val="57D3FF"/>
                        </a:solidFill>
                        <a:latin typeface="Cambria Math" panose="02040503050406030204" pitchFamily="18" charset="0"/>
                      </a:rPr>
                      <m:t>+</m:t>
                    </m:r>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𝑿</m:t>
                        </m:r>
                      </m:e>
                      <m:sub>
                        <m:r>
                          <a:rPr lang="en-CA" sz="2800" b="1" i="1" smtClean="0">
                            <a:solidFill>
                              <a:srgbClr val="57D3FF"/>
                            </a:solidFill>
                            <a:latin typeface="Cambria Math" panose="02040503050406030204" pitchFamily="18" charset="0"/>
                          </a:rPr>
                          <m:t>𝑹</m:t>
                        </m:r>
                      </m:sub>
                    </m:sSub>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𝒀</m:t>
                        </m:r>
                      </m:e>
                      <m:sub>
                        <m:r>
                          <a:rPr lang="en-CA" sz="2800" b="1" i="1" smtClean="0">
                            <a:solidFill>
                              <a:srgbClr val="57D3FF"/>
                            </a:solidFill>
                            <a:latin typeface="Cambria Math" panose="02040503050406030204" pitchFamily="18" charset="0"/>
                          </a:rPr>
                          <m:t>𝑳</m:t>
                        </m:r>
                      </m:sub>
                    </m:sSub>
                  </m:oMath>
                </a14:m>
                <a:r>
                  <a:rPr lang="en-CA" dirty="0"/>
                  <a:t> with only </a:t>
                </a:r>
                <a:r>
                  <a:rPr lang="en-CA" b="1" dirty="0"/>
                  <a:t>one multiplication</a:t>
                </a:r>
              </a:p>
              <a:p>
                <a:r>
                  <a:rPr lang="en-CA" dirty="0"/>
                  <a:t>Note </a:t>
                </a:r>
                <a14:m>
                  <m:oMath xmlns:m="http://schemas.openxmlformats.org/officeDocument/2006/math">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𝑿</m:t>
                        </m:r>
                      </m:e>
                      <m:sub>
                        <m:r>
                          <a:rPr lang="en-CA" sz="2800" b="1" i="1" smtClean="0">
                            <a:solidFill>
                              <a:srgbClr val="57D3FF"/>
                            </a:solidFill>
                            <a:latin typeface="Cambria Math" panose="02040503050406030204" pitchFamily="18" charset="0"/>
                          </a:rPr>
                          <m:t>𝑳</m:t>
                        </m:r>
                      </m:sub>
                    </m:sSub>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𝒀</m:t>
                        </m:r>
                      </m:e>
                      <m:sub>
                        <m:r>
                          <a:rPr lang="en-CA" sz="2800" b="1" i="1" smtClean="0">
                            <a:solidFill>
                              <a:srgbClr val="57D3FF"/>
                            </a:solidFill>
                            <a:latin typeface="Cambria Math" panose="02040503050406030204" pitchFamily="18" charset="0"/>
                          </a:rPr>
                          <m:t>𝑹</m:t>
                        </m:r>
                      </m:sub>
                    </m:sSub>
                    <m:r>
                      <a:rPr lang="en-CA" sz="2800" b="1" i="1" smtClean="0">
                        <a:solidFill>
                          <a:srgbClr val="57D3FF"/>
                        </a:solidFill>
                        <a:latin typeface="Cambria Math" panose="02040503050406030204" pitchFamily="18" charset="0"/>
                      </a:rPr>
                      <m:t>+</m:t>
                    </m:r>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𝑿</m:t>
                        </m:r>
                      </m:e>
                      <m:sub>
                        <m:r>
                          <a:rPr lang="en-CA" sz="2800" b="1" i="1" smtClean="0">
                            <a:solidFill>
                              <a:srgbClr val="57D3FF"/>
                            </a:solidFill>
                            <a:latin typeface="Cambria Math" panose="02040503050406030204" pitchFamily="18" charset="0"/>
                          </a:rPr>
                          <m:t>𝑹</m:t>
                        </m:r>
                      </m:sub>
                    </m:sSub>
                    <m:sSub>
                      <m:sSubPr>
                        <m:ctrlPr>
                          <a:rPr lang="en-CA" sz="2800" b="1" i="1" smtClean="0">
                            <a:solidFill>
                              <a:srgbClr val="57D3FF"/>
                            </a:solidFill>
                            <a:latin typeface="Cambria Math" panose="02040503050406030204" pitchFamily="18" charset="0"/>
                          </a:rPr>
                        </m:ctrlPr>
                      </m:sSubPr>
                      <m:e>
                        <m:r>
                          <a:rPr lang="en-CA" sz="2800" b="1" i="1" smtClean="0">
                            <a:solidFill>
                              <a:srgbClr val="57D3FF"/>
                            </a:solidFill>
                            <a:latin typeface="Cambria Math" panose="02040503050406030204" pitchFamily="18" charset="0"/>
                          </a:rPr>
                          <m:t>𝒀</m:t>
                        </m:r>
                      </m:e>
                      <m:sub>
                        <m:r>
                          <a:rPr lang="en-CA" sz="2800" b="1" i="1" smtClean="0">
                            <a:solidFill>
                              <a:srgbClr val="57D3FF"/>
                            </a:solidFill>
                            <a:latin typeface="Cambria Math" panose="02040503050406030204" pitchFamily="18" charset="0"/>
                          </a:rPr>
                          <m:t>𝑳</m:t>
                        </m:r>
                      </m:sub>
                    </m:sSub>
                  </m:oMath>
                </a14:m>
                <a:r>
                  <a:rPr lang="en-CA" dirty="0"/>
                  <a:t> appears in </a:t>
                </a:r>
                <a14:m>
                  <m:oMath xmlns:m="http://schemas.openxmlformats.org/officeDocument/2006/math">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𝑿</m:t>
                        </m:r>
                      </m:e>
                      <m:sub>
                        <m:r>
                          <a:rPr lang="en-CA" b="1" i="1" smtClean="0">
                            <a:latin typeface="Cambria Math" panose="02040503050406030204" pitchFamily="18" charset="0"/>
                          </a:rPr>
                          <m:t>𝑳</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𝑿</m:t>
                        </m:r>
                      </m:e>
                      <m:sub>
                        <m:r>
                          <a:rPr lang="en-CA" b="1" i="1" smtClean="0">
                            <a:latin typeface="Cambria Math" panose="02040503050406030204" pitchFamily="18" charset="0"/>
                          </a:rPr>
                          <m:t>𝑹</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𝒀</m:t>
                        </m:r>
                      </m:e>
                      <m:sub>
                        <m:r>
                          <a:rPr lang="en-CA" b="1" i="1" smtClean="0">
                            <a:latin typeface="Cambria Math" panose="02040503050406030204" pitchFamily="18" charset="0"/>
                          </a:rPr>
                          <m:t>𝑳</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𝒀</m:t>
                        </m:r>
                      </m:e>
                      <m:sub>
                        <m:r>
                          <a:rPr lang="en-CA" b="1" i="1" smtClean="0">
                            <a:latin typeface="Cambria Math" panose="02040503050406030204" pitchFamily="18" charset="0"/>
                          </a:rPr>
                          <m:t>𝑹</m:t>
                        </m:r>
                      </m:sub>
                    </m:sSub>
                    <m:r>
                      <a:rPr lang="en-CA" b="1" i="1" smtClean="0">
                        <a:latin typeface="Cambria Math" panose="02040503050406030204" pitchFamily="18" charset="0"/>
                      </a:rPr>
                      <m:t>)</m:t>
                    </m:r>
                  </m:oMath>
                </a14:m>
                <a:endParaRPr lang="en-CA" b="1" dirty="0"/>
              </a:p>
              <a:p>
                <a14:m>
                  <m:oMath xmlns:m="http://schemas.openxmlformats.org/officeDocument/2006/math">
                    <m:d>
                      <m:dPr>
                        <m:ctrlPr>
                          <a:rPr lang="en-CA" b="1" i="1" smtClean="0">
                            <a:latin typeface="Cambria Math" panose="02040503050406030204" pitchFamily="18" charset="0"/>
                          </a:rPr>
                        </m:ctrlPr>
                      </m:dPr>
                      <m:e>
                        <m:sSub>
                          <m:sSubPr>
                            <m:ctrlPr>
                              <a:rPr lang="en-CA" b="1" i="1" smtClean="0">
                                <a:latin typeface="Cambria Math" panose="02040503050406030204" pitchFamily="18" charset="0"/>
                              </a:rPr>
                            </m:ctrlPr>
                          </m:sSubPr>
                          <m:e>
                            <m:r>
                              <a:rPr lang="en-CA" b="1" i="1" smtClean="0">
                                <a:latin typeface="Cambria Math" panose="02040503050406030204" pitchFamily="18" charset="0"/>
                              </a:rPr>
                              <m:t>𝑿</m:t>
                            </m:r>
                          </m:e>
                          <m:sub>
                            <m:r>
                              <a:rPr lang="en-CA" b="1" i="1" smtClean="0">
                                <a:latin typeface="Cambria Math" panose="02040503050406030204" pitchFamily="18" charset="0"/>
                              </a:rPr>
                              <m:t>𝑳</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𝑿</m:t>
                            </m:r>
                          </m:e>
                          <m:sub>
                            <m:r>
                              <a:rPr lang="en-CA" b="1" i="1" smtClean="0">
                                <a:latin typeface="Cambria Math" panose="02040503050406030204" pitchFamily="18" charset="0"/>
                              </a:rPr>
                              <m:t>𝑹</m:t>
                            </m:r>
                          </m:sub>
                        </m:sSub>
                      </m:e>
                    </m:d>
                    <m:d>
                      <m:dPr>
                        <m:ctrlPr>
                          <a:rPr lang="en-CA" b="1" i="1" smtClean="0">
                            <a:latin typeface="Cambria Math" panose="02040503050406030204" pitchFamily="18" charset="0"/>
                          </a:rPr>
                        </m:ctrlPr>
                      </m:dPr>
                      <m:e>
                        <m:sSub>
                          <m:sSubPr>
                            <m:ctrlPr>
                              <a:rPr lang="en-CA" b="1" i="1" smtClean="0">
                                <a:latin typeface="Cambria Math" panose="02040503050406030204" pitchFamily="18" charset="0"/>
                              </a:rPr>
                            </m:ctrlPr>
                          </m:sSubPr>
                          <m:e>
                            <m:r>
                              <a:rPr lang="en-CA" b="1" i="1" smtClean="0">
                                <a:latin typeface="Cambria Math" panose="02040503050406030204" pitchFamily="18" charset="0"/>
                              </a:rPr>
                              <m:t>𝒀</m:t>
                            </m:r>
                          </m:e>
                          <m:sub>
                            <m:r>
                              <a:rPr lang="en-CA" b="1" i="1" smtClean="0">
                                <a:latin typeface="Cambria Math" panose="02040503050406030204" pitchFamily="18" charset="0"/>
                              </a:rPr>
                              <m:t>𝑳</m:t>
                            </m:r>
                          </m:sub>
                        </m:sSub>
                        <m:r>
                          <a:rPr lang="en-CA" b="1" i="1" smtClean="0">
                            <a:latin typeface="Cambria Math" panose="02040503050406030204" pitchFamily="18" charset="0"/>
                          </a:rPr>
                          <m:t>+</m:t>
                        </m:r>
                        <m:sSub>
                          <m:sSubPr>
                            <m:ctrlPr>
                              <a:rPr lang="en-CA" b="1" i="1" smtClean="0">
                                <a:latin typeface="Cambria Math" panose="02040503050406030204" pitchFamily="18" charset="0"/>
                              </a:rPr>
                            </m:ctrlPr>
                          </m:sSubPr>
                          <m:e>
                            <m:r>
                              <a:rPr lang="en-CA" b="1" i="1" smtClean="0">
                                <a:latin typeface="Cambria Math" panose="02040503050406030204" pitchFamily="18" charset="0"/>
                              </a:rPr>
                              <m:t>𝒀</m:t>
                            </m:r>
                          </m:e>
                          <m:sub>
                            <m:r>
                              <a:rPr lang="en-CA" b="1" i="1" smtClean="0">
                                <a:latin typeface="Cambria Math" panose="02040503050406030204" pitchFamily="18" charset="0"/>
                              </a:rPr>
                              <m:t>𝑹</m:t>
                            </m:r>
                          </m:sub>
                        </m:sSub>
                      </m:e>
                    </m:d>
                    <m:r>
                      <a:rPr lang="en-CA" b="1" i="1" smtClean="0">
                        <a:latin typeface="Cambria Math" panose="02040503050406030204" pitchFamily="18" charset="0"/>
                      </a:rPr>
                      <m:t>=</m:t>
                    </m:r>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𝑿</m:t>
                        </m:r>
                      </m:e>
                      <m:sub>
                        <m:r>
                          <a:rPr lang="en-CA" b="1" i="1" smtClean="0">
                            <a:solidFill>
                              <a:srgbClr val="FFFF00"/>
                            </a:solidFill>
                            <a:latin typeface="Cambria Math" panose="02040503050406030204" pitchFamily="18" charset="0"/>
                          </a:rPr>
                          <m:t>𝑳</m:t>
                        </m:r>
                      </m:sub>
                    </m:sSub>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𝒀</m:t>
                        </m:r>
                      </m:e>
                      <m:sub>
                        <m:r>
                          <a:rPr lang="en-CA" b="1" i="1" smtClean="0">
                            <a:solidFill>
                              <a:srgbClr val="FFFF00"/>
                            </a:solidFill>
                            <a:latin typeface="Cambria Math" panose="02040503050406030204" pitchFamily="18" charset="0"/>
                          </a:rPr>
                          <m:t>𝑳</m:t>
                        </m:r>
                      </m:sub>
                    </m:sSub>
                    <m:r>
                      <a:rPr lang="en-CA" b="1" i="1" smtClean="0">
                        <a:latin typeface="Cambria Math" panose="02040503050406030204" pitchFamily="18" charset="0"/>
                      </a:rPr>
                      <m:t>+</m:t>
                    </m:r>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𝑿</m:t>
                        </m:r>
                      </m:e>
                      <m:sub>
                        <m:r>
                          <a:rPr lang="en-CA" b="1" i="1" smtClean="0">
                            <a:solidFill>
                              <a:srgbClr val="57D3FF"/>
                            </a:solidFill>
                            <a:latin typeface="Cambria Math" panose="02040503050406030204" pitchFamily="18" charset="0"/>
                          </a:rPr>
                          <m:t>𝑳</m:t>
                        </m:r>
                      </m:sub>
                    </m:sSub>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𝒀</m:t>
                        </m:r>
                      </m:e>
                      <m:sub>
                        <m:r>
                          <a:rPr lang="en-CA" b="1" i="1" smtClean="0">
                            <a:solidFill>
                              <a:srgbClr val="57D3FF"/>
                            </a:solidFill>
                            <a:latin typeface="Cambria Math" panose="02040503050406030204" pitchFamily="18" charset="0"/>
                          </a:rPr>
                          <m:t>𝑹</m:t>
                        </m:r>
                      </m:sub>
                    </m:sSub>
                    <m:r>
                      <a:rPr lang="en-CA" b="1" i="1" smtClean="0">
                        <a:solidFill>
                          <a:srgbClr val="57D3FF"/>
                        </a:solidFill>
                        <a:latin typeface="Cambria Math" panose="02040503050406030204" pitchFamily="18" charset="0"/>
                      </a:rPr>
                      <m:t>+</m:t>
                    </m:r>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𝑿</m:t>
                        </m:r>
                      </m:e>
                      <m:sub>
                        <m:r>
                          <a:rPr lang="en-CA" b="1" i="1" smtClean="0">
                            <a:solidFill>
                              <a:srgbClr val="57D3FF"/>
                            </a:solidFill>
                            <a:latin typeface="Cambria Math" panose="02040503050406030204" pitchFamily="18" charset="0"/>
                          </a:rPr>
                          <m:t>𝑹</m:t>
                        </m:r>
                      </m:sub>
                    </m:sSub>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𝒀</m:t>
                        </m:r>
                      </m:e>
                      <m:sub>
                        <m:r>
                          <a:rPr lang="en-CA" b="1" i="1" smtClean="0">
                            <a:solidFill>
                              <a:srgbClr val="57D3FF"/>
                            </a:solidFill>
                            <a:latin typeface="Cambria Math" panose="02040503050406030204" pitchFamily="18" charset="0"/>
                          </a:rPr>
                          <m:t>𝑳</m:t>
                        </m:r>
                      </m:sub>
                    </m:sSub>
                    <m:r>
                      <a:rPr lang="en-CA" b="1" i="1" smtClean="0">
                        <a:latin typeface="Cambria Math" panose="02040503050406030204" pitchFamily="18" charset="0"/>
                      </a:rPr>
                      <m:t>+</m:t>
                    </m:r>
                    <m:sSub>
                      <m:sSubPr>
                        <m:ctrlPr>
                          <a:rPr lang="en-CA" b="1" i="1" smtClean="0">
                            <a:solidFill>
                              <a:srgbClr val="92D050"/>
                            </a:solidFill>
                            <a:latin typeface="Cambria Math" panose="02040503050406030204" pitchFamily="18" charset="0"/>
                          </a:rPr>
                        </m:ctrlPr>
                      </m:sSubPr>
                      <m:e>
                        <m:r>
                          <a:rPr lang="en-CA" b="1" i="1" smtClean="0">
                            <a:solidFill>
                              <a:srgbClr val="92D050"/>
                            </a:solidFill>
                            <a:latin typeface="Cambria Math" panose="02040503050406030204" pitchFamily="18" charset="0"/>
                          </a:rPr>
                          <m:t>𝑿</m:t>
                        </m:r>
                      </m:e>
                      <m:sub>
                        <m:r>
                          <a:rPr lang="en-CA" b="1" i="1" smtClean="0">
                            <a:solidFill>
                              <a:srgbClr val="92D050"/>
                            </a:solidFill>
                            <a:latin typeface="Cambria Math" panose="02040503050406030204" pitchFamily="18" charset="0"/>
                          </a:rPr>
                          <m:t>𝑹</m:t>
                        </m:r>
                      </m:sub>
                    </m:sSub>
                    <m:sSub>
                      <m:sSubPr>
                        <m:ctrlPr>
                          <a:rPr lang="en-CA" b="1" i="1" smtClean="0">
                            <a:solidFill>
                              <a:srgbClr val="92D050"/>
                            </a:solidFill>
                            <a:latin typeface="Cambria Math" panose="02040503050406030204" pitchFamily="18" charset="0"/>
                          </a:rPr>
                        </m:ctrlPr>
                      </m:sSubPr>
                      <m:e>
                        <m:r>
                          <a:rPr lang="en-CA" b="1" i="1" smtClean="0">
                            <a:solidFill>
                              <a:srgbClr val="92D050"/>
                            </a:solidFill>
                            <a:latin typeface="Cambria Math" panose="02040503050406030204" pitchFamily="18" charset="0"/>
                          </a:rPr>
                          <m:t>𝒀</m:t>
                        </m:r>
                      </m:e>
                      <m:sub>
                        <m:r>
                          <a:rPr lang="en-CA" b="1" i="1" smtClean="0">
                            <a:solidFill>
                              <a:srgbClr val="92D050"/>
                            </a:solidFill>
                            <a:latin typeface="Cambria Math" panose="02040503050406030204" pitchFamily="18" charset="0"/>
                          </a:rPr>
                          <m:t>𝑹</m:t>
                        </m:r>
                      </m:sub>
                    </m:sSub>
                  </m:oMath>
                </a14:m>
                <a:endParaRPr lang="en-CA" b="1" dirty="0"/>
              </a:p>
              <a:p>
                <a:r>
                  <a:rPr lang="en-CA" dirty="0"/>
                  <a:t>Let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𝑇</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𝐿</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𝑅</m:t>
                        </m:r>
                      </m:sub>
                    </m:sSub>
                  </m:oMath>
                </a14:m>
                <a:r>
                  <a:rPr lang="en-CA"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𝑌</m:t>
                        </m:r>
                      </m:e>
                      <m:sub>
                        <m:r>
                          <a:rPr lang="en-CA" b="0" i="1" smtClean="0">
                            <a:latin typeface="Cambria Math" panose="02040503050406030204" pitchFamily="18" charset="0"/>
                          </a:rPr>
                          <m:t>𝑇</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𝑌</m:t>
                        </m:r>
                      </m:e>
                      <m:sub>
                        <m:r>
                          <a:rPr lang="en-CA" b="0" i="1" smtClean="0">
                            <a:latin typeface="Cambria Math" panose="02040503050406030204" pitchFamily="18" charset="0"/>
                          </a:rPr>
                          <m:t>𝐿</m:t>
                        </m:r>
                      </m:sub>
                    </m:sSub>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𝑌</m:t>
                        </m:r>
                      </m:e>
                      <m:sub>
                        <m:r>
                          <a:rPr lang="en-CA" b="0" i="1" smtClean="0">
                            <a:latin typeface="Cambria Math" panose="02040503050406030204" pitchFamily="18" charset="0"/>
                          </a:rPr>
                          <m:t>𝑅</m:t>
                        </m:r>
                      </m:sub>
                    </m:sSub>
                  </m:oMath>
                </a14:m>
                <a:endParaRPr lang="en-CA" dirty="0"/>
              </a:p>
              <a:p>
                <a:r>
                  <a:rPr lang="en-CA" dirty="0"/>
                  <a:t>Then </a:t>
                </a:r>
                <a14:m>
                  <m:oMath xmlns:m="http://schemas.openxmlformats.org/officeDocument/2006/math">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𝑿</m:t>
                        </m:r>
                      </m:e>
                      <m:sub>
                        <m:r>
                          <a:rPr lang="en-CA" b="1" i="1" smtClean="0">
                            <a:solidFill>
                              <a:srgbClr val="57D3FF"/>
                            </a:solidFill>
                            <a:latin typeface="Cambria Math" panose="02040503050406030204" pitchFamily="18" charset="0"/>
                          </a:rPr>
                          <m:t>𝑳</m:t>
                        </m:r>
                      </m:sub>
                    </m:sSub>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𝒀</m:t>
                        </m:r>
                      </m:e>
                      <m:sub>
                        <m:r>
                          <a:rPr lang="en-CA" b="1" i="1" smtClean="0">
                            <a:solidFill>
                              <a:srgbClr val="57D3FF"/>
                            </a:solidFill>
                            <a:latin typeface="Cambria Math" panose="02040503050406030204" pitchFamily="18" charset="0"/>
                          </a:rPr>
                          <m:t>𝑹</m:t>
                        </m:r>
                      </m:sub>
                    </m:sSub>
                    <m:r>
                      <a:rPr lang="en-CA" b="1" i="1" smtClean="0">
                        <a:solidFill>
                          <a:srgbClr val="57D3FF"/>
                        </a:solidFill>
                        <a:latin typeface="Cambria Math" panose="02040503050406030204" pitchFamily="18" charset="0"/>
                      </a:rPr>
                      <m:t>+</m:t>
                    </m:r>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𝑿</m:t>
                        </m:r>
                      </m:e>
                      <m:sub>
                        <m:r>
                          <a:rPr lang="en-CA" b="1" i="1" smtClean="0">
                            <a:solidFill>
                              <a:srgbClr val="57D3FF"/>
                            </a:solidFill>
                            <a:latin typeface="Cambria Math" panose="02040503050406030204" pitchFamily="18" charset="0"/>
                          </a:rPr>
                          <m:t>𝑹</m:t>
                        </m:r>
                      </m:sub>
                    </m:sSub>
                    <m:sSub>
                      <m:sSubPr>
                        <m:ctrlPr>
                          <a:rPr lang="en-CA" b="1" i="1" smtClean="0">
                            <a:solidFill>
                              <a:srgbClr val="57D3FF"/>
                            </a:solidFill>
                            <a:latin typeface="Cambria Math" panose="02040503050406030204" pitchFamily="18" charset="0"/>
                          </a:rPr>
                        </m:ctrlPr>
                      </m:sSubPr>
                      <m:e>
                        <m:r>
                          <a:rPr lang="en-CA" b="1" i="1" smtClean="0">
                            <a:solidFill>
                              <a:srgbClr val="57D3FF"/>
                            </a:solidFill>
                            <a:latin typeface="Cambria Math" panose="02040503050406030204" pitchFamily="18" charset="0"/>
                          </a:rPr>
                          <m:t>𝒀</m:t>
                        </m:r>
                      </m:e>
                      <m:sub>
                        <m:r>
                          <a:rPr lang="en-CA" b="1" i="1" smtClean="0">
                            <a:solidFill>
                              <a:srgbClr val="57D3FF"/>
                            </a:solidFill>
                            <a:latin typeface="Cambria Math" panose="02040503050406030204" pitchFamily="18" charset="0"/>
                          </a:rPr>
                          <m:t>𝑳</m:t>
                        </m:r>
                      </m:sub>
                    </m:sSub>
                    <m:r>
                      <a:rPr lang="en-CA" b="1" i="1" smtClean="0">
                        <a:solidFill>
                          <a:srgbClr val="FFFFFF"/>
                        </a:solidFill>
                        <a:latin typeface="Cambria Math" panose="02040503050406030204" pitchFamily="18" charset="0"/>
                      </a:rPr>
                      <m:t>=</m:t>
                    </m:r>
                    <m:sSub>
                      <m:sSubPr>
                        <m:ctrlPr>
                          <a:rPr lang="en-CA" b="1" i="1" smtClean="0">
                            <a:solidFill>
                              <a:srgbClr val="FFFFFF"/>
                            </a:solidFill>
                            <a:latin typeface="Cambria Math" panose="02040503050406030204" pitchFamily="18" charset="0"/>
                          </a:rPr>
                        </m:ctrlPr>
                      </m:sSubPr>
                      <m:e>
                        <m:r>
                          <a:rPr lang="en-CA" b="1" i="1" smtClean="0">
                            <a:solidFill>
                              <a:srgbClr val="FFFFFF"/>
                            </a:solidFill>
                            <a:latin typeface="Cambria Math" panose="02040503050406030204" pitchFamily="18" charset="0"/>
                          </a:rPr>
                          <m:t>𝑿</m:t>
                        </m:r>
                      </m:e>
                      <m:sub>
                        <m:r>
                          <a:rPr lang="en-CA" b="1" i="1" smtClean="0">
                            <a:solidFill>
                              <a:srgbClr val="FFFFFF"/>
                            </a:solidFill>
                            <a:latin typeface="Cambria Math" panose="02040503050406030204" pitchFamily="18" charset="0"/>
                          </a:rPr>
                          <m:t>𝑻</m:t>
                        </m:r>
                      </m:sub>
                    </m:sSub>
                    <m:sSub>
                      <m:sSubPr>
                        <m:ctrlPr>
                          <a:rPr lang="en-CA" b="1" i="1" smtClean="0">
                            <a:solidFill>
                              <a:srgbClr val="FFFFFF"/>
                            </a:solidFill>
                            <a:latin typeface="Cambria Math" panose="02040503050406030204" pitchFamily="18" charset="0"/>
                          </a:rPr>
                        </m:ctrlPr>
                      </m:sSubPr>
                      <m:e>
                        <m:r>
                          <a:rPr lang="en-CA" b="1" i="1" smtClean="0">
                            <a:solidFill>
                              <a:srgbClr val="FFFFFF"/>
                            </a:solidFill>
                            <a:latin typeface="Cambria Math" panose="02040503050406030204" pitchFamily="18" charset="0"/>
                          </a:rPr>
                          <m:t>𝒀</m:t>
                        </m:r>
                      </m:e>
                      <m:sub>
                        <m:r>
                          <a:rPr lang="en-CA" b="1" i="1" smtClean="0">
                            <a:solidFill>
                              <a:srgbClr val="FFFFFF"/>
                            </a:solidFill>
                            <a:latin typeface="Cambria Math" panose="02040503050406030204" pitchFamily="18" charset="0"/>
                          </a:rPr>
                          <m:t>𝑻</m:t>
                        </m:r>
                      </m:sub>
                    </m:sSub>
                    <m:r>
                      <a:rPr lang="en-CA" b="1" i="1" smtClean="0">
                        <a:solidFill>
                          <a:srgbClr val="FFFFFF"/>
                        </a:solidFill>
                        <a:latin typeface="Cambria Math" panose="02040503050406030204" pitchFamily="18" charset="0"/>
                      </a:rPr>
                      <m:t>−</m:t>
                    </m:r>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𝑿</m:t>
                        </m:r>
                      </m:e>
                      <m:sub>
                        <m:r>
                          <a:rPr lang="en-CA" b="1" i="1" smtClean="0">
                            <a:solidFill>
                              <a:srgbClr val="FFFF00"/>
                            </a:solidFill>
                            <a:latin typeface="Cambria Math" panose="02040503050406030204" pitchFamily="18" charset="0"/>
                          </a:rPr>
                          <m:t>𝑳</m:t>
                        </m:r>
                      </m:sub>
                    </m:sSub>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𝒀</m:t>
                        </m:r>
                      </m:e>
                      <m:sub>
                        <m:r>
                          <a:rPr lang="en-CA" b="1" i="1" smtClean="0">
                            <a:solidFill>
                              <a:srgbClr val="FFFF00"/>
                            </a:solidFill>
                            <a:latin typeface="Cambria Math" panose="02040503050406030204" pitchFamily="18" charset="0"/>
                          </a:rPr>
                          <m:t>𝑳</m:t>
                        </m:r>
                      </m:sub>
                    </m:sSub>
                    <m:r>
                      <a:rPr lang="en-CA" b="1" i="1" smtClean="0">
                        <a:solidFill>
                          <a:srgbClr val="FFFFFF"/>
                        </a:solidFill>
                        <a:latin typeface="Cambria Math" panose="02040503050406030204" pitchFamily="18" charset="0"/>
                      </a:rPr>
                      <m:t>−</m:t>
                    </m:r>
                    <m:sSub>
                      <m:sSubPr>
                        <m:ctrlPr>
                          <a:rPr lang="en-CA" b="1" i="1" smtClean="0">
                            <a:solidFill>
                              <a:srgbClr val="92D050"/>
                            </a:solidFill>
                            <a:latin typeface="Cambria Math" panose="02040503050406030204" pitchFamily="18" charset="0"/>
                          </a:rPr>
                        </m:ctrlPr>
                      </m:sSubPr>
                      <m:e>
                        <m:r>
                          <a:rPr lang="en-CA" b="1" i="1" smtClean="0">
                            <a:solidFill>
                              <a:srgbClr val="92D050"/>
                            </a:solidFill>
                            <a:latin typeface="Cambria Math" panose="02040503050406030204" pitchFamily="18" charset="0"/>
                          </a:rPr>
                          <m:t>𝑿</m:t>
                        </m:r>
                      </m:e>
                      <m:sub>
                        <m:r>
                          <a:rPr lang="en-CA" b="1" i="1" smtClean="0">
                            <a:solidFill>
                              <a:srgbClr val="92D050"/>
                            </a:solidFill>
                            <a:latin typeface="Cambria Math" panose="02040503050406030204" pitchFamily="18" charset="0"/>
                          </a:rPr>
                          <m:t>𝑹</m:t>
                        </m:r>
                      </m:sub>
                    </m:sSub>
                    <m:sSub>
                      <m:sSubPr>
                        <m:ctrlPr>
                          <a:rPr lang="en-CA" b="1" i="1" smtClean="0">
                            <a:solidFill>
                              <a:srgbClr val="92D050"/>
                            </a:solidFill>
                            <a:latin typeface="Cambria Math" panose="02040503050406030204" pitchFamily="18" charset="0"/>
                          </a:rPr>
                        </m:ctrlPr>
                      </m:sSubPr>
                      <m:e>
                        <m:r>
                          <a:rPr lang="en-CA" b="1" i="1" smtClean="0">
                            <a:solidFill>
                              <a:srgbClr val="92D050"/>
                            </a:solidFill>
                            <a:latin typeface="Cambria Math" panose="02040503050406030204" pitchFamily="18" charset="0"/>
                          </a:rPr>
                          <m:t>𝒀</m:t>
                        </m:r>
                      </m:e>
                      <m:sub>
                        <m:r>
                          <a:rPr lang="en-CA" b="1" i="1" smtClean="0">
                            <a:solidFill>
                              <a:srgbClr val="92D050"/>
                            </a:solidFill>
                            <a:latin typeface="Cambria Math" panose="02040503050406030204" pitchFamily="18" charset="0"/>
                          </a:rPr>
                          <m:t>𝑹</m:t>
                        </m:r>
                      </m:sub>
                    </m:sSub>
                  </m:oMath>
                </a14:m>
                <a:endParaRPr lang="en-CA" b="1" dirty="0">
                  <a:solidFill>
                    <a:srgbClr val="FFFF00"/>
                  </a:solidFill>
                </a:endParaRPr>
              </a:p>
              <a:p>
                <a:r>
                  <a:rPr lang="en-CA" dirty="0"/>
                  <a:t>And the other two terms </a:t>
                </a:r>
                <a14:m>
                  <m:oMath xmlns:m="http://schemas.openxmlformats.org/officeDocument/2006/math">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𝑿</m:t>
                        </m:r>
                      </m:e>
                      <m:sub>
                        <m:r>
                          <a:rPr lang="en-CA" b="1" i="1" smtClean="0">
                            <a:solidFill>
                              <a:srgbClr val="FFFF00"/>
                            </a:solidFill>
                            <a:latin typeface="Cambria Math" panose="02040503050406030204" pitchFamily="18" charset="0"/>
                          </a:rPr>
                          <m:t>𝑳</m:t>
                        </m:r>
                      </m:sub>
                    </m:sSub>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𝒀</m:t>
                        </m:r>
                      </m:e>
                      <m:sub>
                        <m:r>
                          <a:rPr lang="en-CA" b="1" i="1" smtClean="0">
                            <a:solidFill>
                              <a:srgbClr val="FFFF00"/>
                            </a:solidFill>
                            <a:latin typeface="Cambria Math" panose="02040503050406030204" pitchFamily="18" charset="0"/>
                          </a:rPr>
                          <m:t>𝑳</m:t>
                        </m:r>
                      </m:sub>
                    </m:sSub>
                  </m:oMath>
                </a14:m>
                <a:r>
                  <a:rPr lang="en-CA" dirty="0"/>
                  <a:t> and </a:t>
                </a:r>
                <a14:m>
                  <m:oMath xmlns:m="http://schemas.openxmlformats.org/officeDocument/2006/math">
                    <m:sSub>
                      <m:sSubPr>
                        <m:ctrlPr>
                          <a:rPr lang="en-CA" b="1" i="1" smtClean="0">
                            <a:solidFill>
                              <a:srgbClr val="92D050"/>
                            </a:solidFill>
                            <a:latin typeface="Cambria Math" panose="02040503050406030204" pitchFamily="18" charset="0"/>
                          </a:rPr>
                        </m:ctrlPr>
                      </m:sSubPr>
                      <m:e>
                        <m:r>
                          <a:rPr lang="en-CA" b="1" i="1">
                            <a:solidFill>
                              <a:srgbClr val="92D050"/>
                            </a:solidFill>
                            <a:latin typeface="Cambria Math" panose="02040503050406030204" pitchFamily="18" charset="0"/>
                          </a:rPr>
                          <m:t>𝑿</m:t>
                        </m:r>
                      </m:e>
                      <m:sub>
                        <m:r>
                          <a:rPr lang="en-CA" b="1" i="1">
                            <a:solidFill>
                              <a:srgbClr val="92D050"/>
                            </a:solidFill>
                            <a:latin typeface="Cambria Math" panose="02040503050406030204" pitchFamily="18" charset="0"/>
                          </a:rPr>
                          <m:t>𝑹</m:t>
                        </m:r>
                      </m:sub>
                    </m:sSub>
                    <m:sSub>
                      <m:sSubPr>
                        <m:ctrlPr>
                          <a:rPr lang="en-CA" b="1" i="1">
                            <a:solidFill>
                              <a:srgbClr val="92D050"/>
                            </a:solidFill>
                            <a:latin typeface="Cambria Math" panose="02040503050406030204" pitchFamily="18" charset="0"/>
                          </a:rPr>
                        </m:ctrlPr>
                      </m:sSubPr>
                      <m:e>
                        <m:r>
                          <a:rPr lang="en-CA" b="1" i="1">
                            <a:solidFill>
                              <a:srgbClr val="92D050"/>
                            </a:solidFill>
                            <a:latin typeface="Cambria Math" panose="02040503050406030204" pitchFamily="18" charset="0"/>
                          </a:rPr>
                          <m:t>𝒀</m:t>
                        </m:r>
                      </m:e>
                      <m:sub>
                        <m:r>
                          <a:rPr lang="en-CA" b="1" i="1">
                            <a:solidFill>
                              <a:srgbClr val="92D050"/>
                            </a:solidFill>
                            <a:latin typeface="Cambria Math" panose="02040503050406030204" pitchFamily="18" charset="0"/>
                          </a:rPr>
                          <m:t>𝑹</m:t>
                        </m:r>
                      </m:sub>
                    </m:sSub>
                  </m:oMath>
                </a14:m>
                <a:r>
                  <a:rPr lang="en-CA" dirty="0">
                    <a:solidFill>
                      <a:srgbClr val="FFFF00"/>
                    </a:solidFill>
                  </a:rPr>
                  <a:t> </a:t>
                </a:r>
                <a:r>
                  <a:rPr lang="en-CA" b="1" dirty="0"/>
                  <a:t>are already in </a:t>
                </a:r>
                <a14:m>
                  <m:oMath xmlns:m="http://schemas.openxmlformats.org/officeDocument/2006/math">
                    <m:r>
                      <a:rPr lang="en-CA" b="1" i="1" dirty="0" smtClean="0">
                        <a:latin typeface="Cambria Math" panose="02040503050406030204" pitchFamily="18" charset="0"/>
                      </a:rPr>
                      <m:t>𝑿𝒀</m:t>
                    </m:r>
                  </m:oMath>
                </a14:m>
                <a:endParaRPr lang="en-CA" b="1" dirty="0">
                  <a:solidFill>
                    <a:srgbClr val="FFFF00"/>
                  </a:solidFill>
                </a:endParaRPr>
              </a:p>
              <a:p>
                <a:r>
                  <a:rPr lang="en-CA" dirty="0"/>
                  <a:t>So </a:t>
                </a:r>
                <a14:m>
                  <m:oMath xmlns:m="http://schemas.openxmlformats.org/officeDocument/2006/math">
                    <m:r>
                      <a:rPr lang="en-CA" b="0" i="1" smtClean="0">
                        <a:latin typeface="Cambria Math" panose="02040503050406030204" pitchFamily="18" charset="0"/>
                      </a:rPr>
                      <m:t>𝑋𝑌</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𝑘</m:t>
                        </m:r>
                      </m:sup>
                    </m:sSup>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𝑋</m:t>
                        </m:r>
                      </m:e>
                      <m:sub>
                        <m:r>
                          <a:rPr lang="en-CA" b="0" i="1" smtClean="0">
                            <a:solidFill>
                              <a:srgbClr val="FFFF00"/>
                            </a:solidFill>
                            <a:latin typeface="Cambria Math" panose="02040503050406030204" pitchFamily="18" charset="0"/>
                          </a:rPr>
                          <m:t>𝐿</m:t>
                        </m:r>
                      </m:sub>
                    </m:sSub>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𝑌</m:t>
                        </m:r>
                      </m:e>
                      <m:sub>
                        <m:r>
                          <a:rPr lang="en-CA" b="0" i="1" smtClean="0">
                            <a:solidFill>
                              <a:srgbClr val="FFFF00"/>
                            </a:solidFill>
                            <a:latin typeface="Cambria Math" panose="02040503050406030204" pitchFamily="18" charset="0"/>
                          </a:rPr>
                          <m:t>𝐿</m:t>
                        </m:r>
                      </m:sub>
                    </m:sSub>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2</m:t>
                        </m:r>
                      </m:e>
                      <m:sup>
                        <m:r>
                          <a:rPr lang="en-CA" b="0" i="1" smtClean="0">
                            <a:latin typeface="Cambria Math" panose="02040503050406030204" pitchFamily="18" charset="0"/>
                          </a:rPr>
                          <m:t>𝑘</m:t>
                        </m:r>
                        <m:r>
                          <a:rPr lang="en-CA" b="0" i="1" smtClean="0">
                            <a:latin typeface="Cambria Math" panose="02040503050406030204" pitchFamily="18" charset="0"/>
                          </a:rPr>
                          <m:t>/2</m:t>
                        </m:r>
                      </m:sup>
                    </m:sSup>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𝑇</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𝑌</m:t>
                            </m:r>
                          </m:e>
                          <m:sub>
                            <m:r>
                              <a:rPr lang="en-CA" b="0" i="1" smtClean="0">
                                <a:latin typeface="Cambria Math" panose="02040503050406030204" pitchFamily="18" charset="0"/>
                              </a:rPr>
                              <m:t>𝑇</m:t>
                            </m:r>
                          </m:sub>
                        </m:sSub>
                        <m:r>
                          <a:rPr lang="en-CA" b="0" i="1" smtClean="0">
                            <a:latin typeface="Cambria Math" panose="02040503050406030204" pitchFamily="18" charset="0"/>
                          </a:rPr>
                          <m:t>−</m:t>
                        </m:r>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𝑋</m:t>
                            </m:r>
                          </m:e>
                          <m:sub>
                            <m:r>
                              <a:rPr lang="en-CA" b="0" i="1" smtClean="0">
                                <a:solidFill>
                                  <a:srgbClr val="FFFF00"/>
                                </a:solidFill>
                                <a:latin typeface="Cambria Math" panose="02040503050406030204" pitchFamily="18" charset="0"/>
                              </a:rPr>
                              <m:t>𝐿</m:t>
                            </m:r>
                          </m:sub>
                        </m:sSub>
                        <m:sSub>
                          <m:sSubPr>
                            <m:ctrlPr>
                              <a:rPr lang="en-CA" b="0" i="1" smtClean="0">
                                <a:solidFill>
                                  <a:srgbClr val="FFFF00"/>
                                </a:solidFill>
                                <a:latin typeface="Cambria Math" panose="02040503050406030204" pitchFamily="18" charset="0"/>
                              </a:rPr>
                            </m:ctrlPr>
                          </m:sSubPr>
                          <m:e>
                            <m:r>
                              <a:rPr lang="en-CA" b="0" i="1" smtClean="0">
                                <a:solidFill>
                                  <a:srgbClr val="FFFF00"/>
                                </a:solidFill>
                                <a:latin typeface="Cambria Math" panose="02040503050406030204" pitchFamily="18" charset="0"/>
                              </a:rPr>
                              <m:t>𝑌</m:t>
                            </m:r>
                          </m:e>
                          <m:sub>
                            <m:r>
                              <a:rPr lang="en-CA" b="0" i="1" smtClean="0">
                                <a:solidFill>
                                  <a:srgbClr val="FFFF00"/>
                                </a:solidFill>
                                <a:latin typeface="Cambria Math" panose="02040503050406030204" pitchFamily="18" charset="0"/>
                              </a:rPr>
                              <m:t>𝐿</m:t>
                            </m:r>
                          </m:sub>
                        </m:sSub>
                        <m:r>
                          <a:rPr lang="en-CA" b="0" i="1" smtClean="0">
                            <a:latin typeface="Cambria Math" panose="02040503050406030204" pitchFamily="18" charset="0"/>
                          </a:rPr>
                          <m:t>−</m:t>
                        </m:r>
                        <m:sSub>
                          <m:sSubPr>
                            <m:ctrlPr>
                              <a:rPr lang="en-CA" b="0" i="1" smtClean="0">
                                <a:solidFill>
                                  <a:srgbClr val="92D050"/>
                                </a:solidFill>
                                <a:latin typeface="Cambria Math" panose="02040503050406030204" pitchFamily="18" charset="0"/>
                              </a:rPr>
                            </m:ctrlPr>
                          </m:sSubPr>
                          <m:e>
                            <m:r>
                              <a:rPr lang="en-CA" b="0" i="1" smtClean="0">
                                <a:solidFill>
                                  <a:srgbClr val="92D050"/>
                                </a:solidFill>
                                <a:latin typeface="Cambria Math" panose="02040503050406030204" pitchFamily="18" charset="0"/>
                              </a:rPr>
                              <m:t>𝑋</m:t>
                            </m:r>
                          </m:e>
                          <m:sub>
                            <m:r>
                              <a:rPr lang="en-CA" b="0" i="1" smtClean="0">
                                <a:solidFill>
                                  <a:srgbClr val="92D050"/>
                                </a:solidFill>
                                <a:latin typeface="Cambria Math" panose="02040503050406030204" pitchFamily="18" charset="0"/>
                              </a:rPr>
                              <m:t>𝑅</m:t>
                            </m:r>
                          </m:sub>
                        </m:sSub>
                        <m:sSub>
                          <m:sSubPr>
                            <m:ctrlPr>
                              <a:rPr lang="en-CA" b="0" i="1" smtClean="0">
                                <a:solidFill>
                                  <a:srgbClr val="92D050"/>
                                </a:solidFill>
                                <a:latin typeface="Cambria Math" panose="02040503050406030204" pitchFamily="18" charset="0"/>
                              </a:rPr>
                            </m:ctrlPr>
                          </m:sSubPr>
                          <m:e>
                            <m:r>
                              <a:rPr lang="en-CA" b="0" i="1" smtClean="0">
                                <a:solidFill>
                                  <a:srgbClr val="92D050"/>
                                </a:solidFill>
                                <a:latin typeface="Cambria Math" panose="02040503050406030204" pitchFamily="18" charset="0"/>
                              </a:rPr>
                              <m:t>𝑌</m:t>
                            </m:r>
                          </m:e>
                          <m:sub>
                            <m:r>
                              <a:rPr lang="en-CA" b="0" i="1" smtClean="0">
                                <a:solidFill>
                                  <a:srgbClr val="92D050"/>
                                </a:solidFill>
                                <a:latin typeface="Cambria Math" panose="02040503050406030204" pitchFamily="18" charset="0"/>
                              </a:rPr>
                              <m:t>𝑅</m:t>
                            </m:r>
                          </m:sub>
                        </m:sSub>
                      </m:e>
                    </m:d>
                    <m:r>
                      <a:rPr lang="en-CA" b="0" i="1" smtClean="0">
                        <a:latin typeface="Cambria Math" panose="02040503050406030204" pitchFamily="18" charset="0"/>
                      </a:rPr>
                      <m:t>+</m:t>
                    </m:r>
                    <m:sSub>
                      <m:sSubPr>
                        <m:ctrlPr>
                          <a:rPr lang="en-CA" b="0" i="1" smtClean="0">
                            <a:solidFill>
                              <a:srgbClr val="92D050"/>
                            </a:solidFill>
                            <a:latin typeface="Cambria Math" panose="02040503050406030204" pitchFamily="18" charset="0"/>
                          </a:rPr>
                        </m:ctrlPr>
                      </m:sSubPr>
                      <m:e>
                        <m:r>
                          <a:rPr lang="en-CA" b="0" i="1" smtClean="0">
                            <a:solidFill>
                              <a:srgbClr val="92D050"/>
                            </a:solidFill>
                            <a:latin typeface="Cambria Math" panose="02040503050406030204" pitchFamily="18" charset="0"/>
                          </a:rPr>
                          <m:t>𝑋</m:t>
                        </m:r>
                      </m:e>
                      <m:sub>
                        <m:r>
                          <a:rPr lang="en-CA" b="0" i="1" smtClean="0">
                            <a:solidFill>
                              <a:srgbClr val="92D050"/>
                            </a:solidFill>
                            <a:latin typeface="Cambria Math" panose="02040503050406030204" pitchFamily="18" charset="0"/>
                          </a:rPr>
                          <m:t>𝑅</m:t>
                        </m:r>
                      </m:sub>
                    </m:sSub>
                    <m:sSub>
                      <m:sSubPr>
                        <m:ctrlPr>
                          <a:rPr lang="en-CA" b="0" i="1" smtClean="0">
                            <a:solidFill>
                              <a:srgbClr val="92D050"/>
                            </a:solidFill>
                            <a:latin typeface="Cambria Math" panose="02040503050406030204" pitchFamily="18" charset="0"/>
                          </a:rPr>
                        </m:ctrlPr>
                      </m:sSubPr>
                      <m:e>
                        <m:r>
                          <a:rPr lang="en-CA" b="0" i="1" smtClean="0">
                            <a:solidFill>
                              <a:srgbClr val="92D050"/>
                            </a:solidFill>
                            <a:latin typeface="Cambria Math" panose="02040503050406030204" pitchFamily="18" charset="0"/>
                          </a:rPr>
                          <m:t>𝑌</m:t>
                        </m:r>
                      </m:e>
                      <m:sub>
                        <m:r>
                          <a:rPr lang="en-CA" b="0" i="1" smtClean="0">
                            <a:solidFill>
                              <a:srgbClr val="92D050"/>
                            </a:solidFill>
                            <a:latin typeface="Cambria Math" panose="02040503050406030204" pitchFamily="18" charset="0"/>
                          </a:rPr>
                          <m:t>𝑅</m:t>
                        </m:r>
                      </m:sub>
                    </m:sSub>
                  </m:oMath>
                </a14:m>
                <a:endParaRPr lang="en-CA" dirty="0"/>
              </a:p>
            </p:txBody>
          </p:sp>
        </mc:Choice>
        <mc:Fallback xmlns="">
          <p:sp>
            <p:nvSpPr>
              <p:cNvPr id="3" name="Content Placeholder 2">
                <a:extLst>
                  <a:ext uri="{FF2B5EF4-FFF2-40B4-BE49-F238E27FC236}">
                    <a16:creationId xmlns:a16="http://schemas.microsoft.com/office/drawing/2014/main" id="{EC91E0BF-0A76-4763-AA8C-090DEC292A51}"/>
                  </a:ext>
                </a:extLst>
              </p:cNvPr>
              <p:cNvSpPr>
                <a:spLocks noGrp="1" noRot="1" noChangeAspect="1" noMove="1" noResize="1" noEditPoints="1" noAdjustHandles="1" noChangeArrowheads="1" noChangeShapeType="1" noTextEdit="1"/>
              </p:cNvSpPr>
              <p:nvPr>
                <p:ph idx="1"/>
              </p:nvPr>
            </p:nvSpPr>
            <p:spPr>
              <a:xfrm>
                <a:off x="1141412" y="933351"/>
                <a:ext cx="10641555" cy="5604845"/>
              </a:xfrm>
              <a:blipFill>
                <a:blip r:embed="rId2"/>
                <a:stretch>
                  <a:fillRect l="-1489" t="-1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B76A145-4C19-4339-B7BE-E603E3CAE2A8}"/>
                  </a:ext>
                </a:extLst>
              </p:cNvPr>
              <p:cNvSpPr txBox="1"/>
              <p:nvPr/>
            </p:nvSpPr>
            <p:spPr>
              <a:xfrm>
                <a:off x="1201038" y="1544530"/>
                <a:ext cx="7054620" cy="4754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400" b="1" dirty="0">
                    <a:solidFill>
                      <a:srgbClr val="000000"/>
                    </a:solidFill>
                  </a:rPr>
                  <a:t>Recall:</a:t>
                </a:r>
                <a:r>
                  <a:rPr lang="en-CA" sz="2400" b="0" dirty="0">
                    <a:solidFill>
                      <a:srgbClr val="000000"/>
                    </a:solidFill>
                  </a:rPr>
                  <a:t> </a:t>
                </a:r>
                <a14:m>
                  <m:oMath xmlns:m="http://schemas.openxmlformats.org/officeDocument/2006/math">
                    <m:r>
                      <a:rPr lang="en-CA" sz="2400" b="0" i="1" smtClean="0">
                        <a:solidFill>
                          <a:srgbClr val="000000"/>
                        </a:solidFill>
                        <a:latin typeface="Cambria Math" panose="02040503050406030204" pitchFamily="18" charset="0"/>
                      </a:rPr>
                      <m:t>𝑋𝑌</m:t>
                    </m:r>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sup>
                    </m:sSup>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𝐿</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𝐿</m:t>
                        </m:r>
                      </m:sub>
                    </m:sSub>
                    <m:r>
                      <a:rPr lang="en-CA" sz="2400" b="0" i="1" smtClean="0">
                        <a:solidFill>
                          <a:srgbClr val="000000"/>
                        </a:solidFill>
                        <a:latin typeface="Cambria Math" panose="02040503050406030204" pitchFamily="18" charset="0"/>
                      </a:rPr>
                      <m:t>+</m:t>
                    </m:r>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2</m:t>
                        </m:r>
                      </m:e>
                      <m:sup>
                        <m:r>
                          <a:rPr lang="en-CA" sz="2400" b="0" i="1" smtClean="0">
                            <a:solidFill>
                              <a:srgbClr val="000000"/>
                            </a:solidFill>
                            <a:latin typeface="Cambria Math" panose="02040503050406030204" pitchFamily="18" charset="0"/>
                          </a:rPr>
                          <m:t>𝑘</m:t>
                        </m:r>
                        <m:r>
                          <a:rPr lang="en-CA" sz="2400" b="0" i="1" smtClean="0">
                            <a:solidFill>
                              <a:srgbClr val="000000"/>
                            </a:solidFill>
                            <a:latin typeface="Cambria Math" panose="02040503050406030204" pitchFamily="18" charset="0"/>
                          </a:rPr>
                          <m:t>/2</m:t>
                        </m:r>
                      </m:sup>
                    </m:sSup>
                    <m:d>
                      <m:dPr>
                        <m:ctrlPr>
                          <a:rPr lang="en-CA" sz="2400" b="0" i="1" smtClean="0">
                            <a:solidFill>
                              <a:srgbClr val="000000"/>
                            </a:solidFill>
                            <a:latin typeface="Cambria Math" panose="02040503050406030204" pitchFamily="18" charset="0"/>
                          </a:rPr>
                        </m:ctrlPr>
                      </m:dPr>
                      <m:e>
                        <m:sSub>
                          <m:sSubPr>
                            <m:ctrlPr>
                              <a:rPr lang="en-CA" sz="2400" b="1" i="1" smtClean="0">
                                <a:solidFill>
                                  <a:srgbClr val="0070C0"/>
                                </a:solidFill>
                                <a:latin typeface="Cambria Math" panose="02040503050406030204" pitchFamily="18" charset="0"/>
                              </a:rPr>
                            </m:ctrlPr>
                          </m:sSubPr>
                          <m:e>
                            <m:r>
                              <a:rPr lang="en-CA" sz="2400" b="1" i="1" smtClean="0">
                                <a:solidFill>
                                  <a:srgbClr val="0070C0"/>
                                </a:solidFill>
                                <a:latin typeface="Cambria Math" panose="02040503050406030204" pitchFamily="18" charset="0"/>
                              </a:rPr>
                              <m:t>𝑿</m:t>
                            </m:r>
                          </m:e>
                          <m:sub>
                            <m:r>
                              <a:rPr lang="en-CA" sz="2400" b="1" i="1" smtClean="0">
                                <a:solidFill>
                                  <a:srgbClr val="0070C0"/>
                                </a:solidFill>
                                <a:latin typeface="Cambria Math" panose="02040503050406030204" pitchFamily="18" charset="0"/>
                              </a:rPr>
                              <m:t>𝑳</m:t>
                            </m:r>
                          </m:sub>
                        </m:sSub>
                        <m:sSub>
                          <m:sSubPr>
                            <m:ctrlPr>
                              <a:rPr lang="en-CA" sz="2400" b="1" i="1" smtClean="0">
                                <a:solidFill>
                                  <a:srgbClr val="0070C0"/>
                                </a:solidFill>
                                <a:latin typeface="Cambria Math" panose="02040503050406030204" pitchFamily="18" charset="0"/>
                              </a:rPr>
                            </m:ctrlPr>
                          </m:sSubPr>
                          <m:e>
                            <m:r>
                              <a:rPr lang="en-CA" sz="2400" b="1" i="1" smtClean="0">
                                <a:solidFill>
                                  <a:srgbClr val="0070C0"/>
                                </a:solidFill>
                                <a:latin typeface="Cambria Math" panose="02040503050406030204" pitchFamily="18" charset="0"/>
                              </a:rPr>
                              <m:t>𝒀</m:t>
                            </m:r>
                          </m:e>
                          <m:sub>
                            <m:r>
                              <a:rPr lang="en-CA" sz="2400" b="1" i="1" smtClean="0">
                                <a:solidFill>
                                  <a:srgbClr val="0070C0"/>
                                </a:solidFill>
                                <a:latin typeface="Cambria Math" panose="02040503050406030204" pitchFamily="18" charset="0"/>
                              </a:rPr>
                              <m:t>𝑹</m:t>
                            </m:r>
                          </m:sub>
                        </m:sSub>
                        <m:r>
                          <a:rPr lang="en-CA" sz="2400" b="1" i="1" smtClean="0">
                            <a:solidFill>
                              <a:srgbClr val="0070C0"/>
                            </a:solidFill>
                            <a:latin typeface="Cambria Math" panose="02040503050406030204" pitchFamily="18" charset="0"/>
                          </a:rPr>
                          <m:t>+</m:t>
                        </m:r>
                        <m:sSub>
                          <m:sSubPr>
                            <m:ctrlPr>
                              <a:rPr lang="en-CA" sz="2400" b="1" i="1" smtClean="0">
                                <a:solidFill>
                                  <a:srgbClr val="0070C0"/>
                                </a:solidFill>
                                <a:latin typeface="Cambria Math" panose="02040503050406030204" pitchFamily="18" charset="0"/>
                              </a:rPr>
                            </m:ctrlPr>
                          </m:sSubPr>
                          <m:e>
                            <m:r>
                              <a:rPr lang="en-CA" sz="2400" b="1" i="1" smtClean="0">
                                <a:solidFill>
                                  <a:srgbClr val="0070C0"/>
                                </a:solidFill>
                                <a:latin typeface="Cambria Math" panose="02040503050406030204" pitchFamily="18" charset="0"/>
                              </a:rPr>
                              <m:t>𝑿</m:t>
                            </m:r>
                          </m:e>
                          <m:sub>
                            <m:r>
                              <a:rPr lang="en-CA" sz="2400" b="1" i="1" smtClean="0">
                                <a:solidFill>
                                  <a:srgbClr val="0070C0"/>
                                </a:solidFill>
                                <a:latin typeface="Cambria Math" panose="02040503050406030204" pitchFamily="18" charset="0"/>
                              </a:rPr>
                              <m:t>𝑹</m:t>
                            </m:r>
                          </m:sub>
                        </m:sSub>
                        <m:sSub>
                          <m:sSubPr>
                            <m:ctrlPr>
                              <a:rPr lang="en-CA" sz="2400" b="1" i="1" smtClean="0">
                                <a:solidFill>
                                  <a:srgbClr val="0070C0"/>
                                </a:solidFill>
                                <a:latin typeface="Cambria Math" panose="02040503050406030204" pitchFamily="18" charset="0"/>
                              </a:rPr>
                            </m:ctrlPr>
                          </m:sSubPr>
                          <m:e>
                            <m:r>
                              <a:rPr lang="en-CA" sz="2400" b="1" i="1" smtClean="0">
                                <a:solidFill>
                                  <a:srgbClr val="0070C0"/>
                                </a:solidFill>
                                <a:latin typeface="Cambria Math" panose="02040503050406030204" pitchFamily="18" charset="0"/>
                              </a:rPr>
                              <m:t>𝒀</m:t>
                            </m:r>
                          </m:e>
                          <m:sub>
                            <m:r>
                              <a:rPr lang="en-CA" sz="2400" b="1" i="1" smtClean="0">
                                <a:solidFill>
                                  <a:srgbClr val="0070C0"/>
                                </a:solidFill>
                                <a:latin typeface="Cambria Math" panose="02040503050406030204" pitchFamily="18" charset="0"/>
                              </a:rPr>
                              <m:t>𝑳</m:t>
                            </m:r>
                          </m:sub>
                        </m:sSub>
                      </m:e>
                    </m:d>
                    <m:r>
                      <a:rPr lang="en-CA" sz="2400" b="0" i="1" smtClean="0">
                        <a:solidFill>
                          <a:srgbClr val="000000"/>
                        </a:solidFill>
                        <a:latin typeface="Cambria Math" panose="02040503050406030204" pitchFamily="18" charset="0"/>
                      </a:rPr>
                      <m:t>+</m:t>
                    </m:r>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𝑋</m:t>
                        </m:r>
                      </m:e>
                      <m:sub>
                        <m:r>
                          <a:rPr lang="en-CA" sz="2400" b="0" i="1" smtClean="0">
                            <a:solidFill>
                              <a:srgbClr val="000000"/>
                            </a:solidFill>
                            <a:latin typeface="Cambria Math" panose="02040503050406030204" pitchFamily="18" charset="0"/>
                          </a:rPr>
                          <m:t>𝑅</m:t>
                        </m:r>
                      </m:sub>
                    </m:sSub>
                    <m:sSub>
                      <m:sSubPr>
                        <m:ctrlPr>
                          <a:rPr lang="en-CA" sz="2400" b="0" i="1" smtClean="0">
                            <a:solidFill>
                              <a:srgbClr val="000000"/>
                            </a:solidFill>
                            <a:latin typeface="Cambria Math" panose="02040503050406030204" pitchFamily="18" charset="0"/>
                          </a:rPr>
                        </m:ctrlPr>
                      </m:sSubPr>
                      <m:e>
                        <m:r>
                          <a:rPr lang="en-CA" sz="2400" b="0" i="1" smtClean="0">
                            <a:solidFill>
                              <a:srgbClr val="000000"/>
                            </a:solidFill>
                            <a:latin typeface="Cambria Math" panose="02040503050406030204" pitchFamily="18" charset="0"/>
                          </a:rPr>
                          <m:t>𝑌</m:t>
                        </m:r>
                      </m:e>
                      <m:sub>
                        <m:r>
                          <a:rPr lang="en-CA" sz="2400" b="0" i="1" smtClean="0">
                            <a:solidFill>
                              <a:srgbClr val="000000"/>
                            </a:solidFill>
                            <a:latin typeface="Cambria Math" panose="02040503050406030204" pitchFamily="18" charset="0"/>
                          </a:rPr>
                          <m:t>𝑅</m:t>
                        </m:r>
                      </m:sub>
                    </m:sSub>
                  </m:oMath>
                </a14:m>
                <a:endParaRPr lang="en-CA" sz="2400" dirty="0">
                  <a:solidFill>
                    <a:srgbClr val="000000"/>
                  </a:solidFill>
                </a:endParaRPr>
              </a:p>
            </p:txBody>
          </p:sp>
        </mc:Choice>
        <mc:Fallback xmlns="">
          <p:sp>
            <p:nvSpPr>
              <p:cNvPr id="4" name="TextBox 3">
                <a:extLst>
                  <a:ext uri="{FF2B5EF4-FFF2-40B4-BE49-F238E27FC236}">
                    <a16:creationId xmlns:a16="http://schemas.microsoft.com/office/drawing/2014/main" id="{8B76A145-4C19-4339-B7BE-E603E3CAE2A8}"/>
                  </a:ext>
                </a:extLst>
              </p:cNvPr>
              <p:cNvSpPr txBox="1">
                <a:spLocks noRot="1" noChangeAspect="1" noMove="1" noResize="1" noEditPoints="1" noAdjustHandles="1" noChangeArrowheads="1" noChangeShapeType="1" noTextEdit="1"/>
              </p:cNvSpPr>
              <p:nvPr/>
            </p:nvSpPr>
            <p:spPr>
              <a:xfrm>
                <a:off x="1201038" y="1544530"/>
                <a:ext cx="7054620" cy="475451"/>
              </a:xfrm>
              <a:prstGeom prst="rect">
                <a:avLst/>
              </a:prstGeom>
              <a:blipFill>
                <a:blip r:embed="rId3"/>
                <a:stretch>
                  <a:fillRect l="-1208" t="-6250" b="-26250"/>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22944D1C-C453-43B0-9C2E-A32814958C6F}"/>
              </a:ext>
            </a:extLst>
          </p:cNvPr>
          <p:cNvSpPr/>
          <p:nvPr/>
        </p:nvSpPr>
        <p:spPr>
          <a:xfrm>
            <a:off x="9745703" y="5765930"/>
            <a:ext cx="2264680" cy="67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Only three unique multiplications!</a:t>
            </a:r>
          </a:p>
        </p:txBody>
      </p:sp>
      <p:sp>
        <p:nvSpPr>
          <p:cNvPr id="6" name="Slide Number Placeholder 5">
            <a:extLst>
              <a:ext uri="{FF2B5EF4-FFF2-40B4-BE49-F238E27FC236}">
                <a16:creationId xmlns:a16="http://schemas.microsoft.com/office/drawing/2014/main" id="{F5F9AD1B-273C-ABB9-CFA6-81D3F1C9E80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51380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CA032F-33F4-4425-9A2B-2CBB002C8F13}"/>
              </a:ext>
            </a:extLst>
          </p:cNvPr>
          <p:cNvPicPr>
            <a:picLocks noChangeAspect="1"/>
          </p:cNvPicPr>
          <p:nvPr/>
        </p:nvPicPr>
        <p:blipFill>
          <a:blip r:embed="rId2"/>
          <a:stretch>
            <a:fillRect/>
          </a:stretch>
        </p:blipFill>
        <p:spPr>
          <a:xfrm>
            <a:off x="366598" y="347180"/>
            <a:ext cx="9456192" cy="547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A63FC0A9-0AAE-4450-AE19-A11E22D6DCAF}"/>
              </a:ext>
            </a:extLst>
          </p:cNvPr>
          <p:cNvSpPr/>
          <p:nvPr/>
        </p:nvSpPr>
        <p:spPr>
          <a:xfrm>
            <a:off x="7203712" y="234018"/>
            <a:ext cx="4980477" cy="6517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Running time complexity?</a:t>
            </a:r>
          </a:p>
        </p:txBody>
      </p:sp>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820AAF21-EFE6-468F-82F2-AD6C104BAAE8}"/>
                  </a:ext>
                </a:extLst>
              </p:cNvPr>
              <p:cNvSpPr/>
              <p:nvPr/>
            </p:nvSpPr>
            <p:spPr>
              <a:xfrm>
                <a:off x="4988289" y="463820"/>
                <a:ext cx="1178437" cy="421961"/>
              </a:xfrm>
              <a:prstGeom prst="wedgeRectCallout">
                <a:avLst>
                  <a:gd name="adj1" fmla="val -163357"/>
                  <a:gd name="adj2" fmla="val 25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m:oMathPara>
                </a14:m>
                <a:endParaRPr lang="en-CA" dirty="0"/>
              </a:p>
            </p:txBody>
          </p:sp>
        </mc:Choice>
        <mc:Fallback xmlns="">
          <p:sp>
            <p:nvSpPr>
              <p:cNvPr id="7" name="Speech Bubble: Rectangle 6">
                <a:extLst>
                  <a:ext uri="{FF2B5EF4-FFF2-40B4-BE49-F238E27FC236}">
                    <a16:creationId xmlns:a16="http://schemas.microsoft.com/office/drawing/2014/main" id="{820AAF21-EFE6-468F-82F2-AD6C104BAAE8}"/>
                  </a:ext>
                </a:extLst>
              </p:cNvPr>
              <p:cNvSpPr>
                <a:spLocks noRot="1" noChangeAspect="1" noMove="1" noResize="1" noEditPoints="1" noAdjustHandles="1" noChangeArrowheads="1" noChangeShapeType="1" noTextEdit="1"/>
              </p:cNvSpPr>
              <p:nvPr/>
            </p:nvSpPr>
            <p:spPr>
              <a:xfrm>
                <a:off x="4988289" y="463820"/>
                <a:ext cx="1178437" cy="421961"/>
              </a:xfrm>
              <a:prstGeom prst="wedgeRectCallout">
                <a:avLst>
                  <a:gd name="adj1" fmla="val -163357"/>
                  <a:gd name="adj2" fmla="val 25783"/>
                </a:avLst>
              </a:prstGeom>
              <a:blipFill>
                <a:blip r:embed="rId4"/>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7B08156B-0B78-4F76-8BB7-053574DD2941}"/>
                  </a:ext>
                </a:extLst>
              </p:cNvPr>
              <p:cNvSpPr/>
              <p:nvPr/>
            </p:nvSpPr>
            <p:spPr>
              <a:xfrm>
                <a:off x="4299819" y="1489262"/>
                <a:ext cx="1178437" cy="421961"/>
              </a:xfrm>
              <a:prstGeom prst="wedgeRectCallout">
                <a:avLst>
                  <a:gd name="adj1" fmla="val -164161"/>
                  <a:gd name="adj2" fmla="val -19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a14:m>
                <a:r>
                  <a:rPr lang="en-CA" dirty="0"/>
                  <a:t> *</a:t>
                </a:r>
              </a:p>
            </p:txBody>
          </p:sp>
        </mc:Choice>
        <mc:Fallback xmlns="">
          <p:sp>
            <p:nvSpPr>
              <p:cNvPr id="8" name="Speech Bubble: Rectangle 7">
                <a:extLst>
                  <a:ext uri="{FF2B5EF4-FFF2-40B4-BE49-F238E27FC236}">
                    <a16:creationId xmlns:a16="http://schemas.microsoft.com/office/drawing/2014/main" id="{7B08156B-0B78-4F76-8BB7-053574DD2941}"/>
                  </a:ext>
                </a:extLst>
              </p:cNvPr>
              <p:cNvSpPr>
                <a:spLocks noRot="1" noChangeAspect="1" noMove="1" noResize="1" noEditPoints="1" noAdjustHandles="1" noChangeArrowheads="1" noChangeShapeType="1" noTextEdit="1"/>
              </p:cNvSpPr>
              <p:nvPr/>
            </p:nvSpPr>
            <p:spPr>
              <a:xfrm>
                <a:off x="4299819" y="1489262"/>
                <a:ext cx="1178437" cy="421961"/>
              </a:xfrm>
              <a:prstGeom prst="wedgeRectCallout">
                <a:avLst>
                  <a:gd name="adj1" fmla="val -164161"/>
                  <a:gd name="adj2" fmla="val -19129"/>
                </a:avLst>
              </a:prstGeom>
              <a:blipFill>
                <a:blip r:embed="rId5"/>
                <a:stretch>
                  <a:fillRect b="-1232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450FB9FA-9AF6-4147-926B-552FD017A0B9}"/>
                  </a:ext>
                </a:extLst>
              </p:cNvPr>
              <p:cNvSpPr/>
              <p:nvPr/>
            </p:nvSpPr>
            <p:spPr>
              <a:xfrm>
                <a:off x="4660683" y="3235935"/>
                <a:ext cx="1178437" cy="749314"/>
              </a:xfrm>
              <a:prstGeom prst="wedgeRectCallout">
                <a:avLst>
                  <a:gd name="adj1" fmla="val -180645"/>
                  <a:gd name="adj2" fmla="val 43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3</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𝑘</m:t>
                              </m:r>
                            </m:num>
                            <m:den>
                              <m:r>
                                <a:rPr lang="en-CA" b="0" i="1" smtClean="0">
                                  <a:latin typeface="Cambria Math" panose="02040503050406030204" pitchFamily="18" charset="0"/>
                                </a:rPr>
                                <m:t>2</m:t>
                              </m:r>
                            </m:den>
                          </m:f>
                        </m:e>
                      </m:d>
                    </m:oMath>
                  </m:oMathPara>
                </a14:m>
                <a:endParaRPr lang="en-CA" dirty="0"/>
              </a:p>
            </p:txBody>
          </p:sp>
        </mc:Choice>
        <mc:Fallback xmlns="">
          <p:sp>
            <p:nvSpPr>
              <p:cNvPr id="9" name="Speech Bubble: Rectangle 8">
                <a:extLst>
                  <a:ext uri="{FF2B5EF4-FFF2-40B4-BE49-F238E27FC236}">
                    <a16:creationId xmlns:a16="http://schemas.microsoft.com/office/drawing/2014/main" id="{450FB9FA-9AF6-4147-926B-552FD017A0B9}"/>
                  </a:ext>
                </a:extLst>
              </p:cNvPr>
              <p:cNvSpPr>
                <a:spLocks noRot="1" noChangeAspect="1" noMove="1" noResize="1" noEditPoints="1" noAdjustHandles="1" noChangeArrowheads="1" noChangeShapeType="1" noTextEdit="1"/>
              </p:cNvSpPr>
              <p:nvPr/>
            </p:nvSpPr>
            <p:spPr>
              <a:xfrm>
                <a:off x="4660683" y="3235935"/>
                <a:ext cx="1178437" cy="749314"/>
              </a:xfrm>
              <a:prstGeom prst="wedgeRectCallout">
                <a:avLst>
                  <a:gd name="adj1" fmla="val -180645"/>
                  <a:gd name="adj2" fmla="val 43749"/>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320D41AE-3818-439B-9AA6-4DD1901BAAB6}"/>
                  </a:ext>
                </a:extLst>
              </p:cNvPr>
              <p:cNvSpPr/>
              <p:nvPr/>
            </p:nvSpPr>
            <p:spPr>
              <a:xfrm>
                <a:off x="4071464" y="4992061"/>
                <a:ext cx="1178437" cy="421961"/>
              </a:xfrm>
              <a:prstGeom prst="wedgeRectCallout">
                <a:avLst>
                  <a:gd name="adj1" fmla="val -127977"/>
                  <a:gd name="adj2" fmla="val 38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r>
                        <a:rPr lang="en-CA" b="0" i="1" smtClean="0">
                          <a:latin typeface="Cambria Math" panose="02040503050406030204" pitchFamily="18" charset="0"/>
                        </a:rPr>
                        <m:t>𝑘</m:t>
                      </m:r>
                      <m:r>
                        <a:rPr lang="en-CA" b="0" i="1" smtClean="0">
                          <a:latin typeface="Cambria Math" panose="02040503050406030204" pitchFamily="18" charset="0"/>
                        </a:rPr>
                        <m:t>)</m:t>
                      </m:r>
                    </m:oMath>
                  </m:oMathPara>
                </a14:m>
                <a:endParaRPr lang="en-CA" dirty="0"/>
              </a:p>
            </p:txBody>
          </p:sp>
        </mc:Choice>
        <mc:Fallback xmlns="">
          <p:sp>
            <p:nvSpPr>
              <p:cNvPr id="10" name="Speech Bubble: Rectangle 9">
                <a:extLst>
                  <a:ext uri="{FF2B5EF4-FFF2-40B4-BE49-F238E27FC236}">
                    <a16:creationId xmlns:a16="http://schemas.microsoft.com/office/drawing/2014/main" id="{320D41AE-3818-439B-9AA6-4DD1901BAAB6}"/>
                  </a:ext>
                </a:extLst>
              </p:cNvPr>
              <p:cNvSpPr>
                <a:spLocks noRot="1" noChangeAspect="1" noMove="1" noResize="1" noEditPoints="1" noAdjustHandles="1" noChangeArrowheads="1" noChangeShapeType="1" noTextEdit="1"/>
              </p:cNvSpPr>
              <p:nvPr/>
            </p:nvSpPr>
            <p:spPr>
              <a:xfrm>
                <a:off x="4071464" y="4992061"/>
                <a:ext cx="1178437" cy="421961"/>
              </a:xfrm>
              <a:prstGeom prst="wedgeRectCallout">
                <a:avLst>
                  <a:gd name="adj1" fmla="val -127977"/>
                  <a:gd name="adj2" fmla="val 38134"/>
                </a:avLst>
              </a:prstGeom>
              <a:blipFill>
                <a:blip r:embed="rId7"/>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E7A2A69-F4F2-44D7-B739-E677AC2254B3}"/>
                  </a:ext>
                </a:extLst>
              </p:cNvPr>
              <p:cNvSpPr>
                <a:spLocks noGrp="1"/>
              </p:cNvSpPr>
              <p:nvPr>
                <p:ph idx="1"/>
              </p:nvPr>
            </p:nvSpPr>
            <p:spPr>
              <a:xfrm>
                <a:off x="7554766" y="1032847"/>
                <a:ext cx="4450880" cy="4197711"/>
              </a:xfrm>
            </p:spPr>
            <p:style>
              <a:lnRef idx="1">
                <a:schemeClr val="accent1"/>
              </a:lnRef>
              <a:fillRef idx="2">
                <a:schemeClr val="accent1"/>
              </a:fillRef>
              <a:effectRef idx="1">
                <a:schemeClr val="accent1"/>
              </a:effectRef>
              <a:fontRef idx="minor">
                <a:schemeClr val="dk1"/>
              </a:fontRef>
            </p:style>
            <p:txBody>
              <a:bodyPr>
                <a:normAutofit fontScale="92500"/>
              </a:bodyPr>
              <a:lstStyle/>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CA" b="0" i="1" smtClean="0">
                        <a:latin typeface="Cambria Math" panose="02040503050406030204" pitchFamily="18" charset="0"/>
                      </a:rPr>
                      <m:t>3</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CA" dirty="0"/>
                  <a:t>	</a:t>
                </a:r>
              </a:p>
              <a:p>
                <a:r>
                  <a:rPr lang="en-CA" dirty="0"/>
                  <a:t>Assume </a:t>
                </a:r>
                <a14:m>
                  <m:oMath xmlns:m="http://schemas.openxmlformats.org/officeDocument/2006/math">
                    <m:r>
                      <a:rPr lang="en-CA" b="0" i="1" smtClean="0">
                        <a:latin typeface="Cambria Math" panose="02040503050406030204" pitchFamily="18" charset="0"/>
                      </a:rPr>
                      <m:t>𝑘</m:t>
                    </m:r>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2</m:t>
                        </m:r>
                      </m:e>
                      <m:sup>
                        <m:r>
                          <a:rPr lang="en-CA" i="1">
                            <a:latin typeface="Cambria Math" panose="02040503050406030204" pitchFamily="18" charset="0"/>
                          </a:rPr>
                          <m:t>𝑗</m:t>
                        </m:r>
                      </m:sup>
                    </m:sSup>
                  </m:oMath>
                </a14:m>
                <a:r>
                  <a:rPr lang="en-CA" dirty="0"/>
                  <a:t> for ease</a:t>
                </a:r>
              </a:p>
              <a:p>
                <a:r>
                  <a:rPr lang="en-CA" dirty="0"/>
                  <a:t>Master theorem:</a:t>
                </a:r>
              </a:p>
              <a:p>
                <a:pPr lvl="1"/>
                <a14:m>
                  <m:oMath xmlns:m="http://schemas.openxmlformats.org/officeDocument/2006/math">
                    <m:r>
                      <a:rPr lang="en-CA" b="0" i="1" smtClean="0">
                        <a:latin typeface="Cambria Math" panose="02040503050406030204" pitchFamily="18" charset="0"/>
                      </a:rPr>
                      <m:t>𝑎</m:t>
                    </m:r>
                    <m:r>
                      <a:rPr lang="en-CA" b="0" i="1" smtClean="0">
                        <a:latin typeface="Cambria Math" panose="02040503050406030204" pitchFamily="18" charset="0"/>
                      </a:rPr>
                      <m:t>=3,</m:t>
                    </m:r>
                    <m:r>
                      <a:rPr lang="en-CA" b="0" i="1" smtClean="0">
                        <a:latin typeface="Cambria Math" panose="02040503050406030204" pitchFamily="18" charset="0"/>
                      </a:rPr>
                      <m:t>𝑏</m:t>
                    </m:r>
                    <m:r>
                      <a:rPr lang="en-CA" b="0" i="1" smtClean="0">
                        <a:latin typeface="Cambria Math" panose="02040503050406030204" pitchFamily="18" charset="0"/>
                      </a:rPr>
                      <m:t>=2,</m:t>
                    </m:r>
                    <m:r>
                      <a:rPr lang="en-CA" b="0" i="1" smtClean="0">
                        <a:latin typeface="Cambria Math" panose="02040503050406030204" pitchFamily="18" charset="0"/>
                      </a:rPr>
                      <m:t>𝑦</m:t>
                    </m:r>
                    <m:r>
                      <a:rPr lang="en-CA" b="0" i="1" smtClean="0">
                        <a:latin typeface="Cambria Math" panose="02040503050406030204" pitchFamily="18" charset="0"/>
                      </a:rPr>
                      <m:t>=1</m:t>
                    </m:r>
                  </m:oMath>
                </a14:m>
                <a:endParaRPr lang="en-CA" b="0" i="1" dirty="0">
                  <a:latin typeface="Cambria Math" panose="02040503050406030204" pitchFamily="18" charset="0"/>
                </a:endParaRPr>
              </a:p>
              <a:p>
                <a:pPr lvl="1"/>
                <a14:m>
                  <m:oMath xmlns:m="http://schemas.openxmlformats.org/officeDocument/2006/math">
                    <m:r>
                      <a:rPr lang="en-CA" b="0" i="1" smtClean="0">
                        <a:latin typeface="Cambria Math" panose="02040503050406030204" pitchFamily="18" charset="0"/>
                      </a:rPr>
                      <m:t>𝑥</m:t>
                    </m:r>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log</m:t>
                            </m:r>
                          </m:e>
                          <m:sub>
                            <m:r>
                              <a:rPr lang="en-CA" b="0" i="1" smtClean="0">
                                <a:latin typeface="Cambria Math" panose="02040503050406030204" pitchFamily="18" charset="0"/>
                              </a:rPr>
                              <m:t>𝑏</m:t>
                            </m:r>
                          </m:sub>
                        </m:sSub>
                      </m:fName>
                      <m:e>
                        <m:r>
                          <a:rPr lang="en-CA" b="0" i="1" smtClean="0">
                            <a:latin typeface="Cambria Math" panose="02040503050406030204" pitchFamily="18" charset="0"/>
                          </a:rPr>
                          <m:t>𝑎</m:t>
                        </m:r>
                      </m:e>
                    </m:func>
                    <m:r>
                      <a:rPr lang="en-CA" b="0" i="1" smtClean="0">
                        <a:latin typeface="Cambria Math" panose="02040503050406030204" pitchFamily="18" charset="0"/>
                      </a:rPr>
                      <m:t>=</m:t>
                    </m:r>
                    <m:func>
                      <m:funcPr>
                        <m:ctrlPr>
                          <a:rPr lang="en-CA" b="0" i="1" smtClean="0">
                            <a:latin typeface="Cambria Math" panose="02040503050406030204" pitchFamily="18" charset="0"/>
                          </a:rPr>
                        </m:ctrlPr>
                      </m:funcPr>
                      <m:fName>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log</m:t>
                            </m:r>
                          </m:e>
                          <m:sub>
                            <m:r>
                              <a:rPr lang="en-CA" b="0" i="1" smtClean="0">
                                <a:latin typeface="Cambria Math" panose="02040503050406030204" pitchFamily="18" charset="0"/>
                              </a:rPr>
                              <m:t>2</m:t>
                            </m:r>
                          </m:sub>
                        </m:sSub>
                      </m:fName>
                      <m:e>
                        <m:r>
                          <a:rPr lang="en-CA" b="0" i="1" smtClean="0">
                            <a:latin typeface="Cambria Math" panose="02040503050406030204" pitchFamily="18" charset="0"/>
                          </a:rPr>
                          <m:t>3</m:t>
                        </m:r>
                      </m:e>
                    </m:func>
                  </m:oMath>
                </a14:m>
                <a:endParaRPr lang="en-CA" b="0" i="1" dirty="0">
                  <a:latin typeface="Cambria Math" panose="02040503050406030204" pitchFamily="18" charset="0"/>
                </a:endParaRPr>
              </a:p>
              <a:p>
                <a:pPr lvl="1"/>
                <a14:m>
                  <m:oMath xmlns:m="http://schemas.openxmlformats.org/officeDocument/2006/math">
                    <m:r>
                      <a:rPr lang="en-CA" b="0" i="1" smtClean="0">
                        <a:latin typeface="Cambria Math" panose="02040503050406030204" pitchFamily="18" charset="0"/>
                      </a:rPr>
                      <m:t>𝑇</m:t>
                    </m:r>
                    <m:d>
                      <m:dPr>
                        <m:ctrlPr>
                          <a:rPr lang="en-CA" b="0" i="1" smtClean="0">
                            <a:latin typeface="Cambria Math" panose="02040503050406030204" pitchFamily="18" charset="0"/>
                          </a:rPr>
                        </m:ctrlPr>
                      </m:dPr>
                      <m:e>
                        <m:r>
                          <a:rPr lang="en-CA" b="0" i="1" smtClean="0">
                            <a:latin typeface="Cambria Math" panose="02040503050406030204" pitchFamily="18" charset="0"/>
                          </a:rPr>
                          <m:t>𝑘</m:t>
                        </m:r>
                      </m:e>
                    </m:d>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𝑘</m:t>
                            </m:r>
                          </m:e>
                          <m:sup>
                            <m:func>
                              <m:funcPr>
                                <m:ctrlPr>
                                  <a:rPr lang="en-CA" b="0" i="1" smtClean="0">
                                    <a:latin typeface="Cambria Math" panose="02040503050406030204" pitchFamily="18" charset="0"/>
                                  </a:rPr>
                                </m:ctrlPr>
                              </m:funcPr>
                              <m:fName>
                                <m:sSub>
                                  <m:sSubPr>
                                    <m:ctrlPr>
                                      <a:rPr lang="en-CA" b="0" i="1" smtClean="0">
                                        <a:latin typeface="Cambria Math" panose="02040503050406030204" pitchFamily="18" charset="0"/>
                                      </a:rPr>
                                    </m:ctrlPr>
                                  </m:sSubPr>
                                  <m:e>
                                    <m:r>
                                      <m:rPr>
                                        <m:sty m:val="p"/>
                                      </m:rPr>
                                      <a:rPr lang="en-CA" b="0" i="0" smtClean="0">
                                        <a:latin typeface="Cambria Math" panose="02040503050406030204" pitchFamily="18" charset="0"/>
                                      </a:rPr>
                                      <m:t>log</m:t>
                                    </m:r>
                                  </m:e>
                                  <m:sub>
                                    <m:r>
                                      <a:rPr lang="en-CA" b="0" i="1" smtClean="0">
                                        <a:latin typeface="Cambria Math" panose="02040503050406030204" pitchFamily="18" charset="0"/>
                                      </a:rPr>
                                      <m:t>2</m:t>
                                    </m:r>
                                  </m:sub>
                                </m:sSub>
                              </m:fName>
                              <m:e>
                                <m:r>
                                  <a:rPr lang="en-CA" b="0" i="1" smtClean="0">
                                    <a:latin typeface="Cambria Math" panose="02040503050406030204" pitchFamily="18" charset="0"/>
                                  </a:rPr>
                                  <m:t>3</m:t>
                                </m:r>
                              </m:e>
                            </m:func>
                          </m:sup>
                        </m:sSup>
                      </m:e>
                    </m:d>
                  </m:oMath>
                </a14:m>
                <a:endParaRPr lang="en-CA" b="0" i="1" dirty="0">
                  <a:latin typeface="Cambria Math" panose="02040503050406030204" pitchFamily="18" charset="0"/>
                </a:endParaRPr>
              </a:p>
              <a:p>
                <a:pPr lvl="1"/>
                <a14:m>
                  <m:oMath xmlns:m="http://schemas.openxmlformats.org/officeDocument/2006/math">
                    <m:r>
                      <a:rPr lang="en-CA" b="0" i="1" smtClean="0">
                        <a:latin typeface="Cambria Math" panose="02040503050406030204" pitchFamily="18" charset="0"/>
                      </a:rPr>
                      <m:t>≈</m:t>
                    </m:r>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𝑘</m:t>
                            </m:r>
                          </m:e>
                          <m:sup>
                            <m:r>
                              <a:rPr lang="en-CA" b="0" i="1" smtClean="0">
                                <a:latin typeface="Cambria Math" panose="02040503050406030204" pitchFamily="18" charset="0"/>
                              </a:rPr>
                              <m:t>1.58</m:t>
                            </m:r>
                          </m:sup>
                        </m:sSup>
                      </m:e>
                    </m:d>
                  </m:oMath>
                </a14:m>
                <a:endParaRPr lang="en-CA" b="0" i="1" dirty="0">
                  <a:latin typeface="Cambria Math" panose="02040503050406030204" pitchFamily="18" charset="0"/>
                </a:endParaRPr>
              </a:p>
            </p:txBody>
          </p:sp>
        </mc:Choice>
        <mc:Fallback xmlns="">
          <p:sp>
            <p:nvSpPr>
              <p:cNvPr id="11" name="Content Placeholder 2">
                <a:extLst>
                  <a:ext uri="{FF2B5EF4-FFF2-40B4-BE49-F238E27FC236}">
                    <a16:creationId xmlns:a16="http://schemas.microsoft.com/office/drawing/2014/main" id="{BE7A2A69-F4F2-44D7-B739-E677AC2254B3}"/>
                  </a:ext>
                </a:extLst>
              </p:cNvPr>
              <p:cNvSpPr>
                <a:spLocks noGrp="1" noRot="1" noChangeAspect="1" noMove="1" noResize="1" noEditPoints="1" noAdjustHandles="1" noChangeArrowheads="1" noChangeShapeType="1" noTextEdit="1"/>
              </p:cNvSpPr>
              <p:nvPr>
                <p:ph idx="1"/>
              </p:nvPr>
            </p:nvSpPr>
            <p:spPr>
              <a:xfrm>
                <a:off x="7554766" y="1032847"/>
                <a:ext cx="4450880" cy="4197711"/>
              </a:xfrm>
              <a:blipFill>
                <a:blip r:embed="rId8"/>
                <a:stretch>
                  <a:fillRect l="-3005"/>
                </a:stretch>
              </a:blipFill>
            </p:spPr>
            <p:txBody>
              <a:bodyPr/>
              <a:lstStyle/>
              <a:p>
                <a:r>
                  <a:rPr lang="en-CA">
                    <a:noFill/>
                  </a:rPr>
                  <a:t> </a:t>
                </a:r>
              </a:p>
            </p:txBody>
          </p:sp>
        </mc:Fallback>
      </mc:AlternateContent>
      <p:sp>
        <p:nvSpPr>
          <p:cNvPr id="12" name="Rectangle 11">
            <a:extLst>
              <a:ext uri="{FF2B5EF4-FFF2-40B4-BE49-F238E27FC236}">
                <a16:creationId xmlns:a16="http://schemas.microsoft.com/office/drawing/2014/main" id="{7690E2A6-4E70-49B8-923B-7F39E634DC10}"/>
              </a:ext>
            </a:extLst>
          </p:cNvPr>
          <p:cNvSpPr/>
          <p:nvPr/>
        </p:nvSpPr>
        <p:spPr>
          <a:xfrm>
            <a:off x="366598" y="5907763"/>
            <a:ext cx="4049540" cy="8478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Input size increase by 10x causes runtime to </a:t>
            </a:r>
            <a:r>
              <a:rPr lang="en-CA" sz="2400" b="1" dirty="0"/>
              <a:t>38x</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6187E1C-F8CF-43F5-A612-B64D745B5F54}"/>
                  </a:ext>
                </a:extLst>
              </p:cNvPr>
              <p:cNvSpPr/>
              <p:nvPr/>
            </p:nvSpPr>
            <p:spPr>
              <a:xfrm>
                <a:off x="4468630" y="5907763"/>
                <a:ext cx="4254075" cy="8478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Compare to </a:t>
                </a:r>
                <a14:m>
                  <m:oMath xmlns:m="http://schemas.openxmlformats.org/officeDocument/2006/math">
                    <m:r>
                      <m:rPr>
                        <m:sty m:val="p"/>
                      </m:rPr>
                      <a:rPr lang="en-CA" sz="2400" b="0" i="0" smtClean="0">
                        <a:latin typeface="Cambria Math" panose="02040503050406030204" pitchFamily="18" charset="0"/>
                      </a:rPr>
                      <m:t>Θ</m:t>
                    </m:r>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𝑘</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m:t>
                    </m:r>
                  </m:oMath>
                </a14:m>
                <a:r>
                  <a:rPr lang="en-CA" sz="2400" dirty="0"/>
                  <a:t> algo:</a:t>
                </a:r>
              </a:p>
              <a:p>
                <a:pPr algn="ctr"/>
                <a:r>
                  <a:rPr lang="en-CA" sz="2400" dirty="0"/>
                  <a:t>10x input causes </a:t>
                </a:r>
                <a:r>
                  <a:rPr lang="en-CA" sz="2400" b="1" dirty="0"/>
                  <a:t>100x</a:t>
                </a:r>
                <a:r>
                  <a:rPr lang="en-CA" sz="2400" dirty="0"/>
                  <a:t> time</a:t>
                </a:r>
              </a:p>
            </p:txBody>
          </p:sp>
        </mc:Choice>
        <mc:Fallback xmlns="">
          <p:sp>
            <p:nvSpPr>
              <p:cNvPr id="13" name="Rectangle 12">
                <a:extLst>
                  <a:ext uri="{FF2B5EF4-FFF2-40B4-BE49-F238E27FC236}">
                    <a16:creationId xmlns:a16="http://schemas.microsoft.com/office/drawing/2014/main" id="{A6187E1C-F8CF-43F5-A612-B64D745B5F54}"/>
                  </a:ext>
                </a:extLst>
              </p:cNvPr>
              <p:cNvSpPr>
                <a:spLocks noRot="1" noChangeAspect="1" noMove="1" noResize="1" noEditPoints="1" noAdjustHandles="1" noChangeArrowheads="1" noChangeShapeType="1" noTextEdit="1"/>
              </p:cNvSpPr>
              <p:nvPr/>
            </p:nvSpPr>
            <p:spPr>
              <a:xfrm>
                <a:off x="4468630" y="5907763"/>
                <a:ext cx="4254075" cy="847839"/>
              </a:xfrm>
              <a:prstGeom prst="rect">
                <a:avLst/>
              </a:prstGeom>
              <a:blipFill>
                <a:blip r:embed="rId9"/>
                <a:stretch>
                  <a:fillRect l="-286" t="-3546" r="-286" b="-14184"/>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5EDDA3F5-86E1-C194-794B-CB6954659A28}"/>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8623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fade">
                                      <p:cBhvr>
                                        <p:cTn id="57" dur="500"/>
                                        <p:tgtEl>
                                          <p:spTgt spid="1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6" end="6"/>
                                            </p:txEl>
                                          </p:spTgt>
                                        </p:tgtEl>
                                        <p:attrNameLst>
                                          <p:attrName>style.visibility</p:attrName>
                                        </p:attrNameLst>
                                      </p:cBhvr>
                                      <p:to>
                                        <p:strVal val="visible"/>
                                      </p:to>
                                    </p:set>
                                    <p:animEffect transition="in" filter="fade">
                                      <p:cBhvr>
                                        <p:cTn id="62" dur="500"/>
                                        <p:tgtEl>
                                          <p:spTgt spid="11">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6017"/>
          <a:stretch/>
        </p:blipFill>
        <p:spPr>
          <a:xfrm>
            <a:off x="1896164" y="746753"/>
            <a:ext cx="8310017" cy="4997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0EBBB3E5-C156-4DC7-9B23-9025E63648B3}"/>
              </a:ext>
            </a:extLst>
          </p:cNvPr>
          <p:cNvPicPr>
            <a:picLocks noChangeAspect="1"/>
          </p:cNvPicPr>
          <p:nvPr/>
        </p:nvPicPr>
        <p:blipFill rotWithShape="1">
          <a:blip r:embed="rId2"/>
          <a:srcRect t="16017" b="66465"/>
          <a:stretch/>
        </p:blipFill>
        <p:spPr>
          <a:xfrm>
            <a:off x="1896164" y="746753"/>
            <a:ext cx="8310017" cy="1042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CFA7DA0-1B34-4C94-AE8C-AA304B1D1BCC}"/>
              </a:ext>
            </a:extLst>
          </p:cNvPr>
          <p:cNvPicPr>
            <a:picLocks noChangeAspect="1"/>
          </p:cNvPicPr>
          <p:nvPr/>
        </p:nvPicPr>
        <p:blipFill rotWithShape="1">
          <a:blip r:embed="rId2"/>
          <a:srcRect t="16017" b="44386"/>
          <a:stretch/>
        </p:blipFill>
        <p:spPr>
          <a:xfrm>
            <a:off x="1896163" y="746753"/>
            <a:ext cx="8310017" cy="2356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8946D47E-6102-E027-51BF-8E05293B30D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8038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232368-AF5F-48BB-9B14-982D7D11E348}"/>
                  </a:ext>
                </a:extLst>
              </p:cNvPr>
              <p:cNvSpPr txBox="1"/>
              <p:nvPr/>
            </p:nvSpPr>
            <p:spPr>
              <a:xfrm>
                <a:off x="411783" y="340426"/>
                <a:ext cx="11275581" cy="3569503"/>
              </a:xfrm>
              <a:prstGeom prst="rect">
                <a:avLst/>
              </a:prstGeom>
              <a:noFill/>
            </p:spPr>
            <p:txBody>
              <a:bodyPr wrap="square">
                <a:spAutoFit/>
              </a:bodyPr>
              <a:lstStyle/>
              <a:p>
                <a:r>
                  <a:rPr lang="en-US" sz="2800" b="0" i="0" dirty="0">
                    <a:solidFill>
                      <a:srgbClr val="CAC8C6"/>
                    </a:solidFill>
                    <a:effectLst/>
                    <a:latin typeface="BreveText"/>
                  </a:rPr>
                  <a:t>Quoting </a:t>
                </a:r>
                <a:r>
                  <a:rPr lang="en-US" sz="2800" b="0" i="0" dirty="0" err="1">
                    <a:solidFill>
                      <a:srgbClr val="CAC8C6"/>
                    </a:solidFill>
                    <a:effectLst/>
                    <a:latin typeface="BreveText"/>
                  </a:rPr>
                  <a:t>Fürer</a:t>
                </a:r>
                <a:r>
                  <a:rPr lang="en-US" sz="2800" dirty="0">
                    <a:solidFill>
                      <a:srgbClr val="CAC8C6"/>
                    </a:solidFill>
                    <a:latin typeface="BreveText"/>
                  </a:rPr>
                  <a:t>, author of the </a:t>
                </a:r>
                <a14:m>
                  <m:oMath xmlns:m="http://schemas.openxmlformats.org/officeDocument/2006/math">
                    <m:r>
                      <a:rPr lang="en-CA" sz="2800" b="1" i="1" smtClean="0">
                        <a:solidFill>
                          <a:srgbClr val="CAC8C6"/>
                        </a:solidFill>
                        <a:latin typeface="Cambria Math" panose="02040503050406030204" pitchFamily="18" charset="0"/>
                      </a:rPr>
                      <m:t>𝑶</m:t>
                    </m:r>
                    <m:r>
                      <a:rPr lang="en-CA" sz="2800" b="1" i="1" smtClean="0">
                        <a:solidFill>
                          <a:srgbClr val="CAC8C6"/>
                        </a:solidFill>
                        <a:latin typeface="Cambria Math" panose="02040503050406030204" pitchFamily="18" charset="0"/>
                      </a:rPr>
                      <m:t>(</m:t>
                    </m:r>
                    <m:r>
                      <a:rPr lang="en-CA" sz="2800" b="1" i="1" smtClean="0">
                        <a:solidFill>
                          <a:srgbClr val="CAC8C6"/>
                        </a:solidFill>
                        <a:latin typeface="Cambria Math" panose="02040503050406030204" pitchFamily="18" charset="0"/>
                      </a:rPr>
                      <m:t>𝒏</m:t>
                    </m:r>
                    <m:func>
                      <m:funcPr>
                        <m:ctrlPr>
                          <a:rPr lang="en-CA" sz="2800" b="1" i="1" smtClean="0">
                            <a:solidFill>
                              <a:srgbClr val="CAC8C6"/>
                            </a:solidFill>
                            <a:latin typeface="Cambria Math" panose="02040503050406030204" pitchFamily="18" charset="0"/>
                          </a:rPr>
                        </m:ctrlPr>
                      </m:funcPr>
                      <m:fName>
                        <m:r>
                          <a:rPr lang="en-CA" sz="2800" b="1" i="0" smtClean="0">
                            <a:solidFill>
                              <a:srgbClr val="CAC8C6"/>
                            </a:solidFill>
                            <a:latin typeface="Cambria Math" panose="02040503050406030204" pitchFamily="18" charset="0"/>
                          </a:rPr>
                          <m:t>𝐥𝐨𝐠</m:t>
                        </m:r>
                      </m:fName>
                      <m:e>
                        <m:r>
                          <a:rPr lang="en-CA" sz="2800" b="1" i="1" smtClean="0">
                            <a:solidFill>
                              <a:srgbClr val="CAC8C6"/>
                            </a:solidFill>
                            <a:latin typeface="Cambria Math" panose="02040503050406030204" pitchFamily="18" charset="0"/>
                          </a:rPr>
                          <m:t>𝒏</m:t>
                        </m:r>
                        <m:r>
                          <a:rPr lang="en-CA" sz="2800" b="1" i="1" smtClean="0">
                            <a:solidFill>
                              <a:srgbClr val="CAC8C6"/>
                            </a:solidFill>
                            <a:latin typeface="Cambria Math" panose="02040503050406030204" pitchFamily="18" charset="0"/>
                          </a:rPr>
                          <m:t> </m:t>
                        </m:r>
                      </m:e>
                    </m:func>
                    <m:sSup>
                      <m:sSupPr>
                        <m:ctrlPr>
                          <a:rPr lang="en-CA" sz="2800" b="1" i="1" smtClean="0">
                            <a:solidFill>
                              <a:srgbClr val="CAC8C6"/>
                            </a:solidFill>
                            <a:latin typeface="Cambria Math" panose="02040503050406030204" pitchFamily="18" charset="0"/>
                          </a:rPr>
                        </m:ctrlPr>
                      </m:sSupPr>
                      <m:e>
                        <m:r>
                          <a:rPr lang="en-CA" sz="2800" b="1" i="1" smtClean="0">
                            <a:solidFill>
                              <a:srgbClr val="CAC8C6"/>
                            </a:solidFill>
                            <a:latin typeface="Cambria Math" panose="02040503050406030204" pitchFamily="18" charset="0"/>
                          </a:rPr>
                          <m:t>𝟐</m:t>
                        </m:r>
                      </m:e>
                      <m:sup>
                        <m:r>
                          <a:rPr lang="en-CA" sz="2800" b="1" i="1" smtClean="0">
                            <a:solidFill>
                              <a:srgbClr val="CAC8C6"/>
                            </a:solidFill>
                            <a:latin typeface="Cambria Math" panose="02040503050406030204" pitchFamily="18" charset="0"/>
                          </a:rPr>
                          <m:t>𝑶</m:t>
                        </m:r>
                        <m:d>
                          <m:dPr>
                            <m:ctrlPr>
                              <a:rPr lang="en-CA" sz="2800" b="1" i="1" smtClean="0">
                                <a:solidFill>
                                  <a:srgbClr val="CAC8C6"/>
                                </a:solidFill>
                                <a:latin typeface="Cambria Math" panose="02040503050406030204" pitchFamily="18" charset="0"/>
                              </a:rPr>
                            </m:ctrlPr>
                          </m:dPr>
                          <m:e>
                            <m:func>
                              <m:funcPr>
                                <m:ctrlPr>
                                  <a:rPr lang="en-CA" sz="2800" b="1" i="1" smtClean="0">
                                    <a:solidFill>
                                      <a:srgbClr val="CAC8C6"/>
                                    </a:solidFill>
                                    <a:latin typeface="Cambria Math" panose="02040503050406030204" pitchFamily="18" charset="0"/>
                                  </a:rPr>
                                </m:ctrlPr>
                              </m:funcPr>
                              <m:fName>
                                <m:sSup>
                                  <m:sSupPr>
                                    <m:ctrlPr>
                                      <a:rPr lang="en-CA" sz="2800" b="1" i="1" smtClean="0">
                                        <a:solidFill>
                                          <a:srgbClr val="CAC8C6"/>
                                        </a:solidFill>
                                        <a:latin typeface="Cambria Math" panose="02040503050406030204" pitchFamily="18" charset="0"/>
                                      </a:rPr>
                                    </m:ctrlPr>
                                  </m:sSupPr>
                                  <m:e>
                                    <m:r>
                                      <a:rPr lang="en-CA" sz="2800" b="1" i="0" smtClean="0">
                                        <a:solidFill>
                                          <a:srgbClr val="CAC8C6"/>
                                        </a:solidFill>
                                        <a:latin typeface="Cambria Math" panose="02040503050406030204" pitchFamily="18" charset="0"/>
                                      </a:rPr>
                                      <m:t>𝐥𝐨𝐠</m:t>
                                    </m:r>
                                  </m:e>
                                  <m:sup>
                                    <m:r>
                                      <a:rPr lang="en-CA" sz="2800" b="1" i="1" smtClean="0">
                                        <a:solidFill>
                                          <a:srgbClr val="CAC8C6"/>
                                        </a:solidFill>
                                        <a:latin typeface="Cambria Math" panose="02040503050406030204" pitchFamily="18" charset="0"/>
                                      </a:rPr>
                                      <m:t>∗</m:t>
                                    </m:r>
                                  </m:sup>
                                </m:sSup>
                              </m:fName>
                              <m:e>
                                <m:r>
                                  <a:rPr lang="en-CA" sz="2800" b="1" i="1" smtClean="0">
                                    <a:solidFill>
                                      <a:srgbClr val="CAC8C6"/>
                                    </a:solidFill>
                                    <a:latin typeface="Cambria Math" panose="02040503050406030204" pitchFamily="18" charset="0"/>
                                  </a:rPr>
                                  <m:t>𝒏</m:t>
                                </m:r>
                              </m:e>
                            </m:func>
                          </m:e>
                        </m:d>
                      </m:sup>
                    </m:sSup>
                    <m:r>
                      <a:rPr lang="en-CA" sz="2800" b="1" i="1" smtClean="0">
                        <a:solidFill>
                          <a:srgbClr val="CAC8C6"/>
                        </a:solidFill>
                        <a:latin typeface="Cambria Math" panose="02040503050406030204" pitchFamily="18" charset="0"/>
                      </a:rPr>
                      <m:t>)</m:t>
                    </m:r>
                  </m:oMath>
                </a14:m>
                <a:r>
                  <a:rPr lang="en-US" sz="2800" dirty="0">
                    <a:solidFill>
                      <a:srgbClr val="CAC8C6"/>
                    </a:solidFill>
                    <a:latin typeface="BreveText"/>
                  </a:rPr>
                  <a:t> algorithm:</a:t>
                </a:r>
                <a:endParaRPr lang="en-US" sz="2800" b="0" i="0" dirty="0">
                  <a:solidFill>
                    <a:srgbClr val="CAC8C6"/>
                  </a:solidFill>
                  <a:effectLst/>
                  <a:latin typeface="BreveText"/>
                </a:endParaRPr>
              </a:p>
              <a:p>
                <a:endParaRPr lang="en-US" sz="2800" dirty="0">
                  <a:solidFill>
                    <a:srgbClr val="CAC8C6"/>
                  </a:solidFill>
                  <a:latin typeface="BreveText"/>
                </a:endParaRPr>
              </a:p>
              <a:p>
                <a:r>
                  <a:rPr lang="en-US" sz="2800" b="0" i="0" dirty="0">
                    <a:solidFill>
                      <a:srgbClr val="CAC8C6"/>
                    </a:solidFill>
                    <a:effectLst/>
                    <a:latin typeface="BreveText"/>
                  </a:rPr>
                  <a:t>“It was kind of a general consensus that multiplication is such an important basic operation that, just from an aesthetic point of view, such an important operation requires a nice complexity bound…</a:t>
                </a:r>
              </a:p>
              <a:p>
                <a:endParaRPr lang="en-US" sz="2800" dirty="0">
                  <a:solidFill>
                    <a:srgbClr val="CAC8C6"/>
                  </a:solidFill>
                  <a:latin typeface="BreveText"/>
                </a:endParaRPr>
              </a:p>
              <a:p>
                <a:r>
                  <a:rPr lang="en-US" sz="2800" b="0" i="0" dirty="0">
                    <a:solidFill>
                      <a:srgbClr val="CAC8C6"/>
                    </a:solidFill>
                    <a:effectLst/>
                    <a:latin typeface="BreveText"/>
                  </a:rPr>
                  <a:t>From general experience the mathematics of basic things at the end always turns out to be elegant.”</a:t>
                </a:r>
                <a:endParaRPr lang="en-CA" sz="2800" dirty="0"/>
              </a:p>
            </p:txBody>
          </p:sp>
        </mc:Choice>
        <mc:Fallback xmlns="">
          <p:sp>
            <p:nvSpPr>
              <p:cNvPr id="5" name="TextBox 4">
                <a:extLst>
                  <a:ext uri="{FF2B5EF4-FFF2-40B4-BE49-F238E27FC236}">
                    <a16:creationId xmlns:a16="http://schemas.microsoft.com/office/drawing/2014/main" id="{F4232368-AF5F-48BB-9B14-982D7D11E348}"/>
                  </a:ext>
                </a:extLst>
              </p:cNvPr>
              <p:cNvSpPr txBox="1">
                <a:spLocks noRot="1" noChangeAspect="1" noMove="1" noResize="1" noEditPoints="1" noAdjustHandles="1" noChangeArrowheads="1" noChangeShapeType="1" noTextEdit="1"/>
              </p:cNvSpPr>
              <p:nvPr/>
            </p:nvSpPr>
            <p:spPr>
              <a:xfrm>
                <a:off x="411783" y="340426"/>
                <a:ext cx="11275581" cy="3569503"/>
              </a:xfrm>
              <a:prstGeom prst="rect">
                <a:avLst/>
              </a:prstGeom>
              <a:blipFill>
                <a:blip r:embed="rId2"/>
                <a:stretch>
                  <a:fillRect l="-1136" t="-855" r="-487" b="-4103"/>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11B3A71-AE17-417B-FA3E-60FA336AA509}"/>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8775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67F138-453D-47F8-896F-0A1CF51B51B0}"/>
              </a:ext>
            </a:extLst>
          </p:cNvPr>
          <p:cNvSpPr txBox="1"/>
          <p:nvPr/>
        </p:nvSpPr>
        <p:spPr>
          <a:xfrm>
            <a:off x="565045" y="669451"/>
            <a:ext cx="11061910" cy="2677656"/>
          </a:xfrm>
          <a:prstGeom prst="rect">
            <a:avLst/>
          </a:prstGeom>
          <a:noFill/>
        </p:spPr>
        <p:txBody>
          <a:bodyPr wrap="square">
            <a:spAutoFit/>
          </a:bodyPr>
          <a:lstStyle/>
          <a:p>
            <a:pPr algn="l"/>
            <a:r>
              <a:rPr lang="en-US" sz="2800" b="1" i="0" dirty="0">
                <a:solidFill>
                  <a:srgbClr val="CAC8C6"/>
                </a:solidFill>
                <a:effectLst/>
                <a:latin typeface="BreveText"/>
              </a:rPr>
              <a:t>And Harvey and van der </a:t>
            </a:r>
            <a:r>
              <a:rPr lang="en-US" sz="2800" b="1" i="0" dirty="0" err="1">
                <a:solidFill>
                  <a:srgbClr val="CAC8C6"/>
                </a:solidFill>
                <a:effectLst/>
                <a:latin typeface="BreveText"/>
              </a:rPr>
              <a:t>Hoeven</a:t>
            </a:r>
            <a:r>
              <a:rPr lang="en-US" sz="2800" b="1" i="0" dirty="0">
                <a:solidFill>
                  <a:srgbClr val="CAC8C6"/>
                </a:solidFill>
                <a:effectLst/>
                <a:latin typeface="BreveText"/>
              </a:rPr>
              <a:t> achieved </a:t>
            </a:r>
            <a:r>
              <a:rPr lang="en-US" sz="2800" b="1" i="0" dirty="0">
                <a:solidFill>
                  <a:srgbClr val="FFFF00"/>
                </a:solidFill>
                <a:effectLst/>
                <a:latin typeface="BreveText"/>
              </a:rPr>
              <a:t>O(n log n) </a:t>
            </a:r>
            <a:r>
              <a:rPr lang="en-US" sz="2800" b="1" i="0" dirty="0">
                <a:solidFill>
                  <a:srgbClr val="CAC8C6"/>
                </a:solidFill>
                <a:effectLst/>
                <a:latin typeface="BreveText"/>
              </a:rPr>
              <a:t>in November 2020!</a:t>
            </a:r>
          </a:p>
          <a:p>
            <a:pPr algn="l"/>
            <a:r>
              <a:rPr lang="en-US" sz="2800" i="0" dirty="0">
                <a:solidFill>
                  <a:srgbClr val="CAC8C6"/>
                </a:solidFill>
                <a:effectLst/>
                <a:latin typeface="BreveText"/>
              </a:rPr>
              <a:t>[https://hal.archives-ouvertes.fr/hal-02070778/document]</a:t>
            </a:r>
          </a:p>
          <a:p>
            <a:pPr algn="l"/>
            <a:endParaRPr lang="en-US" sz="2800" dirty="0">
              <a:solidFill>
                <a:srgbClr val="CAC8C6"/>
              </a:solidFill>
              <a:latin typeface="BreveText"/>
            </a:endParaRPr>
          </a:p>
          <a:p>
            <a:pPr algn="l"/>
            <a:r>
              <a:rPr lang="en-US" sz="2800" b="0" i="0" dirty="0">
                <a:solidFill>
                  <a:srgbClr val="CAC8C6"/>
                </a:solidFill>
                <a:effectLst/>
                <a:latin typeface="BreveText"/>
              </a:rPr>
              <a:t>Their method is a refinement of the major work that came before them. It splits up digits, uses an improved version of the fast Fourier transform, and takes advantage of other advances made over the past 40 years.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E72D45-11FB-47F1-B44F-DCF458381E9E}"/>
                  </a:ext>
                </a:extLst>
              </p:cNvPr>
              <p:cNvSpPr txBox="1"/>
              <p:nvPr/>
            </p:nvSpPr>
            <p:spPr>
              <a:xfrm>
                <a:off x="630983" y="4284500"/>
                <a:ext cx="10645863" cy="2246769"/>
              </a:xfrm>
              <a:prstGeom prst="rect">
                <a:avLst/>
              </a:prstGeom>
              <a:noFill/>
            </p:spPr>
            <p:txBody>
              <a:bodyPr wrap="none" rtlCol="0">
                <a:spAutoFit/>
              </a:bodyPr>
              <a:lstStyle/>
              <a:p>
                <a:r>
                  <a:rPr lang="en-CA" sz="2800" b="1" dirty="0"/>
                  <a:t>Lower bound </a:t>
                </a:r>
                <a:r>
                  <a:rPr lang="en-CA" sz="2800" dirty="0"/>
                  <a:t>of </a:t>
                </a:r>
                <a14:m>
                  <m:oMath xmlns:m="http://schemas.openxmlformats.org/officeDocument/2006/math">
                    <m:r>
                      <m:rPr>
                        <m:sty m:val="p"/>
                      </m:rPr>
                      <a:rPr lang="en-CA" sz="2800" b="0" i="0" smtClean="0">
                        <a:latin typeface="Cambria Math" panose="02040503050406030204" pitchFamily="18" charset="0"/>
                      </a:rPr>
                      <m:t>Ω</m:t>
                    </m:r>
                    <m:r>
                      <a:rPr lang="en-CA" sz="2800" b="0" i="1" smtClean="0">
                        <a:latin typeface="Cambria Math" panose="02040503050406030204" pitchFamily="18" charset="0"/>
                      </a:rPr>
                      <m:t>(</m:t>
                    </m:r>
                    <m:r>
                      <a:rPr lang="en-CA" sz="2800" b="0" i="1" smtClean="0">
                        <a:latin typeface="Cambria Math" panose="02040503050406030204" pitchFamily="18" charset="0"/>
                      </a:rPr>
                      <m:t>𝑛</m:t>
                    </m:r>
                    <m:func>
                      <m:funcPr>
                        <m:ctrlPr>
                          <a:rPr lang="en-CA" sz="2800" b="0" i="1" smtClean="0">
                            <a:latin typeface="Cambria Math" panose="02040503050406030204" pitchFamily="18" charset="0"/>
                          </a:rPr>
                        </m:ctrlPr>
                      </m:funcPr>
                      <m:fName>
                        <m:r>
                          <m:rPr>
                            <m:sty m:val="p"/>
                          </m:rPr>
                          <a:rPr lang="en-CA" sz="2800" b="0" i="0" smtClean="0">
                            <a:latin typeface="Cambria Math" panose="02040503050406030204" pitchFamily="18" charset="0"/>
                          </a:rPr>
                          <m:t>log</m:t>
                        </m:r>
                      </m:fName>
                      <m:e>
                        <m:r>
                          <a:rPr lang="en-CA" sz="2800" b="0" i="1" smtClean="0">
                            <a:latin typeface="Cambria Math" panose="02040503050406030204" pitchFamily="18" charset="0"/>
                          </a:rPr>
                          <m:t>𝑛</m:t>
                        </m:r>
                      </m:e>
                    </m:func>
                    <m:r>
                      <a:rPr lang="en-CA" sz="2800" b="0" i="1" smtClean="0">
                        <a:latin typeface="Cambria Math" panose="02040503050406030204" pitchFamily="18" charset="0"/>
                      </a:rPr>
                      <m:t>)</m:t>
                    </m:r>
                  </m:oMath>
                </a14:m>
                <a:r>
                  <a:rPr lang="en-CA" sz="2800" dirty="0"/>
                  <a:t> is </a:t>
                </a:r>
                <a:r>
                  <a:rPr lang="en-CA" sz="2800" b="1" dirty="0"/>
                  <a:t>conjectured</a:t>
                </a:r>
                <a:r>
                  <a:rPr lang="en-CA" sz="2800" dirty="0"/>
                  <a:t>.</a:t>
                </a:r>
              </a:p>
              <a:p>
                <a:endParaRPr lang="en-CA" sz="2800" dirty="0"/>
              </a:p>
              <a:p>
                <a:r>
                  <a:rPr lang="en-CA" sz="2800" dirty="0"/>
                  <a:t>A </a:t>
                </a:r>
                <a:r>
                  <a:rPr lang="en-CA" sz="2800" b="1" dirty="0"/>
                  <a:t>conditional </a:t>
                </a:r>
                <a:r>
                  <a:rPr lang="en-CA" sz="2800" dirty="0"/>
                  <a:t>proof is known…</a:t>
                </a:r>
                <a:br>
                  <a:rPr lang="en-CA" sz="2800" dirty="0"/>
                </a:br>
                <a:r>
                  <a:rPr lang="en-CA" sz="2800" dirty="0"/>
                  <a:t>it holds if a central conjecture in the area of network coding</a:t>
                </a:r>
                <a:br>
                  <a:rPr lang="en-CA" sz="2800" dirty="0"/>
                </a:br>
                <a:r>
                  <a:rPr lang="en-CA" sz="2800" dirty="0"/>
                  <a:t>turns out to be true. [https://arxiv.org/abs/1902.10935]</a:t>
                </a:r>
              </a:p>
            </p:txBody>
          </p:sp>
        </mc:Choice>
        <mc:Fallback xmlns="">
          <p:sp>
            <p:nvSpPr>
              <p:cNvPr id="8" name="TextBox 7">
                <a:extLst>
                  <a:ext uri="{FF2B5EF4-FFF2-40B4-BE49-F238E27FC236}">
                    <a16:creationId xmlns:a16="http://schemas.microsoft.com/office/drawing/2014/main" id="{86E72D45-11FB-47F1-B44F-DCF458381E9E}"/>
                  </a:ext>
                </a:extLst>
              </p:cNvPr>
              <p:cNvSpPr txBox="1">
                <a:spLocks noRot="1" noChangeAspect="1" noMove="1" noResize="1" noEditPoints="1" noAdjustHandles="1" noChangeArrowheads="1" noChangeShapeType="1" noTextEdit="1"/>
              </p:cNvSpPr>
              <p:nvPr/>
            </p:nvSpPr>
            <p:spPr>
              <a:xfrm>
                <a:off x="630983" y="4284500"/>
                <a:ext cx="10645863" cy="2246769"/>
              </a:xfrm>
              <a:prstGeom prst="rect">
                <a:avLst/>
              </a:prstGeom>
              <a:blipFill>
                <a:blip r:embed="rId3"/>
                <a:stretch>
                  <a:fillRect l="-1203" t="-2989" r="-115" b="-6793"/>
                </a:stretch>
              </a:blipFill>
            </p:spPr>
            <p:txBody>
              <a:bodyPr/>
              <a:lstStyle/>
              <a:p>
                <a:r>
                  <a:rPr lang="en-CA">
                    <a:noFill/>
                  </a:rPr>
                  <a:t> </a:t>
                </a:r>
              </a:p>
            </p:txBody>
          </p:sp>
        </mc:Fallback>
      </mc:AlternateContent>
      <p:sp>
        <p:nvSpPr>
          <p:cNvPr id="2" name="Speech Bubble: Rectangle 1">
            <a:extLst>
              <a:ext uri="{FF2B5EF4-FFF2-40B4-BE49-F238E27FC236}">
                <a16:creationId xmlns:a16="http://schemas.microsoft.com/office/drawing/2014/main" id="{5ECED236-6426-D18A-6E10-01CA76BA0884}"/>
              </a:ext>
            </a:extLst>
          </p:cNvPr>
          <p:cNvSpPr/>
          <p:nvPr/>
        </p:nvSpPr>
        <p:spPr>
          <a:xfrm>
            <a:off x="6491634" y="3429000"/>
            <a:ext cx="5087550" cy="773607"/>
          </a:xfrm>
          <a:prstGeom prst="wedgeRectCallout">
            <a:avLst>
              <a:gd name="adj1" fmla="val 22255"/>
              <a:gd name="adj2" fmla="val -1011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Unfortunately, simple complexity doesn’t always mean simple algorithm…</a:t>
            </a:r>
          </a:p>
        </p:txBody>
      </p:sp>
      <p:sp>
        <p:nvSpPr>
          <p:cNvPr id="3" name="Slide Number Placeholder 2">
            <a:extLst>
              <a:ext uri="{FF2B5EF4-FFF2-40B4-BE49-F238E27FC236}">
                <a16:creationId xmlns:a16="http://schemas.microsoft.com/office/drawing/2014/main" id="{F85BAE0D-05AD-FE6D-A626-DBE447F0ECEB}"/>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23133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9409B7-7837-4AA6-913A-580B1D53DFCB}"/>
              </a:ext>
            </a:extLst>
          </p:cNvPr>
          <p:cNvPicPr>
            <a:picLocks noChangeAspect="1"/>
          </p:cNvPicPr>
          <p:nvPr/>
        </p:nvPicPr>
        <p:blipFill>
          <a:blip r:embed="rId2"/>
          <a:stretch>
            <a:fillRect/>
          </a:stretch>
        </p:blipFill>
        <p:spPr>
          <a:xfrm>
            <a:off x="6668513" y="1075485"/>
            <a:ext cx="5416497" cy="3221720"/>
          </a:xfrm>
          <a:prstGeom prst="rect">
            <a:avLst/>
          </a:prstGeom>
        </p:spPr>
      </p:pic>
      <p:sp>
        <p:nvSpPr>
          <p:cNvPr id="2" name="Title 1"/>
          <p:cNvSpPr>
            <a:spLocks noGrp="1"/>
          </p:cNvSpPr>
          <p:nvPr>
            <p:ph type="title"/>
          </p:nvPr>
        </p:nvSpPr>
        <p:spPr>
          <a:xfrm>
            <a:off x="231228" y="-2"/>
            <a:ext cx="10495752" cy="1028386"/>
          </a:xfrm>
        </p:spPr>
        <p:txBody>
          <a:bodyPr/>
          <a:lstStyle/>
          <a:p>
            <a:r>
              <a:rPr lang="en-CA" dirty="0"/>
              <a:t>Matrix multiplication</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94441" y="1026970"/>
                <a:ext cx="6644022" cy="52063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dirty="0"/>
                  <a:t>Input: </a:t>
                </a:r>
                <a:r>
                  <a:rPr lang="en-CA" b="1" dirty="0"/>
                  <a:t>A</a:t>
                </a:r>
                <a:r>
                  <a:rPr lang="en-CA" dirty="0"/>
                  <a:t> and </a:t>
                </a:r>
                <a:r>
                  <a:rPr lang="en-CA" b="1" dirty="0"/>
                  <a:t>B</a:t>
                </a:r>
              </a:p>
              <a:p>
                <a:r>
                  <a:rPr lang="en-CA" dirty="0"/>
                  <a:t>Output: their product </a:t>
                </a:r>
                <a:r>
                  <a:rPr lang="en-CA" b="1" dirty="0"/>
                  <a:t>C=AB</a:t>
                </a:r>
              </a:p>
              <a:p>
                <a:r>
                  <a:rPr lang="en-CA" dirty="0"/>
                  <a:t>Naïve algorithm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CA" dirty="0"/>
                  <a:t> matrices:</a:t>
                </a:r>
              </a:p>
              <a:p>
                <a:r>
                  <a:rPr lang="en-CA" dirty="0"/>
                  <a:t>For each output cell </a:t>
                </a:r>
                <a14:m>
                  <m:oMath xmlns:m="http://schemas.openxmlformats.org/officeDocument/2006/math">
                    <m:r>
                      <a:rPr lang="en-CA" b="1" i="1" dirty="0" smtClean="0">
                        <a:latin typeface="Cambria Math" panose="02040503050406030204" pitchFamily="18" charset="0"/>
                      </a:rPr>
                      <m:t>𝑪</m:t>
                    </m:r>
                    <m:r>
                      <a:rPr lang="en-CA" b="1" i="1" baseline="-25000" dirty="0" err="1" smtClean="0">
                        <a:latin typeface="Cambria Math" panose="02040503050406030204" pitchFamily="18" charset="0"/>
                      </a:rPr>
                      <m:t>𝒊𝒋</m:t>
                    </m:r>
                  </m:oMath>
                </a14:m>
                <a:endParaRPr lang="en-CA" b="1" dirty="0"/>
              </a:p>
              <a:p>
                <a:pPr marL="457200" lvl="1" indent="0">
                  <a:buNone/>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𝐶</m:t>
                          </m:r>
                        </m:e>
                        <m:sub>
                          <m:r>
                            <a:rPr lang="en-CA" b="0" i="1" smtClean="0">
                              <a:latin typeface="Cambria Math" panose="02040503050406030204" pitchFamily="18" charset="0"/>
                            </a:rPr>
                            <m:t>𝑖𝑗</m:t>
                          </m:r>
                        </m:sub>
                      </m:sSub>
                      <m:r>
                        <a:rPr lang="en-CA" b="0" i="1" smtClean="0">
                          <a:latin typeface="Cambria Math" panose="02040503050406030204" pitchFamily="18" charset="0"/>
                        </a:rPr>
                        <m:t>=</m:t>
                      </m:r>
                      <m:r>
                        <a:rPr lang="en-CA" i="1">
                          <a:latin typeface="Cambria Math" panose="02040503050406030204" pitchFamily="18" charset="0"/>
                        </a:rPr>
                        <m:t>𝐷𝑜𝑡𝑃𝑟𝑜𝑑</m:t>
                      </m:r>
                      <m:r>
                        <a:rPr lang="en-CA" i="1">
                          <a:latin typeface="Cambria Math" panose="02040503050406030204" pitchFamily="18" charset="0"/>
                        </a:rPr>
                        <m:t>(</m:t>
                      </m:r>
                      <m:r>
                        <a:rPr lang="en-CA" b="0" i="1" smtClean="0">
                          <a:latin typeface="Cambria Math" panose="02040503050406030204" pitchFamily="18" charset="0"/>
                        </a:rPr>
                        <m:t>𝑟𝑜</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𝑤</m:t>
                          </m:r>
                        </m:e>
                        <m:sub>
                          <m:r>
                            <a:rPr lang="en-CA" b="0" i="1" smtClean="0">
                              <a:latin typeface="Cambria Math" panose="02040503050406030204" pitchFamily="18" charset="0"/>
                            </a:rPr>
                            <m:t>𝑖</m:t>
                          </m:r>
                        </m:sub>
                      </m:sSub>
                      <m:r>
                        <a:rPr lang="en-CA" b="0" i="1" smtClean="0">
                          <a:latin typeface="Cambria Math" panose="02040503050406030204" pitchFamily="18" charset="0"/>
                        </a:rPr>
                        <m:t>(</m:t>
                      </m:r>
                      <m:r>
                        <a:rPr lang="en-CA" b="0" i="1" smtClean="0">
                          <a:latin typeface="Cambria Math" panose="02040503050406030204" pitchFamily="18" charset="0"/>
                        </a:rPr>
                        <m:t>𝐴</m:t>
                      </m:r>
                      <m:r>
                        <a:rPr lang="en-CA" b="0" i="1" smtClean="0">
                          <a:latin typeface="Cambria Math" panose="02040503050406030204" pitchFamily="18" charset="0"/>
                        </a:rPr>
                        <m:t>), </m:t>
                      </m:r>
                      <m:r>
                        <a:rPr lang="en-CA" b="0" i="1" smtClean="0">
                          <a:latin typeface="Cambria Math" panose="02040503050406030204" pitchFamily="18" charset="0"/>
                        </a:rPr>
                        <m:t>𝑐𝑜</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𝑙</m:t>
                          </m:r>
                        </m:e>
                        <m:sub>
                          <m:r>
                            <a:rPr lang="en-CA" b="0" i="1" smtClean="0">
                              <a:latin typeface="Cambria Math" panose="02040503050406030204" pitchFamily="18" charset="0"/>
                            </a:rPr>
                            <m:t>𝑗</m:t>
                          </m:r>
                        </m:sub>
                      </m:sSub>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r>
                                <a:rPr lang="en-CA" b="0" i="1" smtClean="0">
                                  <a:latin typeface="Cambria Math" panose="02040503050406030204" pitchFamily="18" charset="0"/>
                                </a:rPr>
                                <m:t>𝐵</m:t>
                              </m:r>
                            </m:e>
                          </m:d>
                        </m:e>
                        <m:sup>
                          <m:r>
                            <a:rPr lang="en-CA" b="0" i="1" smtClean="0">
                              <a:latin typeface="Cambria Math" panose="02040503050406030204" pitchFamily="18" charset="0"/>
                            </a:rPr>
                            <m:t>𝑇</m:t>
                          </m:r>
                        </m:sup>
                      </m:sSup>
                      <m:r>
                        <a:rPr lang="en-CA" b="0" i="1" smtClean="0">
                          <a:latin typeface="Cambria Math" panose="02040503050406030204" pitchFamily="18" charset="0"/>
                        </a:rPr>
                        <m:t>)</m:t>
                      </m:r>
                    </m:oMath>
                  </m:oMathPara>
                </a14:m>
                <a:endParaRPr lang="en-CA" i="1" dirty="0">
                  <a:latin typeface="Cambria Math" panose="02040503050406030204" pitchFamily="18" charset="0"/>
                </a:endParaRPr>
              </a:p>
              <a:p>
                <a:pPr marL="914400" lvl="2" indent="0">
                  <a:buNone/>
                </a:pPr>
                <a14:m>
                  <m:oMathPara xmlns:m="http://schemas.openxmlformats.org/officeDocument/2006/math">
                    <m:oMathParaPr>
                      <m:jc m:val="centerGroup"/>
                    </m:oMathParaPr>
                    <m:oMath xmlns:m="http://schemas.openxmlformats.org/officeDocument/2006/math">
                      <m:r>
                        <a:rPr lang="en-CA" sz="2800" b="0" i="0" smtClean="0">
                          <a:latin typeface="Cambria Math" panose="02040503050406030204" pitchFamily="18" charset="0"/>
                        </a:rPr>
                        <m:t>=</m:t>
                      </m:r>
                      <m:nary>
                        <m:naryPr>
                          <m:chr m:val="∑"/>
                          <m:ctrlPr>
                            <a:rPr lang="en-CA" sz="2800" b="0" i="1" smtClean="0">
                              <a:latin typeface="Cambria Math" panose="02040503050406030204" pitchFamily="18" charset="0"/>
                            </a:rPr>
                          </m:ctrlPr>
                        </m:naryPr>
                        <m:sub>
                          <m:r>
                            <m:rPr>
                              <m:brk m:alnAt="23"/>
                            </m:rPr>
                            <a:rPr lang="en-CA" sz="2800" b="0" i="1" smtClean="0">
                              <a:latin typeface="Cambria Math" panose="02040503050406030204" pitchFamily="18" charset="0"/>
                            </a:rPr>
                            <m:t>𝑘</m:t>
                          </m:r>
                          <m:r>
                            <a:rPr lang="en-CA" sz="2800" b="0" i="1" smtClean="0">
                              <a:latin typeface="Cambria Math" panose="02040503050406030204" pitchFamily="18" charset="0"/>
                            </a:rPr>
                            <m:t>=1</m:t>
                          </m:r>
                        </m:sub>
                        <m:sup>
                          <m:r>
                            <a:rPr lang="en-CA" sz="2800" b="0" i="1" smtClean="0">
                              <a:latin typeface="Cambria Math" panose="02040503050406030204" pitchFamily="18" charset="0"/>
                            </a:rPr>
                            <m:t>𝑛</m:t>
                          </m:r>
                        </m:sup>
                        <m:e>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𝐴</m:t>
                              </m:r>
                            </m:e>
                            <m:sub>
                              <m:r>
                                <a:rPr lang="en-CA" sz="2800" b="0" i="1" smtClean="0">
                                  <a:latin typeface="Cambria Math" panose="02040503050406030204" pitchFamily="18" charset="0"/>
                                </a:rPr>
                                <m:t>𝑖𝑘</m:t>
                              </m:r>
                            </m:sub>
                          </m:sSub>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𝐵</m:t>
                              </m:r>
                            </m:e>
                            <m:sub>
                              <m:r>
                                <a:rPr lang="en-CA" sz="2800" b="0" i="1" smtClean="0">
                                  <a:latin typeface="Cambria Math" panose="02040503050406030204" pitchFamily="18" charset="0"/>
                                </a:rPr>
                                <m:t>𝑘𝑗</m:t>
                              </m:r>
                            </m:sub>
                          </m:sSub>
                        </m:e>
                      </m:nary>
                    </m:oMath>
                  </m:oMathPara>
                </a14:m>
                <a:endParaRPr lang="en-CA" dirty="0"/>
              </a:p>
              <a:p>
                <a:r>
                  <a:rPr lang="en-CA" dirty="0"/>
                  <a:t>Running time (unit cost)?</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94441" y="1026970"/>
                <a:ext cx="6644022" cy="5206301"/>
              </a:xfrm>
              <a:prstGeom prst="rect">
                <a:avLst/>
              </a:prstGeom>
              <a:blipFill>
                <a:blip r:embed="rId3"/>
                <a:stretch>
                  <a:fillRect l="-2385" t="-1520"/>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515D4CBD-43AE-84C9-56E5-ECAE816499D4}"/>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0400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Attempting a better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3" y="1236374"/>
                <a:ext cx="10659818" cy="4597756"/>
              </a:xfrm>
            </p:spPr>
            <p:txBody>
              <a:bodyPr/>
              <a:lstStyle/>
              <a:p>
                <a:r>
                  <a:rPr lang="en-CA" dirty="0"/>
                  <a:t>What if we first </a:t>
                </a:r>
                <a:r>
                  <a:rPr lang="en-CA" b="1" dirty="0"/>
                  <a:t>partition</a:t>
                </a:r>
                <a:r>
                  <a:rPr lang="en-CA" dirty="0"/>
                  <a:t> the matrix into </a:t>
                </a:r>
                <a:r>
                  <a:rPr lang="en-CA" b="1" dirty="0"/>
                  <a:t>sub-matrices</a:t>
                </a:r>
              </a:p>
              <a:p>
                <a:r>
                  <a:rPr lang="en-CA" dirty="0"/>
                  <a:t>Then </a:t>
                </a:r>
                <a:r>
                  <a:rPr lang="en-CA" b="1" dirty="0"/>
                  <a:t>divide and conquer </a:t>
                </a:r>
                <a:r>
                  <a:rPr lang="en-CA" dirty="0"/>
                  <a:t>on the </a:t>
                </a:r>
                <a:r>
                  <a:rPr lang="en-CA" b="1" dirty="0"/>
                  <a:t>sub-matrices</a:t>
                </a:r>
              </a:p>
              <a:p>
                <a:r>
                  <a:rPr lang="en-CA" dirty="0"/>
                  <a:t>Example of partitioning: 4x4 matrix into four 2x2 matrices</a:t>
                </a:r>
              </a:p>
              <a:p>
                <a:endParaRPr lang="en-CA"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CA" i="1" smtClean="0">
                              <a:latin typeface="Cambria Math" panose="02040503050406030204" pitchFamily="18" charset="0"/>
                            </a:rPr>
                          </m:ctrlPr>
                        </m:dPr>
                        <m:e>
                          <m:m>
                            <m:mPr>
                              <m:mcs>
                                <m:mc>
                                  <m:mcPr>
                                    <m:count m:val="2"/>
                                    <m:mcJc m:val="center"/>
                                  </m:mcPr>
                                </m:mc>
                              </m:mcs>
                              <m:ctrlPr>
                                <a:rPr lang="en-CA" i="1" smtClean="0">
                                  <a:latin typeface="Cambria Math" panose="02040503050406030204" pitchFamily="18" charset="0"/>
                                </a:rPr>
                              </m:ctrlPr>
                            </m:mPr>
                            <m:mr>
                              <m:e>
                                <m:r>
                                  <m:rPr>
                                    <m:brk m:alnAt="7"/>
                                  </m:rPr>
                                  <a:rPr lang="en-CA" b="0" i="1" smtClean="0">
                                    <a:latin typeface="Cambria Math" panose="02040503050406030204" pitchFamily="18" charset="0"/>
                                  </a:rPr>
                                  <m:t>𝑎</m:t>
                                </m:r>
                              </m:e>
                              <m:e>
                                <m:r>
                                  <a:rPr lang="en-CA" b="0" i="1" smtClean="0">
                                    <a:latin typeface="Cambria Math" panose="02040503050406030204" pitchFamily="18" charset="0"/>
                                  </a:rPr>
                                  <m:t>𝑏</m:t>
                                </m:r>
                              </m:e>
                            </m:mr>
                            <m:mr>
                              <m:e>
                                <m:r>
                                  <a:rPr lang="en-CA" b="0" i="1" smtClean="0">
                                    <a:latin typeface="Cambria Math" panose="02040503050406030204" pitchFamily="18" charset="0"/>
                                  </a:rPr>
                                  <m:t>𝑐</m:t>
                                </m:r>
                              </m:e>
                              <m:e>
                                <m:r>
                                  <a:rPr lang="en-CA" b="0" i="1" smtClean="0">
                                    <a:latin typeface="Cambria Math" panose="02040503050406030204" pitchFamily="18" charset="0"/>
                                  </a:rPr>
                                  <m:t>𝑑</m:t>
                                </m:r>
                              </m:e>
                            </m:mr>
                          </m:m>
                        </m:e>
                      </m:d>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m>
                            <m:mPr>
                              <m:mcs>
                                <m:mc>
                                  <m:mcPr>
                                    <m:count m:val="2"/>
                                    <m:mcJc m:val="center"/>
                                  </m:mcPr>
                                </m:mc>
                              </m:mcs>
                              <m:ctrlPr>
                                <a:rPr lang="en-CA" b="0" i="1" smtClean="0">
                                  <a:latin typeface="Cambria Math" panose="02040503050406030204" pitchFamily="18" charset="0"/>
                                </a:rPr>
                              </m:ctrlPr>
                            </m:mPr>
                            <m:mr>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m:rPr>
                                              <m:brk m:alnAt="7"/>
                                            </m:rPr>
                                            <a:rPr lang="en-CA" b="0" i="1" smtClean="0">
                                              <a:latin typeface="Cambria Math" panose="02040503050406030204" pitchFamily="18" charset="0"/>
                                            </a:rPr>
                                            <m:t>𝑎</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22</m:t>
                                          </m:r>
                                        </m:sub>
                                      </m:sSub>
                                    </m:e>
                                  </m:mr>
                                </m:m>
                              </m:e>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m:rPr>
                                              <m:brk m:alnAt="7"/>
                                            </m:rPr>
                                            <a:rPr lang="en-CA" b="0" i="1" smtClean="0">
                                              <a:latin typeface="Cambria Math" panose="02040503050406030204" pitchFamily="18" charset="0"/>
                                            </a:rPr>
                                            <m:t>𝑏</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𝑏</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𝑏</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𝑏</m:t>
                                          </m:r>
                                        </m:e>
                                        <m:sub>
                                          <m:r>
                                            <a:rPr lang="en-CA" b="0" i="1" smtClean="0">
                                              <a:latin typeface="Cambria Math" panose="02040503050406030204" pitchFamily="18" charset="0"/>
                                            </a:rPr>
                                            <m:t>22</m:t>
                                          </m:r>
                                        </m:sub>
                                      </m:sSub>
                                    </m:e>
                                  </m:mr>
                                </m:m>
                              </m:e>
                            </m:mr>
                            <m:mr>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22</m:t>
                                          </m:r>
                                        </m:sub>
                                      </m:sSub>
                                    </m:e>
                                  </m:mr>
                                </m:m>
                              </m:e>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m:rPr>
                                              <m:brk m:alnAt="7"/>
                                            </m:rPr>
                                            <a:rPr lang="en-CA" b="0" i="1" smtClean="0">
                                              <a:latin typeface="Cambria Math" panose="02040503050406030204" pitchFamily="18" charset="0"/>
                                            </a:rPr>
                                            <m:t>𝑑</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22</m:t>
                                          </m:r>
                                        </m:sub>
                                      </m:sSub>
                                    </m:e>
                                  </m:mr>
                                </m:m>
                              </m:e>
                            </m:mr>
                          </m:m>
                        </m:e>
                      </m:d>
                    </m:oMath>
                  </m:oMathPara>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3" y="1236374"/>
                <a:ext cx="10659818" cy="4597756"/>
              </a:xfrm>
              <a:blipFill>
                <a:blip r:embed="rId2"/>
                <a:stretch>
                  <a:fillRect l="-1487" t="-1857"/>
                </a:stretch>
              </a:blipFill>
            </p:spPr>
            <p:txBody>
              <a:bodyPr/>
              <a:lstStyle/>
              <a:p>
                <a:r>
                  <a:rPr lang="en-CA">
                    <a:noFill/>
                  </a:rPr>
                  <a:t> </a:t>
                </a:r>
              </a:p>
            </p:txBody>
          </p:sp>
        </mc:Fallback>
      </mc:AlternateContent>
      <p:cxnSp>
        <p:nvCxnSpPr>
          <p:cNvPr id="7" name="Straight Connector 6">
            <a:extLst>
              <a:ext uri="{FF2B5EF4-FFF2-40B4-BE49-F238E27FC236}">
                <a16:creationId xmlns:a16="http://schemas.microsoft.com/office/drawing/2014/main" id="{2E817D1C-8891-4F3E-8B46-A7716BA6D20F}"/>
              </a:ext>
            </a:extLst>
          </p:cNvPr>
          <p:cNvCxnSpPr/>
          <p:nvPr/>
        </p:nvCxnSpPr>
        <p:spPr>
          <a:xfrm>
            <a:off x="7192017" y="3643386"/>
            <a:ext cx="0" cy="156822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880057-4448-4C1B-BBE3-73069547B4DC}"/>
              </a:ext>
            </a:extLst>
          </p:cNvPr>
          <p:cNvCxnSpPr>
            <a:cxnSpLocks/>
          </p:cNvCxnSpPr>
          <p:nvPr/>
        </p:nvCxnSpPr>
        <p:spPr>
          <a:xfrm flipH="1">
            <a:off x="5652224" y="4411704"/>
            <a:ext cx="313170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4DAE955-D7F6-DBDC-BC92-2FD058B6DBC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245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767529"/>
          </a:xfrm>
        </p:spPr>
        <p:txBody>
          <a:bodyPr/>
          <a:lstStyle/>
          <a:p>
            <a:r>
              <a:rPr lang="en-CA" dirty="0"/>
              <a:t>Multiplying Partitioned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96750" y="767527"/>
                <a:ext cx="10423615" cy="5619060"/>
              </a:xfrm>
            </p:spPr>
            <p:txBody>
              <a:bodyPr/>
              <a:lstStyle/>
              <a:p>
                <a:pPr marL="0" indent="0">
                  <a:buNone/>
                </a:pPr>
                <a:r>
                  <a:rPr lang="en-CA" dirty="0"/>
                  <a:t>Let </a:t>
                </a:r>
                <a14:m>
                  <m:oMath xmlns:m="http://schemas.openxmlformats.org/officeDocument/2006/math">
                    <m:r>
                      <m:rPr>
                        <m:sty m:val="p"/>
                      </m:rPr>
                      <a:rPr lang="en-CA" b="0" i="0" smtClean="0">
                        <a:latin typeface="Cambria Math" panose="02040503050406030204" pitchFamily="18" charset="0"/>
                      </a:rPr>
                      <m:t>A</m:t>
                    </m:r>
                    <m:r>
                      <a:rPr lang="en-CA" b="0" i="0" smtClean="0">
                        <a:latin typeface="Cambria Math" panose="02040503050406030204" pitchFamily="18" charset="0"/>
                      </a:rPr>
                      <m:t>=</m:t>
                    </m:r>
                    <m:d>
                      <m:dPr>
                        <m:begChr m:val="["/>
                        <m:endChr m:val="]"/>
                        <m:ctrlPr>
                          <a:rPr lang="en-CA" i="1" smtClean="0">
                            <a:latin typeface="Cambria Math" panose="02040503050406030204" pitchFamily="18" charset="0"/>
                          </a:rPr>
                        </m:ctrlPr>
                      </m:dPr>
                      <m:e>
                        <m:m>
                          <m:mPr>
                            <m:mcs>
                              <m:mc>
                                <m:mcPr>
                                  <m:count m:val="2"/>
                                  <m:mcJc m:val="center"/>
                                </m:mcPr>
                              </m:mc>
                            </m:mcs>
                            <m:ctrlPr>
                              <a:rPr lang="en-CA" i="1" smtClean="0">
                                <a:latin typeface="Cambria Math" panose="02040503050406030204" pitchFamily="18" charset="0"/>
                              </a:rPr>
                            </m:ctrlPr>
                          </m:mPr>
                          <m:mr>
                            <m:e>
                              <m:r>
                                <m:rPr>
                                  <m:brk m:alnAt="7"/>
                                </m:rPr>
                                <a:rPr lang="en-CA" b="0" i="1" smtClean="0">
                                  <a:latin typeface="Cambria Math" panose="02040503050406030204" pitchFamily="18" charset="0"/>
                                </a:rPr>
                                <m:t>𝑎</m:t>
                              </m:r>
                            </m:e>
                            <m:e>
                              <m:r>
                                <a:rPr lang="en-CA" b="0" i="1" smtClean="0">
                                  <a:latin typeface="Cambria Math" panose="02040503050406030204" pitchFamily="18" charset="0"/>
                                </a:rPr>
                                <m:t>𝑏</m:t>
                              </m:r>
                            </m:e>
                          </m:mr>
                          <m:mr>
                            <m:e>
                              <m:r>
                                <a:rPr lang="en-CA" b="0" i="1" smtClean="0">
                                  <a:latin typeface="Cambria Math" panose="02040503050406030204" pitchFamily="18" charset="0"/>
                                </a:rPr>
                                <m:t>𝑐</m:t>
                              </m:r>
                            </m:e>
                            <m:e>
                              <m:r>
                                <a:rPr lang="en-CA" b="0" i="1" smtClean="0">
                                  <a:latin typeface="Cambria Math" panose="02040503050406030204" pitchFamily="18" charset="0"/>
                                </a:rPr>
                                <m:t>𝑑</m:t>
                              </m:r>
                            </m:e>
                          </m:mr>
                        </m:m>
                      </m:e>
                    </m:d>
                    <m:r>
                      <a:rPr lang="en-CA" b="0" i="1" smtClean="0">
                        <a:latin typeface="Cambria Math" panose="02040503050406030204" pitchFamily="18" charset="0"/>
                      </a:rPr>
                      <m:t>=</m:t>
                    </m:r>
                    <m:d>
                      <m:dPr>
                        <m:begChr m:val="["/>
                        <m:endChr m:val="]"/>
                        <m:ctrlPr>
                          <a:rPr lang="en-CA" b="0" i="1" smtClean="0">
                            <a:latin typeface="Cambria Math" panose="02040503050406030204" pitchFamily="18" charset="0"/>
                          </a:rPr>
                        </m:ctrlPr>
                      </m:dPr>
                      <m:e>
                        <m:m>
                          <m:mPr>
                            <m:mcs>
                              <m:mc>
                                <m:mcPr>
                                  <m:count m:val="2"/>
                                  <m:mcJc m:val="center"/>
                                </m:mcPr>
                              </m:mc>
                            </m:mcs>
                            <m:ctrlPr>
                              <a:rPr lang="en-CA" b="0" i="1" smtClean="0">
                                <a:latin typeface="Cambria Math" panose="02040503050406030204" pitchFamily="18" charset="0"/>
                              </a:rPr>
                            </m:ctrlPr>
                          </m:mPr>
                          <m:mr>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m:rPr>
                                            <m:brk m:alnAt="7"/>
                                          </m:rPr>
                                          <a:rPr lang="en-CA" b="0" i="1" smtClean="0">
                                            <a:latin typeface="Cambria Math" panose="02040503050406030204" pitchFamily="18" charset="0"/>
                                          </a:rPr>
                                          <m:t>𝑎</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𝑎</m:t>
                                        </m:r>
                                      </m:e>
                                      <m:sub>
                                        <m:r>
                                          <a:rPr lang="en-CA" b="0" i="1" smtClean="0">
                                            <a:latin typeface="Cambria Math" panose="02040503050406030204" pitchFamily="18" charset="0"/>
                                          </a:rPr>
                                          <m:t>22</m:t>
                                        </m:r>
                                      </m:sub>
                                    </m:sSub>
                                  </m:e>
                                </m:mr>
                              </m:m>
                            </m:e>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m:rPr>
                                            <m:brk m:alnAt="7"/>
                                          </m:rPr>
                                          <a:rPr lang="en-CA" b="0" i="1" smtClean="0">
                                            <a:latin typeface="Cambria Math" panose="02040503050406030204" pitchFamily="18" charset="0"/>
                                          </a:rPr>
                                          <m:t>𝑏</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𝑏</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𝑏</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𝑏</m:t>
                                        </m:r>
                                      </m:e>
                                      <m:sub>
                                        <m:r>
                                          <a:rPr lang="en-CA" b="0" i="1" smtClean="0">
                                            <a:latin typeface="Cambria Math" panose="02040503050406030204" pitchFamily="18" charset="0"/>
                                          </a:rPr>
                                          <m:t>22</m:t>
                                        </m:r>
                                      </m:sub>
                                    </m:sSub>
                                  </m:e>
                                </m:mr>
                              </m:m>
                            </m:e>
                          </m:mr>
                          <m:mr>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22</m:t>
                                        </m:r>
                                      </m:sub>
                                    </m:sSub>
                                  </m:e>
                                </m:mr>
                              </m:m>
                            </m:e>
                            <m:e>
                              <m:m>
                                <m:mPr>
                                  <m:mcs>
                                    <m:mc>
                                      <m:mcPr>
                                        <m:count m:val="2"/>
                                        <m:mcJc m:val="center"/>
                                      </m:mcPr>
                                    </m:mc>
                                  </m:mcs>
                                  <m:ctrlPr>
                                    <a:rPr lang="en-CA" b="0" i="1" smtClean="0">
                                      <a:latin typeface="Cambria Math" panose="02040503050406030204" pitchFamily="18" charset="0"/>
                                    </a:rPr>
                                  </m:ctrlPr>
                                </m:mPr>
                                <m:mr>
                                  <m:e>
                                    <m:sSub>
                                      <m:sSubPr>
                                        <m:ctrlPr>
                                          <a:rPr lang="en-CA" b="0" i="1" smtClean="0">
                                            <a:latin typeface="Cambria Math" panose="02040503050406030204" pitchFamily="18" charset="0"/>
                                          </a:rPr>
                                        </m:ctrlPr>
                                      </m:sSubPr>
                                      <m:e>
                                        <m:r>
                                          <m:rPr>
                                            <m:brk m:alnAt="7"/>
                                          </m:rPr>
                                          <a:rPr lang="en-CA" b="0" i="1" smtClean="0">
                                            <a:latin typeface="Cambria Math" panose="02040503050406030204" pitchFamily="18" charset="0"/>
                                          </a:rPr>
                                          <m:t>𝑑</m:t>
                                        </m:r>
                                      </m:e>
                                      <m:sub>
                                        <m:r>
                                          <m:rPr>
                                            <m:brk m:alnAt="7"/>
                                          </m:rPr>
                                          <a:rPr lang="en-CA" b="0" i="1" smtClean="0">
                                            <a:latin typeface="Cambria Math" panose="02040503050406030204" pitchFamily="18" charset="0"/>
                                          </a:rPr>
                                          <m:t>1</m:t>
                                        </m:r>
                                        <m:r>
                                          <a:rPr lang="en-CA" b="0" i="1" smtClean="0">
                                            <a:latin typeface="Cambria Math" panose="02040503050406030204" pitchFamily="18" charset="0"/>
                                          </a:rPr>
                                          <m:t>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12</m:t>
                                        </m:r>
                                      </m:sub>
                                    </m:sSub>
                                  </m:e>
                                </m:mr>
                                <m:m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22</m:t>
                                        </m:r>
                                      </m:sub>
                                    </m:sSub>
                                  </m:e>
                                </m:mr>
                              </m:m>
                            </m:e>
                          </m:mr>
                        </m:m>
                      </m:e>
                    </m:d>
                  </m:oMath>
                </a14:m>
                <a:endParaRPr lang="en-CA" dirty="0"/>
              </a:p>
              <a:p>
                <a:pPr marL="0" indent="0">
                  <a:buNone/>
                </a:pPr>
                <a:r>
                  <a:rPr lang="en-CA" dirty="0"/>
                  <a:t>Let </a:t>
                </a:r>
                <a14:m>
                  <m:oMath xmlns:m="http://schemas.openxmlformats.org/officeDocument/2006/math">
                    <m:r>
                      <m:rPr>
                        <m:sty m:val="p"/>
                      </m:rPr>
                      <a:rPr lang="en-CA" b="0" i="0" smtClean="0">
                        <a:latin typeface="Cambria Math" panose="02040503050406030204" pitchFamily="18" charset="0"/>
                      </a:rPr>
                      <m:t>B</m:t>
                    </m:r>
                    <m:r>
                      <a:rPr lang="en-CA">
                        <a:latin typeface="Cambria Math" panose="02040503050406030204" pitchFamily="18" charset="0"/>
                      </a:rPr>
                      <m:t>=</m:t>
                    </m:r>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a:rPr lang="en-CA" b="0" i="1" smtClean="0">
                                  <a:latin typeface="Cambria Math" panose="02040503050406030204" pitchFamily="18" charset="0"/>
                                </a:rPr>
                                <m:t>𝑒</m:t>
                              </m:r>
                            </m:e>
                            <m:e>
                              <m:r>
                                <a:rPr lang="en-CA" b="0" i="1" smtClean="0">
                                  <a:latin typeface="Cambria Math" panose="02040503050406030204" pitchFamily="18" charset="0"/>
                                </a:rPr>
                                <m:t>𝑓</m:t>
                              </m:r>
                            </m:e>
                          </m:mr>
                          <m:mr>
                            <m:e>
                              <m:r>
                                <a:rPr lang="en-CA" b="0" i="1" smtClean="0">
                                  <a:latin typeface="Cambria Math" panose="02040503050406030204" pitchFamily="18" charset="0"/>
                                </a:rPr>
                                <m:t>𝑔</m:t>
                              </m:r>
                            </m:e>
                            <m:e>
                              <m:r>
                                <a:rPr lang="en-CA" b="0" i="1" smtClean="0">
                                  <a:latin typeface="Cambria Math" panose="02040503050406030204" pitchFamily="18" charset="0"/>
                                </a:rPr>
                                <m:t>h</m:t>
                              </m:r>
                            </m:e>
                          </m:mr>
                        </m:m>
                      </m:e>
                    </m:d>
                    <m:r>
                      <a:rPr lang="en-CA" i="1">
                        <a:latin typeface="Cambria Math" panose="02040503050406030204" pitchFamily="18" charset="0"/>
                      </a:rPr>
                      <m:t>=</m:t>
                    </m:r>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m>
                                <m:mPr>
                                  <m:mcs>
                                    <m:mc>
                                      <m:mcPr>
                                        <m:count m:val="2"/>
                                        <m:mcJc m:val="center"/>
                                      </m:mcPr>
                                    </m:mc>
                                  </m:mcs>
                                  <m:ctrlPr>
                                    <a:rPr lang="en-CA" i="1">
                                      <a:latin typeface="Cambria Math" panose="02040503050406030204" pitchFamily="18" charset="0"/>
                                    </a:rPr>
                                  </m:ctrlPr>
                                </m:mPr>
                                <m:mr>
                                  <m:e>
                                    <m:sSub>
                                      <m:sSubPr>
                                        <m:ctrlPr>
                                          <a:rPr lang="en-CA" i="1">
                                            <a:latin typeface="Cambria Math" panose="02040503050406030204" pitchFamily="18" charset="0"/>
                                          </a:rPr>
                                        </m:ctrlPr>
                                      </m:sSubPr>
                                      <m:e>
                                        <m:r>
                                          <a:rPr lang="en-CA" b="0" i="1" smtClean="0">
                                            <a:latin typeface="Cambria Math" panose="02040503050406030204" pitchFamily="18" charset="0"/>
                                          </a:rPr>
                                          <m:t>𝑒</m:t>
                                        </m:r>
                                      </m:e>
                                      <m:sub>
                                        <m:r>
                                          <m:rPr>
                                            <m:brk m:alnAt="7"/>
                                          </m:rPr>
                                          <a:rPr lang="en-CA" i="1">
                                            <a:latin typeface="Cambria Math" panose="02040503050406030204" pitchFamily="18" charset="0"/>
                                          </a:rPr>
                                          <m:t>1</m:t>
                                        </m:r>
                                        <m:r>
                                          <a:rPr lang="en-CA" i="1">
                                            <a:latin typeface="Cambria Math" panose="02040503050406030204" pitchFamily="18" charset="0"/>
                                          </a:rPr>
                                          <m:t>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𝑒</m:t>
                                        </m:r>
                                      </m:e>
                                      <m:sub>
                                        <m:r>
                                          <a:rPr lang="en-CA" i="1">
                                            <a:latin typeface="Cambria Math" panose="02040503050406030204" pitchFamily="18" charset="0"/>
                                          </a:rPr>
                                          <m:t>12</m:t>
                                        </m:r>
                                      </m:sub>
                                    </m:sSub>
                                  </m:e>
                                </m:mr>
                                <m:mr>
                                  <m:e>
                                    <m:sSub>
                                      <m:sSubPr>
                                        <m:ctrlPr>
                                          <a:rPr lang="en-CA" i="1">
                                            <a:latin typeface="Cambria Math" panose="02040503050406030204" pitchFamily="18" charset="0"/>
                                          </a:rPr>
                                        </m:ctrlPr>
                                      </m:sSubPr>
                                      <m:e>
                                        <m:r>
                                          <a:rPr lang="en-CA" b="0" i="1" smtClean="0">
                                            <a:latin typeface="Cambria Math" panose="02040503050406030204" pitchFamily="18" charset="0"/>
                                          </a:rPr>
                                          <m:t>𝑒</m:t>
                                        </m:r>
                                      </m:e>
                                      <m:sub>
                                        <m:r>
                                          <a:rPr lang="en-CA" i="1">
                                            <a:latin typeface="Cambria Math" panose="02040503050406030204" pitchFamily="18" charset="0"/>
                                          </a:rPr>
                                          <m:t>21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𝑒</m:t>
                                        </m:r>
                                      </m:e>
                                      <m:sub>
                                        <m:r>
                                          <a:rPr lang="en-CA" i="1">
                                            <a:latin typeface="Cambria Math" panose="02040503050406030204" pitchFamily="18" charset="0"/>
                                          </a:rPr>
                                          <m:t>22</m:t>
                                        </m:r>
                                      </m:sub>
                                    </m:sSub>
                                  </m:e>
                                </m:mr>
                              </m:m>
                            </m:e>
                            <m:e>
                              <m:m>
                                <m:mPr>
                                  <m:mcs>
                                    <m:mc>
                                      <m:mcPr>
                                        <m:count m:val="2"/>
                                        <m:mcJc m:val="center"/>
                                      </m:mcPr>
                                    </m:mc>
                                  </m:mcs>
                                  <m:ctrlPr>
                                    <a:rPr lang="en-CA" i="1">
                                      <a:latin typeface="Cambria Math" panose="02040503050406030204" pitchFamily="18" charset="0"/>
                                    </a:rPr>
                                  </m:ctrlPr>
                                </m:mPr>
                                <m:mr>
                                  <m:e>
                                    <m:sSub>
                                      <m:sSubPr>
                                        <m:ctrlPr>
                                          <a:rPr lang="en-CA" i="1">
                                            <a:latin typeface="Cambria Math" panose="02040503050406030204" pitchFamily="18" charset="0"/>
                                          </a:rPr>
                                        </m:ctrlPr>
                                      </m:sSubPr>
                                      <m:e>
                                        <m:r>
                                          <a:rPr lang="en-CA" b="0" i="1" smtClean="0">
                                            <a:latin typeface="Cambria Math" panose="02040503050406030204" pitchFamily="18" charset="0"/>
                                          </a:rPr>
                                          <m:t>𝑓</m:t>
                                        </m:r>
                                      </m:e>
                                      <m:sub>
                                        <m:r>
                                          <m:rPr>
                                            <m:brk m:alnAt="7"/>
                                          </m:rPr>
                                          <a:rPr lang="en-CA" i="1">
                                            <a:latin typeface="Cambria Math" panose="02040503050406030204" pitchFamily="18" charset="0"/>
                                          </a:rPr>
                                          <m:t>1</m:t>
                                        </m:r>
                                        <m:r>
                                          <a:rPr lang="en-CA" i="1">
                                            <a:latin typeface="Cambria Math" panose="02040503050406030204" pitchFamily="18" charset="0"/>
                                          </a:rPr>
                                          <m:t>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𝑓</m:t>
                                        </m:r>
                                      </m:e>
                                      <m:sub>
                                        <m:r>
                                          <a:rPr lang="en-CA" i="1">
                                            <a:latin typeface="Cambria Math" panose="02040503050406030204" pitchFamily="18" charset="0"/>
                                          </a:rPr>
                                          <m:t>12</m:t>
                                        </m:r>
                                      </m:sub>
                                    </m:sSub>
                                  </m:e>
                                </m:mr>
                                <m:mr>
                                  <m:e>
                                    <m:sSub>
                                      <m:sSubPr>
                                        <m:ctrlPr>
                                          <a:rPr lang="en-CA" i="1">
                                            <a:latin typeface="Cambria Math" panose="02040503050406030204" pitchFamily="18" charset="0"/>
                                          </a:rPr>
                                        </m:ctrlPr>
                                      </m:sSubPr>
                                      <m:e>
                                        <m:r>
                                          <a:rPr lang="en-CA" b="0" i="1" smtClean="0">
                                            <a:latin typeface="Cambria Math" panose="02040503050406030204" pitchFamily="18" charset="0"/>
                                          </a:rPr>
                                          <m:t>𝑓</m:t>
                                        </m:r>
                                      </m:e>
                                      <m:sub>
                                        <m:r>
                                          <a:rPr lang="en-CA" i="1">
                                            <a:latin typeface="Cambria Math" panose="02040503050406030204" pitchFamily="18" charset="0"/>
                                          </a:rPr>
                                          <m:t>21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𝑓</m:t>
                                        </m:r>
                                      </m:e>
                                      <m:sub>
                                        <m:r>
                                          <a:rPr lang="en-CA" i="1">
                                            <a:latin typeface="Cambria Math" panose="02040503050406030204" pitchFamily="18" charset="0"/>
                                          </a:rPr>
                                          <m:t>22</m:t>
                                        </m:r>
                                      </m:sub>
                                    </m:sSub>
                                  </m:e>
                                </m:mr>
                              </m:m>
                            </m:e>
                          </m:mr>
                          <m:mr>
                            <m:e>
                              <m:m>
                                <m:mPr>
                                  <m:mcs>
                                    <m:mc>
                                      <m:mcPr>
                                        <m:count m:val="2"/>
                                        <m:mcJc m:val="center"/>
                                      </m:mcPr>
                                    </m:mc>
                                  </m:mcs>
                                  <m:ctrlPr>
                                    <a:rPr lang="en-CA" i="1">
                                      <a:latin typeface="Cambria Math" panose="02040503050406030204" pitchFamily="18" charset="0"/>
                                    </a:rPr>
                                  </m:ctrlPr>
                                </m:mPr>
                                <m:mr>
                                  <m:e>
                                    <m:sSub>
                                      <m:sSubPr>
                                        <m:ctrlPr>
                                          <a:rPr lang="en-CA" i="1">
                                            <a:latin typeface="Cambria Math" panose="02040503050406030204" pitchFamily="18" charset="0"/>
                                          </a:rPr>
                                        </m:ctrlPr>
                                      </m:sSubPr>
                                      <m:e>
                                        <m:r>
                                          <a:rPr lang="en-CA" b="0" i="1" smtClean="0">
                                            <a:latin typeface="Cambria Math" panose="02040503050406030204" pitchFamily="18" charset="0"/>
                                          </a:rPr>
                                          <m:t>𝑔</m:t>
                                        </m:r>
                                      </m:e>
                                      <m:sub>
                                        <m:r>
                                          <m:rPr>
                                            <m:brk m:alnAt="7"/>
                                          </m:rPr>
                                          <a:rPr lang="en-CA" i="1">
                                            <a:latin typeface="Cambria Math" panose="02040503050406030204" pitchFamily="18" charset="0"/>
                                          </a:rPr>
                                          <m:t>1</m:t>
                                        </m:r>
                                        <m:r>
                                          <a:rPr lang="en-CA" i="1">
                                            <a:latin typeface="Cambria Math" panose="02040503050406030204" pitchFamily="18" charset="0"/>
                                          </a:rPr>
                                          <m:t>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𝑔</m:t>
                                        </m:r>
                                      </m:e>
                                      <m:sub>
                                        <m:r>
                                          <a:rPr lang="en-CA" i="1">
                                            <a:latin typeface="Cambria Math" panose="02040503050406030204" pitchFamily="18" charset="0"/>
                                          </a:rPr>
                                          <m:t>12</m:t>
                                        </m:r>
                                      </m:sub>
                                    </m:sSub>
                                  </m:e>
                                </m:mr>
                                <m:mr>
                                  <m:e>
                                    <m:sSub>
                                      <m:sSubPr>
                                        <m:ctrlPr>
                                          <a:rPr lang="en-CA" i="1">
                                            <a:latin typeface="Cambria Math" panose="02040503050406030204" pitchFamily="18" charset="0"/>
                                          </a:rPr>
                                        </m:ctrlPr>
                                      </m:sSubPr>
                                      <m:e>
                                        <m:r>
                                          <a:rPr lang="en-CA" b="0" i="1" smtClean="0">
                                            <a:latin typeface="Cambria Math" panose="02040503050406030204" pitchFamily="18" charset="0"/>
                                          </a:rPr>
                                          <m:t>𝑔</m:t>
                                        </m:r>
                                      </m:e>
                                      <m:sub>
                                        <m:r>
                                          <a:rPr lang="en-CA" i="1">
                                            <a:latin typeface="Cambria Math" panose="02040503050406030204" pitchFamily="18" charset="0"/>
                                          </a:rPr>
                                          <m:t>21</m:t>
                                        </m:r>
                                      </m:sub>
                                    </m:sSub>
                                  </m:e>
                                  <m:e>
                                    <m:sSub>
                                      <m:sSubPr>
                                        <m:ctrlPr>
                                          <a:rPr lang="en-CA" b="0" i="1" smtClean="0">
                                            <a:latin typeface="Cambria Math" panose="02040503050406030204" pitchFamily="18" charset="0"/>
                                          </a:rPr>
                                        </m:ctrlPr>
                                      </m:sSubPr>
                                      <m:e>
                                        <m:r>
                                          <a:rPr lang="en-CA" b="0" i="1" smtClean="0">
                                            <a:latin typeface="Cambria Math" panose="02040503050406030204" pitchFamily="18" charset="0"/>
                                          </a:rPr>
                                          <m:t>𝑔</m:t>
                                        </m:r>
                                      </m:e>
                                      <m:sub>
                                        <m:r>
                                          <a:rPr lang="en-CA" b="0" i="1" smtClean="0">
                                            <a:latin typeface="Cambria Math" panose="02040503050406030204" pitchFamily="18" charset="0"/>
                                          </a:rPr>
                                          <m:t>22</m:t>
                                        </m:r>
                                      </m:sub>
                                    </m:sSub>
                                  </m:e>
                                </m:mr>
                              </m:m>
                            </m:e>
                            <m:e>
                              <m:m>
                                <m:mPr>
                                  <m:mcs>
                                    <m:mc>
                                      <m:mcPr>
                                        <m:count m:val="2"/>
                                        <m:mcJc m:val="center"/>
                                      </m:mcPr>
                                    </m:mc>
                                  </m:mcs>
                                  <m:ctrlPr>
                                    <a:rPr lang="en-CA" i="1">
                                      <a:latin typeface="Cambria Math" panose="02040503050406030204" pitchFamily="18" charset="0"/>
                                    </a:rPr>
                                  </m:ctrlPr>
                                </m:mPr>
                                <m:mr>
                                  <m:e>
                                    <m:sSub>
                                      <m:sSubPr>
                                        <m:ctrlPr>
                                          <a:rPr lang="en-CA" i="1">
                                            <a:latin typeface="Cambria Math" panose="02040503050406030204" pitchFamily="18" charset="0"/>
                                          </a:rPr>
                                        </m:ctrlPr>
                                      </m:sSubPr>
                                      <m:e>
                                        <m:r>
                                          <a:rPr lang="en-CA" b="0" i="1" smtClean="0">
                                            <a:latin typeface="Cambria Math" panose="02040503050406030204" pitchFamily="18" charset="0"/>
                                          </a:rPr>
                                          <m:t>h</m:t>
                                        </m:r>
                                      </m:e>
                                      <m:sub>
                                        <m:r>
                                          <m:rPr>
                                            <m:brk m:alnAt="7"/>
                                          </m:rPr>
                                          <a:rPr lang="en-CA" i="1">
                                            <a:latin typeface="Cambria Math" panose="02040503050406030204" pitchFamily="18" charset="0"/>
                                          </a:rPr>
                                          <m:t>1</m:t>
                                        </m:r>
                                        <m:r>
                                          <a:rPr lang="en-CA" i="1">
                                            <a:latin typeface="Cambria Math" panose="02040503050406030204" pitchFamily="18" charset="0"/>
                                          </a:rPr>
                                          <m:t>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h</m:t>
                                        </m:r>
                                      </m:e>
                                      <m:sub>
                                        <m:r>
                                          <a:rPr lang="en-CA" i="1">
                                            <a:latin typeface="Cambria Math" panose="02040503050406030204" pitchFamily="18" charset="0"/>
                                          </a:rPr>
                                          <m:t>12</m:t>
                                        </m:r>
                                      </m:sub>
                                    </m:sSub>
                                  </m:e>
                                </m:mr>
                                <m:mr>
                                  <m:e>
                                    <m:sSub>
                                      <m:sSubPr>
                                        <m:ctrlPr>
                                          <a:rPr lang="en-CA" i="1">
                                            <a:latin typeface="Cambria Math" panose="02040503050406030204" pitchFamily="18" charset="0"/>
                                          </a:rPr>
                                        </m:ctrlPr>
                                      </m:sSubPr>
                                      <m:e>
                                        <m:r>
                                          <a:rPr lang="en-CA" b="0" i="1" smtClean="0">
                                            <a:latin typeface="Cambria Math" panose="02040503050406030204" pitchFamily="18" charset="0"/>
                                          </a:rPr>
                                          <m:t>h</m:t>
                                        </m:r>
                                      </m:e>
                                      <m:sub>
                                        <m:r>
                                          <a:rPr lang="en-CA" i="1">
                                            <a:latin typeface="Cambria Math" panose="02040503050406030204" pitchFamily="18" charset="0"/>
                                          </a:rPr>
                                          <m:t>21</m:t>
                                        </m:r>
                                      </m:sub>
                                    </m:sSub>
                                  </m:e>
                                  <m:e>
                                    <m:sSub>
                                      <m:sSubPr>
                                        <m:ctrlPr>
                                          <a:rPr lang="en-CA" i="1">
                                            <a:latin typeface="Cambria Math" panose="02040503050406030204" pitchFamily="18" charset="0"/>
                                          </a:rPr>
                                        </m:ctrlPr>
                                      </m:sSubPr>
                                      <m:e>
                                        <m:r>
                                          <a:rPr lang="en-CA" b="0" i="1" smtClean="0">
                                            <a:latin typeface="Cambria Math" panose="02040503050406030204" pitchFamily="18" charset="0"/>
                                          </a:rPr>
                                          <m:t>h</m:t>
                                        </m:r>
                                      </m:e>
                                      <m:sub>
                                        <m:r>
                                          <a:rPr lang="en-CA" i="1">
                                            <a:latin typeface="Cambria Math" panose="02040503050406030204" pitchFamily="18" charset="0"/>
                                          </a:rPr>
                                          <m:t>22</m:t>
                                        </m:r>
                                      </m:sub>
                                    </m:sSub>
                                  </m:e>
                                </m:mr>
                              </m:m>
                            </m:e>
                          </m:mr>
                        </m:m>
                      </m:e>
                    </m:d>
                  </m:oMath>
                </a14:m>
                <a:endParaRPr lang="en-CA" dirty="0"/>
              </a:p>
              <a:p>
                <a:pPr marL="0" indent="0">
                  <a:buNone/>
                </a:pPr>
                <a:r>
                  <a:rPr lang="en-CA" dirty="0"/>
                  <a:t>Note </a:t>
                </a:r>
                <a14:m>
                  <m:oMath xmlns:m="http://schemas.openxmlformats.org/officeDocument/2006/math">
                    <m:r>
                      <a:rPr lang="en-CA" b="0" i="1" smtClean="0">
                        <a:latin typeface="Cambria Math" panose="02040503050406030204" pitchFamily="18" charset="0"/>
                      </a:rPr>
                      <m:t>𝐶</m:t>
                    </m:r>
                    <m:r>
                      <a:rPr lang="en-CA" b="0" i="1" smtClean="0">
                        <a:latin typeface="Cambria Math" panose="02040503050406030204" pitchFamily="18" charset="0"/>
                      </a:rPr>
                      <m:t>=</m:t>
                    </m:r>
                    <m:r>
                      <a:rPr lang="en-CA" b="0" i="1" smtClean="0">
                        <a:latin typeface="Cambria Math" panose="02040503050406030204" pitchFamily="18" charset="0"/>
                      </a:rPr>
                      <m:t>𝐴𝐵</m:t>
                    </m:r>
                    <m:r>
                      <a:rPr lang="en-CA" b="0" i="1" smtClean="0">
                        <a:latin typeface="Cambria Math" panose="02040503050406030204" pitchFamily="18" charset="0"/>
                      </a:rPr>
                      <m:t>=</m:t>
                    </m:r>
                  </m:oMath>
                </a14:m>
                <a:r>
                  <a:rPr lang="en-CA" dirty="0"/>
                  <a:t> </a:t>
                </a:r>
                <a14:m>
                  <m:oMath xmlns:m="http://schemas.openxmlformats.org/officeDocument/2006/math">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e>
                            <m:e>
                              <m:r>
                                <a:rPr lang="en-CA" i="1">
                                  <a:latin typeface="Cambria Math" panose="02040503050406030204" pitchFamily="18" charset="0"/>
                                </a:rPr>
                                <m:t>𝑏</m:t>
                              </m:r>
                            </m:e>
                          </m:mr>
                          <m:mr>
                            <m:e>
                              <m:r>
                                <a:rPr lang="en-CA" i="1">
                                  <a:latin typeface="Cambria Math" panose="02040503050406030204" pitchFamily="18" charset="0"/>
                                </a:rPr>
                                <m:t>𝑐</m:t>
                              </m:r>
                            </m:e>
                            <m:e>
                              <m:r>
                                <a:rPr lang="en-CA" i="1">
                                  <a:latin typeface="Cambria Math" panose="02040503050406030204" pitchFamily="18" charset="0"/>
                                </a:rPr>
                                <m:t>𝑑</m:t>
                              </m:r>
                            </m:e>
                          </m:mr>
                        </m:m>
                      </m:e>
                    </m:d>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a:rPr lang="en-CA" i="1">
                                  <a:latin typeface="Cambria Math" panose="02040503050406030204" pitchFamily="18" charset="0"/>
                                </a:rPr>
                                <m:t>𝑒</m:t>
                              </m:r>
                            </m:e>
                            <m:e>
                              <m:r>
                                <a:rPr lang="en-CA" i="1">
                                  <a:latin typeface="Cambria Math" panose="02040503050406030204" pitchFamily="18" charset="0"/>
                                </a:rPr>
                                <m:t>𝑓</m:t>
                              </m:r>
                            </m:e>
                          </m:mr>
                          <m:mr>
                            <m:e>
                              <m:r>
                                <a:rPr lang="en-CA" i="1">
                                  <a:latin typeface="Cambria Math" panose="02040503050406030204" pitchFamily="18" charset="0"/>
                                </a:rPr>
                                <m:t>𝑔</m:t>
                              </m:r>
                            </m:e>
                            <m:e>
                              <m:r>
                                <a:rPr lang="en-CA" i="1">
                                  <a:latin typeface="Cambria Math" panose="02040503050406030204" pitchFamily="18" charset="0"/>
                                </a:rPr>
                                <m:t>h</m:t>
                              </m:r>
                            </m:e>
                          </m:mr>
                        </m:m>
                      </m:e>
                    </m:d>
                  </m:oMath>
                </a14:m>
                <a:r>
                  <a:rPr lang="en-CA" dirty="0"/>
                  <a:t> where </a:t>
                </a:r>
                <a14:m>
                  <m:oMath xmlns:m="http://schemas.openxmlformats.org/officeDocument/2006/math">
                    <m:r>
                      <a:rPr lang="en-CA" b="1" i="1" smtClean="0">
                        <a:latin typeface="Cambria Math" panose="02040503050406030204" pitchFamily="18" charset="0"/>
                      </a:rPr>
                      <m:t>𝒂</m:t>
                    </m:r>
                    <m:r>
                      <a:rPr lang="en-CA" b="1" i="1" smtClean="0">
                        <a:latin typeface="Cambria Math" panose="02040503050406030204" pitchFamily="18" charset="0"/>
                      </a:rPr>
                      <m:t>,</m:t>
                    </m:r>
                    <m:r>
                      <a:rPr lang="en-CA" b="1" i="1" smtClean="0">
                        <a:latin typeface="Cambria Math" panose="02040503050406030204" pitchFamily="18" charset="0"/>
                      </a:rPr>
                      <m:t>𝒃</m:t>
                    </m:r>
                    <m:r>
                      <a:rPr lang="en-CA" b="1" i="1" smtClean="0">
                        <a:latin typeface="Cambria Math" panose="02040503050406030204" pitchFamily="18" charset="0"/>
                      </a:rPr>
                      <m:t>,…,</m:t>
                    </m:r>
                    <m:r>
                      <a:rPr lang="en-CA" b="1" i="1" smtClean="0">
                        <a:latin typeface="Cambria Math" panose="02040503050406030204" pitchFamily="18" charset="0"/>
                      </a:rPr>
                      <m:t>𝒉</m:t>
                    </m:r>
                  </m:oMath>
                </a14:m>
                <a:r>
                  <a:rPr lang="en-CA" b="1" dirty="0"/>
                  <a:t> are matrices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96750" y="767527"/>
                <a:ext cx="10423615" cy="5619060"/>
              </a:xfrm>
              <a:blipFill>
                <a:blip r:embed="rId2"/>
                <a:stretch>
                  <a:fillRect/>
                </a:stretch>
              </a:blipFill>
            </p:spPr>
            <p:txBody>
              <a:bodyPr/>
              <a:lstStyle/>
              <a:p>
                <a:r>
                  <a:rPr lang="en-CA">
                    <a:noFill/>
                  </a:rPr>
                  <a:t> </a:t>
                </a:r>
              </a:p>
            </p:txBody>
          </p:sp>
        </mc:Fallback>
      </mc:AlternateContent>
      <p:grpSp>
        <p:nvGrpSpPr>
          <p:cNvPr id="11" name="Group 10">
            <a:extLst>
              <a:ext uri="{FF2B5EF4-FFF2-40B4-BE49-F238E27FC236}">
                <a16:creationId xmlns:a16="http://schemas.microsoft.com/office/drawing/2014/main" id="{66B229D7-19D3-476A-960F-EF3E8A00AEAA}"/>
              </a:ext>
            </a:extLst>
          </p:cNvPr>
          <p:cNvGrpSpPr/>
          <p:nvPr/>
        </p:nvGrpSpPr>
        <p:grpSpPr>
          <a:xfrm>
            <a:off x="4524622" y="919335"/>
            <a:ext cx="3131701" cy="1568220"/>
            <a:chOff x="5652224" y="3643386"/>
            <a:chExt cx="3131701" cy="1568220"/>
          </a:xfrm>
        </p:grpSpPr>
        <p:cxnSp>
          <p:nvCxnSpPr>
            <p:cNvPr id="7" name="Straight Connector 6">
              <a:extLst>
                <a:ext uri="{FF2B5EF4-FFF2-40B4-BE49-F238E27FC236}">
                  <a16:creationId xmlns:a16="http://schemas.microsoft.com/office/drawing/2014/main" id="{2E817D1C-8891-4F3E-8B46-A7716BA6D20F}"/>
                </a:ext>
              </a:extLst>
            </p:cNvPr>
            <p:cNvCxnSpPr/>
            <p:nvPr/>
          </p:nvCxnSpPr>
          <p:spPr>
            <a:xfrm>
              <a:off x="7192017" y="3643386"/>
              <a:ext cx="0" cy="156822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880057-4448-4C1B-BBE3-73069547B4DC}"/>
                </a:ext>
              </a:extLst>
            </p:cNvPr>
            <p:cNvCxnSpPr>
              <a:cxnSpLocks/>
            </p:cNvCxnSpPr>
            <p:nvPr/>
          </p:nvCxnSpPr>
          <p:spPr>
            <a:xfrm flipH="1">
              <a:off x="5652224" y="4411704"/>
              <a:ext cx="313170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CB3E5CD-0E21-46B9-BDD6-F2684161FC41}"/>
              </a:ext>
            </a:extLst>
          </p:cNvPr>
          <p:cNvGrpSpPr/>
          <p:nvPr/>
        </p:nvGrpSpPr>
        <p:grpSpPr>
          <a:xfrm>
            <a:off x="4530148" y="3009505"/>
            <a:ext cx="3131701" cy="1568220"/>
            <a:chOff x="5652224" y="3643386"/>
            <a:chExt cx="3131701" cy="1568220"/>
          </a:xfrm>
        </p:grpSpPr>
        <p:cxnSp>
          <p:nvCxnSpPr>
            <p:cNvPr id="13" name="Straight Connector 12">
              <a:extLst>
                <a:ext uri="{FF2B5EF4-FFF2-40B4-BE49-F238E27FC236}">
                  <a16:creationId xmlns:a16="http://schemas.microsoft.com/office/drawing/2014/main" id="{FA27B6D7-1F81-4F7D-B452-0C4EFD81AD6F}"/>
                </a:ext>
              </a:extLst>
            </p:cNvPr>
            <p:cNvCxnSpPr/>
            <p:nvPr/>
          </p:nvCxnSpPr>
          <p:spPr>
            <a:xfrm>
              <a:off x="7192017" y="3643386"/>
              <a:ext cx="0" cy="156822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CBA17C-68D6-4E06-AB1E-B15C8DF79175}"/>
                </a:ext>
              </a:extLst>
            </p:cNvPr>
            <p:cNvCxnSpPr>
              <a:cxnSpLocks/>
            </p:cNvCxnSpPr>
            <p:nvPr/>
          </p:nvCxnSpPr>
          <p:spPr>
            <a:xfrm flipH="1">
              <a:off x="5652224" y="4411704"/>
              <a:ext cx="313170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CF7F56FF-A9AA-FFF6-503D-D06FA40D1602}"/>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5461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544" y="0"/>
            <a:ext cx="9905998" cy="767529"/>
          </a:xfrm>
        </p:spPr>
        <p:txBody>
          <a:bodyPr/>
          <a:lstStyle/>
          <a:p>
            <a:r>
              <a:rPr lang="en-CA" dirty="0"/>
              <a:t>Identifying subproblems to solve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62580" y="867024"/>
                <a:ext cx="4236016" cy="4647805"/>
              </a:xfrm>
            </p:spPr>
            <p:txBody>
              <a:bodyPr/>
              <a:lstStyle/>
              <a:p>
                <a:pPr marL="0" indent="0" algn="ctr">
                  <a:buNone/>
                </a:pPr>
                <a14:m>
                  <m:oMath xmlns:m="http://schemas.openxmlformats.org/officeDocument/2006/math">
                    <m:r>
                      <a:rPr lang="en-CA" b="0" i="1" smtClean="0">
                        <a:latin typeface="Cambria Math" panose="02040503050406030204" pitchFamily="18" charset="0"/>
                      </a:rPr>
                      <m:t>𝐶</m:t>
                    </m:r>
                    <m:r>
                      <a:rPr lang="en-CA" b="0" i="1" smtClean="0">
                        <a:latin typeface="Cambria Math" panose="02040503050406030204" pitchFamily="18" charset="0"/>
                      </a:rPr>
                      <m:t>=</m:t>
                    </m:r>
                    <m:r>
                      <a:rPr lang="en-CA" b="0" i="1" smtClean="0">
                        <a:latin typeface="Cambria Math" panose="02040503050406030204" pitchFamily="18" charset="0"/>
                      </a:rPr>
                      <m:t>𝐴𝐵</m:t>
                    </m:r>
                    <m:r>
                      <a:rPr lang="en-CA" b="0" i="1" smtClean="0">
                        <a:latin typeface="Cambria Math" panose="02040503050406030204" pitchFamily="18" charset="0"/>
                      </a:rPr>
                      <m:t>=</m:t>
                    </m:r>
                  </m:oMath>
                </a14:m>
                <a:r>
                  <a:rPr lang="en-CA" dirty="0"/>
                  <a:t> </a:t>
                </a:r>
                <a14:m>
                  <m:oMath xmlns:m="http://schemas.openxmlformats.org/officeDocument/2006/math">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e>
                            <m:e>
                              <m:r>
                                <a:rPr lang="en-CA" i="1">
                                  <a:latin typeface="Cambria Math" panose="02040503050406030204" pitchFamily="18" charset="0"/>
                                </a:rPr>
                                <m:t>𝑏</m:t>
                              </m:r>
                            </m:e>
                          </m:mr>
                          <m:mr>
                            <m:e>
                              <m:r>
                                <a:rPr lang="en-CA" i="1">
                                  <a:latin typeface="Cambria Math" panose="02040503050406030204" pitchFamily="18" charset="0"/>
                                </a:rPr>
                                <m:t>𝑐</m:t>
                              </m:r>
                            </m:e>
                            <m:e>
                              <m:r>
                                <a:rPr lang="en-CA" i="1">
                                  <a:latin typeface="Cambria Math" panose="02040503050406030204" pitchFamily="18" charset="0"/>
                                </a:rPr>
                                <m:t>𝑑</m:t>
                              </m:r>
                            </m:e>
                          </m:mr>
                        </m:m>
                      </m:e>
                    </m:d>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a:rPr lang="en-CA" i="1">
                                  <a:latin typeface="Cambria Math" panose="02040503050406030204" pitchFamily="18" charset="0"/>
                                </a:rPr>
                                <m:t>𝑒</m:t>
                              </m:r>
                            </m:e>
                            <m:e>
                              <m:r>
                                <a:rPr lang="en-CA" i="1">
                                  <a:latin typeface="Cambria Math" panose="02040503050406030204" pitchFamily="18" charset="0"/>
                                </a:rPr>
                                <m:t>𝑓</m:t>
                              </m:r>
                            </m:e>
                          </m:mr>
                          <m:mr>
                            <m:e>
                              <m:r>
                                <a:rPr lang="en-CA" i="1">
                                  <a:latin typeface="Cambria Math" panose="02040503050406030204" pitchFamily="18" charset="0"/>
                                </a:rPr>
                                <m:t>𝑔</m:t>
                              </m:r>
                            </m:e>
                            <m:e>
                              <m:r>
                                <a:rPr lang="en-CA" i="1">
                                  <a:latin typeface="Cambria Math" panose="02040503050406030204" pitchFamily="18" charset="0"/>
                                </a:rPr>
                                <m:t>h</m:t>
                              </m:r>
                            </m:e>
                          </m:mr>
                        </m:m>
                      </m:e>
                    </m:d>
                  </m:oMath>
                </a14:m>
                <a:endParaRPr lang="en-CA" dirty="0"/>
              </a:p>
              <a:p>
                <a:pPr marL="0" indent="0" algn="ctr">
                  <a:buNone/>
                </a:pPr>
                <a14:m>
                  <m:oMathPara xmlns:m="http://schemas.openxmlformats.org/officeDocument/2006/math">
                    <m:oMathParaPr>
                      <m:jc m:val="center"/>
                    </m:oMathParaPr>
                    <m:oMath xmlns:m="http://schemas.openxmlformats.org/officeDocument/2006/math">
                      <m:r>
                        <a:rPr lang="en-CA" b="0" i="1" smtClean="0">
                          <a:latin typeface="Cambria Math" panose="02040503050406030204" pitchFamily="18" charset="0"/>
                        </a:rPr>
                        <m:t>=</m:t>
                      </m:r>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r>
                                  <a:rPr lang="en-CA" b="0" i="1" smtClean="0">
                                    <a:latin typeface="Cambria Math" panose="02040503050406030204" pitchFamily="18" charset="0"/>
                                  </a:rPr>
                                  <m:t>𝑒</m:t>
                                </m:r>
                                <m:r>
                                  <a:rPr lang="en-CA" b="0" i="1" smtClean="0">
                                    <a:latin typeface="Cambria Math" panose="02040503050406030204" pitchFamily="18" charset="0"/>
                                  </a:rPr>
                                  <m:t>+</m:t>
                                </m:r>
                                <m:r>
                                  <a:rPr lang="en-CA" b="0" i="1" smtClean="0">
                                    <a:latin typeface="Cambria Math" panose="02040503050406030204" pitchFamily="18" charset="0"/>
                                  </a:rPr>
                                  <m:t>𝑏𝑔</m:t>
                                </m:r>
                              </m:e>
                              <m:e>
                                <m:r>
                                  <a:rPr lang="en-CA" b="0" i="1" smtClean="0">
                                    <a:latin typeface="Cambria Math" panose="02040503050406030204" pitchFamily="18" charset="0"/>
                                  </a:rPr>
                                  <m:t>𝑎𝑓</m:t>
                                </m:r>
                                <m:r>
                                  <a:rPr lang="en-CA" b="0" i="1" smtClean="0">
                                    <a:latin typeface="Cambria Math" panose="02040503050406030204" pitchFamily="18" charset="0"/>
                                  </a:rPr>
                                  <m:t>+</m:t>
                                </m:r>
                                <m:r>
                                  <a:rPr lang="en-CA" b="0" i="1" smtClean="0">
                                    <a:latin typeface="Cambria Math" panose="02040503050406030204" pitchFamily="18" charset="0"/>
                                  </a:rPr>
                                  <m:t>𝑏h</m:t>
                                </m:r>
                              </m:e>
                            </m:mr>
                            <m:mr>
                              <m:e>
                                <m:r>
                                  <a:rPr lang="en-CA" i="1">
                                    <a:latin typeface="Cambria Math" panose="02040503050406030204" pitchFamily="18" charset="0"/>
                                  </a:rPr>
                                  <m:t>𝑐</m:t>
                                </m:r>
                                <m:r>
                                  <a:rPr lang="en-CA" b="0" i="1" smtClean="0">
                                    <a:latin typeface="Cambria Math" panose="02040503050406030204" pitchFamily="18" charset="0"/>
                                  </a:rPr>
                                  <m:t>𝑒</m:t>
                                </m:r>
                                <m:r>
                                  <a:rPr lang="en-CA" b="0" i="1" smtClean="0">
                                    <a:latin typeface="Cambria Math" panose="02040503050406030204" pitchFamily="18" charset="0"/>
                                  </a:rPr>
                                  <m:t>+</m:t>
                                </m:r>
                                <m:r>
                                  <a:rPr lang="en-CA" b="0" i="1" smtClean="0">
                                    <a:latin typeface="Cambria Math" panose="02040503050406030204" pitchFamily="18" charset="0"/>
                                  </a:rPr>
                                  <m:t>𝑑𝑔</m:t>
                                </m:r>
                              </m:e>
                              <m:e>
                                <m:r>
                                  <a:rPr lang="en-CA" b="0" i="1" smtClean="0">
                                    <a:latin typeface="Cambria Math" panose="02040503050406030204" pitchFamily="18" charset="0"/>
                                  </a:rPr>
                                  <m:t>𝑐𝑓</m:t>
                                </m:r>
                                <m:r>
                                  <a:rPr lang="en-CA" b="0" i="1" smtClean="0">
                                    <a:latin typeface="Cambria Math" panose="02040503050406030204" pitchFamily="18" charset="0"/>
                                  </a:rPr>
                                  <m:t>+</m:t>
                                </m:r>
                                <m:r>
                                  <a:rPr lang="en-CA" b="0" i="1" smtClean="0">
                                    <a:latin typeface="Cambria Math" panose="02040503050406030204" pitchFamily="18" charset="0"/>
                                  </a:rPr>
                                  <m:t>𝑑h</m:t>
                                </m:r>
                              </m:e>
                            </m:mr>
                          </m:m>
                        </m:e>
                      </m:d>
                    </m:oMath>
                  </m:oMathPara>
                </a14:m>
                <a:endParaRPr lang="en-CA" dirty="0"/>
              </a:p>
              <a:p>
                <a:pPr marL="0" indent="0" algn="ctr">
                  <a:buNone/>
                </a:pPr>
                <a:endParaRPr lang="en-CA" dirty="0"/>
              </a:p>
              <a:p>
                <a:pPr marL="0" indent="0" algn="ctr">
                  <a:buNone/>
                </a:pPr>
                <a14:m>
                  <m:oMath xmlns:m="http://schemas.openxmlformats.org/officeDocument/2006/math">
                    <m:r>
                      <a:rPr lang="en-CA" i="1">
                        <a:latin typeface="Cambria Math" panose="02040503050406030204" pitchFamily="18" charset="0"/>
                      </a:rPr>
                      <m:t>𝐶</m:t>
                    </m:r>
                    <m:r>
                      <a:rPr lang="en-CA" i="1">
                        <a:latin typeface="Cambria Math" panose="02040503050406030204" pitchFamily="18" charset="0"/>
                      </a:rPr>
                      <m:t>=</m:t>
                    </m:r>
                    <m:r>
                      <a:rPr lang="en-CA" i="1">
                        <a:latin typeface="Cambria Math" panose="02040503050406030204" pitchFamily="18" charset="0"/>
                      </a:rPr>
                      <m:t>𝐴𝐵</m:t>
                    </m:r>
                    <m:r>
                      <a:rPr lang="en-CA" i="1">
                        <a:latin typeface="Cambria Math" panose="02040503050406030204" pitchFamily="18" charset="0"/>
                      </a:rPr>
                      <m:t>=</m:t>
                    </m:r>
                  </m:oMath>
                </a14:m>
                <a:r>
                  <a:rPr lang="en-CA" dirty="0"/>
                  <a:t> </a:t>
                </a:r>
                <a14:m>
                  <m:oMath xmlns:m="http://schemas.openxmlformats.org/officeDocument/2006/math">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e>
                            <m:e>
                              <m:r>
                                <a:rPr lang="en-CA" i="1">
                                  <a:latin typeface="Cambria Math" panose="02040503050406030204" pitchFamily="18" charset="0"/>
                                </a:rPr>
                                <m:t>𝑏</m:t>
                              </m:r>
                            </m:e>
                          </m:mr>
                          <m:mr>
                            <m:e>
                              <m:r>
                                <a:rPr lang="en-CA" i="1">
                                  <a:latin typeface="Cambria Math" panose="02040503050406030204" pitchFamily="18" charset="0"/>
                                </a:rPr>
                                <m:t>𝑐</m:t>
                              </m:r>
                            </m:e>
                            <m:e>
                              <m:r>
                                <a:rPr lang="en-CA" i="1">
                                  <a:latin typeface="Cambria Math" panose="02040503050406030204" pitchFamily="18" charset="0"/>
                                </a:rPr>
                                <m:t>𝑑</m:t>
                              </m:r>
                            </m:e>
                          </m:mr>
                        </m:m>
                      </m:e>
                    </m:d>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a:rPr lang="en-CA" i="1">
                                  <a:latin typeface="Cambria Math" panose="02040503050406030204" pitchFamily="18" charset="0"/>
                                </a:rPr>
                                <m:t>𝑒</m:t>
                              </m:r>
                            </m:e>
                            <m:e>
                              <m:r>
                                <a:rPr lang="en-CA" i="1">
                                  <a:latin typeface="Cambria Math" panose="02040503050406030204" pitchFamily="18" charset="0"/>
                                </a:rPr>
                                <m:t>𝑓</m:t>
                              </m:r>
                            </m:e>
                          </m:mr>
                          <m:mr>
                            <m:e>
                              <m:r>
                                <a:rPr lang="en-CA" i="1">
                                  <a:latin typeface="Cambria Math" panose="02040503050406030204" pitchFamily="18" charset="0"/>
                                </a:rPr>
                                <m:t>𝑔</m:t>
                              </m:r>
                            </m:e>
                            <m:e>
                              <m:r>
                                <a:rPr lang="en-CA" i="1">
                                  <a:latin typeface="Cambria Math" panose="02040503050406030204" pitchFamily="18" charset="0"/>
                                </a:rPr>
                                <m:t>h</m:t>
                              </m:r>
                            </m:e>
                          </m:mr>
                        </m:m>
                      </m:e>
                    </m:d>
                  </m:oMath>
                </a14:m>
                <a:endParaRPr lang="en-CA" dirty="0"/>
              </a:p>
              <a:p>
                <a:pPr marL="0" indent="0" algn="ctr">
                  <a:buNone/>
                </a:pPr>
                <a14:m>
                  <m:oMathPara xmlns:m="http://schemas.openxmlformats.org/officeDocument/2006/math">
                    <m:oMathParaPr>
                      <m:jc m:val="center"/>
                    </m:oMathParaPr>
                    <m:oMath xmlns:m="http://schemas.openxmlformats.org/officeDocument/2006/math">
                      <m:r>
                        <a:rPr lang="en-CA" i="1">
                          <a:latin typeface="Cambria Math" panose="02040503050406030204" pitchFamily="18" charset="0"/>
                        </a:rPr>
                        <m:t>=</m:t>
                      </m:r>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r>
                                  <a:rPr lang="en-CA" i="1">
                                    <a:latin typeface="Cambria Math" panose="02040503050406030204" pitchFamily="18" charset="0"/>
                                  </a:rPr>
                                  <m:t>𝑒</m:t>
                                </m:r>
                                <m:r>
                                  <a:rPr lang="en-CA" i="1">
                                    <a:latin typeface="Cambria Math" panose="02040503050406030204" pitchFamily="18" charset="0"/>
                                  </a:rPr>
                                  <m:t>+</m:t>
                                </m:r>
                                <m:r>
                                  <a:rPr lang="en-CA" i="1">
                                    <a:latin typeface="Cambria Math" panose="02040503050406030204" pitchFamily="18" charset="0"/>
                                  </a:rPr>
                                  <m:t>𝑏𝑔</m:t>
                                </m:r>
                              </m:e>
                              <m:e>
                                <m:r>
                                  <a:rPr lang="en-CA" i="1">
                                    <a:latin typeface="Cambria Math" panose="02040503050406030204" pitchFamily="18" charset="0"/>
                                  </a:rPr>
                                  <m:t>𝑎𝑓</m:t>
                                </m:r>
                                <m:r>
                                  <a:rPr lang="en-CA" i="1">
                                    <a:latin typeface="Cambria Math" panose="02040503050406030204" pitchFamily="18" charset="0"/>
                                  </a:rPr>
                                  <m:t>+</m:t>
                                </m:r>
                                <m:r>
                                  <a:rPr lang="en-CA" i="1">
                                    <a:latin typeface="Cambria Math" panose="02040503050406030204" pitchFamily="18" charset="0"/>
                                  </a:rPr>
                                  <m:t>𝑏h</m:t>
                                </m:r>
                              </m:e>
                            </m:mr>
                            <m:mr>
                              <m:e>
                                <m:r>
                                  <a:rPr lang="en-CA" i="1">
                                    <a:latin typeface="Cambria Math" panose="02040503050406030204" pitchFamily="18" charset="0"/>
                                  </a:rPr>
                                  <m:t>𝑐𝑒</m:t>
                                </m:r>
                                <m:r>
                                  <a:rPr lang="en-CA" i="1">
                                    <a:latin typeface="Cambria Math" panose="02040503050406030204" pitchFamily="18" charset="0"/>
                                  </a:rPr>
                                  <m:t>+</m:t>
                                </m:r>
                                <m:r>
                                  <a:rPr lang="en-CA" i="1">
                                    <a:latin typeface="Cambria Math" panose="02040503050406030204" pitchFamily="18" charset="0"/>
                                  </a:rPr>
                                  <m:t>𝑑𝑔</m:t>
                                </m:r>
                              </m:e>
                              <m:e>
                                <m:r>
                                  <a:rPr lang="en-CA" i="1">
                                    <a:latin typeface="Cambria Math" panose="02040503050406030204" pitchFamily="18" charset="0"/>
                                  </a:rPr>
                                  <m:t>𝑐𝑓</m:t>
                                </m:r>
                                <m:r>
                                  <a:rPr lang="en-CA" i="1">
                                    <a:latin typeface="Cambria Math" panose="02040503050406030204" pitchFamily="18" charset="0"/>
                                  </a:rPr>
                                  <m:t>+</m:t>
                                </m:r>
                                <m:r>
                                  <a:rPr lang="en-CA" i="1">
                                    <a:latin typeface="Cambria Math" panose="02040503050406030204" pitchFamily="18" charset="0"/>
                                  </a:rPr>
                                  <m:t>𝑑h</m:t>
                                </m:r>
                              </m:e>
                            </m:mr>
                          </m:m>
                        </m:e>
                      </m:d>
                    </m:oMath>
                  </m:oMathPara>
                </a14:m>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62580" y="867024"/>
                <a:ext cx="4236016" cy="4647805"/>
              </a:xfrm>
              <a:blipFill>
                <a:blip r:embed="rId2"/>
                <a:stretch>
                  <a:fillRect/>
                </a:stretch>
              </a:blipFill>
            </p:spPr>
            <p:txBody>
              <a:bodyPr/>
              <a:lstStyle/>
              <a:p>
                <a:r>
                  <a:rPr lang="en-CA">
                    <a:noFill/>
                  </a:rPr>
                  <a:t> </a:t>
                </a:r>
              </a:p>
            </p:txBody>
          </p:sp>
        </mc:Fallback>
      </mc:AlternateContent>
      <p:sp>
        <p:nvSpPr>
          <p:cNvPr id="10" name="Rectangle 9">
            <a:extLst>
              <a:ext uri="{FF2B5EF4-FFF2-40B4-BE49-F238E27FC236}">
                <a16:creationId xmlns:a16="http://schemas.microsoft.com/office/drawing/2014/main" id="{2E835B4A-40E6-4E20-B04E-B11152AC9264}"/>
              </a:ext>
            </a:extLst>
          </p:cNvPr>
          <p:cNvSpPr/>
          <p:nvPr/>
        </p:nvSpPr>
        <p:spPr>
          <a:xfrm>
            <a:off x="3594821" y="989419"/>
            <a:ext cx="863477"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392CD7C8-AAAB-40FD-954D-E3D3E21CCAEC}"/>
              </a:ext>
            </a:extLst>
          </p:cNvPr>
          <p:cNvSpPr/>
          <p:nvPr/>
        </p:nvSpPr>
        <p:spPr>
          <a:xfrm>
            <a:off x="4714930" y="936907"/>
            <a:ext cx="317434" cy="796745"/>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61D62B53-1663-483E-BA0C-2824AE0D33FE}"/>
              </a:ext>
            </a:extLst>
          </p:cNvPr>
          <p:cNvSpPr/>
          <p:nvPr/>
        </p:nvSpPr>
        <p:spPr>
          <a:xfrm>
            <a:off x="2555263" y="1847754"/>
            <a:ext cx="1282379"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E23F68B-EA4E-4807-8714-98E23A54FC71}"/>
                  </a:ext>
                </a:extLst>
              </p:cNvPr>
              <p:cNvSpPr txBox="1">
                <a:spLocks/>
              </p:cNvSpPr>
              <p:nvPr/>
            </p:nvSpPr>
            <p:spPr>
              <a:xfrm>
                <a:off x="6523989" y="867024"/>
                <a:ext cx="4813226" cy="46478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14:m>
                  <m:oMath xmlns:m="http://schemas.openxmlformats.org/officeDocument/2006/math">
                    <m:r>
                      <a:rPr lang="en-CA" i="1" smtClean="0">
                        <a:latin typeface="Cambria Math" panose="02040503050406030204" pitchFamily="18" charset="0"/>
                      </a:rPr>
                      <m:t>𝐶</m:t>
                    </m:r>
                    <m:r>
                      <a:rPr lang="en-CA" i="1" smtClean="0">
                        <a:latin typeface="Cambria Math" panose="02040503050406030204" pitchFamily="18" charset="0"/>
                      </a:rPr>
                      <m:t>=</m:t>
                    </m:r>
                    <m:r>
                      <a:rPr lang="en-CA" i="1" smtClean="0">
                        <a:latin typeface="Cambria Math" panose="02040503050406030204" pitchFamily="18" charset="0"/>
                      </a:rPr>
                      <m:t>𝐴𝐵</m:t>
                    </m:r>
                    <m:r>
                      <a:rPr lang="en-CA" i="1" smtClean="0">
                        <a:latin typeface="Cambria Math" panose="02040503050406030204" pitchFamily="18" charset="0"/>
                      </a:rPr>
                      <m:t>=</m:t>
                    </m:r>
                  </m:oMath>
                </a14:m>
                <a:r>
                  <a:rPr lang="en-CA" dirty="0"/>
                  <a:t> </a:t>
                </a:r>
                <a14:m>
                  <m:oMath xmlns:m="http://schemas.openxmlformats.org/officeDocument/2006/math">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e>
                            <m:e>
                              <m:r>
                                <a:rPr lang="en-CA" i="1">
                                  <a:latin typeface="Cambria Math" panose="02040503050406030204" pitchFamily="18" charset="0"/>
                                </a:rPr>
                                <m:t>𝑏</m:t>
                              </m:r>
                            </m:e>
                          </m:mr>
                          <m:mr>
                            <m:e>
                              <m:r>
                                <a:rPr lang="en-CA" i="1">
                                  <a:latin typeface="Cambria Math" panose="02040503050406030204" pitchFamily="18" charset="0"/>
                                </a:rPr>
                                <m:t>𝑐</m:t>
                              </m:r>
                            </m:e>
                            <m:e>
                              <m:r>
                                <a:rPr lang="en-CA" i="1">
                                  <a:latin typeface="Cambria Math" panose="02040503050406030204" pitchFamily="18" charset="0"/>
                                </a:rPr>
                                <m:t>𝑑</m:t>
                              </m:r>
                            </m:e>
                          </m:mr>
                        </m:m>
                      </m:e>
                    </m:d>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a:rPr lang="en-CA" i="1">
                                  <a:latin typeface="Cambria Math" panose="02040503050406030204" pitchFamily="18" charset="0"/>
                                </a:rPr>
                                <m:t>𝑒</m:t>
                              </m:r>
                            </m:e>
                            <m:e>
                              <m:r>
                                <a:rPr lang="en-CA" i="1">
                                  <a:latin typeface="Cambria Math" panose="02040503050406030204" pitchFamily="18" charset="0"/>
                                </a:rPr>
                                <m:t>𝑓</m:t>
                              </m:r>
                            </m:e>
                          </m:mr>
                          <m:mr>
                            <m:e>
                              <m:r>
                                <a:rPr lang="en-CA" i="1">
                                  <a:latin typeface="Cambria Math" panose="02040503050406030204" pitchFamily="18" charset="0"/>
                                </a:rPr>
                                <m:t>𝑔</m:t>
                              </m:r>
                            </m:e>
                            <m:e>
                              <m:r>
                                <a:rPr lang="en-CA" i="1">
                                  <a:latin typeface="Cambria Math" panose="02040503050406030204" pitchFamily="18" charset="0"/>
                                </a:rPr>
                                <m:t>h</m:t>
                              </m:r>
                            </m:e>
                          </m:mr>
                        </m:m>
                      </m:e>
                    </m:d>
                  </m:oMath>
                </a14:m>
                <a:endParaRPr lang="en-CA" dirty="0"/>
              </a:p>
              <a:p>
                <a:pPr marL="0" indent="0" algn="ctr">
                  <a:buFont typeface="Arial"/>
                  <a:buNone/>
                </a:pPr>
                <a14:m>
                  <m:oMathPara xmlns:m="http://schemas.openxmlformats.org/officeDocument/2006/math">
                    <m:oMathParaPr>
                      <m:jc m:val="center"/>
                    </m:oMathParaPr>
                    <m:oMath xmlns:m="http://schemas.openxmlformats.org/officeDocument/2006/math">
                      <m:r>
                        <a:rPr lang="en-CA" i="1" smtClean="0">
                          <a:latin typeface="Cambria Math" panose="02040503050406030204" pitchFamily="18" charset="0"/>
                        </a:rPr>
                        <m:t>=</m:t>
                      </m:r>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r>
                                  <a:rPr lang="en-CA" i="1" smtClean="0">
                                    <a:latin typeface="Cambria Math" panose="02040503050406030204" pitchFamily="18" charset="0"/>
                                  </a:rPr>
                                  <m:t>𝑒</m:t>
                                </m:r>
                                <m:r>
                                  <a:rPr lang="en-CA" i="1" smtClean="0">
                                    <a:latin typeface="Cambria Math" panose="02040503050406030204" pitchFamily="18" charset="0"/>
                                  </a:rPr>
                                  <m:t>+</m:t>
                                </m:r>
                                <m:r>
                                  <a:rPr lang="en-CA" i="1" smtClean="0">
                                    <a:latin typeface="Cambria Math" panose="02040503050406030204" pitchFamily="18" charset="0"/>
                                  </a:rPr>
                                  <m:t>𝑏𝑔</m:t>
                                </m:r>
                              </m:e>
                              <m:e>
                                <m:r>
                                  <a:rPr lang="en-CA" i="1" smtClean="0">
                                    <a:latin typeface="Cambria Math" panose="02040503050406030204" pitchFamily="18" charset="0"/>
                                  </a:rPr>
                                  <m:t>𝑎𝑓</m:t>
                                </m:r>
                                <m:r>
                                  <a:rPr lang="en-CA" i="1" smtClean="0">
                                    <a:latin typeface="Cambria Math" panose="02040503050406030204" pitchFamily="18" charset="0"/>
                                  </a:rPr>
                                  <m:t>+</m:t>
                                </m:r>
                                <m:r>
                                  <a:rPr lang="en-CA" i="1" smtClean="0">
                                    <a:latin typeface="Cambria Math" panose="02040503050406030204" pitchFamily="18" charset="0"/>
                                  </a:rPr>
                                  <m:t>𝑏h</m:t>
                                </m:r>
                              </m:e>
                            </m:mr>
                            <m:mr>
                              <m:e>
                                <m:r>
                                  <a:rPr lang="en-CA" i="1">
                                    <a:latin typeface="Cambria Math" panose="02040503050406030204" pitchFamily="18" charset="0"/>
                                  </a:rPr>
                                  <m:t>𝑐</m:t>
                                </m:r>
                                <m:r>
                                  <a:rPr lang="en-CA" i="1" smtClean="0">
                                    <a:latin typeface="Cambria Math" panose="02040503050406030204" pitchFamily="18" charset="0"/>
                                  </a:rPr>
                                  <m:t>𝑒</m:t>
                                </m:r>
                                <m:r>
                                  <a:rPr lang="en-CA" i="1" smtClean="0">
                                    <a:latin typeface="Cambria Math" panose="02040503050406030204" pitchFamily="18" charset="0"/>
                                  </a:rPr>
                                  <m:t>+</m:t>
                                </m:r>
                                <m:r>
                                  <a:rPr lang="en-CA" i="1" smtClean="0">
                                    <a:latin typeface="Cambria Math" panose="02040503050406030204" pitchFamily="18" charset="0"/>
                                  </a:rPr>
                                  <m:t>𝑑𝑔</m:t>
                                </m:r>
                              </m:e>
                              <m:e>
                                <m:r>
                                  <a:rPr lang="en-CA" i="1" smtClean="0">
                                    <a:latin typeface="Cambria Math" panose="02040503050406030204" pitchFamily="18" charset="0"/>
                                  </a:rPr>
                                  <m:t>𝑐𝑓</m:t>
                                </m:r>
                                <m:r>
                                  <a:rPr lang="en-CA" i="1" smtClean="0">
                                    <a:latin typeface="Cambria Math" panose="02040503050406030204" pitchFamily="18" charset="0"/>
                                  </a:rPr>
                                  <m:t>+</m:t>
                                </m:r>
                                <m:r>
                                  <a:rPr lang="en-CA" i="1" smtClean="0">
                                    <a:latin typeface="Cambria Math" panose="02040503050406030204" pitchFamily="18" charset="0"/>
                                  </a:rPr>
                                  <m:t>𝑑h</m:t>
                                </m:r>
                              </m:e>
                            </m:mr>
                          </m:m>
                        </m:e>
                      </m:d>
                    </m:oMath>
                  </m:oMathPara>
                </a14:m>
                <a:endParaRPr lang="en-CA" dirty="0"/>
              </a:p>
              <a:p>
                <a:pPr marL="0" indent="0" algn="ctr">
                  <a:buFont typeface="Arial"/>
                  <a:buNone/>
                </a:pPr>
                <a:endParaRPr lang="en-CA" dirty="0"/>
              </a:p>
              <a:p>
                <a:pPr marL="0" indent="0" algn="ctr">
                  <a:buFont typeface="Arial"/>
                  <a:buNone/>
                </a:pPr>
                <a14:m>
                  <m:oMath xmlns:m="http://schemas.openxmlformats.org/officeDocument/2006/math">
                    <m:r>
                      <a:rPr lang="en-CA" i="1" smtClean="0">
                        <a:latin typeface="Cambria Math" panose="02040503050406030204" pitchFamily="18" charset="0"/>
                      </a:rPr>
                      <m:t>𝐶</m:t>
                    </m:r>
                    <m:r>
                      <a:rPr lang="en-CA" i="1" smtClean="0">
                        <a:latin typeface="Cambria Math" panose="02040503050406030204" pitchFamily="18" charset="0"/>
                      </a:rPr>
                      <m:t>=</m:t>
                    </m:r>
                    <m:r>
                      <a:rPr lang="en-CA" i="1" smtClean="0">
                        <a:latin typeface="Cambria Math" panose="02040503050406030204" pitchFamily="18" charset="0"/>
                      </a:rPr>
                      <m:t>𝐴𝐵</m:t>
                    </m:r>
                    <m:r>
                      <a:rPr lang="en-CA" i="1" smtClean="0">
                        <a:latin typeface="Cambria Math" panose="02040503050406030204" pitchFamily="18" charset="0"/>
                      </a:rPr>
                      <m:t>=</m:t>
                    </m:r>
                  </m:oMath>
                </a14:m>
                <a:r>
                  <a:rPr lang="en-CA" dirty="0"/>
                  <a:t> </a:t>
                </a:r>
                <a14:m>
                  <m:oMath xmlns:m="http://schemas.openxmlformats.org/officeDocument/2006/math">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e>
                            <m:e>
                              <m:r>
                                <a:rPr lang="en-CA" i="1">
                                  <a:latin typeface="Cambria Math" panose="02040503050406030204" pitchFamily="18" charset="0"/>
                                </a:rPr>
                                <m:t>𝑏</m:t>
                              </m:r>
                            </m:e>
                          </m:mr>
                          <m:mr>
                            <m:e>
                              <m:r>
                                <a:rPr lang="en-CA" i="1">
                                  <a:latin typeface="Cambria Math" panose="02040503050406030204" pitchFamily="18" charset="0"/>
                                </a:rPr>
                                <m:t>𝑐</m:t>
                              </m:r>
                            </m:e>
                            <m:e>
                              <m:r>
                                <a:rPr lang="en-CA" i="1">
                                  <a:latin typeface="Cambria Math" panose="02040503050406030204" pitchFamily="18" charset="0"/>
                                </a:rPr>
                                <m:t>𝑑</m:t>
                              </m:r>
                            </m:e>
                          </m:mr>
                        </m:m>
                      </m:e>
                    </m:d>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a:rPr lang="en-CA" i="1">
                                  <a:latin typeface="Cambria Math" panose="02040503050406030204" pitchFamily="18" charset="0"/>
                                </a:rPr>
                                <m:t>𝑒</m:t>
                              </m:r>
                            </m:e>
                            <m:e>
                              <m:r>
                                <a:rPr lang="en-CA" i="1">
                                  <a:latin typeface="Cambria Math" panose="02040503050406030204" pitchFamily="18" charset="0"/>
                                </a:rPr>
                                <m:t>𝑓</m:t>
                              </m:r>
                            </m:e>
                          </m:mr>
                          <m:mr>
                            <m:e>
                              <m:r>
                                <a:rPr lang="en-CA" i="1">
                                  <a:latin typeface="Cambria Math" panose="02040503050406030204" pitchFamily="18" charset="0"/>
                                </a:rPr>
                                <m:t>𝑔</m:t>
                              </m:r>
                            </m:e>
                            <m:e>
                              <m:r>
                                <a:rPr lang="en-CA" i="1">
                                  <a:latin typeface="Cambria Math" panose="02040503050406030204" pitchFamily="18" charset="0"/>
                                </a:rPr>
                                <m:t>h</m:t>
                              </m:r>
                            </m:e>
                          </m:mr>
                        </m:m>
                      </m:e>
                    </m:d>
                  </m:oMath>
                </a14:m>
                <a:endParaRPr lang="en-CA" dirty="0"/>
              </a:p>
              <a:p>
                <a:pPr marL="0" indent="0" algn="ctr">
                  <a:buFont typeface="Arial"/>
                  <a:buNone/>
                </a:pPr>
                <a14:m>
                  <m:oMathPara xmlns:m="http://schemas.openxmlformats.org/officeDocument/2006/math">
                    <m:oMathParaPr>
                      <m:jc m:val="center"/>
                    </m:oMathParaPr>
                    <m:oMath xmlns:m="http://schemas.openxmlformats.org/officeDocument/2006/math">
                      <m:r>
                        <a:rPr lang="en-CA" i="1" smtClean="0">
                          <a:latin typeface="Cambria Math" panose="02040503050406030204" pitchFamily="18" charset="0"/>
                        </a:rPr>
                        <m:t>=</m:t>
                      </m:r>
                      <m:d>
                        <m:dPr>
                          <m:begChr m:val="["/>
                          <m:endChr m:val="]"/>
                          <m:ctrlPr>
                            <a:rPr lang="en-CA" i="1">
                              <a:latin typeface="Cambria Math" panose="02040503050406030204" pitchFamily="18" charset="0"/>
                            </a:rPr>
                          </m:ctrlPr>
                        </m:dPr>
                        <m:e>
                          <m:m>
                            <m:mPr>
                              <m:mcs>
                                <m:mc>
                                  <m:mcPr>
                                    <m:count m:val="2"/>
                                    <m:mcJc m:val="center"/>
                                  </m:mcPr>
                                </m:mc>
                              </m:mcs>
                              <m:ctrlPr>
                                <a:rPr lang="en-CA" i="1">
                                  <a:latin typeface="Cambria Math" panose="02040503050406030204" pitchFamily="18" charset="0"/>
                                </a:rPr>
                              </m:ctrlPr>
                            </m:mPr>
                            <m:mr>
                              <m:e>
                                <m:r>
                                  <m:rPr>
                                    <m:brk m:alnAt="7"/>
                                  </m:rPr>
                                  <a:rPr lang="en-CA" i="1">
                                    <a:latin typeface="Cambria Math" panose="02040503050406030204" pitchFamily="18" charset="0"/>
                                  </a:rPr>
                                  <m:t>𝑎</m:t>
                                </m:r>
                                <m:r>
                                  <a:rPr lang="en-CA" i="1" smtClean="0">
                                    <a:latin typeface="Cambria Math" panose="02040503050406030204" pitchFamily="18" charset="0"/>
                                  </a:rPr>
                                  <m:t>𝑒</m:t>
                                </m:r>
                                <m:r>
                                  <a:rPr lang="en-CA" i="1" smtClean="0">
                                    <a:latin typeface="Cambria Math" panose="02040503050406030204" pitchFamily="18" charset="0"/>
                                  </a:rPr>
                                  <m:t>+</m:t>
                                </m:r>
                                <m:r>
                                  <a:rPr lang="en-CA" i="1" smtClean="0">
                                    <a:latin typeface="Cambria Math" panose="02040503050406030204" pitchFamily="18" charset="0"/>
                                  </a:rPr>
                                  <m:t>𝑏𝑔</m:t>
                                </m:r>
                              </m:e>
                              <m:e>
                                <m:r>
                                  <a:rPr lang="en-CA" i="1" smtClean="0">
                                    <a:latin typeface="Cambria Math" panose="02040503050406030204" pitchFamily="18" charset="0"/>
                                  </a:rPr>
                                  <m:t>𝑎𝑓</m:t>
                                </m:r>
                                <m:r>
                                  <a:rPr lang="en-CA" i="1" smtClean="0">
                                    <a:latin typeface="Cambria Math" panose="02040503050406030204" pitchFamily="18" charset="0"/>
                                  </a:rPr>
                                  <m:t>+</m:t>
                                </m:r>
                                <m:r>
                                  <a:rPr lang="en-CA" i="1" smtClean="0">
                                    <a:latin typeface="Cambria Math" panose="02040503050406030204" pitchFamily="18" charset="0"/>
                                  </a:rPr>
                                  <m:t>𝑏h</m:t>
                                </m:r>
                              </m:e>
                            </m:mr>
                            <m:mr>
                              <m:e>
                                <m:r>
                                  <a:rPr lang="en-CA" i="1">
                                    <a:latin typeface="Cambria Math" panose="02040503050406030204" pitchFamily="18" charset="0"/>
                                  </a:rPr>
                                  <m:t>𝑐</m:t>
                                </m:r>
                                <m:r>
                                  <a:rPr lang="en-CA" i="1" smtClean="0">
                                    <a:latin typeface="Cambria Math" panose="02040503050406030204" pitchFamily="18" charset="0"/>
                                  </a:rPr>
                                  <m:t>𝑒</m:t>
                                </m:r>
                                <m:r>
                                  <a:rPr lang="en-CA" i="1" smtClean="0">
                                    <a:latin typeface="Cambria Math" panose="02040503050406030204" pitchFamily="18" charset="0"/>
                                  </a:rPr>
                                  <m:t>+</m:t>
                                </m:r>
                                <m:r>
                                  <a:rPr lang="en-CA" i="1" smtClean="0">
                                    <a:latin typeface="Cambria Math" panose="02040503050406030204" pitchFamily="18" charset="0"/>
                                  </a:rPr>
                                  <m:t>𝑑𝑔</m:t>
                                </m:r>
                              </m:e>
                              <m:e>
                                <m:r>
                                  <a:rPr lang="en-CA" i="1" smtClean="0">
                                    <a:latin typeface="Cambria Math" panose="02040503050406030204" pitchFamily="18" charset="0"/>
                                  </a:rPr>
                                  <m:t>𝑐𝑓</m:t>
                                </m:r>
                                <m:r>
                                  <a:rPr lang="en-CA" i="1" smtClean="0">
                                    <a:latin typeface="Cambria Math" panose="02040503050406030204" pitchFamily="18" charset="0"/>
                                  </a:rPr>
                                  <m:t>+</m:t>
                                </m:r>
                                <m:r>
                                  <a:rPr lang="en-CA" i="1" smtClean="0">
                                    <a:latin typeface="Cambria Math" panose="02040503050406030204" pitchFamily="18" charset="0"/>
                                  </a:rPr>
                                  <m:t>𝑑h</m:t>
                                </m:r>
                              </m:e>
                            </m:mr>
                          </m:m>
                        </m:e>
                      </m:d>
                    </m:oMath>
                  </m:oMathPara>
                </a14:m>
                <a:endParaRPr lang="en-CA" dirty="0"/>
              </a:p>
            </p:txBody>
          </p:sp>
        </mc:Choice>
        <mc:Fallback xmlns="">
          <p:sp>
            <p:nvSpPr>
              <p:cNvPr id="8" name="Content Placeholder 2">
                <a:extLst>
                  <a:ext uri="{FF2B5EF4-FFF2-40B4-BE49-F238E27FC236}">
                    <a16:creationId xmlns:a16="http://schemas.microsoft.com/office/drawing/2014/main" id="{0E23F68B-EA4E-4807-8714-98E23A54FC71}"/>
                  </a:ext>
                </a:extLst>
              </p:cNvPr>
              <p:cNvSpPr txBox="1">
                <a:spLocks noRot="1" noChangeAspect="1" noMove="1" noResize="1" noEditPoints="1" noAdjustHandles="1" noChangeArrowheads="1" noChangeShapeType="1" noTextEdit="1"/>
              </p:cNvSpPr>
              <p:nvPr/>
            </p:nvSpPr>
            <p:spPr>
              <a:xfrm>
                <a:off x="6523989" y="867024"/>
                <a:ext cx="4813226" cy="4647805"/>
              </a:xfrm>
              <a:prstGeom prst="rect">
                <a:avLst/>
              </a:prstGeom>
              <a:blipFill>
                <a:blip r:embed="rId3"/>
                <a:stretch>
                  <a:fillRect/>
                </a:stretch>
              </a:blipFill>
            </p:spPr>
            <p:txBody>
              <a:bodyPr/>
              <a:lstStyle/>
              <a:p>
                <a:r>
                  <a:rPr lang="en-CA">
                    <a:noFill/>
                  </a:rPr>
                  <a:t> </a:t>
                </a:r>
              </a:p>
            </p:txBody>
          </p:sp>
        </mc:Fallback>
      </mc:AlternateContent>
      <p:sp>
        <p:nvSpPr>
          <p:cNvPr id="9" name="Rectangle 8">
            <a:extLst>
              <a:ext uri="{FF2B5EF4-FFF2-40B4-BE49-F238E27FC236}">
                <a16:creationId xmlns:a16="http://schemas.microsoft.com/office/drawing/2014/main" id="{AA57C11A-EE1E-43DC-B2FC-2C9B112F226D}"/>
              </a:ext>
            </a:extLst>
          </p:cNvPr>
          <p:cNvSpPr/>
          <p:nvPr/>
        </p:nvSpPr>
        <p:spPr>
          <a:xfrm>
            <a:off x="8744835" y="989419"/>
            <a:ext cx="863477"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1DAC5D2-87CE-4BDC-989C-2BD21E44D999}"/>
              </a:ext>
            </a:extLst>
          </p:cNvPr>
          <p:cNvSpPr/>
          <p:nvPr/>
        </p:nvSpPr>
        <p:spPr>
          <a:xfrm>
            <a:off x="10416496" y="3476776"/>
            <a:ext cx="317434" cy="796745"/>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B44C8316-0F94-4814-B4DF-6FB7D81C581E}"/>
              </a:ext>
            </a:extLst>
          </p:cNvPr>
          <p:cNvSpPr/>
          <p:nvPr/>
        </p:nvSpPr>
        <p:spPr>
          <a:xfrm>
            <a:off x="9281183" y="4816793"/>
            <a:ext cx="1282379"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F55D168C-A48A-4763-B632-6616E948D930}"/>
              </a:ext>
            </a:extLst>
          </p:cNvPr>
          <p:cNvSpPr/>
          <p:nvPr/>
        </p:nvSpPr>
        <p:spPr>
          <a:xfrm>
            <a:off x="8776420" y="3927660"/>
            <a:ext cx="863477"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C5183400-7524-494C-8E6E-ADDF07DC0BB9}"/>
              </a:ext>
            </a:extLst>
          </p:cNvPr>
          <p:cNvSpPr/>
          <p:nvPr/>
        </p:nvSpPr>
        <p:spPr>
          <a:xfrm>
            <a:off x="10424990" y="936907"/>
            <a:ext cx="317434" cy="796745"/>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6F3E70A-C2A7-4BB3-94BD-FC97E61035CB}"/>
              </a:ext>
            </a:extLst>
          </p:cNvPr>
          <p:cNvSpPr/>
          <p:nvPr/>
        </p:nvSpPr>
        <p:spPr>
          <a:xfrm>
            <a:off x="9290660" y="1830185"/>
            <a:ext cx="1282379"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359F8352-74F0-44DE-8980-349E6286651A}"/>
              </a:ext>
            </a:extLst>
          </p:cNvPr>
          <p:cNvSpPr/>
          <p:nvPr/>
        </p:nvSpPr>
        <p:spPr>
          <a:xfrm>
            <a:off x="4680482" y="3522577"/>
            <a:ext cx="317434" cy="796745"/>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CC0F2097-E8F2-4236-B33D-BE4898CDF3D2}"/>
              </a:ext>
            </a:extLst>
          </p:cNvPr>
          <p:cNvSpPr/>
          <p:nvPr/>
        </p:nvSpPr>
        <p:spPr>
          <a:xfrm>
            <a:off x="2514306" y="4821532"/>
            <a:ext cx="1282379"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D58B1846-CE79-4B00-BF50-A4416F2FDFCA}"/>
              </a:ext>
            </a:extLst>
          </p:cNvPr>
          <p:cNvSpPr/>
          <p:nvPr/>
        </p:nvSpPr>
        <p:spPr>
          <a:xfrm>
            <a:off x="3605979" y="3936743"/>
            <a:ext cx="863477" cy="345861"/>
          </a:xfrm>
          <a:prstGeom prst="rect">
            <a:avLst/>
          </a:prstGeom>
          <a:no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2F945E98-C453-40D8-ADEE-09652CFE55CA}"/>
                  </a:ext>
                </a:extLst>
              </p:cNvPr>
              <p:cNvSpPr txBox="1">
                <a:spLocks/>
              </p:cNvSpPr>
              <p:nvPr/>
            </p:nvSpPr>
            <p:spPr>
              <a:xfrm>
                <a:off x="1484916" y="5416322"/>
                <a:ext cx="10158298" cy="121762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Font typeface="Arial"/>
                  <a:buNone/>
                </a:pPr>
                <a:r>
                  <a:rPr lang="en-CA" dirty="0"/>
                  <a:t>Recall </a:t>
                </a:r>
                <a14:m>
                  <m:oMath xmlns:m="http://schemas.openxmlformats.org/officeDocument/2006/math">
                    <m:r>
                      <a:rPr lang="en-CA" b="1" i="1" smtClean="0">
                        <a:latin typeface="Cambria Math" panose="02040503050406030204" pitchFamily="18" charset="0"/>
                      </a:rPr>
                      <m:t>𝒂𝒆</m:t>
                    </m:r>
                  </m:oMath>
                </a14:m>
                <a:r>
                  <a:rPr lang="en-CA" b="1" dirty="0"/>
                  <a:t>, </a:t>
                </a:r>
                <a14:m>
                  <m:oMath xmlns:m="http://schemas.openxmlformats.org/officeDocument/2006/math">
                    <m:r>
                      <a:rPr lang="en-CA" b="1" i="1" smtClean="0">
                        <a:latin typeface="Cambria Math" panose="02040503050406030204" pitchFamily="18" charset="0"/>
                      </a:rPr>
                      <m:t>𝒃𝒈</m:t>
                    </m:r>
                  </m:oMath>
                </a14:m>
                <a:r>
                  <a:rPr lang="en-CA" b="1" dirty="0"/>
                  <a:t>, </a:t>
                </a:r>
                <a:r>
                  <a:rPr lang="en-CA" dirty="0"/>
                  <a:t>etc.,</a:t>
                </a:r>
                <a:r>
                  <a:rPr lang="en-CA" b="1" dirty="0"/>
                  <a:t> </a:t>
                </a:r>
                <a:r>
                  <a:rPr lang="en-CA" dirty="0"/>
                  <a:t>each represent </a:t>
                </a:r>
                <a:r>
                  <a:rPr lang="en-CA" b="1" dirty="0"/>
                  <a:t>matrix multiplication!</a:t>
                </a:r>
              </a:p>
              <a:p>
                <a:pPr marL="0" indent="0" algn="ctr">
                  <a:buFont typeface="Arial"/>
                  <a:buNone/>
                </a:pPr>
                <a:r>
                  <a:rPr lang="en-CA" b="1" u="sng" dirty="0"/>
                  <a:t>Can compute </a:t>
                </a:r>
                <a14:m>
                  <m:oMath xmlns:m="http://schemas.openxmlformats.org/officeDocument/2006/math">
                    <m:r>
                      <a:rPr lang="en-CA" b="1" i="1" u="sng" smtClean="0">
                        <a:latin typeface="Cambria Math" panose="02040503050406030204" pitchFamily="18" charset="0"/>
                      </a:rPr>
                      <m:t>𝑪</m:t>
                    </m:r>
                  </m:oMath>
                </a14:m>
                <a:r>
                  <a:rPr lang="en-CA" b="1" u="sng" dirty="0"/>
                  <a:t> using 8 matrix multiplications</a:t>
                </a:r>
              </a:p>
              <a:p>
                <a:pPr marL="0" indent="0" algn="ctr">
                  <a:buFont typeface="Arial"/>
                  <a:buNone/>
                </a:pPr>
                <a:endParaRPr lang="en-CA" dirty="0"/>
              </a:p>
            </p:txBody>
          </p:sp>
        </mc:Choice>
        <mc:Fallback xmlns="">
          <p:sp>
            <p:nvSpPr>
              <p:cNvPr id="21" name="Content Placeholder 2">
                <a:extLst>
                  <a:ext uri="{FF2B5EF4-FFF2-40B4-BE49-F238E27FC236}">
                    <a16:creationId xmlns:a16="http://schemas.microsoft.com/office/drawing/2014/main" id="{2F945E98-C453-40D8-ADEE-09652CFE55CA}"/>
                  </a:ext>
                </a:extLst>
              </p:cNvPr>
              <p:cNvSpPr txBox="1">
                <a:spLocks noRot="1" noChangeAspect="1" noMove="1" noResize="1" noEditPoints="1" noAdjustHandles="1" noChangeArrowheads="1" noChangeShapeType="1" noTextEdit="1"/>
              </p:cNvSpPr>
              <p:nvPr/>
            </p:nvSpPr>
            <p:spPr>
              <a:xfrm>
                <a:off x="1484916" y="5416322"/>
                <a:ext cx="10158298" cy="1217621"/>
              </a:xfrm>
              <a:prstGeom prst="rect">
                <a:avLst/>
              </a:prstGeom>
              <a:blipFill>
                <a:blip r:embed="rId4"/>
                <a:stretch>
                  <a:fillRect/>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FDEDBEF0-B06C-ED2D-981E-694851D6ADC6}"/>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9512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fade">
                                      <p:cBhvr>
                                        <p:cTn id="48" dur="500"/>
                                        <p:tgtEl>
                                          <p:spTgt spid="8">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500"/>
                                        <p:tgtEl>
                                          <p:spTgt spid="8">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Effect transition="in" filter="fade">
                                      <p:cBhvr>
                                        <p:cTn id="65" dur="500"/>
                                        <p:tgtEl>
                                          <p:spTgt spid="2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
                                            <p:txEl>
                                              <p:pRg st="1" end="1"/>
                                            </p:txEl>
                                          </p:spTgt>
                                        </p:tgtEl>
                                        <p:attrNameLst>
                                          <p:attrName>style.visibility</p:attrName>
                                        </p:attrNameLst>
                                      </p:cBhvr>
                                      <p:to>
                                        <p:strVal val="visible"/>
                                      </p:to>
                                    </p:set>
                                    <p:animEffect transition="in" filter="fade">
                                      <p:cBhvr>
                                        <p:cTn id="70"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9" grpId="0" animBg="1"/>
      <p:bldP spid="11" grpId="0" animBg="1"/>
      <p:bldP spid="12" grpId="0" animBg="1"/>
      <p:bldP spid="13" grpId="0" animBg="1"/>
      <p:bldP spid="14"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759" y="-2"/>
            <a:ext cx="10784652" cy="1028386"/>
          </a:xfrm>
        </p:spPr>
        <p:txBody>
          <a:bodyPr>
            <a:normAutofit/>
          </a:bodyPr>
          <a:lstStyle/>
          <a:p>
            <a:r>
              <a:rPr lang="en-CA" dirty="0"/>
              <a:t>More formally</a:t>
            </a:r>
            <a:endParaRPr lang="en-CA" b="1"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62759" y="1236374"/>
                <a:ext cx="10784652" cy="4597756"/>
              </a:xfrm>
            </p:spPr>
            <p:txBody>
              <a:bodyPr>
                <a:normAutofit/>
              </a:bodyPr>
              <a:lstStyle/>
              <a:p>
                <a:r>
                  <a:rPr lang="en-CA" dirty="0"/>
                  <a:t>Given two points </a:t>
                </a:r>
                <a14:m>
                  <m:oMath xmlns:m="http://schemas.openxmlformats.org/officeDocument/2006/math">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𝑥</m:t>
                        </m:r>
                      </m:e>
                      <m:sub>
                        <m:r>
                          <a:rPr lang="en-CA" i="1" dirty="0" smtClean="0">
                            <a:latin typeface="Cambria Math" panose="02040503050406030204" pitchFamily="18" charset="0"/>
                          </a:rPr>
                          <m:t>1</m:t>
                        </m:r>
                      </m:sub>
                    </m:sSub>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𝑦</m:t>
                        </m:r>
                      </m:e>
                      <m:sub>
                        <m:r>
                          <a:rPr lang="en-CA" i="1" dirty="0" smtClean="0">
                            <a:latin typeface="Cambria Math" panose="02040503050406030204" pitchFamily="18" charset="0"/>
                          </a:rPr>
                          <m:t>1</m:t>
                        </m:r>
                      </m:sub>
                    </m:sSub>
                    <m:r>
                      <a:rPr lang="en-CA" i="1" dirty="0" smtClean="0">
                        <a:latin typeface="Cambria Math" panose="02040503050406030204" pitchFamily="18" charset="0"/>
                      </a:rPr>
                      <m:t>)</m:t>
                    </m:r>
                  </m:oMath>
                </a14:m>
                <a:r>
                  <a:rPr lang="en-CA" dirty="0"/>
                  <a:t> and </a:t>
                </a:r>
                <a14:m>
                  <m:oMath xmlns:m="http://schemas.openxmlformats.org/officeDocument/2006/math">
                    <m:r>
                      <a:rPr lang="en-CA" i="1" dirty="0" smtClean="0">
                        <a:latin typeface="Cambria Math" panose="02040503050406030204" pitchFamily="18" charset="0"/>
                      </a:rPr>
                      <m:t>(</m:t>
                    </m:r>
                    <m:sSub>
                      <m:sSubPr>
                        <m:ctrlPr>
                          <a:rPr lang="en-CA" i="1" dirty="0" smtClean="0">
                            <a:latin typeface="Cambria Math" panose="02040503050406030204" pitchFamily="18" charset="0"/>
                          </a:rPr>
                        </m:ctrlPr>
                      </m:sSubPr>
                      <m:e>
                        <m:r>
                          <a:rPr lang="en-CA" i="1" dirty="0" smtClean="0">
                            <a:latin typeface="Cambria Math" panose="02040503050406030204" pitchFamily="18" charset="0"/>
                          </a:rPr>
                          <m:t>𝑥</m:t>
                        </m:r>
                      </m:e>
                      <m:sub>
                        <m:r>
                          <a:rPr lang="en-CA" i="1" dirty="0" smtClean="0">
                            <a:latin typeface="Cambria Math" panose="02040503050406030204" pitchFamily="18" charset="0"/>
                          </a:rPr>
                          <m:t>2</m:t>
                        </m:r>
                      </m:sub>
                    </m:sSub>
                    <m:r>
                      <a:rPr lang="en-CA" i="1" dirty="0" smtClean="0">
                        <a:latin typeface="Cambria Math" panose="02040503050406030204" pitchFamily="18" charset="0"/>
                      </a:rPr>
                      <m:t>,</m:t>
                    </m:r>
                    <m:sSub>
                      <m:sSubPr>
                        <m:ctrlPr>
                          <a:rPr lang="en-CA" i="1" dirty="0" smtClean="0">
                            <a:latin typeface="Cambria Math" panose="02040503050406030204" pitchFamily="18" charset="0"/>
                          </a:rPr>
                        </m:ctrlPr>
                      </m:sSubPr>
                      <m:e>
                        <m:r>
                          <a:rPr lang="en-CA" i="1" dirty="0" smtClean="0">
                            <a:latin typeface="Cambria Math" panose="02040503050406030204" pitchFamily="18" charset="0"/>
                          </a:rPr>
                          <m:t>𝑦</m:t>
                        </m:r>
                      </m:e>
                      <m:sub>
                        <m:r>
                          <a:rPr lang="en-CA" i="1" dirty="0" smtClean="0">
                            <a:latin typeface="Cambria Math" panose="02040503050406030204" pitchFamily="18" charset="0"/>
                          </a:rPr>
                          <m:t>2</m:t>
                        </m:r>
                      </m:sub>
                    </m:sSub>
                    <m:r>
                      <a:rPr lang="en-CA" i="1" dirty="0" smtClean="0">
                        <a:latin typeface="Cambria Math" panose="02040503050406030204" pitchFamily="18" charset="0"/>
                      </a:rPr>
                      <m:t>)</m:t>
                    </m:r>
                  </m:oMath>
                </a14:m>
                <a:r>
                  <a:rPr lang="en-CA" dirty="0"/>
                  <a:t>,</a:t>
                </a:r>
                <a:br>
                  <a:rPr lang="en-CA" dirty="0"/>
                </a:br>
                <a:r>
                  <a:rPr lang="en-CA" dirty="0"/>
                  <a:t>we say </a:t>
                </a:r>
                <a14:m>
                  <m:oMath xmlns:m="http://schemas.openxmlformats.org/officeDocument/2006/math">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𝑥</m:t>
                        </m:r>
                      </m:e>
                      <m:sub>
                        <m:r>
                          <a:rPr lang="en-CA" i="1" dirty="0">
                            <a:latin typeface="Cambria Math" panose="02040503050406030204" pitchFamily="18" charset="0"/>
                          </a:rPr>
                          <m:t>1</m:t>
                        </m:r>
                      </m:sub>
                    </m:sSub>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𝑦</m:t>
                        </m:r>
                      </m:e>
                      <m:sub>
                        <m:r>
                          <a:rPr lang="en-CA" i="1" dirty="0">
                            <a:latin typeface="Cambria Math" panose="02040503050406030204" pitchFamily="18" charset="0"/>
                          </a:rPr>
                          <m:t>1</m:t>
                        </m:r>
                      </m:sub>
                    </m:sSub>
                    <m:r>
                      <a:rPr lang="en-CA" i="1" dirty="0">
                        <a:latin typeface="Cambria Math" panose="02040503050406030204" pitchFamily="18" charset="0"/>
                      </a:rPr>
                      <m:t>) </m:t>
                    </m:r>
                  </m:oMath>
                </a14:m>
                <a:r>
                  <a:rPr lang="en-CA" b="1" dirty="0"/>
                  <a:t>dominates </a:t>
                </a:r>
                <a14:m>
                  <m:oMath xmlns:m="http://schemas.openxmlformats.org/officeDocument/2006/math">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𝑥</m:t>
                        </m:r>
                      </m:e>
                      <m:sub>
                        <m:r>
                          <a:rPr lang="en-US" b="0" i="1" dirty="0" smtClean="0">
                            <a:latin typeface="Cambria Math" panose="02040503050406030204" pitchFamily="18" charset="0"/>
                          </a:rPr>
                          <m:t>2</m:t>
                        </m:r>
                      </m:sub>
                    </m:sSub>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𝑦</m:t>
                        </m:r>
                      </m:e>
                      <m:sub>
                        <m:r>
                          <a:rPr lang="en-US" b="0" i="1" dirty="0" smtClean="0">
                            <a:latin typeface="Cambria Math" panose="02040503050406030204" pitchFamily="18" charset="0"/>
                          </a:rPr>
                          <m:t>2</m:t>
                        </m:r>
                      </m:sub>
                    </m:sSub>
                    <m:r>
                      <a:rPr lang="en-CA" i="1" dirty="0">
                        <a:latin typeface="Cambria Math" panose="02040503050406030204" pitchFamily="18" charset="0"/>
                      </a:rPr>
                      <m:t>)</m:t>
                    </m:r>
                  </m:oMath>
                </a14:m>
                <a:br>
                  <a:rPr lang="en-CA" dirty="0"/>
                </a:br>
                <a:r>
                  <a:rPr lang="en-CA" dirty="0"/>
                  <a:t>if </a:t>
                </a:r>
                <a14:m>
                  <m:oMath xmlns:m="http://schemas.openxmlformats.org/officeDocument/2006/math">
                    <m:sSub>
                      <m:sSubPr>
                        <m:ctrlPr>
                          <a:rPr lang="en-CA" b="1" i="1" dirty="0" smtClean="0">
                            <a:latin typeface="Cambria Math" panose="02040503050406030204" pitchFamily="18" charset="0"/>
                          </a:rPr>
                        </m:ctrlPr>
                      </m:sSubPr>
                      <m:e>
                        <m:r>
                          <a:rPr lang="en-CA" b="1" i="1" dirty="0" smtClean="0">
                            <a:latin typeface="Cambria Math" panose="02040503050406030204" pitchFamily="18" charset="0"/>
                          </a:rPr>
                          <m:t>𝒙</m:t>
                        </m:r>
                      </m:e>
                      <m:sub>
                        <m:r>
                          <a:rPr lang="en-CA" b="1" i="1" dirty="0" smtClean="0">
                            <a:latin typeface="Cambria Math" panose="02040503050406030204" pitchFamily="18" charset="0"/>
                          </a:rPr>
                          <m:t>𝟏</m:t>
                        </m:r>
                      </m:sub>
                    </m:sSub>
                    <m:r>
                      <a:rPr lang="en-CA" b="1" i="1" dirty="0" smtClean="0">
                        <a:latin typeface="Cambria Math" panose="02040503050406030204" pitchFamily="18" charset="0"/>
                      </a:rPr>
                      <m:t> &gt; </m:t>
                    </m:r>
                    <m:sSub>
                      <m:sSubPr>
                        <m:ctrlPr>
                          <a:rPr lang="en-CA" b="1" i="1" dirty="0" smtClean="0">
                            <a:latin typeface="Cambria Math" panose="02040503050406030204" pitchFamily="18" charset="0"/>
                          </a:rPr>
                        </m:ctrlPr>
                      </m:sSubPr>
                      <m:e>
                        <m:r>
                          <a:rPr lang="en-CA" b="1" i="1" dirty="0" smtClean="0">
                            <a:latin typeface="Cambria Math" panose="02040503050406030204" pitchFamily="18" charset="0"/>
                          </a:rPr>
                          <m:t>𝒙</m:t>
                        </m:r>
                      </m:e>
                      <m:sub>
                        <m:r>
                          <a:rPr lang="en-CA" b="1" i="1" dirty="0" smtClean="0">
                            <a:latin typeface="Cambria Math" panose="02040503050406030204" pitchFamily="18" charset="0"/>
                          </a:rPr>
                          <m:t>𝟐</m:t>
                        </m:r>
                      </m:sub>
                    </m:sSub>
                  </m:oMath>
                </a14:m>
                <a:r>
                  <a:rPr lang="en-CA" b="1" dirty="0"/>
                  <a:t> </a:t>
                </a:r>
                <a:r>
                  <a:rPr lang="en-CA" dirty="0"/>
                  <a:t>and </a:t>
                </a:r>
                <a14:m>
                  <m:oMath xmlns:m="http://schemas.openxmlformats.org/officeDocument/2006/math">
                    <m:sSub>
                      <m:sSubPr>
                        <m:ctrlPr>
                          <a:rPr lang="en-CA" b="1" i="1" dirty="0" smtClean="0">
                            <a:latin typeface="Cambria Math" panose="02040503050406030204" pitchFamily="18" charset="0"/>
                          </a:rPr>
                        </m:ctrlPr>
                      </m:sSubPr>
                      <m:e>
                        <m:r>
                          <a:rPr lang="en-CA" b="1" i="1" dirty="0" smtClean="0">
                            <a:latin typeface="Cambria Math" panose="02040503050406030204" pitchFamily="18" charset="0"/>
                          </a:rPr>
                          <m:t>𝒚</m:t>
                        </m:r>
                      </m:e>
                      <m:sub>
                        <m:r>
                          <a:rPr lang="en-CA" b="1" i="1" dirty="0" smtClean="0">
                            <a:latin typeface="Cambria Math" panose="02040503050406030204" pitchFamily="18" charset="0"/>
                          </a:rPr>
                          <m:t>𝟏</m:t>
                        </m:r>
                      </m:sub>
                    </m:sSub>
                    <m:r>
                      <a:rPr lang="en-CA" b="1" i="1" dirty="0" smtClean="0">
                        <a:latin typeface="Cambria Math" panose="02040503050406030204" pitchFamily="18" charset="0"/>
                      </a:rPr>
                      <m:t> &gt; </m:t>
                    </m:r>
                    <m:sSub>
                      <m:sSubPr>
                        <m:ctrlPr>
                          <a:rPr lang="en-CA" b="1" i="1" dirty="0" smtClean="0">
                            <a:latin typeface="Cambria Math" panose="02040503050406030204" pitchFamily="18" charset="0"/>
                          </a:rPr>
                        </m:ctrlPr>
                      </m:sSubPr>
                      <m:e>
                        <m:r>
                          <a:rPr lang="en-CA" b="1" i="1" dirty="0" smtClean="0">
                            <a:latin typeface="Cambria Math" panose="02040503050406030204" pitchFamily="18" charset="0"/>
                          </a:rPr>
                          <m:t>𝒚</m:t>
                        </m:r>
                      </m:e>
                      <m:sub>
                        <m:r>
                          <a:rPr lang="en-CA" b="1" i="1" dirty="0" smtClean="0">
                            <a:latin typeface="Cambria Math" panose="02040503050406030204" pitchFamily="18" charset="0"/>
                          </a:rPr>
                          <m:t>𝟐</m:t>
                        </m:r>
                      </m:sub>
                    </m:sSub>
                  </m:oMath>
                </a14:m>
                <a:endParaRPr lang="en-CA" dirty="0"/>
              </a:p>
              <a:p>
                <a:r>
                  <a:rPr lang="en-CA" dirty="0"/>
                  <a:t>Input: a set S of n points</a:t>
                </a:r>
                <a:br>
                  <a:rPr lang="en-CA" dirty="0"/>
                </a:br>
                <a:r>
                  <a:rPr lang="en-CA" dirty="0"/>
                  <a:t>		with </a:t>
                </a:r>
                <a:r>
                  <a:rPr lang="en-CA" b="1" dirty="0"/>
                  <a:t>distinct x values</a:t>
                </a:r>
                <a:endParaRPr lang="en-CA" dirty="0"/>
              </a:p>
              <a:p>
                <a:r>
                  <a:rPr lang="en-CA" dirty="0"/>
                  <a:t>Output: all </a:t>
                </a:r>
                <a:r>
                  <a:rPr lang="en-CA" b="1" dirty="0">
                    <a:solidFill>
                      <a:schemeClr val="accent6"/>
                    </a:solidFill>
                  </a:rPr>
                  <a:t>non-dominated</a:t>
                </a:r>
                <a:r>
                  <a:rPr lang="en-CA" dirty="0"/>
                  <a:t> points in S,</a:t>
                </a:r>
                <a:br>
                  <a:rPr lang="en-CA" dirty="0"/>
                </a:br>
                <a:r>
                  <a:rPr lang="en-CA" dirty="0"/>
                  <a:t>		i.e., all points in S that are</a:t>
                </a:r>
                <a:br>
                  <a:rPr lang="en-CA" dirty="0"/>
                </a:br>
                <a:r>
                  <a:rPr lang="en-CA" dirty="0"/>
                  <a:t>		</a:t>
                </a:r>
                <a:r>
                  <a:rPr lang="en-CA" b="1" dirty="0"/>
                  <a:t>not</a:t>
                </a:r>
                <a:r>
                  <a:rPr lang="en-CA" dirty="0"/>
                  <a:t> dominated by any point in S</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62759" y="1236374"/>
                <a:ext cx="10784652" cy="4597756"/>
              </a:xfrm>
              <a:blipFill>
                <a:blip r:embed="rId2"/>
                <a:stretch>
                  <a:fillRect l="-1470" t="-1857"/>
                </a:stretch>
              </a:blipFill>
            </p:spPr>
            <p:txBody>
              <a:bodyPr/>
              <a:lstStyle/>
              <a:p>
                <a:r>
                  <a:rPr lang="en-CA">
                    <a:noFill/>
                  </a:rPr>
                  <a:t> </a:t>
                </a:r>
              </a:p>
            </p:txBody>
          </p:sp>
        </mc:Fallback>
      </mc:AlternateContent>
      <p:sp>
        <p:nvSpPr>
          <p:cNvPr id="8" name="Rectangle 7">
            <a:extLst>
              <a:ext uri="{FF2B5EF4-FFF2-40B4-BE49-F238E27FC236}">
                <a16:creationId xmlns:a16="http://schemas.microsoft.com/office/drawing/2014/main" id="{F058D967-E6E3-44D3-AE8A-2B5DFC74B9B8}"/>
              </a:ext>
            </a:extLst>
          </p:cNvPr>
          <p:cNvSpPr/>
          <p:nvPr/>
        </p:nvSpPr>
        <p:spPr>
          <a:xfrm>
            <a:off x="7994406" y="3838755"/>
            <a:ext cx="3142621" cy="14410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What’s an easy</a:t>
            </a:r>
            <a:br>
              <a:rPr lang="en-CA" sz="2400" dirty="0"/>
            </a:br>
            <a:r>
              <a:rPr lang="en-CA" sz="2400" dirty="0"/>
              <a:t>(brute force)</a:t>
            </a:r>
            <a:br>
              <a:rPr lang="en-CA" sz="2400" dirty="0"/>
            </a:br>
            <a:r>
              <a:rPr lang="en-CA" sz="2400" dirty="0"/>
              <a:t>algorithm for this?</a:t>
            </a:r>
          </a:p>
        </p:txBody>
      </p:sp>
      <p:grpSp>
        <p:nvGrpSpPr>
          <p:cNvPr id="2" name="Group 1">
            <a:extLst>
              <a:ext uri="{FF2B5EF4-FFF2-40B4-BE49-F238E27FC236}">
                <a16:creationId xmlns:a16="http://schemas.microsoft.com/office/drawing/2014/main" id="{BB866D54-E262-4A65-96B2-6670AA62E7E4}"/>
              </a:ext>
            </a:extLst>
          </p:cNvPr>
          <p:cNvGrpSpPr/>
          <p:nvPr/>
        </p:nvGrpSpPr>
        <p:grpSpPr>
          <a:xfrm>
            <a:off x="7574298" y="867346"/>
            <a:ext cx="4204676" cy="2512557"/>
            <a:chOff x="7574298" y="867346"/>
            <a:chExt cx="4204676" cy="2512557"/>
          </a:xfrm>
        </p:grpSpPr>
        <p:grpSp>
          <p:nvGrpSpPr>
            <p:cNvPr id="19" name="Group 18">
              <a:extLst>
                <a:ext uri="{FF2B5EF4-FFF2-40B4-BE49-F238E27FC236}">
                  <a16:creationId xmlns:a16="http://schemas.microsoft.com/office/drawing/2014/main" id="{D5760D5F-28BD-40F9-80B2-EA5D1E0FBE41}"/>
                </a:ext>
              </a:extLst>
            </p:cNvPr>
            <p:cNvGrpSpPr/>
            <p:nvPr/>
          </p:nvGrpSpPr>
          <p:grpSpPr>
            <a:xfrm>
              <a:off x="7574298" y="867346"/>
              <a:ext cx="4204676" cy="2512557"/>
              <a:chOff x="2171932" y="2603587"/>
              <a:chExt cx="4204676" cy="2512557"/>
            </a:xfrm>
          </p:grpSpPr>
          <p:cxnSp>
            <p:nvCxnSpPr>
              <p:cNvPr id="20" name="Straight Arrow Connector 19">
                <a:extLst>
                  <a:ext uri="{FF2B5EF4-FFF2-40B4-BE49-F238E27FC236}">
                    <a16:creationId xmlns:a16="http://schemas.microsoft.com/office/drawing/2014/main" id="{E54E7121-5B85-40EB-B9FF-CE989B40FE49}"/>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77CA0E-B879-4ADD-B06B-DC3E31E47408}"/>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ADD3C8C-2C29-413B-8506-0087888A800A}"/>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22" name="TextBox 21">
                    <a:extLst>
                      <a:ext uri="{FF2B5EF4-FFF2-40B4-BE49-F238E27FC236}">
                        <a16:creationId xmlns:a16="http://schemas.microsoft.com/office/drawing/2014/main" id="{4ADD3C8C-2C29-413B-8506-0087888A800A}"/>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96D2B0-2141-4C03-BCC9-DA3A05DDFC4E}"/>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24" name="Oval 23">
              <a:extLst>
                <a:ext uri="{FF2B5EF4-FFF2-40B4-BE49-F238E27FC236}">
                  <a16:creationId xmlns:a16="http://schemas.microsoft.com/office/drawing/2014/main" id="{5BBEE455-70ED-469A-99A9-F29CA6BE01CC}"/>
                </a:ext>
              </a:extLst>
            </p:cNvPr>
            <p:cNvSpPr/>
            <p:nvPr/>
          </p:nvSpPr>
          <p:spPr>
            <a:xfrm>
              <a:off x="7850463" y="151386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BD739CF3-F07C-4410-B4B9-DF079DF114A3}"/>
                </a:ext>
              </a:extLst>
            </p:cNvPr>
            <p:cNvSpPr/>
            <p:nvPr/>
          </p:nvSpPr>
          <p:spPr>
            <a:xfrm>
              <a:off x="8263443" y="165699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EA48B601-047A-44C0-8ED5-A5B2023A7742}"/>
                </a:ext>
              </a:extLst>
            </p:cNvPr>
            <p:cNvSpPr/>
            <p:nvPr/>
          </p:nvSpPr>
          <p:spPr>
            <a:xfrm>
              <a:off x="8069775" y="185104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699D739D-FE25-4523-87BC-2E1421D4DB86}"/>
                </a:ext>
              </a:extLst>
            </p:cNvPr>
            <p:cNvSpPr/>
            <p:nvPr/>
          </p:nvSpPr>
          <p:spPr>
            <a:xfrm>
              <a:off x="8265970" y="209901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FC0B42DE-3836-4429-A2C8-94D926980029}"/>
                </a:ext>
              </a:extLst>
            </p:cNvPr>
            <p:cNvSpPr/>
            <p:nvPr/>
          </p:nvSpPr>
          <p:spPr>
            <a:xfrm>
              <a:off x="8457694" y="128250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0A404951-A267-4257-8ADE-EF1588604472}"/>
                </a:ext>
              </a:extLst>
            </p:cNvPr>
            <p:cNvSpPr/>
            <p:nvPr/>
          </p:nvSpPr>
          <p:spPr>
            <a:xfrm>
              <a:off x="8841458" y="204789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E0066E73-4FE6-436D-A159-AA016D548142}"/>
                </a:ext>
              </a:extLst>
            </p:cNvPr>
            <p:cNvSpPr/>
            <p:nvPr/>
          </p:nvSpPr>
          <p:spPr>
            <a:xfrm>
              <a:off x="8457693" y="241863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097378AC-12A9-46D5-A9C9-DA26A27F1591}"/>
                </a:ext>
              </a:extLst>
            </p:cNvPr>
            <p:cNvSpPr/>
            <p:nvPr/>
          </p:nvSpPr>
          <p:spPr>
            <a:xfrm>
              <a:off x="8072302" y="279079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420F2072-D829-45A3-9B58-1139A959D73E}"/>
                </a:ext>
              </a:extLst>
            </p:cNvPr>
            <p:cNvSpPr/>
            <p:nvPr/>
          </p:nvSpPr>
          <p:spPr>
            <a:xfrm>
              <a:off x="9584933" y="242857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8C86E3DA-695E-4F89-A2D5-822DBBA31932}"/>
                </a:ext>
              </a:extLst>
            </p:cNvPr>
            <p:cNvSpPr/>
            <p:nvPr/>
          </p:nvSpPr>
          <p:spPr>
            <a:xfrm>
              <a:off x="9407424" y="284096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61DA9AA8-0C4C-45C7-90B9-2E35BC012342}"/>
                </a:ext>
              </a:extLst>
            </p:cNvPr>
            <p:cNvSpPr/>
            <p:nvPr/>
          </p:nvSpPr>
          <p:spPr>
            <a:xfrm>
              <a:off x="9779547" y="300620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272F638E-E221-49BA-844A-5733EE281CA6}"/>
                </a:ext>
              </a:extLst>
            </p:cNvPr>
            <p:cNvSpPr/>
            <p:nvPr/>
          </p:nvSpPr>
          <p:spPr>
            <a:xfrm>
              <a:off x="10722744" y="300620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8DEC83A9-8C9F-4A66-9E7B-90F31CD371DD}"/>
                </a:ext>
              </a:extLst>
            </p:cNvPr>
            <p:cNvSpPr/>
            <p:nvPr/>
          </p:nvSpPr>
          <p:spPr>
            <a:xfrm>
              <a:off x="9369100" y="190747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29BDF641-BDCB-4FC9-89FA-2754063C1073}"/>
                </a:ext>
              </a:extLst>
            </p:cNvPr>
            <p:cNvSpPr/>
            <p:nvPr/>
          </p:nvSpPr>
          <p:spPr>
            <a:xfrm>
              <a:off x="10532861" y="224985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908D2C6C-F6C9-4E9A-AE3A-34E44B83E5D9}"/>
                </a:ext>
              </a:extLst>
            </p:cNvPr>
            <p:cNvSpPr/>
            <p:nvPr/>
          </p:nvSpPr>
          <p:spPr>
            <a:xfrm>
              <a:off x="11447636" y="281091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58281DBB-17C7-4284-89FC-CE9E37EB600E}"/>
                </a:ext>
              </a:extLst>
            </p:cNvPr>
            <p:cNvSpPr/>
            <p:nvPr/>
          </p:nvSpPr>
          <p:spPr>
            <a:xfrm>
              <a:off x="9379803" y="1904527"/>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4B0B7A05-5E9E-427A-B505-57AF805C04C8}"/>
                </a:ext>
              </a:extLst>
            </p:cNvPr>
            <p:cNvSpPr/>
            <p:nvPr/>
          </p:nvSpPr>
          <p:spPr>
            <a:xfrm>
              <a:off x="8459289" y="1281749"/>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470E1B52-5FE7-4DEA-8242-3934DD88BDF8}"/>
                </a:ext>
              </a:extLst>
            </p:cNvPr>
            <p:cNvSpPr/>
            <p:nvPr/>
          </p:nvSpPr>
          <p:spPr>
            <a:xfrm>
              <a:off x="9378474" y="1907968"/>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EE2302E7-9BB7-45E0-AB47-9BCF379D6AC3}"/>
                </a:ext>
              </a:extLst>
            </p:cNvPr>
            <p:cNvSpPr/>
            <p:nvPr/>
          </p:nvSpPr>
          <p:spPr>
            <a:xfrm>
              <a:off x="10538887" y="2248436"/>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15809E65-559D-48B9-9752-3C919D0B0591}"/>
                </a:ext>
              </a:extLst>
            </p:cNvPr>
            <p:cNvSpPr/>
            <p:nvPr/>
          </p:nvSpPr>
          <p:spPr>
            <a:xfrm>
              <a:off x="11453218" y="2802941"/>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sp>
        <p:nvSpPr>
          <p:cNvPr id="3" name="Slide Number Placeholder 2">
            <a:extLst>
              <a:ext uri="{FF2B5EF4-FFF2-40B4-BE49-F238E27FC236}">
                <a16:creationId xmlns:a16="http://schemas.microsoft.com/office/drawing/2014/main" id="{769DDD2F-0910-E1A8-1CA8-7A4E9527E3F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4849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3CFB7-77D8-49B0-B7E3-F55D6ECBB6CE}"/>
              </a:ext>
            </a:extLst>
          </p:cNvPr>
          <p:cNvSpPr>
            <a:spLocks noGrp="1"/>
          </p:cNvSpPr>
          <p:nvPr>
            <p:ph type="title"/>
          </p:nvPr>
        </p:nvSpPr>
        <p:spPr>
          <a:xfrm>
            <a:off x="1141413" y="-2"/>
            <a:ext cx="9905998" cy="1028386"/>
          </a:xfrm>
        </p:spPr>
        <p:txBody>
          <a:bodyPr>
            <a:normAutofit/>
          </a:bodyPr>
          <a:lstStyle/>
          <a:p>
            <a:r>
              <a:rPr lang="en-CA" dirty="0"/>
              <a:t>Size of subproblems &amp; </a:t>
            </a:r>
            <a:r>
              <a:rPr lang="en-CA" dirty="0" err="1"/>
              <a:t>subsolutions</a:t>
            </a:r>
            <a:endParaRPr lang="en-CA"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10833F-BAD3-46C6-B962-C7F7D2413DED}"/>
                  </a:ext>
                </a:extLst>
              </p:cNvPr>
              <p:cNvSpPr txBox="1"/>
              <p:nvPr/>
            </p:nvSpPr>
            <p:spPr>
              <a:xfrm>
                <a:off x="906108" y="1170534"/>
                <a:ext cx="10464669" cy="919675"/>
              </a:xfrm>
              <a:prstGeom prst="rect">
                <a:avLst/>
              </a:prstGeom>
              <a:noFill/>
            </p:spPr>
            <p:txBody>
              <a:bodyPr wrap="square">
                <a:spAutoFit/>
              </a:bodyPr>
              <a:lstStyle/>
              <a:p>
                <a:pPr algn="ctr"/>
                <a14:m>
                  <m:oMath xmlns:m="http://schemas.openxmlformats.org/officeDocument/2006/math">
                    <m:r>
                      <a:rPr lang="en-CA" sz="2800" b="0" i="1" smtClean="0">
                        <a:latin typeface="Cambria Math" panose="02040503050406030204" pitchFamily="18" charset="0"/>
                      </a:rPr>
                      <m:t>𝐴𝐵</m:t>
                    </m:r>
                    <m:r>
                      <a:rPr lang="en-CA" sz="2800" b="0" i="1" smtClean="0">
                        <a:latin typeface="Cambria Math" panose="02040503050406030204" pitchFamily="18" charset="0"/>
                      </a:rPr>
                      <m:t>=</m:t>
                    </m:r>
                  </m:oMath>
                </a14:m>
                <a:r>
                  <a:rPr lang="en-CA" sz="2800" dirty="0"/>
                  <a:t> </a:t>
                </a:r>
                <a14:m>
                  <m:oMath xmlns:m="http://schemas.openxmlformats.org/officeDocument/2006/math">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m:rPr>
                                  <m:brk m:alnAt="7"/>
                                </m:rPr>
                                <a:rPr lang="en-CA" sz="2800" i="1">
                                  <a:latin typeface="Cambria Math" panose="02040503050406030204" pitchFamily="18" charset="0"/>
                                </a:rPr>
                                <m:t>𝑎</m:t>
                              </m:r>
                            </m:e>
                            <m:e>
                              <m:r>
                                <a:rPr lang="en-CA" sz="2800" i="1">
                                  <a:latin typeface="Cambria Math" panose="02040503050406030204" pitchFamily="18" charset="0"/>
                                </a:rPr>
                                <m:t>𝑏</m:t>
                              </m:r>
                            </m:e>
                          </m:mr>
                          <m:mr>
                            <m:e>
                              <m:r>
                                <a:rPr lang="en-CA" sz="2800" i="1">
                                  <a:latin typeface="Cambria Math" panose="02040503050406030204" pitchFamily="18" charset="0"/>
                                </a:rPr>
                                <m:t>𝑐</m:t>
                              </m:r>
                            </m:e>
                            <m:e>
                              <m:r>
                                <a:rPr lang="en-CA" sz="2800" i="1">
                                  <a:latin typeface="Cambria Math" panose="02040503050406030204" pitchFamily="18" charset="0"/>
                                </a:rPr>
                                <m:t>𝑑</m:t>
                              </m:r>
                            </m:e>
                          </m:mr>
                        </m:m>
                      </m:e>
                    </m:d>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a:rPr lang="en-CA" sz="2800" i="1">
                                  <a:latin typeface="Cambria Math" panose="02040503050406030204" pitchFamily="18" charset="0"/>
                                </a:rPr>
                                <m:t>𝑒</m:t>
                              </m:r>
                            </m:e>
                            <m:e>
                              <m:r>
                                <a:rPr lang="en-CA" sz="2800" i="1">
                                  <a:latin typeface="Cambria Math" panose="02040503050406030204" pitchFamily="18" charset="0"/>
                                </a:rPr>
                                <m:t>𝑓</m:t>
                              </m:r>
                            </m:e>
                          </m:mr>
                          <m:mr>
                            <m:e>
                              <m:r>
                                <a:rPr lang="en-CA" sz="2800" i="1">
                                  <a:latin typeface="Cambria Math" panose="02040503050406030204" pitchFamily="18" charset="0"/>
                                </a:rPr>
                                <m:t>𝑔</m:t>
                              </m:r>
                            </m:e>
                            <m:e>
                              <m:r>
                                <a:rPr lang="en-CA" sz="2800" i="1">
                                  <a:latin typeface="Cambria Math" panose="02040503050406030204" pitchFamily="18" charset="0"/>
                                </a:rPr>
                                <m:t>h</m:t>
                              </m:r>
                            </m:e>
                          </m:mr>
                        </m:m>
                      </m:e>
                    </m:d>
                    <m:r>
                      <a:rPr lang="en-CA" sz="2800" b="0" i="1" smtClean="0">
                        <a:latin typeface="Cambria Math" panose="02040503050406030204" pitchFamily="18" charset="0"/>
                      </a:rPr>
                      <m:t>=</m:t>
                    </m:r>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m:rPr>
                                  <m:brk m:alnAt="7"/>
                                </m:rPr>
                                <a:rPr lang="en-CA" sz="2800" i="1">
                                  <a:latin typeface="Cambria Math" panose="02040503050406030204" pitchFamily="18" charset="0"/>
                                </a:rPr>
                                <m:t>𝑎</m:t>
                              </m:r>
                              <m:r>
                                <a:rPr lang="en-CA" sz="2800" b="0" i="1" smtClean="0">
                                  <a:latin typeface="Cambria Math" panose="02040503050406030204" pitchFamily="18" charset="0"/>
                                </a:rPr>
                                <m:t>𝑒</m:t>
                              </m:r>
                              <m:r>
                                <a:rPr lang="en-CA" sz="2800" b="0" i="1" smtClean="0">
                                  <a:latin typeface="Cambria Math" panose="02040503050406030204" pitchFamily="18" charset="0"/>
                                </a:rPr>
                                <m:t>+</m:t>
                              </m:r>
                              <m:r>
                                <a:rPr lang="en-CA" sz="2800" b="0" i="1" smtClean="0">
                                  <a:latin typeface="Cambria Math" panose="02040503050406030204" pitchFamily="18" charset="0"/>
                                </a:rPr>
                                <m:t>𝑏𝑔</m:t>
                              </m:r>
                            </m:e>
                            <m:e>
                              <m:r>
                                <a:rPr lang="en-CA" sz="2800" b="0" i="1" smtClean="0">
                                  <a:latin typeface="Cambria Math" panose="02040503050406030204" pitchFamily="18" charset="0"/>
                                </a:rPr>
                                <m:t>𝑎𝑓</m:t>
                              </m:r>
                              <m:r>
                                <a:rPr lang="en-CA" sz="2800" b="0" i="1" smtClean="0">
                                  <a:latin typeface="Cambria Math" panose="02040503050406030204" pitchFamily="18" charset="0"/>
                                </a:rPr>
                                <m:t>+</m:t>
                              </m:r>
                              <m:r>
                                <a:rPr lang="en-CA" sz="2800" b="0" i="1" smtClean="0">
                                  <a:latin typeface="Cambria Math" panose="02040503050406030204" pitchFamily="18" charset="0"/>
                                </a:rPr>
                                <m:t>𝑏h</m:t>
                              </m:r>
                            </m:e>
                          </m:mr>
                          <m:mr>
                            <m:e>
                              <m:r>
                                <a:rPr lang="en-CA" sz="2800" i="1">
                                  <a:latin typeface="Cambria Math" panose="02040503050406030204" pitchFamily="18" charset="0"/>
                                </a:rPr>
                                <m:t>𝑐</m:t>
                              </m:r>
                              <m:r>
                                <a:rPr lang="en-CA" sz="2800" b="0" i="1" smtClean="0">
                                  <a:latin typeface="Cambria Math" panose="02040503050406030204" pitchFamily="18" charset="0"/>
                                </a:rPr>
                                <m:t>𝑒</m:t>
                              </m:r>
                              <m:r>
                                <a:rPr lang="en-CA" sz="2800" b="0" i="1" smtClean="0">
                                  <a:latin typeface="Cambria Math" panose="02040503050406030204" pitchFamily="18" charset="0"/>
                                </a:rPr>
                                <m:t>+</m:t>
                              </m:r>
                              <m:r>
                                <a:rPr lang="en-CA" sz="2800" b="0" i="1" smtClean="0">
                                  <a:latin typeface="Cambria Math" panose="02040503050406030204" pitchFamily="18" charset="0"/>
                                </a:rPr>
                                <m:t>𝑑𝑔</m:t>
                              </m:r>
                            </m:e>
                            <m:e>
                              <m:r>
                                <a:rPr lang="en-CA" sz="2800" b="0" i="1" smtClean="0">
                                  <a:latin typeface="Cambria Math" panose="02040503050406030204" pitchFamily="18" charset="0"/>
                                </a:rPr>
                                <m:t>𝑐𝑓</m:t>
                              </m:r>
                              <m:r>
                                <a:rPr lang="en-CA" sz="2800" b="0" i="1" smtClean="0">
                                  <a:latin typeface="Cambria Math" panose="02040503050406030204" pitchFamily="18" charset="0"/>
                                </a:rPr>
                                <m:t>+</m:t>
                              </m:r>
                              <m:r>
                                <a:rPr lang="en-CA" sz="2800" b="0" i="1" smtClean="0">
                                  <a:latin typeface="Cambria Math" panose="02040503050406030204" pitchFamily="18" charset="0"/>
                                </a:rPr>
                                <m:t>𝑑h</m:t>
                              </m:r>
                            </m:e>
                          </m:mr>
                        </m:m>
                      </m:e>
                    </m:d>
                    <m:r>
                      <a:rPr lang="en-CA" sz="2800" b="1" i="1" smtClean="0">
                        <a:solidFill>
                          <a:srgbClr val="FFFF00"/>
                        </a:solidFill>
                        <a:latin typeface="Cambria Math" panose="02040503050406030204" pitchFamily="18" charset="0"/>
                      </a:rPr>
                      <m:t>=</m:t>
                    </m:r>
                    <m:r>
                      <a:rPr lang="en-CA" sz="2800" b="1" i="1" smtClean="0">
                        <a:solidFill>
                          <a:srgbClr val="FFFF00"/>
                        </a:solidFill>
                        <a:latin typeface="Cambria Math" panose="02040503050406030204" pitchFamily="18" charset="0"/>
                      </a:rPr>
                      <m:t>𝑪</m:t>
                    </m:r>
                    <m:r>
                      <a:rPr lang="en-CA" sz="2800" b="1" i="1" smtClean="0">
                        <a:solidFill>
                          <a:srgbClr val="FFFF00"/>
                        </a:solidFill>
                        <a:latin typeface="Cambria Math" panose="02040503050406030204" pitchFamily="18" charset="0"/>
                      </a:rPr>
                      <m:t>=</m:t>
                    </m:r>
                    <m:d>
                      <m:dPr>
                        <m:begChr m:val="["/>
                        <m:endChr m:val="]"/>
                        <m:ctrlPr>
                          <a:rPr lang="en-CA" sz="2800" b="1" i="1">
                            <a:solidFill>
                              <a:srgbClr val="FFFF00"/>
                            </a:solidFill>
                            <a:latin typeface="Cambria Math" panose="02040503050406030204" pitchFamily="18" charset="0"/>
                          </a:rPr>
                        </m:ctrlPr>
                      </m:dPr>
                      <m:e>
                        <m:m>
                          <m:mPr>
                            <m:mcs>
                              <m:mc>
                                <m:mcPr>
                                  <m:count m:val="2"/>
                                  <m:mcJc m:val="center"/>
                                </m:mcPr>
                              </m:mc>
                            </m:mcs>
                            <m:ctrlPr>
                              <a:rPr lang="en-CA" sz="2800" b="1" i="1">
                                <a:solidFill>
                                  <a:srgbClr val="FFFF00"/>
                                </a:solidFill>
                                <a:latin typeface="Cambria Math" panose="02040503050406030204" pitchFamily="18" charset="0"/>
                              </a:rPr>
                            </m:ctrlPr>
                          </m:mPr>
                          <m:mr>
                            <m:e>
                              <m:r>
                                <a:rPr lang="en-CA" sz="2800" b="1" i="1" smtClean="0">
                                  <a:solidFill>
                                    <a:srgbClr val="FFFF00"/>
                                  </a:solidFill>
                                  <a:latin typeface="Cambria Math" panose="02040503050406030204" pitchFamily="18" charset="0"/>
                                </a:rPr>
                                <m:t>𝒓</m:t>
                              </m:r>
                            </m:e>
                            <m:e>
                              <m:r>
                                <a:rPr lang="en-CA" sz="2800" b="1" i="1" smtClean="0">
                                  <a:solidFill>
                                    <a:srgbClr val="FFFF00"/>
                                  </a:solidFill>
                                  <a:latin typeface="Cambria Math" panose="02040503050406030204" pitchFamily="18" charset="0"/>
                                </a:rPr>
                                <m:t>𝒔</m:t>
                              </m:r>
                            </m:e>
                          </m:mr>
                          <m:mr>
                            <m:e>
                              <m:r>
                                <a:rPr lang="en-CA" sz="2800" b="1" i="1" smtClean="0">
                                  <a:solidFill>
                                    <a:srgbClr val="FFFF00"/>
                                  </a:solidFill>
                                  <a:latin typeface="Cambria Math" panose="02040503050406030204" pitchFamily="18" charset="0"/>
                                </a:rPr>
                                <m:t>𝒕</m:t>
                              </m:r>
                            </m:e>
                            <m:e>
                              <m:r>
                                <a:rPr lang="en-CA" sz="2800" b="1" i="1" smtClean="0">
                                  <a:solidFill>
                                    <a:srgbClr val="FFFF00"/>
                                  </a:solidFill>
                                  <a:latin typeface="Cambria Math" panose="02040503050406030204" pitchFamily="18" charset="0"/>
                                </a:rPr>
                                <m:t>𝒖</m:t>
                              </m:r>
                            </m:e>
                          </m:mr>
                        </m:m>
                      </m:e>
                    </m:d>
                  </m:oMath>
                </a14:m>
                <a:endParaRPr lang="en-CA" sz="2800" b="1" dirty="0"/>
              </a:p>
            </p:txBody>
          </p:sp>
        </mc:Choice>
        <mc:Fallback xmlns="">
          <p:sp>
            <p:nvSpPr>
              <p:cNvPr id="8" name="TextBox 7">
                <a:extLst>
                  <a:ext uri="{FF2B5EF4-FFF2-40B4-BE49-F238E27FC236}">
                    <a16:creationId xmlns:a16="http://schemas.microsoft.com/office/drawing/2014/main" id="{6510833F-BAD3-46C6-B962-C7F7D2413DED}"/>
                  </a:ext>
                </a:extLst>
              </p:cNvPr>
              <p:cNvSpPr txBox="1">
                <a:spLocks noRot="1" noChangeAspect="1" noMove="1" noResize="1" noEditPoints="1" noAdjustHandles="1" noChangeArrowheads="1" noChangeShapeType="1" noTextEdit="1"/>
              </p:cNvSpPr>
              <p:nvPr/>
            </p:nvSpPr>
            <p:spPr>
              <a:xfrm>
                <a:off x="906108" y="1170534"/>
                <a:ext cx="10464669" cy="919675"/>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7ACD377D-EF8C-4E8D-B997-376C14F33484}"/>
                  </a:ext>
                </a:extLst>
              </p:cNvPr>
              <p:cNvSpPr>
                <a:spLocks noGrp="1"/>
              </p:cNvSpPr>
              <p:nvPr>
                <p:ph idx="1"/>
              </p:nvPr>
            </p:nvSpPr>
            <p:spPr>
              <a:xfrm>
                <a:off x="1141413" y="2269418"/>
                <a:ext cx="10659818" cy="3564712"/>
              </a:xfrm>
            </p:spPr>
            <p:txBody>
              <a:bodyPr/>
              <a:lstStyle/>
              <a:p>
                <a:r>
                  <a:rPr lang="en-CA" dirty="0"/>
                  <a:t>Suppose </a:t>
                </a:r>
                <a14:m>
                  <m:oMath xmlns:m="http://schemas.openxmlformats.org/officeDocument/2006/math">
                    <m:r>
                      <a:rPr lang="en-CA" b="0" i="1" smtClean="0">
                        <a:latin typeface="Cambria Math" panose="02040503050406030204" pitchFamily="18" charset="0"/>
                      </a:rPr>
                      <m:t>𝐴</m:t>
                    </m:r>
                    <m:r>
                      <a:rPr lang="en-CA" b="0" i="1" smtClean="0">
                        <a:latin typeface="Cambria Math" panose="02040503050406030204" pitchFamily="18" charset="0"/>
                      </a:rPr>
                      <m:t>, </m:t>
                    </m:r>
                    <m:r>
                      <a:rPr lang="en-CA" b="0" i="1" smtClean="0">
                        <a:latin typeface="Cambria Math" panose="02040503050406030204" pitchFamily="18" charset="0"/>
                      </a:rPr>
                      <m:t>𝐵</m:t>
                    </m:r>
                  </m:oMath>
                </a14:m>
                <a:r>
                  <a:rPr lang="en-CA" b="1" dirty="0"/>
                  <a:t> </a:t>
                </a:r>
                <a:r>
                  <a:rPr lang="en-CA" dirty="0"/>
                  <a:t>are </a:t>
                </a:r>
                <a14:m>
                  <m:oMath xmlns:m="http://schemas.openxmlformats.org/officeDocument/2006/math">
                    <m:r>
                      <a:rPr lang="en-CA" b="0" i="1" smtClean="0">
                        <a:latin typeface="Cambria Math" panose="02040503050406030204" pitchFamily="18" charset="0"/>
                      </a:rPr>
                      <m:t>𝑛</m:t>
                    </m:r>
                    <m:r>
                      <a:rPr lang="en-CA" b="0" i="1" smtClean="0">
                        <a:latin typeface="Cambria Math" panose="02040503050406030204" pitchFamily="18" charset="0"/>
                      </a:rPr>
                      <m:t>×</m:t>
                    </m:r>
                    <m:r>
                      <a:rPr lang="en-CA" b="0" i="1" smtClean="0">
                        <a:latin typeface="Cambria Math" panose="02040503050406030204" pitchFamily="18" charset="0"/>
                      </a:rPr>
                      <m:t>𝑛</m:t>
                    </m:r>
                  </m:oMath>
                </a14:m>
                <a:r>
                  <a:rPr lang="en-CA" dirty="0"/>
                  <a:t> matrices</a:t>
                </a:r>
              </a:p>
              <a:p>
                <a:r>
                  <a:rPr lang="en-CA" dirty="0"/>
                  <a:t>For simplicity assume </a:t>
                </a:r>
                <a14:m>
                  <m:oMath xmlns:m="http://schemas.openxmlformats.org/officeDocument/2006/math">
                    <m:r>
                      <a:rPr lang="en-CA" i="1" dirty="0" smtClean="0">
                        <a:latin typeface="Cambria Math" panose="02040503050406030204" pitchFamily="18" charset="0"/>
                      </a:rPr>
                      <m:t>𝑛</m:t>
                    </m:r>
                  </m:oMath>
                </a14:m>
                <a:r>
                  <a:rPr lang="en-CA" dirty="0"/>
                  <a:t> is a power of 2</a:t>
                </a:r>
              </a:p>
              <a:p>
                <a:r>
                  <a:rPr lang="en-CA" dirty="0"/>
                  <a:t>Then </a:t>
                </a:r>
                <a14:m>
                  <m:oMath xmlns:m="http://schemas.openxmlformats.org/officeDocument/2006/math">
                    <m:r>
                      <a:rPr lang="en-CA" b="0" i="1" smtClean="0">
                        <a:latin typeface="Cambria Math" panose="02040503050406030204" pitchFamily="18" charset="0"/>
                      </a:rPr>
                      <m:t>𝑎</m:t>
                    </m:r>
                    <m:r>
                      <a:rPr lang="en-CA" b="0" i="1" smtClean="0">
                        <a:latin typeface="Cambria Math" panose="02040503050406030204" pitchFamily="18" charset="0"/>
                      </a:rPr>
                      <m:t>,</m:t>
                    </m:r>
                    <m:r>
                      <a:rPr lang="en-CA" b="0" i="1" smtClean="0">
                        <a:latin typeface="Cambria Math" panose="02040503050406030204" pitchFamily="18" charset="0"/>
                      </a:rPr>
                      <m:t>𝑏</m:t>
                    </m:r>
                    <m:r>
                      <a:rPr lang="en-CA" b="0" i="1" smtClean="0">
                        <a:latin typeface="Cambria Math" panose="02040503050406030204" pitchFamily="18" charset="0"/>
                      </a:rPr>
                      <m:t>,</m:t>
                    </m:r>
                    <m:r>
                      <a:rPr lang="en-CA" b="0" i="1" smtClean="0">
                        <a:latin typeface="Cambria Math" panose="02040503050406030204" pitchFamily="18" charset="0"/>
                      </a:rPr>
                      <m:t>𝑐</m:t>
                    </m:r>
                    <m:r>
                      <a:rPr lang="en-CA" b="0" i="1" smtClean="0">
                        <a:latin typeface="Cambria Math" panose="02040503050406030204" pitchFamily="18" charset="0"/>
                      </a:rPr>
                      <m:t>,</m:t>
                    </m:r>
                    <m:r>
                      <a:rPr lang="en-CA" b="0" i="1" smtClean="0">
                        <a:latin typeface="Cambria Math" panose="02040503050406030204" pitchFamily="18" charset="0"/>
                      </a:rPr>
                      <m:t>𝑑</m:t>
                    </m:r>
                    <m:r>
                      <a:rPr lang="en-CA" b="0" i="1" smtClean="0">
                        <a:latin typeface="Cambria Math" panose="02040503050406030204" pitchFamily="18" charset="0"/>
                      </a:rPr>
                      <m:t>,</m:t>
                    </m:r>
                    <m:r>
                      <a:rPr lang="en-CA" b="0" i="1" smtClean="0">
                        <a:latin typeface="Cambria Math" panose="02040503050406030204" pitchFamily="18" charset="0"/>
                      </a:rPr>
                      <m:t>𝑒</m:t>
                    </m:r>
                    <m:r>
                      <a:rPr lang="en-CA" b="0" i="1" smtClean="0">
                        <a:latin typeface="Cambria Math" panose="02040503050406030204" pitchFamily="18" charset="0"/>
                      </a:rPr>
                      <m:t>,</m:t>
                    </m:r>
                    <m:r>
                      <a:rPr lang="en-CA" b="0" i="1" smtClean="0">
                        <a:latin typeface="Cambria Math" panose="02040503050406030204" pitchFamily="18" charset="0"/>
                      </a:rPr>
                      <m:t>𝑓</m:t>
                    </m:r>
                    <m:r>
                      <a:rPr lang="en-CA" b="0" i="1" smtClean="0">
                        <a:latin typeface="Cambria Math" panose="02040503050406030204" pitchFamily="18" charset="0"/>
                      </a:rPr>
                      <m:t>,</m:t>
                    </m:r>
                    <m:r>
                      <a:rPr lang="en-CA" b="0" i="1" smtClean="0">
                        <a:latin typeface="Cambria Math" panose="02040503050406030204" pitchFamily="18" charset="0"/>
                      </a:rPr>
                      <m:t>𝑔</m:t>
                    </m:r>
                    <m:r>
                      <a:rPr lang="en-CA" b="0" i="1" smtClean="0">
                        <a:latin typeface="Cambria Math" panose="02040503050406030204" pitchFamily="18" charset="0"/>
                      </a:rPr>
                      <m:t>,</m:t>
                    </m:r>
                    <m:r>
                      <a:rPr lang="en-CA" b="0" i="1" smtClean="0">
                        <a:latin typeface="Cambria Math" panose="02040503050406030204" pitchFamily="18" charset="0"/>
                      </a:rPr>
                      <m:t>h</m:t>
                    </m:r>
                    <m:r>
                      <a:rPr lang="en-CA" b="0" i="1" smtClean="0">
                        <a:latin typeface="Cambria Math" panose="02040503050406030204" pitchFamily="18" charset="0"/>
                      </a:rPr>
                      <m:t>,</m:t>
                    </m:r>
                    <m:r>
                      <a:rPr lang="en-CA" b="0" i="1" smtClean="0">
                        <a:latin typeface="Cambria Math" panose="02040503050406030204" pitchFamily="18" charset="0"/>
                      </a:rPr>
                      <m:t>𝑟</m:t>
                    </m:r>
                    <m:r>
                      <a:rPr lang="en-CA" b="0" i="1" smtClean="0">
                        <a:latin typeface="Cambria Math" panose="02040503050406030204" pitchFamily="18" charset="0"/>
                      </a:rPr>
                      <m:t>,</m:t>
                    </m:r>
                    <m:r>
                      <a:rPr lang="en-CA" b="0" i="1" smtClean="0">
                        <a:latin typeface="Cambria Math" panose="02040503050406030204" pitchFamily="18" charset="0"/>
                      </a:rPr>
                      <m:t>𝑠</m:t>
                    </m:r>
                    <m:r>
                      <a:rPr lang="en-CA" b="0" i="1" smtClean="0">
                        <a:latin typeface="Cambria Math" panose="02040503050406030204" pitchFamily="18" charset="0"/>
                      </a:rPr>
                      <m:t>,</m:t>
                    </m:r>
                    <m:r>
                      <a:rPr lang="en-CA" b="0" i="1" smtClean="0">
                        <a:latin typeface="Cambria Math" panose="02040503050406030204" pitchFamily="18" charset="0"/>
                      </a:rPr>
                      <m:t>𝑡</m:t>
                    </m:r>
                    <m:r>
                      <a:rPr lang="en-CA" b="0" i="1" smtClean="0">
                        <a:latin typeface="Cambria Math" panose="02040503050406030204" pitchFamily="18" charset="0"/>
                      </a:rPr>
                      <m:t>,</m:t>
                    </m:r>
                    <m:r>
                      <a:rPr lang="en-CA" b="0" i="1" smtClean="0">
                        <a:latin typeface="Cambria Math" panose="02040503050406030204" pitchFamily="18" charset="0"/>
                      </a:rPr>
                      <m:t>𝑢</m:t>
                    </m:r>
                  </m:oMath>
                </a14:m>
                <a:r>
                  <a:rPr lang="en-CA" dirty="0"/>
                  <a:t> are </a:t>
                </a:r>
                <a14:m>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oMath>
                </a14:m>
                <a:r>
                  <a:rPr lang="en-CA" dirty="0"/>
                  <a:t> matrices</a:t>
                </a:r>
              </a:p>
              <a:p>
                <a:r>
                  <a:rPr lang="en-CA" dirty="0"/>
                  <a:t>So we compute </a:t>
                </a:r>
                <a14:m>
                  <m:oMath xmlns:m="http://schemas.openxmlformats.org/officeDocument/2006/math">
                    <m:r>
                      <a:rPr lang="en-CA" i="1" dirty="0" smtClean="0">
                        <a:latin typeface="Cambria Math" panose="02040503050406030204" pitchFamily="18" charset="0"/>
                      </a:rPr>
                      <m:t>𝐶</m:t>
                    </m:r>
                  </m:oMath>
                </a14:m>
                <a:r>
                  <a:rPr lang="en-CA" dirty="0"/>
                  <a:t> with </a:t>
                </a:r>
                <a:r>
                  <a:rPr lang="en-CA" b="1" dirty="0"/>
                  <a:t>8</a:t>
                </a:r>
                <a:r>
                  <a:rPr lang="en-CA" dirty="0"/>
                  <a:t> multiplications of </a:t>
                </a:r>
                <a14:m>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oMath>
                </a14:m>
                <a:r>
                  <a:rPr lang="en-CA" dirty="0"/>
                  <a:t> matrices</a:t>
                </a:r>
              </a:p>
              <a:p>
                <a:pPr lvl="1"/>
                <a:r>
                  <a:rPr lang="en-CA" dirty="0"/>
                  <a:t>(and 4 additions of such matrices)</a:t>
                </a:r>
              </a:p>
            </p:txBody>
          </p:sp>
        </mc:Choice>
        <mc:Fallback xmlns="">
          <p:sp>
            <p:nvSpPr>
              <p:cNvPr id="11" name="Content Placeholder 2">
                <a:extLst>
                  <a:ext uri="{FF2B5EF4-FFF2-40B4-BE49-F238E27FC236}">
                    <a16:creationId xmlns:a16="http://schemas.microsoft.com/office/drawing/2014/main" id="{7ACD377D-EF8C-4E8D-B997-376C14F33484}"/>
                  </a:ext>
                </a:extLst>
              </p:cNvPr>
              <p:cNvSpPr>
                <a:spLocks noGrp="1" noRot="1" noChangeAspect="1" noMove="1" noResize="1" noEditPoints="1" noAdjustHandles="1" noChangeArrowheads="1" noChangeShapeType="1" noTextEdit="1"/>
              </p:cNvSpPr>
              <p:nvPr>
                <p:ph idx="1"/>
              </p:nvPr>
            </p:nvSpPr>
            <p:spPr>
              <a:xfrm>
                <a:off x="1141413" y="2269418"/>
                <a:ext cx="10659818" cy="3564712"/>
              </a:xfrm>
              <a:blipFill>
                <a:blip r:embed="rId3"/>
                <a:stretch>
                  <a:fillRect l="-1544" t="-2393"/>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7AB0FF23-6BEE-D4E4-5385-FDCA5F7AA26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40144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FCDE9-0042-433A-A4BB-DB79AFEBB34A}"/>
              </a:ext>
            </a:extLst>
          </p:cNvPr>
          <p:cNvPicPr>
            <a:picLocks noChangeAspect="1"/>
          </p:cNvPicPr>
          <p:nvPr/>
        </p:nvPicPr>
        <p:blipFill>
          <a:blip r:embed="rId2"/>
          <a:stretch>
            <a:fillRect/>
          </a:stretch>
        </p:blipFill>
        <p:spPr>
          <a:xfrm>
            <a:off x="122978" y="274694"/>
            <a:ext cx="7417365" cy="6017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99C6B971-79FE-472A-9076-C7CFDF2414AA}"/>
              </a:ext>
            </a:extLst>
          </p:cNvPr>
          <p:cNvSpPr/>
          <p:nvPr/>
        </p:nvSpPr>
        <p:spPr>
          <a:xfrm>
            <a:off x="7130984" y="98855"/>
            <a:ext cx="4980477" cy="4219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Time complexity (unit cost)?</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182CD8F-F0F6-40CA-ACCA-1EFD84054C03}"/>
                  </a:ext>
                </a:extLst>
              </p:cNvPr>
              <p:cNvSpPr>
                <a:spLocks noGrp="1"/>
              </p:cNvSpPr>
              <p:nvPr>
                <p:ph idx="1"/>
              </p:nvPr>
            </p:nvSpPr>
            <p:spPr>
              <a:xfrm>
                <a:off x="7656545" y="520816"/>
                <a:ext cx="4369491" cy="4858432"/>
              </a:xfrm>
            </p:spPr>
            <p:txBody>
              <a:bodyPr>
                <a:normAutofit/>
              </a:bodyPr>
              <a:lstStyle/>
              <a:p>
                <a14:m>
                  <m:oMath xmlns:m="http://schemas.openxmlformats.org/officeDocument/2006/math">
                    <m:r>
                      <a:rPr lang="en-CA" sz="2400" b="0" i="1" smtClean="0">
                        <a:latin typeface="Cambria Math" panose="02040503050406030204" pitchFamily="18" charset="0"/>
                      </a:rPr>
                      <m:t>𝑇</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𝑛</m:t>
                        </m:r>
                      </m:e>
                    </m:d>
                    <m:r>
                      <a:rPr lang="en-CA" sz="2400" b="0" i="1" smtClean="0">
                        <a:latin typeface="Cambria Math" panose="02040503050406030204" pitchFamily="18" charset="0"/>
                      </a:rPr>
                      <m:t>=8</m:t>
                    </m:r>
                    <m:r>
                      <a:rPr lang="en-CA" sz="2400" b="0" i="1" smtClean="0">
                        <a:latin typeface="Cambria Math" panose="02040503050406030204" pitchFamily="18" charset="0"/>
                      </a:rPr>
                      <m:t>𝑇</m:t>
                    </m:r>
                    <m:d>
                      <m:dPr>
                        <m:ctrlPr>
                          <a:rPr lang="en-CA" sz="2400" b="0" i="1" smtClean="0">
                            <a:latin typeface="Cambria Math" panose="02040503050406030204" pitchFamily="18" charset="0"/>
                          </a:rPr>
                        </m:ctrlPr>
                      </m:dPr>
                      <m:e>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𝑛</m:t>
                            </m:r>
                          </m:num>
                          <m:den>
                            <m:r>
                              <a:rPr lang="en-CA" sz="2400" b="0" i="1" smtClean="0">
                                <a:latin typeface="Cambria Math" panose="02040503050406030204" pitchFamily="18" charset="0"/>
                              </a:rPr>
                              <m:t>2</m:t>
                            </m:r>
                          </m:den>
                        </m:f>
                      </m:e>
                    </m:d>
                    <m:r>
                      <a:rPr lang="en-CA" sz="2400" b="0" i="1" smtClean="0">
                        <a:latin typeface="Cambria Math" panose="02040503050406030204" pitchFamily="18" charset="0"/>
                      </a:rPr>
                      <m:t>+</m:t>
                    </m:r>
                    <m:r>
                      <m:rPr>
                        <m:sty m:val="p"/>
                      </m:rPr>
                      <a:rPr lang="en-CA" sz="2400" b="0" i="0" smtClean="0">
                        <a:latin typeface="Cambria Math" panose="02040503050406030204" pitchFamily="18" charset="0"/>
                      </a:rPr>
                      <m:t>Θ</m:t>
                    </m:r>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𝑛</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m:t>
                    </m:r>
                  </m:oMath>
                </a14:m>
                <a:endParaRPr lang="en-CA" sz="2400" dirty="0"/>
              </a:p>
              <a:p>
                <a:r>
                  <a:rPr lang="en-CA" sz="2400" dirty="0"/>
                  <a:t>Master theorem</a:t>
                </a:r>
              </a:p>
              <a:p>
                <a:pPr lvl="1"/>
                <a14:m>
                  <m:oMath xmlns:m="http://schemas.openxmlformats.org/officeDocument/2006/math">
                    <m:r>
                      <a:rPr lang="en-CA" sz="2400" b="0" i="1" smtClean="0">
                        <a:latin typeface="Cambria Math" panose="02040503050406030204" pitchFamily="18" charset="0"/>
                      </a:rPr>
                      <m:t>𝑎</m:t>
                    </m:r>
                    <m:r>
                      <a:rPr lang="en-CA" sz="2400" b="0" i="1" smtClean="0">
                        <a:latin typeface="Cambria Math" panose="02040503050406030204" pitchFamily="18" charset="0"/>
                      </a:rPr>
                      <m:t>=8,</m:t>
                    </m:r>
                    <m:r>
                      <a:rPr lang="en-CA" sz="2400" b="0" i="1" smtClean="0">
                        <a:latin typeface="Cambria Math" panose="02040503050406030204" pitchFamily="18" charset="0"/>
                      </a:rPr>
                      <m:t>𝑏</m:t>
                    </m:r>
                    <m:r>
                      <a:rPr lang="en-CA" sz="2400" b="0" i="1" smtClean="0">
                        <a:latin typeface="Cambria Math" panose="02040503050406030204" pitchFamily="18" charset="0"/>
                      </a:rPr>
                      <m:t>=2,</m:t>
                    </m:r>
                    <m:r>
                      <a:rPr lang="en-CA" sz="2400" b="0" i="1" smtClean="0">
                        <a:latin typeface="Cambria Math" panose="02040503050406030204" pitchFamily="18" charset="0"/>
                      </a:rPr>
                      <m:t>𝑦</m:t>
                    </m:r>
                    <m:r>
                      <a:rPr lang="en-CA" sz="2400" b="0" i="1" smtClean="0">
                        <a:latin typeface="Cambria Math" panose="02040503050406030204" pitchFamily="18" charset="0"/>
                      </a:rPr>
                      <m:t>=2</m:t>
                    </m:r>
                  </m:oMath>
                </a14:m>
                <a:endParaRPr lang="en-CA" sz="2400" b="0" dirty="0"/>
              </a:p>
              <a:p>
                <a:pPr lvl="1"/>
                <a14:m>
                  <m:oMath xmlns:m="http://schemas.openxmlformats.org/officeDocument/2006/math">
                    <m:r>
                      <a:rPr lang="en-CA" sz="2400" b="0" i="1" smtClean="0">
                        <a:latin typeface="Cambria Math" panose="02040503050406030204" pitchFamily="18" charset="0"/>
                      </a:rPr>
                      <m:t>𝑥</m:t>
                    </m:r>
                    <m:r>
                      <a:rPr lang="en-CA" sz="2400" b="0" i="1" smtClean="0">
                        <a:latin typeface="Cambria Math" panose="02040503050406030204" pitchFamily="18" charset="0"/>
                      </a:rPr>
                      <m:t>=</m:t>
                    </m:r>
                    <m:func>
                      <m:funcPr>
                        <m:ctrlPr>
                          <a:rPr lang="en-CA" sz="2400" b="0" i="1" smtClean="0">
                            <a:latin typeface="Cambria Math" panose="02040503050406030204" pitchFamily="18" charset="0"/>
                          </a:rPr>
                        </m:ctrlPr>
                      </m:funcPr>
                      <m:fName>
                        <m:sSub>
                          <m:sSubPr>
                            <m:ctrlPr>
                              <a:rPr lang="en-CA" sz="2400" b="0" i="1" smtClean="0">
                                <a:latin typeface="Cambria Math" panose="02040503050406030204" pitchFamily="18" charset="0"/>
                              </a:rPr>
                            </m:ctrlPr>
                          </m:sSubPr>
                          <m:e>
                            <m:r>
                              <m:rPr>
                                <m:sty m:val="p"/>
                              </m:rPr>
                              <a:rPr lang="en-CA" sz="2400" b="0" i="0" smtClean="0">
                                <a:latin typeface="Cambria Math" panose="02040503050406030204" pitchFamily="18" charset="0"/>
                              </a:rPr>
                              <m:t>log</m:t>
                            </m:r>
                          </m:e>
                          <m:sub>
                            <m:r>
                              <a:rPr lang="en-CA" sz="2400" b="0" i="1" smtClean="0">
                                <a:latin typeface="Cambria Math" panose="02040503050406030204" pitchFamily="18" charset="0"/>
                              </a:rPr>
                              <m:t>2</m:t>
                            </m:r>
                          </m:sub>
                        </m:sSub>
                      </m:fName>
                      <m:e>
                        <m:r>
                          <a:rPr lang="en-CA" sz="2400" b="0" i="1" smtClean="0">
                            <a:latin typeface="Cambria Math" panose="02040503050406030204" pitchFamily="18" charset="0"/>
                          </a:rPr>
                          <m:t>8</m:t>
                        </m:r>
                      </m:e>
                    </m:func>
                    <m:r>
                      <a:rPr lang="en-CA" sz="2400" b="0" i="1" smtClean="0">
                        <a:latin typeface="Cambria Math" panose="02040503050406030204" pitchFamily="18" charset="0"/>
                      </a:rPr>
                      <m:t>=3</m:t>
                    </m:r>
                  </m:oMath>
                </a14:m>
                <a:endParaRPr lang="en-CA" sz="2400" dirty="0"/>
              </a:p>
              <a:p>
                <a:pPr lvl="1"/>
                <a14:m>
                  <m:oMath xmlns:m="http://schemas.openxmlformats.org/officeDocument/2006/math">
                    <m:r>
                      <a:rPr lang="en-CA" sz="2400" b="0" i="1" smtClean="0">
                        <a:latin typeface="Cambria Math" panose="02040503050406030204" pitchFamily="18" charset="0"/>
                      </a:rPr>
                      <m:t>𝑥</m:t>
                    </m:r>
                    <m:r>
                      <a:rPr lang="en-CA" sz="2400" b="0" i="1" smtClean="0">
                        <a:latin typeface="Cambria Math" panose="02040503050406030204" pitchFamily="18" charset="0"/>
                      </a:rPr>
                      <m:t>&gt;</m:t>
                    </m:r>
                    <m:r>
                      <a:rPr lang="en-CA" sz="2400" b="0" i="1" smtClean="0">
                        <a:latin typeface="Cambria Math" panose="02040503050406030204" pitchFamily="18" charset="0"/>
                      </a:rPr>
                      <m:t>𝑦</m:t>
                    </m:r>
                  </m:oMath>
                </a14:m>
                <a:r>
                  <a:rPr lang="en-CA" sz="2400" dirty="0"/>
                  <a:t> so </a:t>
                </a:r>
                <a14:m>
                  <m:oMath xmlns:m="http://schemas.openxmlformats.org/officeDocument/2006/math">
                    <m:r>
                      <a:rPr lang="en-CA" sz="2400" b="1" i="1" smtClean="0">
                        <a:latin typeface="Cambria Math" panose="02040503050406030204" pitchFamily="18" charset="0"/>
                      </a:rPr>
                      <m:t>𝑻</m:t>
                    </m:r>
                    <m:d>
                      <m:dPr>
                        <m:ctrlPr>
                          <a:rPr lang="en-CA" sz="2400" b="1" i="1" smtClean="0">
                            <a:latin typeface="Cambria Math" panose="02040503050406030204" pitchFamily="18" charset="0"/>
                          </a:rPr>
                        </m:ctrlPr>
                      </m:dPr>
                      <m:e>
                        <m:r>
                          <a:rPr lang="en-CA" sz="2400" b="1" i="1" smtClean="0">
                            <a:latin typeface="Cambria Math" panose="02040503050406030204" pitchFamily="18" charset="0"/>
                          </a:rPr>
                          <m:t>𝒏</m:t>
                        </m:r>
                      </m:e>
                    </m:d>
                    <m:r>
                      <a:rPr lang="en-CA" sz="2400" b="1" i="1" smtClean="0">
                        <a:latin typeface="Cambria Math" panose="02040503050406030204" pitchFamily="18" charset="0"/>
                      </a:rPr>
                      <m:t>∈</m:t>
                    </m:r>
                    <m:r>
                      <a:rPr lang="en-CA" sz="2400" b="1" i="0" smtClean="0">
                        <a:latin typeface="Cambria Math" panose="02040503050406030204" pitchFamily="18" charset="0"/>
                      </a:rPr>
                      <m:t>𝚯</m:t>
                    </m:r>
                    <m:r>
                      <a:rPr lang="en-CA" sz="2400" b="1" i="1" smtClean="0">
                        <a:latin typeface="Cambria Math" panose="02040503050406030204" pitchFamily="18" charset="0"/>
                      </a:rPr>
                      <m:t>(</m:t>
                    </m:r>
                    <m:sSup>
                      <m:sSupPr>
                        <m:ctrlPr>
                          <a:rPr lang="en-CA" sz="2400" b="1" i="1" smtClean="0">
                            <a:latin typeface="Cambria Math" panose="02040503050406030204" pitchFamily="18" charset="0"/>
                          </a:rPr>
                        </m:ctrlPr>
                      </m:sSupPr>
                      <m:e>
                        <m:r>
                          <a:rPr lang="en-CA" sz="2400" b="1" i="1" smtClean="0">
                            <a:latin typeface="Cambria Math" panose="02040503050406030204" pitchFamily="18" charset="0"/>
                          </a:rPr>
                          <m:t>𝒏</m:t>
                        </m:r>
                      </m:e>
                      <m:sup>
                        <m:r>
                          <a:rPr lang="en-CA" sz="2400" b="1" i="1" smtClean="0">
                            <a:latin typeface="Cambria Math" panose="02040503050406030204" pitchFamily="18" charset="0"/>
                          </a:rPr>
                          <m:t>𝟑</m:t>
                        </m:r>
                      </m:sup>
                    </m:sSup>
                    <m:r>
                      <a:rPr lang="en-CA" sz="2400" b="1" i="1" smtClean="0">
                        <a:latin typeface="Cambria Math" panose="02040503050406030204" pitchFamily="18" charset="0"/>
                      </a:rPr>
                      <m:t>)</m:t>
                    </m:r>
                  </m:oMath>
                </a14:m>
                <a:endParaRPr lang="en-CA" sz="2400" b="1" dirty="0"/>
              </a:p>
              <a:p>
                <a:r>
                  <a:rPr lang="en-CA" sz="2400" b="1" dirty="0"/>
                  <a:t>Same time as brute force!</a:t>
                </a:r>
              </a:p>
            </p:txBody>
          </p:sp>
        </mc:Choice>
        <mc:Fallback xmlns="">
          <p:sp>
            <p:nvSpPr>
              <p:cNvPr id="6" name="Content Placeholder 2">
                <a:extLst>
                  <a:ext uri="{FF2B5EF4-FFF2-40B4-BE49-F238E27FC236}">
                    <a16:creationId xmlns:a16="http://schemas.microsoft.com/office/drawing/2014/main" id="{4182CD8F-F0F6-40CA-ACCA-1EFD84054C03}"/>
                  </a:ext>
                </a:extLst>
              </p:cNvPr>
              <p:cNvSpPr>
                <a:spLocks noGrp="1" noRot="1" noChangeAspect="1" noMove="1" noResize="1" noEditPoints="1" noAdjustHandles="1" noChangeArrowheads="1" noChangeShapeType="1" noTextEdit="1"/>
              </p:cNvSpPr>
              <p:nvPr>
                <p:ph idx="1"/>
              </p:nvPr>
            </p:nvSpPr>
            <p:spPr>
              <a:xfrm>
                <a:off x="7656545" y="520816"/>
                <a:ext cx="4369491" cy="4858432"/>
              </a:xfrm>
              <a:blipFill>
                <a:blip r:embed="rId3"/>
                <a:stretch>
                  <a:fillRect l="-292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FCDDDAB7-C54B-4771-AED8-4990167A0B03}"/>
                  </a:ext>
                </a:extLst>
              </p:cNvPr>
              <p:cNvSpPr/>
              <p:nvPr/>
            </p:nvSpPr>
            <p:spPr>
              <a:xfrm>
                <a:off x="4314147" y="417761"/>
                <a:ext cx="1115907" cy="421961"/>
              </a:xfrm>
              <a:prstGeom prst="wedgeRectCallout">
                <a:avLst>
                  <a:gd name="adj1" fmla="val -123624"/>
                  <a:gd name="adj2" fmla="val 29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m:oMathPara>
                </a14:m>
                <a:endParaRPr lang="en-CA" dirty="0"/>
              </a:p>
            </p:txBody>
          </p:sp>
        </mc:Choice>
        <mc:Fallback xmlns="">
          <p:sp>
            <p:nvSpPr>
              <p:cNvPr id="7" name="Speech Bubble: Rectangle 6">
                <a:extLst>
                  <a:ext uri="{FF2B5EF4-FFF2-40B4-BE49-F238E27FC236}">
                    <a16:creationId xmlns:a16="http://schemas.microsoft.com/office/drawing/2014/main" id="{FCDDDAB7-C54B-4771-AED8-4990167A0B03}"/>
                  </a:ext>
                </a:extLst>
              </p:cNvPr>
              <p:cNvSpPr>
                <a:spLocks noRot="1" noChangeAspect="1" noMove="1" noResize="1" noEditPoints="1" noAdjustHandles="1" noChangeArrowheads="1" noChangeShapeType="1" noTextEdit="1"/>
              </p:cNvSpPr>
              <p:nvPr/>
            </p:nvSpPr>
            <p:spPr>
              <a:xfrm>
                <a:off x="4314147" y="417761"/>
                <a:ext cx="1115907" cy="421961"/>
              </a:xfrm>
              <a:prstGeom prst="wedgeRectCallout">
                <a:avLst>
                  <a:gd name="adj1" fmla="val -123624"/>
                  <a:gd name="adj2" fmla="val 29151"/>
                </a:avLst>
              </a:prstGeom>
              <a:blipFill>
                <a:blip r:embed="rId4"/>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2CE4D456-088A-4235-804F-1CA34C5D57B5}"/>
                  </a:ext>
                </a:extLst>
              </p:cNvPr>
              <p:cNvSpPr/>
              <p:nvPr/>
            </p:nvSpPr>
            <p:spPr>
              <a:xfrm>
                <a:off x="3163794" y="1260029"/>
                <a:ext cx="1708306" cy="421961"/>
              </a:xfrm>
              <a:prstGeom prst="wedgeRectCallout">
                <a:avLst>
                  <a:gd name="adj1" fmla="val -71830"/>
                  <a:gd name="adj2" fmla="val 25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r>
                            <a:rPr lang="en-CA" b="0" i="1" smtClean="0">
                              <a:latin typeface="Cambria Math" panose="02040503050406030204" pitchFamily="18" charset="0"/>
                            </a:rPr>
                            <m:t>1</m:t>
                          </m:r>
                        </m:e>
                      </m:d>
                      <m:r>
                        <a:rPr lang="en-CA" b="0" i="1" smtClean="0">
                          <a:latin typeface="Cambria Math" panose="02040503050406030204" pitchFamily="18" charset="0"/>
                        </a:rPr>
                        <m:t> </m:t>
                      </m:r>
                      <m:r>
                        <m:rPr>
                          <m:sty m:val="p"/>
                        </m:rPr>
                        <a:rPr lang="en-CA" b="0" i="0" smtClean="0">
                          <a:latin typeface="Cambria Math" panose="02040503050406030204" pitchFamily="18" charset="0"/>
                        </a:rPr>
                        <m:t>or</m:t>
                      </m:r>
                      <m:r>
                        <a:rPr lang="en-CA" b="0" i="1" smtClean="0">
                          <a:latin typeface="Cambria Math" panose="02040503050406030204" pitchFamily="18" charset="0"/>
                        </a:rPr>
                        <m:t> </m:t>
                      </m:r>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r>
                        <a:rPr lang="en-CA" b="0" i="1" smtClean="0">
                          <a:latin typeface="Cambria Math" panose="02040503050406030204" pitchFamily="18" charset="0"/>
                        </a:rPr>
                        <m:t>)</m:t>
                      </m:r>
                    </m:oMath>
                  </m:oMathPara>
                </a14:m>
                <a:endParaRPr lang="en-CA" dirty="0"/>
              </a:p>
            </p:txBody>
          </p:sp>
        </mc:Choice>
        <mc:Fallback xmlns="">
          <p:sp>
            <p:nvSpPr>
              <p:cNvPr id="9" name="Speech Bubble: Rectangle 8">
                <a:extLst>
                  <a:ext uri="{FF2B5EF4-FFF2-40B4-BE49-F238E27FC236}">
                    <a16:creationId xmlns:a16="http://schemas.microsoft.com/office/drawing/2014/main" id="{2CE4D456-088A-4235-804F-1CA34C5D57B5}"/>
                  </a:ext>
                </a:extLst>
              </p:cNvPr>
              <p:cNvSpPr>
                <a:spLocks noRot="1" noChangeAspect="1" noMove="1" noResize="1" noEditPoints="1" noAdjustHandles="1" noChangeArrowheads="1" noChangeShapeType="1" noTextEdit="1"/>
              </p:cNvSpPr>
              <p:nvPr/>
            </p:nvSpPr>
            <p:spPr>
              <a:xfrm>
                <a:off x="3163794" y="1260029"/>
                <a:ext cx="1708306" cy="421961"/>
              </a:xfrm>
              <a:prstGeom prst="wedgeRectCallout">
                <a:avLst>
                  <a:gd name="adj1" fmla="val -71830"/>
                  <a:gd name="adj2" fmla="val 25654"/>
                </a:avLst>
              </a:prstGeom>
              <a:blipFill>
                <a:blip r:embed="rId5"/>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656BDF35-DAE9-466F-8758-28290C1D29C8}"/>
                  </a:ext>
                </a:extLst>
              </p:cNvPr>
              <p:cNvSpPr/>
              <p:nvPr/>
            </p:nvSpPr>
            <p:spPr>
              <a:xfrm>
                <a:off x="6017559" y="2422443"/>
                <a:ext cx="1115907" cy="600478"/>
              </a:xfrm>
              <a:prstGeom prst="wedgeRectCallout">
                <a:avLst>
                  <a:gd name="adj1" fmla="val -318398"/>
                  <a:gd name="adj2" fmla="val 18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8</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e>
                      </m:d>
                    </m:oMath>
                  </m:oMathPara>
                </a14:m>
                <a:endParaRPr lang="en-CA" dirty="0"/>
              </a:p>
            </p:txBody>
          </p:sp>
        </mc:Choice>
        <mc:Fallback xmlns="">
          <p:sp>
            <p:nvSpPr>
              <p:cNvPr id="10" name="Speech Bubble: Rectangle 9">
                <a:extLst>
                  <a:ext uri="{FF2B5EF4-FFF2-40B4-BE49-F238E27FC236}">
                    <a16:creationId xmlns:a16="http://schemas.microsoft.com/office/drawing/2014/main" id="{656BDF35-DAE9-466F-8758-28290C1D29C8}"/>
                  </a:ext>
                </a:extLst>
              </p:cNvPr>
              <p:cNvSpPr>
                <a:spLocks noRot="1" noChangeAspect="1" noMove="1" noResize="1" noEditPoints="1" noAdjustHandles="1" noChangeArrowheads="1" noChangeShapeType="1" noTextEdit="1"/>
              </p:cNvSpPr>
              <p:nvPr/>
            </p:nvSpPr>
            <p:spPr>
              <a:xfrm>
                <a:off x="6017559" y="2422443"/>
                <a:ext cx="1115907" cy="600478"/>
              </a:xfrm>
              <a:prstGeom prst="wedgeRectCallout">
                <a:avLst>
                  <a:gd name="adj1" fmla="val -318398"/>
                  <a:gd name="adj2" fmla="val 18204"/>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97AEC3E0-A397-452D-AE21-4E6CA3A16795}"/>
                  </a:ext>
                </a:extLst>
              </p:cNvPr>
              <p:cNvSpPr/>
              <p:nvPr/>
            </p:nvSpPr>
            <p:spPr>
              <a:xfrm>
                <a:off x="6213845" y="5065241"/>
                <a:ext cx="1115907" cy="421961"/>
              </a:xfrm>
              <a:prstGeom prst="wedgeRectCallout">
                <a:avLst>
                  <a:gd name="adj1" fmla="val -33101"/>
                  <a:gd name="adj2" fmla="val 94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r>
                        <a:rPr lang="en-CA" b="0" i="1" smtClean="0">
                          <a:latin typeface="Cambria Math" panose="02040503050406030204" pitchFamily="18" charset="0"/>
                        </a:rPr>
                        <m:t>)</m:t>
                      </m:r>
                    </m:oMath>
                  </m:oMathPara>
                </a14:m>
                <a:endParaRPr lang="en-CA" dirty="0"/>
              </a:p>
            </p:txBody>
          </p:sp>
        </mc:Choice>
        <mc:Fallback xmlns="">
          <p:sp>
            <p:nvSpPr>
              <p:cNvPr id="11" name="Speech Bubble: Rectangle 10">
                <a:extLst>
                  <a:ext uri="{FF2B5EF4-FFF2-40B4-BE49-F238E27FC236}">
                    <a16:creationId xmlns:a16="http://schemas.microsoft.com/office/drawing/2014/main" id="{97AEC3E0-A397-452D-AE21-4E6CA3A16795}"/>
                  </a:ext>
                </a:extLst>
              </p:cNvPr>
              <p:cNvSpPr>
                <a:spLocks noRot="1" noChangeAspect="1" noMove="1" noResize="1" noEditPoints="1" noAdjustHandles="1" noChangeArrowheads="1" noChangeShapeType="1" noTextEdit="1"/>
              </p:cNvSpPr>
              <p:nvPr/>
            </p:nvSpPr>
            <p:spPr>
              <a:xfrm>
                <a:off x="6213845" y="5065241"/>
                <a:ext cx="1115907" cy="421961"/>
              </a:xfrm>
              <a:prstGeom prst="wedgeRectCallout">
                <a:avLst>
                  <a:gd name="adj1" fmla="val -33101"/>
                  <a:gd name="adj2" fmla="val 94956"/>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F632B47F-28FB-4347-B7CC-55C618E46D24}"/>
                  </a:ext>
                </a:extLst>
              </p:cNvPr>
              <p:cNvSpPr/>
              <p:nvPr/>
            </p:nvSpPr>
            <p:spPr>
              <a:xfrm>
                <a:off x="5525891" y="1304335"/>
                <a:ext cx="2130654" cy="689868"/>
              </a:xfrm>
              <a:prstGeom prst="wedgeRectCallout">
                <a:avLst>
                  <a:gd name="adj1" fmla="val -87332"/>
                  <a:gd name="adj2" fmla="val -23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(recall A, B have </a:t>
                </a: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oMath>
                </a14:m>
                <a:r>
                  <a:rPr lang="en-CA" dirty="0"/>
                  <a:t> entries)</a:t>
                </a:r>
              </a:p>
            </p:txBody>
          </p:sp>
        </mc:Choice>
        <mc:Fallback xmlns="">
          <p:sp>
            <p:nvSpPr>
              <p:cNvPr id="12" name="Speech Bubble: Rectangle 11">
                <a:extLst>
                  <a:ext uri="{FF2B5EF4-FFF2-40B4-BE49-F238E27FC236}">
                    <a16:creationId xmlns:a16="http://schemas.microsoft.com/office/drawing/2014/main" id="{F632B47F-28FB-4347-B7CC-55C618E46D24}"/>
                  </a:ext>
                </a:extLst>
              </p:cNvPr>
              <p:cNvSpPr>
                <a:spLocks noRot="1" noChangeAspect="1" noMove="1" noResize="1" noEditPoints="1" noAdjustHandles="1" noChangeArrowheads="1" noChangeShapeType="1" noTextEdit="1"/>
              </p:cNvSpPr>
              <p:nvPr/>
            </p:nvSpPr>
            <p:spPr>
              <a:xfrm>
                <a:off x="5525891" y="1304335"/>
                <a:ext cx="2130654" cy="689868"/>
              </a:xfrm>
              <a:prstGeom prst="wedgeRectCallout">
                <a:avLst>
                  <a:gd name="adj1" fmla="val -87332"/>
                  <a:gd name="adj2" fmla="val -23863"/>
                </a:avLst>
              </a:prstGeom>
              <a:blipFill>
                <a:blip r:embed="rId8"/>
                <a:stretch>
                  <a:fillRect r="-1240" b="-8621"/>
                </a:stretch>
              </a:blipFill>
            </p:spPr>
            <p:txBody>
              <a:bodyPr/>
              <a:lstStyle/>
              <a:p>
                <a:r>
                  <a:rPr lang="en-CA">
                    <a:noFill/>
                  </a:rPr>
                  <a:t> </a:t>
                </a:r>
              </a:p>
            </p:txBody>
          </p:sp>
        </mc:Fallback>
      </mc:AlternateContent>
      <p:pic>
        <p:nvPicPr>
          <p:cNvPr id="14" name="Picture 13">
            <a:extLst>
              <a:ext uri="{FF2B5EF4-FFF2-40B4-BE49-F238E27FC236}">
                <a16:creationId xmlns:a16="http://schemas.microsoft.com/office/drawing/2014/main" id="{8F9B2261-CAD6-4CC7-BDBF-1D2A38134F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6921" y="3783654"/>
            <a:ext cx="3842376" cy="2881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DFC6E059-AC65-002A-D7AD-272B37A12416}"/>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40117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500"/>
                                        <p:tgtEl>
                                          <p:spTgt spid="6">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500"/>
                                        <p:tgtEl>
                                          <p:spTgt spid="6">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fade">
                                      <p:cBhvr>
                                        <p:cTn id="56" dur="500"/>
                                        <p:tgtEl>
                                          <p:spTgt spid="6">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fade">
                                      <p:cBhvr>
                                        <p:cTn id="61" dur="500"/>
                                        <p:tgtEl>
                                          <p:spTgt spid="6">
                                            <p:txEl>
                                              <p:pRg st="5" end="5"/>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7"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357" t="11809" r="6528" b="54499"/>
          <a:stretch/>
        </p:blipFill>
        <p:spPr>
          <a:xfrm>
            <a:off x="2514998" y="2423181"/>
            <a:ext cx="7162004" cy="1675602"/>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2" name="Title 1"/>
          <p:cNvSpPr>
            <a:spLocks noGrp="1"/>
          </p:cNvSpPr>
          <p:nvPr>
            <p:ph type="title"/>
          </p:nvPr>
        </p:nvSpPr>
        <p:spPr>
          <a:xfrm>
            <a:off x="10512" y="-2"/>
            <a:ext cx="11871949" cy="620112"/>
          </a:xfrm>
        </p:spPr>
        <p:txBody>
          <a:bodyPr>
            <a:normAutofit fontScale="90000"/>
          </a:bodyPr>
          <a:lstStyle/>
          <a:p>
            <a:r>
              <a:rPr lang="en-CA" b="1" u="sng" dirty="0"/>
              <a:t>Strassen</a:t>
            </a:r>
            <a:r>
              <a:rPr lang="en-CA" b="1" dirty="0"/>
              <a:t> </a:t>
            </a:r>
            <a:r>
              <a:rPr lang="en-CA" dirty="0"/>
              <a:t>fast</a:t>
            </a:r>
            <a:r>
              <a:rPr lang="en-CA" b="1" dirty="0"/>
              <a:t> </a:t>
            </a:r>
            <a:r>
              <a:rPr lang="en-CA" dirty="0"/>
              <a:t>matrix multiplication algorithm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4797B1-5069-4054-A272-3E3D9E89781E}"/>
                  </a:ext>
                </a:extLst>
              </p:cNvPr>
              <p:cNvSpPr txBox="1"/>
              <p:nvPr/>
            </p:nvSpPr>
            <p:spPr>
              <a:xfrm>
                <a:off x="600510" y="710433"/>
                <a:ext cx="10464669" cy="919675"/>
              </a:xfrm>
              <a:prstGeom prst="rect">
                <a:avLst/>
              </a:prstGeom>
              <a:noFill/>
            </p:spPr>
            <p:txBody>
              <a:bodyPr wrap="square">
                <a:spAutoFit/>
              </a:bodyPr>
              <a:lstStyle/>
              <a:p>
                <a:pPr algn="ctr"/>
                <a14:m>
                  <m:oMath xmlns:m="http://schemas.openxmlformats.org/officeDocument/2006/math">
                    <m:r>
                      <a:rPr lang="en-CA" sz="2800" b="0" i="1" smtClean="0">
                        <a:latin typeface="Cambria Math" panose="02040503050406030204" pitchFamily="18" charset="0"/>
                      </a:rPr>
                      <m:t>𝐴𝐵</m:t>
                    </m:r>
                    <m:r>
                      <a:rPr lang="en-CA" sz="2800" b="0" i="1" smtClean="0">
                        <a:latin typeface="Cambria Math" panose="02040503050406030204" pitchFamily="18" charset="0"/>
                      </a:rPr>
                      <m:t>=</m:t>
                    </m:r>
                  </m:oMath>
                </a14:m>
                <a:r>
                  <a:rPr lang="en-CA" sz="2800" dirty="0"/>
                  <a:t> </a:t>
                </a:r>
                <a14:m>
                  <m:oMath xmlns:m="http://schemas.openxmlformats.org/officeDocument/2006/math">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m:rPr>
                                  <m:brk m:alnAt="7"/>
                                </m:rPr>
                                <a:rPr lang="en-CA" sz="2800" i="1">
                                  <a:latin typeface="Cambria Math" panose="02040503050406030204" pitchFamily="18" charset="0"/>
                                </a:rPr>
                                <m:t>𝑎</m:t>
                              </m:r>
                            </m:e>
                            <m:e>
                              <m:r>
                                <a:rPr lang="en-CA" sz="2800" i="1">
                                  <a:latin typeface="Cambria Math" panose="02040503050406030204" pitchFamily="18" charset="0"/>
                                </a:rPr>
                                <m:t>𝑏</m:t>
                              </m:r>
                            </m:e>
                          </m:mr>
                          <m:mr>
                            <m:e>
                              <m:r>
                                <a:rPr lang="en-CA" sz="2800" i="1">
                                  <a:latin typeface="Cambria Math" panose="02040503050406030204" pitchFamily="18" charset="0"/>
                                </a:rPr>
                                <m:t>𝑐</m:t>
                              </m:r>
                            </m:e>
                            <m:e>
                              <m:r>
                                <a:rPr lang="en-CA" sz="2800" i="1">
                                  <a:latin typeface="Cambria Math" panose="02040503050406030204" pitchFamily="18" charset="0"/>
                                </a:rPr>
                                <m:t>𝑑</m:t>
                              </m:r>
                            </m:e>
                          </m:mr>
                        </m:m>
                      </m:e>
                    </m:d>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a:rPr lang="en-CA" sz="2800" i="1">
                                  <a:latin typeface="Cambria Math" panose="02040503050406030204" pitchFamily="18" charset="0"/>
                                </a:rPr>
                                <m:t>𝑒</m:t>
                              </m:r>
                            </m:e>
                            <m:e>
                              <m:r>
                                <a:rPr lang="en-CA" sz="2800" i="1">
                                  <a:latin typeface="Cambria Math" panose="02040503050406030204" pitchFamily="18" charset="0"/>
                                </a:rPr>
                                <m:t>𝑓</m:t>
                              </m:r>
                            </m:e>
                          </m:mr>
                          <m:mr>
                            <m:e>
                              <m:r>
                                <a:rPr lang="en-CA" sz="2800" i="1">
                                  <a:latin typeface="Cambria Math" panose="02040503050406030204" pitchFamily="18" charset="0"/>
                                </a:rPr>
                                <m:t>𝑔</m:t>
                              </m:r>
                            </m:e>
                            <m:e>
                              <m:r>
                                <a:rPr lang="en-CA" sz="2800" i="1">
                                  <a:latin typeface="Cambria Math" panose="02040503050406030204" pitchFamily="18" charset="0"/>
                                </a:rPr>
                                <m:t>h</m:t>
                              </m:r>
                            </m:e>
                          </m:mr>
                        </m:m>
                      </m:e>
                    </m:d>
                    <m:r>
                      <a:rPr lang="en-CA" sz="2800" b="0" i="1" smtClean="0">
                        <a:latin typeface="Cambria Math" panose="02040503050406030204" pitchFamily="18" charset="0"/>
                      </a:rPr>
                      <m:t>=</m:t>
                    </m:r>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m:rPr>
                                  <m:brk m:alnAt="7"/>
                                </m:rPr>
                                <a:rPr lang="en-CA" sz="2800" i="1">
                                  <a:latin typeface="Cambria Math" panose="02040503050406030204" pitchFamily="18" charset="0"/>
                                </a:rPr>
                                <m:t>𝑎</m:t>
                              </m:r>
                              <m:r>
                                <a:rPr lang="en-CA" sz="2800" b="0" i="1" smtClean="0">
                                  <a:latin typeface="Cambria Math" panose="02040503050406030204" pitchFamily="18" charset="0"/>
                                </a:rPr>
                                <m:t>𝑒</m:t>
                              </m:r>
                              <m:r>
                                <a:rPr lang="en-CA" sz="2800" b="0" i="1" smtClean="0">
                                  <a:latin typeface="Cambria Math" panose="02040503050406030204" pitchFamily="18" charset="0"/>
                                </a:rPr>
                                <m:t>+</m:t>
                              </m:r>
                              <m:r>
                                <a:rPr lang="en-CA" sz="2800" b="0" i="1" smtClean="0">
                                  <a:latin typeface="Cambria Math" panose="02040503050406030204" pitchFamily="18" charset="0"/>
                                </a:rPr>
                                <m:t>𝑏𝑔</m:t>
                              </m:r>
                            </m:e>
                            <m:e>
                              <m:r>
                                <a:rPr lang="en-CA" sz="2800" b="0" i="1" smtClean="0">
                                  <a:latin typeface="Cambria Math" panose="02040503050406030204" pitchFamily="18" charset="0"/>
                                </a:rPr>
                                <m:t>𝑎𝑓</m:t>
                              </m:r>
                              <m:r>
                                <a:rPr lang="en-CA" sz="2800" b="0" i="1" smtClean="0">
                                  <a:latin typeface="Cambria Math" panose="02040503050406030204" pitchFamily="18" charset="0"/>
                                </a:rPr>
                                <m:t>+</m:t>
                              </m:r>
                              <m:r>
                                <a:rPr lang="en-CA" sz="2800" b="0" i="1" smtClean="0">
                                  <a:latin typeface="Cambria Math" panose="02040503050406030204" pitchFamily="18" charset="0"/>
                                </a:rPr>
                                <m:t>𝑏h</m:t>
                              </m:r>
                            </m:e>
                          </m:mr>
                          <m:mr>
                            <m:e>
                              <m:r>
                                <a:rPr lang="en-CA" sz="2800" i="1">
                                  <a:latin typeface="Cambria Math" panose="02040503050406030204" pitchFamily="18" charset="0"/>
                                </a:rPr>
                                <m:t>𝑐</m:t>
                              </m:r>
                              <m:r>
                                <a:rPr lang="en-CA" sz="2800" b="0" i="1" smtClean="0">
                                  <a:latin typeface="Cambria Math" panose="02040503050406030204" pitchFamily="18" charset="0"/>
                                </a:rPr>
                                <m:t>𝑒</m:t>
                              </m:r>
                              <m:r>
                                <a:rPr lang="en-CA" sz="2800" b="0" i="1" smtClean="0">
                                  <a:latin typeface="Cambria Math" panose="02040503050406030204" pitchFamily="18" charset="0"/>
                                </a:rPr>
                                <m:t>+</m:t>
                              </m:r>
                              <m:r>
                                <a:rPr lang="en-CA" sz="2800" b="0" i="1" smtClean="0">
                                  <a:latin typeface="Cambria Math" panose="02040503050406030204" pitchFamily="18" charset="0"/>
                                </a:rPr>
                                <m:t>𝑑𝑔</m:t>
                              </m:r>
                            </m:e>
                            <m:e>
                              <m:r>
                                <a:rPr lang="en-CA" sz="2800" b="0" i="1" smtClean="0">
                                  <a:latin typeface="Cambria Math" panose="02040503050406030204" pitchFamily="18" charset="0"/>
                                </a:rPr>
                                <m:t>𝑐𝑓</m:t>
                              </m:r>
                              <m:r>
                                <a:rPr lang="en-CA" sz="2800" b="0" i="1" smtClean="0">
                                  <a:latin typeface="Cambria Math" panose="02040503050406030204" pitchFamily="18" charset="0"/>
                                </a:rPr>
                                <m:t>+</m:t>
                              </m:r>
                              <m:r>
                                <a:rPr lang="en-CA" sz="2800" b="0" i="1" smtClean="0">
                                  <a:latin typeface="Cambria Math" panose="02040503050406030204" pitchFamily="18" charset="0"/>
                                </a:rPr>
                                <m:t>𝑑h</m:t>
                              </m:r>
                            </m:e>
                          </m:mr>
                        </m:m>
                      </m:e>
                    </m:d>
                    <m:r>
                      <a:rPr lang="en-CA" sz="2800" b="1" i="1" smtClean="0">
                        <a:solidFill>
                          <a:srgbClr val="FFFF00"/>
                        </a:solidFill>
                        <a:latin typeface="Cambria Math" panose="02040503050406030204" pitchFamily="18" charset="0"/>
                      </a:rPr>
                      <m:t>=</m:t>
                    </m:r>
                    <m:r>
                      <a:rPr lang="en-CA" sz="2800" b="1" i="1" smtClean="0">
                        <a:solidFill>
                          <a:srgbClr val="FFFF00"/>
                        </a:solidFill>
                        <a:latin typeface="Cambria Math" panose="02040503050406030204" pitchFamily="18" charset="0"/>
                      </a:rPr>
                      <m:t>𝑪</m:t>
                    </m:r>
                    <m:r>
                      <a:rPr lang="en-CA" sz="2800" b="1" i="1" smtClean="0">
                        <a:solidFill>
                          <a:srgbClr val="FFFF00"/>
                        </a:solidFill>
                        <a:latin typeface="Cambria Math" panose="02040503050406030204" pitchFamily="18" charset="0"/>
                      </a:rPr>
                      <m:t>=</m:t>
                    </m:r>
                    <m:d>
                      <m:dPr>
                        <m:begChr m:val="["/>
                        <m:endChr m:val="]"/>
                        <m:ctrlPr>
                          <a:rPr lang="en-CA" sz="2800" b="1" i="1">
                            <a:solidFill>
                              <a:srgbClr val="FFFF00"/>
                            </a:solidFill>
                            <a:latin typeface="Cambria Math" panose="02040503050406030204" pitchFamily="18" charset="0"/>
                          </a:rPr>
                        </m:ctrlPr>
                      </m:dPr>
                      <m:e>
                        <m:m>
                          <m:mPr>
                            <m:mcs>
                              <m:mc>
                                <m:mcPr>
                                  <m:count m:val="2"/>
                                  <m:mcJc m:val="center"/>
                                </m:mcPr>
                              </m:mc>
                            </m:mcs>
                            <m:ctrlPr>
                              <a:rPr lang="en-CA" sz="2800" b="1" i="1">
                                <a:solidFill>
                                  <a:srgbClr val="FFFF00"/>
                                </a:solidFill>
                                <a:latin typeface="Cambria Math" panose="02040503050406030204" pitchFamily="18" charset="0"/>
                              </a:rPr>
                            </m:ctrlPr>
                          </m:mPr>
                          <m:mr>
                            <m:e>
                              <m:r>
                                <a:rPr lang="en-CA" sz="2800" b="1" i="1" smtClean="0">
                                  <a:solidFill>
                                    <a:srgbClr val="FFFF00"/>
                                  </a:solidFill>
                                  <a:latin typeface="Cambria Math" panose="02040503050406030204" pitchFamily="18" charset="0"/>
                                </a:rPr>
                                <m:t>𝒓</m:t>
                              </m:r>
                            </m:e>
                            <m:e>
                              <m:r>
                                <a:rPr lang="en-CA" sz="2800" b="1" i="1" smtClean="0">
                                  <a:solidFill>
                                    <a:srgbClr val="FFFF00"/>
                                  </a:solidFill>
                                  <a:latin typeface="Cambria Math" panose="02040503050406030204" pitchFamily="18" charset="0"/>
                                </a:rPr>
                                <m:t>𝒔</m:t>
                              </m:r>
                            </m:e>
                          </m:mr>
                          <m:mr>
                            <m:e>
                              <m:r>
                                <a:rPr lang="en-CA" sz="2800" b="1" i="1" smtClean="0">
                                  <a:solidFill>
                                    <a:srgbClr val="FFFF00"/>
                                  </a:solidFill>
                                  <a:latin typeface="Cambria Math" panose="02040503050406030204" pitchFamily="18" charset="0"/>
                                </a:rPr>
                                <m:t>𝒕</m:t>
                              </m:r>
                            </m:e>
                            <m:e>
                              <m:r>
                                <a:rPr lang="en-CA" sz="2800" b="1" i="1" smtClean="0">
                                  <a:solidFill>
                                    <a:srgbClr val="FFFF00"/>
                                  </a:solidFill>
                                  <a:latin typeface="Cambria Math" panose="02040503050406030204" pitchFamily="18" charset="0"/>
                                </a:rPr>
                                <m:t>𝒖</m:t>
                              </m:r>
                            </m:e>
                          </m:mr>
                        </m:m>
                      </m:e>
                    </m:d>
                  </m:oMath>
                </a14:m>
                <a:endParaRPr lang="en-CA" sz="2800" b="1" dirty="0"/>
              </a:p>
            </p:txBody>
          </p:sp>
        </mc:Choice>
        <mc:Fallback xmlns="">
          <p:sp>
            <p:nvSpPr>
              <p:cNvPr id="10" name="TextBox 9">
                <a:extLst>
                  <a:ext uri="{FF2B5EF4-FFF2-40B4-BE49-F238E27FC236}">
                    <a16:creationId xmlns:a16="http://schemas.microsoft.com/office/drawing/2014/main" id="{254797B1-5069-4054-A272-3E3D9E89781E}"/>
                  </a:ext>
                </a:extLst>
              </p:cNvPr>
              <p:cNvSpPr txBox="1">
                <a:spLocks noRot="1" noChangeAspect="1" noMove="1" noResize="1" noEditPoints="1" noAdjustHandles="1" noChangeArrowheads="1" noChangeShapeType="1" noTextEdit="1"/>
              </p:cNvSpPr>
              <p:nvPr/>
            </p:nvSpPr>
            <p:spPr>
              <a:xfrm>
                <a:off x="600510" y="710433"/>
                <a:ext cx="10464669" cy="919675"/>
              </a:xfrm>
              <a:prstGeom prst="rect">
                <a:avLst/>
              </a:prstGeom>
              <a:blipFill>
                <a:blip r:embed="rId3"/>
                <a:stretch>
                  <a:fillRect/>
                </a:stretch>
              </a:blipFill>
            </p:spPr>
            <p:txBody>
              <a:bodyPr/>
              <a:lstStyle/>
              <a:p>
                <a:r>
                  <a:rPr lang="en-CA">
                    <a:noFill/>
                  </a:rPr>
                  <a:t> </a:t>
                </a:r>
              </a:p>
            </p:txBody>
          </p:sp>
        </mc:Fallback>
      </mc:AlternateContent>
      <p:sp>
        <p:nvSpPr>
          <p:cNvPr id="12" name="Speech Bubble: Rectangle 11">
            <a:extLst>
              <a:ext uri="{FF2B5EF4-FFF2-40B4-BE49-F238E27FC236}">
                <a16:creationId xmlns:a16="http://schemas.microsoft.com/office/drawing/2014/main" id="{2B237ACD-85C1-49C5-86AF-C30ADDD6803C}"/>
              </a:ext>
            </a:extLst>
          </p:cNvPr>
          <p:cNvSpPr/>
          <p:nvPr/>
        </p:nvSpPr>
        <p:spPr>
          <a:xfrm>
            <a:off x="1346068" y="2423181"/>
            <a:ext cx="1168930" cy="1660751"/>
          </a:xfrm>
          <a:prstGeom prst="wedgeRectCallout">
            <a:avLst>
              <a:gd name="adj1" fmla="val -20833"/>
              <a:gd name="adj2" fmla="val 4305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t>Define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2BB78C-6BEE-494B-BFE7-CC2EEF871315}"/>
                  </a:ext>
                </a:extLst>
              </p:cNvPr>
              <p:cNvSpPr txBox="1"/>
              <p:nvPr/>
            </p:nvSpPr>
            <p:spPr>
              <a:xfrm>
                <a:off x="1346069" y="4224623"/>
                <a:ext cx="8330934" cy="523220"/>
              </a:xfrm>
              <a:prstGeom prst="rect">
                <a:avLst/>
              </a:prstGeom>
              <a:noFill/>
            </p:spPr>
            <p:txBody>
              <a:bodyPr wrap="square">
                <a:spAutoFit/>
              </a:bodyPr>
              <a:lstStyle/>
              <a:p>
                <a:pPr algn="ctr"/>
                <a:r>
                  <a:rPr lang="en-CA" sz="2800" dirty="0"/>
                  <a:t>Each </a:t>
                </a:r>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𝑃</m:t>
                        </m:r>
                      </m:e>
                      <m:sub>
                        <m:r>
                          <a:rPr lang="en-CA" sz="2800" b="0" i="1" smtClean="0">
                            <a:latin typeface="Cambria Math" panose="02040503050406030204" pitchFamily="18" charset="0"/>
                          </a:rPr>
                          <m:t>𝑖</m:t>
                        </m:r>
                      </m:sub>
                    </m:sSub>
                  </m:oMath>
                </a14:m>
                <a:r>
                  <a:rPr lang="en-CA" sz="2800" dirty="0"/>
                  <a:t> requires one multiplication</a:t>
                </a:r>
              </a:p>
            </p:txBody>
          </p:sp>
        </mc:Choice>
        <mc:Fallback xmlns="">
          <p:sp>
            <p:nvSpPr>
              <p:cNvPr id="13" name="TextBox 12">
                <a:extLst>
                  <a:ext uri="{FF2B5EF4-FFF2-40B4-BE49-F238E27FC236}">
                    <a16:creationId xmlns:a16="http://schemas.microsoft.com/office/drawing/2014/main" id="{2E2BB78C-6BEE-494B-BFE7-CC2EEF871315}"/>
                  </a:ext>
                </a:extLst>
              </p:cNvPr>
              <p:cNvSpPr txBox="1">
                <a:spLocks noRot="1" noChangeAspect="1" noMove="1" noResize="1" noEditPoints="1" noAdjustHandles="1" noChangeArrowheads="1" noChangeShapeType="1" noTextEdit="1"/>
              </p:cNvSpPr>
              <p:nvPr/>
            </p:nvSpPr>
            <p:spPr>
              <a:xfrm>
                <a:off x="1346069" y="4224623"/>
                <a:ext cx="8330934" cy="523220"/>
              </a:xfrm>
              <a:prstGeom prst="rect">
                <a:avLst/>
              </a:prstGeom>
              <a:blipFill>
                <a:blip r:embed="rId4"/>
                <a:stretch>
                  <a:fillRect t="-11628" b="-3139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358181F-4A68-4CBB-9F8E-9AC753F1FCEF}"/>
                  </a:ext>
                </a:extLst>
              </p:cNvPr>
              <p:cNvSpPr txBox="1"/>
              <p:nvPr/>
            </p:nvSpPr>
            <p:spPr>
              <a:xfrm>
                <a:off x="1346068" y="4897621"/>
                <a:ext cx="8330934" cy="954107"/>
              </a:xfrm>
              <a:prstGeom prst="rect">
                <a:avLst/>
              </a:prstGeom>
              <a:noFill/>
            </p:spPr>
            <p:txBody>
              <a:bodyPr wrap="square">
                <a:spAutoFit/>
              </a:bodyPr>
              <a:lstStyle/>
              <a:p>
                <a:pPr algn="ctr"/>
                <a:r>
                  <a:rPr lang="en-CA" sz="2800" dirty="0"/>
                  <a:t>Can combine these </a:t>
                </a:r>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𝑃</m:t>
                        </m:r>
                      </m:e>
                      <m:sub>
                        <m:r>
                          <a:rPr lang="en-CA" sz="2800" b="0" i="1" smtClean="0">
                            <a:latin typeface="Cambria Math" panose="02040503050406030204" pitchFamily="18" charset="0"/>
                          </a:rPr>
                          <m:t>𝑖</m:t>
                        </m:r>
                      </m:sub>
                    </m:sSub>
                  </m:oMath>
                </a14:m>
                <a:r>
                  <a:rPr lang="en-CA" sz="2800" dirty="0"/>
                  <a:t> terms with +/-</a:t>
                </a:r>
              </a:p>
              <a:p>
                <a:pPr algn="ctr"/>
                <a:r>
                  <a:rPr lang="en-CA" sz="2800" dirty="0"/>
                  <a:t>to compute </a:t>
                </a:r>
                <a14:m>
                  <m:oMath xmlns:m="http://schemas.openxmlformats.org/officeDocument/2006/math">
                    <m:r>
                      <a:rPr lang="en-CA" sz="2800" b="0" i="1" smtClean="0">
                        <a:latin typeface="Cambria Math" panose="02040503050406030204" pitchFamily="18" charset="0"/>
                      </a:rPr>
                      <m:t>𝑟</m:t>
                    </m:r>
                    <m:r>
                      <a:rPr lang="en-CA" sz="2800" b="0" i="1" smtClean="0">
                        <a:latin typeface="Cambria Math" panose="02040503050406030204" pitchFamily="18" charset="0"/>
                      </a:rPr>
                      <m:t>,</m:t>
                    </m:r>
                    <m:r>
                      <a:rPr lang="en-CA" sz="2800" b="0" i="1" smtClean="0">
                        <a:latin typeface="Cambria Math" panose="02040503050406030204" pitchFamily="18" charset="0"/>
                      </a:rPr>
                      <m:t>𝑠</m:t>
                    </m:r>
                    <m:r>
                      <a:rPr lang="en-CA" sz="2800" b="0" i="1" smtClean="0">
                        <a:latin typeface="Cambria Math" panose="02040503050406030204" pitchFamily="18" charset="0"/>
                      </a:rPr>
                      <m:t>,</m:t>
                    </m:r>
                    <m:r>
                      <a:rPr lang="en-CA" sz="2800" b="0" i="1" smtClean="0">
                        <a:latin typeface="Cambria Math" panose="02040503050406030204" pitchFamily="18" charset="0"/>
                      </a:rPr>
                      <m:t>𝑡</m:t>
                    </m:r>
                    <m:r>
                      <a:rPr lang="en-CA" sz="2800" b="0" i="1" smtClean="0">
                        <a:latin typeface="Cambria Math" panose="02040503050406030204" pitchFamily="18" charset="0"/>
                      </a:rPr>
                      <m:t>,</m:t>
                    </m:r>
                    <m:r>
                      <a:rPr lang="en-CA" sz="2800" b="0" i="1" smtClean="0">
                        <a:latin typeface="Cambria Math" panose="02040503050406030204" pitchFamily="18" charset="0"/>
                      </a:rPr>
                      <m:t>𝑢</m:t>
                    </m:r>
                  </m:oMath>
                </a14:m>
                <a:r>
                  <a:rPr lang="en-CA" sz="2800" dirty="0"/>
                  <a:t>!</a:t>
                </a:r>
              </a:p>
            </p:txBody>
          </p:sp>
        </mc:Choice>
        <mc:Fallback xmlns="">
          <p:sp>
            <p:nvSpPr>
              <p:cNvPr id="14" name="TextBox 13">
                <a:extLst>
                  <a:ext uri="{FF2B5EF4-FFF2-40B4-BE49-F238E27FC236}">
                    <a16:creationId xmlns:a16="http://schemas.microsoft.com/office/drawing/2014/main" id="{9358181F-4A68-4CBB-9F8E-9AC753F1FCEF}"/>
                  </a:ext>
                </a:extLst>
              </p:cNvPr>
              <p:cNvSpPr txBox="1">
                <a:spLocks noRot="1" noChangeAspect="1" noMove="1" noResize="1" noEditPoints="1" noAdjustHandles="1" noChangeArrowheads="1" noChangeShapeType="1" noTextEdit="1"/>
              </p:cNvSpPr>
              <p:nvPr/>
            </p:nvSpPr>
            <p:spPr>
              <a:xfrm>
                <a:off x="1346068" y="4897621"/>
                <a:ext cx="8330934" cy="954107"/>
              </a:xfrm>
              <a:prstGeom prst="rect">
                <a:avLst/>
              </a:prstGeom>
              <a:blipFill>
                <a:blip r:embed="rId5"/>
                <a:stretch>
                  <a:fillRect t="-6369" b="-16561"/>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B507A2A9-0C54-2ADB-44CB-08689910BA43}"/>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TextBox 4">
            <a:extLst>
              <a:ext uri="{FF2B5EF4-FFF2-40B4-BE49-F238E27FC236}">
                <a16:creationId xmlns:a16="http://schemas.microsoft.com/office/drawing/2014/main" id="{3672D1FC-E74B-1D3B-BA19-4AB8751BD6C6}"/>
              </a:ext>
            </a:extLst>
          </p:cNvPr>
          <p:cNvSpPr txBox="1"/>
          <p:nvPr/>
        </p:nvSpPr>
        <p:spPr>
          <a:xfrm>
            <a:off x="2848035" y="1730422"/>
            <a:ext cx="5865708" cy="461665"/>
          </a:xfrm>
          <a:prstGeom prst="rect">
            <a:avLst/>
          </a:prstGeom>
          <a:noFill/>
        </p:spPr>
        <p:txBody>
          <a:bodyPr wrap="none" rtlCol="0">
            <a:spAutoFit/>
          </a:bodyPr>
          <a:lstStyle/>
          <a:p>
            <a:r>
              <a:rPr lang="en-CA" sz="2400" b="1" dirty="0"/>
              <a:t>Key idea: get rid of one multiplication!</a:t>
            </a:r>
          </a:p>
        </p:txBody>
      </p:sp>
    </p:spTree>
    <p:extLst>
      <p:ext uri="{BB962C8B-B14F-4D97-AF65-F5344CB8AC3E}">
        <p14:creationId xmlns:p14="http://schemas.microsoft.com/office/powerpoint/2010/main" val="10727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057" t="61164" r="7829" b="20344"/>
          <a:stretch/>
        </p:blipFill>
        <p:spPr>
          <a:xfrm>
            <a:off x="2514999" y="3191667"/>
            <a:ext cx="7162004" cy="919675"/>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4797B1-5069-4054-A272-3E3D9E89781E}"/>
                  </a:ext>
                </a:extLst>
              </p:cNvPr>
              <p:cNvSpPr txBox="1"/>
              <p:nvPr/>
            </p:nvSpPr>
            <p:spPr>
              <a:xfrm>
                <a:off x="598150" y="522439"/>
                <a:ext cx="10464669" cy="919675"/>
              </a:xfrm>
              <a:prstGeom prst="rect">
                <a:avLst/>
              </a:prstGeom>
              <a:noFill/>
            </p:spPr>
            <p:txBody>
              <a:bodyPr wrap="square">
                <a:spAutoFit/>
              </a:bodyPr>
              <a:lstStyle/>
              <a:p>
                <a:pPr algn="ctr"/>
                <a14:m>
                  <m:oMath xmlns:m="http://schemas.openxmlformats.org/officeDocument/2006/math">
                    <m:r>
                      <a:rPr lang="en-CA" sz="2800" b="0" i="1" smtClean="0">
                        <a:latin typeface="Cambria Math" panose="02040503050406030204" pitchFamily="18" charset="0"/>
                      </a:rPr>
                      <m:t>𝐴𝐵</m:t>
                    </m:r>
                    <m:r>
                      <a:rPr lang="en-CA" sz="2800" b="0" i="1" smtClean="0">
                        <a:latin typeface="Cambria Math" panose="02040503050406030204" pitchFamily="18" charset="0"/>
                      </a:rPr>
                      <m:t>=</m:t>
                    </m:r>
                  </m:oMath>
                </a14:m>
                <a:r>
                  <a:rPr lang="en-CA" sz="2800" dirty="0"/>
                  <a:t> </a:t>
                </a:r>
                <a14:m>
                  <m:oMath xmlns:m="http://schemas.openxmlformats.org/officeDocument/2006/math">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m:rPr>
                                  <m:brk m:alnAt="7"/>
                                </m:rPr>
                                <a:rPr lang="en-CA" sz="2800" i="1">
                                  <a:latin typeface="Cambria Math" panose="02040503050406030204" pitchFamily="18" charset="0"/>
                                </a:rPr>
                                <m:t>𝑎</m:t>
                              </m:r>
                            </m:e>
                            <m:e>
                              <m:r>
                                <a:rPr lang="en-CA" sz="2800" i="1">
                                  <a:latin typeface="Cambria Math" panose="02040503050406030204" pitchFamily="18" charset="0"/>
                                </a:rPr>
                                <m:t>𝑏</m:t>
                              </m:r>
                            </m:e>
                          </m:mr>
                          <m:mr>
                            <m:e>
                              <m:r>
                                <a:rPr lang="en-CA" sz="2800" i="1">
                                  <a:latin typeface="Cambria Math" panose="02040503050406030204" pitchFamily="18" charset="0"/>
                                </a:rPr>
                                <m:t>𝑐</m:t>
                              </m:r>
                            </m:e>
                            <m:e>
                              <m:r>
                                <a:rPr lang="en-CA" sz="2800" i="1">
                                  <a:latin typeface="Cambria Math" panose="02040503050406030204" pitchFamily="18" charset="0"/>
                                </a:rPr>
                                <m:t>𝑑</m:t>
                              </m:r>
                            </m:e>
                          </m:mr>
                        </m:m>
                      </m:e>
                    </m:d>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a:rPr lang="en-CA" sz="2800" i="1">
                                  <a:latin typeface="Cambria Math" panose="02040503050406030204" pitchFamily="18" charset="0"/>
                                </a:rPr>
                                <m:t>𝑒</m:t>
                              </m:r>
                            </m:e>
                            <m:e>
                              <m:r>
                                <a:rPr lang="en-CA" sz="2800" i="1">
                                  <a:latin typeface="Cambria Math" panose="02040503050406030204" pitchFamily="18" charset="0"/>
                                </a:rPr>
                                <m:t>𝑓</m:t>
                              </m:r>
                            </m:e>
                          </m:mr>
                          <m:mr>
                            <m:e>
                              <m:r>
                                <a:rPr lang="en-CA" sz="2800" i="1">
                                  <a:latin typeface="Cambria Math" panose="02040503050406030204" pitchFamily="18" charset="0"/>
                                </a:rPr>
                                <m:t>𝑔</m:t>
                              </m:r>
                            </m:e>
                            <m:e>
                              <m:r>
                                <a:rPr lang="en-CA" sz="2800" i="1">
                                  <a:latin typeface="Cambria Math" panose="02040503050406030204" pitchFamily="18" charset="0"/>
                                </a:rPr>
                                <m:t>h</m:t>
                              </m:r>
                            </m:e>
                          </m:mr>
                        </m:m>
                      </m:e>
                    </m:d>
                    <m:r>
                      <a:rPr lang="en-CA" sz="2800" b="0" i="1" smtClean="0">
                        <a:latin typeface="Cambria Math" panose="02040503050406030204" pitchFamily="18" charset="0"/>
                      </a:rPr>
                      <m:t>=</m:t>
                    </m:r>
                    <m:d>
                      <m:dPr>
                        <m:begChr m:val="["/>
                        <m:endChr m:val="]"/>
                        <m:ctrlPr>
                          <a:rPr lang="en-CA" sz="2800" i="1">
                            <a:latin typeface="Cambria Math" panose="02040503050406030204" pitchFamily="18" charset="0"/>
                          </a:rPr>
                        </m:ctrlPr>
                      </m:dPr>
                      <m:e>
                        <m:m>
                          <m:mPr>
                            <m:mcs>
                              <m:mc>
                                <m:mcPr>
                                  <m:count m:val="2"/>
                                  <m:mcJc m:val="center"/>
                                </m:mcPr>
                              </m:mc>
                            </m:mcs>
                            <m:ctrlPr>
                              <a:rPr lang="en-CA" sz="2800" i="1">
                                <a:latin typeface="Cambria Math" panose="02040503050406030204" pitchFamily="18" charset="0"/>
                              </a:rPr>
                            </m:ctrlPr>
                          </m:mPr>
                          <m:mr>
                            <m:e>
                              <m:r>
                                <m:rPr>
                                  <m:brk m:alnAt="7"/>
                                </m:rPr>
                                <a:rPr lang="en-CA" sz="2800" i="1">
                                  <a:latin typeface="Cambria Math" panose="02040503050406030204" pitchFamily="18" charset="0"/>
                                </a:rPr>
                                <m:t>𝑎</m:t>
                              </m:r>
                              <m:r>
                                <a:rPr lang="en-CA" sz="2800" b="0" i="1" smtClean="0">
                                  <a:latin typeface="Cambria Math" panose="02040503050406030204" pitchFamily="18" charset="0"/>
                                </a:rPr>
                                <m:t>𝑒</m:t>
                              </m:r>
                              <m:r>
                                <a:rPr lang="en-CA" sz="2800" b="0" i="1" smtClean="0">
                                  <a:latin typeface="Cambria Math" panose="02040503050406030204" pitchFamily="18" charset="0"/>
                                </a:rPr>
                                <m:t>+</m:t>
                              </m:r>
                              <m:r>
                                <a:rPr lang="en-CA" sz="2800" b="0" i="1" smtClean="0">
                                  <a:latin typeface="Cambria Math" panose="02040503050406030204" pitchFamily="18" charset="0"/>
                                </a:rPr>
                                <m:t>𝑏𝑔</m:t>
                              </m:r>
                            </m:e>
                            <m:e>
                              <m:r>
                                <a:rPr lang="en-CA" sz="2800" b="0" i="1" smtClean="0">
                                  <a:latin typeface="Cambria Math" panose="02040503050406030204" pitchFamily="18" charset="0"/>
                                </a:rPr>
                                <m:t>𝑎𝑓</m:t>
                              </m:r>
                              <m:r>
                                <a:rPr lang="en-CA" sz="2800" b="0" i="1" smtClean="0">
                                  <a:latin typeface="Cambria Math" panose="02040503050406030204" pitchFamily="18" charset="0"/>
                                </a:rPr>
                                <m:t>+</m:t>
                              </m:r>
                              <m:r>
                                <a:rPr lang="en-CA" sz="2800" b="0" i="1" smtClean="0">
                                  <a:latin typeface="Cambria Math" panose="02040503050406030204" pitchFamily="18" charset="0"/>
                                </a:rPr>
                                <m:t>𝑏h</m:t>
                              </m:r>
                            </m:e>
                          </m:mr>
                          <m:mr>
                            <m:e>
                              <m:r>
                                <a:rPr lang="en-CA" sz="2800" i="1">
                                  <a:latin typeface="Cambria Math" panose="02040503050406030204" pitchFamily="18" charset="0"/>
                                </a:rPr>
                                <m:t>𝑐</m:t>
                              </m:r>
                              <m:r>
                                <a:rPr lang="en-CA" sz="2800" b="0" i="1" smtClean="0">
                                  <a:latin typeface="Cambria Math" panose="02040503050406030204" pitchFamily="18" charset="0"/>
                                </a:rPr>
                                <m:t>𝑒</m:t>
                              </m:r>
                              <m:r>
                                <a:rPr lang="en-CA" sz="2800" b="0" i="1" smtClean="0">
                                  <a:latin typeface="Cambria Math" panose="02040503050406030204" pitchFamily="18" charset="0"/>
                                </a:rPr>
                                <m:t>+</m:t>
                              </m:r>
                              <m:r>
                                <a:rPr lang="en-CA" sz="2800" b="0" i="1" smtClean="0">
                                  <a:latin typeface="Cambria Math" panose="02040503050406030204" pitchFamily="18" charset="0"/>
                                </a:rPr>
                                <m:t>𝑑𝑔</m:t>
                              </m:r>
                            </m:e>
                            <m:e>
                              <m:r>
                                <a:rPr lang="en-CA" sz="2800" b="0" i="1" smtClean="0">
                                  <a:latin typeface="Cambria Math" panose="02040503050406030204" pitchFamily="18" charset="0"/>
                                </a:rPr>
                                <m:t>𝑐𝑓</m:t>
                              </m:r>
                              <m:r>
                                <a:rPr lang="en-CA" sz="2800" b="0" i="1" smtClean="0">
                                  <a:latin typeface="Cambria Math" panose="02040503050406030204" pitchFamily="18" charset="0"/>
                                </a:rPr>
                                <m:t>+</m:t>
                              </m:r>
                              <m:r>
                                <a:rPr lang="en-CA" sz="2800" b="0" i="1" smtClean="0">
                                  <a:latin typeface="Cambria Math" panose="02040503050406030204" pitchFamily="18" charset="0"/>
                                </a:rPr>
                                <m:t>𝑑h</m:t>
                              </m:r>
                            </m:e>
                          </m:mr>
                        </m:m>
                      </m:e>
                    </m:d>
                    <m:r>
                      <a:rPr lang="en-CA" sz="2800" b="1" i="1" smtClean="0">
                        <a:solidFill>
                          <a:srgbClr val="FFFF00"/>
                        </a:solidFill>
                        <a:latin typeface="Cambria Math" panose="02040503050406030204" pitchFamily="18" charset="0"/>
                      </a:rPr>
                      <m:t>=</m:t>
                    </m:r>
                    <m:r>
                      <a:rPr lang="en-CA" sz="2800" b="1" i="1" smtClean="0">
                        <a:solidFill>
                          <a:srgbClr val="FFFF00"/>
                        </a:solidFill>
                        <a:latin typeface="Cambria Math" panose="02040503050406030204" pitchFamily="18" charset="0"/>
                      </a:rPr>
                      <m:t>𝑪</m:t>
                    </m:r>
                    <m:r>
                      <a:rPr lang="en-CA" sz="2800" b="1" i="1" smtClean="0">
                        <a:solidFill>
                          <a:srgbClr val="FFFF00"/>
                        </a:solidFill>
                        <a:latin typeface="Cambria Math" panose="02040503050406030204" pitchFamily="18" charset="0"/>
                      </a:rPr>
                      <m:t>=</m:t>
                    </m:r>
                    <m:d>
                      <m:dPr>
                        <m:begChr m:val="["/>
                        <m:endChr m:val="]"/>
                        <m:ctrlPr>
                          <a:rPr lang="en-CA" sz="2800" b="1" i="1">
                            <a:solidFill>
                              <a:srgbClr val="FFFF00"/>
                            </a:solidFill>
                            <a:latin typeface="Cambria Math" panose="02040503050406030204" pitchFamily="18" charset="0"/>
                          </a:rPr>
                        </m:ctrlPr>
                      </m:dPr>
                      <m:e>
                        <m:m>
                          <m:mPr>
                            <m:mcs>
                              <m:mc>
                                <m:mcPr>
                                  <m:count m:val="2"/>
                                  <m:mcJc m:val="center"/>
                                </m:mcPr>
                              </m:mc>
                            </m:mcs>
                            <m:ctrlPr>
                              <a:rPr lang="en-CA" sz="2800" b="1" i="1">
                                <a:solidFill>
                                  <a:srgbClr val="FFFF00"/>
                                </a:solidFill>
                                <a:latin typeface="Cambria Math" panose="02040503050406030204" pitchFamily="18" charset="0"/>
                              </a:rPr>
                            </m:ctrlPr>
                          </m:mPr>
                          <m:mr>
                            <m:e>
                              <m:r>
                                <a:rPr lang="en-CA" sz="2800" b="1" i="1" smtClean="0">
                                  <a:solidFill>
                                    <a:srgbClr val="FFFF00"/>
                                  </a:solidFill>
                                  <a:latin typeface="Cambria Math" panose="02040503050406030204" pitchFamily="18" charset="0"/>
                                </a:rPr>
                                <m:t>𝒓</m:t>
                              </m:r>
                            </m:e>
                            <m:e>
                              <m:r>
                                <a:rPr lang="en-CA" sz="2800" b="1" i="1" smtClean="0">
                                  <a:solidFill>
                                    <a:srgbClr val="FFFF00"/>
                                  </a:solidFill>
                                  <a:latin typeface="Cambria Math" panose="02040503050406030204" pitchFamily="18" charset="0"/>
                                </a:rPr>
                                <m:t>𝒔</m:t>
                              </m:r>
                            </m:e>
                          </m:mr>
                          <m:mr>
                            <m:e>
                              <m:r>
                                <a:rPr lang="en-CA" sz="2800" b="1" i="1" smtClean="0">
                                  <a:solidFill>
                                    <a:srgbClr val="FFFF00"/>
                                  </a:solidFill>
                                  <a:latin typeface="Cambria Math" panose="02040503050406030204" pitchFamily="18" charset="0"/>
                                </a:rPr>
                                <m:t>𝒕</m:t>
                              </m:r>
                            </m:e>
                            <m:e>
                              <m:r>
                                <a:rPr lang="en-CA" sz="2800" b="1" i="1" smtClean="0">
                                  <a:solidFill>
                                    <a:srgbClr val="FFFF00"/>
                                  </a:solidFill>
                                  <a:latin typeface="Cambria Math" panose="02040503050406030204" pitchFamily="18" charset="0"/>
                                </a:rPr>
                                <m:t>𝒖</m:t>
                              </m:r>
                            </m:e>
                          </m:mr>
                        </m:m>
                      </m:e>
                    </m:d>
                  </m:oMath>
                </a14:m>
                <a:endParaRPr lang="en-CA" sz="2800" b="1" dirty="0"/>
              </a:p>
            </p:txBody>
          </p:sp>
        </mc:Choice>
        <mc:Fallback xmlns="">
          <p:sp>
            <p:nvSpPr>
              <p:cNvPr id="10" name="TextBox 9">
                <a:extLst>
                  <a:ext uri="{FF2B5EF4-FFF2-40B4-BE49-F238E27FC236}">
                    <a16:creationId xmlns:a16="http://schemas.microsoft.com/office/drawing/2014/main" id="{254797B1-5069-4054-A272-3E3D9E89781E}"/>
                  </a:ext>
                </a:extLst>
              </p:cNvPr>
              <p:cNvSpPr txBox="1">
                <a:spLocks noRot="1" noChangeAspect="1" noMove="1" noResize="1" noEditPoints="1" noAdjustHandles="1" noChangeArrowheads="1" noChangeShapeType="1" noTextEdit="1"/>
              </p:cNvSpPr>
              <p:nvPr/>
            </p:nvSpPr>
            <p:spPr>
              <a:xfrm>
                <a:off x="598150" y="522439"/>
                <a:ext cx="10464669" cy="919675"/>
              </a:xfrm>
              <a:prstGeom prst="rect">
                <a:avLst/>
              </a:prstGeom>
              <a:blipFill>
                <a:blip r:embed="rId3"/>
                <a:stretch>
                  <a:fillRect/>
                </a:stretch>
              </a:blipFill>
            </p:spPr>
            <p:txBody>
              <a:bodyPr/>
              <a:lstStyle/>
              <a:p>
                <a:r>
                  <a:rPr lang="en-CA">
                    <a:noFill/>
                  </a:rPr>
                  <a:t> </a:t>
                </a:r>
              </a:p>
            </p:txBody>
          </p:sp>
        </mc:Fallback>
      </mc:AlternateContent>
      <p:sp>
        <p:nvSpPr>
          <p:cNvPr id="11" name="Speech Bubble: Rectangle 10">
            <a:extLst>
              <a:ext uri="{FF2B5EF4-FFF2-40B4-BE49-F238E27FC236}">
                <a16:creationId xmlns:a16="http://schemas.microsoft.com/office/drawing/2014/main" id="{4DEFC969-06F6-449C-B206-C9BF18C67BC4}"/>
              </a:ext>
            </a:extLst>
          </p:cNvPr>
          <p:cNvSpPr/>
          <p:nvPr/>
        </p:nvSpPr>
        <p:spPr>
          <a:xfrm>
            <a:off x="1346068" y="3191668"/>
            <a:ext cx="1168930" cy="919674"/>
          </a:xfrm>
          <a:prstGeom prst="wedgeRectCallout">
            <a:avLst>
              <a:gd name="adj1" fmla="val -20833"/>
              <a:gd name="adj2" fmla="val 4305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t>Claim</a:t>
            </a:r>
          </a:p>
        </p:txBody>
      </p:sp>
      <p:pic>
        <p:nvPicPr>
          <p:cNvPr id="14" name="Picture 13">
            <a:extLst>
              <a:ext uri="{FF2B5EF4-FFF2-40B4-BE49-F238E27FC236}">
                <a16:creationId xmlns:a16="http://schemas.microsoft.com/office/drawing/2014/main" id="{5E308E92-5F2D-46DC-8B00-B6CF1775DA2C}"/>
              </a:ext>
            </a:extLst>
          </p:cNvPr>
          <p:cNvPicPr>
            <a:picLocks noChangeAspect="1"/>
          </p:cNvPicPr>
          <p:nvPr/>
        </p:nvPicPr>
        <p:blipFill rotWithShape="1">
          <a:blip r:embed="rId2"/>
          <a:srcRect l="14357" t="11809" r="6528" b="54499"/>
          <a:stretch/>
        </p:blipFill>
        <p:spPr>
          <a:xfrm>
            <a:off x="2514998" y="1469128"/>
            <a:ext cx="7162004" cy="1675602"/>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15" name="Speech Bubble: Rectangle 14">
            <a:extLst>
              <a:ext uri="{FF2B5EF4-FFF2-40B4-BE49-F238E27FC236}">
                <a16:creationId xmlns:a16="http://schemas.microsoft.com/office/drawing/2014/main" id="{9112B301-8C7A-4037-B351-5C8F974303FF}"/>
              </a:ext>
            </a:extLst>
          </p:cNvPr>
          <p:cNvSpPr/>
          <p:nvPr/>
        </p:nvSpPr>
        <p:spPr>
          <a:xfrm>
            <a:off x="1346068" y="1469128"/>
            <a:ext cx="1168930" cy="1660751"/>
          </a:xfrm>
          <a:prstGeom prst="wedgeRectCallout">
            <a:avLst>
              <a:gd name="adj1" fmla="val -20833"/>
              <a:gd name="adj2" fmla="val 4305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b="1" dirty="0"/>
              <a:t>Define</a:t>
            </a:r>
          </a:p>
        </p:txBody>
      </p:sp>
      <p:sp>
        <p:nvSpPr>
          <p:cNvPr id="17" name="Title 1">
            <a:extLst>
              <a:ext uri="{FF2B5EF4-FFF2-40B4-BE49-F238E27FC236}">
                <a16:creationId xmlns:a16="http://schemas.microsoft.com/office/drawing/2014/main" id="{505F67CF-C956-4E3C-8FB1-CC4659C8F2CC}"/>
              </a:ext>
            </a:extLst>
          </p:cNvPr>
          <p:cNvSpPr txBox="1">
            <a:spLocks/>
          </p:cNvSpPr>
          <p:nvPr/>
        </p:nvSpPr>
        <p:spPr>
          <a:xfrm>
            <a:off x="10512" y="-2"/>
            <a:ext cx="11871949" cy="620112"/>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b="1" u="sng"/>
              <a:t>Strassen</a:t>
            </a:r>
            <a:r>
              <a:rPr lang="en-CA" b="1"/>
              <a:t> </a:t>
            </a:r>
            <a:r>
              <a:rPr lang="en-CA"/>
              <a:t>fast</a:t>
            </a:r>
            <a:r>
              <a:rPr lang="en-CA" b="1"/>
              <a:t> </a:t>
            </a:r>
            <a:r>
              <a:rPr lang="en-CA"/>
              <a:t>matrix multiplication algorithm</a:t>
            </a:r>
            <a:endParaRPr lang="en-CA" dirty="0"/>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3E6BBC84-1500-437D-BEEA-018CBCFA490E}"/>
                  </a:ext>
                </a:extLst>
              </p:cNvPr>
              <p:cNvSpPr>
                <a:spLocks noGrp="1"/>
              </p:cNvSpPr>
              <p:nvPr>
                <p:ph idx="1"/>
              </p:nvPr>
            </p:nvSpPr>
            <p:spPr>
              <a:xfrm>
                <a:off x="1591507" y="4207184"/>
                <a:ext cx="10290954" cy="1866706"/>
              </a:xfrm>
            </p:spPr>
            <p:txBody>
              <a:bodyPr>
                <a:normAutofit/>
              </a:bodyPr>
              <a:lstStyle/>
              <a:p>
                <a:r>
                  <a:rPr lang="en-CA" dirty="0"/>
                  <a:t>As an example, </a:t>
                </a:r>
                <a:r>
                  <a:rPr lang="en-US" dirty="0"/>
                  <a:t>according to Strassen, </a:t>
                </a:r>
                <a14:m>
                  <m:oMath xmlns:m="http://schemas.openxmlformats.org/officeDocument/2006/math">
                    <m:r>
                      <a:rPr lang="en-US" b="1" i="1" smtClean="0">
                        <a:latin typeface="Cambria Math" panose="02040503050406030204" pitchFamily="18" charset="0"/>
                      </a:rPr>
                      <m:t>𝒕</m:t>
                    </m:r>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𝟑</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𝟒</m:t>
                        </m:r>
                      </m:sub>
                    </m:sSub>
                  </m:oMath>
                </a14:m>
                <a:endParaRPr lang="en-CA" b="1" dirty="0"/>
              </a:p>
              <a:p>
                <a:r>
                  <a:rPr lang="en-US" dirty="0"/>
                  <a:t>Plugging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4</m:t>
                        </m:r>
                      </m:sub>
                    </m:sSub>
                    <m:r>
                      <a:rPr lang="en-US">
                        <a:latin typeface="Cambria Math" panose="02040503050406030204" pitchFamily="18" charset="0"/>
                      </a:rPr>
                      <m:t>,</m:t>
                    </m:r>
                  </m:oMath>
                </a14:m>
                <a:r>
                  <a:rPr lang="en-CA" dirty="0">
                    <a:latin typeface="Cambria Math" panose="02040503050406030204" pitchFamily="18" charset="0"/>
                  </a:rPr>
                  <a:t> </a:t>
                </a:r>
                <a:r>
                  <a:rPr lang="en-CA" dirty="0">
                    <a:latin typeface="+mj-lt"/>
                  </a:rPr>
                  <a:t>we get</a:t>
                </a:r>
                <a:r>
                  <a:rPr lang="en-CA" dirty="0">
                    <a:latin typeface="Cambria Math" panose="02040503050406030204" pitchFamily="18" charset="0"/>
                  </a:rPr>
                  <a:t> </a:t>
                </a:r>
                <a14:m>
                  <m:oMath xmlns:m="http://schemas.openxmlformats.org/officeDocument/2006/math">
                    <m:r>
                      <a:rPr lang="en-US" b="1" i="1">
                        <a:latin typeface="Cambria Math" panose="02040503050406030204" pitchFamily="18" charset="0"/>
                      </a:rPr>
                      <m:t>𝒕</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𝒅</m:t>
                        </m:r>
                      </m:e>
                    </m:d>
                    <m:r>
                      <a:rPr lang="en-US" b="1" i="1">
                        <a:latin typeface="Cambria Math" panose="02040503050406030204" pitchFamily="18" charset="0"/>
                      </a:rPr>
                      <m:t>𝒆</m:t>
                    </m:r>
                    <m:r>
                      <a:rPr lang="en-US" b="1" i="1">
                        <a:latin typeface="Cambria Math" panose="02040503050406030204" pitchFamily="18" charset="0"/>
                      </a:rPr>
                      <m:t>+</m:t>
                    </m:r>
                    <m:r>
                      <a:rPr lang="en-US" b="1" i="1">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𝒈</m:t>
                    </m:r>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oMath>
                </a14:m>
                <a:endParaRPr lang="en-CA" b="1" dirty="0"/>
              </a:p>
              <a:p>
                <a:r>
                  <a:rPr lang="en-US" dirty="0"/>
                  <a:t>This simplifies to </a:t>
                </a:r>
                <a14:m>
                  <m:oMath xmlns:m="http://schemas.openxmlformats.org/officeDocument/2006/math">
                    <m:r>
                      <a:rPr lang="en-US" b="1" i="1" dirty="0">
                        <a:latin typeface="Cambria Math" panose="02040503050406030204" pitchFamily="18" charset="0"/>
                      </a:rPr>
                      <m:t>𝒕</m:t>
                    </m:r>
                    <m:r>
                      <a:rPr lang="en-US" b="1" i="1" dirty="0">
                        <a:latin typeface="Cambria Math" panose="02040503050406030204" pitchFamily="18" charset="0"/>
                      </a:rPr>
                      <m:t>=</m:t>
                    </m:r>
                    <m:r>
                      <a:rPr lang="en-US" b="1" i="1" dirty="0">
                        <a:latin typeface="Cambria Math" panose="02040503050406030204" pitchFamily="18" charset="0"/>
                      </a:rPr>
                      <m:t>𝒄𝒆</m:t>
                    </m:r>
                    <m:r>
                      <a:rPr lang="en-US" b="1" i="1" dirty="0">
                        <a:latin typeface="Cambria Math" panose="02040503050406030204" pitchFamily="18" charset="0"/>
                      </a:rPr>
                      <m:t>+</m:t>
                    </m:r>
                    <m:r>
                      <a:rPr lang="en-US" b="1" i="1" dirty="0">
                        <a:latin typeface="Cambria Math" panose="02040503050406030204" pitchFamily="18" charset="0"/>
                      </a:rPr>
                      <m:t>𝒅𝒆</m:t>
                    </m:r>
                    <m:r>
                      <a:rPr lang="en-US" b="1" i="1" dirty="0">
                        <a:latin typeface="Cambria Math" panose="02040503050406030204" pitchFamily="18" charset="0"/>
                      </a:rPr>
                      <m:t>+</m:t>
                    </m:r>
                    <m:r>
                      <a:rPr lang="en-US" b="1" i="1" dirty="0">
                        <a:latin typeface="Cambria Math" panose="02040503050406030204" pitchFamily="18" charset="0"/>
                      </a:rPr>
                      <m:t>𝒅𝒈</m:t>
                    </m:r>
                    <m:r>
                      <a:rPr lang="en-US" b="1" i="1" dirty="0">
                        <a:latin typeface="Cambria Math" panose="02040503050406030204" pitchFamily="18" charset="0"/>
                      </a:rPr>
                      <m:t>−</m:t>
                    </m:r>
                    <m:r>
                      <a:rPr lang="en-US" b="1" i="1" dirty="0">
                        <a:latin typeface="Cambria Math" panose="02040503050406030204" pitchFamily="18" charset="0"/>
                      </a:rPr>
                      <m:t>𝒅𝒆</m:t>
                    </m:r>
                    <m:r>
                      <a:rPr lang="en-US" b="1" i="1" dirty="0">
                        <a:latin typeface="Cambria Math" panose="02040503050406030204" pitchFamily="18" charset="0"/>
                      </a:rPr>
                      <m:t>=</m:t>
                    </m:r>
                    <m:r>
                      <a:rPr lang="en-US" b="1" i="1" dirty="0" smtClean="0">
                        <a:solidFill>
                          <a:srgbClr val="FFFF00"/>
                        </a:solidFill>
                        <a:latin typeface="Cambria Math" panose="02040503050406030204" pitchFamily="18" charset="0"/>
                      </a:rPr>
                      <m:t>𝒄𝒆</m:t>
                    </m:r>
                    <m:r>
                      <a:rPr lang="en-US" b="1" i="1" dirty="0" smtClean="0">
                        <a:solidFill>
                          <a:srgbClr val="FFFF00"/>
                        </a:solidFill>
                        <a:latin typeface="Cambria Math" panose="02040503050406030204" pitchFamily="18" charset="0"/>
                      </a:rPr>
                      <m:t>+</m:t>
                    </m:r>
                    <m:r>
                      <a:rPr lang="en-US" b="1" i="1" dirty="0" smtClean="0">
                        <a:solidFill>
                          <a:srgbClr val="FFFF00"/>
                        </a:solidFill>
                        <a:latin typeface="Cambria Math" panose="02040503050406030204" pitchFamily="18" charset="0"/>
                      </a:rPr>
                      <m:t>𝒅𝒈</m:t>
                    </m:r>
                  </m:oMath>
                </a14:m>
                <a:endParaRPr lang="en-CA" b="1" dirty="0"/>
              </a:p>
            </p:txBody>
          </p:sp>
        </mc:Choice>
        <mc:Fallback xmlns="">
          <p:sp>
            <p:nvSpPr>
              <p:cNvPr id="18" name="Content Placeholder 2">
                <a:extLst>
                  <a:ext uri="{FF2B5EF4-FFF2-40B4-BE49-F238E27FC236}">
                    <a16:creationId xmlns:a16="http://schemas.microsoft.com/office/drawing/2014/main" id="{3E6BBC84-1500-437D-BEEA-018CBCFA490E}"/>
                  </a:ext>
                </a:extLst>
              </p:cNvPr>
              <p:cNvSpPr>
                <a:spLocks noGrp="1" noRot="1" noChangeAspect="1" noMove="1" noResize="1" noEditPoints="1" noAdjustHandles="1" noChangeArrowheads="1" noChangeShapeType="1" noTextEdit="1"/>
              </p:cNvSpPr>
              <p:nvPr>
                <p:ph idx="1"/>
              </p:nvPr>
            </p:nvSpPr>
            <p:spPr>
              <a:xfrm>
                <a:off x="1591507" y="4207184"/>
                <a:ext cx="10290954" cy="1866706"/>
              </a:xfrm>
              <a:blipFill>
                <a:blip r:embed="rId4"/>
                <a:stretch>
                  <a:fillRect l="-1540" t="-4575" b="-980"/>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1BE373A9-4F22-A790-E540-2DC72A9435C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788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7E1F63-18E7-4524-B87F-C1E854ABBBB5}"/>
              </a:ext>
            </a:extLst>
          </p:cNvPr>
          <p:cNvPicPr>
            <a:picLocks noChangeAspect="1"/>
          </p:cNvPicPr>
          <p:nvPr/>
        </p:nvPicPr>
        <p:blipFill>
          <a:blip r:embed="rId2"/>
          <a:stretch>
            <a:fillRect/>
          </a:stretch>
        </p:blipFill>
        <p:spPr>
          <a:xfrm>
            <a:off x="1524000" y="170591"/>
            <a:ext cx="9266903" cy="5743683"/>
          </a:xfrm>
          <a:prstGeom prst="rect">
            <a:avLst/>
          </a:prstGeom>
        </p:spPr>
      </p:pic>
      <p:sp>
        <p:nvSpPr>
          <p:cNvPr id="8" name="TextBox 7">
            <a:extLst>
              <a:ext uri="{FF2B5EF4-FFF2-40B4-BE49-F238E27FC236}">
                <a16:creationId xmlns:a16="http://schemas.microsoft.com/office/drawing/2014/main" id="{E01FCCA4-C5D9-4028-8904-0C74056764F1}"/>
              </a:ext>
            </a:extLst>
          </p:cNvPr>
          <p:cNvSpPr txBox="1"/>
          <p:nvPr/>
        </p:nvSpPr>
        <p:spPr>
          <a:xfrm>
            <a:off x="1571364" y="6041922"/>
            <a:ext cx="9049272" cy="369332"/>
          </a:xfrm>
          <a:prstGeom prst="rect">
            <a:avLst/>
          </a:prstGeom>
          <a:noFill/>
        </p:spPr>
        <p:txBody>
          <a:bodyPr wrap="none" rtlCol="0">
            <a:spAutoFit/>
          </a:bodyPr>
          <a:lstStyle/>
          <a:p>
            <a:r>
              <a:rPr lang="en-CA" dirty="0"/>
              <a:t>Source: </a:t>
            </a:r>
            <a:r>
              <a:rPr lang="en-CA" dirty="0">
                <a:hlinkClick r:id="rId3"/>
              </a:rPr>
              <a:t>https://www.computer.org/csdl/journal/td/2002/11/l1105/13rRUxAASVu</a:t>
            </a:r>
            <a:endParaRPr lang="en-CA" dirty="0"/>
          </a:p>
        </p:txBody>
      </p:sp>
      <p:sp>
        <p:nvSpPr>
          <p:cNvPr id="2" name="Slide Number Placeholder 1">
            <a:extLst>
              <a:ext uri="{FF2B5EF4-FFF2-40B4-BE49-F238E27FC236}">
                <a16:creationId xmlns:a16="http://schemas.microsoft.com/office/drawing/2014/main" id="{56F7C7F7-6211-C581-AF78-426A6522C2D0}"/>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73792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83E78-F02B-4879-BCC8-2EEF59815E3D}"/>
              </a:ext>
            </a:extLst>
          </p:cNvPr>
          <p:cNvPicPr>
            <a:picLocks noChangeAspect="1"/>
          </p:cNvPicPr>
          <p:nvPr/>
        </p:nvPicPr>
        <p:blipFill>
          <a:blip r:embed="rId2"/>
          <a:stretch>
            <a:fillRect/>
          </a:stretch>
        </p:blipFill>
        <p:spPr>
          <a:xfrm>
            <a:off x="483522" y="333627"/>
            <a:ext cx="7523401" cy="6086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Group 7">
            <a:extLst>
              <a:ext uri="{FF2B5EF4-FFF2-40B4-BE49-F238E27FC236}">
                <a16:creationId xmlns:a16="http://schemas.microsoft.com/office/drawing/2014/main" id="{10539A11-FA7C-41BD-9655-6AEEDC573440}"/>
              </a:ext>
            </a:extLst>
          </p:cNvPr>
          <p:cNvGrpSpPr/>
          <p:nvPr/>
        </p:nvGrpSpPr>
        <p:grpSpPr>
          <a:xfrm>
            <a:off x="7472191" y="1558298"/>
            <a:ext cx="4175637" cy="1256786"/>
            <a:chOff x="6476405" y="1362013"/>
            <a:chExt cx="5567143" cy="1675602"/>
          </a:xfrm>
        </p:grpSpPr>
        <p:pic>
          <p:nvPicPr>
            <p:cNvPr id="6" name="Picture 5">
              <a:extLst>
                <a:ext uri="{FF2B5EF4-FFF2-40B4-BE49-F238E27FC236}">
                  <a16:creationId xmlns:a16="http://schemas.microsoft.com/office/drawing/2014/main" id="{6490203B-7D7D-4758-9322-964456F4D285}"/>
                </a:ext>
              </a:extLst>
            </p:cNvPr>
            <p:cNvPicPr>
              <a:picLocks noChangeAspect="1"/>
            </p:cNvPicPr>
            <p:nvPr/>
          </p:nvPicPr>
          <p:blipFill rotWithShape="1">
            <a:blip r:embed="rId3"/>
            <a:srcRect l="14357" t="11809" r="54930" b="54499"/>
            <a:stretch/>
          </p:blipFill>
          <p:spPr>
            <a:xfrm>
              <a:off x="6476405" y="1362013"/>
              <a:ext cx="2780309" cy="1675602"/>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pic>
          <p:nvPicPr>
            <p:cNvPr id="7" name="Picture 6">
              <a:extLst>
                <a:ext uri="{FF2B5EF4-FFF2-40B4-BE49-F238E27FC236}">
                  <a16:creationId xmlns:a16="http://schemas.microsoft.com/office/drawing/2014/main" id="{6B7578EB-4290-4DBE-85FE-FD873FDE7EC0}"/>
                </a:ext>
              </a:extLst>
            </p:cNvPr>
            <p:cNvPicPr>
              <a:picLocks noChangeAspect="1"/>
            </p:cNvPicPr>
            <p:nvPr/>
          </p:nvPicPr>
          <p:blipFill rotWithShape="1">
            <a:blip r:embed="rId3"/>
            <a:srcRect l="60445" t="11809" r="8771" b="54499"/>
            <a:stretch/>
          </p:blipFill>
          <p:spPr>
            <a:xfrm>
              <a:off x="9256714" y="1362013"/>
              <a:ext cx="2786834" cy="1675602"/>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grpSp>
      <p:pic>
        <p:nvPicPr>
          <p:cNvPr id="9" name="Picture 8">
            <a:extLst>
              <a:ext uri="{FF2B5EF4-FFF2-40B4-BE49-F238E27FC236}">
                <a16:creationId xmlns:a16="http://schemas.microsoft.com/office/drawing/2014/main" id="{DBB4A511-A43A-4CE1-A84F-25D7D1E2E20F}"/>
              </a:ext>
            </a:extLst>
          </p:cNvPr>
          <p:cNvPicPr>
            <a:picLocks noChangeAspect="1"/>
          </p:cNvPicPr>
          <p:nvPr/>
        </p:nvPicPr>
        <p:blipFill rotWithShape="1">
          <a:blip r:embed="rId3"/>
          <a:srcRect l="13057" t="61164" r="7829" b="20344"/>
          <a:stretch/>
        </p:blipFill>
        <p:spPr>
          <a:xfrm>
            <a:off x="6625808" y="5934868"/>
            <a:ext cx="5325225" cy="683814"/>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2" name="Slide Number Placeholder 1">
            <a:extLst>
              <a:ext uri="{FF2B5EF4-FFF2-40B4-BE49-F238E27FC236}">
                <a16:creationId xmlns:a16="http://schemas.microsoft.com/office/drawing/2014/main" id="{4B7FF8D8-A7D4-E48E-C869-04D7AA22C5DC}"/>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8091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83E78-F02B-4879-BCC8-2EEF59815E3D}"/>
              </a:ext>
            </a:extLst>
          </p:cNvPr>
          <p:cNvPicPr>
            <a:picLocks noChangeAspect="1"/>
          </p:cNvPicPr>
          <p:nvPr/>
        </p:nvPicPr>
        <p:blipFill>
          <a:blip r:embed="rId2"/>
          <a:stretch>
            <a:fillRect/>
          </a:stretch>
        </p:blipFill>
        <p:spPr>
          <a:xfrm>
            <a:off x="133144" y="101474"/>
            <a:ext cx="7523401" cy="6086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842A8562-BEA1-41EC-8ADF-EA30FF50EC64}"/>
              </a:ext>
            </a:extLst>
          </p:cNvPr>
          <p:cNvSpPr/>
          <p:nvPr/>
        </p:nvSpPr>
        <p:spPr>
          <a:xfrm>
            <a:off x="6841156" y="143900"/>
            <a:ext cx="4980477" cy="5477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Running time complexity?</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C28FBBBC-AB59-4B0D-992B-30D9FB211350}"/>
                  </a:ext>
                </a:extLst>
              </p:cNvPr>
              <p:cNvSpPr>
                <a:spLocks noGrp="1"/>
              </p:cNvSpPr>
              <p:nvPr>
                <p:ph idx="1"/>
              </p:nvPr>
            </p:nvSpPr>
            <p:spPr>
              <a:xfrm>
                <a:off x="7708663" y="781492"/>
                <a:ext cx="4369491" cy="4597756"/>
              </a:xfrm>
            </p:spPr>
            <p:txBody>
              <a:bodyPr>
                <a:normAutofit/>
              </a:bodyPr>
              <a:lstStyle/>
              <a:p>
                <a14:m>
                  <m:oMath xmlns:m="http://schemas.openxmlformats.org/officeDocument/2006/math">
                    <m:r>
                      <a:rPr lang="en-CA" sz="2400" b="0" i="1" smtClean="0">
                        <a:latin typeface="Cambria Math" panose="02040503050406030204" pitchFamily="18" charset="0"/>
                      </a:rPr>
                      <m:t>𝑇</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𝑛</m:t>
                        </m:r>
                      </m:e>
                    </m:d>
                    <m:r>
                      <a:rPr lang="en-CA" sz="2400" b="0" i="1" smtClean="0">
                        <a:latin typeface="Cambria Math" panose="02040503050406030204" pitchFamily="18" charset="0"/>
                      </a:rPr>
                      <m:t>=7</m:t>
                    </m:r>
                    <m:r>
                      <a:rPr lang="en-CA" sz="2400" b="0" i="1" smtClean="0">
                        <a:latin typeface="Cambria Math" panose="02040503050406030204" pitchFamily="18" charset="0"/>
                      </a:rPr>
                      <m:t>𝑇</m:t>
                    </m:r>
                    <m:d>
                      <m:dPr>
                        <m:ctrlPr>
                          <a:rPr lang="en-CA" sz="2400" b="0" i="1" smtClean="0">
                            <a:latin typeface="Cambria Math" panose="02040503050406030204" pitchFamily="18" charset="0"/>
                          </a:rPr>
                        </m:ctrlPr>
                      </m:dPr>
                      <m:e>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𝑛</m:t>
                            </m:r>
                          </m:num>
                          <m:den>
                            <m:r>
                              <a:rPr lang="en-CA" sz="2400" b="0" i="1" smtClean="0">
                                <a:latin typeface="Cambria Math" panose="02040503050406030204" pitchFamily="18" charset="0"/>
                              </a:rPr>
                              <m:t>2</m:t>
                            </m:r>
                          </m:den>
                        </m:f>
                      </m:e>
                    </m:d>
                    <m:r>
                      <a:rPr lang="en-CA" sz="2400" b="0" i="1" smtClean="0">
                        <a:latin typeface="Cambria Math" panose="02040503050406030204" pitchFamily="18" charset="0"/>
                      </a:rPr>
                      <m:t>+</m:t>
                    </m:r>
                    <m:r>
                      <m:rPr>
                        <m:sty m:val="p"/>
                      </m:rPr>
                      <a:rPr lang="en-CA" sz="2400" b="0" i="0" smtClean="0">
                        <a:latin typeface="Cambria Math" panose="02040503050406030204" pitchFamily="18" charset="0"/>
                      </a:rPr>
                      <m:t>Θ</m:t>
                    </m:r>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𝑛</m:t>
                        </m:r>
                      </m:e>
                      <m:sup>
                        <m:r>
                          <a:rPr lang="en-CA" sz="2400" b="0" i="1" smtClean="0">
                            <a:latin typeface="Cambria Math" panose="02040503050406030204" pitchFamily="18" charset="0"/>
                          </a:rPr>
                          <m:t>2</m:t>
                        </m:r>
                      </m:sup>
                    </m:sSup>
                    <m:r>
                      <a:rPr lang="en-CA" sz="2400" b="0" i="1" smtClean="0">
                        <a:latin typeface="Cambria Math" panose="02040503050406030204" pitchFamily="18" charset="0"/>
                      </a:rPr>
                      <m:t>)</m:t>
                    </m:r>
                  </m:oMath>
                </a14:m>
                <a:endParaRPr lang="en-CA" sz="2400" dirty="0"/>
              </a:p>
              <a:p>
                <a:r>
                  <a:rPr lang="en-CA" sz="2400" dirty="0"/>
                  <a:t>Master theorem</a:t>
                </a:r>
              </a:p>
              <a:p>
                <a:pPr lvl="1"/>
                <a14:m>
                  <m:oMath xmlns:m="http://schemas.openxmlformats.org/officeDocument/2006/math">
                    <m:r>
                      <a:rPr lang="en-CA" sz="2400" b="0" i="1" smtClean="0">
                        <a:latin typeface="Cambria Math" panose="02040503050406030204" pitchFamily="18" charset="0"/>
                      </a:rPr>
                      <m:t>𝑎</m:t>
                    </m:r>
                    <m:r>
                      <a:rPr lang="en-CA" sz="2400" b="0" i="1" smtClean="0">
                        <a:latin typeface="Cambria Math" panose="02040503050406030204" pitchFamily="18" charset="0"/>
                      </a:rPr>
                      <m:t>=7,</m:t>
                    </m:r>
                    <m:r>
                      <a:rPr lang="en-CA" sz="2400" b="0" i="1" smtClean="0">
                        <a:latin typeface="Cambria Math" panose="02040503050406030204" pitchFamily="18" charset="0"/>
                      </a:rPr>
                      <m:t>𝑏</m:t>
                    </m:r>
                    <m:r>
                      <a:rPr lang="en-CA" sz="2400" b="0" i="1" smtClean="0">
                        <a:latin typeface="Cambria Math" panose="02040503050406030204" pitchFamily="18" charset="0"/>
                      </a:rPr>
                      <m:t>=2,</m:t>
                    </m:r>
                    <m:r>
                      <a:rPr lang="en-CA" sz="2400" b="0" i="1" smtClean="0">
                        <a:latin typeface="Cambria Math" panose="02040503050406030204" pitchFamily="18" charset="0"/>
                      </a:rPr>
                      <m:t>𝑦</m:t>
                    </m:r>
                    <m:r>
                      <a:rPr lang="en-CA" sz="2400" b="0" i="1" smtClean="0">
                        <a:latin typeface="Cambria Math" panose="02040503050406030204" pitchFamily="18" charset="0"/>
                      </a:rPr>
                      <m:t>=2</m:t>
                    </m:r>
                  </m:oMath>
                </a14:m>
                <a:endParaRPr lang="en-CA" sz="2400" b="0" dirty="0"/>
              </a:p>
              <a:p>
                <a:pPr lvl="1"/>
                <a14:m>
                  <m:oMath xmlns:m="http://schemas.openxmlformats.org/officeDocument/2006/math">
                    <m:r>
                      <a:rPr lang="en-CA" sz="2400" b="0" i="1" smtClean="0">
                        <a:latin typeface="Cambria Math" panose="02040503050406030204" pitchFamily="18" charset="0"/>
                      </a:rPr>
                      <m:t>𝑥</m:t>
                    </m:r>
                    <m:r>
                      <a:rPr lang="en-CA" sz="2400" b="0" i="1" smtClean="0">
                        <a:latin typeface="Cambria Math" panose="02040503050406030204" pitchFamily="18" charset="0"/>
                      </a:rPr>
                      <m:t>=</m:t>
                    </m:r>
                    <m:func>
                      <m:funcPr>
                        <m:ctrlPr>
                          <a:rPr lang="en-CA" sz="2400" b="0" i="1" smtClean="0">
                            <a:latin typeface="Cambria Math" panose="02040503050406030204" pitchFamily="18" charset="0"/>
                          </a:rPr>
                        </m:ctrlPr>
                      </m:funcPr>
                      <m:fName>
                        <m:sSub>
                          <m:sSubPr>
                            <m:ctrlPr>
                              <a:rPr lang="en-CA" sz="2400" b="0" i="1" smtClean="0">
                                <a:latin typeface="Cambria Math" panose="02040503050406030204" pitchFamily="18" charset="0"/>
                              </a:rPr>
                            </m:ctrlPr>
                          </m:sSubPr>
                          <m:e>
                            <m:r>
                              <m:rPr>
                                <m:sty m:val="p"/>
                              </m:rPr>
                              <a:rPr lang="en-CA" sz="2400" b="0" i="0" smtClean="0">
                                <a:latin typeface="Cambria Math" panose="02040503050406030204" pitchFamily="18" charset="0"/>
                              </a:rPr>
                              <m:t>log</m:t>
                            </m:r>
                          </m:e>
                          <m:sub>
                            <m:r>
                              <a:rPr lang="en-CA" sz="2400" b="0" i="1" smtClean="0">
                                <a:latin typeface="Cambria Math" panose="02040503050406030204" pitchFamily="18" charset="0"/>
                              </a:rPr>
                              <m:t>2</m:t>
                            </m:r>
                          </m:sub>
                        </m:sSub>
                      </m:fName>
                      <m:e>
                        <m:r>
                          <a:rPr lang="en-CA" sz="2400" b="0" i="1" smtClean="0">
                            <a:latin typeface="Cambria Math" panose="02040503050406030204" pitchFamily="18" charset="0"/>
                          </a:rPr>
                          <m:t>7</m:t>
                        </m:r>
                      </m:e>
                    </m:func>
                  </m:oMath>
                </a14:m>
                <a:endParaRPr lang="en-CA" sz="2400" dirty="0"/>
              </a:p>
              <a:p>
                <a:pPr lvl="1"/>
                <a14:m>
                  <m:oMath xmlns:m="http://schemas.openxmlformats.org/officeDocument/2006/math">
                    <m:r>
                      <a:rPr lang="en-CA" sz="2400" b="0" i="1" smtClean="0">
                        <a:latin typeface="Cambria Math" panose="02040503050406030204" pitchFamily="18" charset="0"/>
                      </a:rPr>
                      <m:t>𝑥</m:t>
                    </m:r>
                    <m:r>
                      <a:rPr lang="en-CA" sz="2400" b="0" i="1" smtClean="0">
                        <a:latin typeface="Cambria Math" panose="02040503050406030204" pitchFamily="18" charset="0"/>
                      </a:rPr>
                      <m:t>&gt;</m:t>
                    </m:r>
                    <m:r>
                      <a:rPr lang="en-CA" sz="2400" b="0" i="1" smtClean="0">
                        <a:latin typeface="Cambria Math" panose="02040503050406030204" pitchFamily="18" charset="0"/>
                      </a:rPr>
                      <m:t>𝑦</m:t>
                    </m:r>
                  </m:oMath>
                </a14:m>
                <a:r>
                  <a:rPr lang="en-CA" sz="2400" dirty="0"/>
                  <a:t> so </a:t>
                </a:r>
                <a14:m>
                  <m:oMath xmlns:m="http://schemas.openxmlformats.org/officeDocument/2006/math">
                    <m:r>
                      <a:rPr lang="en-CA" sz="2400" b="0" i="1" smtClean="0">
                        <a:latin typeface="Cambria Math" panose="02040503050406030204" pitchFamily="18" charset="0"/>
                      </a:rPr>
                      <m:t>𝑇</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𝑛</m:t>
                        </m:r>
                      </m:e>
                    </m:d>
                    <m:r>
                      <a:rPr lang="en-CA" sz="2400" b="0" i="1" smtClean="0">
                        <a:latin typeface="Cambria Math" panose="02040503050406030204" pitchFamily="18" charset="0"/>
                      </a:rPr>
                      <m:t>∈</m:t>
                    </m:r>
                    <m:r>
                      <m:rPr>
                        <m:sty m:val="p"/>
                      </m:rPr>
                      <a:rPr lang="en-CA" sz="2400" b="0" i="0" smtClean="0">
                        <a:latin typeface="Cambria Math" panose="02040503050406030204" pitchFamily="18" charset="0"/>
                      </a:rPr>
                      <m:t>Θ</m:t>
                    </m:r>
                    <m:d>
                      <m:dPr>
                        <m:ctrlPr>
                          <a:rPr lang="en-CA" sz="2400" b="0" i="1" smtClean="0">
                            <a:latin typeface="Cambria Math" panose="02040503050406030204" pitchFamily="18" charset="0"/>
                          </a:rPr>
                        </m:ctrlPr>
                      </m:dPr>
                      <m:e>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𝑛</m:t>
                            </m:r>
                          </m:e>
                          <m:sup>
                            <m:r>
                              <a:rPr lang="en-CA" sz="2400" b="0" i="1" smtClean="0">
                                <a:latin typeface="Cambria Math" panose="02040503050406030204" pitchFamily="18" charset="0"/>
                              </a:rPr>
                              <m:t>𝑥</m:t>
                            </m:r>
                          </m:sup>
                        </m:sSup>
                      </m:e>
                    </m:d>
                  </m:oMath>
                </a14:m>
                <a:endParaRPr lang="en-CA" sz="2400" b="0" dirty="0"/>
              </a:p>
              <a:p>
                <a14:m>
                  <m:oMath xmlns:m="http://schemas.openxmlformats.org/officeDocument/2006/math">
                    <m:r>
                      <a:rPr lang="en-CA" sz="2400" b="0" i="1" smtClean="0">
                        <a:latin typeface="Cambria Math" panose="02040503050406030204" pitchFamily="18" charset="0"/>
                      </a:rPr>
                      <m:t>𝑇</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𝑛</m:t>
                        </m:r>
                      </m:e>
                    </m:d>
                    <m:r>
                      <a:rPr lang="en-CA" sz="2400" b="0" i="1" smtClean="0">
                        <a:latin typeface="Cambria Math" panose="02040503050406030204" pitchFamily="18" charset="0"/>
                      </a:rPr>
                      <m:t>∈</m:t>
                    </m:r>
                    <m:r>
                      <a:rPr lang="en-CA" sz="2400" b="1" i="0" smtClean="0">
                        <a:solidFill>
                          <a:srgbClr val="FFFF00"/>
                        </a:solidFill>
                        <a:latin typeface="Cambria Math" panose="02040503050406030204" pitchFamily="18" charset="0"/>
                      </a:rPr>
                      <m:t>𝚯</m:t>
                    </m:r>
                    <m:d>
                      <m:dPr>
                        <m:ctrlPr>
                          <a:rPr lang="en-CA" sz="2400" b="1" i="1" smtClean="0">
                            <a:solidFill>
                              <a:srgbClr val="FFFF00"/>
                            </a:solidFill>
                            <a:latin typeface="Cambria Math" panose="02040503050406030204" pitchFamily="18" charset="0"/>
                          </a:rPr>
                        </m:ctrlPr>
                      </m:dPr>
                      <m:e>
                        <m:sSup>
                          <m:sSupPr>
                            <m:ctrlPr>
                              <a:rPr lang="en-CA" sz="2400" b="1" i="1" smtClean="0">
                                <a:solidFill>
                                  <a:srgbClr val="FFFF00"/>
                                </a:solidFill>
                                <a:latin typeface="Cambria Math" panose="02040503050406030204" pitchFamily="18" charset="0"/>
                              </a:rPr>
                            </m:ctrlPr>
                          </m:sSupPr>
                          <m:e>
                            <m:r>
                              <a:rPr lang="en-CA" sz="2400" b="1" i="1" smtClean="0">
                                <a:solidFill>
                                  <a:srgbClr val="FFFF00"/>
                                </a:solidFill>
                                <a:latin typeface="Cambria Math" panose="02040503050406030204" pitchFamily="18" charset="0"/>
                              </a:rPr>
                              <m:t>𝒏</m:t>
                            </m:r>
                          </m:e>
                          <m:sup>
                            <m:func>
                              <m:funcPr>
                                <m:ctrlPr>
                                  <a:rPr lang="en-CA" sz="2400" b="1" i="1" smtClean="0">
                                    <a:solidFill>
                                      <a:srgbClr val="FFFF00"/>
                                    </a:solidFill>
                                    <a:latin typeface="Cambria Math" panose="02040503050406030204" pitchFamily="18" charset="0"/>
                                  </a:rPr>
                                </m:ctrlPr>
                              </m:funcPr>
                              <m:fName>
                                <m:sSub>
                                  <m:sSubPr>
                                    <m:ctrlPr>
                                      <a:rPr lang="en-CA" sz="2400" b="1" i="1" smtClean="0">
                                        <a:solidFill>
                                          <a:srgbClr val="FFFF00"/>
                                        </a:solidFill>
                                        <a:latin typeface="Cambria Math" panose="02040503050406030204" pitchFamily="18" charset="0"/>
                                      </a:rPr>
                                    </m:ctrlPr>
                                  </m:sSubPr>
                                  <m:e>
                                    <m:r>
                                      <a:rPr lang="en-CA" sz="2400" b="1" i="0" smtClean="0">
                                        <a:solidFill>
                                          <a:srgbClr val="FFFF00"/>
                                        </a:solidFill>
                                        <a:latin typeface="Cambria Math" panose="02040503050406030204" pitchFamily="18" charset="0"/>
                                      </a:rPr>
                                      <m:t>𝐥𝐨𝐠</m:t>
                                    </m:r>
                                  </m:e>
                                  <m:sub>
                                    <m:r>
                                      <a:rPr lang="en-CA" sz="2400" b="1" i="1" smtClean="0">
                                        <a:solidFill>
                                          <a:srgbClr val="FFFF00"/>
                                        </a:solidFill>
                                        <a:latin typeface="Cambria Math" panose="02040503050406030204" pitchFamily="18" charset="0"/>
                                      </a:rPr>
                                      <m:t>𝟐</m:t>
                                    </m:r>
                                  </m:sub>
                                </m:sSub>
                              </m:fName>
                              <m:e>
                                <m:r>
                                  <a:rPr lang="en-CA" sz="2400" b="1" i="1" smtClean="0">
                                    <a:solidFill>
                                      <a:srgbClr val="FFFF00"/>
                                    </a:solidFill>
                                    <a:latin typeface="Cambria Math" panose="02040503050406030204" pitchFamily="18" charset="0"/>
                                  </a:rPr>
                                  <m:t>𝟕</m:t>
                                </m:r>
                              </m:e>
                            </m:func>
                          </m:sup>
                        </m:sSup>
                      </m:e>
                    </m:d>
                    <m:r>
                      <a:rPr lang="en-CA" sz="2400" b="0" i="1" smtClean="0">
                        <a:latin typeface="Cambria Math" panose="02040503050406030204" pitchFamily="18" charset="0"/>
                      </a:rPr>
                      <m:t>≈</m:t>
                    </m:r>
                    <m:r>
                      <m:rPr>
                        <m:sty m:val="p"/>
                      </m:rPr>
                      <a:rPr lang="en-CA" sz="2400" b="0" i="0" smtClean="0">
                        <a:latin typeface="Cambria Math" panose="02040503050406030204" pitchFamily="18" charset="0"/>
                      </a:rPr>
                      <m:t>Θ</m:t>
                    </m:r>
                    <m:d>
                      <m:dPr>
                        <m:ctrlPr>
                          <a:rPr lang="en-CA" sz="2400" b="0" i="1" smtClean="0">
                            <a:latin typeface="Cambria Math" panose="02040503050406030204" pitchFamily="18" charset="0"/>
                          </a:rPr>
                        </m:ctrlPr>
                      </m:dPr>
                      <m:e>
                        <m:sSup>
                          <m:sSupPr>
                            <m:ctrlPr>
                              <a:rPr lang="en-CA" sz="2400" b="0" i="1" smtClean="0">
                                <a:latin typeface="Cambria Math" panose="02040503050406030204" pitchFamily="18" charset="0"/>
                              </a:rPr>
                            </m:ctrlPr>
                          </m:sSupPr>
                          <m:e>
                            <m:r>
                              <a:rPr lang="en-CA" sz="2400" b="0" i="1" smtClean="0">
                                <a:latin typeface="Cambria Math" panose="02040503050406030204" pitchFamily="18" charset="0"/>
                              </a:rPr>
                              <m:t>𝑛</m:t>
                            </m:r>
                          </m:e>
                          <m:sup>
                            <m:r>
                              <a:rPr lang="en-CA" sz="2400" b="0" i="1" smtClean="0">
                                <a:latin typeface="Cambria Math" panose="02040503050406030204" pitchFamily="18" charset="0"/>
                              </a:rPr>
                              <m:t>2.81</m:t>
                            </m:r>
                          </m:sup>
                        </m:sSup>
                      </m:e>
                    </m:d>
                  </m:oMath>
                </a14:m>
                <a:endParaRPr lang="en-CA" sz="2400" dirty="0"/>
              </a:p>
            </p:txBody>
          </p:sp>
        </mc:Choice>
        <mc:Fallback xmlns="">
          <p:sp>
            <p:nvSpPr>
              <p:cNvPr id="11" name="Content Placeholder 2">
                <a:extLst>
                  <a:ext uri="{FF2B5EF4-FFF2-40B4-BE49-F238E27FC236}">
                    <a16:creationId xmlns:a16="http://schemas.microsoft.com/office/drawing/2014/main" id="{C28FBBBC-AB59-4B0D-992B-30D9FB211350}"/>
                  </a:ext>
                </a:extLst>
              </p:cNvPr>
              <p:cNvSpPr>
                <a:spLocks noGrp="1" noRot="1" noChangeAspect="1" noMove="1" noResize="1" noEditPoints="1" noAdjustHandles="1" noChangeArrowheads="1" noChangeShapeType="1" noTextEdit="1"/>
              </p:cNvSpPr>
              <p:nvPr>
                <p:ph idx="1"/>
              </p:nvPr>
            </p:nvSpPr>
            <p:spPr>
              <a:xfrm>
                <a:off x="7708663" y="781492"/>
                <a:ext cx="4369491" cy="4597756"/>
              </a:xfrm>
              <a:blipFill>
                <a:blip r:embed="rId3"/>
                <a:stretch>
                  <a:fillRect l="-307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5B00B412-AF3C-4E96-B8E7-2922E8E9D42B}"/>
                  </a:ext>
                </a:extLst>
              </p:cNvPr>
              <p:cNvSpPr/>
              <p:nvPr/>
            </p:nvSpPr>
            <p:spPr>
              <a:xfrm>
                <a:off x="5176431" y="206780"/>
                <a:ext cx="1115907" cy="421961"/>
              </a:xfrm>
              <a:prstGeom prst="wedgeRectCallout">
                <a:avLst>
                  <a:gd name="adj1" fmla="val -177969"/>
                  <a:gd name="adj2" fmla="val 35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m:oMathPara>
                </a14:m>
                <a:endParaRPr lang="en-CA" dirty="0"/>
              </a:p>
            </p:txBody>
          </p:sp>
        </mc:Choice>
        <mc:Fallback xmlns="">
          <p:sp>
            <p:nvSpPr>
              <p:cNvPr id="12" name="Speech Bubble: Rectangle 11">
                <a:extLst>
                  <a:ext uri="{FF2B5EF4-FFF2-40B4-BE49-F238E27FC236}">
                    <a16:creationId xmlns:a16="http://schemas.microsoft.com/office/drawing/2014/main" id="{5B00B412-AF3C-4E96-B8E7-2922E8E9D42B}"/>
                  </a:ext>
                </a:extLst>
              </p:cNvPr>
              <p:cNvSpPr>
                <a:spLocks noRot="1" noChangeAspect="1" noMove="1" noResize="1" noEditPoints="1" noAdjustHandles="1" noChangeArrowheads="1" noChangeShapeType="1" noTextEdit="1"/>
              </p:cNvSpPr>
              <p:nvPr/>
            </p:nvSpPr>
            <p:spPr>
              <a:xfrm>
                <a:off x="5176431" y="206780"/>
                <a:ext cx="1115907" cy="421961"/>
              </a:xfrm>
              <a:prstGeom prst="wedgeRectCallout">
                <a:avLst>
                  <a:gd name="adj1" fmla="val -177969"/>
                  <a:gd name="adj2" fmla="val 35888"/>
                </a:avLst>
              </a:prstGeom>
              <a:blipFill>
                <a:blip r:embed="rId4"/>
                <a:stretch>
                  <a:fillRect b="-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DFA2C2D2-A6C5-4393-A226-D18DADAAE92F}"/>
                  </a:ext>
                </a:extLst>
              </p:cNvPr>
              <p:cNvSpPr/>
              <p:nvPr/>
            </p:nvSpPr>
            <p:spPr>
              <a:xfrm>
                <a:off x="3761417" y="1126885"/>
                <a:ext cx="1660917" cy="421961"/>
              </a:xfrm>
              <a:prstGeom prst="wedgeRectCallout">
                <a:avLst>
                  <a:gd name="adj1" fmla="val -102173"/>
                  <a:gd name="adj2" fmla="val 32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(1)</m:t>
                    </m:r>
                  </m:oMath>
                </a14:m>
                <a:r>
                  <a:rPr lang="en-CA" dirty="0"/>
                  <a:t> or </a:t>
                </a:r>
                <a14:m>
                  <m:oMath xmlns:m="http://schemas.openxmlformats.org/officeDocument/2006/math">
                    <m:r>
                      <m:rPr>
                        <m:sty m:val="p"/>
                      </m:rPr>
                      <a:rPr lang="en-CA" b="0" i="0" smtClean="0">
                        <a:latin typeface="Cambria Math" panose="02040503050406030204" pitchFamily="18" charset="0"/>
                      </a:rPr>
                      <m:t>Θ</m:t>
                    </m:r>
                    <m:d>
                      <m:dPr>
                        <m:ctrlPr>
                          <a:rPr lang="en-CA" b="0" i="1" smtClean="0">
                            <a:latin typeface="Cambria Math" panose="02040503050406030204" pitchFamily="18" charset="0"/>
                          </a:rPr>
                        </m:ctrlPr>
                      </m:dPr>
                      <m:e>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e>
                    </m:d>
                  </m:oMath>
                </a14:m>
                <a:endParaRPr lang="en-CA" dirty="0"/>
              </a:p>
            </p:txBody>
          </p:sp>
        </mc:Choice>
        <mc:Fallback xmlns="">
          <p:sp>
            <p:nvSpPr>
              <p:cNvPr id="13" name="Speech Bubble: Rectangle 12">
                <a:extLst>
                  <a:ext uri="{FF2B5EF4-FFF2-40B4-BE49-F238E27FC236}">
                    <a16:creationId xmlns:a16="http://schemas.microsoft.com/office/drawing/2014/main" id="{DFA2C2D2-A6C5-4393-A226-D18DADAAE92F}"/>
                  </a:ext>
                </a:extLst>
              </p:cNvPr>
              <p:cNvSpPr>
                <a:spLocks noRot="1" noChangeAspect="1" noMove="1" noResize="1" noEditPoints="1" noAdjustHandles="1" noChangeArrowheads="1" noChangeShapeType="1" noTextEdit="1"/>
              </p:cNvSpPr>
              <p:nvPr/>
            </p:nvSpPr>
            <p:spPr>
              <a:xfrm>
                <a:off x="3761417" y="1126885"/>
                <a:ext cx="1660917" cy="421961"/>
              </a:xfrm>
              <a:prstGeom prst="wedgeRectCallout">
                <a:avLst>
                  <a:gd name="adj1" fmla="val -102173"/>
                  <a:gd name="adj2" fmla="val 32555"/>
                </a:avLst>
              </a:prstGeom>
              <a:blipFill>
                <a:blip r:embed="rId5"/>
                <a:stretch>
                  <a:fillRect b="-125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A241191E-2E87-49C3-8F3A-5BFC5979D0DF}"/>
                  </a:ext>
                </a:extLst>
              </p:cNvPr>
              <p:cNvSpPr/>
              <p:nvPr/>
            </p:nvSpPr>
            <p:spPr>
              <a:xfrm>
                <a:off x="5576942" y="1873878"/>
                <a:ext cx="1115907" cy="600478"/>
              </a:xfrm>
              <a:prstGeom prst="wedgeRectCallout">
                <a:avLst>
                  <a:gd name="adj1" fmla="val -263204"/>
                  <a:gd name="adj2" fmla="val 93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7</m:t>
                      </m:r>
                      <m:r>
                        <a:rPr lang="en-CA" b="0" i="1" smtClean="0">
                          <a:latin typeface="Cambria Math" panose="02040503050406030204" pitchFamily="18" charset="0"/>
                        </a:rPr>
                        <m:t>𝑇</m:t>
                      </m:r>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𝑛</m:t>
                              </m:r>
                            </m:num>
                            <m:den>
                              <m:r>
                                <a:rPr lang="en-CA" b="0" i="1" smtClean="0">
                                  <a:latin typeface="Cambria Math" panose="02040503050406030204" pitchFamily="18" charset="0"/>
                                </a:rPr>
                                <m:t>2</m:t>
                              </m:r>
                            </m:den>
                          </m:f>
                        </m:e>
                      </m:d>
                    </m:oMath>
                  </m:oMathPara>
                </a14:m>
                <a:endParaRPr lang="en-CA" dirty="0"/>
              </a:p>
            </p:txBody>
          </p:sp>
        </mc:Choice>
        <mc:Fallback xmlns="">
          <p:sp>
            <p:nvSpPr>
              <p:cNvPr id="14" name="Speech Bubble: Rectangle 13">
                <a:extLst>
                  <a:ext uri="{FF2B5EF4-FFF2-40B4-BE49-F238E27FC236}">
                    <a16:creationId xmlns:a16="http://schemas.microsoft.com/office/drawing/2014/main" id="{A241191E-2E87-49C3-8F3A-5BFC5979D0DF}"/>
                  </a:ext>
                </a:extLst>
              </p:cNvPr>
              <p:cNvSpPr>
                <a:spLocks noRot="1" noChangeAspect="1" noMove="1" noResize="1" noEditPoints="1" noAdjustHandles="1" noChangeArrowheads="1" noChangeShapeType="1" noTextEdit="1"/>
              </p:cNvSpPr>
              <p:nvPr/>
            </p:nvSpPr>
            <p:spPr>
              <a:xfrm>
                <a:off x="5576942" y="1873878"/>
                <a:ext cx="1115907" cy="600478"/>
              </a:xfrm>
              <a:prstGeom prst="wedgeRectCallout">
                <a:avLst>
                  <a:gd name="adj1" fmla="val -263204"/>
                  <a:gd name="adj2" fmla="val 93949"/>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D8577BCE-0E51-4DF8-BF2C-6D0C163B6244}"/>
                  </a:ext>
                </a:extLst>
              </p:cNvPr>
              <p:cNvSpPr/>
              <p:nvPr/>
            </p:nvSpPr>
            <p:spPr>
              <a:xfrm>
                <a:off x="6469688" y="5669025"/>
                <a:ext cx="1115907" cy="421961"/>
              </a:xfrm>
              <a:prstGeom prst="wedgeRectCallout">
                <a:avLst>
                  <a:gd name="adj1" fmla="val -86172"/>
                  <a:gd name="adj2" fmla="val -28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m:t>
                          </m:r>
                        </m:sup>
                      </m:sSup>
                      <m:r>
                        <a:rPr lang="en-CA" b="0" i="1" smtClean="0">
                          <a:latin typeface="Cambria Math" panose="02040503050406030204" pitchFamily="18" charset="0"/>
                        </a:rPr>
                        <m:t>)</m:t>
                      </m:r>
                    </m:oMath>
                  </m:oMathPara>
                </a14:m>
                <a:endParaRPr lang="en-CA" dirty="0"/>
              </a:p>
            </p:txBody>
          </p:sp>
        </mc:Choice>
        <mc:Fallback xmlns="">
          <p:sp>
            <p:nvSpPr>
              <p:cNvPr id="15" name="Speech Bubble: Rectangle 14">
                <a:extLst>
                  <a:ext uri="{FF2B5EF4-FFF2-40B4-BE49-F238E27FC236}">
                    <a16:creationId xmlns:a16="http://schemas.microsoft.com/office/drawing/2014/main" id="{D8577BCE-0E51-4DF8-BF2C-6D0C163B6244}"/>
                  </a:ext>
                </a:extLst>
              </p:cNvPr>
              <p:cNvSpPr>
                <a:spLocks noRot="1" noChangeAspect="1" noMove="1" noResize="1" noEditPoints="1" noAdjustHandles="1" noChangeArrowheads="1" noChangeShapeType="1" noTextEdit="1"/>
              </p:cNvSpPr>
              <p:nvPr/>
            </p:nvSpPr>
            <p:spPr>
              <a:xfrm>
                <a:off x="6469688" y="5669025"/>
                <a:ext cx="1115907" cy="421961"/>
              </a:xfrm>
              <a:prstGeom prst="wedgeRectCallout">
                <a:avLst>
                  <a:gd name="adj1" fmla="val -86172"/>
                  <a:gd name="adj2" fmla="val -28553"/>
                </a:avLst>
              </a:prstGeom>
              <a:blipFill>
                <a:blip r:embed="rId7"/>
                <a:stretch>
                  <a:fillRect b="-5556"/>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E66C24B9-0E9C-91F7-8D76-73FE39FBB062}"/>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1501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fade">
                                      <p:cBhvr>
                                        <p:cTn id="46" dur="5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Effect transition="in" filter="fade">
                                      <p:cBhvr>
                                        <p:cTn id="5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5472"/>
          <a:stretch/>
        </p:blipFill>
        <p:spPr>
          <a:xfrm>
            <a:off x="1850605" y="703798"/>
            <a:ext cx="8490790" cy="1245835"/>
          </a:xfrm>
          <a:prstGeom prst="rect">
            <a:avLst/>
          </a:prstGeom>
        </p:spPr>
      </p:pic>
      <mc:AlternateContent xmlns:mc="http://schemas.openxmlformats.org/markup-compatibility/2006" xmlns:a14="http://schemas.microsoft.com/office/drawing/2010/main">
        <mc:Choice Requires="a14">
          <p:sp>
            <p:nvSpPr>
              <p:cNvPr id="8" name="Flowchart: Process 7"/>
              <p:cNvSpPr/>
              <p:nvPr/>
            </p:nvSpPr>
            <p:spPr>
              <a:xfrm>
                <a:off x="2467002" y="2309297"/>
                <a:ext cx="2897632" cy="9794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How much better is </a:t>
                </a: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2.81</m:t>
                        </m:r>
                      </m:sup>
                    </m:sSup>
                    <m:r>
                      <a:rPr lang="en-CA" b="0" i="1" smtClean="0">
                        <a:latin typeface="Cambria Math" panose="02040503050406030204" pitchFamily="18" charset="0"/>
                      </a:rPr>
                      <m:t>)</m:t>
                    </m:r>
                  </m:oMath>
                </a14:m>
                <a:r>
                  <a:rPr lang="en-CA" dirty="0"/>
                  <a:t> than </a:t>
                </a:r>
                <a14:m>
                  <m:oMath xmlns:m="http://schemas.openxmlformats.org/officeDocument/2006/math">
                    <m:r>
                      <m:rPr>
                        <m:sty m:val="p"/>
                      </m:rPr>
                      <a:rPr lang="en-CA">
                        <a:latin typeface="Cambria Math" panose="02040503050406030204" pitchFamily="18" charset="0"/>
                      </a:rPr>
                      <m:t>Θ</m:t>
                    </m:r>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𝑛</m:t>
                        </m:r>
                      </m:e>
                      <m:sup>
                        <m:r>
                          <a:rPr lang="en-CA" b="0" i="1" smtClean="0">
                            <a:latin typeface="Cambria Math" panose="02040503050406030204" pitchFamily="18" charset="0"/>
                          </a:rPr>
                          <m:t>3</m:t>
                        </m:r>
                      </m:sup>
                    </m:sSup>
                    <m:r>
                      <a:rPr lang="en-CA" i="1">
                        <a:latin typeface="Cambria Math" panose="02040503050406030204" pitchFamily="18" charset="0"/>
                      </a:rPr>
                      <m:t>)</m:t>
                    </m:r>
                  </m:oMath>
                </a14:m>
                <a:r>
                  <a:rPr lang="en-CA" dirty="0"/>
                  <a:t>?</a:t>
                </a:r>
              </a:p>
            </p:txBody>
          </p:sp>
        </mc:Choice>
        <mc:Fallback xmlns="">
          <p:sp>
            <p:nvSpPr>
              <p:cNvPr id="8" name="Flowchart: Process 7"/>
              <p:cNvSpPr>
                <a:spLocks noRot="1" noChangeAspect="1" noMove="1" noResize="1" noEditPoints="1" noAdjustHandles="1" noChangeArrowheads="1" noChangeShapeType="1" noTextEdit="1"/>
              </p:cNvSpPr>
              <p:nvPr/>
            </p:nvSpPr>
            <p:spPr>
              <a:xfrm>
                <a:off x="2467002" y="2309297"/>
                <a:ext cx="2897632" cy="979424"/>
              </a:xfrm>
              <a:prstGeom prst="flowChartProcess">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Flowchart: Process 8"/>
              <p:cNvSpPr/>
              <p:nvPr/>
            </p:nvSpPr>
            <p:spPr>
              <a:xfrm>
                <a:off x="2467002" y="3288721"/>
                <a:ext cx="2897632" cy="9794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Let n=10,000</a:t>
                </a:r>
              </a:p>
              <a:p>
                <a:pPr algn="ct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2.81</m:t>
                        </m:r>
                      </m:sup>
                    </m:sSup>
                    <m:r>
                      <a:rPr lang="en-CA" b="0" i="1" smtClean="0">
                        <a:latin typeface="Cambria Math" panose="02040503050406030204" pitchFamily="18" charset="0"/>
                      </a:rPr>
                      <m:t>≈174</m:t>
                    </m:r>
                  </m:oMath>
                </a14:m>
                <a:r>
                  <a:rPr lang="en-CA" dirty="0"/>
                  <a:t> billion</a:t>
                </a:r>
              </a:p>
              <a:p>
                <a:pPr algn="ctr"/>
                <a14:m>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𝑛</m:t>
                        </m:r>
                      </m:e>
                      <m:sup>
                        <m:r>
                          <a:rPr lang="en-CA" b="0" i="1" smtClean="0">
                            <a:latin typeface="Cambria Math" panose="02040503050406030204" pitchFamily="18" charset="0"/>
                          </a:rPr>
                          <m:t>3</m:t>
                        </m:r>
                      </m:sup>
                    </m:sSup>
                    <m:r>
                      <a:rPr lang="en-CA" b="0" i="1" smtClean="0">
                        <a:latin typeface="Cambria Math" panose="02040503050406030204" pitchFamily="18" charset="0"/>
                      </a:rPr>
                      <m:t>=1</m:t>
                    </m:r>
                  </m:oMath>
                </a14:m>
                <a:r>
                  <a:rPr lang="en-CA" dirty="0"/>
                  <a:t> trillion (~6x more)</a:t>
                </a:r>
              </a:p>
            </p:txBody>
          </p:sp>
        </mc:Choice>
        <mc:Fallback xmlns="">
          <p:sp>
            <p:nvSpPr>
              <p:cNvPr id="9" name="Flowchart: Process 8"/>
              <p:cNvSpPr>
                <a:spLocks noRot="1" noChangeAspect="1" noMove="1" noResize="1" noEditPoints="1" noAdjustHandles="1" noChangeArrowheads="1" noChangeShapeType="1" noTextEdit="1"/>
              </p:cNvSpPr>
              <p:nvPr/>
            </p:nvSpPr>
            <p:spPr>
              <a:xfrm>
                <a:off x="2467002" y="3288721"/>
                <a:ext cx="2897632" cy="979424"/>
              </a:xfrm>
              <a:prstGeom prst="flowChartProcess">
                <a:avLst/>
              </a:prstGeom>
              <a:blipFill>
                <a:blip r:embed="rId4"/>
                <a:stretch>
                  <a:fillRect b="-548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Flowchart: Process 9"/>
              <p:cNvSpPr/>
              <p:nvPr/>
            </p:nvSpPr>
            <p:spPr>
              <a:xfrm>
                <a:off x="6034584" y="2309297"/>
                <a:ext cx="2897632" cy="9794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How much better is </a:t>
                </a:r>
                <a14:m>
                  <m:oMath xmlns:m="http://schemas.openxmlformats.org/officeDocument/2006/math">
                    <m:r>
                      <m:rPr>
                        <m:sty m:val="p"/>
                      </m:rPr>
                      <a:rPr lang="en-CA" b="0" i="0" smtClean="0">
                        <a:latin typeface="Cambria Math" panose="02040503050406030204" pitchFamily="18" charset="0"/>
                      </a:rPr>
                      <m:t>Θ</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2.376</m:t>
                        </m:r>
                      </m:sup>
                    </m:sSup>
                    <m:r>
                      <a:rPr lang="en-CA" b="0" i="1" smtClean="0">
                        <a:latin typeface="Cambria Math" panose="02040503050406030204" pitchFamily="18" charset="0"/>
                      </a:rPr>
                      <m:t>)</m:t>
                    </m:r>
                  </m:oMath>
                </a14:m>
                <a:r>
                  <a:rPr lang="en-CA" dirty="0"/>
                  <a:t> than </a:t>
                </a:r>
                <a14:m>
                  <m:oMath xmlns:m="http://schemas.openxmlformats.org/officeDocument/2006/math">
                    <m:r>
                      <m:rPr>
                        <m:sty m:val="p"/>
                      </m:rPr>
                      <a:rPr lang="en-CA">
                        <a:latin typeface="Cambria Math" panose="02040503050406030204" pitchFamily="18" charset="0"/>
                      </a:rPr>
                      <m:t>Θ</m:t>
                    </m:r>
                    <m:r>
                      <a:rPr lang="en-CA" i="1">
                        <a:latin typeface="Cambria Math" panose="02040503050406030204" pitchFamily="18" charset="0"/>
                      </a:rPr>
                      <m:t>(</m:t>
                    </m:r>
                    <m:sSup>
                      <m:sSupPr>
                        <m:ctrlPr>
                          <a:rPr lang="en-CA" i="1">
                            <a:latin typeface="Cambria Math" panose="02040503050406030204" pitchFamily="18" charset="0"/>
                          </a:rPr>
                        </m:ctrlPr>
                      </m:sSupPr>
                      <m:e>
                        <m:r>
                          <a:rPr lang="en-CA" i="1">
                            <a:latin typeface="Cambria Math" panose="02040503050406030204" pitchFamily="18" charset="0"/>
                          </a:rPr>
                          <m:t>𝑛</m:t>
                        </m:r>
                      </m:e>
                      <m:sup>
                        <m:r>
                          <a:rPr lang="en-CA" b="0" i="1" smtClean="0">
                            <a:latin typeface="Cambria Math" panose="02040503050406030204" pitchFamily="18" charset="0"/>
                          </a:rPr>
                          <m:t>3</m:t>
                        </m:r>
                      </m:sup>
                    </m:sSup>
                    <m:r>
                      <a:rPr lang="en-CA" i="1">
                        <a:latin typeface="Cambria Math" panose="02040503050406030204" pitchFamily="18" charset="0"/>
                      </a:rPr>
                      <m:t>)</m:t>
                    </m:r>
                  </m:oMath>
                </a14:m>
                <a:r>
                  <a:rPr lang="en-CA" dirty="0"/>
                  <a:t>?</a:t>
                </a:r>
              </a:p>
            </p:txBody>
          </p:sp>
        </mc:Choice>
        <mc:Fallback xmlns="">
          <p:sp>
            <p:nvSpPr>
              <p:cNvPr id="10" name="Flowchart: Process 9"/>
              <p:cNvSpPr>
                <a:spLocks noRot="1" noChangeAspect="1" noMove="1" noResize="1" noEditPoints="1" noAdjustHandles="1" noChangeArrowheads="1" noChangeShapeType="1" noTextEdit="1"/>
              </p:cNvSpPr>
              <p:nvPr/>
            </p:nvSpPr>
            <p:spPr>
              <a:xfrm>
                <a:off x="6034584" y="2309297"/>
                <a:ext cx="2897632" cy="979424"/>
              </a:xfrm>
              <a:prstGeom prst="flowChartProcess">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Flowchart: Process 10"/>
              <p:cNvSpPr/>
              <p:nvPr/>
            </p:nvSpPr>
            <p:spPr>
              <a:xfrm>
                <a:off x="6034584" y="3288721"/>
                <a:ext cx="2897632" cy="9794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Let n=10,000</a:t>
                </a:r>
              </a:p>
              <a:p>
                <a:pPr algn="ctr"/>
                <a14:m>
                  <m:oMath xmlns:m="http://schemas.openxmlformats.org/officeDocument/2006/math">
                    <m:sSup>
                      <m:sSupPr>
                        <m:ctrlPr>
                          <a:rPr lang="en-CA" b="0" i="1" smtClean="0">
                            <a:latin typeface="Cambria Math" panose="02040503050406030204" pitchFamily="18" charset="0"/>
                          </a:rPr>
                        </m:ctrlPr>
                      </m:sSupPr>
                      <m:e>
                        <m:r>
                          <a:rPr lang="en-CA" b="0" i="1" smtClean="0">
                            <a:latin typeface="Cambria Math" panose="02040503050406030204" pitchFamily="18" charset="0"/>
                          </a:rPr>
                          <m:t>𝑛</m:t>
                        </m:r>
                      </m:e>
                      <m:sup>
                        <m:r>
                          <a:rPr lang="en-CA" b="0" i="1" smtClean="0">
                            <a:latin typeface="Cambria Math" panose="02040503050406030204" pitchFamily="18" charset="0"/>
                          </a:rPr>
                          <m:t>2.376</m:t>
                        </m:r>
                      </m:sup>
                    </m:sSup>
                    <m:r>
                      <a:rPr lang="en-CA" b="0" i="1" smtClean="0">
                        <a:latin typeface="Cambria Math" panose="02040503050406030204" pitchFamily="18" charset="0"/>
                      </a:rPr>
                      <m:t>≈3.2</m:t>
                    </m:r>
                  </m:oMath>
                </a14:m>
                <a:r>
                  <a:rPr lang="en-CA" dirty="0"/>
                  <a:t> billion</a:t>
                </a:r>
              </a:p>
              <a:p>
                <a:pPr algn="ctr"/>
                <a14:m>
                  <m:oMath xmlns:m="http://schemas.openxmlformats.org/officeDocument/2006/math">
                    <m:sSup>
                      <m:sSupPr>
                        <m:ctrlPr>
                          <a:rPr lang="en-CA" i="1">
                            <a:latin typeface="Cambria Math" panose="02040503050406030204" pitchFamily="18" charset="0"/>
                          </a:rPr>
                        </m:ctrlPr>
                      </m:sSupPr>
                      <m:e>
                        <m:r>
                          <a:rPr lang="en-CA" i="1">
                            <a:latin typeface="Cambria Math" panose="02040503050406030204" pitchFamily="18" charset="0"/>
                          </a:rPr>
                          <m:t>𝑛</m:t>
                        </m:r>
                      </m:e>
                      <m:sup>
                        <m:r>
                          <a:rPr lang="en-CA" b="0" i="1" smtClean="0">
                            <a:latin typeface="Cambria Math" panose="02040503050406030204" pitchFamily="18" charset="0"/>
                          </a:rPr>
                          <m:t>3</m:t>
                        </m:r>
                      </m:sup>
                    </m:sSup>
                    <m:r>
                      <a:rPr lang="en-CA" b="0" i="1" smtClean="0">
                        <a:latin typeface="Cambria Math" panose="02040503050406030204" pitchFamily="18" charset="0"/>
                      </a:rPr>
                      <m:t>=1</m:t>
                    </m:r>
                  </m:oMath>
                </a14:m>
                <a:r>
                  <a:rPr lang="en-CA" dirty="0"/>
                  <a:t> trillion (~312x)</a:t>
                </a:r>
              </a:p>
            </p:txBody>
          </p:sp>
        </mc:Choice>
        <mc:Fallback xmlns="">
          <p:sp>
            <p:nvSpPr>
              <p:cNvPr id="11" name="Flowchart: Process 10"/>
              <p:cNvSpPr>
                <a:spLocks noRot="1" noChangeAspect="1" noMove="1" noResize="1" noEditPoints="1" noAdjustHandles="1" noChangeArrowheads="1" noChangeShapeType="1" noTextEdit="1"/>
              </p:cNvSpPr>
              <p:nvPr/>
            </p:nvSpPr>
            <p:spPr>
              <a:xfrm>
                <a:off x="6034584" y="3288721"/>
                <a:ext cx="2897632" cy="979424"/>
              </a:xfrm>
              <a:prstGeom prst="flowChartProcess">
                <a:avLst/>
              </a:prstGeom>
              <a:blipFill>
                <a:blip r:embed="rId6"/>
                <a:stretch>
                  <a:fillRect b="-5488"/>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19C3EBAE-8133-3E2E-AAA7-2660C4E6E9F8}"/>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3782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Brute force algorithm</a:t>
            </a:r>
          </a:p>
        </p:txBody>
      </p:sp>
      <p:sp>
        <p:nvSpPr>
          <p:cNvPr id="4" name="Rectangle 3"/>
          <p:cNvSpPr/>
          <p:nvPr/>
        </p:nvSpPr>
        <p:spPr>
          <a:xfrm>
            <a:off x="6623000" y="4403313"/>
            <a:ext cx="3448196" cy="1165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Let’s come up with a </a:t>
            </a:r>
            <a:r>
              <a:rPr lang="en-CA" sz="2400" b="1" dirty="0"/>
              <a:t>better </a:t>
            </a:r>
            <a:r>
              <a:rPr lang="en-CA" sz="2400" dirty="0"/>
              <a:t>algorithm</a:t>
            </a:r>
          </a:p>
        </p:txBody>
      </p:sp>
      <p:sp>
        <p:nvSpPr>
          <p:cNvPr id="5" name="Rectangle 4"/>
          <p:cNvSpPr/>
          <p:nvPr/>
        </p:nvSpPr>
        <p:spPr>
          <a:xfrm>
            <a:off x="1248285" y="4403313"/>
            <a:ext cx="3448196" cy="1165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400" dirty="0"/>
              <a:t>Running time?</a:t>
            </a:r>
            <a:br>
              <a:rPr lang="en-CA" sz="2400" dirty="0"/>
            </a:br>
            <a:r>
              <a:rPr lang="en-CA" sz="2400" dirty="0"/>
              <a:t>(unit cost)</a:t>
            </a:r>
          </a:p>
        </p:txBody>
      </p:sp>
      <mc:AlternateContent xmlns:mc="http://schemas.openxmlformats.org/markup-compatibility/2006" xmlns:a14="http://schemas.microsoft.com/office/drawing/2010/main">
        <mc:Choice Requires="a14">
          <p:sp>
            <p:nvSpPr>
              <p:cNvPr id="6" name="Rectangle 5"/>
              <p:cNvSpPr/>
              <p:nvPr/>
            </p:nvSpPr>
            <p:spPr>
              <a:xfrm>
                <a:off x="4921007" y="4403313"/>
                <a:ext cx="1477467" cy="11656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b="1" i="1" dirty="0" smtClean="0">
                          <a:latin typeface="Cambria Math" panose="02040503050406030204" pitchFamily="18" charset="0"/>
                        </a:rPr>
                        <m:t>𝑶</m:t>
                      </m:r>
                      <m:r>
                        <a:rPr lang="en-CA" sz="2400" b="1" i="1" dirty="0" smtClean="0">
                          <a:latin typeface="Cambria Math" panose="02040503050406030204" pitchFamily="18" charset="0"/>
                        </a:rPr>
                        <m:t>(</m:t>
                      </m:r>
                      <m:r>
                        <a:rPr lang="en-CA" sz="2400" b="1" i="1" dirty="0" smtClean="0">
                          <a:latin typeface="Cambria Math" panose="02040503050406030204" pitchFamily="18" charset="0"/>
                        </a:rPr>
                        <m:t>𝒏</m:t>
                      </m:r>
                      <m:r>
                        <a:rPr lang="en-CA" sz="2400" b="1" i="1" baseline="30000" dirty="0" smtClean="0">
                          <a:latin typeface="Cambria Math" panose="02040503050406030204" pitchFamily="18" charset="0"/>
                        </a:rPr>
                        <m:t>𝟐</m:t>
                      </m:r>
                      <m:r>
                        <a:rPr lang="en-CA" sz="2400" b="1" i="1" dirty="0" smtClean="0">
                          <a:latin typeface="Cambria Math" panose="02040503050406030204" pitchFamily="18" charset="0"/>
                        </a:rPr>
                        <m:t>)</m:t>
                      </m:r>
                    </m:oMath>
                  </m:oMathPara>
                </a14:m>
                <a:endParaRPr lang="en-CA" sz="2400" b="1" dirty="0"/>
              </a:p>
            </p:txBody>
          </p:sp>
        </mc:Choice>
        <mc:Fallback xmlns="">
          <p:sp>
            <p:nvSpPr>
              <p:cNvPr id="6" name="Rectangle 5"/>
              <p:cNvSpPr>
                <a:spLocks noRot="1" noChangeAspect="1" noMove="1" noResize="1" noEditPoints="1" noAdjustHandles="1" noChangeArrowheads="1" noChangeShapeType="1" noTextEdit="1"/>
              </p:cNvSpPr>
              <p:nvPr/>
            </p:nvSpPr>
            <p:spPr>
              <a:xfrm>
                <a:off x="4921007" y="4403313"/>
                <a:ext cx="1477467" cy="1165686"/>
              </a:xfrm>
              <a:prstGeom prst="rect">
                <a:avLst/>
              </a:prstGeom>
              <a:blipFill>
                <a:blip r:embed="rId2"/>
                <a:stretch>
                  <a:fillRect/>
                </a:stretch>
              </a:blipFill>
            </p:spPr>
            <p:txBody>
              <a:bodyPr/>
              <a:lstStyle/>
              <a:p>
                <a:r>
                  <a:rPr lang="en-CA">
                    <a:noFill/>
                  </a:rPr>
                  <a:t> </a:t>
                </a:r>
              </a:p>
            </p:txBody>
          </p:sp>
        </mc:Fallback>
      </mc:AlternateContent>
      <p:pic>
        <p:nvPicPr>
          <p:cNvPr id="7" name="Picture 6">
            <a:extLst>
              <a:ext uri="{FF2B5EF4-FFF2-40B4-BE49-F238E27FC236}">
                <a16:creationId xmlns:a16="http://schemas.microsoft.com/office/drawing/2014/main" id="{E7427BB7-DC67-4282-AA01-FEEECF27DDAE}"/>
              </a:ext>
            </a:extLst>
          </p:cNvPr>
          <p:cNvPicPr>
            <a:picLocks noChangeAspect="1"/>
          </p:cNvPicPr>
          <p:nvPr/>
        </p:nvPicPr>
        <p:blipFill>
          <a:blip r:embed="rId3"/>
          <a:stretch>
            <a:fillRect/>
          </a:stretch>
        </p:blipFill>
        <p:spPr>
          <a:xfrm>
            <a:off x="1206611" y="1420480"/>
            <a:ext cx="8046360" cy="2413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598E8B0F-1221-4F5E-69AE-EADBB980B08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001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343" b="50751"/>
          <a:stretch/>
        </p:blipFill>
        <p:spPr>
          <a:xfrm>
            <a:off x="1553103" y="194441"/>
            <a:ext cx="8970179" cy="22597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3" name="Group 2">
            <a:extLst>
              <a:ext uri="{FF2B5EF4-FFF2-40B4-BE49-F238E27FC236}">
                <a16:creationId xmlns:a16="http://schemas.microsoft.com/office/drawing/2014/main" id="{0E117E0C-D820-4495-A0B9-A15FBAACCD49}"/>
              </a:ext>
            </a:extLst>
          </p:cNvPr>
          <p:cNvGrpSpPr/>
          <p:nvPr/>
        </p:nvGrpSpPr>
        <p:grpSpPr>
          <a:xfrm>
            <a:off x="3548413" y="2862029"/>
            <a:ext cx="4492126" cy="2512557"/>
            <a:chOff x="2171932" y="2603587"/>
            <a:chExt cx="4492126" cy="2512557"/>
          </a:xfrm>
        </p:grpSpPr>
        <p:cxnSp>
          <p:nvCxnSpPr>
            <p:cNvPr id="5" name="Straight Arrow Connector 4">
              <a:extLst>
                <a:ext uri="{FF2B5EF4-FFF2-40B4-BE49-F238E27FC236}">
                  <a16:creationId xmlns:a16="http://schemas.microsoft.com/office/drawing/2014/main" id="{52B64FEE-51C3-4262-B217-7DCC63A62361}"/>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EEC612E-842C-47DD-B667-C02041F958F1}"/>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04E578-9A16-4FA4-A3F3-B4B0EDC3BEB0}"/>
                    </a:ext>
                  </a:extLst>
                </p:cNvPr>
                <p:cNvSpPr txBox="1"/>
                <p:nvPr/>
              </p:nvSpPr>
              <p:spPr>
                <a:xfrm>
                  <a:off x="611172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7" name="TextBox 6">
                  <a:extLst>
                    <a:ext uri="{FF2B5EF4-FFF2-40B4-BE49-F238E27FC236}">
                      <a16:creationId xmlns:a16="http://schemas.microsoft.com/office/drawing/2014/main" id="{4504E578-9A16-4FA4-A3F3-B4B0EDC3BEB0}"/>
                    </a:ext>
                  </a:extLst>
                </p:cNvPr>
                <p:cNvSpPr txBox="1">
                  <a:spLocks noRot="1" noChangeAspect="1" noMove="1" noResize="1" noEditPoints="1" noAdjustHandles="1" noChangeArrowheads="1" noChangeShapeType="1" noTextEdit="1"/>
                </p:cNvSpPr>
                <p:nvPr/>
              </p:nvSpPr>
              <p:spPr>
                <a:xfrm>
                  <a:off x="611172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1A2732-8A0A-4D0C-AE4D-EA5434F509F3}"/>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0" name="TextBox 19">
                  <a:extLst>
                    <a:ext uri="{FF2B5EF4-FFF2-40B4-BE49-F238E27FC236}">
                      <a16:creationId xmlns:a16="http://schemas.microsoft.com/office/drawing/2014/main" id="{729913D9-232F-4CF9-9B77-39A46577C40D}"/>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8197"/>
                  </a:stretch>
                </a:blipFill>
              </p:spPr>
              <p:txBody>
                <a:bodyPr/>
                <a:lstStyle/>
                <a:p>
                  <a:r>
                    <a:rPr lang="en-CA">
                      <a:noFill/>
                    </a:rPr>
                    <a:t> </a:t>
                  </a:r>
                </a:p>
              </p:txBody>
            </p:sp>
          </mc:Fallback>
        </mc:AlternateContent>
      </p:grpSp>
      <p:sp>
        <p:nvSpPr>
          <p:cNvPr id="9" name="Oval 8">
            <a:extLst>
              <a:ext uri="{FF2B5EF4-FFF2-40B4-BE49-F238E27FC236}">
                <a16:creationId xmlns:a16="http://schemas.microsoft.com/office/drawing/2014/main" id="{A24A70DF-0CF9-41F0-8E09-212EDBA71229}"/>
              </a:ext>
            </a:extLst>
          </p:cNvPr>
          <p:cNvSpPr/>
          <p:nvPr/>
        </p:nvSpPr>
        <p:spPr>
          <a:xfrm>
            <a:off x="3824578" y="350855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76276FC7-70DF-4BF2-83B9-53A3EA4E9293}"/>
              </a:ext>
            </a:extLst>
          </p:cNvPr>
          <p:cNvSpPr/>
          <p:nvPr/>
        </p:nvSpPr>
        <p:spPr>
          <a:xfrm>
            <a:off x="4237558" y="365167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1CEEC2D5-A68C-4946-ABDC-0534DBF94225}"/>
              </a:ext>
            </a:extLst>
          </p:cNvPr>
          <p:cNvSpPr/>
          <p:nvPr/>
        </p:nvSpPr>
        <p:spPr>
          <a:xfrm>
            <a:off x="4043890" y="384572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9673E49A-D91E-42F2-B437-EE1D024BBD05}"/>
              </a:ext>
            </a:extLst>
          </p:cNvPr>
          <p:cNvSpPr/>
          <p:nvPr/>
        </p:nvSpPr>
        <p:spPr>
          <a:xfrm>
            <a:off x="4240085" y="409369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5F0BD409-D867-43D7-96B2-A3D50F2C4285}"/>
              </a:ext>
            </a:extLst>
          </p:cNvPr>
          <p:cNvSpPr/>
          <p:nvPr/>
        </p:nvSpPr>
        <p:spPr>
          <a:xfrm>
            <a:off x="4431809" y="327718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48781C22-6234-4833-AC40-486F7912F489}"/>
              </a:ext>
            </a:extLst>
          </p:cNvPr>
          <p:cNvSpPr/>
          <p:nvPr/>
        </p:nvSpPr>
        <p:spPr>
          <a:xfrm>
            <a:off x="4815573" y="404257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594E89F3-9B51-4744-AFCB-5323F0B254D5}"/>
              </a:ext>
            </a:extLst>
          </p:cNvPr>
          <p:cNvSpPr/>
          <p:nvPr/>
        </p:nvSpPr>
        <p:spPr>
          <a:xfrm>
            <a:off x="4431808" y="4413319"/>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3AF44AD-450D-499E-A7C2-DB56EE6B857B}"/>
              </a:ext>
            </a:extLst>
          </p:cNvPr>
          <p:cNvSpPr/>
          <p:nvPr/>
        </p:nvSpPr>
        <p:spPr>
          <a:xfrm>
            <a:off x="4046417" y="478547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AFC2E4B3-F243-450D-9BBA-2B0E5BAD036B}"/>
              </a:ext>
            </a:extLst>
          </p:cNvPr>
          <p:cNvSpPr/>
          <p:nvPr/>
        </p:nvSpPr>
        <p:spPr>
          <a:xfrm>
            <a:off x="5559048" y="442325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ACECC92B-9192-4189-997B-34A9AB0F3ABF}"/>
              </a:ext>
            </a:extLst>
          </p:cNvPr>
          <p:cNvSpPr/>
          <p:nvPr/>
        </p:nvSpPr>
        <p:spPr>
          <a:xfrm>
            <a:off x="5381539" y="483564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2906AA99-B4B9-4EC5-A025-EA90E4D58169}"/>
              </a:ext>
            </a:extLst>
          </p:cNvPr>
          <p:cNvSpPr/>
          <p:nvPr/>
        </p:nvSpPr>
        <p:spPr>
          <a:xfrm>
            <a:off x="5753662" y="500088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2F6C7AE8-B456-4626-8906-C9EB9257352F}"/>
              </a:ext>
            </a:extLst>
          </p:cNvPr>
          <p:cNvSpPr/>
          <p:nvPr/>
        </p:nvSpPr>
        <p:spPr>
          <a:xfrm>
            <a:off x="6696859" y="500088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841A982F-D46B-4345-BBE3-2B4A8F1E71E9}"/>
              </a:ext>
            </a:extLst>
          </p:cNvPr>
          <p:cNvSpPr/>
          <p:nvPr/>
        </p:nvSpPr>
        <p:spPr>
          <a:xfrm>
            <a:off x="5343215" y="390215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3B7BED08-3668-4A9C-8A9B-A2ACFC1634B4}"/>
              </a:ext>
            </a:extLst>
          </p:cNvPr>
          <p:cNvSpPr/>
          <p:nvPr/>
        </p:nvSpPr>
        <p:spPr>
          <a:xfrm>
            <a:off x="6506976" y="424453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82F21295-EF35-4A81-ADBC-AE3482390215}"/>
              </a:ext>
            </a:extLst>
          </p:cNvPr>
          <p:cNvSpPr/>
          <p:nvPr/>
        </p:nvSpPr>
        <p:spPr>
          <a:xfrm>
            <a:off x="7421751" y="480559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9A748511-FA77-4D47-A941-5836CCD6A10B}"/>
              </a:ext>
            </a:extLst>
          </p:cNvPr>
          <p:cNvSpPr/>
          <p:nvPr/>
        </p:nvSpPr>
        <p:spPr>
          <a:xfrm>
            <a:off x="3603804" y="4094828"/>
            <a:ext cx="1266367" cy="1271786"/>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6395410F-E8E7-4E39-92BA-3CCC8F98E416}"/>
              </a:ext>
            </a:extLst>
          </p:cNvPr>
          <p:cNvSpPr/>
          <p:nvPr/>
        </p:nvSpPr>
        <p:spPr>
          <a:xfrm>
            <a:off x="4819998" y="4034605"/>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1C90385A-2293-45F8-BE27-EF25EF1A54F8}"/>
              </a:ext>
            </a:extLst>
          </p:cNvPr>
          <p:cNvSpPr/>
          <p:nvPr/>
        </p:nvSpPr>
        <p:spPr>
          <a:xfrm>
            <a:off x="3610082" y="3959432"/>
            <a:ext cx="1794009" cy="1407181"/>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768C7458-D775-40E3-8FE8-CA40CE393D79}"/>
              </a:ext>
            </a:extLst>
          </p:cNvPr>
          <p:cNvSpPr/>
          <p:nvPr/>
        </p:nvSpPr>
        <p:spPr>
          <a:xfrm>
            <a:off x="5353918" y="3899210"/>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37E7B9F1-F1AB-44A9-B7D0-7CE27898E6D4}"/>
              </a:ext>
            </a:extLst>
          </p:cNvPr>
          <p:cNvSpPr/>
          <p:nvPr/>
        </p:nvSpPr>
        <p:spPr>
          <a:xfrm>
            <a:off x="3610081" y="3336654"/>
            <a:ext cx="873496" cy="2045899"/>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4EFA9F05-E902-487E-A401-EDC7C064F9C4}"/>
              </a:ext>
            </a:extLst>
          </p:cNvPr>
          <p:cNvSpPr/>
          <p:nvPr/>
        </p:nvSpPr>
        <p:spPr>
          <a:xfrm>
            <a:off x="4433404" y="3276432"/>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9DBB98FB-F58E-4BF7-BEDF-93FD958CF8E4}"/>
              </a:ext>
            </a:extLst>
          </p:cNvPr>
          <p:cNvSpPr/>
          <p:nvPr/>
        </p:nvSpPr>
        <p:spPr>
          <a:xfrm>
            <a:off x="5352589" y="3902651"/>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00115FDC-B789-4E79-B8E1-5204CF389E9A}"/>
              </a:ext>
            </a:extLst>
          </p:cNvPr>
          <p:cNvSpPr/>
          <p:nvPr/>
        </p:nvSpPr>
        <p:spPr>
          <a:xfrm>
            <a:off x="3597779" y="4303342"/>
            <a:ext cx="2965396" cy="1063272"/>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E1D8EC19-9C9E-4D41-ACF7-DC9C25EAC49B}"/>
              </a:ext>
            </a:extLst>
          </p:cNvPr>
          <p:cNvSpPr/>
          <p:nvPr/>
        </p:nvSpPr>
        <p:spPr>
          <a:xfrm>
            <a:off x="6513002" y="4243119"/>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431A811B-7B05-4420-94C8-6ABCA1F58D71}"/>
              </a:ext>
            </a:extLst>
          </p:cNvPr>
          <p:cNvSpPr/>
          <p:nvPr/>
        </p:nvSpPr>
        <p:spPr>
          <a:xfrm>
            <a:off x="3593796" y="4857846"/>
            <a:ext cx="3883710" cy="508767"/>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6BAE5C5E-782A-4511-B818-D2C7271F5784}"/>
              </a:ext>
            </a:extLst>
          </p:cNvPr>
          <p:cNvSpPr/>
          <p:nvPr/>
        </p:nvSpPr>
        <p:spPr>
          <a:xfrm>
            <a:off x="7427333" y="4797624"/>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cxnSp>
        <p:nvCxnSpPr>
          <p:cNvPr id="35" name="Straight Connector 34">
            <a:extLst>
              <a:ext uri="{FF2B5EF4-FFF2-40B4-BE49-F238E27FC236}">
                <a16:creationId xmlns:a16="http://schemas.microsoft.com/office/drawing/2014/main" id="{B8E277B5-A1AB-4F55-A063-565CBE15C132}"/>
              </a:ext>
            </a:extLst>
          </p:cNvPr>
          <p:cNvCxnSpPr>
            <a:endCxn id="29" idx="2"/>
          </p:cNvCxnSpPr>
          <p:nvPr/>
        </p:nvCxnSpPr>
        <p:spPr>
          <a:xfrm flipV="1">
            <a:off x="3593796" y="3333286"/>
            <a:ext cx="839608" cy="33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EC7732-F6D9-45D5-B4CA-3A3965BD1B30}"/>
              </a:ext>
            </a:extLst>
          </p:cNvPr>
          <p:cNvCxnSpPr>
            <a:cxnSpLocks/>
            <a:endCxn id="29" idx="4"/>
          </p:cNvCxnSpPr>
          <p:nvPr/>
        </p:nvCxnSpPr>
        <p:spPr>
          <a:xfrm flipV="1">
            <a:off x="4483577" y="3390139"/>
            <a:ext cx="6681" cy="561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A37C80-9CA6-40FA-A0A2-6D0F2674666C}"/>
              </a:ext>
            </a:extLst>
          </p:cNvPr>
          <p:cNvCxnSpPr/>
          <p:nvPr/>
        </p:nvCxnSpPr>
        <p:spPr>
          <a:xfrm flipV="1">
            <a:off x="4516179" y="3955309"/>
            <a:ext cx="839608" cy="33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006CB2E-9E5C-4189-B25D-995416FDC507}"/>
              </a:ext>
            </a:extLst>
          </p:cNvPr>
          <p:cNvCxnSpPr>
            <a:cxnSpLocks/>
          </p:cNvCxnSpPr>
          <p:nvPr/>
        </p:nvCxnSpPr>
        <p:spPr>
          <a:xfrm>
            <a:off x="5423608" y="4308479"/>
            <a:ext cx="107734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E23CC7F-EA24-45DE-AB8C-A9B1EACA7A6C}"/>
              </a:ext>
            </a:extLst>
          </p:cNvPr>
          <p:cNvCxnSpPr/>
          <p:nvPr/>
        </p:nvCxnSpPr>
        <p:spPr>
          <a:xfrm flipV="1">
            <a:off x="6573877" y="4856427"/>
            <a:ext cx="839608" cy="33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B4F3799-ED3C-41C3-B9BB-34A0DE1E8209}"/>
              </a:ext>
            </a:extLst>
          </p:cNvPr>
          <p:cNvCxnSpPr>
            <a:cxnSpLocks/>
          </p:cNvCxnSpPr>
          <p:nvPr/>
        </p:nvCxnSpPr>
        <p:spPr>
          <a:xfrm flipV="1">
            <a:off x="5398472" y="3992571"/>
            <a:ext cx="6840" cy="3027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49F972-CC60-47F2-90D6-49E4E20819B8}"/>
              </a:ext>
            </a:extLst>
          </p:cNvPr>
          <p:cNvCxnSpPr>
            <a:cxnSpLocks/>
          </p:cNvCxnSpPr>
          <p:nvPr/>
        </p:nvCxnSpPr>
        <p:spPr>
          <a:xfrm flipV="1">
            <a:off x="6570536" y="4314317"/>
            <a:ext cx="6681" cy="5613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1BCF34-2C1E-42F4-BD70-8202EC9700DA}"/>
              </a:ext>
            </a:extLst>
          </p:cNvPr>
          <p:cNvCxnSpPr>
            <a:cxnSpLocks/>
          </p:cNvCxnSpPr>
          <p:nvPr/>
        </p:nvCxnSpPr>
        <p:spPr>
          <a:xfrm flipV="1">
            <a:off x="7474166" y="4881561"/>
            <a:ext cx="0" cy="4850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27E00B6-015E-8831-07CE-8C26567D423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64625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 decomposition</a:t>
            </a:r>
          </a:p>
        </p:txBody>
      </p:sp>
      <p:pic>
        <p:nvPicPr>
          <p:cNvPr id="4" name="Picture 3"/>
          <p:cNvPicPr>
            <a:picLocks noChangeAspect="1"/>
          </p:cNvPicPr>
          <p:nvPr/>
        </p:nvPicPr>
        <p:blipFill rotWithShape="1">
          <a:blip r:embed="rId2"/>
          <a:srcRect t="17309" b="66862"/>
          <a:stretch/>
        </p:blipFill>
        <p:spPr>
          <a:xfrm>
            <a:off x="1346541" y="1303551"/>
            <a:ext cx="9243173" cy="9179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6" name="Group 5">
            <a:extLst>
              <a:ext uri="{FF2B5EF4-FFF2-40B4-BE49-F238E27FC236}">
                <a16:creationId xmlns:a16="http://schemas.microsoft.com/office/drawing/2014/main" id="{005BECA9-46EF-439C-8E99-79487F56F809}"/>
              </a:ext>
            </a:extLst>
          </p:cNvPr>
          <p:cNvGrpSpPr/>
          <p:nvPr/>
        </p:nvGrpSpPr>
        <p:grpSpPr>
          <a:xfrm>
            <a:off x="3304069" y="3041892"/>
            <a:ext cx="4204676" cy="2512557"/>
            <a:chOff x="7574298" y="867346"/>
            <a:chExt cx="4204676" cy="2512557"/>
          </a:xfrm>
        </p:grpSpPr>
        <p:grpSp>
          <p:nvGrpSpPr>
            <p:cNvPr id="7" name="Group 6">
              <a:extLst>
                <a:ext uri="{FF2B5EF4-FFF2-40B4-BE49-F238E27FC236}">
                  <a16:creationId xmlns:a16="http://schemas.microsoft.com/office/drawing/2014/main" id="{CFA43DFA-673A-465F-87F7-B97E93033778}"/>
                </a:ext>
              </a:extLst>
            </p:cNvPr>
            <p:cNvGrpSpPr/>
            <p:nvPr/>
          </p:nvGrpSpPr>
          <p:grpSpPr>
            <a:xfrm>
              <a:off x="7574298" y="867346"/>
              <a:ext cx="4204676" cy="2512557"/>
              <a:chOff x="2171932" y="2603587"/>
              <a:chExt cx="4204676" cy="2512557"/>
            </a:xfrm>
          </p:grpSpPr>
          <p:cxnSp>
            <p:nvCxnSpPr>
              <p:cNvPr id="28" name="Straight Arrow Connector 27">
                <a:extLst>
                  <a:ext uri="{FF2B5EF4-FFF2-40B4-BE49-F238E27FC236}">
                    <a16:creationId xmlns:a16="http://schemas.microsoft.com/office/drawing/2014/main" id="{6243A3B9-AA7A-4B9E-AFA7-25E245CD67F4}"/>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894E0FA-11DB-408A-B4FE-8DE75415770E}"/>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E7F6E72-432A-4617-B40B-7969B8E0BAF7}"/>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22" name="TextBox 21">
                    <a:extLst>
                      <a:ext uri="{FF2B5EF4-FFF2-40B4-BE49-F238E27FC236}">
                        <a16:creationId xmlns:a16="http://schemas.microsoft.com/office/drawing/2014/main" id="{4ADD3C8C-2C29-413B-8506-0087888A800A}"/>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FBD744D-FFE4-4AEC-B210-C029A21D3C17}"/>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8" name="Oval 7">
              <a:extLst>
                <a:ext uri="{FF2B5EF4-FFF2-40B4-BE49-F238E27FC236}">
                  <a16:creationId xmlns:a16="http://schemas.microsoft.com/office/drawing/2014/main" id="{AC8A0460-C54D-4F44-AAFE-B4DF62DBDA64}"/>
                </a:ext>
              </a:extLst>
            </p:cNvPr>
            <p:cNvSpPr/>
            <p:nvPr/>
          </p:nvSpPr>
          <p:spPr>
            <a:xfrm>
              <a:off x="7850463" y="151386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1</a:t>
              </a:r>
            </a:p>
          </p:txBody>
        </p:sp>
        <p:sp>
          <p:nvSpPr>
            <p:cNvPr id="9" name="Oval 8">
              <a:extLst>
                <a:ext uri="{FF2B5EF4-FFF2-40B4-BE49-F238E27FC236}">
                  <a16:creationId xmlns:a16="http://schemas.microsoft.com/office/drawing/2014/main" id="{58671AA4-13C2-4FD3-B24D-1F73A8ADBA01}"/>
                </a:ext>
              </a:extLst>
            </p:cNvPr>
            <p:cNvSpPr/>
            <p:nvPr/>
          </p:nvSpPr>
          <p:spPr>
            <a:xfrm>
              <a:off x="8263443" y="165699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4</a:t>
              </a:r>
            </a:p>
          </p:txBody>
        </p:sp>
        <p:sp>
          <p:nvSpPr>
            <p:cNvPr id="10" name="Oval 9">
              <a:extLst>
                <a:ext uri="{FF2B5EF4-FFF2-40B4-BE49-F238E27FC236}">
                  <a16:creationId xmlns:a16="http://schemas.microsoft.com/office/drawing/2014/main" id="{7B60B7C8-7654-4767-BDAC-5A2FA2C8C579}"/>
                </a:ext>
              </a:extLst>
            </p:cNvPr>
            <p:cNvSpPr/>
            <p:nvPr/>
          </p:nvSpPr>
          <p:spPr>
            <a:xfrm>
              <a:off x="8131369" y="185104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3</a:t>
              </a:r>
            </a:p>
          </p:txBody>
        </p:sp>
        <p:sp>
          <p:nvSpPr>
            <p:cNvPr id="11" name="Oval 10">
              <a:extLst>
                <a:ext uri="{FF2B5EF4-FFF2-40B4-BE49-F238E27FC236}">
                  <a16:creationId xmlns:a16="http://schemas.microsoft.com/office/drawing/2014/main" id="{6FDE8FDC-9BF1-4461-8630-976CA948DE04}"/>
                </a:ext>
              </a:extLst>
            </p:cNvPr>
            <p:cNvSpPr/>
            <p:nvPr/>
          </p:nvSpPr>
          <p:spPr>
            <a:xfrm>
              <a:off x="8322826" y="209901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5</a:t>
              </a:r>
            </a:p>
          </p:txBody>
        </p:sp>
        <p:sp>
          <p:nvSpPr>
            <p:cNvPr id="12" name="Oval 11">
              <a:extLst>
                <a:ext uri="{FF2B5EF4-FFF2-40B4-BE49-F238E27FC236}">
                  <a16:creationId xmlns:a16="http://schemas.microsoft.com/office/drawing/2014/main" id="{AFA9AF62-1A21-4585-8E75-CC6A2B1B916C}"/>
                </a:ext>
              </a:extLst>
            </p:cNvPr>
            <p:cNvSpPr/>
            <p:nvPr/>
          </p:nvSpPr>
          <p:spPr>
            <a:xfrm>
              <a:off x="8588698" y="128250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7</a:t>
              </a:r>
            </a:p>
          </p:txBody>
        </p:sp>
        <p:sp>
          <p:nvSpPr>
            <p:cNvPr id="13" name="Oval 12">
              <a:extLst>
                <a:ext uri="{FF2B5EF4-FFF2-40B4-BE49-F238E27FC236}">
                  <a16:creationId xmlns:a16="http://schemas.microsoft.com/office/drawing/2014/main" id="{1F801820-A453-4CFF-BCEB-49971B9D6127}"/>
                </a:ext>
              </a:extLst>
            </p:cNvPr>
            <p:cNvSpPr/>
            <p:nvPr/>
          </p:nvSpPr>
          <p:spPr>
            <a:xfrm>
              <a:off x="8841458" y="204789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8</a:t>
              </a:r>
            </a:p>
          </p:txBody>
        </p:sp>
        <p:sp>
          <p:nvSpPr>
            <p:cNvPr id="14" name="Oval 13">
              <a:extLst>
                <a:ext uri="{FF2B5EF4-FFF2-40B4-BE49-F238E27FC236}">
                  <a16:creationId xmlns:a16="http://schemas.microsoft.com/office/drawing/2014/main" id="{15895DC8-789A-4224-8475-1B0AA14E2813}"/>
                </a:ext>
              </a:extLst>
            </p:cNvPr>
            <p:cNvSpPr/>
            <p:nvPr/>
          </p:nvSpPr>
          <p:spPr>
            <a:xfrm>
              <a:off x="8457693" y="241863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6</a:t>
              </a:r>
            </a:p>
          </p:txBody>
        </p:sp>
        <p:sp>
          <p:nvSpPr>
            <p:cNvPr id="15" name="Oval 14">
              <a:extLst>
                <a:ext uri="{FF2B5EF4-FFF2-40B4-BE49-F238E27FC236}">
                  <a16:creationId xmlns:a16="http://schemas.microsoft.com/office/drawing/2014/main" id="{0E4D7BE8-D646-4993-834A-4731AD627A6E}"/>
                </a:ext>
              </a:extLst>
            </p:cNvPr>
            <p:cNvSpPr/>
            <p:nvPr/>
          </p:nvSpPr>
          <p:spPr>
            <a:xfrm>
              <a:off x="8072302" y="279079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2</a:t>
              </a:r>
            </a:p>
          </p:txBody>
        </p:sp>
        <p:sp>
          <p:nvSpPr>
            <p:cNvPr id="16" name="Oval 15">
              <a:extLst>
                <a:ext uri="{FF2B5EF4-FFF2-40B4-BE49-F238E27FC236}">
                  <a16:creationId xmlns:a16="http://schemas.microsoft.com/office/drawing/2014/main" id="{773F2B83-B844-4567-B5B7-A31514191C07}"/>
                </a:ext>
              </a:extLst>
            </p:cNvPr>
            <p:cNvSpPr/>
            <p:nvPr/>
          </p:nvSpPr>
          <p:spPr>
            <a:xfrm>
              <a:off x="9584933" y="242857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11</a:t>
              </a:r>
            </a:p>
          </p:txBody>
        </p:sp>
        <p:sp>
          <p:nvSpPr>
            <p:cNvPr id="17" name="Oval 16">
              <a:extLst>
                <a:ext uri="{FF2B5EF4-FFF2-40B4-BE49-F238E27FC236}">
                  <a16:creationId xmlns:a16="http://schemas.microsoft.com/office/drawing/2014/main" id="{87D3C0AA-19C2-4233-9CB0-099E97385DED}"/>
                </a:ext>
              </a:extLst>
            </p:cNvPr>
            <p:cNvSpPr/>
            <p:nvPr/>
          </p:nvSpPr>
          <p:spPr>
            <a:xfrm>
              <a:off x="9454804" y="284096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10</a:t>
              </a:r>
            </a:p>
          </p:txBody>
        </p:sp>
        <p:sp>
          <p:nvSpPr>
            <p:cNvPr id="18" name="Oval 17">
              <a:extLst>
                <a:ext uri="{FF2B5EF4-FFF2-40B4-BE49-F238E27FC236}">
                  <a16:creationId xmlns:a16="http://schemas.microsoft.com/office/drawing/2014/main" id="{C69F7378-506C-48CB-8236-FD6931AF8B4A}"/>
                </a:ext>
              </a:extLst>
            </p:cNvPr>
            <p:cNvSpPr/>
            <p:nvPr/>
          </p:nvSpPr>
          <p:spPr>
            <a:xfrm>
              <a:off x="9779547" y="300620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13</a:t>
              </a:r>
            </a:p>
          </p:txBody>
        </p:sp>
        <p:sp>
          <p:nvSpPr>
            <p:cNvPr id="19" name="Oval 18">
              <a:extLst>
                <a:ext uri="{FF2B5EF4-FFF2-40B4-BE49-F238E27FC236}">
                  <a16:creationId xmlns:a16="http://schemas.microsoft.com/office/drawing/2014/main" id="{2E27486D-5259-485B-8175-0AA6443E7D17}"/>
                </a:ext>
              </a:extLst>
            </p:cNvPr>
            <p:cNvSpPr/>
            <p:nvPr/>
          </p:nvSpPr>
          <p:spPr>
            <a:xfrm>
              <a:off x="10722744" y="300620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15</a:t>
              </a:r>
            </a:p>
          </p:txBody>
        </p:sp>
        <p:sp>
          <p:nvSpPr>
            <p:cNvPr id="20" name="Oval 19">
              <a:extLst>
                <a:ext uri="{FF2B5EF4-FFF2-40B4-BE49-F238E27FC236}">
                  <a16:creationId xmlns:a16="http://schemas.microsoft.com/office/drawing/2014/main" id="{3EA49FB4-B0AA-4416-B879-573656F8A705}"/>
                </a:ext>
              </a:extLst>
            </p:cNvPr>
            <p:cNvSpPr/>
            <p:nvPr/>
          </p:nvSpPr>
          <p:spPr>
            <a:xfrm>
              <a:off x="9369100" y="190747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9</a:t>
              </a:r>
            </a:p>
          </p:txBody>
        </p:sp>
        <p:sp>
          <p:nvSpPr>
            <p:cNvPr id="21" name="Oval 20">
              <a:extLst>
                <a:ext uri="{FF2B5EF4-FFF2-40B4-BE49-F238E27FC236}">
                  <a16:creationId xmlns:a16="http://schemas.microsoft.com/office/drawing/2014/main" id="{1763C7A4-11F6-43A7-AB61-F06512A7D993}"/>
                </a:ext>
              </a:extLst>
            </p:cNvPr>
            <p:cNvSpPr/>
            <p:nvPr/>
          </p:nvSpPr>
          <p:spPr>
            <a:xfrm>
              <a:off x="10532861" y="224985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14</a:t>
              </a:r>
            </a:p>
          </p:txBody>
        </p:sp>
        <p:sp>
          <p:nvSpPr>
            <p:cNvPr id="22" name="Oval 21">
              <a:extLst>
                <a:ext uri="{FF2B5EF4-FFF2-40B4-BE49-F238E27FC236}">
                  <a16:creationId xmlns:a16="http://schemas.microsoft.com/office/drawing/2014/main" id="{D37F6A2C-067A-40B2-A30A-456165ECE78F}"/>
                </a:ext>
              </a:extLst>
            </p:cNvPr>
            <p:cNvSpPr/>
            <p:nvPr/>
          </p:nvSpPr>
          <p:spPr>
            <a:xfrm>
              <a:off x="11447636" y="281091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16</a:t>
              </a:r>
            </a:p>
          </p:txBody>
        </p:sp>
      </p:grpSp>
      <p:sp>
        <p:nvSpPr>
          <p:cNvPr id="58" name="Oval 57">
            <a:extLst>
              <a:ext uri="{FF2B5EF4-FFF2-40B4-BE49-F238E27FC236}">
                <a16:creationId xmlns:a16="http://schemas.microsoft.com/office/drawing/2014/main" id="{EFB77C81-A55C-413B-9DF6-9D55C9848E4F}"/>
              </a:ext>
            </a:extLst>
          </p:cNvPr>
          <p:cNvSpPr/>
          <p:nvPr/>
        </p:nvSpPr>
        <p:spPr>
          <a:xfrm>
            <a:off x="5406407" y="474043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12</a:t>
            </a:r>
          </a:p>
        </p:txBody>
      </p:sp>
      <p:sp>
        <p:nvSpPr>
          <p:cNvPr id="3" name="Slide Number Placeholder 2">
            <a:extLst>
              <a:ext uri="{FF2B5EF4-FFF2-40B4-BE49-F238E27FC236}">
                <a16:creationId xmlns:a16="http://schemas.microsoft.com/office/drawing/2014/main" id="{A0C8A77A-6422-2A01-A56D-7B452922475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0363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1CE14DF1-DF0A-4E52-B2F3-691C9C9955A0}"/>
              </a:ext>
            </a:extLst>
          </p:cNvPr>
          <p:cNvGrpSpPr/>
          <p:nvPr/>
        </p:nvGrpSpPr>
        <p:grpSpPr>
          <a:xfrm>
            <a:off x="3173304" y="2992894"/>
            <a:ext cx="4204676" cy="2512557"/>
            <a:chOff x="7574298" y="867346"/>
            <a:chExt cx="4204676" cy="2512557"/>
          </a:xfrm>
        </p:grpSpPr>
        <p:grpSp>
          <p:nvGrpSpPr>
            <p:cNvPr id="62" name="Group 61">
              <a:extLst>
                <a:ext uri="{FF2B5EF4-FFF2-40B4-BE49-F238E27FC236}">
                  <a16:creationId xmlns:a16="http://schemas.microsoft.com/office/drawing/2014/main" id="{AFB0C0B9-959D-49E9-80F7-293A0054DC2F}"/>
                </a:ext>
              </a:extLst>
            </p:cNvPr>
            <p:cNvGrpSpPr/>
            <p:nvPr/>
          </p:nvGrpSpPr>
          <p:grpSpPr>
            <a:xfrm>
              <a:off x="7574298" y="867346"/>
              <a:ext cx="4204676" cy="2512557"/>
              <a:chOff x="2171932" y="2603587"/>
              <a:chExt cx="4204676" cy="2512557"/>
            </a:xfrm>
          </p:grpSpPr>
          <p:cxnSp>
            <p:nvCxnSpPr>
              <p:cNvPr id="78" name="Straight Arrow Connector 77">
                <a:extLst>
                  <a:ext uri="{FF2B5EF4-FFF2-40B4-BE49-F238E27FC236}">
                    <a16:creationId xmlns:a16="http://schemas.microsoft.com/office/drawing/2014/main" id="{E2A6B63E-DB4E-4FEC-A0E4-FFFDFAB8156A}"/>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B597F06-5605-46E6-B70D-9283D72B1A5A}"/>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0B29E7F4-1DC9-4172-85BF-B5AE1B6BFDDD}"/>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22" name="TextBox 21">
                    <a:extLst>
                      <a:ext uri="{FF2B5EF4-FFF2-40B4-BE49-F238E27FC236}">
                        <a16:creationId xmlns:a16="http://schemas.microsoft.com/office/drawing/2014/main" id="{4ADD3C8C-2C29-413B-8506-0087888A800A}"/>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F3EF2C5-7A43-476C-ADD5-1D648F3A443C}"/>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63" name="Oval 62">
              <a:extLst>
                <a:ext uri="{FF2B5EF4-FFF2-40B4-BE49-F238E27FC236}">
                  <a16:creationId xmlns:a16="http://schemas.microsoft.com/office/drawing/2014/main" id="{A7D82CD5-2380-4F7F-B988-7F3F0BD46160}"/>
                </a:ext>
              </a:extLst>
            </p:cNvPr>
            <p:cNvSpPr/>
            <p:nvPr/>
          </p:nvSpPr>
          <p:spPr>
            <a:xfrm>
              <a:off x="7850463" y="151386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1</a:t>
              </a:r>
            </a:p>
          </p:txBody>
        </p:sp>
        <p:sp>
          <p:nvSpPr>
            <p:cNvPr id="64" name="Oval 63">
              <a:extLst>
                <a:ext uri="{FF2B5EF4-FFF2-40B4-BE49-F238E27FC236}">
                  <a16:creationId xmlns:a16="http://schemas.microsoft.com/office/drawing/2014/main" id="{294554E0-0591-4806-BB81-167659A761BE}"/>
                </a:ext>
              </a:extLst>
            </p:cNvPr>
            <p:cNvSpPr/>
            <p:nvPr/>
          </p:nvSpPr>
          <p:spPr>
            <a:xfrm>
              <a:off x="8263443" y="165699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4</a:t>
              </a:r>
            </a:p>
          </p:txBody>
        </p:sp>
        <p:sp>
          <p:nvSpPr>
            <p:cNvPr id="65" name="Oval 64">
              <a:extLst>
                <a:ext uri="{FF2B5EF4-FFF2-40B4-BE49-F238E27FC236}">
                  <a16:creationId xmlns:a16="http://schemas.microsoft.com/office/drawing/2014/main" id="{C8CE5440-8DDD-4936-B23C-61654A927875}"/>
                </a:ext>
              </a:extLst>
            </p:cNvPr>
            <p:cNvSpPr/>
            <p:nvPr/>
          </p:nvSpPr>
          <p:spPr>
            <a:xfrm>
              <a:off x="8131369" y="185104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3</a:t>
              </a:r>
            </a:p>
          </p:txBody>
        </p:sp>
        <p:sp>
          <p:nvSpPr>
            <p:cNvPr id="66" name="Oval 65">
              <a:extLst>
                <a:ext uri="{FF2B5EF4-FFF2-40B4-BE49-F238E27FC236}">
                  <a16:creationId xmlns:a16="http://schemas.microsoft.com/office/drawing/2014/main" id="{923F5B06-3437-4991-A56E-B48D229117E5}"/>
                </a:ext>
              </a:extLst>
            </p:cNvPr>
            <p:cNvSpPr/>
            <p:nvPr/>
          </p:nvSpPr>
          <p:spPr>
            <a:xfrm>
              <a:off x="8322826" y="209901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5</a:t>
              </a:r>
            </a:p>
          </p:txBody>
        </p:sp>
        <p:sp>
          <p:nvSpPr>
            <p:cNvPr id="67" name="Oval 66">
              <a:extLst>
                <a:ext uri="{FF2B5EF4-FFF2-40B4-BE49-F238E27FC236}">
                  <a16:creationId xmlns:a16="http://schemas.microsoft.com/office/drawing/2014/main" id="{0EE68E92-BD59-4660-8EF7-C4F6B82DFFE9}"/>
                </a:ext>
              </a:extLst>
            </p:cNvPr>
            <p:cNvSpPr/>
            <p:nvPr/>
          </p:nvSpPr>
          <p:spPr>
            <a:xfrm>
              <a:off x="8588698" y="128250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7</a:t>
              </a:r>
            </a:p>
          </p:txBody>
        </p:sp>
        <p:sp>
          <p:nvSpPr>
            <p:cNvPr id="68" name="Oval 67">
              <a:extLst>
                <a:ext uri="{FF2B5EF4-FFF2-40B4-BE49-F238E27FC236}">
                  <a16:creationId xmlns:a16="http://schemas.microsoft.com/office/drawing/2014/main" id="{4865F1D0-1C6A-4CDC-B92E-A7E402E6FAB9}"/>
                </a:ext>
              </a:extLst>
            </p:cNvPr>
            <p:cNvSpPr/>
            <p:nvPr/>
          </p:nvSpPr>
          <p:spPr>
            <a:xfrm>
              <a:off x="8841458" y="204789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8</a:t>
              </a:r>
            </a:p>
          </p:txBody>
        </p:sp>
        <p:sp>
          <p:nvSpPr>
            <p:cNvPr id="69" name="Oval 68">
              <a:extLst>
                <a:ext uri="{FF2B5EF4-FFF2-40B4-BE49-F238E27FC236}">
                  <a16:creationId xmlns:a16="http://schemas.microsoft.com/office/drawing/2014/main" id="{0EA4E506-FAA1-451E-A30C-F91037360231}"/>
                </a:ext>
              </a:extLst>
            </p:cNvPr>
            <p:cNvSpPr/>
            <p:nvPr/>
          </p:nvSpPr>
          <p:spPr>
            <a:xfrm>
              <a:off x="8457693" y="241863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6</a:t>
              </a:r>
            </a:p>
          </p:txBody>
        </p:sp>
        <p:sp>
          <p:nvSpPr>
            <p:cNvPr id="70" name="Oval 69">
              <a:extLst>
                <a:ext uri="{FF2B5EF4-FFF2-40B4-BE49-F238E27FC236}">
                  <a16:creationId xmlns:a16="http://schemas.microsoft.com/office/drawing/2014/main" id="{70DA5652-827C-4B6E-BBEE-EC3E483C9AD7}"/>
                </a:ext>
              </a:extLst>
            </p:cNvPr>
            <p:cNvSpPr/>
            <p:nvPr/>
          </p:nvSpPr>
          <p:spPr>
            <a:xfrm>
              <a:off x="8072302" y="279079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2</a:t>
              </a:r>
            </a:p>
          </p:txBody>
        </p:sp>
        <p:sp>
          <p:nvSpPr>
            <p:cNvPr id="71" name="Oval 70">
              <a:extLst>
                <a:ext uri="{FF2B5EF4-FFF2-40B4-BE49-F238E27FC236}">
                  <a16:creationId xmlns:a16="http://schemas.microsoft.com/office/drawing/2014/main" id="{164BFC40-F5CD-422F-8F37-BC764087100B}"/>
                </a:ext>
              </a:extLst>
            </p:cNvPr>
            <p:cNvSpPr/>
            <p:nvPr/>
          </p:nvSpPr>
          <p:spPr>
            <a:xfrm>
              <a:off x="9584933" y="242857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11</a:t>
              </a:r>
            </a:p>
          </p:txBody>
        </p:sp>
        <p:sp>
          <p:nvSpPr>
            <p:cNvPr id="72" name="Oval 71">
              <a:extLst>
                <a:ext uri="{FF2B5EF4-FFF2-40B4-BE49-F238E27FC236}">
                  <a16:creationId xmlns:a16="http://schemas.microsoft.com/office/drawing/2014/main" id="{E7202010-DD8A-4593-9A6C-010BB8656194}"/>
                </a:ext>
              </a:extLst>
            </p:cNvPr>
            <p:cNvSpPr/>
            <p:nvPr/>
          </p:nvSpPr>
          <p:spPr>
            <a:xfrm>
              <a:off x="9454804" y="284096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10</a:t>
              </a:r>
            </a:p>
          </p:txBody>
        </p:sp>
        <p:sp>
          <p:nvSpPr>
            <p:cNvPr id="73" name="Oval 72">
              <a:extLst>
                <a:ext uri="{FF2B5EF4-FFF2-40B4-BE49-F238E27FC236}">
                  <a16:creationId xmlns:a16="http://schemas.microsoft.com/office/drawing/2014/main" id="{CDBD584F-52E9-4DBF-B630-F954B8A00D22}"/>
                </a:ext>
              </a:extLst>
            </p:cNvPr>
            <p:cNvSpPr/>
            <p:nvPr/>
          </p:nvSpPr>
          <p:spPr>
            <a:xfrm>
              <a:off x="9779547" y="300620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13</a:t>
              </a:r>
            </a:p>
          </p:txBody>
        </p:sp>
        <p:sp>
          <p:nvSpPr>
            <p:cNvPr id="74" name="Oval 73">
              <a:extLst>
                <a:ext uri="{FF2B5EF4-FFF2-40B4-BE49-F238E27FC236}">
                  <a16:creationId xmlns:a16="http://schemas.microsoft.com/office/drawing/2014/main" id="{AF615C6D-50B8-440C-BE9E-17B520A3F6F0}"/>
                </a:ext>
              </a:extLst>
            </p:cNvPr>
            <p:cNvSpPr/>
            <p:nvPr/>
          </p:nvSpPr>
          <p:spPr>
            <a:xfrm>
              <a:off x="10722744" y="300620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15</a:t>
              </a:r>
            </a:p>
          </p:txBody>
        </p:sp>
        <p:sp>
          <p:nvSpPr>
            <p:cNvPr id="75" name="Oval 74">
              <a:extLst>
                <a:ext uri="{FF2B5EF4-FFF2-40B4-BE49-F238E27FC236}">
                  <a16:creationId xmlns:a16="http://schemas.microsoft.com/office/drawing/2014/main" id="{95810C85-BAFC-445C-86DC-484511E53D6D}"/>
                </a:ext>
              </a:extLst>
            </p:cNvPr>
            <p:cNvSpPr/>
            <p:nvPr/>
          </p:nvSpPr>
          <p:spPr>
            <a:xfrm>
              <a:off x="9369100" y="1907470"/>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9</a:t>
              </a:r>
            </a:p>
          </p:txBody>
        </p:sp>
        <p:sp>
          <p:nvSpPr>
            <p:cNvPr id="76" name="Oval 75">
              <a:extLst>
                <a:ext uri="{FF2B5EF4-FFF2-40B4-BE49-F238E27FC236}">
                  <a16:creationId xmlns:a16="http://schemas.microsoft.com/office/drawing/2014/main" id="{E2EF574A-2A64-4BF7-9C4D-EED70BA673E5}"/>
                </a:ext>
              </a:extLst>
            </p:cNvPr>
            <p:cNvSpPr/>
            <p:nvPr/>
          </p:nvSpPr>
          <p:spPr>
            <a:xfrm>
              <a:off x="10532861" y="224985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14</a:t>
              </a:r>
            </a:p>
          </p:txBody>
        </p:sp>
        <p:sp>
          <p:nvSpPr>
            <p:cNvPr id="77" name="Oval 76">
              <a:extLst>
                <a:ext uri="{FF2B5EF4-FFF2-40B4-BE49-F238E27FC236}">
                  <a16:creationId xmlns:a16="http://schemas.microsoft.com/office/drawing/2014/main" id="{B73E5881-184C-44D7-855F-5A7222CF494B}"/>
                </a:ext>
              </a:extLst>
            </p:cNvPr>
            <p:cNvSpPr/>
            <p:nvPr/>
          </p:nvSpPr>
          <p:spPr>
            <a:xfrm>
              <a:off x="11447636" y="281091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16</a:t>
              </a:r>
            </a:p>
          </p:txBody>
        </p:sp>
      </p:grpSp>
      <p:sp>
        <p:nvSpPr>
          <p:cNvPr id="82" name="Oval 81">
            <a:extLst>
              <a:ext uri="{FF2B5EF4-FFF2-40B4-BE49-F238E27FC236}">
                <a16:creationId xmlns:a16="http://schemas.microsoft.com/office/drawing/2014/main" id="{0843E675-EA53-4666-9936-2AC6598403D1}"/>
              </a:ext>
            </a:extLst>
          </p:cNvPr>
          <p:cNvSpPr/>
          <p:nvPr/>
        </p:nvSpPr>
        <p:spPr>
          <a:xfrm>
            <a:off x="5275642" y="469143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12</a:t>
            </a:r>
          </a:p>
        </p:txBody>
      </p:sp>
      <p:sp>
        <p:nvSpPr>
          <p:cNvPr id="2" name="Title 1"/>
          <p:cNvSpPr>
            <a:spLocks noGrp="1"/>
          </p:cNvSpPr>
          <p:nvPr>
            <p:ph type="title"/>
          </p:nvPr>
        </p:nvSpPr>
        <p:spPr/>
        <p:txBody>
          <a:bodyPr/>
          <a:lstStyle/>
          <a:p>
            <a:r>
              <a:rPr lang="en-CA" dirty="0"/>
              <a:t>Problem decomposition</a:t>
            </a:r>
          </a:p>
        </p:txBody>
      </p:sp>
      <p:pic>
        <p:nvPicPr>
          <p:cNvPr id="5" name="Picture 4">
            <a:extLst>
              <a:ext uri="{FF2B5EF4-FFF2-40B4-BE49-F238E27FC236}">
                <a16:creationId xmlns:a16="http://schemas.microsoft.com/office/drawing/2014/main" id="{E860F055-53A8-4794-9253-8E2FB88BBDDB}"/>
              </a:ext>
            </a:extLst>
          </p:cNvPr>
          <p:cNvPicPr>
            <a:picLocks noChangeAspect="1"/>
          </p:cNvPicPr>
          <p:nvPr/>
        </p:nvPicPr>
        <p:blipFill rotWithShape="1">
          <a:blip r:embed="rId5"/>
          <a:srcRect t="30975" b="52669"/>
          <a:stretch/>
        </p:blipFill>
        <p:spPr>
          <a:xfrm>
            <a:off x="1245645" y="1226773"/>
            <a:ext cx="9243173" cy="9484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a:extLst>
              <a:ext uri="{FF2B5EF4-FFF2-40B4-BE49-F238E27FC236}">
                <a16:creationId xmlns:a16="http://schemas.microsoft.com/office/drawing/2014/main" id="{A54AAEE7-BCE6-4DEE-A6D6-4A6F37298064}"/>
              </a:ext>
            </a:extLst>
          </p:cNvPr>
          <p:cNvSpPr/>
          <p:nvPr/>
        </p:nvSpPr>
        <p:spPr>
          <a:xfrm>
            <a:off x="3396343" y="3313991"/>
            <a:ext cx="1397403" cy="2036292"/>
          </a:xfrm>
          <a:prstGeom prst="rect">
            <a:avLst/>
          </a:prstGeom>
          <a:solidFill>
            <a:schemeClr val="accent1">
              <a:alpha val="48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3CF5A923-2ADA-4633-94A1-119C58F515DD}"/>
              </a:ext>
            </a:extLst>
          </p:cNvPr>
          <p:cNvSpPr/>
          <p:nvPr/>
        </p:nvSpPr>
        <p:spPr>
          <a:xfrm>
            <a:off x="4895846" y="3944534"/>
            <a:ext cx="2397132" cy="1678490"/>
          </a:xfrm>
          <a:prstGeom prst="rect">
            <a:avLst/>
          </a:prstGeom>
          <a:solidFill>
            <a:schemeClr val="accent1">
              <a:alpha val="48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5F7E4A9-634E-405B-BA7A-770B338C1875}"/>
                  </a:ext>
                </a:extLst>
              </p:cNvPr>
              <p:cNvSpPr txBox="1"/>
              <p:nvPr/>
            </p:nvSpPr>
            <p:spPr>
              <a:xfrm>
                <a:off x="3840159" y="2878935"/>
                <a:ext cx="490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𝑺</m:t>
                          </m:r>
                        </m:e>
                        <m:sub>
                          <m:r>
                            <a:rPr lang="en-CA" b="1" i="1" smtClean="0">
                              <a:solidFill>
                                <a:srgbClr val="FFFF00"/>
                              </a:solidFill>
                              <a:latin typeface="Cambria Math" panose="02040503050406030204" pitchFamily="18" charset="0"/>
                            </a:rPr>
                            <m:t>𝟏</m:t>
                          </m:r>
                        </m:sub>
                      </m:sSub>
                    </m:oMath>
                  </m:oMathPara>
                </a14:m>
                <a:endParaRPr lang="en-CA" b="1" dirty="0">
                  <a:solidFill>
                    <a:srgbClr val="FFFF00"/>
                  </a:solidFill>
                </a:endParaRPr>
              </a:p>
            </p:txBody>
          </p:sp>
        </mc:Choice>
        <mc:Fallback xmlns="">
          <p:sp>
            <p:nvSpPr>
              <p:cNvPr id="59" name="TextBox 58">
                <a:extLst>
                  <a:ext uri="{FF2B5EF4-FFF2-40B4-BE49-F238E27FC236}">
                    <a16:creationId xmlns:a16="http://schemas.microsoft.com/office/drawing/2014/main" id="{05F7E4A9-634E-405B-BA7A-770B338C1875}"/>
                  </a:ext>
                </a:extLst>
              </p:cNvPr>
              <p:cNvSpPr txBox="1">
                <a:spLocks noRot="1" noChangeAspect="1" noMove="1" noResize="1" noEditPoints="1" noAdjustHandles="1" noChangeArrowheads="1" noChangeShapeType="1" noTextEdit="1"/>
              </p:cNvSpPr>
              <p:nvPr/>
            </p:nvSpPr>
            <p:spPr>
              <a:xfrm>
                <a:off x="3840159" y="2878935"/>
                <a:ext cx="490775" cy="369332"/>
              </a:xfrm>
              <a:prstGeom prst="rect">
                <a:avLst/>
              </a:prstGeom>
              <a:blipFill>
                <a:blip r:embed="rId6"/>
                <a:stretch>
                  <a:fillRect b="-327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CA204EEA-FCF3-4A8F-A436-60D9551371C0}"/>
                  </a:ext>
                </a:extLst>
              </p:cNvPr>
              <p:cNvSpPr txBox="1"/>
              <p:nvPr/>
            </p:nvSpPr>
            <p:spPr>
              <a:xfrm>
                <a:off x="5875294" y="3539690"/>
                <a:ext cx="490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rgbClr val="FFFF00"/>
                              </a:solidFill>
                              <a:latin typeface="Cambria Math" panose="02040503050406030204" pitchFamily="18" charset="0"/>
                            </a:rPr>
                          </m:ctrlPr>
                        </m:sSubPr>
                        <m:e>
                          <m:r>
                            <a:rPr lang="en-CA" b="1" i="1" smtClean="0">
                              <a:solidFill>
                                <a:srgbClr val="FFFF00"/>
                              </a:solidFill>
                              <a:latin typeface="Cambria Math" panose="02040503050406030204" pitchFamily="18" charset="0"/>
                            </a:rPr>
                            <m:t>𝑺</m:t>
                          </m:r>
                        </m:e>
                        <m:sub>
                          <m:r>
                            <a:rPr lang="en-CA" b="1" i="1" smtClean="0">
                              <a:solidFill>
                                <a:srgbClr val="FFFF00"/>
                              </a:solidFill>
                              <a:latin typeface="Cambria Math" panose="02040503050406030204" pitchFamily="18" charset="0"/>
                            </a:rPr>
                            <m:t>𝟐</m:t>
                          </m:r>
                        </m:sub>
                      </m:sSub>
                    </m:oMath>
                  </m:oMathPara>
                </a14:m>
                <a:endParaRPr lang="en-CA" b="1" dirty="0">
                  <a:solidFill>
                    <a:srgbClr val="FFFF00"/>
                  </a:solidFill>
                </a:endParaRPr>
              </a:p>
            </p:txBody>
          </p:sp>
        </mc:Choice>
        <mc:Fallback xmlns="">
          <p:sp>
            <p:nvSpPr>
              <p:cNvPr id="60" name="TextBox 59">
                <a:extLst>
                  <a:ext uri="{FF2B5EF4-FFF2-40B4-BE49-F238E27FC236}">
                    <a16:creationId xmlns:a16="http://schemas.microsoft.com/office/drawing/2014/main" id="{CA204EEA-FCF3-4A8F-A436-60D9551371C0}"/>
                  </a:ext>
                </a:extLst>
              </p:cNvPr>
              <p:cNvSpPr txBox="1">
                <a:spLocks noRot="1" noChangeAspect="1" noMove="1" noResize="1" noEditPoints="1" noAdjustHandles="1" noChangeArrowheads="1" noChangeShapeType="1" noTextEdit="1"/>
              </p:cNvSpPr>
              <p:nvPr/>
            </p:nvSpPr>
            <p:spPr>
              <a:xfrm>
                <a:off x="5875294" y="3539690"/>
                <a:ext cx="490775" cy="369332"/>
              </a:xfrm>
              <a:prstGeom prst="rect">
                <a:avLst/>
              </a:prstGeom>
              <a:blipFill>
                <a:blip r:embed="rId7"/>
                <a:stretch>
                  <a:fillRect b="-3333"/>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103085C-B94F-2879-516A-4E6CE4CCEE8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9129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3" grpId="0" animBg="1"/>
      <p:bldP spid="58" grpId="0" animBg="1"/>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BD5F0E50-F3F8-4836-A77D-F7607D76A66D}"/>
              </a:ext>
            </a:extLst>
          </p:cNvPr>
          <p:cNvSpPr/>
          <p:nvPr/>
        </p:nvSpPr>
        <p:spPr>
          <a:xfrm>
            <a:off x="2486715" y="4121015"/>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a:p>
            <a:pPr algn="ctr"/>
            <a:r>
              <a:rPr lang="en-CA" dirty="0"/>
              <a:t>8</a:t>
            </a:r>
          </a:p>
        </p:txBody>
      </p:sp>
      <p:sp>
        <p:nvSpPr>
          <p:cNvPr id="2" name="Title 1"/>
          <p:cNvSpPr>
            <a:spLocks noGrp="1"/>
          </p:cNvSpPr>
          <p:nvPr>
            <p:ph type="title"/>
          </p:nvPr>
        </p:nvSpPr>
        <p:spPr/>
        <p:txBody>
          <a:bodyPr/>
          <a:lstStyle/>
          <a:p>
            <a:r>
              <a:rPr lang="en-CA" dirty="0"/>
              <a:t>Problem decomposition</a:t>
            </a:r>
          </a:p>
        </p:txBody>
      </p:sp>
      <p:pic>
        <p:nvPicPr>
          <p:cNvPr id="5" name="Picture 4">
            <a:extLst>
              <a:ext uri="{FF2B5EF4-FFF2-40B4-BE49-F238E27FC236}">
                <a16:creationId xmlns:a16="http://schemas.microsoft.com/office/drawing/2014/main" id="{E860F055-53A8-4794-9253-8E2FB88BBDDB}"/>
              </a:ext>
            </a:extLst>
          </p:cNvPr>
          <p:cNvPicPr>
            <a:picLocks noChangeAspect="1"/>
          </p:cNvPicPr>
          <p:nvPr/>
        </p:nvPicPr>
        <p:blipFill rotWithShape="1">
          <a:blip r:embed="rId2"/>
          <a:srcRect t="45866" b="38758"/>
          <a:stretch/>
        </p:blipFill>
        <p:spPr>
          <a:xfrm>
            <a:off x="1283210" y="1198375"/>
            <a:ext cx="9243173" cy="8916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7" name="Group 6">
            <a:extLst>
              <a:ext uri="{FF2B5EF4-FFF2-40B4-BE49-F238E27FC236}">
                <a16:creationId xmlns:a16="http://schemas.microsoft.com/office/drawing/2014/main" id="{0F6F35AC-4F29-45F3-81EB-D01FE6ED403C}"/>
              </a:ext>
            </a:extLst>
          </p:cNvPr>
          <p:cNvGrpSpPr/>
          <p:nvPr/>
        </p:nvGrpSpPr>
        <p:grpSpPr>
          <a:xfrm>
            <a:off x="1219555" y="2940469"/>
            <a:ext cx="4204676" cy="2512557"/>
            <a:chOff x="2171932" y="2603587"/>
            <a:chExt cx="4204676" cy="2512557"/>
          </a:xfrm>
        </p:grpSpPr>
        <p:cxnSp>
          <p:nvCxnSpPr>
            <p:cNvPr id="28" name="Straight Arrow Connector 27">
              <a:extLst>
                <a:ext uri="{FF2B5EF4-FFF2-40B4-BE49-F238E27FC236}">
                  <a16:creationId xmlns:a16="http://schemas.microsoft.com/office/drawing/2014/main" id="{45DAFBC2-0642-4869-83D9-35063C0E416D}"/>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76A2C9-55B0-4053-9D5E-6D481B568270}"/>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1F10642-DE60-4FA8-AFFA-87D30959DED4}"/>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30" name="TextBox 29">
                  <a:extLst>
                    <a:ext uri="{FF2B5EF4-FFF2-40B4-BE49-F238E27FC236}">
                      <a16:creationId xmlns:a16="http://schemas.microsoft.com/office/drawing/2014/main" id="{51F10642-DE60-4FA8-AFFA-87D30959DED4}"/>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34001D0-9FB3-4216-AEC5-D8682019F366}"/>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8" name="Oval 7">
            <a:extLst>
              <a:ext uri="{FF2B5EF4-FFF2-40B4-BE49-F238E27FC236}">
                <a16:creationId xmlns:a16="http://schemas.microsoft.com/office/drawing/2014/main" id="{4EDC956B-3AD0-4BEF-9C32-2F30BED02846}"/>
              </a:ext>
            </a:extLst>
          </p:cNvPr>
          <p:cNvSpPr/>
          <p:nvPr/>
        </p:nvSpPr>
        <p:spPr>
          <a:xfrm>
            <a:off x="1495720" y="358699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1</a:t>
            </a:r>
          </a:p>
        </p:txBody>
      </p:sp>
      <p:sp>
        <p:nvSpPr>
          <p:cNvPr id="9" name="Oval 8">
            <a:extLst>
              <a:ext uri="{FF2B5EF4-FFF2-40B4-BE49-F238E27FC236}">
                <a16:creationId xmlns:a16="http://schemas.microsoft.com/office/drawing/2014/main" id="{430DE2A2-75F0-4BBB-BE0C-2CA44583802E}"/>
              </a:ext>
            </a:extLst>
          </p:cNvPr>
          <p:cNvSpPr/>
          <p:nvPr/>
        </p:nvSpPr>
        <p:spPr>
          <a:xfrm>
            <a:off x="1908700" y="373011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4</a:t>
            </a:r>
          </a:p>
        </p:txBody>
      </p:sp>
      <p:sp>
        <p:nvSpPr>
          <p:cNvPr id="10" name="Oval 9">
            <a:extLst>
              <a:ext uri="{FF2B5EF4-FFF2-40B4-BE49-F238E27FC236}">
                <a16:creationId xmlns:a16="http://schemas.microsoft.com/office/drawing/2014/main" id="{79425C3B-6B90-49BA-857E-97295BEF896A}"/>
              </a:ext>
            </a:extLst>
          </p:cNvPr>
          <p:cNvSpPr/>
          <p:nvPr/>
        </p:nvSpPr>
        <p:spPr>
          <a:xfrm>
            <a:off x="1776626" y="392416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3</a:t>
            </a:r>
          </a:p>
        </p:txBody>
      </p:sp>
      <p:sp>
        <p:nvSpPr>
          <p:cNvPr id="11" name="Oval 10">
            <a:extLst>
              <a:ext uri="{FF2B5EF4-FFF2-40B4-BE49-F238E27FC236}">
                <a16:creationId xmlns:a16="http://schemas.microsoft.com/office/drawing/2014/main" id="{FC7CE2ED-71D7-4FC8-A5E2-8C77B797B863}"/>
              </a:ext>
            </a:extLst>
          </p:cNvPr>
          <p:cNvSpPr/>
          <p:nvPr/>
        </p:nvSpPr>
        <p:spPr>
          <a:xfrm>
            <a:off x="1968083" y="417213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5</a:t>
            </a:r>
          </a:p>
        </p:txBody>
      </p:sp>
      <p:sp>
        <p:nvSpPr>
          <p:cNvPr id="12" name="Oval 11">
            <a:extLst>
              <a:ext uri="{FF2B5EF4-FFF2-40B4-BE49-F238E27FC236}">
                <a16:creationId xmlns:a16="http://schemas.microsoft.com/office/drawing/2014/main" id="{D327A206-602F-421E-B676-BC3E34887E91}"/>
              </a:ext>
            </a:extLst>
          </p:cNvPr>
          <p:cNvSpPr/>
          <p:nvPr/>
        </p:nvSpPr>
        <p:spPr>
          <a:xfrm>
            <a:off x="2233955" y="335562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91BCD941-5CE1-4778-845C-57DAEF240B72}"/>
              </a:ext>
            </a:extLst>
          </p:cNvPr>
          <p:cNvSpPr/>
          <p:nvPr/>
        </p:nvSpPr>
        <p:spPr>
          <a:xfrm>
            <a:off x="2102950" y="4491759"/>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6</a:t>
            </a:r>
          </a:p>
        </p:txBody>
      </p:sp>
      <p:sp>
        <p:nvSpPr>
          <p:cNvPr id="15" name="Oval 14">
            <a:extLst>
              <a:ext uri="{FF2B5EF4-FFF2-40B4-BE49-F238E27FC236}">
                <a16:creationId xmlns:a16="http://schemas.microsoft.com/office/drawing/2014/main" id="{71A71C63-9BC4-4FEB-A5F2-F98297D6F5DE}"/>
              </a:ext>
            </a:extLst>
          </p:cNvPr>
          <p:cNvSpPr/>
          <p:nvPr/>
        </p:nvSpPr>
        <p:spPr>
          <a:xfrm>
            <a:off x="1717559" y="486391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2</a:t>
            </a:r>
          </a:p>
        </p:txBody>
      </p:sp>
      <p:sp>
        <p:nvSpPr>
          <p:cNvPr id="24" name="Oval 23">
            <a:extLst>
              <a:ext uri="{FF2B5EF4-FFF2-40B4-BE49-F238E27FC236}">
                <a16:creationId xmlns:a16="http://schemas.microsoft.com/office/drawing/2014/main" id="{D04626B0-7CBB-4616-B935-38FD23A07E78}"/>
              </a:ext>
            </a:extLst>
          </p:cNvPr>
          <p:cNvSpPr/>
          <p:nvPr/>
        </p:nvSpPr>
        <p:spPr>
          <a:xfrm>
            <a:off x="2233955" y="3355627"/>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a:p>
            <a:pPr algn="ctr"/>
            <a:r>
              <a:rPr lang="en-CA" dirty="0"/>
              <a:t>7</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CE3600D-7A1F-40EA-AF25-93BA8196D5F1}"/>
                  </a:ext>
                </a:extLst>
              </p:cNvPr>
              <p:cNvSpPr txBox="1"/>
              <p:nvPr/>
            </p:nvSpPr>
            <p:spPr>
              <a:xfrm>
                <a:off x="2984802" y="5613736"/>
                <a:ext cx="4907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chemeClr val="bg1"/>
                              </a:solidFill>
                              <a:latin typeface="Cambria Math" panose="02040503050406030204" pitchFamily="18" charset="0"/>
                            </a:rPr>
                          </m:ctrlPr>
                        </m:sSubPr>
                        <m:e>
                          <m:r>
                            <a:rPr lang="en-CA" b="1" i="1" smtClean="0">
                              <a:solidFill>
                                <a:schemeClr val="bg1"/>
                              </a:solidFill>
                              <a:latin typeface="Cambria Math" panose="02040503050406030204" pitchFamily="18" charset="0"/>
                            </a:rPr>
                            <m:t>𝑺</m:t>
                          </m:r>
                        </m:e>
                        <m:sub>
                          <m:r>
                            <a:rPr lang="en-CA" b="1" i="1" smtClean="0">
                              <a:solidFill>
                                <a:schemeClr val="bg1"/>
                              </a:solidFill>
                              <a:latin typeface="Cambria Math" panose="02040503050406030204" pitchFamily="18" charset="0"/>
                            </a:rPr>
                            <m:t>𝟏</m:t>
                          </m:r>
                        </m:sub>
                      </m:sSub>
                    </m:oMath>
                  </m:oMathPara>
                </a14:m>
                <a:endParaRPr lang="en-CA" b="1" dirty="0">
                  <a:solidFill>
                    <a:schemeClr val="bg1"/>
                  </a:solidFill>
                </a:endParaRPr>
              </a:p>
            </p:txBody>
          </p:sp>
        </mc:Choice>
        <mc:Fallback xmlns="">
          <p:sp>
            <p:nvSpPr>
              <p:cNvPr id="34" name="TextBox 33">
                <a:extLst>
                  <a:ext uri="{FF2B5EF4-FFF2-40B4-BE49-F238E27FC236}">
                    <a16:creationId xmlns:a16="http://schemas.microsoft.com/office/drawing/2014/main" id="{CCE3600D-7A1F-40EA-AF25-93BA8196D5F1}"/>
                  </a:ext>
                </a:extLst>
              </p:cNvPr>
              <p:cNvSpPr txBox="1">
                <a:spLocks noRot="1" noChangeAspect="1" noMove="1" noResize="1" noEditPoints="1" noAdjustHandles="1" noChangeArrowheads="1" noChangeShapeType="1" noTextEdit="1"/>
              </p:cNvSpPr>
              <p:nvPr/>
            </p:nvSpPr>
            <p:spPr>
              <a:xfrm>
                <a:off x="2984802" y="5613736"/>
                <a:ext cx="490775" cy="369332"/>
              </a:xfrm>
              <a:prstGeom prst="rect">
                <a:avLst/>
              </a:prstGeom>
              <a:blipFill>
                <a:blip r:embed="rId5"/>
                <a:stretch>
                  <a:fillRect b="-1613"/>
                </a:stretch>
              </a:blipFill>
            </p:spPr>
            <p:txBody>
              <a:bodyPr/>
              <a:lstStyle/>
              <a:p>
                <a:r>
                  <a:rPr lang="en-CA">
                    <a:noFill/>
                  </a:rPr>
                  <a:t> </a:t>
                </a:r>
              </a:p>
            </p:txBody>
          </p:sp>
        </mc:Fallback>
      </mc:AlternateContent>
      <p:grpSp>
        <p:nvGrpSpPr>
          <p:cNvPr id="37" name="Group 36">
            <a:extLst>
              <a:ext uri="{FF2B5EF4-FFF2-40B4-BE49-F238E27FC236}">
                <a16:creationId xmlns:a16="http://schemas.microsoft.com/office/drawing/2014/main" id="{04CF8720-8078-4043-AD91-507CD3E023D5}"/>
              </a:ext>
            </a:extLst>
          </p:cNvPr>
          <p:cNvGrpSpPr/>
          <p:nvPr/>
        </p:nvGrpSpPr>
        <p:grpSpPr>
          <a:xfrm>
            <a:off x="6842735" y="2940469"/>
            <a:ext cx="4204676" cy="2512557"/>
            <a:chOff x="2171932" y="2603587"/>
            <a:chExt cx="4204676" cy="2512557"/>
          </a:xfrm>
        </p:grpSpPr>
        <p:cxnSp>
          <p:nvCxnSpPr>
            <p:cNvPr id="58" name="Straight Arrow Connector 57">
              <a:extLst>
                <a:ext uri="{FF2B5EF4-FFF2-40B4-BE49-F238E27FC236}">
                  <a16:creationId xmlns:a16="http://schemas.microsoft.com/office/drawing/2014/main" id="{80802730-8AE9-44C8-A49E-3B43539D9A56}"/>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0672C4-94B3-4A6B-9149-28EF8893DCB6}"/>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6325EF4-0F1A-4AED-BC88-AC4F34CED006}"/>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22" name="TextBox 21">
                  <a:extLst>
                    <a:ext uri="{FF2B5EF4-FFF2-40B4-BE49-F238E27FC236}">
                      <a16:creationId xmlns:a16="http://schemas.microsoft.com/office/drawing/2014/main" id="{4ADD3C8C-2C29-413B-8506-0087888A800A}"/>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93B1AB4-AC0D-4254-8967-73A8425E888B}"/>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46" name="Oval 45">
            <a:extLst>
              <a:ext uri="{FF2B5EF4-FFF2-40B4-BE49-F238E27FC236}">
                <a16:creationId xmlns:a16="http://schemas.microsoft.com/office/drawing/2014/main" id="{A5DFAB37-12DB-43EE-957F-4F83D5DA591C}"/>
              </a:ext>
            </a:extLst>
          </p:cNvPr>
          <p:cNvSpPr/>
          <p:nvPr/>
        </p:nvSpPr>
        <p:spPr>
          <a:xfrm>
            <a:off x="8853370" y="450169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11</a:t>
            </a:r>
          </a:p>
        </p:txBody>
      </p:sp>
      <p:sp>
        <p:nvSpPr>
          <p:cNvPr id="47" name="Oval 46">
            <a:extLst>
              <a:ext uri="{FF2B5EF4-FFF2-40B4-BE49-F238E27FC236}">
                <a16:creationId xmlns:a16="http://schemas.microsoft.com/office/drawing/2014/main" id="{92FA4A33-CE79-4F9C-B5B1-0942FEFCD2AC}"/>
              </a:ext>
            </a:extLst>
          </p:cNvPr>
          <p:cNvSpPr/>
          <p:nvPr/>
        </p:nvSpPr>
        <p:spPr>
          <a:xfrm>
            <a:off x="8723241" y="491408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10</a:t>
            </a:r>
          </a:p>
        </p:txBody>
      </p:sp>
      <p:sp>
        <p:nvSpPr>
          <p:cNvPr id="48" name="Oval 47">
            <a:extLst>
              <a:ext uri="{FF2B5EF4-FFF2-40B4-BE49-F238E27FC236}">
                <a16:creationId xmlns:a16="http://schemas.microsoft.com/office/drawing/2014/main" id="{BD7150C4-62BA-42D4-98A0-375AC0139BB3}"/>
              </a:ext>
            </a:extLst>
          </p:cNvPr>
          <p:cNvSpPr/>
          <p:nvPr/>
        </p:nvSpPr>
        <p:spPr>
          <a:xfrm>
            <a:off x="9047984" y="507932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12</a:t>
            </a:r>
          </a:p>
        </p:txBody>
      </p:sp>
      <p:sp>
        <p:nvSpPr>
          <p:cNvPr id="49" name="Oval 48">
            <a:extLst>
              <a:ext uri="{FF2B5EF4-FFF2-40B4-BE49-F238E27FC236}">
                <a16:creationId xmlns:a16="http://schemas.microsoft.com/office/drawing/2014/main" id="{45493CC2-BE00-4963-9DED-2C4CA98B475D}"/>
              </a:ext>
            </a:extLst>
          </p:cNvPr>
          <p:cNvSpPr/>
          <p:nvPr/>
        </p:nvSpPr>
        <p:spPr>
          <a:xfrm>
            <a:off x="9991181" y="507932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14</a:t>
            </a:r>
          </a:p>
        </p:txBody>
      </p:sp>
      <p:sp>
        <p:nvSpPr>
          <p:cNvPr id="50" name="Oval 49">
            <a:extLst>
              <a:ext uri="{FF2B5EF4-FFF2-40B4-BE49-F238E27FC236}">
                <a16:creationId xmlns:a16="http://schemas.microsoft.com/office/drawing/2014/main" id="{2C9F6685-66AE-4652-8956-4B1CAA1D3432}"/>
              </a:ext>
            </a:extLst>
          </p:cNvPr>
          <p:cNvSpPr/>
          <p:nvPr/>
        </p:nvSpPr>
        <p:spPr>
          <a:xfrm>
            <a:off x="8637537" y="398059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9BD78A53-42F3-4A50-9989-92ADB1E4574B}"/>
              </a:ext>
            </a:extLst>
          </p:cNvPr>
          <p:cNvSpPr/>
          <p:nvPr/>
        </p:nvSpPr>
        <p:spPr>
          <a:xfrm>
            <a:off x="9801298" y="4322978"/>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E0BDFC35-D7DD-42B7-A043-EEB3CDBF1DC1}"/>
              </a:ext>
            </a:extLst>
          </p:cNvPr>
          <p:cNvSpPr/>
          <p:nvPr/>
        </p:nvSpPr>
        <p:spPr>
          <a:xfrm>
            <a:off x="10716073" y="488403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DBFC43D4-EB95-4410-915F-4DD523955F4B}"/>
              </a:ext>
            </a:extLst>
          </p:cNvPr>
          <p:cNvSpPr/>
          <p:nvPr/>
        </p:nvSpPr>
        <p:spPr>
          <a:xfrm>
            <a:off x="8648240" y="3977650"/>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32670012-83A1-45B3-94E6-8885B4F737DF}"/>
              </a:ext>
            </a:extLst>
          </p:cNvPr>
          <p:cNvSpPr/>
          <p:nvPr/>
        </p:nvSpPr>
        <p:spPr>
          <a:xfrm>
            <a:off x="8646911" y="3981091"/>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a:p>
            <a:pPr algn="ctr"/>
            <a:r>
              <a:rPr lang="en-CA" dirty="0"/>
              <a:t>9</a:t>
            </a:r>
          </a:p>
        </p:txBody>
      </p:sp>
      <p:sp>
        <p:nvSpPr>
          <p:cNvPr id="56" name="Oval 55">
            <a:extLst>
              <a:ext uri="{FF2B5EF4-FFF2-40B4-BE49-F238E27FC236}">
                <a16:creationId xmlns:a16="http://schemas.microsoft.com/office/drawing/2014/main" id="{DF954AD1-722A-4A3D-836A-19BE55D7C345}"/>
              </a:ext>
            </a:extLst>
          </p:cNvPr>
          <p:cNvSpPr/>
          <p:nvPr/>
        </p:nvSpPr>
        <p:spPr>
          <a:xfrm>
            <a:off x="9807324" y="4321559"/>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p>
          <a:p>
            <a:pPr algn="ctr"/>
            <a:r>
              <a:rPr lang="en-CA" dirty="0"/>
              <a:t>13</a:t>
            </a:r>
          </a:p>
        </p:txBody>
      </p:sp>
      <p:sp>
        <p:nvSpPr>
          <p:cNvPr id="57" name="Oval 56">
            <a:extLst>
              <a:ext uri="{FF2B5EF4-FFF2-40B4-BE49-F238E27FC236}">
                <a16:creationId xmlns:a16="http://schemas.microsoft.com/office/drawing/2014/main" id="{5E2A4195-5F31-4138-A0CC-47C7B850261E}"/>
              </a:ext>
            </a:extLst>
          </p:cNvPr>
          <p:cNvSpPr/>
          <p:nvPr/>
        </p:nvSpPr>
        <p:spPr>
          <a:xfrm>
            <a:off x="10721655" y="4876064"/>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p>
          <a:p>
            <a:pPr algn="ctr"/>
            <a:r>
              <a:rPr lang="en-CA" dirty="0"/>
              <a:t>16</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527D5EA-2F88-4465-8F03-4E372CFE96F6}"/>
                  </a:ext>
                </a:extLst>
              </p:cNvPr>
              <p:cNvSpPr txBox="1"/>
              <p:nvPr/>
            </p:nvSpPr>
            <p:spPr>
              <a:xfrm>
                <a:off x="8505856" y="5612561"/>
                <a:ext cx="4907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chemeClr val="bg1"/>
                              </a:solidFill>
                              <a:latin typeface="Cambria Math" panose="02040503050406030204" pitchFamily="18" charset="0"/>
                            </a:rPr>
                          </m:ctrlPr>
                        </m:sSubPr>
                        <m:e>
                          <m:r>
                            <a:rPr lang="en-CA" b="1" i="1" smtClean="0">
                              <a:solidFill>
                                <a:schemeClr val="bg1"/>
                              </a:solidFill>
                              <a:latin typeface="Cambria Math" panose="02040503050406030204" pitchFamily="18" charset="0"/>
                            </a:rPr>
                            <m:t>𝑺</m:t>
                          </m:r>
                        </m:e>
                        <m:sub>
                          <m:r>
                            <a:rPr lang="en-CA" b="1" i="1" smtClean="0">
                              <a:solidFill>
                                <a:schemeClr val="bg1"/>
                              </a:solidFill>
                              <a:latin typeface="Cambria Math" panose="02040503050406030204" pitchFamily="18" charset="0"/>
                            </a:rPr>
                            <m:t>𝟐</m:t>
                          </m:r>
                        </m:sub>
                      </m:sSub>
                    </m:oMath>
                  </m:oMathPara>
                </a14:m>
                <a:endParaRPr lang="en-CA" b="1" dirty="0">
                  <a:solidFill>
                    <a:schemeClr val="bg1"/>
                  </a:solidFill>
                </a:endParaRPr>
              </a:p>
            </p:txBody>
          </p:sp>
        </mc:Choice>
        <mc:Fallback xmlns="">
          <p:sp>
            <p:nvSpPr>
              <p:cNvPr id="66" name="TextBox 65">
                <a:extLst>
                  <a:ext uri="{FF2B5EF4-FFF2-40B4-BE49-F238E27FC236}">
                    <a16:creationId xmlns:a16="http://schemas.microsoft.com/office/drawing/2014/main" id="{E527D5EA-2F88-4465-8F03-4E372CFE96F6}"/>
                  </a:ext>
                </a:extLst>
              </p:cNvPr>
              <p:cNvSpPr txBox="1">
                <a:spLocks noRot="1" noChangeAspect="1" noMove="1" noResize="1" noEditPoints="1" noAdjustHandles="1" noChangeArrowheads="1" noChangeShapeType="1" noTextEdit="1"/>
              </p:cNvSpPr>
              <p:nvPr/>
            </p:nvSpPr>
            <p:spPr>
              <a:xfrm>
                <a:off x="8505856" y="5612561"/>
                <a:ext cx="490775" cy="369332"/>
              </a:xfrm>
              <a:prstGeom prst="rect">
                <a:avLst/>
              </a:prstGeom>
              <a:blipFill>
                <a:blip r:embed="rId7"/>
                <a:stretch>
                  <a:fillRect b="-1613"/>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1BEF1E46-D36D-C470-02BA-C6F618EA84FD}"/>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6815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8" grpId="0" animBg="1"/>
      <p:bldP spid="9" grpId="0" animBg="1"/>
      <p:bldP spid="10" grpId="0" animBg="1"/>
      <p:bldP spid="11" grpId="0" animBg="1"/>
      <p:bldP spid="12" grpId="0" animBg="1"/>
      <p:bldP spid="14" grpId="0" animBg="1"/>
      <p:bldP spid="15" grpId="0" animBg="1"/>
      <p:bldP spid="24" grpId="0" animBg="1"/>
      <p:bldP spid="34"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 decomposition</a:t>
            </a:r>
          </a:p>
        </p:txBody>
      </p:sp>
      <p:pic>
        <p:nvPicPr>
          <p:cNvPr id="5" name="Picture 4">
            <a:extLst>
              <a:ext uri="{FF2B5EF4-FFF2-40B4-BE49-F238E27FC236}">
                <a16:creationId xmlns:a16="http://schemas.microsoft.com/office/drawing/2014/main" id="{E860F055-53A8-4794-9253-8E2FB88BBDDB}"/>
              </a:ext>
            </a:extLst>
          </p:cNvPr>
          <p:cNvPicPr>
            <a:picLocks noChangeAspect="1"/>
          </p:cNvPicPr>
          <p:nvPr/>
        </p:nvPicPr>
        <p:blipFill rotWithShape="1">
          <a:blip r:embed="rId2"/>
          <a:srcRect t="60915" b="24134"/>
          <a:stretch/>
        </p:blipFill>
        <p:spPr>
          <a:xfrm>
            <a:off x="1237509" y="1020102"/>
            <a:ext cx="9243173" cy="867021"/>
          </a:xfrm>
          <a:prstGeom prst="rect">
            <a:avLst/>
          </a:prstGeom>
          <a:ln w="127000" cap="sq">
            <a:no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166F7E6A-2B9E-41FA-95C7-33D6EEF4419B}"/>
              </a:ext>
            </a:extLst>
          </p:cNvPr>
          <p:cNvPicPr>
            <a:picLocks noChangeAspect="1"/>
          </p:cNvPicPr>
          <p:nvPr/>
        </p:nvPicPr>
        <p:blipFill rotWithShape="1">
          <a:blip r:embed="rId2"/>
          <a:srcRect t="76029" b="2580"/>
          <a:stretch/>
        </p:blipFill>
        <p:spPr>
          <a:xfrm>
            <a:off x="1237509" y="5240824"/>
            <a:ext cx="9243173" cy="1240519"/>
          </a:xfrm>
          <a:prstGeom prst="rect">
            <a:avLst/>
          </a:prstGeom>
          <a:ln w="127000" cap="sq">
            <a:noFill/>
            <a:miter lim="800000"/>
          </a:ln>
          <a:effectLst>
            <a:outerShdw blurRad="57150" dist="50800" dir="2700000" algn="tl" rotWithShape="0">
              <a:srgbClr val="000000">
                <a:alpha val="40000"/>
              </a:srgbClr>
            </a:outerShdw>
          </a:effectLst>
        </p:spPr>
      </p:pic>
      <p:sp>
        <p:nvSpPr>
          <p:cNvPr id="7" name="Oval 6">
            <a:extLst>
              <a:ext uri="{FF2B5EF4-FFF2-40B4-BE49-F238E27FC236}">
                <a16:creationId xmlns:a16="http://schemas.microsoft.com/office/drawing/2014/main" id="{29F419E9-7927-443C-9574-6A6C59C0738D}"/>
              </a:ext>
            </a:extLst>
          </p:cNvPr>
          <p:cNvSpPr/>
          <p:nvPr/>
        </p:nvSpPr>
        <p:spPr>
          <a:xfrm>
            <a:off x="2997587" y="3165353"/>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a:p>
            <a:pPr algn="ctr"/>
            <a:r>
              <a:rPr lang="en-CA" dirty="0"/>
              <a:t>8</a:t>
            </a:r>
          </a:p>
        </p:txBody>
      </p:sp>
      <p:grpSp>
        <p:nvGrpSpPr>
          <p:cNvPr id="8" name="Group 7">
            <a:extLst>
              <a:ext uri="{FF2B5EF4-FFF2-40B4-BE49-F238E27FC236}">
                <a16:creationId xmlns:a16="http://schemas.microsoft.com/office/drawing/2014/main" id="{F5528A20-19EC-4DED-B74B-0B28556F3D03}"/>
              </a:ext>
            </a:extLst>
          </p:cNvPr>
          <p:cNvGrpSpPr/>
          <p:nvPr/>
        </p:nvGrpSpPr>
        <p:grpSpPr>
          <a:xfrm>
            <a:off x="1730427" y="1984807"/>
            <a:ext cx="4204676" cy="2512557"/>
            <a:chOff x="2171932" y="2603587"/>
            <a:chExt cx="4204676" cy="2512557"/>
          </a:xfrm>
        </p:grpSpPr>
        <p:cxnSp>
          <p:nvCxnSpPr>
            <p:cNvPr id="9" name="Straight Arrow Connector 8">
              <a:extLst>
                <a:ext uri="{FF2B5EF4-FFF2-40B4-BE49-F238E27FC236}">
                  <a16:creationId xmlns:a16="http://schemas.microsoft.com/office/drawing/2014/main" id="{81BDDAAB-5AA8-414F-A6A5-5337C70C7894}"/>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A73017-C68C-468E-95CF-5CE4AD767B8B}"/>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3E2222-80D4-4FE9-8945-46A161D9AAAC}"/>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11" name="TextBox 10">
                  <a:extLst>
                    <a:ext uri="{FF2B5EF4-FFF2-40B4-BE49-F238E27FC236}">
                      <a16:creationId xmlns:a16="http://schemas.microsoft.com/office/drawing/2014/main" id="{983E2222-80D4-4FE9-8945-46A161D9AAAC}"/>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38E597-AD69-4A77-A4BF-B0A31A1AFC03}"/>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13" name="Oval 12">
            <a:extLst>
              <a:ext uri="{FF2B5EF4-FFF2-40B4-BE49-F238E27FC236}">
                <a16:creationId xmlns:a16="http://schemas.microsoft.com/office/drawing/2014/main" id="{D6562BD9-4CF6-4196-8CE8-F0FBC1AE119E}"/>
              </a:ext>
            </a:extLst>
          </p:cNvPr>
          <p:cNvSpPr/>
          <p:nvPr/>
        </p:nvSpPr>
        <p:spPr>
          <a:xfrm>
            <a:off x="2006592" y="2631329"/>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1</a:t>
            </a:r>
          </a:p>
        </p:txBody>
      </p:sp>
      <p:sp>
        <p:nvSpPr>
          <p:cNvPr id="14" name="Oval 13">
            <a:extLst>
              <a:ext uri="{FF2B5EF4-FFF2-40B4-BE49-F238E27FC236}">
                <a16:creationId xmlns:a16="http://schemas.microsoft.com/office/drawing/2014/main" id="{E6526F73-76FC-4983-BA54-8D4AF1FB4AC7}"/>
              </a:ext>
            </a:extLst>
          </p:cNvPr>
          <p:cNvSpPr/>
          <p:nvPr/>
        </p:nvSpPr>
        <p:spPr>
          <a:xfrm>
            <a:off x="2419572" y="277445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4</a:t>
            </a:r>
          </a:p>
        </p:txBody>
      </p:sp>
      <p:sp>
        <p:nvSpPr>
          <p:cNvPr id="15" name="Oval 14">
            <a:extLst>
              <a:ext uri="{FF2B5EF4-FFF2-40B4-BE49-F238E27FC236}">
                <a16:creationId xmlns:a16="http://schemas.microsoft.com/office/drawing/2014/main" id="{BCDD7294-22A6-4545-B2E3-D8CB4554F733}"/>
              </a:ext>
            </a:extLst>
          </p:cNvPr>
          <p:cNvSpPr/>
          <p:nvPr/>
        </p:nvSpPr>
        <p:spPr>
          <a:xfrm>
            <a:off x="2287498" y="2968504"/>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3</a:t>
            </a:r>
          </a:p>
        </p:txBody>
      </p:sp>
      <p:sp>
        <p:nvSpPr>
          <p:cNvPr id="16" name="Oval 15">
            <a:extLst>
              <a:ext uri="{FF2B5EF4-FFF2-40B4-BE49-F238E27FC236}">
                <a16:creationId xmlns:a16="http://schemas.microsoft.com/office/drawing/2014/main" id="{75130485-4ED9-43E4-AAE1-38E518C42BE2}"/>
              </a:ext>
            </a:extLst>
          </p:cNvPr>
          <p:cNvSpPr/>
          <p:nvPr/>
        </p:nvSpPr>
        <p:spPr>
          <a:xfrm>
            <a:off x="2478955" y="3216473"/>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5</a:t>
            </a:r>
          </a:p>
        </p:txBody>
      </p:sp>
      <p:sp>
        <p:nvSpPr>
          <p:cNvPr id="17" name="Oval 16">
            <a:extLst>
              <a:ext uri="{FF2B5EF4-FFF2-40B4-BE49-F238E27FC236}">
                <a16:creationId xmlns:a16="http://schemas.microsoft.com/office/drawing/2014/main" id="{EC6265DC-0B79-491E-9BF8-FA9DB7979B86}"/>
              </a:ext>
            </a:extLst>
          </p:cNvPr>
          <p:cNvSpPr/>
          <p:nvPr/>
        </p:nvSpPr>
        <p:spPr>
          <a:xfrm>
            <a:off x="2744827" y="2399965"/>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BB8CB74F-9DAC-43B1-86A5-3613DE89F9D2}"/>
              </a:ext>
            </a:extLst>
          </p:cNvPr>
          <p:cNvSpPr/>
          <p:nvPr/>
        </p:nvSpPr>
        <p:spPr>
          <a:xfrm>
            <a:off x="2613822" y="353609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6</a:t>
            </a:r>
          </a:p>
        </p:txBody>
      </p:sp>
      <p:sp>
        <p:nvSpPr>
          <p:cNvPr id="19" name="Oval 18">
            <a:extLst>
              <a:ext uri="{FF2B5EF4-FFF2-40B4-BE49-F238E27FC236}">
                <a16:creationId xmlns:a16="http://schemas.microsoft.com/office/drawing/2014/main" id="{DB660AAB-57E1-4215-8596-4FF3FA31E9EB}"/>
              </a:ext>
            </a:extLst>
          </p:cNvPr>
          <p:cNvSpPr/>
          <p:nvPr/>
        </p:nvSpPr>
        <p:spPr>
          <a:xfrm>
            <a:off x="2228431" y="3908252"/>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en-CA" dirty="0"/>
              <a:t>2</a:t>
            </a:r>
          </a:p>
        </p:txBody>
      </p:sp>
      <p:sp>
        <p:nvSpPr>
          <p:cNvPr id="20" name="Oval 19">
            <a:extLst>
              <a:ext uri="{FF2B5EF4-FFF2-40B4-BE49-F238E27FC236}">
                <a16:creationId xmlns:a16="http://schemas.microsoft.com/office/drawing/2014/main" id="{06FED7C2-FEF9-4E6C-B683-CE90F1F6E92D}"/>
              </a:ext>
            </a:extLst>
          </p:cNvPr>
          <p:cNvSpPr/>
          <p:nvPr/>
        </p:nvSpPr>
        <p:spPr>
          <a:xfrm>
            <a:off x="2744827" y="2399965"/>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a:p>
            <a:pPr algn="ctr"/>
            <a:r>
              <a:rPr lang="en-CA" dirty="0"/>
              <a:t>7</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501680B-EA71-4F49-BEA8-84FABE641ADA}"/>
                  </a:ext>
                </a:extLst>
              </p:cNvPr>
              <p:cNvSpPr txBox="1"/>
              <p:nvPr/>
            </p:nvSpPr>
            <p:spPr>
              <a:xfrm>
                <a:off x="2163371" y="4672285"/>
                <a:ext cx="4907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chemeClr val="bg1"/>
                              </a:solidFill>
                              <a:latin typeface="Cambria Math" panose="02040503050406030204" pitchFamily="18" charset="0"/>
                            </a:rPr>
                          </m:ctrlPr>
                        </m:sSubPr>
                        <m:e>
                          <m:r>
                            <a:rPr lang="en-CA" b="1" i="1" smtClean="0">
                              <a:solidFill>
                                <a:schemeClr val="bg1"/>
                              </a:solidFill>
                              <a:latin typeface="Cambria Math" panose="02040503050406030204" pitchFamily="18" charset="0"/>
                            </a:rPr>
                            <m:t>𝑺</m:t>
                          </m:r>
                        </m:e>
                        <m:sub>
                          <m:r>
                            <a:rPr lang="en-CA" b="1" i="1" smtClean="0">
                              <a:solidFill>
                                <a:schemeClr val="bg1"/>
                              </a:solidFill>
                              <a:latin typeface="Cambria Math" panose="02040503050406030204" pitchFamily="18" charset="0"/>
                            </a:rPr>
                            <m:t>𝟏</m:t>
                          </m:r>
                        </m:sub>
                      </m:sSub>
                    </m:oMath>
                  </m:oMathPara>
                </a14:m>
                <a:endParaRPr lang="en-CA" b="1" dirty="0">
                  <a:solidFill>
                    <a:schemeClr val="bg1"/>
                  </a:solidFill>
                </a:endParaRPr>
              </a:p>
            </p:txBody>
          </p:sp>
        </mc:Choice>
        <mc:Fallback xmlns="">
          <p:sp>
            <p:nvSpPr>
              <p:cNvPr id="21" name="TextBox 20">
                <a:extLst>
                  <a:ext uri="{FF2B5EF4-FFF2-40B4-BE49-F238E27FC236}">
                    <a16:creationId xmlns:a16="http://schemas.microsoft.com/office/drawing/2014/main" id="{8501680B-EA71-4F49-BEA8-84FABE641ADA}"/>
                  </a:ext>
                </a:extLst>
              </p:cNvPr>
              <p:cNvSpPr txBox="1">
                <a:spLocks noRot="1" noChangeAspect="1" noMove="1" noResize="1" noEditPoints="1" noAdjustHandles="1" noChangeArrowheads="1" noChangeShapeType="1" noTextEdit="1"/>
              </p:cNvSpPr>
              <p:nvPr/>
            </p:nvSpPr>
            <p:spPr>
              <a:xfrm>
                <a:off x="2163371" y="4672285"/>
                <a:ext cx="490775" cy="369332"/>
              </a:xfrm>
              <a:prstGeom prst="rect">
                <a:avLst/>
              </a:prstGeom>
              <a:blipFill>
                <a:blip r:embed="rId5"/>
                <a:stretch>
                  <a:fillRect b="-1587"/>
                </a:stretch>
              </a:blipFill>
            </p:spPr>
            <p:txBody>
              <a:bodyPr/>
              <a:lstStyle/>
              <a:p>
                <a:r>
                  <a:rPr lang="en-CA">
                    <a:noFill/>
                  </a:rPr>
                  <a:t> </a:t>
                </a:r>
              </a:p>
            </p:txBody>
          </p:sp>
        </mc:Fallback>
      </mc:AlternateContent>
      <p:grpSp>
        <p:nvGrpSpPr>
          <p:cNvPr id="39" name="Group 38">
            <a:extLst>
              <a:ext uri="{FF2B5EF4-FFF2-40B4-BE49-F238E27FC236}">
                <a16:creationId xmlns:a16="http://schemas.microsoft.com/office/drawing/2014/main" id="{DB7B1D5B-8461-4776-A894-BF8DDEBEFB8D}"/>
              </a:ext>
            </a:extLst>
          </p:cNvPr>
          <p:cNvGrpSpPr/>
          <p:nvPr/>
        </p:nvGrpSpPr>
        <p:grpSpPr>
          <a:xfrm>
            <a:off x="6764593" y="1984807"/>
            <a:ext cx="4204676" cy="2512557"/>
            <a:chOff x="6764593" y="2082922"/>
            <a:chExt cx="4204676" cy="2512557"/>
          </a:xfrm>
        </p:grpSpPr>
        <p:grpSp>
          <p:nvGrpSpPr>
            <p:cNvPr id="22" name="Group 21">
              <a:extLst>
                <a:ext uri="{FF2B5EF4-FFF2-40B4-BE49-F238E27FC236}">
                  <a16:creationId xmlns:a16="http://schemas.microsoft.com/office/drawing/2014/main" id="{6559B4DA-4A6A-45FD-B699-9A73D08331E6}"/>
                </a:ext>
              </a:extLst>
            </p:cNvPr>
            <p:cNvGrpSpPr/>
            <p:nvPr/>
          </p:nvGrpSpPr>
          <p:grpSpPr>
            <a:xfrm>
              <a:off x="6764593" y="2082922"/>
              <a:ext cx="4204676" cy="2512557"/>
              <a:chOff x="2171932" y="2603587"/>
              <a:chExt cx="4204676" cy="2512557"/>
            </a:xfrm>
          </p:grpSpPr>
          <p:cxnSp>
            <p:nvCxnSpPr>
              <p:cNvPr id="23" name="Straight Arrow Connector 22">
                <a:extLst>
                  <a:ext uri="{FF2B5EF4-FFF2-40B4-BE49-F238E27FC236}">
                    <a16:creationId xmlns:a16="http://schemas.microsoft.com/office/drawing/2014/main" id="{0B5975B9-450C-44FB-B9F0-20B2EDF90C2A}"/>
                  </a:ext>
                </a:extLst>
              </p:cNvPr>
              <p:cNvCxnSpPr>
                <a:cxnSpLocks/>
              </p:cNvCxnSpPr>
              <p:nvPr/>
            </p:nvCxnSpPr>
            <p:spPr>
              <a:xfrm>
                <a:off x="2222897" y="5116142"/>
                <a:ext cx="3919340"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748364-B6ED-4F40-B256-17753EABEB72}"/>
                  </a:ext>
                </a:extLst>
              </p:cNvPr>
              <p:cNvCxnSpPr>
                <a:cxnSpLocks/>
              </p:cNvCxnSpPr>
              <p:nvPr/>
            </p:nvCxnSpPr>
            <p:spPr>
              <a:xfrm flipV="1">
                <a:off x="2222897" y="2803864"/>
                <a:ext cx="0" cy="231228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499E336-5C83-4DB9-874B-860219955601}"/>
                      </a:ext>
                    </a:extLst>
                  </p:cNvPr>
                  <p:cNvSpPr txBox="1"/>
                  <p:nvPr/>
                </p:nvSpPr>
                <p:spPr>
                  <a:xfrm>
                    <a:off x="5824277" y="4742442"/>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oMath>
                      </m:oMathPara>
                    </a14:m>
                    <a:endParaRPr lang="en-CA" dirty="0"/>
                  </a:p>
                </p:txBody>
              </p:sp>
            </mc:Choice>
            <mc:Fallback xmlns="">
              <p:sp>
                <p:nvSpPr>
                  <p:cNvPr id="22" name="TextBox 21">
                    <a:extLst>
                      <a:ext uri="{FF2B5EF4-FFF2-40B4-BE49-F238E27FC236}">
                        <a16:creationId xmlns:a16="http://schemas.microsoft.com/office/drawing/2014/main" id="{4ADD3C8C-2C29-413B-8506-0087888A800A}"/>
                      </a:ext>
                    </a:extLst>
                  </p:cNvPr>
                  <p:cNvSpPr txBox="1">
                    <a:spLocks noRot="1" noChangeAspect="1" noMove="1" noResize="1" noEditPoints="1" noAdjustHandles="1" noChangeArrowheads="1" noChangeShapeType="1" noTextEdit="1"/>
                  </p:cNvSpPr>
                  <p:nvPr/>
                </p:nvSpPr>
                <p:spPr>
                  <a:xfrm>
                    <a:off x="5824277" y="4742442"/>
                    <a:ext cx="552331"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592E9F0-256A-462E-ADA6-0F842CA42AF7}"/>
                      </a:ext>
                    </a:extLst>
                  </p:cNvPr>
                  <p:cNvSpPr txBox="1"/>
                  <p:nvPr/>
                </p:nvSpPr>
                <p:spPr>
                  <a:xfrm>
                    <a:off x="2171932" y="2603587"/>
                    <a:ext cx="5523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𝑦</m:t>
                          </m:r>
                        </m:oMath>
                      </m:oMathPara>
                    </a14:m>
                    <a:endParaRPr lang="en-CA" dirty="0"/>
                  </a:p>
                </p:txBody>
              </p:sp>
            </mc:Choice>
            <mc:Fallback xmlns="">
              <p:sp>
                <p:nvSpPr>
                  <p:cNvPr id="23" name="TextBox 22">
                    <a:extLst>
                      <a:ext uri="{FF2B5EF4-FFF2-40B4-BE49-F238E27FC236}">
                        <a16:creationId xmlns:a16="http://schemas.microsoft.com/office/drawing/2014/main" id="{5496D2B0-2141-4C03-BCC9-DA3A05DDFC4E}"/>
                      </a:ext>
                    </a:extLst>
                  </p:cNvPr>
                  <p:cNvSpPr txBox="1">
                    <a:spLocks noRot="1" noChangeAspect="1" noMove="1" noResize="1" noEditPoints="1" noAdjustHandles="1" noChangeArrowheads="1" noChangeShapeType="1" noTextEdit="1"/>
                  </p:cNvSpPr>
                  <p:nvPr/>
                </p:nvSpPr>
                <p:spPr>
                  <a:xfrm>
                    <a:off x="2171932" y="2603587"/>
                    <a:ext cx="552331" cy="369332"/>
                  </a:xfrm>
                  <a:prstGeom prst="rect">
                    <a:avLst/>
                  </a:prstGeom>
                  <a:blipFill>
                    <a:blip r:embed="rId4"/>
                    <a:stretch>
                      <a:fillRect b="-9836"/>
                    </a:stretch>
                  </a:blipFill>
                </p:spPr>
                <p:txBody>
                  <a:bodyPr/>
                  <a:lstStyle/>
                  <a:p>
                    <a:r>
                      <a:rPr lang="en-CA">
                        <a:noFill/>
                      </a:rPr>
                      <a:t> </a:t>
                    </a:r>
                  </a:p>
                </p:txBody>
              </p:sp>
            </mc:Fallback>
          </mc:AlternateContent>
        </p:grpSp>
        <p:sp>
          <p:nvSpPr>
            <p:cNvPr id="27" name="Oval 26">
              <a:extLst>
                <a:ext uri="{FF2B5EF4-FFF2-40B4-BE49-F238E27FC236}">
                  <a16:creationId xmlns:a16="http://schemas.microsoft.com/office/drawing/2014/main" id="{4B4C0ACE-C548-4225-8831-4C9C3A00D269}"/>
                </a:ext>
              </a:extLst>
            </p:cNvPr>
            <p:cNvSpPr/>
            <p:nvPr/>
          </p:nvSpPr>
          <p:spPr>
            <a:xfrm>
              <a:off x="8775228" y="364415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11</a:t>
              </a:r>
            </a:p>
          </p:txBody>
        </p:sp>
        <p:sp>
          <p:nvSpPr>
            <p:cNvPr id="28" name="Oval 27">
              <a:extLst>
                <a:ext uri="{FF2B5EF4-FFF2-40B4-BE49-F238E27FC236}">
                  <a16:creationId xmlns:a16="http://schemas.microsoft.com/office/drawing/2014/main" id="{3EC0EFD5-AEFB-4C24-A44A-58D82086E51F}"/>
                </a:ext>
              </a:extLst>
            </p:cNvPr>
            <p:cNvSpPr/>
            <p:nvPr/>
          </p:nvSpPr>
          <p:spPr>
            <a:xfrm>
              <a:off x="8645099" y="405654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10</a:t>
              </a:r>
            </a:p>
          </p:txBody>
        </p:sp>
        <p:sp>
          <p:nvSpPr>
            <p:cNvPr id="29" name="Oval 28">
              <a:extLst>
                <a:ext uri="{FF2B5EF4-FFF2-40B4-BE49-F238E27FC236}">
                  <a16:creationId xmlns:a16="http://schemas.microsoft.com/office/drawing/2014/main" id="{6AB145CE-E57F-4410-BB4C-4E1CDDC8E7D2}"/>
                </a:ext>
              </a:extLst>
            </p:cNvPr>
            <p:cNvSpPr/>
            <p:nvPr/>
          </p:nvSpPr>
          <p:spPr>
            <a:xfrm>
              <a:off x="8969842" y="422177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12</a:t>
              </a:r>
            </a:p>
          </p:txBody>
        </p:sp>
        <p:sp>
          <p:nvSpPr>
            <p:cNvPr id="30" name="Oval 29">
              <a:extLst>
                <a:ext uri="{FF2B5EF4-FFF2-40B4-BE49-F238E27FC236}">
                  <a16:creationId xmlns:a16="http://schemas.microsoft.com/office/drawing/2014/main" id="{6E50A563-C103-4B33-B53A-D520223C65E8}"/>
                </a:ext>
              </a:extLst>
            </p:cNvPr>
            <p:cNvSpPr/>
            <p:nvPr/>
          </p:nvSpPr>
          <p:spPr>
            <a:xfrm>
              <a:off x="9913039" y="422177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CA" dirty="0"/>
            </a:p>
            <a:p>
              <a:pPr algn="ctr"/>
              <a:r>
                <a:rPr lang="en-CA" dirty="0"/>
                <a:t>14</a:t>
              </a:r>
            </a:p>
          </p:txBody>
        </p:sp>
        <p:sp>
          <p:nvSpPr>
            <p:cNvPr id="31" name="Oval 30">
              <a:extLst>
                <a:ext uri="{FF2B5EF4-FFF2-40B4-BE49-F238E27FC236}">
                  <a16:creationId xmlns:a16="http://schemas.microsoft.com/office/drawing/2014/main" id="{52092C62-7280-425F-B60E-826BE5A466DE}"/>
                </a:ext>
              </a:extLst>
            </p:cNvPr>
            <p:cNvSpPr/>
            <p:nvPr/>
          </p:nvSpPr>
          <p:spPr>
            <a:xfrm>
              <a:off x="8559395" y="3123046"/>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C6BFAA6D-EE0B-4665-8477-9999F0F0FB06}"/>
                </a:ext>
              </a:extLst>
            </p:cNvPr>
            <p:cNvSpPr/>
            <p:nvPr/>
          </p:nvSpPr>
          <p:spPr>
            <a:xfrm>
              <a:off x="9723156" y="3465431"/>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1E14AD24-759E-4827-AED3-A810108BF40D}"/>
                </a:ext>
              </a:extLst>
            </p:cNvPr>
            <p:cNvSpPr/>
            <p:nvPr/>
          </p:nvSpPr>
          <p:spPr>
            <a:xfrm>
              <a:off x="10637931" y="4026487"/>
              <a:ext cx="113707" cy="113707"/>
            </a:xfrm>
            <a:prstGeom prst="ellipse">
              <a:avLst/>
            </a:prstGeom>
            <a:solidFill>
              <a:srgbClr val="A5A5A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C57C8FEF-A070-488F-B6C2-0B1B3AEB24F3}"/>
                </a:ext>
              </a:extLst>
            </p:cNvPr>
            <p:cNvSpPr/>
            <p:nvPr/>
          </p:nvSpPr>
          <p:spPr>
            <a:xfrm>
              <a:off x="8570098" y="3120103"/>
              <a:ext cx="113707" cy="11370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815D587D-6FC6-4951-A10D-71C22F69EFEA}"/>
                </a:ext>
              </a:extLst>
            </p:cNvPr>
            <p:cNvSpPr/>
            <p:nvPr/>
          </p:nvSpPr>
          <p:spPr>
            <a:xfrm>
              <a:off x="8568769" y="3123544"/>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a:p>
              <a:pPr algn="ctr"/>
              <a:r>
                <a:rPr lang="en-CA" dirty="0"/>
                <a:t>9</a:t>
              </a:r>
            </a:p>
          </p:txBody>
        </p:sp>
        <p:sp>
          <p:nvSpPr>
            <p:cNvPr id="36" name="Oval 35">
              <a:extLst>
                <a:ext uri="{FF2B5EF4-FFF2-40B4-BE49-F238E27FC236}">
                  <a16:creationId xmlns:a16="http://schemas.microsoft.com/office/drawing/2014/main" id="{E506FDF0-77FB-44EE-8E7C-122DA402429C}"/>
                </a:ext>
              </a:extLst>
            </p:cNvPr>
            <p:cNvSpPr/>
            <p:nvPr/>
          </p:nvSpPr>
          <p:spPr>
            <a:xfrm>
              <a:off x="9729182" y="3464012"/>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p>
            <a:p>
              <a:pPr algn="ctr"/>
              <a:r>
                <a:rPr lang="en-CA" dirty="0"/>
                <a:t>13</a:t>
              </a:r>
            </a:p>
          </p:txBody>
        </p:sp>
        <p:sp>
          <p:nvSpPr>
            <p:cNvPr id="37" name="Oval 36">
              <a:extLst>
                <a:ext uri="{FF2B5EF4-FFF2-40B4-BE49-F238E27FC236}">
                  <a16:creationId xmlns:a16="http://schemas.microsoft.com/office/drawing/2014/main" id="{544222B5-48E3-4C97-A5F4-BE47EA6DA002}"/>
                </a:ext>
              </a:extLst>
            </p:cNvPr>
            <p:cNvSpPr/>
            <p:nvPr/>
          </p:nvSpPr>
          <p:spPr>
            <a:xfrm>
              <a:off x="10643513" y="4018517"/>
              <a:ext cx="113707" cy="1137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CA" dirty="0"/>
            </a:p>
            <a:p>
              <a:pPr algn="ctr"/>
              <a:r>
                <a:rPr lang="en-CA" dirty="0"/>
                <a:t>16</a:t>
              </a:r>
            </a:p>
          </p:txBody>
        </p:sp>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6B4678A-1576-4FBD-9A17-6755927F2668}"/>
                  </a:ext>
                </a:extLst>
              </p:cNvPr>
              <p:cNvSpPr txBox="1"/>
              <p:nvPr/>
            </p:nvSpPr>
            <p:spPr>
              <a:xfrm>
                <a:off x="9346088" y="4658074"/>
                <a:ext cx="4907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1" i="1" smtClean="0">
                              <a:solidFill>
                                <a:schemeClr val="bg1"/>
                              </a:solidFill>
                              <a:latin typeface="Cambria Math" panose="02040503050406030204" pitchFamily="18" charset="0"/>
                            </a:rPr>
                          </m:ctrlPr>
                        </m:sSubPr>
                        <m:e>
                          <m:r>
                            <a:rPr lang="en-CA" b="1" i="1" smtClean="0">
                              <a:solidFill>
                                <a:schemeClr val="bg1"/>
                              </a:solidFill>
                              <a:latin typeface="Cambria Math" panose="02040503050406030204" pitchFamily="18" charset="0"/>
                            </a:rPr>
                            <m:t>𝑺</m:t>
                          </m:r>
                        </m:e>
                        <m:sub>
                          <m:r>
                            <a:rPr lang="en-CA" b="1" i="1" smtClean="0">
                              <a:solidFill>
                                <a:schemeClr val="bg1"/>
                              </a:solidFill>
                              <a:latin typeface="Cambria Math" panose="02040503050406030204" pitchFamily="18" charset="0"/>
                            </a:rPr>
                            <m:t>𝟐</m:t>
                          </m:r>
                        </m:sub>
                      </m:sSub>
                    </m:oMath>
                  </m:oMathPara>
                </a14:m>
                <a:endParaRPr lang="en-CA" b="1" dirty="0">
                  <a:solidFill>
                    <a:schemeClr val="bg1"/>
                  </a:solidFill>
                </a:endParaRPr>
              </a:p>
            </p:txBody>
          </p:sp>
        </mc:Choice>
        <mc:Fallback xmlns="">
          <p:sp>
            <p:nvSpPr>
              <p:cNvPr id="38" name="TextBox 37">
                <a:extLst>
                  <a:ext uri="{FF2B5EF4-FFF2-40B4-BE49-F238E27FC236}">
                    <a16:creationId xmlns:a16="http://schemas.microsoft.com/office/drawing/2014/main" id="{F6B4678A-1576-4FBD-9A17-6755927F2668}"/>
                  </a:ext>
                </a:extLst>
              </p:cNvPr>
              <p:cNvSpPr txBox="1">
                <a:spLocks noRot="1" noChangeAspect="1" noMove="1" noResize="1" noEditPoints="1" noAdjustHandles="1" noChangeArrowheads="1" noChangeShapeType="1" noTextEdit="1"/>
              </p:cNvSpPr>
              <p:nvPr/>
            </p:nvSpPr>
            <p:spPr>
              <a:xfrm>
                <a:off x="9346088" y="4658074"/>
                <a:ext cx="490775" cy="369332"/>
              </a:xfrm>
              <a:prstGeom prst="rect">
                <a:avLst/>
              </a:prstGeom>
              <a:blipFill>
                <a:blip r:embed="rId7"/>
                <a:stretch>
                  <a:fillRect b="-1587"/>
                </a:stretch>
              </a:blipFill>
            </p:spPr>
            <p:txBody>
              <a:bodyPr/>
              <a:lstStyle/>
              <a:p>
                <a:r>
                  <a:rPr lang="en-CA">
                    <a:noFill/>
                  </a:rPr>
                  <a:t> </a:t>
                </a:r>
              </a:p>
            </p:txBody>
          </p:sp>
        </mc:Fallback>
      </mc:AlternateContent>
      <p:sp>
        <p:nvSpPr>
          <p:cNvPr id="41" name="Rectangle 40">
            <a:extLst>
              <a:ext uri="{FF2B5EF4-FFF2-40B4-BE49-F238E27FC236}">
                <a16:creationId xmlns:a16="http://schemas.microsoft.com/office/drawing/2014/main" id="{781DC32A-64AD-4B95-A125-84CF2965B9A3}"/>
              </a:ext>
            </a:extLst>
          </p:cNvPr>
          <p:cNvSpPr/>
          <p:nvPr/>
        </p:nvSpPr>
        <p:spPr>
          <a:xfrm>
            <a:off x="1776916" y="3242939"/>
            <a:ext cx="1263686" cy="1252678"/>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26941807-497B-42CB-994F-77CD0FD196E0}"/>
              </a:ext>
            </a:extLst>
          </p:cNvPr>
          <p:cNvSpPr/>
          <p:nvPr/>
        </p:nvSpPr>
        <p:spPr>
          <a:xfrm>
            <a:off x="1776913" y="2465658"/>
            <a:ext cx="1027875" cy="2045899"/>
          </a:xfrm>
          <a:prstGeom prst="rect">
            <a:avLst/>
          </a:prstGeom>
          <a:solidFill>
            <a:schemeClr val="accent1">
              <a:alpha val="62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lide Number Placeholder 2">
            <a:extLst>
              <a:ext uri="{FF2B5EF4-FFF2-40B4-BE49-F238E27FC236}">
                <a16:creationId xmlns:a16="http://schemas.microsoft.com/office/drawing/2014/main" id="{1E7182C5-BB98-686B-371E-B35C4FF7467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84329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54167E-6 -3.7037E-6 L -0.41172 -3.7037E-6 " pathEditMode="relative" rAng="0" ptsTypes="AA">
                                      <p:cBhvr>
                                        <p:cTn id="14" dur="2000" fill="hold"/>
                                        <p:tgtEl>
                                          <p:spTgt spid="39"/>
                                        </p:tgtEl>
                                        <p:attrNameLst>
                                          <p:attrName>ppt_x</p:attrName>
                                          <p:attrName>ppt_y</p:attrName>
                                        </p:attrNameLst>
                                      </p:cBhvr>
                                      <p:rCtr x="-20586"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5771</TotalTime>
  <Words>2175</Words>
  <Application>Microsoft Office PowerPoint</Application>
  <PresentationFormat>Widescreen</PresentationFormat>
  <Paragraphs>509</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BreveText</vt:lpstr>
      <vt:lpstr>Calibri</vt:lpstr>
      <vt:lpstr>Cambria Math</vt:lpstr>
      <vt:lpstr>Century Gothic</vt:lpstr>
      <vt:lpstr>Mesh</vt:lpstr>
      <vt:lpstr>CS 341: Algorithms</vt:lpstr>
      <vt:lpstr>Problem: Non-dominated points</vt:lpstr>
      <vt:lpstr>More formally</vt:lpstr>
      <vt:lpstr>Brute force algorithm</vt:lpstr>
      <vt:lpstr>PowerPoint Presentation</vt:lpstr>
      <vt:lpstr>Problem decomposition</vt:lpstr>
      <vt:lpstr>Problem decomposition</vt:lpstr>
      <vt:lpstr>Problem decomposition</vt:lpstr>
      <vt:lpstr>Problem decomposition</vt:lpstr>
      <vt:lpstr>Combining to get Non-dominated points</vt:lpstr>
      <vt:lpstr>PowerPoint Presentation</vt:lpstr>
      <vt:lpstr>PowerPoint Presentation</vt:lpstr>
      <vt:lpstr>Bonus slide: What if x values are not distinct?</vt:lpstr>
      <vt:lpstr>Multiprecision multiplication</vt:lpstr>
      <vt:lpstr>Brute force algorithm</vt:lpstr>
      <vt:lpstr>A divide-and-conquer Approach</vt:lpstr>
      <vt:lpstr>expressing k-bit mult. As k/2-bit mult.</vt:lpstr>
      <vt:lpstr>PowerPoint Presentation</vt:lpstr>
      <vt:lpstr>PowerPoint Presentation</vt:lpstr>
      <vt:lpstr>PowerPoint Presentation</vt:lpstr>
      <vt:lpstr>Karatsuba’s algorithm</vt:lpstr>
      <vt:lpstr>PowerPoint Presentation</vt:lpstr>
      <vt:lpstr>PowerPoint Presentation</vt:lpstr>
      <vt:lpstr>PowerPoint Presentation</vt:lpstr>
      <vt:lpstr>PowerPoint Presentation</vt:lpstr>
      <vt:lpstr>Matrix multiplication</vt:lpstr>
      <vt:lpstr>Attempting a better solution</vt:lpstr>
      <vt:lpstr>Multiplying Partitioned matrices</vt:lpstr>
      <vt:lpstr>Identifying subproblems to solve</vt:lpstr>
      <vt:lpstr>Size of subproblems &amp; subsolutions</vt:lpstr>
      <vt:lpstr>PowerPoint Presentation</vt:lpstr>
      <vt:lpstr>Strassen fast matrix multiplication algorithm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221</cp:revision>
  <cp:lastPrinted>2019-01-22T22:46:56Z</cp:lastPrinted>
  <dcterms:created xsi:type="dcterms:W3CDTF">2019-01-07T22:31:11Z</dcterms:created>
  <dcterms:modified xsi:type="dcterms:W3CDTF">2023-09-13T05:29:37Z</dcterms:modified>
</cp:coreProperties>
</file>