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4"/>
  </p:notesMasterIdLst>
  <p:sldIdLst>
    <p:sldId id="256" r:id="rId2"/>
    <p:sldId id="572" r:id="rId3"/>
    <p:sldId id="565" r:id="rId4"/>
    <p:sldId id="534" r:id="rId5"/>
    <p:sldId id="566" r:id="rId6"/>
    <p:sldId id="567" r:id="rId7"/>
    <p:sldId id="537" r:id="rId8"/>
    <p:sldId id="568" r:id="rId9"/>
    <p:sldId id="569" r:id="rId10"/>
    <p:sldId id="570" r:id="rId11"/>
    <p:sldId id="541" r:id="rId12"/>
    <p:sldId id="571" r:id="rId13"/>
    <p:sldId id="554" r:id="rId14"/>
    <p:sldId id="556" r:id="rId15"/>
    <p:sldId id="557"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558" r:id="rId39"/>
    <p:sldId id="429" r:id="rId40"/>
    <p:sldId id="430" r:id="rId41"/>
    <p:sldId id="559" r:id="rId42"/>
    <p:sldId id="432" r:id="rId43"/>
    <p:sldId id="560" r:id="rId44"/>
    <p:sldId id="434" r:id="rId45"/>
    <p:sldId id="435" r:id="rId46"/>
    <p:sldId id="436" r:id="rId47"/>
    <p:sldId id="437" r:id="rId48"/>
    <p:sldId id="438" r:id="rId49"/>
    <p:sldId id="439" r:id="rId50"/>
    <p:sldId id="440" r:id="rId51"/>
    <p:sldId id="441" r:id="rId52"/>
    <p:sldId id="444" r:id="rId53"/>
    <p:sldId id="476" r:id="rId54"/>
    <p:sldId id="562" r:id="rId55"/>
    <p:sldId id="561" r:id="rId56"/>
    <p:sldId id="472"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78" r:id="rId71"/>
    <p:sldId id="555" r:id="rId72"/>
    <p:sldId id="399" r:id="rId73"/>
    <p:sldId id="400" r:id="rId74"/>
    <p:sldId id="536" r:id="rId75"/>
    <p:sldId id="538" r:id="rId76"/>
    <p:sldId id="404" r:id="rId77"/>
    <p:sldId id="405" r:id="rId78"/>
    <p:sldId id="431" r:id="rId79"/>
    <p:sldId id="428" r:id="rId80"/>
    <p:sldId id="433" r:id="rId81"/>
    <p:sldId id="539" r:id="rId82"/>
    <p:sldId id="535" r:id="rId83"/>
    <p:sldId id="540" r:id="rId84"/>
    <p:sldId id="563" r:id="rId85"/>
    <p:sldId id="573" r:id="rId86"/>
    <p:sldId id="544" r:id="rId87"/>
    <p:sldId id="545" r:id="rId88"/>
    <p:sldId id="549" r:id="rId89"/>
    <p:sldId id="547" r:id="rId90"/>
    <p:sldId id="550" r:id="rId91"/>
    <p:sldId id="551" r:id="rId92"/>
    <p:sldId id="542"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572"/>
            <p14:sldId id="565"/>
            <p14:sldId id="534"/>
            <p14:sldId id="566"/>
            <p14:sldId id="567"/>
            <p14:sldId id="537"/>
            <p14:sldId id="568"/>
            <p14:sldId id="569"/>
            <p14:sldId id="570"/>
            <p14:sldId id="541"/>
            <p14:sldId id="571"/>
            <p14:sldId id="554"/>
            <p14:sldId id="556"/>
            <p14:sldId id="557"/>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558"/>
            <p14:sldId id="429"/>
            <p14:sldId id="430"/>
            <p14:sldId id="559"/>
            <p14:sldId id="432"/>
            <p14:sldId id="560"/>
            <p14:sldId id="434"/>
            <p14:sldId id="435"/>
            <p14:sldId id="436"/>
            <p14:sldId id="437"/>
            <p14:sldId id="438"/>
            <p14:sldId id="439"/>
            <p14:sldId id="440"/>
            <p14:sldId id="441"/>
            <p14:sldId id="444"/>
            <p14:sldId id="476"/>
            <p14:sldId id="562"/>
            <p14:sldId id="561"/>
            <p14:sldId id="472"/>
            <p14:sldId id="449"/>
            <p14:sldId id="450"/>
            <p14:sldId id="451"/>
            <p14:sldId id="452"/>
            <p14:sldId id="453"/>
            <p14:sldId id="454"/>
            <p14:sldId id="455"/>
            <p14:sldId id="456"/>
            <p14:sldId id="457"/>
            <p14:sldId id="458"/>
            <p14:sldId id="459"/>
            <p14:sldId id="460"/>
            <p14:sldId id="461"/>
            <p14:sldId id="478"/>
            <p14:sldId id="555"/>
            <p14:sldId id="399"/>
            <p14:sldId id="400"/>
            <p14:sldId id="536"/>
            <p14:sldId id="538"/>
            <p14:sldId id="404"/>
            <p14:sldId id="405"/>
            <p14:sldId id="431"/>
            <p14:sldId id="428"/>
            <p14:sldId id="433"/>
            <p14:sldId id="539"/>
            <p14:sldId id="535"/>
            <p14:sldId id="540"/>
            <p14:sldId id="563"/>
            <p14:sldId id="573"/>
            <p14:sldId id="544"/>
            <p14:sldId id="545"/>
            <p14:sldId id="549"/>
            <p14:sldId id="547"/>
            <p14:sldId id="550"/>
            <p14:sldId id="551"/>
            <p14:sldId id="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C8C6"/>
    <a:srgbClr val="9B9B9B"/>
    <a:srgbClr val="FFFFFF"/>
    <a:srgbClr val="A5A5A5"/>
    <a:srgbClr val="E5E8D2"/>
    <a:srgbClr val="26262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81622" autoAdjust="0"/>
  </p:normalViewPr>
  <p:slideViewPr>
    <p:cSldViewPr snapToGrid="0">
      <p:cViewPr varScale="1">
        <p:scale>
          <a:sx n="94" d="100"/>
          <a:sy n="94" d="100"/>
        </p:scale>
        <p:origin x="75" y="1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2024-09-25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AND_Corporation"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en.wikipedia.org/wiki/Charles_Erwin_Wils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to self: I think finish time sorting also works, but you lose the ability to say that the intervals that justify the existence of colour D must have started BEFORE F_D (as they could start in the middle of F_D), and consequently you lose the ability to explicitly state at which single time the intervals that justify D’s existence all overlap. (I believe it becomes an existence proof rather than a constructive proof. With start times all intervals overlap at the start time of F_D, but with finish times they may only overlap at some time in the middle of F_D. And, it’s much harder to reason about all intervals overlapping at the *same* point if you can’t point constructively to that point.)</a:t>
            </a:r>
          </a:p>
        </p:txBody>
      </p:sp>
      <p:sp>
        <p:nvSpPr>
          <p:cNvPr id="4" name="Slide Number Placeholder 3"/>
          <p:cNvSpPr>
            <a:spLocks noGrp="1"/>
          </p:cNvSpPr>
          <p:nvPr>
            <p:ph type="sldNum" sz="quarter" idx="5"/>
          </p:nvPr>
        </p:nvSpPr>
        <p:spPr/>
        <p:txBody>
          <a:bodyPr/>
          <a:lstStyle/>
          <a:p>
            <a:fld id="{0AAE2F85-FEAB-461C-B84C-896AC92C0B87}" type="slidenum">
              <a:rPr lang="en-CA" smtClean="0"/>
              <a:t>55</a:t>
            </a:fld>
            <a:endParaRPr lang="en-CA"/>
          </a:p>
        </p:txBody>
      </p:sp>
    </p:spTree>
    <p:extLst>
      <p:ext uri="{BB962C8B-B14F-4D97-AF65-F5344CB8AC3E}">
        <p14:creationId xmlns:p14="http://schemas.microsoft.com/office/powerpoint/2010/main" val="348329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CAC8C6"/>
                </a:solidFill>
                <a:effectLst/>
                <a:latin typeface="Arial" panose="020B0604020202020204" pitchFamily="34" charset="0"/>
              </a:rPr>
              <a:t>I spent the Fall quarter (of 1950) at </a:t>
            </a:r>
            <a:r>
              <a:rPr lang="en-US" b="0" i="0" u="none" strike="noStrike" dirty="0">
                <a:solidFill>
                  <a:srgbClr val="E1E180"/>
                </a:solidFill>
                <a:effectLst/>
                <a:latin typeface="Arial" panose="020B0604020202020204" pitchFamily="34" charset="0"/>
                <a:hlinkClick r:id="rId3" tooltip="RAND Corporation"/>
              </a:rPr>
              <a:t>RAND</a:t>
            </a:r>
            <a:r>
              <a:rPr lang="en-US" b="0" i="0" dirty="0">
                <a:solidFill>
                  <a:srgbClr val="CAC8C6"/>
                </a:solidFill>
                <a:effectLst/>
                <a:latin typeface="Arial" panose="020B0604020202020204" pitchFamily="34" charset="0"/>
              </a:rPr>
              <a:t>. My first task was to find a name for multistage decision processes. An interesting question is, "Where did the name, dynamic programming, come from?" The 1950s were not good years for mathematical research. We had a very interesting gentleman in Washington named </a:t>
            </a:r>
            <a:r>
              <a:rPr lang="en-US" b="0" i="0" u="none" strike="noStrike" dirty="0">
                <a:solidFill>
                  <a:srgbClr val="E1E180"/>
                </a:solidFill>
                <a:effectLst/>
                <a:latin typeface="Arial" panose="020B0604020202020204" pitchFamily="34" charset="0"/>
                <a:hlinkClick r:id="rId4" tooltip="Charles Erwin Wilson"/>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 (1984, page 159)</a:t>
            </a:r>
            <a:endParaRPr lang="en-US" b="0" i="0" dirty="0">
              <a:solidFill>
                <a:srgbClr val="CAC8C6"/>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72</a:t>
            </a:fld>
            <a:endParaRPr lang="en-CA"/>
          </a:p>
        </p:txBody>
      </p:sp>
    </p:spTree>
    <p:extLst>
      <p:ext uri="{BB962C8B-B14F-4D97-AF65-F5344CB8AC3E}">
        <p14:creationId xmlns:p14="http://schemas.microsoft.com/office/powerpoint/2010/main" val="223539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75</a:t>
            </a:fld>
            <a:endParaRPr lang="en-CA"/>
          </a:p>
        </p:txBody>
      </p:sp>
    </p:spTree>
    <p:extLst>
      <p:ext uri="{BB962C8B-B14F-4D97-AF65-F5344CB8AC3E}">
        <p14:creationId xmlns:p14="http://schemas.microsoft.com/office/powerpoint/2010/main" val="203599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77</a:t>
            </a:fld>
            <a:endParaRPr lang="en-CA"/>
          </a:p>
        </p:txBody>
      </p:sp>
    </p:spTree>
    <p:extLst>
      <p:ext uri="{BB962C8B-B14F-4D97-AF65-F5344CB8AC3E}">
        <p14:creationId xmlns:p14="http://schemas.microsoft.com/office/powerpoint/2010/main" val="23281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297F7-F7C5-4DA2-AE01-3BF37D7823A2}"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DD8220-B30C-446E-8E26-99DDA81EA34A}"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232D5-F706-4B86-96F3-267AB906A95D}"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55D6D2E6-19A9-4CAC-A9F1-6C676B0B7E80}"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24336D9-30F0-4518-A107-08E96CEDADEE}"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79A85-4A33-4894-9E63-1AD9C18FA595}"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33840C-A676-4A88-8BCE-8AE19E2F4B0F}"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BAB4-90BA-4B5C-BDCE-B83AA85375E7}"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477CB-B38B-4CFB-B7C1-52ED784A8BB3}"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C8F731F9-1222-43E5-8914-39540051AF18}" type="datetime1">
              <a:rPr lang="en-US" smtClean="0"/>
              <a:t>9/25/2024</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C8C62-8D2A-47A8-A689-0FB623B7CAD4}"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A3C8A-F2A7-4A4D-BEBD-86E310B35F65}"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D04D4-35B0-4908-9879-4A555A06255D}" type="datetime1">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DFE58-C001-4579-AA2B-08DFD0613A29}" type="datetime1">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821A-87A7-4210-A145-868ED63A2C0E}" type="datetime1">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B4F52-90A6-4EE4-A7AA-DB8406C74C53}"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CFB41E2-6A95-4C6D-9D78-C0632AEA40FB}" type="datetime1">
              <a:rPr lang="en-US" smtClean="0"/>
              <a:t>9/25/2024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AC73832-6215-4564-B28B-EFBC3EEB0E6B}" type="datetime1">
              <a:rPr lang="en-US" smtClean="0"/>
              <a:t>9/25/2024</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23001"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10.png"/><Relationship Id="rId2" Type="http://schemas.openxmlformats.org/officeDocument/2006/relationships/image" Target="../media/image200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5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90.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3.png"/><Relationship Id="rId5" Type="http://schemas.openxmlformats.org/officeDocument/2006/relationships/image" Target="../media/image110.png"/><Relationship Id="rId10" Type="http://schemas.openxmlformats.org/officeDocument/2006/relationships/image" Target="../media/image171.png"/><Relationship Id="rId4" Type="http://schemas.openxmlformats.org/officeDocument/2006/relationships/image" Target="../media/image10.png"/><Relationship Id="rId9" Type="http://schemas.openxmlformats.org/officeDocument/2006/relationships/image" Target="../media/image12.png"/></Relationships>
</file>

<file path=ppt/slides/_rels/slide56.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90.png"/><Relationship Id="rId7" Type="http://schemas.openxmlformats.org/officeDocument/2006/relationships/image" Target="../media/image5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0.png"/><Relationship Id="rId9" Type="http://schemas.openxmlformats.org/officeDocument/2006/relationships/image" Target="../media/image5500.png"/></Relationships>
</file>

<file path=ppt/slides/_rels/slide57.xml.rels><?xml version="1.0" encoding="UTF-8" standalone="yes"?>
<Relationships xmlns="http://schemas.openxmlformats.org/package/2006/relationships"><Relationship Id="rId2" Type="http://schemas.openxmlformats.org/officeDocument/2006/relationships/image" Target="../media/image56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0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50.png"/><Relationship Id="rId7" Type="http://schemas.openxmlformats.org/officeDocument/2006/relationships/image" Target="../media/image81.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58.png"/><Relationship Id="rId4" Type="http://schemas.openxmlformats.org/officeDocument/2006/relationships/image" Target="../media/image560.png"/></Relationships>
</file>

<file path=ppt/slides/_rels/slide70.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580.png"/><Relationship Id="rId7" Type="http://schemas.openxmlformats.org/officeDocument/2006/relationships/image" Target="../media/image64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00.png"/><Relationship Id="rId4" Type="http://schemas.openxmlformats.org/officeDocument/2006/relationships/image" Target="../media/image590.png"/><Relationship Id="rId9" Type="http://schemas.openxmlformats.org/officeDocument/2006/relationships/image" Target="../media/image66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31.png"/><Relationship Id="rId5" Type="http://schemas.openxmlformats.org/officeDocument/2006/relationships/image" Target="../media/image620.png"/><Relationship Id="rId4" Type="http://schemas.openxmlformats.org/officeDocument/2006/relationships/image" Target="../media/image610.png"/></Relationships>
</file>

<file path=ppt/slides/_rels/slide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61.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90.xml.rels><?xml version="1.0" encoding="UTF-8" standalone="yes"?>
<Relationships xmlns="http://schemas.openxmlformats.org/package/2006/relationships"><Relationship Id="rId3" Type="http://schemas.openxmlformats.org/officeDocument/2006/relationships/image" Target="../media/image651.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png"/><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t>Lecture 7: finishing greedy</a:t>
            </a:r>
          </a:p>
          <a:p>
            <a:r>
              <a:rPr lang="en-US" dirty="0"/>
              <a:t>Readings: see website</a:t>
            </a:r>
            <a:br>
              <a:rPr lang="en-US" dirty="0"/>
            </a:br>
            <a:endParaRPr lang="en-CA" dirty="0"/>
          </a:p>
          <a:p>
            <a:r>
              <a:rPr lang="en-CA" dirty="0"/>
              <a:t>Trevor Brown</a:t>
            </a:r>
          </a:p>
          <a:p>
            <a:r>
              <a:rPr lang="en-CA" dirty="0">
                <a:hlinkClick r:id="rId2"/>
              </a:rPr>
              <a:t>https://student.cs.uwaterloo.ca/~cs341</a:t>
            </a:r>
            <a:r>
              <a:rPr lang="en-CA" dirty="0"/>
              <a:t> </a:t>
            </a:r>
          </a:p>
          <a:p>
            <a:r>
              <a:rPr lang="en-CA" dirty="0">
                <a:hlinkClick r:id="rId3"/>
              </a:rPr>
              <a:t>trevor.brown@uwaterloo.ca</a:t>
            </a:r>
            <a:endParaRPr lang="en-CA" dirty="0"/>
          </a:p>
        </p:txBody>
      </p:sp>
      <p:sp>
        <p:nvSpPr>
          <p:cNvPr id="4" name="Slide Number Placeholder 3">
            <a:extLst>
              <a:ext uri="{FF2B5EF4-FFF2-40B4-BE49-F238E27FC236}">
                <a16:creationId xmlns:a16="http://schemas.microsoft.com/office/drawing/2014/main" id="{A83E8F3C-B011-6A19-DFC0-67FDA27C3E2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141413" y="-6666"/>
                <a:ext cx="9905998" cy="813187"/>
              </a:xfrm>
            </p:spPr>
            <p:txBody>
              <a:bodyPr/>
              <a:lstStyle/>
              <a:p>
                <a:r>
                  <a:rPr lang="en-US" b="1" dirty="0"/>
                  <a:t>Feasibility of </a:t>
                </a:r>
                <a14:m>
                  <m:oMath xmlns:m="http://schemas.openxmlformats.org/officeDocument/2006/math">
                    <m:r>
                      <a:rPr lang="en-CA" b="1" i="1" smtClean="0">
                        <a:latin typeface="Cambria Math" panose="02040503050406030204" pitchFamily="18" charset="0"/>
                      </a:rPr>
                      <m:t>𝒀</m:t>
                    </m:r>
                    <m:r>
                      <a:rPr lang="en-CA" b="1" i="1" smtClean="0">
                        <a:latin typeface="Cambria Math" panose="02040503050406030204" pitchFamily="18" charset="0"/>
                      </a:rPr>
                      <m:t>′</m:t>
                    </m:r>
                  </m:oMath>
                </a14:m>
                <a:endParaRPr lang="en-CA"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141413" y="-6666"/>
                <a:ext cx="9905998" cy="813187"/>
              </a:xfr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03605" y="1006867"/>
                <a:ext cx="10921763" cy="5399069"/>
              </a:xfrm>
            </p:spPr>
            <p:txBody>
              <a:bodyPr>
                <a:normAutofit/>
              </a:bodyPr>
              <a:lstStyle/>
              <a:p>
                <a:r>
                  <a:rPr lang="en-CA" sz="2600" b="0" dirty="0"/>
                  <a:t>Showing </a:t>
                </a:r>
                <a14:m>
                  <m:oMath xmlns:m="http://schemas.openxmlformats.org/officeDocument/2006/math">
                    <m:sSubSup>
                      <m:sSubSupPr>
                        <m:ctrlPr>
                          <a:rPr lang="en-CA" sz="2600" b="0" i="1" smtClean="0">
                            <a:latin typeface="Cambria Math" panose="02040503050406030204" pitchFamily="18" charset="0"/>
                          </a:rPr>
                        </m:ctrlPr>
                      </m:sSubSupPr>
                      <m:e>
                        <m:r>
                          <a:rPr lang="en-CA" sz="2600" b="0" i="1" smtClean="0">
                            <a:latin typeface="Cambria Math" panose="02040503050406030204" pitchFamily="18" charset="0"/>
                          </a:rPr>
                          <m:t>𝑦</m:t>
                        </m:r>
                      </m:e>
                      <m:sub>
                        <m:r>
                          <a:rPr lang="en-CA" sz="2600" b="0" i="1" smtClean="0">
                            <a:latin typeface="Cambria Math" panose="02040503050406030204" pitchFamily="18" charset="0"/>
                          </a:rPr>
                          <m:t>𝑘</m:t>
                        </m:r>
                      </m:sub>
                      <m:sup>
                        <m:r>
                          <a:rPr lang="en-CA" sz="2600" b="0" i="1" smtClean="0">
                            <a:latin typeface="Cambria Math" panose="02040503050406030204" pitchFamily="18" charset="0"/>
                          </a:rPr>
                          <m:t>′</m:t>
                        </m:r>
                      </m:sup>
                    </m:sSubSup>
                    <m:r>
                      <a:rPr lang="en-CA" sz="2600" b="0" i="1" smtClean="0">
                        <a:latin typeface="Cambria Math" panose="02040503050406030204" pitchFamily="18" charset="0"/>
                      </a:rPr>
                      <m:t>≥0</m:t>
                    </m:r>
                  </m:oMath>
                </a14:m>
                <a:endParaRPr lang="en-CA" sz="2600" b="0" i="1" dirty="0">
                  <a:latin typeface="Cambria Math" panose="02040503050406030204" pitchFamily="18" charset="0"/>
                </a:endParaRPr>
              </a:p>
              <a:p>
                <a:pPr lvl="1"/>
                <a:r>
                  <a:rPr lang="en-CA" sz="2600" b="0" dirty="0"/>
                  <a:t>By definition, </a:t>
                </a:r>
                <a14:m>
                  <m:oMath xmlns:m="http://schemas.openxmlformats.org/officeDocument/2006/math">
                    <m:sSubSup>
                      <m:sSubSupPr>
                        <m:ctrlPr>
                          <a:rPr lang="en-CA" sz="2600" b="0" i="1" smtClean="0">
                            <a:latin typeface="Cambria Math" panose="02040503050406030204" pitchFamily="18" charset="0"/>
                          </a:rPr>
                        </m:ctrlPr>
                      </m:sSubSupPr>
                      <m:e>
                        <m:r>
                          <a:rPr lang="en-CA" sz="2600" b="0" i="1" smtClean="0">
                            <a:latin typeface="Cambria Math" panose="02040503050406030204" pitchFamily="18" charset="0"/>
                          </a:rPr>
                          <m:t>𝑦</m:t>
                        </m:r>
                      </m:e>
                      <m:sub>
                        <m:r>
                          <a:rPr lang="en-CA" sz="2600" b="0" i="1" smtClean="0">
                            <a:latin typeface="Cambria Math" panose="02040503050406030204" pitchFamily="18" charset="0"/>
                          </a:rPr>
                          <m:t>𝑘</m:t>
                        </m:r>
                      </m:sub>
                      <m:sup>
                        <m:r>
                          <a:rPr lang="en-CA" sz="2600" b="0" i="1" smtClean="0">
                            <a:latin typeface="Cambria Math" panose="02040503050406030204" pitchFamily="18" charset="0"/>
                          </a:rPr>
                          <m:t>′</m:t>
                        </m:r>
                      </m:sup>
                    </m:sSubSup>
                    <m:r>
                      <a:rPr lang="en-CA" sz="2600" b="0" i="1" smtClean="0">
                        <a:latin typeface="Cambria Math" panose="02040503050406030204" pitchFamily="18" charset="0"/>
                      </a:rPr>
                      <m:t>=</m:t>
                    </m:r>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𝑦</m:t>
                        </m:r>
                      </m:e>
                      <m:sub>
                        <m:r>
                          <a:rPr lang="en-CA" sz="2600" b="0" i="1" smtClean="0">
                            <a:latin typeface="Cambria Math" panose="02040503050406030204" pitchFamily="18" charset="0"/>
                          </a:rPr>
                          <m:t>𝑘</m:t>
                        </m:r>
                      </m:sub>
                    </m:sSub>
                    <m:r>
                      <a:rPr lang="en-CA" sz="2600" b="0" i="1" smtClean="0">
                        <a:latin typeface="Cambria Math" panose="02040503050406030204" pitchFamily="18" charset="0"/>
                      </a:rPr>
                      <m:t>−</m:t>
                    </m:r>
                    <m:f>
                      <m:fPr>
                        <m:ctrlPr>
                          <a:rPr lang="en-CA" sz="2600" b="0" i="1" smtClean="0">
                            <a:latin typeface="Cambria Math" panose="02040503050406030204" pitchFamily="18" charset="0"/>
                          </a:rPr>
                        </m:ctrlPr>
                      </m:fPr>
                      <m:num>
                        <m:r>
                          <a:rPr lang="en-CA" sz="2600" b="0" i="1" smtClean="0">
                            <a:latin typeface="Cambria Math" panose="02040503050406030204" pitchFamily="18" charset="0"/>
                          </a:rPr>
                          <m:t>𝛿</m:t>
                        </m:r>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𝑘</m:t>
                            </m:r>
                          </m:sub>
                        </m:sSub>
                      </m:den>
                    </m:f>
                    <m:r>
                      <a:rPr lang="en-CA" sz="2600" b="0" i="1" smtClean="0">
                        <a:latin typeface="Cambria Math" panose="02040503050406030204" pitchFamily="18" charset="0"/>
                      </a:rPr>
                      <m:t>≥0</m:t>
                    </m:r>
                  </m:oMath>
                </a14:m>
                <a:r>
                  <a:rPr lang="en-CA" sz="2600" b="0" i="1" dirty="0">
                    <a:latin typeface="Cambria Math" panose="02040503050406030204" pitchFamily="18" charset="0"/>
                  </a:rPr>
                  <a:t> </a:t>
                </a:r>
                <a:r>
                  <a:rPr lang="en-CA" sz="2600" b="1" dirty="0" err="1">
                    <a:latin typeface="Cambria Math" panose="02040503050406030204" pitchFamily="18" charset="0"/>
                  </a:rPr>
                  <a:t>iff</a:t>
                </a:r>
                <a:r>
                  <a:rPr lang="en-CA" sz="2600" b="0" dirty="0">
                    <a:latin typeface="Cambria Math" panose="02040503050406030204" pitchFamily="18" charset="0"/>
                  </a:rPr>
                  <a:t> </a:t>
                </a:r>
                <a14:m>
                  <m:oMath xmlns:m="http://schemas.openxmlformats.org/officeDocument/2006/math">
                    <m:r>
                      <a:rPr lang="en-CA" sz="2600" b="1" i="1" smtClean="0">
                        <a:latin typeface="Cambria Math" panose="02040503050406030204" pitchFamily="18" charset="0"/>
                      </a:rPr>
                      <m:t>𝜹</m:t>
                    </m:r>
                    <m:r>
                      <a:rPr lang="en-CA" sz="2600" b="1"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𝒚</m:t>
                        </m:r>
                      </m:e>
                      <m:sub>
                        <m:r>
                          <a:rPr lang="en-CA" sz="2600" b="1" i="1" smtClean="0">
                            <a:latin typeface="Cambria Math" panose="02040503050406030204" pitchFamily="18" charset="0"/>
                          </a:rPr>
                          <m:t>𝒌</m:t>
                        </m:r>
                      </m:sub>
                    </m:sSub>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𝒘</m:t>
                        </m:r>
                      </m:e>
                      <m:sub>
                        <m:r>
                          <a:rPr lang="en-CA" sz="2600" b="1" i="1" smtClean="0">
                            <a:latin typeface="Cambria Math" panose="02040503050406030204" pitchFamily="18" charset="0"/>
                          </a:rPr>
                          <m:t>𝒌</m:t>
                        </m:r>
                      </m:sub>
                    </m:sSub>
                  </m:oMath>
                </a14:m>
                <a:endParaRPr lang="en-CA" sz="2600" b="1" dirty="0">
                  <a:latin typeface="Cambria Math" panose="02040503050406030204" pitchFamily="18" charset="0"/>
                </a:endParaRPr>
              </a:p>
              <a:p>
                <a:pPr lvl="1"/>
                <a:r>
                  <a:rPr lang="en-CA" sz="2600" dirty="0"/>
                  <a:t>But </a:t>
                </a:r>
                <a14:m>
                  <m:oMath xmlns:m="http://schemas.openxmlformats.org/officeDocument/2006/math">
                    <m:r>
                      <a:rPr lang="en-CA" sz="2600" b="0" i="1" smtClean="0">
                        <a:latin typeface="Cambria Math" panose="02040503050406030204" pitchFamily="18" charset="0"/>
                      </a:rPr>
                      <m:t>𝛿</m:t>
                    </m:r>
                  </m:oMath>
                </a14:m>
                <a:r>
                  <a:rPr lang="en-CA" sz="2600" dirty="0"/>
                  <a:t> is the </a:t>
                </a:r>
                <a:r>
                  <a:rPr lang="en-CA" sz="2600" b="1" dirty="0"/>
                  <a:t>minimum</a:t>
                </a:r>
                <a:r>
                  <a:rPr lang="en-CA" sz="2600" dirty="0"/>
                  <a:t> of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𝑗</m:t>
                        </m:r>
                      </m:sub>
                    </m:sSub>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i="1">
                                <a:latin typeface="Cambria Math" panose="02040503050406030204" pitchFamily="18" charset="0"/>
                              </a:rPr>
                              <m:t>𝑥</m:t>
                            </m:r>
                          </m:e>
                          <m:sub>
                            <m:r>
                              <a:rPr lang="en-CA" sz="2400" i="1">
                                <a:latin typeface="Cambria Math" panose="02040503050406030204" pitchFamily="18" charset="0"/>
                              </a:rPr>
                              <m:t>𝑗</m:t>
                            </m:r>
                          </m:sub>
                        </m:sSub>
                        <m:r>
                          <a:rPr lang="en-CA" sz="2400" i="1">
                            <a:latin typeface="Cambria Math" panose="02040503050406030204" pitchFamily="18" charset="0"/>
                          </a:rPr>
                          <m:t>−</m:t>
                        </m:r>
                        <m:sSub>
                          <m:sSubPr>
                            <m:ctrlPr>
                              <a:rPr lang="en-CA" sz="2400" i="1">
                                <a:latin typeface="Cambria Math" panose="02040503050406030204" pitchFamily="18" charset="0"/>
                              </a:rPr>
                            </m:ctrlPr>
                          </m:sSubPr>
                          <m:e>
                            <m:r>
                              <a:rPr lang="en-CA" sz="2400" i="1">
                                <a:latin typeface="Cambria Math" panose="02040503050406030204" pitchFamily="18" charset="0"/>
                              </a:rPr>
                              <m:t>𝑦</m:t>
                            </m:r>
                          </m:e>
                          <m:sub>
                            <m:r>
                              <a:rPr lang="en-CA" sz="2400" i="1">
                                <a:latin typeface="Cambria Math" panose="02040503050406030204" pitchFamily="18" charset="0"/>
                              </a:rPr>
                              <m:t>𝑗</m:t>
                            </m:r>
                          </m:sub>
                        </m:sSub>
                      </m:e>
                    </m:d>
                  </m:oMath>
                </a14:m>
                <a:r>
                  <a:rPr lang="en-CA" sz="2600" dirty="0"/>
                  <a:t> and </a:t>
                </a:r>
                <a14:m>
                  <m:oMath xmlns:m="http://schemas.openxmlformats.org/officeDocument/2006/math">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𝑘</m:t>
                        </m:r>
                      </m:sub>
                    </m:sSub>
                    <m:r>
                      <a:rPr lang="en-CA" sz="2600" b="0" i="1" smtClean="0">
                        <a:latin typeface="Cambria Math" panose="02040503050406030204" pitchFamily="18" charset="0"/>
                      </a:rPr>
                      <m:t>(</m:t>
                    </m:r>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𝑦</m:t>
                        </m:r>
                      </m:e>
                      <m:sub>
                        <m:r>
                          <a:rPr lang="en-CA" sz="2600" b="0" i="1" smtClean="0">
                            <a:latin typeface="Cambria Math" panose="02040503050406030204" pitchFamily="18" charset="0"/>
                          </a:rPr>
                          <m:t>𝑘</m:t>
                        </m:r>
                      </m:sub>
                    </m:sSub>
                    <m:r>
                      <a:rPr lang="en-CA" sz="2600" b="0" i="1" smtClean="0">
                        <a:latin typeface="Cambria Math" panose="02040503050406030204" pitchFamily="18" charset="0"/>
                      </a:rPr>
                      <m:t>−</m:t>
                    </m:r>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𝑥</m:t>
                        </m:r>
                      </m:e>
                      <m:sub>
                        <m:r>
                          <a:rPr lang="en-CA" sz="2600" b="0" i="1" smtClean="0">
                            <a:latin typeface="Cambria Math" panose="02040503050406030204" pitchFamily="18" charset="0"/>
                          </a:rPr>
                          <m:t>𝑘</m:t>
                        </m:r>
                      </m:sub>
                    </m:sSub>
                    <m:r>
                      <a:rPr lang="en-CA" sz="2600" b="0" i="1" smtClean="0">
                        <a:latin typeface="Cambria Math" panose="02040503050406030204" pitchFamily="18" charset="0"/>
                      </a:rPr>
                      <m:t>)</m:t>
                    </m:r>
                  </m:oMath>
                </a14:m>
                <a:endParaRPr lang="en-CA" sz="2600" dirty="0"/>
              </a:p>
              <a:p>
                <a:pPr lvl="1"/>
                <a:r>
                  <a:rPr lang="en-CA" sz="2600" dirty="0"/>
                  <a:t>And </a:t>
                </a:r>
                <a14:m>
                  <m:oMath xmlns:m="http://schemas.openxmlformats.org/officeDocument/2006/math">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𝑘</m:t>
                        </m:r>
                      </m:sub>
                    </m:sSub>
                    <m:r>
                      <a:rPr lang="en-CA" sz="2600" i="1">
                        <a:latin typeface="Cambria Math" panose="02040503050406030204" pitchFamily="18" charset="0"/>
                      </a:rPr>
                      <m:t>(</m:t>
                    </m:r>
                    <m:sSub>
                      <m:sSubPr>
                        <m:ctrlPr>
                          <a:rPr lang="en-CA" sz="2600" i="1">
                            <a:latin typeface="Cambria Math" panose="02040503050406030204" pitchFamily="18" charset="0"/>
                          </a:rPr>
                        </m:ctrlPr>
                      </m:sSubPr>
                      <m:e>
                        <m:r>
                          <a:rPr lang="en-CA" sz="2600" i="1">
                            <a:latin typeface="Cambria Math" panose="02040503050406030204" pitchFamily="18" charset="0"/>
                          </a:rPr>
                          <m:t>𝑦</m:t>
                        </m:r>
                      </m:e>
                      <m:sub>
                        <m:r>
                          <a:rPr lang="en-CA" sz="2600" i="1">
                            <a:latin typeface="Cambria Math" panose="02040503050406030204" pitchFamily="18" charset="0"/>
                          </a:rPr>
                          <m:t>𝑘</m:t>
                        </m:r>
                      </m:sub>
                    </m:sSub>
                    <m:r>
                      <a:rPr lang="en-CA" sz="2600" i="1">
                        <a:latin typeface="Cambria Math" panose="02040503050406030204" pitchFamily="18" charset="0"/>
                      </a:rPr>
                      <m:t>−</m:t>
                    </m:r>
                    <m:sSub>
                      <m:sSubPr>
                        <m:ctrlPr>
                          <a:rPr lang="en-CA" sz="2600" i="1">
                            <a:latin typeface="Cambria Math" panose="02040503050406030204" pitchFamily="18" charset="0"/>
                          </a:rPr>
                        </m:ctrlPr>
                      </m:sSubPr>
                      <m:e>
                        <m:r>
                          <a:rPr lang="en-CA" sz="2600" i="1">
                            <a:latin typeface="Cambria Math" panose="02040503050406030204" pitchFamily="18" charset="0"/>
                          </a:rPr>
                          <m:t>𝑥</m:t>
                        </m:r>
                      </m:e>
                      <m:sub>
                        <m:r>
                          <a:rPr lang="en-CA" sz="2600" i="1">
                            <a:latin typeface="Cambria Math" panose="02040503050406030204" pitchFamily="18" charset="0"/>
                          </a:rPr>
                          <m:t>𝑘</m:t>
                        </m:r>
                      </m:sub>
                    </m:sSub>
                    <m:r>
                      <a:rPr lang="en-CA" sz="2600" i="1">
                        <a:latin typeface="Cambria Math" panose="02040503050406030204" pitchFamily="18" charset="0"/>
                      </a:rPr>
                      <m:t>)≤</m:t>
                    </m:r>
                    <m:sSub>
                      <m:sSubPr>
                        <m:ctrlPr>
                          <a:rPr lang="en-CA" sz="2600" i="1">
                            <a:latin typeface="Cambria Math" panose="02040503050406030204" pitchFamily="18" charset="0"/>
                          </a:rPr>
                        </m:ctrlPr>
                      </m:sSubPr>
                      <m:e>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𝑘</m:t>
                            </m:r>
                          </m:sub>
                        </m:sSub>
                        <m:r>
                          <a:rPr lang="en-CA" sz="2600" i="1">
                            <a:latin typeface="Cambria Math" panose="02040503050406030204" pitchFamily="18" charset="0"/>
                          </a:rPr>
                          <m:t>𝑦</m:t>
                        </m:r>
                      </m:e>
                      <m:sub>
                        <m:r>
                          <a:rPr lang="en-CA" sz="2600" i="1">
                            <a:latin typeface="Cambria Math" panose="02040503050406030204" pitchFamily="18" charset="0"/>
                          </a:rPr>
                          <m:t>𝑘</m:t>
                        </m:r>
                      </m:sub>
                    </m:sSub>
                  </m:oMath>
                </a14:m>
                <a:r>
                  <a:rPr lang="en-CA" sz="2600" dirty="0"/>
                  <a:t> </a:t>
                </a:r>
                <a:r>
                  <a:rPr lang="en-CA" sz="2600" b="1" dirty="0"/>
                  <a:t>so </a:t>
                </a:r>
                <a14:m>
                  <m:oMath xmlns:m="http://schemas.openxmlformats.org/officeDocument/2006/math">
                    <m:r>
                      <a:rPr lang="en-CA" sz="2600" b="1" i="1" smtClean="0">
                        <a:latin typeface="Cambria Math" panose="02040503050406030204" pitchFamily="18" charset="0"/>
                      </a:rPr>
                      <m:t>𝜹</m:t>
                    </m:r>
                    <m:r>
                      <a:rPr lang="en-CA" sz="2600" b="1"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𝒚</m:t>
                        </m:r>
                      </m:e>
                      <m:sub>
                        <m:r>
                          <a:rPr lang="en-CA" sz="2600" b="1" i="1" smtClean="0">
                            <a:latin typeface="Cambria Math" panose="02040503050406030204" pitchFamily="18" charset="0"/>
                          </a:rPr>
                          <m:t>𝒌</m:t>
                        </m:r>
                      </m:sub>
                    </m:sSub>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𝒘</m:t>
                        </m:r>
                      </m:e>
                      <m:sub>
                        <m:r>
                          <a:rPr lang="en-CA" sz="2600" b="1" i="1" smtClean="0">
                            <a:latin typeface="Cambria Math" panose="02040503050406030204" pitchFamily="18" charset="0"/>
                          </a:rPr>
                          <m:t>𝒌</m:t>
                        </m:r>
                      </m:sub>
                    </m:sSub>
                  </m:oMath>
                </a14:m>
                <a:endParaRPr lang="en-CA" sz="2600" b="1" dirty="0"/>
              </a:p>
              <a:p>
                <a:r>
                  <a:rPr lang="en-CA" sz="2600" dirty="0"/>
                  <a:t>Showing </a:t>
                </a:r>
                <a14:m>
                  <m:oMath xmlns:m="http://schemas.openxmlformats.org/officeDocument/2006/math">
                    <m:sSubSup>
                      <m:sSubSupPr>
                        <m:ctrlPr>
                          <a:rPr lang="en-CA" sz="2600" b="0" i="1" smtClean="0">
                            <a:latin typeface="Cambria Math" panose="02040503050406030204" pitchFamily="18" charset="0"/>
                          </a:rPr>
                        </m:ctrlPr>
                      </m:sSubSupPr>
                      <m:e>
                        <m:r>
                          <a:rPr lang="en-CA" sz="2600" b="0" i="1" smtClean="0">
                            <a:latin typeface="Cambria Math" panose="02040503050406030204" pitchFamily="18" charset="0"/>
                          </a:rPr>
                          <m:t>𝑦</m:t>
                        </m:r>
                      </m:e>
                      <m:sub>
                        <m:r>
                          <a:rPr lang="en-CA" sz="2600" b="0" i="1" smtClean="0">
                            <a:latin typeface="Cambria Math" panose="02040503050406030204" pitchFamily="18" charset="0"/>
                          </a:rPr>
                          <m:t>𝑗</m:t>
                        </m:r>
                      </m:sub>
                      <m:sup>
                        <m:r>
                          <a:rPr lang="en-CA" sz="2600" b="0" i="1" smtClean="0">
                            <a:latin typeface="Cambria Math" panose="02040503050406030204" pitchFamily="18" charset="0"/>
                          </a:rPr>
                          <m:t>′</m:t>
                        </m:r>
                      </m:sup>
                    </m:sSubSup>
                    <m:r>
                      <a:rPr lang="en-CA" sz="2600" b="0" i="1" smtClean="0">
                        <a:latin typeface="Cambria Math" panose="02040503050406030204" pitchFamily="18" charset="0"/>
                      </a:rPr>
                      <m:t>≤1</m:t>
                    </m:r>
                  </m:oMath>
                </a14:m>
                <a:endParaRPr lang="en-CA" sz="2600" dirty="0"/>
              </a:p>
              <a:p>
                <a:pPr lvl="1"/>
                <a14:m>
                  <m:oMath xmlns:m="http://schemas.openxmlformats.org/officeDocument/2006/math">
                    <m:sSubSup>
                      <m:sSubSupPr>
                        <m:ctrlPr>
                          <a:rPr lang="en-CA" sz="2600" b="0" i="1" smtClean="0">
                            <a:latin typeface="Cambria Math" panose="02040503050406030204" pitchFamily="18" charset="0"/>
                          </a:rPr>
                        </m:ctrlPr>
                      </m:sSubSupPr>
                      <m:e>
                        <m:r>
                          <a:rPr lang="en-CA" sz="2600" b="0" i="1" smtClean="0">
                            <a:latin typeface="Cambria Math" panose="02040503050406030204" pitchFamily="18" charset="0"/>
                          </a:rPr>
                          <m:t>𝑦</m:t>
                        </m:r>
                      </m:e>
                      <m:sub>
                        <m:r>
                          <a:rPr lang="en-CA" sz="2600" b="0" i="1" smtClean="0">
                            <a:latin typeface="Cambria Math" panose="02040503050406030204" pitchFamily="18" charset="0"/>
                          </a:rPr>
                          <m:t>𝑗</m:t>
                        </m:r>
                      </m:sub>
                      <m:sup>
                        <m:r>
                          <a:rPr lang="en-CA" sz="2600" b="0" i="1" smtClean="0">
                            <a:latin typeface="Cambria Math" panose="02040503050406030204" pitchFamily="18" charset="0"/>
                          </a:rPr>
                          <m:t>′</m:t>
                        </m:r>
                      </m:sup>
                    </m:sSubSup>
                    <m:r>
                      <a:rPr lang="en-CA" sz="2600" b="0" i="1" smtClean="0">
                        <a:latin typeface="Cambria Math" panose="02040503050406030204" pitchFamily="18" charset="0"/>
                      </a:rPr>
                      <m:t>=</m:t>
                    </m:r>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𝑦</m:t>
                        </m:r>
                      </m:e>
                      <m:sub>
                        <m:r>
                          <a:rPr lang="en-CA" sz="2600" b="0" i="1" smtClean="0">
                            <a:latin typeface="Cambria Math" panose="02040503050406030204" pitchFamily="18" charset="0"/>
                          </a:rPr>
                          <m:t>𝑗</m:t>
                        </m:r>
                      </m:sub>
                    </m:sSub>
                    <m:r>
                      <a:rPr lang="en-CA" sz="2600" b="0" i="0" smtClean="0">
                        <a:latin typeface="Cambria Math" panose="02040503050406030204" pitchFamily="18" charset="0"/>
                      </a:rPr>
                      <m:t>+</m:t>
                    </m:r>
                    <m:f>
                      <m:fPr>
                        <m:ctrlPr>
                          <a:rPr lang="en-CA" sz="2600" b="0" i="1" smtClean="0">
                            <a:latin typeface="Cambria Math" panose="02040503050406030204" pitchFamily="18" charset="0"/>
                          </a:rPr>
                        </m:ctrlPr>
                      </m:fPr>
                      <m:num>
                        <m:r>
                          <a:rPr lang="en-CA" sz="2600" b="0" i="1" smtClean="0">
                            <a:latin typeface="Cambria Math" panose="02040503050406030204" pitchFamily="18" charset="0"/>
                          </a:rPr>
                          <m:t>𝛿</m:t>
                        </m:r>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𝑗</m:t>
                            </m:r>
                          </m:sub>
                        </m:sSub>
                      </m:den>
                    </m:f>
                    <m:r>
                      <a:rPr lang="en-CA" sz="2600" b="0" i="0" smtClean="0">
                        <a:latin typeface="Cambria Math" panose="02040503050406030204" pitchFamily="18" charset="0"/>
                      </a:rPr>
                      <m:t>≤1</m:t>
                    </m:r>
                  </m:oMath>
                </a14:m>
                <a:r>
                  <a:rPr lang="en-CA" sz="2600" b="0" dirty="0"/>
                  <a:t> </a:t>
                </a:r>
                <a:r>
                  <a:rPr lang="en-CA" sz="2600" b="1" dirty="0"/>
                  <a:t>iff </a:t>
                </a:r>
                <a14:m>
                  <m:oMath xmlns:m="http://schemas.openxmlformats.org/officeDocument/2006/math">
                    <m:r>
                      <a:rPr lang="en-CA" sz="2600" b="1" i="1" smtClean="0">
                        <a:latin typeface="Cambria Math" panose="02040503050406030204" pitchFamily="18" charset="0"/>
                      </a:rPr>
                      <m:t>𝜹</m:t>
                    </m:r>
                    <m:r>
                      <a:rPr lang="en-CA" sz="2600" b="1"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𝒘</m:t>
                        </m:r>
                      </m:e>
                      <m:sub>
                        <m:r>
                          <a:rPr lang="en-CA" sz="2600" b="1" i="1" smtClean="0">
                            <a:latin typeface="Cambria Math" panose="02040503050406030204" pitchFamily="18" charset="0"/>
                          </a:rPr>
                          <m:t>𝒋</m:t>
                        </m:r>
                      </m:sub>
                    </m:sSub>
                    <m:d>
                      <m:dPr>
                        <m:ctrlPr>
                          <a:rPr lang="en-CA" sz="2600" b="1" i="1" smtClean="0">
                            <a:latin typeface="Cambria Math" panose="02040503050406030204" pitchFamily="18" charset="0"/>
                          </a:rPr>
                        </m:ctrlPr>
                      </m:dPr>
                      <m:e>
                        <m:r>
                          <a:rPr lang="en-CA" sz="2600" b="1" i="1" smtClean="0">
                            <a:latin typeface="Cambria Math" panose="02040503050406030204" pitchFamily="18" charset="0"/>
                          </a:rPr>
                          <m:t>𝟏</m:t>
                        </m:r>
                        <m:r>
                          <a:rPr lang="en-CA" sz="2600" b="1"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𝒚</m:t>
                            </m:r>
                          </m:e>
                          <m:sub>
                            <m:r>
                              <a:rPr lang="en-CA" sz="2600" b="1" i="1" smtClean="0">
                                <a:latin typeface="Cambria Math" panose="02040503050406030204" pitchFamily="18" charset="0"/>
                              </a:rPr>
                              <m:t>𝒋</m:t>
                            </m:r>
                          </m:sub>
                        </m:sSub>
                      </m:e>
                    </m:d>
                  </m:oMath>
                </a14:m>
                <a:r>
                  <a:rPr lang="en-CA" sz="2600" b="0" dirty="0"/>
                  <a:t>						(rearranging)</a:t>
                </a:r>
              </a:p>
              <a:p>
                <a:pPr lvl="1"/>
                <a14:m>
                  <m:oMath xmlns:m="http://schemas.openxmlformats.org/officeDocument/2006/math">
                    <m:r>
                      <a:rPr lang="en-CA" sz="2600" b="0" i="1" smtClean="0">
                        <a:latin typeface="Cambria Math" panose="02040503050406030204" pitchFamily="18" charset="0"/>
                      </a:rPr>
                      <m:t>𝛿</m:t>
                    </m:r>
                    <m:r>
                      <a:rPr lang="en-CA" sz="2600" b="0" i="1" smtClean="0">
                        <a:latin typeface="Cambria Math" panose="02040503050406030204" pitchFamily="18" charset="0"/>
                      </a:rPr>
                      <m:t>≤</m:t>
                    </m:r>
                    <m:sSub>
                      <m:sSubPr>
                        <m:ctrlPr>
                          <a:rPr lang="en-CA" sz="2400" b="1" i="1">
                            <a:latin typeface="Cambria Math" panose="02040503050406030204" pitchFamily="18" charset="0"/>
                          </a:rPr>
                        </m:ctrlPr>
                      </m:sSubPr>
                      <m:e>
                        <m:r>
                          <a:rPr lang="en-CA" sz="2400" b="1" i="1">
                            <a:latin typeface="Cambria Math" panose="02040503050406030204" pitchFamily="18" charset="0"/>
                          </a:rPr>
                          <m:t>𝒘</m:t>
                        </m:r>
                      </m:e>
                      <m:sub>
                        <m:r>
                          <a:rPr lang="en-CA" sz="2400" b="1" i="1">
                            <a:latin typeface="Cambria Math" panose="02040503050406030204" pitchFamily="18" charset="0"/>
                          </a:rPr>
                          <m:t>𝒋</m:t>
                        </m:r>
                      </m:sub>
                    </m:sSub>
                    <m:d>
                      <m:dPr>
                        <m:ctrlPr>
                          <a:rPr lang="en-CA" sz="2400" b="1" i="1">
                            <a:latin typeface="Cambria Math" panose="02040503050406030204" pitchFamily="18" charset="0"/>
                          </a:rPr>
                        </m:ctrlPr>
                      </m:dPr>
                      <m:e>
                        <m:sSub>
                          <m:sSubPr>
                            <m:ctrlPr>
                              <a:rPr lang="en-CA" sz="2400" b="1" i="1">
                                <a:latin typeface="Cambria Math" panose="02040503050406030204" pitchFamily="18" charset="0"/>
                              </a:rPr>
                            </m:ctrlPr>
                          </m:sSubPr>
                          <m:e>
                            <m:r>
                              <a:rPr lang="en-CA" sz="2400" b="1" i="1">
                                <a:latin typeface="Cambria Math" panose="02040503050406030204" pitchFamily="18" charset="0"/>
                              </a:rPr>
                              <m:t>𝒙</m:t>
                            </m:r>
                          </m:e>
                          <m:sub>
                            <m:r>
                              <a:rPr lang="en-CA" sz="2400" b="1" i="1">
                                <a:latin typeface="Cambria Math" panose="02040503050406030204" pitchFamily="18" charset="0"/>
                              </a:rPr>
                              <m:t>𝒋</m:t>
                            </m:r>
                          </m:sub>
                        </m:sSub>
                        <m:r>
                          <a:rPr lang="en-CA" sz="2400" b="1" i="1">
                            <a:latin typeface="Cambria Math" panose="02040503050406030204" pitchFamily="18" charset="0"/>
                          </a:rPr>
                          <m:t>−</m:t>
                        </m:r>
                        <m:sSub>
                          <m:sSubPr>
                            <m:ctrlPr>
                              <a:rPr lang="en-CA" sz="2400" b="1" i="1">
                                <a:latin typeface="Cambria Math" panose="02040503050406030204" pitchFamily="18" charset="0"/>
                              </a:rPr>
                            </m:ctrlPr>
                          </m:sSubPr>
                          <m:e>
                            <m:r>
                              <a:rPr lang="en-CA" sz="2400" b="1" i="1">
                                <a:latin typeface="Cambria Math" panose="02040503050406030204" pitchFamily="18" charset="0"/>
                              </a:rPr>
                              <m:t>𝒚</m:t>
                            </m:r>
                          </m:e>
                          <m:sub>
                            <m:r>
                              <a:rPr lang="en-CA" sz="2400" b="1" i="1">
                                <a:latin typeface="Cambria Math" panose="02040503050406030204" pitchFamily="18" charset="0"/>
                              </a:rPr>
                              <m:t>𝒋</m:t>
                            </m:r>
                          </m:sub>
                        </m:sSub>
                      </m:e>
                    </m:d>
                  </m:oMath>
                </a14:m>
                <a:r>
                  <a:rPr lang="en-CA" sz="2600" b="0" i="1" dirty="0">
                    <a:latin typeface="Cambria Math" panose="02040503050406030204" pitchFamily="18" charset="0"/>
                  </a:rPr>
                  <a:t>												</a:t>
                </a:r>
                <a:r>
                  <a:rPr lang="en-CA" sz="2600" b="0" dirty="0">
                    <a:latin typeface="+mj-lt"/>
                  </a:rPr>
                  <a:t>(definition of </a:t>
                </a:r>
                <a14:m>
                  <m:oMath xmlns:m="http://schemas.openxmlformats.org/officeDocument/2006/math">
                    <m:r>
                      <a:rPr lang="en-CA" sz="2600" b="0" i="1" smtClean="0">
                        <a:latin typeface="Cambria Math" panose="02040503050406030204" pitchFamily="18" charset="0"/>
                      </a:rPr>
                      <m:t>𝛿</m:t>
                    </m:r>
                  </m:oMath>
                </a14:m>
                <a:r>
                  <a:rPr lang="en-CA" sz="2600" b="0" dirty="0">
                    <a:latin typeface="+mj-lt"/>
                  </a:rPr>
                  <a:t>)</a:t>
                </a:r>
              </a:p>
              <a:p>
                <a:pPr lvl="1"/>
                <a:r>
                  <a:rPr lang="en-CA" sz="2600" dirty="0"/>
                  <a:t>and</a:t>
                </a:r>
                <a:r>
                  <a:rPr lang="en-CA" sz="2600" b="0" dirty="0"/>
                  <a:t> </a:t>
                </a:r>
                <a14:m>
                  <m:oMath xmlns:m="http://schemas.openxmlformats.org/officeDocument/2006/math">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𝑗</m:t>
                        </m:r>
                      </m:sub>
                    </m:sSub>
                    <m:d>
                      <m:dPr>
                        <m:ctrlPr>
                          <a:rPr lang="en-CA" sz="2600" b="0" i="1" smtClean="0">
                            <a:latin typeface="Cambria Math" panose="02040503050406030204" pitchFamily="18" charset="0"/>
                          </a:rPr>
                        </m:ctrlPr>
                      </m:dPr>
                      <m:e>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𝑥</m:t>
                            </m:r>
                          </m:e>
                          <m:sub>
                            <m:r>
                              <a:rPr lang="en-CA" sz="2600" b="0" i="1" smtClean="0">
                                <a:latin typeface="Cambria Math" panose="02040503050406030204" pitchFamily="18" charset="0"/>
                              </a:rPr>
                              <m:t>𝑗</m:t>
                            </m:r>
                          </m:sub>
                        </m:sSub>
                        <m:r>
                          <a:rPr lang="en-CA" sz="2600" b="0" i="1" smtClean="0">
                            <a:latin typeface="Cambria Math" panose="02040503050406030204" pitchFamily="18" charset="0"/>
                          </a:rPr>
                          <m:t>−</m:t>
                        </m:r>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𝑦</m:t>
                            </m:r>
                          </m:e>
                          <m:sub>
                            <m:r>
                              <a:rPr lang="en-CA" sz="2600" b="0" i="1" smtClean="0">
                                <a:latin typeface="Cambria Math" panose="02040503050406030204" pitchFamily="18" charset="0"/>
                              </a:rPr>
                              <m:t>𝑗</m:t>
                            </m:r>
                          </m:sub>
                        </m:sSub>
                      </m:e>
                    </m:d>
                    <m:r>
                      <a:rPr lang="en-CA" sz="2600" b="0"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𝒘</m:t>
                        </m:r>
                      </m:e>
                      <m:sub>
                        <m:r>
                          <a:rPr lang="en-CA" sz="2600" b="1" i="1" smtClean="0">
                            <a:latin typeface="Cambria Math" panose="02040503050406030204" pitchFamily="18" charset="0"/>
                          </a:rPr>
                          <m:t>𝒋</m:t>
                        </m:r>
                      </m:sub>
                    </m:sSub>
                    <m:d>
                      <m:dPr>
                        <m:ctrlPr>
                          <a:rPr lang="en-CA" sz="2600" b="1" i="1" smtClean="0">
                            <a:latin typeface="Cambria Math" panose="02040503050406030204" pitchFamily="18" charset="0"/>
                          </a:rPr>
                        </m:ctrlPr>
                      </m:dPr>
                      <m:e>
                        <m:r>
                          <a:rPr lang="en-CA" sz="2600" b="1" i="1" smtClean="0">
                            <a:latin typeface="Cambria Math" panose="02040503050406030204" pitchFamily="18" charset="0"/>
                          </a:rPr>
                          <m:t>𝟏</m:t>
                        </m:r>
                        <m:r>
                          <a:rPr lang="en-CA" sz="2600" b="1" i="1" smtClean="0">
                            <a:latin typeface="Cambria Math" panose="02040503050406030204" pitchFamily="18" charset="0"/>
                          </a:rPr>
                          <m:t>−</m:t>
                        </m:r>
                        <m:sSub>
                          <m:sSubPr>
                            <m:ctrlPr>
                              <a:rPr lang="en-CA" sz="2600" b="1" i="1" smtClean="0">
                                <a:latin typeface="Cambria Math" panose="02040503050406030204" pitchFamily="18" charset="0"/>
                              </a:rPr>
                            </m:ctrlPr>
                          </m:sSubPr>
                          <m:e>
                            <m:r>
                              <a:rPr lang="en-CA" sz="2600" b="1" i="1" smtClean="0">
                                <a:latin typeface="Cambria Math" panose="02040503050406030204" pitchFamily="18" charset="0"/>
                              </a:rPr>
                              <m:t>𝒚</m:t>
                            </m:r>
                          </m:e>
                          <m:sub>
                            <m:r>
                              <a:rPr lang="en-CA" sz="2600" b="1" i="1" smtClean="0">
                                <a:latin typeface="Cambria Math" panose="02040503050406030204" pitchFamily="18" charset="0"/>
                              </a:rPr>
                              <m:t>𝒋</m:t>
                            </m:r>
                          </m:sub>
                        </m:sSub>
                      </m:e>
                    </m:d>
                  </m:oMath>
                </a14:m>
                <a:r>
                  <a:rPr lang="en-CA" sz="2600" b="0" dirty="0">
                    <a:latin typeface="+mj-lt"/>
                  </a:rPr>
                  <a:t>		(by feasibility of X, i.e., </a:t>
                </a:r>
                <a14:m>
                  <m:oMath xmlns:m="http://schemas.openxmlformats.org/officeDocument/2006/math">
                    <m:sSub>
                      <m:sSubPr>
                        <m:ctrlPr>
                          <a:rPr lang="en-CA" sz="2600" i="1">
                            <a:latin typeface="Cambria Math" panose="02040503050406030204" pitchFamily="18" charset="0"/>
                          </a:rPr>
                        </m:ctrlPr>
                      </m:sSubPr>
                      <m:e>
                        <m:r>
                          <a:rPr lang="en-CA" sz="2600" i="1">
                            <a:latin typeface="Cambria Math" panose="02040503050406030204" pitchFamily="18" charset="0"/>
                          </a:rPr>
                          <m:t>𝑥</m:t>
                        </m:r>
                      </m:e>
                      <m:sub>
                        <m:r>
                          <a:rPr lang="en-CA" sz="2600" i="1">
                            <a:latin typeface="Cambria Math" panose="02040503050406030204" pitchFamily="18" charset="0"/>
                          </a:rPr>
                          <m:t>𝑗</m:t>
                        </m:r>
                      </m:sub>
                    </m:sSub>
                    <m:r>
                      <a:rPr lang="en-CA" sz="2600">
                        <a:latin typeface="Cambria Math" panose="02040503050406030204" pitchFamily="18" charset="0"/>
                      </a:rPr>
                      <m:t>≤1</m:t>
                    </m:r>
                  </m:oMath>
                </a14:m>
                <a:r>
                  <a:rPr lang="en-CA" sz="2600" b="0" dirty="0">
                    <a:latin typeface="+mj-lt"/>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03605" y="1006867"/>
                <a:ext cx="10921763" cy="5399069"/>
              </a:xfrm>
              <a:blipFill>
                <a:blip r:embed="rId3"/>
                <a:stretch>
                  <a:fillRect l="-1283" t="-146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BC71EE97-3B9B-2B6F-8E7A-C718FF036F2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030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CA" b="1" dirty="0"/>
                  <a:t>Profit </a:t>
                </a:r>
                <a:r>
                  <a:rPr lang="en-US" b="1" dirty="0"/>
                  <a:t>of </a:t>
                </a:r>
                <a14:m>
                  <m:oMath xmlns:m="http://schemas.openxmlformats.org/officeDocument/2006/math">
                    <m:r>
                      <a:rPr lang="en-CA" b="1" i="1" smtClean="0">
                        <a:latin typeface="Cambria Math" panose="02040503050406030204" pitchFamily="18" charset="0"/>
                      </a:rPr>
                      <m:t>𝒀</m:t>
                    </m:r>
                    <m:r>
                      <a:rPr lang="en-CA" b="1" i="1" smtClean="0">
                        <a:latin typeface="Cambria Math" panose="02040503050406030204" pitchFamily="18" charset="0"/>
                      </a:rPr>
                      <m:t>′</m:t>
                    </m:r>
                  </m:oMath>
                </a14:m>
                <a:endParaRPr lang="en-CA"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028384"/>
                <a:ext cx="10497732" cy="5382144"/>
              </a:xfrm>
            </p:spPr>
            <p:txBody>
              <a:bodyPr>
                <a:normAutofit/>
              </a:bodyPr>
              <a:lstStyle/>
              <a:p>
                <a14:m>
                  <m:oMath xmlns:m="http://schemas.openxmlformats.org/officeDocument/2006/math">
                    <m:r>
                      <a:rPr lang="en-CA" sz="2600" b="0" i="1" smtClean="0">
                        <a:latin typeface="Cambria Math" panose="02040503050406030204" pitchFamily="18" charset="0"/>
                      </a:rPr>
                      <m:t>𝑝𝑟𝑜𝑓𝑖𝑡</m:t>
                    </m:r>
                    <m:d>
                      <m:dPr>
                        <m:ctrlPr>
                          <a:rPr lang="en-CA" sz="2600" b="0" i="1" smtClean="0">
                            <a:latin typeface="Cambria Math" panose="02040503050406030204" pitchFamily="18" charset="0"/>
                          </a:rPr>
                        </m:ctrlPr>
                      </m:dPr>
                      <m:e>
                        <m:sSup>
                          <m:sSupPr>
                            <m:ctrlPr>
                              <a:rPr lang="en-CA" sz="2600" i="1" smtClean="0">
                                <a:latin typeface="Cambria Math" panose="02040503050406030204" pitchFamily="18" charset="0"/>
                              </a:rPr>
                            </m:ctrlPr>
                          </m:sSupPr>
                          <m:e>
                            <m:r>
                              <a:rPr lang="en-CA" sz="2600" b="0" i="1" smtClean="0">
                                <a:latin typeface="Cambria Math" panose="02040503050406030204" pitchFamily="18" charset="0"/>
                              </a:rPr>
                              <m:t>𝑌</m:t>
                            </m:r>
                          </m:e>
                          <m:sup>
                            <m:r>
                              <a:rPr lang="en-CA" sz="2600" b="0" i="1" smtClean="0">
                                <a:latin typeface="Cambria Math" panose="02040503050406030204" pitchFamily="18" charset="0"/>
                              </a:rPr>
                              <m:t>′</m:t>
                            </m:r>
                          </m:sup>
                        </m:sSup>
                      </m:e>
                    </m:d>
                    <m:r>
                      <a:rPr lang="en-CA" sz="2600" b="0" i="1" smtClean="0">
                        <a:latin typeface="Cambria Math" panose="02040503050406030204" pitchFamily="18" charset="0"/>
                      </a:rPr>
                      <m:t>=</m:t>
                    </m:r>
                    <m:r>
                      <a:rPr lang="en-CA" sz="2600" b="0" i="1" smtClean="0">
                        <a:latin typeface="Cambria Math" panose="02040503050406030204" pitchFamily="18" charset="0"/>
                      </a:rPr>
                      <m:t>𝑝𝑟𝑜𝑓𝑖𝑡</m:t>
                    </m:r>
                    <m:d>
                      <m:dPr>
                        <m:ctrlPr>
                          <a:rPr lang="en-CA" sz="2600" b="0" i="1" smtClean="0">
                            <a:latin typeface="Cambria Math" panose="02040503050406030204" pitchFamily="18" charset="0"/>
                          </a:rPr>
                        </m:ctrlPr>
                      </m:dPr>
                      <m:e>
                        <m:r>
                          <a:rPr lang="en-CA" sz="2600" b="0" i="1" smtClean="0">
                            <a:latin typeface="Cambria Math" panose="02040503050406030204" pitchFamily="18" charset="0"/>
                          </a:rPr>
                          <m:t>𝑌</m:t>
                        </m:r>
                      </m:e>
                    </m:d>
                    <m:r>
                      <a:rPr lang="en-CA" sz="2600" b="0" i="1" smtClean="0">
                        <a:latin typeface="Cambria Math" panose="02040503050406030204" pitchFamily="18" charset="0"/>
                      </a:rPr>
                      <m:t>+</m:t>
                    </m:r>
                    <m:f>
                      <m:fPr>
                        <m:ctrlPr>
                          <a:rPr lang="en-CA" sz="2600" b="0" i="1" smtClean="0">
                            <a:latin typeface="Cambria Math" panose="02040503050406030204" pitchFamily="18" charset="0"/>
                          </a:rPr>
                        </m:ctrlPr>
                      </m:fPr>
                      <m:num>
                        <m:r>
                          <a:rPr lang="en-CA" sz="2600" b="0" i="1" smtClean="0">
                            <a:latin typeface="Cambria Math" panose="02040503050406030204" pitchFamily="18" charset="0"/>
                          </a:rPr>
                          <m:t>𝛿</m:t>
                        </m:r>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𝑗</m:t>
                            </m:r>
                          </m:sub>
                        </m:sSub>
                      </m:den>
                    </m:f>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𝑗</m:t>
                        </m:r>
                      </m:sub>
                    </m:sSub>
                    <m:r>
                      <a:rPr lang="en-CA" sz="2600" b="0" i="1" smtClean="0">
                        <a:latin typeface="Cambria Math" panose="02040503050406030204" pitchFamily="18" charset="0"/>
                      </a:rPr>
                      <m:t>−</m:t>
                    </m:r>
                    <m:f>
                      <m:fPr>
                        <m:ctrlPr>
                          <a:rPr lang="en-CA" sz="2600" b="0" i="1" smtClean="0">
                            <a:latin typeface="Cambria Math" panose="02040503050406030204" pitchFamily="18" charset="0"/>
                          </a:rPr>
                        </m:ctrlPr>
                      </m:fPr>
                      <m:num>
                        <m:r>
                          <a:rPr lang="en-CA" sz="2600" b="0" i="1" smtClean="0">
                            <a:latin typeface="Cambria Math" panose="02040503050406030204" pitchFamily="18" charset="0"/>
                          </a:rPr>
                          <m:t>𝛿</m:t>
                        </m:r>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𝑘</m:t>
                            </m:r>
                          </m:sub>
                        </m:sSub>
                      </m:den>
                    </m:f>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𝑘</m:t>
                        </m:r>
                      </m:sub>
                    </m:sSub>
                    <m:r>
                      <a:rPr lang="en-CA" sz="2600" b="0" i="1" smtClean="0">
                        <a:latin typeface="Cambria Math" panose="02040503050406030204" pitchFamily="18" charset="0"/>
                      </a:rPr>
                      <m:t>=</m:t>
                    </m:r>
                    <m:r>
                      <a:rPr lang="en-CA" sz="2600" b="0" i="1" smtClean="0">
                        <a:latin typeface="Cambria Math" panose="02040503050406030204" pitchFamily="18" charset="0"/>
                      </a:rPr>
                      <m:t>𝑝𝑟𝑜𝑓𝑖𝑡</m:t>
                    </m:r>
                    <m:d>
                      <m:dPr>
                        <m:ctrlPr>
                          <a:rPr lang="en-CA" sz="2600" b="0" i="1" smtClean="0">
                            <a:latin typeface="Cambria Math" panose="02040503050406030204" pitchFamily="18" charset="0"/>
                          </a:rPr>
                        </m:ctrlPr>
                      </m:dPr>
                      <m:e>
                        <m:r>
                          <a:rPr lang="en-CA" sz="2600" b="0" i="1" smtClean="0">
                            <a:latin typeface="Cambria Math" panose="02040503050406030204" pitchFamily="18" charset="0"/>
                          </a:rPr>
                          <m:t>𝑌</m:t>
                        </m:r>
                      </m:e>
                    </m:d>
                    <m:r>
                      <a:rPr lang="en-CA" sz="2600" b="0" i="1" smtClean="0">
                        <a:latin typeface="Cambria Math" panose="02040503050406030204" pitchFamily="18" charset="0"/>
                      </a:rPr>
                      <m:t>+</m:t>
                    </m:r>
                    <m:r>
                      <a:rPr lang="en-CA" sz="2600" b="0" i="1" smtClean="0">
                        <a:latin typeface="Cambria Math" panose="02040503050406030204" pitchFamily="18" charset="0"/>
                      </a:rPr>
                      <m:t>𝛿</m:t>
                    </m:r>
                    <m:d>
                      <m:dPr>
                        <m:ctrlPr>
                          <a:rPr lang="en-CA" sz="2600" b="0" i="1" smtClean="0">
                            <a:latin typeface="Cambria Math" panose="02040503050406030204" pitchFamily="18" charset="0"/>
                          </a:rPr>
                        </m:ctrlPr>
                      </m:dPr>
                      <m:e>
                        <m:f>
                          <m:fPr>
                            <m:ctrlPr>
                              <a:rPr lang="en-CA" sz="2600" b="0" i="1" smtClean="0">
                                <a:latin typeface="Cambria Math" panose="02040503050406030204" pitchFamily="18" charset="0"/>
                              </a:rPr>
                            </m:ctrlPr>
                          </m:fPr>
                          <m:num>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𝑗</m:t>
                                </m:r>
                              </m:sub>
                            </m:sSub>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𝑗</m:t>
                                </m:r>
                              </m:sub>
                            </m:sSub>
                          </m:den>
                        </m:f>
                        <m:r>
                          <a:rPr lang="en-CA" sz="2600" b="0" i="1" smtClean="0">
                            <a:latin typeface="Cambria Math" panose="02040503050406030204" pitchFamily="18" charset="0"/>
                          </a:rPr>
                          <m:t>−</m:t>
                        </m:r>
                        <m:f>
                          <m:fPr>
                            <m:ctrlPr>
                              <a:rPr lang="en-CA" sz="2600" b="0" i="1" smtClean="0">
                                <a:latin typeface="Cambria Math" panose="02040503050406030204" pitchFamily="18" charset="0"/>
                              </a:rPr>
                            </m:ctrlPr>
                          </m:fPr>
                          <m:num>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𝑘</m:t>
                                </m:r>
                              </m:sub>
                            </m:sSub>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𝑘</m:t>
                                </m:r>
                              </m:sub>
                            </m:sSub>
                          </m:den>
                        </m:f>
                      </m:e>
                    </m:d>
                  </m:oMath>
                </a14:m>
                <a:endParaRPr lang="en-CA" sz="2600" dirty="0"/>
              </a:p>
              <a:p>
                <a:r>
                  <a:rPr lang="en-CA" sz="2600" dirty="0"/>
                  <a:t>Since j is before k, and we consider items with more profit per unit weight first, we have </a:t>
                </a:r>
                <a14:m>
                  <m:oMath xmlns:m="http://schemas.openxmlformats.org/officeDocument/2006/math">
                    <m:f>
                      <m:fPr>
                        <m:ctrlPr>
                          <a:rPr lang="en-CA" sz="2600" b="0" i="1" smtClean="0">
                            <a:latin typeface="Cambria Math" panose="02040503050406030204" pitchFamily="18" charset="0"/>
                          </a:rPr>
                        </m:ctrlPr>
                      </m:fPr>
                      <m:num>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𝑗</m:t>
                            </m:r>
                          </m:sub>
                        </m:sSub>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𝑗</m:t>
                            </m:r>
                          </m:sub>
                        </m:sSub>
                      </m:den>
                    </m:f>
                    <m:r>
                      <a:rPr lang="en-CA" sz="2600" b="0" i="1" smtClean="0">
                        <a:latin typeface="Cambria Math" panose="02040503050406030204" pitchFamily="18" charset="0"/>
                      </a:rPr>
                      <m:t>≥</m:t>
                    </m:r>
                    <m:f>
                      <m:fPr>
                        <m:ctrlPr>
                          <a:rPr lang="en-CA" sz="2600" b="0" i="1" smtClean="0">
                            <a:latin typeface="Cambria Math" panose="02040503050406030204" pitchFamily="18" charset="0"/>
                          </a:rPr>
                        </m:ctrlPr>
                      </m:fPr>
                      <m:num>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𝑝</m:t>
                            </m:r>
                          </m:e>
                          <m:sub>
                            <m:r>
                              <a:rPr lang="en-CA" sz="2600" b="0" i="1" smtClean="0">
                                <a:latin typeface="Cambria Math" panose="02040503050406030204" pitchFamily="18" charset="0"/>
                              </a:rPr>
                              <m:t>𝑘</m:t>
                            </m:r>
                          </m:sub>
                        </m:sSub>
                      </m:num>
                      <m:den>
                        <m:sSub>
                          <m:sSubPr>
                            <m:ctrlPr>
                              <a:rPr lang="en-CA" sz="2600" b="0" i="1" smtClean="0">
                                <a:latin typeface="Cambria Math" panose="02040503050406030204" pitchFamily="18" charset="0"/>
                              </a:rPr>
                            </m:ctrlPr>
                          </m:sSubPr>
                          <m:e>
                            <m:r>
                              <a:rPr lang="en-CA" sz="2600" b="0" i="1" smtClean="0">
                                <a:latin typeface="Cambria Math" panose="02040503050406030204" pitchFamily="18" charset="0"/>
                              </a:rPr>
                              <m:t>𝑤</m:t>
                            </m:r>
                          </m:e>
                          <m:sub>
                            <m:r>
                              <a:rPr lang="en-CA" sz="2600" b="0" i="1" smtClean="0">
                                <a:latin typeface="Cambria Math" panose="02040503050406030204" pitchFamily="18" charset="0"/>
                              </a:rPr>
                              <m:t>𝑘</m:t>
                            </m:r>
                          </m:sub>
                        </m:sSub>
                      </m:den>
                    </m:f>
                  </m:oMath>
                </a14:m>
                <a:r>
                  <a:rPr lang="en-CA" sz="2600" dirty="0"/>
                  <a:t>.</a:t>
                </a:r>
              </a:p>
              <a:p>
                <a:r>
                  <a:rPr lang="en-CA" sz="2600" dirty="0"/>
                  <a:t>Since </a:t>
                </a:r>
                <a14:m>
                  <m:oMath xmlns:m="http://schemas.openxmlformats.org/officeDocument/2006/math">
                    <m:r>
                      <a:rPr lang="en-CA" sz="2600" b="0" i="1" smtClean="0">
                        <a:latin typeface="Cambria Math" panose="02040503050406030204" pitchFamily="18" charset="0"/>
                      </a:rPr>
                      <m:t>𝛿</m:t>
                    </m:r>
                    <m:r>
                      <a:rPr lang="en-CA" sz="2600" b="0" i="1" smtClean="0">
                        <a:latin typeface="Cambria Math" panose="02040503050406030204" pitchFamily="18" charset="0"/>
                      </a:rPr>
                      <m:t>&gt;0</m:t>
                    </m:r>
                  </m:oMath>
                </a14:m>
                <a:r>
                  <a:rPr lang="en-CA" sz="2600" dirty="0"/>
                  <a:t> and </a:t>
                </a:r>
                <a14:m>
                  <m:oMath xmlns:m="http://schemas.openxmlformats.org/officeDocument/2006/math">
                    <m:f>
                      <m:fPr>
                        <m:ctrlPr>
                          <a:rPr lang="en-CA" sz="2600" i="1">
                            <a:latin typeface="Cambria Math" panose="02040503050406030204" pitchFamily="18" charset="0"/>
                          </a:rPr>
                        </m:ctrlPr>
                      </m:fPr>
                      <m:num>
                        <m:sSub>
                          <m:sSubPr>
                            <m:ctrlPr>
                              <a:rPr lang="en-CA" sz="2600" i="1">
                                <a:latin typeface="Cambria Math" panose="02040503050406030204" pitchFamily="18" charset="0"/>
                              </a:rPr>
                            </m:ctrlPr>
                          </m:sSubPr>
                          <m:e>
                            <m:r>
                              <a:rPr lang="en-CA" sz="2600" i="1">
                                <a:latin typeface="Cambria Math" panose="02040503050406030204" pitchFamily="18" charset="0"/>
                              </a:rPr>
                              <m:t>𝑝</m:t>
                            </m:r>
                          </m:e>
                          <m:sub>
                            <m:r>
                              <a:rPr lang="en-CA" sz="2600" i="1">
                                <a:latin typeface="Cambria Math" panose="02040503050406030204" pitchFamily="18" charset="0"/>
                              </a:rPr>
                              <m:t>𝑗</m:t>
                            </m:r>
                          </m:sub>
                        </m:sSub>
                      </m:num>
                      <m:den>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𝑗</m:t>
                            </m:r>
                          </m:sub>
                        </m:sSub>
                      </m:den>
                    </m:f>
                    <m:r>
                      <a:rPr lang="en-CA" sz="2600" i="1">
                        <a:latin typeface="Cambria Math" panose="02040503050406030204" pitchFamily="18" charset="0"/>
                      </a:rPr>
                      <m:t>≥</m:t>
                    </m:r>
                    <m:f>
                      <m:fPr>
                        <m:ctrlPr>
                          <a:rPr lang="en-CA" sz="2600" i="1">
                            <a:latin typeface="Cambria Math" panose="02040503050406030204" pitchFamily="18" charset="0"/>
                          </a:rPr>
                        </m:ctrlPr>
                      </m:fPr>
                      <m:num>
                        <m:sSub>
                          <m:sSubPr>
                            <m:ctrlPr>
                              <a:rPr lang="en-CA" sz="2600" i="1">
                                <a:latin typeface="Cambria Math" panose="02040503050406030204" pitchFamily="18" charset="0"/>
                              </a:rPr>
                            </m:ctrlPr>
                          </m:sSubPr>
                          <m:e>
                            <m:r>
                              <a:rPr lang="en-CA" sz="2600" i="1">
                                <a:latin typeface="Cambria Math" panose="02040503050406030204" pitchFamily="18" charset="0"/>
                              </a:rPr>
                              <m:t>𝑝</m:t>
                            </m:r>
                          </m:e>
                          <m:sub>
                            <m:r>
                              <a:rPr lang="en-CA" sz="2600" i="1">
                                <a:latin typeface="Cambria Math" panose="02040503050406030204" pitchFamily="18" charset="0"/>
                              </a:rPr>
                              <m:t>𝑘</m:t>
                            </m:r>
                          </m:sub>
                        </m:sSub>
                      </m:num>
                      <m:den>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𝑘</m:t>
                            </m:r>
                          </m:sub>
                        </m:sSub>
                      </m:den>
                    </m:f>
                    <m:r>
                      <a:rPr lang="en-CA" sz="2600" i="1">
                        <a:latin typeface="Cambria Math" panose="02040503050406030204" pitchFamily="18" charset="0"/>
                      </a:rPr>
                      <m:t> </m:t>
                    </m:r>
                  </m:oMath>
                </a14:m>
                <a:r>
                  <a:rPr lang="en-CA" sz="2600" dirty="0"/>
                  <a:t>, we have </a:t>
                </a:r>
                <a14:m>
                  <m:oMath xmlns:m="http://schemas.openxmlformats.org/officeDocument/2006/math">
                    <m:r>
                      <a:rPr lang="en-CA" sz="2600" i="1">
                        <a:latin typeface="Cambria Math" panose="02040503050406030204" pitchFamily="18" charset="0"/>
                      </a:rPr>
                      <m:t>𝛿</m:t>
                    </m:r>
                    <m:d>
                      <m:dPr>
                        <m:ctrlPr>
                          <a:rPr lang="en-CA" sz="2600" i="1">
                            <a:latin typeface="Cambria Math" panose="02040503050406030204" pitchFamily="18" charset="0"/>
                          </a:rPr>
                        </m:ctrlPr>
                      </m:dPr>
                      <m:e>
                        <m:f>
                          <m:fPr>
                            <m:ctrlPr>
                              <a:rPr lang="en-CA" sz="2600" i="1">
                                <a:latin typeface="Cambria Math" panose="02040503050406030204" pitchFamily="18" charset="0"/>
                              </a:rPr>
                            </m:ctrlPr>
                          </m:fPr>
                          <m:num>
                            <m:sSub>
                              <m:sSubPr>
                                <m:ctrlPr>
                                  <a:rPr lang="en-CA" sz="2600" i="1">
                                    <a:latin typeface="Cambria Math" panose="02040503050406030204" pitchFamily="18" charset="0"/>
                                  </a:rPr>
                                </m:ctrlPr>
                              </m:sSubPr>
                              <m:e>
                                <m:r>
                                  <a:rPr lang="en-CA" sz="2600" i="1">
                                    <a:latin typeface="Cambria Math" panose="02040503050406030204" pitchFamily="18" charset="0"/>
                                  </a:rPr>
                                  <m:t>𝑝</m:t>
                                </m:r>
                              </m:e>
                              <m:sub>
                                <m:r>
                                  <a:rPr lang="en-CA" sz="2600" i="1">
                                    <a:latin typeface="Cambria Math" panose="02040503050406030204" pitchFamily="18" charset="0"/>
                                  </a:rPr>
                                  <m:t>𝑗</m:t>
                                </m:r>
                              </m:sub>
                            </m:sSub>
                          </m:num>
                          <m:den>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𝑗</m:t>
                                </m:r>
                              </m:sub>
                            </m:sSub>
                          </m:den>
                        </m:f>
                        <m:r>
                          <a:rPr lang="en-CA" sz="2600" i="1">
                            <a:latin typeface="Cambria Math" panose="02040503050406030204" pitchFamily="18" charset="0"/>
                          </a:rPr>
                          <m:t>−</m:t>
                        </m:r>
                        <m:f>
                          <m:fPr>
                            <m:ctrlPr>
                              <a:rPr lang="en-CA" sz="2600" i="1">
                                <a:latin typeface="Cambria Math" panose="02040503050406030204" pitchFamily="18" charset="0"/>
                              </a:rPr>
                            </m:ctrlPr>
                          </m:fPr>
                          <m:num>
                            <m:sSub>
                              <m:sSubPr>
                                <m:ctrlPr>
                                  <a:rPr lang="en-CA" sz="2600" i="1">
                                    <a:latin typeface="Cambria Math" panose="02040503050406030204" pitchFamily="18" charset="0"/>
                                  </a:rPr>
                                </m:ctrlPr>
                              </m:sSubPr>
                              <m:e>
                                <m:r>
                                  <a:rPr lang="en-CA" sz="2600" i="1">
                                    <a:latin typeface="Cambria Math" panose="02040503050406030204" pitchFamily="18" charset="0"/>
                                  </a:rPr>
                                  <m:t>𝑝</m:t>
                                </m:r>
                              </m:e>
                              <m:sub>
                                <m:r>
                                  <a:rPr lang="en-CA" sz="2600" i="1">
                                    <a:latin typeface="Cambria Math" panose="02040503050406030204" pitchFamily="18" charset="0"/>
                                  </a:rPr>
                                  <m:t>𝑘</m:t>
                                </m:r>
                              </m:sub>
                            </m:sSub>
                          </m:num>
                          <m:den>
                            <m:sSub>
                              <m:sSubPr>
                                <m:ctrlPr>
                                  <a:rPr lang="en-CA" sz="2600" i="1">
                                    <a:latin typeface="Cambria Math" panose="02040503050406030204" pitchFamily="18" charset="0"/>
                                  </a:rPr>
                                </m:ctrlPr>
                              </m:sSubPr>
                              <m:e>
                                <m:r>
                                  <a:rPr lang="en-CA" sz="2600" i="1">
                                    <a:latin typeface="Cambria Math" panose="02040503050406030204" pitchFamily="18" charset="0"/>
                                  </a:rPr>
                                  <m:t>𝑤</m:t>
                                </m:r>
                              </m:e>
                              <m:sub>
                                <m:r>
                                  <a:rPr lang="en-CA" sz="2600" i="1">
                                    <a:latin typeface="Cambria Math" panose="02040503050406030204" pitchFamily="18" charset="0"/>
                                  </a:rPr>
                                  <m:t>𝑘</m:t>
                                </m:r>
                              </m:sub>
                            </m:sSub>
                          </m:den>
                        </m:f>
                      </m:e>
                    </m:d>
                    <m:r>
                      <a:rPr lang="en-CA" sz="2600" b="0" i="1" smtClean="0">
                        <a:latin typeface="Cambria Math" panose="02040503050406030204" pitchFamily="18" charset="0"/>
                      </a:rPr>
                      <m:t>≥0</m:t>
                    </m:r>
                  </m:oMath>
                </a14:m>
                <a:endParaRPr lang="en-CA" sz="2600" b="0" dirty="0"/>
              </a:p>
              <a:p>
                <a:r>
                  <a:rPr lang="en-CA" sz="2600" dirty="0"/>
                  <a:t>Since </a:t>
                </a:r>
                <a14:m>
                  <m:oMath xmlns:m="http://schemas.openxmlformats.org/officeDocument/2006/math">
                    <m:r>
                      <a:rPr lang="en-CA" sz="2600" b="0" i="1" smtClean="0">
                        <a:latin typeface="Cambria Math" panose="02040503050406030204" pitchFamily="18" charset="0"/>
                      </a:rPr>
                      <m:t>𝑌</m:t>
                    </m:r>
                  </m:oMath>
                </a14:m>
                <a:r>
                  <a:rPr lang="en-CA" sz="2600" b="0" dirty="0"/>
                  <a:t> is optimal, this </a:t>
                </a:r>
                <a:r>
                  <a:rPr lang="en-CA" sz="2600" b="1" dirty="0"/>
                  <a:t>cannot be positive</a:t>
                </a:r>
              </a:p>
              <a:p>
                <a:r>
                  <a:rPr lang="en-CA" sz="2600" dirty="0"/>
                  <a:t>So </a:t>
                </a:r>
                <a14:m>
                  <m:oMath xmlns:m="http://schemas.openxmlformats.org/officeDocument/2006/math">
                    <m:sSup>
                      <m:sSupPr>
                        <m:ctrlPr>
                          <a:rPr lang="en-CA" sz="2600" b="0" i="1" smtClean="0">
                            <a:latin typeface="Cambria Math" panose="02040503050406030204" pitchFamily="18" charset="0"/>
                          </a:rPr>
                        </m:ctrlPr>
                      </m:sSupPr>
                      <m:e>
                        <m:r>
                          <a:rPr lang="en-CA" sz="2600" b="0" i="1" smtClean="0">
                            <a:latin typeface="Cambria Math" panose="02040503050406030204" pitchFamily="18" charset="0"/>
                          </a:rPr>
                          <m:t>𝑌</m:t>
                        </m:r>
                      </m:e>
                      <m:sup>
                        <m:r>
                          <a:rPr lang="en-CA" sz="2600" b="0" i="1" smtClean="0">
                            <a:latin typeface="Cambria Math" panose="02040503050406030204" pitchFamily="18" charset="0"/>
                          </a:rPr>
                          <m:t>′</m:t>
                        </m:r>
                      </m:sup>
                    </m:sSup>
                  </m:oMath>
                </a14:m>
                <a:r>
                  <a:rPr lang="en-CA" sz="2600" dirty="0"/>
                  <a:t> is a new optimal solution</a:t>
                </a:r>
                <a:br>
                  <a:rPr lang="en-CA" sz="2600" dirty="0"/>
                </a:br>
                <a:r>
                  <a:rPr lang="en-CA" sz="2600" dirty="0"/>
                  <a:t>that </a:t>
                </a:r>
                <a:r>
                  <a:rPr lang="en-CA" sz="2600" b="1" dirty="0"/>
                  <a:t>matches </a:t>
                </a:r>
                <a14:m>
                  <m:oMath xmlns:m="http://schemas.openxmlformats.org/officeDocument/2006/math">
                    <m:r>
                      <a:rPr lang="en-CA" sz="2600" b="1" i="1" smtClean="0">
                        <a:latin typeface="Cambria Math" panose="02040503050406030204" pitchFamily="18" charset="0"/>
                      </a:rPr>
                      <m:t>𝑿</m:t>
                    </m:r>
                  </m:oMath>
                </a14:m>
                <a:r>
                  <a:rPr lang="en-CA" sz="2600" b="1" dirty="0"/>
                  <a:t> on one more index than </a:t>
                </a:r>
                <a14:m>
                  <m:oMath xmlns:m="http://schemas.openxmlformats.org/officeDocument/2006/math">
                    <m:r>
                      <a:rPr lang="en-CA" sz="2600" b="1" i="1" smtClean="0">
                        <a:latin typeface="Cambria Math" panose="02040503050406030204" pitchFamily="18" charset="0"/>
                      </a:rPr>
                      <m:t>𝒀</m:t>
                    </m:r>
                  </m:oMath>
                </a14:m>
                <a:endParaRPr lang="en-CA" sz="2600" b="1" dirty="0"/>
              </a:p>
              <a:p>
                <a:r>
                  <a:rPr lang="en-CA" sz="2600" dirty="0"/>
                  <a:t>Contradiction: </a:t>
                </a:r>
                <a14:m>
                  <m:oMath xmlns:m="http://schemas.openxmlformats.org/officeDocument/2006/math">
                    <m:r>
                      <a:rPr lang="en-CA" sz="2600" i="1" dirty="0" smtClean="0">
                        <a:latin typeface="Cambria Math" panose="02040503050406030204" pitchFamily="18" charset="0"/>
                      </a:rPr>
                      <m:t>𝑌</m:t>
                    </m:r>
                  </m:oMath>
                </a14:m>
                <a:r>
                  <a:rPr lang="en-CA" sz="2600" dirty="0"/>
                  <a:t> matched </a:t>
                </a:r>
                <a14:m>
                  <m:oMath xmlns:m="http://schemas.openxmlformats.org/officeDocument/2006/math">
                    <m:r>
                      <a:rPr lang="en-CA" sz="2600" b="0" i="1" smtClean="0">
                        <a:latin typeface="Cambria Math" panose="02040503050406030204" pitchFamily="18" charset="0"/>
                      </a:rPr>
                      <m:t>𝑋</m:t>
                    </m:r>
                  </m:oMath>
                </a14:m>
                <a:r>
                  <a:rPr lang="en-CA" sz="2600" dirty="0"/>
                  <a:t> on a </a:t>
                </a:r>
                <a:r>
                  <a:rPr lang="en-CA" sz="2600" b="1" dirty="0"/>
                  <a:t>maximal </a:t>
                </a:r>
                <a:r>
                  <a:rPr lang="en-CA" sz="2600" dirty="0"/>
                  <a:t>number of indices!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028384"/>
                <a:ext cx="10497732" cy="5382144"/>
              </a:xfrm>
              <a:blipFill>
                <a:blip r:embed="rId3"/>
                <a:stretch>
                  <a:fillRect l="-145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a:off x="4450404" y="124762"/>
                <a:ext cx="5870643" cy="463761"/>
              </a:xfrm>
              <a:prstGeom prst="wedgeRectCallout">
                <a:avLst>
                  <a:gd name="adj1" fmla="val -30035"/>
                  <a:gd name="adj2" fmla="val 169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(Fraction of item j </a:t>
                </a:r>
                <a:r>
                  <a:rPr lang="en-CA" b="1" dirty="0"/>
                  <a:t>added</a:t>
                </a:r>
                <a:r>
                  <a:rPr lang="en-CA" dirty="0"/>
                  <a:t>) </a:t>
                </a:r>
                <a14:m>
                  <m:oMath xmlns:m="http://schemas.openxmlformats.org/officeDocument/2006/math">
                    <m:r>
                      <a:rPr lang="en-CA" b="0" i="1" dirty="0" smtClean="0">
                        <a:latin typeface="Cambria Math" panose="02040503050406030204" pitchFamily="18" charset="0"/>
                      </a:rPr>
                      <m:t>×</m:t>
                    </m:r>
                  </m:oMath>
                </a14:m>
                <a:r>
                  <a:rPr lang="en-CA" dirty="0"/>
                  <a:t> (profit for entire item)</a:t>
                </a:r>
              </a:p>
            </p:txBody>
          </p:sp>
        </mc:Choice>
        <mc:Fallback xmlns="">
          <p:sp>
            <p:nvSpPr>
              <p:cNvPr id="4" name="Rectangular Callout 3"/>
              <p:cNvSpPr>
                <a:spLocks noRot="1" noChangeAspect="1" noMove="1" noResize="1" noEditPoints="1" noAdjustHandles="1" noChangeArrowheads="1" noChangeShapeType="1" noTextEdit="1"/>
              </p:cNvSpPr>
              <p:nvPr/>
            </p:nvSpPr>
            <p:spPr>
              <a:xfrm>
                <a:off x="4450404" y="124762"/>
                <a:ext cx="5870643" cy="463761"/>
              </a:xfrm>
              <a:prstGeom prst="wedgeRectCallout">
                <a:avLst>
                  <a:gd name="adj1" fmla="val -30035"/>
                  <a:gd name="adj2" fmla="val 169783"/>
                </a:avLst>
              </a:prstGeom>
              <a:blipFill>
                <a:blip r:embed="rId4"/>
                <a:stretch>
                  <a:fillRect/>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B7C53ABD-23FC-79DB-0E4B-961A6C8A7A1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491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9A5C-5DB1-368D-8CB3-477C0BF98F5F}"/>
              </a:ext>
            </a:extLst>
          </p:cNvPr>
          <p:cNvSpPr>
            <a:spLocks noGrp="1"/>
          </p:cNvSpPr>
          <p:nvPr>
            <p:ph type="title"/>
          </p:nvPr>
        </p:nvSpPr>
        <p:spPr/>
        <p:txBody>
          <a:bodyPr/>
          <a:lstStyle/>
          <a:p>
            <a:r>
              <a:rPr lang="en-CA" dirty="0"/>
              <a:t>Summarizing exchange arguments</a:t>
            </a:r>
          </a:p>
        </p:txBody>
      </p:sp>
      <p:sp>
        <p:nvSpPr>
          <p:cNvPr id="3" name="Content Placeholder 2">
            <a:extLst>
              <a:ext uri="{FF2B5EF4-FFF2-40B4-BE49-F238E27FC236}">
                <a16:creationId xmlns:a16="http://schemas.microsoft.com/office/drawing/2014/main" id="{5DFF5FDD-4E30-0FBB-9AD9-5C73BF4EE551}"/>
              </a:ext>
            </a:extLst>
          </p:cNvPr>
          <p:cNvSpPr>
            <a:spLocks noGrp="1"/>
          </p:cNvSpPr>
          <p:nvPr>
            <p:ph idx="1"/>
          </p:nvPr>
        </p:nvSpPr>
        <p:spPr>
          <a:xfrm>
            <a:off x="1141413" y="1236374"/>
            <a:ext cx="10431280" cy="4597756"/>
          </a:xfrm>
        </p:spPr>
        <p:txBody>
          <a:bodyPr>
            <a:normAutofit/>
          </a:bodyPr>
          <a:lstStyle/>
          <a:p>
            <a:r>
              <a:rPr lang="en-CA" dirty="0"/>
              <a:t>If there is a </a:t>
            </a:r>
            <a:r>
              <a:rPr lang="en-CA" b="1" dirty="0"/>
              <a:t>unique optimal solution</a:t>
            </a:r>
          </a:p>
          <a:p>
            <a:pPr lvl="1"/>
            <a:r>
              <a:rPr lang="en-CA" dirty="0"/>
              <a:t>Let O != G be an optimal solution that beats greedy</a:t>
            </a:r>
          </a:p>
          <a:p>
            <a:pPr lvl="1"/>
            <a:r>
              <a:rPr lang="en-CA" dirty="0"/>
              <a:t>Show how to change O to obtain a better solution</a:t>
            </a:r>
          </a:p>
          <a:p>
            <a:r>
              <a:rPr lang="en-CA" dirty="0"/>
              <a:t>If there is </a:t>
            </a:r>
            <a:r>
              <a:rPr lang="en-CA" b="1" dirty="0"/>
              <a:t>more than one optimal solution</a:t>
            </a:r>
            <a:endParaRPr lang="en-CA" dirty="0"/>
          </a:p>
          <a:p>
            <a:pPr lvl="1"/>
            <a:r>
              <a:rPr lang="en-CA" dirty="0"/>
              <a:t>Let O != G be an optimal solution that matches greedy on as many choices as possible</a:t>
            </a:r>
          </a:p>
          <a:p>
            <a:pPr lvl="1"/>
            <a:r>
              <a:rPr lang="en-CA" dirty="0"/>
              <a:t>Show how to change O to obtain an optimal solution O’ that matches greedy for even more choice(s)</a:t>
            </a:r>
          </a:p>
        </p:txBody>
      </p:sp>
      <p:sp>
        <p:nvSpPr>
          <p:cNvPr id="4" name="Slide Number Placeholder 3">
            <a:extLst>
              <a:ext uri="{FF2B5EF4-FFF2-40B4-BE49-F238E27FC236}">
                <a16:creationId xmlns:a16="http://schemas.microsoft.com/office/drawing/2014/main" id="{1F403851-846B-96DE-1EE2-94676770F98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4028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C4A4E-D0CE-B78E-A7A3-9A2FA91EF64B}"/>
              </a:ext>
            </a:extLst>
          </p:cNvPr>
          <p:cNvSpPr>
            <a:spLocks noGrp="1"/>
          </p:cNvSpPr>
          <p:nvPr>
            <p:ph type="title"/>
          </p:nvPr>
        </p:nvSpPr>
        <p:spPr/>
        <p:txBody>
          <a:bodyPr/>
          <a:lstStyle/>
          <a:p>
            <a:r>
              <a:rPr lang="en-CA" dirty="0"/>
              <a:t>Finishing up greedy</a:t>
            </a:r>
          </a:p>
        </p:txBody>
      </p:sp>
      <p:sp>
        <p:nvSpPr>
          <p:cNvPr id="4" name="Slide Number Placeholder 3">
            <a:extLst>
              <a:ext uri="{FF2B5EF4-FFF2-40B4-BE49-F238E27FC236}">
                <a16:creationId xmlns:a16="http://schemas.microsoft.com/office/drawing/2014/main" id="{1D4C2459-00DF-0470-9A51-67D5590412F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36471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515" y="3500457"/>
            <a:ext cx="5889564" cy="1468800"/>
          </a:xfrm>
        </p:spPr>
        <p:txBody>
          <a:bodyPr/>
          <a:lstStyle/>
          <a:p>
            <a:r>
              <a:rPr lang="en-US" dirty="0"/>
              <a:t>Interval</a:t>
            </a:r>
            <a:r>
              <a:rPr lang="en-US" b="1" dirty="0"/>
              <a:t> </a:t>
            </a:r>
            <a:r>
              <a:rPr lang="en-US" b="1" dirty="0" err="1"/>
              <a:t>Colouring</a:t>
            </a:r>
            <a:endParaRPr lang="en-CA" b="1"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1116" t="9354" r="9187" b="28817"/>
          <a:stretch/>
        </p:blipFill>
        <p:spPr>
          <a:xfrm>
            <a:off x="6660550" y="810630"/>
            <a:ext cx="5130140" cy="4114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3A5D42DE-28C4-D4CD-D706-F1DB8946465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6089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3C6B2-8DB5-45D0-8B18-E7B429271E00}"/>
              </a:ext>
            </a:extLst>
          </p:cNvPr>
          <p:cNvPicPr>
            <a:picLocks noChangeAspect="1"/>
          </p:cNvPicPr>
          <p:nvPr/>
        </p:nvPicPr>
        <p:blipFill>
          <a:blip r:embed="rId2"/>
          <a:stretch>
            <a:fillRect/>
          </a:stretch>
        </p:blipFill>
        <p:spPr>
          <a:xfrm>
            <a:off x="1094442" y="871038"/>
            <a:ext cx="9639820" cy="266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Rectangle 35"/>
          <p:cNvSpPr/>
          <p:nvPr/>
        </p:nvSpPr>
        <p:spPr>
          <a:xfrm>
            <a:off x="1737382" y="3855105"/>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2" name="Title 1"/>
          <p:cNvSpPr>
            <a:spLocks noGrp="1"/>
          </p:cNvSpPr>
          <p:nvPr>
            <p:ph type="title"/>
          </p:nvPr>
        </p:nvSpPr>
        <p:spPr/>
        <p:txBody>
          <a:bodyPr/>
          <a:lstStyle/>
          <a:p>
            <a:r>
              <a:rPr lang="en-US" dirty="0"/>
              <a:t>Problem: Interval </a:t>
            </a:r>
            <a:r>
              <a:rPr lang="en-US" dirty="0" err="1"/>
              <a:t>colouring</a:t>
            </a:r>
            <a:endParaRPr lang="en-CA" dirty="0"/>
          </a:p>
        </p:txBody>
      </p:sp>
      <p:sp>
        <p:nvSpPr>
          <p:cNvPr id="20" name="Flowchart: Process 19"/>
          <p:cNvSpPr/>
          <p:nvPr/>
        </p:nvSpPr>
        <p:spPr>
          <a:xfrm>
            <a:off x="1979514" y="396522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Process 20"/>
          <p:cNvSpPr/>
          <p:nvPr/>
        </p:nvSpPr>
        <p:spPr>
          <a:xfrm>
            <a:off x="2397036" y="457359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Process 21"/>
          <p:cNvSpPr/>
          <p:nvPr/>
        </p:nvSpPr>
        <p:spPr>
          <a:xfrm>
            <a:off x="4791070" y="3965220"/>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Process 22"/>
          <p:cNvSpPr/>
          <p:nvPr/>
        </p:nvSpPr>
        <p:spPr>
          <a:xfrm>
            <a:off x="5621784" y="3965220"/>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Process 23"/>
          <p:cNvSpPr/>
          <p:nvPr/>
        </p:nvSpPr>
        <p:spPr>
          <a:xfrm>
            <a:off x="5789514" y="4573598"/>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Process 24"/>
          <p:cNvSpPr/>
          <p:nvPr/>
        </p:nvSpPr>
        <p:spPr>
          <a:xfrm>
            <a:off x="6542712" y="4573598"/>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Process 25"/>
          <p:cNvSpPr/>
          <p:nvPr/>
        </p:nvSpPr>
        <p:spPr>
          <a:xfrm>
            <a:off x="7813097" y="457359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Process 26"/>
          <p:cNvSpPr/>
          <p:nvPr/>
        </p:nvSpPr>
        <p:spPr>
          <a:xfrm>
            <a:off x="1979514" y="3965220"/>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621784" y="3965220"/>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9" name="Flowchart: Process 28"/>
          <p:cNvSpPr/>
          <p:nvPr/>
        </p:nvSpPr>
        <p:spPr>
          <a:xfrm>
            <a:off x="5789514" y="4573598"/>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0" name="Flowchart: Process 29"/>
          <p:cNvSpPr/>
          <p:nvPr/>
        </p:nvSpPr>
        <p:spPr>
          <a:xfrm>
            <a:off x="6542712" y="457359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Flowchart: Process 30"/>
          <p:cNvSpPr/>
          <p:nvPr/>
        </p:nvSpPr>
        <p:spPr>
          <a:xfrm>
            <a:off x="7813097" y="4573598"/>
            <a:ext cx="2207546" cy="367924"/>
          </a:xfrm>
          <a:prstGeom prst="flowChartProcess">
            <a:avLst/>
          </a:prstGeom>
          <a:solidFill>
            <a:srgbClr val="FFFF00"/>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32" name="Flowchart: Process 31"/>
          <p:cNvSpPr/>
          <p:nvPr/>
        </p:nvSpPr>
        <p:spPr>
          <a:xfrm>
            <a:off x="2397036" y="4575983"/>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Flowchart: Process 32"/>
          <p:cNvSpPr/>
          <p:nvPr/>
        </p:nvSpPr>
        <p:spPr>
          <a:xfrm>
            <a:off x="4791070" y="3965220"/>
            <a:ext cx="676450" cy="367924"/>
          </a:xfrm>
          <a:prstGeom prst="flowChartProcess">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Rectangle 36"/>
          <p:cNvSpPr/>
          <p:nvPr/>
        </p:nvSpPr>
        <p:spPr>
          <a:xfrm>
            <a:off x="340731" y="3855105"/>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39" name="Rectangle 38"/>
          <p:cNvSpPr/>
          <p:nvPr/>
        </p:nvSpPr>
        <p:spPr>
          <a:xfrm>
            <a:off x="10329254" y="3855105"/>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7 </a:t>
            </a:r>
            <a:r>
              <a:rPr lang="en-US" dirty="0" err="1"/>
              <a:t>colours</a:t>
            </a:r>
            <a:r>
              <a:rPr lang="en-US" dirty="0"/>
              <a:t>.</a:t>
            </a:r>
          </a:p>
          <a:p>
            <a:pPr algn="ctr"/>
            <a:r>
              <a:rPr lang="en-US" b="1" dirty="0"/>
              <a:t>Feasible</a:t>
            </a:r>
            <a:r>
              <a:rPr lang="en-US" dirty="0"/>
              <a:t>, but</a:t>
            </a:r>
            <a:br>
              <a:rPr lang="en-US" b="1" dirty="0"/>
            </a:br>
            <a:r>
              <a:rPr lang="en-US" b="1" dirty="0"/>
              <a:t>not optimal</a:t>
            </a:r>
            <a:endParaRPr lang="en-CA" b="1" dirty="0"/>
          </a:p>
        </p:txBody>
      </p:sp>
      <p:sp>
        <p:nvSpPr>
          <p:cNvPr id="40" name="Rectangle 39"/>
          <p:cNvSpPr/>
          <p:nvPr/>
        </p:nvSpPr>
        <p:spPr>
          <a:xfrm>
            <a:off x="5789514" y="3169085"/>
            <a:ext cx="3811686" cy="407096"/>
          </a:xfrm>
          <a:prstGeom prst="rect">
            <a:avLst/>
          </a:prstGeom>
          <a:noFill/>
          <a:ln>
            <a:solidFill>
              <a:srgbClr val="FFFF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B765E683-A39F-D71A-E700-EAC608816F0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384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13936" y="1130955"/>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2" name="Title 1"/>
          <p:cNvSpPr>
            <a:spLocks noGrp="1"/>
          </p:cNvSpPr>
          <p:nvPr>
            <p:ph type="title"/>
          </p:nvPr>
        </p:nvSpPr>
        <p:spPr/>
        <p:txBody>
          <a:bodyPr/>
          <a:lstStyle/>
          <a:p>
            <a:r>
              <a:rPr lang="en-US" dirty="0"/>
              <a:t>More examples</a:t>
            </a:r>
            <a:endParaRPr lang="en-CA" dirty="0"/>
          </a:p>
        </p:txBody>
      </p:sp>
      <p:sp>
        <p:nvSpPr>
          <p:cNvPr id="20" name="Flowchart: Process 19"/>
          <p:cNvSpPr/>
          <p:nvPr/>
        </p:nvSpPr>
        <p:spPr>
          <a:xfrm>
            <a:off x="1856068" y="124107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Process 20"/>
          <p:cNvSpPr/>
          <p:nvPr/>
        </p:nvSpPr>
        <p:spPr>
          <a:xfrm>
            <a:off x="2273590" y="184944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Process 21"/>
          <p:cNvSpPr/>
          <p:nvPr/>
        </p:nvSpPr>
        <p:spPr>
          <a:xfrm>
            <a:off x="4667624" y="1241070"/>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Process 22"/>
          <p:cNvSpPr/>
          <p:nvPr/>
        </p:nvSpPr>
        <p:spPr>
          <a:xfrm>
            <a:off x="5498338" y="1241070"/>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Process 23"/>
          <p:cNvSpPr/>
          <p:nvPr/>
        </p:nvSpPr>
        <p:spPr>
          <a:xfrm>
            <a:off x="5666068" y="1849448"/>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Process 24"/>
          <p:cNvSpPr/>
          <p:nvPr/>
        </p:nvSpPr>
        <p:spPr>
          <a:xfrm>
            <a:off x="6419266" y="1849448"/>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Process 25"/>
          <p:cNvSpPr/>
          <p:nvPr/>
        </p:nvSpPr>
        <p:spPr>
          <a:xfrm>
            <a:off x="7689651" y="184944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Process 26"/>
          <p:cNvSpPr/>
          <p:nvPr/>
        </p:nvSpPr>
        <p:spPr>
          <a:xfrm>
            <a:off x="1856068" y="1241070"/>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498338" y="1241070"/>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9" name="Flowchart: Process 28"/>
          <p:cNvSpPr/>
          <p:nvPr/>
        </p:nvSpPr>
        <p:spPr>
          <a:xfrm>
            <a:off x="5666068" y="1849448"/>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0" name="Flowchart: Process 29"/>
          <p:cNvSpPr/>
          <p:nvPr/>
        </p:nvSpPr>
        <p:spPr>
          <a:xfrm>
            <a:off x="6419266" y="184944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Flowchart: Process 30"/>
          <p:cNvSpPr/>
          <p:nvPr/>
        </p:nvSpPr>
        <p:spPr>
          <a:xfrm>
            <a:off x="7689651" y="1849448"/>
            <a:ext cx="2207546" cy="367924"/>
          </a:xfrm>
          <a:prstGeom prst="flowChartProcess">
            <a:avLst/>
          </a:prstGeom>
          <a:solidFill>
            <a:srgbClr val="002060"/>
          </a:solidFill>
          <a:ln>
            <a:solidFill>
              <a:srgbClr val="A5A5A5"/>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32" name="Flowchart: Process 31"/>
          <p:cNvSpPr/>
          <p:nvPr/>
        </p:nvSpPr>
        <p:spPr>
          <a:xfrm>
            <a:off x="2273590" y="1851833"/>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Flowchart: Process 32"/>
          <p:cNvSpPr/>
          <p:nvPr/>
        </p:nvSpPr>
        <p:spPr>
          <a:xfrm>
            <a:off x="4667624" y="1241070"/>
            <a:ext cx="676450" cy="367924"/>
          </a:xfrm>
          <a:prstGeom prst="flowChartProcess">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Rectangle 36"/>
          <p:cNvSpPr/>
          <p:nvPr/>
        </p:nvSpPr>
        <p:spPr>
          <a:xfrm>
            <a:off x="217285" y="1130955"/>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39" name="Rectangle 38"/>
          <p:cNvSpPr/>
          <p:nvPr/>
        </p:nvSpPr>
        <p:spPr>
          <a:xfrm>
            <a:off x="10205808" y="1130955"/>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Not feasible!</a:t>
            </a:r>
            <a:endParaRPr lang="en-CA" b="1" dirty="0"/>
          </a:p>
        </p:txBody>
      </p:sp>
      <p:sp>
        <p:nvSpPr>
          <p:cNvPr id="55" name="Rectangle 54"/>
          <p:cNvSpPr/>
          <p:nvPr/>
        </p:nvSpPr>
        <p:spPr>
          <a:xfrm>
            <a:off x="1613936" y="2594437"/>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56" name="Flowchart: Process 55"/>
          <p:cNvSpPr/>
          <p:nvPr/>
        </p:nvSpPr>
        <p:spPr>
          <a:xfrm>
            <a:off x="1856068" y="270455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lowchart: Process 56"/>
          <p:cNvSpPr/>
          <p:nvPr/>
        </p:nvSpPr>
        <p:spPr>
          <a:xfrm>
            <a:off x="2273590" y="331293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Process 57"/>
          <p:cNvSpPr/>
          <p:nvPr/>
        </p:nvSpPr>
        <p:spPr>
          <a:xfrm>
            <a:off x="4667624" y="2704552"/>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Process 58"/>
          <p:cNvSpPr/>
          <p:nvPr/>
        </p:nvSpPr>
        <p:spPr>
          <a:xfrm>
            <a:off x="5498338" y="2704552"/>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lowchart: Process 59"/>
          <p:cNvSpPr/>
          <p:nvPr/>
        </p:nvSpPr>
        <p:spPr>
          <a:xfrm>
            <a:off x="5666068" y="3312930"/>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lowchart: Process 60"/>
          <p:cNvSpPr/>
          <p:nvPr/>
        </p:nvSpPr>
        <p:spPr>
          <a:xfrm>
            <a:off x="6419266" y="3312930"/>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lowchart: Process 61"/>
          <p:cNvSpPr/>
          <p:nvPr/>
        </p:nvSpPr>
        <p:spPr>
          <a:xfrm>
            <a:off x="7689651" y="331293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lowchart: Process 62"/>
          <p:cNvSpPr/>
          <p:nvPr/>
        </p:nvSpPr>
        <p:spPr>
          <a:xfrm>
            <a:off x="1856068" y="2704552"/>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64" name="Flowchart: Process 63"/>
          <p:cNvSpPr/>
          <p:nvPr/>
        </p:nvSpPr>
        <p:spPr>
          <a:xfrm>
            <a:off x="5498338" y="2704552"/>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5" name="Flowchart: Process 64"/>
          <p:cNvSpPr/>
          <p:nvPr/>
        </p:nvSpPr>
        <p:spPr>
          <a:xfrm>
            <a:off x="5666068" y="3312930"/>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6" name="Flowchart: Process 65"/>
          <p:cNvSpPr/>
          <p:nvPr/>
        </p:nvSpPr>
        <p:spPr>
          <a:xfrm>
            <a:off x="6419266" y="3312930"/>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7" name="Flowchart: Process 66"/>
          <p:cNvSpPr/>
          <p:nvPr/>
        </p:nvSpPr>
        <p:spPr>
          <a:xfrm>
            <a:off x="7689651" y="3312930"/>
            <a:ext cx="2207546" cy="367924"/>
          </a:xfrm>
          <a:prstGeom prst="flowChartProcess">
            <a:avLst/>
          </a:prstGeom>
          <a:solidFill>
            <a:srgbClr val="FFFF00"/>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68" name="Flowchart: Process 67"/>
          <p:cNvSpPr/>
          <p:nvPr/>
        </p:nvSpPr>
        <p:spPr>
          <a:xfrm>
            <a:off x="2273590" y="3315315"/>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69" name="Flowchart: Process 68"/>
          <p:cNvSpPr/>
          <p:nvPr/>
        </p:nvSpPr>
        <p:spPr>
          <a:xfrm>
            <a:off x="4667624" y="2704552"/>
            <a:ext cx="676450" cy="367924"/>
          </a:xfrm>
          <a:prstGeom prst="flowChartProcess">
            <a:avLst/>
          </a:prstGeom>
          <a:solidFill>
            <a:srgbClr val="002060"/>
          </a:solidFill>
          <a:ln>
            <a:solidFill>
              <a:srgbClr val="A5A5A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70" name="Rectangle 69"/>
          <p:cNvSpPr/>
          <p:nvPr/>
        </p:nvSpPr>
        <p:spPr>
          <a:xfrm>
            <a:off x="217285" y="2594437"/>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71" name="Rectangle 70"/>
          <p:cNvSpPr/>
          <p:nvPr/>
        </p:nvSpPr>
        <p:spPr>
          <a:xfrm>
            <a:off x="10205808" y="2594437"/>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6 </a:t>
            </a:r>
            <a:r>
              <a:rPr lang="en-US" dirty="0" err="1"/>
              <a:t>colours</a:t>
            </a:r>
            <a:r>
              <a:rPr lang="en-US" dirty="0"/>
              <a:t>.</a:t>
            </a:r>
          </a:p>
          <a:p>
            <a:pPr algn="ctr"/>
            <a:r>
              <a:rPr lang="en-US" b="1" dirty="0"/>
              <a:t>Feasible</a:t>
            </a:r>
            <a:r>
              <a:rPr lang="en-US" dirty="0"/>
              <a:t>, but</a:t>
            </a:r>
            <a:br>
              <a:rPr lang="en-US" b="1" dirty="0"/>
            </a:br>
            <a:r>
              <a:rPr lang="en-US" b="1" dirty="0"/>
              <a:t>not optimal</a:t>
            </a:r>
            <a:endParaRPr lang="en-CA" b="1" dirty="0"/>
          </a:p>
        </p:txBody>
      </p:sp>
      <p:sp>
        <p:nvSpPr>
          <p:cNvPr id="72" name="Rectangle 71"/>
          <p:cNvSpPr/>
          <p:nvPr/>
        </p:nvSpPr>
        <p:spPr>
          <a:xfrm>
            <a:off x="1613936" y="4057919"/>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73" name="Flowchart: Process 72"/>
          <p:cNvSpPr/>
          <p:nvPr/>
        </p:nvSpPr>
        <p:spPr>
          <a:xfrm>
            <a:off x="1856068" y="4168034"/>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lowchart: Process 73"/>
          <p:cNvSpPr/>
          <p:nvPr/>
        </p:nvSpPr>
        <p:spPr>
          <a:xfrm>
            <a:off x="2273590" y="477641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Flowchart: Process 74"/>
          <p:cNvSpPr/>
          <p:nvPr/>
        </p:nvSpPr>
        <p:spPr>
          <a:xfrm>
            <a:off x="4667624" y="4168034"/>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Flowchart: Process 75"/>
          <p:cNvSpPr/>
          <p:nvPr/>
        </p:nvSpPr>
        <p:spPr>
          <a:xfrm>
            <a:off x="5498338" y="4168034"/>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lowchart: Process 76"/>
          <p:cNvSpPr/>
          <p:nvPr/>
        </p:nvSpPr>
        <p:spPr>
          <a:xfrm>
            <a:off x="5666068" y="4776412"/>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Flowchart: Process 77"/>
          <p:cNvSpPr/>
          <p:nvPr/>
        </p:nvSpPr>
        <p:spPr>
          <a:xfrm>
            <a:off x="6419266" y="4776412"/>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Flowchart: Process 78"/>
          <p:cNvSpPr/>
          <p:nvPr/>
        </p:nvSpPr>
        <p:spPr>
          <a:xfrm>
            <a:off x="7689651" y="477641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Flowchart: Process 79"/>
          <p:cNvSpPr/>
          <p:nvPr/>
        </p:nvSpPr>
        <p:spPr>
          <a:xfrm>
            <a:off x="1856068" y="4168034"/>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81" name="Flowchart: Process 80"/>
          <p:cNvSpPr/>
          <p:nvPr/>
        </p:nvSpPr>
        <p:spPr>
          <a:xfrm>
            <a:off x="5498338" y="4168034"/>
            <a:ext cx="2926260" cy="367924"/>
          </a:xfrm>
          <a:prstGeom prst="flowChartProcess">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2" name="Flowchart: Process 81"/>
          <p:cNvSpPr/>
          <p:nvPr/>
        </p:nvSpPr>
        <p:spPr>
          <a:xfrm>
            <a:off x="5666068" y="4776412"/>
            <a:ext cx="632145" cy="367924"/>
          </a:xfrm>
          <a:prstGeom prst="flowChartProcess">
            <a:avLst/>
          </a:prstGeom>
          <a:solidFill>
            <a:srgbClr val="000000"/>
          </a:solidFill>
          <a:ln>
            <a:solidFill>
              <a:srgbClr val="C9C9C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3" name="Flowchart: Process 82"/>
          <p:cNvSpPr/>
          <p:nvPr/>
        </p:nvSpPr>
        <p:spPr>
          <a:xfrm>
            <a:off x="6419266" y="4776412"/>
            <a:ext cx="447065" cy="367924"/>
          </a:xfrm>
          <a:prstGeom prst="flowChartProcess">
            <a:avLst/>
          </a:prstGeom>
          <a:solidFill>
            <a:srgbClr val="000000"/>
          </a:solidFill>
          <a:ln>
            <a:solidFill>
              <a:srgbClr val="C9C9C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4" name="Flowchart: Process 83"/>
          <p:cNvSpPr/>
          <p:nvPr/>
        </p:nvSpPr>
        <p:spPr>
          <a:xfrm>
            <a:off x="7689651" y="4776412"/>
            <a:ext cx="2207546" cy="367924"/>
          </a:xfrm>
          <a:prstGeom prst="flowChartProcess">
            <a:avLst/>
          </a:prstGeom>
          <a:solidFill>
            <a:srgbClr val="000000"/>
          </a:solidFill>
          <a:ln>
            <a:solidFill>
              <a:srgbClr val="C9C9C9"/>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85" name="Flowchart: Process 84"/>
          <p:cNvSpPr/>
          <p:nvPr/>
        </p:nvSpPr>
        <p:spPr>
          <a:xfrm>
            <a:off x="2273590" y="4778797"/>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86" name="Flowchart: Process 85"/>
          <p:cNvSpPr/>
          <p:nvPr/>
        </p:nvSpPr>
        <p:spPr>
          <a:xfrm>
            <a:off x="4667624" y="4168034"/>
            <a:ext cx="676450" cy="367924"/>
          </a:xfrm>
          <a:prstGeom prst="flowChartProcess">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7" name="Rectangle 86"/>
          <p:cNvSpPr/>
          <p:nvPr/>
        </p:nvSpPr>
        <p:spPr>
          <a:xfrm>
            <a:off x="217285" y="4057919"/>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88" name="Rectangle 87"/>
          <p:cNvSpPr/>
          <p:nvPr/>
        </p:nvSpPr>
        <p:spPr>
          <a:xfrm>
            <a:off x="10205808" y="4057919"/>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2 </a:t>
            </a:r>
            <a:r>
              <a:rPr lang="en-US" dirty="0" err="1"/>
              <a:t>colours</a:t>
            </a:r>
            <a:r>
              <a:rPr lang="en-US" dirty="0"/>
              <a:t>.</a:t>
            </a:r>
          </a:p>
          <a:p>
            <a:pPr algn="ctr"/>
            <a:r>
              <a:rPr lang="en-US" b="1" dirty="0"/>
              <a:t>Optimal</a:t>
            </a:r>
            <a:endParaRPr lang="en-CA" b="1" dirty="0"/>
          </a:p>
        </p:txBody>
      </p:sp>
      <p:sp>
        <p:nvSpPr>
          <p:cNvPr id="89" name="Rectangular Callout 88"/>
          <p:cNvSpPr/>
          <p:nvPr/>
        </p:nvSpPr>
        <p:spPr>
          <a:xfrm>
            <a:off x="8648700" y="482600"/>
            <a:ext cx="2159000" cy="612420"/>
          </a:xfrm>
          <a:prstGeom prst="wedgeRectCallout">
            <a:avLst>
              <a:gd name="adj1" fmla="val -30608"/>
              <a:gd name="adj2" fmla="val 19835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90" name="Rectangular Callout 89"/>
          <p:cNvSpPr/>
          <p:nvPr/>
        </p:nvSpPr>
        <p:spPr>
          <a:xfrm>
            <a:off x="8648700" y="482600"/>
            <a:ext cx="2159000" cy="612420"/>
          </a:xfrm>
          <a:prstGeom prst="wedgeRectCallout">
            <a:avLst>
              <a:gd name="adj1" fmla="val -67373"/>
              <a:gd name="adj2" fmla="val 10089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Same color,</a:t>
            </a:r>
            <a:br>
              <a:rPr lang="en-US" dirty="0"/>
            </a:br>
            <a:r>
              <a:rPr lang="en-US" dirty="0"/>
              <a:t>but </a:t>
            </a:r>
            <a:r>
              <a:rPr lang="en-US" b="1" dirty="0"/>
              <a:t>not </a:t>
            </a:r>
            <a:r>
              <a:rPr lang="en-US" dirty="0"/>
              <a:t>disjoint…</a:t>
            </a:r>
            <a:endParaRPr lang="en-CA" dirty="0"/>
          </a:p>
        </p:txBody>
      </p:sp>
      <p:sp>
        <p:nvSpPr>
          <p:cNvPr id="91" name="Rectangular Callout 90"/>
          <p:cNvSpPr/>
          <p:nvPr/>
        </p:nvSpPr>
        <p:spPr>
          <a:xfrm>
            <a:off x="3120240" y="3392463"/>
            <a:ext cx="2159000" cy="612420"/>
          </a:xfrm>
          <a:prstGeom prst="wedgeRectCallout">
            <a:avLst>
              <a:gd name="adj1" fmla="val 39098"/>
              <a:gd name="adj2" fmla="val -1158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Same color,</a:t>
            </a:r>
            <a:br>
              <a:rPr lang="en-US" dirty="0"/>
            </a:br>
            <a:r>
              <a:rPr lang="en-US" dirty="0"/>
              <a:t>but disjoint. </a:t>
            </a:r>
            <a:r>
              <a:rPr lang="en-US" b="1" dirty="0"/>
              <a:t>OK!</a:t>
            </a:r>
            <a:endParaRPr lang="en-CA" b="1" dirty="0"/>
          </a:p>
        </p:txBody>
      </p:sp>
      <p:sp>
        <p:nvSpPr>
          <p:cNvPr id="92" name="Rectangular Callout 91"/>
          <p:cNvSpPr/>
          <p:nvPr/>
        </p:nvSpPr>
        <p:spPr>
          <a:xfrm>
            <a:off x="3120240" y="3392311"/>
            <a:ext cx="2159000" cy="612420"/>
          </a:xfrm>
          <a:prstGeom prst="wedgeRectCallout">
            <a:avLst>
              <a:gd name="adj1" fmla="val 78510"/>
              <a:gd name="adj2" fmla="val -1158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Same color,</a:t>
            </a:r>
            <a:br>
              <a:rPr lang="en-US" dirty="0"/>
            </a:br>
            <a:r>
              <a:rPr lang="en-US" dirty="0"/>
              <a:t>but disjoint. </a:t>
            </a:r>
            <a:r>
              <a:rPr lang="en-US" b="1" dirty="0"/>
              <a:t>OK!</a:t>
            </a:r>
            <a:endParaRPr lang="en-CA" b="1" dirty="0"/>
          </a:p>
        </p:txBody>
      </p:sp>
      <p:sp>
        <p:nvSpPr>
          <p:cNvPr id="3" name="Slide Number Placeholder 2">
            <a:extLst>
              <a:ext uri="{FF2B5EF4-FFF2-40B4-BE49-F238E27FC236}">
                <a16:creationId xmlns:a16="http://schemas.microsoft.com/office/drawing/2014/main" id="{49F7CA84-ED8B-E837-28F2-D23937BDA84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337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1"/>
                                        </p:tgtEl>
                                        <p:attrNameLst>
                                          <p:attrName>style.visibility</p:attrName>
                                        </p:attrNameLst>
                                      </p:cBhvr>
                                      <p:to>
                                        <p:strVal val="visible"/>
                                      </p:to>
                                    </p:set>
                                    <p:animEffect transition="in" filter="fade">
                                      <p:cBhvr>
                                        <p:cTn id="133" dur="500"/>
                                        <p:tgtEl>
                                          <p:spTgt spid="9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0"/>
                                        <p:tgtEl>
                                          <p:spTgt spid="8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4"/>
                                        </p:tgtEl>
                                        <p:attrNameLst>
                                          <p:attrName>style.visibility</p:attrName>
                                        </p:attrNameLst>
                                      </p:cBhvr>
                                      <p:to>
                                        <p:strVal val="visible"/>
                                      </p:to>
                                    </p:set>
                                    <p:animEffect transition="in" filter="fade">
                                      <p:cBhvr>
                                        <p:cTn id="170" dur="500"/>
                                        <p:tgtEl>
                                          <p:spTgt spid="7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fade">
                                      <p:cBhvr>
                                        <p:cTn id="173" dur="500"/>
                                        <p:tgtEl>
                                          <p:spTgt spid="7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fade">
                                      <p:cBhvr>
                                        <p:cTn id="182" dur="500"/>
                                        <p:tgtEl>
                                          <p:spTgt spid="7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fade">
                                      <p:cBhvr>
                                        <p:cTn id="185" dur="500"/>
                                        <p:tgtEl>
                                          <p:spTgt spid="7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fade">
                                      <p:cBhvr>
                                        <p:cTn id="195" dur="500"/>
                                        <p:tgtEl>
                                          <p:spTgt spid="8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86"/>
                                        </p:tgtEl>
                                        <p:attrNameLst>
                                          <p:attrName>style.visibility</p:attrName>
                                        </p:attrNameLst>
                                      </p:cBhvr>
                                      <p:to>
                                        <p:strVal val="visible"/>
                                      </p:to>
                                    </p:set>
                                    <p:animEffect transition="in" filter="fade">
                                      <p:cBhvr>
                                        <p:cTn id="200" dur="500"/>
                                        <p:tgtEl>
                                          <p:spTgt spid="8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fade">
                                      <p:cBhvr>
                                        <p:cTn id="205" dur="500"/>
                                        <p:tgtEl>
                                          <p:spTgt spid="8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2"/>
                                        </p:tgtEl>
                                        <p:attrNameLst>
                                          <p:attrName>style.visibility</p:attrName>
                                        </p:attrNameLst>
                                      </p:cBhvr>
                                      <p:to>
                                        <p:strVal val="visible"/>
                                      </p:to>
                                    </p:set>
                                    <p:animEffect transition="in" filter="fade">
                                      <p:cBhvr>
                                        <p:cTn id="210" dur="500"/>
                                        <p:tgtEl>
                                          <p:spTgt spid="8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84"/>
                                        </p:tgtEl>
                                        <p:attrNameLst>
                                          <p:attrName>style.visibility</p:attrName>
                                        </p:attrNameLst>
                                      </p:cBhvr>
                                      <p:to>
                                        <p:strVal val="visible"/>
                                      </p:to>
                                    </p:set>
                                    <p:animEffect transition="in" filter="fade">
                                      <p:cBhvr>
                                        <p:cTn id="220" dur="500"/>
                                        <p:tgtEl>
                                          <p:spTgt spid="8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fade">
                                      <p:cBhvr>
                                        <p:cTn id="22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41413" y="0"/>
            <a:ext cx="9906000" cy="4195991"/>
          </a:xfrm>
          <a:prstGeom prst="rect">
            <a:avLst/>
          </a:prstGeom>
        </p:spPr>
      </p:pic>
      <p:sp>
        <p:nvSpPr>
          <p:cNvPr id="2" name="Slide Number Placeholder 1">
            <a:extLst>
              <a:ext uri="{FF2B5EF4-FFF2-40B4-BE49-F238E27FC236}">
                <a16:creationId xmlns:a16="http://schemas.microsoft.com/office/drawing/2014/main" id="{822B8B89-301B-7967-62D7-D67BD4AD3BF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73030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8336-59A5-4D04-8558-84E88265F707}"/>
              </a:ext>
            </a:extLst>
          </p:cNvPr>
          <p:cNvPicPr>
            <a:picLocks noChangeAspect="1"/>
          </p:cNvPicPr>
          <p:nvPr/>
        </p:nvPicPr>
        <p:blipFill>
          <a:blip r:embed="rId2"/>
          <a:stretch>
            <a:fillRect/>
          </a:stretch>
        </p:blipFill>
        <p:spPr>
          <a:xfrm>
            <a:off x="2798436" y="128530"/>
            <a:ext cx="9036326" cy="1066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7" name="Rectangle 36"/>
              <p:cNvSpPr/>
              <p:nvPr/>
            </p:nvSpPr>
            <p:spPr>
              <a:xfrm>
                <a:off x="337457" y="4267199"/>
                <a:ext cx="2612572" cy="140964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Consider intervals in the order they are given in the input: </a:t>
                </a:r>
                <a14:m>
                  <m:oMath xmlns:m="http://schemas.openxmlformats.org/officeDocument/2006/math">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m:t>
                    </m:r>
                    <m:r>
                      <a:rPr lang="en-US" b="1" i="1" dirty="0" smtClean="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𝟏𝟎</m:t>
                    </m:r>
                  </m:oMath>
                </a14:m>
                <a:endParaRPr lang="en-CA" b="1" baseline="-25000" dirty="0">
                  <a:solidFill>
                    <a:srgbClr val="00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337457" y="4267199"/>
                <a:ext cx="2612572" cy="1409641"/>
              </a:xfrm>
              <a:prstGeom prst="rect">
                <a:avLst/>
              </a:prstGeom>
              <a:blipFill>
                <a:blip r:embed="rId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E7789A2-0BB4-228D-1F86-6F5E73C8AC6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36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CFA4F34B-3684-D301-90D3-E347E5C9467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17946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9EF3B-C7E1-6EB6-47BD-083BE0B3BA82}"/>
              </a:ext>
            </a:extLst>
          </p:cNvPr>
          <p:cNvSpPr>
            <a:spLocks noGrp="1"/>
          </p:cNvSpPr>
          <p:nvPr>
            <p:ph type="title"/>
          </p:nvPr>
        </p:nvSpPr>
        <p:spPr>
          <a:xfrm>
            <a:off x="2449917" y="2621324"/>
            <a:ext cx="8686800" cy="1468800"/>
          </a:xfrm>
        </p:spPr>
        <p:txBody>
          <a:bodyPr/>
          <a:lstStyle/>
          <a:p>
            <a:r>
              <a:rPr lang="en-CA" dirty="0"/>
              <a:t>Assumed: profit / weight ratios are </a:t>
            </a:r>
            <a:r>
              <a:rPr lang="en-CA" b="1" dirty="0"/>
              <a:t>distinct</a:t>
            </a:r>
          </a:p>
        </p:txBody>
      </p:sp>
      <p:sp>
        <p:nvSpPr>
          <p:cNvPr id="4" name="Slide Number Placeholder 3">
            <a:extLst>
              <a:ext uri="{FF2B5EF4-FFF2-40B4-BE49-F238E27FC236}">
                <a16:creationId xmlns:a16="http://schemas.microsoft.com/office/drawing/2014/main" id="{8138DAD6-B820-2D46-A3F9-327AE031563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Title 4">
            <a:extLst>
              <a:ext uri="{FF2B5EF4-FFF2-40B4-BE49-F238E27FC236}">
                <a16:creationId xmlns:a16="http://schemas.microsoft.com/office/drawing/2014/main" id="{5D8BBDF4-27F1-D3F5-57CD-80A15283F7BA}"/>
              </a:ext>
            </a:extLst>
          </p:cNvPr>
          <p:cNvSpPr txBox="1">
            <a:spLocks/>
          </p:cNvSpPr>
          <p:nvPr/>
        </p:nvSpPr>
        <p:spPr>
          <a:xfrm>
            <a:off x="2449917" y="669245"/>
            <a:ext cx="8686800" cy="1468800"/>
          </a:xfrm>
          <a:prstGeom prst="rect">
            <a:avLst/>
          </a:prstGeom>
        </p:spPr>
        <p:txBody>
          <a:bodyPr vert="horz" lIns="91440" tIns="45720" rIns="91440" bIns="45720" rtlCol="0" anchor="b">
            <a:norm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Last time: exchange argument for </a:t>
            </a:r>
            <a:r>
              <a:rPr lang="en-CA"/>
              <a:t>interval selection</a:t>
            </a:r>
            <a:endParaRPr lang="en-CA" dirty="0"/>
          </a:p>
        </p:txBody>
      </p:sp>
    </p:spTree>
    <p:extLst>
      <p:ext uri="{BB962C8B-B14F-4D97-AF65-F5344CB8AC3E}">
        <p14:creationId xmlns:p14="http://schemas.microsoft.com/office/powerpoint/2010/main" val="320996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79CACD7-AF88-A406-1DEF-21A541B12C0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95020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65339C1B-F418-E357-772F-02F1C5B26112}"/>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6127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E72E0A1-5807-5C8D-9C5A-AE06EB53F6D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14490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ED14B304-BCCB-85FA-40FF-4D400B5F0BA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24464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2A3A431B-28AA-D75B-2832-03FCB2B495B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19666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B508E5D9-5AF3-943D-EB12-F756FFAC883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9068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0232524F-D461-888B-723D-3051C86EC80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49588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E130948-B5E4-E723-1C3B-A169E14D6EF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57536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Rectangle 2"/>
          <p:cNvSpPr/>
          <p:nvPr/>
        </p:nvSpPr>
        <p:spPr>
          <a:xfrm>
            <a:off x="468086" y="4457700"/>
            <a:ext cx="2400300" cy="8545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4 </a:t>
            </a:r>
            <a:r>
              <a:rPr lang="en-US" sz="2400" dirty="0" err="1">
                <a:solidFill>
                  <a:srgbClr val="000000"/>
                </a:solidFill>
              </a:rPr>
              <a:t>colours</a:t>
            </a:r>
            <a:endParaRPr lang="en-CA" sz="2400" dirty="0">
              <a:solidFill>
                <a:srgbClr val="000000"/>
              </a:solidFill>
            </a:endParaRPr>
          </a:p>
        </p:txBody>
      </p:sp>
      <p:sp>
        <p:nvSpPr>
          <p:cNvPr id="34" name="Rectangle 33"/>
          <p:cNvSpPr/>
          <p:nvPr/>
        </p:nvSpPr>
        <p:spPr>
          <a:xfrm>
            <a:off x="810059" y="5377710"/>
            <a:ext cx="2612572" cy="386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Can we do better?</a:t>
            </a:r>
            <a:endParaRPr lang="en-CA" b="1" baseline="-25000" dirty="0">
              <a:solidFill>
                <a:srgbClr val="000000"/>
              </a:solidFill>
            </a:endParaRPr>
          </a:p>
        </p:txBody>
      </p:sp>
      <p:sp>
        <p:nvSpPr>
          <p:cNvPr id="5" name="Slide Number Placeholder 4">
            <a:extLst>
              <a:ext uri="{FF2B5EF4-FFF2-40B4-BE49-F238E27FC236}">
                <a16:creationId xmlns:a16="http://schemas.microsoft.com/office/drawing/2014/main" id="{1EEB84C9-A3D4-CB96-FECF-30050B1448A4}"/>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0516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7" name="Rectangle 36"/>
          <p:cNvSpPr/>
          <p:nvPr/>
        </p:nvSpPr>
        <p:spPr>
          <a:xfrm>
            <a:off x="337457" y="4267199"/>
            <a:ext cx="2612572" cy="9960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CA086AB4-A4EE-950D-4982-276BC57C8DA6}"/>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682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9EF3B-C7E1-6EB6-47BD-083BE0B3BA82}"/>
              </a:ext>
            </a:extLst>
          </p:cNvPr>
          <p:cNvSpPr>
            <a:spLocks noGrp="1"/>
          </p:cNvSpPr>
          <p:nvPr>
            <p:ph type="title"/>
          </p:nvPr>
        </p:nvSpPr>
        <p:spPr>
          <a:xfrm>
            <a:off x="2630467" y="1118679"/>
            <a:ext cx="8686800" cy="1468800"/>
          </a:xfrm>
        </p:spPr>
        <p:txBody>
          <a:bodyPr/>
          <a:lstStyle/>
          <a:p>
            <a:r>
              <a:rPr lang="en-CA" dirty="0"/>
              <a:t>What if profit/weight ratios are </a:t>
            </a:r>
            <a:r>
              <a:rPr lang="en-CA" b="1" dirty="0"/>
              <a:t>not distinct</a:t>
            </a:r>
            <a:r>
              <a:rPr lang="en-CA" dirty="0"/>
              <a:t>?</a:t>
            </a:r>
          </a:p>
        </p:txBody>
      </p:sp>
      <p:sp>
        <p:nvSpPr>
          <p:cNvPr id="4" name="Slide Number Placeholder 3">
            <a:extLst>
              <a:ext uri="{FF2B5EF4-FFF2-40B4-BE49-F238E27FC236}">
                <a16:creationId xmlns:a16="http://schemas.microsoft.com/office/drawing/2014/main" id="{8138DAD6-B820-2D46-A3F9-327AE031563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2" name="Title 4">
            <a:extLst>
              <a:ext uri="{FF2B5EF4-FFF2-40B4-BE49-F238E27FC236}">
                <a16:creationId xmlns:a16="http://schemas.microsoft.com/office/drawing/2014/main" id="{A780D754-4153-3861-4283-CA260A64B14C}"/>
              </a:ext>
            </a:extLst>
          </p:cNvPr>
          <p:cNvSpPr txBox="1">
            <a:spLocks/>
          </p:cNvSpPr>
          <p:nvPr/>
        </p:nvSpPr>
        <p:spPr>
          <a:xfrm>
            <a:off x="1013411" y="3070758"/>
            <a:ext cx="10303856" cy="1468800"/>
          </a:xfrm>
          <a:prstGeom prst="rect">
            <a:avLst/>
          </a:prstGeom>
        </p:spPr>
        <p:txBody>
          <a:bodyPr vert="horz" lIns="91440" tIns="45720" rIns="91440" bIns="45720" rtlCol="0" anchor="b">
            <a:normAutofit fontScale="92500"/>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Or, </a:t>
            </a:r>
            <a:r>
              <a:rPr lang="en-CA" u="sng" dirty="0"/>
              <a:t>more generally</a:t>
            </a:r>
            <a:r>
              <a:rPr lang="en-CA" dirty="0"/>
              <a:t>,</a:t>
            </a:r>
          </a:p>
          <a:p>
            <a:r>
              <a:rPr lang="en-CA" b="1" dirty="0"/>
              <a:t>What if there are many opt solutions?</a:t>
            </a:r>
          </a:p>
        </p:txBody>
      </p:sp>
    </p:spTree>
    <p:extLst>
      <p:ext uri="{BB962C8B-B14F-4D97-AF65-F5344CB8AC3E}">
        <p14:creationId xmlns:p14="http://schemas.microsoft.com/office/powerpoint/2010/main" val="54387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4" name="Rectangle 33"/>
          <p:cNvSpPr/>
          <p:nvPr/>
        </p:nvSpPr>
        <p:spPr>
          <a:xfrm>
            <a:off x="337457" y="4267199"/>
            <a:ext cx="2612572" cy="9960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EF5763CE-6DBE-655B-6974-835924C76A09}"/>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6720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515E864-17F2-7E22-78DD-D9ABCD311393}"/>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8154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74D024BA-1B47-0320-1838-E8A96B31794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25879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1DC1B5C3-3A76-556C-FE39-5FB916EB57A7}"/>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843026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64031260-2322-F4DF-0AA5-2B6E5834BAF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62676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F65CEDCE-844C-15DF-E871-8C2587CD3271}"/>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35168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AB2C7A0-C745-E375-0820-E3CBC005ABE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26701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FCDD4497-33FA-5DAA-D8C0-0B793450675F}"/>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65221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D497F96-C870-FBF5-CA8C-201E0EA8061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41313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E25FBC49-C571-BC17-B940-7729F8B9DC09}"/>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56218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8EDE-F45F-4503-9EF5-7D28AA6FDE08}"/>
              </a:ext>
            </a:extLst>
          </p:cNvPr>
          <p:cNvSpPr>
            <a:spLocks noGrp="1"/>
          </p:cNvSpPr>
          <p:nvPr>
            <p:ph type="title"/>
          </p:nvPr>
        </p:nvSpPr>
        <p:spPr>
          <a:xfrm>
            <a:off x="495058" y="-2"/>
            <a:ext cx="11229064" cy="1028386"/>
          </a:xfrm>
        </p:spPr>
        <p:txBody>
          <a:bodyPr>
            <a:normAutofit fontScale="90000"/>
          </a:bodyPr>
          <a:lstStyle/>
          <a:p>
            <a:r>
              <a:rPr lang="en-CA" dirty="0"/>
              <a:t>What if there are </a:t>
            </a:r>
            <a:r>
              <a:rPr lang="en-CA" b="1" dirty="0"/>
              <a:t>many</a:t>
            </a:r>
            <a:r>
              <a:rPr lang="en-CA" dirty="0"/>
              <a:t> optimal solutions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D3E8EE-06B1-4B42-B8EB-8C49EFD9E12D}"/>
                  </a:ext>
                </a:extLst>
              </p:cNvPr>
              <p:cNvSpPr>
                <a:spLocks noGrp="1"/>
              </p:cNvSpPr>
              <p:nvPr>
                <p:ph idx="1"/>
              </p:nvPr>
            </p:nvSpPr>
            <p:spPr>
              <a:xfrm>
                <a:off x="594070" y="1236374"/>
                <a:ext cx="11310604" cy="4597756"/>
              </a:xfrm>
            </p:spPr>
            <p:txBody>
              <a:bodyPr>
                <a:normAutofit/>
              </a:bodyPr>
              <a:lstStyle/>
              <a:p>
                <a:r>
                  <a:rPr lang="en-CA" dirty="0"/>
                  <a:t>Can’t just assume X != Y and obtain a contradiction!</a:t>
                </a:r>
              </a:p>
              <a:p>
                <a:r>
                  <a:rPr lang="en-CA" b="1" dirty="0">
                    <a:solidFill>
                      <a:srgbClr val="FFFF00"/>
                    </a:solidFill>
                  </a:rPr>
                  <a:t>Key idea: </a:t>
                </a:r>
                <a:r>
                  <a:rPr lang="en-CA" dirty="0"/>
                  <a:t>focus on </a:t>
                </a:r>
                <a:r>
                  <a:rPr lang="en-CA" b="1" dirty="0"/>
                  <a:t>one particular optimal solution</a:t>
                </a:r>
              </a:p>
              <a:p>
                <a:pPr lvl="1"/>
                <a:r>
                  <a:rPr lang="en-CA" dirty="0"/>
                  <a:t>Let </a:t>
                </a:r>
                <a14:m>
                  <m:oMath xmlns:m="http://schemas.openxmlformats.org/officeDocument/2006/math">
                    <m:r>
                      <a:rPr lang="en-CA" i="1" dirty="0" smtClean="0">
                        <a:latin typeface="Cambria Math" panose="02040503050406030204" pitchFamily="18" charset="0"/>
                      </a:rPr>
                      <m:t>𝑌</m:t>
                    </m:r>
                  </m:oMath>
                </a14:m>
                <a:r>
                  <a:rPr lang="en-CA" dirty="0"/>
                  <a:t> be an optimal solution</a:t>
                </a:r>
                <a:br>
                  <a:rPr lang="en-CA" dirty="0"/>
                </a:br>
                <a:r>
                  <a:rPr lang="en-CA" dirty="0"/>
                  <a:t>that </a:t>
                </a:r>
                <a:r>
                  <a:rPr lang="en-CA" b="1" dirty="0"/>
                  <a:t>matches </a:t>
                </a:r>
                <a14:m>
                  <m:oMath xmlns:m="http://schemas.openxmlformats.org/officeDocument/2006/math">
                    <m:r>
                      <a:rPr lang="en-CA" b="1" i="1" dirty="0" smtClean="0">
                        <a:latin typeface="Cambria Math" panose="02040503050406030204" pitchFamily="18" charset="0"/>
                      </a:rPr>
                      <m:t>𝑿</m:t>
                    </m:r>
                  </m:oMath>
                </a14:m>
                <a:r>
                  <a:rPr lang="en-CA" b="1" dirty="0"/>
                  <a:t> on a </a:t>
                </a:r>
                <a:r>
                  <a:rPr lang="en-CA" b="1" dirty="0">
                    <a:solidFill>
                      <a:srgbClr val="FFFF00"/>
                    </a:solidFill>
                  </a:rPr>
                  <a:t>maximal</a:t>
                </a:r>
                <a:r>
                  <a:rPr lang="en-CA" b="1" dirty="0"/>
                  <a:t> number of indices</a:t>
                </a:r>
              </a:p>
              <a:p>
                <a:pPr lvl="1"/>
                <a:r>
                  <a:rPr lang="en-CA" b="1" dirty="0"/>
                  <a:t>Observe</a:t>
                </a:r>
                <a:r>
                  <a:rPr lang="en-CA" dirty="0"/>
                  <a:t>: if </a:t>
                </a:r>
                <a14:m>
                  <m:oMath xmlns:m="http://schemas.openxmlformats.org/officeDocument/2006/math">
                    <m:r>
                      <a:rPr lang="en-CA" i="1" dirty="0" smtClean="0">
                        <a:latin typeface="Cambria Math" panose="02040503050406030204" pitchFamily="18" charset="0"/>
                      </a:rPr>
                      <m:t>𝑋</m:t>
                    </m:r>
                  </m:oMath>
                </a14:m>
                <a:r>
                  <a:rPr lang="en-CA" dirty="0"/>
                  <a:t> is really optimal, then </a:t>
                </a:r>
                <a14:m>
                  <m:oMath xmlns:m="http://schemas.openxmlformats.org/officeDocument/2006/math">
                    <m:r>
                      <a:rPr lang="en-CA" b="0" i="1" smtClean="0">
                        <a:latin typeface="Cambria Math" panose="02040503050406030204" pitchFamily="18" charset="0"/>
                      </a:rPr>
                      <m:t>𝑌</m:t>
                    </m:r>
                    <m:r>
                      <a:rPr lang="en-CA" b="0" i="1" smtClean="0">
                        <a:latin typeface="Cambria Math" panose="02040503050406030204" pitchFamily="18" charset="0"/>
                      </a:rPr>
                      <m:t>=</m:t>
                    </m:r>
                    <m:r>
                      <a:rPr lang="en-CA" b="0" i="1" smtClean="0">
                        <a:latin typeface="Cambria Math" panose="02040503050406030204" pitchFamily="18" charset="0"/>
                      </a:rPr>
                      <m:t>𝑋</m:t>
                    </m:r>
                  </m:oMath>
                </a14:m>
                <a:endParaRPr lang="en-CA" b="1" dirty="0"/>
              </a:p>
              <a:p>
                <a:r>
                  <a:rPr lang="en-CA" dirty="0"/>
                  <a:t>Suppose X != Y for contra</a:t>
                </a:r>
              </a:p>
              <a:p>
                <a:pPr lvl="1"/>
                <a:r>
                  <a:rPr lang="en-CA" dirty="0"/>
                  <a:t>We will modify </a:t>
                </a:r>
                <a14:m>
                  <m:oMath xmlns:m="http://schemas.openxmlformats.org/officeDocument/2006/math">
                    <m:r>
                      <a:rPr lang="en-CA" i="1" dirty="0" smtClean="0">
                        <a:latin typeface="Cambria Math" panose="02040503050406030204" pitchFamily="18" charset="0"/>
                      </a:rPr>
                      <m:t>𝑌</m:t>
                    </m:r>
                  </m:oMath>
                </a14:m>
                <a:r>
                  <a:rPr lang="en-CA" dirty="0"/>
                  <a:t>, preserving its optimality,</a:t>
                </a:r>
                <a:br>
                  <a:rPr lang="en-CA" dirty="0"/>
                </a:br>
                <a:r>
                  <a:rPr lang="en-CA" dirty="0"/>
                  <a:t>but making it match </a:t>
                </a:r>
                <a14:m>
                  <m:oMath xmlns:m="http://schemas.openxmlformats.org/officeDocument/2006/math">
                    <m:r>
                      <a:rPr lang="en-CA" i="1" dirty="0" smtClean="0">
                        <a:latin typeface="Cambria Math" panose="02040503050406030204" pitchFamily="18" charset="0"/>
                      </a:rPr>
                      <m:t>𝑋</m:t>
                    </m:r>
                  </m:oMath>
                </a14:m>
                <a:r>
                  <a:rPr lang="en-CA" dirty="0"/>
                  <a:t> on </a:t>
                </a:r>
                <a:r>
                  <a:rPr lang="en-CA" b="1" dirty="0"/>
                  <a:t>one more index </a:t>
                </a:r>
                <a:r>
                  <a:rPr lang="en-CA" dirty="0"/>
                  <a:t>(a </a:t>
                </a:r>
                <a:r>
                  <a:rPr lang="en-CA" dirty="0">
                    <a:sym typeface="Wingdings" panose="05000000000000000000" pitchFamily="2" charset="2"/>
                  </a:rPr>
                  <a:t>contradiction!)</a:t>
                </a:r>
                <a:endParaRPr lang="en-CA" dirty="0"/>
              </a:p>
            </p:txBody>
          </p:sp>
        </mc:Choice>
        <mc:Fallback xmlns="">
          <p:sp>
            <p:nvSpPr>
              <p:cNvPr id="3" name="Content Placeholder 2">
                <a:extLst>
                  <a:ext uri="{FF2B5EF4-FFF2-40B4-BE49-F238E27FC236}">
                    <a16:creationId xmlns:a16="http://schemas.microsoft.com/office/drawing/2014/main" id="{B9D3E8EE-06B1-4B42-B8EB-8C49EFD9E12D}"/>
                  </a:ext>
                </a:extLst>
              </p:cNvPr>
              <p:cNvSpPr>
                <a:spLocks noGrp="1" noRot="1" noChangeAspect="1" noMove="1" noResize="1" noEditPoints="1" noAdjustHandles="1" noChangeArrowheads="1" noChangeShapeType="1" noTextEdit="1"/>
              </p:cNvSpPr>
              <p:nvPr>
                <p:ph idx="1"/>
              </p:nvPr>
            </p:nvSpPr>
            <p:spPr>
              <a:xfrm>
                <a:off x="594070" y="1236374"/>
                <a:ext cx="11310604" cy="4597756"/>
              </a:xfrm>
              <a:blipFill>
                <a:blip r:embed="rId2"/>
                <a:stretch>
                  <a:fillRect l="-1401" t="-185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338F175-D5F8-605E-1CF3-6E5C026D149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237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4" name="Rectangle 33"/>
          <p:cNvSpPr/>
          <p:nvPr/>
        </p:nvSpPr>
        <p:spPr>
          <a:xfrm>
            <a:off x="468086" y="4457700"/>
            <a:ext cx="2400300" cy="8545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3 </a:t>
            </a:r>
            <a:r>
              <a:rPr lang="en-US" sz="2400" dirty="0" err="1">
                <a:solidFill>
                  <a:srgbClr val="000000"/>
                </a:solidFill>
              </a:rPr>
              <a:t>colours</a:t>
            </a:r>
            <a:endParaRPr lang="en-CA" sz="2400" dirty="0">
              <a:solidFill>
                <a:srgbClr val="000000"/>
              </a:solidFill>
            </a:endParaRPr>
          </a:p>
        </p:txBody>
      </p:sp>
      <p:sp>
        <p:nvSpPr>
          <p:cNvPr id="36" name="Rectangle 35"/>
          <p:cNvSpPr/>
          <p:nvPr/>
        </p:nvSpPr>
        <p:spPr>
          <a:xfrm>
            <a:off x="745112" y="5464630"/>
            <a:ext cx="3052404" cy="440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Turns out to be optimal…</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0B20EB51-A0BB-92B3-D4FE-5379C26CE15E}"/>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9948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9EF560-B6E9-486F-A62F-6A77DDA219BC}"/>
              </a:ext>
            </a:extLst>
          </p:cNvPr>
          <p:cNvPicPr>
            <a:picLocks noChangeAspect="1"/>
          </p:cNvPicPr>
          <p:nvPr/>
        </p:nvPicPr>
        <p:blipFill>
          <a:blip r:embed="rId2"/>
          <a:stretch>
            <a:fillRect/>
          </a:stretch>
        </p:blipFill>
        <p:spPr>
          <a:xfrm>
            <a:off x="2148097" y="52207"/>
            <a:ext cx="5499691" cy="588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Rectangular Callout 4"/>
              <p:cNvSpPr/>
              <p:nvPr/>
            </p:nvSpPr>
            <p:spPr>
              <a:xfrm>
                <a:off x="8272463" y="121990"/>
                <a:ext cx="3815442" cy="887502"/>
              </a:xfrm>
              <a:prstGeom prst="wedgeRectCallout">
                <a:avLst>
                  <a:gd name="adj1" fmla="val 9937"/>
                  <a:gd name="adj2" fmla="val -25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1" i="1" dirty="0" smtClean="0">
                        <a:latin typeface="Cambria Math" panose="02040503050406030204" pitchFamily="18" charset="0"/>
                      </a:rPr>
                      <m:t>𝒇𝒊𝒏𝒊𝒔𝒉</m:t>
                    </m:r>
                    <m:r>
                      <a:rPr lang="en-US" sz="2000" b="1" i="1" dirty="0" smtClean="0">
                        <a:latin typeface="Cambria Math" panose="02040503050406030204" pitchFamily="18" charset="0"/>
                      </a:rPr>
                      <m:t>[</m:t>
                    </m:r>
                    <m:r>
                      <a:rPr lang="en-US" sz="2000" b="1" i="1" dirty="0" smtClean="0">
                        <a:latin typeface="Cambria Math" panose="02040503050406030204" pitchFamily="18" charset="0"/>
                      </a:rPr>
                      <m:t>𝒄</m:t>
                    </m:r>
                    <m:r>
                      <a:rPr lang="en-US" sz="2000" b="1" i="1" dirty="0" smtClean="0">
                        <a:latin typeface="Cambria Math" panose="02040503050406030204" pitchFamily="18" charset="0"/>
                      </a:rPr>
                      <m:t>]</m:t>
                    </m:r>
                    <m:r>
                      <a:rPr lang="en-US" sz="2000" i="1" dirty="0" smtClean="0">
                        <a:latin typeface="Cambria Math" panose="02040503050406030204" pitchFamily="18" charset="0"/>
                      </a:rPr>
                      <m:t> =</m:t>
                    </m:r>
                  </m:oMath>
                </a14:m>
                <a:r>
                  <a:rPr lang="en-US" sz="2000" dirty="0"/>
                  <a:t> finish time of </a:t>
                </a:r>
                <a:r>
                  <a:rPr lang="en-US" sz="2000" b="1" dirty="0"/>
                  <a:t>last </a:t>
                </a:r>
                <a:r>
                  <a:rPr lang="en-US" sz="2000" dirty="0"/>
                  <a:t>interval to receive </a:t>
                </a:r>
                <a:r>
                  <a:rPr lang="en-US" sz="2000" dirty="0" err="1"/>
                  <a:t>colour</a:t>
                </a:r>
                <a:r>
                  <a:rPr lang="en-US" sz="2000" dirty="0"/>
                  <a:t> </a:t>
                </a:r>
                <a14:m>
                  <m:oMath xmlns:m="http://schemas.openxmlformats.org/officeDocument/2006/math">
                    <m:r>
                      <a:rPr lang="en-US" sz="2000" b="1" i="1" dirty="0" smtClean="0">
                        <a:latin typeface="Cambria Math" panose="02040503050406030204" pitchFamily="18" charset="0"/>
                      </a:rPr>
                      <m:t>𝒄</m:t>
                    </m:r>
                  </m:oMath>
                </a14:m>
                <a:endParaRPr lang="en-CA" sz="2000" b="1"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8272463" y="121990"/>
                <a:ext cx="3815442" cy="887502"/>
              </a:xfrm>
              <a:prstGeom prst="wedgeRectCallout">
                <a:avLst>
                  <a:gd name="adj1" fmla="val 9937"/>
                  <a:gd name="adj2" fmla="val -2508"/>
                </a:avLst>
              </a:prstGeom>
              <a:blipFill>
                <a:blip r:embed="rId3"/>
                <a:stretch>
                  <a:fillRect r="-1433" b="-6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a:off x="7394713" y="3087002"/>
                <a:ext cx="4693192" cy="1067555"/>
              </a:xfrm>
              <a:prstGeom prst="wedgeRectCallout">
                <a:avLst>
                  <a:gd name="adj1" fmla="val -55396"/>
                  <a:gd name="adj2" fmla="val -174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Consider interval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e>
                    </m:d>
                    <m:r>
                      <a:rPr lang="en-US" sz="2000" b="0" i="0" smtClean="0">
                        <a:latin typeface="Cambria Math" panose="02040503050406030204" pitchFamily="18" charset="0"/>
                      </a:rPr>
                      <m:t>.</m:t>
                    </m:r>
                  </m:oMath>
                </a14:m>
                <a:endParaRPr lang="en-US" sz="2000" dirty="0"/>
              </a:p>
              <a:p>
                <a:pPr algn="ctr"/>
                <a:r>
                  <a:rPr lang="en-US" sz="2000" dirty="0"/>
                  <a:t>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𝑓𝑖𝑛𝑖𝑠h</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oMath>
                </a14:m>
                <a:r>
                  <a:rPr lang="en-US" sz="2000" dirty="0"/>
                  <a:t>, then we can give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oMath>
                </a14:m>
                <a:r>
                  <a:rPr lang="en-US" sz="2000" dirty="0"/>
                  <a:t> colour </a:t>
                </a:r>
                <a14:m>
                  <m:oMath xmlns:m="http://schemas.openxmlformats.org/officeDocument/2006/math">
                    <m:r>
                      <a:rPr lang="en-US" sz="2000" b="1" i="1" dirty="0" smtClean="0">
                        <a:latin typeface="Cambria Math" panose="02040503050406030204" pitchFamily="18" charset="0"/>
                      </a:rPr>
                      <m:t>𝒄</m:t>
                    </m:r>
                  </m:oMath>
                </a14:m>
                <a:r>
                  <a:rPr lang="en-US" sz="2000" b="1" dirty="0"/>
                  <a:t> </a:t>
                </a:r>
                <a:r>
                  <a:rPr lang="en-US" sz="2000" dirty="0"/>
                  <a:t>without breaking feasibility</a:t>
                </a:r>
                <a:endParaRPr lang="en-CA" sz="2000" b="1" dirty="0"/>
              </a:p>
            </p:txBody>
          </p:sp>
        </mc:Choice>
        <mc:Fallback xmlns="">
          <p:sp>
            <p:nvSpPr>
              <p:cNvPr id="6" name="Rectangular Callout 5"/>
              <p:cNvSpPr>
                <a:spLocks noRot="1" noChangeAspect="1" noMove="1" noResize="1" noEditPoints="1" noAdjustHandles="1" noChangeArrowheads="1" noChangeShapeType="1" noTextEdit="1"/>
              </p:cNvSpPr>
              <p:nvPr/>
            </p:nvSpPr>
            <p:spPr>
              <a:xfrm>
                <a:off x="7394713" y="3087002"/>
                <a:ext cx="4693192" cy="1067555"/>
              </a:xfrm>
              <a:prstGeom prst="wedgeRectCallout">
                <a:avLst>
                  <a:gd name="adj1" fmla="val -55396"/>
                  <a:gd name="adj2" fmla="val -17404"/>
                </a:avLst>
              </a:prstGeom>
              <a:blipFill>
                <a:blip r:embed="rId4"/>
                <a:stretch>
                  <a:fillRect b="-618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5702584" y="2308442"/>
                <a:ext cx="4330097" cy="640156"/>
              </a:xfrm>
              <a:prstGeom prst="wedgeRectCallout">
                <a:avLst>
                  <a:gd name="adj1" fmla="val -74355"/>
                  <a:gd name="adj2" fmla="val 22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each interval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𝒊</m:t>
                        </m:r>
                      </m:sub>
                    </m:sSub>
                  </m:oMath>
                </a14:m>
                <a:r>
                  <a:rPr lang="en-US" dirty="0"/>
                  <a:t>,</a:t>
                </a:r>
                <a:br>
                  <a:rPr lang="en-US" dirty="0"/>
                </a:br>
                <a:r>
                  <a:rPr lang="en-US" b="1" dirty="0"/>
                  <a:t>search</a:t>
                </a:r>
                <a:r>
                  <a:rPr lang="en-US" dirty="0"/>
                  <a:t> for an appropriate </a:t>
                </a:r>
                <a:r>
                  <a:rPr lang="en-US" dirty="0" err="1"/>
                  <a:t>colour</a:t>
                </a:r>
                <a:r>
                  <a:rPr lang="en-US" dirty="0"/>
                  <a:t> </a:t>
                </a:r>
                <a:r>
                  <a:rPr lang="en-US" b="1" dirty="0"/>
                  <a:t>c</a:t>
                </a:r>
                <a:endParaRPr lang="en-CA" b="1" dirty="0"/>
              </a:p>
            </p:txBody>
          </p:sp>
        </mc:Choice>
        <mc:Fallback xmlns="">
          <p:sp>
            <p:nvSpPr>
              <p:cNvPr id="7" name="Rectangular Callout 6"/>
              <p:cNvSpPr>
                <a:spLocks noRot="1" noChangeAspect="1" noMove="1" noResize="1" noEditPoints="1" noAdjustHandles="1" noChangeArrowheads="1" noChangeShapeType="1" noTextEdit="1"/>
              </p:cNvSpPr>
              <p:nvPr/>
            </p:nvSpPr>
            <p:spPr>
              <a:xfrm>
                <a:off x="5702584" y="2308442"/>
                <a:ext cx="4330097" cy="640156"/>
              </a:xfrm>
              <a:prstGeom prst="wedgeRectCallout">
                <a:avLst>
                  <a:gd name="adj1" fmla="val -74355"/>
                  <a:gd name="adj2" fmla="val 22623"/>
                </a:avLst>
              </a:prstGeom>
              <a:blipFill>
                <a:blip r:embed="rId5"/>
                <a:stretch>
                  <a:fillRect t="-4630" b="-12963"/>
                </a:stretch>
              </a:blipFill>
            </p:spPr>
            <p:txBody>
              <a:bodyPr/>
              <a:lstStyle/>
              <a:p>
                <a:r>
                  <a:rPr lang="en-CA">
                    <a:noFill/>
                  </a:rPr>
                  <a:t> </a:t>
                </a:r>
              </a:p>
            </p:txBody>
          </p:sp>
        </mc:Fallback>
      </mc:AlternateContent>
      <p:sp>
        <p:nvSpPr>
          <p:cNvPr id="8" name="Rectangular Callout 7"/>
          <p:cNvSpPr/>
          <p:nvPr/>
        </p:nvSpPr>
        <p:spPr>
          <a:xfrm>
            <a:off x="5202734" y="1862480"/>
            <a:ext cx="2890159" cy="377558"/>
          </a:xfrm>
          <a:prstGeom prst="wedgeRectCallout">
            <a:avLst>
              <a:gd name="adj1" fmla="val -67103"/>
              <a:gd name="adj2" fmla="val -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Interval 1 gets </a:t>
            </a:r>
            <a:r>
              <a:rPr lang="en-US" dirty="0" err="1"/>
              <a:t>colour</a:t>
            </a:r>
            <a:r>
              <a:rPr lang="en-US" dirty="0"/>
              <a:t> 1</a:t>
            </a:r>
            <a:endParaRPr lang="en-CA" dirty="0"/>
          </a:p>
        </p:txBody>
      </p:sp>
      <p:sp>
        <p:nvSpPr>
          <p:cNvPr id="9" name="Rectangular Callout 8"/>
          <p:cNvSpPr/>
          <p:nvPr/>
        </p:nvSpPr>
        <p:spPr>
          <a:xfrm>
            <a:off x="168937" y="2948598"/>
            <a:ext cx="2861355" cy="707571"/>
          </a:xfrm>
          <a:prstGeom prst="wedgeRectCallout">
            <a:avLst>
              <a:gd name="adj1" fmla="val 66209"/>
              <a:gd name="adj2" fmla="val -11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if we can reuse any </a:t>
            </a:r>
            <a:r>
              <a:rPr lang="en-US" dirty="0" err="1"/>
              <a:t>colour</a:t>
            </a:r>
            <a:r>
              <a:rPr lang="en-US" dirty="0"/>
              <a:t> </a:t>
            </a:r>
            <a:r>
              <a:rPr lang="en-US" b="1" dirty="0"/>
              <a:t>c</a:t>
            </a:r>
            <a:r>
              <a:rPr lang="en-US" dirty="0"/>
              <a:t> in 1..</a:t>
            </a:r>
            <a:r>
              <a:rPr lang="en-US" b="1" dirty="0"/>
              <a:t>d</a:t>
            </a:r>
            <a:endParaRPr lang="en-CA" dirty="0"/>
          </a:p>
        </p:txBody>
      </p:sp>
      <mc:AlternateContent xmlns:mc="http://schemas.openxmlformats.org/markup-compatibility/2006" xmlns:a14="http://schemas.microsoft.com/office/drawing/2010/main">
        <mc:Choice Requires="a14">
          <p:sp>
            <p:nvSpPr>
              <p:cNvPr id="10" name="Rectangular Callout 9"/>
              <p:cNvSpPr/>
              <p:nvPr/>
            </p:nvSpPr>
            <p:spPr>
              <a:xfrm>
                <a:off x="168937" y="211956"/>
                <a:ext cx="1988853" cy="707571"/>
              </a:xfrm>
              <a:prstGeom prst="wedgeRectCallout">
                <a:avLst>
                  <a:gd name="adj1" fmla="val 40779"/>
                  <a:gd name="adj2" fmla="val 178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b="1" i="1" dirty="0" smtClean="0">
                        <a:latin typeface="Cambria Math" panose="02040503050406030204" pitchFamily="18" charset="0"/>
                      </a:rPr>
                      <m:t>𝒅</m:t>
                    </m:r>
                  </m:oMath>
                </a14:m>
                <a:r>
                  <a:rPr lang="en-US" dirty="0"/>
                  <a:t> = # of </a:t>
                </a:r>
                <a:r>
                  <a:rPr lang="en-US" dirty="0" err="1"/>
                  <a:t>colours</a:t>
                </a:r>
                <a:r>
                  <a:rPr lang="en-US" dirty="0"/>
                  <a:t> </a:t>
                </a:r>
                <a:r>
                  <a:rPr lang="en-US" b="1" dirty="0"/>
                  <a:t>used so far</a:t>
                </a:r>
                <a:endParaRPr lang="en-CA" b="1" dirty="0"/>
              </a:p>
            </p:txBody>
          </p:sp>
        </mc:Choice>
        <mc:Fallback xmlns="">
          <p:sp>
            <p:nvSpPr>
              <p:cNvPr id="10" name="Rectangular Callout 9"/>
              <p:cNvSpPr>
                <a:spLocks noRot="1" noChangeAspect="1" noMove="1" noResize="1" noEditPoints="1" noAdjustHandles="1" noChangeArrowheads="1" noChangeShapeType="1" noTextEdit="1"/>
              </p:cNvSpPr>
              <p:nvPr/>
            </p:nvSpPr>
            <p:spPr>
              <a:xfrm>
                <a:off x="168937" y="211956"/>
                <a:ext cx="1988853" cy="707571"/>
              </a:xfrm>
              <a:prstGeom prst="wedgeRectCallout">
                <a:avLst>
                  <a:gd name="adj1" fmla="val 40779"/>
                  <a:gd name="adj2" fmla="val 17885"/>
                </a:avLst>
              </a:prstGeom>
              <a:blipFill>
                <a:blip r:embed="rId6"/>
                <a:stretch>
                  <a:fillRect r="-305" b="-7627"/>
                </a:stretch>
              </a:blipFill>
            </p:spPr>
            <p:txBody>
              <a:bodyPr/>
              <a:lstStyle/>
              <a:p>
                <a:r>
                  <a:rPr lang="en-CA">
                    <a:noFill/>
                  </a:rPr>
                  <a:t> </a:t>
                </a:r>
              </a:p>
            </p:txBody>
          </p:sp>
        </mc:Fallback>
      </mc:AlternateContent>
      <p:sp>
        <p:nvSpPr>
          <p:cNvPr id="13" name="Rectangular Callout 12"/>
          <p:cNvSpPr/>
          <p:nvPr/>
        </p:nvSpPr>
        <p:spPr>
          <a:xfrm>
            <a:off x="6762270" y="5591780"/>
            <a:ext cx="3270411" cy="686304"/>
          </a:xfrm>
          <a:prstGeom prst="wedgeRectCallout">
            <a:avLst>
              <a:gd name="adj1" fmla="val -79925"/>
              <a:gd name="adj2" fmla="val -170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we didn’t reuse a </a:t>
            </a:r>
            <a:r>
              <a:rPr lang="en-US" dirty="0" err="1"/>
              <a:t>colour</a:t>
            </a:r>
            <a:r>
              <a:rPr lang="en-US" dirty="0"/>
              <a:t>,</a:t>
            </a:r>
            <a:br>
              <a:rPr lang="en-US" dirty="0"/>
            </a:br>
            <a:r>
              <a:rPr lang="en-US" dirty="0"/>
              <a:t>use</a:t>
            </a:r>
            <a:r>
              <a:rPr lang="en-US" b="1" dirty="0"/>
              <a:t> </a:t>
            </a:r>
            <a:r>
              <a:rPr lang="en-US" dirty="0"/>
              <a:t>a </a:t>
            </a:r>
            <a:r>
              <a:rPr lang="en-US" b="1" dirty="0"/>
              <a:t>new </a:t>
            </a:r>
            <a:r>
              <a:rPr lang="en-US" b="1" dirty="0" err="1"/>
              <a:t>colour</a:t>
            </a:r>
            <a:endParaRPr lang="en-CA" b="1" dirty="0"/>
          </a:p>
        </p:txBody>
      </p:sp>
      <p:sp>
        <p:nvSpPr>
          <p:cNvPr id="14" name="Rectangular Callout 13"/>
          <p:cNvSpPr/>
          <p:nvPr/>
        </p:nvSpPr>
        <p:spPr>
          <a:xfrm>
            <a:off x="7099353" y="4543498"/>
            <a:ext cx="2596244" cy="417227"/>
          </a:xfrm>
          <a:prstGeom prst="wedgeRectCallout">
            <a:avLst>
              <a:gd name="adj1" fmla="val -85080"/>
              <a:gd name="adj2" fmla="val -133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t>
            </a:r>
            <a:r>
              <a:rPr lang="en-US" b="1" dirty="0"/>
              <a:t>reused </a:t>
            </a:r>
            <a:r>
              <a:rPr lang="en-US" dirty="0"/>
              <a:t>a </a:t>
            </a:r>
            <a:r>
              <a:rPr lang="en-US" dirty="0" err="1"/>
              <a:t>colour</a:t>
            </a:r>
            <a:endParaRPr lang="en-CA" b="1" dirty="0"/>
          </a:p>
        </p:txBody>
      </p:sp>
      <p:sp>
        <p:nvSpPr>
          <p:cNvPr id="2" name="Slide Number Placeholder 1">
            <a:extLst>
              <a:ext uri="{FF2B5EF4-FFF2-40B4-BE49-F238E27FC236}">
                <a16:creationId xmlns:a16="http://schemas.microsoft.com/office/drawing/2014/main" id="{A8E0635B-48DB-E626-3D6D-97269B99D7AE}"/>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1898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Initial state</a:t>
            </a:r>
            <a:endParaRPr lang="en-CA" dirty="0">
              <a:solidFill>
                <a:schemeClr val="bg1"/>
              </a:solidFill>
            </a:endParaRPr>
          </a:p>
        </p:txBody>
      </p:sp>
      <p:sp>
        <p:nvSpPr>
          <p:cNvPr id="3" name="Slide Number Placeholder 2">
            <a:extLst>
              <a:ext uri="{FF2B5EF4-FFF2-40B4-BE49-F238E27FC236}">
                <a16:creationId xmlns:a16="http://schemas.microsoft.com/office/drawing/2014/main" id="{FCF854A9-68B2-39DE-FF83-F827002F9EE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4855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=1</a:t>
            </a:r>
            <a:endParaRPr lang="en-CA" dirty="0">
              <a:solidFill>
                <a:schemeClr val="bg1"/>
              </a:solidFill>
            </a:endParaRPr>
          </a:p>
        </p:txBody>
      </p:sp>
      <p:sp>
        <p:nvSpPr>
          <p:cNvPr id="40" name="Rectangular Callout 39"/>
          <p:cNvSpPr/>
          <p:nvPr/>
        </p:nvSpPr>
        <p:spPr>
          <a:xfrm>
            <a:off x="770014" y="1159916"/>
            <a:ext cx="2091390" cy="881351"/>
          </a:xfrm>
          <a:prstGeom prst="wedgeRectCallout">
            <a:avLst>
              <a:gd name="adj1" fmla="val -40302"/>
              <a:gd name="adj2" fmla="val 4773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Code </a:t>
            </a:r>
            <a:r>
              <a:rPr lang="en-US" b="1" dirty="0"/>
              <a:t>before</a:t>
            </a:r>
            <a:r>
              <a:rPr lang="en-US" dirty="0"/>
              <a:t> the loop: just assign </a:t>
            </a:r>
            <a:r>
              <a:rPr lang="en-US" dirty="0" err="1"/>
              <a:t>colour</a:t>
            </a:r>
            <a:r>
              <a:rPr lang="en-US" dirty="0"/>
              <a:t> 1</a:t>
            </a:r>
            <a:endParaRPr lang="en-CA" dirty="0"/>
          </a:p>
        </p:txBody>
      </p:sp>
      <p:sp>
        <p:nvSpPr>
          <p:cNvPr id="41" name="Rectangular Callout 40"/>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d=1</a:t>
            </a:r>
            <a:endParaRPr lang="en-CA" dirty="0">
              <a:solidFill>
                <a:schemeClr val="bg1"/>
              </a:solidFill>
            </a:endParaRPr>
          </a:p>
        </p:txBody>
      </p:sp>
      <p:sp>
        <p:nvSpPr>
          <p:cNvPr id="5" name="Rectangular Callout 4"/>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 name="Slide Number Placeholder 2">
            <a:extLst>
              <a:ext uri="{FF2B5EF4-FFF2-40B4-BE49-F238E27FC236}">
                <a16:creationId xmlns:a16="http://schemas.microsoft.com/office/drawing/2014/main" id="{3B01D8B6-65FC-3ECA-65D4-132DB43D7B1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9215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2</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d=1</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a new one!</a:t>
            </a:r>
            <a:endParaRPr lang="en-CA" dirty="0"/>
          </a:p>
        </p:txBody>
      </p:sp>
      <p:sp>
        <p:nvSpPr>
          <p:cNvPr id="43" name="Rectangular Callout 42"/>
          <p:cNvSpPr/>
          <p:nvPr/>
        </p:nvSpPr>
        <p:spPr>
          <a:xfrm>
            <a:off x="2649821" y="572574"/>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3" name="Slide Number Placeholder 2">
            <a:extLst>
              <a:ext uri="{FF2B5EF4-FFF2-40B4-BE49-F238E27FC236}">
                <a16:creationId xmlns:a16="http://schemas.microsoft.com/office/drawing/2014/main" id="{AA03069B-214A-DEED-4B9F-81A3AF7B5582}"/>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70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5" grpId="0" animBg="1"/>
      <p:bldP spid="42"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2</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a new one!</a:t>
            </a:r>
            <a:endParaRPr lang="en-CA" dirty="0"/>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3" name="Slide Number Placeholder 2">
            <a:extLst>
              <a:ext uri="{FF2B5EF4-FFF2-40B4-BE49-F238E27FC236}">
                <a16:creationId xmlns:a16="http://schemas.microsoft.com/office/drawing/2014/main" id="{E6340B6C-9FDA-B204-3681-374490F6D93C}"/>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89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8859638" y="138324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2.</a:t>
            </a:r>
            <a:endParaRPr lang="en-CA" dirty="0"/>
          </a:p>
        </p:txBody>
      </p:sp>
      <p:sp>
        <p:nvSpPr>
          <p:cNvPr id="45" name="Rectangular Callout 44"/>
          <p:cNvSpPr/>
          <p:nvPr/>
        </p:nvSpPr>
        <p:spPr>
          <a:xfrm>
            <a:off x="8859636" y="2542963"/>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new one.</a:t>
            </a:r>
            <a:endParaRPr lang="en-CA" dirty="0"/>
          </a:p>
        </p:txBody>
      </p:sp>
      <p:sp>
        <p:nvSpPr>
          <p:cNvPr id="3" name="Slide Number Placeholder 2">
            <a:extLst>
              <a:ext uri="{FF2B5EF4-FFF2-40B4-BE49-F238E27FC236}">
                <a16:creationId xmlns:a16="http://schemas.microsoft.com/office/drawing/2014/main" id="{06B41917-3BA2-C07B-5C47-D3C1D168707A}"/>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2099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8859638" y="138324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2.</a:t>
            </a:r>
            <a:endParaRPr lang="en-CA" dirty="0"/>
          </a:p>
        </p:txBody>
      </p:sp>
      <p:sp>
        <p:nvSpPr>
          <p:cNvPr id="45" name="Rectangular Callout 44"/>
          <p:cNvSpPr/>
          <p:nvPr/>
        </p:nvSpPr>
        <p:spPr>
          <a:xfrm>
            <a:off x="8859636" y="2542963"/>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new one.</a:t>
            </a:r>
            <a:endParaRPr lang="en-CA" dirty="0"/>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D4414C21-534F-2794-2979-42A0571F1FCE}"/>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7814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4</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491C636A-FBA0-1E19-F681-CA54136F9E68}"/>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056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4</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44F71B94-1409-C30C-80DF-494D1949076E}"/>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3249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Greedy </a:t>
            </a:r>
            <a:r>
              <a:rPr lang="en-US" sz="2200" dirty="0">
                <a:solidFill>
                  <a:schemeClr val="bg1"/>
                </a:solidFill>
              </a:rPr>
              <a:t>solution</a:t>
            </a:r>
            <a:r>
              <a:rPr lang="en-US" sz="2200" b="1" dirty="0">
                <a:solidFill>
                  <a:schemeClr val="bg1"/>
                </a:solidFill>
              </a:rPr>
              <a:t> X</a:t>
            </a:r>
            <a:endParaRPr lang="en-CA" sz="2200" b="1" dirty="0">
              <a:solidFill>
                <a:schemeClr val="bg1"/>
              </a:solidFill>
            </a:endParaRPr>
          </a:p>
        </p:txBody>
      </p:sp>
      <p:sp>
        <p:nvSpPr>
          <p:cNvPr id="70" name="Rectangle 69"/>
          <p:cNvSpPr/>
          <p:nvPr/>
        </p:nvSpPr>
        <p:spPr>
          <a:xfrm>
            <a:off x="86106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p:sp>
        <p:nvSpPr>
          <p:cNvPr id="71" name="Rectangle 70"/>
          <p:cNvSpPr/>
          <p:nvPr/>
        </p:nvSpPr>
        <p:spPr>
          <a:xfrm>
            <a:off x="1938648"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1</a:t>
            </a:r>
            <a:endParaRPr lang="en-CA" b="1" baseline="-25000" dirty="0"/>
          </a:p>
        </p:txBody>
      </p:sp>
      <p:sp>
        <p:nvSpPr>
          <p:cNvPr id="72" name="Rectangle 71"/>
          <p:cNvSpPr/>
          <p:nvPr/>
        </p:nvSpPr>
        <p:spPr>
          <a:xfrm>
            <a:off x="2281547"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2</a:t>
            </a:r>
            <a:endParaRPr lang="en-CA" b="1" baseline="-25000" dirty="0"/>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t>fraction of item in knapsack</a:t>
                </a:r>
                <a:endParaRPr lang="en-CA" dirty="0"/>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74" name="Rectangle 73"/>
          <p:cNvSpPr/>
          <p:nvPr/>
        </p:nvSpPr>
        <p:spPr>
          <a:xfrm>
            <a:off x="3945763" y="1487325"/>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x</a:t>
            </a:r>
            <a:r>
              <a:rPr lang="en-US" sz="1400" b="1" baseline="-25000" dirty="0"/>
              <a:t>j-1</a:t>
            </a:r>
            <a:endParaRPr lang="en-CA" sz="1400" dirty="0"/>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t>…</a:t>
            </a:r>
            <a:endParaRPr lang="en-CA" sz="3600" dirty="0"/>
          </a:p>
        </p:txBody>
      </p:sp>
      <p:sp>
        <p:nvSpPr>
          <p:cNvPr id="76" name="Rectangle 75"/>
          <p:cNvSpPr/>
          <p:nvPr/>
        </p:nvSpPr>
        <p:spPr>
          <a:xfrm>
            <a:off x="7310658"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77" name="Rectangle 76"/>
          <p:cNvSpPr/>
          <p:nvPr/>
        </p:nvSpPr>
        <p:spPr>
          <a:xfrm>
            <a:off x="7653557"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78" name="Rectangle 77"/>
          <p:cNvSpPr/>
          <p:nvPr/>
        </p:nvSpPr>
        <p:spPr>
          <a:xfrm>
            <a:off x="9317773" y="1504974"/>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t>…</a:t>
            </a:r>
            <a:endParaRPr lang="en-CA" sz="3600" dirty="0"/>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81" name="Rectangle 80"/>
          <p:cNvSpPr/>
          <p:nvPr/>
        </p:nvSpPr>
        <p:spPr>
          <a:xfrm>
            <a:off x="4288663" y="1487326"/>
            <a:ext cx="253575" cy="14291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t>x</a:t>
            </a:r>
            <a:r>
              <a:rPr lang="en-US" b="1" baseline="-25000" dirty="0" err="1"/>
              <a:t>j</a:t>
            </a:r>
            <a:endParaRPr lang="en-CA" dirty="0"/>
          </a:p>
        </p:txBody>
      </p:sp>
      <p:sp>
        <p:nvSpPr>
          <p:cNvPr id="85" name="Rectangular Callout 84"/>
          <p:cNvSpPr/>
          <p:nvPr/>
        </p:nvSpPr>
        <p:spPr>
          <a:xfrm>
            <a:off x="5124450" y="120560"/>
            <a:ext cx="2832100" cy="675798"/>
          </a:xfrm>
          <a:prstGeom prst="wedgeRectCallout">
            <a:avLst>
              <a:gd name="adj1" fmla="val -68594"/>
              <a:gd name="adj2" fmla="val 2494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j</a:t>
            </a:r>
            <a:r>
              <a:rPr lang="en-US" dirty="0"/>
              <a:t> = </a:t>
            </a:r>
            <a:r>
              <a:rPr lang="en-US" b="1" dirty="0"/>
              <a:t>first</a:t>
            </a:r>
            <a:r>
              <a:rPr lang="en-US" dirty="0"/>
              <a:t> index where the solutions differ</a:t>
            </a:r>
            <a:endParaRPr lang="en-CA" dirty="0"/>
          </a:p>
        </p:txBody>
      </p:sp>
      <mc:AlternateContent xmlns:mc="http://schemas.openxmlformats.org/markup-compatibility/2006" xmlns:a14="http://schemas.microsoft.com/office/drawing/2010/main">
        <mc:Choice Requires="a14">
          <p:sp>
            <p:nvSpPr>
              <p:cNvPr id="8" name="Rectangular Callout 7"/>
              <p:cNvSpPr/>
              <p:nvPr/>
            </p:nvSpPr>
            <p:spPr>
              <a:xfrm>
                <a:off x="9986457" y="1519959"/>
                <a:ext cx="1338431" cy="581891"/>
              </a:xfrm>
              <a:prstGeom prst="wedgeRectCallout">
                <a:avLst>
                  <a:gd name="adj1" fmla="val -64153"/>
                  <a:gd name="adj2" fmla="val 178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y</a:t>
                </a:r>
                <a:r>
                  <a:rPr lang="en-US" sz="2000" b="1" baseline="-25000" dirty="0" err="1"/>
                  <a:t>j</a:t>
                </a:r>
                <a:r>
                  <a:rPr lang="en-US" sz="2000" b="1" dirty="0"/>
                  <a:t> </a:t>
                </a:r>
                <a14:m>
                  <m:oMath xmlns:m="http://schemas.openxmlformats.org/officeDocument/2006/math">
                    <m:r>
                      <a:rPr lang="en-US" sz="2000" b="1" i="1" smtClean="0">
                        <a:latin typeface="Cambria Math" panose="02040503050406030204" pitchFamily="18" charset="0"/>
                      </a:rPr>
                      <m:t>≠</m:t>
                    </m:r>
                  </m:oMath>
                </a14:m>
                <a:r>
                  <a:rPr lang="en-US" sz="2000" b="1" dirty="0"/>
                  <a:t> x</a:t>
                </a:r>
                <a:r>
                  <a:rPr lang="en-US" sz="2000" b="1" baseline="-25000" dirty="0"/>
                  <a:t>j</a:t>
                </a:r>
                <a:endParaRPr lang="en-CA" sz="2000" b="1" dirty="0"/>
              </a:p>
            </p:txBody>
          </p:sp>
        </mc:Choice>
        <mc:Fallback xmlns="">
          <p:sp>
            <p:nvSpPr>
              <p:cNvPr id="8" name="Rectangular Callout 7"/>
              <p:cNvSpPr>
                <a:spLocks noRot="1" noChangeAspect="1" noMove="1" noResize="1" noEditPoints="1" noAdjustHandles="1" noChangeArrowheads="1" noChangeShapeType="1" noTextEdit="1"/>
              </p:cNvSpPr>
              <p:nvPr/>
            </p:nvSpPr>
            <p:spPr>
              <a:xfrm>
                <a:off x="9986457" y="1519959"/>
                <a:ext cx="1338431" cy="581891"/>
              </a:xfrm>
              <a:prstGeom prst="wedgeRectCallout">
                <a:avLst>
                  <a:gd name="adj1" fmla="val -64153"/>
                  <a:gd name="adj2" fmla="val 178156"/>
                </a:avLst>
              </a:prstGeom>
              <a:blipFill>
                <a:blip r:embed="rId2"/>
                <a:stretch>
                  <a:fillRect/>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F3E457F0-C81E-32A9-F177-7526D87679A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506185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=5</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9612318" y="139560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2.</a:t>
            </a:r>
            <a:endParaRPr lang="en-CA" dirty="0"/>
          </a:p>
        </p:txBody>
      </p:sp>
      <mc:AlternateContent xmlns:mc="http://schemas.openxmlformats.org/markup-compatibility/2006" xmlns:a14="http://schemas.microsoft.com/office/drawing/2010/main">
        <mc:Choice Requires="a14">
          <p:sp>
            <p:nvSpPr>
              <p:cNvPr id="45" name="Rectangular Callout 44"/>
              <p:cNvSpPr/>
              <p:nvPr/>
            </p:nvSpPr>
            <p:spPr>
              <a:xfrm>
                <a:off x="9612316" y="2543284"/>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3.</a:t>
            </a:r>
            <a:endParaRPr lang="en-CA" dirty="0"/>
          </a:p>
        </p:txBody>
      </p:sp>
      <p:sp>
        <p:nvSpPr>
          <p:cNvPr id="3" name="Slide Number Placeholder 2">
            <a:extLst>
              <a:ext uri="{FF2B5EF4-FFF2-40B4-BE49-F238E27FC236}">
                <a16:creationId xmlns:a16="http://schemas.microsoft.com/office/drawing/2014/main" id="{60FA4656-59FF-7649-79B7-9F0992A9FF9E}"/>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349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P spid="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=5</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3153"/>
              <a:gd name="adj2" fmla="val 42132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9612318" y="139560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2.</a:t>
            </a:r>
            <a:endParaRPr lang="en-CA" dirty="0"/>
          </a:p>
        </p:txBody>
      </p:sp>
      <mc:AlternateContent xmlns:mc="http://schemas.openxmlformats.org/markup-compatibility/2006" xmlns:a14="http://schemas.microsoft.com/office/drawing/2010/main">
        <mc:Choice Requires="a14">
          <p:sp>
            <p:nvSpPr>
              <p:cNvPr id="45" name="Rectangular Callout 44"/>
              <p:cNvSpPr/>
              <p:nvPr/>
            </p:nvSpPr>
            <p:spPr>
              <a:xfrm>
                <a:off x="9612316" y="2543284"/>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3.</a:t>
            </a:r>
            <a:endParaRPr lang="en-CA" dirty="0"/>
          </a:p>
        </p:txBody>
      </p:sp>
      <p:sp>
        <p:nvSpPr>
          <p:cNvPr id="3" name="Slide Number Placeholder 2">
            <a:extLst>
              <a:ext uri="{FF2B5EF4-FFF2-40B4-BE49-F238E27FC236}">
                <a16:creationId xmlns:a16="http://schemas.microsoft.com/office/drawing/2014/main" id="{15E44D02-686F-E713-17BB-E665DCE6ED58}"/>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5" name="Rectangular Callout 44">
            <a:extLst>
              <a:ext uri="{FF2B5EF4-FFF2-40B4-BE49-F238E27FC236}">
                <a16:creationId xmlns:a16="http://schemas.microsoft.com/office/drawing/2014/main" id="{53A63508-D95C-622F-5C58-2D0738568BA5}"/>
              </a:ext>
            </a:extLst>
          </p:cNvPr>
          <p:cNvSpPr/>
          <p:nvPr/>
        </p:nvSpPr>
        <p:spPr>
          <a:xfrm>
            <a:off x="4496810" y="3536986"/>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And so on,</a:t>
            </a:r>
            <a:br>
              <a:rPr lang="en-US" sz="2400" b="1" dirty="0"/>
            </a:br>
            <a:r>
              <a:rPr lang="en-US" sz="2400" b="1" dirty="0"/>
              <a:t>and so forth…</a:t>
            </a:r>
            <a:endParaRPr lang="en-CA" sz="2400" b="1" dirty="0"/>
          </a:p>
        </p:txBody>
      </p:sp>
    </p:spTree>
    <p:extLst>
      <p:ext uri="{BB962C8B-B14F-4D97-AF65-F5344CB8AC3E}">
        <p14:creationId xmlns:p14="http://schemas.microsoft.com/office/powerpoint/2010/main" val="26214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b="50248"/>
          <a:stretch/>
        </p:blipFill>
        <p:spPr>
          <a:xfrm>
            <a:off x="1417499" y="0"/>
            <a:ext cx="9104990" cy="2612571"/>
          </a:xfrm>
          <a:prstGeom prst="rect">
            <a:avLst/>
          </a:prstGeom>
        </p:spPr>
      </p:pic>
      <p:sp>
        <p:nvSpPr>
          <p:cNvPr id="2" name="Slide Number Placeholder 1">
            <a:extLst>
              <a:ext uri="{FF2B5EF4-FFF2-40B4-BE49-F238E27FC236}">
                <a16:creationId xmlns:a16="http://schemas.microsoft.com/office/drawing/2014/main" id="{A2C6707C-7110-DF9D-FAAB-6069247A7218}"/>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896933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144550"/>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4162309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210379"/>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0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38" name="Rectangular Callout 37"/>
              <p:cNvSpPr/>
              <p:nvPr/>
            </p:nvSpPr>
            <p:spPr>
              <a:xfrm>
                <a:off x="62504" y="491754"/>
                <a:ext cx="8221572" cy="399833"/>
              </a:xfrm>
              <a:prstGeom prst="wedgeRectCallout">
                <a:avLst>
                  <a:gd name="adj1" fmla="val -48774"/>
                  <a:gd name="adj2" fmla="val 14512"/>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D-1 other intervals at a </a:t>
                </a:r>
                <a:r>
                  <a:rPr lang="en-CA" sz="1900" b="1" dirty="0">
                    <a:solidFill>
                      <a:srgbClr val="C00000"/>
                    </a:solidFill>
                  </a:rPr>
                  <a:t>single point in time</a:t>
                </a:r>
                <a:endParaRPr lang="en-CA" sz="1900" dirty="0">
                  <a:solidFill>
                    <a:srgbClr val="C0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62504" y="491754"/>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431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solidFill>
                      <a:srgbClr val="30303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4</a:t>
                      </a:r>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5</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lnR w="12700" cap="flat" cmpd="sng" algn="ctr">
                      <a:solidFill>
                        <a:schemeClr val="tx1"/>
                      </a:solidFill>
                      <a:prstDash val="solid"/>
                      <a:round/>
                      <a:headEnd type="none" w="med" len="med"/>
                      <a:tailEnd type="none" w="med" len="med"/>
                    </a:lnR>
                    <a:solidFill>
                      <a:srgbClr val="6F6F6F">
                        <a:alpha val="40000"/>
                      </a:srgbClr>
                    </a:solidFill>
                  </a:tcPr>
                </a:tc>
                <a:tc>
                  <a:txBody>
                    <a:bodyPr/>
                    <a:lstStyle/>
                    <a:p>
                      <a:r>
                        <a:rPr lang="en-US" sz="1400" b="1" dirty="0"/>
                        <a:t>D-1</a:t>
                      </a:r>
                      <a:endParaRPr lang="en-CA" sz="1400" b="1" dirty="0"/>
                    </a:p>
                  </a:txBody>
                  <a:tcPr marL="18000" marR="18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r>
                        <a:rPr lang="en-US" b="1" dirty="0"/>
                        <a:t>D</a:t>
                      </a:r>
                      <a:endParaRPr lang="en-CA" b="1"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𝟏</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𝟐</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1660832121"/>
                      </a:ext>
                    </a:extLst>
                  </a:tr>
                  <a:tr h="291592">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𝟑</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𝟒</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2514416770"/>
                      </a:ext>
                    </a:extLst>
                  </a:tr>
                  <a:tr h="217424">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𝟓</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𝑫</m:t>
                                    </m:r>
                                    <m:r>
                                      <a:rPr lang="en-US" b="1" i="1" baseline="0" smtClean="0">
                                        <a:solidFill>
                                          <a:srgbClr val="FFFFFF"/>
                                        </a:solidFill>
                                        <a:latin typeface="Cambria Math" panose="02040503050406030204" pitchFamily="18" charset="0"/>
                                      </a:rPr>
                                      <m:t>−</m:t>
                                    </m:r>
                                    <m:r>
                                      <a:rPr lang="en-US" b="1" i="1" baseline="0" smtClean="0">
                                        <a:solidFill>
                                          <a:srgbClr val="FFFFFF"/>
                                        </a:solidFill>
                                        <a:latin typeface="Cambria Math" panose="02040503050406030204" pitchFamily="18" charset="0"/>
                                      </a:rPr>
                                      <m:t>𝟏</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96890870"/>
                  </p:ext>
                </p:extLst>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endParaRPr lang="en-US"/>
                        </a:p>
                      </a:txBody>
                      <a:tcPr>
                        <a:blipFill>
                          <a:blip r:embed="rId3"/>
                          <a:stretch>
                            <a:fillRect l="-746" t="-3333" r="-1493" b="-901667"/>
                          </a:stretch>
                        </a:blipFill>
                      </a:tcPr>
                    </a:tc>
                    <a:extLst>
                      <a:ext uri="{0D108BD9-81ED-4DB2-BD59-A6C34878D82A}">
                        <a16:rowId xmlns:a16="http://schemas.microsoft.com/office/drawing/2014/main" val="912976742"/>
                      </a:ext>
                    </a:extLst>
                  </a:tr>
                  <a:tr h="365760">
                    <a:tc>
                      <a:txBody>
                        <a:bodyPr/>
                        <a:lstStyle/>
                        <a:p>
                          <a:endParaRPr lang="en-US"/>
                        </a:p>
                      </a:txBody>
                      <a:tcPr>
                        <a:blipFill>
                          <a:blip r:embed="rId3"/>
                          <a:stretch>
                            <a:fillRect l="-746" t="-103333" r="-1493" b="-801667"/>
                          </a:stretch>
                        </a:blipFill>
                      </a:tcPr>
                    </a:tc>
                    <a:extLst>
                      <a:ext uri="{0D108BD9-81ED-4DB2-BD59-A6C34878D82A}">
                        <a16:rowId xmlns:a16="http://schemas.microsoft.com/office/drawing/2014/main" val="1660832121"/>
                      </a:ext>
                    </a:extLst>
                  </a:tr>
                  <a:tr h="359474">
                    <a:tc>
                      <a:txBody>
                        <a:bodyPr/>
                        <a:lstStyle/>
                        <a:p>
                          <a:endParaRPr lang="en-US"/>
                        </a:p>
                      </a:txBody>
                      <a:tcPr>
                        <a:blipFill>
                          <a:blip r:embed="rId3"/>
                          <a:stretch>
                            <a:fillRect l="-746" t="-206780" r="-1493" b="-715254"/>
                          </a:stretch>
                        </a:blipFill>
                      </a:tcPr>
                    </a:tc>
                    <a:extLst>
                      <a:ext uri="{0D108BD9-81ED-4DB2-BD59-A6C34878D82A}">
                        <a16:rowId xmlns:a16="http://schemas.microsoft.com/office/drawing/2014/main" val="753262263"/>
                      </a:ext>
                    </a:extLst>
                  </a:tr>
                  <a:tr h="365760">
                    <a:tc>
                      <a:txBody>
                        <a:bodyPr/>
                        <a:lstStyle/>
                        <a:p>
                          <a:endParaRPr lang="en-US"/>
                        </a:p>
                      </a:txBody>
                      <a:tcPr>
                        <a:blipFill>
                          <a:blip r:embed="rId3"/>
                          <a:stretch>
                            <a:fillRect l="-746" t="-301667" r="-1493" b="-603333"/>
                          </a:stretch>
                        </a:blipFill>
                      </a:tcPr>
                    </a:tc>
                    <a:extLst>
                      <a:ext uri="{0D108BD9-81ED-4DB2-BD59-A6C34878D82A}">
                        <a16:rowId xmlns:a16="http://schemas.microsoft.com/office/drawing/2014/main" val="2514416770"/>
                      </a:ext>
                    </a:extLst>
                  </a:tr>
                  <a:tr h="359474">
                    <a:tc>
                      <a:txBody>
                        <a:bodyPr/>
                        <a:lstStyle/>
                        <a:p>
                          <a:endParaRPr lang="en-US"/>
                        </a:p>
                      </a:txBody>
                      <a:tcPr>
                        <a:blipFill>
                          <a:blip r:embed="rId3"/>
                          <a:stretch>
                            <a:fillRect l="-746" t="-408475" r="-1493" b="-513559"/>
                          </a:stretch>
                        </a:blipFill>
                      </a:tcPr>
                    </a:tc>
                    <a:extLst>
                      <a:ext uri="{0D108BD9-81ED-4DB2-BD59-A6C34878D82A}">
                        <a16:rowId xmlns:a16="http://schemas.microsoft.com/office/drawing/2014/main" val="3552510416"/>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endParaRPr lang="en-US"/>
                        </a:p>
                      </a:txBody>
                      <a:tcPr>
                        <a:blipFill>
                          <a:blip r:embed="rId3"/>
                          <a:stretch>
                            <a:fillRect l="-746" t="-801667" r="-1493" b="-103333"/>
                          </a:stretch>
                        </a:blipFill>
                      </a:tcPr>
                    </a:tc>
                    <a:extLst>
                      <a:ext uri="{0D108BD9-81ED-4DB2-BD59-A6C34878D82A}">
                        <a16:rowId xmlns:a16="http://schemas.microsoft.com/office/drawing/2014/main" val="1071176130"/>
                      </a:ext>
                    </a:extLst>
                  </a:tr>
                  <a:tr h="365760">
                    <a:tc>
                      <a:txBody>
                        <a:bodyPr/>
                        <a:lstStyle/>
                        <a:p>
                          <a:endParaRPr lang="en-US"/>
                        </a:p>
                      </a:txBody>
                      <a:tcPr>
                        <a:blipFill>
                          <a:blip r:embed="rId3"/>
                          <a:stretch>
                            <a:fillRect l="-746" t="-901667"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38" name="Rectangular Callout 37"/>
              <p:cNvSpPr/>
              <p:nvPr/>
            </p:nvSpPr>
            <p:spPr>
              <a:xfrm>
                <a:off x="62504" y="838405"/>
                <a:ext cx="8221572" cy="399833"/>
              </a:xfrm>
              <a:prstGeom prst="wedgeRectCallout">
                <a:avLst>
                  <a:gd name="adj1" fmla="val -48774"/>
                  <a:gd name="adj2" fmla="val 14512"/>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r>
                  <a:rPr lang="en-US" sz="1900" b="1" dirty="0">
                    <a:solidFill>
                      <a:srgbClr val="000000"/>
                    </a:solidFill>
                  </a:rPr>
                  <a:t>start[</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is properly contained in every such interval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endParaRPr lang="en-CA" sz="1900" dirty="0">
                  <a:solidFill>
                    <a:srgbClr val="00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62504" y="838405"/>
                <a:ext cx="8221572" cy="399833"/>
              </a:xfrm>
              <a:prstGeom prst="wedgeRectCallout">
                <a:avLst>
                  <a:gd name="adj1" fmla="val -48774"/>
                  <a:gd name="adj2" fmla="val 14512"/>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5"/>
                <a:stretch>
                  <a:fillRect l="-592" t="-6154" b="-2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504" y="438295"/>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𝑳</m:t>
                        </m:r>
                      </m:e>
                      <m:sub>
                        <m:r>
                          <a:rPr lang="en-US" sz="1900" b="1" i="1" smtClean="0">
                            <a:latin typeface="Cambria Math" panose="02040503050406030204" pitchFamily="18" charset="0"/>
                          </a:rPr>
                          <m:t>𝒄</m:t>
                        </m:r>
                      </m:sub>
                    </m:sSub>
                  </m:oMath>
                </a14:m>
                <a:r>
                  <a:rPr lang="en-CA" sz="1900" dirty="0"/>
                  <a:t> be the </a:t>
                </a:r>
                <a:r>
                  <a:rPr lang="en-CA" sz="1900" b="1" dirty="0"/>
                  <a:t>last </a:t>
                </a:r>
                <a:r>
                  <a:rPr lang="en-CA" sz="1900" dirty="0"/>
                  <a:t>interval that has </a:t>
                </a:r>
                <a:r>
                  <a:rPr lang="en-CA" sz="1900" b="1" dirty="0"/>
                  <a:t>colour </a:t>
                </a:r>
                <a14:m>
                  <m:oMath xmlns:m="http://schemas.openxmlformats.org/officeDocument/2006/math">
                    <m:r>
                      <a:rPr lang="en-US" sz="1900" b="1" i="1" smtClean="0">
                        <a:latin typeface="Cambria Math" panose="02040503050406030204" pitchFamily="18" charset="0"/>
                      </a:rPr>
                      <m:t>𝒄</m:t>
                    </m:r>
                  </m:oMath>
                </a14:m>
                <a:r>
                  <a:rPr lang="en-CA" sz="1900" b="1" dirty="0"/>
                  <a:t> </a:t>
                </a:r>
                <a:r>
                  <a:rPr lang="en-CA" sz="1900" dirty="0"/>
                  <a:t>and</a:t>
                </a:r>
                <a:r>
                  <a:rPr lang="en-CA" sz="1900" b="1" dirty="0"/>
                  <a:t> starts before </a:t>
                </a:r>
                <a14:m>
                  <m:oMath xmlns:m="http://schemas.openxmlformats.org/officeDocument/2006/math">
                    <m:sSub>
                      <m:sSubPr>
                        <m:ctrlPr>
                          <a:rPr lang="en-US" sz="1900" b="1" i="1">
                            <a:latin typeface="Cambria Math" panose="02040503050406030204" pitchFamily="18" charset="0"/>
                          </a:rPr>
                        </m:ctrlPr>
                      </m:sSubPr>
                      <m:e>
                        <m:r>
                          <a:rPr lang="en-US" sz="1900" b="1" i="1">
                            <a:latin typeface="Cambria Math" panose="02040503050406030204" pitchFamily="18" charset="0"/>
                          </a:rPr>
                          <m:t>𝑭</m:t>
                        </m:r>
                      </m:e>
                      <m:sub>
                        <m:r>
                          <a:rPr lang="en-US" sz="1900" b="1" i="1">
                            <a:latin typeface="Cambria Math" panose="02040503050406030204" pitchFamily="18" charset="0"/>
                          </a:rPr>
                          <m:t>𝑫</m:t>
                        </m:r>
                      </m:sub>
                    </m:sSub>
                  </m:oMath>
                </a14:m>
                <a:endParaRPr lang="en-CA" sz="19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62504" y="438295"/>
                <a:ext cx="8221572" cy="384721"/>
              </a:xfrm>
              <a:prstGeom prst="rect">
                <a:avLst/>
              </a:prstGeom>
              <a:blipFill>
                <a:blip r:embed="rId6"/>
                <a:stretch>
                  <a:fillRect l="-592" t="-6154" b="-2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Rectangular Callout 45"/>
              <p:cNvSpPr/>
              <p:nvPr/>
            </p:nvSpPr>
            <p:spPr>
              <a:xfrm>
                <a:off x="8344871" y="92402"/>
                <a:ext cx="3729083" cy="414119"/>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solidFill>
                      <a:srgbClr val="000000"/>
                    </a:solidFill>
                  </a:rPr>
                  <a:t>Let’</a:t>
                </a:r>
                <a:r>
                  <a:rPr lang="en-CA" sz="2000" b="1" dirty="0">
                    <a:solidFill>
                      <a:srgbClr val="000000"/>
                    </a:solidFill>
                  </a:rPr>
                  <a:t>s argue this for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𝑳</m:t>
                        </m:r>
                      </m:e>
                      <m:sub>
                        <m:r>
                          <a:rPr lang="en-US" sz="2000" b="1" i="1" smtClean="0">
                            <a:solidFill>
                              <a:srgbClr val="000000"/>
                            </a:solidFill>
                            <a:latin typeface="Cambria Math" panose="02040503050406030204" pitchFamily="18" charset="0"/>
                          </a:rPr>
                          <m:t>𝟏</m:t>
                        </m:r>
                      </m:sub>
                    </m:sSub>
                  </m:oMath>
                </a14:m>
                <a:endParaRPr lang="en-US" sz="2000" b="1" dirty="0">
                  <a:solidFill>
                    <a:srgbClr val="000000"/>
                  </a:solidFill>
                </a:endParaRPr>
              </a:p>
            </p:txBody>
          </p:sp>
        </mc:Choice>
        <mc:Fallback xmlns="">
          <p:sp>
            <p:nvSpPr>
              <p:cNvPr id="46" name="Rectangular Callout 45"/>
              <p:cNvSpPr>
                <a:spLocks noRot="1" noChangeAspect="1" noMove="1" noResize="1" noEditPoints="1" noAdjustHandles="1" noChangeArrowheads="1" noChangeShapeType="1" noTextEdit="1"/>
              </p:cNvSpPr>
              <p:nvPr/>
            </p:nvSpPr>
            <p:spPr>
              <a:xfrm>
                <a:off x="8344871" y="92402"/>
                <a:ext cx="3729083" cy="414119"/>
              </a:xfrm>
              <a:prstGeom prst="wedgeRectCallout">
                <a:avLst>
                  <a:gd name="adj1" fmla="val 29833"/>
                  <a:gd name="adj2" fmla="val -44288"/>
                </a:avLst>
              </a:prstGeom>
              <a:blipFill>
                <a:blip r:embed="rId7"/>
                <a:stretch>
                  <a:fillRect t="-4286" b="-2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Rectangular Callout 44"/>
              <p:cNvSpPr/>
              <p:nvPr/>
            </p:nvSpPr>
            <p:spPr>
              <a:xfrm>
                <a:off x="8344871" y="506520"/>
                <a:ext cx="3729083" cy="1025159"/>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Note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oMath>
                </a14:m>
                <a:r>
                  <a:rPr lang="en-CA" sz="2000" dirty="0">
                    <a:solidFill>
                      <a:srgbClr val="000000"/>
                    </a:solidFill>
                  </a:rPr>
                  <a:t> must exist</a:t>
                </a:r>
                <a:br>
                  <a:rPr lang="en-CA" sz="2000" dirty="0">
                    <a:solidFill>
                      <a:srgbClr val="000000"/>
                    </a:solidFill>
                  </a:rPr>
                </a:br>
                <a:r>
                  <a:rPr lang="en-CA" sz="2000" dirty="0">
                    <a:solidFill>
                      <a:srgbClr val="000000"/>
                    </a:solidFill>
                  </a:rPr>
                  <a:t>(otherwise greedy would</a:t>
                </a:r>
                <a:br>
                  <a:rPr lang="en-CA" sz="2000" dirty="0">
                    <a:solidFill>
                      <a:srgbClr val="000000"/>
                    </a:solidFill>
                  </a:rPr>
                </a:br>
                <a:r>
                  <a:rPr lang="en-CA" sz="2000" dirty="0">
                    <a:solidFill>
                      <a:srgbClr val="000000"/>
                    </a:solidFill>
                  </a:rPr>
                  <a:t>just use colour 1 for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8344871" y="506520"/>
                <a:ext cx="3729083" cy="1025159"/>
              </a:xfrm>
              <a:prstGeom prst="wedgeRectCallout">
                <a:avLst>
                  <a:gd name="adj1" fmla="val 29833"/>
                  <a:gd name="adj2" fmla="val -44288"/>
                </a:avLst>
              </a:prstGeom>
              <a:blipFill>
                <a:blip r:embed="rId8"/>
                <a:stretch>
                  <a:fillRect t="-1765" b="-941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Rectangular Callout 46"/>
              <p:cNvSpPr/>
              <p:nvPr/>
            </p:nvSpPr>
            <p:spPr>
              <a:xfrm>
                <a:off x="8344870" y="1536266"/>
                <a:ext cx="3729083" cy="1079232"/>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And </a:t>
                </a:r>
                <a14:m>
                  <m:oMath xmlns:m="http://schemas.openxmlformats.org/officeDocument/2006/math">
                    <m:r>
                      <a:rPr lang="en-US" sz="2000" i="1">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𝑖𝑛𝑖𝑠h</m:t>
                    </m:r>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CA" sz="2000" dirty="0">
                    <a:solidFill>
                      <a:srgbClr val="000000"/>
                    </a:solidFill>
                  </a:rPr>
                  <a:t> must be </a:t>
                </a:r>
                <a:r>
                  <a:rPr lang="en-CA" sz="2000" b="1" dirty="0">
                    <a:solidFill>
                      <a:srgbClr val="000000"/>
                    </a:solidFill>
                  </a:rPr>
                  <a:t>after start[</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r>
                  <a:rPr lang="en-CA" sz="2000" b="1" dirty="0">
                    <a:solidFill>
                      <a:srgbClr val="000000"/>
                    </a:solidFill>
                  </a:rPr>
                  <a:t>] </a:t>
                </a:r>
                <a:r>
                  <a:rPr lang="en-CA" sz="2000" dirty="0">
                    <a:solidFill>
                      <a:srgbClr val="000000"/>
                    </a:solidFill>
                  </a:rPr>
                  <a:t>or colour 1 would be eligible for reuse!</a:t>
                </a:r>
              </a:p>
            </p:txBody>
          </p:sp>
        </mc:Choice>
        <mc:Fallback xmlns="">
          <p:sp>
            <p:nvSpPr>
              <p:cNvPr id="47" name="Rectangular Callout 46"/>
              <p:cNvSpPr>
                <a:spLocks noRot="1" noChangeAspect="1" noMove="1" noResize="1" noEditPoints="1" noAdjustHandles="1" noChangeArrowheads="1" noChangeShapeType="1" noTextEdit="1"/>
              </p:cNvSpPr>
              <p:nvPr/>
            </p:nvSpPr>
            <p:spPr>
              <a:xfrm>
                <a:off x="8344870" y="1536266"/>
                <a:ext cx="3729083" cy="1079232"/>
              </a:xfrm>
              <a:prstGeom prst="wedgeRectCallout">
                <a:avLst>
                  <a:gd name="adj1" fmla="val 29833"/>
                  <a:gd name="adj2" fmla="val -44288"/>
                </a:avLst>
              </a:prstGeom>
              <a:blipFill>
                <a:blip r:embed="rId9"/>
                <a:stretch>
                  <a:fillRect r="-1466" b="-614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Rectangular Callout 51"/>
              <p:cNvSpPr/>
              <p:nvPr/>
            </p:nvSpPr>
            <p:spPr>
              <a:xfrm>
                <a:off x="8344870" y="3072559"/>
                <a:ext cx="3729084" cy="795661"/>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Same argument applies to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2</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oMath>
                </a14:m>
                <a:endParaRPr lang="en-CA" sz="2000" dirty="0">
                  <a:solidFill>
                    <a:srgbClr val="000000"/>
                  </a:solidFill>
                </a:endParaRPr>
              </a:p>
            </p:txBody>
          </p:sp>
        </mc:Choice>
        <mc:Fallback xmlns="">
          <p:sp>
            <p:nvSpPr>
              <p:cNvPr id="52" name="Rectangular Callout 51"/>
              <p:cNvSpPr>
                <a:spLocks noRot="1" noChangeAspect="1" noMove="1" noResize="1" noEditPoints="1" noAdjustHandles="1" noChangeArrowheads="1" noChangeShapeType="1" noTextEdit="1"/>
              </p:cNvSpPr>
              <p:nvPr/>
            </p:nvSpPr>
            <p:spPr>
              <a:xfrm>
                <a:off x="8344870" y="3072559"/>
                <a:ext cx="3729084" cy="795661"/>
              </a:xfrm>
              <a:prstGeom prst="wedgeRectCallout">
                <a:avLst>
                  <a:gd name="adj1" fmla="val 29833"/>
                  <a:gd name="adj2" fmla="val -44288"/>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Rectangular Callout 49"/>
              <p:cNvSpPr/>
              <p:nvPr/>
            </p:nvSpPr>
            <p:spPr>
              <a:xfrm>
                <a:off x="8344870" y="3868397"/>
                <a:ext cx="3729083" cy="678626"/>
              </a:xfrm>
              <a:prstGeom prst="wedgeRectCallout">
                <a:avLst>
                  <a:gd name="adj1" fmla="val 29833"/>
                  <a:gd name="adj2" fmla="val -4428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srgbClr val="FFFFFF"/>
                    </a:solidFill>
                  </a:rPr>
                  <a:t>So, </a:t>
                </a:r>
                <a14:m>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a14:m>
                <a:r>
                  <a:rPr lang="en-CA" b="1" dirty="0">
                    <a:solidFill>
                      <a:srgbClr val="FFFFFF"/>
                    </a:solidFill>
                  </a:rPr>
                  <a:t> overlaps </a:t>
                </a:r>
                <a14:m>
                  <m:oMath xmlns:m="http://schemas.openxmlformats.org/officeDocument/2006/math">
                    <m:r>
                      <a:rPr lang="en-CA" b="1" i="1" smtClean="0">
                        <a:solidFill>
                          <a:srgbClr val="FFFFFF"/>
                        </a:solidFill>
                        <a:latin typeface="Cambria Math" panose="02040503050406030204" pitchFamily="18" charset="0"/>
                      </a:rPr>
                      <m:t>𝑫</m:t>
                    </m:r>
                    <m:r>
                      <a:rPr lang="en-CA" b="1" i="1" smtClean="0">
                        <a:solidFill>
                          <a:srgbClr val="FFFFFF"/>
                        </a:solidFill>
                        <a:latin typeface="Cambria Math" panose="02040503050406030204" pitchFamily="18" charset="0"/>
                      </a:rPr>
                      <m:t>−</m:t>
                    </m:r>
                    <m:r>
                      <a:rPr lang="en-CA" b="1" i="1" smtClean="0">
                        <a:solidFill>
                          <a:srgbClr val="FFFFFF"/>
                        </a:solidFill>
                        <a:latin typeface="Cambria Math" panose="02040503050406030204" pitchFamily="18" charset="0"/>
                      </a:rPr>
                      <m:t>𝟏</m:t>
                    </m:r>
                  </m:oMath>
                </a14:m>
                <a:r>
                  <a:rPr lang="en-CA" b="1" dirty="0">
                    <a:solidFill>
                      <a:srgbClr val="FFFFFF"/>
                    </a:solidFill>
                  </a:rPr>
                  <a:t> intervals at a single time </a:t>
                </a:r>
                <a:r>
                  <a:rPr lang="en-CA" b="1" dirty="0">
                    <a:solidFill>
                      <a:schemeClr val="tx1"/>
                    </a:solidFill>
                  </a:rPr>
                  <a:t>start[</a:t>
                </a:r>
                <a14:m>
                  <m:oMath xmlns:m="http://schemas.openxmlformats.org/officeDocument/2006/math">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𝑭</m:t>
                        </m:r>
                      </m:e>
                      <m:sub>
                        <m:r>
                          <a:rPr lang="en-US" b="1" i="1">
                            <a:solidFill>
                              <a:schemeClr val="tx1"/>
                            </a:solidFill>
                            <a:latin typeface="Cambria Math" panose="02040503050406030204" pitchFamily="18" charset="0"/>
                          </a:rPr>
                          <m:t>𝑫</m:t>
                        </m:r>
                      </m:sub>
                    </m:sSub>
                  </m:oMath>
                </a14:m>
                <a:r>
                  <a:rPr lang="en-CA" b="1" dirty="0">
                    <a:solidFill>
                      <a:schemeClr val="tx1"/>
                    </a:solidFill>
                  </a:rPr>
                  <a:t>]</a:t>
                </a:r>
                <a:r>
                  <a:rPr lang="en-CA" b="1" dirty="0">
                    <a:solidFill>
                      <a:srgbClr val="FFFFFF"/>
                    </a:solidFill>
                  </a:rPr>
                  <a:t>!</a:t>
                </a:r>
              </a:p>
            </p:txBody>
          </p:sp>
        </mc:Choice>
        <mc:Fallback xmlns="">
          <p:sp>
            <p:nvSpPr>
              <p:cNvPr id="50" name="Rectangular Callout 49"/>
              <p:cNvSpPr>
                <a:spLocks noRot="1" noChangeAspect="1" noMove="1" noResize="1" noEditPoints="1" noAdjustHandles="1" noChangeArrowheads="1" noChangeShapeType="1" noTextEdit="1"/>
              </p:cNvSpPr>
              <p:nvPr/>
            </p:nvSpPr>
            <p:spPr>
              <a:xfrm>
                <a:off x="8344870" y="3868397"/>
                <a:ext cx="3729083" cy="678626"/>
              </a:xfrm>
              <a:prstGeom prst="wedgeRectCallout">
                <a:avLst>
                  <a:gd name="adj1" fmla="val 29833"/>
                  <a:gd name="adj2" fmla="val -44288"/>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ular Callout 54"/>
              <p:cNvSpPr/>
              <p:nvPr/>
            </p:nvSpPr>
            <p:spPr>
              <a:xfrm>
                <a:off x="8344869" y="4756550"/>
                <a:ext cx="3729083" cy="395163"/>
              </a:xfrm>
              <a:prstGeom prst="wedgeRectCallout">
                <a:avLst>
                  <a:gd name="adj1" fmla="val 29833"/>
                  <a:gd name="adj2" fmla="val -4428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solidFill>
                      <a:srgbClr val="FFFFFF"/>
                    </a:solidFill>
                  </a:rPr>
                  <a:t>So, we </a:t>
                </a:r>
                <a:r>
                  <a:rPr lang="en-US" sz="2000" b="1" dirty="0">
                    <a:solidFill>
                      <a:srgbClr val="FFFFFF"/>
                    </a:solidFill>
                  </a:rPr>
                  <a:t>must</a:t>
                </a:r>
                <a:r>
                  <a:rPr lang="en-US" sz="2000" dirty="0">
                    <a:solidFill>
                      <a:srgbClr val="FFFFFF"/>
                    </a:solidFill>
                  </a:rPr>
                  <a:t> use </a:t>
                </a:r>
                <a14:m>
                  <m:oMath xmlns:m="http://schemas.openxmlformats.org/officeDocument/2006/math">
                    <m:r>
                      <a:rPr lang="en-US" sz="2000" b="0" i="1" smtClean="0">
                        <a:solidFill>
                          <a:srgbClr val="FFFFFF"/>
                        </a:solidFill>
                        <a:latin typeface="Cambria Math" panose="02040503050406030204" pitchFamily="18" charset="0"/>
                      </a:rPr>
                      <m:t>𝐷</m:t>
                    </m:r>
                  </m:oMath>
                </a14:m>
                <a:r>
                  <a:rPr lang="en-US" sz="2000" dirty="0">
                    <a:solidFill>
                      <a:srgbClr val="FFFFFF"/>
                    </a:solidFill>
                  </a:rPr>
                  <a:t> colours!</a:t>
                </a:r>
              </a:p>
            </p:txBody>
          </p:sp>
        </mc:Choice>
        <mc:Fallback xmlns="">
          <p:sp>
            <p:nvSpPr>
              <p:cNvPr id="55" name="Rectangular Callout 54"/>
              <p:cNvSpPr>
                <a:spLocks noRot="1" noChangeAspect="1" noMove="1" noResize="1" noEditPoints="1" noAdjustHandles="1" noChangeArrowheads="1" noChangeShapeType="1" noTextEdit="1"/>
              </p:cNvSpPr>
              <p:nvPr/>
            </p:nvSpPr>
            <p:spPr>
              <a:xfrm>
                <a:off x="8344869" y="4756550"/>
                <a:ext cx="3729083" cy="395163"/>
              </a:xfrm>
              <a:prstGeom prst="wedgeRectCallout">
                <a:avLst>
                  <a:gd name="adj1" fmla="val 29833"/>
                  <a:gd name="adj2" fmla="val -44288"/>
                </a:avLst>
              </a:prstGeom>
              <a:blipFill>
                <a:blip r:embed="rId12"/>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6731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5" grpId="0" animBg="1"/>
      <p:bldP spid="47" grpId="0" animBg="1"/>
      <p:bldP spid="52" grpId="0" animBg="1"/>
      <p:bldP spid="50" grpId="0" animBg="1"/>
      <p:bldP spid="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D739D6D-C222-486F-BA5D-18AEE68FA13B}"/>
              </a:ext>
            </a:extLst>
          </p:cNvPr>
          <p:cNvPicPr>
            <a:picLocks noChangeAspect="1"/>
          </p:cNvPicPr>
          <p:nvPr/>
        </p:nvPicPr>
        <p:blipFill>
          <a:blip r:embed="rId2"/>
          <a:stretch>
            <a:fillRect/>
          </a:stretch>
        </p:blipFill>
        <p:spPr>
          <a:xfrm>
            <a:off x="203906" y="140215"/>
            <a:ext cx="5499691" cy="588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113319" y="0"/>
            <a:ext cx="4990995" cy="932215"/>
          </a:xfrm>
        </p:spPr>
        <p:txBody>
          <a:bodyPr/>
          <a:lstStyle/>
          <a:p>
            <a:r>
              <a:rPr lang="en-US" b="1" dirty="0"/>
              <a:t>Time Complexity?</a:t>
            </a:r>
            <a:endParaRPr lang="en-CA" b="1" dirty="0"/>
          </a:p>
        </p:txBody>
      </p:sp>
      <mc:AlternateContent xmlns:mc="http://schemas.openxmlformats.org/markup-compatibility/2006" xmlns:a14="http://schemas.microsoft.com/office/drawing/2010/main">
        <mc:Choice Requires="a14">
          <p:sp>
            <p:nvSpPr>
              <p:cNvPr id="5" name="Rectangular Callout 4"/>
              <p:cNvSpPr/>
              <p:nvPr/>
            </p:nvSpPr>
            <p:spPr>
              <a:xfrm>
                <a:off x="5462800" y="350436"/>
                <a:ext cx="1347850" cy="359227"/>
              </a:xfrm>
              <a:prstGeom prst="wedgeRectCallout">
                <a:avLst>
                  <a:gd name="adj1" fmla="val -84327"/>
                  <a:gd name="adj2" fmla="val -12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CA"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5462800" y="350436"/>
                <a:ext cx="1347850" cy="359227"/>
              </a:xfrm>
              <a:prstGeom prst="wedgeRectCallout">
                <a:avLst>
                  <a:gd name="adj1" fmla="val -84327"/>
                  <a:gd name="adj2" fmla="val -12707"/>
                </a:avLst>
              </a:prstGeom>
              <a:blipFill>
                <a:blip r:embed="rId3"/>
                <a:stretch>
                  <a:fillRect b="-1451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3283965" y="2558147"/>
                <a:ext cx="1919845" cy="359227"/>
              </a:xfrm>
              <a:prstGeom prst="wedgeRectCallout">
                <a:avLst>
                  <a:gd name="adj1" fmla="val -79401"/>
                  <a:gd name="adj2" fmla="val 28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CA" dirty="0"/>
                  <a:t> iterations</a:t>
                </a:r>
              </a:p>
            </p:txBody>
          </p:sp>
        </mc:Choice>
        <mc:Fallback xmlns="">
          <p:sp>
            <p:nvSpPr>
              <p:cNvPr id="7" name="Rectangular Callout 6"/>
              <p:cNvSpPr>
                <a:spLocks noRot="1" noChangeAspect="1" noMove="1" noResize="1" noEditPoints="1" noAdjustHandles="1" noChangeArrowheads="1" noChangeShapeType="1" noTextEdit="1"/>
              </p:cNvSpPr>
              <p:nvPr/>
            </p:nvSpPr>
            <p:spPr>
              <a:xfrm>
                <a:off x="3283965" y="2558147"/>
                <a:ext cx="1919845" cy="359227"/>
              </a:xfrm>
              <a:prstGeom prst="wedgeRectCallout">
                <a:avLst>
                  <a:gd name="adj1" fmla="val -79401"/>
                  <a:gd name="adj2" fmla="val 28616"/>
                </a:avLst>
              </a:prstGeom>
              <a:blipFill>
                <a:blip r:embed="rId4"/>
                <a:stretch>
                  <a:fillRect t="-8065" b="-225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ular Callout 8"/>
              <p:cNvSpPr/>
              <p:nvPr/>
            </p:nvSpPr>
            <p:spPr>
              <a:xfrm>
                <a:off x="3784268" y="3017302"/>
                <a:ext cx="2171898" cy="359227"/>
              </a:xfrm>
              <a:prstGeom prst="wedgeRectCallout">
                <a:avLst>
                  <a:gd name="adj1" fmla="val -76608"/>
                  <a:gd name="adj2" fmla="val 38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latin typeface="Cambria Math" panose="02040503050406030204" pitchFamily="18" charset="0"/>
                      </a:rPr>
                      <m:t>𝑶</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oMath>
                </a14:m>
                <a:r>
                  <a:rPr lang="en-CA" dirty="0"/>
                  <a:t> iterations…</a:t>
                </a:r>
              </a:p>
            </p:txBody>
          </p:sp>
        </mc:Choice>
        <mc:Fallback xmlns="">
          <p:sp>
            <p:nvSpPr>
              <p:cNvPr id="9" name="Rectangular Callout 8"/>
              <p:cNvSpPr>
                <a:spLocks noRot="1" noChangeAspect="1" noMove="1" noResize="1" noEditPoints="1" noAdjustHandles="1" noChangeArrowheads="1" noChangeShapeType="1" noTextEdit="1"/>
              </p:cNvSpPr>
              <p:nvPr/>
            </p:nvSpPr>
            <p:spPr>
              <a:xfrm>
                <a:off x="3784268" y="3017302"/>
                <a:ext cx="2171898" cy="359227"/>
              </a:xfrm>
              <a:prstGeom prst="wedgeRectCallout">
                <a:avLst>
                  <a:gd name="adj1" fmla="val -76608"/>
                  <a:gd name="adj2" fmla="val 38533"/>
                </a:avLst>
              </a:prstGeom>
              <a:blipFill>
                <a:blip r:embed="rId5"/>
                <a:stretch>
                  <a:fillRect t="-8065" b="-225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a:xfrm>
                <a:off x="6613676" y="1010800"/>
                <a:ext cx="5455321" cy="592957"/>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Total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1" smtClean="0">
                        <a:latin typeface="Cambria Math" panose="02040503050406030204" pitchFamily="18" charset="0"/>
                      </a:rPr>
                      <m:t>𝒏𝒅</m:t>
                    </m:r>
                    <m:r>
                      <a:rPr lang="en-US" sz="2000" b="1" i="1" smtClean="0">
                        <a:latin typeface="Cambria Math" panose="02040503050406030204" pitchFamily="18" charset="0"/>
                      </a:rPr>
                      <m:t>)</m:t>
                    </m:r>
                  </m:oMath>
                </a14:m>
                <a:endParaRPr lang="en-CA" sz="2000" b="1" dirty="0"/>
              </a:p>
            </p:txBody>
          </p:sp>
        </mc:Choice>
        <mc:Fallback xmlns="">
          <p:sp>
            <p:nvSpPr>
              <p:cNvPr id="12" name="Rectangular Callout 11"/>
              <p:cNvSpPr>
                <a:spLocks noRot="1" noChangeAspect="1" noMove="1" noResize="1" noEditPoints="1" noAdjustHandles="1" noChangeArrowheads="1" noChangeShapeType="1" noTextEdit="1"/>
              </p:cNvSpPr>
              <p:nvPr/>
            </p:nvSpPr>
            <p:spPr>
              <a:xfrm>
                <a:off x="6613676" y="1010800"/>
                <a:ext cx="5455321" cy="592957"/>
              </a:xfrm>
              <a:prstGeom prst="wedgeRectCallout">
                <a:avLst>
                  <a:gd name="adj1" fmla="val -48549"/>
                  <a:gd name="adj2" fmla="val 21544"/>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ular Callout 12"/>
              <p:cNvSpPr/>
              <p:nvPr/>
            </p:nvSpPr>
            <p:spPr>
              <a:xfrm>
                <a:off x="6613676" y="1597548"/>
                <a:ext cx="5455321" cy="1250768"/>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Could be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m:t>
                    </m:r>
                  </m:oMath>
                </a14:m>
                <a:r>
                  <a:rPr lang="en-CA" sz="2000" dirty="0"/>
                  <a:t> if only a constant number of colours are needed</a:t>
                </a:r>
                <a:br>
                  <a:rPr lang="en-CA" sz="2000" dirty="0"/>
                </a:br>
                <a:r>
                  <a:rPr lang="en-CA" sz="2000" dirty="0"/>
                  <a:t>(or even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oMath>
                </a14:m>
                <a:r>
                  <a:rPr lang="en-CA" sz="2000" dirty="0"/>
                  <a:t> colours!)</a:t>
                </a:r>
              </a:p>
            </p:txBody>
          </p:sp>
        </mc:Choice>
        <mc:Fallback xmlns="">
          <p:sp>
            <p:nvSpPr>
              <p:cNvPr id="13" name="Rectangular Callout 12"/>
              <p:cNvSpPr>
                <a:spLocks noRot="1" noChangeAspect="1" noMove="1" noResize="1" noEditPoints="1" noAdjustHandles="1" noChangeArrowheads="1" noChangeShapeType="1" noTextEdit="1"/>
              </p:cNvSpPr>
              <p:nvPr/>
            </p:nvSpPr>
            <p:spPr>
              <a:xfrm>
                <a:off x="6613676" y="1597548"/>
                <a:ext cx="5455321" cy="1250768"/>
              </a:xfrm>
              <a:prstGeom prst="wedgeRectCallout">
                <a:avLst>
                  <a:gd name="adj1" fmla="val -48549"/>
                  <a:gd name="adj2" fmla="val 21544"/>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6613676" y="2858590"/>
                <a:ext cx="5455321" cy="756961"/>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Could be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𝒏</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oMath>
                </a14:m>
                <a:r>
                  <a:rPr lang="en-CA" sz="2000" dirty="0"/>
                  <a:t> if </a:t>
                </a:r>
                <a14:m>
                  <m:oMath xmlns:m="http://schemas.openxmlformats.org/officeDocument/2006/math">
                    <m:r>
                      <a:rPr lang="en-CA" sz="2000" i="1" dirty="0" smtClean="0">
                        <a:latin typeface="Cambria Math" panose="02040503050406030204" pitchFamily="18" charset="0"/>
                      </a:rPr>
                      <m:t>𝑛</m:t>
                    </m:r>
                  </m:oMath>
                </a14:m>
                <a:r>
                  <a:rPr lang="en-CA" sz="2000" dirty="0"/>
                  <a:t> colours are needed</a:t>
                </a:r>
              </a:p>
            </p:txBody>
          </p:sp>
        </mc:Choice>
        <mc:Fallback xmlns="">
          <p:sp>
            <p:nvSpPr>
              <p:cNvPr id="14" name="Rectangular Callout 13"/>
              <p:cNvSpPr>
                <a:spLocks noRot="1" noChangeAspect="1" noMove="1" noResize="1" noEditPoints="1" noAdjustHandles="1" noChangeArrowheads="1" noChangeShapeType="1" noTextEdit="1"/>
              </p:cNvSpPr>
              <p:nvPr/>
            </p:nvSpPr>
            <p:spPr>
              <a:xfrm>
                <a:off x="6613676" y="2858590"/>
                <a:ext cx="5455321" cy="756961"/>
              </a:xfrm>
              <a:prstGeom prst="wedgeRectCallout">
                <a:avLst>
                  <a:gd name="adj1" fmla="val -48549"/>
                  <a:gd name="adj2" fmla="val 21544"/>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6613676" y="3950511"/>
                <a:ext cx="5389873" cy="831650"/>
              </a:xfrm>
              <a:prstGeom prst="wedgeRectCallout">
                <a:avLst>
                  <a:gd name="adj1" fmla="val -12718"/>
                  <a:gd name="adj2" fmla="val -94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Most accurate complexity statement is </a:t>
                </a:r>
                <a14:m>
                  <m:oMath xmlns:m="http://schemas.openxmlformats.org/officeDocument/2006/math">
                    <m:r>
                      <a:rPr lang="en-US" sz="2000" b="1" i="0" smtClean="0">
                        <a:latin typeface="Cambria Math" panose="02040503050406030204" pitchFamily="18" charset="0"/>
                      </a:rPr>
                      <m:t>𝚯</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m:t>
                    </m:r>
                    <m:r>
                      <a:rPr lang="en-US" sz="2000" b="1" i="1" smtClean="0">
                        <a:latin typeface="Cambria Math" panose="02040503050406030204" pitchFamily="18" charset="0"/>
                      </a:rPr>
                      <m:t>𝒏𝑫</m:t>
                    </m:r>
                    <m:r>
                      <a:rPr lang="en-US" sz="2000" b="1" i="1" smtClean="0">
                        <a:latin typeface="Cambria Math" panose="02040503050406030204" pitchFamily="18" charset="0"/>
                      </a:rPr>
                      <m:t>)</m:t>
                    </m:r>
                  </m:oMath>
                </a14:m>
                <a:r>
                  <a:rPr lang="en-CA" sz="2000" b="1" dirty="0"/>
                  <a:t> </a:t>
                </a:r>
                <a:r>
                  <a:rPr lang="en-CA" sz="2000" dirty="0"/>
                  <a:t>where </a:t>
                </a:r>
                <a14:m>
                  <m:oMath xmlns:m="http://schemas.openxmlformats.org/officeDocument/2006/math">
                    <m:r>
                      <a:rPr lang="en-CA" sz="2000" b="0" i="1" smtClean="0">
                        <a:latin typeface="Cambria Math" panose="02040503050406030204" pitchFamily="18" charset="0"/>
                      </a:rPr>
                      <m:t>𝐷</m:t>
                    </m:r>
                  </m:oMath>
                </a14:m>
                <a:r>
                  <a:rPr lang="en-CA" sz="2000" dirty="0"/>
                  <a:t> is # colours used</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6613676" y="3950511"/>
                <a:ext cx="5389873" cy="831650"/>
              </a:xfrm>
              <a:prstGeom prst="wedgeRectCallout">
                <a:avLst>
                  <a:gd name="adj1" fmla="val -12718"/>
                  <a:gd name="adj2" fmla="val -94560"/>
                </a:avLst>
              </a:prstGeom>
              <a:blipFill>
                <a:blip r:embed="rId9"/>
                <a:stretch>
                  <a:fillRect b="-3000"/>
                </a:stretch>
              </a:blipFill>
            </p:spPr>
            <p:txBody>
              <a:bodyPr/>
              <a:lstStyle/>
              <a:p>
                <a:r>
                  <a:rPr lang="en-CA">
                    <a:noFill/>
                  </a:rPr>
                  <a:t> </a:t>
                </a:r>
              </a:p>
            </p:txBody>
          </p:sp>
        </mc:Fallback>
      </mc:AlternateContent>
      <p:sp>
        <p:nvSpPr>
          <p:cNvPr id="17" name="Rectangular Callout 16"/>
          <p:cNvSpPr/>
          <p:nvPr/>
        </p:nvSpPr>
        <p:spPr>
          <a:xfrm>
            <a:off x="6613676" y="4882724"/>
            <a:ext cx="5374418" cy="1102440"/>
          </a:xfrm>
          <a:prstGeom prst="wedgeRectCallout">
            <a:avLst>
              <a:gd name="adj1" fmla="val -16506"/>
              <a:gd name="adj2" fmla="val -4020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What </a:t>
            </a:r>
            <a:r>
              <a:rPr lang="en-US" sz="2000" b="1" dirty="0">
                <a:solidFill>
                  <a:srgbClr val="000000"/>
                </a:solidFill>
              </a:rPr>
              <a:t>inefficiencies</a:t>
            </a:r>
            <a:r>
              <a:rPr lang="en-US" sz="2000" dirty="0">
                <a:solidFill>
                  <a:srgbClr val="000000"/>
                </a:solidFill>
              </a:rPr>
              <a:t> exist in this algorithm? Could we make it faster with clever data structure usage?</a:t>
            </a:r>
            <a:endParaRPr lang="en-CA" sz="2000" b="1" dirty="0">
              <a:solidFill>
                <a:srgbClr val="000000"/>
              </a:solidFill>
            </a:endParaRPr>
          </a:p>
        </p:txBody>
      </p:sp>
      <p:sp>
        <p:nvSpPr>
          <p:cNvPr id="3" name="Slide Number Placeholder 2">
            <a:extLst>
              <a:ext uri="{FF2B5EF4-FFF2-40B4-BE49-F238E27FC236}">
                <a16:creationId xmlns:a16="http://schemas.microsoft.com/office/drawing/2014/main" id="{FEAC1C2D-77CD-3C15-66F1-D63C4BBBFD8E}"/>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019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3" grpId="0" animBg="1"/>
      <p:bldP spid="14"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Improving this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1236374"/>
                <a:ext cx="10813521" cy="4597756"/>
              </a:xfrm>
            </p:spPr>
            <p:txBody>
              <a:bodyPr>
                <a:normAutofit/>
              </a:bodyPr>
              <a:lstStyle/>
              <a:p>
                <a:r>
                  <a:rPr lang="en-CA" dirty="0"/>
                  <a:t>Current greedy algorithm:</a:t>
                </a:r>
              </a:p>
              <a:p>
                <a:pPr lvl="1"/>
                <a:r>
                  <a:rPr lang="en-CA" dirty="0"/>
                  <a:t>For each interval </a:t>
                </a:r>
                <a14:m>
                  <m:oMath xmlns:m="http://schemas.openxmlformats.org/officeDocument/2006/math">
                    <m:r>
                      <a:rPr lang="en-CA" b="1" i="1" dirty="0" smtClean="0">
                        <a:latin typeface="Cambria Math" panose="02040503050406030204" pitchFamily="18" charset="0"/>
                      </a:rPr>
                      <m:t>𝑨</m:t>
                    </m:r>
                    <m:r>
                      <a:rPr lang="en-CA" b="1" i="1" baseline="-25000" dirty="0" smtClean="0">
                        <a:latin typeface="Cambria Math" panose="02040503050406030204" pitchFamily="18" charset="0"/>
                      </a:rPr>
                      <m:t>𝒊</m:t>
                    </m:r>
                  </m:oMath>
                </a14:m>
                <a:r>
                  <a:rPr lang="en-CA" dirty="0"/>
                  <a:t>, compare its start time </a:t>
                </a:r>
                <a14:m>
                  <m:oMath xmlns:m="http://schemas.openxmlformats.org/officeDocument/2006/math">
                    <m:r>
                      <a:rPr lang="en-CA" b="1" i="1" dirty="0" smtClean="0">
                        <a:latin typeface="Cambria Math" panose="02040503050406030204" pitchFamily="18" charset="0"/>
                      </a:rPr>
                      <m:t>𝒔</m:t>
                    </m:r>
                    <m:r>
                      <a:rPr lang="en-CA" b="1" i="1" baseline="-25000" dirty="0" err="1" smtClean="0">
                        <a:latin typeface="Cambria Math" panose="02040503050406030204" pitchFamily="18" charset="0"/>
                      </a:rPr>
                      <m:t>𝒊</m:t>
                    </m:r>
                  </m:oMath>
                </a14:m>
                <a:r>
                  <a:rPr lang="en-CA" dirty="0"/>
                  <a:t> with the </a:t>
                </a:r>
                <a14:m>
                  <m:oMath xmlns:m="http://schemas.openxmlformats.org/officeDocument/2006/math">
                    <m:r>
                      <a:rPr lang="en-CA" b="1" i="1" dirty="0" smtClean="0">
                        <a:latin typeface="Cambria Math" panose="02040503050406030204" pitchFamily="18" charset="0"/>
                      </a:rPr>
                      <m:t>𝒇𝒊𝒏𝒊𝒔𝒉</m:t>
                    </m:r>
                    <m:r>
                      <a:rPr lang="en-CA" b="1" i="1" dirty="0" smtClean="0">
                        <a:latin typeface="Cambria Math" panose="02040503050406030204" pitchFamily="18" charset="0"/>
                      </a:rPr>
                      <m:t>[</m:t>
                    </m:r>
                    <m:r>
                      <a:rPr lang="en-CA" b="1" i="1" dirty="0" smtClean="0">
                        <a:latin typeface="Cambria Math" panose="02040503050406030204" pitchFamily="18" charset="0"/>
                      </a:rPr>
                      <m:t>𝒄</m:t>
                    </m:r>
                    <m:r>
                      <a:rPr lang="en-CA" b="1" i="1" dirty="0" smtClean="0">
                        <a:latin typeface="Cambria Math" panose="02040503050406030204" pitchFamily="18" charset="0"/>
                      </a:rPr>
                      <m:t>]</m:t>
                    </m:r>
                  </m:oMath>
                </a14:m>
                <a:r>
                  <a:rPr lang="en-CA" dirty="0"/>
                  <a:t> times of </a:t>
                </a:r>
                <a:r>
                  <a:rPr lang="en-CA" b="1" u="sng" dirty="0"/>
                  <a:t>all colours</a:t>
                </a:r>
                <a:r>
                  <a:rPr lang="en-CA" dirty="0"/>
                  <a:t> introduced so-far</a:t>
                </a:r>
              </a:p>
              <a:p>
                <a:pPr lvl="1"/>
                <a:r>
                  <a:rPr lang="en-CA" dirty="0"/>
                  <a:t>Why? Looking for </a:t>
                </a:r>
                <a:r>
                  <a:rPr lang="en-CA" b="1" u="sng" dirty="0"/>
                  <a:t>some</a:t>
                </a:r>
                <a:r>
                  <a:rPr lang="en-CA" dirty="0"/>
                  <a:t> </a:t>
                </a:r>
                <a14:m>
                  <m:oMath xmlns:m="http://schemas.openxmlformats.org/officeDocument/2006/math">
                    <m:r>
                      <a:rPr lang="en-CA" i="1" dirty="0" smtClean="0">
                        <a:latin typeface="Cambria Math" panose="02040503050406030204" pitchFamily="18" charset="0"/>
                      </a:rPr>
                      <m:t>𝑓𝑖𝑛𝑖𝑠h</m:t>
                    </m:r>
                    <m:r>
                      <a:rPr lang="en-CA" i="1" dirty="0" smtClean="0">
                        <a:latin typeface="Cambria Math" panose="02040503050406030204" pitchFamily="18" charset="0"/>
                      </a:rPr>
                      <m:t>[</m:t>
                    </m:r>
                    <m:r>
                      <a:rPr lang="en-CA" i="1" dirty="0" smtClean="0">
                        <a:latin typeface="Cambria Math" panose="02040503050406030204" pitchFamily="18" charset="0"/>
                      </a:rPr>
                      <m:t>𝑐</m:t>
                    </m:r>
                    <m:r>
                      <a:rPr lang="en-CA" i="1" dirty="0" smtClean="0">
                        <a:latin typeface="Cambria Math" panose="02040503050406030204" pitchFamily="18" charset="0"/>
                      </a:rPr>
                      <m:t>]</m:t>
                    </m:r>
                  </m:oMath>
                </a14:m>
                <a:r>
                  <a:rPr lang="en-CA" dirty="0"/>
                  <a:t> time that is earlier than </a:t>
                </a:r>
                <a14:m>
                  <m:oMath xmlns:m="http://schemas.openxmlformats.org/officeDocument/2006/math">
                    <m:r>
                      <a:rPr lang="en-CA" b="1" i="1" dirty="0" smtClean="0">
                        <a:latin typeface="Cambria Math" panose="02040503050406030204" pitchFamily="18" charset="0"/>
                      </a:rPr>
                      <m:t>𝒔</m:t>
                    </m:r>
                    <m:r>
                      <a:rPr lang="en-CA" b="1" i="1" baseline="-25000" dirty="0" err="1" smtClean="0">
                        <a:latin typeface="Cambria Math" panose="02040503050406030204" pitchFamily="18" charset="0"/>
                      </a:rPr>
                      <m:t>𝒊</m:t>
                    </m:r>
                  </m:oMath>
                </a14:m>
                <a:endParaRPr lang="en-CA" b="1" dirty="0"/>
              </a:p>
              <a:p>
                <a:r>
                  <a:rPr lang="en-CA" dirty="0"/>
                  <a:t>We are doing </a:t>
                </a:r>
                <a:r>
                  <a:rPr lang="en-CA" b="1" dirty="0"/>
                  <a:t>linear search…</a:t>
                </a:r>
                <a:r>
                  <a:rPr lang="en-CA" dirty="0"/>
                  <a:t> Can we do better?</a:t>
                </a:r>
              </a:p>
              <a:p>
                <a:r>
                  <a:rPr lang="en-CA" dirty="0"/>
                  <a:t>Use a priority queue to keep track of the </a:t>
                </a:r>
                <a:r>
                  <a:rPr lang="en-CA" b="1" dirty="0"/>
                  <a:t>earliest </a:t>
                </a:r>
                <a14:m>
                  <m:oMath xmlns:m="http://schemas.openxmlformats.org/officeDocument/2006/math">
                    <m:r>
                      <a:rPr lang="en-CA" b="1" i="1" dirty="0" smtClean="0">
                        <a:latin typeface="Cambria Math" panose="02040503050406030204" pitchFamily="18" charset="0"/>
                      </a:rPr>
                      <m:t>𝒇𝒊𝒏𝒊𝒔𝒉</m:t>
                    </m:r>
                    <m:r>
                      <a:rPr lang="en-CA" b="1" i="1" dirty="0" smtClean="0">
                        <a:latin typeface="Cambria Math" panose="02040503050406030204" pitchFamily="18" charset="0"/>
                      </a:rPr>
                      <m:t>[</m:t>
                    </m:r>
                    <m:r>
                      <a:rPr lang="en-CA" b="1" i="1" dirty="0" smtClean="0">
                        <a:latin typeface="Cambria Math" panose="02040503050406030204" pitchFamily="18" charset="0"/>
                      </a:rPr>
                      <m:t>𝒄</m:t>
                    </m:r>
                    <m:r>
                      <a:rPr lang="en-CA" b="1" i="1" dirty="0" smtClean="0">
                        <a:latin typeface="Cambria Math" panose="02040503050406030204" pitchFamily="18" charset="0"/>
                      </a:rPr>
                      <m:t>]</m:t>
                    </m:r>
                  </m:oMath>
                </a14:m>
                <a:r>
                  <a:rPr lang="en-CA" dirty="0"/>
                  <a:t> at all times in the algorithm</a:t>
                </a:r>
              </a:p>
              <a:p>
                <a:pPr lvl="1"/>
                <a:r>
                  <a:rPr lang="en-CA" dirty="0"/>
                  <a:t>Then we only need to look at </a:t>
                </a:r>
                <a:r>
                  <a:rPr lang="en-CA" b="1" dirty="0"/>
                  <a:t>minimum element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1236374"/>
                <a:ext cx="10813521" cy="4597756"/>
              </a:xfrm>
              <a:blipFill>
                <a:blip r:embed="rId2"/>
                <a:stretch>
                  <a:fillRect l="-1466" t="-185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D631694-8A1E-179F-1645-4AFDCE9580F1}"/>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13879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3797100" y="32041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Initial state</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5" name="Slide Number Placeholder 4">
            <a:extLst>
              <a:ext uri="{FF2B5EF4-FFF2-40B4-BE49-F238E27FC236}">
                <a16:creationId xmlns:a16="http://schemas.microsoft.com/office/drawing/2014/main" id="{E7CD9853-48BC-69AB-807A-077921970796}"/>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0173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P spid="3" grpId="0" animBg="1"/>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36" name="Rectangular Callout 35"/>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7" name="Rectangular Callout 36"/>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Empty, so a new </a:t>
            </a:r>
            <a:r>
              <a:rPr lang="en-US" dirty="0" err="1">
                <a:solidFill>
                  <a:schemeClr val="bg1"/>
                </a:solidFill>
              </a:rPr>
              <a:t>colour</a:t>
            </a:r>
            <a:r>
              <a:rPr lang="en-US" dirty="0">
                <a:solidFill>
                  <a:schemeClr val="bg1"/>
                </a:solidFill>
              </a:rPr>
              <a:t> is needed</a:t>
            </a:r>
            <a:endParaRPr lang="en-CA" dirty="0">
              <a:solidFill>
                <a:schemeClr val="bg1"/>
              </a:solidFill>
            </a:endParaRPr>
          </a:p>
        </p:txBody>
      </p:sp>
      <p:sp>
        <p:nvSpPr>
          <p:cNvPr id="38" name="Rectangular Callout 37"/>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=1</a:t>
            </a:r>
            <a:endParaRPr lang="en-CA" dirty="0">
              <a:solidFill>
                <a:schemeClr val="bg1"/>
              </a:solidFill>
            </a:endParaRPr>
          </a:p>
        </p:txBody>
      </p:sp>
      <p:sp>
        <p:nvSpPr>
          <p:cNvPr id="5" name="Slide Number Placeholder 4">
            <a:extLst>
              <a:ext uri="{FF2B5EF4-FFF2-40B4-BE49-F238E27FC236}">
                <a16:creationId xmlns:a16="http://schemas.microsoft.com/office/drawing/2014/main" id="{C98EB713-BE07-6BC8-EB02-47CD98E7A8A1}"/>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4237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Greedy </a:t>
            </a:r>
            <a:r>
              <a:rPr lang="en-US" sz="2200" dirty="0">
                <a:solidFill>
                  <a:schemeClr val="bg1"/>
                </a:solidFill>
              </a:rPr>
              <a:t>solution</a:t>
            </a:r>
            <a:r>
              <a:rPr lang="en-US" sz="2200" b="1" dirty="0">
                <a:solidFill>
                  <a:schemeClr val="bg1"/>
                </a:solidFill>
              </a:rPr>
              <a:t> X</a:t>
            </a:r>
            <a:endParaRPr lang="en-CA" sz="2200" b="1" dirty="0">
              <a:solidFill>
                <a:schemeClr val="bg1"/>
              </a:solidFill>
            </a:endParaRPr>
          </a:p>
        </p:txBody>
      </p:sp>
      <p:sp>
        <p:nvSpPr>
          <p:cNvPr id="70" name="Rectangle 69"/>
          <p:cNvSpPr/>
          <p:nvPr/>
        </p:nvSpPr>
        <p:spPr>
          <a:xfrm>
            <a:off x="86106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p:sp>
        <p:nvSpPr>
          <p:cNvPr id="71" name="Rectangle 70"/>
          <p:cNvSpPr/>
          <p:nvPr/>
        </p:nvSpPr>
        <p:spPr>
          <a:xfrm>
            <a:off x="1938648"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1</a:t>
            </a:r>
            <a:endParaRPr lang="en-CA" b="1" baseline="-25000" dirty="0"/>
          </a:p>
        </p:txBody>
      </p:sp>
      <p:sp>
        <p:nvSpPr>
          <p:cNvPr id="72" name="Rectangle 71"/>
          <p:cNvSpPr/>
          <p:nvPr/>
        </p:nvSpPr>
        <p:spPr>
          <a:xfrm>
            <a:off x="2281547"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2</a:t>
            </a:r>
            <a:endParaRPr lang="en-CA" b="1" baseline="-25000" dirty="0"/>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t>fraction of item in knapsack</a:t>
                </a:r>
                <a:endParaRPr lang="en-CA" dirty="0"/>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74" name="Rectangle 73"/>
          <p:cNvSpPr/>
          <p:nvPr/>
        </p:nvSpPr>
        <p:spPr>
          <a:xfrm>
            <a:off x="3945763" y="1487325"/>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x</a:t>
            </a:r>
            <a:r>
              <a:rPr lang="en-US" sz="1400" b="1" baseline="-25000" dirty="0"/>
              <a:t>j-1</a:t>
            </a:r>
            <a:endParaRPr lang="en-CA" sz="1400" dirty="0"/>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t>…</a:t>
            </a:r>
            <a:endParaRPr lang="en-CA" sz="3600" dirty="0"/>
          </a:p>
        </p:txBody>
      </p:sp>
      <p:sp>
        <p:nvSpPr>
          <p:cNvPr id="76" name="Rectangle 75"/>
          <p:cNvSpPr/>
          <p:nvPr/>
        </p:nvSpPr>
        <p:spPr>
          <a:xfrm>
            <a:off x="7310658"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77" name="Rectangle 76"/>
          <p:cNvSpPr/>
          <p:nvPr/>
        </p:nvSpPr>
        <p:spPr>
          <a:xfrm>
            <a:off x="7653557"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78" name="Rectangle 77"/>
          <p:cNvSpPr/>
          <p:nvPr/>
        </p:nvSpPr>
        <p:spPr>
          <a:xfrm>
            <a:off x="9317773" y="1504974"/>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t>…</a:t>
            </a:r>
            <a:endParaRPr lang="en-CA" sz="3600" dirty="0"/>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82" name="Rectangle 81"/>
          <p:cNvSpPr/>
          <p:nvPr/>
        </p:nvSpPr>
        <p:spPr>
          <a:xfrm>
            <a:off x="9660673" y="2573175"/>
            <a:ext cx="255702" cy="3600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j</a:t>
            </a:r>
            <a:endParaRPr lang="en-CA" dirty="0">
              <a:solidFill>
                <a:schemeClr val="bg1"/>
              </a:solidFill>
            </a:endParaRPr>
          </a:p>
        </p:txBody>
      </p:sp>
      <p:sp>
        <p:nvSpPr>
          <p:cNvPr id="83" name="Rectangular Callout 82"/>
          <p:cNvSpPr/>
          <p:nvPr/>
        </p:nvSpPr>
        <p:spPr>
          <a:xfrm>
            <a:off x="10541000" y="2159866"/>
            <a:ext cx="1487234" cy="738435"/>
          </a:xfrm>
          <a:prstGeom prst="wedgeRectCallout">
            <a:avLst>
              <a:gd name="adj1" fmla="val -89489"/>
              <a:gd name="adj2" fmla="val 320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Must </a:t>
            </a:r>
            <a:r>
              <a:rPr lang="en-US" sz="2000" dirty="0"/>
              <a:t>have</a:t>
            </a:r>
          </a:p>
          <a:p>
            <a:pPr algn="ctr"/>
            <a:r>
              <a:rPr lang="en-US" sz="2000" b="1" dirty="0" err="1"/>
              <a:t>y</a:t>
            </a:r>
            <a:r>
              <a:rPr lang="en-US" sz="2000" b="1" baseline="-25000" dirty="0" err="1"/>
              <a:t>j</a:t>
            </a:r>
            <a:r>
              <a:rPr lang="en-US" sz="2000" b="1" dirty="0"/>
              <a:t> &lt; </a:t>
            </a:r>
            <a:r>
              <a:rPr lang="en-US" sz="2000" b="1" dirty="0" err="1"/>
              <a:t>x</a:t>
            </a:r>
            <a:r>
              <a:rPr lang="en-US" sz="2000" b="1" baseline="-25000" dirty="0" err="1"/>
              <a:t>j</a:t>
            </a:r>
            <a:endParaRPr lang="en-CA" sz="2000" dirty="0"/>
          </a:p>
        </p:txBody>
      </p:sp>
      <p:sp>
        <p:nvSpPr>
          <p:cNvPr id="88" name="Rectangle 87">
            <a:extLst>
              <a:ext uri="{FF2B5EF4-FFF2-40B4-BE49-F238E27FC236}">
                <a16:creationId xmlns:a16="http://schemas.microsoft.com/office/drawing/2014/main" id="{C51E28D5-EE51-4837-BAB9-F6A6A349143D}"/>
              </a:ext>
            </a:extLst>
          </p:cNvPr>
          <p:cNvSpPr/>
          <p:nvPr/>
        </p:nvSpPr>
        <p:spPr>
          <a:xfrm>
            <a:off x="9660763" y="1499898"/>
            <a:ext cx="253482" cy="1055969"/>
          </a:xfrm>
          <a:prstGeom prst="rect">
            <a:avLst/>
          </a:prstGeom>
          <a:noFill/>
          <a:ln w="19050">
            <a:solidFill>
              <a:srgbClr val="FFFFFF"/>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
        <p:nvSpPr>
          <p:cNvPr id="4" name="Slide Number Placeholder 3">
            <a:extLst>
              <a:ext uri="{FF2B5EF4-FFF2-40B4-BE49-F238E27FC236}">
                <a16:creationId xmlns:a16="http://schemas.microsoft.com/office/drawing/2014/main" id="{BF16E500-BDA1-E234-9741-7D6E9FCB4BC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ctangle 5">
            <a:extLst>
              <a:ext uri="{FF2B5EF4-FFF2-40B4-BE49-F238E27FC236}">
                <a16:creationId xmlns:a16="http://schemas.microsoft.com/office/drawing/2014/main" id="{4C58805E-4AA2-1C30-EC85-C75E1BDD154B}"/>
              </a:ext>
            </a:extLst>
          </p:cNvPr>
          <p:cNvSpPr/>
          <p:nvPr/>
        </p:nvSpPr>
        <p:spPr>
          <a:xfrm>
            <a:off x="4288663" y="1487326"/>
            <a:ext cx="253575" cy="14291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t>x</a:t>
            </a:r>
            <a:r>
              <a:rPr lang="en-US" b="1" baseline="-25000" dirty="0" err="1"/>
              <a:t>j</a:t>
            </a:r>
            <a:endParaRPr lang="en-CA" dirty="0"/>
          </a:p>
        </p:txBody>
      </p:sp>
    </p:spTree>
    <p:extLst>
      <p:ext uri="{BB962C8B-B14F-4D97-AF65-F5344CB8AC3E}">
        <p14:creationId xmlns:p14="http://schemas.microsoft.com/office/powerpoint/2010/main" val="25054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Empty, so a new </a:t>
            </a:r>
            <a:r>
              <a:rPr lang="en-US" dirty="0" err="1">
                <a:solidFill>
                  <a:schemeClr val="bg1"/>
                </a:solidFill>
              </a:rPr>
              <a:t>colour</a:t>
            </a:r>
            <a:r>
              <a:rPr lang="en-US" dirty="0">
                <a:solidFill>
                  <a:schemeClr val="bg1"/>
                </a:solidFill>
              </a:rPr>
              <a:t> is needed</a:t>
            </a:r>
            <a:endParaRPr lang="en-CA" dirty="0">
              <a:solidFill>
                <a:schemeClr val="bg1"/>
              </a:solidFill>
            </a:endParaRPr>
          </a:p>
        </p:txBody>
      </p:sp>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=1</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8" name="Slide Number Placeholder 7">
            <a:extLst>
              <a:ext uri="{FF2B5EF4-FFF2-40B4-BE49-F238E27FC236}">
                <a16:creationId xmlns:a16="http://schemas.microsoft.com/office/drawing/2014/main" id="{25BBE64D-05BF-14AA-6E1F-C36614F17309}"/>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21418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2</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8" name="Slide Number Placeholder 7">
            <a:extLst>
              <a:ext uri="{FF2B5EF4-FFF2-40B4-BE49-F238E27FC236}">
                <a16:creationId xmlns:a16="http://schemas.microsoft.com/office/drawing/2014/main" id="{74706B2B-A945-9AB0-C431-14A29D56DA10}"/>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8397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2</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8" name="Slide Number Placeholder 7">
            <a:extLst>
              <a:ext uri="{FF2B5EF4-FFF2-40B4-BE49-F238E27FC236}">
                <a16:creationId xmlns:a16="http://schemas.microsoft.com/office/drawing/2014/main" id="{78539D18-4234-AF5E-137A-B7AD29E6EB58}"/>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1565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3</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8" name="Slide Number Placeholder 7">
            <a:extLst>
              <a:ext uri="{FF2B5EF4-FFF2-40B4-BE49-F238E27FC236}">
                <a16:creationId xmlns:a16="http://schemas.microsoft.com/office/drawing/2014/main" id="{0BA9C8E9-28EF-92E3-0537-60A547F941DC}"/>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25754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3</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C5A2B5B8-25BE-8A46-4520-9E03EFEFD226}"/>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12618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a:t>
            </a:r>
            <a:r>
              <a:rPr lang="en-CA" b="1" dirty="0">
                <a:solidFill>
                  <a:schemeClr val="bg1"/>
                </a:solidFill>
              </a:rPr>
              <a:t>insert</a:t>
            </a:r>
            <a:r>
              <a:rPr lang="en-CA" dirty="0">
                <a:solidFill>
                  <a:schemeClr val="bg1"/>
                </a:solidFill>
              </a:rPr>
              <a:t> new finish time into heap!</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F814A58E-EB60-5C0B-E367-888461ACA8F7}"/>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6475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257494" y="3106790"/>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5" name="Slide Number Placeholder 4">
            <a:extLst>
              <a:ext uri="{FF2B5EF4-FFF2-40B4-BE49-F238E27FC236}">
                <a16:creationId xmlns:a16="http://schemas.microsoft.com/office/drawing/2014/main" id="{EC6E0704-096C-F5A6-0E20-B7B39B1C99CF}"/>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3439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37" name="Rectangle 36"/>
          <p:cNvSpPr/>
          <p:nvPr/>
        </p:nvSpPr>
        <p:spPr>
          <a:xfrm>
            <a:off x="1729255" y="3779923"/>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
        <p:nvSpPr>
          <p:cNvPr id="5" name="Slide Number Placeholder 4">
            <a:extLst>
              <a:ext uri="{FF2B5EF4-FFF2-40B4-BE49-F238E27FC236}">
                <a16:creationId xmlns:a16="http://schemas.microsoft.com/office/drawing/2014/main" id="{A21AC6C7-5CCE-C8AD-DA0E-F56AFABAFC35}"/>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
        <p:nvSpPr>
          <p:cNvPr id="8" name="Rectangle 7">
            <a:extLst>
              <a:ext uri="{FF2B5EF4-FFF2-40B4-BE49-F238E27FC236}">
                <a16:creationId xmlns:a16="http://schemas.microsoft.com/office/drawing/2014/main" id="{739594FD-6D29-ED99-8FA2-AFEC9455AE74}"/>
              </a:ext>
            </a:extLst>
          </p:cNvPr>
          <p:cNvSpPr/>
          <p:nvPr/>
        </p:nvSpPr>
        <p:spPr>
          <a:xfrm>
            <a:off x="1257494" y="3106790"/>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Tree>
    <p:extLst>
      <p:ext uri="{BB962C8B-B14F-4D97-AF65-F5344CB8AC3E}">
        <p14:creationId xmlns:p14="http://schemas.microsoft.com/office/powerpoint/2010/main" val="29713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5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5</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=5</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5" name="Slide Number Placeholder 4">
            <a:extLst>
              <a:ext uri="{FF2B5EF4-FFF2-40B4-BE49-F238E27FC236}">
                <a16:creationId xmlns:a16="http://schemas.microsoft.com/office/drawing/2014/main" id="{83D7B50A-274C-EB4B-218F-C4441A0FEEC4}"/>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
        <p:nvSpPr>
          <p:cNvPr id="8" name="Rectangle 7">
            <a:extLst>
              <a:ext uri="{FF2B5EF4-FFF2-40B4-BE49-F238E27FC236}">
                <a16:creationId xmlns:a16="http://schemas.microsoft.com/office/drawing/2014/main" id="{CF72818F-F911-95C0-2738-F7BCFDD287DF}"/>
              </a:ext>
            </a:extLst>
          </p:cNvPr>
          <p:cNvSpPr/>
          <p:nvPr/>
        </p:nvSpPr>
        <p:spPr>
          <a:xfrm>
            <a:off x="1729255" y="3779923"/>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
        <p:nvSpPr>
          <p:cNvPr id="10" name="Rectangle 9">
            <a:extLst>
              <a:ext uri="{FF2B5EF4-FFF2-40B4-BE49-F238E27FC236}">
                <a16:creationId xmlns:a16="http://schemas.microsoft.com/office/drawing/2014/main" id="{1992C3E9-6459-FF8E-C49B-BE3A2B6E710E}"/>
              </a:ext>
            </a:extLst>
          </p:cNvPr>
          <p:cNvSpPr/>
          <p:nvPr/>
        </p:nvSpPr>
        <p:spPr>
          <a:xfrm>
            <a:off x="1257494" y="3106790"/>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Tree>
    <p:extLst>
      <p:ext uri="{BB962C8B-B14F-4D97-AF65-F5344CB8AC3E}">
        <p14:creationId xmlns:p14="http://schemas.microsoft.com/office/powerpoint/2010/main" val="2811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5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5</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=5</a:t>
            </a:r>
            <a:endParaRPr lang="en-CA" dirty="0">
              <a:solidFill>
                <a:schemeClr val="bg1"/>
              </a:solidFill>
            </a:endParaRPr>
          </a:p>
        </p:txBody>
      </p:sp>
      <p:sp>
        <p:nvSpPr>
          <p:cNvPr id="40" name="Rectangle 39"/>
          <p:cNvSpPr/>
          <p:nvPr/>
        </p:nvSpPr>
        <p:spPr>
          <a:xfrm>
            <a:off x="1372535" y="3084096"/>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38" name="Rectangle 37"/>
          <p:cNvSpPr/>
          <p:nvPr/>
        </p:nvSpPr>
        <p:spPr>
          <a:xfrm>
            <a:off x="1914979" y="2354180"/>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5" name="Slide Number Placeholder 4">
            <a:extLst>
              <a:ext uri="{FF2B5EF4-FFF2-40B4-BE49-F238E27FC236}">
                <a16:creationId xmlns:a16="http://schemas.microsoft.com/office/drawing/2014/main" id="{5A9CBF0D-D45B-05AF-1764-4F05BA0E0A22}"/>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
        <p:nvSpPr>
          <p:cNvPr id="8" name="Rectangular Callout 39">
            <a:extLst>
              <a:ext uri="{FF2B5EF4-FFF2-40B4-BE49-F238E27FC236}">
                <a16:creationId xmlns:a16="http://schemas.microsoft.com/office/drawing/2014/main" id="{227680DF-7954-5736-0B68-F1209CBDF5CC}"/>
              </a:ext>
            </a:extLst>
          </p:cNvPr>
          <p:cNvSpPr/>
          <p:nvPr/>
        </p:nvSpPr>
        <p:spPr>
          <a:xfrm>
            <a:off x="4926120" y="3581633"/>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And so on,</a:t>
            </a:r>
            <a:br>
              <a:rPr lang="en-US" sz="2400" b="1" dirty="0"/>
            </a:br>
            <a:r>
              <a:rPr lang="en-US" sz="2400" b="1" dirty="0"/>
              <a:t>and so forth…</a:t>
            </a:r>
            <a:endParaRPr lang="en-CA" sz="2400" b="1" dirty="0"/>
          </a:p>
        </p:txBody>
      </p:sp>
      <p:sp>
        <p:nvSpPr>
          <p:cNvPr id="10" name="Rectangle 9">
            <a:extLst>
              <a:ext uri="{FF2B5EF4-FFF2-40B4-BE49-F238E27FC236}">
                <a16:creationId xmlns:a16="http://schemas.microsoft.com/office/drawing/2014/main" id="{E922A52A-B6EB-BA21-5D83-F158BFAF3CD7}"/>
              </a:ext>
            </a:extLst>
          </p:cNvPr>
          <p:cNvSpPr/>
          <p:nvPr/>
        </p:nvSpPr>
        <p:spPr>
          <a:xfrm>
            <a:off x="639210" y="39323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13</a:t>
            </a:r>
          </a:p>
        </p:txBody>
      </p:sp>
      <p:sp>
        <p:nvSpPr>
          <p:cNvPr id="16" name="Rectangle 15">
            <a:extLst>
              <a:ext uri="{FF2B5EF4-FFF2-40B4-BE49-F238E27FC236}">
                <a16:creationId xmlns:a16="http://schemas.microsoft.com/office/drawing/2014/main" id="{A09D09AA-E5D6-B21F-448E-8AA58D34324D}"/>
              </a:ext>
            </a:extLst>
          </p:cNvPr>
          <p:cNvSpPr/>
          <p:nvPr/>
        </p:nvSpPr>
        <p:spPr>
          <a:xfrm>
            <a:off x="1881655" y="3932323"/>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Tree>
    <p:extLst>
      <p:ext uri="{BB962C8B-B14F-4D97-AF65-F5344CB8AC3E}">
        <p14:creationId xmlns:p14="http://schemas.microsoft.com/office/powerpoint/2010/main" val="8081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Greedy </a:t>
            </a:r>
            <a:r>
              <a:rPr lang="en-US" sz="2200" dirty="0">
                <a:solidFill>
                  <a:schemeClr val="bg1"/>
                </a:solidFill>
              </a:rPr>
              <a:t>solution</a:t>
            </a:r>
            <a:r>
              <a:rPr lang="en-US" sz="2200" b="1" dirty="0">
                <a:solidFill>
                  <a:schemeClr val="bg1"/>
                </a:solidFill>
              </a:rPr>
              <a:t> X</a:t>
            </a:r>
            <a:endParaRPr lang="en-CA" sz="2200" b="1" dirty="0">
              <a:solidFill>
                <a:schemeClr val="bg1"/>
              </a:solidFill>
            </a:endParaRPr>
          </a:p>
        </p:txBody>
      </p:sp>
      <p:sp>
        <p:nvSpPr>
          <p:cNvPr id="70" name="Rectangle 69"/>
          <p:cNvSpPr/>
          <p:nvPr/>
        </p:nvSpPr>
        <p:spPr>
          <a:xfrm>
            <a:off x="7086934" y="224324"/>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p:sp>
        <p:nvSpPr>
          <p:cNvPr id="71" name="Rectangle 70"/>
          <p:cNvSpPr/>
          <p:nvPr/>
        </p:nvSpPr>
        <p:spPr>
          <a:xfrm>
            <a:off x="1938648"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1</a:t>
            </a:r>
            <a:endParaRPr lang="en-CA" b="1" baseline="-25000" dirty="0"/>
          </a:p>
        </p:txBody>
      </p:sp>
      <p:sp>
        <p:nvSpPr>
          <p:cNvPr id="72" name="Rectangle 71"/>
          <p:cNvSpPr/>
          <p:nvPr/>
        </p:nvSpPr>
        <p:spPr>
          <a:xfrm>
            <a:off x="2281547"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2</a:t>
            </a:r>
            <a:endParaRPr lang="en-CA" b="1" baseline="-25000" dirty="0"/>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t>fraction of item in knapsack</a:t>
                </a:r>
                <a:endParaRPr lang="en-CA" dirty="0"/>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74" name="Rectangle 73"/>
          <p:cNvSpPr/>
          <p:nvPr/>
        </p:nvSpPr>
        <p:spPr>
          <a:xfrm>
            <a:off x="3945763" y="1487325"/>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x</a:t>
            </a:r>
            <a:r>
              <a:rPr lang="en-US" sz="1400" b="1" baseline="-25000" dirty="0"/>
              <a:t>j-1</a:t>
            </a:r>
            <a:endParaRPr lang="en-CA" sz="1400" dirty="0"/>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t>…</a:t>
            </a:r>
            <a:endParaRPr lang="en-CA" sz="3600" dirty="0"/>
          </a:p>
        </p:txBody>
      </p:sp>
      <p:sp>
        <p:nvSpPr>
          <p:cNvPr id="76" name="Rectangle 75"/>
          <p:cNvSpPr/>
          <p:nvPr/>
        </p:nvSpPr>
        <p:spPr>
          <a:xfrm>
            <a:off x="7310658"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77" name="Rectangle 76"/>
          <p:cNvSpPr/>
          <p:nvPr/>
        </p:nvSpPr>
        <p:spPr>
          <a:xfrm>
            <a:off x="7653557"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78" name="Rectangle 77"/>
          <p:cNvSpPr/>
          <p:nvPr/>
        </p:nvSpPr>
        <p:spPr>
          <a:xfrm>
            <a:off x="9317773" y="1504974"/>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t>…</a:t>
            </a:r>
            <a:endParaRPr lang="en-CA" sz="3600" dirty="0"/>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82" name="Rectangle 81"/>
          <p:cNvSpPr/>
          <p:nvPr/>
        </p:nvSpPr>
        <p:spPr>
          <a:xfrm>
            <a:off x="9660673" y="2573175"/>
            <a:ext cx="255702" cy="3600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j</a:t>
            </a:r>
            <a:endParaRPr lang="en-CA" dirty="0">
              <a:solidFill>
                <a:schemeClr val="bg1"/>
              </a:solidFill>
            </a:endParaRPr>
          </a:p>
        </p:txBody>
      </p:sp>
      <p:sp>
        <p:nvSpPr>
          <p:cNvPr id="84" name="Rectangle 83"/>
          <p:cNvSpPr/>
          <p:nvPr/>
        </p:nvSpPr>
        <p:spPr>
          <a:xfrm>
            <a:off x="9660763" y="1499898"/>
            <a:ext cx="249688" cy="1055969"/>
          </a:xfrm>
          <a:prstGeom prst="rect">
            <a:avLst/>
          </a:prstGeom>
          <a:noFill/>
          <a:ln w="19050">
            <a:solidFill>
              <a:srgbClr val="FFFF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
        <p:nvSpPr>
          <p:cNvPr id="83" name="TextBox 82"/>
          <p:cNvSpPr txBox="1"/>
          <p:nvPr/>
        </p:nvSpPr>
        <p:spPr>
          <a:xfrm rot="16200000">
            <a:off x="10314366" y="3411519"/>
            <a:ext cx="881973" cy="369332"/>
          </a:xfrm>
          <a:prstGeom prst="rect">
            <a:avLst/>
          </a:prstGeom>
          <a:noFill/>
        </p:spPr>
        <p:txBody>
          <a:bodyPr wrap="none" rtlCol="0">
            <a:spAutoFit/>
          </a:bodyPr>
          <a:lstStyle/>
          <a:p>
            <a:r>
              <a:rPr lang="en-US" dirty="0"/>
              <a:t>Item </a:t>
            </a:r>
            <a:r>
              <a:rPr lang="en-US" b="1" dirty="0"/>
              <a:t>k</a:t>
            </a:r>
            <a:endParaRPr lang="en-CA" b="1" dirty="0"/>
          </a:p>
        </p:txBody>
      </p:sp>
      <mc:AlternateContent xmlns:mc="http://schemas.openxmlformats.org/markup-compatibility/2006" xmlns:a14="http://schemas.microsoft.com/office/drawing/2010/main">
        <mc:Choice Requires="a14">
          <p:sp>
            <p:nvSpPr>
              <p:cNvPr id="86" name="Rectangular Callout 85"/>
              <p:cNvSpPr/>
              <p:nvPr/>
            </p:nvSpPr>
            <p:spPr>
              <a:xfrm>
                <a:off x="1157935" y="4071266"/>
                <a:ext cx="4989945" cy="680412"/>
              </a:xfrm>
              <a:prstGeom prst="wedgeRectCallout">
                <a:avLst>
                  <a:gd name="adj1" fmla="val -16117"/>
                  <a:gd name="adj2" fmla="val -2366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Must exist </a:t>
                </a:r>
                <a:r>
                  <a:rPr lang="en-US" b="1" dirty="0"/>
                  <a:t>k &gt; j </a:t>
                </a:r>
                <a:r>
                  <a:rPr lang="en-US" dirty="0"/>
                  <a:t>such that </a:t>
                </a:r>
                <a:r>
                  <a:rPr lang="en-US" b="1" dirty="0" err="1"/>
                  <a:t>y</a:t>
                </a:r>
                <a:r>
                  <a:rPr lang="en-US" b="1" baseline="-25000" dirty="0" err="1"/>
                  <a:t>k</a:t>
                </a:r>
                <a:r>
                  <a:rPr lang="en-US" b="1" dirty="0"/>
                  <a:t> &gt; </a:t>
                </a:r>
                <a:r>
                  <a:rPr lang="en-US" b="1" dirty="0" err="1"/>
                  <a:t>x</a:t>
                </a:r>
                <a:r>
                  <a:rPr lang="en-US" b="1" baseline="-25000" dirty="0" err="1"/>
                  <a:t>k</a:t>
                </a:r>
                <a:r>
                  <a:rPr lang="en-US" b="1" dirty="0"/>
                  <a:t> </a:t>
                </a:r>
                <a:r>
                  <a:rPr lang="en-US" dirty="0"/>
                  <a:t>because weight of </a:t>
                </a:r>
                <a14:m>
                  <m:oMath xmlns:m="http://schemas.openxmlformats.org/officeDocument/2006/math">
                    <m:r>
                      <a:rPr lang="en-CA" b="0" i="1" smtClean="0">
                        <a:latin typeface="Cambria Math" panose="02040503050406030204" pitchFamily="18" charset="0"/>
                      </a:rPr>
                      <m:t>𝑋</m:t>
                    </m:r>
                  </m:oMath>
                </a14:m>
                <a:r>
                  <a:rPr lang="en-CA" dirty="0"/>
                  <a:t> and </a:t>
                </a:r>
                <a14:m>
                  <m:oMath xmlns:m="http://schemas.openxmlformats.org/officeDocument/2006/math">
                    <m:r>
                      <a:rPr lang="en-CA" b="0" i="1" smtClean="0">
                        <a:latin typeface="Cambria Math" panose="02040503050406030204" pitchFamily="18" charset="0"/>
                      </a:rPr>
                      <m:t>𝑌</m:t>
                    </m:r>
                  </m:oMath>
                </a14:m>
                <a:r>
                  <a:rPr lang="en-CA" dirty="0"/>
                  <a:t> must be the same</a:t>
                </a:r>
              </a:p>
            </p:txBody>
          </p:sp>
        </mc:Choice>
        <mc:Fallback xmlns="">
          <p:sp>
            <p:nvSpPr>
              <p:cNvPr id="86" name="Rectangular Callout 85"/>
              <p:cNvSpPr>
                <a:spLocks noRot="1" noChangeAspect="1" noMove="1" noResize="1" noEditPoints="1" noAdjustHandles="1" noChangeArrowheads="1" noChangeShapeType="1" noTextEdit="1"/>
              </p:cNvSpPr>
              <p:nvPr/>
            </p:nvSpPr>
            <p:spPr>
              <a:xfrm>
                <a:off x="1157935" y="4071266"/>
                <a:ext cx="4989945" cy="680412"/>
              </a:xfrm>
              <a:prstGeom prst="wedgeRectCallout">
                <a:avLst>
                  <a:gd name="adj1" fmla="val -16117"/>
                  <a:gd name="adj2" fmla="val -23663"/>
                </a:avLst>
              </a:prstGeom>
              <a:blipFill>
                <a:blip r:embed="rId2"/>
                <a:stretch>
                  <a:fillRect/>
                </a:stretch>
              </a:blipFill>
            </p:spPr>
            <p:txBody>
              <a:bodyPr/>
              <a:lstStyle/>
              <a:p>
                <a:r>
                  <a:rPr lang="en-CA">
                    <a:noFill/>
                  </a:rPr>
                  <a:t> </a:t>
                </a:r>
              </a:p>
            </p:txBody>
          </p:sp>
        </mc:Fallback>
      </mc:AlternateContent>
      <p:sp>
        <p:nvSpPr>
          <p:cNvPr id="89" name="Rectangle 88"/>
          <p:cNvSpPr/>
          <p:nvPr/>
        </p:nvSpPr>
        <p:spPr>
          <a:xfrm>
            <a:off x="10663973" y="2244177"/>
            <a:ext cx="255702" cy="6840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k</a:t>
            </a:r>
            <a:endParaRPr lang="en-CA" dirty="0">
              <a:solidFill>
                <a:schemeClr val="bg1"/>
              </a:solidFill>
            </a:endParaRPr>
          </a:p>
        </p:txBody>
      </p:sp>
      <mc:AlternateContent xmlns:mc="http://schemas.openxmlformats.org/markup-compatibility/2006" xmlns:a14="http://schemas.microsoft.com/office/drawing/2010/main">
        <mc:Choice Requires="a14">
          <p:sp>
            <p:nvSpPr>
              <p:cNvPr id="90" name="Rectangular Callout 89"/>
              <p:cNvSpPr/>
              <p:nvPr/>
            </p:nvSpPr>
            <p:spPr>
              <a:xfrm>
                <a:off x="1157936" y="4846934"/>
                <a:ext cx="4922278" cy="747998"/>
              </a:xfrm>
              <a:prstGeom prst="wedgeRectCallout">
                <a:avLst>
                  <a:gd name="adj1" fmla="val 48766"/>
                  <a:gd name="adj2" fmla="val -223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Remove</a:t>
                </a:r>
                <a:r>
                  <a:rPr lang="en-US" dirty="0"/>
                  <a:t> some </a:t>
                </a:r>
                <a:r>
                  <a:rPr lang="en-US" b="1" dirty="0"/>
                  <a:t>weight </a:t>
                </a:r>
                <a14:m>
                  <m:oMath xmlns:m="http://schemas.openxmlformats.org/officeDocument/2006/math">
                    <m:r>
                      <a:rPr lang="en-CA" b="1" i="1" smtClean="0">
                        <a:latin typeface="Cambria Math" panose="02040503050406030204" pitchFamily="18" charset="0"/>
                      </a:rPr>
                      <m:t>𝜹</m:t>
                    </m:r>
                  </m:oMath>
                </a14:m>
                <a:r>
                  <a:rPr lang="en-US" b="1" dirty="0"/>
                  <a:t> </a:t>
                </a:r>
                <a:r>
                  <a:rPr lang="en-US" dirty="0"/>
                  <a:t>of item </a:t>
                </a:r>
                <a:r>
                  <a:rPr lang="en-US" b="1" dirty="0"/>
                  <a:t>k </a:t>
                </a:r>
                <a:r>
                  <a:rPr lang="en-US" dirty="0"/>
                  <a:t>and</a:t>
                </a:r>
                <a:br>
                  <a:rPr lang="en-US" dirty="0"/>
                </a:br>
                <a:r>
                  <a:rPr lang="en-US" b="1" dirty="0"/>
                  <a:t>add </a:t>
                </a:r>
                <a:r>
                  <a:rPr lang="en-US" dirty="0"/>
                  <a:t>the same weight</a:t>
                </a:r>
                <a:r>
                  <a:rPr lang="en-US" b="1" dirty="0"/>
                  <a:t> </a:t>
                </a:r>
                <a:r>
                  <a:rPr lang="en-US" dirty="0"/>
                  <a:t>of item </a:t>
                </a:r>
                <a:r>
                  <a:rPr lang="en-US" b="1" dirty="0"/>
                  <a:t>j</a:t>
                </a:r>
                <a:endParaRPr lang="en-CA" dirty="0"/>
              </a:p>
            </p:txBody>
          </p:sp>
        </mc:Choice>
        <mc:Fallback xmlns="">
          <p:sp>
            <p:nvSpPr>
              <p:cNvPr id="90" name="Rectangular Callout 89"/>
              <p:cNvSpPr>
                <a:spLocks noRot="1" noChangeAspect="1" noMove="1" noResize="1" noEditPoints="1" noAdjustHandles="1" noChangeArrowheads="1" noChangeShapeType="1" noTextEdit="1"/>
              </p:cNvSpPr>
              <p:nvPr/>
            </p:nvSpPr>
            <p:spPr>
              <a:xfrm>
                <a:off x="1157936" y="4846934"/>
                <a:ext cx="4922278" cy="747998"/>
              </a:xfrm>
              <a:prstGeom prst="wedgeRectCallout">
                <a:avLst>
                  <a:gd name="adj1" fmla="val 48766"/>
                  <a:gd name="adj2" fmla="val -22356"/>
                </a:avLst>
              </a:prstGeom>
              <a:blipFill>
                <a:blip r:embed="rId3"/>
                <a:stretch>
                  <a:fillRect b="-4800"/>
                </a:stretch>
              </a:blipFill>
            </p:spPr>
            <p:txBody>
              <a:bodyPr/>
              <a:lstStyle/>
              <a:p>
                <a:r>
                  <a:rPr lang="en-CA">
                    <a:noFill/>
                  </a:rPr>
                  <a:t> </a:t>
                </a:r>
              </a:p>
            </p:txBody>
          </p:sp>
        </mc:Fallback>
      </mc:AlternateContent>
      <p:sp>
        <p:nvSpPr>
          <p:cNvPr id="91" name="Rectangular Callout 89">
            <a:extLst>
              <a:ext uri="{FF2B5EF4-FFF2-40B4-BE49-F238E27FC236}">
                <a16:creationId xmlns:a16="http://schemas.microsoft.com/office/drawing/2014/main" id="{FA767CB0-B2ED-4279-85FD-6D702F9CD3B7}"/>
              </a:ext>
            </a:extLst>
          </p:cNvPr>
          <p:cNvSpPr/>
          <p:nvPr/>
        </p:nvSpPr>
        <p:spPr>
          <a:xfrm>
            <a:off x="1157935" y="5565600"/>
            <a:ext cx="4927255" cy="616327"/>
          </a:xfrm>
          <a:prstGeom prst="wedgeRectCallout">
            <a:avLst>
              <a:gd name="adj1" fmla="val 48766"/>
              <a:gd name="adj2" fmla="val -223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With the goal of making the solutions </a:t>
            </a:r>
            <a:r>
              <a:rPr lang="en-US" b="1" dirty="0"/>
              <a:t>equal on index k </a:t>
            </a:r>
            <a:r>
              <a:rPr lang="en-US" b="1" u="sng" dirty="0"/>
              <a:t>or</a:t>
            </a:r>
            <a:r>
              <a:rPr lang="en-US" b="1" dirty="0"/>
              <a:t> index j</a:t>
            </a:r>
            <a:endParaRPr lang="en-CA" baseline="-25000" dirty="0"/>
          </a:p>
        </p:txBody>
      </p:sp>
      <p:sp>
        <p:nvSpPr>
          <p:cNvPr id="92" name="TextBox 91">
            <a:extLst>
              <a:ext uri="{FF2B5EF4-FFF2-40B4-BE49-F238E27FC236}">
                <a16:creationId xmlns:a16="http://schemas.microsoft.com/office/drawing/2014/main" id="{EDAC00DC-DFB6-48CF-8DEF-3BBDC46F11C0}"/>
              </a:ext>
            </a:extLst>
          </p:cNvPr>
          <p:cNvSpPr txBox="1"/>
          <p:nvPr/>
        </p:nvSpPr>
        <p:spPr>
          <a:xfrm rot="16200000">
            <a:off x="4946825" y="3397523"/>
            <a:ext cx="881973" cy="369332"/>
          </a:xfrm>
          <a:prstGeom prst="rect">
            <a:avLst/>
          </a:prstGeom>
          <a:noFill/>
        </p:spPr>
        <p:txBody>
          <a:bodyPr wrap="none" rtlCol="0">
            <a:spAutoFit/>
          </a:bodyPr>
          <a:lstStyle/>
          <a:p>
            <a:r>
              <a:rPr lang="en-US" dirty="0"/>
              <a:t>Item </a:t>
            </a:r>
            <a:r>
              <a:rPr lang="en-US" b="1" dirty="0"/>
              <a:t>k</a:t>
            </a:r>
            <a:endParaRPr lang="en-CA" b="1" dirty="0"/>
          </a:p>
        </p:txBody>
      </p:sp>
      <p:sp>
        <p:nvSpPr>
          <p:cNvPr id="93" name="Rectangle 92">
            <a:extLst>
              <a:ext uri="{FF2B5EF4-FFF2-40B4-BE49-F238E27FC236}">
                <a16:creationId xmlns:a16="http://schemas.microsoft.com/office/drawing/2014/main" id="{EA4517EB-3503-43D8-96BF-7C8BDCADF3A8}"/>
              </a:ext>
            </a:extLst>
          </p:cNvPr>
          <p:cNvSpPr/>
          <p:nvPr/>
        </p:nvSpPr>
        <p:spPr>
          <a:xfrm>
            <a:off x="5296432" y="2544847"/>
            <a:ext cx="255702" cy="369333"/>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x</a:t>
            </a:r>
            <a:r>
              <a:rPr lang="en-US" b="1" baseline="-25000" dirty="0" err="1">
                <a:solidFill>
                  <a:schemeClr val="bg1"/>
                </a:solidFill>
              </a:rPr>
              <a:t>k</a:t>
            </a:r>
            <a:endParaRPr lang="en-CA" dirty="0">
              <a:solidFill>
                <a:schemeClr val="bg1"/>
              </a:solidFill>
            </a:endParaRPr>
          </a:p>
        </p:txBody>
      </p:sp>
      <p:sp>
        <p:nvSpPr>
          <p:cNvPr id="94" name="Rectangle 93">
            <a:extLst>
              <a:ext uri="{FF2B5EF4-FFF2-40B4-BE49-F238E27FC236}">
                <a16:creationId xmlns:a16="http://schemas.microsoft.com/office/drawing/2014/main" id="{80549AA6-4AB5-4C89-A781-7FFBB83DC0AB}"/>
              </a:ext>
            </a:extLst>
          </p:cNvPr>
          <p:cNvSpPr/>
          <p:nvPr/>
        </p:nvSpPr>
        <p:spPr>
          <a:xfrm>
            <a:off x="10684317" y="2261338"/>
            <a:ext cx="235358" cy="283509"/>
          </a:xfrm>
          <a:prstGeom prst="rect">
            <a:avLst/>
          </a:prstGeom>
          <a:noFill/>
          <a:ln w="28575">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mc:AlternateContent xmlns:mc="http://schemas.openxmlformats.org/markup-compatibility/2006" xmlns:a14="http://schemas.microsoft.com/office/drawing/2010/main">
        <mc:Choice Requires="a14">
          <p:sp>
            <p:nvSpPr>
              <p:cNvPr id="95" name="Rectangular Callout 87">
                <a:extLst>
                  <a:ext uri="{FF2B5EF4-FFF2-40B4-BE49-F238E27FC236}">
                    <a16:creationId xmlns:a16="http://schemas.microsoft.com/office/drawing/2014/main" id="{4489A5DC-252E-4935-ABE9-C266FB888551}"/>
                  </a:ext>
                </a:extLst>
              </p:cNvPr>
              <p:cNvSpPr/>
              <p:nvPr/>
            </p:nvSpPr>
            <p:spPr>
              <a:xfrm>
                <a:off x="8882839" y="181709"/>
                <a:ext cx="3170270" cy="1047848"/>
              </a:xfrm>
              <a:prstGeom prst="wedgeRectCallout">
                <a:avLst>
                  <a:gd name="adj1" fmla="val -21991"/>
                  <a:gd name="adj2" fmla="val 77249"/>
                </a:avLst>
              </a:prstGeom>
              <a:solidFill>
                <a:srgbClr val="000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Fraction</a:t>
                </a:r>
                <a:r>
                  <a:rPr lang="en-US" sz="2000" dirty="0"/>
                  <a:t> we should </a:t>
                </a:r>
                <a:r>
                  <a:rPr lang="en-US" sz="2000" b="1" dirty="0">
                    <a:solidFill>
                      <a:srgbClr val="FFFF00"/>
                    </a:solidFill>
                  </a:rPr>
                  <a:t>add</a:t>
                </a:r>
                <a:r>
                  <a:rPr lang="en-US" sz="2000" b="1" dirty="0"/>
                  <a:t> </a:t>
                </a:r>
                <a:r>
                  <a:rPr lang="en-US" sz="2000" dirty="0"/>
                  <a:t>to j to make solutions equal on index j: </a:t>
                </a:r>
                <a14:m>
                  <m:oMath xmlns:m="http://schemas.openxmlformats.org/officeDocument/2006/math">
                    <m:sSub>
                      <m:sSubPr>
                        <m:ctrlPr>
                          <a:rPr lang="en-CA" sz="2000" b="1" i="1" dirty="0" smtClean="0">
                            <a:solidFill>
                              <a:srgbClr val="FFFF00"/>
                            </a:solidFill>
                            <a:latin typeface="Cambria Math" panose="02040503050406030204" pitchFamily="18" charset="0"/>
                          </a:rPr>
                        </m:ctrlPr>
                      </m:sSubPr>
                      <m:e>
                        <m:r>
                          <a:rPr lang="en-CA" sz="2000" b="1" i="1" dirty="0" smtClean="0">
                            <a:solidFill>
                              <a:srgbClr val="FFFF00"/>
                            </a:solidFill>
                            <a:latin typeface="Cambria Math" panose="02040503050406030204" pitchFamily="18" charset="0"/>
                          </a:rPr>
                          <m:t>𝒙</m:t>
                        </m:r>
                      </m:e>
                      <m:sub>
                        <m:r>
                          <a:rPr lang="en-CA" sz="2000" b="1" i="1" dirty="0" smtClean="0">
                            <a:solidFill>
                              <a:srgbClr val="FFFF00"/>
                            </a:solidFill>
                            <a:latin typeface="Cambria Math" panose="02040503050406030204" pitchFamily="18" charset="0"/>
                          </a:rPr>
                          <m:t>𝒋</m:t>
                        </m:r>
                      </m:sub>
                    </m:sSub>
                    <m:r>
                      <a:rPr lang="en-CA" sz="2000" b="1" i="1" dirty="0" smtClean="0">
                        <a:solidFill>
                          <a:srgbClr val="FFFF00"/>
                        </a:solidFill>
                        <a:latin typeface="Cambria Math" panose="02040503050406030204" pitchFamily="18" charset="0"/>
                      </a:rPr>
                      <m:t>−</m:t>
                    </m:r>
                    <m:sSub>
                      <m:sSubPr>
                        <m:ctrlPr>
                          <a:rPr lang="en-CA" sz="2000" b="1" i="1" dirty="0" smtClean="0">
                            <a:solidFill>
                              <a:srgbClr val="FFFF00"/>
                            </a:solidFill>
                            <a:latin typeface="Cambria Math" panose="02040503050406030204" pitchFamily="18" charset="0"/>
                          </a:rPr>
                        </m:ctrlPr>
                      </m:sSubPr>
                      <m:e>
                        <m:r>
                          <a:rPr lang="en-CA" sz="2000" b="1" i="1" dirty="0" smtClean="0">
                            <a:solidFill>
                              <a:srgbClr val="FFFF00"/>
                            </a:solidFill>
                            <a:latin typeface="Cambria Math" panose="02040503050406030204" pitchFamily="18" charset="0"/>
                          </a:rPr>
                          <m:t>𝒚</m:t>
                        </m:r>
                      </m:e>
                      <m:sub>
                        <m:r>
                          <a:rPr lang="en-CA" sz="2000" b="1" i="1" dirty="0" smtClean="0">
                            <a:solidFill>
                              <a:srgbClr val="FFFF00"/>
                            </a:solidFill>
                            <a:latin typeface="Cambria Math" panose="02040503050406030204" pitchFamily="18" charset="0"/>
                          </a:rPr>
                          <m:t>𝒋</m:t>
                        </m:r>
                      </m:sub>
                    </m:sSub>
                  </m:oMath>
                </a14:m>
                <a:endParaRPr lang="en-CA" sz="2000" b="1" dirty="0">
                  <a:solidFill>
                    <a:srgbClr val="FFFF00"/>
                  </a:solidFill>
                </a:endParaRPr>
              </a:p>
            </p:txBody>
          </p:sp>
        </mc:Choice>
        <mc:Fallback xmlns="">
          <p:sp>
            <p:nvSpPr>
              <p:cNvPr id="95" name="Rectangular Callout 87">
                <a:extLst>
                  <a:ext uri="{FF2B5EF4-FFF2-40B4-BE49-F238E27FC236}">
                    <a16:creationId xmlns:a16="http://schemas.microsoft.com/office/drawing/2014/main" id="{4489A5DC-252E-4935-ABE9-C266FB888551}"/>
                  </a:ext>
                </a:extLst>
              </p:cNvPr>
              <p:cNvSpPr>
                <a:spLocks noRot="1" noChangeAspect="1" noMove="1" noResize="1" noEditPoints="1" noAdjustHandles="1" noChangeArrowheads="1" noChangeShapeType="1" noTextEdit="1"/>
              </p:cNvSpPr>
              <p:nvPr/>
            </p:nvSpPr>
            <p:spPr>
              <a:xfrm>
                <a:off x="8882839" y="181709"/>
                <a:ext cx="3170270" cy="1047848"/>
              </a:xfrm>
              <a:prstGeom prst="wedgeRectCallout">
                <a:avLst>
                  <a:gd name="adj1" fmla="val -21991"/>
                  <a:gd name="adj2" fmla="val 77249"/>
                </a:avLst>
              </a:prstGeom>
              <a:blipFill>
                <a:blip r:embed="rId4"/>
                <a:stretch>
                  <a:fillRect t="-1802"/>
                </a:stretch>
              </a:blipFill>
              <a:ln>
                <a:solidFill>
                  <a:srgbClr val="FFFF00"/>
                </a:solidFill>
                <a:prstDash val="sysDash"/>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6" name="Rectangular Callout 87">
                <a:extLst>
                  <a:ext uri="{FF2B5EF4-FFF2-40B4-BE49-F238E27FC236}">
                    <a16:creationId xmlns:a16="http://schemas.microsoft.com/office/drawing/2014/main" id="{8AF544A7-D1A5-4B0A-B8B5-38DE1BC4ECFD}"/>
                  </a:ext>
                </a:extLst>
              </p:cNvPr>
              <p:cNvSpPr/>
              <p:nvPr/>
            </p:nvSpPr>
            <p:spPr>
              <a:xfrm>
                <a:off x="7533261" y="4210608"/>
                <a:ext cx="2934713" cy="1354992"/>
              </a:xfrm>
              <a:prstGeom prst="wedgeRectCallout">
                <a:avLst>
                  <a:gd name="adj1" fmla="val 57664"/>
                  <a:gd name="adj2" fmla="val -173680"/>
                </a:avLst>
              </a:prstGeom>
              <a:solidFill>
                <a:srgbClr val="0000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Fraction</a:t>
                </a:r>
                <a:r>
                  <a:rPr lang="en-US" sz="2000" dirty="0"/>
                  <a:t> we should </a:t>
                </a:r>
                <a:r>
                  <a:rPr lang="en-US" sz="2000" b="1" dirty="0">
                    <a:solidFill>
                      <a:srgbClr val="FF0000"/>
                    </a:solidFill>
                  </a:rPr>
                  <a:t>remove</a:t>
                </a:r>
                <a:r>
                  <a:rPr lang="en-US" sz="2000" b="1" dirty="0"/>
                  <a:t> </a:t>
                </a:r>
                <a:r>
                  <a:rPr lang="en-US" sz="2000" dirty="0"/>
                  <a:t>from k to make solutions equal on index k: </a:t>
                </a:r>
                <a14:m>
                  <m:oMath xmlns:m="http://schemas.openxmlformats.org/officeDocument/2006/math">
                    <m:sSub>
                      <m:sSubPr>
                        <m:ctrlPr>
                          <a:rPr lang="en-CA" sz="2000" b="1" i="1" dirty="0" smtClean="0">
                            <a:solidFill>
                              <a:srgbClr val="FF0000"/>
                            </a:solidFill>
                            <a:latin typeface="Cambria Math" panose="02040503050406030204" pitchFamily="18" charset="0"/>
                          </a:rPr>
                        </m:ctrlPr>
                      </m:sSubPr>
                      <m:e>
                        <m:r>
                          <a:rPr lang="en-CA" sz="2000" b="1" i="1" dirty="0" smtClean="0">
                            <a:solidFill>
                              <a:srgbClr val="FF0000"/>
                            </a:solidFill>
                            <a:latin typeface="Cambria Math" panose="02040503050406030204" pitchFamily="18" charset="0"/>
                          </a:rPr>
                          <m:t>𝒚</m:t>
                        </m:r>
                      </m:e>
                      <m:sub>
                        <m:r>
                          <a:rPr lang="en-CA" sz="2000" b="1" i="1" dirty="0" smtClean="0">
                            <a:solidFill>
                              <a:srgbClr val="FF0000"/>
                            </a:solidFill>
                            <a:latin typeface="Cambria Math" panose="02040503050406030204" pitchFamily="18" charset="0"/>
                          </a:rPr>
                          <m:t>𝒌</m:t>
                        </m:r>
                      </m:sub>
                    </m:sSub>
                    <m:r>
                      <a:rPr lang="en-CA" sz="2000" b="1" i="1" dirty="0" smtClean="0">
                        <a:solidFill>
                          <a:srgbClr val="FF0000"/>
                        </a:solidFill>
                        <a:latin typeface="Cambria Math" panose="02040503050406030204" pitchFamily="18" charset="0"/>
                      </a:rPr>
                      <m:t>−</m:t>
                    </m:r>
                    <m:sSub>
                      <m:sSubPr>
                        <m:ctrlPr>
                          <a:rPr lang="en-CA" sz="2000" b="1" i="1" dirty="0" smtClean="0">
                            <a:solidFill>
                              <a:srgbClr val="FF0000"/>
                            </a:solidFill>
                            <a:latin typeface="Cambria Math" panose="02040503050406030204" pitchFamily="18" charset="0"/>
                          </a:rPr>
                        </m:ctrlPr>
                      </m:sSubPr>
                      <m:e>
                        <m:r>
                          <a:rPr lang="en-CA" sz="2000" b="1" i="1" dirty="0" smtClean="0">
                            <a:solidFill>
                              <a:srgbClr val="FF0000"/>
                            </a:solidFill>
                            <a:latin typeface="Cambria Math" panose="02040503050406030204" pitchFamily="18" charset="0"/>
                          </a:rPr>
                          <m:t>𝒙</m:t>
                        </m:r>
                      </m:e>
                      <m:sub>
                        <m:r>
                          <a:rPr lang="en-CA" sz="2000" b="1" i="1" dirty="0" smtClean="0">
                            <a:solidFill>
                              <a:srgbClr val="FF0000"/>
                            </a:solidFill>
                            <a:latin typeface="Cambria Math" panose="02040503050406030204" pitchFamily="18" charset="0"/>
                          </a:rPr>
                          <m:t>𝒌</m:t>
                        </m:r>
                      </m:sub>
                    </m:sSub>
                  </m:oMath>
                </a14:m>
                <a:endParaRPr lang="en-CA" sz="2000" dirty="0">
                  <a:solidFill>
                    <a:srgbClr val="FF0000"/>
                  </a:solidFill>
                </a:endParaRPr>
              </a:p>
            </p:txBody>
          </p:sp>
        </mc:Choice>
        <mc:Fallback xmlns="">
          <p:sp>
            <p:nvSpPr>
              <p:cNvPr id="96" name="Rectangular Callout 87">
                <a:extLst>
                  <a:ext uri="{FF2B5EF4-FFF2-40B4-BE49-F238E27FC236}">
                    <a16:creationId xmlns:a16="http://schemas.microsoft.com/office/drawing/2014/main" id="{8AF544A7-D1A5-4B0A-B8B5-38DE1BC4ECFD}"/>
                  </a:ext>
                </a:extLst>
              </p:cNvPr>
              <p:cNvSpPr>
                <a:spLocks noRot="1" noChangeAspect="1" noMove="1" noResize="1" noEditPoints="1" noAdjustHandles="1" noChangeArrowheads="1" noChangeShapeType="1" noTextEdit="1"/>
              </p:cNvSpPr>
              <p:nvPr/>
            </p:nvSpPr>
            <p:spPr>
              <a:xfrm>
                <a:off x="7533261" y="4210608"/>
                <a:ext cx="2934713" cy="1354992"/>
              </a:xfrm>
              <a:prstGeom prst="wedgeRectCallout">
                <a:avLst>
                  <a:gd name="adj1" fmla="val 57664"/>
                  <a:gd name="adj2" fmla="val -173680"/>
                </a:avLst>
              </a:prstGeom>
              <a:blipFill>
                <a:blip r:embed="rId5"/>
                <a:stretch>
                  <a:fillRect b="-2191"/>
                </a:stretch>
              </a:blipFill>
              <a:ln w="28575">
                <a:solidFill>
                  <a:srgbClr val="FF0000"/>
                </a:solidFill>
                <a:prstDash val="sysDash"/>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Rectangular Callout 90">
                <a:extLst>
                  <a:ext uri="{FF2B5EF4-FFF2-40B4-BE49-F238E27FC236}">
                    <a16:creationId xmlns:a16="http://schemas.microsoft.com/office/drawing/2014/main" id="{89A954AA-744E-48FB-AFDA-75792A609221}"/>
                  </a:ext>
                </a:extLst>
              </p:cNvPr>
              <p:cNvSpPr/>
              <p:nvPr/>
            </p:nvSpPr>
            <p:spPr>
              <a:xfrm>
                <a:off x="7363339" y="5676977"/>
                <a:ext cx="4422260" cy="750630"/>
              </a:xfrm>
              <a:prstGeom prst="wedgeRectCallout">
                <a:avLst>
                  <a:gd name="adj1" fmla="val 45336"/>
                  <a:gd name="adj2" fmla="val 1898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Let </a:t>
                </a:r>
                <a14:m>
                  <m:oMath xmlns:m="http://schemas.openxmlformats.org/officeDocument/2006/math">
                    <m:r>
                      <a:rPr lang="en-US" b="1" i="1" smtClean="0">
                        <a:latin typeface="Cambria Math" panose="02040503050406030204" pitchFamily="18" charset="0"/>
                      </a:rPr>
                      <m:t>𝜹</m:t>
                    </m:r>
                    <m:r>
                      <a:rPr lang="en-US" b="0" i="1" smtClean="0">
                        <a:latin typeface="Cambria Math" panose="02040503050406030204" pitchFamily="18" charset="0"/>
                      </a:rPr>
                      <m:t>=</m:t>
                    </m:r>
                    <m:r>
                      <a:rPr lang="en-US" b="1" i="0" smtClean="0">
                        <a:latin typeface="Cambria Math" panose="02040503050406030204" pitchFamily="18" charset="0"/>
                      </a:rPr>
                      <m:t>𝐦𝐢</m:t>
                    </m:r>
                    <m:r>
                      <a:rPr lang="en-CA" b="1" i="0" smtClean="0">
                        <a:latin typeface="Cambria Math" panose="02040503050406030204" pitchFamily="18" charset="0"/>
                      </a:rPr>
                      <m:t>𝐧</m:t>
                    </m:r>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𝒘</m:t>
                        </m:r>
                      </m:e>
                      <m:sub>
                        <m:r>
                          <a:rPr lang="en-CA" b="1" i="1" smtClean="0">
                            <a:latin typeface="Cambria Math" panose="02040503050406030204" pitchFamily="18" charset="0"/>
                          </a:rPr>
                          <m:t>𝒋</m:t>
                        </m:r>
                      </m:sub>
                    </m:sSub>
                    <m:d>
                      <m:dPr>
                        <m:ctrlPr>
                          <a:rPr lang="en-CA" b="1" i="1" smtClean="0">
                            <a:latin typeface="Cambria Math" panose="02040503050406030204" pitchFamily="18" charset="0"/>
                          </a:rPr>
                        </m:ctrlPr>
                      </m:dPr>
                      <m:e>
                        <m:sSub>
                          <m:sSubPr>
                            <m:ctrlPr>
                              <a:rPr lang="en-CA" b="1" i="1" smtClean="0">
                                <a:latin typeface="Cambria Math" panose="02040503050406030204" pitchFamily="18" charset="0"/>
                              </a:rPr>
                            </m:ctrlPr>
                          </m:sSubPr>
                          <m:e>
                            <m:r>
                              <a:rPr lang="en-CA" b="1" i="1" smtClean="0">
                                <a:latin typeface="Cambria Math" panose="02040503050406030204" pitchFamily="18" charset="0"/>
                              </a:rPr>
                              <m:t>𝒙</m:t>
                            </m:r>
                          </m:e>
                          <m:sub>
                            <m:r>
                              <a:rPr lang="en-CA" b="1" i="1" smtClean="0">
                                <a:latin typeface="Cambria Math" panose="02040503050406030204" pitchFamily="18" charset="0"/>
                              </a:rPr>
                              <m:t>𝒋</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𝒚</m:t>
                            </m:r>
                          </m:e>
                          <m:sub>
                            <m:r>
                              <a:rPr lang="en-CA" b="1" i="1" smtClean="0">
                                <a:latin typeface="Cambria Math" panose="02040503050406030204" pitchFamily="18" charset="0"/>
                              </a:rPr>
                              <m:t>𝒋</m:t>
                            </m:r>
                          </m:sub>
                        </m:sSub>
                      </m:e>
                    </m:d>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𝒘</m:t>
                        </m:r>
                      </m:e>
                      <m:sub>
                        <m:r>
                          <a:rPr lang="en-CA" b="1" i="1" smtClean="0">
                            <a:latin typeface="Cambria Math" panose="02040503050406030204" pitchFamily="18" charset="0"/>
                          </a:rPr>
                          <m:t>𝒌</m:t>
                        </m:r>
                      </m:sub>
                    </m:sSub>
                    <m:d>
                      <m:dPr>
                        <m:ctrlPr>
                          <a:rPr lang="en-CA" b="1" i="1" smtClean="0">
                            <a:latin typeface="Cambria Math" panose="02040503050406030204" pitchFamily="18" charset="0"/>
                          </a:rPr>
                        </m:ctrlPr>
                      </m:dPr>
                      <m:e>
                        <m:sSub>
                          <m:sSubPr>
                            <m:ctrlPr>
                              <a:rPr lang="en-CA" b="1" i="1" smtClean="0">
                                <a:latin typeface="Cambria Math" panose="02040503050406030204" pitchFamily="18" charset="0"/>
                              </a:rPr>
                            </m:ctrlPr>
                          </m:sSubPr>
                          <m:e>
                            <m:r>
                              <a:rPr lang="en-CA" b="1" i="1" smtClean="0">
                                <a:latin typeface="Cambria Math" panose="02040503050406030204" pitchFamily="18" charset="0"/>
                              </a:rPr>
                              <m:t>𝒚</m:t>
                            </m:r>
                          </m:e>
                          <m:sub>
                            <m:r>
                              <a:rPr lang="en-CA" b="1" i="1" smtClean="0">
                                <a:latin typeface="Cambria Math" panose="02040503050406030204" pitchFamily="18" charset="0"/>
                              </a:rPr>
                              <m:t>𝒌</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𝒙</m:t>
                            </m:r>
                          </m:e>
                          <m:sub>
                            <m:r>
                              <a:rPr lang="en-CA" b="1" i="1" smtClean="0">
                                <a:latin typeface="Cambria Math" panose="02040503050406030204" pitchFamily="18" charset="0"/>
                              </a:rPr>
                              <m:t>𝒌</m:t>
                            </m:r>
                          </m:sub>
                        </m:sSub>
                      </m:e>
                    </m:d>
                    <m:r>
                      <a:rPr lang="en-US" b="1" i="1" smtClean="0">
                        <a:latin typeface="Cambria Math" panose="02040503050406030204" pitchFamily="18" charset="0"/>
                      </a:rPr>
                      <m:t>}</m:t>
                    </m:r>
                  </m:oMath>
                </a14:m>
                <a:endParaRPr lang="en-CA" b="1" dirty="0"/>
              </a:p>
              <a:p>
                <a:pPr algn="ctr"/>
                <a:r>
                  <a:rPr lang="en-CA" dirty="0"/>
                  <a:t>Observe </a:t>
                </a:r>
                <a14:m>
                  <m:oMath xmlns:m="http://schemas.openxmlformats.org/officeDocument/2006/math">
                    <m:r>
                      <a:rPr lang="en-CA" b="0" i="1" smtClean="0">
                        <a:latin typeface="Cambria Math" panose="02040503050406030204" pitchFamily="18" charset="0"/>
                      </a:rPr>
                      <m:t>𝛿</m:t>
                    </m:r>
                    <m:r>
                      <a:rPr lang="en-CA" b="0" i="1" smtClean="0">
                        <a:latin typeface="Cambria Math" panose="02040503050406030204" pitchFamily="18" charset="0"/>
                      </a:rPr>
                      <m:t>&gt;0</m:t>
                    </m:r>
                  </m:oMath>
                </a14:m>
                <a:endParaRPr lang="en-CA" dirty="0"/>
              </a:p>
            </p:txBody>
          </p:sp>
        </mc:Choice>
        <mc:Fallback xmlns="">
          <p:sp>
            <p:nvSpPr>
              <p:cNvPr id="98" name="Rectangular Callout 90">
                <a:extLst>
                  <a:ext uri="{FF2B5EF4-FFF2-40B4-BE49-F238E27FC236}">
                    <a16:creationId xmlns:a16="http://schemas.microsoft.com/office/drawing/2014/main" id="{89A954AA-744E-48FB-AFDA-75792A609221}"/>
                  </a:ext>
                </a:extLst>
              </p:cNvPr>
              <p:cNvSpPr>
                <a:spLocks noRot="1" noChangeAspect="1" noMove="1" noResize="1" noEditPoints="1" noAdjustHandles="1" noChangeArrowheads="1" noChangeShapeType="1" noTextEdit="1"/>
              </p:cNvSpPr>
              <p:nvPr/>
            </p:nvSpPr>
            <p:spPr>
              <a:xfrm>
                <a:off x="7363339" y="5676977"/>
                <a:ext cx="4422260" cy="750630"/>
              </a:xfrm>
              <a:prstGeom prst="wedgeRectCallout">
                <a:avLst>
                  <a:gd name="adj1" fmla="val 45336"/>
                  <a:gd name="adj2" fmla="val 18980"/>
                </a:avLst>
              </a:prstGeom>
              <a:blipFill>
                <a:blip r:embed="rId6"/>
                <a:stretch>
                  <a:fillRect b="-8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5" name="Rectangular Callout 87">
                <a:extLst>
                  <a:ext uri="{FF2B5EF4-FFF2-40B4-BE49-F238E27FC236}">
                    <a16:creationId xmlns:a16="http://schemas.microsoft.com/office/drawing/2014/main" id="{5CE723CD-103F-4D38-AAA4-8840650885E3}"/>
                  </a:ext>
                </a:extLst>
              </p:cNvPr>
              <p:cNvSpPr/>
              <p:nvPr/>
            </p:nvSpPr>
            <p:spPr>
              <a:xfrm>
                <a:off x="10215761" y="1411178"/>
                <a:ext cx="1837347" cy="628756"/>
              </a:xfrm>
              <a:prstGeom prst="wedgeRectCallout">
                <a:avLst>
                  <a:gd name="adj1" fmla="val -23564"/>
                  <a:gd name="adj2" fmla="val 42361"/>
                </a:avLst>
              </a:prstGeom>
              <a:solidFill>
                <a:srgbClr val="000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Weight</a:t>
                </a:r>
                <a:r>
                  <a:rPr lang="en-US" sz="1600" dirty="0"/>
                  <a:t> to add: </a:t>
                </a:r>
                <a14:m>
                  <m:oMath xmlns:m="http://schemas.openxmlformats.org/officeDocument/2006/math">
                    <m:sSub>
                      <m:sSubPr>
                        <m:ctrlPr>
                          <a:rPr lang="en-CA" sz="1600" b="1" i="1" dirty="0" smtClean="0">
                            <a:solidFill>
                              <a:srgbClr val="FFFF00"/>
                            </a:solidFill>
                            <a:latin typeface="Cambria Math" panose="02040503050406030204" pitchFamily="18" charset="0"/>
                          </a:rPr>
                        </m:ctrlPr>
                      </m:sSubPr>
                      <m:e>
                        <m:r>
                          <a:rPr lang="en-CA" sz="1600" b="1" i="1" dirty="0" smtClean="0">
                            <a:solidFill>
                              <a:srgbClr val="FFFF00"/>
                            </a:solidFill>
                            <a:latin typeface="Cambria Math" panose="02040503050406030204" pitchFamily="18" charset="0"/>
                          </a:rPr>
                          <m:t>𝒘</m:t>
                        </m:r>
                      </m:e>
                      <m:sub>
                        <m:r>
                          <a:rPr lang="en-CA" sz="1600" b="1" i="1" dirty="0" smtClean="0">
                            <a:solidFill>
                              <a:srgbClr val="FFFF00"/>
                            </a:solidFill>
                            <a:latin typeface="Cambria Math" panose="02040503050406030204" pitchFamily="18" charset="0"/>
                          </a:rPr>
                          <m:t>𝒋</m:t>
                        </m:r>
                      </m:sub>
                    </m:sSub>
                    <m:d>
                      <m:dPr>
                        <m:ctrlPr>
                          <a:rPr lang="en-CA" sz="1600" b="0" i="1" dirty="0" smtClean="0">
                            <a:solidFill>
                              <a:srgbClr val="FFFF00"/>
                            </a:solidFill>
                            <a:latin typeface="Cambria Math" panose="02040503050406030204" pitchFamily="18" charset="0"/>
                          </a:rPr>
                        </m:ctrlPr>
                      </m:dPr>
                      <m:e>
                        <m:sSub>
                          <m:sSubPr>
                            <m:ctrlPr>
                              <a:rPr lang="en-CA" sz="1600" b="1" i="1" dirty="0" smtClean="0">
                                <a:solidFill>
                                  <a:srgbClr val="FFFF00"/>
                                </a:solidFill>
                                <a:latin typeface="Cambria Math" panose="02040503050406030204" pitchFamily="18" charset="0"/>
                              </a:rPr>
                            </m:ctrlPr>
                          </m:sSubPr>
                          <m:e>
                            <m:r>
                              <a:rPr lang="en-CA" sz="1600" b="1" i="1" dirty="0" smtClean="0">
                                <a:solidFill>
                                  <a:srgbClr val="FFFF00"/>
                                </a:solidFill>
                                <a:latin typeface="Cambria Math" panose="02040503050406030204" pitchFamily="18" charset="0"/>
                              </a:rPr>
                              <m:t>𝒙</m:t>
                            </m:r>
                          </m:e>
                          <m:sub>
                            <m:r>
                              <a:rPr lang="en-CA" sz="1600" b="1" i="1" dirty="0" smtClean="0">
                                <a:solidFill>
                                  <a:srgbClr val="FFFF00"/>
                                </a:solidFill>
                                <a:latin typeface="Cambria Math" panose="02040503050406030204" pitchFamily="18" charset="0"/>
                              </a:rPr>
                              <m:t>𝒋</m:t>
                            </m:r>
                          </m:sub>
                        </m:sSub>
                        <m:r>
                          <a:rPr lang="en-CA" sz="1600" b="1" i="1" dirty="0" smtClean="0">
                            <a:solidFill>
                              <a:srgbClr val="FFFF00"/>
                            </a:solidFill>
                            <a:latin typeface="Cambria Math" panose="02040503050406030204" pitchFamily="18" charset="0"/>
                          </a:rPr>
                          <m:t>−</m:t>
                        </m:r>
                        <m:sSub>
                          <m:sSubPr>
                            <m:ctrlPr>
                              <a:rPr lang="en-CA" sz="1600" b="1" i="1" dirty="0" smtClean="0">
                                <a:solidFill>
                                  <a:srgbClr val="FFFF00"/>
                                </a:solidFill>
                                <a:latin typeface="Cambria Math" panose="02040503050406030204" pitchFamily="18" charset="0"/>
                              </a:rPr>
                            </m:ctrlPr>
                          </m:sSubPr>
                          <m:e>
                            <m:r>
                              <a:rPr lang="en-CA" sz="1600" b="1" i="1" dirty="0" smtClean="0">
                                <a:solidFill>
                                  <a:srgbClr val="FFFF00"/>
                                </a:solidFill>
                                <a:latin typeface="Cambria Math" panose="02040503050406030204" pitchFamily="18" charset="0"/>
                              </a:rPr>
                              <m:t>𝒚</m:t>
                            </m:r>
                          </m:e>
                          <m:sub>
                            <m:r>
                              <a:rPr lang="en-CA" sz="1600" b="1" i="1" dirty="0" smtClean="0">
                                <a:solidFill>
                                  <a:srgbClr val="FFFF00"/>
                                </a:solidFill>
                                <a:latin typeface="Cambria Math" panose="02040503050406030204" pitchFamily="18" charset="0"/>
                              </a:rPr>
                              <m:t>𝒋</m:t>
                            </m:r>
                          </m:sub>
                        </m:sSub>
                      </m:e>
                    </m:d>
                  </m:oMath>
                </a14:m>
                <a:endParaRPr lang="en-CA" sz="1600" b="1" dirty="0">
                  <a:solidFill>
                    <a:srgbClr val="FFFF00"/>
                  </a:solidFill>
                </a:endParaRPr>
              </a:p>
            </p:txBody>
          </p:sp>
        </mc:Choice>
        <mc:Fallback xmlns="">
          <p:sp>
            <p:nvSpPr>
              <p:cNvPr id="85" name="Rectangular Callout 87">
                <a:extLst>
                  <a:ext uri="{FF2B5EF4-FFF2-40B4-BE49-F238E27FC236}">
                    <a16:creationId xmlns:a16="http://schemas.microsoft.com/office/drawing/2014/main" id="{5CE723CD-103F-4D38-AAA4-8840650885E3}"/>
                  </a:ext>
                </a:extLst>
              </p:cNvPr>
              <p:cNvSpPr>
                <a:spLocks noRot="1" noChangeAspect="1" noMove="1" noResize="1" noEditPoints="1" noAdjustHandles="1" noChangeArrowheads="1" noChangeShapeType="1" noTextEdit="1"/>
              </p:cNvSpPr>
              <p:nvPr/>
            </p:nvSpPr>
            <p:spPr>
              <a:xfrm>
                <a:off x="10215761" y="1411178"/>
                <a:ext cx="1837347" cy="628756"/>
              </a:xfrm>
              <a:prstGeom prst="wedgeRectCallout">
                <a:avLst>
                  <a:gd name="adj1" fmla="val -23564"/>
                  <a:gd name="adj2" fmla="val 42361"/>
                </a:avLst>
              </a:prstGeom>
              <a:blipFill>
                <a:blip r:embed="rId7"/>
                <a:stretch>
                  <a:fillRect t="-935" b="-935"/>
                </a:stretch>
              </a:blipFill>
              <a:ln>
                <a:solidFill>
                  <a:srgbClr val="FFFF00"/>
                </a:solidFill>
                <a:prstDash val="sysDash"/>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7" name="Rectangular Callout 87">
                <a:extLst>
                  <a:ext uri="{FF2B5EF4-FFF2-40B4-BE49-F238E27FC236}">
                    <a16:creationId xmlns:a16="http://schemas.microsoft.com/office/drawing/2014/main" id="{0829D738-E441-47EB-987B-4317191F1BEC}"/>
                  </a:ext>
                </a:extLst>
              </p:cNvPr>
              <p:cNvSpPr/>
              <p:nvPr/>
            </p:nvSpPr>
            <p:spPr>
              <a:xfrm>
                <a:off x="10497745" y="4465374"/>
                <a:ext cx="1674901" cy="1101347"/>
              </a:xfrm>
              <a:prstGeom prst="wedgeRectCallout">
                <a:avLst>
                  <a:gd name="adj1" fmla="val 17993"/>
                  <a:gd name="adj2" fmla="val -42569"/>
                </a:avLst>
              </a:prstGeom>
              <a:solidFill>
                <a:srgbClr val="0000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Weight</a:t>
                </a:r>
                <a:r>
                  <a:rPr lang="en-US" sz="2000" dirty="0"/>
                  <a:t> to remove: </a:t>
                </a:r>
                <a14:m>
                  <m:oMath xmlns:m="http://schemas.openxmlformats.org/officeDocument/2006/math">
                    <m:sSub>
                      <m:sSubPr>
                        <m:ctrlPr>
                          <a:rPr lang="en-CA" sz="2000" b="1" i="1" dirty="0" smtClean="0">
                            <a:solidFill>
                              <a:srgbClr val="FF0000"/>
                            </a:solidFill>
                            <a:latin typeface="Cambria Math" panose="02040503050406030204" pitchFamily="18" charset="0"/>
                          </a:rPr>
                        </m:ctrlPr>
                      </m:sSubPr>
                      <m:e>
                        <m:r>
                          <a:rPr lang="en-CA" sz="2000" b="1" i="1" dirty="0" smtClean="0">
                            <a:solidFill>
                              <a:srgbClr val="FF0000"/>
                            </a:solidFill>
                            <a:latin typeface="Cambria Math" panose="02040503050406030204" pitchFamily="18" charset="0"/>
                          </a:rPr>
                          <m:t>𝒘</m:t>
                        </m:r>
                      </m:e>
                      <m:sub>
                        <m:r>
                          <a:rPr lang="en-CA" sz="2000" b="1" i="1" dirty="0" smtClean="0">
                            <a:solidFill>
                              <a:srgbClr val="FF0000"/>
                            </a:solidFill>
                            <a:latin typeface="Cambria Math" panose="02040503050406030204" pitchFamily="18" charset="0"/>
                          </a:rPr>
                          <m:t>𝒌</m:t>
                        </m:r>
                      </m:sub>
                    </m:sSub>
                    <m:d>
                      <m:dPr>
                        <m:ctrlPr>
                          <a:rPr lang="en-CA" sz="2000" b="1" i="1" dirty="0" smtClean="0">
                            <a:solidFill>
                              <a:srgbClr val="FF0000"/>
                            </a:solidFill>
                            <a:latin typeface="Cambria Math" panose="02040503050406030204" pitchFamily="18" charset="0"/>
                          </a:rPr>
                        </m:ctrlPr>
                      </m:dPr>
                      <m:e>
                        <m:sSub>
                          <m:sSubPr>
                            <m:ctrlPr>
                              <a:rPr lang="en-CA" sz="2000" b="1" i="1" dirty="0" smtClean="0">
                                <a:solidFill>
                                  <a:srgbClr val="FF0000"/>
                                </a:solidFill>
                                <a:latin typeface="Cambria Math" panose="02040503050406030204" pitchFamily="18" charset="0"/>
                              </a:rPr>
                            </m:ctrlPr>
                          </m:sSubPr>
                          <m:e>
                            <m:r>
                              <a:rPr lang="en-CA" sz="2000" b="1" i="1" dirty="0" smtClean="0">
                                <a:solidFill>
                                  <a:srgbClr val="FF0000"/>
                                </a:solidFill>
                                <a:latin typeface="Cambria Math" panose="02040503050406030204" pitchFamily="18" charset="0"/>
                              </a:rPr>
                              <m:t>𝒚</m:t>
                            </m:r>
                          </m:e>
                          <m:sub>
                            <m:r>
                              <a:rPr lang="en-CA" sz="2000" b="1" i="1" dirty="0" smtClean="0">
                                <a:solidFill>
                                  <a:srgbClr val="FF0000"/>
                                </a:solidFill>
                                <a:latin typeface="Cambria Math" panose="02040503050406030204" pitchFamily="18" charset="0"/>
                              </a:rPr>
                              <m:t>𝒌</m:t>
                            </m:r>
                          </m:sub>
                        </m:sSub>
                        <m:r>
                          <a:rPr lang="en-CA" sz="2000" b="1" i="1" dirty="0" smtClean="0">
                            <a:solidFill>
                              <a:srgbClr val="FF0000"/>
                            </a:solidFill>
                            <a:latin typeface="Cambria Math" panose="02040503050406030204" pitchFamily="18" charset="0"/>
                          </a:rPr>
                          <m:t>−</m:t>
                        </m:r>
                        <m:sSub>
                          <m:sSubPr>
                            <m:ctrlPr>
                              <a:rPr lang="en-CA" sz="2000" b="1" i="1" dirty="0" smtClean="0">
                                <a:solidFill>
                                  <a:srgbClr val="FF0000"/>
                                </a:solidFill>
                                <a:latin typeface="Cambria Math" panose="02040503050406030204" pitchFamily="18" charset="0"/>
                              </a:rPr>
                            </m:ctrlPr>
                          </m:sSubPr>
                          <m:e>
                            <m:r>
                              <a:rPr lang="en-CA" sz="2000" b="1" i="1" dirty="0" smtClean="0">
                                <a:solidFill>
                                  <a:srgbClr val="FF0000"/>
                                </a:solidFill>
                                <a:latin typeface="Cambria Math" panose="02040503050406030204" pitchFamily="18" charset="0"/>
                              </a:rPr>
                              <m:t>𝒙</m:t>
                            </m:r>
                          </m:e>
                          <m:sub>
                            <m:r>
                              <a:rPr lang="en-CA" sz="2000" b="1" i="1" dirty="0" smtClean="0">
                                <a:solidFill>
                                  <a:srgbClr val="FF0000"/>
                                </a:solidFill>
                                <a:latin typeface="Cambria Math" panose="02040503050406030204" pitchFamily="18" charset="0"/>
                              </a:rPr>
                              <m:t>𝒌</m:t>
                            </m:r>
                          </m:sub>
                        </m:sSub>
                      </m:e>
                    </m:d>
                  </m:oMath>
                </a14:m>
                <a:endParaRPr lang="en-CA" sz="2000" b="1" i="1" dirty="0">
                  <a:solidFill>
                    <a:srgbClr val="FF0000"/>
                  </a:solidFill>
                </a:endParaRPr>
              </a:p>
            </p:txBody>
          </p:sp>
        </mc:Choice>
        <mc:Fallback xmlns="">
          <p:sp>
            <p:nvSpPr>
              <p:cNvPr id="87" name="Rectangular Callout 87">
                <a:extLst>
                  <a:ext uri="{FF2B5EF4-FFF2-40B4-BE49-F238E27FC236}">
                    <a16:creationId xmlns:a16="http://schemas.microsoft.com/office/drawing/2014/main" id="{0829D738-E441-47EB-987B-4317191F1BEC}"/>
                  </a:ext>
                </a:extLst>
              </p:cNvPr>
              <p:cNvSpPr>
                <a:spLocks noRot="1" noChangeAspect="1" noMove="1" noResize="1" noEditPoints="1" noAdjustHandles="1" noChangeArrowheads="1" noChangeShapeType="1" noTextEdit="1"/>
              </p:cNvSpPr>
              <p:nvPr/>
            </p:nvSpPr>
            <p:spPr>
              <a:xfrm>
                <a:off x="10497745" y="4465374"/>
                <a:ext cx="1674901" cy="1101347"/>
              </a:xfrm>
              <a:prstGeom prst="wedgeRectCallout">
                <a:avLst>
                  <a:gd name="adj1" fmla="val 17993"/>
                  <a:gd name="adj2" fmla="val -42569"/>
                </a:avLst>
              </a:prstGeom>
              <a:blipFill>
                <a:blip r:embed="rId8"/>
                <a:stretch>
                  <a:fillRect/>
                </a:stretch>
              </a:blipFill>
              <a:ln w="28575">
                <a:solidFill>
                  <a:srgbClr val="FF0000"/>
                </a:solidFill>
                <a:prstDash val="sysDash"/>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27231706-0223-1D68-CBE6-FA24CF34C8C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ctangle 5">
            <a:extLst>
              <a:ext uri="{FF2B5EF4-FFF2-40B4-BE49-F238E27FC236}">
                <a16:creationId xmlns:a16="http://schemas.microsoft.com/office/drawing/2014/main" id="{DAC3947F-B282-71E5-288E-6F5DB82C0C78}"/>
              </a:ext>
            </a:extLst>
          </p:cNvPr>
          <p:cNvSpPr/>
          <p:nvPr/>
        </p:nvSpPr>
        <p:spPr>
          <a:xfrm>
            <a:off x="4288663" y="1487326"/>
            <a:ext cx="253575" cy="14291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t>x</a:t>
            </a:r>
            <a:r>
              <a:rPr lang="en-US" b="1" baseline="-25000" dirty="0" err="1"/>
              <a:t>j</a:t>
            </a:r>
            <a:endParaRPr lang="en-CA" dirty="0"/>
          </a:p>
        </p:txBody>
      </p:sp>
    </p:spTree>
    <p:extLst>
      <p:ext uri="{BB962C8B-B14F-4D97-AF65-F5344CB8AC3E}">
        <p14:creationId xmlns:p14="http://schemas.microsoft.com/office/powerpoint/2010/main" val="30498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500"/>
                                        <p:tgtEl>
                                          <p:spTgt spid="9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3" grpId="0"/>
      <p:bldP spid="89" grpId="0" animBg="1"/>
      <p:bldP spid="90" grpId="0" animBg="1"/>
      <p:bldP spid="91" grpId="0" animBg="1"/>
      <p:bldP spid="92" grpId="0"/>
      <p:bldP spid="93" grpId="0" animBg="1"/>
      <p:bldP spid="94" grpId="0" animBg="1"/>
      <p:bldP spid="95" grpId="0" animBg="1"/>
      <p:bldP spid="96" grpId="0" animBg="1"/>
      <p:bldP spid="98" grpId="0" animBg="1"/>
      <p:bldP spid="85" grpId="0" animBg="1"/>
      <p:bldP spid="8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6A00A-679A-4391-ABBF-92DEC2D087C0}"/>
              </a:ext>
            </a:extLst>
          </p:cNvPr>
          <p:cNvPicPr>
            <a:picLocks noChangeAspect="1"/>
          </p:cNvPicPr>
          <p:nvPr/>
        </p:nvPicPr>
        <p:blipFill>
          <a:blip r:embed="rId2"/>
          <a:stretch>
            <a:fillRect/>
          </a:stretch>
        </p:blipFill>
        <p:spPr>
          <a:xfrm>
            <a:off x="395384" y="173935"/>
            <a:ext cx="5877441" cy="5834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7" name="Rectangular Callout 12">
                <a:extLst>
                  <a:ext uri="{FF2B5EF4-FFF2-40B4-BE49-F238E27FC236}">
                    <a16:creationId xmlns:a16="http://schemas.microsoft.com/office/drawing/2014/main" id="{20FDF430-399B-4070-AD36-85E1A293429E}"/>
                  </a:ext>
                </a:extLst>
              </p:cNvPr>
              <p:cNvSpPr/>
              <p:nvPr/>
            </p:nvSpPr>
            <p:spPr>
              <a:xfrm>
                <a:off x="4457101" y="3091070"/>
                <a:ext cx="1078995" cy="399947"/>
              </a:xfrm>
              <a:prstGeom prst="wedgeRectCallout">
                <a:avLst>
                  <a:gd name="adj1" fmla="val -78006"/>
                  <a:gd name="adj2" fmla="val 5677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(1)</m:t>
                      </m:r>
                    </m:oMath>
                  </m:oMathPara>
                </a14:m>
                <a:endParaRPr lang="en-CA" sz="2000" dirty="0"/>
              </a:p>
            </p:txBody>
          </p:sp>
        </mc:Choice>
        <mc:Fallback xmlns="">
          <p:sp>
            <p:nvSpPr>
              <p:cNvPr id="7" name="Rectangular Callout 12">
                <a:extLst>
                  <a:ext uri="{FF2B5EF4-FFF2-40B4-BE49-F238E27FC236}">
                    <a16:creationId xmlns:a16="http://schemas.microsoft.com/office/drawing/2014/main" id="{20FDF430-399B-4070-AD36-85E1A293429E}"/>
                  </a:ext>
                </a:extLst>
              </p:cNvPr>
              <p:cNvSpPr>
                <a:spLocks noRot="1" noChangeAspect="1" noMove="1" noResize="1" noEditPoints="1" noAdjustHandles="1" noChangeArrowheads="1" noChangeShapeType="1" noTextEdit="1"/>
              </p:cNvSpPr>
              <p:nvPr/>
            </p:nvSpPr>
            <p:spPr>
              <a:xfrm>
                <a:off x="4457101" y="3091070"/>
                <a:ext cx="1078995" cy="399947"/>
              </a:xfrm>
              <a:prstGeom prst="wedgeRectCallout">
                <a:avLst>
                  <a:gd name="adj1" fmla="val -78006"/>
                  <a:gd name="adj2" fmla="val 56770"/>
                </a:avLst>
              </a:prstGeom>
              <a:blipFill>
                <a:blip r:embed="rId3"/>
                <a:stretch>
                  <a:fillRect b="-821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ular Callout 14">
                <a:extLst>
                  <a:ext uri="{FF2B5EF4-FFF2-40B4-BE49-F238E27FC236}">
                    <a16:creationId xmlns:a16="http://schemas.microsoft.com/office/drawing/2014/main" id="{5FC554D6-F5AE-4EEA-A5E4-EF8BBC5B7A97}"/>
                  </a:ext>
                </a:extLst>
              </p:cNvPr>
              <p:cNvSpPr/>
              <p:nvPr/>
            </p:nvSpPr>
            <p:spPr>
              <a:xfrm>
                <a:off x="6096000" y="5205496"/>
                <a:ext cx="1433511" cy="399947"/>
              </a:xfrm>
              <a:prstGeom prst="wedgeRectCallout">
                <a:avLst>
                  <a:gd name="adj1" fmla="val -92363"/>
                  <a:gd name="adj2" fmla="val -1157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m:t>
                      </m:r>
                      <m:r>
                        <m:rPr>
                          <m:sty m:val="p"/>
                        </m:rPr>
                        <a:rPr lang="en-CA" sz="2000" i="1" dirty="0" smtClean="0">
                          <a:latin typeface="Cambria Math" panose="02040503050406030204" pitchFamily="18" charset="0"/>
                        </a:rPr>
                        <m:t>log</m:t>
                      </m:r>
                      <m:r>
                        <a:rPr lang="en-CA" sz="2000" i="1" dirty="0" smtClean="0">
                          <a:latin typeface="Cambria Math" panose="02040503050406030204" pitchFamily="18" charset="0"/>
                        </a:rPr>
                        <m:t>⁡</m:t>
                      </m:r>
                      <m:r>
                        <a:rPr lang="en-CA" sz="2000" i="1" dirty="0" smtClean="0">
                          <a:latin typeface="Cambria Math" panose="02040503050406030204" pitchFamily="18" charset="0"/>
                        </a:rPr>
                        <m:t>𝐷</m:t>
                      </m:r>
                      <m:r>
                        <a:rPr lang="en-CA" sz="2000" i="1" dirty="0" smtClean="0">
                          <a:latin typeface="Cambria Math" panose="02040503050406030204" pitchFamily="18" charset="0"/>
                        </a:rPr>
                        <m:t>)</m:t>
                      </m:r>
                    </m:oMath>
                  </m:oMathPara>
                </a14:m>
                <a:endParaRPr lang="en-CA" sz="2000" dirty="0"/>
              </a:p>
            </p:txBody>
          </p:sp>
        </mc:Choice>
        <mc:Fallback xmlns="">
          <p:sp>
            <p:nvSpPr>
              <p:cNvPr id="8" name="Rectangular Callout 14">
                <a:extLst>
                  <a:ext uri="{FF2B5EF4-FFF2-40B4-BE49-F238E27FC236}">
                    <a16:creationId xmlns:a16="http://schemas.microsoft.com/office/drawing/2014/main" id="{5FC554D6-F5AE-4EEA-A5E4-EF8BBC5B7A97}"/>
                  </a:ext>
                </a:extLst>
              </p:cNvPr>
              <p:cNvSpPr>
                <a:spLocks noRot="1" noChangeAspect="1" noMove="1" noResize="1" noEditPoints="1" noAdjustHandles="1" noChangeArrowheads="1" noChangeShapeType="1" noTextEdit="1"/>
              </p:cNvSpPr>
              <p:nvPr/>
            </p:nvSpPr>
            <p:spPr>
              <a:xfrm>
                <a:off x="6096000" y="5205496"/>
                <a:ext cx="1433511" cy="399947"/>
              </a:xfrm>
              <a:prstGeom prst="wedgeRectCallout">
                <a:avLst>
                  <a:gd name="adj1" fmla="val -92363"/>
                  <a:gd name="adj2" fmla="val -11570"/>
                </a:avLst>
              </a:prstGeom>
              <a:blipFill>
                <a:blip r:embed="rId4"/>
                <a:stretch>
                  <a:fillRect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ular Callout 17">
                <a:extLst>
                  <a:ext uri="{FF2B5EF4-FFF2-40B4-BE49-F238E27FC236}">
                    <a16:creationId xmlns:a16="http://schemas.microsoft.com/office/drawing/2014/main" id="{F27DACD1-B1C0-4F37-8D43-A3DE9DE589CC}"/>
                  </a:ext>
                </a:extLst>
              </p:cNvPr>
              <p:cNvSpPr/>
              <p:nvPr/>
            </p:nvSpPr>
            <p:spPr>
              <a:xfrm>
                <a:off x="4763911" y="3974867"/>
                <a:ext cx="1544369" cy="436452"/>
              </a:xfrm>
              <a:prstGeom prst="wedgeRectCallout">
                <a:avLst>
                  <a:gd name="adj1" fmla="val -89025"/>
                  <a:gd name="adj2" fmla="val -186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0" i="1" dirty="0" smtClean="0">
                          <a:latin typeface="Cambria Math" panose="02040503050406030204" pitchFamily="18" charset="0"/>
                        </a:rPr>
                        <m:t>𝑂</m:t>
                      </m:r>
                      <m:r>
                        <a:rPr lang="en-CA" sz="2000" b="0" i="1" dirty="0" smtClean="0">
                          <a:latin typeface="Cambria Math" panose="02040503050406030204" pitchFamily="18" charset="0"/>
                        </a:rPr>
                        <m:t>(</m:t>
                      </m:r>
                      <m:r>
                        <a:rPr lang="en-CA" sz="2000" b="0" i="1" dirty="0" smtClean="0">
                          <a:latin typeface="Cambria Math" panose="02040503050406030204" pitchFamily="18" charset="0"/>
                        </a:rPr>
                        <m:t>𝑙𝑜𝑔</m:t>
                      </m:r>
                      <m:r>
                        <a:rPr lang="en-CA" sz="2000" b="0" i="1" dirty="0" smtClean="0">
                          <a:latin typeface="Cambria Math" panose="02040503050406030204" pitchFamily="18" charset="0"/>
                        </a:rPr>
                        <m:t>⁡</m:t>
                      </m:r>
                      <m:r>
                        <a:rPr lang="en-US" sz="2000" b="0" i="1" dirty="0" smtClean="0">
                          <a:latin typeface="Cambria Math" panose="02040503050406030204" pitchFamily="18" charset="0"/>
                        </a:rPr>
                        <m:t>𝐷</m:t>
                      </m:r>
                      <m:r>
                        <a:rPr lang="en-CA" sz="2000" b="0" i="1" dirty="0" smtClean="0">
                          <a:latin typeface="Cambria Math" panose="02040503050406030204" pitchFamily="18" charset="0"/>
                        </a:rPr>
                        <m:t>)</m:t>
                      </m:r>
                    </m:oMath>
                  </m:oMathPara>
                </a14:m>
                <a:endParaRPr lang="en-CA" sz="2000" dirty="0"/>
              </a:p>
            </p:txBody>
          </p:sp>
        </mc:Choice>
        <mc:Fallback xmlns="">
          <p:sp>
            <p:nvSpPr>
              <p:cNvPr id="9" name="Rectangular Callout 17">
                <a:extLst>
                  <a:ext uri="{FF2B5EF4-FFF2-40B4-BE49-F238E27FC236}">
                    <a16:creationId xmlns:a16="http://schemas.microsoft.com/office/drawing/2014/main" id="{F27DACD1-B1C0-4F37-8D43-A3DE9DE589CC}"/>
                  </a:ext>
                </a:extLst>
              </p:cNvPr>
              <p:cNvSpPr>
                <a:spLocks noRot="1" noChangeAspect="1" noMove="1" noResize="1" noEditPoints="1" noAdjustHandles="1" noChangeArrowheads="1" noChangeShapeType="1" noTextEdit="1"/>
              </p:cNvSpPr>
              <p:nvPr/>
            </p:nvSpPr>
            <p:spPr>
              <a:xfrm>
                <a:off x="4763911" y="3974867"/>
                <a:ext cx="1544369" cy="436452"/>
              </a:xfrm>
              <a:prstGeom prst="wedgeRectCallout">
                <a:avLst>
                  <a:gd name="adj1" fmla="val -89025"/>
                  <a:gd name="adj2" fmla="val -18641"/>
                </a:avLst>
              </a:prstGeom>
              <a:blipFill>
                <a:blip r:embed="rId5"/>
                <a:stretch>
                  <a:fillRect b="-108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ular Callout 9">
                <a:extLst>
                  <a:ext uri="{FF2B5EF4-FFF2-40B4-BE49-F238E27FC236}">
                    <a16:creationId xmlns:a16="http://schemas.microsoft.com/office/drawing/2014/main" id="{D15828E2-E8DA-4892-A44D-3CC31BC017D3}"/>
                  </a:ext>
                </a:extLst>
              </p:cNvPr>
              <p:cNvSpPr/>
              <p:nvPr/>
            </p:nvSpPr>
            <p:spPr>
              <a:xfrm>
                <a:off x="5376388" y="2082489"/>
                <a:ext cx="3153560" cy="852010"/>
              </a:xfrm>
              <a:prstGeom prst="wedgeRectCallout">
                <a:avLst>
                  <a:gd name="adj1" fmla="val -67232"/>
                  <a:gd name="adj2" fmla="val 387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m:t>
                    </m:r>
                    <m:r>
                      <m:rPr>
                        <m:sty m:val="p"/>
                      </m:rPr>
                      <a:rPr lang="en-CA" sz="2000" i="1" dirty="0" smtClean="0">
                        <a:latin typeface="Cambria Math" panose="02040503050406030204" pitchFamily="18" charset="0"/>
                      </a:rPr>
                      <m:t>log</m:t>
                    </m:r>
                    <m:r>
                      <a:rPr lang="en-CA" sz="2000" i="1" dirty="0" smtClean="0">
                        <a:latin typeface="Cambria Math" panose="02040503050406030204" pitchFamily="18" charset="0"/>
                      </a:rPr>
                      <m:t>⁡</m:t>
                    </m:r>
                    <m:r>
                      <a:rPr lang="en-US" sz="2000" b="0" i="1" dirty="0" smtClean="0">
                        <a:latin typeface="Cambria Math" panose="02040503050406030204" pitchFamily="18" charset="0"/>
                      </a:rPr>
                      <m:t>𝑆</m:t>
                    </m:r>
                    <m:r>
                      <a:rPr lang="en-CA" sz="2000" i="1" dirty="0" smtClean="0">
                        <a:latin typeface="Cambria Math" panose="02040503050406030204" pitchFamily="18" charset="0"/>
                      </a:rPr>
                      <m:t>)</m:t>
                    </m:r>
                  </m:oMath>
                </a14:m>
                <a:r>
                  <a:rPr lang="en-CA" sz="2000" dirty="0"/>
                  <a:t> where</a:t>
                </a:r>
                <a:br>
                  <a:rPr lang="en-US" sz="2000" b="0" i="1" dirty="0">
                    <a:latin typeface="Cambria Math" panose="02040503050406030204" pitchFamily="18" charset="0"/>
                  </a:rPr>
                </a:br>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oMath>
                </a14:m>
                <a:r>
                  <a:rPr lang="en-CA" sz="2000" dirty="0"/>
                  <a:t> size(priority queue)</a:t>
                </a:r>
              </a:p>
            </p:txBody>
          </p:sp>
        </mc:Choice>
        <mc:Fallback xmlns="">
          <p:sp>
            <p:nvSpPr>
              <p:cNvPr id="12" name="Rectangular Callout 9">
                <a:extLst>
                  <a:ext uri="{FF2B5EF4-FFF2-40B4-BE49-F238E27FC236}">
                    <a16:creationId xmlns:a16="http://schemas.microsoft.com/office/drawing/2014/main" id="{D15828E2-E8DA-4892-A44D-3CC31BC017D3}"/>
                  </a:ext>
                </a:extLst>
              </p:cNvPr>
              <p:cNvSpPr>
                <a:spLocks noRot="1" noChangeAspect="1" noMove="1" noResize="1" noEditPoints="1" noAdjustHandles="1" noChangeArrowheads="1" noChangeShapeType="1" noTextEdit="1"/>
              </p:cNvSpPr>
              <p:nvPr/>
            </p:nvSpPr>
            <p:spPr>
              <a:xfrm>
                <a:off x="5376388" y="2082489"/>
                <a:ext cx="3153560" cy="852010"/>
              </a:xfrm>
              <a:prstGeom prst="wedgeRectCallout">
                <a:avLst>
                  <a:gd name="adj1" fmla="val -67232"/>
                  <a:gd name="adj2" fmla="val 38748"/>
                </a:avLst>
              </a:prstGeom>
              <a:blipFill>
                <a:blip r:embed="rId6"/>
                <a:stretch>
                  <a:fillRect b="-354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ular Callout 12">
                <a:extLst>
                  <a:ext uri="{FF2B5EF4-FFF2-40B4-BE49-F238E27FC236}">
                    <a16:creationId xmlns:a16="http://schemas.microsoft.com/office/drawing/2014/main" id="{B93345D6-40ED-4C90-81F3-C535E0E2C17F}"/>
                  </a:ext>
                </a:extLst>
              </p:cNvPr>
              <p:cNvSpPr/>
              <p:nvPr/>
            </p:nvSpPr>
            <p:spPr>
              <a:xfrm>
                <a:off x="7586271" y="2891096"/>
                <a:ext cx="1078995" cy="399947"/>
              </a:xfrm>
              <a:prstGeom prst="wedgeRectCallout">
                <a:avLst>
                  <a:gd name="adj1" fmla="val -38857"/>
                  <a:gd name="adj2" fmla="val 182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(1)</m:t>
                      </m:r>
                    </m:oMath>
                  </m:oMathPara>
                </a14:m>
                <a:endParaRPr lang="en-CA" sz="2000" dirty="0"/>
              </a:p>
            </p:txBody>
          </p:sp>
        </mc:Choice>
        <mc:Fallback xmlns="">
          <p:sp>
            <p:nvSpPr>
              <p:cNvPr id="13" name="Rectangular Callout 12">
                <a:extLst>
                  <a:ext uri="{FF2B5EF4-FFF2-40B4-BE49-F238E27FC236}">
                    <a16:creationId xmlns:a16="http://schemas.microsoft.com/office/drawing/2014/main" id="{B93345D6-40ED-4C90-81F3-C535E0E2C17F}"/>
                  </a:ext>
                </a:extLst>
              </p:cNvPr>
              <p:cNvSpPr>
                <a:spLocks noRot="1" noChangeAspect="1" noMove="1" noResize="1" noEditPoints="1" noAdjustHandles="1" noChangeArrowheads="1" noChangeShapeType="1" noTextEdit="1"/>
              </p:cNvSpPr>
              <p:nvPr/>
            </p:nvSpPr>
            <p:spPr>
              <a:xfrm>
                <a:off x="7586271" y="2891096"/>
                <a:ext cx="1078995" cy="399947"/>
              </a:xfrm>
              <a:prstGeom prst="wedgeRectCallout">
                <a:avLst>
                  <a:gd name="adj1" fmla="val -38857"/>
                  <a:gd name="adj2" fmla="val 18251"/>
                </a:avLst>
              </a:prstGeom>
              <a:blipFill>
                <a:blip r:embed="rId7"/>
                <a:stretch>
                  <a:fillRect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9">
                <a:extLst>
                  <a:ext uri="{FF2B5EF4-FFF2-40B4-BE49-F238E27FC236}">
                    <a16:creationId xmlns:a16="http://schemas.microsoft.com/office/drawing/2014/main" id="{76397314-4F04-4E18-9A32-47584DAA4CE2}"/>
                  </a:ext>
                </a:extLst>
              </p:cNvPr>
              <p:cNvSpPr/>
              <p:nvPr/>
            </p:nvSpPr>
            <p:spPr>
              <a:xfrm>
                <a:off x="8259955" y="4193093"/>
                <a:ext cx="3726635" cy="488237"/>
              </a:xfrm>
              <a:prstGeom prst="wedgeRectCallout">
                <a:avLst>
                  <a:gd name="adj1" fmla="val -40916"/>
                  <a:gd name="adj2" fmla="val 25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Total </a:t>
                </a:r>
                <a14:m>
                  <m:oMath xmlns:m="http://schemas.openxmlformats.org/officeDocument/2006/math">
                    <m:r>
                      <m:rPr>
                        <m:sty m:val="p"/>
                      </m:rPr>
                      <a:rPr lang="en-CA" sz="2000" b="0" i="0" smtClean="0">
                        <a:latin typeface="Cambria Math" panose="02040503050406030204" pitchFamily="18" charset="0"/>
                      </a:rPr>
                      <m:t>Θ</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𝑛</m:t>
                            </m:r>
                          </m:e>
                        </m:func>
                      </m:e>
                    </m:d>
                    <m:r>
                      <a:rPr lang="en-CA" sz="2000" b="0" i="1" smtClean="0">
                        <a:latin typeface="Cambria Math" panose="02040503050406030204" pitchFamily="18" charset="0"/>
                      </a:rPr>
                      <m:t>+</m:t>
                    </m:r>
                    <m:r>
                      <m:rPr>
                        <m:sty m:val="p"/>
                      </m:rPr>
                      <a:rPr lang="en-CA" sz="2000" b="0" i="0" smtClean="0">
                        <a:latin typeface="Cambria Math" panose="02040503050406030204" pitchFamily="18" charset="0"/>
                      </a:rPr>
                      <m:t>Θ</m:t>
                    </m:r>
                    <m:r>
                      <a:rPr lang="en-CA" sz="2000" b="0" i="1" smtClean="0">
                        <a:latin typeface="Cambria Math" panose="02040503050406030204" pitchFamily="18" charset="0"/>
                      </a:rPr>
                      <m:t>(</m:t>
                    </m:r>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𝐷</m:t>
                        </m:r>
                      </m:e>
                    </m:func>
                    <m:r>
                      <a:rPr lang="en-CA" sz="2000" b="0" i="1" smtClean="0">
                        <a:latin typeface="Cambria Math" panose="02040503050406030204" pitchFamily="18" charset="0"/>
                      </a:rPr>
                      <m:t>)</m:t>
                    </m:r>
                  </m:oMath>
                </a14:m>
                <a:endParaRPr lang="en-CA" sz="2000" dirty="0"/>
              </a:p>
            </p:txBody>
          </p:sp>
        </mc:Choice>
        <mc:Fallback xmlns="">
          <p:sp>
            <p:nvSpPr>
              <p:cNvPr id="14" name="Rectangular Callout 9">
                <a:extLst>
                  <a:ext uri="{FF2B5EF4-FFF2-40B4-BE49-F238E27FC236}">
                    <a16:creationId xmlns:a16="http://schemas.microsoft.com/office/drawing/2014/main" id="{76397314-4F04-4E18-9A32-47584DAA4CE2}"/>
                  </a:ext>
                </a:extLst>
              </p:cNvPr>
              <p:cNvSpPr>
                <a:spLocks noRot="1" noChangeAspect="1" noMove="1" noResize="1" noEditPoints="1" noAdjustHandles="1" noChangeArrowheads="1" noChangeShapeType="1" noTextEdit="1"/>
              </p:cNvSpPr>
              <p:nvPr/>
            </p:nvSpPr>
            <p:spPr>
              <a:xfrm>
                <a:off x="8259955" y="4193093"/>
                <a:ext cx="3726635" cy="488237"/>
              </a:xfrm>
              <a:prstGeom prst="wedgeRectCallout">
                <a:avLst>
                  <a:gd name="adj1" fmla="val -40916"/>
                  <a:gd name="adj2" fmla="val 25333"/>
                </a:avLst>
              </a:prstGeom>
              <a:blipFill>
                <a:blip r:embed="rId8"/>
                <a:stretch>
                  <a:fillRect b="-109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ular Callout 9">
                <a:extLst>
                  <a:ext uri="{FF2B5EF4-FFF2-40B4-BE49-F238E27FC236}">
                    <a16:creationId xmlns:a16="http://schemas.microsoft.com/office/drawing/2014/main" id="{0F012BF6-9EF4-44C9-AE28-5564B77D9C71}"/>
                  </a:ext>
                </a:extLst>
              </p:cNvPr>
              <p:cNvSpPr/>
              <p:nvPr/>
            </p:nvSpPr>
            <p:spPr>
              <a:xfrm>
                <a:off x="8259955" y="4681330"/>
                <a:ext cx="3726635" cy="488237"/>
              </a:xfrm>
              <a:prstGeom prst="wedgeRectCallout">
                <a:avLst>
                  <a:gd name="adj1" fmla="val -40916"/>
                  <a:gd name="adj2" fmla="val 25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Since </a:t>
                </a:r>
                <a14:m>
                  <m:oMath xmlns:m="http://schemas.openxmlformats.org/officeDocument/2006/math">
                    <m:r>
                      <a:rPr lang="en-CA" sz="2000" b="0" i="1" smtClean="0">
                        <a:latin typeface="Cambria Math" panose="02040503050406030204" pitchFamily="18" charset="0"/>
                      </a:rPr>
                      <m:t>𝑛</m:t>
                    </m:r>
                    <m:r>
                      <a:rPr lang="en-CA" sz="2000" b="0" i="1" smtClean="0">
                        <a:latin typeface="Cambria Math" panose="02040503050406030204" pitchFamily="18" charset="0"/>
                      </a:rPr>
                      <m:t>≥</m:t>
                    </m:r>
                    <m:r>
                      <a:rPr lang="en-CA" sz="2000" b="0" i="1" smtClean="0">
                        <a:latin typeface="Cambria Math" panose="02040503050406030204" pitchFamily="18" charset="0"/>
                      </a:rPr>
                      <m:t>𝐷</m:t>
                    </m:r>
                  </m:oMath>
                </a14:m>
                <a:r>
                  <a:rPr lang="en-CA" sz="2000" dirty="0"/>
                  <a:t>, </a:t>
                </a:r>
                <a14:m>
                  <m:oMath xmlns:m="http://schemas.openxmlformats.org/officeDocument/2006/math">
                    <m:r>
                      <m:rPr>
                        <m:sty m:val="p"/>
                      </m:rPr>
                      <a:rPr lang="en-CA" sz="2000" b="0" i="0" smtClean="0">
                        <a:latin typeface="Cambria Math" panose="02040503050406030204" pitchFamily="18" charset="0"/>
                      </a:rPr>
                      <m:t>Θ</m:t>
                    </m:r>
                    <m:r>
                      <a:rPr lang="en-CA" sz="2000" b="0" i="1" smtClean="0">
                        <a:latin typeface="Cambria Math" panose="02040503050406030204" pitchFamily="18" charset="0"/>
                      </a:rPr>
                      <m:t>(</m:t>
                    </m:r>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𝑛</m:t>
                        </m:r>
                      </m:e>
                    </m:func>
                    <m:r>
                      <a:rPr lang="en-CA" sz="2000" b="0" i="1" smtClean="0">
                        <a:latin typeface="Cambria Math" panose="02040503050406030204" pitchFamily="18" charset="0"/>
                      </a:rPr>
                      <m:t>)</m:t>
                    </m:r>
                  </m:oMath>
                </a14:m>
                <a:endParaRPr lang="en-CA" sz="2000" dirty="0"/>
              </a:p>
            </p:txBody>
          </p:sp>
        </mc:Choice>
        <mc:Fallback xmlns="">
          <p:sp>
            <p:nvSpPr>
              <p:cNvPr id="15" name="Rectangular Callout 9">
                <a:extLst>
                  <a:ext uri="{FF2B5EF4-FFF2-40B4-BE49-F238E27FC236}">
                    <a16:creationId xmlns:a16="http://schemas.microsoft.com/office/drawing/2014/main" id="{0F012BF6-9EF4-44C9-AE28-5564B77D9C71}"/>
                  </a:ext>
                </a:extLst>
              </p:cNvPr>
              <p:cNvSpPr>
                <a:spLocks noRot="1" noChangeAspect="1" noMove="1" noResize="1" noEditPoints="1" noAdjustHandles="1" noChangeArrowheads="1" noChangeShapeType="1" noTextEdit="1"/>
              </p:cNvSpPr>
              <p:nvPr/>
            </p:nvSpPr>
            <p:spPr>
              <a:xfrm>
                <a:off x="8259955" y="4681330"/>
                <a:ext cx="3726635" cy="488237"/>
              </a:xfrm>
              <a:prstGeom prst="wedgeRectCallout">
                <a:avLst>
                  <a:gd name="adj1" fmla="val -40916"/>
                  <a:gd name="adj2" fmla="val 25333"/>
                </a:avLst>
              </a:prstGeom>
              <a:blipFill>
                <a:blip r:embed="rId9"/>
                <a:stretch>
                  <a:fillRect b="-10976"/>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F39025C-7826-5046-EAC1-C16C00F7D945}"/>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35665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083D-2F2D-B32B-1E0E-0138091DACDD}"/>
              </a:ext>
            </a:extLst>
          </p:cNvPr>
          <p:cNvSpPr>
            <a:spLocks noGrp="1"/>
          </p:cNvSpPr>
          <p:nvPr>
            <p:ph type="title"/>
          </p:nvPr>
        </p:nvSpPr>
        <p:spPr/>
        <p:txBody>
          <a:bodyPr/>
          <a:lstStyle/>
          <a:p>
            <a:r>
              <a:rPr lang="en-CA" dirty="0"/>
              <a:t>Dynamic Programming</a:t>
            </a:r>
          </a:p>
        </p:txBody>
      </p:sp>
      <p:sp>
        <p:nvSpPr>
          <p:cNvPr id="3" name="Text Placeholder 2">
            <a:extLst>
              <a:ext uri="{FF2B5EF4-FFF2-40B4-BE49-F238E27FC236}">
                <a16:creationId xmlns:a16="http://schemas.microsoft.com/office/drawing/2014/main" id="{69184DA3-4756-639F-6A99-C8112BD81362}"/>
              </a:ext>
            </a:extLst>
          </p:cNvPr>
          <p:cNvSpPr>
            <a:spLocks noGrp="1"/>
          </p:cNvSpPr>
          <p:nvPr>
            <p:ph type="body" idx="1"/>
          </p:nvPr>
        </p:nvSpPr>
        <p:spPr/>
        <p:txBody>
          <a:bodyPr/>
          <a:lstStyle/>
          <a:p>
            <a:r>
              <a:rPr lang="en-CA" dirty="0"/>
              <a:t>What?</a:t>
            </a:r>
          </a:p>
        </p:txBody>
      </p:sp>
      <p:sp>
        <p:nvSpPr>
          <p:cNvPr id="4" name="Slide Number Placeholder 3">
            <a:extLst>
              <a:ext uri="{FF2B5EF4-FFF2-40B4-BE49-F238E27FC236}">
                <a16:creationId xmlns:a16="http://schemas.microsoft.com/office/drawing/2014/main" id="{2B2E55CF-2003-49C4-25E6-1FDBECD34D30}"/>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655787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 Richard Bellman - Alfred Eisenstaedt — Google Arts &amp;amp; Culture">
            <a:extLst>
              <a:ext uri="{FF2B5EF4-FFF2-40B4-BE49-F238E27FC236}">
                <a16:creationId xmlns:a16="http://schemas.microsoft.com/office/drawing/2014/main" id="{BA687254-BDC0-4896-930F-6F0739C8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455" y="0"/>
            <a:ext cx="4466013" cy="6666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2247B8-8CF7-F279-7411-78D2902DDE10}"/>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
        <p:nvSpPr>
          <p:cNvPr id="8" name="TextBox 7">
            <a:extLst>
              <a:ext uri="{FF2B5EF4-FFF2-40B4-BE49-F238E27FC236}">
                <a16:creationId xmlns:a16="http://schemas.microsoft.com/office/drawing/2014/main" id="{916A6AAA-180B-3472-3A32-DF78723BE9EB}"/>
              </a:ext>
            </a:extLst>
          </p:cNvPr>
          <p:cNvSpPr txBox="1"/>
          <p:nvPr/>
        </p:nvSpPr>
        <p:spPr>
          <a:xfrm>
            <a:off x="166598" y="1656593"/>
            <a:ext cx="6760446" cy="1754326"/>
          </a:xfrm>
          <a:prstGeom prst="rect">
            <a:avLst/>
          </a:prstGeom>
          <a:noFill/>
        </p:spPr>
        <p:txBody>
          <a:bodyPr wrap="square">
            <a:spAutoFit/>
          </a:bodyPr>
          <a:lstStyle/>
          <a:p>
            <a:r>
              <a:rPr lang="en-US" b="0" i="0" dirty="0">
                <a:solidFill>
                  <a:srgbClr val="CAC8C6"/>
                </a:solidFill>
                <a:effectLst/>
                <a:latin typeface="Arial" panose="020B0604020202020204" pitchFamily="34" charset="0"/>
              </a:rPr>
              <a:t>We had a very interesting gentleman in Washington named </a:t>
            </a:r>
            <a:r>
              <a:rPr lang="en-US" b="0" i="0" u="none" strike="noStrike" dirty="0">
                <a:solidFill>
                  <a:srgbClr val="CAC8C6"/>
                </a:solidFill>
                <a:effectLst/>
                <a:latin typeface="Arial" panose="020B0604020202020204" pitchFamily="34" charset="0"/>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a:t>
            </a:r>
            <a:r>
              <a:rPr lang="en-US" dirty="0">
                <a:solidFill>
                  <a:srgbClr val="CAC8C6"/>
                </a:solidFill>
                <a:latin typeface="Arial" panose="020B0604020202020204" pitchFamily="34" charset="0"/>
              </a:rPr>
              <a:t>”… He would turn red, and he would get violent if people used the term research in his presence. You can imagine how he felt, then, about the term mathematical.</a:t>
            </a:r>
            <a:endParaRPr lang="en-CA" dirty="0"/>
          </a:p>
        </p:txBody>
      </p:sp>
      <p:sp>
        <p:nvSpPr>
          <p:cNvPr id="10" name="TextBox 9">
            <a:extLst>
              <a:ext uri="{FF2B5EF4-FFF2-40B4-BE49-F238E27FC236}">
                <a16:creationId xmlns:a16="http://schemas.microsoft.com/office/drawing/2014/main" id="{A383C2CF-2A3E-F7ED-716D-1883B7762E85}"/>
              </a:ext>
            </a:extLst>
          </p:cNvPr>
          <p:cNvSpPr txBox="1"/>
          <p:nvPr/>
        </p:nvSpPr>
        <p:spPr>
          <a:xfrm>
            <a:off x="166598" y="901599"/>
            <a:ext cx="6647719" cy="646331"/>
          </a:xfrm>
          <a:prstGeom prst="rect">
            <a:avLst/>
          </a:prstGeom>
          <a:noFill/>
        </p:spPr>
        <p:txBody>
          <a:bodyPr wrap="square">
            <a:spAutoFit/>
          </a:bodyPr>
          <a:lstStyle/>
          <a:p>
            <a:r>
              <a:rPr lang="en-US" b="0" i="0" dirty="0">
                <a:solidFill>
                  <a:srgbClr val="CAC8C6"/>
                </a:solidFill>
                <a:effectLst/>
                <a:latin typeface="Arial" panose="020B0604020202020204" pitchFamily="34" charset="0"/>
              </a:rPr>
              <a:t>Where did the name, dynamic programming, come from? The 1950s were not good years for mathematical research.</a:t>
            </a:r>
            <a:endParaRPr lang="en-CA" dirty="0"/>
          </a:p>
        </p:txBody>
      </p:sp>
      <p:sp>
        <p:nvSpPr>
          <p:cNvPr id="12" name="TextBox 11">
            <a:extLst>
              <a:ext uri="{FF2B5EF4-FFF2-40B4-BE49-F238E27FC236}">
                <a16:creationId xmlns:a16="http://schemas.microsoft.com/office/drawing/2014/main" id="{A680C405-1214-4F93-6329-C44ADBF94E58}"/>
              </a:ext>
            </a:extLst>
          </p:cNvPr>
          <p:cNvSpPr txBox="1"/>
          <p:nvPr/>
        </p:nvSpPr>
        <p:spPr>
          <a:xfrm>
            <a:off x="166599" y="3513759"/>
            <a:ext cx="7057479" cy="2308324"/>
          </a:xfrm>
          <a:prstGeom prst="rect">
            <a:avLst/>
          </a:prstGeom>
          <a:noFill/>
        </p:spPr>
        <p:txBody>
          <a:bodyPr wrap="square">
            <a:spAutoFit/>
          </a:bodyPr>
          <a:lstStyle/>
          <a:p>
            <a:r>
              <a:rPr lang="en-US" b="0" i="0" dirty="0">
                <a:solidFill>
                  <a:srgbClr val="CAC8C6"/>
                </a:solidFill>
                <a:effectLst/>
                <a:latin typeface="Arial" panose="020B0604020202020204" pitchFamily="34" charset="0"/>
              </a:rPr>
              <a:t>I felt I had to do something to shield Wilson … from the fact that I was really doing mathematics…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a:t>
            </a:r>
            <a:endParaRPr lang="en-CA" dirty="0"/>
          </a:p>
        </p:txBody>
      </p:sp>
      <p:sp>
        <p:nvSpPr>
          <p:cNvPr id="14" name="TextBox 13">
            <a:extLst>
              <a:ext uri="{FF2B5EF4-FFF2-40B4-BE49-F238E27FC236}">
                <a16:creationId xmlns:a16="http://schemas.microsoft.com/office/drawing/2014/main" id="{12067911-326F-205C-DE32-18A8C142034E}"/>
              </a:ext>
            </a:extLst>
          </p:cNvPr>
          <p:cNvSpPr txBox="1"/>
          <p:nvPr/>
        </p:nvSpPr>
        <p:spPr>
          <a:xfrm>
            <a:off x="102532" y="167794"/>
            <a:ext cx="7121546" cy="646331"/>
          </a:xfrm>
          <a:prstGeom prst="rect">
            <a:avLst/>
          </a:prstGeom>
          <a:noFill/>
        </p:spPr>
        <p:txBody>
          <a:bodyPr wrap="square">
            <a:spAutoFit/>
          </a:bodyPr>
          <a:lstStyle/>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a:t>
            </a:r>
            <a:br>
              <a:rPr lang="en-US" b="0" i="1" dirty="0">
                <a:solidFill>
                  <a:srgbClr val="CAC8C6"/>
                </a:solidFill>
                <a:effectLst/>
                <a:latin typeface="Arial" panose="020B0604020202020204" pitchFamily="34" charset="0"/>
              </a:rPr>
            </a:br>
            <a:r>
              <a:rPr lang="en-US" b="0" i="1" dirty="0">
                <a:solidFill>
                  <a:srgbClr val="CAC8C6"/>
                </a:solidFill>
                <a:effectLst/>
                <a:latin typeface="Arial" panose="020B0604020202020204" pitchFamily="34" charset="0"/>
              </a:rPr>
              <a:t>(1984, excerpts from page 159)</a:t>
            </a:r>
            <a:endParaRPr lang="en-US" b="0" i="0" dirty="0">
              <a:solidFill>
                <a:srgbClr val="CAC8C6"/>
              </a:solidFill>
              <a:effectLst/>
              <a:latin typeface="Arial" panose="020B0604020202020204" pitchFamily="34" charset="0"/>
            </a:endParaRPr>
          </a:p>
        </p:txBody>
      </p:sp>
      <p:sp>
        <p:nvSpPr>
          <p:cNvPr id="7" name="Rectangle 6"/>
          <p:cNvSpPr/>
          <p:nvPr/>
        </p:nvSpPr>
        <p:spPr>
          <a:xfrm>
            <a:off x="8778767" y="97903"/>
            <a:ext cx="3246634" cy="1078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“Bottom-up recursion” might also a reasonable name, as we’ll see…</a:t>
            </a:r>
            <a:endParaRPr lang="en-CA" dirty="0"/>
          </a:p>
        </p:txBody>
      </p:sp>
      <p:sp>
        <p:nvSpPr>
          <p:cNvPr id="16" name="TextBox 15">
            <a:extLst>
              <a:ext uri="{FF2B5EF4-FFF2-40B4-BE49-F238E27FC236}">
                <a16:creationId xmlns:a16="http://schemas.microsoft.com/office/drawing/2014/main" id="{6A6FB836-DD93-8E05-8D3E-4D9271359AFF}"/>
              </a:ext>
            </a:extLst>
          </p:cNvPr>
          <p:cNvSpPr txBox="1"/>
          <p:nvPr/>
        </p:nvSpPr>
        <p:spPr>
          <a:xfrm>
            <a:off x="166598" y="5979581"/>
            <a:ext cx="7057478" cy="646331"/>
          </a:xfrm>
          <a:prstGeom prst="rect">
            <a:avLst/>
          </a:prstGeom>
          <a:noFill/>
        </p:spPr>
        <p:txBody>
          <a:bodyPr wrap="square">
            <a:spAutoFit/>
          </a:bodyPr>
          <a:lstStyle/>
          <a:p>
            <a:r>
              <a:rPr lang="en-US" b="0" i="0" dirty="0">
                <a:solidFill>
                  <a:srgbClr val="CAC8C6"/>
                </a:solidFill>
                <a:effectLst/>
                <a:latin typeface="Arial" panose="020B0604020202020204" pitchFamily="34" charset="0"/>
              </a:rPr>
              <a:t>I thought dynamic programming was a good name.</a:t>
            </a:r>
            <a:br>
              <a:rPr lang="en-US" b="0" i="0" dirty="0">
                <a:solidFill>
                  <a:srgbClr val="CAC8C6"/>
                </a:solidFill>
                <a:effectLst/>
                <a:latin typeface="Arial" panose="020B0604020202020204" pitchFamily="34" charset="0"/>
              </a:rPr>
            </a:br>
            <a:r>
              <a:rPr lang="en-US" b="0" i="0" dirty="0">
                <a:solidFill>
                  <a:srgbClr val="CAC8C6"/>
                </a:solidFill>
                <a:effectLst/>
                <a:latin typeface="Arial" panose="020B0604020202020204" pitchFamily="34" charset="0"/>
              </a:rPr>
              <a:t>It was something not even a Congressman could object to.</a:t>
            </a:r>
            <a:endParaRPr lang="en-CA" dirty="0"/>
          </a:p>
        </p:txBody>
      </p:sp>
    </p:spTree>
    <p:extLst>
      <p:ext uri="{BB962C8B-B14F-4D97-AF65-F5344CB8AC3E}">
        <p14:creationId xmlns:p14="http://schemas.microsoft.com/office/powerpoint/2010/main" val="566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fontScale="90000"/>
          </a:bodyPr>
          <a:lstStyle/>
          <a:p>
            <a:r>
              <a:rPr lang="en-CA" dirty="0"/>
              <a:t>Computing Fibonacci numbers </a:t>
            </a:r>
            <a:r>
              <a:rPr lang="en-CA" b="1" u="sng" dirty="0"/>
              <a:t>inefficiently</a:t>
            </a:r>
            <a:br>
              <a:rPr lang="en-CA" b="1" u="sng" dirty="0"/>
            </a:br>
            <a:r>
              <a:rPr lang="en-CA" sz="2200" b="1" dirty="0"/>
              <a:t>A </a:t>
            </a:r>
            <a:r>
              <a:rPr lang="en-CA" sz="2200" b="1" dirty="0">
                <a:solidFill>
                  <a:srgbClr val="FFFF00"/>
                </a:solidFill>
              </a:rPr>
              <a:t>Toy</a:t>
            </a:r>
            <a:r>
              <a:rPr lang="en-CA" sz="2200" b="1" dirty="0"/>
              <a:t> example to compare D&amp;C to dynamic programming</a:t>
            </a:r>
            <a:endParaRPr lang="en-CA" b="1" u="sng" dirty="0"/>
          </a:p>
        </p:txBody>
      </p:sp>
      <p:pic>
        <p:nvPicPr>
          <p:cNvPr id="5" name="Picture 2" descr="Fibonacci Pigeons | mathblag">
            <a:extLst>
              <a:ext uri="{FF2B5EF4-FFF2-40B4-BE49-F238E27FC236}">
                <a16:creationId xmlns:a16="http://schemas.microsoft.com/office/drawing/2014/main" id="{CE660317-3871-4A10-A7A4-204C22317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042" y="1742587"/>
            <a:ext cx="8005607" cy="475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5F157-00C2-4ADB-82D9-E98A641CD594}"/>
              </a:ext>
            </a:extLst>
          </p:cNvPr>
          <p:cNvPicPr>
            <a:picLocks noChangeAspect="1"/>
          </p:cNvPicPr>
          <p:nvPr/>
        </p:nvPicPr>
        <p:blipFill>
          <a:blip r:embed="rId3"/>
          <a:stretch>
            <a:fillRect/>
          </a:stretch>
        </p:blipFill>
        <p:spPr>
          <a:xfrm>
            <a:off x="495135" y="1556510"/>
            <a:ext cx="7105020" cy="101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7E8F68BD-043E-99B9-C9B8-88AA020D1505}"/>
              </a:ext>
            </a:extLst>
          </p:cNvPr>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1446570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D5-3BCE-4FF4-803A-C3962539D8EE}"/>
              </a:ext>
            </a:extLst>
          </p:cNvPr>
          <p:cNvSpPr>
            <a:spLocks noGrp="1"/>
          </p:cNvSpPr>
          <p:nvPr>
            <p:ph type="title"/>
          </p:nvPr>
        </p:nvSpPr>
        <p:spPr/>
        <p:txBody>
          <a:bodyPr/>
          <a:lstStyle/>
          <a:p>
            <a:r>
              <a:rPr lang="en-CA" dirty="0"/>
              <a:t>Runtime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49D95F-1941-478B-A56E-217107FDCE9B}"/>
                  </a:ext>
                </a:extLst>
              </p:cNvPr>
              <p:cNvSpPr>
                <a:spLocks noGrp="1"/>
              </p:cNvSpPr>
              <p:nvPr>
                <p:ph idx="1"/>
              </p:nvPr>
            </p:nvSpPr>
            <p:spPr>
              <a:xfrm>
                <a:off x="1141413" y="1236373"/>
                <a:ext cx="7792916" cy="4968787"/>
              </a:xfrm>
            </p:spPr>
            <p:txBody>
              <a:bodyPr>
                <a:normAutofit fontScale="92500"/>
              </a:bodyPr>
              <a:lstStyle/>
              <a:p>
                <a:r>
                  <a:rPr lang="en-CA" b="1" dirty="0"/>
                  <a:t>In unit cost model</a:t>
                </a:r>
              </a:p>
              <a:p>
                <a:pPr lvl="1"/>
                <a:r>
                  <a:rPr lang="en-CA" b="1" dirty="0">
                    <a:solidFill>
                      <a:srgbClr val="FFFF00"/>
                    </a:solidFill>
                  </a:rPr>
                  <a:t>(UNREALISTIC!)</a:t>
                </a:r>
                <a:endParaRPr lang="en-CA" dirty="0">
                  <a:solidFill>
                    <a:srgbClr val="FFFF00"/>
                  </a:solidFill>
                </a:endParaRPr>
              </a:p>
              <a:p>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r>
                      <a:rPr lang="en-CA" b="0" i="1" smtClean="0">
                        <a:latin typeface="Cambria Math" panose="02040503050406030204" pitchFamily="18" charset="0"/>
                      </a:rPr>
                      <m:t>𝑂</m:t>
                    </m:r>
                    <m:r>
                      <a:rPr lang="en-CA" b="0" i="1" smtClean="0">
                        <a:latin typeface="Cambria Math" panose="02040503050406030204" pitchFamily="18" charset="0"/>
                      </a:rPr>
                      <m:t>(1)</m:t>
                    </m:r>
                  </m:oMath>
                </a14:m>
                <a:endParaRPr lang="en-CA" dirty="0"/>
              </a:p>
              <a:p>
                <a:pPr lvl="1"/>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≥2</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r>
                      <a:rPr lang="en-CA" b="0" i="1" smtClean="0">
                        <a:latin typeface="Cambria Math" panose="02040503050406030204" pitchFamily="18" charset="0"/>
                      </a:rPr>
                      <m:t>𝑂</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oMath>
                </a14:m>
                <a:endParaRPr lang="en-CA" b="0" dirty="0"/>
              </a:p>
              <a:p>
                <a:pPr lvl="1"/>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≤2</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𝑂</m:t>
                    </m:r>
                    <m:r>
                      <a:rPr lang="en-CA" b="0" i="1" smtClean="0">
                        <a:latin typeface="Cambria Math" panose="02040503050406030204" pitchFamily="18" charset="0"/>
                      </a:rPr>
                      <m:t>(1)</m:t>
                    </m:r>
                  </m:oMath>
                </a14:m>
                <a:endParaRPr lang="en-CA" dirty="0"/>
              </a:p>
              <a:p>
                <a:r>
                  <a:rPr lang="en-CA" dirty="0"/>
                  <a:t>n/2 levels of recursion for the first expression</a:t>
                </a:r>
              </a:p>
              <a:p>
                <a:r>
                  <a:rPr lang="en-CA" dirty="0"/>
                  <a:t>n levels for the second expression</a:t>
                </a:r>
              </a:p>
              <a:p>
                <a:r>
                  <a:rPr lang="en-CA" dirty="0"/>
                  <a:t>Work doubles at each level</a:t>
                </a:r>
              </a:p>
              <a:p>
                <a14:m>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is certainly in </a:t>
                </a:r>
                <a14:m>
                  <m:oMath xmlns:m="http://schemas.openxmlformats.org/officeDocument/2006/math">
                    <m:r>
                      <a:rPr lang="en-CA" b="1" i="0" smtClean="0">
                        <a:solidFill>
                          <a:srgbClr val="FFFF00"/>
                        </a:solidFill>
                        <a:latin typeface="Cambria Math" panose="02040503050406030204" pitchFamily="18" charset="0"/>
                      </a:rPr>
                      <m:t>𝛀</m:t>
                    </m:r>
                    <m:r>
                      <a:rPr lang="en-CA" b="0" i="1" smtClean="0">
                        <a:solidFill>
                          <a:srgbClr val="FFFF00"/>
                        </a:solidFill>
                        <a:latin typeface="Cambria Math" panose="02040503050406030204" pitchFamily="18" charset="0"/>
                      </a:rPr>
                      <m:t>(</m:t>
                    </m:r>
                    <m:sSup>
                      <m:sSupPr>
                        <m:ctrlPr>
                          <a:rPr lang="en-CA" b="1" i="1" smtClean="0">
                            <a:solidFill>
                              <a:srgbClr val="FFFF00"/>
                            </a:solidFill>
                            <a:latin typeface="Cambria Math" panose="02040503050406030204" pitchFamily="18" charset="0"/>
                          </a:rPr>
                        </m:ctrlPr>
                      </m:sSupPr>
                      <m:e>
                        <m:r>
                          <a:rPr lang="en-CA" b="1" i="1" smtClean="0">
                            <a:solidFill>
                              <a:srgbClr val="FFFF00"/>
                            </a:solidFill>
                            <a:latin typeface="Cambria Math" panose="02040503050406030204" pitchFamily="18" charset="0"/>
                          </a:rPr>
                          <m:t>𝟐</m:t>
                        </m:r>
                      </m:e>
                      <m:sup>
                        <m:r>
                          <a:rPr lang="en-CA" b="1" i="1" smtClean="0">
                            <a:solidFill>
                              <a:srgbClr val="FFFF00"/>
                            </a:solidFill>
                            <a:latin typeface="Cambria Math" panose="02040503050406030204" pitchFamily="18" charset="0"/>
                          </a:rPr>
                          <m:t>𝒏</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𝟐</m:t>
                        </m:r>
                      </m:sup>
                    </m:sSup>
                    <m:r>
                      <a:rPr lang="en-CA" b="1" i="1" smtClean="0">
                        <a:solidFill>
                          <a:srgbClr val="FFFF00"/>
                        </a:solidFill>
                        <a:latin typeface="Cambria Math" panose="02040503050406030204" pitchFamily="18" charset="0"/>
                      </a:rPr>
                      <m:t>)</m:t>
                    </m:r>
                  </m:oMath>
                </a14:m>
                <a:r>
                  <a:rPr lang="en-CA" b="1" dirty="0"/>
                  <a:t> and </a:t>
                </a:r>
                <a14:m>
                  <m:oMath xmlns:m="http://schemas.openxmlformats.org/officeDocument/2006/math">
                    <m:r>
                      <a:rPr lang="en-CA" b="1" i="1" smtClean="0">
                        <a:solidFill>
                          <a:srgbClr val="FFFF00"/>
                        </a:solidFill>
                        <a:latin typeface="Cambria Math" panose="02040503050406030204" pitchFamily="18" charset="0"/>
                      </a:rPr>
                      <m:t>𝑶</m:t>
                    </m:r>
                    <m:r>
                      <a:rPr lang="en-CA" b="1" i="1" smtClean="0">
                        <a:solidFill>
                          <a:srgbClr val="FFFF00"/>
                        </a:solidFill>
                        <a:latin typeface="Cambria Math" panose="02040503050406030204" pitchFamily="18" charset="0"/>
                      </a:rPr>
                      <m:t>(</m:t>
                    </m:r>
                    <m:sSup>
                      <m:sSupPr>
                        <m:ctrlPr>
                          <a:rPr lang="en-CA" b="1" i="1" smtClean="0">
                            <a:solidFill>
                              <a:srgbClr val="FFFF00"/>
                            </a:solidFill>
                            <a:latin typeface="Cambria Math" panose="02040503050406030204" pitchFamily="18" charset="0"/>
                          </a:rPr>
                        </m:ctrlPr>
                      </m:sSupPr>
                      <m:e>
                        <m:r>
                          <a:rPr lang="en-CA" b="1" i="1" smtClean="0">
                            <a:solidFill>
                              <a:srgbClr val="FFFF00"/>
                            </a:solidFill>
                            <a:latin typeface="Cambria Math" panose="02040503050406030204" pitchFamily="18" charset="0"/>
                          </a:rPr>
                          <m:t>𝟐</m:t>
                        </m:r>
                      </m:e>
                      <m:sup>
                        <m:r>
                          <a:rPr lang="en-CA" b="1" i="1" smtClean="0">
                            <a:solidFill>
                              <a:srgbClr val="FFFF00"/>
                            </a:solidFill>
                            <a:latin typeface="Cambria Math" panose="02040503050406030204" pitchFamily="18" charset="0"/>
                          </a:rPr>
                          <m:t>𝒏</m:t>
                        </m:r>
                      </m:sup>
                    </m:sSup>
                    <m:r>
                      <a:rPr lang="en-CA" b="1" i="1" smtClean="0">
                        <a:solidFill>
                          <a:srgbClr val="FFFF00"/>
                        </a:solidFill>
                        <a:latin typeface="Cambria Math" panose="02040503050406030204" pitchFamily="18" charset="0"/>
                      </a:rPr>
                      <m:t>)</m:t>
                    </m:r>
                  </m:oMath>
                </a14:m>
                <a:endParaRPr lang="en-CA" b="1" dirty="0"/>
              </a:p>
            </p:txBody>
          </p:sp>
        </mc:Choice>
        <mc:Fallback xmlns="">
          <p:sp>
            <p:nvSpPr>
              <p:cNvPr id="3" name="Content Placeholder 2">
                <a:extLst>
                  <a:ext uri="{FF2B5EF4-FFF2-40B4-BE49-F238E27FC236}">
                    <a16:creationId xmlns:a16="http://schemas.microsoft.com/office/drawing/2014/main" id="{6649D95F-1941-478B-A56E-217107FDCE9B}"/>
                  </a:ext>
                </a:extLst>
              </p:cNvPr>
              <p:cNvSpPr>
                <a:spLocks noGrp="1" noRot="1" noChangeAspect="1" noMove="1" noResize="1" noEditPoints="1" noAdjustHandles="1" noChangeArrowheads="1" noChangeShapeType="1" noTextEdit="1"/>
              </p:cNvSpPr>
              <p:nvPr>
                <p:ph idx="1"/>
              </p:nvPr>
            </p:nvSpPr>
            <p:spPr>
              <a:xfrm>
                <a:off x="1141413" y="1236373"/>
                <a:ext cx="7792916" cy="4968787"/>
              </a:xfrm>
              <a:blipFill>
                <a:blip r:embed="rId2"/>
                <a:stretch>
                  <a:fillRect l="-1798" t="-1472"/>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AF09733B-A1E8-42DE-BFE8-833506BFD968}"/>
              </a:ext>
            </a:extLst>
          </p:cNvPr>
          <p:cNvPicPr>
            <a:picLocks noChangeAspect="1"/>
          </p:cNvPicPr>
          <p:nvPr/>
        </p:nvPicPr>
        <p:blipFill>
          <a:blip r:embed="rId3"/>
          <a:stretch>
            <a:fillRect/>
          </a:stretch>
        </p:blipFill>
        <p:spPr>
          <a:xfrm>
            <a:off x="4833218" y="1236373"/>
            <a:ext cx="7105020" cy="101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peech Bubble: Rectangle 10">
            <a:extLst>
              <a:ext uri="{FF2B5EF4-FFF2-40B4-BE49-F238E27FC236}">
                <a16:creationId xmlns:a16="http://schemas.microsoft.com/office/drawing/2014/main" id="{95354807-CB7C-4571-B6BF-E8FBF6533334}"/>
              </a:ext>
            </a:extLst>
          </p:cNvPr>
          <p:cNvSpPr/>
          <p:nvPr/>
        </p:nvSpPr>
        <p:spPr>
          <a:xfrm>
            <a:off x="7220925" y="2385239"/>
            <a:ext cx="4019107" cy="706001"/>
          </a:xfrm>
          <a:prstGeom prst="wedgeRectCallout">
            <a:avLst>
              <a:gd name="adj1" fmla="val -64219"/>
              <a:gd name="adj2" fmla="val -17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O(1) would change in the bit complexity model</a:t>
            </a:r>
          </a:p>
        </p:txBody>
      </p:sp>
      <p:sp>
        <p:nvSpPr>
          <p:cNvPr id="4" name="Slide Number Placeholder 3">
            <a:extLst>
              <a:ext uri="{FF2B5EF4-FFF2-40B4-BE49-F238E27FC236}">
                <a16:creationId xmlns:a16="http://schemas.microsoft.com/office/drawing/2014/main" id="{A9AFE32C-708A-6827-B636-5A84EDB3E5BD}"/>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39851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5D554-5345-41AA-8EF8-3564A2AD0949}"/>
              </a:ext>
            </a:extLst>
          </p:cNvPr>
          <p:cNvPicPr>
            <a:picLocks noChangeAspect="1"/>
          </p:cNvPicPr>
          <p:nvPr/>
        </p:nvPicPr>
        <p:blipFill>
          <a:blip r:embed="rId3"/>
          <a:stretch>
            <a:fillRect/>
          </a:stretch>
        </p:blipFill>
        <p:spPr>
          <a:xfrm>
            <a:off x="4890976" y="1028384"/>
            <a:ext cx="7156137" cy="4936227"/>
          </a:xfrm>
          <a:prstGeom prst="rect">
            <a:avLst/>
          </a:prstGeom>
        </p:spPr>
      </p:pic>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a:bodyPr>
          <a:lstStyle/>
          <a:p>
            <a:r>
              <a:rPr lang="en-CA" dirty="0"/>
              <a:t>Why is this SO slow?</a:t>
            </a:r>
            <a:endParaRPr lang="en-CA" b="1" u="sng" dirty="0"/>
          </a:p>
        </p:txBody>
      </p:sp>
      <p:sp>
        <p:nvSpPr>
          <p:cNvPr id="7" name="Content Placeholder 2">
            <a:extLst>
              <a:ext uri="{FF2B5EF4-FFF2-40B4-BE49-F238E27FC236}">
                <a16:creationId xmlns:a16="http://schemas.microsoft.com/office/drawing/2014/main" id="{EDF7952A-5ACB-4DBB-8B19-069E01A8FCDD}"/>
              </a:ext>
            </a:extLst>
          </p:cNvPr>
          <p:cNvSpPr>
            <a:spLocks noGrp="1"/>
          </p:cNvSpPr>
          <p:nvPr>
            <p:ph idx="1"/>
          </p:nvPr>
        </p:nvSpPr>
        <p:spPr>
          <a:xfrm>
            <a:off x="1141413" y="1236373"/>
            <a:ext cx="3749563" cy="4968787"/>
          </a:xfrm>
        </p:spPr>
        <p:txBody>
          <a:bodyPr>
            <a:normAutofit/>
          </a:bodyPr>
          <a:lstStyle/>
          <a:p>
            <a:r>
              <a:rPr lang="en-CA" dirty="0"/>
              <a:t>Subproblems have LOTS of overlap!</a:t>
            </a:r>
          </a:p>
          <a:p>
            <a:r>
              <a:rPr lang="en-CA" dirty="0"/>
              <a:t>Every subtree on the right appears on the left</a:t>
            </a:r>
          </a:p>
          <a:p>
            <a:r>
              <a:rPr lang="en-CA" dirty="0"/>
              <a:t>… recursively …</a:t>
            </a:r>
          </a:p>
          <a:p>
            <a:r>
              <a:rPr lang="en-CA" dirty="0"/>
              <a:t>Each subtree is computed </a:t>
            </a:r>
            <a:r>
              <a:rPr lang="en-CA" b="1" dirty="0"/>
              <a:t>exponentially</a:t>
            </a:r>
            <a:r>
              <a:rPr lang="en-CA" dirty="0"/>
              <a:t> often in its depth</a:t>
            </a:r>
          </a:p>
        </p:txBody>
      </p:sp>
      <p:sp>
        <p:nvSpPr>
          <p:cNvPr id="2" name="Rectangle 1">
            <a:extLst>
              <a:ext uri="{FF2B5EF4-FFF2-40B4-BE49-F238E27FC236}">
                <a16:creationId xmlns:a16="http://schemas.microsoft.com/office/drawing/2014/main" id="{AD318D84-C207-48B5-812E-1341C885317E}"/>
              </a:ext>
            </a:extLst>
          </p:cNvPr>
          <p:cNvSpPr/>
          <p:nvPr/>
        </p:nvSpPr>
        <p:spPr>
          <a:xfrm>
            <a:off x="5435364" y="4610277"/>
            <a:ext cx="2241343" cy="126740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F938226-5F95-4CD4-BF11-CA78780F6DEC}"/>
              </a:ext>
            </a:extLst>
          </p:cNvPr>
          <p:cNvSpPr/>
          <p:nvPr/>
        </p:nvSpPr>
        <p:spPr>
          <a:xfrm>
            <a:off x="9730209" y="3784482"/>
            <a:ext cx="2241343" cy="126740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B9E0246-1C33-49B2-B641-31D7B1220D7B}"/>
              </a:ext>
            </a:extLst>
          </p:cNvPr>
          <p:cNvSpPr/>
          <p:nvPr/>
        </p:nvSpPr>
        <p:spPr>
          <a:xfrm>
            <a:off x="5613283" y="5104337"/>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F6C697E-E004-4AE6-A0FC-1A3926F22706}"/>
              </a:ext>
            </a:extLst>
          </p:cNvPr>
          <p:cNvSpPr/>
          <p:nvPr/>
        </p:nvSpPr>
        <p:spPr>
          <a:xfrm>
            <a:off x="7781616" y="4665212"/>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A7FA64A-8A85-44E4-A8A2-34AC3AE2E45A}"/>
              </a:ext>
            </a:extLst>
          </p:cNvPr>
          <p:cNvSpPr/>
          <p:nvPr/>
        </p:nvSpPr>
        <p:spPr>
          <a:xfrm>
            <a:off x="9966322" y="4223606"/>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Process 12">
            <a:extLst>
              <a:ext uri="{FF2B5EF4-FFF2-40B4-BE49-F238E27FC236}">
                <a16:creationId xmlns:a16="http://schemas.microsoft.com/office/drawing/2014/main" id="{EA253EC4-4F17-4EA3-82BC-327B2630E9FB}"/>
              </a:ext>
            </a:extLst>
          </p:cNvPr>
          <p:cNvSpPr/>
          <p:nvPr/>
        </p:nvSpPr>
        <p:spPr>
          <a:xfrm>
            <a:off x="6441953" y="5987867"/>
            <a:ext cx="4506931" cy="64880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This </a:t>
            </a:r>
            <a:r>
              <a:rPr lang="en-US" b="1" dirty="0"/>
              <a:t>overlap </a:t>
            </a:r>
            <a:r>
              <a:rPr lang="en-US" dirty="0"/>
              <a:t>suggests dynamic programming may be able to help!</a:t>
            </a:r>
            <a:endParaRPr lang="en-CA" dirty="0"/>
          </a:p>
        </p:txBody>
      </p:sp>
      <p:sp>
        <p:nvSpPr>
          <p:cNvPr id="3" name="Slide Number Placeholder 2">
            <a:extLst>
              <a:ext uri="{FF2B5EF4-FFF2-40B4-BE49-F238E27FC236}">
                <a16:creationId xmlns:a16="http://schemas.microsoft.com/office/drawing/2014/main" id="{5F23E9FC-8F7D-89A0-37D8-D270B58EA0C0}"/>
              </a:ext>
            </a:extLst>
          </p:cNvPr>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821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8A99B-22B2-46A1-BFD8-4DCB2DB74DF3}"/>
              </a:ext>
            </a:extLst>
          </p:cNvPr>
          <p:cNvPicPr>
            <a:picLocks noChangeAspect="1"/>
          </p:cNvPicPr>
          <p:nvPr/>
        </p:nvPicPr>
        <p:blipFill>
          <a:blip r:embed="rId2"/>
          <a:stretch>
            <a:fillRect/>
          </a:stretch>
        </p:blipFill>
        <p:spPr>
          <a:xfrm>
            <a:off x="424251" y="0"/>
            <a:ext cx="9176916" cy="5607010"/>
          </a:xfrm>
          <a:prstGeom prst="rect">
            <a:avLst/>
          </a:prstGeom>
        </p:spPr>
      </p:pic>
      <p:sp>
        <p:nvSpPr>
          <p:cNvPr id="2" name="Rectangle 1">
            <a:extLst>
              <a:ext uri="{FF2B5EF4-FFF2-40B4-BE49-F238E27FC236}">
                <a16:creationId xmlns:a16="http://schemas.microsoft.com/office/drawing/2014/main" id="{144E199D-9C34-4AD0-AEF2-2FC38D37A6D3}"/>
              </a:ext>
            </a:extLst>
          </p:cNvPr>
          <p:cNvSpPr/>
          <p:nvPr/>
        </p:nvSpPr>
        <p:spPr>
          <a:xfrm>
            <a:off x="493350" y="1701209"/>
            <a:ext cx="5269497" cy="43380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solidFill>
                  <a:srgbClr val="FFFFFF"/>
                </a:solidFill>
              </a:rPr>
              <a:t>(Optimal) Recursive Structure</a:t>
            </a:r>
          </a:p>
        </p:txBody>
      </p:sp>
      <p:sp>
        <p:nvSpPr>
          <p:cNvPr id="6" name="Slide Number Placeholder 5">
            <a:extLst>
              <a:ext uri="{FF2B5EF4-FFF2-40B4-BE49-F238E27FC236}">
                <a16:creationId xmlns:a16="http://schemas.microsoft.com/office/drawing/2014/main" id="{5FB60C64-AE87-E1CF-07DF-826A20097993}"/>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260312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044D5-8B51-4FA8-B969-7B54C6C0C17B}"/>
              </a:ext>
            </a:extLst>
          </p:cNvPr>
          <p:cNvPicPr>
            <a:picLocks noChangeAspect="1"/>
          </p:cNvPicPr>
          <p:nvPr/>
        </p:nvPicPr>
        <p:blipFill>
          <a:blip r:embed="rId3"/>
          <a:stretch>
            <a:fillRect/>
          </a:stretch>
        </p:blipFill>
        <p:spPr>
          <a:xfrm>
            <a:off x="503729" y="51036"/>
            <a:ext cx="9071866" cy="5921822"/>
          </a:xfrm>
          <a:prstGeom prst="rect">
            <a:avLst/>
          </a:prstGeom>
        </p:spPr>
      </p:pic>
      <p:sp>
        <p:nvSpPr>
          <p:cNvPr id="2" name="Slide Number Placeholder 1">
            <a:extLst>
              <a:ext uri="{FF2B5EF4-FFF2-40B4-BE49-F238E27FC236}">
                <a16:creationId xmlns:a16="http://schemas.microsoft.com/office/drawing/2014/main" id="{5A2BF223-2AEF-ED34-D5AE-4234F170E06F}"/>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2384469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474F-D4FE-422A-8D5C-380062BE1DDF}"/>
              </a:ext>
            </a:extLst>
          </p:cNvPr>
          <p:cNvSpPr>
            <a:spLocks noGrp="1"/>
          </p:cNvSpPr>
          <p:nvPr>
            <p:ph type="title"/>
          </p:nvPr>
        </p:nvSpPr>
        <p:spPr>
          <a:xfrm>
            <a:off x="1141413" y="-2"/>
            <a:ext cx="9905998" cy="688992"/>
          </a:xfrm>
        </p:spPr>
        <p:txBody>
          <a:bodyPr>
            <a:noAutofit/>
          </a:bodyPr>
          <a:lstStyle/>
          <a:p>
            <a:r>
              <a:rPr lang="en-CA" sz="3200" dirty="0"/>
              <a:t>Solving Fib using Dynamic Programming</a:t>
            </a:r>
            <a:endParaRPr lang="en-CA" sz="20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A2B580-EED4-401C-8F32-EF89AE46EFB3}"/>
                  </a:ext>
                </a:extLst>
              </p:cNvPr>
              <p:cNvSpPr>
                <a:spLocks noGrp="1"/>
              </p:cNvSpPr>
              <p:nvPr>
                <p:ph idx="1"/>
              </p:nvPr>
            </p:nvSpPr>
            <p:spPr>
              <a:xfrm>
                <a:off x="1141413" y="727267"/>
                <a:ext cx="9905998" cy="5541689"/>
              </a:xfrm>
            </p:spPr>
            <p:txBody>
              <a:bodyPr>
                <a:normAutofit fontScale="85000" lnSpcReduction="10000"/>
              </a:bodyPr>
              <a:lstStyle/>
              <a:p>
                <a:r>
                  <a:rPr lang="en-CA" dirty="0"/>
                  <a:t>(Optimal) Recursive Structure</a:t>
                </a:r>
              </a:p>
              <a:p>
                <a:pPr lvl="1"/>
                <a:r>
                  <a:rPr lang="en-CA" dirty="0"/>
                  <a:t>Solution to </a:t>
                </a:r>
                <a14:m>
                  <m:oMath xmlns:m="http://schemas.openxmlformats.org/officeDocument/2006/math">
                    <m:r>
                      <a:rPr lang="en-CA" b="0" i="1" smtClean="0">
                        <a:latin typeface="Cambria Math" panose="02040503050406030204" pitchFamily="18" charset="0"/>
                      </a:rPr>
                      <m:t>𝑛</m:t>
                    </m:r>
                  </m:oMath>
                </a14:m>
                <a:r>
                  <a:rPr lang="en-CA" dirty="0"/>
                  <a:t>-</a:t>
                </a:r>
                <a:r>
                  <a:rPr lang="en-CA" dirty="0" err="1"/>
                  <a:t>th</a:t>
                </a:r>
                <a:r>
                  <a:rPr lang="en-CA" dirty="0"/>
                  <a:t> Fibonacci number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can be expressed</a:t>
                </a:r>
                <a:br>
                  <a:rPr lang="en-CA" dirty="0"/>
                </a:br>
                <a:r>
                  <a:rPr lang="en-CA" dirty="0"/>
                  <a:t>as the addition of smaller Fibonacci numbers</a:t>
                </a:r>
              </a:p>
              <a:p>
                <a:pPr lvl="1"/>
                <a:r>
                  <a:rPr lang="en-CA" dirty="0"/>
                  <a:t>No notion of </a:t>
                </a:r>
                <a:r>
                  <a:rPr lang="en-CA" b="1" dirty="0"/>
                  <a:t>optimality </a:t>
                </a:r>
                <a:r>
                  <a:rPr lang="en-CA" dirty="0"/>
                  <a:t>for this particular problem</a:t>
                </a:r>
              </a:p>
              <a:p>
                <a:r>
                  <a:rPr lang="en-CA" dirty="0"/>
                  <a:t>Define Subproblems</a:t>
                </a:r>
              </a:p>
              <a:p>
                <a:pPr lvl="1"/>
                <a:r>
                  <a:rPr lang="en-CA" dirty="0"/>
                  <a:t>The set subproblems that will be combined to obtain </a:t>
                </a:r>
                <a14:m>
                  <m:oMath xmlns:m="http://schemas.openxmlformats.org/officeDocument/2006/math">
                    <m:r>
                      <a:rPr lang="en-CA" b="0" i="1" smtClean="0">
                        <a:latin typeface="Cambria Math" panose="02040503050406030204" pitchFamily="18" charset="0"/>
                      </a:rPr>
                      <m:t>𝐹𝑖𝑏</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is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oMath>
                </a14:m>
                <a:endParaRPr lang="en-CA" dirty="0"/>
              </a:p>
              <a:p>
                <a:pPr lvl="1"/>
                <a14:m>
                  <m:oMath xmlns:m="http://schemas.openxmlformats.org/officeDocument/2006/math">
                    <m:r>
                      <a:rPr lang="en-CA" b="0" i="1" smtClean="0">
                        <a:latin typeface="Cambria Math" panose="02040503050406030204" pitchFamily="18" charset="0"/>
                      </a:rPr>
                      <m:t>𝑆</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0</m:t>
                        </m:r>
                      </m:e>
                    </m:d>
                    <m:r>
                      <a:rPr lang="en-CA" b="0" i="1" smtClean="0">
                        <a:latin typeface="Cambria Math" panose="02040503050406030204" pitchFamily="18" charset="0"/>
                      </a:rPr>
                      <m:t>, </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r>
                      <a:rPr lang="en-CA" b="0" i="1" smtClean="0">
                        <a:latin typeface="Cambria Math" panose="02040503050406030204" pitchFamily="18" charset="0"/>
                      </a:rPr>
                      <m:t>, …, </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oMath>
                </a14:m>
                <a:endParaRPr lang="en-CA" dirty="0"/>
              </a:p>
              <a:p>
                <a:r>
                  <a:rPr lang="en-CA" dirty="0"/>
                  <a:t>Recurrence Relation</a:t>
                </a:r>
              </a:p>
              <a:p>
                <a:pPr lvl="1"/>
                <a:endParaRPr lang="en-CA" dirty="0"/>
              </a:p>
              <a:p>
                <a:r>
                  <a:rPr lang="en-CA" dirty="0"/>
                  <a:t>Computing (Optimal) Solutions</a:t>
                </a:r>
              </a:p>
              <a:p>
                <a:pPr lvl="1"/>
                <a:r>
                  <a:rPr lang="en-CA" dirty="0"/>
                  <a:t>Create </a:t>
                </a:r>
                <a:r>
                  <a:rPr lang="en-CA" b="1" dirty="0"/>
                  <a:t>table f[1..n]</a:t>
                </a:r>
                <a:r>
                  <a:rPr lang="en-CA" dirty="0"/>
                  <a:t> and compute its entries </a:t>
                </a:r>
                <a:r>
                  <a:rPr lang="en-CA" b="1" dirty="0"/>
                  <a:t>“bottom-up”</a:t>
                </a:r>
              </a:p>
            </p:txBody>
          </p:sp>
        </mc:Choice>
        <mc:Fallback xmlns="">
          <p:sp>
            <p:nvSpPr>
              <p:cNvPr id="3" name="Content Placeholder 2">
                <a:extLst>
                  <a:ext uri="{FF2B5EF4-FFF2-40B4-BE49-F238E27FC236}">
                    <a16:creationId xmlns:a16="http://schemas.microsoft.com/office/drawing/2014/main" id="{60A2B580-EED4-401C-8F32-EF89AE46EFB3}"/>
                  </a:ext>
                </a:extLst>
              </p:cNvPr>
              <p:cNvSpPr>
                <a:spLocks noGrp="1" noRot="1" noChangeAspect="1" noMove="1" noResize="1" noEditPoints="1" noAdjustHandles="1" noChangeArrowheads="1" noChangeShapeType="1" noTextEdit="1"/>
              </p:cNvSpPr>
              <p:nvPr>
                <p:ph idx="1"/>
              </p:nvPr>
            </p:nvSpPr>
            <p:spPr>
              <a:xfrm>
                <a:off x="1141413" y="727267"/>
                <a:ext cx="9905998" cy="5541689"/>
              </a:xfrm>
              <a:blipFill>
                <a:blip r:embed="rId2"/>
                <a:stretch>
                  <a:fillRect l="-1292" t="-1870" b="-7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AD35F109-0C51-4335-A4BC-CF7A2829DD02}"/>
                  </a:ext>
                </a:extLst>
              </p:cNvPr>
              <p:cNvSpPr/>
              <p:nvPr/>
            </p:nvSpPr>
            <p:spPr>
              <a:xfrm>
                <a:off x="4682578" y="4260201"/>
                <a:ext cx="3965793" cy="924551"/>
              </a:xfrm>
              <a:prstGeom prst="wedgeRectCallout">
                <a:avLst>
                  <a:gd name="adj1" fmla="val -16076"/>
                  <a:gd name="adj2" fmla="val 40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≥2</m:t>
                              </m:r>
                            </m:e>
                            <m:e>
                              <m:r>
                                <a:rPr lang="en-US" b="0" i="1" smtClean="0">
                                  <a:latin typeface="Cambria Math" panose="02040503050406030204" pitchFamily="18" charset="0"/>
                                </a:rPr>
                                <m:t>1                                     :</m:t>
                              </m:r>
                              <m:r>
                                <a:rPr lang="en-US" b="0" i="1" smtClean="0">
                                  <a:latin typeface="Cambria Math" panose="02040503050406030204" pitchFamily="18" charset="0"/>
                                </a:rPr>
                                <m:t>𝑖</m:t>
                              </m:r>
                              <m:r>
                                <a:rPr lang="en-US" b="0" i="1" smtClean="0">
                                  <a:latin typeface="Cambria Math" panose="02040503050406030204" pitchFamily="18" charset="0"/>
                                </a:rPr>
                                <m:t>=1</m:t>
                              </m:r>
                            </m:e>
                            <m:e>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=0</m:t>
                              </m:r>
                            </m:e>
                          </m:eqArr>
                        </m:e>
                      </m:d>
                    </m:oMath>
                  </m:oMathPara>
                </a14:m>
                <a:endParaRPr lang="en-US" dirty="0"/>
              </a:p>
            </p:txBody>
          </p:sp>
        </mc:Choice>
        <mc:Fallback xmlns="">
          <p:sp>
            <p:nvSpPr>
              <p:cNvPr id="4" name="Speech Bubble: Rectangle 3">
                <a:extLst>
                  <a:ext uri="{FF2B5EF4-FFF2-40B4-BE49-F238E27FC236}">
                    <a16:creationId xmlns:a16="http://schemas.microsoft.com/office/drawing/2014/main" id="{AD35F109-0C51-4335-A4BC-CF7A2829DD02}"/>
                  </a:ext>
                </a:extLst>
              </p:cNvPr>
              <p:cNvSpPr>
                <a:spLocks noRot="1" noChangeAspect="1" noMove="1" noResize="1" noEditPoints="1" noAdjustHandles="1" noChangeArrowheads="1" noChangeShapeType="1" noTextEdit="1"/>
              </p:cNvSpPr>
              <p:nvPr/>
            </p:nvSpPr>
            <p:spPr>
              <a:xfrm>
                <a:off x="4682578" y="4260201"/>
                <a:ext cx="3965793" cy="924551"/>
              </a:xfrm>
              <a:prstGeom prst="wedgeRectCallout">
                <a:avLst>
                  <a:gd name="adj1" fmla="val -16076"/>
                  <a:gd name="adj2" fmla="val 40789"/>
                </a:avLst>
              </a:prstGeom>
              <a:blipFill>
                <a:blip r:embed="rId3"/>
                <a:stretch>
                  <a:fillRect/>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62783C77-E23E-A4F4-5457-9A367E4C9874}"/>
              </a:ext>
            </a:extLst>
          </p:cNvPr>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709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2E04-0259-4AB3-A6F2-A624B26A2063}"/>
              </a:ext>
            </a:extLst>
          </p:cNvPr>
          <p:cNvSpPr>
            <a:spLocks noGrp="1"/>
          </p:cNvSpPr>
          <p:nvPr>
            <p:ph type="title"/>
          </p:nvPr>
        </p:nvSpPr>
        <p:spPr/>
        <p:txBody>
          <a:bodyPr/>
          <a:lstStyle/>
          <a:p>
            <a:r>
              <a:rPr lang="en-CA" dirty="0"/>
              <a:t>Filling the table “Bottom-up”</a:t>
            </a:r>
          </a:p>
        </p:txBody>
      </p:sp>
      <p:sp>
        <p:nvSpPr>
          <p:cNvPr id="3" name="Content Placeholder 2">
            <a:extLst>
              <a:ext uri="{FF2B5EF4-FFF2-40B4-BE49-F238E27FC236}">
                <a16:creationId xmlns:a16="http://schemas.microsoft.com/office/drawing/2014/main" id="{0A4854C1-9C3F-4725-BAD1-4DFCBBC2EC48}"/>
              </a:ext>
            </a:extLst>
          </p:cNvPr>
          <p:cNvSpPr>
            <a:spLocks noGrp="1"/>
          </p:cNvSpPr>
          <p:nvPr>
            <p:ph idx="1"/>
          </p:nvPr>
        </p:nvSpPr>
        <p:spPr>
          <a:xfrm>
            <a:off x="1141413" y="1236374"/>
            <a:ext cx="7194513" cy="4597756"/>
          </a:xfrm>
        </p:spPr>
        <p:txBody>
          <a:bodyPr>
            <a:normAutofit fontScale="92500" lnSpcReduction="10000"/>
          </a:bodyPr>
          <a:lstStyle/>
          <a:p>
            <a:r>
              <a:rPr lang="en-CA" dirty="0"/>
              <a:t>Key idea:</a:t>
            </a:r>
          </a:p>
          <a:p>
            <a:pPr lvl="1"/>
            <a:r>
              <a:rPr lang="en-CA" dirty="0"/>
              <a:t>When computing a table entry</a:t>
            </a:r>
          </a:p>
          <a:p>
            <a:pPr lvl="1"/>
            <a:r>
              <a:rPr lang="en-CA" dirty="0"/>
              <a:t>Must have </a:t>
            </a:r>
            <a:r>
              <a:rPr lang="en-CA" b="1" dirty="0"/>
              <a:t>already computed</a:t>
            </a:r>
            <a:br>
              <a:rPr lang="en-CA" b="1" dirty="0"/>
            </a:br>
            <a:r>
              <a:rPr lang="en-CA" dirty="0"/>
              <a:t>the </a:t>
            </a:r>
            <a:r>
              <a:rPr lang="en-CA" b="1" dirty="0"/>
              <a:t>entries </a:t>
            </a:r>
            <a:r>
              <a:rPr lang="en-CA" dirty="0"/>
              <a:t>it depends on!</a:t>
            </a:r>
          </a:p>
          <a:p>
            <a:r>
              <a:rPr lang="en-CA" dirty="0"/>
              <a:t>Dependencies</a:t>
            </a:r>
          </a:p>
          <a:p>
            <a:pPr lvl="1"/>
            <a:r>
              <a:rPr lang="en-CA" dirty="0"/>
              <a:t>Extract directly from recurrence</a:t>
            </a:r>
          </a:p>
          <a:p>
            <a:pPr lvl="1"/>
            <a:r>
              <a:rPr lang="en-CA" dirty="0"/>
              <a:t>Entry n depends on n-1 and n-2</a:t>
            </a:r>
          </a:p>
          <a:p>
            <a:r>
              <a:rPr lang="en-CA" b="1" dirty="0"/>
              <a:t>Computing entries in order 1..n</a:t>
            </a:r>
            <a:br>
              <a:rPr lang="en-CA" b="1" dirty="0"/>
            </a:br>
            <a:r>
              <a:rPr lang="en-CA" dirty="0"/>
              <a:t>guarantees n-1 and n-2 are already computed when we compute n</a:t>
            </a:r>
          </a:p>
        </p:txBody>
      </p:sp>
      <p:pic>
        <p:nvPicPr>
          <p:cNvPr id="3074" name="Picture 2" descr="Pigeon mimics squirrel in daily acrobatic routine hanging upside down for  snacks - Storytrender">
            <a:extLst>
              <a:ext uri="{FF2B5EF4-FFF2-40B4-BE49-F238E27FC236}">
                <a16:creationId xmlns:a16="http://schemas.microsoft.com/office/drawing/2014/main" id="{489B108F-8940-4EBF-937E-A53A92C4C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926" y="1346008"/>
            <a:ext cx="3266635" cy="4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49CA684-714D-043B-9DDE-C723DC26E330}"/>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20440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Greedy </a:t>
            </a:r>
            <a:r>
              <a:rPr lang="en-US" sz="2200" dirty="0">
                <a:solidFill>
                  <a:schemeClr val="bg1"/>
                </a:solidFill>
              </a:rPr>
              <a:t>solution</a:t>
            </a:r>
            <a:r>
              <a:rPr lang="en-US" sz="2200" b="1" dirty="0">
                <a:solidFill>
                  <a:schemeClr val="bg1"/>
                </a:solidFill>
              </a:rPr>
              <a:t> X</a:t>
            </a:r>
            <a:endParaRPr lang="en-CA" sz="2200" b="1" dirty="0">
              <a:solidFill>
                <a:schemeClr val="bg1"/>
              </a:solidFill>
            </a:endParaRPr>
          </a:p>
        </p:txBody>
      </p:sp>
      <p:sp>
        <p:nvSpPr>
          <p:cNvPr id="70" name="Rectangle 69"/>
          <p:cNvSpPr/>
          <p:nvPr/>
        </p:nvSpPr>
        <p:spPr>
          <a:xfrm>
            <a:off x="6407859" y="160111"/>
            <a:ext cx="1644650"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p:sp>
        <p:nvSpPr>
          <p:cNvPr id="71" name="Rectangle 70"/>
          <p:cNvSpPr/>
          <p:nvPr/>
        </p:nvSpPr>
        <p:spPr>
          <a:xfrm>
            <a:off x="1938648"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1</a:t>
            </a:r>
            <a:endParaRPr lang="en-CA" b="1" baseline="-25000" dirty="0"/>
          </a:p>
        </p:txBody>
      </p:sp>
      <p:sp>
        <p:nvSpPr>
          <p:cNvPr id="72" name="Rectangle 71"/>
          <p:cNvSpPr/>
          <p:nvPr/>
        </p:nvSpPr>
        <p:spPr>
          <a:xfrm>
            <a:off x="2281547" y="1487778"/>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x</a:t>
            </a:r>
            <a:r>
              <a:rPr lang="en-US" b="1" baseline="-25000" dirty="0"/>
              <a:t>2</a:t>
            </a:r>
            <a:endParaRPr lang="en-CA" b="1" baseline="-25000" dirty="0"/>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t>fraction of item in knapsack</a:t>
                </a:r>
                <a:endParaRPr lang="en-CA" dirty="0"/>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74" name="Rectangle 73"/>
          <p:cNvSpPr/>
          <p:nvPr/>
        </p:nvSpPr>
        <p:spPr>
          <a:xfrm>
            <a:off x="3945763" y="1487325"/>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x</a:t>
            </a:r>
            <a:r>
              <a:rPr lang="en-US" sz="1400" b="1" baseline="-25000" dirty="0"/>
              <a:t>j-1</a:t>
            </a:r>
            <a:endParaRPr lang="en-CA" sz="1400" dirty="0"/>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t>…</a:t>
            </a:r>
            <a:endParaRPr lang="en-CA" sz="3600" dirty="0"/>
          </a:p>
        </p:txBody>
      </p:sp>
      <p:sp>
        <p:nvSpPr>
          <p:cNvPr id="76" name="Rectangle 75"/>
          <p:cNvSpPr/>
          <p:nvPr/>
        </p:nvSpPr>
        <p:spPr>
          <a:xfrm>
            <a:off x="7310658"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77" name="Rectangle 76"/>
          <p:cNvSpPr/>
          <p:nvPr/>
        </p:nvSpPr>
        <p:spPr>
          <a:xfrm>
            <a:off x="7653557" y="150542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78" name="Rectangle 77"/>
          <p:cNvSpPr/>
          <p:nvPr/>
        </p:nvSpPr>
        <p:spPr>
          <a:xfrm>
            <a:off x="9317773" y="1504974"/>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t>…</a:t>
            </a:r>
            <a:endParaRPr lang="en-CA" sz="3600" dirty="0"/>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t>Item 1</a:t>
                </a:r>
                <a:endParaRPr lang="en-CA" dirty="0"/>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t>Item 2</a:t>
                </a:r>
                <a:endParaRPr lang="en-CA" dirty="0"/>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t>Item </a:t>
                </a:r>
                <a:r>
                  <a:rPr lang="en-US" b="1" dirty="0"/>
                  <a:t>n</a:t>
                </a:r>
                <a:endParaRPr lang="en-CA" b="1" dirty="0"/>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t>Item </a:t>
              </a:r>
              <a:r>
                <a:rPr lang="en-US" b="1" dirty="0"/>
                <a:t>j</a:t>
              </a:r>
              <a:endParaRPr lang="en-CA" b="1" dirty="0"/>
            </a:p>
          </p:txBody>
        </p:sp>
      </p:grpSp>
      <p:sp>
        <p:nvSpPr>
          <p:cNvPr id="82" name="Rectangle 81"/>
          <p:cNvSpPr/>
          <p:nvPr/>
        </p:nvSpPr>
        <p:spPr>
          <a:xfrm>
            <a:off x="9660673" y="2573175"/>
            <a:ext cx="255702" cy="3600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j</a:t>
            </a:r>
            <a:endParaRPr lang="en-CA" dirty="0">
              <a:solidFill>
                <a:schemeClr val="bg1"/>
              </a:solidFill>
            </a:endParaRPr>
          </a:p>
        </p:txBody>
      </p:sp>
      <p:sp>
        <p:nvSpPr>
          <p:cNvPr id="83" name="TextBox 82"/>
          <p:cNvSpPr txBox="1"/>
          <p:nvPr/>
        </p:nvSpPr>
        <p:spPr>
          <a:xfrm rot="16200000">
            <a:off x="10314366" y="3411519"/>
            <a:ext cx="881973" cy="369332"/>
          </a:xfrm>
          <a:prstGeom prst="rect">
            <a:avLst/>
          </a:prstGeom>
          <a:noFill/>
        </p:spPr>
        <p:txBody>
          <a:bodyPr wrap="none" rtlCol="0">
            <a:spAutoFit/>
          </a:bodyPr>
          <a:lstStyle/>
          <a:p>
            <a:r>
              <a:rPr lang="en-US" dirty="0"/>
              <a:t>Item </a:t>
            </a:r>
            <a:r>
              <a:rPr lang="en-US" b="1" dirty="0"/>
              <a:t>k</a:t>
            </a:r>
            <a:endParaRPr lang="en-CA" b="1" dirty="0"/>
          </a:p>
        </p:txBody>
      </p:sp>
      <p:sp>
        <p:nvSpPr>
          <p:cNvPr id="89" name="Rectangle 88"/>
          <p:cNvSpPr/>
          <p:nvPr/>
        </p:nvSpPr>
        <p:spPr>
          <a:xfrm>
            <a:off x="10663973" y="2244177"/>
            <a:ext cx="255702" cy="6840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k</a:t>
            </a:r>
            <a:endParaRPr lang="en-CA" dirty="0">
              <a:solidFill>
                <a:schemeClr val="bg1"/>
              </a:solidFill>
            </a:endParaRPr>
          </a:p>
        </p:txBody>
      </p:sp>
      <p:sp>
        <p:nvSpPr>
          <p:cNvPr id="92" name="TextBox 91">
            <a:extLst>
              <a:ext uri="{FF2B5EF4-FFF2-40B4-BE49-F238E27FC236}">
                <a16:creationId xmlns:a16="http://schemas.microsoft.com/office/drawing/2014/main" id="{EDAC00DC-DFB6-48CF-8DEF-3BBDC46F11C0}"/>
              </a:ext>
            </a:extLst>
          </p:cNvPr>
          <p:cNvSpPr txBox="1"/>
          <p:nvPr/>
        </p:nvSpPr>
        <p:spPr>
          <a:xfrm rot="16200000">
            <a:off x="4946825" y="3397523"/>
            <a:ext cx="881973" cy="369332"/>
          </a:xfrm>
          <a:prstGeom prst="rect">
            <a:avLst/>
          </a:prstGeom>
          <a:noFill/>
        </p:spPr>
        <p:txBody>
          <a:bodyPr wrap="none" rtlCol="0">
            <a:spAutoFit/>
          </a:bodyPr>
          <a:lstStyle/>
          <a:p>
            <a:r>
              <a:rPr lang="en-US" dirty="0"/>
              <a:t>Item </a:t>
            </a:r>
            <a:r>
              <a:rPr lang="en-US" b="1" dirty="0"/>
              <a:t>k</a:t>
            </a:r>
            <a:endParaRPr lang="en-CA" b="1" dirty="0"/>
          </a:p>
        </p:txBody>
      </p:sp>
      <p:sp>
        <p:nvSpPr>
          <p:cNvPr id="93" name="Rectangle 92">
            <a:extLst>
              <a:ext uri="{FF2B5EF4-FFF2-40B4-BE49-F238E27FC236}">
                <a16:creationId xmlns:a16="http://schemas.microsoft.com/office/drawing/2014/main" id="{EA4517EB-3503-43D8-96BF-7C8BDCADF3A8}"/>
              </a:ext>
            </a:extLst>
          </p:cNvPr>
          <p:cNvSpPr/>
          <p:nvPr/>
        </p:nvSpPr>
        <p:spPr>
          <a:xfrm>
            <a:off x="5296432" y="2544847"/>
            <a:ext cx="255702" cy="369333"/>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x</a:t>
            </a:r>
            <a:r>
              <a:rPr lang="en-US" b="1" baseline="-25000" dirty="0" err="1">
                <a:solidFill>
                  <a:schemeClr val="bg1"/>
                </a:solidFill>
              </a:rPr>
              <a:t>k</a:t>
            </a:r>
            <a:endParaRPr lang="en-CA" dirty="0">
              <a:solidFill>
                <a:schemeClr val="bg1"/>
              </a:solidFill>
            </a:endParaRPr>
          </a:p>
        </p:txBody>
      </p:sp>
      <p:sp>
        <p:nvSpPr>
          <p:cNvPr id="94" name="Rectangle 93">
            <a:extLst>
              <a:ext uri="{FF2B5EF4-FFF2-40B4-BE49-F238E27FC236}">
                <a16:creationId xmlns:a16="http://schemas.microsoft.com/office/drawing/2014/main" id="{80549AA6-4AB5-4C89-A781-7FFBB83DC0AB}"/>
              </a:ext>
            </a:extLst>
          </p:cNvPr>
          <p:cNvSpPr/>
          <p:nvPr/>
        </p:nvSpPr>
        <p:spPr>
          <a:xfrm>
            <a:off x="10684317" y="2261338"/>
            <a:ext cx="235358" cy="283509"/>
          </a:xfrm>
          <a:prstGeom prst="rect">
            <a:avLst/>
          </a:prstGeom>
          <a:noFill/>
          <a:ln w="28575">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mc:AlternateContent xmlns:mc="http://schemas.openxmlformats.org/markup-compatibility/2006" xmlns:a14="http://schemas.microsoft.com/office/drawing/2010/main">
        <mc:Choice Requires="a14">
          <p:sp>
            <p:nvSpPr>
              <p:cNvPr id="98" name="Rectangular Callout 90">
                <a:extLst>
                  <a:ext uri="{FF2B5EF4-FFF2-40B4-BE49-F238E27FC236}">
                    <a16:creationId xmlns:a16="http://schemas.microsoft.com/office/drawing/2014/main" id="{89A954AA-744E-48FB-AFDA-75792A609221}"/>
                  </a:ext>
                </a:extLst>
              </p:cNvPr>
              <p:cNvSpPr/>
              <p:nvPr/>
            </p:nvSpPr>
            <p:spPr>
              <a:xfrm>
                <a:off x="8214086" y="486625"/>
                <a:ext cx="3852605" cy="553378"/>
              </a:xfrm>
              <a:prstGeom prst="wedgeRectCallout">
                <a:avLst>
                  <a:gd name="adj1" fmla="val 17249"/>
                  <a:gd name="adj2" fmla="val 26385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Suppose </a:t>
                </a:r>
                <a14:m>
                  <m:oMath xmlns:m="http://schemas.openxmlformats.org/officeDocument/2006/math">
                    <m:r>
                      <a:rPr lang="en-US" b="1" i="1" smtClean="0">
                        <a:solidFill>
                          <a:srgbClr val="000000"/>
                        </a:solidFill>
                        <a:latin typeface="Cambria Math" panose="02040503050406030204" pitchFamily="18" charset="0"/>
                      </a:rPr>
                      <m:t>𝜹</m:t>
                    </m:r>
                    <m:r>
                      <a:rPr lang="en-US" i="1">
                        <a:solidFill>
                          <a:srgbClr val="000000"/>
                        </a:solidFill>
                        <a:latin typeface="Cambria Math" panose="02040503050406030204" pitchFamily="18" charset="0"/>
                      </a:rPr>
                      <m:t>=</m:t>
                    </m:r>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𝒘</m:t>
                        </m:r>
                      </m:e>
                      <m:sub>
                        <m:r>
                          <a:rPr lang="en-CA" b="1" i="1">
                            <a:solidFill>
                              <a:srgbClr val="000000"/>
                            </a:solidFill>
                            <a:latin typeface="Cambria Math" panose="02040503050406030204" pitchFamily="18" charset="0"/>
                          </a:rPr>
                          <m:t>𝒌</m:t>
                        </m:r>
                      </m:sub>
                    </m:sSub>
                    <m:d>
                      <m:dPr>
                        <m:ctrlPr>
                          <a:rPr lang="en-CA" b="1" i="1">
                            <a:solidFill>
                              <a:srgbClr val="C00000"/>
                            </a:solidFill>
                            <a:latin typeface="Cambria Math" panose="02040503050406030204" pitchFamily="18" charset="0"/>
                          </a:rPr>
                        </m:ctrlPr>
                      </m:dPr>
                      <m:e>
                        <m:sSub>
                          <m:sSubPr>
                            <m:ctrlPr>
                              <a:rPr lang="en-CA" b="1" i="1">
                                <a:solidFill>
                                  <a:srgbClr val="C00000"/>
                                </a:solidFill>
                                <a:latin typeface="Cambria Math" panose="02040503050406030204" pitchFamily="18" charset="0"/>
                              </a:rPr>
                            </m:ctrlPr>
                          </m:sSubPr>
                          <m:e>
                            <m:r>
                              <a:rPr lang="en-CA" b="1" i="1">
                                <a:solidFill>
                                  <a:srgbClr val="C00000"/>
                                </a:solidFill>
                                <a:latin typeface="Cambria Math" panose="02040503050406030204" pitchFamily="18" charset="0"/>
                              </a:rPr>
                              <m:t>𝒚</m:t>
                            </m:r>
                          </m:e>
                          <m:sub>
                            <m:r>
                              <a:rPr lang="en-CA" b="1" i="1">
                                <a:solidFill>
                                  <a:srgbClr val="C00000"/>
                                </a:solidFill>
                                <a:latin typeface="Cambria Math" panose="02040503050406030204" pitchFamily="18" charset="0"/>
                              </a:rPr>
                              <m:t>𝒌</m:t>
                            </m:r>
                          </m:sub>
                        </m:sSub>
                        <m:r>
                          <a:rPr lang="en-CA" b="1" i="1">
                            <a:solidFill>
                              <a:srgbClr val="C00000"/>
                            </a:solidFill>
                            <a:latin typeface="Cambria Math" panose="02040503050406030204" pitchFamily="18" charset="0"/>
                          </a:rPr>
                          <m:t>−</m:t>
                        </m:r>
                        <m:sSub>
                          <m:sSubPr>
                            <m:ctrlPr>
                              <a:rPr lang="en-CA" b="1" i="1">
                                <a:solidFill>
                                  <a:srgbClr val="C00000"/>
                                </a:solidFill>
                                <a:latin typeface="Cambria Math" panose="02040503050406030204" pitchFamily="18" charset="0"/>
                              </a:rPr>
                            </m:ctrlPr>
                          </m:sSubPr>
                          <m:e>
                            <m:r>
                              <a:rPr lang="en-CA" b="1" i="1">
                                <a:solidFill>
                                  <a:srgbClr val="C00000"/>
                                </a:solidFill>
                                <a:latin typeface="Cambria Math" panose="02040503050406030204" pitchFamily="18" charset="0"/>
                              </a:rPr>
                              <m:t>𝒙</m:t>
                            </m:r>
                          </m:e>
                          <m:sub>
                            <m:r>
                              <a:rPr lang="en-CA" b="1" i="1">
                                <a:solidFill>
                                  <a:srgbClr val="C00000"/>
                                </a:solidFill>
                                <a:latin typeface="Cambria Math" panose="02040503050406030204" pitchFamily="18" charset="0"/>
                              </a:rPr>
                              <m:t>𝒌</m:t>
                            </m:r>
                          </m:sub>
                        </m:sSub>
                      </m:e>
                    </m:d>
                  </m:oMath>
                </a14:m>
                <a:endParaRPr lang="en-CA" b="1" dirty="0"/>
              </a:p>
            </p:txBody>
          </p:sp>
        </mc:Choice>
        <mc:Fallback xmlns="">
          <p:sp>
            <p:nvSpPr>
              <p:cNvPr id="98" name="Rectangular Callout 90">
                <a:extLst>
                  <a:ext uri="{FF2B5EF4-FFF2-40B4-BE49-F238E27FC236}">
                    <a16:creationId xmlns:a16="http://schemas.microsoft.com/office/drawing/2014/main" id="{89A954AA-744E-48FB-AFDA-75792A609221}"/>
                  </a:ext>
                </a:extLst>
              </p:cNvPr>
              <p:cNvSpPr>
                <a:spLocks noRot="1" noChangeAspect="1" noMove="1" noResize="1" noEditPoints="1" noAdjustHandles="1" noChangeArrowheads="1" noChangeShapeType="1" noTextEdit="1"/>
              </p:cNvSpPr>
              <p:nvPr/>
            </p:nvSpPr>
            <p:spPr>
              <a:xfrm>
                <a:off x="8214086" y="486625"/>
                <a:ext cx="3852605" cy="553378"/>
              </a:xfrm>
              <a:prstGeom prst="wedgeRectCallout">
                <a:avLst>
                  <a:gd name="adj1" fmla="val 17249"/>
                  <a:gd name="adj2" fmla="val 263854"/>
                </a:avLst>
              </a:prstGeom>
              <a:blipFill>
                <a:blip r:embed="rId2"/>
                <a:stretch>
                  <a:fillRect/>
                </a:stretch>
              </a:blipFill>
            </p:spPr>
            <p:txBody>
              <a:bodyPr/>
              <a:lstStyle/>
              <a:p>
                <a:r>
                  <a:rPr lang="en-CA">
                    <a:noFill/>
                  </a:rPr>
                  <a:t> </a:t>
                </a:r>
              </a:p>
            </p:txBody>
          </p:sp>
        </mc:Fallback>
      </mc:AlternateContent>
      <p:sp>
        <p:nvSpPr>
          <p:cNvPr id="85" name="Rectangle 84">
            <a:extLst>
              <a:ext uri="{FF2B5EF4-FFF2-40B4-BE49-F238E27FC236}">
                <a16:creationId xmlns:a16="http://schemas.microsoft.com/office/drawing/2014/main" id="{C5BEA439-27F3-4CDE-885B-DA2362D60682}"/>
              </a:ext>
            </a:extLst>
          </p:cNvPr>
          <p:cNvSpPr/>
          <p:nvPr/>
        </p:nvSpPr>
        <p:spPr>
          <a:xfrm>
            <a:off x="4309413" y="4421318"/>
            <a:ext cx="2708185"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Modified 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p:sp>
        <p:nvSpPr>
          <p:cNvPr id="87" name="Rectangle 86">
            <a:extLst>
              <a:ext uri="{FF2B5EF4-FFF2-40B4-BE49-F238E27FC236}">
                <a16:creationId xmlns:a16="http://schemas.microsoft.com/office/drawing/2014/main" id="{67DD3E23-7054-4D78-B684-9C9DDB28CFD0}"/>
              </a:ext>
            </a:extLst>
          </p:cNvPr>
          <p:cNvSpPr/>
          <p:nvPr/>
        </p:nvSpPr>
        <p:spPr>
          <a:xfrm>
            <a:off x="7310658" y="426096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88" name="Rectangle 87">
            <a:extLst>
              <a:ext uri="{FF2B5EF4-FFF2-40B4-BE49-F238E27FC236}">
                <a16:creationId xmlns:a16="http://schemas.microsoft.com/office/drawing/2014/main" id="{46640F6D-DB3F-4029-A2E5-53AACBF8D1CA}"/>
              </a:ext>
            </a:extLst>
          </p:cNvPr>
          <p:cNvSpPr/>
          <p:nvPr/>
        </p:nvSpPr>
        <p:spPr>
          <a:xfrm>
            <a:off x="7653557" y="4260967"/>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97" name="Rectangle 96">
            <a:extLst>
              <a:ext uri="{FF2B5EF4-FFF2-40B4-BE49-F238E27FC236}">
                <a16:creationId xmlns:a16="http://schemas.microsoft.com/office/drawing/2014/main" id="{28563760-A746-4CAA-9FDB-F986D8C3E49E}"/>
              </a:ext>
            </a:extLst>
          </p:cNvPr>
          <p:cNvSpPr/>
          <p:nvPr/>
        </p:nvSpPr>
        <p:spPr>
          <a:xfrm>
            <a:off x="9317773" y="4260514"/>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99" name="TextBox 98">
            <a:extLst>
              <a:ext uri="{FF2B5EF4-FFF2-40B4-BE49-F238E27FC236}">
                <a16:creationId xmlns:a16="http://schemas.microsoft.com/office/drawing/2014/main" id="{84FC1B3F-4581-4B03-8FBB-E4920549D5EE}"/>
              </a:ext>
            </a:extLst>
          </p:cNvPr>
          <p:cNvSpPr txBox="1"/>
          <p:nvPr/>
        </p:nvSpPr>
        <p:spPr>
          <a:xfrm>
            <a:off x="8290350" y="4534701"/>
            <a:ext cx="646331" cy="646331"/>
          </a:xfrm>
          <a:prstGeom prst="rect">
            <a:avLst/>
          </a:prstGeom>
          <a:noFill/>
        </p:spPr>
        <p:txBody>
          <a:bodyPr wrap="none" rtlCol="0">
            <a:spAutoFit/>
          </a:bodyPr>
          <a:lstStyle/>
          <a:p>
            <a:r>
              <a:rPr lang="en-US" sz="3600" dirty="0"/>
              <a:t>…</a:t>
            </a:r>
            <a:endParaRPr lang="en-CA" sz="3600" dirty="0"/>
          </a:p>
        </p:txBody>
      </p:sp>
      <p:grpSp>
        <p:nvGrpSpPr>
          <p:cNvPr id="100" name="Group 99">
            <a:extLst>
              <a:ext uri="{FF2B5EF4-FFF2-40B4-BE49-F238E27FC236}">
                <a16:creationId xmlns:a16="http://schemas.microsoft.com/office/drawing/2014/main" id="{36EEB131-052A-40EA-8E0F-C26A1AA0CDA5}"/>
              </a:ext>
            </a:extLst>
          </p:cNvPr>
          <p:cNvGrpSpPr/>
          <p:nvPr/>
        </p:nvGrpSpPr>
        <p:grpSpPr>
          <a:xfrm>
            <a:off x="6676688" y="3893488"/>
            <a:ext cx="5108912" cy="2102366"/>
            <a:chOff x="3885864" y="317500"/>
            <a:chExt cx="5108912" cy="2102366"/>
          </a:xfrm>
        </p:grpSpPr>
        <p:cxnSp>
          <p:nvCxnSpPr>
            <p:cNvPr id="101" name="Straight Arrow Connector 100">
              <a:extLst>
                <a:ext uri="{FF2B5EF4-FFF2-40B4-BE49-F238E27FC236}">
                  <a16:creationId xmlns:a16="http://schemas.microsoft.com/office/drawing/2014/main" id="{F0CEBACC-215D-4E3B-BAAE-6C818E41D520}"/>
                </a:ext>
              </a:extLst>
            </p:cNvPr>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02" name="Straight Arrow Connector 101">
              <a:extLst>
                <a:ext uri="{FF2B5EF4-FFF2-40B4-BE49-F238E27FC236}">
                  <a16:creationId xmlns:a16="http://schemas.microsoft.com/office/drawing/2014/main" id="{46087199-2EAE-41EF-BBD7-0E507BD1E420}"/>
                </a:ext>
              </a:extLst>
            </p:cNvPr>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03" name="Straight Connector 102">
              <a:extLst>
                <a:ext uri="{FF2B5EF4-FFF2-40B4-BE49-F238E27FC236}">
                  <a16:creationId xmlns:a16="http://schemas.microsoft.com/office/drawing/2014/main" id="{670EB0BA-47AE-4BCC-B8BC-04D97A44084A}"/>
                </a:ext>
              </a:extLst>
            </p:cNvPr>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4" name="Straight Connector 103">
              <a:extLst>
                <a:ext uri="{FF2B5EF4-FFF2-40B4-BE49-F238E27FC236}">
                  <a16:creationId xmlns:a16="http://schemas.microsoft.com/office/drawing/2014/main" id="{90025EA4-0A51-4063-8D08-10C2F24C8191}"/>
                </a:ext>
              </a:extLst>
            </p:cNvPr>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5" name="Straight Connector 104">
              <a:extLst>
                <a:ext uri="{FF2B5EF4-FFF2-40B4-BE49-F238E27FC236}">
                  <a16:creationId xmlns:a16="http://schemas.microsoft.com/office/drawing/2014/main" id="{3AB15DC0-C23D-4638-9EC1-EAF19F08F708}"/>
                </a:ext>
              </a:extLst>
            </p:cNvPr>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6" name="Straight Connector 105">
              <a:extLst>
                <a:ext uri="{FF2B5EF4-FFF2-40B4-BE49-F238E27FC236}">
                  <a16:creationId xmlns:a16="http://schemas.microsoft.com/office/drawing/2014/main" id="{23F80314-0761-4794-B345-4877944BF3FC}"/>
                </a:ext>
              </a:extLst>
            </p:cNvPr>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7" name="Straight Connector 106">
              <a:extLst>
                <a:ext uri="{FF2B5EF4-FFF2-40B4-BE49-F238E27FC236}">
                  <a16:creationId xmlns:a16="http://schemas.microsoft.com/office/drawing/2014/main" id="{B1807453-F9AB-488D-9A1C-7AD69EBD13BB}"/>
                </a:ext>
              </a:extLst>
            </p:cNvPr>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8" name="Straight Connector 107">
              <a:extLst>
                <a:ext uri="{FF2B5EF4-FFF2-40B4-BE49-F238E27FC236}">
                  <a16:creationId xmlns:a16="http://schemas.microsoft.com/office/drawing/2014/main" id="{8C50B7FA-FB39-4243-BE01-1ACDC8DBAD87}"/>
                </a:ext>
              </a:extLst>
            </p:cNvPr>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9" name="Straight Connector 108">
              <a:extLst>
                <a:ext uri="{FF2B5EF4-FFF2-40B4-BE49-F238E27FC236}">
                  <a16:creationId xmlns:a16="http://schemas.microsoft.com/office/drawing/2014/main" id="{4F0E2C54-FC62-49F6-BD59-727354F9DB1A}"/>
                </a:ext>
              </a:extLst>
            </p:cNvPr>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0" name="Straight Connector 109">
              <a:extLst>
                <a:ext uri="{FF2B5EF4-FFF2-40B4-BE49-F238E27FC236}">
                  <a16:creationId xmlns:a16="http://schemas.microsoft.com/office/drawing/2014/main" id="{A103E613-7DA0-49B2-80AA-37596D189D59}"/>
                </a:ext>
              </a:extLst>
            </p:cNvPr>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1" name="Straight Connector 110">
              <a:extLst>
                <a:ext uri="{FF2B5EF4-FFF2-40B4-BE49-F238E27FC236}">
                  <a16:creationId xmlns:a16="http://schemas.microsoft.com/office/drawing/2014/main" id="{3F6F0B7C-6F5B-44CB-B8D8-4F2B59CE8AE5}"/>
                </a:ext>
              </a:extLst>
            </p:cNvPr>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2" name="Straight Connector 111">
              <a:extLst>
                <a:ext uri="{FF2B5EF4-FFF2-40B4-BE49-F238E27FC236}">
                  <a16:creationId xmlns:a16="http://schemas.microsoft.com/office/drawing/2014/main" id="{F7B4E62A-EAAC-4613-980A-D06B019F5005}"/>
                </a:ext>
              </a:extLst>
            </p:cNvPr>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3" name="Straight Connector 112">
              <a:extLst>
                <a:ext uri="{FF2B5EF4-FFF2-40B4-BE49-F238E27FC236}">
                  <a16:creationId xmlns:a16="http://schemas.microsoft.com/office/drawing/2014/main" id="{D449152A-29C5-4A63-9B93-18DD16AE26BC}"/>
                </a:ext>
              </a:extLst>
            </p:cNvPr>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4" name="Straight Connector 113">
              <a:extLst>
                <a:ext uri="{FF2B5EF4-FFF2-40B4-BE49-F238E27FC236}">
                  <a16:creationId xmlns:a16="http://schemas.microsoft.com/office/drawing/2014/main" id="{D129F2AE-D2A0-430F-BF7D-439B16EDDBB3}"/>
                </a:ext>
              </a:extLst>
            </p:cNvPr>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5" name="Straight Connector 114">
              <a:extLst>
                <a:ext uri="{FF2B5EF4-FFF2-40B4-BE49-F238E27FC236}">
                  <a16:creationId xmlns:a16="http://schemas.microsoft.com/office/drawing/2014/main" id="{292497C8-253C-49DA-BB9A-61DDCC851E46}"/>
                </a:ext>
              </a:extLst>
            </p:cNvPr>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6" name="Straight Connector 115">
              <a:extLst>
                <a:ext uri="{FF2B5EF4-FFF2-40B4-BE49-F238E27FC236}">
                  <a16:creationId xmlns:a16="http://schemas.microsoft.com/office/drawing/2014/main" id="{98D4891C-0A11-4401-9AA1-B20A91364512}"/>
                </a:ext>
              </a:extLst>
            </p:cNvPr>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117" name="TextBox 116">
              <a:extLst>
                <a:ext uri="{FF2B5EF4-FFF2-40B4-BE49-F238E27FC236}">
                  <a16:creationId xmlns:a16="http://schemas.microsoft.com/office/drawing/2014/main" id="{359FC65C-0F9A-4F07-9C18-FA4ED07B8A9E}"/>
                </a:ext>
              </a:extLst>
            </p:cNvPr>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118" name="TextBox 117">
              <a:extLst>
                <a:ext uri="{FF2B5EF4-FFF2-40B4-BE49-F238E27FC236}">
                  <a16:creationId xmlns:a16="http://schemas.microsoft.com/office/drawing/2014/main" id="{C12632A2-2642-4AD5-B685-DEECC881E56F}"/>
                </a:ext>
              </a:extLst>
            </p:cNvPr>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grpSp>
      <p:sp>
        <p:nvSpPr>
          <p:cNvPr id="119" name="Rectangle 118">
            <a:extLst>
              <a:ext uri="{FF2B5EF4-FFF2-40B4-BE49-F238E27FC236}">
                <a16:creationId xmlns:a16="http://schemas.microsoft.com/office/drawing/2014/main" id="{B39C411B-EC0B-45CA-B6FC-48AE468C2BB0}"/>
              </a:ext>
            </a:extLst>
          </p:cNvPr>
          <p:cNvSpPr/>
          <p:nvPr/>
        </p:nvSpPr>
        <p:spPr>
          <a:xfrm>
            <a:off x="9660673" y="4729686"/>
            <a:ext cx="268404" cy="95703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br>
              <a:rPr lang="en-US" b="1" dirty="0">
                <a:solidFill>
                  <a:schemeClr val="bg1"/>
                </a:solidFill>
              </a:rPr>
            </a:br>
            <a:br>
              <a:rPr lang="en-US" b="1" dirty="0">
                <a:solidFill>
                  <a:schemeClr val="bg1"/>
                </a:solidFill>
              </a:rPr>
            </a:br>
            <a:r>
              <a:rPr lang="en-US" b="1" dirty="0" err="1">
                <a:solidFill>
                  <a:schemeClr val="bg1"/>
                </a:solidFill>
              </a:rPr>
              <a:t>y</a:t>
            </a:r>
            <a:r>
              <a:rPr lang="en-US" b="1" baseline="-25000" dirty="0" err="1">
                <a:solidFill>
                  <a:schemeClr val="bg1"/>
                </a:solidFill>
              </a:rPr>
              <a:t>j</a:t>
            </a:r>
            <a:r>
              <a:rPr lang="en-US" b="1" dirty="0">
                <a:solidFill>
                  <a:schemeClr val="bg1"/>
                </a:solidFill>
              </a:rPr>
              <a:t>’</a:t>
            </a:r>
            <a:endParaRPr lang="en-CA" dirty="0">
              <a:solidFill>
                <a:schemeClr val="bg1"/>
              </a:solidFill>
            </a:endParaRPr>
          </a:p>
        </p:txBody>
      </p:sp>
      <mc:AlternateContent xmlns:mc="http://schemas.openxmlformats.org/markup-compatibility/2006" xmlns:a14="http://schemas.microsoft.com/office/drawing/2010/main">
        <mc:Choice Requires="a14">
          <p:sp>
            <p:nvSpPr>
              <p:cNvPr id="121" name="Rectangular Callout 131">
                <a:extLst>
                  <a:ext uri="{FF2B5EF4-FFF2-40B4-BE49-F238E27FC236}">
                    <a16:creationId xmlns:a16="http://schemas.microsoft.com/office/drawing/2014/main" id="{BA17F93D-58F0-496B-9AB7-5692B40B78FD}"/>
                  </a:ext>
                </a:extLst>
              </p:cNvPr>
              <p:cNvSpPr/>
              <p:nvPr/>
            </p:nvSpPr>
            <p:spPr>
              <a:xfrm>
                <a:off x="8214086" y="3995835"/>
                <a:ext cx="1520966" cy="634584"/>
              </a:xfrm>
              <a:prstGeom prst="wedgeRectCallout">
                <a:avLst>
                  <a:gd name="adj1" fmla="val 45238"/>
                  <a:gd name="adj2" fmla="val 814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𝑗</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f>
                        <m:fPr>
                          <m:ctrlPr>
                            <a:rPr lang="en-CA" b="1" i="1" smtClean="0">
                              <a:solidFill>
                                <a:srgbClr val="0070C0"/>
                              </a:solidFill>
                              <a:latin typeface="Cambria Math" panose="02040503050406030204" pitchFamily="18" charset="0"/>
                            </a:rPr>
                          </m:ctrlPr>
                        </m:fPr>
                        <m:num>
                          <m:r>
                            <a:rPr lang="en-CA" b="1" i="1" smtClean="0">
                              <a:solidFill>
                                <a:srgbClr val="0070C0"/>
                              </a:solidFill>
                              <a:latin typeface="Cambria Math" panose="02040503050406030204" pitchFamily="18" charset="0"/>
                            </a:rPr>
                            <m:t>𝜹</m:t>
                          </m:r>
                        </m:num>
                        <m:den>
                          <m:sSub>
                            <m:sSubPr>
                              <m:ctrlPr>
                                <a:rPr lang="en-CA" b="1" i="1" smtClean="0">
                                  <a:solidFill>
                                    <a:srgbClr val="0070C0"/>
                                  </a:solidFill>
                                  <a:latin typeface="Cambria Math" panose="02040503050406030204" pitchFamily="18" charset="0"/>
                                </a:rPr>
                              </m:ctrlPr>
                            </m:sSubPr>
                            <m:e>
                              <m:r>
                                <a:rPr lang="en-CA" b="1" i="1" smtClean="0">
                                  <a:solidFill>
                                    <a:srgbClr val="0070C0"/>
                                  </a:solidFill>
                                  <a:latin typeface="Cambria Math" panose="02040503050406030204" pitchFamily="18" charset="0"/>
                                </a:rPr>
                                <m:t>𝒘</m:t>
                              </m:r>
                            </m:e>
                            <m:sub>
                              <m:r>
                                <a:rPr lang="en-CA" b="1" i="1" smtClean="0">
                                  <a:solidFill>
                                    <a:srgbClr val="0070C0"/>
                                  </a:solidFill>
                                  <a:latin typeface="Cambria Math" panose="02040503050406030204" pitchFamily="18" charset="0"/>
                                </a:rPr>
                                <m:t>𝒋</m:t>
                              </m:r>
                            </m:sub>
                          </m:sSub>
                        </m:den>
                      </m:f>
                    </m:oMath>
                  </m:oMathPara>
                </a14:m>
                <a:endParaRPr lang="en-CA" b="1" dirty="0">
                  <a:solidFill>
                    <a:schemeClr val="bg1"/>
                  </a:solidFill>
                </a:endParaRPr>
              </a:p>
            </p:txBody>
          </p:sp>
        </mc:Choice>
        <mc:Fallback xmlns="">
          <p:sp>
            <p:nvSpPr>
              <p:cNvPr id="121" name="Rectangular Callout 131">
                <a:extLst>
                  <a:ext uri="{FF2B5EF4-FFF2-40B4-BE49-F238E27FC236}">
                    <a16:creationId xmlns:a16="http://schemas.microsoft.com/office/drawing/2014/main" id="{BA17F93D-58F0-496B-9AB7-5692B40B78FD}"/>
                  </a:ext>
                </a:extLst>
              </p:cNvPr>
              <p:cNvSpPr>
                <a:spLocks noRot="1" noChangeAspect="1" noMove="1" noResize="1" noEditPoints="1" noAdjustHandles="1" noChangeArrowheads="1" noChangeShapeType="1" noTextEdit="1"/>
              </p:cNvSpPr>
              <p:nvPr/>
            </p:nvSpPr>
            <p:spPr>
              <a:xfrm>
                <a:off x="8214086" y="3995835"/>
                <a:ext cx="1520966" cy="634584"/>
              </a:xfrm>
              <a:prstGeom prst="wedgeRectCallout">
                <a:avLst>
                  <a:gd name="adj1" fmla="val 45238"/>
                  <a:gd name="adj2" fmla="val 81420"/>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2" name="Rectangular Callout 132">
                <a:extLst>
                  <a:ext uri="{FF2B5EF4-FFF2-40B4-BE49-F238E27FC236}">
                    <a16:creationId xmlns:a16="http://schemas.microsoft.com/office/drawing/2014/main" id="{D4346109-FAB0-4344-AFA2-E748CC00ACBA}"/>
                  </a:ext>
                </a:extLst>
              </p:cNvPr>
              <p:cNvSpPr/>
              <p:nvPr/>
            </p:nvSpPr>
            <p:spPr>
              <a:xfrm>
                <a:off x="10283814" y="4164172"/>
                <a:ext cx="1621262" cy="701804"/>
              </a:xfrm>
              <a:prstGeom prst="wedgeRectCallout">
                <a:avLst>
                  <a:gd name="adj1" fmla="val -19731"/>
                  <a:gd name="adj2" fmla="val 699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𝑘</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𝑘</m:t>
                          </m:r>
                        </m:sub>
                      </m:sSub>
                      <m:r>
                        <a:rPr lang="en-US" b="0" i="1" smtClean="0">
                          <a:solidFill>
                            <a:schemeClr val="bg1"/>
                          </a:solidFill>
                          <a:latin typeface="Cambria Math" panose="02040503050406030204" pitchFamily="18" charset="0"/>
                        </a:rPr>
                        <m:t>−</m:t>
                      </m:r>
                      <m:f>
                        <m:fPr>
                          <m:ctrlPr>
                            <a:rPr lang="en-CA" b="1" i="1" smtClean="0">
                              <a:solidFill>
                                <a:srgbClr val="C00000"/>
                              </a:solidFill>
                              <a:latin typeface="Cambria Math" panose="02040503050406030204" pitchFamily="18" charset="0"/>
                            </a:rPr>
                          </m:ctrlPr>
                        </m:fPr>
                        <m:num>
                          <m:r>
                            <a:rPr lang="en-CA" b="1" i="1" smtClean="0">
                              <a:solidFill>
                                <a:srgbClr val="C00000"/>
                              </a:solidFill>
                              <a:latin typeface="Cambria Math" panose="02040503050406030204" pitchFamily="18" charset="0"/>
                            </a:rPr>
                            <m:t>𝜹</m:t>
                          </m:r>
                        </m:num>
                        <m:den>
                          <m:sSub>
                            <m:sSubPr>
                              <m:ctrlPr>
                                <a:rPr lang="en-CA" b="1" i="1" smtClean="0">
                                  <a:solidFill>
                                    <a:srgbClr val="C00000"/>
                                  </a:solidFill>
                                  <a:latin typeface="Cambria Math" panose="02040503050406030204" pitchFamily="18" charset="0"/>
                                </a:rPr>
                              </m:ctrlPr>
                            </m:sSubPr>
                            <m:e>
                              <m:r>
                                <a:rPr lang="en-CA" b="1" i="1" smtClean="0">
                                  <a:solidFill>
                                    <a:srgbClr val="C00000"/>
                                  </a:solidFill>
                                  <a:latin typeface="Cambria Math" panose="02040503050406030204" pitchFamily="18" charset="0"/>
                                </a:rPr>
                                <m:t>𝒘</m:t>
                              </m:r>
                            </m:e>
                            <m:sub>
                              <m:r>
                                <a:rPr lang="en-CA" b="1" i="1" smtClean="0">
                                  <a:solidFill>
                                    <a:srgbClr val="C00000"/>
                                  </a:solidFill>
                                  <a:latin typeface="Cambria Math" panose="02040503050406030204" pitchFamily="18" charset="0"/>
                                </a:rPr>
                                <m:t>𝒌</m:t>
                              </m:r>
                            </m:sub>
                          </m:sSub>
                        </m:den>
                      </m:f>
                    </m:oMath>
                  </m:oMathPara>
                </a14:m>
                <a:endParaRPr lang="en-CA" b="1" dirty="0">
                  <a:solidFill>
                    <a:schemeClr val="bg1"/>
                  </a:solidFill>
                </a:endParaRPr>
              </a:p>
            </p:txBody>
          </p:sp>
        </mc:Choice>
        <mc:Fallback xmlns="">
          <p:sp>
            <p:nvSpPr>
              <p:cNvPr id="122" name="Rectangular Callout 132">
                <a:extLst>
                  <a:ext uri="{FF2B5EF4-FFF2-40B4-BE49-F238E27FC236}">
                    <a16:creationId xmlns:a16="http://schemas.microsoft.com/office/drawing/2014/main" id="{D4346109-FAB0-4344-AFA2-E748CC00ACBA}"/>
                  </a:ext>
                </a:extLst>
              </p:cNvPr>
              <p:cNvSpPr>
                <a:spLocks noRot="1" noChangeAspect="1" noMove="1" noResize="1" noEditPoints="1" noAdjustHandles="1" noChangeArrowheads="1" noChangeShapeType="1" noTextEdit="1"/>
              </p:cNvSpPr>
              <p:nvPr/>
            </p:nvSpPr>
            <p:spPr>
              <a:xfrm>
                <a:off x="10283814" y="4164172"/>
                <a:ext cx="1621262" cy="701804"/>
              </a:xfrm>
              <a:prstGeom prst="wedgeRectCallout">
                <a:avLst>
                  <a:gd name="adj1" fmla="val -19731"/>
                  <a:gd name="adj2" fmla="val 69966"/>
                </a:avLst>
              </a:prstGeom>
              <a:blipFill>
                <a:blip r:embed="rId4"/>
                <a:stretch>
                  <a:fillRect/>
                </a:stretch>
              </a:blipFill>
            </p:spPr>
            <p:txBody>
              <a:bodyPr/>
              <a:lstStyle/>
              <a:p>
                <a:r>
                  <a:rPr lang="en-CA">
                    <a:noFill/>
                  </a:rPr>
                  <a:t> </a:t>
                </a:r>
              </a:p>
            </p:txBody>
          </p:sp>
        </mc:Fallback>
      </mc:AlternateContent>
      <p:sp>
        <p:nvSpPr>
          <p:cNvPr id="123" name="Rectangle 122">
            <a:extLst>
              <a:ext uri="{FF2B5EF4-FFF2-40B4-BE49-F238E27FC236}">
                <a16:creationId xmlns:a16="http://schemas.microsoft.com/office/drawing/2014/main" id="{B48F4AD6-39A7-4D04-B8D3-3C7FB0CB1099}"/>
              </a:ext>
            </a:extLst>
          </p:cNvPr>
          <p:cNvSpPr/>
          <p:nvPr/>
        </p:nvSpPr>
        <p:spPr>
          <a:xfrm>
            <a:off x="10663972" y="5322534"/>
            <a:ext cx="255702" cy="369333"/>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k</a:t>
            </a:r>
            <a:r>
              <a:rPr lang="en-US" b="1" dirty="0">
                <a:solidFill>
                  <a:schemeClr val="bg1"/>
                </a:solidFill>
              </a:rPr>
              <a:t>’</a:t>
            </a:r>
            <a:endParaRPr lang="en-CA" dirty="0">
              <a:solidFill>
                <a:schemeClr val="bg1"/>
              </a:solidFill>
            </a:endParaRPr>
          </a:p>
        </p:txBody>
      </p:sp>
      <p:sp>
        <p:nvSpPr>
          <p:cNvPr id="125" name="Rectangle 124">
            <a:extLst>
              <a:ext uri="{FF2B5EF4-FFF2-40B4-BE49-F238E27FC236}">
                <a16:creationId xmlns:a16="http://schemas.microsoft.com/office/drawing/2014/main" id="{F8E6DECC-49FF-4BE7-84B0-B1478D15D2C2}"/>
              </a:ext>
            </a:extLst>
          </p:cNvPr>
          <p:cNvSpPr/>
          <p:nvPr/>
        </p:nvSpPr>
        <p:spPr>
          <a:xfrm>
            <a:off x="10674144" y="5013924"/>
            <a:ext cx="235358" cy="283509"/>
          </a:xfrm>
          <a:prstGeom prst="rect">
            <a:avLst/>
          </a:prstGeom>
          <a:noFill/>
          <a:ln w="28575">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
        <p:nvSpPr>
          <p:cNvPr id="126" name="Rectangle 125">
            <a:extLst>
              <a:ext uri="{FF2B5EF4-FFF2-40B4-BE49-F238E27FC236}">
                <a16:creationId xmlns:a16="http://schemas.microsoft.com/office/drawing/2014/main" id="{731972C7-90C0-4190-B410-17A5C1314DCF}"/>
              </a:ext>
            </a:extLst>
          </p:cNvPr>
          <p:cNvSpPr/>
          <p:nvPr/>
        </p:nvSpPr>
        <p:spPr>
          <a:xfrm>
            <a:off x="9674437" y="4763797"/>
            <a:ext cx="230189" cy="536009"/>
          </a:xfrm>
          <a:prstGeom prst="rect">
            <a:avLst/>
          </a:prstGeom>
          <a:noFill/>
          <a:ln w="28575">
            <a:solidFill>
              <a:srgbClr val="0070C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
        <p:nvSpPr>
          <p:cNvPr id="4" name="Slide Number Placeholder 3">
            <a:extLst>
              <a:ext uri="{FF2B5EF4-FFF2-40B4-BE49-F238E27FC236}">
                <a16:creationId xmlns:a16="http://schemas.microsoft.com/office/drawing/2014/main" id="{B3EF4EEE-1FB7-54F9-E507-F2476F6CA164}"/>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Rectangle 5">
            <a:extLst>
              <a:ext uri="{FF2B5EF4-FFF2-40B4-BE49-F238E27FC236}">
                <a16:creationId xmlns:a16="http://schemas.microsoft.com/office/drawing/2014/main" id="{F80CFB41-D86A-0A8A-0CE8-72B24B0A7168}"/>
              </a:ext>
            </a:extLst>
          </p:cNvPr>
          <p:cNvSpPr/>
          <p:nvPr/>
        </p:nvSpPr>
        <p:spPr>
          <a:xfrm>
            <a:off x="4288663" y="1487326"/>
            <a:ext cx="253575" cy="142910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t>x</a:t>
            </a:r>
            <a:r>
              <a:rPr lang="en-US" b="1" baseline="-25000" dirty="0" err="1"/>
              <a:t>j</a:t>
            </a:r>
            <a:endParaRPr lang="en-CA" dirty="0"/>
          </a:p>
        </p:txBody>
      </p:sp>
      <p:sp>
        <p:nvSpPr>
          <p:cNvPr id="7" name="Rectangle 6">
            <a:extLst>
              <a:ext uri="{FF2B5EF4-FFF2-40B4-BE49-F238E27FC236}">
                <a16:creationId xmlns:a16="http://schemas.microsoft.com/office/drawing/2014/main" id="{1AA31800-5BD9-7BE5-F7E8-CD9757D3850C}"/>
              </a:ext>
            </a:extLst>
          </p:cNvPr>
          <p:cNvSpPr/>
          <p:nvPr/>
        </p:nvSpPr>
        <p:spPr>
          <a:xfrm>
            <a:off x="9660763" y="1499898"/>
            <a:ext cx="249688" cy="1055969"/>
          </a:xfrm>
          <a:prstGeom prst="rect">
            <a:avLst/>
          </a:prstGeom>
          <a:noFill/>
          <a:ln w="19050">
            <a:solidFill>
              <a:srgbClr val="FFFF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mc:AlternateContent xmlns:mc="http://schemas.openxmlformats.org/markup-compatibility/2006" xmlns:a14="http://schemas.microsoft.com/office/drawing/2010/main">
        <mc:Choice Requires="a14">
          <p:sp>
            <p:nvSpPr>
              <p:cNvPr id="8" name="Rectangular Callout 90">
                <a:extLst>
                  <a:ext uri="{FF2B5EF4-FFF2-40B4-BE49-F238E27FC236}">
                    <a16:creationId xmlns:a16="http://schemas.microsoft.com/office/drawing/2014/main" id="{FE78E955-06CB-1107-E0E3-7CDE3BB5F179}"/>
                  </a:ext>
                </a:extLst>
              </p:cNvPr>
              <p:cNvSpPr/>
              <p:nvPr/>
            </p:nvSpPr>
            <p:spPr>
              <a:xfrm>
                <a:off x="3634306" y="6073647"/>
                <a:ext cx="5399034" cy="495986"/>
              </a:xfrm>
              <a:prstGeom prst="wedgeRectCallout">
                <a:avLst>
                  <a:gd name="adj1" fmla="val 23019"/>
                  <a:gd name="adj2" fmla="val 451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t>If </a:t>
                </a:r>
                <a14:m>
                  <m:oMath xmlns:m="http://schemas.openxmlformats.org/officeDocument/2006/math">
                    <m:r>
                      <a:rPr lang="en-CA" i="1" smtClean="0">
                        <a:latin typeface="Cambria Math" panose="02040503050406030204" pitchFamily="18" charset="0"/>
                      </a:rPr>
                      <m:t>𝛿</m:t>
                    </m:r>
                  </m:oMath>
                </a14:m>
                <a:r>
                  <a:rPr lang="en-CA" dirty="0"/>
                  <a:t> were </a:t>
                </a:r>
                <a14:m>
                  <m:oMath xmlns:m="http://schemas.openxmlformats.org/officeDocument/2006/math">
                    <m:sSub>
                      <m:sSubPr>
                        <m:ctrlPr>
                          <a:rPr lang="en-CA" i="1">
                            <a:latin typeface="Cambria Math" panose="02040503050406030204" pitchFamily="18" charset="0"/>
                          </a:rPr>
                        </m:ctrlPr>
                      </m:sSubPr>
                      <m:e>
                        <m:r>
                          <a:rPr lang="en-CA" b="0" i="1">
                            <a:latin typeface="Cambria Math" panose="02040503050406030204" pitchFamily="18" charset="0"/>
                          </a:rPr>
                          <m:t>𝑤</m:t>
                        </m:r>
                      </m:e>
                      <m:sub>
                        <m:r>
                          <a:rPr lang="en-CA" b="0" i="1">
                            <a:latin typeface="Cambria Math" panose="02040503050406030204" pitchFamily="18" charset="0"/>
                          </a:rPr>
                          <m:t>𝑗</m:t>
                        </m:r>
                      </m:sub>
                    </m:sSub>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b="0" i="1">
                                <a:latin typeface="Cambria Math" panose="02040503050406030204" pitchFamily="18" charset="0"/>
                              </a:rPr>
                              <m:t>𝑥</m:t>
                            </m:r>
                          </m:e>
                          <m:sub>
                            <m:r>
                              <a:rPr lang="en-CA" b="0" i="1">
                                <a:latin typeface="Cambria Math" panose="02040503050406030204" pitchFamily="18" charset="0"/>
                              </a:rPr>
                              <m:t>𝑗</m:t>
                            </m:r>
                          </m:sub>
                        </m:sSub>
                        <m:r>
                          <a:rPr lang="en-CA" b="0" i="1">
                            <a:latin typeface="Cambria Math" panose="02040503050406030204" pitchFamily="18" charset="0"/>
                          </a:rPr>
                          <m:t>−</m:t>
                        </m:r>
                        <m:sSub>
                          <m:sSubPr>
                            <m:ctrlPr>
                              <a:rPr lang="en-CA" i="1">
                                <a:latin typeface="Cambria Math" panose="02040503050406030204" pitchFamily="18" charset="0"/>
                              </a:rPr>
                            </m:ctrlPr>
                          </m:sSubPr>
                          <m:e>
                            <m:r>
                              <a:rPr lang="en-CA" b="0" i="1">
                                <a:latin typeface="Cambria Math" panose="02040503050406030204" pitchFamily="18" charset="0"/>
                              </a:rPr>
                              <m:t>𝑦</m:t>
                            </m:r>
                          </m:e>
                          <m:sub>
                            <m:r>
                              <a:rPr lang="en-CA" b="0" i="1">
                                <a:latin typeface="Cambria Math" panose="02040503050406030204" pitchFamily="18" charset="0"/>
                              </a:rPr>
                              <m:t>𝑗</m:t>
                            </m:r>
                          </m:sub>
                        </m:sSub>
                      </m:e>
                    </m:d>
                  </m:oMath>
                </a14:m>
                <a:r>
                  <a:rPr lang="en-CA" dirty="0"/>
                  <a:t>, we would have </a:t>
                </a:r>
                <a14:m>
                  <m:oMath xmlns:m="http://schemas.openxmlformats.org/officeDocument/2006/math">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𝑦</m:t>
                        </m:r>
                      </m:e>
                      <m:sub>
                        <m:r>
                          <a:rPr lang="en-US" i="1">
                            <a:solidFill>
                              <a:schemeClr val="bg1"/>
                            </a:solidFill>
                            <a:latin typeface="Cambria Math" panose="02040503050406030204" pitchFamily="18" charset="0"/>
                          </a:rPr>
                          <m:t>𝑗</m:t>
                        </m:r>
                      </m:sub>
                      <m:sup>
                        <m:r>
                          <a:rPr lang="en-US" i="1">
                            <a:solidFill>
                              <a:schemeClr val="bg1"/>
                            </a:solidFill>
                            <a:latin typeface="Cambria Math" panose="02040503050406030204" pitchFamily="18" charset="0"/>
                          </a:rPr>
                          <m:t>′</m:t>
                        </m:r>
                      </m:sup>
                    </m:sSubSup>
                    <m:r>
                      <a:rPr lang="en-US" i="1">
                        <a:solidFill>
                          <a:schemeClr val="bg1"/>
                        </a:solidFill>
                        <a:latin typeface="Cambria Math" panose="02040503050406030204" pitchFamily="18" charset="0"/>
                      </a:rPr>
                      <m:t>=</m:t>
                    </m:r>
                  </m:oMath>
                </a14:m>
                <a:r>
                  <a:rPr lang="en-CA" b="1" dirty="0"/>
                  <a:t> </a:t>
                </a:r>
                <a14:m>
                  <m:oMath xmlns:m="http://schemas.openxmlformats.org/officeDocument/2006/math">
                    <m:sSub>
                      <m:sSubPr>
                        <m:ctrlPr>
                          <a:rPr lang="en-CA" i="1">
                            <a:latin typeface="Cambria Math" panose="02040503050406030204" pitchFamily="18" charset="0"/>
                          </a:rPr>
                        </m:ctrlPr>
                      </m:sSubPr>
                      <m:e>
                        <m:r>
                          <a:rPr lang="en-CA" b="0" i="1">
                            <a:latin typeface="Cambria Math" panose="02040503050406030204" pitchFamily="18" charset="0"/>
                          </a:rPr>
                          <m:t>𝑥</m:t>
                        </m:r>
                      </m:e>
                      <m:sub>
                        <m:r>
                          <a:rPr lang="en-CA" b="0" i="1">
                            <a:latin typeface="Cambria Math" panose="02040503050406030204" pitchFamily="18" charset="0"/>
                          </a:rPr>
                          <m:t>𝑗</m:t>
                        </m:r>
                      </m:sub>
                    </m:sSub>
                  </m:oMath>
                </a14:m>
                <a:endParaRPr lang="en-CA" dirty="0"/>
              </a:p>
            </p:txBody>
          </p:sp>
        </mc:Choice>
        <mc:Fallback xmlns="">
          <p:sp>
            <p:nvSpPr>
              <p:cNvPr id="8" name="Rectangular Callout 90">
                <a:extLst>
                  <a:ext uri="{FF2B5EF4-FFF2-40B4-BE49-F238E27FC236}">
                    <a16:creationId xmlns:a16="http://schemas.microsoft.com/office/drawing/2014/main" id="{FE78E955-06CB-1107-E0E3-7CDE3BB5F179}"/>
                  </a:ext>
                </a:extLst>
              </p:cNvPr>
              <p:cNvSpPr>
                <a:spLocks noRot="1" noChangeAspect="1" noMove="1" noResize="1" noEditPoints="1" noAdjustHandles="1" noChangeArrowheads="1" noChangeShapeType="1" noTextEdit="1"/>
              </p:cNvSpPr>
              <p:nvPr/>
            </p:nvSpPr>
            <p:spPr>
              <a:xfrm>
                <a:off x="3634306" y="6073647"/>
                <a:ext cx="5399034" cy="495986"/>
              </a:xfrm>
              <a:prstGeom prst="wedgeRectCallout">
                <a:avLst>
                  <a:gd name="adj1" fmla="val 23019"/>
                  <a:gd name="adj2" fmla="val 45126"/>
                </a:avLst>
              </a:prstGeom>
              <a:blipFill>
                <a:blip r:embed="rId5"/>
                <a:stretch>
                  <a:fillRect b="-23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7" name="Rectangular Callout 90">
                <a:extLst>
                  <a:ext uri="{FF2B5EF4-FFF2-40B4-BE49-F238E27FC236}">
                    <a16:creationId xmlns:a16="http://schemas.microsoft.com/office/drawing/2014/main" id="{AF5F2059-9529-4295-8E5C-7E442718DF02}"/>
                  </a:ext>
                </a:extLst>
              </p:cNvPr>
              <p:cNvSpPr/>
              <p:nvPr/>
            </p:nvSpPr>
            <p:spPr>
              <a:xfrm>
                <a:off x="2613246" y="5297433"/>
                <a:ext cx="4121521" cy="801943"/>
              </a:xfrm>
              <a:prstGeom prst="wedgeRectCallout">
                <a:avLst>
                  <a:gd name="adj1" fmla="val 23019"/>
                  <a:gd name="adj2" fmla="val 451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t>In this case, since </a:t>
                </a:r>
                <a14:m>
                  <m:oMath xmlns:m="http://schemas.openxmlformats.org/officeDocument/2006/math">
                    <m:r>
                      <a:rPr lang="en-CA" i="1">
                        <a:latin typeface="Cambria Math" panose="02040503050406030204" pitchFamily="18" charset="0"/>
                      </a:rPr>
                      <m:t>𝛿</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𝑤</m:t>
                        </m:r>
                      </m:e>
                      <m:sub>
                        <m:r>
                          <a:rPr lang="en-CA" i="1">
                            <a:latin typeface="Cambria Math" panose="02040503050406030204" pitchFamily="18" charset="0"/>
                          </a:rPr>
                          <m:t>𝑘</m:t>
                        </m:r>
                      </m:sub>
                    </m:sSub>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𝑦</m:t>
                            </m:r>
                          </m:e>
                          <m:sub>
                            <m:r>
                              <a:rPr lang="en-CA" i="1">
                                <a:latin typeface="Cambria Math" panose="02040503050406030204" pitchFamily="18" charset="0"/>
                              </a:rPr>
                              <m:t>𝑘</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𝑘</m:t>
                            </m:r>
                          </m:sub>
                        </m:sSub>
                      </m:e>
                    </m:d>
                  </m:oMath>
                </a14:m>
                <a:r>
                  <a:rPr lang="en-CA" dirty="0"/>
                  <a:t>,</a:t>
                </a:r>
                <a:br>
                  <a:rPr lang="en-CA" dirty="0"/>
                </a:br>
                <a:r>
                  <a:rPr lang="en-CA" dirty="0"/>
                  <a:t>we end up with </a:t>
                </a:r>
                <a14:m>
                  <m:oMath xmlns:m="http://schemas.openxmlformats.org/officeDocument/2006/math">
                    <m:sSubSup>
                      <m:sSubSupPr>
                        <m:ctrlPr>
                          <a:rPr lang="en-CA" b="0" i="1" smtClean="0">
                            <a:latin typeface="Cambria Math" panose="02040503050406030204" pitchFamily="18" charset="0"/>
                          </a:rPr>
                        </m:ctrlPr>
                      </m:sSubSupPr>
                      <m:e>
                        <m:r>
                          <a:rPr lang="en-CA" b="0" i="1" smtClean="0">
                            <a:latin typeface="Cambria Math" panose="02040503050406030204" pitchFamily="18" charset="0"/>
                          </a:rPr>
                          <m:t>𝑦</m:t>
                        </m:r>
                      </m:e>
                      <m:sub>
                        <m:r>
                          <a:rPr lang="en-CA" b="0" i="1" smtClean="0">
                            <a:latin typeface="Cambria Math" panose="02040503050406030204" pitchFamily="18" charset="0"/>
                          </a:rPr>
                          <m:t>𝑘</m:t>
                        </m:r>
                      </m:sub>
                      <m:sup>
                        <m:r>
                          <a:rPr lang="en-CA" b="0" i="1" smtClean="0">
                            <a:latin typeface="Cambria Math" panose="02040503050406030204" pitchFamily="18" charset="0"/>
                          </a:rPr>
                          <m:t>′</m:t>
                        </m:r>
                      </m:sup>
                    </m:sSubSup>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𝑘</m:t>
                        </m:r>
                      </m:sub>
                    </m:sSub>
                  </m:oMath>
                </a14:m>
                <a:endParaRPr lang="en-CA" dirty="0"/>
              </a:p>
            </p:txBody>
          </p:sp>
        </mc:Choice>
        <mc:Fallback xmlns="">
          <p:sp>
            <p:nvSpPr>
              <p:cNvPr id="127" name="Rectangular Callout 90">
                <a:extLst>
                  <a:ext uri="{FF2B5EF4-FFF2-40B4-BE49-F238E27FC236}">
                    <a16:creationId xmlns:a16="http://schemas.microsoft.com/office/drawing/2014/main" id="{AF5F2059-9529-4295-8E5C-7E442718DF02}"/>
                  </a:ext>
                </a:extLst>
              </p:cNvPr>
              <p:cNvSpPr>
                <a:spLocks noRot="1" noChangeAspect="1" noMove="1" noResize="1" noEditPoints="1" noAdjustHandles="1" noChangeArrowheads="1" noChangeShapeType="1" noTextEdit="1"/>
              </p:cNvSpPr>
              <p:nvPr/>
            </p:nvSpPr>
            <p:spPr>
              <a:xfrm>
                <a:off x="2613246" y="5297433"/>
                <a:ext cx="4121521" cy="801943"/>
              </a:xfrm>
              <a:prstGeom prst="wedgeRectCallout">
                <a:avLst>
                  <a:gd name="adj1" fmla="val 23019"/>
                  <a:gd name="adj2" fmla="val 45126"/>
                </a:avLst>
              </a:prstGeom>
              <a:blipFill>
                <a:blip r:embed="rId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8688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500"/>
                                        <p:tgtEl>
                                          <p:spTgt spid="1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fade">
                                      <p:cBhvr>
                                        <p:cTn id="36" dur="500"/>
                                        <p:tgtEl>
                                          <p:spTgt spid="1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fade">
                                      <p:cBhvr>
                                        <p:cTn id="44" dur="500"/>
                                        <p:tgtEl>
                                          <p:spTgt spid="1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fade">
                                      <p:cBhvr>
                                        <p:cTn id="52" dur="500"/>
                                        <p:tgtEl>
                                          <p:spTgt spid="1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85" grpId="0" animBg="1"/>
      <p:bldP spid="87" grpId="0" animBg="1"/>
      <p:bldP spid="88" grpId="0" animBg="1"/>
      <p:bldP spid="97" grpId="0" animBg="1"/>
      <p:bldP spid="99" grpId="0"/>
      <p:bldP spid="119" grpId="0" animBg="1"/>
      <p:bldP spid="121" grpId="0" animBg="1"/>
      <p:bldP spid="122" grpId="0" animBg="1"/>
      <p:bldP spid="123" grpId="0" animBg="1"/>
      <p:bldP spid="125" grpId="0" animBg="1"/>
      <p:bldP spid="126" grpId="0" animBg="1"/>
      <p:bldP spid="8" grpId="0" animBg="1"/>
      <p:bldP spid="12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638846-646B-4218-A7C5-D50A2B081146}"/>
              </a:ext>
            </a:extLst>
          </p:cNvPr>
          <p:cNvPicPr>
            <a:picLocks noChangeAspect="1"/>
          </p:cNvPicPr>
          <p:nvPr/>
        </p:nvPicPr>
        <p:blipFill>
          <a:blip r:embed="rId2"/>
          <a:stretch>
            <a:fillRect/>
          </a:stretch>
        </p:blipFill>
        <p:spPr>
          <a:xfrm>
            <a:off x="6327504" y="474440"/>
            <a:ext cx="3716672" cy="3481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914261D-2D7C-4717-A1DA-D2F31F11DD8A}"/>
              </a:ext>
            </a:extLst>
          </p:cNvPr>
          <p:cNvSpPr>
            <a:spLocks noGrp="1"/>
          </p:cNvSpPr>
          <p:nvPr>
            <p:ph type="title"/>
          </p:nvPr>
        </p:nvSpPr>
        <p:spPr/>
        <p:txBody>
          <a:bodyPr/>
          <a:lstStyle/>
          <a:p>
            <a:r>
              <a:rPr lang="en-CA" dirty="0"/>
              <a:t>DP Solution</a:t>
            </a:r>
          </a:p>
        </p:txBody>
      </p:sp>
      <p:sp>
        <p:nvSpPr>
          <p:cNvPr id="3" name="Content Placeholder 2">
            <a:extLst>
              <a:ext uri="{FF2B5EF4-FFF2-40B4-BE49-F238E27FC236}">
                <a16:creationId xmlns:a16="http://schemas.microsoft.com/office/drawing/2014/main" id="{12690F08-EDDD-4FCD-88D4-5FE1216A68F5}"/>
              </a:ext>
            </a:extLst>
          </p:cNvPr>
          <p:cNvSpPr>
            <a:spLocks noGrp="1"/>
          </p:cNvSpPr>
          <p:nvPr>
            <p:ph idx="1"/>
          </p:nvPr>
        </p:nvSpPr>
        <p:spPr>
          <a:xfrm>
            <a:off x="1293463" y="3938300"/>
            <a:ext cx="6234388" cy="2099976"/>
          </a:xfrm>
        </p:spPr>
        <p:txBody>
          <a:bodyPr>
            <a:normAutofit fontScale="92500"/>
          </a:bodyPr>
          <a:lstStyle/>
          <a:p>
            <a:r>
              <a:rPr lang="en-CA" b="1" dirty="0"/>
              <a:t>Space saving </a:t>
            </a:r>
            <a:r>
              <a:rPr lang="en-CA" dirty="0"/>
              <a:t>optimization:</a:t>
            </a:r>
          </a:p>
          <a:p>
            <a:pPr lvl="1"/>
            <a:r>
              <a:rPr lang="en-CA" dirty="0"/>
              <a:t>We never look at f[i-3] or earlier</a:t>
            </a:r>
          </a:p>
          <a:p>
            <a:pPr lvl="1"/>
            <a:r>
              <a:rPr lang="en-CA" dirty="0"/>
              <a:t>Can make do with a few variables instead of a table</a:t>
            </a:r>
          </a:p>
        </p:txBody>
      </p:sp>
      <p:pic>
        <p:nvPicPr>
          <p:cNvPr id="5" name="Picture 4">
            <a:extLst>
              <a:ext uri="{FF2B5EF4-FFF2-40B4-BE49-F238E27FC236}">
                <a16:creationId xmlns:a16="http://schemas.microsoft.com/office/drawing/2014/main" id="{CB3196E5-7137-45FF-9737-F8888671B3D6}"/>
              </a:ext>
            </a:extLst>
          </p:cNvPr>
          <p:cNvPicPr>
            <a:picLocks noChangeAspect="1"/>
          </p:cNvPicPr>
          <p:nvPr/>
        </p:nvPicPr>
        <p:blipFill>
          <a:blip r:embed="rId3"/>
          <a:stretch>
            <a:fillRect/>
          </a:stretch>
        </p:blipFill>
        <p:spPr>
          <a:xfrm>
            <a:off x="1326991" y="1087518"/>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peech Bubble: Rectangle 8">
            <a:extLst>
              <a:ext uri="{FF2B5EF4-FFF2-40B4-BE49-F238E27FC236}">
                <a16:creationId xmlns:a16="http://schemas.microsoft.com/office/drawing/2014/main" id="{9FA23FC0-6B42-4965-B1AC-AF46969FACDD}"/>
              </a:ext>
            </a:extLst>
          </p:cNvPr>
          <p:cNvSpPr/>
          <p:nvPr/>
        </p:nvSpPr>
        <p:spPr>
          <a:xfrm>
            <a:off x="8772522" y="437413"/>
            <a:ext cx="1896849" cy="391687"/>
          </a:xfrm>
          <a:prstGeom prst="wedgeRectCallout">
            <a:avLst>
              <a:gd name="adj1" fmla="val -65501"/>
              <a:gd name="adj2" fmla="val 62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represents f[i-2]</a:t>
            </a:r>
          </a:p>
        </p:txBody>
      </p:sp>
      <p:sp>
        <p:nvSpPr>
          <p:cNvPr id="10" name="Speech Bubble: Rectangle 9">
            <a:extLst>
              <a:ext uri="{FF2B5EF4-FFF2-40B4-BE49-F238E27FC236}">
                <a16:creationId xmlns:a16="http://schemas.microsoft.com/office/drawing/2014/main" id="{B46CFC72-389C-4D7D-A9B2-E2EF6D33C4A1}"/>
              </a:ext>
            </a:extLst>
          </p:cNvPr>
          <p:cNvSpPr/>
          <p:nvPr/>
        </p:nvSpPr>
        <p:spPr>
          <a:xfrm>
            <a:off x="8832065" y="938422"/>
            <a:ext cx="1896849" cy="391687"/>
          </a:xfrm>
          <a:prstGeom prst="wedgeRectCallout">
            <a:avLst>
              <a:gd name="adj1" fmla="val -68641"/>
              <a:gd name="adj2" fmla="val -1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represents f[i-1]</a:t>
            </a:r>
          </a:p>
        </p:txBody>
      </p:sp>
      <p:sp>
        <p:nvSpPr>
          <p:cNvPr id="11" name="Speech Bubble: Rectangle 10">
            <a:extLst>
              <a:ext uri="{FF2B5EF4-FFF2-40B4-BE49-F238E27FC236}">
                <a16:creationId xmlns:a16="http://schemas.microsoft.com/office/drawing/2014/main" id="{21D0CBF3-FA0F-424E-8927-D2EF42B83BAA}"/>
              </a:ext>
            </a:extLst>
          </p:cNvPr>
          <p:cNvSpPr/>
          <p:nvPr/>
        </p:nvSpPr>
        <p:spPr>
          <a:xfrm>
            <a:off x="7740502" y="4336860"/>
            <a:ext cx="1897736" cy="473309"/>
          </a:xfrm>
          <a:prstGeom prst="wedgeRectCallout">
            <a:avLst>
              <a:gd name="adj1" fmla="val -10181"/>
              <a:gd name="adj2" fmla="val -132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Contains f[n]</a:t>
            </a:r>
            <a:endParaRPr lang="en-CA" b="1" dirty="0"/>
          </a:p>
        </p:txBody>
      </p:sp>
      <p:sp>
        <p:nvSpPr>
          <p:cNvPr id="15" name="Speech Bubble: Rectangle 14">
            <a:extLst>
              <a:ext uri="{FF2B5EF4-FFF2-40B4-BE49-F238E27FC236}">
                <a16:creationId xmlns:a16="http://schemas.microsoft.com/office/drawing/2014/main" id="{597E0624-F753-4225-B0D1-22255BB02105}"/>
              </a:ext>
            </a:extLst>
          </p:cNvPr>
          <p:cNvSpPr/>
          <p:nvPr/>
        </p:nvSpPr>
        <p:spPr>
          <a:xfrm>
            <a:off x="10117943" y="1464187"/>
            <a:ext cx="1994667" cy="1440628"/>
          </a:xfrm>
          <a:prstGeom prst="wedgeRectCallout">
            <a:avLst>
              <a:gd name="adj1" fmla="val -88684"/>
              <a:gd name="adj2" fmla="val -16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Save f[</a:t>
            </a:r>
            <a:r>
              <a:rPr lang="en-CA" dirty="0" err="1"/>
              <a:t>i</a:t>
            </a:r>
            <a:r>
              <a:rPr lang="en-CA" dirty="0"/>
              <a:t>] before overwriting it (so its value can be stored in f[i-1] later)</a:t>
            </a:r>
          </a:p>
        </p:txBody>
      </p:sp>
      <p:sp>
        <p:nvSpPr>
          <p:cNvPr id="18" name="Speech Bubble: Rectangle 17">
            <a:extLst>
              <a:ext uri="{FF2B5EF4-FFF2-40B4-BE49-F238E27FC236}">
                <a16:creationId xmlns:a16="http://schemas.microsoft.com/office/drawing/2014/main" id="{7793ACA6-F0C5-4EBE-896B-9CCE6FBB29D1}"/>
              </a:ext>
            </a:extLst>
          </p:cNvPr>
          <p:cNvSpPr/>
          <p:nvPr/>
        </p:nvSpPr>
        <p:spPr>
          <a:xfrm>
            <a:off x="7825562" y="5081899"/>
            <a:ext cx="4053131" cy="1192906"/>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is still considered to be dynamic programming…</a:t>
            </a:r>
            <a:br>
              <a:rPr lang="en-CA" dirty="0"/>
            </a:br>
            <a:r>
              <a:rPr lang="en-CA" dirty="0"/>
              <a:t>We’ve just optimized out the table.</a:t>
            </a:r>
          </a:p>
        </p:txBody>
      </p:sp>
      <p:sp>
        <p:nvSpPr>
          <p:cNvPr id="4" name="Slide Number Placeholder 3">
            <a:extLst>
              <a:ext uri="{FF2B5EF4-FFF2-40B4-BE49-F238E27FC236}">
                <a16:creationId xmlns:a16="http://schemas.microsoft.com/office/drawing/2014/main" id="{9A092466-46A2-ECDB-CE7D-218B0F4B1705}"/>
              </a:ext>
            </a:extLst>
          </p:cNvPr>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37140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12F5-085B-46EE-8986-36BDBF8EB261}"/>
              </a:ext>
            </a:extLst>
          </p:cNvPr>
          <p:cNvSpPr>
            <a:spLocks noGrp="1"/>
          </p:cNvSpPr>
          <p:nvPr>
            <p:ph type="title"/>
          </p:nvPr>
        </p:nvSpPr>
        <p:spPr>
          <a:xfrm>
            <a:off x="1141413" y="-2"/>
            <a:ext cx="9905998" cy="757040"/>
          </a:xfrm>
        </p:spPr>
        <p:txBody>
          <a:bodyPr/>
          <a:lstStyle/>
          <a:p>
            <a:r>
              <a:rPr lang="en-CA" dirty="0"/>
              <a:t>Correctness</a:t>
            </a:r>
          </a:p>
        </p:txBody>
      </p:sp>
      <p:sp>
        <p:nvSpPr>
          <p:cNvPr id="3" name="Content Placeholder 2">
            <a:extLst>
              <a:ext uri="{FF2B5EF4-FFF2-40B4-BE49-F238E27FC236}">
                <a16:creationId xmlns:a16="http://schemas.microsoft.com/office/drawing/2014/main" id="{79A7F781-A178-4821-83CF-07AD9FC0AEC3}"/>
              </a:ext>
            </a:extLst>
          </p:cNvPr>
          <p:cNvSpPr>
            <a:spLocks noGrp="1"/>
          </p:cNvSpPr>
          <p:nvPr>
            <p:ph idx="1"/>
          </p:nvPr>
        </p:nvSpPr>
        <p:spPr>
          <a:xfrm>
            <a:off x="1141413" y="2687910"/>
            <a:ext cx="10418304" cy="3815784"/>
          </a:xfrm>
        </p:spPr>
        <p:txBody>
          <a:bodyPr>
            <a:normAutofit/>
          </a:bodyPr>
          <a:lstStyle/>
          <a:p>
            <a:r>
              <a:rPr lang="en-CA" b="1" dirty="0"/>
              <a:t>Step 2 </a:t>
            </a:r>
            <a:r>
              <a:rPr lang="en-CA" dirty="0"/>
              <a:t>(similar to D&amp;C)</a:t>
            </a:r>
            <a:endParaRPr lang="en-CA" b="1" dirty="0"/>
          </a:p>
          <a:p>
            <a:pPr lvl="1"/>
            <a:r>
              <a:rPr lang="en-CA" dirty="0"/>
              <a:t>Suppose subproblems are</a:t>
            </a:r>
            <a:br>
              <a:rPr lang="en-CA" dirty="0"/>
            </a:br>
            <a:r>
              <a:rPr lang="en-CA" dirty="0"/>
              <a:t>solved correctly (optimally)</a:t>
            </a:r>
          </a:p>
          <a:p>
            <a:pPr lvl="1"/>
            <a:r>
              <a:rPr lang="en-CA" dirty="0"/>
              <a:t>Prove these (optimal)</a:t>
            </a:r>
            <a:br>
              <a:rPr lang="en-CA" dirty="0"/>
            </a:br>
            <a:r>
              <a:rPr lang="en-CA" dirty="0" err="1"/>
              <a:t>subsolutions</a:t>
            </a:r>
            <a:r>
              <a:rPr lang="en-CA" dirty="0"/>
              <a:t> are combined</a:t>
            </a:r>
            <a:br>
              <a:rPr lang="en-CA" dirty="0"/>
            </a:br>
            <a:r>
              <a:rPr lang="en-CA" dirty="0"/>
              <a:t>into a(n optimal) solution</a:t>
            </a:r>
          </a:p>
        </p:txBody>
      </p:sp>
      <p:pic>
        <p:nvPicPr>
          <p:cNvPr id="4" name="Picture 3">
            <a:extLst>
              <a:ext uri="{FF2B5EF4-FFF2-40B4-BE49-F238E27FC236}">
                <a16:creationId xmlns:a16="http://schemas.microsoft.com/office/drawing/2014/main" id="{A7F3BE3C-CC7A-47DA-9C46-486304BCC82F}"/>
              </a:ext>
            </a:extLst>
          </p:cNvPr>
          <p:cNvPicPr>
            <a:picLocks noChangeAspect="1"/>
          </p:cNvPicPr>
          <p:nvPr/>
        </p:nvPicPr>
        <p:blipFill>
          <a:blip r:embed="rId2"/>
          <a:stretch>
            <a:fillRect/>
          </a:stretch>
        </p:blipFill>
        <p:spPr>
          <a:xfrm>
            <a:off x="7021789" y="3865998"/>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1515D9FB-CA13-4EE6-807A-718A09FD0443}"/>
              </a:ext>
            </a:extLst>
          </p:cNvPr>
          <p:cNvSpPr txBox="1">
            <a:spLocks/>
          </p:cNvSpPr>
          <p:nvPr/>
        </p:nvSpPr>
        <p:spPr>
          <a:xfrm>
            <a:off x="7413019" y="2483766"/>
            <a:ext cx="4417662" cy="1212111"/>
          </a:xfrm>
          <a:prstGeom prst="wedgeRectCallout">
            <a:avLst>
              <a:gd name="adj1" fmla="val -92070"/>
              <a:gd name="adj2" fmla="val -9079"/>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Suppose f[i-1] and f[i-2] are the (i-1)</a:t>
            </a:r>
            <a:r>
              <a:rPr lang="en-CA" sz="2000" dirty="0" err="1">
                <a:solidFill>
                  <a:srgbClr val="000000"/>
                </a:solidFill>
              </a:rPr>
              <a:t>th</a:t>
            </a:r>
            <a:r>
              <a:rPr lang="en-CA" sz="2000" dirty="0">
                <a:solidFill>
                  <a:srgbClr val="000000"/>
                </a:solidFill>
              </a:rPr>
              <a:t> and (i-2)</a:t>
            </a:r>
            <a:r>
              <a:rPr lang="en-CA" sz="2000" dirty="0" err="1">
                <a:solidFill>
                  <a:srgbClr val="000000"/>
                </a:solidFill>
              </a:rPr>
              <a:t>th</a:t>
            </a:r>
            <a:r>
              <a:rPr lang="en-CA" sz="2000" dirty="0">
                <a:solidFill>
                  <a:srgbClr val="000000"/>
                </a:solidFill>
              </a:rPr>
              <a:t> Fib #s</a:t>
            </a:r>
          </a:p>
          <a:p>
            <a:r>
              <a:rPr lang="en-CA" sz="2000" dirty="0">
                <a:solidFill>
                  <a:srgbClr val="000000"/>
                </a:solidFill>
              </a:rPr>
              <a:t>Then prove f[</a:t>
            </a:r>
            <a:r>
              <a:rPr lang="en-CA" sz="2000" dirty="0" err="1">
                <a:solidFill>
                  <a:srgbClr val="000000"/>
                </a:solidFill>
              </a:rPr>
              <a:t>i</a:t>
            </a:r>
            <a:r>
              <a:rPr lang="en-CA" sz="2000" dirty="0">
                <a:solidFill>
                  <a:srgbClr val="000000"/>
                </a:solidFill>
              </a:rPr>
              <a:t>] = the n-</a:t>
            </a:r>
            <a:r>
              <a:rPr lang="en-CA" sz="2000" dirty="0" err="1">
                <a:solidFill>
                  <a:srgbClr val="000000"/>
                </a:solidFill>
              </a:rPr>
              <a:t>th</a:t>
            </a:r>
            <a:r>
              <a:rPr lang="en-CA" sz="2000" dirty="0">
                <a:solidFill>
                  <a:srgbClr val="000000"/>
                </a:solidFill>
              </a:rPr>
              <a:t> Fib #</a:t>
            </a:r>
          </a:p>
        </p:txBody>
      </p:sp>
      <p:sp>
        <p:nvSpPr>
          <p:cNvPr id="6" name="Content Placeholder 2">
            <a:extLst>
              <a:ext uri="{FF2B5EF4-FFF2-40B4-BE49-F238E27FC236}">
                <a16:creationId xmlns:a16="http://schemas.microsoft.com/office/drawing/2014/main" id="{A696443E-009D-4AE3-8693-A14B420E652C}"/>
              </a:ext>
            </a:extLst>
          </p:cNvPr>
          <p:cNvSpPr txBox="1">
            <a:spLocks/>
          </p:cNvSpPr>
          <p:nvPr/>
        </p:nvSpPr>
        <p:spPr>
          <a:xfrm>
            <a:off x="1141413" y="922906"/>
            <a:ext cx="10418304" cy="173098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b="1" dirty="0"/>
              <a:t>Step 1</a:t>
            </a:r>
          </a:p>
          <a:p>
            <a:pPr lvl="1"/>
            <a:r>
              <a:rPr lang="en-CA" dirty="0"/>
              <a:t>Prove that when computing a table entry,</a:t>
            </a:r>
            <a:br>
              <a:rPr lang="en-CA" dirty="0"/>
            </a:br>
            <a:r>
              <a:rPr lang="en-CA" dirty="0"/>
              <a:t>dependent entries are </a:t>
            </a:r>
            <a:r>
              <a:rPr lang="en-CA" b="1" dirty="0"/>
              <a:t>already computed</a:t>
            </a:r>
          </a:p>
        </p:txBody>
      </p:sp>
      <p:sp>
        <p:nvSpPr>
          <p:cNvPr id="7" name="Content Placeholder 2">
            <a:extLst>
              <a:ext uri="{FF2B5EF4-FFF2-40B4-BE49-F238E27FC236}">
                <a16:creationId xmlns:a16="http://schemas.microsoft.com/office/drawing/2014/main" id="{30DA61DD-34DF-4067-9BAC-76F81E2E18B0}"/>
              </a:ext>
            </a:extLst>
          </p:cNvPr>
          <p:cNvSpPr txBox="1">
            <a:spLocks/>
          </p:cNvSpPr>
          <p:nvPr/>
        </p:nvSpPr>
        <p:spPr>
          <a:xfrm>
            <a:off x="4601062" y="814456"/>
            <a:ext cx="5448832" cy="757040"/>
          </a:xfrm>
          <a:prstGeom prst="wedgeRectCallout">
            <a:avLst>
              <a:gd name="adj1" fmla="val -80674"/>
              <a:gd name="adj2" fmla="val 12269"/>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Order 0..n means i-1 and i-2 are already computed when we compute </a:t>
            </a:r>
            <a:r>
              <a:rPr lang="en-CA" sz="2000" dirty="0" err="1">
                <a:solidFill>
                  <a:srgbClr val="000000"/>
                </a:solidFill>
              </a:rPr>
              <a:t>i</a:t>
            </a:r>
            <a:endParaRPr lang="en-CA" sz="2000" dirty="0">
              <a:solidFill>
                <a:srgbClr val="000000"/>
              </a:solidFill>
            </a:endParaRPr>
          </a:p>
        </p:txBody>
      </p:sp>
      <p:sp>
        <p:nvSpPr>
          <p:cNvPr id="8" name="Slide Number Placeholder 7">
            <a:extLst>
              <a:ext uri="{FF2B5EF4-FFF2-40B4-BE49-F238E27FC236}">
                <a16:creationId xmlns:a16="http://schemas.microsoft.com/office/drawing/2014/main" id="{17E2F713-1FEB-3C6B-0587-57A2EE5D51DC}"/>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16249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471761" y="-2"/>
            <a:ext cx="10575650" cy="1028386"/>
          </a:xfrm>
        </p:spPr>
        <p:txBody>
          <a:bodyPr>
            <a:normAutofit/>
          </a:bodyPr>
          <a:lstStyle/>
          <a:p>
            <a:r>
              <a:rPr lang="en-CA" dirty="0"/>
              <a:t>Model of computation for runtime</a:t>
            </a:r>
            <a:endParaRPr lang="en-CA"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221320" y="910219"/>
                <a:ext cx="11438735" cy="5170250"/>
              </a:xfrm>
            </p:spPr>
            <p:txBody>
              <a:bodyPr>
                <a:normAutofit/>
              </a:bodyPr>
              <a:lstStyle/>
              <a:p>
                <a:r>
                  <a:rPr lang="en-CA" dirty="0"/>
                  <a:t>Unit cost model is </a:t>
                </a:r>
                <a:r>
                  <a:rPr lang="en-CA" b="1" dirty="0"/>
                  <a:t>not very realistic </a:t>
                </a:r>
                <a:r>
                  <a:rPr lang="en-CA" dirty="0"/>
                  <a:t>for this problem,</a:t>
                </a:r>
                <a:br>
                  <a:rPr lang="en-CA" dirty="0"/>
                </a:br>
                <a:r>
                  <a:rPr lang="en-CA" dirty="0"/>
                  <a:t>because Fibonacci numbers grow quickly</a:t>
                </a:r>
              </a:p>
              <a:p>
                <a:pPr lvl="1"/>
                <a:r>
                  <a:rPr lang="en-CA" dirty="0"/>
                  <a:t>F[10]=</a:t>
                </a:r>
                <a:r>
                  <a:rPr lang="en-CA" dirty="0">
                    <a:effectLst/>
                  </a:rPr>
                  <a:t>55</a:t>
                </a:r>
              </a:p>
              <a:p>
                <a:pPr lvl="1"/>
                <a:r>
                  <a:rPr lang="en-CA" dirty="0">
                    <a:effectLst/>
                  </a:rPr>
                  <a:t>F[100]=354224848179261915075</a:t>
                </a:r>
              </a:p>
              <a:p>
                <a:pPr lvl="1"/>
                <a:r>
                  <a:rPr lang="en-CA" dirty="0">
                    <a:effectLst/>
                  </a:rPr>
                  <a:t>F[300]=</a:t>
                </a:r>
                <a:r>
                  <a:rPr lang="en-CA" sz="2000" dirty="0">
                    <a:effectLst/>
                  </a:rPr>
                  <a:t>222232244629420445529739893461909967206666939096499764990979600</a:t>
                </a:r>
                <a:endParaRPr lang="en-CA" dirty="0">
                  <a:effectLst/>
                </a:endParaRPr>
              </a:p>
              <a:p>
                <a:pPr lvl="1"/>
                <a:r>
                  <a:rPr lang="en-CA" dirty="0"/>
                  <a:t>Value of F[n] is exponential in n:  </a:t>
                </a:r>
                <a14:m>
                  <m:oMath xmlns:m="http://schemas.openxmlformats.org/officeDocument/2006/math">
                    <m:sSub>
                      <m:sSubPr>
                        <m:ctrlPr>
                          <a:rPr lang="en-CA" b="0" i="1" smtClean="0">
                            <a:effectLst/>
                            <a:latin typeface="Cambria Math" panose="02040503050406030204" pitchFamily="18" charset="0"/>
                          </a:rPr>
                        </m:ctrlPr>
                      </m:sSubPr>
                      <m:e>
                        <m:r>
                          <a:rPr lang="en-CA" b="0" i="1" smtClean="0">
                            <a:effectLst/>
                            <a:latin typeface="Cambria Math" panose="02040503050406030204" pitchFamily="18" charset="0"/>
                          </a:rPr>
                          <m:t>𝑓</m:t>
                        </m:r>
                      </m:e>
                      <m:sub>
                        <m:r>
                          <a:rPr lang="en-CA" b="0" i="1" smtClean="0">
                            <a:effectLst/>
                            <a:latin typeface="Cambria Math" panose="02040503050406030204" pitchFamily="18" charset="0"/>
                          </a:rPr>
                          <m:t>𝑛</m:t>
                        </m:r>
                      </m:sub>
                    </m:sSub>
                    <m:r>
                      <a:rPr lang="en-CA" b="0" i="1" smtClean="0">
                        <a:effectLst/>
                        <a:latin typeface="Cambria Math" panose="02040503050406030204" pitchFamily="18" charset="0"/>
                      </a:rPr>
                      <m:t>∈</m:t>
                    </m:r>
                    <m:r>
                      <m:rPr>
                        <m:sty m:val="p"/>
                      </m:rPr>
                      <a:rPr lang="en-CA" b="0" i="0" smtClean="0">
                        <a:effectLst/>
                        <a:latin typeface="Cambria Math" panose="02040503050406030204" pitchFamily="18" charset="0"/>
                      </a:rPr>
                      <m:t>Θ</m:t>
                    </m:r>
                    <m:d>
                      <m:dPr>
                        <m:ctrlPr>
                          <a:rPr lang="en-CA" b="0" i="1" smtClean="0">
                            <a:effectLst/>
                            <a:latin typeface="Cambria Math" panose="02040503050406030204" pitchFamily="18" charset="0"/>
                          </a:rPr>
                        </m:ctrlPr>
                      </m:dPr>
                      <m:e>
                        <m:sSup>
                          <m:sSupPr>
                            <m:ctrlPr>
                              <a:rPr lang="en-CA" b="0" i="1" smtClean="0">
                                <a:effectLst/>
                                <a:latin typeface="Cambria Math" panose="02040503050406030204" pitchFamily="18" charset="0"/>
                              </a:rPr>
                            </m:ctrlPr>
                          </m:sSupPr>
                          <m:e>
                            <m:r>
                              <a:rPr lang="en-CA" b="0" i="1" smtClean="0">
                                <a:effectLst/>
                                <a:latin typeface="Cambria Math" panose="02040503050406030204" pitchFamily="18" charset="0"/>
                              </a:rPr>
                              <m:t>𝜙</m:t>
                            </m:r>
                          </m:e>
                          <m:sup>
                            <m:r>
                              <a:rPr lang="en-CA" b="0" i="1" smtClean="0">
                                <a:effectLst/>
                                <a:latin typeface="Cambria Math" panose="02040503050406030204" pitchFamily="18" charset="0"/>
                              </a:rPr>
                              <m:t>𝑛</m:t>
                            </m:r>
                          </m:sup>
                        </m:sSup>
                      </m:e>
                    </m:d>
                  </m:oMath>
                </a14:m>
                <a:r>
                  <a:rPr lang="en-CA" i="1" dirty="0"/>
                  <a:t> where </a:t>
                </a:r>
                <a14:m>
                  <m:oMath xmlns:m="http://schemas.openxmlformats.org/officeDocument/2006/math">
                    <m:r>
                      <a:rPr lang="en-CA" b="0" i="1" smtClean="0">
                        <a:latin typeface="Cambria Math" panose="02040503050406030204" pitchFamily="18" charset="0"/>
                      </a:rPr>
                      <m:t>𝜙</m:t>
                    </m:r>
                    <m:r>
                      <a:rPr lang="en-CA" b="0" i="0" smtClean="0">
                        <a:latin typeface="Cambria Math" panose="02040503050406030204" pitchFamily="18" charset="0"/>
                      </a:rPr>
                      <m:t>≅1.6</m:t>
                    </m:r>
                  </m:oMath>
                </a14:m>
                <a:endParaRPr lang="en-CA" dirty="0"/>
              </a:p>
              <a:p>
                <a:pPr lvl="1"/>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𝜙</m:t>
                        </m:r>
                      </m:e>
                      <m:sup>
                        <m:r>
                          <a:rPr lang="en-CA" b="0" i="1" smtClean="0">
                            <a:latin typeface="Cambria Math" panose="02040503050406030204" pitchFamily="18" charset="0"/>
                          </a:rPr>
                          <m:t>𝑛</m:t>
                        </m:r>
                      </m:sup>
                    </m:sSup>
                  </m:oMath>
                </a14:m>
                <a:r>
                  <a:rPr lang="en-CA" dirty="0"/>
                  <a:t> needs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𝜙</m:t>
                                </m:r>
                              </m:e>
                              <m:sup>
                                <m:r>
                                  <a:rPr lang="en-CA" b="0" i="1" smtClean="0">
                                    <a:latin typeface="Cambria Math" panose="02040503050406030204" pitchFamily="18" charset="0"/>
                                  </a:rPr>
                                  <m:t>𝑛</m:t>
                                </m:r>
                              </m:sup>
                            </m:sSup>
                          </m:e>
                        </m:d>
                      </m:e>
                    </m:func>
                  </m:oMath>
                </a14:m>
                <a:r>
                  <a:rPr lang="en-CA" dirty="0"/>
                  <a:t> bits to store it</a:t>
                </a:r>
              </a:p>
              <a:p>
                <a:pPr lvl="1"/>
                <a:r>
                  <a:rPr lang="en-CA" dirty="0"/>
                  <a:t>So F[n] needs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a14:m>
                <a:r>
                  <a:rPr lang="en-CA" dirty="0"/>
                  <a:t> bits to store!</a:t>
                </a:r>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221320" y="910219"/>
                <a:ext cx="11438735" cy="5170250"/>
              </a:xfrm>
              <a:blipFill>
                <a:blip r:embed="rId2"/>
                <a:stretch>
                  <a:fillRect l="-1385" t="-1533"/>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C025F5D-A4FC-679B-D080-38B4151BC28B}"/>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
        <p:nvSpPr>
          <p:cNvPr id="5" name="Speech Bubble: Rectangle 4">
            <a:extLst>
              <a:ext uri="{FF2B5EF4-FFF2-40B4-BE49-F238E27FC236}">
                <a16:creationId xmlns:a16="http://schemas.microsoft.com/office/drawing/2014/main" id="{AB08E966-E645-0C58-CA26-2579B246E555}"/>
              </a:ext>
            </a:extLst>
          </p:cNvPr>
          <p:cNvSpPr/>
          <p:nvPr/>
        </p:nvSpPr>
        <p:spPr>
          <a:xfrm>
            <a:off x="7297862" y="4402270"/>
            <a:ext cx="3453618" cy="1126243"/>
          </a:xfrm>
          <a:prstGeom prst="wedgeRectCallout">
            <a:avLst>
              <a:gd name="adj1" fmla="val -10855"/>
              <a:gd name="adj2" fmla="val -41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But let’s use unit cost anyway for simplicity</a:t>
            </a:r>
            <a:endParaRPr lang="en-CA" sz="2400" b="1" dirty="0"/>
          </a:p>
        </p:txBody>
      </p:sp>
    </p:spTree>
    <p:extLst>
      <p:ext uri="{BB962C8B-B14F-4D97-AF65-F5344CB8AC3E}">
        <p14:creationId xmlns:p14="http://schemas.microsoft.com/office/powerpoint/2010/main" val="13579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t>Running time (unit cost)</a:t>
            </a:r>
            <a:endParaRPr lang="en-CA" sz="2200"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175828" y="1198623"/>
                <a:ext cx="8572125" cy="5260119"/>
              </a:xfrm>
            </p:spPr>
            <p:txBody>
              <a:bodyPr>
                <a:normAutofit/>
              </a:bodyPr>
              <a:lstStyle/>
              <a:p>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a:rPr lang="en-CA" b="1" i="0" smtClean="0">
                        <a:latin typeface="Cambria Math" panose="02040503050406030204" pitchFamily="18" charset="0"/>
                      </a:rPr>
                      <m:t>𝚯</m:t>
                    </m:r>
                    <m:d>
                      <m:dPr>
                        <m:ctrlPr>
                          <a:rPr lang="en-CA" b="1" i="1" smtClean="0">
                            <a:latin typeface="Cambria Math" panose="02040503050406030204" pitchFamily="18" charset="0"/>
                          </a:rPr>
                        </m:ctrlPr>
                      </m:dPr>
                      <m:e>
                        <m:r>
                          <a:rPr lang="en-CA" b="1" i="1" smtClean="0">
                            <a:latin typeface="Cambria Math" panose="02040503050406030204" pitchFamily="18" charset="0"/>
                          </a:rPr>
                          <m:t>𝒏</m:t>
                        </m:r>
                      </m:e>
                    </m:d>
                  </m:oMath>
                </a14:m>
                <a:endParaRPr lang="en-CA" b="1" dirty="0"/>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175828" y="1198623"/>
                <a:ext cx="8572125" cy="5260119"/>
              </a:xfrm>
              <a:blipFill>
                <a:blip r:embed="rId2"/>
                <a:stretch>
                  <a:fillRect/>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FEAC2AE0-0B18-4027-92AC-B67ED2AF9AB6}"/>
              </a:ext>
            </a:extLst>
          </p:cNvPr>
          <p:cNvPicPr>
            <a:picLocks noChangeAspect="1"/>
          </p:cNvPicPr>
          <p:nvPr/>
        </p:nvPicPr>
        <p:blipFill>
          <a:blip r:embed="rId3"/>
          <a:stretch>
            <a:fillRect/>
          </a:stretch>
        </p:blipFill>
        <p:spPr>
          <a:xfrm>
            <a:off x="3939061" y="1239303"/>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10362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t>A brief Aside</a:t>
            </a:r>
            <a:endParaRPr lang="en-CA" sz="2200"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350554" y="996642"/>
                <a:ext cx="8572125" cy="5260119"/>
              </a:xfrm>
            </p:spPr>
            <p:txBody>
              <a:bodyPr>
                <a:normAutofit/>
              </a:bodyPr>
              <a:lstStyle/>
              <a:p>
                <a:r>
                  <a:rPr lang="en-CA" dirty="0"/>
                  <a:t>Is this </a:t>
                </a:r>
                <a:r>
                  <a:rPr lang="en-CA" b="1" dirty="0">
                    <a:solidFill>
                      <a:srgbClr val="FFFF00"/>
                    </a:solidFill>
                  </a:rPr>
                  <a:t>linear runtime</a:t>
                </a:r>
                <a:r>
                  <a:rPr lang="en-CA" dirty="0"/>
                  <a:t>?</a:t>
                </a:r>
              </a:p>
              <a:p>
                <a:r>
                  <a:rPr lang="en-CA" dirty="0"/>
                  <a:t>NO! This is </a:t>
                </a:r>
                <a:r>
                  <a:rPr lang="en-CA" b="1" dirty="0"/>
                  <a:t>“a linear function of n”</a:t>
                </a:r>
              </a:p>
              <a:p>
                <a:r>
                  <a:rPr lang="en-CA" dirty="0"/>
                  <a:t>When we say </a:t>
                </a:r>
                <a:r>
                  <a:rPr lang="en-CA" b="1" dirty="0"/>
                  <a:t>“linear runtime”</a:t>
                </a:r>
                <a:r>
                  <a:rPr lang="en-CA" dirty="0"/>
                  <a:t> we mean</a:t>
                </a:r>
                <a:br>
                  <a:rPr lang="en-CA" dirty="0"/>
                </a:br>
                <a:r>
                  <a:rPr lang="en-CA" b="1" dirty="0"/>
                  <a:t>“a linear function of the input size”</a:t>
                </a:r>
              </a:p>
              <a:p>
                <a:r>
                  <a:rPr lang="en-CA" dirty="0"/>
                  <a:t>What is the input size </a:t>
                </a:r>
                <a14:m>
                  <m:oMath xmlns:m="http://schemas.openxmlformats.org/officeDocument/2006/math">
                    <m:r>
                      <a:rPr lang="en-CA" b="1" i="1" dirty="0" smtClean="0">
                        <a:latin typeface="Cambria Math" panose="02040503050406030204" pitchFamily="18" charset="0"/>
                      </a:rPr>
                      <m:t>𝑺</m:t>
                    </m:r>
                  </m:oMath>
                </a14:m>
                <a:r>
                  <a:rPr lang="en-CA" dirty="0"/>
                  <a:t>?</a:t>
                </a:r>
              </a:p>
              <a:p>
                <a:pPr lvl="1"/>
                <a:r>
                  <a:rPr lang="en-CA" b="0" dirty="0"/>
                  <a:t>The input is the number </a:t>
                </a:r>
                <a14:m>
                  <m:oMath xmlns:m="http://schemas.openxmlformats.org/officeDocument/2006/math">
                    <m:r>
                      <a:rPr lang="en-CA" b="0" i="1" smtClean="0">
                        <a:latin typeface="Cambria Math" panose="02040503050406030204" pitchFamily="18" charset="0"/>
                      </a:rPr>
                      <m:t>𝑛</m:t>
                    </m:r>
                  </m:oMath>
                </a14:m>
                <a:r>
                  <a:rPr lang="en-CA" b="0" dirty="0"/>
                  <a:t>.</a:t>
                </a:r>
              </a:p>
              <a:p>
                <a:pPr lvl="1"/>
                <a:r>
                  <a:rPr lang="en-CA" dirty="0"/>
                  <a:t>How many bits does it take to store n? </a:t>
                </a:r>
                <a14:m>
                  <m:oMath xmlns:m="http://schemas.openxmlformats.org/officeDocument/2006/math">
                    <m:r>
                      <a:rPr lang="en-CA" b="0" i="1" smtClean="0">
                        <a:latin typeface="Cambria Math" panose="02040503050406030204" pitchFamily="18" charset="0"/>
                      </a:rPr>
                      <m:t>𝑂</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r>
                          <a:rPr lang="en-CA" b="0" i="1" smtClean="0">
                            <a:latin typeface="Cambria Math" panose="02040503050406030204" pitchFamily="18" charset="0"/>
                          </a:rPr>
                          <m:t>)</m:t>
                        </m:r>
                      </m:e>
                    </m:func>
                  </m:oMath>
                </a14:m>
                <a:endParaRPr lang="en-CA" dirty="0"/>
              </a:p>
              <a:p>
                <a:pPr lvl="1"/>
                <a:r>
                  <a:rPr lang="en-CA" b="1" dirty="0"/>
                  <a:t>So </a:t>
                </a:r>
                <a14:m>
                  <m:oMath xmlns:m="http://schemas.openxmlformats.org/officeDocument/2006/math">
                    <m:r>
                      <a:rPr lang="en-CA" b="1" i="1" smtClean="0">
                        <a:latin typeface="Cambria Math" panose="02040503050406030204" pitchFamily="18" charset="0"/>
                      </a:rPr>
                      <m:t>𝑺</m:t>
                    </m:r>
                    <m:r>
                      <a:rPr lang="en-CA" b="1" i="1" smtClean="0">
                        <a:latin typeface="Cambria Math" panose="02040503050406030204" pitchFamily="18" charset="0"/>
                      </a:rPr>
                      <m:t>=</m:t>
                    </m:r>
                    <m:func>
                      <m:funcPr>
                        <m:ctrlPr>
                          <a:rPr lang="en-CA" b="1" i="1" smtClean="0">
                            <a:latin typeface="Cambria Math" panose="02040503050406030204" pitchFamily="18" charset="0"/>
                          </a:rPr>
                        </m:ctrlPr>
                      </m:funcPr>
                      <m:fName>
                        <m:r>
                          <a:rPr lang="en-CA" b="1" i="0" smtClean="0">
                            <a:latin typeface="Cambria Math" panose="02040503050406030204" pitchFamily="18" charset="0"/>
                          </a:rPr>
                          <m:t>𝐥𝐨𝐠</m:t>
                        </m:r>
                      </m:fName>
                      <m:e>
                        <m:r>
                          <a:rPr lang="en-CA" b="1" i="1" smtClean="0">
                            <a:latin typeface="Cambria Math" panose="02040503050406030204" pitchFamily="18" charset="0"/>
                          </a:rPr>
                          <m:t>𝒏</m:t>
                        </m:r>
                      </m:e>
                    </m:func>
                  </m:oMath>
                </a14:m>
                <a:r>
                  <a:rPr lang="en-CA" b="1" dirty="0"/>
                  <a:t> bits</a:t>
                </a:r>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350554" y="996642"/>
                <a:ext cx="8572125" cy="5260119"/>
              </a:xfrm>
              <a:blipFill>
                <a:blip r:embed="rId2"/>
                <a:stretch>
                  <a:fillRect l="-1920" t="-2202"/>
                </a:stretch>
              </a:blipFill>
            </p:spPr>
            <p:txBody>
              <a:bodyPr/>
              <a:lstStyle/>
              <a:p>
                <a:r>
                  <a:rPr lang="en-CA">
                    <a:noFill/>
                  </a:rPr>
                  <a:t> </a:t>
                </a:r>
              </a:p>
            </p:txBody>
          </p:sp>
        </mc:Fallback>
      </mc:AlternateContent>
      <p:sp>
        <p:nvSpPr>
          <p:cNvPr id="7" name="Speech Bubble: Rectangle 6">
            <a:extLst>
              <a:ext uri="{FF2B5EF4-FFF2-40B4-BE49-F238E27FC236}">
                <a16:creationId xmlns:a16="http://schemas.microsoft.com/office/drawing/2014/main" id="{C3BDCF37-9BE0-4B1D-A632-4FB1B917DED9}"/>
              </a:ext>
            </a:extLst>
          </p:cNvPr>
          <p:cNvSpPr/>
          <p:nvPr/>
        </p:nvSpPr>
        <p:spPr>
          <a:xfrm>
            <a:off x="8280828" y="783337"/>
            <a:ext cx="3291863" cy="872100"/>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Express T(n) as a function</a:t>
            </a:r>
            <a:br>
              <a:rPr lang="en-CA" b="1" dirty="0"/>
            </a:br>
            <a:r>
              <a:rPr lang="en-CA" b="1" dirty="0"/>
              <a:t>of the input size S (in bits)</a:t>
            </a:r>
          </a:p>
        </p:txBody>
      </p:sp>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6D9577A2-A8AA-4DB1-8469-DB4FCE3F8693}"/>
                  </a:ext>
                </a:extLst>
              </p:cNvPr>
              <p:cNvSpPr/>
              <p:nvPr/>
            </p:nvSpPr>
            <p:spPr>
              <a:xfrm>
                <a:off x="8536316" y="1831547"/>
                <a:ext cx="2780886" cy="949053"/>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m:oMathPara>
                </a14:m>
                <a:endParaRPr lang="en-CA" b="0" dirty="0"/>
              </a:p>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𝑆</m:t>
                          </m:r>
                        </m:sup>
                      </m:sSup>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sup>
                      </m:sSup>
                      <m:r>
                        <a:rPr lang="en-CA" b="0" i="1" smtClean="0">
                          <a:latin typeface="Cambria Math" panose="02040503050406030204" pitchFamily="18" charset="0"/>
                        </a:rPr>
                        <m:t>=</m:t>
                      </m:r>
                      <m:r>
                        <a:rPr lang="en-CA" b="0" i="1" smtClean="0">
                          <a:latin typeface="Cambria Math" panose="02040503050406030204" pitchFamily="18" charset="0"/>
                        </a:rPr>
                        <m:t>𝑛</m:t>
                      </m:r>
                    </m:oMath>
                  </m:oMathPara>
                </a14:m>
                <a:endParaRPr lang="en-CA" dirty="0"/>
              </a:p>
              <a:p>
                <a:pPr algn="ctr"/>
                <a:r>
                  <a:rPr lang="en-CA" dirty="0"/>
                  <a:t>So </a:t>
                </a:r>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𝑆</m:t>
                            </m:r>
                          </m:sup>
                        </m:sSup>
                      </m:e>
                    </m:d>
                  </m:oMath>
                </a14:m>
                <a:endParaRPr lang="en-CA" dirty="0"/>
              </a:p>
            </p:txBody>
          </p:sp>
        </mc:Choice>
        <mc:Fallback xmlns="">
          <p:sp>
            <p:nvSpPr>
              <p:cNvPr id="8" name="Speech Bubble: Rectangle 7">
                <a:extLst>
                  <a:ext uri="{FF2B5EF4-FFF2-40B4-BE49-F238E27FC236}">
                    <a16:creationId xmlns:a16="http://schemas.microsoft.com/office/drawing/2014/main" id="{6D9577A2-A8AA-4DB1-8469-DB4FCE3F8693}"/>
                  </a:ext>
                </a:extLst>
              </p:cNvPr>
              <p:cNvSpPr>
                <a:spLocks noRot="1" noChangeAspect="1" noMove="1" noResize="1" noEditPoints="1" noAdjustHandles="1" noChangeArrowheads="1" noChangeShapeType="1" noTextEdit="1"/>
              </p:cNvSpPr>
              <p:nvPr/>
            </p:nvSpPr>
            <p:spPr>
              <a:xfrm>
                <a:off x="8536316" y="1831547"/>
                <a:ext cx="2780886" cy="949053"/>
              </a:xfrm>
              <a:prstGeom prst="wedgeRectCallout">
                <a:avLst>
                  <a:gd name="adj1" fmla="val -19679"/>
                  <a:gd name="adj2" fmla="val 42891"/>
                </a:avLst>
              </a:prstGeom>
              <a:blipFill>
                <a:blip r:embed="rId3"/>
                <a:stretch>
                  <a:fillRect b="-7547"/>
                </a:stretch>
              </a:blipFill>
            </p:spPr>
            <p:txBody>
              <a:bodyPr/>
              <a:lstStyle/>
              <a:p>
                <a:r>
                  <a:rPr lang="en-CA">
                    <a:noFill/>
                  </a:rPr>
                  <a:t> </a:t>
                </a:r>
              </a:p>
            </p:txBody>
          </p:sp>
        </mc:Fallback>
      </mc:AlternateContent>
      <p:sp>
        <p:nvSpPr>
          <p:cNvPr id="9" name="Speech Bubble: Rectangle 8">
            <a:extLst>
              <a:ext uri="{FF2B5EF4-FFF2-40B4-BE49-F238E27FC236}">
                <a16:creationId xmlns:a16="http://schemas.microsoft.com/office/drawing/2014/main" id="{BDBADA45-24CB-499F-8CD5-B50C83E359CD}"/>
              </a:ext>
            </a:extLst>
          </p:cNvPr>
          <p:cNvSpPr/>
          <p:nvPr/>
        </p:nvSpPr>
        <p:spPr>
          <a:xfrm>
            <a:off x="8148058" y="2956710"/>
            <a:ext cx="3430456" cy="742677"/>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algorithm is </a:t>
            </a:r>
            <a:r>
              <a:rPr lang="en-CA" b="1" u="sng" dirty="0"/>
              <a:t>exponential</a:t>
            </a:r>
            <a:r>
              <a:rPr lang="en-CA" dirty="0"/>
              <a:t> </a:t>
            </a:r>
            <a:r>
              <a:rPr lang="en-CA" b="1" dirty="0"/>
              <a:t>in the input size!</a:t>
            </a:r>
          </a:p>
        </p:txBody>
      </p:sp>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pPr/>
              <a:t>84</a:t>
            </a:fld>
            <a:endParaRPr lang="en-US" dirty="0"/>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81F4BAD8-1B26-7F94-E6AE-1D603BDB43FB}"/>
                  </a:ext>
                </a:extLst>
              </p:cNvPr>
              <p:cNvSpPr/>
              <p:nvPr/>
            </p:nvSpPr>
            <p:spPr>
              <a:xfrm>
                <a:off x="8153881" y="3856059"/>
                <a:ext cx="3430456" cy="742677"/>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but still exponentially faster than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𝑛</m:t>
                        </m:r>
                      </m:sup>
                    </m:sSup>
                  </m:oMath>
                </a14:m>
                <a:endParaRPr lang="en-CA" b="1" dirty="0"/>
              </a:p>
            </p:txBody>
          </p:sp>
        </mc:Choice>
        <mc:Fallback xmlns="">
          <p:sp>
            <p:nvSpPr>
              <p:cNvPr id="10" name="Speech Bubble: Rectangle 9">
                <a:extLst>
                  <a:ext uri="{FF2B5EF4-FFF2-40B4-BE49-F238E27FC236}">
                    <a16:creationId xmlns:a16="http://schemas.microsoft.com/office/drawing/2014/main" id="{81F4BAD8-1B26-7F94-E6AE-1D603BDB43FB}"/>
                  </a:ext>
                </a:extLst>
              </p:cNvPr>
              <p:cNvSpPr>
                <a:spLocks noRot="1" noChangeAspect="1" noMove="1" noResize="1" noEditPoints="1" noAdjustHandles="1" noChangeArrowheads="1" noChangeShapeType="1" noTextEdit="1"/>
              </p:cNvSpPr>
              <p:nvPr/>
            </p:nvSpPr>
            <p:spPr>
              <a:xfrm>
                <a:off x="8153881" y="3856059"/>
                <a:ext cx="3430456" cy="742677"/>
              </a:xfrm>
              <a:prstGeom prst="wedgeRectCallout">
                <a:avLst>
                  <a:gd name="adj1" fmla="val -19679"/>
                  <a:gd name="adj2" fmla="val 42891"/>
                </a:avLst>
              </a:prstGeom>
              <a:blipFill>
                <a:blip r:embed="rId4"/>
                <a:stretch>
                  <a:fillRect b="-4839"/>
                </a:stretch>
              </a:blipFill>
            </p:spPr>
            <p:txBody>
              <a:bodyPr/>
              <a:lstStyle/>
              <a:p>
                <a:r>
                  <a:rPr lang="en-CA">
                    <a:noFill/>
                  </a:rPr>
                  <a:t> </a:t>
                </a:r>
              </a:p>
            </p:txBody>
          </p:sp>
        </mc:Fallback>
      </mc:AlternateContent>
    </p:spTree>
    <p:extLst>
      <p:ext uri="{BB962C8B-B14F-4D97-AF65-F5344CB8AC3E}">
        <p14:creationId xmlns:p14="http://schemas.microsoft.com/office/powerpoint/2010/main" val="20186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86CF-3692-DB38-8A76-263D3BD90EBB}"/>
              </a:ext>
            </a:extLst>
          </p:cNvPr>
          <p:cNvSpPr>
            <a:spLocks noGrp="1"/>
          </p:cNvSpPr>
          <p:nvPr>
            <p:ph type="title"/>
          </p:nvPr>
        </p:nvSpPr>
        <p:spPr/>
        <p:txBody>
          <a:bodyPr/>
          <a:lstStyle/>
          <a:p>
            <a:r>
              <a:rPr lang="en-CA" dirty="0"/>
              <a:t>Unlikely that we get here</a:t>
            </a:r>
          </a:p>
        </p:txBody>
      </p:sp>
      <p:sp>
        <p:nvSpPr>
          <p:cNvPr id="3" name="Content Placeholder 2">
            <a:extLst>
              <a:ext uri="{FF2B5EF4-FFF2-40B4-BE49-F238E27FC236}">
                <a16:creationId xmlns:a16="http://schemas.microsoft.com/office/drawing/2014/main" id="{808B2E9F-5446-2DFD-7088-7285CCAFCE4F}"/>
              </a:ext>
            </a:extLst>
          </p:cNvPr>
          <p:cNvSpPr>
            <a:spLocks noGrp="1"/>
          </p:cNvSpPr>
          <p:nvPr>
            <p:ph idx="1"/>
          </p:nvPr>
        </p:nvSpPr>
        <p:spPr/>
        <p:txBody>
          <a:bodyPr/>
          <a:lstStyle/>
          <a:p>
            <a:endParaRPr lang="en-CA"/>
          </a:p>
        </p:txBody>
      </p:sp>
      <p:sp>
        <p:nvSpPr>
          <p:cNvPr id="4" name="Slide Number Placeholder 3">
            <a:extLst>
              <a:ext uri="{FF2B5EF4-FFF2-40B4-BE49-F238E27FC236}">
                <a16:creationId xmlns:a16="http://schemas.microsoft.com/office/drawing/2014/main" id="{C58CD2CF-1CE1-BEF5-44D0-FC8475BE7D36}"/>
              </a:ext>
            </a:extLst>
          </p:cNvPr>
          <p:cNvSpPr>
            <a:spLocks noGrp="1"/>
          </p:cNvSpPr>
          <p:nvPr>
            <p:ph type="sldNum" sz="quarter" idx="12"/>
          </p:nvPr>
        </p:nvSpPr>
        <p:spPr/>
        <p:txBody>
          <a:bodyPr/>
          <a:lstStyle/>
          <a:p>
            <a:fld id="{D57F1E4F-1CFF-5643-939E-217C01CDF565}" type="slidenum">
              <a:rPr lang="en-US" smtClean="0"/>
              <a:pPr/>
              <a:t>85</a:t>
            </a:fld>
            <a:endParaRPr lang="en-US" dirty="0"/>
          </a:p>
        </p:txBody>
      </p:sp>
    </p:spTree>
    <p:extLst>
      <p:ext uri="{BB962C8B-B14F-4D97-AF65-F5344CB8AC3E}">
        <p14:creationId xmlns:p14="http://schemas.microsoft.com/office/powerpoint/2010/main" val="3169273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B65-BB76-4B4F-93C5-B365BC08E43D}"/>
              </a:ext>
            </a:extLst>
          </p:cNvPr>
          <p:cNvSpPr>
            <a:spLocks noGrp="1"/>
          </p:cNvSpPr>
          <p:nvPr>
            <p:ph type="title"/>
          </p:nvPr>
        </p:nvSpPr>
        <p:spPr/>
        <p:txBody>
          <a:bodyPr>
            <a:normAutofit/>
          </a:bodyPr>
          <a:lstStyle/>
          <a:p>
            <a:r>
              <a:rPr lang="en-CA" dirty="0"/>
              <a:t>Rod cutting</a:t>
            </a:r>
            <a:br>
              <a:rPr lang="en-CA" dirty="0"/>
            </a:br>
            <a:r>
              <a:rPr lang="en-CA" sz="2000" dirty="0"/>
              <a:t>A “real” Dynamic Programming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B0BD92-17EF-4180-A0DE-FD92FA3DA082}"/>
                  </a:ext>
                </a:extLst>
              </p:cNvPr>
              <p:cNvSpPr>
                <a:spLocks noGrp="1"/>
              </p:cNvSpPr>
              <p:nvPr>
                <p:ph idx="1"/>
              </p:nvPr>
            </p:nvSpPr>
            <p:spPr/>
            <p:txBody>
              <a:bodyPr/>
              <a:lstStyle/>
              <a:p>
                <a:r>
                  <a:rPr lang="en-CA" dirty="0"/>
                  <a:t>Input:</a:t>
                </a:r>
              </a:p>
              <a:p>
                <a:pPr lvl="1"/>
                <a14:m>
                  <m:oMath xmlns:m="http://schemas.openxmlformats.org/officeDocument/2006/math">
                    <m:r>
                      <a:rPr lang="en-CA" i="1" dirty="0" smtClean="0">
                        <a:latin typeface="Cambria Math" panose="02040503050406030204" pitchFamily="18" charset="0"/>
                      </a:rPr>
                      <m:t>𝑛</m:t>
                    </m:r>
                  </m:oMath>
                </a14:m>
                <a:r>
                  <a:rPr lang="en-CA" dirty="0"/>
                  <a:t>: length of rod</a:t>
                </a:r>
              </a:p>
              <a:p>
                <a:pPr lvl="1"/>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𝑛</m:t>
                        </m:r>
                      </m:sub>
                    </m:sSub>
                  </m:oMath>
                </a14:m>
                <a:r>
                  <a:rPr lang="en-CA" dirty="0"/>
                  <a: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𝑖</m:t>
                        </m:r>
                      </m:sub>
                    </m:sSub>
                    <m:r>
                      <a:rPr lang="en-CA" b="0" i="1" smtClean="0">
                        <a:latin typeface="Cambria Math" panose="02040503050406030204" pitchFamily="18" charset="0"/>
                      </a:rPr>
                      <m:t>=</m:t>
                    </m:r>
                  </m:oMath>
                </a14:m>
                <a:r>
                  <a:rPr lang="en-CA" dirty="0"/>
                  <a:t> price of a rod of length </a:t>
                </a:r>
                <a14:m>
                  <m:oMath xmlns:m="http://schemas.openxmlformats.org/officeDocument/2006/math">
                    <m:r>
                      <a:rPr lang="en-CA" b="0" i="1" smtClean="0">
                        <a:latin typeface="Cambria Math" panose="02040503050406030204" pitchFamily="18" charset="0"/>
                      </a:rPr>
                      <m:t>𝑖</m:t>
                    </m:r>
                  </m:oMath>
                </a14:m>
                <a:endParaRPr lang="en-CA" dirty="0"/>
              </a:p>
              <a:p>
                <a:r>
                  <a:rPr lang="en-CA" dirty="0"/>
                  <a:t>Output:</a:t>
                </a:r>
              </a:p>
              <a:p>
                <a:pPr lvl="1"/>
                <a:r>
                  <a:rPr lang="en-CA" dirty="0"/>
                  <a:t>Max </a:t>
                </a:r>
                <a:r>
                  <a:rPr lang="en-CA" b="1" dirty="0"/>
                  <a:t>income</a:t>
                </a:r>
                <a:r>
                  <a:rPr lang="en-CA" dirty="0"/>
                  <a:t> possible by cutting the rod of length </a:t>
                </a:r>
                <a14:m>
                  <m:oMath xmlns:m="http://schemas.openxmlformats.org/officeDocument/2006/math">
                    <m:r>
                      <a:rPr lang="en-CA" i="1" dirty="0" smtClean="0">
                        <a:latin typeface="Cambria Math" panose="02040503050406030204" pitchFamily="18" charset="0"/>
                      </a:rPr>
                      <m:t>𝑛</m:t>
                    </m:r>
                  </m:oMath>
                </a14:m>
                <a:br>
                  <a:rPr lang="en-CA" dirty="0"/>
                </a:br>
                <a:r>
                  <a:rPr lang="en-CA" dirty="0"/>
                  <a:t>into any number of </a:t>
                </a:r>
                <a:r>
                  <a:rPr lang="en-CA" b="1" dirty="0"/>
                  <a:t>integer</a:t>
                </a:r>
                <a:r>
                  <a:rPr lang="en-CA" dirty="0"/>
                  <a:t> pieces (maybe </a:t>
                </a:r>
                <a:r>
                  <a:rPr lang="en-CA" b="1" dirty="0"/>
                  <a:t>no </a:t>
                </a:r>
                <a:r>
                  <a:rPr lang="en-CA" dirty="0"/>
                  <a:t>cuts)</a:t>
                </a:r>
              </a:p>
            </p:txBody>
          </p:sp>
        </mc:Choice>
        <mc:Fallback xmlns="">
          <p:sp>
            <p:nvSpPr>
              <p:cNvPr id="3" name="Content Placeholder 2">
                <a:extLst>
                  <a:ext uri="{FF2B5EF4-FFF2-40B4-BE49-F238E27FC236}">
                    <a16:creationId xmlns:a16="http://schemas.microsoft.com/office/drawing/2014/main" id="{BDB0BD92-17EF-4180-A0DE-FD92FA3DA082}"/>
                  </a:ext>
                </a:extLst>
              </p:cNvPr>
              <p:cNvSpPr>
                <a:spLocks noGrp="1" noRot="1" noChangeAspect="1" noMove="1" noResize="1" noEditPoints="1" noAdjustHandles="1" noChangeArrowheads="1" noChangeShapeType="1" noTextEdit="1"/>
              </p:cNvSpPr>
              <p:nvPr>
                <p:ph idx="1"/>
              </p:nvPr>
            </p:nvSpPr>
            <p:spPr>
              <a:blipFill>
                <a:blip r:embed="rId2"/>
                <a:stretch>
                  <a:fillRect l="-1600" t="-1857"/>
                </a:stretch>
              </a:blipFill>
            </p:spPr>
            <p:txBody>
              <a:bodyPr/>
              <a:lstStyle/>
              <a:p>
                <a:r>
                  <a:rPr lang="en-CA">
                    <a:noFill/>
                  </a:rPr>
                  <a:t> </a:t>
                </a:r>
              </a:p>
            </p:txBody>
          </p:sp>
        </mc:Fallback>
      </mc:AlternateContent>
      <p:pic>
        <p:nvPicPr>
          <p:cNvPr id="5" name="Picture 4">
            <a:extLst>
              <a:ext uri="{FF2B5EF4-FFF2-40B4-BE49-F238E27FC236}">
                <a16:creationId xmlns:a16="http://schemas.microsoft.com/office/drawing/2014/main" id="{1AE69DFF-9BF7-4AC1-BAD2-E2FBC074B99F}"/>
              </a:ext>
            </a:extLst>
          </p:cNvPr>
          <p:cNvPicPr>
            <a:picLocks noChangeAspect="1"/>
          </p:cNvPicPr>
          <p:nvPr/>
        </p:nvPicPr>
        <p:blipFill rotWithShape="1">
          <a:blip r:embed="rId3"/>
          <a:srcRect t="17169" r="53921" b="16413"/>
          <a:stretch/>
        </p:blipFill>
        <p:spPr>
          <a:xfrm>
            <a:off x="5469389" y="1833053"/>
            <a:ext cx="2743199" cy="561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3B718A7-ED81-4B73-8631-85D44BE0C148}"/>
                  </a:ext>
                </a:extLst>
              </p:cNvPr>
              <p:cNvSpPr/>
              <p:nvPr/>
            </p:nvSpPr>
            <p:spPr>
              <a:xfrm>
                <a:off x="5603188" y="1459195"/>
                <a:ext cx="982448" cy="331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rPr>
                        <m:t>𝑛</m:t>
                      </m:r>
                      <m:r>
                        <a:rPr lang="en-CA" i="1" dirty="0" smtClean="0">
                          <a:latin typeface="Cambria Math" panose="02040503050406030204" pitchFamily="18" charset="0"/>
                        </a:rPr>
                        <m:t>=</m:t>
                      </m:r>
                      <m:r>
                        <a:rPr lang="en-CA" b="0" i="1" dirty="0" smtClean="0">
                          <a:latin typeface="Cambria Math" panose="02040503050406030204" pitchFamily="18" charset="0"/>
                        </a:rPr>
                        <m:t>4</m:t>
                      </m:r>
                    </m:oMath>
                  </m:oMathPara>
                </a14:m>
                <a:endParaRPr lang="en-CA" dirty="0"/>
              </a:p>
            </p:txBody>
          </p:sp>
        </mc:Choice>
        <mc:Fallback xmlns="">
          <p:sp>
            <p:nvSpPr>
              <p:cNvPr id="6" name="Rectangle 5">
                <a:extLst>
                  <a:ext uri="{FF2B5EF4-FFF2-40B4-BE49-F238E27FC236}">
                    <a16:creationId xmlns:a16="http://schemas.microsoft.com/office/drawing/2014/main" id="{A3B718A7-ED81-4B73-8631-85D44BE0C148}"/>
                  </a:ext>
                </a:extLst>
              </p:cNvPr>
              <p:cNvSpPr>
                <a:spLocks noRot="1" noChangeAspect="1" noMove="1" noResize="1" noEditPoints="1" noAdjustHandles="1" noChangeArrowheads="1" noChangeShapeType="1" noTextEdit="1"/>
              </p:cNvSpPr>
              <p:nvPr/>
            </p:nvSpPr>
            <p:spPr>
              <a:xfrm>
                <a:off x="5603188" y="1459195"/>
                <a:ext cx="982448" cy="331736"/>
              </a:xfrm>
              <a:prstGeom prst="rect">
                <a:avLst/>
              </a:prstGeom>
              <a:blipFill>
                <a:blip r:embed="rId4"/>
                <a:stretch>
                  <a:fillRect/>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5F51D840-B747-4CB2-9072-53EC10081E68}"/>
              </a:ext>
            </a:extLst>
          </p:cNvPr>
          <p:cNvPicPr>
            <a:picLocks noChangeAspect="1"/>
          </p:cNvPicPr>
          <p:nvPr/>
        </p:nvPicPr>
        <p:blipFill>
          <a:blip r:embed="rId5"/>
          <a:stretch>
            <a:fillRect/>
          </a:stretch>
        </p:blipFill>
        <p:spPr>
          <a:xfrm>
            <a:off x="4061636" y="4696044"/>
            <a:ext cx="7892193" cy="70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1F6B835-7371-45B8-AC93-2F77CAC91A64}"/>
              </a:ext>
            </a:extLst>
          </p:cNvPr>
          <p:cNvPicPr>
            <a:picLocks noChangeAspect="1"/>
          </p:cNvPicPr>
          <p:nvPr/>
        </p:nvPicPr>
        <p:blipFill>
          <a:blip r:embed="rId6"/>
          <a:stretch>
            <a:fillRect/>
          </a:stretch>
        </p:blipFill>
        <p:spPr>
          <a:xfrm>
            <a:off x="4061636" y="5517967"/>
            <a:ext cx="7892193" cy="659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FBFD7DC6-F6AF-44E4-97B1-70387D323217}"/>
              </a:ext>
            </a:extLst>
          </p:cNvPr>
          <p:cNvSpPr/>
          <p:nvPr/>
        </p:nvSpPr>
        <p:spPr>
          <a:xfrm>
            <a:off x="1633161" y="4696044"/>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All</a:t>
            </a:r>
            <a:r>
              <a:rPr lang="en-CA" dirty="0"/>
              <a:t> ways of cutting a rod of length 4</a:t>
            </a:r>
          </a:p>
        </p:txBody>
      </p:sp>
      <p:sp>
        <p:nvSpPr>
          <p:cNvPr id="12" name="Rectangle 11">
            <a:extLst>
              <a:ext uri="{FF2B5EF4-FFF2-40B4-BE49-F238E27FC236}">
                <a16:creationId xmlns:a16="http://schemas.microsoft.com/office/drawing/2014/main" id="{717054C9-65FF-41EA-8170-EA1362158721}"/>
              </a:ext>
            </a:extLst>
          </p:cNvPr>
          <p:cNvSpPr/>
          <p:nvPr/>
        </p:nvSpPr>
        <p:spPr>
          <a:xfrm>
            <a:off x="1633161" y="5474374"/>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Example output: 10</a:t>
            </a:r>
          </a:p>
        </p:txBody>
      </p:sp>
      <p:sp>
        <p:nvSpPr>
          <p:cNvPr id="4" name="Slide Number Placeholder 3">
            <a:extLst>
              <a:ext uri="{FF2B5EF4-FFF2-40B4-BE49-F238E27FC236}">
                <a16:creationId xmlns:a16="http://schemas.microsoft.com/office/drawing/2014/main" id="{F2DAB710-BD7F-26E7-FD78-609A9808666A}"/>
              </a:ext>
            </a:extLst>
          </p:cNvPr>
          <p:cNvSpPr>
            <a:spLocks noGrp="1"/>
          </p:cNvSpPr>
          <p:nvPr>
            <p:ph type="sldNum" sz="quarter" idx="12"/>
          </p:nvPr>
        </p:nvSpPr>
        <p:spPr/>
        <p:txBody>
          <a:bodyPr/>
          <a:lstStyle/>
          <a:p>
            <a:fld id="{D57F1E4F-1CFF-5643-939E-217C01CDF565}" type="slidenum">
              <a:rPr lang="en-US" smtClean="0"/>
              <a:pPr/>
              <a:t>86</a:t>
            </a:fld>
            <a:endParaRPr lang="en-US" dirty="0"/>
          </a:p>
        </p:txBody>
      </p:sp>
    </p:spTree>
    <p:extLst>
      <p:ext uri="{BB962C8B-B14F-4D97-AF65-F5344CB8AC3E}">
        <p14:creationId xmlns:p14="http://schemas.microsoft.com/office/powerpoint/2010/main" val="1257292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t>Dynamic programming approach</a:t>
            </a:r>
          </a:p>
        </p:txBody>
      </p:sp>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2" y="1236373"/>
            <a:ext cx="10303473" cy="5160173"/>
          </a:xfrm>
        </p:spPr>
        <p:txBody>
          <a:bodyPr>
            <a:normAutofit/>
          </a:bodyPr>
          <a:lstStyle/>
          <a:p>
            <a:r>
              <a:rPr lang="en-CA" dirty="0"/>
              <a:t>High level idea </a:t>
            </a:r>
            <a:r>
              <a:rPr lang="en-CA" b="1" dirty="0"/>
              <a:t>(can just think recursively to start)</a:t>
            </a:r>
          </a:p>
          <a:p>
            <a:pPr lvl="1"/>
            <a:r>
              <a:rPr lang="en-CA" dirty="0"/>
              <a:t>Given a rod of length n</a:t>
            </a:r>
          </a:p>
          <a:p>
            <a:pPr lvl="1"/>
            <a:r>
              <a:rPr lang="en-CA" dirty="0"/>
              <a:t>Either make no cuts,</a:t>
            </a:r>
            <a:br>
              <a:rPr lang="en-CA" dirty="0"/>
            </a:br>
            <a:r>
              <a:rPr lang="en-CA" dirty="0"/>
              <a:t>or make a cut and </a:t>
            </a:r>
            <a:r>
              <a:rPr lang="en-CA" b="1" dirty="0"/>
              <a:t>recurse</a:t>
            </a:r>
            <a:r>
              <a:rPr lang="en-CA" dirty="0"/>
              <a:t> on the remaining parts</a:t>
            </a:r>
          </a:p>
          <a:p>
            <a:pPr lvl="1"/>
            <a:endParaRPr lang="en-CA" dirty="0"/>
          </a:p>
          <a:p>
            <a:pPr lvl="1"/>
            <a:endParaRPr lang="en-CA" dirty="0"/>
          </a:p>
          <a:p>
            <a:pPr lvl="1"/>
            <a:endParaRPr lang="en-CA" dirty="0"/>
          </a:p>
          <a:p>
            <a:pPr lvl="1"/>
            <a:endParaRPr lang="en-CA" dirty="0"/>
          </a:p>
          <a:p>
            <a:pPr lvl="1"/>
            <a:r>
              <a:rPr lang="en-CA" b="1" dirty="0"/>
              <a:t>Where</a:t>
            </a:r>
            <a:r>
              <a:rPr lang="en-CA" dirty="0"/>
              <a:t> should we cut?</a:t>
            </a:r>
          </a:p>
        </p:txBody>
      </p:sp>
      <p:sp>
        <p:nvSpPr>
          <p:cNvPr id="10" name="Cylinder 9">
            <a:extLst>
              <a:ext uri="{FF2B5EF4-FFF2-40B4-BE49-F238E27FC236}">
                <a16:creationId xmlns:a16="http://schemas.microsoft.com/office/drawing/2014/main" id="{58D3DBBA-12F1-4A57-8952-63B29525A8AA}"/>
              </a:ext>
            </a:extLst>
          </p:cNvPr>
          <p:cNvSpPr/>
          <p:nvPr/>
        </p:nvSpPr>
        <p:spPr>
          <a:xfrm rot="16200000">
            <a:off x="7778781"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ylinder 11">
            <a:extLst>
              <a:ext uri="{FF2B5EF4-FFF2-40B4-BE49-F238E27FC236}">
                <a16:creationId xmlns:a16="http://schemas.microsoft.com/office/drawing/2014/main" id="{AB382CF7-0F5A-4116-80CE-C2FD14754D89}"/>
              </a:ext>
            </a:extLst>
          </p:cNvPr>
          <p:cNvSpPr/>
          <p:nvPr/>
        </p:nvSpPr>
        <p:spPr>
          <a:xfrm rot="16200000">
            <a:off x="7498082"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ylinder 12">
            <a:extLst>
              <a:ext uri="{FF2B5EF4-FFF2-40B4-BE49-F238E27FC236}">
                <a16:creationId xmlns:a16="http://schemas.microsoft.com/office/drawing/2014/main" id="{16CDC891-0756-428F-841A-D6C472938839}"/>
              </a:ext>
            </a:extLst>
          </p:cNvPr>
          <p:cNvSpPr/>
          <p:nvPr/>
        </p:nvSpPr>
        <p:spPr>
          <a:xfrm rot="16200000">
            <a:off x="7217383"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ylinder 13">
            <a:extLst>
              <a:ext uri="{FF2B5EF4-FFF2-40B4-BE49-F238E27FC236}">
                <a16:creationId xmlns:a16="http://schemas.microsoft.com/office/drawing/2014/main" id="{D248EE7A-38DE-46AD-9513-5C46D49F5BF9}"/>
              </a:ext>
            </a:extLst>
          </p:cNvPr>
          <p:cNvSpPr/>
          <p:nvPr/>
        </p:nvSpPr>
        <p:spPr>
          <a:xfrm rot="16200000">
            <a:off x="6936684"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ylinder 14">
            <a:extLst>
              <a:ext uri="{FF2B5EF4-FFF2-40B4-BE49-F238E27FC236}">
                <a16:creationId xmlns:a16="http://schemas.microsoft.com/office/drawing/2014/main" id="{DEA21896-00A3-4DD5-9D52-0962965F71BF}"/>
              </a:ext>
            </a:extLst>
          </p:cNvPr>
          <p:cNvSpPr/>
          <p:nvPr/>
        </p:nvSpPr>
        <p:spPr>
          <a:xfrm rot="16200000">
            <a:off x="6655986"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ylinder 15">
            <a:extLst>
              <a:ext uri="{FF2B5EF4-FFF2-40B4-BE49-F238E27FC236}">
                <a16:creationId xmlns:a16="http://schemas.microsoft.com/office/drawing/2014/main" id="{44B728F3-5B55-4F92-9A58-72C0671A8278}"/>
              </a:ext>
            </a:extLst>
          </p:cNvPr>
          <p:cNvSpPr/>
          <p:nvPr/>
        </p:nvSpPr>
        <p:spPr>
          <a:xfrm rot="16200000">
            <a:off x="6375287"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ylinder 16">
            <a:extLst>
              <a:ext uri="{FF2B5EF4-FFF2-40B4-BE49-F238E27FC236}">
                <a16:creationId xmlns:a16="http://schemas.microsoft.com/office/drawing/2014/main" id="{F942C4A3-7E0F-4F40-96AF-EBA678125152}"/>
              </a:ext>
            </a:extLst>
          </p:cNvPr>
          <p:cNvSpPr/>
          <p:nvPr/>
        </p:nvSpPr>
        <p:spPr>
          <a:xfrm rot="16200000">
            <a:off x="6094588"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ylinder 17">
            <a:extLst>
              <a:ext uri="{FF2B5EF4-FFF2-40B4-BE49-F238E27FC236}">
                <a16:creationId xmlns:a16="http://schemas.microsoft.com/office/drawing/2014/main" id="{D2C76F0A-941B-4227-823F-7FD763597E07}"/>
              </a:ext>
            </a:extLst>
          </p:cNvPr>
          <p:cNvSpPr/>
          <p:nvPr/>
        </p:nvSpPr>
        <p:spPr>
          <a:xfrm rot="16200000">
            <a:off x="5813889"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Cylinder 18">
            <a:extLst>
              <a:ext uri="{FF2B5EF4-FFF2-40B4-BE49-F238E27FC236}">
                <a16:creationId xmlns:a16="http://schemas.microsoft.com/office/drawing/2014/main" id="{A1954B5D-7A16-4165-8621-6049369DE949}"/>
              </a:ext>
            </a:extLst>
          </p:cNvPr>
          <p:cNvSpPr/>
          <p:nvPr/>
        </p:nvSpPr>
        <p:spPr>
          <a:xfrm rot="16200000">
            <a:off x="5528222"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Cylinder 19">
            <a:extLst>
              <a:ext uri="{FF2B5EF4-FFF2-40B4-BE49-F238E27FC236}">
                <a16:creationId xmlns:a16="http://schemas.microsoft.com/office/drawing/2014/main" id="{9AA7800A-70E1-4BB2-8F32-B6359BF7F76E}"/>
              </a:ext>
            </a:extLst>
          </p:cNvPr>
          <p:cNvSpPr/>
          <p:nvPr/>
        </p:nvSpPr>
        <p:spPr>
          <a:xfrm rot="16200000">
            <a:off x="5247523"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ylinder 20">
            <a:extLst>
              <a:ext uri="{FF2B5EF4-FFF2-40B4-BE49-F238E27FC236}">
                <a16:creationId xmlns:a16="http://schemas.microsoft.com/office/drawing/2014/main" id="{1D386D9C-590C-470C-BB4B-BB6F6F79984E}"/>
              </a:ext>
            </a:extLst>
          </p:cNvPr>
          <p:cNvSpPr/>
          <p:nvPr/>
        </p:nvSpPr>
        <p:spPr>
          <a:xfrm rot="16200000">
            <a:off x="4966824"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Cylinder 21">
            <a:extLst>
              <a:ext uri="{FF2B5EF4-FFF2-40B4-BE49-F238E27FC236}">
                <a16:creationId xmlns:a16="http://schemas.microsoft.com/office/drawing/2014/main" id="{F6DF1587-F094-4A84-9D02-3A6001A41A65}"/>
              </a:ext>
            </a:extLst>
          </p:cNvPr>
          <p:cNvSpPr/>
          <p:nvPr/>
        </p:nvSpPr>
        <p:spPr>
          <a:xfrm rot="16200000">
            <a:off x="4686125"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ylinder 22">
            <a:extLst>
              <a:ext uri="{FF2B5EF4-FFF2-40B4-BE49-F238E27FC236}">
                <a16:creationId xmlns:a16="http://schemas.microsoft.com/office/drawing/2014/main" id="{5B055F73-E35E-477D-ADF9-AF6BA00063DE}"/>
              </a:ext>
            </a:extLst>
          </p:cNvPr>
          <p:cNvSpPr/>
          <p:nvPr/>
        </p:nvSpPr>
        <p:spPr>
          <a:xfrm rot="16200000">
            <a:off x="4405427"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Cylinder 23">
            <a:extLst>
              <a:ext uri="{FF2B5EF4-FFF2-40B4-BE49-F238E27FC236}">
                <a16:creationId xmlns:a16="http://schemas.microsoft.com/office/drawing/2014/main" id="{507FDBD2-8832-47D3-A241-DD5DD27C0F0B}"/>
              </a:ext>
            </a:extLst>
          </p:cNvPr>
          <p:cNvSpPr/>
          <p:nvPr/>
        </p:nvSpPr>
        <p:spPr>
          <a:xfrm rot="16200000">
            <a:off x="4124728"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Cylinder 24">
            <a:extLst>
              <a:ext uri="{FF2B5EF4-FFF2-40B4-BE49-F238E27FC236}">
                <a16:creationId xmlns:a16="http://schemas.microsoft.com/office/drawing/2014/main" id="{B2DF6468-E9A6-4FC5-AA0B-253065E91CCF}"/>
              </a:ext>
            </a:extLst>
          </p:cNvPr>
          <p:cNvSpPr/>
          <p:nvPr/>
        </p:nvSpPr>
        <p:spPr>
          <a:xfrm rot="16200000">
            <a:off x="3844029"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Cylinder 25">
            <a:extLst>
              <a:ext uri="{FF2B5EF4-FFF2-40B4-BE49-F238E27FC236}">
                <a16:creationId xmlns:a16="http://schemas.microsoft.com/office/drawing/2014/main" id="{CC10E681-0088-4006-9538-F4AC14CBDFF2}"/>
              </a:ext>
            </a:extLst>
          </p:cNvPr>
          <p:cNvSpPr/>
          <p:nvPr/>
        </p:nvSpPr>
        <p:spPr>
          <a:xfrm rot="16200000">
            <a:off x="3563330"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260F35CE-1E96-46C8-9163-A5FA0CC12A5F}"/>
                  </a:ext>
                </a:extLst>
              </p:cNvPr>
              <p:cNvSpPr/>
              <p:nvPr/>
            </p:nvSpPr>
            <p:spPr>
              <a:xfrm>
                <a:off x="8650656" y="3859834"/>
                <a:ext cx="1875582" cy="382773"/>
              </a:xfrm>
              <a:prstGeom prst="wedgeRectCallout">
                <a:avLst>
                  <a:gd name="adj1" fmla="val -69972"/>
                  <a:gd name="adj2" fmla="val 14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Income</m:t>
                      </m:r>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𝑛</m:t>
                          </m:r>
                        </m:sub>
                      </m:sSub>
                    </m:oMath>
                  </m:oMathPara>
                </a14:m>
                <a:endParaRPr lang="en-CA" b="0" i="1" dirty="0"/>
              </a:p>
            </p:txBody>
          </p:sp>
        </mc:Choice>
        <mc:Fallback xmlns="">
          <p:sp>
            <p:nvSpPr>
              <p:cNvPr id="27" name="Speech Bubble: Rectangle 26">
                <a:extLst>
                  <a:ext uri="{FF2B5EF4-FFF2-40B4-BE49-F238E27FC236}">
                    <a16:creationId xmlns:a16="http://schemas.microsoft.com/office/drawing/2014/main" id="{260F35CE-1E96-46C8-9163-A5FA0CC12A5F}"/>
                  </a:ext>
                </a:extLst>
              </p:cNvPr>
              <p:cNvSpPr>
                <a:spLocks noRot="1" noChangeAspect="1" noMove="1" noResize="1" noEditPoints="1" noAdjustHandles="1" noChangeArrowheads="1" noChangeShapeType="1" noTextEdit="1"/>
              </p:cNvSpPr>
              <p:nvPr/>
            </p:nvSpPr>
            <p:spPr>
              <a:xfrm>
                <a:off x="8650656" y="3859834"/>
                <a:ext cx="1875582" cy="382773"/>
              </a:xfrm>
              <a:prstGeom prst="wedgeRectCallout">
                <a:avLst>
                  <a:gd name="adj1" fmla="val -69972"/>
                  <a:gd name="adj2" fmla="val 14914"/>
                </a:avLst>
              </a:prstGeom>
              <a:blipFill>
                <a:blip r:embed="rId2"/>
                <a:stretch>
                  <a:fillRect b="-454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C86985CE-7C1E-4911-A89B-3DB6978EC917}"/>
                  </a:ext>
                </a:extLst>
              </p:cNvPr>
              <p:cNvSpPr/>
              <p:nvPr/>
            </p:nvSpPr>
            <p:spPr>
              <a:xfrm>
                <a:off x="8762823" y="4825573"/>
                <a:ext cx="3314882" cy="443923"/>
              </a:xfrm>
              <a:prstGeom prst="wedgeRectCallout">
                <a:avLst>
                  <a:gd name="adj1" fmla="val -64761"/>
                  <a:gd name="adj2" fmla="val 18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Income</m:t>
                      </m:r>
                      <m:d>
                        <m:dPr>
                          <m:ctrlPr>
                            <a:rPr lang="en-CA" b="0" i="1" smtClean="0">
                              <a:latin typeface="Cambria Math" panose="02040503050406030204" pitchFamily="18" charset="0"/>
                            </a:rPr>
                          </m:ctrlPr>
                        </m:dPr>
                        <m:e>
                          <m:r>
                            <m:rPr>
                              <m:sty m:val="p"/>
                            </m:rPr>
                            <a:rPr lang="en-CA" b="0" i="0" smtClean="0">
                              <a:latin typeface="Cambria Math" panose="02040503050406030204" pitchFamily="18" charset="0"/>
                            </a:rPr>
                            <m:t>Left</m:t>
                          </m:r>
                        </m:e>
                      </m:d>
                      <m:r>
                        <a:rPr lang="en-CA" b="0" i="0" smtClean="0">
                          <a:latin typeface="Cambria Math" panose="02040503050406030204" pitchFamily="18" charset="0"/>
                        </a:rPr>
                        <m:t>+</m:t>
                      </m:r>
                      <m:r>
                        <m:rPr>
                          <m:sty m:val="p"/>
                        </m:rPr>
                        <a:rPr lang="en-CA" b="0" i="0" smtClean="0">
                          <a:latin typeface="Cambria Math" panose="02040503050406030204" pitchFamily="18" charset="0"/>
                        </a:rPr>
                        <m:t>Income</m:t>
                      </m:r>
                      <m:r>
                        <a:rPr lang="en-CA" b="0" i="0" smtClean="0">
                          <a:latin typeface="Cambria Math" panose="02040503050406030204" pitchFamily="18" charset="0"/>
                        </a:rPr>
                        <m:t>(</m:t>
                      </m:r>
                      <m:r>
                        <m:rPr>
                          <m:sty m:val="p"/>
                        </m:rPr>
                        <a:rPr lang="en-CA" b="0" i="0" smtClean="0">
                          <a:latin typeface="Cambria Math" panose="02040503050406030204" pitchFamily="18" charset="0"/>
                        </a:rPr>
                        <m:t>Right</m:t>
                      </m:r>
                      <m:r>
                        <a:rPr lang="en-CA" b="0" i="1" smtClean="0">
                          <a:latin typeface="Cambria Math" panose="02040503050406030204" pitchFamily="18" charset="0"/>
                        </a:rPr>
                        <m:t>)</m:t>
                      </m:r>
                    </m:oMath>
                  </m:oMathPara>
                </a14:m>
                <a:endParaRPr lang="en-CA" b="0" dirty="0"/>
              </a:p>
            </p:txBody>
          </p:sp>
        </mc:Choice>
        <mc:Fallback xmlns="">
          <p:sp>
            <p:nvSpPr>
              <p:cNvPr id="28" name="Speech Bubble: Rectangle 27">
                <a:extLst>
                  <a:ext uri="{FF2B5EF4-FFF2-40B4-BE49-F238E27FC236}">
                    <a16:creationId xmlns:a16="http://schemas.microsoft.com/office/drawing/2014/main" id="{C86985CE-7C1E-4911-A89B-3DB6978EC917}"/>
                  </a:ext>
                </a:extLst>
              </p:cNvPr>
              <p:cNvSpPr>
                <a:spLocks noRot="1" noChangeAspect="1" noMove="1" noResize="1" noEditPoints="1" noAdjustHandles="1" noChangeArrowheads="1" noChangeShapeType="1" noTextEdit="1"/>
              </p:cNvSpPr>
              <p:nvPr/>
            </p:nvSpPr>
            <p:spPr>
              <a:xfrm>
                <a:off x="8762823" y="4825573"/>
                <a:ext cx="3314882" cy="443923"/>
              </a:xfrm>
              <a:prstGeom prst="wedgeRectCallout">
                <a:avLst>
                  <a:gd name="adj1" fmla="val -64761"/>
                  <a:gd name="adj2" fmla="val 18098"/>
                </a:avLst>
              </a:prstGeom>
              <a:blipFill>
                <a:blip r:embed="rId3"/>
                <a:stretch>
                  <a:fillRect b="-4000"/>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784454"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503755"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223056"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942357"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661659"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380960"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100261"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819562"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533895"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253196"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548966"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268267"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3987569"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3706870"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26171"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145472"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1FDCA423-A336-71A7-9FB9-74D678BB342E}"/>
              </a:ext>
            </a:extLst>
          </p:cNvPr>
          <p:cNvSpPr>
            <a:spLocks noGrp="1"/>
          </p:cNvSpPr>
          <p:nvPr>
            <p:ph type="sldNum" sz="quarter" idx="12"/>
          </p:nvPr>
        </p:nvSpPr>
        <p:spPr/>
        <p:txBody>
          <a:bodyPr/>
          <a:lstStyle/>
          <a:p>
            <a:fld id="{D57F1E4F-1CFF-5643-939E-217C01CDF565}" type="slidenum">
              <a:rPr lang="en-US" smtClean="0"/>
              <a:pPr/>
              <a:t>87</a:t>
            </a:fld>
            <a:endParaRPr lang="en-US" dirty="0"/>
          </a:p>
        </p:txBody>
      </p:sp>
    </p:spTree>
    <p:extLst>
      <p:ext uri="{BB962C8B-B14F-4D97-AF65-F5344CB8AC3E}">
        <p14:creationId xmlns:p14="http://schemas.microsoft.com/office/powerpoint/2010/main" val="615581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t>Dynamic programming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1" y="1236373"/>
                <a:ext cx="10643715" cy="3135735"/>
              </a:xfrm>
            </p:spPr>
            <p:txBody>
              <a:bodyPr>
                <a:normAutofit/>
              </a:bodyPr>
              <a:lstStyle/>
              <a:p>
                <a:r>
                  <a:rPr lang="en-CA" dirty="0"/>
                  <a:t>Try </a:t>
                </a:r>
                <a:r>
                  <a:rPr lang="en-CA" b="1" dirty="0"/>
                  <a:t>all ways </a:t>
                </a:r>
                <a:r>
                  <a:rPr lang="en-CA" dirty="0"/>
                  <a:t>of making that cut</a:t>
                </a:r>
              </a:p>
              <a:p>
                <a:pPr lvl="1"/>
                <a:r>
                  <a:rPr lang="en-CA" dirty="0"/>
                  <a:t>I.e., try a cut at positions </a:t>
                </a:r>
                <a14:m>
                  <m:oMath xmlns:m="http://schemas.openxmlformats.org/officeDocument/2006/math">
                    <m:r>
                      <a:rPr lang="en-CA" i="1" dirty="0" smtClean="0">
                        <a:latin typeface="Cambria Math" panose="02040503050406030204" pitchFamily="18" charset="0"/>
                      </a:rPr>
                      <m:t>1, 2, …, </m:t>
                    </m:r>
                    <m:r>
                      <a:rPr lang="en-CA" i="1" dirty="0" smtClean="0">
                        <a:latin typeface="Cambria Math" panose="02040503050406030204" pitchFamily="18" charset="0"/>
                      </a:rPr>
                      <m:t>𝑛</m:t>
                    </m:r>
                    <m:r>
                      <a:rPr lang="en-CA" i="1" dirty="0" smtClean="0">
                        <a:latin typeface="Cambria Math" panose="02040503050406030204" pitchFamily="18" charset="0"/>
                      </a:rPr>
                      <m:t>−1</m:t>
                    </m:r>
                  </m:oMath>
                </a14:m>
                <a:endParaRPr lang="en-CA" dirty="0"/>
              </a:p>
              <a:p>
                <a:pPr lvl="1"/>
                <a:r>
                  <a:rPr lang="en-CA" dirty="0"/>
                  <a:t>In each case, recurse on two rods </a:t>
                </a:r>
                <a14:m>
                  <m:oMath xmlns:m="http://schemas.openxmlformats.org/officeDocument/2006/math">
                    <m:r>
                      <a:rPr lang="en-CA" i="1" dirty="0" smtClean="0">
                        <a:latin typeface="Cambria Math" panose="02040503050406030204" pitchFamily="18" charset="0"/>
                      </a:rPr>
                      <m:t>[0,</m:t>
                    </m:r>
                    <m:r>
                      <a:rPr lang="en-CA" i="1" dirty="0" smtClean="0">
                        <a:latin typeface="Cambria Math" panose="02040503050406030204" pitchFamily="18" charset="0"/>
                      </a:rPr>
                      <m:t>𝑖</m:t>
                    </m:r>
                    <m:r>
                      <a:rPr lang="en-CA" i="1" dirty="0" smtClean="0">
                        <a:latin typeface="Cambria Math" panose="02040503050406030204" pitchFamily="18" charset="0"/>
                      </a:rPr>
                      <m:t>]</m:t>
                    </m:r>
                  </m:oMath>
                </a14:m>
                <a:r>
                  <a:rPr lang="en-CA" dirty="0"/>
                  <a:t> and </a:t>
                </a:r>
                <a14:m>
                  <m:oMath xmlns:m="http://schemas.openxmlformats.org/officeDocument/2006/math">
                    <m:r>
                      <a:rPr lang="en-CA" i="1" dirty="0" smtClean="0">
                        <a:latin typeface="Cambria Math" panose="02040503050406030204" pitchFamily="18" charset="0"/>
                      </a:rPr>
                      <m:t>[</m:t>
                    </m:r>
                    <m:r>
                      <a:rPr lang="en-CA" i="1" dirty="0" err="1" smtClean="0">
                        <a:latin typeface="Cambria Math" panose="02040503050406030204" pitchFamily="18" charset="0"/>
                      </a:rPr>
                      <m:t>𝑖</m:t>
                    </m:r>
                    <m:r>
                      <a:rPr lang="en-CA" i="1" dirty="0" err="1" smtClean="0">
                        <a:latin typeface="Cambria Math" panose="02040503050406030204" pitchFamily="18" charset="0"/>
                      </a:rPr>
                      <m:t>,</m:t>
                    </m:r>
                    <m:r>
                      <a:rPr lang="en-CA" i="1" dirty="0" err="1" smtClean="0">
                        <a:latin typeface="Cambria Math" panose="02040503050406030204" pitchFamily="18" charset="0"/>
                      </a:rPr>
                      <m:t>𝑛</m:t>
                    </m:r>
                    <m:r>
                      <a:rPr lang="en-CA" i="1" dirty="0" smtClean="0">
                        <a:latin typeface="Cambria Math" panose="02040503050406030204" pitchFamily="18" charset="0"/>
                      </a:rPr>
                      <m:t>]</m:t>
                    </m:r>
                  </m:oMath>
                </a14:m>
                <a:endParaRPr lang="en-CA" dirty="0"/>
              </a:p>
              <a:p>
                <a:r>
                  <a:rPr lang="en-CA" dirty="0"/>
                  <a:t>Take the max income over </a:t>
                </a:r>
                <a:r>
                  <a:rPr lang="en-CA" b="1" dirty="0"/>
                  <a:t>all possibilities </a:t>
                </a:r>
                <a:r>
                  <a:rPr lang="en-CA" dirty="0"/>
                  <a:t>(each </a:t>
                </a:r>
                <a14:m>
                  <m:oMath xmlns:m="http://schemas.openxmlformats.org/officeDocument/2006/math">
                    <m:r>
                      <a:rPr lang="en-CA" b="0" i="1" smtClean="0">
                        <a:latin typeface="Cambria Math" panose="02040503050406030204" pitchFamily="18" charset="0"/>
                      </a:rPr>
                      <m:t>𝑖</m:t>
                    </m:r>
                  </m:oMath>
                </a14:m>
                <a:r>
                  <a:rPr lang="en-CA" dirty="0"/>
                  <a:t> / no cut)</a:t>
                </a:r>
              </a:p>
            </p:txBody>
          </p:sp>
        </mc:Choice>
        <mc:Fallback xmlns="">
          <p:sp>
            <p:nvSpPr>
              <p:cNvPr id="3" name="Content Placeholder 2">
                <a:extLst>
                  <a:ext uri="{FF2B5EF4-FFF2-40B4-BE49-F238E27FC236}">
                    <a16:creationId xmlns:a16="http://schemas.microsoft.com/office/drawing/2014/main" id="{C12DA47D-CFC3-48ED-A31E-47426C73324A}"/>
                  </a:ext>
                </a:extLst>
              </p:cNvPr>
              <p:cNvSpPr>
                <a:spLocks noGrp="1" noRot="1" noChangeAspect="1" noMove="1" noResize="1" noEditPoints="1" noAdjustHandles="1" noChangeArrowheads="1" noChangeShapeType="1" noTextEdit="1"/>
              </p:cNvSpPr>
              <p:nvPr>
                <p:ph idx="1"/>
              </p:nvPr>
            </p:nvSpPr>
            <p:spPr>
              <a:xfrm>
                <a:off x="1141411" y="1236373"/>
                <a:ext cx="10643715" cy="3135735"/>
              </a:xfrm>
              <a:blipFill>
                <a:blip r:embed="rId2"/>
                <a:stretch>
                  <a:fillRect l="-1489" t="-2724"/>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693726"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413027"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132328"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851629"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570931"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290232"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009533"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728834"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443167"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162468"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881770"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601071"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4320373"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4039674"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89974"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209275"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ylinder 44">
            <a:extLst>
              <a:ext uri="{FF2B5EF4-FFF2-40B4-BE49-F238E27FC236}">
                <a16:creationId xmlns:a16="http://schemas.microsoft.com/office/drawing/2014/main" id="{80FB860E-FAA6-4854-9AF1-C7C729B24F22}"/>
              </a:ext>
            </a:extLst>
          </p:cNvPr>
          <p:cNvSpPr/>
          <p:nvPr/>
        </p:nvSpPr>
        <p:spPr>
          <a:xfrm rot="16200000">
            <a:off x="7693725"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ylinder 45">
            <a:extLst>
              <a:ext uri="{FF2B5EF4-FFF2-40B4-BE49-F238E27FC236}">
                <a16:creationId xmlns:a16="http://schemas.microsoft.com/office/drawing/2014/main" id="{E50FCE37-0CC0-4DBA-8111-D208C9F248D9}"/>
              </a:ext>
            </a:extLst>
          </p:cNvPr>
          <p:cNvSpPr/>
          <p:nvPr/>
        </p:nvSpPr>
        <p:spPr>
          <a:xfrm rot="16200000">
            <a:off x="7413026"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ylinder 46">
            <a:extLst>
              <a:ext uri="{FF2B5EF4-FFF2-40B4-BE49-F238E27FC236}">
                <a16:creationId xmlns:a16="http://schemas.microsoft.com/office/drawing/2014/main" id="{133340FF-1D08-45F8-8DDC-B84B2ACF33B8}"/>
              </a:ext>
            </a:extLst>
          </p:cNvPr>
          <p:cNvSpPr/>
          <p:nvPr/>
        </p:nvSpPr>
        <p:spPr>
          <a:xfrm rot="16200000">
            <a:off x="7132327"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ylinder 47">
            <a:extLst>
              <a:ext uri="{FF2B5EF4-FFF2-40B4-BE49-F238E27FC236}">
                <a16:creationId xmlns:a16="http://schemas.microsoft.com/office/drawing/2014/main" id="{CB85D1AC-C1B2-4728-99FD-705759FCEC50}"/>
              </a:ext>
            </a:extLst>
          </p:cNvPr>
          <p:cNvSpPr/>
          <p:nvPr/>
        </p:nvSpPr>
        <p:spPr>
          <a:xfrm rot="16200000">
            <a:off x="6851628"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ylinder 48">
            <a:extLst>
              <a:ext uri="{FF2B5EF4-FFF2-40B4-BE49-F238E27FC236}">
                <a16:creationId xmlns:a16="http://schemas.microsoft.com/office/drawing/2014/main" id="{A7DF2A13-4474-4BD1-AB17-E589E0F079C4}"/>
              </a:ext>
            </a:extLst>
          </p:cNvPr>
          <p:cNvSpPr/>
          <p:nvPr/>
        </p:nvSpPr>
        <p:spPr>
          <a:xfrm rot="16200000">
            <a:off x="6570930"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Cylinder 49">
            <a:extLst>
              <a:ext uri="{FF2B5EF4-FFF2-40B4-BE49-F238E27FC236}">
                <a16:creationId xmlns:a16="http://schemas.microsoft.com/office/drawing/2014/main" id="{D9582C04-8416-4EF3-9442-D1E59372057D}"/>
              </a:ext>
            </a:extLst>
          </p:cNvPr>
          <p:cNvSpPr/>
          <p:nvPr/>
        </p:nvSpPr>
        <p:spPr>
          <a:xfrm rot="16200000">
            <a:off x="6290231"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Cylinder 50">
            <a:extLst>
              <a:ext uri="{FF2B5EF4-FFF2-40B4-BE49-F238E27FC236}">
                <a16:creationId xmlns:a16="http://schemas.microsoft.com/office/drawing/2014/main" id="{FED26857-31CC-4BD4-A11C-41C9338D3DC2}"/>
              </a:ext>
            </a:extLst>
          </p:cNvPr>
          <p:cNvSpPr/>
          <p:nvPr/>
        </p:nvSpPr>
        <p:spPr>
          <a:xfrm rot="16200000">
            <a:off x="6009532"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Cylinder 51">
            <a:extLst>
              <a:ext uri="{FF2B5EF4-FFF2-40B4-BE49-F238E27FC236}">
                <a16:creationId xmlns:a16="http://schemas.microsoft.com/office/drawing/2014/main" id="{40690652-C4AA-41B6-A5F7-F543D2670406}"/>
              </a:ext>
            </a:extLst>
          </p:cNvPr>
          <p:cNvSpPr/>
          <p:nvPr/>
        </p:nvSpPr>
        <p:spPr>
          <a:xfrm rot="16200000">
            <a:off x="5728833"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Cylinder 52">
            <a:extLst>
              <a:ext uri="{FF2B5EF4-FFF2-40B4-BE49-F238E27FC236}">
                <a16:creationId xmlns:a16="http://schemas.microsoft.com/office/drawing/2014/main" id="{16E01364-1F71-4423-8AE7-EF6D9731CC39}"/>
              </a:ext>
            </a:extLst>
          </p:cNvPr>
          <p:cNvSpPr/>
          <p:nvPr/>
        </p:nvSpPr>
        <p:spPr>
          <a:xfrm rot="16200000">
            <a:off x="5443166"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Cylinder 53">
            <a:extLst>
              <a:ext uri="{FF2B5EF4-FFF2-40B4-BE49-F238E27FC236}">
                <a16:creationId xmlns:a16="http://schemas.microsoft.com/office/drawing/2014/main" id="{8F894984-B550-4D15-8A55-2A5BC50CF5C8}"/>
              </a:ext>
            </a:extLst>
          </p:cNvPr>
          <p:cNvSpPr/>
          <p:nvPr/>
        </p:nvSpPr>
        <p:spPr>
          <a:xfrm rot="16200000">
            <a:off x="5162467"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Cylinder 54">
            <a:extLst>
              <a:ext uri="{FF2B5EF4-FFF2-40B4-BE49-F238E27FC236}">
                <a16:creationId xmlns:a16="http://schemas.microsoft.com/office/drawing/2014/main" id="{D6314FDD-9AE8-402F-B5DF-F45C457F6073}"/>
              </a:ext>
            </a:extLst>
          </p:cNvPr>
          <p:cNvSpPr/>
          <p:nvPr/>
        </p:nvSpPr>
        <p:spPr>
          <a:xfrm rot="16200000">
            <a:off x="4881768"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ylinder 55">
            <a:extLst>
              <a:ext uri="{FF2B5EF4-FFF2-40B4-BE49-F238E27FC236}">
                <a16:creationId xmlns:a16="http://schemas.microsoft.com/office/drawing/2014/main" id="{95C0225D-EBD8-428D-BDB8-8BB27A416F7B}"/>
              </a:ext>
            </a:extLst>
          </p:cNvPr>
          <p:cNvSpPr/>
          <p:nvPr/>
        </p:nvSpPr>
        <p:spPr>
          <a:xfrm rot="16200000">
            <a:off x="4601069"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ylinder 56">
            <a:extLst>
              <a:ext uri="{FF2B5EF4-FFF2-40B4-BE49-F238E27FC236}">
                <a16:creationId xmlns:a16="http://schemas.microsoft.com/office/drawing/2014/main" id="{DE47C635-69CA-46BF-8BE1-F8D4FBAE3EC2}"/>
              </a:ext>
            </a:extLst>
          </p:cNvPr>
          <p:cNvSpPr/>
          <p:nvPr/>
        </p:nvSpPr>
        <p:spPr>
          <a:xfrm rot="16200000">
            <a:off x="4320371"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Cylinder 57">
            <a:extLst>
              <a:ext uri="{FF2B5EF4-FFF2-40B4-BE49-F238E27FC236}">
                <a16:creationId xmlns:a16="http://schemas.microsoft.com/office/drawing/2014/main" id="{91CD63AD-F00D-4A3E-99D5-DB1AC18E10C0}"/>
              </a:ext>
            </a:extLst>
          </p:cNvPr>
          <p:cNvSpPr/>
          <p:nvPr/>
        </p:nvSpPr>
        <p:spPr>
          <a:xfrm rot="16200000">
            <a:off x="4039672"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Cylinder 58">
            <a:extLst>
              <a:ext uri="{FF2B5EF4-FFF2-40B4-BE49-F238E27FC236}">
                <a16:creationId xmlns:a16="http://schemas.microsoft.com/office/drawing/2014/main" id="{3A9623AA-598B-4B4D-8A46-80B47879F425}"/>
              </a:ext>
            </a:extLst>
          </p:cNvPr>
          <p:cNvSpPr/>
          <p:nvPr/>
        </p:nvSpPr>
        <p:spPr>
          <a:xfrm rot="16200000">
            <a:off x="3758973"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Cylinder 59">
            <a:extLst>
              <a:ext uri="{FF2B5EF4-FFF2-40B4-BE49-F238E27FC236}">
                <a16:creationId xmlns:a16="http://schemas.microsoft.com/office/drawing/2014/main" id="{375726F6-A622-4D69-B4C0-4E0A0AEFE90D}"/>
              </a:ext>
            </a:extLst>
          </p:cNvPr>
          <p:cNvSpPr/>
          <p:nvPr/>
        </p:nvSpPr>
        <p:spPr>
          <a:xfrm rot="16200000">
            <a:off x="3213169"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Cylinder 60">
            <a:extLst>
              <a:ext uri="{FF2B5EF4-FFF2-40B4-BE49-F238E27FC236}">
                <a16:creationId xmlns:a16="http://schemas.microsoft.com/office/drawing/2014/main" id="{C94F022C-E379-48B7-9532-48FF0B37633C}"/>
              </a:ext>
            </a:extLst>
          </p:cNvPr>
          <p:cNvSpPr/>
          <p:nvPr/>
        </p:nvSpPr>
        <p:spPr>
          <a:xfrm rot="16200000">
            <a:off x="7693726"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Cylinder 61">
            <a:extLst>
              <a:ext uri="{FF2B5EF4-FFF2-40B4-BE49-F238E27FC236}">
                <a16:creationId xmlns:a16="http://schemas.microsoft.com/office/drawing/2014/main" id="{69A3FD3B-B07F-45C6-A5E4-672A70FD943C}"/>
              </a:ext>
            </a:extLst>
          </p:cNvPr>
          <p:cNvSpPr/>
          <p:nvPr/>
        </p:nvSpPr>
        <p:spPr>
          <a:xfrm rot="16200000">
            <a:off x="7413027"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Cylinder 62">
            <a:extLst>
              <a:ext uri="{FF2B5EF4-FFF2-40B4-BE49-F238E27FC236}">
                <a16:creationId xmlns:a16="http://schemas.microsoft.com/office/drawing/2014/main" id="{E01E1C15-ECA4-4DC8-8C09-6CBFEC98AD50}"/>
              </a:ext>
            </a:extLst>
          </p:cNvPr>
          <p:cNvSpPr/>
          <p:nvPr/>
        </p:nvSpPr>
        <p:spPr>
          <a:xfrm rot="16200000">
            <a:off x="7132328"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Cylinder 63">
            <a:extLst>
              <a:ext uri="{FF2B5EF4-FFF2-40B4-BE49-F238E27FC236}">
                <a16:creationId xmlns:a16="http://schemas.microsoft.com/office/drawing/2014/main" id="{EB1C918F-8BF9-4003-8E38-ABCCA48ACB72}"/>
              </a:ext>
            </a:extLst>
          </p:cNvPr>
          <p:cNvSpPr/>
          <p:nvPr/>
        </p:nvSpPr>
        <p:spPr>
          <a:xfrm rot="16200000">
            <a:off x="6851629"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Cylinder 64">
            <a:extLst>
              <a:ext uri="{FF2B5EF4-FFF2-40B4-BE49-F238E27FC236}">
                <a16:creationId xmlns:a16="http://schemas.microsoft.com/office/drawing/2014/main" id="{09FE7850-53B6-409F-B2D6-1E0BAD8036E8}"/>
              </a:ext>
            </a:extLst>
          </p:cNvPr>
          <p:cNvSpPr/>
          <p:nvPr/>
        </p:nvSpPr>
        <p:spPr>
          <a:xfrm rot="16200000">
            <a:off x="6570931"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Cylinder 65">
            <a:extLst>
              <a:ext uri="{FF2B5EF4-FFF2-40B4-BE49-F238E27FC236}">
                <a16:creationId xmlns:a16="http://schemas.microsoft.com/office/drawing/2014/main" id="{73409032-1F7C-4405-BB34-9376F72DBB11}"/>
              </a:ext>
            </a:extLst>
          </p:cNvPr>
          <p:cNvSpPr/>
          <p:nvPr/>
        </p:nvSpPr>
        <p:spPr>
          <a:xfrm rot="16200000">
            <a:off x="6290232"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Cylinder 66">
            <a:extLst>
              <a:ext uri="{FF2B5EF4-FFF2-40B4-BE49-F238E27FC236}">
                <a16:creationId xmlns:a16="http://schemas.microsoft.com/office/drawing/2014/main" id="{127ED5B8-4A1D-406F-93A6-C6AE7959078E}"/>
              </a:ext>
            </a:extLst>
          </p:cNvPr>
          <p:cNvSpPr/>
          <p:nvPr/>
        </p:nvSpPr>
        <p:spPr>
          <a:xfrm rot="16200000">
            <a:off x="6009533"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Cylinder 67">
            <a:extLst>
              <a:ext uri="{FF2B5EF4-FFF2-40B4-BE49-F238E27FC236}">
                <a16:creationId xmlns:a16="http://schemas.microsoft.com/office/drawing/2014/main" id="{ABD8B247-05C9-431B-91D2-60CFAD14EFB5}"/>
              </a:ext>
            </a:extLst>
          </p:cNvPr>
          <p:cNvSpPr/>
          <p:nvPr/>
        </p:nvSpPr>
        <p:spPr>
          <a:xfrm rot="16200000">
            <a:off x="5728834"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Cylinder 68">
            <a:extLst>
              <a:ext uri="{FF2B5EF4-FFF2-40B4-BE49-F238E27FC236}">
                <a16:creationId xmlns:a16="http://schemas.microsoft.com/office/drawing/2014/main" id="{080C0A81-5B84-45A8-9BB5-00F98B4A2CD4}"/>
              </a:ext>
            </a:extLst>
          </p:cNvPr>
          <p:cNvSpPr/>
          <p:nvPr/>
        </p:nvSpPr>
        <p:spPr>
          <a:xfrm rot="16200000">
            <a:off x="5443167"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Cylinder 69">
            <a:extLst>
              <a:ext uri="{FF2B5EF4-FFF2-40B4-BE49-F238E27FC236}">
                <a16:creationId xmlns:a16="http://schemas.microsoft.com/office/drawing/2014/main" id="{03414C17-58C0-4C16-A0A2-EED7F7BA97B1}"/>
              </a:ext>
            </a:extLst>
          </p:cNvPr>
          <p:cNvSpPr/>
          <p:nvPr/>
        </p:nvSpPr>
        <p:spPr>
          <a:xfrm rot="16200000">
            <a:off x="5162468"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Cylinder 70">
            <a:extLst>
              <a:ext uri="{FF2B5EF4-FFF2-40B4-BE49-F238E27FC236}">
                <a16:creationId xmlns:a16="http://schemas.microsoft.com/office/drawing/2014/main" id="{C1CA6E1B-B2E8-41CF-B838-163C9742DF89}"/>
              </a:ext>
            </a:extLst>
          </p:cNvPr>
          <p:cNvSpPr/>
          <p:nvPr/>
        </p:nvSpPr>
        <p:spPr>
          <a:xfrm rot="16200000">
            <a:off x="4881770"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Cylinder 71">
            <a:extLst>
              <a:ext uri="{FF2B5EF4-FFF2-40B4-BE49-F238E27FC236}">
                <a16:creationId xmlns:a16="http://schemas.microsoft.com/office/drawing/2014/main" id="{8A6A2883-9CED-4B74-A158-8E03C3FDC65C}"/>
              </a:ext>
            </a:extLst>
          </p:cNvPr>
          <p:cNvSpPr/>
          <p:nvPr/>
        </p:nvSpPr>
        <p:spPr>
          <a:xfrm rot="16200000">
            <a:off x="4601071"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Cylinder 72">
            <a:extLst>
              <a:ext uri="{FF2B5EF4-FFF2-40B4-BE49-F238E27FC236}">
                <a16:creationId xmlns:a16="http://schemas.microsoft.com/office/drawing/2014/main" id="{290F6922-D63B-4D5A-AE19-DC92226E39F8}"/>
              </a:ext>
            </a:extLst>
          </p:cNvPr>
          <p:cNvSpPr/>
          <p:nvPr/>
        </p:nvSpPr>
        <p:spPr>
          <a:xfrm rot="16200000">
            <a:off x="4320373"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Cylinder 73">
            <a:extLst>
              <a:ext uri="{FF2B5EF4-FFF2-40B4-BE49-F238E27FC236}">
                <a16:creationId xmlns:a16="http://schemas.microsoft.com/office/drawing/2014/main" id="{9DCEE683-7FCB-4B46-A547-3DA9A4581A59}"/>
              </a:ext>
            </a:extLst>
          </p:cNvPr>
          <p:cNvSpPr/>
          <p:nvPr/>
        </p:nvSpPr>
        <p:spPr>
          <a:xfrm rot="16200000">
            <a:off x="3770673"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Cylinder 74">
            <a:extLst>
              <a:ext uri="{FF2B5EF4-FFF2-40B4-BE49-F238E27FC236}">
                <a16:creationId xmlns:a16="http://schemas.microsoft.com/office/drawing/2014/main" id="{37897066-0164-425C-9B43-9ECE3AA42E6A}"/>
              </a:ext>
            </a:extLst>
          </p:cNvPr>
          <p:cNvSpPr/>
          <p:nvPr/>
        </p:nvSpPr>
        <p:spPr>
          <a:xfrm rot="16200000">
            <a:off x="3489974"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Cylinder 75">
            <a:extLst>
              <a:ext uri="{FF2B5EF4-FFF2-40B4-BE49-F238E27FC236}">
                <a16:creationId xmlns:a16="http://schemas.microsoft.com/office/drawing/2014/main" id="{CF1A3C5C-B712-4EA0-A7F1-15950002EA12}"/>
              </a:ext>
            </a:extLst>
          </p:cNvPr>
          <p:cNvSpPr/>
          <p:nvPr/>
        </p:nvSpPr>
        <p:spPr>
          <a:xfrm rot="16200000">
            <a:off x="3209275"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Cylinder 76">
            <a:extLst>
              <a:ext uri="{FF2B5EF4-FFF2-40B4-BE49-F238E27FC236}">
                <a16:creationId xmlns:a16="http://schemas.microsoft.com/office/drawing/2014/main" id="{2C286DF0-510C-4D82-B31C-CBB2299279DE}"/>
              </a:ext>
            </a:extLst>
          </p:cNvPr>
          <p:cNvSpPr/>
          <p:nvPr/>
        </p:nvSpPr>
        <p:spPr>
          <a:xfrm rot="16200000">
            <a:off x="7689831" y="54934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Cylinder 77">
            <a:extLst>
              <a:ext uri="{FF2B5EF4-FFF2-40B4-BE49-F238E27FC236}">
                <a16:creationId xmlns:a16="http://schemas.microsoft.com/office/drawing/2014/main" id="{B614B890-6CB0-4C3A-8FA2-6591E55990E6}"/>
              </a:ext>
            </a:extLst>
          </p:cNvPr>
          <p:cNvSpPr/>
          <p:nvPr/>
        </p:nvSpPr>
        <p:spPr>
          <a:xfrm rot="16200000">
            <a:off x="7144028"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Cylinder 78">
            <a:extLst>
              <a:ext uri="{FF2B5EF4-FFF2-40B4-BE49-F238E27FC236}">
                <a16:creationId xmlns:a16="http://schemas.microsoft.com/office/drawing/2014/main" id="{5F6AFA06-5B13-4C12-8F14-E7DED8540210}"/>
              </a:ext>
            </a:extLst>
          </p:cNvPr>
          <p:cNvSpPr/>
          <p:nvPr/>
        </p:nvSpPr>
        <p:spPr>
          <a:xfrm rot="16200000">
            <a:off x="6863329"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Cylinder 79">
            <a:extLst>
              <a:ext uri="{FF2B5EF4-FFF2-40B4-BE49-F238E27FC236}">
                <a16:creationId xmlns:a16="http://schemas.microsoft.com/office/drawing/2014/main" id="{AAB11A47-511E-48BE-A818-B818014429E0}"/>
              </a:ext>
            </a:extLst>
          </p:cNvPr>
          <p:cNvSpPr/>
          <p:nvPr/>
        </p:nvSpPr>
        <p:spPr>
          <a:xfrm rot="16200000">
            <a:off x="6582630"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Cylinder 80">
            <a:extLst>
              <a:ext uri="{FF2B5EF4-FFF2-40B4-BE49-F238E27FC236}">
                <a16:creationId xmlns:a16="http://schemas.microsoft.com/office/drawing/2014/main" id="{D560429B-7425-4349-A09F-7900A43BAB36}"/>
              </a:ext>
            </a:extLst>
          </p:cNvPr>
          <p:cNvSpPr/>
          <p:nvPr/>
        </p:nvSpPr>
        <p:spPr>
          <a:xfrm rot="16200000">
            <a:off x="6301932"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Cylinder 81">
            <a:extLst>
              <a:ext uri="{FF2B5EF4-FFF2-40B4-BE49-F238E27FC236}">
                <a16:creationId xmlns:a16="http://schemas.microsoft.com/office/drawing/2014/main" id="{EB4B2BCB-C382-4660-8917-10D09F46AB07}"/>
              </a:ext>
            </a:extLst>
          </p:cNvPr>
          <p:cNvSpPr/>
          <p:nvPr/>
        </p:nvSpPr>
        <p:spPr>
          <a:xfrm rot="16200000">
            <a:off x="6021233"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Cylinder 82">
            <a:extLst>
              <a:ext uri="{FF2B5EF4-FFF2-40B4-BE49-F238E27FC236}">
                <a16:creationId xmlns:a16="http://schemas.microsoft.com/office/drawing/2014/main" id="{96A5AD62-D2BA-45C1-A09B-4FA558020CA7}"/>
              </a:ext>
            </a:extLst>
          </p:cNvPr>
          <p:cNvSpPr/>
          <p:nvPr/>
        </p:nvSpPr>
        <p:spPr>
          <a:xfrm rot="16200000">
            <a:off x="5740534"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Cylinder 83">
            <a:extLst>
              <a:ext uri="{FF2B5EF4-FFF2-40B4-BE49-F238E27FC236}">
                <a16:creationId xmlns:a16="http://schemas.microsoft.com/office/drawing/2014/main" id="{758FB704-1F81-458A-8B53-5B9998F5C8E1}"/>
              </a:ext>
            </a:extLst>
          </p:cNvPr>
          <p:cNvSpPr/>
          <p:nvPr/>
        </p:nvSpPr>
        <p:spPr>
          <a:xfrm rot="16200000">
            <a:off x="5459835"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Cylinder 84">
            <a:extLst>
              <a:ext uri="{FF2B5EF4-FFF2-40B4-BE49-F238E27FC236}">
                <a16:creationId xmlns:a16="http://schemas.microsoft.com/office/drawing/2014/main" id="{D1B28098-5C16-4959-8D68-459F9B2F4993}"/>
              </a:ext>
            </a:extLst>
          </p:cNvPr>
          <p:cNvSpPr/>
          <p:nvPr/>
        </p:nvSpPr>
        <p:spPr>
          <a:xfrm rot="16200000">
            <a:off x="5174168"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Cylinder 85">
            <a:extLst>
              <a:ext uri="{FF2B5EF4-FFF2-40B4-BE49-F238E27FC236}">
                <a16:creationId xmlns:a16="http://schemas.microsoft.com/office/drawing/2014/main" id="{07FE2D5D-6DD6-419F-A40D-877242BDD550}"/>
              </a:ext>
            </a:extLst>
          </p:cNvPr>
          <p:cNvSpPr/>
          <p:nvPr/>
        </p:nvSpPr>
        <p:spPr>
          <a:xfrm rot="16200000">
            <a:off x="4893469"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Cylinder 86">
            <a:extLst>
              <a:ext uri="{FF2B5EF4-FFF2-40B4-BE49-F238E27FC236}">
                <a16:creationId xmlns:a16="http://schemas.microsoft.com/office/drawing/2014/main" id="{FDF9B021-3CE0-4BE1-9FCF-577258087E85}"/>
              </a:ext>
            </a:extLst>
          </p:cNvPr>
          <p:cNvSpPr/>
          <p:nvPr/>
        </p:nvSpPr>
        <p:spPr>
          <a:xfrm rot="16200000">
            <a:off x="4612770"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Cylinder 87">
            <a:extLst>
              <a:ext uri="{FF2B5EF4-FFF2-40B4-BE49-F238E27FC236}">
                <a16:creationId xmlns:a16="http://schemas.microsoft.com/office/drawing/2014/main" id="{270483EA-D1BE-40E4-A372-DAC81380DE0D}"/>
              </a:ext>
            </a:extLst>
          </p:cNvPr>
          <p:cNvSpPr/>
          <p:nvPr/>
        </p:nvSpPr>
        <p:spPr>
          <a:xfrm rot="16200000">
            <a:off x="4332071"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Cylinder 88">
            <a:extLst>
              <a:ext uri="{FF2B5EF4-FFF2-40B4-BE49-F238E27FC236}">
                <a16:creationId xmlns:a16="http://schemas.microsoft.com/office/drawing/2014/main" id="{240A60CA-9B57-4D8B-BE4F-5F7CC4E3F68C}"/>
              </a:ext>
            </a:extLst>
          </p:cNvPr>
          <p:cNvSpPr/>
          <p:nvPr/>
        </p:nvSpPr>
        <p:spPr>
          <a:xfrm rot="16200000">
            <a:off x="4051373"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Cylinder 89">
            <a:extLst>
              <a:ext uri="{FF2B5EF4-FFF2-40B4-BE49-F238E27FC236}">
                <a16:creationId xmlns:a16="http://schemas.microsoft.com/office/drawing/2014/main" id="{9151D2C1-9A06-46FA-BC70-1435A73F9EDD}"/>
              </a:ext>
            </a:extLst>
          </p:cNvPr>
          <p:cNvSpPr/>
          <p:nvPr/>
        </p:nvSpPr>
        <p:spPr>
          <a:xfrm rot="16200000">
            <a:off x="3770674"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Cylinder 90">
            <a:extLst>
              <a:ext uri="{FF2B5EF4-FFF2-40B4-BE49-F238E27FC236}">
                <a16:creationId xmlns:a16="http://schemas.microsoft.com/office/drawing/2014/main" id="{53F3B55B-C885-4DDF-9845-724D2C1CEC2E}"/>
              </a:ext>
            </a:extLst>
          </p:cNvPr>
          <p:cNvSpPr/>
          <p:nvPr/>
        </p:nvSpPr>
        <p:spPr>
          <a:xfrm rot="16200000">
            <a:off x="3489975"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Cylinder 91">
            <a:extLst>
              <a:ext uri="{FF2B5EF4-FFF2-40B4-BE49-F238E27FC236}">
                <a16:creationId xmlns:a16="http://schemas.microsoft.com/office/drawing/2014/main" id="{8279AD49-8173-44A7-AA11-59C7248B3838}"/>
              </a:ext>
            </a:extLst>
          </p:cNvPr>
          <p:cNvSpPr/>
          <p:nvPr/>
        </p:nvSpPr>
        <p:spPr>
          <a:xfrm rot="16200000">
            <a:off x="3209275" y="54934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A8EF8E26-7D7A-4968-9C94-EB5C81E2B16C}"/>
              </a:ext>
            </a:extLst>
          </p:cNvPr>
          <p:cNvSpPr txBox="1"/>
          <p:nvPr/>
        </p:nvSpPr>
        <p:spPr>
          <a:xfrm>
            <a:off x="5172039" y="4572266"/>
            <a:ext cx="877163" cy="923330"/>
          </a:xfrm>
          <a:prstGeom prst="rect">
            <a:avLst/>
          </a:prstGeom>
          <a:noFill/>
        </p:spPr>
        <p:txBody>
          <a:bodyPr wrap="none" rtlCol="0">
            <a:spAutoFit/>
          </a:bodyPr>
          <a:lstStyle/>
          <a:p>
            <a:r>
              <a:rPr lang="en-CA" sz="5400" b="1"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BAEE73-EADB-474D-BC4C-7101C48A2CBA}"/>
                  </a:ext>
                </a:extLst>
              </p:cNvPr>
              <p:cNvSpPr txBox="1"/>
              <p:nvPr/>
            </p:nvSpPr>
            <p:spPr>
              <a:xfrm>
                <a:off x="2406848" y="4619992"/>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𝟑</m:t>
                      </m:r>
                    </m:oMath>
                  </m:oMathPara>
                </a14:m>
                <a:endParaRPr lang="en-CA" b="1" dirty="0"/>
              </a:p>
            </p:txBody>
          </p:sp>
        </mc:Choice>
        <mc:Fallback xmlns="">
          <p:sp>
            <p:nvSpPr>
              <p:cNvPr id="5" name="TextBox 4">
                <a:extLst>
                  <a:ext uri="{FF2B5EF4-FFF2-40B4-BE49-F238E27FC236}">
                    <a16:creationId xmlns:a16="http://schemas.microsoft.com/office/drawing/2014/main" id="{BCBAEE73-EADB-474D-BC4C-7101C48A2CBA}"/>
                  </a:ext>
                </a:extLst>
              </p:cNvPr>
              <p:cNvSpPr txBox="1">
                <a:spLocks noRot="1" noChangeAspect="1" noMove="1" noResize="1" noEditPoints="1" noAdjustHandles="1" noChangeArrowheads="1" noChangeShapeType="1" noTextEdit="1"/>
              </p:cNvSpPr>
              <p:nvPr/>
            </p:nvSpPr>
            <p:spPr>
              <a:xfrm>
                <a:off x="2406848" y="4619992"/>
                <a:ext cx="772969"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51653B3-9A16-4F3D-9156-733A29DD2F4C}"/>
                  </a:ext>
                </a:extLst>
              </p:cNvPr>
              <p:cNvSpPr txBox="1"/>
              <p:nvPr/>
            </p:nvSpPr>
            <p:spPr>
              <a:xfrm>
                <a:off x="2406156" y="4157950"/>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𝟐</m:t>
                      </m:r>
                    </m:oMath>
                  </m:oMathPara>
                </a14:m>
                <a:endParaRPr lang="en-CA" b="1" dirty="0"/>
              </a:p>
            </p:txBody>
          </p:sp>
        </mc:Choice>
        <mc:Fallback xmlns="">
          <p:sp>
            <p:nvSpPr>
              <p:cNvPr id="95" name="TextBox 94">
                <a:extLst>
                  <a:ext uri="{FF2B5EF4-FFF2-40B4-BE49-F238E27FC236}">
                    <a16:creationId xmlns:a16="http://schemas.microsoft.com/office/drawing/2014/main" id="{951653B3-9A16-4F3D-9156-733A29DD2F4C}"/>
                  </a:ext>
                </a:extLst>
              </p:cNvPr>
              <p:cNvSpPr txBox="1">
                <a:spLocks noRot="1" noChangeAspect="1" noMove="1" noResize="1" noEditPoints="1" noAdjustHandles="1" noChangeArrowheads="1" noChangeShapeType="1" noTextEdit="1"/>
              </p:cNvSpPr>
              <p:nvPr/>
            </p:nvSpPr>
            <p:spPr>
              <a:xfrm>
                <a:off x="2406156" y="4157950"/>
                <a:ext cx="772969"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83BCD5B7-3519-4773-B10D-506AF3283621}"/>
                  </a:ext>
                </a:extLst>
              </p:cNvPr>
              <p:cNvSpPr txBox="1"/>
              <p:nvPr/>
            </p:nvSpPr>
            <p:spPr>
              <a:xfrm>
                <a:off x="2406155" y="3704655"/>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𝟏</m:t>
                      </m:r>
                    </m:oMath>
                  </m:oMathPara>
                </a14:m>
                <a:endParaRPr lang="en-CA" b="1" dirty="0"/>
              </a:p>
            </p:txBody>
          </p:sp>
        </mc:Choice>
        <mc:Fallback xmlns="">
          <p:sp>
            <p:nvSpPr>
              <p:cNvPr id="96" name="TextBox 95">
                <a:extLst>
                  <a:ext uri="{FF2B5EF4-FFF2-40B4-BE49-F238E27FC236}">
                    <a16:creationId xmlns:a16="http://schemas.microsoft.com/office/drawing/2014/main" id="{83BCD5B7-3519-4773-B10D-506AF3283621}"/>
                  </a:ext>
                </a:extLst>
              </p:cNvPr>
              <p:cNvSpPr txBox="1">
                <a:spLocks noRot="1" noChangeAspect="1" noMove="1" noResize="1" noEditPoints="1" noAdjustHandles="1" noChangeArrowheads="1" noChangeShapeType="1" noTextEdit="1"/>
              </p:cNvSpPr>
              <p:nvPr/>
            </p:nvSpPr>
            <p:spPr>
              <a:xfrm>
                <a:off x="2406155" y="3704655"/>
                <a:ext cx="772969"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85091F91-EB55-481D-8341-A11C21CE2B0C}"/>
                  </a:ext>
                </a:extLst>
              </p:cNvPr>
              <p:cNvSpPr txBox="1"/>
              <p:nvPr/>
            </p:nvSpPr>
            <p:spPr>
              <a:xfrm>
                <a:off x="2019217" y="5482156"/>
                <a:ext cx="1197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𝒏</m:t>
                      </m:r>
                      <m:r>
                        <a:rPr lang="en-CA" b="1" i="1" dirty="0" smtClean="0">
                          <a:latin typeface="Cambria Math" panose="02040503050406030204" pitchFamily="18" charset="0"/>
                        </a:rPr>
                        <m:t>−</m:t>
                      </m:r>
                      <m:r>
                        <a:rPr lang="en-CA" b="1" i="1" dirty="0" smtClean="0">
                          <a:latin typeface="Cambria Math" panose="02040503050406030204" pitchFamily="18" charset="0"/>
                        </a:rPr>
                        <m:t>𝟏</m:t>
                      </m:r>
                    </m:oMath>
                  </m:oMathPara>
                </a14:m>
                <a:endParaRPr lang="en-CA" b="1" dirty="0"/>
              </a:p>
            </p:txBody>
          </p:sp>
        </mc:Choice>
        <mc:Fallback xmlns="">
          <p:sp>
            <p:nvSpPr>
              <p:cNvPr id="98" name="TextBox 97">
                <a:extLst>
                  <a:ext uri="{FF2B5EF4-FFF2-40B4-BE49-F238E27FC236}">
                    <a16:creationId xmlns:a16="http://schemas.microsoft.com/office/drawing/2014/main" id="{85091F91-EB55-481D-8341-A11C21CE2B0C}"/>
                  </a:ext>
                </a:extLst>
              </p:cNvPr>
              <p:cNvSpPr txBox="1">
                <a:spLocks noRot="1" noChangeAspect="1" noMove="1" noResize="1" noEditPoints="1" noAdjustHandles="1" noChangeArrowheads="1" noChangeShapeType="1" noTextEdit="1"/>
              </p:cNvSpPr>
              <p:nvPr/>
            </p:nvSpPr>
            <p:spPr>
              <a:xfrm>
                <a:off x="2019217" y="5482156"/>
                <a:ext cx="1197764"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1" name="Flowchart: Process 100">
                <a:extLst>
                  <a:ext uri="{FF2B5EF4-FFF2-40B4-BE49-F238E27FC236}">
                    <a16:creationId xmlns:a16="http://schemas.microsoft.com/office/drawing/2014/main" id="{C6457A13-F7BD-484A-A022-54E0999BF52E}"/>
                  </a:ext>
                </a:extLst>
              </p:cNvPr>
              <p:cNvSpPr/>
              <p:nvPr/>
            </p:nvSpPr>
            <p:spPr>
              <a:xfrm>
                <a:off x="8739237" y="3704655"/>
                <a:ext cx="3121781" cy="9565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Optimal substructure:</a:t>
                </a:r>
              </a:p>
              <a:p>
                <a:pPr algn="ctr"/>
                <a:r>
                  <a:rPr lang="en-CA" dirty="0"/>
                  <a:t>Max income from two rods w/sizes </a:t>
                </a:r>
                <a14:m>
                  <m:oMath xmlns:m="http://schemas.openxmlformats.org/officeDocument/2006/math">
                    <m:r>
                      <a:rPr lang="en-CA" b="0" i="1" smtClean="0">
                        <a:latin typeface="Cambria Math" panose="02040503050406030204" pitchFamily="18" charset="0"/>
                      </a:rPr>
                      <m:t>𝑖</m:t>
                    </m:r>
                  </m:oMath>
                </a14:m>
                <a:r>
                  <a:rPr lang="en-CA" dirty="0"/>
                  <a:t> and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𝑖</m:t>
                    </m:r>
                  </m:oMath>
                </a14:m>
                <a:endParaRPr lang="en-CA" dirty="0"/>
              </a:p>
            </p:txBody>
          </p:sp>
        </mc:Choice>
        <mc:Fallback xmlns="">
          <p:sp>
            <p:nvSpPr>
              <p:cNvPr id="101" name="Flowchart: Process 100">
                <a:extLst>
                  <a:ext uri="{FF2B5EF4-FFF2-40B4-BE49-F238E27FC236}">
                    <a16:creationId xmlns:a16="http://schemas.microsoft.com/office/drawing/2014/main" id="{C6457A13-F7BD-484A-A022-54E0999BF52E}"/>
                  </a:ext>
                </a:extLst>
              </p:cNvPr>
              <p:cNvSpPr>
                <a:spLocks noRot="1" noChangeAspect="1" noMove="1" noResize="1" noEditPoints="1" noAdjustHandles="1" noChangeArrowheads="1" noChangeShapeType="1" noTextEdit="1"/>
              </p:cNvSpPr>
              <p:nvPr/>
            </p:nvSpPr>
            <p:spPr>
              <a:xfrm>
                <a:off x="8739237" y="3704655"/>
                <a:ext cx="3121781" cy="956525"/>
              </a:xfrm>
              <a:prstGeom prst="flowChartProcess">
                <a:avLst/>
              </a:prstGeom>
              <a:blipFill>
                <a:blip r:embed="rId7"/>
                <a:stretch>
                  <a:fillRect t="-625" b="-62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2" name="Flowchart: Process 101">
                <a:extLst>
                  <a:ext uri="{FF2B5EF4-FFF2-40B4-BE49-F238E27FC236}">
                    <a16:creationId xmlns:a16="http://schemas.microsoft.com/office/drawing/2014/main" id="{2DF7C146-AA5A-49D2-A8C1-E1EEC170C0EE}"/>
                  </a:ext>
                </a:extLst>
              </p:cNvPr>
              <p:cNvSpPr/>
              <p:nvPr/>
            </p:nvSpPr>
            <p:spPr>
              <a:xfrm>
                <a:off x="8739237" y="4681188"/>
                <a:ext cx="3121781" cy="715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is max income we can get from the rod size </a:t>
                </a:r>
                <a14:m>
                  <m:oMath xmlns:m="http://schemas.openxmlformats.org/officeDocument/2006/math">
                    <m:r>
                      <a:rPr lang="en-CA" b="0" i="1" smtClean="0">
                        <a:latin typeface="Cambria Math" panose="02040503050406030204" pitchFamily="18" charset="0"/>
                      </a:rPr>
                      <m:t>𝑖</m:t>
                    </m:r>
                  </m:oMath>
                </a14:m>
                <a:endParaRPr lang="en-CA" dirty="0"/>
              </a:p>
            </p:txBody>
          </p:sp>
        </mc:Choice>
        <mc:Fallback xmlns="">
          <p:sp>
            <p:nvSpPr>
              <p:cNvPr id="102" name="Flowchart: Process 101">
                <a:extLst>
                  <a:ext uri="{FF2B5EF4-FFF2-40B4-BE49-F238E27FC236}">
                    <a16:creationId xmlns:a16="http://schemas.microsoft.com/office/drawing/2014/main" id="{2DF7C146-AA5A-49D2-A8C1-E1EEC170C0EE}"/>
                  </a:ext>
                </a:extLst>
              </p:cNvPr>
              <p:cNvSpPr>
                <a:spLocks noRot="1" noChangeAspect="1" noMove="1" noResize="1" noEditPoints="1" noAdjustHandles="1" noChangeArrowheads="1" noChangeShapeType="1" noTextEdit="1"/>
              </p:cNvSpPr>
              <p:nvPr/>
            </p:nvSpPr>
            <p:spPr>
              <a:xfrm>
                <a:off x="8739237" y="4681188"/>
                <a:ext cx="3121781" cy="715900"/>
              </a:xfrm>
              <a:prstGeom prst="flowChartProcess">
                <a:avLst/>
              </a:prstGeom>
              <a:blipFill>
                <a:blip r:embed="rId8"/>
                <a:stretch>
                  <a:fillRect r="-583"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3" name="Flowchart: Process 102">
                <a:extLst>
                  <a:ext uri="{FF2B5EF4-FFF2-40B4-BE49-F238E27FC236}">
                    <a16:creationId xmlns:a16="http://schemas.microsoft.com/office/drawing/2014/main" id="{E69FD970-A3CF-4158-9765-CAF86D825E76}"/>
                  </a:ext>
                </a:extLst>
              </p:cNvPr>
              <p:cNvSpPr/>
              <p:nvPr/>
            </p:nvSpPr>
            <p:spPr>
              <a:xfrm>
                <a:off x="8739237" y="5417096"/>
                <a:ext cx="3121781" cy="715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max income we can get from the rod size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𝑖</m:t>
                    </m:r>
                  </m:oMath>
                </a14:m>
                <a:endParaRPr lang="en-CA" dirty="0"/>
              </a:p>
            </p:txBody>
          </p:sp>
        </mc:Choice>
        <mc:Fallback xmlns="">
          <p:sp>
            <p:nvSpPr>
              <p:cNvPr id="103" name="Flowchart: Process 102">
                <a:extLst>
                  <a:ext uri="{FF2B5EF4-FFF2-40B4-BE49-F238E27FC236}">
                    <a16:creationId xmlns:a16="http://schemas.microsoft.com/office/drawing/2014/main" id="{E69FD970-A3CF-4158-9765-CAF86D825E76}"/>
                  </a:ext>
                </a:extLst>
              </p:cNvPr>
              <p:cNvSpPr>
                <a:spLocks noRot="1" noChangeAspect="1" noMove="1" noResize="1" noEditPoints="1" noAdjustHandles="1" noChangeArrowheads="1" noChangeShapeType="1" noTextEdit="1"/>
              </p:cNvSpPr>
              <p:nvPr/>
            </p:nvSpPr>
            <p:spPr>
              <a:xfrm>
                <a:off x="8739237" y="5417096"/>
                <a:ext cx="3121781" cy="715900"/>
              </a:xfrm>
              <a:prstGeom prst="flowChartProcess">
                <a:avLst/>
              </a:prstGeom>
              <a:blipFill>
                <a:blip r:embed="rId9"/>
                <a:stretch>
                  <a:fillRect b="-6667"/>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66D6A270-8A87-496F-95A3-AABEADAFFF90}"/>
              </a:ext>
            </a:extLst>
          </p:cNvPr>
          <p:cNvSpPr>
            <a:spLocks noGrp="1"/>
          </p:cNvSpPr>
          <p:nvPr>
            <p:ph type="sldNum" sz="quarter" idx="12"/>
          </p:nvPr>
        </p:nvSpPr>
        <p:spPr/>
        <p:txBody>
          <a:bodyPr/>
          <a:lstStyle/>
          <a:p>
            <a:fld id="{D57F1E4F-1CFF-5643-939E-217C01CDF565}" type="slidenum">
              <a:rPr lang="en-US" smtClean="0"/>
              <a:pPr/>
              <a:t>88</a:t>
            </a:fld>
            <a:endParaRPr lang="en-US" dirty="0"/>
          </a:p>
        </p:txBody>
      </p:sp>
    </p:spTree>
    <p:extLst>
      <p:ext uri="{BB962C8B-B14F-4D97-AF65-F5344CB8AC3E}">
        <p14:creationId xmlns:p14="http://schemas.microsoft.com/office/powerpoint/2010/main" val="3702754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052-AEC2-4FA8-B609-5EFDBE68C5BB}"/>
              </a:ext>
            </a:extLst>
          </p:cNvPr>
          <p:cNvSpPr>
            <a:spLocks noGrp="1"/>
          </p:cNvSpPr>
          <p:nvPr>
            <p:ph type="title"/>
          </p:nvPr>
        </p:nvSpPr>
        <p:spPr>
          <a:xfrm>
            <a:off x="1141413" y="-2"/>
            <a:ext cx="9905998" cy="697498"/>
          </a:xfrm>
        </p:spPr>
        <p:txBody>
          <a:bodyPr>
            <a:normAutofit fontScale="90000"/>
          </a:bodyPr>
          <a:lstStyle/>
          <a:p>
            <a:r>
              <a:rPr lang="en-CA" dirty="0"/>
              <a:t>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A14916-B157-4F8D-BBB5-57859855209F}"/>
                  </a:ext>
                </a:extLst>
              </p:cNvPr>
              <p:cNvSpPr>
                <a:spLocks noGrp="1"/>
              </p:cNvSpPr>
              <p:nvPr>
                <p:ph idx="1"/>
              </p:nvPr>
            </p:nvSpPr>
            <p:spPr>
              <a:xfrm>
                <a:off x="1484305" y="667725"/>
                <a:ext cx="9430254" cy="5488458"/>
              </a:xfrm>
            </p:spPr>
            <p:txBody>
              <a:bodyPr>
                <a:normAutofit/>
              </a:bodyPr>
              <a:lstStyle/>
              <a:p>
                <a:r>
                  <a:rPr lang="en-CA" dirty="0"/>
                  <a:t>Define </a:t>
                </a:r>
                <a14:m>
                  <m:oMath xmlns:m="http://schemas.openxmlformats.org/officeDocument/2006/math">
                    <m:r>
                      <a:rPr lang="en-CA" b="0" i="1" dirty="0" smtClean="0">
                        <a:latin typeface="Cambria Math" panose="02040503050406030204" pitchFamily="18" charset="0"/>
                      </a:rPr>
                      <m:t>𝑀</m:t>
                    </m:r>
                    <m:r>
                      <a:rPr lang="en-CA" i="1" dirty="0" smtClean="0">
                        <a:latin typeface="Cambria Math" panose="02040503050406030204" pitchFamily="18" charset="0"/>
                      </a:rPr>
                      <m:t>(</m:t>
                    </m:r>
                    <m:r>
                      <a:rPr lang="en-CA" b="0" i="1" dirty="0" smtClean="0">
                        <a:latin typeface="Cambria Math" panose="02040503050406030204" pitchFamily="18" charset="0"/>
                      </a:rPr>
                      <m:t>𝑘</m:t>
                    </m:r>
                    <m:r>
                      <a:rPr lang="en-CA" i="1" dirty="0" smtClean="0">
                        <a:latin typeface="Cambria Math" panose="02040503050406030204" pitchFamily="18" charset="0"/>
                      </a:rPr>
                      <m:t>)=</m:t>
                    </m:r>
                  </m:oMath>
                </a14:m>
                <a:r>
                  <a:rPr lang="en-CA" dirty="0"/>
                  <a:t> maximum income for rod of length </a:t>
                </a:r>
                <a14:m>
                  <m:oMath xmlns:m="http://schemas.openxmlformats.org/officeDocument/2006/math">
                    <m:r>
                      <a:rPr lang="en-CA" b="0" i="1" smtClean="0">
                        <a:latin typeface="Cambria Math" panose="02040503050406030204" pitchFamily="18" charset="0"/>
                      </a:rPr>
                      <m:t>𝑘</m:t>
                    </m:r>
                  </m:oMath>
                </a14:m>
                <a:endParaRPr lang="en-CA" dirty="0"/>
              </a:p>
              <a:p>
                <a:r>
                  <a:rPr lang="en-CA" dirty="0"/>
                  <a:t>If we do </a:t>
                </a:r>
                <a:r>
                  <a:rPr lang="en-CA" b="1" dirty="0"/>
                  <a:t>not </a:t>
                </a:r>
                <a:r>
                  <a:rPr lang="en-CA" dirty="0"/>
                  <a:t>cut the rod, max income is </a:t>
                </a:r>
                <a14:m>
                  <m:oMath xmlns:m="http://schemas.openxmlformats.org/officeDocument/2006/math">
                    <m:sSub>
                      <m:sSubPr>
                        <m:ctrlPr>
                          <a:rPr lang="en-CA" b="1" i="1" smtClean="0">
                            <a:latin typeface="Cambria Math" panose="02040503050406030204" pitchFamily="18" charset="0"/>
                          </a:rPr>
                        </m:ctrlPr>
                      </m:sSubPr>
                      <m:e>
                        <m:r>
                          <a:rPr lang="en-CA" b="1" i="1" smtClean="0">
                            <a:latin typeface="Cambria Math" panose="02040503050406030204" pitchFamily="18" charset="0"/>
                          </a:rPr>
                          <m:t>𝒑</m:t>
                        </m:r>
                      </m:e>
                      <m:sub>
                        <m:r>
                          <a:rPr lang="en-CA" b="1" i="1" smtClean="0">
                            <a:latin typeface="Cambria Math" panose="02040503050406030204" pitchFamily="18" charset="0"/>
                          </a:rPr>
                          <m:t>𝒌</m:t>
                        </m:r>
                      </m:sub>
                    </m:sSub>
                  </m:oMath>
                </a14:m>
                <a:endParaRPr lang="en-CA" b="1" dirty="0"/>
              </a:p>
              <a:p>
                <a:r>
                  <a:rPr lang="en-CA" dirty="0"/>
                  <a:t>If we </a:t>
                </a:r>
                <a:r>
                  <a:rPr lang="en-CA" b="1" dirty="0"/>
                  <a:t>do</a:t>
                </a:r>
                <a:r>
                  <a:rPr lang="en-CA" dirty="0"/>
                  <a:t> cut a rod </a:t>
                </a:r>
                <a:r>
                  <a:rPr lang="en-CA" b="1" dirty="0"/>
                  <a:t>at </a:t>
                </a:r>
                <a14:m>
                  <m:oMath xmlns:m="http://schemas.openxmlformats.org/officeDocument/2006/math">
                    <m:r>
                      <a:rPr lang="en-CA" b="1" i="1" smtClean="0">
                        <a:latin typeface="Cambria Math" panose="02040503050406030204" pitchFamily="18" charset="0"/>
                      </a:rPr>
                      <m:t>𝒊</m:t>
                    </m:r>
                  </m:oMath>
                </a14:m>
                <a:endParaRPr lang="en-CA" b="1" dirty="0"/>
              </a:p>
              <a:p>
                <a:endParaRPr lang="en-CA" dirty="0"/>
              </a:p>
              <a:p>
                <a:endParaRPr lang="en-CA" dirty="0"/>
              </a:p>
              <a:p>
                <a:pPr lvl="1"/>
                <a:r>
                  <a:rPr lang="en-CA" dirty="0"/>
                  <a:t>max income is </a:t>
                </a:r>
                <a14:m>
                  <m:oMath xmlns:m="http://schemas.openxmlformats.org/officeDocument/2006/math">
                    <m:r>
                      <a:rPr lang="en-CA" b="0" i="1" smtClean="0">
                        <a:latin typeface="Cambria Math" panose="02040503050406030204" pitchFamily="18" charset="0"/>
                      </a:rPr>
                      <m:t>𝑀</m:t>
                    </m:r>
                    <m:d>
                      <m:dPr>
                        <m:ctrlPr>
                          <a:rPr lang="en-CA" b="0" i="1" smtClean="0">
                            <a:latin typeface="Cambria Math" panose="02040503050406030204" pitchFamily="18" charset="0"/>
                          </a:rPr>
                        </m:ctrlPr>
                      </m:dPr>
                      <m:e>
                        <m:r>
                          <a:rPr lang="en-CA" b="0" i="1" smtClean="0">
                            <a:latin typeface="Cambria Math" panose="02040503050406030204" pitchFamily="18" charset="0"/>
                          </a:rPr>
                          <m:t>𝑖</m:t>
                        </m:r>
                      </m:e>
                    </m:d>
                    <m:r>
                      <a:rPr lang="en-CA" b="0" i="1" smtClean="0">
                        <a:latin typeface="Cambria Math" panose="02040503050406030204" pitchFamily="18" charset="0"/>
                      </a:rPr>
                      <m:t>+</m:t>
                    </m:r>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endParaRPr lang="en-CA" dirty="0"/>
              </a:p>
              <a:p>
                <a:pPr lvl="1"/>
                <a:r>
                  <a:rPr lang="en-CA" dirty="0"/>
                  <a:t>Want to maximize this </a:t>
                </a:r>
                <a:r>
                  <a:rPr lang="en-CA" b="1" dirty="0"/>
                  <a:t>over all</a:t>
                </a:r>
                <a:r>
                  <a:rPr lang="en-CA" dirty="0"/>
                  <a:t> </a:t>
                </a:r>
                <a14:m>
                  <m:oMath xmlns:m="http://schemas.openxmlformats.org/officeDocument/2006/math">
                    <m:r>
                      <a:rPr lang="en-CA" b="1" i="1" dirty="0" smtClean="0">
                        <a:latin typeface="Cambria Math" panose="02040503050406030204" pitchFamily="18" charset="0"/>
                      </a:rPr>
                      <m:t>𝒊</m:t>
                    </m:r>
                  </m:oMath>
                </a14:m>
                <a:endParaRPr lang="en-CA" b="1" dirty="0"/>
              </a:p>
              <a:p>
                <a:pPr lvl="2"/>
                <a14:m>
                  <m:oMath xmlns:m="http://schemas.openxmlformats.org/officeDocument/2006/math">
                    <m:r>
                      <a:rPr lang="en-CA" b="1" i="1" smtClean="0">
                        <a:latin typeface="Cambria Math" panose="02040503050406030204" pitchFamily="18" charset="0"/>
                      </a:rPr>
                      <m:t>𝒎𝒂</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𝒙</m:t>
                        </m:r>
                      </m:e>
                      <m:sub>
                        <m:r>
                          <a:rPr lang="en-CA" b="1" i="1" smtClean="0">
                            <a:latin typeface="Cambria Math" panose="02040503050406030204" pitchFamily="18" charset="0"/>
                          </a:rPr>
                          <m:t>𝒊</m:t>
                        </m:r>
                      </m:sub>
                    </m:sSub>
                    <m:d>
                      <m:dPr>
                        <m:begChr m:val="{"/>
                        <m:endChr m:val="}"/>
                        <m:ctrlPr>
                          <a:rPr lang="en-CA" b="1" i="1" smtClean="0">
                            <a:latin typeface="Cambria Math" panose="02040503050406030204" pitchFamily="18" charset="0"/>
                          </a:rPr>
                        </m:ctrlPr>
                      </m:dPr>
                      <m:e>
                        <m:r>
                          <a:rPr lang="en-CA" b="1" i="1" smtClean="0">
                            <a:latin typeface="Cambria Math" panose="02040503050406030204" pitchFamily="18" charset="0"/>
                          </a:rPr>
                          <m:t>𝑴</m:t>
                        </m:r>
                        <m:d>
                          <m:dPr>
                            <m:ctrlPr>
                              <a:rPr lang="en-CA" b="1" i="1" smtClean="0">
                                <a:latin typeface="Cambria Math" panose="02040503050406030204" pitchFamily="18" charset="0"/>
                              </a:rPr>
                            </m:ctrlPr>
                          </m:dPr>
                          <m:e>
                            <m:r>
                              <a:rPr lang="en-CA" b="1" i="1" smtClean="0">
                                <a:latin typeface="Cambria Math" panose="02040503050406030204" pitchFamily="18" charset="0"/>
                              </a:rPr>
                              <m:t>𝒊</m:t>
                            </m:r>
                          </m:e>
                        </m:d>
                        <m:r>
                          <a:rPr lang="en-CA" b="1" i="1" smtClean="0">
                            <a:latin typeface="Cambria Math" panose="02040503050406030204" pitchFamily="18" charset="0"/>
                          </a:rPr>
                          <m:t>+</m:t>
                        </m:r>
                        <m:r>
                          <a:rPr lang="en-CA" b="1" i="1" smtClean="0">
                            <a:latin typeface="Cambria Math" panose="02040503050406030204" pitchFamily="18" charset="0"/>
                          </a:rPr>
                          <m:t>𝑴</m:t>
                        </m:r>
                        <m:d>
                          <m:dPr>
                            <m:ctrlPr>
                              <a:rPr lang="en-CA" b="1" i="1" smtClean="0">
                                <a:latin typeface="Cambria Math" panose="02040503050406030204" pitchFamily="18" charset="0"/>
                              </a:rPr>
                            </m:ctrlPr>
                          </m:dPr>
                          <m:e>
                            <m:r>
                              <a:rPr lang="en-CA" b="1" i="1" smtClean="0">
                                <a:latin typeface="Cambria Math" panose="02040503050406030204" pitchFamily="18" charset="0"/>
                              </a:rPr>
                              <m:t>𝒌</m:t>
                            </m:r>
                            <m:r>
                              <a:rPr lang="en-CA" b="1" i="1" smtClean="0">
                                <a:latin typeface="Cambria Math" panose="02040503050406030204" pitchFamily="18" charset="0"/>
                              </a:rPr>
                              <m:t>−</m:t>
                            </m:r>
                            <m:r>
                              <a:rPr lang="en-CA" b="1" i="1" smtClean="0">
                                <a:latin typeface="Cambria Math" panose="02040503050406030204" pitchFamily="18" charset="0"/>
                              </a:rPr>
                              <m:t>𝒊</m:t>
                            </m:r>
                          </m:e>
                        </m:d>
                      </m:e>
                    </m:d>
                  </m:oMath>
                </a14:m>
                <a:r>
                  <a:rPr lang="en-CA" b="1" dirty="0"/>
                  <a:t>		</a:t>
                </a:r>
                <a:r>
                  <a:rPr lang="en-CA" dirty="0"/>
                  <a:t>(for </a:t>
                </a:r>
                <a14:m>
                  <m:oMath xmlns:m="http://schemas.openxmlformats.org/officeDocument/2006/math">
                    <m:r>
                      <a:rPr lang="en-CA" b="0" i="1" smtClean="0">
                        <a:latin typeface="Cambria Math" panose="02040503050406030204" pitchFamily="18" charset="0"/>
                      </a:rPr>
                      <m:t>0&lt;</m:t>
                    </m:r>
                    <m:r>
                      <a:rPr lang="en-CA" b="0" i="1" smtClean="0">
                        <a:latin typeface="Cambria Math" panose="02040503050406030204" pitchFamily="18" charset="0"/>
                      </a:rPr>
                      <m:t>𝑖</m:t>
                    </m:r>
                    <m:r>
                      <a:rPr lang="en-CA" b="0" i="1" smtClean="0">
                        <a:latin typeface="Cambria Math" panose="02040503050406030204" pitchFamily="18" charset="0"/>
                      </a:rPr>
                      <m:t>&lt;</m:t>
                    </m:r>
                    <m:r>
                      <a:rPr lang="en-CA" b="0" i="1" smtClean="0">
                        <a:latin typeface="Cambria Math" panose="02040503050406030204" pitchFamily="18" charset="0"/>
                      </a:rPr>
                      <m:t>𝑘</m:t>
                    </m:r>
                  </m:oMath>
                </a14:m>
                <a:r>
                  <a:rPr lang="en-CA" dirty="0"/>
                  <a:t>)</a:t>
                </a:r>
              </a:p>
              <a:p>
                <a14:m>
                  <m:oMath xmlns:m="http://schemas.openxmlformats.org/officeDocument/2006/math">
                    <m:r>
                      <a:rPr lang="en-CA" b="1" i="1" smtClean="0">
                        <a:solidFill>
                          <a:srgbClr val="FFFF00"/>
                        </a:solidFill>
                        <a:latin typeface="Cambria Math" panose="02040503050406030204" pitchFamily="18" charset="0"/>
                      </a:rPr>
                      <m:t>𝑴</m:t>
                    </m:r>
                    <m:d>
                      <m:dPr>
                        <m:ctrlPr>
                          <a:rPr lang="en-CA" b="1" i="1" smtClean="0">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𝒌</m:t>
                        </m:r>
                      </m:e>
                    </m:d>
                    <m:r>
                      <a:rPr lang="en-CA" b="1" i="1" smtClean="0">
                        <a:solidFill>
                          <a:srgbClr val="FFFF00"/>
                        </a:solidFill>
                        <a:latin typeface="Cambria Math" panose="02040503050406030204" pitchFamily="18" charset="0"/>
                      </a:rPr>
                      <m:t>=</m:t>
                    </m:r>
                    <m:func>
                      <m:funcPr>
                        <m:ctrlPr>
                          <a:rPr lang="en-CA" b="1" i="1" smtClean="0">
                            <a:solidFill>
                              <a:srgbClr val="FFFF00"/>
                            </a:solidFill>
                            <a:latin typeface="Cambria Math" panose="02040503050406030204" pitchFamily="18" charset="0"/>
                          </a:rPr>
                        </m:ctrlPr>
                      </m:funcPr>
                      <m:fName>
                        <m:r>
                          <a:rPr lang="en-CA" b="1" i="0" smtClean="0">
                            <a:solidFill>
                              <a:srgbClr val="FFFF00"/>
                            </a:solidFill>
                            <a:latin typeface="Cambria Math" panose="02040503050406030204" pitchFamily="18" charset="0"/>
                          </a:rPr>
                          <m:t>𝐦𝐚𝐱</m:t>
                        </m:r>
                      </m:fName>
                      <m:e>
                        <m:d>
                          <m:dPr>
                            <m:begChr m:val="{"/>
                            <m:endChr m:val="}"/>
                            <m:ctrlPr>
                              <a:rPr lang="en-CA" b="1" i="1" smtClean="0">
                                <a:solidFill>
                                  <a:srgbClr val="FFFF00"/>
                                </a:solidFill>
                                <a:latin typeface="Cambria Math" panose="02040503050406030204" pitchFamily="18" charset="0"/>
                              </a:rPr>
                            </m:ctrlPr>
                          </m:dPr>
                          <m:e>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𝒑</m:t>
                                </m:r>
                              </m:e>
                              <m:sub>
                                <m:r>
                                  <a:rPr lang="en-CA" b="1" i="1" smtClean="0">
                                    <a:solidFill>
                                      <a:srgbClr val="FFFF00"/>
                                    </a:solidFill>
                                    <a:latin typeface="Cambria Math" panose="02040503050406030204" pitchFamily="18" charset="0"/>
                                  </a:rPr>
                                  <m:t>𝒌</m:t>
                                </m:r>
                              </m:sub>
                            </m:sSub>
                            <m:r>
                              <a:rPr lang="en-CA" b="1" i="1" smtClean="0">
                                <a:solidFill>
                                  <a:srgbClr val="FFFF00"/>
                                </a:solidFill>
                                <a:latin typeface="Cambria Math" panose="02040503050406030204" pitchFamily="18" charset="0"/>
                              </a:rPr>
                              <m:t>, </m:t>
                            </m:r>
                            <m:r>
                              <m:rPr>
                                <m:brk m:alnAt="7"/>
                              </m:rPr>
                              <a:rPr lang="en-CA" b="1" i="1">
                                <a:solidFill>
                                  <a:srgbClr val="FFFF00"/>
                                </a:solidFill>
                                <a:latin typeface="Cambria Math" panose="02040503050406030204" pitchFamily="18" charset="0"/>
                              </a:rPr>
                              <m:t>𝐦</m:t>
                            </m:r>
                            <m:r>
                              <a:rPr lang="en-CA" b="1" i="1">
                                <a:solidFill>
                                  <a:srgbClr val="FFFF00"/>
                                </a:solidFill>
                                <a:latin typeface="Cambria Math" panose="02040503050406030204" pitchFamily="18" charset="0"/>
                              </a:rPr>
                              <m:t>𝐚</m:t>
                            </m:r>
                            <m:sSub>
                              <m:sSubPr>
                                <m:ctrlPr>
                                  <a:rPr lang="en-CA" b="1" i="1">
                                    <a:solidFill>
                                      <a:srgbClr val="FFFF00"/>
                                    </a:solidFill>
                                    <a:latin typeface="Cambria Math" panose="02040503050406030204" pitchFamily="18" charset="0"/>
                                  </a:rPr>
                                </m:ctrlPr>
                              </m:sSubPr>
                              <m:e>
                                <m:r>
                                  <m:rPr>
                                    <m:brk m:alnAt="7"/>
                                  </m:rPr>
                                  <a:rPr lang="en-CA" b="1" i="1">
                                    <a:solidFill>
                                      <a:srgbClr val="FFFF00"/>
                                    </a:solidFill>
                                    <a:latin typeface="Cambria Math" panose="02040503050406030204" pitchFamily="18" charset="0"/>
                                  </a:rPr>
                                  <m:t>𝐱</m:t>
                                </m:r>
                              </m:e>
                              <m:sub>
                                <m:r>
                                  <a:rPr lang="en-CA" b="1" i="1" smtClean="0">
                                    <a:solidFill>
                                      <a:srgbClr val="FFFF00"/>
                                    </a:solidFill>
                                    <a:latin typeface="Cambria Math" panose="02040503050406030204" pitchFamily="18" charset="0"/>
                                  </a:rPr>
                                  <m:t>𝟏</m:t>
                                </m:r>
                                <m:r>
                                  <a:rPr lang="en-CA" b="1" i="1" smtClean="0">
                                    <a:solidFill>
                                      <a:srgbClr val="FFFF00"/>
                                    </a:solidFill>
                                    <a:latin typeface="Cambria Math" panose="02040503050406030204" pitchFamily="18" charset="0"/>
                                  </a:rPr>
                                  <m:t>≤</m:t>
                                </m:r>
                                <m:r>
                                  <m:rPr>
                                    <m:brk m:alnAt="7"/>
                                  </m:rPr>
                                  <a:rPr lang="en-CA" b="1" i="1">
                                    <a:solidFill>
                                      <a:srgbClr val="FFFF00"/>
                                    </a:solidFill>
                                    <a:latin typeface="Cambria Math" panose="02040503050406030204" pitchFamily="18" charset="0"/>
                                  </a:rPr>
                                  <m:t>𝒊</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𝟏</m:t>
                                </m:r>
                              </m:sub>
                            </m:sSub>
                            <m:d>
                              <m:dPr>
                                <m:begChr m:val="{"/>
                                <m:endChr m:val="}"/>
                                <m:ctrlPr>
                                  <a:rPr lang="en-CA" b="1" i="1">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m:rPr>
                                        <m:brk m:alnAt="7"/>
                                      </m:rPr>
                                      <a:rPr lang="en-CA" b="1" i="1">
                                        <a:solidFill>
                                          <a:srgbClr val="FFFF00"/>
                                        </a:solidFill>
                                        <a:latin typeface="Cambria Math" panose="02040503050406030204" pitchFamily="18" charset="0"/>
                                      </a:rPr>
                                      <m:t>𝒊</m:t>
                                    </m:r>
                                  </m:e>
                                </m:d>
                                <m:r>
                                  <m:rPr>
                                    <m:brk m:alnAt="7"/>
                                  </m:rPr>
                                  <a:rPr lang="en-CA" b="1" i="1">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𝒌</m:t>
                                    </m:r>
                                    <m: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𝒊</m:t>
                                    </m:r>
                                  </m:e>
                                </m:d>
                              </m:e>
                            </m:d>
                          </m:e>
                        </m:d>
                      </m:e>
                    </m:func>
                  </m:oMath>
                </a14:m>
                <a:endParaRPr lang="en-CA" b="1" dirty="0"/>
              </a:p>
              <a:p>
                <a:endParaRPr lang="en-CA" b="1" dirty="0"/>
              </a:p>
            </p:txBody>
          </p:sp>
        </mc:Choice>
        <mc:Fallback xmlns="">
          <p:sp>
            <p:nvSpPr>
              <p:cNvPr id="3" name="Content Placeholder 2">
                <a:extLst>
                  <a:ext uri="{FF2B5EF4-FFF2-40B4-BE49-F238E27FC236}">
                    <a16:creationId xmlns:a16="http://schemas.microsoft.com/office/drawing/2014/main" id="{86A14916-B157-4F8D-BBB5-57859855209F}"/>
                  </a:ext>
                </a:extLst>
              </p:cNvPr>
              <p:cNvSpPr>
                <a:spLocks noGrp="1" noRot="1" noChangeAspect="1" noMove="1" noResize="1" noEditPoints="1" noAdjustHandles="1" noChangeArrowheads="1" noChangeShapeType="1" noTextEdit="1"/>
              </p:cNvSpPr>
              <p:nvPr>
                <p:ph idx="1"/>
              </p:nvPr>
            </p:nvSpPr>
            <p:spPr>
              <a:xfrm>
                <a:off x="1484305" y="667725"/>
                <a:ext cx="9430254" cy="5488458"/>
              </a:xfrm>
              <a:blipFill>
                <a:blip r:embed="rId2"/>
                <a:stretch>
                  <a:fillRect l="-1681" t="-1556"/>
                </a:stretch>
              </a:blipFill>
            </p:spPr>
            <p:txBody>
              <a:bodyPr/>
              <a:lstStyle/>
              <a:p>
                <a:r>
                  <a:rPr lang="en-CA">
                    <a:noFill/>
                  </a:rPr>
                  <a:t> </a:t>
                </a:r>
              </a:p>
            </p:txBody>
          </p:sp>
        </mc:Fallback>
      </mc:AlternateContent>
      <p:sp>
        <p:nvSpPr>
          <p:cNvPr id="4" name="Cylinder 3">
            <a:extLst>
              <a:ext uri="{FF2B5EF4-FFF2-40B4-BE49-F238E27FC236}">
                <a16:creationId xmlns:a16="http://schemas.microsoft.com/office/drawing/2014/main" id="{9C3AAFB8-4480-431D-84F7-0BB8962E69F7}"/>
              </a:ext>
            </a:extLst>
          </p:cNvPr>
          <p:cNvSpPr/>
          <p:nvPr/>
        </p:nvSpPr>
        <p:spPr>
          <a:xfrm rot="16200000">
            <a:off x="7346399"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ylinder 4">
            <a:extLst>
              <a:ext uri="{FF2B5EF4-FFF2-40B4-BE49-F238E27FC236}">
                <a16:creationId xmlns:a16="http://schemas.microsoft.com/office/drawing/2014/main" id="{C2D3C643-02E1-4B4C-A6FA-BE8901423094}"/>
              </a:ext>
            </a:extLst>
          </p:cNvPr>
          <p:cNvSpPr/>
          <p:nvPr/>
        </p:nvSpPr>
        <p:spPr>
          <a:xfrm rot="16200000">
            <a:off x="7065700"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ylinder 5">
            <a:extLst>
              <a:ext uri="{FF2B5EF4-FFF2-40B4-BE49-F238E27FC236}">
                <a16:creationId xmlns:a16="http://schemas.microsoft.com/office/drawing/2014/main" id="{B40D9DA5-F247-4886-8A21-01B00E40BA21}"/>
              </a:ext>
            </a:extLst>
          </p:cNvPr>
          <p:cNvSpPr/>
          <p:nvPr/>
        </p:nvSpPr>
        <p:spPr>
          <a:xfrm rot="16200000">
            <a:off x="6785001"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ylinder 6">
            <a:extLst>
              <a:ext uri="{FF2B5EF4-FFF2-40B4-BE49-F238E27FC236}">
                <a16:creationId xmlns:a16="http://schemas.microsoft.com/office/drawing/2014/main" id="{BE86F46A-7BB9-4EB9-B693-E7A4E93E782C}"/>
              </a:ext>
            </a:extLst>
          </p:cNvPr>
          <p:cNvSpPr/>
          <p:nvPr/>
        </p:nvSpPr>
        <p:spPr>
          <a:xfrm rot="16200000">
            <a:off x="6504302"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ylinder 7">
            <a:extLst>
              <a:ext uri="{FF2B5EF4-FFF2-40B4-BE49-F238E27FC236}">
                <a16:creationId xmlns:a16="http://schemas.microsoft.com/office/drawing/2014/main" id="{0F262463-972D-4D41-AB6D-45C68ADF4020}"/>
              </a:ext>
            </a:extLst>
          </p:cNvPr>
          <p:cNvSpPr/>
          <p:nvPr/>
        </p:nvSpPr>
        <p:spPr>
          <a:xfrm rot="16200000">
            <a:off x="6223604"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ylinder 8">
            <a:extLst>
              <a:ext uri="{FF2B5EF4-FFF2-40B4-BE49-F238E27FC236}">
                <a16:creationId xmlns:a16="http://schemas.microsoft.com/office/drawing/2014/main" id="{D4E31EC2-8FC2-48FF-A546-89EB7DF7442F}"/>
              </a:ext>
            </a:extLst>
          </p:cNvPr>
          <p:cNvSpPr/>
          <p:nvPr/>
        </p:nvSpPr>
        <p:spPr>
          <a:xfrm rot="16200000">
            <a:off x="5942905"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ylinder 9">
            <a:extLst>
              <a:ext uri="{FF2B5EF4-FFF2-40B4-BE49-F238E27FC236}">
                <a16:creationId xmlns:a16="http://schemas.microsoft.com/office/drawing/2014/main" id="{681DA132-64FB-43EF-A1EA-F9E22120B060}"/>
              </a:ext>
            </a:extLst>
          </p:cNvPr>
          <p:cNvSpPr/>
          <p:nvPr/>
        </p:nvSpPr>
        <p:spPr>
          <a:xfrm rot="16200000">
            <a:off x="5662206"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ylinder 10">
            <a:extLst>
              <a:ext uri="{FF2B5EF4-FFF2-40B4-BE49-F238E27FC236}">
                <a16:creationId xmlns:a16="http://schemas.microsoft.com/office/drawing/2014/main" id="{667FC77F-FE48-4BF3-8283-94651A86614F}"/>
              </a:ext>
            </a:extLst>
          </p:cNvPr>
          <p:cNvSpPr/>
          <p:nvPr/>
        </p:nvSpPr>
        <p:spPr>
          <a:xfrm rot="16200000">
            <a:off x="5381507"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ylinder 11">
            <a:extLst>
              <a:ext uri="{FF2B5EF4-FFF2-40B4-BE49-F238E27FC236}">
                <a16:creationId xmlns:a16="http://schemas.microsoft.com/office/drawing/2014/main" id="{20B8F8C3-4294-44FD-A817-E991C9CF02B6}"/>
              </a:ext>
            </a:extLst>
          </p:cNvPr>
          <p:cNvSpPr/>
          <p:nvPr/>
        </p:nvSpPr>
        <p:spPr>
          <a:xfrm rot="16200000">
            <a:off x="5095840"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ylinder 12">
            <a:extLst>
              <a:ext uri="{FF2B5EF4-FFF2-40B4-BE49-F238E27FC236}">
                <a16:creationId xmlns:a16="http://schemas.microsoft.com/office/drawing/2014/main" id="{E38BD0F8-1E37-4BE3-9D89-1FD01EA7A48F}"/>
              </a:ext>
            </a:extLst>
          </p:cNvPr>
          <p:cNvSpPr/>
          <p:nvPr/>
        </p:nvSpPr>
        <p:spPr>
          <a:xfrm rot="16200000">
            <a:off x="4815141"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ylinder 13">
            <a:extLst>
              <a:ext uri="{FF2B5EF4-FFF2-40B4-BE49-F238E27FC236}">
                <a16:creationId xmlns:a16="http://schemas.microsoft.com/office/drawing/2014/main" id="{80D7BA43-F039-44D3-BF37-E6C02877A67C}"/>
              </a:ext>
            </a:extLst>
          </p:cNvPr>
          <p:cNvSpPr/>
          <p:nvPr/>
        </p:nvSpPr>
        <p:spPr>
          <a:xfrm rot="16200000">
            <a:off x="4110911"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ylinder 14">
            <a:extLst>
              <a:ext uri="{FF2B5EF4-FFF2-40B4-BE49-F238E27FC236}">
                <a16:creationId xmlns:a16="http://schemas.microsoft.com/office/drawing/2014/main" id="{65F8D8B8-6F38-4894-9308-0486B157C9B1}"/>
              </a:ext>
            </a:extLst>
          </p:cNvPr>
          <p:cNvSpPr/>
          <p:nvPr/>
        </p:nvSpPr>
        <p:spPr>
          <a:xfrm rot="16200000">
            <a:off x="3830212"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ylinder 15">
            <a:extLst>
              <a:ext uri="{FF2B5EF4-FFF2-40B4-BE49-F238E27FC236}">
                <a16:creationId xmlns:a16="http://schemas.microsoft.com/office/drawing/2014/main" id="{22A6FE39-E964-4FF7-9FB6-39244C822070}"/>
              </a:ext>
            </a:extLst>
          </p:cNvPr>
          <p:cNvSpPr/>
          <p:nvPr/>
        </p:nvSpPr>
        <p:spPr>
          <a:xfrm rot="16200000">
            <a:off x="3549514"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ylinder 16">
            <a:extLst>
              <a:ext uri="{FF2B5EF4-FFF2-40B4-BE49-F238E27FC236}">
                <a16:creationId xmlns:a16="http://schemas.microsoft.com/office/drawing/2014/main" id="{E8380299-A2C8-4BBA-928B-C85CDD98E153}"/>
              </a:ext>
            </a:extLst>
          </p:cNvPr>
          <p:cNvSpPr/>
          <p:nvPr/>
        </p:nvSpPr>
        <p:spPr>
          <a:xfrm rot="16200000">
            <a:off x="3268815"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ylinder 17">
            <a:extLst>
              <a:ext uri="{FF2B5EF4-FFF2-40B4-BE49-F238E27FC236}">
                <a16:creationId xmlns:a16="http://schemas.microsoft.com/office/drawing/2014/main" id="{5ED17244-8AA3-4AA3-B18E-4F2B01707F2C}"/>
              </a:ext>
            </a:extLst>
          </p:cNvPr>
          <p:cNvSpPr/>
          <p:nvPr/>
        </p:nvSpPr>
        <p:spPr>
          <a:xfrm rot="16200000">
            <a:off x="2988116"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Cylinder 18">
            <a:extLst>
              <a:ext uri="{FF2B5EF4-FFF2-40B4-BE49-F238E27FC236}">
                <a16:creationId xmlns:a16="http://schemas.microsoft.com/office/drawing/2014/main" id="{CD18C81C-764F-41B9-800E-E44495035FB2}"/>
              </a:ext>
            </a:extLst>
          </p:cNvPr>
          <p:cNvSpPr/>
          <p:nvPr/>
        </p:nvSpPr>
        <p:spPr>
          <a:xfrm rot="16200000">
            <a:off x="2707417"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2F50A2-DB43-482B-BE54-C1B669F3B712}"/>
                  </a:ext>
                </a:extLst>
              </p:cNvPr>
              <p:cNvSpPr txBox="1"/>
              <p:nvPr/>
            </p:nvSpPr>
            <p:spPr>
              <a:xfrm>
                <a:off x="4148232" y="2743005"/>
                <a:ext cx="333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oMath>
                  </m:oMathPara>
                </a14:m>
                <a:endParaRPr lang="en-CA" b="1" dirty="0"/>
              </a:p>
            </p:txBody>
          </p:sp>
        </mc:Choice>
        <mc:Fallback xmlns="">
          <p:sp>
            <p:nvSpPr>
              <p:cNvPr id="20" name="TextBox 19">
                <a:extLst>
                  <a:ext uri="{FF2B5EF4-FFF2-40B4-BE49-F238E27FC236}">
                    <a16:creationId xmlns:a16="http://schemas.microsoft.com/office/drawing/2014/main" id="{0D2F50A2-DB43-482B-BE54-C1B669F3B712}"/>
                  </a:ext>
                </a:extLst>
              </p:cNvPr>
              <p:cNvSpPr txBox="1">
                <a:spLocks noRot="1" noChangeAspect="1" noMove="1" noResize="1" noEditPoints="1" noAdjustHandles="1" noChangeArrowheads="1" noChangeShapeType="1" noTextEdit="1"/>
              </p:cNvSpPr>
              <p:nvPr/>
            </p:nvSpPr>
            <p:spPr>
              <a:xfrm>
                <a:off x="4148232" y="2743005"/>
                <a:ext cx="333745"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EA86EF-8013-40E6-A946-7BCFB3741624}"/>
                  </a:ext>
                </a:extLst>
              </p:cNvPr>
              <p:cNvSpPr txBox="1"/>
              <p:nvPr/>
            </p:nvSpPr>
            <p:spPr>
              <a:xfrm>
                <a:off x="7393655" y="2743005"/>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𝒌</m:t>
                      </m:r>
                    </m:oMath>
                  </m:oMathPara>
                </a14:m>
                <a:endParaRPr lang="en-CA" b="1" dirty="0"/>
              </a:p>
            </p:txBody>
          </p:sp>
        </mc:Choice>
        <mc:Fallback xmlns="">
          <p:sp>
            <p:nvSpPr>
              <p:cNvPr id="21" name="TextBox 20">
                <a:extLst>
                  <a:ext uri="{FF2B5EF4-FFF2-40B4-BE49-F238E27FC236}">
                    <a16:creationId xmlns:a16="http://schemas.microsoft.com/office/drawing/2014/main" id="{DFEA86EF-8013-40E6-A946-7BCFB3741624}"/>
                  </a:ext>
                </a:extLst>
              </p:cNvPr>
              <p:cNvSpPr txBox="1">
                <a:spLocks noRot="1" noChangeAspect="1" noMove="1" noResize="1" noEditPoints="1" noAdjustHandles="1" noChangeArrowheads="1" noChangeShapeType="1" noTextEdit="1"/>
              </p:cNvSpPr>
              <p:nvPr/>
            </p:nvSpPr>
            <p:spPr>
              <a:xfrm>
                <a:off x="7393655" y="2743005"/>
                <a:ext cx="397865" cy="369332"/>
              </a:xfrm>
              <a:prstGeom prst="rect">
                <a:avLst/>
              </a:prstGeom>
              <a:blipFill>
                <a:blip r:embed="rId4"/>
                <a:stretch>
                  <a:fillRect/>
                </a:stretch>
              </a:blipFill>
            </p:spPr>
            <p:txBody>
              <a:bodyPr/>
              <a:lstStyle/>
              <a:p>
                <a:r>
                  <a:rPr lang="en-CA">
                    <a:noFill/>
                  </a:rPr>
                  <a:t> </a:t>
                </a:r>
              </a:p>
            </p:txBody>
          </p:sp>
        </mc:Fallback>
      </mc:AlternateContent>
      <p:sp>
        <p:nvSpPr>
          <p:cNvPr id="22" name="Left Brace 21">
            <a:extLst>
              <a:ext uri="{FF2B5EF4-FFF2-40B4-BE49-F238E27FC236}">
                <a16:creationId xmlns:a16="http://schemas.microsoft.com/office/drawing/2014/main" id="{68D6EDE0-93DA-4DFE-AF7D-652FC2C55152}"/>
              </a:ext>
            </a:extLst>
          </p:cNvPr>
          <p:cNvSpPr/>
          <p:nvPr/>
        </p:nvSpPr>
        <p:spPr>
          <a:xfrm rot="16200000">
            <a:off x="3415553" y="2200707"/>
            <a:ext cx="333745" cy="179910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95BBA5-DFCB-421A-841B-361A61DFF537}"/>
                  </a:ext>
                </a:extLst>
              </p:cNvPr>
              <p:cNvSpPr txBox="1"/>
              <p:nvPr/>
            </p:nvSpPr>
            <p:spPr>
              <a:xfrm>
                <a:off x="3069090" y="3180357"/>
                <a:ext cx="1079142" cy="369332"/>
              </a:xfrm>
              <a:prstGeom prst="rect">
                <a:avLst/>
              </a:prstGeom>
              <a:noFill/>
            </p:spPr>
            <p:txBody>
              <a:bodyPr wrap="none" rtlCol="0">
                <a:spAutoFit/>
              </a:bodyPr>
              <a:lstStyle/>
              <a:p>
                <a:r>
                  <a:rPr lang="en-CA" b="1" dirty="0"/>
                  <a:t>Length </a:t>
                </a:r>
                <a14:m>
                  <m:oMath xmlns:m="http://schemas.openxmlformats.org/officeDocument/2006/math">
                    <m:r>
                      <a:rPr lang="en-CA" b="1" i="1" dirty="0" smtClean="0">
                        <a:latin typeface="Cambria Math" panose="02040503050406030204" pitchFamily="18" charset="0"/>
                      </a:rPr>
                      <m:t>𝒊</m:t>
                    </m:r>
                  </m:oMath>
                </a14:m>
                <a:endParaRPr lang="en-CA" b="1" dirty="0"/>
              </a:p>
            </p:txBody>
          </p:sp>
        </mc:Choice>
        <mc:Fallback xmlns="">
          <p:sp>
            <p:nvSpPr>
              <p:cNvPr id="23" name="TextBox 22">
                <a:extLst>
                  <a:ext uri="{FF2B5EF4-FFF2-40B4-BE49-F238E27FC236}">
                    <a16:creationId xmlns:a16="http://schemas.microsoft.com/office/drawing/2014/main" id="{F195BBA5-DFCB-421A-841B-361A61DFF537}"/>
                  </a:ext>
                </a:extLst>
              </p:cNvPr>
              <p:cNvSpPr txBox="1">
                <a:spLocks noRot="1" noChangeAspect="1" noMove="1" noResize="1" noEditPoints="1" noAdjustHandles="1" noChangeArrowheads="1" noChangeShapeType="1" noTextEdit="1"/>
              </p:cNvSpPr>
              <p:nvPr/>
            </p:nvSpPr>
            <p:spPr>
              <a:xfrm>
                <a:off x="3069090" y="3180357"/>
                <a:ext cx="1079142" cy="369332"/>
              </a:xfrm>
              <a:prstGeom prst="rect">
                <a:avLst/>
              </a:prstGeom>
              <a:blipFill>
                <a:blip r:embed="rId5"/>
                <a:stretch>
                  <a:fillRect l="-4520" t="-10000" b="-26667"/>
                </a:stretch>
              </a:blipFill>
            </p:spPr>
            <p:txBody>
              <a:bodyPr/>
              <a:lstStyle/>
              <a:p>
                <a:r>
                  <a:rPr lang="en-CA">
                    <a:noFill/>
                  </a:rPr>
                  <a:t> </a:t>
                </a:r>
              </a:p>
            </p:txBody>
          </p:sp>
        </mc:Fallback>
      </mc:AlternateContent>
      <p:sp>
        <p:nvSpPr>
          <p:cNvPr id="24" name="Left Brace 23">
            <a:extLst>
              <a:ext uri="{FF2B5EF4-FFF2-40B4-BE49-F238E27FC236}">
                <a16:creationId xmlns:a16="http://schemas.microsoft.com/office/drawing/2014/main" id="{E4F4F885-A19D-49EF-B6B3-C54C043D907E}"/>
              </a:ext>
            </a:extLst>
          </p:cNvPr>
          <p:cNvSpPr/>
          <p:nvPr/>
        </p:nvSpPr>
        <p:spPr>
          <a:xfrm rot="16200000">
            <a:off x="6104807" y="1640640"/>
            <a:ext cx="333745" cy="29192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2CACE34-AA6E-4A44-8DDF-DA7C0B5D7CF1}"/>
                  </a:ext>
                </a:extLst>
              </p:cNvPr>
              <p:cNvSpPr txBox="1"/>
              <p:nvPr/>
            </p:nvSpPr>
            <p:spPr>
              <a:xfrm>
                <a:off x="5457552" y="3172259"/>
                <a:ext cx="1497526" cy="369332"/>
              </a:xfrm>
              <a:prstGeom prst="rect">
                <a:avLst/>
              </a:prstGeom>
              <a:noFill/>
            </p:spPr>
            <p:txBody>
              <a:bodyPr wrap="none" rtlCol="0">
                <a:spAutoFit/>
              </a:bodyPr>
              <a:lstStyle/>
              <a:p>
                <a:r>
                  <a:rPr lang="en-CA" b="1" dirty="0"/>
                  <a:t>Length </a:t>
                </a:r>
                <a14:m>
                  <m:oMath xmlns:m="http://schemas.openxmlformats.org/officeDocument/2006/math">
                    <m:r>
                      <a:rPr lang="en-CA" b="1" i="1" dirty="0" smtClean="0">
                        <a:latin typeface="Cambria Math" panose="02040503050406030204" pitchFamily="18" charset="0"/>
                      </a:rPr>
                      <m:t>𝒌</m:t>
                    </m:r>
                    <m:r>
                      <a:rPr lang="en-CA" b="1" i="1" dirty="0" smtClean="0">
                        <a:latin typeface="Cambria Math" panose="02040503050406030204" pitchFamily="18" charset="0"/>
                      </a:rPr>
                      <m:t>−</m:t>
                    </m:r>
                    <m:r>
                      <a:rPr lang="en-CA" b="1" i="1" dirty="0" smtClean="0">
                        <a:latin typeface="Cambria Math" panose="02040503050406030204" pitchFamily="18" charset="0"/>
                      </a:rPr>
                      <m:t>𝒊</m:t>
                    </m:r>
                  </m:oMath>
                </a14:m>
                <a:endParaRPr lang="en-CA" b="1" dirty="0"/>
              </a:p>
            </p:txBody>
          </p:sp>
        </mc:Choice>
        <mc:Fallback xmlns="">
          <p:sp>
            <p:nvSpPr>
              <p:cNvPr id="25" name="TextBox 24">
                <a:extLst>
                  <a:ext uri="{FF2B5EF4-FFF2-40B4-BE49-F238E27FC236}">
                    <a16:creationId xmlns:a16="http://schemas.microsoft.com/office/drawing/2014/main" id="{F2CACE34-AA6E-4A44-8DDF-DA7C0B5D7CF1}"/>
                  </a:ext>
                </a:extLst>
              </p:cNvPr>
              <p:cNvSpPr txBox="1">
                <a:spLocks noRot="1" noChangeAspect="1" noMove="1" noResize="1" noEditPoints="1" noAdjustHandles="1" noChangeArrowheads="1" noChangeShapeType="1" noTextEdit="1"/>
              </p:cNvSpPr>
              <p:nvPr/>
            </p:nvSpPr>
            <p:spPr>
              <a:xfrm>
                <a:off x="5457552" y="3172259"/>
                <a:ext cx="1497526" cy="369332"/>
              </a:xfrm>
              <a:prstGeom prst="rect">
                <a:avLst/>
              </a:prstGeom>
              <a:blipFill>
                <a:blip r:embed="rId6"/>
                <a:stretch>
                  <a:fillRect l="-3252" t="-8197" b="-24590"/>
                </a:stretch>
              </a:blipFill>
            </p:spPr>
            <p:txBody>
              <a:bodyPr/>
              <a:lstStyle/>
              <a:p>
                <a:r>
                  <a:rPr lang="en-CA">
                    <a:noFill/>
                  </a:rPr>
                  <a:t> </a:t>
                </a:r>
              </a:p>
            </p:txBody>
          </p:sp>
        </mc:Fallback>
      </mc:AlternateContent>
      <p:sp>
        <p:nvSpPr>
          <p:cNvPr id="26" name="Slide Number Placeholder 25">
            <a:extLst>
              <a:ext uri="{FF2B5EF4-FFF2-40B4-BE49-F238E27FC236}">
                <a16:creationId xmlns:a16="http://schemas.microsoft.com/office/drawing/2014/main" id="{8E174673-DA9A-038A-A729-DD387EB965D9}"/>
              </a:ext>
            </a:extLst>
          </p:cNvPr>
          <p:cNvSpPr>
            <a:spLocks noGrp="1"/>
          </p:cNvSpPr>
          <p:nvPr>
            <p:ph type="sldNum" sz="quarter" idx="12"/>
          </p:nvPr>
        </p:nvSpPr>
        <p:spPr/>
        <p:txBody>
          <a:bodyPr/>
          <a:lstStyle/>
          <a:p>
            <a:fld id="{D57F1E4F-1CFF-5643-939E-217C01CDF565}" type="slidenum">
              <a:rPr lang="en-US" smtClean="0"/>
              <a:pPr/>
              <a:t>89</a:t>
            </a:fld>
            <a:endParaRPr lang="en-US" dirty="0"/>
          </a:p>
        </p:txBody>
      </p:sp>
      <p:sp>
        <p:nvSpPr>
          <p:cNvPr id="27" name="Speech Bubble: Rectangle 26">
            <a:extLst>
              <a:ext uri="{FF2B5EF4-FFF2-40B4-BE49-F238E27FC236}">
                <a16:creationId xmlns:a16="http://schemas.microsoft.com/office/drawing/2014/main" id="{338CC01E-4BDC-BED7-130D-E7D74E938338}"/>
              </a:ext>
            </a:extLst>
          </p:cNvPr>
          <p:cNvSpPr/>
          <p:nvPr/>
        </p:nvSpPr>
        <p:spPr>
          <a:xfrm>
            <a:off x="7495751" y="46594"/>
            <a:ext cx="4403098" cy="621131"/>
          </a:xfrm>
          <a:prstGeom prst="wedgeRectCallout">
            <a:avLst>
              <a:gd name="adj1" fmla="val -69113"/>
              <a:gd name="adj2" fmla="val 606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Critical step! Must define what M(k) means, semantically!</a:t>
            </a:r>
          </a:p>
        </p:txBody>
      </p:sp>
    </p:spTree>
    <p:extLst>
      <p:ext uri="{BB962C8B-B14F-4D97-AF65-F5344CB8AC3E}">
        <p14:creationId xmlns:p14="http://schemas.microsoft.com/office/powerpoint/2010/main" val="32634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fade">
                                      <p:cBhvr>
                                        <p:cTn id="95" dur="500"/>
                                        <p:tgtEl>
                                          <p:spTgt spid="3">
                                            <p:txEl>
                                              <p:pRg st="6" end="6"/>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500"/>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fade">
                                      <p:cBhvr>
                                        <p:cTn id="10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p:bldP spid="24" grpId="0" animBg="1"/>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A3FCEDA-A3EF-4940-B3A4-56E1BED56C51}"/>
                  </a:ext>
                </a:extLst>
              </p:cNvPr>
              <p:cNvSpPr txBox="1"/>
              <p:nvPr/>
            </p:nvSpPr>
            <p:spPr>
              <a:xfrm>
                <a:off x="1298504" y="2671471"/>
                <a:ext cx="10029897" cy="503728"/>
              </a:xfrm>
              <a:prstGeom prst="rect">
                <a:avLst/>
              </a:prstGeom>
              <a:noFill/>
            </p:spPr>
            <p:txBody>
              <a:bodyPr wrap="square">
                <a:spAutoFit/>
              </a:bodyPr>
              <a:lstStyle/>
              <a:p>
                <a:r>
                  <a:rPr lang="en-US" sz="2400" dirty="0"/>
                  <a:t>To show </a:t>
                </a:r>
                <a14:m>
                  <m:oMath xmlns:m="http://schemas.openxmlformats.org/officeDocument/2006/math">
                    <m:sSup>
                      <m:sSupPr>
                        <m:ctrlPr>
                          <a:rPr lang="en-CA" sz="2400" b="0" i="1" dirty="0" smtClean="0">
                            <a:latin typeface="Cambria Math" panose="02040503050406030204" pitchFamily="18" charset="0"/>
                          </a:rPr>
                        </m:ctrlPr>
                      </m:sSupPr>
                      <m:e>
                        <m:r>
                          <a:rPr lang="en-US" sz="2400" i="1" dirty="0" smtClean="0">
                            <a:latin typeface="Cambria Math" panose="02040503050406030204" pitchFamily="18" charset="0"/>
                          </a:rPr>
                          <m:t>𝑌</m:t>
                        </m:r>
                      </m:e>
                      <m:sup>
                        <m:r>
                          <a:rPr lang="en-CA" sz="2400" b="0" i="1" dirty="0" smtClean="0">
                            <a:latin typeface="Cambria Math" panose="02040503050406030204" pitchFamily="18" charset="0"/>
                          </a:rPr>
                          <m:t>′</m:t>
                        </m:r>
                      </m:sup>
                    </m:sSup>
                  </m:oMath>
                </a14:m>
                <a:r>
                  <a:rPr lang="en-US" sz="2400" dirty="0"/>
                  <a:t> is feasible, we show </a:t>
                </a:r>
                <a14:m>
                  <m:oMath xmlns:m="http://schemas.openxmlformats.org/officeDocument/2006/math">
                    <m:r>
                      <a:rPr lang="en-US" sz="2400" i="1">
                        <a:latin typeface="Cambria Math" panose="02040503050406030204" pitchFamily="18" charset="0"/>
                      </a:rPr>
                      <m:t>𝑤𝑒𝑖𝑔h𝑡</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𝑌</m:t>
                            </m:r>
                          </m:e>
                          <m:sup>
                            <m:r>
                              <a:rPr lang="en-US" sz="2400" i="1">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rPr>
                      <m:t>𝑀</m:t>
                    </m:r>
                  </m:oMath>
                </a14:m>
                <a:r>
                  <a:rPr lang="en-US" sz="2400" dirty="0"/>
                  <a:t> and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𝑦</m:t>
                        </m:r>
                      </m:e>
                      <m:sub>
                        <m:r>
                          <a:rPr lang="en-US" sz="2400" b="0" i="1" smtClean="0">
                            <a:latin typeface="Cambria Math" panose="02040503050406030204" pitchFamily="18" charset="0"/>
                          </a:rPr>
                          <m:t>𝑘</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≥0,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≤1</m:t>
                    </m:r>
                  </m:oMath>
                </a14:m>
                <a:endParaRPr lang="en-CA" sz="2400" dirty="0"/>
              </a:p>
            </p:txBody>
          </p:sp>
        </mc:Choice>
        <mc:Fallback xmlns="">
          <p:sp>
            <p:nvSpPr>
              <p:cNvPr id="33" name="TextBox 32">
                <a:extLst>
                  <a:ext uri="{FF2B5EF4-FFF2-40B4-BE49-F238E27FC236}">
                    <a16:creationId xmlns:a16="http://schemas.microsoft.com/office/drawing/2014/main" id="{BA3FCEDA-A3EF-4940-B3A4-56E1BED56C51}"/>
                  </a:ext>
                </a:extLst>
              </p:cNvPr>
              <p:cNvSpPr txBox="1">
                <a:spLocks noRot="1" noChangeAspect="1" noMove="1" noResize="1" noEditPoints="1" noAdjustHandles="1" noChangeArrowheads="1" noChangeShapeType="1" noTextEdit="1"/>
              </p:cNvSpPr>
              <p:nvPr/>
            </p:nvSpPr>
            <p:spPr>
              <a:xfrm>
                <a:off x="1298504" y="2671471"/>
                <a:ext cx="10029897" cy="503728"/>
              </a:xfrm>
              <a:prstGeom prst="rect">
                <a:avLst/>
              </a:prstGeom>
              <a:blipFill>
                <a:blip r:embed="rId2"/>
                <a:stretch>
                  <a:fillRect l="-912" t="-10843" b="-16867"/>
                </a:stretch>
              </a:blipFill>
            </p:spPr>
            <p:txBody>
              <a:bodyPr/>
              <a:lstStyle/>
              <a:p>
                <a:r>
                  <a:rPr lang="en-CA">
                    <a:noFill/>
                  </a:rPr>
                  <a:t> </a:t>
                </a:r>
              </a:p>
            </p:txBody>
          </p:sp>
        </mc:Fallback>
      </mc:AlternateContent>
      <p:sp>
        <p:nvSpPr>
          <p:cNvPr id="34" name="Rectangle 33">
            <a:extLst>
              <a:ext uri="{FF2B5EF4-FFF2-40B4-BE49-F238E27FC236}">
                <a16:creationId xmlns:a16="http://schemas.microsoft.com/office/drawing/2014/main" id="{BD3346BB-C0E5-4397-A085-D4FACD00BEC4}"/>
              </a:ext>
            </a:extLst>
          </p:cNvPr>
          <p:cNvSpPr/>
          <p:nvPr/>
        </p:nvSpPr>
        <p:spPr>
          <a:xfrm>
            <a:off x="1943771" y="754424"/>
            <a:ext cx="2708185" cy="8503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Modified optimal </a:t>
            </a:r>
            <a:r>
              <a:rPr lang="en-US" sz="2200" dirty="0">
                <a:solidFill>
                  <a:schemeClr val="bg1"/>
                </a:solidFill>
              </a:rPr>
              <a:t>solution</a:t>
            </a:r>
            <a:r>
              <a:rPr lang="en-US" sz="2200" b="1" dirty="0">
                <a:solidFill>
                  <a:schemeClr val="bg1"/>
                </a:solidFill>
              </a:rPr>
              <a:t> Y’</a:t>
            </a:r>
            <a:endParaRPr lang="en-CA" sz="2200" b="1" dirty="0">
              <a:solidFill>
                <a:schemeClr val="bg1"/>
              </a:solidFill>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1B1151C-0E08-43C4-82A4-F2BAE2EDAD7E}"/>
                  </a:ext>
                </a:extLst>
              </p:cNvPr>
              <p:cNvSpPr txBox="1"/>
              <p:nvPr/>
            </p:nvSpPr>
            <p:spPr>
              <a:xfrm>
                <a:off x="2957750" y="3247877"/>
                <a:ext cx="674613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dirty="0"/>
                  <a:t>We move </a:t>
                </a:r>
                <a14:m>
                  <m:oMath xmlns:m="http://schemas.openxmlformats.org/officeDocument/2006/math">
                    <m:r>
                      <a:rPr lang="en-CA" sz="2400" b="0" i="1" smtClean="0">
                        <a:latin typeface="Cambria Math" panose="02040503050406030204" pitchFamily="18" charset="0"/>
                      </a:rPr>
                      <m:t>𝛿</m:t>
                    </m:r>
                  </m:oMath>
                </a14:m>
                <a:r>
                  <a:rPr lang="en-CA" sz="2400" i="1" dirty="0">
                    <a:latin typeface="Cambria Math" panose="02040503050406030204" pitchFamily="18" charset="0"/>
                  </a:rPr>
                  <a:t> </a:t>
                </a:r>
                <a:r>
                  <a:rPr lang="en-CA" sz="2400" dirty="0"/>
                  <a:t>weight from item </a:t>
                </a:r>
                <a14:m>
                  <m:oMath xmlns:m="http://schemas.openxmlformats.org/officeDocument/2006/math">
                    <m:r>
                      <a:rPr lang="en-CA" sz="2400" b="0" i="1" smtClean="0">
                        <a:latin typeface="Cambria Math" panose="02040503050406030204" pitchFamily="18" charset="0"/>
                      </a:rPr>
                      <m:t>𝑘</m:t>
                    </m:r>
                  </m:oMath>
                </a14:m>
                <a:r>
                  <a:rPr lang="en-CA" sz="2400" dirty="0"/>
                  <a:t> to item </a:t>
                </a:r>
                <a14:m>
                  <m:oMath xmlns:m="http://schemas.openxmlformats.org/officeDocument/2006/math">
                    <m:r>
                      <a:rPr lang="en-CA" sz="2400" b="0" i="1" smtClean="0">
                        <a:latin typeface="Cambria Math" panose="02040503050406030204" pitchFamily="18" charset="0"/>
                      </a:rPr>
                      <m:t>𝑗</m:t>
                    </m:r>
                  </m:oMath>
                </a14:m>
                <a:endParaRPr lang="en-CA" sz="2400" b="0" dirty="0"/>
              </a:p>
              <a:p>
                <a:r>
                  <a:rPr lang="en-CA" sz="2400" dirty="0"/>
                  <a:t>This does not change the total weight!</a:t>
                </a:r>
              </a:p>
              <a:p>
                <a:r>
                  <a:rPr lang="en-CA" sz="2400" dirty="0"/>
                  <a:t>So</a:t>
                </a:r>
                <a:r>
                  <a:rPr lang="en-CA" sz="2400" i="1" dirty="0">
                    <a:latin typeface="Cambria Math" panose="02040503050406030204" pitchFamily="18" charset="0"/>
                  </a:rPr>
                  <a:t> </a:t>
                </a:r>
                <a14:m>
                  <m:oMath xmlns:m="http://schemas.openxmlformats.org/officeDocument/2006/math">
                    <m:r>
                      <a:rPr lang="en-CA" sz="2400" b="0" i="1" smtClean="0">
                        <a:latin typeface="Cambria Math" panose="02040503050406030204" pitchFamily="18" charset="0"/>
                      </a:rPr>
                      <m:t>𝑤𝑒𝑖𝑔h𝑡</m:t>
                    </m:r>
                    <m:d>
                      <m:dPr>
                        <m:ctrlPr>
                          <a:rPr lang="en-CA" sz="2400" b="0" i="1" smtClean="0">
                            <a:latin typeface="Cambria Math" panose="02040503050406030204" pitchFamily="18" charset="0"/>
                          </a:rPr>
                        </m:ctrlPr>
                      </m:dPr>
                      <m:e>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𝑌</m:t>
                            </m:r>
                          </m:e>
                          <m:sup>
                            <m:r>
                              <a:rPr lang="en-CA" sz="2400" b="0" i="1" smtClean="0">
                                <a:latin typeface="Cambria Math" panose="02040503050406030204" pitchFamily="18" charset="0"/>
                              </a:rPr>
                              <m:t>′</m:t>
                            </m:r>
                          </m:sup>
                        </m:sSup>
                      </m:e>
                    </m:d>
                    <m:r>
                      <a:rPr lang="en-CA" sz="2400" b="0" i="1" smtClean="0">
                        <a:latin typeface="Cambria Math" panose="02040503050406030204" pitchFamily="18" charset="0"/>
                      </a:rPr>
                      <m:t>=</m:t>
                    </m:r>
                    <m:r>
                      <a:rPr lang="en-CA" sz="2400" b="0" i="1" smtClean="0">
                        <a:latin typeface="Cambria Math" panose="02040503050406030204" pitchFamily="18" charset="0"/>
                      </a:rPr>
                      <m:t>𝑤𝑒𝑖𝑔h𝑡</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𝑌</m:t>
                        </m:r>
                      </m:e>
                    </m:d>
                    <m:r>
                      <a:rPr lang="en-CA" sz="2400" b="0" i="1" smtClean="0">
                        <a:latin typeface="Cambria Math" panose="02040503050406030204" pitchFamily="18" charset="0"/>
                      </a:rPr>
                      <m:t>=</m:t>
                    </m:r>
                    <m:r>
                      <a:rPr lang="en-CA" sz="2400" b="0" i="1" smtClean="0">
                        <a:latin typeface="Cambria Math" panose="02040503050406030204" pitchFamily="18" charset="0"/>
                      </a:rPr>
                      <m:t>𝑀</m:t>
                    </m:r>
                  </m:oMath>
                </a14:m>
                <a:endParaRPr lang="en-CA" sz="2400" i="1" dirty="0">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D1B1151C-0E08-43C4-82A4-F2BAE2EDAD7E}"/>
                  </a:ext>
                </a:extLst>
              </p:cNvPr>
              <p:cNvSpPr txBox="1">
                <a:spLocks noRot="1" noChangeAspect="1" noMove="1" noResize="1" noEditPoints="1" noAdjustHandles="1" noChangeArrowheads="1" noChangeShapeType="1" noTextEdit="1"/>
              </p:cNvSpPr>
              <p:nvPr/>
            </p:nvSpPr>
            <p:spPr>
              <a:xfrm>
                <a:off x="2957750" y="3247877"/>
                <a:ext cx="6746131" cy="1200329"/>
              </a:xfrm>
              <a:prstGeom prst="rect">
                <a:avLst/>
              </a:prstGeom>
              <a:blipFill>
                <a:blip r:embed="rId3"/>
                <a:stretch>
                  <a:fillRect l="-1262" t="-3518" b="-10050"/>
                </a:stretch>
              </a:blipFill>
            </p:spPr>
            <p:txBody>
              <a:bodyPr/>
              <a:lstStyle/>
              <a:p>
                <a:r>
                  <a:rPr lang="en-CA">
                    <a:noFill/>
                  </a:rPr>
                  <a:t> </a:t>
                </a:r>
              </a:p>
            </p:txBody>
          </p:sp>
        </mc:Fallback>
      </mc:AlternateContent>
      <p:sp>
        <p:nvSpPr>
          <p:cNvPr id="66" name="Rectangle 65">
            <a:extLst>
              <a:ext uri="{FF2B5EF4-FFF2-40B4-BE49-F238E27FC236}">
                <a16:creationId xmlns:a16="http://schemas.microsoft.com/office/drawing/2014/main" id="{2CFC6B36-90CC-499B-8A21-D01AAC53E975}"/>
              </a:ext>
            </a:extLst>
          </p:cNvPr>
          <p:cNvSpPr/>
          <p:nvPr/>
        </p:nvSpPr>
        <p:spPr>
          <a:xfrm>
            <a:off x="1556828" y="3247876"/>
            <a:ext cx="1400922" cy="11947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chemeClr val="bg1"/>
                </a:solidFill>
              </a:rPr>
              <a:t>Weight</a:t>
            </a:r>
            <a:endParaRPr lang="en-CA" sz="2200" b="1" dirty="0">
              <a:solidFill>
                <a:schemeClr val="bg1"/>
              </a:solidFill>
            </a:endParaRPr>
          </a:p>
        </p:txBody>
      </p:sp>
      <p:sp>
        <p:nvSpPr>
          <p:cNvPr id="2" name="Slide Number Placeholder 1">
            <a:extLst>
              <a:ext uri="{FF2B5EF4-FFF2-40B4-BE49-F238E27FC236}">
                <a16:creationId xmlns:a16="http://schemas.microsoft.com/office/drawing/2014/main" id="{FCB47B78-E7ED-F488-79D4-2373CD05468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Rectangle 2">
            <a:extLst>
              <a:ext uri="{FF2B5EF4-FFF2-40B4-BE49-F238E27FC236}">
                <a16:creationId xmlns:a16="http://schemas.microsoft.com/office/drawing/2014/main" id="{3B3B9714-ADCA-5F27-F9FC-E55267BA19E8}"/>
              </a:ext>
            </a:extLst>
          </p:cNvPr>
          <p:cNvSpPr/>
          <p:nvPr/>
        </p:nvSpPr>
        <p:spPr>
          <a:xfrm>
            <a:off x="5653811" y="700239"/>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1</a:t>
            </a:r>
            <a:endParaRPr lang="en-CA" dirty="0"/>
          </a:p>
        </p:txBody>
      </p:sp>
      <p:sp>
        <p:nvSpPr>
          <p:cNvPr id="4" name="Rectangle 3">
            <a:extLst>
              <a:ext uri="{FF2B5EF4-FFF2-40B4-BE49-F238E27FC236}">
                <a16:creationId xmlns:a16="http://schemas.microsoft.com/office/drawing/2014/main" id="{FB3982AF-2EF8-EF1F-CEBF-DD969F0EAA12}"/>
              </a:ext>
            </a:extLst>
          </p:cNvPr>
          <p:cNvSpPr/>
          <p:nvPr/>
        </p:nvSpPr>
        <p:spPr>
          <a:xfrm>
            <a:off x="5996710" y="700239"/>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t>y</a:t>
            </a:r>
            <a:r>
              <a:rPr lang="en-US" b="1" baseline="-25000" dirty="0"/>
              <a:t>2</a:t>
            </a:r>
            <a:endParaRPr lang="en-CA" dirty="0"/>
          </a:p>
        </p:txBody>
      </p:sp>
      <p:sp>
        <p:nvSpPr>
          <p:cNvPr id="5" name="Rectangle 4">
            <a:extLst>
              <a:ext uri="{FF2B5EF4-FFF2-40B4-BE49-F238E27FC236}">
                <a16:creationId xmlns:a16="http://schemas.microsoft.com/office/drawing/2014/main" id="{360649B4-2ADB-F348-84CB-2BFEAECD858E}"/>
              </a:ext>
            </a:extLst>
          </p:cNvPr>
          <p:cNvSpPr/>
          <p:nvPr/>
        </p:nvSpPr>
        <p:spPr>
          <a:xfrm>
            <a:off x="7660926" y="699786"/>
            <a:ext cx="255702" cy="142875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t>y</a:t>
            </a:r>
            <a:r>
              <a:rPr lang="en-US" sz="1400" b="1" baseline="-25000" dirty="0"/>
              <a:t>j-1</a:t>
            </a:r>
            <a:endParaRPr lang="en-CA" sz="1400" dirty="0"/>
          </a:p>
        </p:txBody>
      </p:sp>
      <p:sp>
        <p:nvSpPr>
          <p:cNvPr id="6" name="TextBox 5">
            <a:extLst>
              <a:ext uri="{FF2B5EF4-FFF2-40B4-BE49-F238E27FC236}">
                <a16:creationId xmlns:a16="http://schemas.microsoft.com/office/drawing/2014/main" id="{8B7A4E41-7700-2B21-1DEE-1D0F0639E627}"/>
              </a:ext>
            </a:extLst>
          </p:cNvPr>
          <p:cNvSpPr txBox="1"/>
          <p:nvPr/>
        </p:nvSpPr>
        <p:spPr>
          <a:xfrm>
            <a:off x="6633503" y="973973"/>
            <a:ext cx="646331" cy="646331"/>
          </a:xfrm>
          <a:prstGeom prst="rect">
            <a:avLst/>
          </a:prstGeom>
          <a:noFill/>
        </p:spPr>
        <p:txBody>
          <a:bodyPr wrap="none" rtlCol="0">
            <a:spAutoFit/>
          </a:bodyPr>
          <a:lstStyle/>
          <a:p>
            <a:r>
              <a:rPr lang="en-US" sz="3600" dirty="0"/>
              <a:t>…</a:t>
            </a:r>
            <a:endParaRPr lang="en-CA" sz="3600" dirty="0"/>
          </a:p>
        </p:txBody>
      </p:sp>
      <p:grpSp>
        <p:nvGrpSpPr>
          <p:cNvPr id="7" name="Group 6">
            <a:extLst>
              <a:ext uri="{FF2B5EF4-FFF2-40B4-BE49-F238E27FC236}">
                <a16:creationId xmlns:a16="http://schemas.microsoft.com/office/drawing/2014/main" id="{7CAC2E82-7B62-80BC-CB2C-A35EB46D1E87}"/>
              </a:ext>
            </a:extLst>
          </p:cNvPr>
          <p:cNvGrpSpPr/>
          <p:nvPr/>
        </p:nvGrpSpPr>
        <p:grpSpPr>
          <a:xfrm>
            <a:off x="5019841" y="332760"/>
            <a:ext cx="5108912" cy="2102366"/>
            <a:chOff x="3885864" y="317500"/>
            <a:chExt cx="5108912" cy="2102366"/>
          </a:xfrm>
        </p:grpSpPr>
        <p:cxnSp>
          <p:nvCxnSpPr>
            <p:cNvPr id="8" name="Straight Arrow Connector 7">
              <a:extLst>
                <a:ext uri="{FF2B5EF4-FFF2-40B4-BE49-F238E27FC236}">
                  <a16:creationId xmlns:a16="http://schemas.microsoft.com/office/drawing/2014/main" id="{B5838076-6F3F-B60F-0814-3EE2909538FA}"/>
                </a:ext>
              </a:extLst>
            </p:cNvPr>
            <p:cNvCxnSpPr/>
            <p:nvPr/>
          </p:nvCxnSpPr>
          <p:spPr>
            <a:xfrm>
              <a:off x="4349750" y="2235200"/>
              <a:ext cx="4645026"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B18B765C-3710-EF1D-1AF9-3F3160AB94A0}"/>
                </a:ext>
              </a:extLst>
            </p:cNvPr>
            <p:cNvCxnSpPr/>
            <p:nvPr/>
          </p:nvCxnSpPr>
          <p:spPr>
            <a:xfrm flipV="1">
              <a:off x="4330700" y="317500"/>
              <a:ext cx="0" cy="191770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8EF73800-A256-72BD-451B-BB0F2E26DA66}"/>
                </a:ext>
              </a:extLst>
            </p:cNvPr>
            <p:cNvCxnSpPr/>
            <p:nvPr/>
          </p:nvCxnSpPr>
          <p:spPr>
            <a:xfrm>
              <a:off x="4191000" y="67945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5E569067-1608-A704-DC15-D8B78453C0A0}"/>
                </a:ext>
              </a:extLst>
            </p:cNvPr>
            <p:cNvCxnSpPr/>
            <p:nvPr/>
          </p:nvCxnSpPr>
          <p:spPr>
            <a:xfrm rot="16200000">
              <a:off x="45085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983B48CE-8E5D-28CB-CE28-5DB96B32BF0F}"/>
                </a:ext>
              </a:extLst>
            </p:cNvPr>
            <p:cNvCxnSpPr/>
            <p:nvPr/>
          </p:nvCxnSpPr>
          <p:spPr>
            <a:xfrm rot="16200000">
              <a:off x="48514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CC89F968-EB56-DE07-CA6A-8C393AEBB3FA}"/>
                </a:ext>
              </a:extLst>
            </p:cNvPr>
            <p:cNvCxnSpPr/>
            <p:nvPr/>
          </p:nvCxnSpPr>
          <p:spPr>
            <a:xfrm rot="16200000">
              <a:off x="5175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id="{C8C8B8FE-5660-96DE-9634-F81F3CA60854}"/>
                </a:ext>
              </a:extLst>
            </p:cNvPr>
            <p:cNvCxnSpPr/>
            <p:nvPr/>
          </p:nvCxnSpPr>
          <p:spPr>
            <a:xfrm rot="16200000">
              <a:off x="55181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8F308DE9-3188-2719-BEDA-48A5EFE6E9B8}"/>
                </a:ext>
              </a:extLst>
            </p:cNvPr>
            <p:cNvCxnSpPr/>
            <p:nvPr/>
          </p:nvCxnSpPr>
          <p:spPr>
            <a:xfrm rot="16200000">
              <a:off x="58483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F422F04C-E509-B531-3AE7-14A438AC9EC3}"/>
                </a:ext>
              </a:extLst>
            </p:cNvPr>
            <p:cNvCxnSpPr/>
            <p:nvPr/>
          </p:nvCxnSpPr>
          <p:spPr>
            <a:xfrm rot="16200000">
              <a:off x="61912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9DF568FD-05D8-AD73-AB11-590E90312FA5}"/>
                </a:ext>
              </a:extLst>
            </p:cNvPr>
            <p:cNvCxnSpPr/>
            <p:nvPr/>
          </p:nvCxnSpPr>
          <p:spPr>
            <a:xfrm rot="16200000">
              <a:off x="65151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id="{4AD61138-190A-F2A3-76FC-BEA61E9E9A6E}"/>
                </a:ext>
              </a:extLst>
            </p:cNvPr>
            <p:cNvCxnSpPr/>
            <p:nvPr/>
          </p:nvCxnSpPr>
          <p:spPr>
            <a:xfrm rot="16200000">
              <a:off x="68580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FC533EC1-1FCE-15DC-F3E5-B3FE6E2D9419}"/>
                </a:ext>
              </a:extLst>
            </p:cNvPr>
            <p:cNvCxnSpPr/>
            <p:nvPr/>
          </p:nvCxnSpPr>
          <p:spPr>
            <a:xfrm rot="16200000">
              <a:off x="71945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a:extLst>
                <a:ext uri="{FF2B5EF4-FFF2-40B4-BE49-F238E27FC236}">
                  <a16:creationId xmlns:a16="http://schemas.microsoft.com/office/drawing/2014/main" id="{B6592444-19D8-6793-A1A8-56F860D87B86}"/>
                </a:ext>
              </a:extLst>
            </p:cNvPr>
            <p:cNvCxnSpPr/>
            <p:nvPr/>
          </p:nvCxnSpPr>
          <p:spPr>
            <a:xfrm rot="16200000">
              <a:off x="75374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a:extLst>
                <a:ext uri="{FF2B5EF4-FFF2-40B4-BE49-F238E27FC236}">
                  <a16:creationId xmlns:a16="http://schemas.microsoft.com/office/drawing/2014/main" id="{7884ADF6-792F-07D2-C599-121CB174B657}"/>
                </a:ext>
              </a:extLst>
            </p:cNvPr>
            <p:cNvCxnSpPr/>
            <p:nvPr/>
          </p:nvCxnSpPr>
          <p:spPr>
            <a:xfrm rot="16200000">
              <a:off x="78613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0A9D96CC-E8E0-8981-5A6A-519765A40C3B}"/>
                </a:ext>
              </a:extLst>
            </p:cNvPr>
            <p:cNvCxnSpPr/>
            <p:nvPr/>
          </p:nvCxnSpPr>
          <p:spPr>
            <a:xfrm rot="16200000">
              <a:off x="8204200" y="2247900"/>
              <a:ext cx="279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9A18FA1A-81E9-2D77-2D07-E62FD656DF5E}"/>
                </a:ext>
              </a:extLst>
            </p:cNvPr>
            <p:cNvCxnSpPr/>
            <p:nvPr/>
          </p:nvCxnSpPr>
          <p:spPr>
            <a:xfrm rot="16200000">
              <a:off x="8540750" y="2247900"/>
              <a:ext cx="279400" cy="0"/>
            </a:xfrm>
            <a:prstGeom prst="line">
              <a:avLst/>
            </a:prstGeom>
          </p:spPr>
          <p:style>
            <a:lnRef idx="3">
              <a:schemeClr val="accent4"/>
            </a:lnRef>
            <a:fillRef idx="0">
              <a:schemeClr val="accent4"/>
            </a:fillRef>
            <a:effectRef idx="2">
              <a:schemeClr val="accent4"/>
            </a:effectRef>
            <a:fontRef idx="minor">
              <a:schemeClr val="tx1"/>
            </a:fontRef>
          </p:style>
        </p:cxnSp>
        <p:sp>
          <p:nvSpPr>
            <p:cNvPr id="24" name="TextBox 23">
              <a:extLst>
                <a:ext uri="{FF2B5EF4-FFF2-40B4-BE49-F238E27FC236}">
                  <a16:creationId xmlns:a16="http://schemas.microsoft.com/office/drawing/2014/main" id="{8DA4730E-1F19-0976-D1CD-9B0FA902F32C}"/>
                </a:ext>
              </a:extLst>
            </p:cNvPr>
            <p:cNvSpPr txBox="1"/>
            <p:nvPr/>
          </p:nvSpPr>
          <p:spPr>
            <a:xfrm>
              <a:off x="3917614" y="2050534"/>
              <a:ext cx="312906" cy="369332"/>
            </a:xfrm>
            <a:prstGeom prst="rect">
              <a:avLst/>
            </a:prstGeom>
            <a:noFill/>
          </p:spPr>
          <p:txBody>
            <a:bodyPr wrap="none" rtlCol="0">
              <a:spAutoFit/>
            </a:bodyPr>
            <a:lstStyle/>
            <a:p>
              <a:r>
                <a:rPr lang="en-US" dirty="0"/>
                <a:t>0</a:t>
              </a:r>
              <a:endParaRPr lang="en-CA" dirty="0"/>
            </a:p>
          </p:txBody>
        </p:sp>
        <p:sp>
          <p:nvSpPr>
            <p:cNvPr id="25" name="TextBox 24">
              <a:extLst>
                <a:ext uri="{FF2B5EF4-FFF2-40B4-BE49-F238E27FC236}">
                  <a16:creationId xmlns:a16="http://schemas.microsoft.com/office/drawing/2014/main" id="{40E013F0-7476-76E9-7C47-F5B1C039F305}"/>
                </a:ext>
              </a:extLst>
            </p:cNvPr>
            <p:cNvSpPr txBox="1"/>
            <p:nvPr/>
          </p:nvSpPr>
          <p:spPr>
            <a:xfrm>
              <a:off x="3885864" y="494784"/>
              <a:ext cx="312906" cy="369332"/>
            </a:xfrm>
            <a:prstGeom prst="rect">
              <a:avLst/>
            </a:prstGeom>
            <a:noFill/>
          </p:spPr>
          <p:txBody>
            <a:bodyPr wrap="none" rtlCol="0">
              <a:spAutoFit/>
            </a:bodyPr>
            <a:lstStyle/>
            <a:p>
              <a:r>
                <a:rPr lang="en-US" dirty="0"/>
                <a:t>1</a:t>
              </a:r>
              <a:endParaRPr lang="en-CA" dirty="0"/>
            </a:p>
          </p:txBody>
        </p:sp>
      </p:grpSp>
      <p:sp>
        <p:nvSpPr>
          <p:cNvPr id="26" name="Rectangle 25">
            <a:extLst>
              <a:ext uri="{FF2B5EF4-FFF2-40B4-BE49-F238E27FC236}">
                <a16:creationId xmlns:a16="http://schemas.microsoft.com/office/drawing/2014/main" id="{6334B3D3-79ED-214D-A73F-1233F75D4690}"/>
              </a:ext>
            </a:extLst>
          </p:cNvPr>
          <p:cNvSpPr/>
          <p:nvPr/>
        </p:nvSpPr>
        <p:spPr>
          <a:xfrm>
            <a:off x="8003826" y="1168958"/>
            <a:ext cx="268404" cy="95703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br>
              <a:rPr lang="en-US" b="1" dirty="0">
                <a:solidFill>
                  <a:schemeClr val="bg1"/>
                </a:solidFill>
              </a:rPr>
            </a:br>
            <a:br>
              <a:rPr lang="en-US" b="1" dirty="0">
                <a:solidFill>
                  <a:schemeClr val="bg1"/>
                </a:solidFill>
              </a:rPr>
            </a:br>
            <a:r>
              <a:rPr lang="en-US" b="1" dirty="0" err="1">
                <a:solidFill>
                  <a:schemeClr val="bg1"/>
                </a:solidFill>
              </a:rPr>
              <a:t>y</a:t>
            </a:r>
            <a:r>
              <a:rPr lang="en-US" b="1" baseline="-25000" dirty="0" err="1">
                <a:solidFill>
                  <a:schemeClr val="bg1"/>
                </a:solidFill>
              </a:rPr>
              <a:t>j</a:t>
            </a:r>
            <a:r>
              <a:rPr lang="en-US" b="1" dirty="0">
                <a:solidFill>
                  <a:schemeClr val="bg1"/>
                </a:solidFill>
              </a:rPr>
              <a:t>’</a:t>
            </a:r>
            <a:endParaRPr lang="en-CA" dirty="0">
              <a:solidFill>
                <a:schemeClr val="bg1"/>
              </a:solidFill>
            </a:endParaRPr>
          </a:p>
        </p:txBody>
      </p:sp>
      <mc:AlternateContent xmlns:mc="http://schemas.openxmlformats.org/markup-compatibility/2006" xmlns:a14="http://schemas.microsoft.com/office/drawing/2010/main">
        <mc:Choice Requires="a14">
          <p:sp>
            <p:nvSpPr>
              <p:cNvPr id="27" name="Rectangular Callout 131">
                <a:extLst>
                  <a:ext uri="{FF2B5EF4-FFF2-40B4-BE49-F238E27FC236}">
                    <a16:creationId xmlns:a16="http://schemas.microsoft.com/office/drawing/2014/main" id="{B9A9B78E-F4EB-5BFB-33B8-35432796E3BB}"/>
                  </a:ext>
                </a:extLst>
              </p:cNvPr>
              <p:cNvSpPr/>
              <p:nvPr/>
            </p:nvSpPr>
            <p:spPr>
              <a:xfrm>
                <a:off x="6557239" y="435107"/>
                <a:ext cx="1520966" cy="634584"/>
              </a:xfrm>
              <a:prstGeom prst="wedgeRectCallout">
                <a:avLst>
                  <a:gd name="adj1" fmla="val 45238"/>
                  <a:gd name="adj2" fmla="val 814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𝑗</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f>
                        <m:fPr>
                          <m:ctrlPr>
                            <a:rPr lang="en-CA" b="1" i="1" smtClean="0">
                              <a:solidFill>
                                <a:srgbClr val="0070C0"/>
                              </a:solidFill>
                              <a:latin typeface="Cambria Math" panose="02040503050406030204" pitchFamily="18" charset="0"/>
                            </a:rPr>
                          </m:ctrlPr>
                        </m:fPr>
                        <m:num>
                          <m:r>
                            <a:rPr lang="en-CA" b="1" i="1" smtClean="0">
                              <a:solidFill>
                                <a:srgbClr val="0070C0"/>
                              </a:solidFill>
                              <a:latin typeface="Cambria Math" panose="02040503050406030204" pitchFamily="18" charset="0"/>
                            </a:rPr>
                            <m:t>𝜹</m:t>
                          </m:r>
                        </m:num>
                        <m:den>
                          <m:sSub>
                            <m:sSubPr>
                              <m:ctrlPr>
                                <a:rPr lang="en-CA" b="1" i="1" smtClean="0">
                                  <a:solidFill>
                                    <a:srgbClr val="0070C0"/>
                                  </a:solidFill>
                                  <a:latin typeface="Cambria Math" panose="02040503050406030204" pitchFamily="18" charset="0"/>
                                </a:rPr>
                              </m:ctrlPr>
                            </m:sSubPr>
                            <m:e>
                              <m:r>
                                <a:rPr lang="en-CA" b="1" i="1" smtClean="0">
                                  <a:solidFill>
                                    <a:srgbClr val="0070C0"/>
                                  </a:solidFill>
                                  <a:latin typeface="Cambria Math" panose="02040503050406030204" pitchFamily="18" charset="0"/>
                                </a:rPr>
                                <m:t>𝒘</m:t>
                              </m:r>
                            </m:e>
                            <m:sub>
                              <m:r>
                                <a:rPr lang="en-CA" b="1" i="1" smtClean="0">
                                  <a:solidFill>
                                    <a:srgbClr val="0070C0"/>
                                  </a:solidFill>
                                  <a:latin typeface="Cambria Math" panose="02040503050406030204" pitchFamily="18" charset="0"/>
                                </a:rPr>
                                <m:t>𝒋</m:t>
                              </m:r>
                            </m:sub>
                          </m:sSub>
                        </m:den>
                      </m:f>
                    </m:oMath>
                  </m:oMathPara>
                </a14:m>
                <a:endParaRPr lang="en-CA" b="1" dirty="0">
                  <a:solidFill>
                    <a:schemeClr val="bg1"/>
                  </a:solidFill>
                </a:endParaRPr>
              </a:p>
            </p:txBody>
          </p:sp>
        </mc:Choice>
        <mc:Fallback xmlns="">
          <p:sp>
            <p:nvSpPr>
              <p:cNvPr id="27" name="Rectangular Callout 131">
                <a:extLst>
                  <a:ext uri="{FF2B5EF4-FFF2-40B4-BE49-F238E27FC236}">
                    <a16:creationId xmlns:a16="http://schemas.microsoft.com/office/drawing/2014/main" id="{B9A9B78E-F4EB-5BFB-33B8-35432796E3BB}"/>
                  </a:ext>
                </a:extLst>
              </p:cNvPr>
              <p:cNvSpPr>
                <a:spLocks noRot="1" noChangeAspect="1" noMove="1" noResize="1" noEditPoints="1" noAdjustHandles="1" noChangeArrowheads="1" noChangeShapeType="1" noTextEdit="1"/>
              </p:cNvSpPr>
              <p:nvPr/>
            </p:nvSpPr>
            <p:spPr>
              <a:xfrm>
                <a:off x="6557239" y="435107"/>
                <a:ext cx="1520966" cy="634584"/>
              </a:xfrm>
              <a:prstGeom prst="wedgeRectCallout">
                <a:avLst>
                  <a:gd name="adj1" fmla="val 45238"/>
                  <a:gd name="adj2" fmla="val 81420"/>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Rectangular Callout 132">
                <a:extLst>
                  <a:ext uri="{FF2B5EF4-FFF2-40B4-BE49-F238E27FC236}">
                    <a16:creationId xmlns:a16="http://schemas.microsoft.com/office/drawing/2014/main" id="{7BF7A132-75B1-64F1-BE9C-1ACB7C69FD57}"/>
                  </a:ext>
                </a:extLst>
              </p:cNvPr>
              <p:cNvSpPr/>
              <p:nvPr/>
            </p:nvSpPr>
            <p:spPr>
              <a:xfrm>
                <a:off x="8626967" y="603444"/>
                <a:ext cx="1621262" cy="701804"/>
              </a:xfrm>
              <a:prstGeom prst="wedgeRectCallout">
                <a:avLst>
                  <a:gd name="adj1" fmla="val -19731"/>
                  <a:gd name="adj2" fmla="val 699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𝑘</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𝑦</m:t>
                          </m:r>
                        </m:e>
                        <m:sub>
                          <m:r>
                            <a:rPr lang="en-US" b="0" i="1" smtClean="0">
                              <a:solidFill>
                                <a:schemeClr val="bg1"/>
                              </a:solidFill>
                              <a:latin typeface="Cambria Math" panose="02040503050406030204" pitchFamily="18" charset="0"/>
                            </a:rPr>
                            <m:t>𝑘</m:t>
                          </m:r>
                        </m:sub>
                      </m:sSub>
                      <m:r>
                        <a:rPr lang="en-US" b="0" i="1" smtClean="0">
                          <a:solidFill>
                            <a:schemeClr val="bg1"/>
                          </a:solidFill>
                          <a:latin typeface="Cambria Math" panose="02040503050406030204" pitchFamily="18" charset="0"/>
                        </a:rPr>
                        <m:t>−</m:t>
                      </m:r>
                      <m:f>
                        <m:fPr>
                          <m:ctrlPr>
                            <a:rPr lang="en-CA" b="1" i="1" smtClean="0">
                              <a:solidFill>
                                <a:srgbClr val="C00000"/>
                              </a:solidFill>
                              <a:latin typeface="Cambria Math" panose="02040503050406030204" pitchFamily="18" charset="0"/>
                            </a:rPr>
                          </m:ctrlPr>
                        </m:fPr>
                        <m:num>
                          <m:r>
                            <a:rPr lang="en-CA" b="1" i="1" smtClean="0">
                              <a:solidFill>
                                <a:srgbClr val="C00000"/>
                              </a:solidFill>
                              <a:latin typeface="Cambria Math" panose="02040503050406030204" pitchFamily="18" charset="0"/>
                            </a:rPr>
                            <m:t>𝜹</m:t>
                          </m:r>
                        </m:num>
                        <m:den>
                          <m:sSub>
                            <m:sSubPr>
                              <m:ctrlPr>
                                <a:rPr lang="en-CA" b="1" i="1" smtClean="0">
                                  <a:solidFill>
                                    <a:srgbClr val="C00000"/>
                                  </a:solidFill>
                                  <a:latin typeface="Cambria Math" panose="02040503050406030204" pitchFamily="18" charset="0"/>
                                </a:rPr>
                              </m:ctrlPr>
                            </m:sSubPr>
                            <m:e>
                              <m:r>
                                <a:rPr lang="en-CA" b="1" i="1" smtClean="0">
                                  <a:solidFill>
                                    <a:srgbClr val="C00000"/>
                                  </a:solidFill>
                                  <a:latin typeface="Cambria Math" panose="02040503050406030204" pitchFamily="18" charset="0"/>
                                </a:rPr>
                                <m:t>𝒘</m:t>
                              </m:r>
                            </m:e>
                            <m:sub>
                              <m:r>
                                <a:rPr lang="en-CA" b="1" i="1" smtClean="0">
                                  <a:solidFill>
                                    <a:srgbClr val="C00000"/>
                                  </a:solidFill>
                                  <a:latin typeface="Cambria Math" panose="02040503050406030204" pitchFamily="18" charset="0"/>
                                </a:rPr>
                                <m:t>𝒌</m:t>
                              </m:r>
                            </m:sub>
                          </m:sSub>
                        </m:den>
                      </m:f>
                    </m:oMath>
                  </m:oMathPara>
                </a14:m>
                <a:endParaRPr lang="en-CA" b="1" dirty="0">
                  <a:solidFill>
                    <a:schemeClr val="bg1"/>
                  </a:solidFill>
                </a:endParaRPr>
              </a:p>
            </p:txBody>
          </p:sp>
        </mc:Choice>
        <mc:Fallback xmlns="">
          <p:sp>
            <p:nvSpPr>
              <p:cNvPr id="28" name="Rectangular Callout 132">
                <a:extLst>
                  <a:ext uri="{FF2B5EF4-FFF2-40B4-BE49-F238E27FC236}">
                    <a16:creationId xmlns:a16="http://schemas.microsoft.com/office/drawing/2014/main" id="{7BF7A132-75B1-64F1-BE9C-1ACB7C69FD57}"/>
                  </a:ext>
                </a:extLst>
              </p:cNvPr>
              <p:cNvSpPr>
                <a:spLocks noRot="1" noChangeAspect="1" noMove="1" noResize="1" noEditPoints="1" noAdjustHandles="1" noChangeArrowheads="1" noChangeShapeType="1" noTextEdit="1"/>
              </p:cNvSpPr>
              <p:nvPr/>
            </p:nvSpPr>
            <p:spPr>
              <a:xfrm>
                <a:off x="8626967" y="603444"/>
                <a:ext cx="1621262" cy="701804"/>
              </a:xfrm>
              <a:prstGeom prst="wedgeRectCallout">
                <a:avLst>
                  <a:gd name="adj1" fmla="val -19731"/>
                  <a:gd name="adj2" fmla="val 69966"/>
                </a:avLst>
              </a:prstGeom>
              <a:blipFill>
                <a:blip r:embed="rId5"/>
                <a:stretch>
                  <a:fillRect/>
                </a:stretch>
              </a:blipFill>
            </p:spPr>
            <p:txBody>
              <a:bodyPr/>
              <a:lstStyle/>
              <a:p>
                <a:r>
                  <a:rPr lang="en-CA">
                    <a:noFill/>
                  </a:rPr>
                  <a:t> </a:t>
                </a:r>
              </a:p>
            </p:txBody>
          </p:sp>
        </mc:Fallback>
      </mc:AlternateContent>
      <p:sp>
        <p:nvSpPr>
          <p:cNvPr id="29" name="Rectangle 28">
            <a:extLst>
              <a:ext uri="{FF2B5EF4-FFF2-40B4-BE49-F238E27FC236}">
                <a16:creationId xmlns:a16="http://schemas.microsoft.com/office/drawing/2014/main" id="{DE2C408F-752B-BCF6-C779-16ADFD8B75E0}"/>
              </a:ext>
            </a:extLst>
          </p:cNvPr>
          <p:cNvSpPr/>
          <p:nvPr/>
        </p:nvSpPr>
        <p:spPr>
          <a:xfrm>
            <a:off x="9007125" y="1761806"/>
            <a:ext cx="255702" cy="369333"/>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chemeClr val="bg1"/>
                </a:solidFill>
              </a:rPr>
              <a:t>y</a:t>
            </a:r>
            <a:r>
              <a:rPr lang="en-US" b="1" baseline="-25000" dirty="0" err="1">
                <a:solidFill>
                  <a:schemeClr val="bg1"/>
                </a:solidFill>
              </a:rPr>
              <a:t>k</a:t>
            </a:r>
            <a:r>
              <a:rPr lang="en-US" b="1" dirty="0">
                <a:solidFill>
                  <a:schemeClr val="bg1"/>
                </a:solidFill>
              </a:rPr>
              <a:t>’</a:t>
            </a:r>
            <a:endParaRPr lang="en-CA" dirty="0">
              <a:solidFill>
                <a:schemeClr val="bg1"/>
              </a:solidFill>
            </a:endParaRPr>
          </a:p>
        </p:txBody>
      </p:sp>
      <p:sp>
        <p:nvSpPr>
          <p:cNvPr id="30" name="Rectangle 29">
            <a:extLst>
              <a:ext uri="{FF2B5EF4-FFF2-40B4-BE49-F238E27FC236}">
                <a16:creationId xmlns:a16="http://schemas.microsoft.com/office/drawing/2014/main" id="{9D0FEAE9-C1AF-A432-BAB6-AB815236AF44}"/>
              </a:ext>
            </a:extLst>
          </p:cNvPr>
          <p:cNvSpPr/>
          <p:nvPr/>
        </p:nvSpPr>
        <p:spPr>
          <a:xfrm>
            <a:off x="9017297" y="1453196"/>
            <a:ext cx="235358" cy="283509"/>
          </a:xfrm>
          <a:prstGeom prst="rect">
            <a:avLst/>
          </a:prstGeom>
          <a:noFill/>
          <a:ln w="28575">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
        <p:nvSpPr>
          <p:cNvPr id="31" name="Rectangle 30">
            <a:extLst>
              <a:ext uri="{FF2B5EF4-FFF2-40B4-BE49-F238E27FC236}">
                <a16:creationId xmlns:a16="http://schemas.microsoft.com/office/drawing/2014/main" id="{EB9FDA65-DF2A-F207-B9F2-A984FE32FAF5}"/>
              </a:ext>
            </a:extLst>
          </p:cNvPr>
          <p:cNvSpPr/>
          <p:nvPr/>
        </p:nvSpPr>
        <p:spPr>
          <a:xfrm>
            <a:off x="8017590" y="1203069"/>
            <a:ext cx="230189" cy="536009"/>
          </a:xfrm>
          <a:prstGeom prst="rect">
            <a:avLst/>
          </a:prstGeom>
          <a:noFill/>
          <a:ln w="28575">
            <a:solidFill>
              <a:srgbClr val="0070C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p>
        </p:txBody>
      </p:sp>
    </p:spTree>
    <p:extLst>
      <p:ext uri="{BB962C8B-B14F-4D97-AF65-F5344CB8AC3E}">
        <p14:creationId xmlns:p14="http://schemas.microsoft.com/office/powerpoint/2010/main" val="4801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0512-45C0-4DCB-9161-83E8C055EA53}"/>
              </a:ext>
            </a:extLst>
          </p:cNvPr>
          <p:cNvSpPr>
            <a:spLocks noGrp="1"/>
          </p:cNvSpPr>
          <p:nvPr>
            <p:ph type="title"/>
          </p:nvPr>
        </p:nvSpPr>
        <p:spPr/>
        <p:txBody>
          <a:bodyPr/>
          <a:lstStyle/>
          <a:p>
            <a:r>
              <a:rPr lang="en-CA" dirty="0"/>
              <a:t>Computing solutions bottom-up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6F1490-355B-4AFB-86C8-94A1DACAAD1B}"/>
                  </a:ext>
                </a:extLst>
              </p:cNvPr>
              <p:cNvSpPr>
                <a:spLocks noGrp="1"/>
              </p:cNvSpPr>
              <p:nvPr>
                <p:ph idx="1"/>
              </p:nvPr>
            </p:nvSpPr>
            <p:spPr>
              <a:xfrm>
                <a:off x="1394993" y="1236373"/>
                <a:ext cx="10445424" cy="5343053"/>
              </a:xfrm>
            </p:spPr>
            <p:txBody>
              <a:bodyPr/>
              <a:lstStyle/>
              <a:p>
                <a:r>
                  <a:rPr lang="en-CA" b="1" dirty="0"/>
                  <a:t>Recurrence: </a:t>
                </a:r>
                <a14:m>
                  <m:oMath xmlns:m="http://schemas.openxmlformats.org/officeDocument/2006/math">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𝒌</m:t>
                        </m:r>
                      </m:e>
                    </m:d>
                    <m:r>
                      <a:rPr lang="en-CA" b="1" i="1">
                        <a:solidFill>
                          <a:srgbClr val="FFFF00"/>
                        </a:solidFill>
                        <a:latin typeface="Cambria Math" panose="02040503050406030204" pitchFamily="18" charset="0"/>
                      </a:rPr>
                      <m:t>=</m:t>
                    </m:r>
                    <m:func>
                      <m:funcPr>
                        <m:ctrlPr>
                          <a:rPr lang="en-CA" b="1" i="1">
                            <a:solidFill>
                              <a:srgbClr val="FFFF00"/>
                            </a:solidFill>
                            <a:latin typeface="Cambria Math" panose="02040503050406030204" pitchFamily="18" charset="0"/>
                          </a:rPr>
                        </m:ctrlPr>
                      </m:funcPr>
                      <m:fName>
                        <m:r>
                          <a:rPr lang="en-CA" b="1" i="1">
                            <a:solidFill>
                              <a:srgbClr val="FFFF00"/>
                            </a:solidFill>
                            <a:latin typeface="Cambria Math" panose="02040503050406030204" pitchFamily="18" charset="0"/>
                          </a:rPr>
                          <m:t>𝒎𝒂𝒙</m:t>
                        </m:r>
                      </m:fName>
                      <m:e>
                        <m:d>
                          <m:dPr>
                            <m:begChr m:val="{"/>
                            <m:endChr m:val="}"/>
                            <m:ctrlPr>
                              <a:rPr lang="en-CA" b="1" i="1">
                                <a:solidFill>
                                  <a:srgbClr val="FFFF00"/>
                                </a:solidFill>
                                <a:latin typeface="Cambria Math" panose="02040503050406030204" pitchFamily="18" charset="0"/>
                              </a:rPr>
                            </m:ctrlPr>
                          </m:dPr>
                          <m:e>
                            <m:sSub>
                              <m:sSubPr>
                                <m:ctrlPr>
                                  <a:rPr lang="en-CA" b="1" i="1">
                                    <a:solidFill>
                                      <a:srgbClr val="FFFF00"/>
                                    </a:solidFill>
                                    <a:latin typeface="Cambria Math" panose="02040503050406030204" pitchFamily="18" charset="0"/>
                                  </a:rPr>
                                </m:ctrlPr>
                              </m:sSubPr>
                              <m:e>
                                <m:r>
                                  <a:rPr lang="en-CA" b="1" i="1">
                                    <a:solidFill>
                                      <a:srgbClr val="FFFF00"/>
                                    </a:solidFill>
                                    <a:latin typeface="Cambria Math" panose="02040503050406030204" pitchFamily="18" charset="0"/>
                                  </a:rPr>
                                  <m:t>𝒑</m:t>
                                </m:r>
                              </m:e>
                              <m:sub>
                                <m:r>
                                  <a:rPr lang="en-CA" b="1" i="1">
                                    <a:solidFill>
                                      <a:srgbClr val="FFFF00"/>
                                    </a:solidFill>
                                    <a:latin typeface="Cambria Math" panose="02040503050406030204" pitchFamily="18" charset="0"/>
                                  </a:rPr>
                                  <m:t>𝒌</m:t>
                                </m:r>
                              </m:sub>
                            </m:sSub>
                            <m:r>
                              <a:rPr lang="en-CA" b="1" i="1">
                                <a:solidFill>
                                  <a:srgbClr val="FFFF00"/>
                                </a:solidFill>
                                <a:latin typeface="Cambria Math" panose="02040503050406030204" pitchFamily="18" charset="0"/>
                              </a:rPr>
                              <m:t>, </m:t>
                            </m:r>
                            <m:r>
                              <m:rPr>
                                <m:brk m:alnAt="7"/>
                              </m:rPr>
                              <a:rPr lang="en-CA" b="1" i="1">
                                <a:solidFill>
                                  <a:srgbClr val="FFFF00"/>
                                </a:solidFill>
                                <a:latin typeface="Cambria Math" panose="02040503050406030204" pitchFamily="18" charset="0"/>
                              </a:rPr>
                              <m:t>𝐦</m:t>
                            </m:r>
                            <m:r>
                              <a:rPr lang="en-CA" b="1" i="1">
                                <a:solidFill>
                                  <a:srgbClr val="FFFF00"/>
                                </a:solidFill>
                                <a:latin typeface="Cambria Math" panose="02040503050406030204" pitchFamily="18" charset="0"/>
                              </a:rPr>
                              <m:t>𝐚</m:t>
                            </m:r>
                            <m:sSub>
                              <m:sSubPr>
                                <m:ctrlPr>
                                  <a:rPr lang="en-CA" b="1" i="1">
                                    <a:solidFill>
                                      <a:srgbClr val="FFFF00"/>
                                    </a:solidFill>
                                    <a:latin typeface="Cambria Math" panose="02040503050406030204" pitchFamily="18" charset="0"/>
                                  </a:rPr>
                                </m:ctrlPr>
                              </m:sSubPr>
                              <m:e>
                                <m:r>
                                  <m:rPr>
                                    <m:brk m:alnAt="7"/>
                                  </m:rPr>
                                  <a:rPr lang="en-CA" b="1" i="1">
                                    <a:solidFill>
                                      <a:srgbClr val="FFFF00"/>
                                    </a:solidFill>
                                    <a:latin typeface="Cambria Math" panose="02040503050406030204" pitchFamily="18" charset="0"/>
                                  </a:rPr>
                                  <m:t>𝐱</m:t>
                                </m:r>
                              </m:e>
                              <m:sub>
                                <m:r>
                                  <a:rPr lang="en-CA" b="1" i="1" smtClean="0">
                                    <a:solidFill>
                                      <a:srgbClr val="FFFF00"/>
                                    </a:solidFill>
                                    <a:latin typeface="Cambria Math" panose="02040503050406030204" pitchFamily="18" charset="0"/>
                                  </a:rPr>
                                  <m:t>𝟏</m:t>
                                </m:r>
                                <m:r>
                                  <a:rPr lang="en-CA" b="1" i="0" smtClean="0">
                                    <a:solidFill>
                                      <a:srgbClr val="FFFF00"/>
                                    </a:solidFill>
                                    <a:latin typeface="Cambria Math" panose="02040503050406030204" pitchFamily="18" charset="0"/>
                                  </a:rPr>
                                  <m:t>≤</m:t>
                                </m:r>
                                <m:r>
                                  <m:rPr>
                                    <m:brk m:alnAt="7"/>
                                  </m:rPr>
                                  <a:rPr lang="en-CA" b="1" i="1">
                                    <a:solidFill>
                                      <a:srgbClr val="FFFF00"/>
                                    </a:solidFill>
                                    <a:latin typeface="Cambria Math" panose="02040503050406030204" pitchFamily="18" charset="0"/>
                                  </a:rPr>
                                  <m:t>𝒊</m:t>
                                </m:r>
                                <m:r>
                                  <a:rPr lang="en-CA" b="1" i="1" smtClean="0">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𝟏</m:t>
                                </m:r>
                              </m:sub>
                            </m:sSub>
                            <m:d>
                              <m:dPr>
                                <m:begChr m:val="{"/>
                                <m:endChr m:val="}"/>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m:rPr>
                                        <m:brk m:alnAt="7"/>
                                      </m:rPr>
                                      <a:rPr lang="en-CA" b="1" i="1">
                                        <a:solidFill>
                                          <a:srgbClr val="FFFF00"/>
                                        </a:solidFill>
                                        <a:latin typeface="Cambria Math" panose="02040503050406030204" pitchFamily="18" charset="0"/>
                                      </a:rPr>
                                      <m:t>𝒊</m:t>
                                    </m:r>
                                  </m:e>
                                </m:d>
                                <m:r>
                                  <m:rPr>
                                    <m:brk m:alnAt="7"/>
                                  </m:rP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𝒌</m:t>
                                    </m:r>
                                    <m: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𝒊</m:t>
                                    </m:r>
                                  </m:e>
                                </m:d>
                              </m:e>
                            </m:d>
                          </m:e>
                        </m:d>
                      </m:e>
                    </m:func>
                  </m:oMath>
                </a14:m>
                <a:endParaRPr lang="en-CA" b="1" dirty="0">
                  <a:solidFill>
                    <a:srgbClr val="FFFF00"/>
                  </a:solidFill>
                </a:endParaRPr>
              </a:p>
              <a:p>
                <a:r>
                  <a:rPr lang="en-CA" dirty="0"/>
                  <a:t>Compute </a:t>
                </a:r>
                <a:r>
                  <a:rPr lang="en-CA" b="1" dirty="0"/>
                  <a:t>table</a:t>
                </a:r>
                <a:r>
                  <a:rPr lang="en-CA" dirty="0"/>
                  <a:t> of solutions: </a:t>
                </a:r>
                <a14:m>
                  <m:oMath xmlns:m="http://schemas.openxmlformats.org/officeDocument/2006/math">
                    <m:r>
                      <m:rPr>
                        <m:sty m:val="p"/>
                      </m:rPr>
                      <a:rPr lang="en-CA" b="0" i="0" dirty="0" smtClean="0">
                        <a:latin typeface="Cambria Math" panose="02040503050406030204" pitchFamily="18" charset="0"/>
                      </a:rPr>
                      <m:t>M</m:t>
                    </m:r>
                    <m:r>
                      <a:rPr lang="en-CA" i="1" dirty="0" smtClean="0">
                        <a:latin typeface="Cambria Math" panose="02040503050406030204" pitchFamily="18" charset="0"/>
                      </a:rPr>
                      <m:t>[</m:t>
                    </m:r>
                    <m:r>
                      <a:rPr lang="en-CA" b="0" i="1" dirty="0" smtClean="0">
                        <a:latin typeface="Cambria Math" panose="02040503050406030204" pitchFamily="18" charset="0"/>
                      </a:rPr>
                      <m:t>1</m:t>
                    </m:r>
                    <m:r>
                      <a:rPr lang="en-CA" i="1" dirty="0" smtClean="0">
                        <a:latin typeface="Cambria Math" panose="02040503050406030204" pitchFamily="18" charset="0"/>
                      </a:rPr>
                      <m:t>..</m:t>
                    </m:r>
                    <m:r>
                      <a:rPr lang="en-CA" i="1" dirty="0" smtClean="0">
                        <a:latin typeface="Cambria Math" panose="02040503050406030204" pitchFamily="18" charset="0"/>
                      </a:rPr>
                      <m:t>𝑛</m:t>
                    </m:r>
                    <m:r>
                      <a:rPr lang="en-CA" i="1" dirty="0" smtClean="0">
                        <a:latin typeface="Cambria Math" panose="02040503050406030204" pitchFamily="18" charset="0"/>
                      </a:rPr>
                      <m:t>]</m:t>
                    </m:r>
                  </m:oMath>
                </a14:m>
                <a:endParaRPr lang="en-CA" dirty="0"/>
              </a:p>
              <a:p>
                <a:endParaRPr lang="en-CA" dirty="0"/>
              </a:p>
              <a:p>
                <a:r>
                  <a:rPr lang="en-CA" dirty="0"/>
                  <a:t>Dependencies: </a:t>
                </a:r>
                <a:r>
                  <a:rPr lang="en-CA" b="1" dirty="0">
                    <a:solidFill>
                      <a:srgbClr val="00B0F0"/>
                    </a:solidFill>
                  </a:rPr>
                  <a:t>entry </a:t>
                </a:r>
                <a14:m>
                  <m:oMath xmlns:m="http://schemas.openxmlformats.org/officeDocument/2006/math">
                    <m:r>
                      <a:rPr lang="en-CA" b="1" i="1" smtClean="0">
                        <a:solidFill>
                          <a:srgbClr val="00B0F0"/>
                        </a:solidFill>
                        <a:latin typeface="Cambria Math" panose="02040503050406030204" pitchFamily="18" charset="0"/>
                      </a:rPr>
                      <m:t>𝒌</m:t>
                    </m:r>
                  </m:oMath>
                </a14:m>
                <a:r>
                  <a:rPr lang="en-CA" dirty="0"/>
                  <a:t> depends on</a:t>
                </a:r>
              </a:p>
              <a:p>
                <a:pPr lvl="2"/>
                <a14:m>
                  <m:oMath xmlns:m="http://schemas.openxmlformats.org/officeDocument/2006/math">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r>
                  <a:rPr lang="en-CA" dirty="0"/>
                  <a:t> 		</a:t>
                </a:r>
                <a:r>
                  <a:rPr lang="en-CA" dirty="0">
                    <a:sym typeface="Wingdings" panose="05000000000000000000" pitchFamily="2" charset="2"/>
                  </a:rPr>
                  <a:t> </a:t>
                </a:r>
                <a14:m>
                  <m:oMath xmlns:m="http://schemas.openxmlformats.org/officeDocument/2006/math">
                    <m:r>
                      <a:rPr lang="en-CA" b="0" i="1" smtClean="0">
                        <a:latin typeface="Cambria Math" panose="02040503050406030204" pitchFamily="18" charset="0"/>
                        <a:sym typeface="Wingdings" panose="05000000000000000000" pitchFamily="2" charset="2"/>
                      </a:rPr>
                      <m:t>𝑀</m:t>
                    </m:r>
                    <m:r>
                      <a:rPr lang="en-CA" b="0" i="1" smtClean="0">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r>
                      <a:rPr lang="en-CA" b="1" i="1" smtClean="0">
                        <a:solidFill>
                          <a:srgbClr val="FFFF00"/>
                        </a:solidFill>
                        <a:latin typeface="Cambria Math" panose="02040503050406030204" pitchFamily="18" charset="0"/>
                        <a:sym typeface="Wingdings" panose="05000000000000000000" pitchFamily="2" charset="2"/>
                      </a:rPr>
                      <m:t>..</m:t>
                    </m:r>
                    <m:d>
                      <m:dPr>
                        <m:ctrlPr>
                          <a:rPr lang="en-CA" b="1" i="1" smtClean="0">
                            <a:solidFill>
                              <a:srgbClr val="FFFF00"/>
                            </a:solidFill>
                            <a:latin typeface="Cambria Math" panose="02040503050406030204" pitchFamily="18" charset="0"/>
                            <a:sym typeface="Wingdings" panose="05000000000000000000" pitchFamily="2" charset="2"/>
                          </a:rPr>
                        </m:ctrlPr>
                      </m:dPr>
                      <m:e>
                        <m:r>
                          <a:rPr lang="en-CA" b="1" i="1" smtClean="0">
                            <a:solidFill>
                              <a:srgbClr val="FFFF00"/>
                            </a:solidFill>
                            <a:latin typeface="Cambria Math" panose="02040503050406030204" pitchFamily="18" charset="0"/>
                            <a:sym typeface="Wingdings" panose="05000000000000000000" pitchFamily="2" charset="2"/>
                          </a:rPr>
                          <m:t>𝒌</m:t>
                        </m:r>
                        <m:r>
                          <a:rPr lang="en-CA" b="1" i="1" smtClean="0">
                            <a:solidFill>
                              <a:srgbClr val="FFFF00"/>
                            </a:solidFill>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e>
                    </m:d>
                    <m:r>
                      <a:rPr lang="en-CA" b="0" i="1" smtClean="0">
                        <a:latin typeface="Cambria Math" panose="02040503050406030204" pitchFamily="18" charset="0"/>
                        <a:sym typeface="Wingdings" panose="05000000000000000000" pitchFamily="2" charset="2"/>
                      </a:rPr>
                      <m:t>]</m:t>
                    </m:r>
                  </m:oMath>
                </a14:m>
                <a:endParaRPr lang="en-CA" dirty="0"/>
              </a:p>
              <a:p>
                <a:pPr lvl="2"/>
                <a14:m>
                  <m:oMath xmlns:m="http://schemas.openxmlformats.org/officeDocument/2006/math">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r>
                  <a:rPr lang="en-CA" dirty="0"/>
                  <a:t>	</a:t>
                </a:r>
                <a:r>
                  <a:rPr lang="en-CA" dirty="0">
                    <a:sym typeface="Wingdings" panose="05000000000000000000" pitchFamily="2" charset="2"/>
                  </a:rPr>
                  <a:t> </a:t>
                </a:r>
                <a14:m>
                  <m:oMath xmlns:m="http://schemas.openxmlformats.org/officeDocument/2006/math">
                    <m:r>
                      <a:rPr lang="en-CA" b="0" i="1" smtClean="0">
                        <a:latin typeface="Cambria Math" panose="02040503050406030204" pitchFamily="18" charset="0"/>
                        <a:sym typeface="Wingdings" panose="05000000000000000000" pitchFamily="2" charset="2"/>
                      </a:rPr>
                      <m:t>𝑀</m:t>
                    </m:r>
                    <m:r>
                      <a:rPr lang="en-CA" b="0" i="1" smtClean="0">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r>
                      <a:rPr lang="en-CA" b="1" i="1" smtClean="0">
                        <a:solidFill>
                          <a:srgbClr val="FFFF00"/>
                        </a:solidFill>
                        <a:latin typeface="Cambria Math" panose="02040503050406030204" pitchFamily="18" charset="0"/>
                        <a:sym typeface="Wingdings" panose="05000000000000000000" pitchFamily="2" charset="2"/>
                      </a:rPr>
                      <m:t>..</m:t>
                    </m:r>
                    <m:d>
                      <m:dPr>
                        <m:ctrlPr>
                          <a:rPr lang="en-CA" b="1" i="1" smtClean="0">
                            <a:solidFill>
                              <a:srgbClr val="FFFF00"/>
                            </a:solidFill>
                            <a:latin typeface="Cambria Math" panose="02040503050406030204" pitchFamily="18" charset="0"/>
                            <a:sym typeface="Wingdings" panose="05000000000000000000" pitchFamily="2" charset="2"/>
                          </a:rPr>
                        </m:ctrlPr>
                      </m:dPr>
                      <m:e>
                        <m:r>
                          <a:rPr lang="en-CA" b="1" i="1" smtClean="0">
                            <a:solidFill>
                              <a:srgbClr val="FFFF00"/>
                            </a:solidFill>
                            <a:latin typeface="Cambria Math" panose="02040503050406030204" pitchFamily="18" charset="0"/>
                            <a:sym typeface="Wingdings" panose="05000000000000000000" pitchFamily="2" charset="2"/>
                          </a:rPr>
                          <m:t>𝒌</m:t>
                        </m:r>
                        <m:r>
                          <a:rPr lang="en-CA" b="1" i="1" smtClean="0">
                            <a:solidFill>
                              <a:srgbClr val="FFFF00"/>
                            </a:solidFill>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e>
                    </m:d>
                    <m:r>
                      <a:rPr lang="en-CA" b="0" i="1" smtClean="0">
                        <a:latin typeface="Cambria Math" panose="02040503050406030204" pitchFamily="18" charset="0"/>
                        <a:sym typeface="Wingdings" panose="05000000000000000000" pitchFamily="2" charset="2"/>
                      </a:rPr>
                      <m:t>]</m:t>
                    </m:r>
                  </m:oMath>
                </a14:m>
                <a:endParaRPr lang="en-CA" dirty="0"/>
              </a:p>
              <a:p>
                <a:pPr lvl="1"/>
                <a:r>
                  <a:rPr lang="en-CA" dirty="0"/>
                  <a:t>All of these dependencies are </a:t>
                </a:r>
                <a14:m>
                  <m:oMath xmlns:m="http://schemas.openxmlformats.org/officeDocument/2006/math">
                    <m:r>
                      <a:rPr lang="en-CA" b="0" i="1" smtClean="0">
                        <a:latin typeface="Cambria Math" panose="02040503050406030204" pitchFamily="18" charset="0"/>
                      </a:rPr>
                      <m:t>&lt;</m:t>
                    </m:r>
                    <m:r>
                      <a:rPr lang="en-CA" b="0" i="1" smtClean="0">
                        <a:latin typeface="Cambria Math" panose="02040503050406030204" pitchFamily="18" charset="0"/>
                      </a:rPr>
                      <m:t>𝑘</m:t>
                    </m:r>
                  </m:oMath>
                </a14:m>
                <a:endParaRPr lang="en-CA" dirty="0"/>
              </a:p>
              <a:p>
                <a:r>
                  <a:rPr lang="en-CA" dirty="0"/>
                  <a:t>So we can fill in the table entries in order </a:t>
                </a:r>
                <a14:m>
                  <m:oMath xmlns:m="http://schemas.openxmlformats.org/officeDocument/2006/math">
                    <m:r>
                      <a:rPr lang="en-CA" i="1" dirty="0">
                        <a:latin typeface="Cambria Math" panose="02040503050406030204" pitchFamily="18" charset="0"/>
                      </a:rPr>
                      <m:t>1</m:t>
                    </m:r>
                    <m:r>
                      <a:rPr lang="en-CA" i="1" dirty="0" smtClean="0">
                        <a:latin typeface="Cambria Math" panose="02040503050406030204" pitchFamily="18" charset="0"/>
                      </a:rPr>
                      <m:t>..</m:t>
                    </m:r>
                    <m:r>
                      <a:rPr lang="en-CA" i="1" dirty="0" smtClean="0">
                        <a:latin typeface="Cambria Math" panose="02040503050406030204" pitchFamily="18" charset="0"/>
                      </a:rPr>
                      <m:t>𝑛</m:t>
                    </m:r>
                  </m:oMath>
                </a14:m>
                <a:endParaRPr lang="en-CA" dirty="0"/>
              </a:p>
              <a:p>
                <a:endParaRPr lang="en-CA" dirty="0"/>
              </a:p>
            </p:txBody>
          </p:sp>
        </mc:Choice>
        <mc:Fallback xmlns="">
          <p:sp>
            <p:nvSpPr>
              <p:cNvPr id="3" name="Content Placeholder 2">
                <a:extLst>
                  <a:ext uri="{FF2B5EF4-FFF2-40B4-BE49-F238E27FC236}">
                    <a16:creationId xmlns:a16="http://schemas.microsoft.com/office/drawing/2014/main" id="{266F1490-355B-4AFB-86C8-94A1DACAAD1B}"/>
                  </a:ext>
                </a:extLst>
              </p:cNvPr>
              <p:cNvSpPr>
                <a:spLocks noGrp="1" noRot="1" noChangeAspect="1" noMove="1" noResize="1" noEditPoints="1" noAdjustHandles="1" noChangeArrowheads="1" noChangeShapeType="1" noTextEdit="1"/>
              </p:cNvSpPr>
              <p:nvPr>
                <p:ph idx="1"/>
              </p:nvPr>
            </p:nvSpPr>
            <p:spPr>
              <a:xfrm>
                <a:off x="1394993" y="1236373"/>
                <a:ext cx="10445424" cy="5343053"/>
              </a:xfrm>
              <a:blipFill>
                <a:blip r:embed="rId2"/>
                <a:stretch>
                  <a:fillRect l="-1576" t="-1256"/>
                </a:stretch>
              </a:blipFill>
            </p:spPr>
            <p:txBody>
              <a:bodyPr/>
              <a:lstStyle/>
              <a:p>
                <a:r>
                  <a:rPr lang="en-CA">
                    <a:noFill/>
                  </a:rPr>
                  <a:t> </a:t>
                </a:r>
              </a:p>
            </p:txBody>
          </p:sp>
        </mc:Fallback>
      </mc:AlternateContent>
      <p:graphicFrame>
        <p:nvGraphicFramePr>
          <p:cNvPr id="5" name="Table 4">
            <a:extLst>
              <a:ext uri="{FF2B5EF4-FFF2-40B4-BE49-F238E27FC236}">
                <a16:creationId xmlns:a16="http://schemas.microsoft.com/office/drawing/2014/main" id="{98112C34-2098-497F-A152-96C6D84CA726}"/>
              </a:ext>
            </a:extLst>
          </p:cNvPr>
          <p:cNvGraphicFramePr>
            <a:graphicFrameLocks noGrp="1"/>
          </p:cNvGraphicFramePr>
          <p:nvPr>
            <p:extLst>
              <p:ext uri="{D42A27DB-BD31-4B8C-83A1-F6EECF244321}">
                <p14:modId xmlns:p14="http://schemas.microsoft.com/office/powerpoint/2010/main" val="4109888276"/>
              </p:ext>
            </p:extLst>
          </p:nvPr>
        </p:nvGraphicFramePr>
        <p:xfrm>
          <a:off x="2795838" y="2493335"/>
          <a:ext cx="7580087" cy="365760"/>
        </p:xfrm>
        <a:graphic>
          <a:graphicData uri="http://schemas.openxmlformats.org/drawingml/2006/table">
            <a:tbl>
              <a:tblPr bandRow="1">
                <a:tableStyleId>{3C2FFA5D-87B4-456A-9821-1D502468CF0F}</a:tableStyleId>
              </a:tblPr>
              <a:tblGrid>
                <a:gridCol w="360957">
                  <a:extLst>
                    <a:ext uri="{9D8B030D-6E8A-4147-A177-3AD203B41FA5}">
                      <a16:colId xmlns:a16="http://schemas.microsoft.com/office/drawing/2014/main" val="1661594650"/>
                    </a:ext>
                  </a:extLst>
                </a:gridCol>
                <a:gridCol w="360956">
                  <a:extLst>
                    <a:ext uri="{9D8B030D-6E8A-4147-A177-3AD203B41FA5}">
                      <a16:colId xmlns:a16="http://schemas.microsoft.com/office/drawing/2014/main" val="1034638103"/>
                    </a:ext>
                  </a:extLst>
                </a:gridCol>
                <a:gridCol w="360957">
                  <a:extLst>
                    <a:ext uri="{9D8B030D-6E8A-4147-A177-3AD203B41FA5}">
                      <a16:colId xmlns:a16="http://schemas.microsoft.com/office/drawing/2014/main" val="415253831"/>
                    </a:ext>
                  </a:extLst>
                </a:gridCol>
                <a:gridCol w="360956">
                  <a:extLst>
                    <a:ext uri="{9D8B030D-6E8A-4147-A177-3AD203B41FA5}">
                      <a16:colId xmlns:a16="http://schemas.microsoft.com/office/drawing/2014/main" val="1795413693"/>
                    </a:ext>
                  </a:extLst>
                </a:gridCol>
                <a:gridCol w="360957">
                  <a:extLst>
                    <a:ext uri="{9D8B030D-6E8A-4147-A177-3AD203B41FA5}">
                      <a16:colId xmlns:a16="http://schemas.microsoft.com/office/drawing/2014/main" val="780437509"/>
                    </a:ext>
                  </a:extLst>
                </a:gridCol>
                <a:gridCol w="360956">
                  <a:extLst>
                    <a:ext uri="{9D8B030D-6E8A-4147-A177-3AD203B41FA5}">
                      <a16:colId xmlns:a16="http://schemas.microsoft.com/office/drawing/2014/main" val="37947158"/>
                    </a:ext>
                  </a:extLst>
                </a:gridCol>
                <a:gridCol w="360957">
                  <a:extLst>
                    <a:ext uri="{9D8B030D-6E8A-4147-A177-3AD203B41FA5}">
                      <a16:colId xmlns:a16="http://schemas.microsoft.com/office/drawing/2014/main" val="448846382"/>
                    </a:ext>
                  </a:extLst>
                </a:gridCol>
                <a:gridCol w="360956">
                  <a:extLst>
                    <a:ext uri="{9D8B030D-6E8A-4147-A177-3AD203B41FA5}">
                      <a16:colId xmlns:a16="http://schemas.microsoft.com/office/drawing/2014/main" val="1373949575"/>
                    </a:ext>
                  </a:extLst>
                </a:gridCol>
                <a:gridCol w="360957">
                  <a:extLst>
                    <a:ext uri="{9D8B030D-6E8A-4147-A177-3AD203B41FA5}">
                      <a16:colId xmlns:a16="http://schemas.microsoft.com/office/drawing/2014/main" val="1135497793"/>
                    </a:ext>
                  </a:extLst>
                </a:gridCol>
                <a:gridCol w="360956">
                  <a:extLst>
                    <a:ext uri="{9D8B030D-6E8A-4147-A177-3AD203B41FA5}">
                      <a16:colId xmlns:a16="http://schemas.microsoft.com/office/drawing/2014/main" val="2677942515"/>
                    </a:ext>
                  </a:extLst>
                </a:gridCol>
                <a:gridCol w="360957">
                  <a:extLst>
                    <a:ext uri="{9D8B030D-6E8A-4147-A177-3AD203B41FA5}">
                      <a16:colId xmlns:a16="http://schemas.microsoft.com/office/drawing/2014/main" val="3519679352"/>
                    </a:ext>
                  </a:extLst>
                </a:gridCol>
                <a:gridCol w="360956">
                  <a:extLst>
                    <a:ext uri="{9D8B030D-6E8A-4147-A177-3AD203B41FA5}">
                      <a16:colId xmlns:a16="http://schemas.microsoft.com/office/drawing/2014/main" val="222787902"/>
                    </a:ext>
                  </a:extLst>
                </a:gridCol>
                <a:gridCol w="360957">
                  <a:extLst>
                    <a:ext uri="{9D8B030D-6E8A-4147-A177-3AD203B41FA5}">
                      <a16:colId xmlns:a16="http://schemas.microsoft.com/office/drawing/2014/main" val="2168240787"/>
                    </a:ext>
                  </a:extLst>
                </a:gridCol>
                <a:gridCol w="360956">
                  <a:extLst>
                    <a:ext uri="{9D8B030D-6E8A-4147-A177-3AD203B41FA5}">
                      <a16:colId xmlns:a16="http://schemas.microsoft.com/office/drawing/2014/main" val="2822038293"/>
                    </a:ext>
                  </a:extLst>
                </a:gridCol>
                <a:gridCol w="360957">
                  <a:extLst>
                    <a:ext uri="{9D8B030D-6E8A-4147-A177-3AD203B41FA5}">
                      <a16:colId xmlns:a16="http://schemas.microsoft.com/office/drawing/2014/main" val="1560531306"/>
                    </a:ext>
                  </a:extLst>
                </a:gridCol>
                <a:gridCol w="360956">
                  <a:extLst>
                    <a:ext uri="{9D8B030D-6E8A-4147-A177-3AD203B41FA5}">
                      <a16:colId xmlns:a16="http://schemas.microsoft.com/office/drawing/2014/main" val="528228170"/>
                    </a:ext>
                  </a:extLst>
                </a:gridCol>
                <a:gridCol w="360957">
                  <a:extLst>
                    <a:ext uri="{9D8B030D-6E8A-4147-A177-3AD203B41FA5}">
                      <a16:colId xmlns:a16="http://schemas.microsoft.com/office/drawing/2014/main" val="390041111"/>
                    </a:ext>
                  </a:extLst>
                </a:gridCol>
                <a:gridCol w="360956">
                  <a:extLst>
                    <a:ext uri="{9D8B030D-6E8A-4147-A177-3AD203B41FA5}">
                      <a16:colId xmlns:a16="http://schemas.microsoft.com/office/drawing/2014/main" val="1775045768"/>
                    </a:ext>
                  </a:extLst>
                </a:gridCol>
                <a:gridCol w="360957">
                  <a:extLst>
                    <a:ext uri="{9D8B030D-6E8A-4147-A177-3AD203B41FA5}">
                      <a16:colId xmlns:a16="http://schemas.microsoft.com/office/drawing/2014/main" val="1384449518"/>
                    </a:ext>
                  </a:extLst>
                </a:gridCol>
                <a:gridCol w="360956">
                  <a:extLst>
                    <a:ext uri="{9D8B030D-6E8A-4147-A177-3AD203B41FA5}">
                      <a16:colId xmlns:a16="http://schemas.microsoft.com/office/drawing/2014/main" val="455877217"/>
                    </a:ext>
                  </a:extLst>
                </a:gridCol>
                <a:gridCol w="360957">
                  <a:extLst>
                    <a:ext uri="{9D8B030D-6E8A-4147-A177-3AD203B41FA5}">
                      <a16:colId xmlns:a16="http://schemas.microsoft.com/office/drawing/2014/main" val="3647973373"/>
                    </a:ext>
                  </a:extLst>
                </a:gridCol>
              </a:tblGrid>
              <a:tr h="0">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6741078"/>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ABEF8D-CD2D-424B-AD7E-AC1165A266D9}"/>
                  </a:ext>
                </a:extLst>
              </p:cNvPr>
              <p:cNvSpPr txBox="1"/>
              <p:nvPr/>
            </p:nvSpPr>
            <p:spPr>
              <a:xfrm>
                <a:off x="2216364" y="2383827"/>
                <a:ext cx="5454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rPr>
                        <m:t>𝑀</m:t>
                      </m:r>
                    </m:oMath>
                  </m:oMathPara>
                </a14:m>
                <a:endParaRPr lang="en-CA" sz="3200" dirty="0"/>
              </a:p>
            </p:txBody>
          </p:sp>
        </mc:Choice>
        <mc:Fallback xmlns="">
          <p:sp>
            <p:nvSpPr>
              <p:cNvPr id="7" name="TextBox 6">
                <a:extLst>
                  <a:ext uri="{FF2B5EF4-FFF2-40B4-BE49-F238E27FC236}">
                    <a16:creationId xmlns:a16="http://schemas.microsoft.com/office/drawing/2014/main" id="{6CABEF8D-CD2D-424B-AD7E-AC1165A266D9}"/>
                  </a:ext>
                </a:extLst>
              </p:cNvPr>
              <p:cNvSpPr txBox="1">
                <a:spLocks noRot="1" noChangeAspect="1" noMove="1" noResize="1" noEditPoints="1" noAdjustHandles="1" noChangeArrowheads="1" noChangeShapeType="1" noTextEdit="1"/>
              </p:cNvSpPr>
              <p:nvPr/>
            </p:nvSpPr>
            <p:spPr>
              <a:xfrm>
                <a:off x="2216364" y="2383827"/>
                <a:ext cx="545450" cy="584775"/>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E08C23-9B30-4244-AADE-AC8BE4049253}"/>
                  </a:ext>
                </a:extLst>
              </p:cNvPr>
              <p:cNvSpPr txBox="1"/>
              <p:nvPr/>
            </p:nvSpPr>
            <p:spPr>
              <a:xfrm>
                <a:off x="2697150"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dirty="0"/>
              </a:p>
            </p:txBody>
          </p:sp>
        </mc:Choice>
        <mc:Fallback xmlns="">
          <p:sp>
            <p:nvSpPr>
              <p:cNvPr id="8" name="TextBox 7">
                <a:extLst>
                  <a:ext uri="{FF2B5EF4-FFF2-40B4-BE49-F238E27FC236}">
                    <a16:creationId xmlns:a16="http://schemas.microsoft.com/office/drawing/2014/main" id="{BBE08C23-9B30-4244-AADE-AC8BE4049253}"/>
                  </a:ext>
                </a:extLst>
              </p:cNvPr>
              <p:cNvSpPr txBox="1">
                <a:spLocks noRot="1" noChangeAspect="1" noMove="1" noResize="1" noEditPoints="1" noAdjustHandles="1" noChangeArrowheads="1" noChangeShapeType="1" noTextEdit="1"/>
              </p:cNvSpPr>
              <p:nvPr/>
            </p:nvSpPr>
            <p:spPr>
              <a:xfrm>
                <a:off x="2697150" y="2783936"/>
                <a:ext cx="545450"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C19DD4-62F5-4C55-84E0-B6188D890FE8}"/>
                  </a:ext>
                </a:extLst>
              </p:cNvPr>
              <p:cNvSpPr txBox="1"/>
              <p:nvPr/>
            </p:nvSpPr>
            <p:spPr>
              <a:xfrm>
                <a:off x="9913821"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𝑛</m:t>
                      </m:r>
                    </m:oMath>
                  </m:oMathPara>
                </a14:m>
                <a:endParaRPr lang="en-CA" dirty="0"/>
              </a:p>
            </p:txBody>
          </p:sp>
        </mc:Choice>
        <mc:Fallback xmlns="">
          <p:sp>
            <p:nvSpPr>
              <p:cNvPr id="9" name="TextBox 8">
                <a:extLst>
                  <a:ext uri="{FF2B5EF4-FFF2-40B4-BE49-F238E27FC236}">
                    <a16:creationId xmlns:a16="http://schemas.microsoft.com/office/drawing/2014/main" id="{56C19DD4-62F5-4C55-84E0-B6188D890FE8}"/>
                  </a:ext>
                </a:extLst>
              </p:cNvPr>
              <p:cNvSpPr txBox="1">
                <a:spLocks noRot="1" noChangeAspect="1" noMove="1" noResize="1" noEditPoints="1" noAdjustHandles="1" noChangeArrowheads="1" noChangeShapeType="1" noTextEdit="1"/>
              </p:cNvSpPr>
              <p:nvPr/>
            </p:nvSpPr>
            <p:spPr>
              <a:xfrm>
                <a:off x="9913821" y="2783936"/>
                <a:ext cx="545450"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54CE8B-740D-4F41-9731-898A2DA3118C}"/>
                  </a:ext>
                </a:extLst>
              </p:cNvPr>
              <p:cNvSpPr txBox="1"/>
              <p:nvPr/>
            </p:nvSpPr>
            <p:spPr>
              <a:xfrm>
                <a:off x="7749033" y="282151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1" i="1" smtClean="0">
                          <a:solidFill>
                            <a:srgbClr val="00B0F0"/>
                          </a:solidFill>
                          <a:latin typeface="Cambria Math" panose="02040503050406030204" pitchFamily="18" charset="0"/>
                        </a:rPr>
                        <m:t>𝒌</m:t>
                      </m:r>
                    </m:oMath>
                  </m:oMathPara>
                </a14:m>
                <a:endParaRPr lang="en-CA" b="1" dirty="0">
                  <a:solidFill>
                    <a:srgbClr val="00B0F0"/>
                  </a:solidFill>
                </a:endParaRPr>
              </a:p>
            </p:txBody>
          </p:sp>
        </mc:Choice>
        <mc:Fallback xmlns="">
          <p:sp>
            <p:nvSpPr>
              <p:cNvPr id="10" name="TextBox 9">
                <a:extLst>
                  <a:ext uri="{FF2B5EF4-FFF2-40B4-BE49-F238E27FC236}">
                    <a16:creationId xmlns:a16="http://schemas.microsoft.com/office/drawing/2014/main" id="{2454CE8B-740D-4F41-9731-898A2DA3118C}"/>
                  </a:ext>
                </a:extLst>
              </p:cNvPr>
              <p:cNvSpPr txBox="1">
                <a:spLocks noRot="1" noChangeAspect="1" noMove="1" noResize="1" noEditPoints="1" noAdjustHandles="1" noChangeArrowheads="1" noChangeShapeType="1" noTextEdit="1"/>
              </p:cNvSpPr>
              <p:nvPr/>
            </p:nvSpPr>
            <p:spPr>
              <a:xfrm>
                <a:off x="7749033" y="2821516"/>
                <a:ext cx="545450" cy="369332"/>
              </a:xfrm>
              <a:prstGeom prst="rect">
                <a:avLst/>
              </a:prstGeom>
              <a:blipFill>
                <a:blip r:embed="rId6"/>
                <a:stretch>
                  <a:fillRect/>
                </a:stretch>
              </a:blipFill>
            </p:spPr>
            <p:txBody>
              <a:bodyPr/>
              <a:lstStyle/>
              <a:p>
                <a:r>
                  <a:rPr lang="en-CA">
                    <a:noFill/>
                  </a:rPr>
                  <a:t> </a:t>
                </a:r>
              </a:p>
            </p:txBody>
          </p:sp>
        </mc:Fallback>
      </mc:AlternateContent>
      <p:sp>
        <p:nvSpPr>
          <p:cNvPr id="11" name="Flowchart: Process 10">
            <a:extLst>
              <a:ext uri="{FF2B5EF4-FFF2-40B4-BE49-F238E27FC236}">
                <a16:creationId xmlns:a16="http://schemas.microsoft.com/office/drawing/2014/main" id="{4D594EA0-FF13-43DF-82AB-A7E612FC73F4}"/>
              </a:ext>
            </a:extLst>
          </p:cNvPr>
          <p:cNvSpPr/>
          <p:nvPr/>
        </p:nvSpPr>
        <p:spPr>
          <a:xfrm>
            <a:off x="2832513" y="2554953"/>
            <a:ext cx="4971785" cy="228983"/>
          </a:xfrm>
          <a:prstGeom prst="flowChartProcess">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Process 11">
            <a:extLst>
              <a:ext uri="{FF2B5EF4-FFF2-40B4-BE49-F238E27FC236}">
                <a16:creationId xmlns:a16="http://schemas.microsoft.com/office/drawing/2014/main" id="{DF615C2C-CB65-4606-8F8F-4201E6C68E79}"/>
              </a:ext>
            </a:extLst>
          </p:cNvPr>
          <p:cNvSpPr/>
          <p:nvPr/>
        </p:nvSpPr>
        <p:spPr>
          <a:xfrm>
            <a:off x="7892009" y="2554953"/>
            <a:ext cx="273796" cy="228983"/>
          </a:xfrm>
          <a:prstGeom prst="flowChartProcess">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63202C75-C1BC-C0AB-DE1C-87B742C2E4C0}"/>
              </a:ext>
            </a:extLst>
          </p:cNvPr>
          <p:cNvSpPr>
            <a:spLocks noGrp="1"/>
          </p:cNvSpPr>
          <p:nvPr>
            <p:ph type="sldNum" sz="quarter" idx="12"/>
          </p:nvPr>
        </p:nvSpPr>
        <p:spPr/>
        <p:txBody>
          <a:bodyPr/>
          <a:lstStyle/>
          <a:p>
            <a:fld id="{D57F1E4F-1CFF-5643-939E-217C01CDF565}" type="slidenum">
              <a:rPr lang="en-US" smtClean="0"/>
              <a:pPr/>
              <a:t>90</a:t>
            </a:fld>
            <a:endParaRPr lang="en-US" dirty="0"/>
          </a:p>
        </p:txBody>
      </p:sp>
    </p:spTree>
    <p:extLst>
      <p:ext uri="{BB962C8B-B14F-4D97-AF65-F5344CB8AC3E}">
        <p14:creationId xmlns:p14="http://schemas.microsoft.com/office/powerpoint/2010/main" val="1532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06CB9-22C6-42B3-A6E2-A499528891F8}"/>
              </a:ext>
            </a:extLst>
          </p:cNvPr>
          <p:cNvPicPr>
            <a:picLocks noChangeAspect="1"/>
          </p:cNvPicPr>
          <p:nvPr/>
        </p:nvPicPr>
        <p:blipFill>
          <a:blip r:embed="rId2"/>
          <a:stretch>
            <a:fillRect/>
          </a:stretch>
        </p:blipFill>
        <p:spPr>
          <a:xfrm>
            <a:off x="214358" y="882181"/>
            <a:ext cx="6732484" cy="325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2612AD-034F-4408-B633-88BD6ACB90D3}"/>
                  </a:ext>
                </a:extLst>
              </p:cNvPr>
              <p:cNvSpPr txBox="1"/>
              <p:nvPr/>
            </p:nvSpPr>
            <p:spPr>
              <a:xfrm>
                <a:off x="5118301" y="324072"/>
                <a:ext cx="8423822" cy="438262"/>
              </a:xfrm>
              <a:prstGeom prst="rect">
                <a:avLst/>
              </a:prstGeom>
              <a:noFill/>
            </p:spPr>
            <p:txBody>
              <a:bodyPr wrap="square">
                <a:spAutoFit/>
              </a:bodyPr>
              <a:lstStyle/>
              <a:p>
                <a:r>
                  <a:rPr lang="en-CA" sz="2000" b="1" dirty="0"/>
                  <a:t>Recurrence:</a:t>
                </a:r>
                <a14:m>
                  <m:oMath xmlns:m="http://schemas.openxmlformats.org/officeDocument/2006/math">
                    <m:r>
                      <a:rPr lang="en-CA" sz="2000" b="1" i="0" smtClean="0">
                        <a:solidFill>
                          <a:srgbClr val="FFFF00"/>
                        </a:solidFill>
                        <a:latin typeface="Cambria Math" panose="02040503050406030204" pitchFamily="18" charset="0"/>
                      </a:rPr>
                      <m:t> </m:t>
                    </m:r>
                    <m:r>
                      <a:rPr lang="en-CA" sz="2000" b="1" i="1" smtClean="0">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𝒌</m:t>
                        </m:r>
                      </m:e>
                    </m:d>
                    <m:r>
                      <a:rPr lang="en-CA" sz="2000" b="1" i="1">
                        <a:solidFill>
                          <a:srgbClr val="FFFF00"/>
                        </a:solidFill>
                        <a:latin typeface="Cambria Math" panose="02040503050406030204" pitchFamily="18" charset="0"/>
                      </a:rPr>
                      <m:t>=</m:t>
                    </m:r>
                    <m:func>
                      <m:funcPr>
                        <m:ctrlPr>
                          <a:rPr lang="en-CA" sz="2000" b="1" i="1">
                            <a:solidFill>
                              <a:srgbClr val="FFFF00"/>
                            </a:solidFill>
                            <a:latin typeface="Cambria Math" panose="02040503050406030204" pitchFamily="18" charset="0"/>
                          </a:rPr>
                        </m:ctrlPr>
                      </m:funcPr>
                      <m:fName>
                        <m:r>
                          <a:rPr lang="en-CA" sz="2000" b="1" i="1">
                            <a:solidFill>
                              <a:srgbClr val="FFFF00"/>
                            </a:solidFill>
                            <a:latin typeface="Cambria Math" panose="02040503050406030204" pitchFamily="18" charset="0"/>
                          </a:rPr>
                          <m:t>𝒎𝒂𝒙</m:t>
                        </m:r>
                      </m:fName>
                      <m:e>
                        <m:d>
                          <m:dPr>
                            <m:begChr m:val="{"/>
                            <m:endChr m:val="}"/>
                            <m:ctrlPr>
                              <a:rPr lang="en-CA" sz="2000" b="1" i="1">
                                <a:solidFill>
                                  <a:srgbClr val="FFFF00"/>
                                </a:solidFill>
                                <a:latin typeface="Cambria Math" panose="02040503050406030204" pitchFamily="18" charset="0"/>
                              </a:rPr>
                            </m:ctrlPr>
                          </m:dPr>
                          <m:e>
                            <m:sSub>
                              <m:sSubPr>
                                <m:ctrlPr>
                                  <a:rPr lang="en-CA" sz="2000" b="1" i="1">
                                    <a:solidFill>
                                      <a:srgbClr val="FFFF00"/>
                                    </a:solidFill>
                                    <a:latin typeface="Cambria Math" panose="02040503050406030204" pitchFamily="18" charset="0"/>
                                  </a:rPr>
                                </m:ctrlPr>
                              </m:sSubPr>
                              <m:e>
                                <m:r>
                                  <a:rPr lang="en-CA" sz="2000" b="1" i="1">
                                    <a:solidFill>
                                      <a:srgbClr val="FFFF00"/>
                                    </a:solidFill>
                                    <a:latin typeface="Cambria Math" panose="02040503050406030204" pitchFamily="18" charset="0"/>
                                  </a:rPr>
                                  <m:t>𝒑</m:t>
                                </m:r>
                              </m:e>
                              <m:sub>
                                <m:r>
                                  <a:rPr lang="en-CA" sz="2000" b="1" i="1">
                                    <a:solidFill>
                                      <a:srgbClr val="FFFF00"/>
                                    </a:solidFill>
                                    <a:latin typeface="Cambria Math" panose="02040503050406030204" pitchFamily="18" charset="0"/>
                                  </a:rPr>
                                  <m:t>𝒌</m:t>
                                </m:r>
                              </m:sub>
                            </m:sSub>
                            <m:r>
                              <a:rPr lang="en-CA" sz="2000" b="1" i="1" smtClean="0">
                                <a:solidFill>
                                  <a:srgbClr val="FFFF00"/>
                                </a:solidFill>
                                <a:latin typeface="Cambria Math" panose="02040503050406030204" pitchFamily="18" charset="0"/>
                              </a:rPr>
                              <m:t>, </m:t>
                            </m:r>
                            <m:r>
                              <m:rPr>
                                <m:brk m:alnAt="7"/>
                              </m:rPr>
                              <a:rPr lang="en-CA" sz="2000" b="1" i="1">
                                <a:solidFill>
                                  <a:srgbClr val="FFFF00"/>
                                </a:solidFill>
                                <a:latin typeface="Cambria Math" panose="02040503050406030204" pitchFamily="18" charset="0"/>
                              </a:rPr>
                              <m:t>𝐦</m:t>
                            </m:r>
                            <m:r>
                              <a:rPr lang="en-CA" sz="2000" b="1" i="1">
                                <a:solidFill>
                                  <a:srgbClr val="FFFF00"/>
                                </a:solidFill>
                                <a:latin typeface="Cambria Math" panose="02040503050406030204" pitchFamily="18" charset="0"/>
                              </a:rPr>
                              <m:t>𝐚</m:t>
                            </m:r>
                            <m:sSub>
                              <m:sSubPr>
                                <m:ctrlPr>
                                  <a:rPr lang="en-CA" sz="2000" b="1" i="1">
                                    <a:solidFill>
                                      <a:srgbClr val="FFFF00"/>
                                    </a:solidFill>
                                    <a:latin typeface="Cambria Math" panose="02040503050406030204" pitchFamily="18" charset="0"/>
                                  </a:rPr>
                                </m:ctrlPr>
                              </m:sSubPr>
                              <m:e>
                                <m:r>
                                  <m:rPr>
                                    <m:brk m:alnAt="7"/>
                                  </m:rPr>
                                  <a:rPr lang="en-CA" sz="2000" b="1" i="1">
                                    <a:solidFill>
                                      <a:srgbClr val="FFFF00"/>
                                    </a:solidFill>
                                    <a:latin typeface="Cambria Math" panose="02040503050406030204" pitchFamily="18" charset="0"/>
                                  </a:rPr>
                                  <m:t>𝐱</m:t>
                                </m:r>
                              </m:e>
                              <m:sub>
                                <m:r>
                                  <a:rPr lang="en-CA" sz="2000" b="1" i="1" smtClean="0">
                                    <a:solidFill>
                                      <a:srgbClr val="FFFF00"/>
                                    </a:solidFill>
                                    <a:latin typeface="Cambria Math" panose="02040503050406030204" pitchFamily="18" charset="0"/>
                                  </a:rPr>
                                  <m:t>𝟏</m:t>
                                </m:r>
                                <m:r>
                                  <a:rPr lang="en-CA" sz="2000" b="1" i="0" smtClean="0">
                                    <a:solidFill>
                                      <a:srgbClr val="FFFF00"/>
                                    </a:solidFill>
                                    <a:latin typeface="Cambria Math" panose="02040503050406030204" pitchFamily="18" charset="0"/>
                                  </a:rPr>
                                  <m:t>≤</m:t>
                                </m:r>
                                <m:r>
                                  <m:rPr>
                                    <m:brk m:alnAt="7"/>
                                  </m:rPr>
                                  <a:rPr lang="en-CA" sz="2000" b="1" i="1">
                                    <a:solidFill>
                                      <a:srgbClr val="FFFF00"/>
                                    </a:solidFill>
                                    <a:latin typeface="Cambria Math" panose="02040503050406030204" pitchFamily="18" charset="0"/>
                                  </a:rPr>
                                  <m:t>𝒊</m:t>
                                </m:r>
                                <m:r>
                                  <a:rPr lang="en-CA" sz="2000" b="1" i="1" smtClean="0">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𝒌</m:t>
                                </m:r>
                                <m:r>
                                  <a:rPr lang="en-CA" sz="2000" b="1" i="1" smtClean="0">
                                    <a:solidFill>
                                      <a:srgbClr val="FFFF00"/>
                                    </a:solidFill>
                                    <a:latin typeface="Cambria Math" panose="02040503050406030204" pitchFamily="18" charset="0"/>
                                  </a:rPr>
                                  <m:t>−</m:t>
                                </m:r>
                                <m:r>
                                  <a:rPr lang="en-CA" sz="2000" b="1" i="1" smtClean="0">
                                    <a:solidFill>
                                      <a:srgbClr val="FFFF00"/>
                                    </a:solidFill>
                                    <a:latin typeface="Cambria Math" panose="02040503050406030204" pitchFamily="18" charset="0"/>
                                  </a:rPr>
                                  <m:t>𝟏</m:t>
                                </m:r>
                              </m:sub>
                            </m:sSub>
                            <m:d>
                              <m:dPr>
                                <m:begChr m:val="{"/>
                                <m:endChr m:val="}"/>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m:rPr>
                                        <m:brk m:alnAt="7"/>
                                      </m:rPr>
                                      <a:rPr lang="en-CA" sz="2000" b="1" i="1">
                                        <a:solidFill>
                                          <a:srgbClr val="FFFF00"/>
                                        </a:solidFill>
                                        <a:latin typeface="Cambria Math" panose="02040503050406030204" pitchFamily="18" charset="0"/>
                                      </a:rPr>
                                      <m:t>𝒊</m:t>
                                    </m:r>
                                  </m:e>
                                </m:d>
                                <m:r>
                                  <a:rPr lang="en-CA" sz="2000" b="1" i="1" smtClean="0">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𝒌</m:t>
                                    </m:r>
                                    <m:r>
                                      <a:rPr lang="en-CA" sz="2000" b="1" i="1">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𝒊</m:t>
                                    </m:r>
                                  </m:e>
                                </m:d>
                              </m:e>
                            </m:d>
                          </m:e>
                        </m:d>
                      </m:e>
                    </m:func>
                  </m:oMath>
                </a14:m>
                <a:endParaRPr lang="en-CA" sz="2000" b="1" dirty="0">
                  <a:solidFill>
                    <a:srgbClr val="FFFF00"/>
                  </a:solidFill>
                </a:endParaRPr>
              </a:p>
            </p:txBody>
          </p:sp>
        </mc:Choice>
        <mc:Fallback xmlns="">
          <p:sp>
            <p:nvSpPr>
              <p:cNvPr id="11" name="TextBox 10">
                <a:extLst>
                  <a:ext uri="{FF2B5EF4-FFF2-40B4-BE49-F238E27FC236}">
                    <a16:creationId xmlns:a16="http://schemas.microsoft.com/office/drawing/2014/main" id="{D32612AD-034F-4408-B633-88BD6ACB90D3}"/>
                  </a:ext>
                </a:extLst>
              </p:cNvPr>
              <p:cNvSpPr txBox="1">
                <a:spLocks noRot="1" noChangeAspect="1" noMove="1" noResize="1" noEditPoints="1" noAdjustHandles="1" noChangeArrowheads="1" noChangeShapeType="1" noTextEdit="1"/>
              </p:cNvSpPr>
              <p:nvPr/>
            </p:nvSpPr>
            <p:spPr>
              <a:xfrm>
                <a:off x="5118301" y="324072"/>
                <a:ext cx="8423822" cy="438262"/>
              </a:xfrm>
              <a:prstGeom prst="rect">
                <a:avLst/>
              </a:prstGeom>
              <a:blipFill>
                <a:blip r:embed="rId3"/>
                <a:stretch>
                  <a:fillRect l="-797" t="-4167" b="-18056"/>
                </a:stretch>
              </a:blipFill>
            </p:spPr>
            <p:txBody>
              <a:bodyPr/>
              <a:lstStyle/>
              <a:p>
                <a:r>
                  <a:rPr lang="en-CA">
                    <a:noFill/>
                  </a:rPr>
                  <a:t> </a:t>
                </a:r>
              </a:p>
            </p:txBody>
          </p:sp>
        </mc:Fallback>
      </mc:AlternateContent>
      <p:cxnSp>
        <p:nvCxnSpPr>
          <p:cNvPr id="17" name="Connector: Curved 16">
            <a:extLst>
              <a:ext uri="{FF2B5EF4-FFF2-40B4-BE49-F238E27FC236}">
                <a16:creationId xmlns:a16="http://schemas.microsoft.com/office/drawing/2014/main" id="{FE2788C0-A852-4FB6-934F-F6ABB52E5687}"/>
              </a:ext>
            </a:extLst>
          </p:cNvPr>
          <p:cNvCxnSpPr>
            <a:cxnSpLocks/>
          </p:cNvCxnSpPr>
          <p:nvPr/>
        </p:nvCxnSpPr>
        <p:spPr>
          <a:xfrm rot="5400000">
            <a:off x="6905478" y="803698"/>
            <a:ext cx="1582169" cy="1499440"/>
          </a:xfrm>
          <a:prstGeom prst="curvedConnector3">
            <a:avLst>
              <a:gd name="adj1" fmla="val 100125"/>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D5A2EF0-BB2C-44F9-8567-225B652F192F}"/>
              </a:ext>
            </a:extLst>
          </p:cNvPr>
          <p:cNvCxnSpPr>
            <a:cxnSpLocks/>
          </p:cNvCxnSpPr>
          <p:nvPr/>
        </p:nvCxnSpPr>
        <p:spPr>
          <a:xfrm rot="10800000" flipV="1">
            <a:off x="4108300" y="762331"/>
            <a:ext cx="5478362" cy="2405569"/>
          </a:xfrm>
          <a:prstGeom prst="curvedConnector3">
            <a:avLst>
              <a:gd name="adj1" fmla="val -73"/>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373893B8-388A-433E-8720-F13A94805A7D}"/>
              </a:ext>
            </a:extLst>
          </p:cNvPr>
          <p:cNvCxnSpPr>
            <a:cxnSpLocks/>
          </p:cNvCxnSpPr>
          <p:nvPr/>
        </p:nvCxnSpPr>
        <p:spPr>
          <a:xfrm rot="10800000" flipV="1">
            <a:off x="6712823" y="762328"/>
            <a:ext cx="4038966" cy="2666671"/>
          </a:xfrm>
          <a:prstGeom prst="curvedConnector3">
            <a:avLst>
              <a:gd name="adj1" fmla="val 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1F81377-D302-4E79-BE9C-1CA82EE740DD}"/>
                  </a:ext>
                </a:extLst>
              </p:cNvPr>
              <p:cNvSpPr txBox="1"/>
              <p:nvPr/>
            </p:nvSpPr>
            <p:spPr>
              <a:xfrm>
                <a:off x="3989580" y="0"/>
                <a:ext cx="8539889" cy="400110"/>
              </a:xfrm>
              <a:prstGeom prst="rect">
                <a:avLst/>
              </a:prstGeom>
              <a:noFill/>
            </p:spPr>
            <p:txBody>
              <a:bodyPr wrap="square">
                <a:spAutoFit/>
              </a:bodyPr>
              <a:lstStyle/>
              <a:p>
                <a:r>
                  <a:rPr lang="en-CA" sz="2000" dirty="0"/>
                  <a:t>Recall, semantically, </a:t>
                </a:r>
                <a14:m>
                  <m:oMath xmlns:m="http://schemas.openxmlformats.org/officeDocument/2006/math">
                    <m:r>
                      <a:rPr lang="en-CA" sz="2000" b="0" i="1" dirty="0" smtClean="0">
                        <a:latin typeface="Cambria Math" panose="02040503050406030204" pitchFamily="18" charset="0"/>
                      </a:rPr>
                      <m:t>𝑀</m:t>
                    </m:r>
                    <m:r>
                      <a:rPr lang="en-CA" sz="2000" i="1" dirty="0" smtClean="0">
                        <a:latin typeface="Cambria Math" panose="02040503050406030204" pitchFamily="18" charset="0"/>
                      </a:rPr>
                      <m:t>(</m:t>
                    </m:r>
                    <m:r>
                      <a:rPr lang="en-CA" sz="2000" b="0" i="1" dirty="0" smtClean="0">
                        <a:latin typeface="Cambria Math" panose="02040503050406030204" pitchFamily="18" charset="0"/>
                      </a:rPr>
                      <m:t>𝑘</m:t>
                    </m:r>
                    <m:r>
                      <a:rPr lang="en-CA" sz="2000" i="1" dirty="0" smtClean="0">
                        <a:latin typeface="Cambria Math" panose="02040503050406030204" pitchFamily="18" charset="0"/>
                      </a:rPr>
                      <m:t>)=</m:t>
                    </m:r>
                  </m:oMath>
                </a14:m>
                <a:r>
                  <a:rPr lang="en-CA" sz="2000" dirty="0"/>
                  <a:t> maximum income for rod of length </a:t>
                </a:r>
                <a14:m>
                  <m:oMath xmlns:m="http://schemas.openxmlformats.org/officeDocument/2006/math">
                    <m:r>
                      <a:rPr lang="en-CA" sz="2000" b="0" i="1" smtClean="0">
                        <a:latin typeface="Cambria Math" panose="02040503050406030204" pitchFamily="18" charset="0"/>
                      </a:rPr>
                      <m:t>𝑘</m:t>
                    </m:r>
                  </m:oMath>
                </a14:m>
                <a:endParaRPr lang="en-CA" sz="2000" dirty="0"/>
              </a:p>
            </p:txBody>
          </p:sp>
        </mc:Choice>
        <mc:Fallback xmlns="">
          <p:sp>
            <p:nvSpPr>
              <p:cNvPr id="35" name="TextBox 34">
                <a:extLst>
                  <a:ext uri="{FF2B5EF4-FFF2-40B4-BE49-F238E27FC236}">
                    <a16:creationId xmlns:a16="http://schemas.microsoft.com/office/drawing/2014/main" id="{81F81377-D302-4E79-BE9C-1CA82EE740DD}"/>
                  </a:ext>
                </a:extLst>
              </p:cNvPr>
              <p:cNvSpPr txBox="1">
                <a:spLocks noRot="1" noChangeAspect="1" noMove="1" noResize="1" noEditPoints="1" noAdjustHandles="1" noChangeArrowheads="1" noChangeShapeType="1" noTextEdit="1"/>
              </p:cNvSpPr>
              <p:nvPr/>
            </p:nvSpPr>
            <p:spPr>
              <a:xfrm>
                <a:off x="3989580" y="0"/>
                <a:ext cx="8539889" cy="400110"/>
              </a:xfrm>
              <a:prstGeom prst="rect">
                <a:avLst/>
              </a:prstGeom>
              <a:blipFill>
                <a:blip r:embed="rId4"/>
                <a:stretch>
                  <a:fillRect l="-714" t="-7576" b="-25758"/>
                </a:stretch>
              </a:blipFill>
            </p:spPr>
            <p:txBody>
              <a:bodyPr/>
              <a:lstStyle/>
              <a:p>
                <a:r>
                  <a:rPr lang="en-CA">
                    <a:noFill/>
                  </a:rPr>
                  <a:t> </a:t>
                </a:r>
              </a:p>
            </p:txBody>
          </p:sp>
        </mc:Fallback>
      </mc:AlternateContent>
      <p:sp>
        <p:nvSpPr>
          <p:cNvPr id="36" name="Rectangle 35">
            <a:extLst>
              <a:ext uri="{FF2B5EF4-FFF2-40B4-BE49-F238E27FC236}">
                <a16:creationId xmlns:a16="http://schemas.microsoft.com/office/drawing/2014/main" id="{2AD7305A-1807-4543-88D1-8C7090362C48}"/>
              </a:ext>
            </a:extLst>
          </p:cNvPr>
          <p:cNvSpPr/>
          <p:nvPr/>
        </p:nvSpPr>
        <p:spPr>
          <a:xfrm>
            <a:off x="8133635" y="3948930"/>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Time complexity (unit cost)?</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7AC8F857-9BC1-4838-A140-81B5DF3B5CBE}"/>
                  </a:ext>
                </a:extLst>
              </p:cNvPr>
              <p:cNvSpPr/>
              <p:nvPr/>
            </p:nvSpPr>
            <p:spPr>
              <a:xfrm>
                <a:off x="10533588" y="3942669"/>
                <a:ext cx="1030420"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latin typeface="Cambria Math" panose="02040503050406030204" pitchFamily="18" charset="0"/>
                        </a:rPr>
                        <m:t>𝚯</m:t>
                      </m:r>
                      <m:d>
                        <m:dPr>
                          <m:ctrlPr>
                            <a:rPr lang="en-CA" b="1" i="1" smtClean="0">
                              <a:latin typeface="Cambria Math" panose="02040503050406030204" pitchFamily="18" charset="0"/>
                            </a:rPr>
                          </m:ctrlPr>
                        </m:dPr>
                        <m:e>
                          <m:sSup>
                            <m:sSupPr>
                              <m:ctrlPr>
                                <a:rPr lang="en-CA" b="1" i="1" smtClean="0">
                                  <a:latin typeface="Cambria Math" panose="02040503050406030204" pitchFamily="18" charset="0"/>
                                </a:rPr>
                              </m:ctrlPr>
                            </m:sSupPr>
                            <m:e>
                              <m:r>
                                <a:rPr lang="en-CA" b="1" i="1" smtClean="0">
                                  <a:latin typeface="Cambria Math" panose="02040503050406030204" pitchFamily="18" charset="0"/>
                                </a:rPr>
                                <m:t>𝒏</m:t>
                              </m:r>
                            </m:e>
                            <m:sup>
                              <m:r>
                                <a:rPr lang="en-CA" b="1" i="1" smtClean="0">
                                  <a:latin typeface="Cambria Math" panose="02040503050406030204" pitchFamily="18" charset="0"/>
                                </a:rPr>
                                <m:t>𝟐</m:t>
                              </m:r>
                            </m:sup>
                          </m:sSup>
                        </m:e>
                      </m:d>
                    </m:oMath>
                  </m:oMathPara>
                </a14:m>
                <a:endParaRPr lang="en-CA" b="1" dirty="0"/>
              </a:p>
            </p:txBody>
          </p:sp>
        </mc:Choice>
        <mc:Fallback xmlns="">
          <p:sp>
            <p:nvSpPr>
              <p:cNvPr id="37" name="Rectangle 36">
                <a:extLst>
                  <a:ext uri="{FF2B5EF4-FFF2-40B4-BE49-F238E27FC236}">
                    <a16:creationId xmlns:a16="http://schemas.microsoft.com/office/drawing/2014/main" id="{7AC8F857-9BC1-4838-A140-81B5DF3B5CBE}"/>
                  </a:ext>
                </a:extLst>
              </p:cNvPr>
              <p:cNvSpPr>
                <a:spLocks noRot="1" noChangeAspect="1" noMove="1" noResize="1" noEditPoints="1" noAdjustHandles="1" noChangeArrowheads="1" noChangeShapeType="1" noTextEdit="1"/>
              </p:cNvSpPr>
              <p:nvPr/>
            </p:nvSpPr>
            <p:spPr>
              <a:xfrm>
                <a:off x="10533588" y="3942669"/>
                <a:ext cx="1030420" cy="702761"/>
              </a:xfrm>
              <a:prstGeom prst="rect">
                <a:avLst/>
              </a:prstGeom>
              <a:blipFill>
                <a:blip r:embed="rId5"/>
                <a:stretch>
                  <a:fillRect/>
                </a:stretch>
              </a:blipFill>
            </p:spPr>
            <p:txBody>
              <a:bodyPr/>
              <a:lstStyle/>
              <a:p>
                <a:r>
                  <a:rPr lang="en-CA">
                    <a:noFill/>
                  </a:rPr>
                  <a:t> </a:t>
                </a:r>
              </a:p>
            </p:txBody>
          </p:sp>
        </mc:Fallback>
      </mc:AlternateContent>
      <p:sp>
        <p:nvSpPr>
          <p:cNvPr id="38" name="Rectangle 37">
            <a:extLst>
              <a:ext uri="{FF2B5EF4-FFF2-40B4-BE49-F238E27FC236}">
                <a16:creationId xmlns:a16="http://schemas.microsoft.com/office/drawing/2014/main" id="{B841499B-8FDA-48CD-9EE8-2987F7394016}"/>
              </a:ext>
            </a:extLst>
          </p:cNvPr>
          <p:cNvSpPr/>
          <p:nvPr/>
        </p:nvSpPr>
        <p:spPr>
          <a:xfrm>
            <a:off x="6453219" y="4772570"/>
            <a:ext cx="5110790" cy="45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Aside: Is this a “quadratic time” algorithm?</a:t>
            </a:r>
          </a:p>
        </p:txBody>
      </p:sp>
      <p:sp>
        <p:nvSpPr>
          <p:cNvPr id="2" name="Slide Number Placeholder 1">
            <a:extLst>
              <a:ext uri="{FF2B5EF4-FFF2-40B4-BE49-F238E27FC236}">
                <a16:creationId xmlns:a16="http://schemas.microsoft.com/office/drawing/2014/main" id="{B3E29BD5-57A4-A0B4-9B6A-C4D735B4A0CE}"/>
              </a:ext>
            </a:extLst>
          </p:cNvPr>
          <p:cNvSpPr>
            <a:spLocks noGrp="1"/>
          </p:cNvSpPr>
          <p:nvPr>
            <p:ph type="sldNum" sz="quarter" idx="12"/>
          </p:nvPr>
        </p:nvSpPr>
        <p:spPr/>
        <p:txBody>
          <a:bodyPr/>
          <a:lstStyle/>
          <a:p>
            <a:fld id="{D57F1E4F-1CFF-5643-939E-217C01CDF565}" type="slidenum">
              <a:rPr lang="en-US" smtClean="0"/>
              <a:pPr/>
              <a:t>91</a:t>
            </a:fld>
            <a:endParaRPr lang="en-US" dirty="0"/>
          </a:p>
        </p:txBody>
      </p:sp>
      <p:sp>
        <p:nvSpPr>
          <p:cNvPr id="4" name="Rectangle 3">
            <a:extLst>
              <a:ext uri="{FF2B5EF4-FFF2-40B4-BE49-F238E27FC236}">
                <a16:creationId xmlns:a16="http://schemas.microsoft.com/office/drawing/2014/main" id="{20F40AED-E920-7857-A6F6-AF63B192CAE8}"/>
              </a:ext>
            </a:extLst>
          </p:cNvPr>
          <p:cNvSpPr/>
          <p:nvPr/>
        </p:nvSpPr>
        <p:spPr>
          <a:xfrm>
            <a:off x="5899918" y="5416510"/>
            <a:ext cx="5340795" cy="7920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Exercise: devise an even simpler DP solution (hint: try “recursing” only once)</a:t>
            </a:r>
          </a:p>
        </p:txBody>
      </p:sp>
    </p:spTree>
    <p:extLst>
      <p:ext uri="{BB962C8B-B14F-4D97-AF65-F5344CB8AC3E}">
        <p14:creationId xmlns:p14="http://schemas.microsoft.com/office/powerpoint/2010/main" val="16128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BB8-6AB0-45F2-89D5-56DB1791E004}"/>
              </a:ext>
            </a:extLst>
          </p:cNvPr>
          <p:cNvSpPr>
            <a:spLocks noGrp="1"/>
          </p:cNvSpPr>
          <p:nvPr>
            <p:ph type="title"/>
          </p:nvPr>
        </p:nvSpPr>
        <p:spPr>
          <a:xfrm>
            <a:off x="471761" y="-2"/>
            <a:ext cx="10575650" cy="1028386"/>
          </a:xfrm>
        </p:spPr>
        <p:txBody>
          <a:bodyPr/>
          <a:lstStyle/>
          <a:p>
            <a:r>
              <a:rPr lang="en-CA" dirty="0"/>
              <a:t>miscellaneous tips</a:t>
            </a:r>
          </a:p>
        </p:txBody>
      </p:sp>
      <p:sp>
        <p:nvSpPr>
          <p:cNvPr id="3" name="Content Placeholder 2">
            <a:extLst>
              <a:ext uri="{FF2B5EF4-FFF2-40B4-BE49-F238E27FC236}">
                <a16:creationId xmlns:a16="http://schemas.microsoft.com/office/drawing/2014/main" id="{C9200D5E-740A-49E2-A5EE-0539D638D241}"/>
              </a:ext>
            </a:extLst>
          </p:cNvPr>
          <p:cNvSpPr>
            <a:spLocks noGrp="1"/>
          </p:cNvSpPr>
          <p:nvPr>
            <p:ph idx="1"/>
          </p:nvPr>
        </p:nvSpPr>
        <p:spPr>
          <a:xfrm>
            <a:off x="780312" y="931847"/>
            <a:ext cx="9905998" cy="4994305"/>
          </a:xfrm>
        </p:spPr>
        <p:txBody>
          <a:bodyPr/>
          <a:lstStyle/>
          <a:p>
            <a:r>
              <a:rPr lang="en-CA" dirty="0"/>
              <a:t>Building a table of results bottom-up</a:t>
            </a:r>
            <a:br>
              <a:rPr lang="en-CA" dirty="0"/>
            </a:br>
            <a:r>
              <a:rPr lang="en-CA" dirty="0"/>
              <a:t>is what makes an algorithm DP</a:t>
            </a:r>
          </a:p>
          <a:p>
            <a:r>
              <a:rPr lang="en-CA" dirty="0"/>
              <a:t>There is a similar concept called </a:t>
            </a:r>
            <a:r>
              <a:rPr lang="en-CA" b="1" dirty="0" err="1"/>
              <a:t>memoization</a:t>
            </a:r>
            <a:endParaRPr lang="en-CA" b="1" dirty="0"/>
          </a:p>
          <a:p>
            <a:pPr lvl="1"/>
            <a:r>
              <a:rPr lang="en-CA" dirty="0"/>
              <a:t>But, for the purposes of this course,</a:t>
            </a:r>
            <a:br>
              <a:rPr lang="en-CA" dirty="0"/>
            </a:br>
            <a:r>
              <a:rPr lang="en-CA" dirty="0"/>
              <a:t>we want to see bottom-up table filling!</a:t>
            </a:r>
          </a:p>
          <a:p>
            <a:r>
              <a:rPr lang="en-CA" dirty="0"/>
              <a:t>Base cases are </a:t>
            </a:r>
            <a:r>
              <a:rPr lang="en-CA" b="1" dirty="0"/>
              <a:t>critical</a:t>
            </a:r>
          </a:p>
          <a:p>
            <a:pPr lvl="1"/>
            <a:r>
              <a:rPr lang="en-CA" dirty="0"/>
              <a:t>They often completely</a:t>
            </a:r>
            <a:br>
              <a:rPr lang="en-CA" dirty="0"/>
            </a:br>
            <a:r>
              <a:rPr lang="en-CA" dirty="0"/>
              <a:t>determine the answer</a:t>
            </a:r>
          </a:p>
          <a:p>
            <a:pPr lvl="1"/>
            <a:r>
              <a:rPr lang="en-CA" dirty="0"/>
              <a:t>Try setting f[0]=f[1]=0 in </a:t>
            </a:r>
            <a:r>
              <a:rPr lang="en-CA" dirty="0" err="1"/>
              <a:t>FibDP</a:t>
            </a:r>
            <a:r>
              <a:rPr lang="en-CA" dirty="0"/>
              <a:t>…</a:t>
            </a:r>
          </a:p>
          <a:p>
            <a:endParaRPr lang="en-CA" dirty="0"/>
          </a:p>
        </p:txBody>
      </p:sp>
      <p:sp>
        <p:nvSpPr>
          <p:cNvPr id="4" name="Slide Number Placeholder 3">
            <a:extLst>
              <a:ext uri="{FF2B5EF4-FFF2-40B4-BE49-F238E27FC236}">
                <a16:creationId xmlns:a16="http://schemas.microsoft.com/office/drawing/2014/main" id="{684190E5-3EC8-568C-8EAA-BB1B0529D0EA}"/>
              </a:ext>
            </a:extLst>
          </p:cNvPr>
          <p:cNvSpPr>
            <a:spLocks noGrp="1"/>
          </p:cNvSpPr>
          <p:nvPr>
            <p:ph type="sldNum" sz="quarter" idx="12"/>
          </p:nvPr>
        </p:nvSpPr>
        <p:spPr/>
        <p:txBody>
          <a:bodyPr/>
          <a:lstStyle/>
          <a:p>
            <a:fld id="{D57F1E4F-1CFF-5643-939E-217C01CDF565}" type="slidenum">
              <a:rPr lang="en-US" smtClean="0"/>
              <a:pPr/>
              <a:t>92</a:t>
            </a:fld>
            <a:endParaRPr lang="en-US" dirty="0"/>
          </a:p>
        </p:txBody>
      </p:sp>
    </p:spTree>
    <p:extLst>
      <p:ext uri="{BB962C8B-B14F-4D97-AF65-F5344CB8AC3E}">
        <p14:creationId xmlns:p14="http://schemas.microsoft.com/office/powerpoint/2010/main" val="20396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10444</TotalTime>
  <Words>6056</Words>
  <Application>Microsoft Office PowerPoint</Application>
  <PresentationFormat>Widescreen</PresentationFormat>
  <Paragraphs>1952</Paragraphs>
  <Slides>92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Cambria Math</vt:lpstr>
      <vt:lpstr>Century Gothic</vt:lpstr>
      <vt:lpstr>Wingdings</vt:lpstr>
      <vt:lpstr>Mesh</vt:lpstr>
      <vt:lpstr>CS 341: Algorithms</vt:lpstr>
      <vt:lpstr>Assumed: profit / weight ratios are distinct</vt:lpstr>
      <vt:lpstr>What if profit/weight ratios are not distinct?</vt:lpstr>
      <vt:lpstr>What if there are many optimal solutions</vt:lpstr>
      <vt:lpstr>PowerPoint Presentation</vt:lpstr>
      <vt:lpstr>PowerPoint Presentation</vt:lpstr>
      <vt:lpstr>PowerPoint Presentation</vt:lpstr>
      <vt:lpstr>PowerPoint Presentation</vt:lpstr>
      <vt:lpstr>PowerPoint Presentation</vt:lpstr>
      <vt:lpstr>Feasibility of Y′</vt:lpstr>
      <vt:lpstr>Profit of Y′</vt:lpstr>
      <vt:lpstr>Summarizing exchange arguments</vt:lpstr>
      <vt:lpstr>Finishing up greedy</vt:lpstr>
      <vt:lpstr>Interval Colouring</vt:lpstr>
      <vt:lpstr>Problem: Interval colouring</vt:lpstr>
      <vt:lpstr>More examples</vt:lpstr>
      <vt:lpstr>PowerPoint Presentation</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PowerPoint Presentation</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PowerPoint Presentation</vt:lpstr>
      <vt:lpstr>PowerPoint Presentation</vt:lpstr>
      <vt:lpstr>PowerPoint Presentation</vt:lpstr>
      <vt:lpstr>PowerPoint Presentation</vt:lpstr>
      <vt:lpstr>Time Complexity?</vt:lpstr>
      <vt:lpstr>Improving this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PowerPoint Presentation</vt:lpstr>
      <vt:lpstr>Dynamic Programming</vt:lpstr>
      <vt:lpstr>PowerPoint Presentation</vt:lpstr>
      <vt:lpstr>Computing Fibonacci numbers inefficiently A Toy example to compare D&amp;C to dynamic programming</vt:lpstr>
      <vt:lpstr>Runtime</vt:lpstr>
      <vt:lpstr>Why is this SO slow?</vt:lpstr>
      <vt:lpstr>PowerPoint Presentation</vt:lpstr>
      <vt:lpstr>PowerPoint Presentation</vt:lpstr>
      <vt:lpstr>Solving Fib using Dynamic Programming</vt:lpstr>
      <vt:lpstr>Filling the table “Bottom-up”</vt:lpstr>
      <vt:lpstr>DP Solution</vt:lpstr>
      <vt:lpstr>Correctness</vt:lpstr>
      <vt:lpstr>Model of computation for runtime</vt:lpstr>
      <vt:lpstr>Running time (unit cost)</vt:lpstr>
      <vt:lpstr>A brief Aside</vt:lpstr>
      <vt:lpstr>Unlikely that we get here</vt:lpstr>
      <vt:lpstr>Rod cutting A “real” Dynamic Programming example</vt:lpstr>
      <vt:lpstr>Dynamic programming approach</vt:lpstr>
      <vt:lpstr>Dynamic programming approach</vt:lpstr>
      <vt:lpstr>Recurrence relation</vt:lpstr>
      <vt:lpstr>Computing solutions bottom-up</vt:lpstr>
      <vt:lpstr>PowerPoint Presentation</vt:lpstr>
      <vt:lpstr>miscellaneous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335</cp:revision>
  <dcterms:created xsi:type="dcterms:W3CDTF">2019-01-07T22:31:11Z</dcterms:created>
  <dcterms:modified xsi:type="dcterms:W3CDTF">2024-09-26T01:22:32Z</dcterms:modified>
</cp:coreProperties>
</file>