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sldIdLst>
    <p:sldId id="256" r:id="rId2"/>
    <p:sldId id="258" r:id="rId3"/>
    <p:sldId id="292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11" r:id="rId13"/>
    <p:sldId id="313" r:id="rId14"/>
    <p:sldId id="314" r:id="rId15"/>
    <p:sldId id="315" r:id="rId16"/>
    <p:sldId id="316" r:id="rId17"/>
    <p:sldId id="317" r:id="rId18"/>
    <p:sldId id="318" r:id="rId19"/>
    <p:sldId id="320" r:id="rId20"/>
    <p:sldId id="321" r:id="rId21"/>
    <p:sldId id="332" r:id="rId22"/>
    <p:sldId id="295" r:id="rId23"/>
    <p:sldId id="291" r:id="rId24"/>
    <p:sldId id="296" r:id="rId25"/>
    <p:sldId id="333" r:id="rId26"/>
    <p:sldId id="297" r:id="rId27"/>
    <p:sldId id="298" r:id="rId28"/>
    <p:sldId id="303" r:id="rId29"/>
    <p:sldId id="304" r:id="rId30"/>
    <p:sldId id="305" r:id="rId31"/>
    <p:sldId id="306" r:id="rId32"/>
    <p:sldId id="307" r:id="rId33"/>
    <p:sldId id="290" r:id="rId34"/>
    <p:sldId id="322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86" autoAdjust="0"/>
    <p:restoredTop sz="48639" autoAdjust="0"/>
  </p:normalViewPr>
  <p:slideViewPr>
    <p:cSldViewPr snapToGrid="0">
      <p:cViewPr varScale="1">
        <p:scale>
          <a:sx n="58" d="100"/>
          <a:sy n="58" d="100"/>
        </p:scale>
        <p:origin x="3984" y="192"/>
      </p:cViewPr>
      <p:guideLst/>
    </p:cSldViewPr>
  </p:slideViewPr>
  <p:notesTextViewPr>
    <p:cViewPr>
      <p:scale>
        <a:sx n="185" d="100"/>
        <a:sy n="185" d="100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69ED9-CB95-4DAD-9B9B-E560A3321DCE}" type="datetimeFigureOut">
              <a:rPr lang="en-US" smtClean="0"/>
              <a:t>7/21/25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470F9-3B63-4A29-A4D2-E4DBA5B3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08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629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095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934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5424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2DE785-29F0-B020-77F3-8060FC38C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CB94DD-ABE4-2A33-2BF9-256CA6100A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CDFCD7-A082-74B4-CC12-1218369065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F4DD27-BEF2-ACE7-46DE-423F120DAC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56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446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758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Last, we will see how we use index for database system.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383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550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4786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756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513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071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071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623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74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39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49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470F9-3B63-4A29-A4D2-E4DBA5B325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37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85E7-7033-4BD1-A625-C36166465D72}" type="datetime1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8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1231-A0A7-4403-8B90-83ED4F249362}" type="datetime1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8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61F2-D403-4BA1-A95E-62DE29B59CB4}" type="datetime1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3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336" y="162161"/>
            <a:ext cx="8801664" cy="11801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336" y="1456854"/>
            <a:ext cx="8173014" cy="5264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C2A-DC08-4D71-B5BC-A571B022E25E}" type="datetime1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6500" y="47627"/>
            <a:ext cx="2057400" cy="365125"/>
          </a:xfrm>
        </p:spPr>
        <p:txBody>
          <a:bodyPr/>
          <a:lstStyle/>
          <a:p>
            <a:fld id="{44C99FA5-7995-46A9-A97E-16E38AD58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1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DCD6-3D10-40FA-A88B-E0AD5136A360}" type="datetime1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8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43D1-D08D-4D7D-B4AB-E82156BEAC2C}" type="datetime1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6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3BF-3FC2-4600-9976-243D0786F5BB}" type="datetime1">
              <a:rPr lang="en-US" smtClean="0"/>
              <a:t>7/21/25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2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7219-C430-46CE-85B9-30B4F0CA56AD}" type="datetime1">
              <a:rPr lang="en-US" smtClean="0"/>
              <a:t>7/21/25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6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457F-C273-4FC9-8FE1-6D874FEF83EF}" type="datetime1">
              <a:rPr lang="en-US" smtClean="0"/>
              <a:t>7/21/25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8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ADF5-D710-4EBB-AA69-2A818CDF92E1}" type="datetime1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5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EE3B-FC30-46DA-98F7-BE80A4010F5D}" type="datetime1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87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7D50E-B569-40DB-B6B5-FEED8173E279}" type="datetime1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99FA5-7995-46A9-A97E-16E38AD58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3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FEC89FB-32C3-867F-56C5-77109736F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/>
          <a:lstStyle/>
          <a:p>
            <a:r>
              <a:rPr lang="en-US" dirty="0"/>
              <a:t>Lecture 15: </a:t>
            </a:r>
            <a:br>
              <a:rPr lang="en-US" dirty="0"/>
            </a:br>
            <a:r>
              <a:rPr lang="en-US" dirty="0"/>
              <a:t>Indexing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69DDDB7-0C7D-931C-0B9B-702E2E6CB8F5}"/>
              </a:ext>
            </a:extLst>
          </p:cNvPr>
          <p:cNvSpPr txBox="1">
            <a:spLocks/>
          </p:cNvSpPr>
          <p:nvPr/>
        </p:nvSpPr>
        <p:spPr>
          <a:xfrm>
            <a:off x="775386" y="3652838"/>
            <a:ext cx="7593227" cy="25392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en-US" dirty="0"/>
              <a:t>CS348 Spring 2025</a:t>
            </a:r>
            <a:r>
              <a:rPr lang="en-US" altLang="zh-CN" dirty="0"/>
              <a:t>:</a:t>
            </a:r>
          </a:p>
          <a:p>
            <a:r>
              <a:rPr lang="en-US" dirty="0"/>
              <a:t>Introduction to Database Management</a:t>
            </a:r>
          </a:p>
          <a:p>
            <a:endParaRPr lang="en-US" dirty="0"/>
          </a:p>
          <a:p>
            <a:r>
              <a:rPr lang="en-US" dirty="0"/>
              <a:t>Guest Lecture: </a:t>
            </a:r>
            <a:r>
              <a:rPr lang="en-US" b="1" dirty="0"/>
              <a:t>Chao Zhang</a:t>
            </a:r>
            <a:endParaRPr lang="en-CA" b="1" dirty="0"/>
          </a:p>
          <a:p>
            <a:r>
              <a:rPr lang="en-CA" dirty="0"/>
              <a:t>Sections: 001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002,</a:t>
            </a:r>
            <a:r>
              <a:rPr lang="zh-CN" altLang="en-US" dirty="0"/>
              <a:t> </a:t>
            </a:r>
            <a:r>
              <a:rPr lang="en-US" altLang="zh-CN" dirty="0"/>
              <a:t>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84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AD4AC-DA50-E9C2-0396-C9680EDA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Extensible hashing example – 3</a:t>
            </a:r>
            <a:endParaRPr lang="en-US" dirty="0"/>
          </a:p>
        </p:txBody>
      </p:sp>
      <p:sp>
        <p:nvSpPr>
          <p:cNvPr id="64" name="Content Placeholder 63">
            <a:extLst>
              <a:ext uri="{FF2B5EF4-FFF2-40B4-BE49-F238E27FC236}">
                <a16:creationId xmlns:a16="http://schemas.microsoft.com/office/drawing/2014/main" id="{0D8DEF81-A01C-1D98-B651-0C4EA669C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</a:t>
            </a:r>
            <a:r>
              <a:rPr lang="en-US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1110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(no split necessary)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F8FE3-A1D4-49F5-7E63-39483C66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10</a:t>
            </a:fld>
            <a:endParaRPr lang="en-US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2A940EF0-A804-A601-EAE5-DEC399140236}"/>
              </a:ext>
            </a:extLst>
          </p:cNvPr>
          <p:cNvSpPr/>
          <p:nvPr/>
        </p:nvSpPr>
        <p:spPr>
          <a:xfrm>
            <a:off x="4701801" y="2322373"/>
            <a:ext cx="2042147" cy="1027171"/>
          </a:xfrm>
          <a:prstGeom prst="roundRect">
            <a:avLst>
              <a:gd name="adj" fmla="val 7339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8">
            <a:extLst>
              <a:ext uri="{FF2B5EF4-FFF2-40B4-BE49-F238E27FC236}">
                <a16:creationId xmlns:a16="http://schemas.microsoft.com/office/drawing/2014/main" id="{8EA93792-D1A2-8C42-2619-ECB051B9A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2421763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100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</a:t>
            </a:r>
            <a:br>
              <a:rPr kumimoji="0" lang="en-US" altLang="en-US" dirty="0">
                <a:latin typeface="PRESTIGE 12 PITCH BT" panose="02070509030506020304" pitchFamily="49" charset="0"/>
              </a:rPr>
            </a:br>
            <a:endParaRPr kumimoji="0" lang="en-US" altLang="en-US" b="1" dirty="0">
              <a:latin typeface="PRESTIGE 12 PITCH BT" panose="02070509030506020304" pitchFamily="49" charset="0"/>
            </a:endParaRPr>
          </a:p>
        </p:txBody>
      </p:sp>
      <p:sp>
        <p:nvSpPr>
          <p:cNvPr id="35" name="Rectangle 9">
            <a:extLst>
              <a:ext uri="{FF2B5EF4-FFF2-40B4-BE49-F238E27FC236}">
                <a16:creationId xmlns:a16="http://schemas.microsoft.com/office/drawing/2014/main" id="{675892CD-D7C5-AFEF-5270-68F60A2AF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3412363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kumimoji="0" lang="en-US" altLang="en-US" dirty="0">
                <a:latin typeface="PRESTIGE 12 PITCH BT" panose="02070509030506020304" pitchFamily="49" charset="0"/>
              </a:rPr>
              <a:t>10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01</a:t>
            </a:r>
            <a:br>
              <a:rPr kumimoji="0" lang="en-US" altLang="en-US" dirty="0">
                <a:latin typeface="PRESTIGE 12 PITCH BT" panose="02070509030506020304" pitchFamily="49" charset="0"/>
              </a:rPr>
            </a:br>
            <a:r>
              <a:rPr kumimoji="0" lang="en-US" altLang="en-US" dirty="0">
                <a:latin typeface="PRESTIGE 12 PITCH BT" panose="02070509030506020304" pitchFamily="49" charset="0"/>
              </a:rPr>
              <a:t>01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01</a:t>
            </a: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4D2EA5D2-08FD-AF7E-0DB6-C683245C9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2421763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</a:p>
        </p:txBody>
      </p:sp>
      <p:sp>
        <p:nvSpPr>
          <p:cNvPr id="37" name="Rectangle 12">
            <a:extLst>
              <a:ext uri="{FF2B5EF4-FFF2-40B4-BE49-F238E27FC236}">
                <a16:creationId xmlns:a16="http://schemas.microsoft.com/office/drawing/2014/main" id="{B0DABED6-4C48-E0B4-BAB7-DCB5FB6BD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3412363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2</a:t>
            </a:r>
          </a:p>
        </p:txBody>
      </p:sp>
      <p:sp>
        <p:nvSpPr>
          <p:cNvPr id="43" name="Text Box 16">
            <a:extLst>
              <a:ext uri="{FF2B5EF4-FFF2-40B4-BE49-F238E27FC236}">
                <a16:creationId xmlns:a16="http://schemas.microsoft.com/office/drawing/2014/main" id="{8F012135-57B7-07EC-2A21-FDACAC627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674" y="3321521"/>
            <a:ext cx="11874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 dirty="0"/>
              <a:t>Directory</a:t>
            </a:r>
          </a:p>
        </p:txBody>
      </p:sp>
      <p:sp>
        <p:nvSpPr>
          <p:cNvPr id="44" name="Text Box 17">
            <a:extLst>
              <a:ext uri="{FF2B5EF4-FFF2-40B4-BE49-F238E27FC236}">
                <a16:creationId xmlns:a16="http://schemas.microsoft.com/office/drawing/2014/main" id="{48FD3C3F-DC14-7734-AF68-F6594D30F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562" y="2029651"/>
            <a:ext cx="10445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/>
              <a:t>Buckets</a:t>
            </a:r>
          </a:p>
        </p:txBody>
      </p:sp>
      <p:sp>
        <p:nvSpPr>
          <p:cNvPr id="45" name="Text Box 19">
            <a:extLst>
              <a:ext uri="{FF2B5EF4-FFF2-40B4-BE49-F238E27FC236}">
                <a16:creationId xmlns:a16="http://schemas.microsoft.com/office/drawing/2014/main" id="{3E1D58D7-99E3-0BB7-03D7-950AE6189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190" y="2033941"/>
            <a:ext cx="766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sz="1800" dirty="0">
                <a:solidFill>
                  <a:schemeClr val="accent2"/>
                </a:solidFill>
              </a:rPr>
              <a:t>Local</a:t>
            </a:r>
            <a:br>
              <a:rPr kumimoji="0" lang="en-US" altLang="en-US" sz="1800" dirty="0">
                <a:solidFill>
                  <a:schemeClr val="accent2"/>
                </a:solidFill>
              </a:rPr>
            </a:br>
            <a:r>
              <a:rPr kumimoji="0" lang="en-US" altLang="en-US" sz="1800" dirty="0">
                <a:solidFill>
                  <a:schemeClr val="accent2"/>
                </a:solidFill>
              </a:rPr>
              <a:t>depth</a:t>
            </a:r>
          </a:p>
        </p:txBody>
      </p:sp>
      <p:sp>
        <p:nvSpPr>
          <p:cNvPr id="46" name="Text Box 20">
            <a:extLst>
              <a:ext uri="{FF2B5EF4-FFF2-40B4-BE49-F238E27FC236}">
                <a16:creationId xmlns:a16="http://schemas.microsoft.com/office/drawing/2014/main" id="{B81FF6CA-E4AD-8548-1489-1C74D5084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9149" y="3334957"/>
            <a:ext cx="8032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FontTx/>
              <a:buNone/>
            </a:pPr>
            <a:r>
              <a:rPr kumimoji="0" lang="en-US" altLang="en-US" sz="1800" dirty="0">
                <a:solidFill>
                  <a:schemeClr val="accent2"/>
                </a:solidFill>
              </a:rPr>
              <a:t>Global</a:t>
            </a:r>
            <a:br>
              <a:rPr kumimoji="0" lang="en-US" altLang="en-US" sz="1800" dirty="0">
                <a:solidFill>
                  <a:schemeClr val="accent2"/>
                </a:solidFill>
              </a:rPr>
            </a:br>
            <a:r>
              <a:rPr kumimoji="0" lang="en-US" altLang="en-US" sz="1800" dirty="0">
                <a:solidFill>
                  <a:schemeClr val="accent2"/>
                </a:solidFill>
              </a:rPr>
              <a:t>depth</a:t>
            </a:r>
            <a:endParaRPr kumimoji="0" lang="en-US" altLang="en-US" sz="1800" dirty="0"/>
          </a:p>
        </p:txBody>
      </p:sp>
      <p:sp>
        <p:nvSpPr>
          <p:cNvPr id="47" name="Line 21">
            <a:extLst>
              <a:ext uri="{FF2B5EF4-FFF2-40B4-BE49-F238E27FC236}">
                <a16:creationId xmlns:a16="http://schemas.microsoft.com/office/drawing/2014/main" id="{9E007C10-72B3-29BE-9389-A1CEDC913A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5274" y="3634994"/>
            <a:ext cx="304800" cy="152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9">
            <a:extLst>
              <a:ext uri="{FF2B5EF4-FFF2-40B4-BE49-F238E27FC236}">
                <a16:creationId xmlns:a16="http://schemas.microsoft.com/office/drawing/2014/main" id="{A05B59AC-A83A-AFCA-34A4-9D7782FDE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4402963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00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11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endParaRPr kumimoji="0" lang="en-US" altLang="en-US" dirty="0">
              <a:solidFill>
                <a:schemeClr val="accent2"/>
              </a:solidFill>
              <a:latin typeface="PRESTIGE 12 PITCH BT" panose="02070509030506020304" pitchFamily="49" charset="0"/>
            </a:endParaRPr>
          </a:p>
        </p:txBody>
      </p:sp>
      <p:sp>
        <p:nvSpPr>
          <p:cNvPr id="49" name="Rectangle 12">
            <a:extLst>
              <a:ext uri="{FF2B5EF4-FFF2-40B4-BE49-F238E27FC236}">
                <a16:creationId xmlns:a16="http://schemas.microsoft.com/office/drawing/2014/main" id="{B21F4EAA-9445-182A-4697-2AEF028C2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4402963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2</a:t>
            </a:r>
          </a:p>
        </p:txBody>
      </p:sp>
      <p:sp>
        <p:nvSpPr>
          <p:cNvPr id="50" name="Line 21">
            <a:extLst>
              <a:ext uri="{FF2B5EF4-FFF2-40B4-BE49-F238E27FC236}">
                <a16:creationId xmlns:a16="http://schemas.microsoft.com/office/drawing/2014/main" id="{0A2B4099-E67F-A144-90C7-703418E9A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3414" y="2343868"/>
            <a:ext cx="304800" cy="152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7139E11-E2D4-70B7-659E-23CC29433899}"/>
              </a:ext>
            </a:extLst>
          </p:cNvPr>
          <p:cNvGrpSpPr/>
          <p:nvPr/>
        </p:nvGrpSpPr>
        <p:grpSpPr>
          <a:xfrm>
            <a:off x="2293874" y="2832453"/>
            <a:ext cx="2590800" cy="2187984"/>
            <a:chOff x="1862074" y="2121253"/>
            <a:chExt cx="2590800" cy="2187984"/>
          </a:xfrm>
        </p:grpSpPr>
        <p:sp>
          <p:nvSpPr>
            <p:cNvPr id="52" name="Rectangle 7">
              <a:extLst>
                <a:ext uri="{FF2B5EF4-FFF2-40B4-BE49-F238E27FC236}">
                  <a16:creationId xmlns:a16="http://schemas.microsoft.com/office/drawing/2014/main" id="{1142AF5E-E0B6-342F-32E4-D2F79B55D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074" y="3003104"/>
              <a:ext cx="1676400" cy="130613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00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01</a:t>
              </a:r>
              <a:endPara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10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11</a:t>
              </a:r>
            </a:p>
          </p:txBody>
        </p:sp>
        <p:sp>
          <p:nvSpPr>
            <p:cNvPr id="53" name="Rectangle 13">
              <a:extLst>
                <a:ext uri="{FF2B5EF4-FFF2-40B4-BE49-F238E27FC236}">
                  <a16:creationId xmlns:a16="http://schemas.microsoft.com/office/drawing/2014/main" id="{ACA4D44A-6779-40CD-B4EC-205A22C4C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074" y="3003104"/>
              <a:ext cx="304800" cy="3048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2</a:t>
              </a:r>
            </a:p>
          </p:txBody>
        </p:sp>
        <p:sp>
          <p:nvSpPr>
            <p:cNvPr id="54" name="Line 14">
              <a:extLst>
                <a:ext uri="{FF2B5EF4-FFF2-40B4-BE49-F238E27FC236}">
                  <a16:creationId xmlns:a16="http://schemas.microsoft.com/office/drawing/2014/main" id="{FD5E8E01-0407-ACF1-D03C-BB9667196D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2674" y="2121253"/>
              <a:ext cx="1600200" cy="10999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14">
              <a:extLst>
                <a:ext uri="{FF2B5EF4-FFF2-40B4-BE49-F238E27FC236}">
                  <a16:creationId xmlns:a16="http://schemas.microsoft.com/office/drawing/2014/main" id="{6A4B9A96-A08B-7C92-B0D3-3C6F5A701C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2674" y="3160666"/>
              <a:ext cx="1600200" cy="3645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14">
              <a:extLst>
                <a:ext uri="{FF2B5EF4-FFF2-40B4-BE49-F238E27FC236}">
                  <a16:creationId xmlns:a16="http://schemas.microsoft.com/office/drawing/2014/main" id="{0673D41B-CEA3-98E7-A40D-CABF9EE91C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2674" y="2129895"/>
              <a:ext cx="1600200" cy="166761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14">
              <a:extLst>
                <a:ext uri="{FF2B5EF4-FFF2-40B4-BE49-F238E27FC236}">
                  <a16:creationId xmlns:a16="http://schemas.microsoft.com/office/drawing/2014/main" id="{01BB1AE3-8CBD-1E48-A377-804A4B6287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2674" y="4058121"/>
              <a:ext cx="1600200" cy="908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2C4E264F-EE4D-9465-E77F-7699B4218122}"/>
              </a:ext>
            </a:extLst>
          </p:cNvPr>
          <p:cNvSpPr txBox="1"/>
          <p:nvPr/>
        </p:nvSpPr>
        <p:spPr>
          <a:xfrm>
            <a:off x="5332864" y="2816311"/>
            <a:ext cx="9349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111</a:t>
            </a:r>
            <a:r>
              <a:rPr kumimoji="0" lang="en-US" altLang="en-US" b="1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5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FCBCB8FE-005A-0385-B601-B4A0E3A6BA3B}"/>
              </a:ext>
            </a:extLst>
          </p:cNvPr>
          <p:cNvSpPr/>
          <p:nvPr/>
        </p:nvSpPr>
        <p:spPr>
          <a:xfrm>
            <a:off x="4701801" y="1339725"/>
            <a:ext cx="2042147" cy="1995232"/>
          </a:xfrm>
          <a:prstGeom prst="roundRect">
            <a:avLst>
              <a:gd name="adj" fmla="val 7339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2CD31D-669B-F35C-04E6-49A867724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Extensible hashing example –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7E463-2B55-B0A2-5F4F-C3C511585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336" y="1456854"/>
            <a:ext cx="3627938" cy="1600859"/>
          </a:xfrm>
        </p:spPr>
        <p:txBody>
          <a:bodyPr/>
          <a:lstStyle/>
          <a:p>
            <a:r>
              <a:rPr lang="en-US" dirty="0"/>
              <a:t>Insert </a:t>
            </a:r>
            <a:r>
              <a:rPr lang="en-US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0000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(split, but no</a:t>
            </a:r>
            <a:br>
              <a:rPr lang="en-US" dirty="0"/>
            </a:br>
            <a:r>
              <a:rPr lang="en-US" dirty="0"/>
              <a:t> directory doubling)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D2972-41AA-537C-5CE8-1C652AED2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11</a:t>
            </a:fld>
            <a:endParaRPr lang="en-US"/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4DD9F6DE-B13E-968B-8989-7378D40AB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2421763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kumimoji="0" lang="en-US" altLang="en-US" dirty="0">
                <a:latin typeface="PRESTIGE 12 PITCH BT" panose="02070509030506020304" pitchFamily="49" charset="0"/>
              </a:rPr>
              <a:t>100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</a:t>
            </a:r>
            <a:br>
              <a:rPr kumimoji="0" lang="en-US" altLang="en-US" dirty="0">
                <a:latin typeface="PRESTIGE 12 PITCH BT" panose="02070509030506020304" pitchFamily="49" charset="0"/>
              </a:rPr>
            </a:br>
            <a:r>
              <a:rPr kumimoji="0" lang="en-US" altLang="en-US" dirty="0">
                <a:latin typeface="PRESTIGE 12 PITCH BT" panose="02070509030506020304" pitchFamily="49" charset="0"/>
              </a:rPr>
              <a:t>111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</a:t>
            </a:r>
            <a:endParaRPr lang="en-US" dirty="0"/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EA2C9559-30E0-0B38-FA9A-C311DBCA0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3412363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kumimoji="0" lang="en-US" altLang="en-US" dirty="0">
                <a:latin typeface="PRESTIGE 12 PITCH BT" panose="02070509030506020304" pitchFamily="49" charset="0"/>
              </a:rPr>
              <a:t>10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01</a:t>
            </a:r>
            <a:br>
              <a:rPr kumimoji="0" lang="en-US" altLang="en-US" dirty="0">
                <a:latin typeface="PRESTIGE 12 PITCH BT" panose="02070509030506020304" pitchFamily="49" charset="0"/>
              </a:rPr>
            </a:br>
            <a:r>
              <a:rPr kumimoji="0" lang="en-US" altLang="en-US" dirty="0">
                <a:latin typeface="PRESTIGE 12 PITCH BT" panose="02070509030506020304" pitchFamily="49" charset="0"/>
              </a:rPr>
              <a:t>01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01</a:t>
            </a:r>
          </a:p>
        </p:txBody>
      </p:sp>
      <p:sp>
        <p:nvSpPr>
          <p:cNvPr id="29" name="Rectangle 10">
            <a:extLst>
              <a:ext uri="{FF2B5EF4-FFF2-40B4-BE49-F238E27FC236}">
                <a16:creationId xmlns:a16="http://schemas.microsoft.com/office/drawing/2014/main" id="{7873F35A-9472-BF6A-5A89-6B7CFD2D7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2421763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0E04DFDE-8ED6-263C-2949-74554F42D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3412363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2</a:t>
            </a: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396B4134-D279-F629-E29F-37821BB9D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674" y="3321521"/>
            <a:ext cx="11874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 dirty="0"/>
              <a:t>Directory</a:t>
            </a:r>
          </a:p>
        </p:txBody>
      </p:sp>
      <p:sp>
        <p:nvSpPr>
          <p:cNvPr id="32" name="Text Box 17">
            <a:extLst>
              <a:ext uri="{FF2B5EF4-FFF2-40B4-BE49-F238E27FC236}">
                <a16:creationId xmlns:a16="http://schemas.microsoft.com/office/drawing/2014/main" id="{61EE0EFC-CB41-1242-9EB8-8E1D2F59E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562" y="5241163"/>
            <a:ext cx="10445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 dirty="0"/>
              <a:t>Buckets</a:t>
            </a:r>
          </a:p>
        </p:txBody>
      </p:sp>
      <p:sp>
        <p:nvSpPr>
          <p:cNvPr id="33" name="Text Box 19">
            <a:extLst>
              <a:ext uri="{FF2B5EF4-FFF2-40B4-BE49-F238E27FC236}">
                <a16:creationId xmlns:a16="http://schemas.microsoft.com/office/drawing/2014/main" id="{72C4D2E6-1A6B-2DAC-553B-4F7BBA588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190" y="2033941"/>
            <a:ext cx="766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sz="1800" dirty="0">
                <a:solidFill>
                  <a:schemeClr val="accent2"/>
                </a:solidFill>
              </a:rPr>
              <a:t>Local</a:t>
            </a:r>
            <a:br>
              <a:rPr kumimoji="0" lang="en-US" altLang="en-US" sz="1800" dirty="0">
                <a:solidFill>
                  <a:schemeClr val="accent2"/>
                </a:solidFill>
              </a:rPr>
            </a:br>
            <a:r>
              <a:rPr kumimoji="0" lang="en-US" altLang="en-US" sz="1800" dirty="0">
                <a:solidFill>
                  <a:schemeClr val="accent2"/>
                </a:solidFill>
              </a:rPr>
              <a:t>depth</a:t>
            </a:r>
          </a:p>
        </p:txBody>
      </p:sp>
      <p:sp>
        <p:nvSpPr>
          <p:cNvPr id="34" name="Text Box 20">
            <a:extLst>
              <a:ext uri="{FF2B5EF4-FFF2-40B4-BE49-F238E27FC236}">
                <a16:creationId xmlns:a16="http://schemas.microsoft.com/office/drawing/2014/main" id="{86B1A51B-9223-FCE8-1BF1-E91AD679C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9149" y="3334957"/>
            <a:ext cx="8032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FontTx/>
              <a:buNone/>
            </a:pPr>
            <a:r>
              <a:rPr kumimoji="0" lang="en-US" altLang="en-US" sz="1800" dirty="0">
                <a:solidFill>
                  <a:schemeClr val="accent2"/>
                </a:solidFill>
              </a:rPr>
              <a:t>Global</a:t>
            </a:r>
            <a:br>
              <a:rPr kumimoji="0" lang="en-US" altLang="en-US" sz="1800" dirty="0">
                <a:solidFill>
                  <a:schemeClr val="accent2"/>
                </a:solidFill>
              </a:rPr>
            </a:br>
            <a:r>
              <a:rPr kumimoji="0" lang="en-US" altLang="en-US" sz="1800" dirty="0">
                <a:solidFill>
                  <a:schemeClr val="accent2"/>
                </a:solidFill>
              </a:rPr>
              <a:t>depth</a:t>
            </a:r>
            <a:endParaRPr kumimoji="0" lang="en-US" altLang="en-US" sz="1800" dirty="0"/>
          </a:p>
        </p:txBody>
      </p:sp>
      <p:sp>
        <p:nvSpPr>
          <p:cNvPr id="35" name="Line 21">
            <a:extLst>
              <a:ext uri="{FF2B5EF4-FFF2-40B4-BE49-F238E27FC236}">
                <a16:creationId xmlns:a16="http://schemas.microsoft.com/office/drawing/2014/main" id="{C2773974-5595-76E3-61C5-346728782A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5274" y="3634994"/>
            <a:ext cx="304800" cy="152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A77F2E0E-E36F-3064-A094-96DAB2BAF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4402963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00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11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endParaRPr kumimoji="0" lang="en-US" altLang="en-US" dirty="0">
              <a:solidFill>
                <a:schemeClr val="accent2"/>
              </a:solidFill>
              <a:latin typeface="PRESTIGE 12 PITCH BT" panose="02070509030506020304" pitchFamily="49" charset="0"/>
            </a:endParaRPr>
          </a:p>
        </p:txBody>
      </p:sp>
      <p:sp>
        <p:nvSpPr>
          <p:cNvPr id="37" name="Rectangle 12">
            <a:extLst>
              <a:ext uri="{FF2B5EF4-FFF2-40B4-BE49-F238E27FC236}">
                <a16:creationId xmlns:a16="http://schemas.microsoft.com/office/drawing/2014/main" id="{A94812C0-9962-14F1-8974-A2D62E649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4402963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2</a:t>
            </a:r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78241792-023E-C128-44D2-73438CC10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874" y="3714304"/>
            <a:ext cx="1676400" cy="130613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01</a:t>
            </a:r>
            <a:endParaRPr kumimoji="0" lang="en-US" altLang="en-US" dirty="0">
              <a:solidFill>
                <a:schemeClr val="accent2"/>
              </a:solidFill>
              <a:latin typeface="PRESTIGE 12 PITCH BT" panose="02070509030506020304" pitchFamily="49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11</a:t>
            </a:r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F0CA0475-33D1-C8E0-88BC-E7A2E5EB4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874" y="3714304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2</a:t>
            </a:r>
          </a:p>
        </p:txBody>
      </p:sp>
      <p:sp>
        <p:nvSpPr>
          <p:cNvPr id="44" name="Line 14">
            <a:extLst>
              <a:ext uri="{FF2B5EF4-FFF2-40B4-BE49-F238E27FC236}">
                <a16:creationId xmlns:a16="http://schemas.microsoft.com/office/drawing/2014/main" id="{CFAB4FB9-EAA3-92CE-FAF2-BED6A15372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4474" y="2832095"/>
            <a:ext cx="1599054" cy="167661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4">
            <a:extLst>
              <a:ext uri="{FF2B5EF4-FFF2-40B4-BE49-F238E27FC236}">
                <a16:creationId xmlns:a16="http://schemas.microsoft.com/office/drawing/2014/main" id="{CAA29351-C2AC-F938-1A33-95A9BF5F3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4474" y="4769321"/>
            <a:ext cx="1600200" cy="9084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5838FD8-6370-5EB1-92C3-70D814B44F64}"/>
              </a:ext>
            </a:extLst>
          </p:cNvPr>
          <p:cNvSpPr txBox="1"/>
          <p:nvPr/>
        </p:nvSpPr>
        <p:spPr>
          <a:xfrm>
            <a:off x="5875416" y="2952189"/>
            <a:ext cx="827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000</a:t>
            </a:r>
            <a:r>
              <a:rPr lang="en-US" b="1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</a:t>
            </a:r>
            <a:endParaRPr lang="en-US" b="1" dirty="0">
              <a:solidFill>
                <a:schemeClr val="accent2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0F18D24-6DB3-38C4-EC2E-0C2BE72B0BAD}"/>
              </a:ext>
            </a:extLst>
          </p:cNvPr>
          <p:cNvGrpSpPr/>
          <p:nvPr/>
        </p:nvGrpSpPr>
        <p:grpSpPr>
          <a:xfrm>
            <a:off x="4884305" y="2421167"/>
            <a:ext cx="1676400" cy="838200"/>
            <a:chOff x="7029309" y="2413352"/>
            <a:chExt cx="1676400" cy="838200"/>
          </a:xfrm>
        </p:grpSpPr>
        <p:sp>
          <p:nvSpPr>
            <p:cNvPr id="51" name="Rectangle 8">
              <a:extLst>
                <a:ext uri="{FF2B5EF4-FFF2-40B4-BE49-F238E27FC236}">
                  <a16:creationId xmlns:a16="http://schemas.microsoft.com/office/drawing/2014/main" id="{7A9EAFE6-CBB5-5FB8-6DC8-B559FDDFC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1676400" cy="838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11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10</a:t>
              </a:r>
            </a:p>
            <a:p>
              <a:pPr algn="ctr">
                <a:spcBef>
                  <a:spcPct val="0"/>
                </a:spcBef>
              </a:pP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52" name="Rectangle 10">
              <a:extLst>
                <a:ext uri="{FF2B5EF4-FFF2-40B4-BE49-F238E27FC236}">
                  <a16:creationId xmlns:a16="http://schemas.microsoft.com/office/drawing/2014/main" id="{52358098-7E73-04C2-C537-807138B64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304800" cy="3048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2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F4EA4C9-0A5A-9A98-04F3-AFFB64B59816}"/>
              </a:ext>
            </a:extLst>
          </p:cNvPr>
          <p:cNvGrpSpPr/>
          <p:nvPr/>
        </p:nvGrpSpPr>
        <p:grpSpPr>
          <a:xfrm>
            <a:off x="4884674" y="1423533"/>
            <a:ext cx="1676400" cy="838200"/>
            <a:chOff x="7029309" y="2413352"/>
            <a:chExt cx="1676400" cy="838200"/>
          </a:xfrm>
        </p:grpSpPr>
        <p:sp>
          <p:nvSpPr>
            <p:cNvPr id="55" name="Rectangle 8">
              <a:extLst>
                <a:ext uri="{FF2B5EF4-FFF2-40B4-BE49-F238E27FC236}">
                  <a16:creationId xmlns:a16="http://schemas.microsoft.com/office/drawing/2014/main" id="{27514D2A-FFBC-CA58-C6A3-6BBB8FB58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1676400" cy="838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10</a:t>
              </a: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00</a:t>
              </a:r>
            </a:p>
            <a:p>
              <a:pPr algn="ctr">
                <a:spcBef>
                  <a:spcPct val="0"/>
                </a:spcBef>
              </a:pPr>
              <a:r>
                <a:rPr kumimoji="0" lang="en-US" altLang="en-US" b="1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00</a:t>
              </a:r>
              <a:r>
                <a:rPr kumimoji="0" lang="en-US" altLang="en-US" b="1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00</a:t>
              </a:r>
            </a:p>
          </p:txBody>
        </p:sp>
        <p:sp>
          <p:nvSpPr>
            <p:cNvPr id="56" name="Rectangle 10">
              <a:extLst>
                <a:ext uri="{FF2B5EF4-FFF2-40B4-BE49-F238E27FC236}">
                  <a16:creationId xmlns:a16="http://schemas.microsoft.com/office/drawing/2014/main" id="{FDB726E8-F3C9-CCA0-8962-DCC62D2A4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304800" cy="3048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2</a:t>
              </a:r>
            </a:p>
          </p:txBody>
        </p:sp>
      </p:grpSp>
      <p:sp>
        <p:nvSpPr>
          <p:cNvPr id="42" name="Line 14">
            <a:extLst>
              <a:ext uri="{FF2B5EF4-FFF2-40B4-BE49-F238E27FC236}">
                <a16:creationId xmlns:a16="http://schemas.microsoft.com/office/drawing/2014/main" id="{81FBAB87-9FB5-F647-2CDA-A87759A934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4474" y="2832453"/>
            <a:ext cx="1600200" cy="109992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4">
            <a:extLst>
              <a:ext uri="{FF2B5EF4-FFF2-40B4-BE49-F238E27FC236}">
                <a16:creationId xmlns:a16="http://schemas.microsoft.com/office/drawing/2014/main" id="{E4541902-C378-BD6F-91D9-2CB4490F2E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4474" y="3869204"/>
            <a:ext cx="1599054" cy="3672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14">
            <a:extLst>
              <a:ext uri="{FF2B5EF4-FFF2-40B4-BE49-F238E27FC236}">
                <a16:creationId xmlns:a16="http://schemas.microsoft.com/office/drawing/2014/main" id="{7E1EF5CE-7EF7-9B65-0219-91D5EAB922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3327" y="2832094"/>
            <a:ext cx="1602123" cy="167661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21">
            <a:extLst>
              <a:ext uri="{FF2B5EF4-FFF2-40B4-BE49-F238E27FC236}">
                <a16:creationId xmlns:a16="http://schemas.microsoft.com/office/drawing/2014/main" id="{CECCEA14-EC47-5253-E64C-04241E07C5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3414" y="2343868"/>
            <a:ext cx="304800" cy="152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14">
            <a:extLst>
              <a:ext uri="{FF2B5EF4-FFF2-40B4-BE49-F238E27FC236}">
                <a16:creationId xmlns:a16="http://schemas.microsoft.com/office/drawing/2014/main" id="{E84DD4F0-D892-AACC-32B5-884866600C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3328" y="1799519"/>
            <a:ext cx="1600200" cy="21319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6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2" grpId="0" animBg="1"/>
      <p:bldP spid="59" grpId="0" animBg="1"/>
      <p:bldP spid="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>
            <a:extLst>
              <a:ext uri="{FF2B5EF4-FFF2-40B4-BE49-F238E27FC236}">
                <a16:creationId xmlns:a16="http://schemas.microsoft.com/office/drawing/2014/main" id="{2132A784-3C5F-464F-6935-853F948D9BF6}"/>
              </a:ext>
            </a:extLst>
          </p:cNvPr>
          <p:cNvGrpSpPr/>
          <p:nvPr/>
        </p:nvGrpSpPr>
        <p:grpSpPr>
          <a:xfrm>
            <a:off x="4884305" y="2421167"/>
            <a:ext cx="1676400" cy="838200"/>
            <a:chOff x="7029309" y="2413352"/>
            <a:chExt cx="1676400" cy="838200"/>
          </a:xfrm>
        </p:grpSpPr>
        <p:sp>
          <p:nvSpPr>
            <p:cNvPr id="58" name="Rectangle 8">
              <a:extLst>
                <a:ext uri="{FF2B5EF4-FFF2-40B4-BE49-F238E27FC236}">
                  <a16:creationId xmlns:a16="http://schemas.microsoft.com/office/drawing/2014/main" id="{5B2AE101-9EAD-BDCA-5C52-903E9AFF6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1676400" cy="838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11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10</a:t>
              </a:r>
            </a:p>
            <a:p>
              <a:pPr algn="ctr">
                <a:spcBef>
                  <a:spcPct val="0"/>
                </a:spcBef>
              </a:pP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59" name="Rectangle 10">
              <a:extLst>
                <a:ext uri="{FF2B5EF4-FFF2-40B4-BE49-F238E27FC236}">
                  <a16:creationId xmlns:a16="http://schemas.microsoft.com/office/drawing/2014/main" id="{210783FF-84EC-0726-9F7F-62C06E04D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304800" cy="3048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2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14069F3-288B-7EED-6F6D-5FB2DDE93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Extensible hashing example - 5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38245-CC8D-6AC4-2376-49BAF3BAE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12</a:t>
            </a:fld>
            <a:endParaRPr lang="en-US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294287DC-C93A-B022-F0C5-CD00F18E4B8A}"/>
              </a:ext>
            </a:extLst>
          </p:cNvPr>
          <p:cNvSpPr/>
          <p:nvPr/>
        </p:nvSpPr>
        <p:spPr>
          <a:xfrm>
            <a:off x="4700082" y="3332080"/>
            <a:ext cx="2042147" cy="1995232"/>
          </a:xfrm>
          <a:prstGeom prst="roundRect">
            <a:avLst>
              <a:gd name="adj" fmla="val 7339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9">
            <a:extLst>
              <a:ext uri="{FF2B5EF4-FFF2-40B4-BE49-F238E27FC236}">
                <a16:creationId xmlns:a16="http://schemas.microsoft.com/office/drawing/2014/main" id="{D36BA19A-FD3D-2735-AE8B-966137786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3412363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kumimoji="0" lang="en-US" altLang="en-US" dirty="0">
                <a:latin typeface="PRESTIGE 12 PITCH BT" panose="02070509030506020304" pitchFamily="49" charset="0"/>
              </a:rPr>
              <a:t>10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01</a:t>
            </a:r>
            <a:br>
              <a:rPr kumimoji="0" lang="en-US" altLang="en-US" dirty="0">
                <a:latin typeface="PRESTIGE 12 PITCH BT" panose="02070509030506020304" pitchFamily="49" charset="0"/>
              </a:rPr>
            </a:br>
            <a:r>
              <a:rPr kumimoji="0" lang="en-US" altLang="en-US" dirty="0">
                <a:latin typeface="PRESTIGE 12 PITCH BT" panose="02070509030506020304" pitchFamily="49" charset="0"/>
              </a:rPr>
              <a:t>01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01</a:t>
            </a: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BC41A652-805E-204D-E936-889D1B078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3412363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2</a:t>
            </a:r>
          </a:p>
        </p:txBody>
      </p:sp>
      <p:sp>
        <p:nvSpPr>
          <p:cNvPr id="45" name="Text Box 16">
            <a:extLst>
              <a:ext uri="{FF2B5EF4-FFF2-40B4-BE49-F238E27FC236}">
                <a16:creationId xmlns:a16="http://schemas.microsoft.com/office/drawing/2014/main" id="{2EE3D9CD-AEA4-FC0C-56C6-BDD8BA940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674" y="3321521"/>
            <a:ext cx="11874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 dirty="0"/>
              <a:t>Directory</a:t>
            </a:r>
          </a:p>
        </p:txBody>
      </p:sp>
      <p:sp>
        <p:nvSpPr>
          <p:cNvPr id="46" name="Text Box 17">
            <a:extLst>
              <a:ext uri="{FF2B5EF4-FFF2-40B4-BE49-F238E27FC236}">
                <a16:creationId xmlns:a16="http://schemas.microsoft.com/office/drawing/2014/main" id="{B6CC9D2E-6028-8788-FEF0-31D11E2D4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562" y="1047164"/>
            <a:ext cx="10445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 dirty="0"/>
              <a:t>Buckets</a:t>
            </a:r>
          </a:p>
        </p:txBody>
      </p:sp>
      <p:sp>
        <p:nvSpPr>
          <p:cNvPr id="47" name="Text Box 19">
            <a:extLst>
              <a:ext uri="{FF2B5EF4-FFF2-40B4-BE49-F238E27FC236}">
                <a16:creationId xmlns:a16="http://schemas.microsoft.com/office/drawing/2014/main" id="{708BF428-9431-4E6B-3AA6-FADA93B2C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190" y="1061629"/>
            <a:ext cx="766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sz="1800" dirty="0">
                <a:solidFill>
                  <a:schemeClr val="accent2"/>
                </a:solidFill>
              </a:rPr>
              <a:t>Local</a:t>
            </a:r>
            <a:br>
              <a:rPr kumimoji="0" lang="en-US" altLang="en-US" sz="1800" dirty="0">
                <a:solidFill>
                  <a:schemeClr val="accent2"/>
                </a:solidFill>
              </a:rPr>
            </a:br>
            <a:r>
              <a:rPr kumimoji="0" lang="en-US" altLang="en-US" sz="1800" dirty="0">
                <a:solidFill>
                  <a:schemeClr val="accent2"/>
                </a:solidFill>
              </a:rPr>
              <a:t>depth</a:t>
            </a:r>
          </a:p>
        </p:txBody>
      </p:sp>
      <p:sp>
        <p:nvSpPr>
          <p:cNvPr id="48" name="Text Box 20">
            <a:extLst>
              <a:ext uri="{FF2B5EF4-FFF2-40B4-BE49-F238E27FC236}">
                <a16:creationId xmlns:a16="http://schemas.microsoft.com/office/drawing/2014/main" id="{A41671B9-EE44-166C-EE61-509AADC4E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9149" y="3334957"/>
            <a:ext cx="8032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FontTx/>
              <a:buNone/>
            </a:pPr>
            <a:r>
              <a:rPr kumimoji="0" lang="en-US" altLang="en-US" sz="1800" dirty="0">
                <a:solidFill>
                  <a:schemeClr val="accent2"/>
                </a:solidFill>
              </a:rPr>
              <a:t>Global</a:t>
            </a:r>
            <a:br>
              <a:rPr kumimoji="0" lang="en-US" altLang="en-US" sz="1800" dirty="0">
                <a:solidFill>
                  <a:schemeClr val="accent2"/>
                </a:solidFill>
              </a:rPr>
            </a:br>
            <a:r>
              <a:rPr kumimoji="0" lang="en-US" altLang="en-US" sz="1800" dirty="0">
                <a:solidFill>
                  <a:schemeClr val="accent2"/>
                </a:solidFill>
              </a:rPr>
              <a:t>depth</a:t>
            </a:r>
            <a:endParaRPr kumimoji="0" lang="en-US" altLang="en-US" sz="1800" dirty="0"/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12C10B9D-283C-A11D-22DF-ED64870BF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4402963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00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11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endParaRPr kumimoji="0" lang="en-US" altLang="en-US" dirty="0">
              <a:solidFill>
                <a:schemeClr val="accent2"/>
              </a:solidFill>
              <a:latin typeface="PRESTIGE 12 PITCH BT" panose="02070509030506020304" pitchFamily="49" charset="0"/>
            </a:endParaRPr>
          </a:p>
        </p:txBody>
      </p:sp>
      <p:sp>
        <p:nvSpPr>
          <p:cNvPr id="51" name="Rectangle 12">
            <a:extLst>
              <a:ext uri="{FF2B5EF4-FFF2-40B4-BE49-F238E27FC236}">
                <a16:creationId xmlns:a16="http://schemas.microsoft.com/office/drawing/2014/main" id="{5C9AFB77-07DE-82D2-0F3D-395ED5898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4402963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2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8F4E64C-164F-8229-86E4-D68EE1EADE83}"/>
              </a:ext>
            </a:extLst>
          </p:cNvPr>
          <p:cNvGrpSpPr/>
          <p:nvPr/>
        </p:nvGrpSpPr>
        <p:grpSpPr>
          <a:xfrm>
            <a:off x="4884674" y="1423533"/>
            <a:ext cx="1676400" cy="838200"/>
            <a:chOff x="7029309" y="2413352"/>
            <a:chExt cx="1676400" cy="838200"/>
          </a:xfrm>
        </p:grpSpPr>
        <p:sp>
          <p:nvSpPr>
            <p:cNvPr id="61" name="Rectangle 8">
              <a:extLst>
                <a:ext uri="{FF2B5EF4-FFF2-40B4-BE49-F238E27FC236}">
                  <a16:creationId xmlns:a16="http://schemas.microsoft.com/office/drawing/2014/main" id="{84E78EF3-84D6-070E-1269-7AA6655AA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1676400" cy="838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10</a:t>
              </a: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00</a:t>
              </a:r>
            </a:p>
            <a:p>
              <a:pPr algn="ctr">
                <a:spcBef>
                  <a:spcPct val="0"/>
                </a:spcBef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00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00</a:t>
              </a:r>
            </a:p>
          </p:txBody>
        </p:sp>
        <p:sp>
          <p:nvSpPr>
            <p:cNvPr id="62" name="Rectangle 10">
              <a:extLst>
                <a:ext uri="{FF2B5EF4-FFF2-40B4-BE49-F238E27FC236}">
                  <a16:creationId xmlns:a16="http://schemas.microsoft.com/office/drawing/2014/main" id="{9179A98C-0854-6314-0A64-E06B6DAA5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304800" cy="3048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2</a:t>
              </a:r>
            </a:p>
          </p:txBody>
        </p:sp>
      </p:grpSp>
      <p:sp>
        <p:nvSpPr>
          <p:cNvPr id="66" name="Line 21">
            <a:extLst>
              <a:ext uri="{FF2B5EF4-FFF2-40B4-BE49-F238E27FC236}">
                <a16:creationId xmlns:a16="http://schemas.microsoft.com/office/drawing/2014/main" id="{5D6FE510-CD4B-C2E1-A44F-E1F93A2FE6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3414" y="1371556"/>
            <a:ext cx="304800" cy="152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5B5F6DA-184A-25A0-3C67-7F6D101F968E}"/>
              </a:ext>
            </a:extLst>
          </p:cNvPr>
          <p:cNvGrpSpPr/>
          <p:nvPr/>
        </p:nvGrpSpPr>
        <p:grpSpPr>
          <a:xfrm>
            <a:off x="2293874" y="1799519"/>
            <a:ext cx="2590800" cy="3220918"/>
            <a:chOff x="2293874" y="1799519"/>
            <a:chExt cx="2590800" cy="3220918"/>
          </a:xfrm>
        </p:grpSpPr>
        <p:sp>
          <p:nvSpPr>
            <p:cNvPr id="52" name="Rectangle 7">
              <a:extLst>
                <a:ext uri="{FF2B5EF4-FFF2-40B4-BE49-F238E27FC236}">
                  <a16:creationId xmlns:a16="http://schemas.microsoft.com/office/drawing/2014/main" id="{194118E7-7CC7-1BC5-B983-F0A5E4774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874" y="3714304"/>
              <a:ext cx="1676400" cy="130613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00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01</a:t>
              </a:r>
              <a:endPara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10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11</a:t>
              </a:r>
            </a:p>
          </p:txBody>
        </p:sp>
        <p:sp>
          <p:nvSpPr>
            <p:cNvPr id="53" name="Rectangle 13">
              <a:extLst>
                <a:ext uri="{FF2B5EF4-FFF2-40B4-BE49-F238E27FC236}">
                  <a16:creationId xmlns:a16="http://schemas.microsoft.com/office/drawing/2014/main" id="{CAF28677-5FAC-F25F-A1A3-60FDEE753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874" y="3714304"/>
              <a:ext cx="304800" cy="3048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2</a:t>
              </a:r>
            </a:p>
          </p:txBody>
        </p:sp>
        <p:sp>
          <p:nvSpPr>
            <p:cNvPr id="54" name="Line 14">
              <a:extLst>
                <a:ext uri="{FF2B5EF4-FFF2-40B4-BE49-F238E27FC236}">
                  <a16:creationId xmlns:a16="http://schemas.microsoft.com/office/drawing/2014/main" id="{7F1D6B35-6599-A3CB-0E7E-AA71C99B8C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84474" y="2832095"/>
              <a:ext cx="1599054" cy="167661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14">
              <a:extLst>
                <a:ext uri="{FF2B5EF4-FFF2-40B4-BE49-F238E27FC236}">
                  <a16:creationId xmlns:a16="http://schemas.microsoft.com/office/drawing/2014/main" id="{1FB897E9-CA5D-FC96-0052-B094FF7C86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4474" y="4769321"/>
              <a:ext cx="1600200" cy="908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4">
              <a:extLst>
                <a:ext uri="{FF2B5EF4-FFF2-40B4-BE49-F238E27FC236}">
                  <a16:creationId xmlns:a16="http://schemas.microsoft.com/office/drawing/2014/main" id="{164AA886-8143-1E74-B558-B0F7161B93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84474" y="3869204"/>
              <a:ext cx="1599054" cy="3672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4">
              <a:extLst>
                <a:ext uri="{FF2B5EF4-FFF2-40B4-BE49-F238E27FC236}">
                  <a16:creationId xmlns:a16="http://schemas.microsoft.com/office/drawing/2014/main" id="{B4657231-DAF2-EC1A-E053-DDE51539E0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83328" y="1799519"/>
              <a:ext cx="1600200" cy="21319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" name="Content Placeholder 2">
            <a:extLst>
              <a:ext uri="{FF2B5EF4-FFF2-40B4-BE49-F238E27FC236}">
                <a16:creationId xmlns:a16="http://schemas.microsoft.com/office/drawing/2014/main" id="{100BC485-1AB7-A79B-A91A-2E18C538F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336" y="1456854"/>
            <a:ext cx="3627938" cy="1600859"/>
          </a:xfrm>
        </p:spPr>
        <p:txBody>
          <a:bodyPr/>
          <a:lstStyle/>
          <a:p>
            <a:r>
              <a:rPr lang="en-US" dirty="0"/>
              <a:t>Insert </a:t>
            </a:r>
            <a:r>
              <a:rPr lang="en-US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0001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(split +</a:t>
            </a:r>
            <a:br>
              <a:rPr lang="en-US" dirty="0"/>
            </a:br>
            <a:r>
              <a:rPr lang="en-US" dirty="0"/>
              <a:t> directory doubling) </a:t>
            </a:r>
          </a:p>
          <a:p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248EC1C-6362-586C-60A7-EAE01C140F7B}"/>
              </a:ext>
            </a:extLst>
          </p:cNvPr>
          <p:cNvSpPr txBox="1"/>
          <p:nvPr/>
        </p:nvSpPr>
        <p:spPr>
          <a:xfrm>
            <a:off x="5874128" y="3921485"/>
            <a:ext cx="9130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0001</a:t>
            </a:r>
            <a:endParaRPr lang="en-US" dirty="0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1505AC79-A8F6-1DA8-1105-EE8A68450023}"/>
              </a:ext>
            </a:extLst>
          </p:cNvPr>
          <p:cNvGrpSpPr/>
          <p:nvPr/>
        </p:nvGrpSpPr>
        <p:grpSpPr>
          <a:xfrm>
            <a:off x="4883528" y="5400238"/>
            <a:ext cx="1676400" cy="838200"/>
            <a:chOff x="7029309" y="2413352"/>
            <a:chExt cx="1676400" cy="838200"/>
          </a:xfrm>
        </p:grpSpPr>
        <p:sp>
          <p:nvSpPr>
            <p:cNvPr id="73" name="Rectangle 8">
              <a:extLst>
                <a:ext uri="{FF2B5EF4-FFF2-40B4-BE49-F238E27FC236}">
                  <a16:creationId xmlns:a16="http://schemas.microsoft.com/office/drawing/2014/main" id="{D231FF70-A596-FD26-A301-DC3A92038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1676400" cy="838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00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11</a:t>
              </a:r>
            </a:p>
            <a:p>
              <a:pPr algn="ctr">
                <a:spcBef>
                  <a:spcPct val="0"/>
                </a:spcBef>
              </a:pP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74" name="Rectangle 10">
              <a:extLst>
                <a:ext uri="{FF2B5EF4-FFF2-40B4-BE49-F238E27FC236}">
                  <a16:creationId xmlns:a16="http://schemas.microsoft.com/office/drawing/2014/main" id="{8451433B-79C5-444D-61EF-98C903D0F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304800" cy="3048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2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AA0FEFA-63A2-97E5-A993-33F181F3109B}"/>
              </a:ext>
            </a:extLst>
          </p:cNvPr>
          <p:cNvGrpSpPr/>
          <p:nvPr/>
        </p:nvGrpSpPr>
        <p:grpSpPr>
          <a:xfrm>
            <a:off x="4883528" y="3412363"/>
            <a:ext cx="1676400" cy="838200"/>
            <a:chOff x="7029309" y="2413352"/>
            <a:chExt cx="1676400" cy="838200"/>
          </a:xfrm>
        </p:grpSpPr>
        <p:sp>
          <p:nvSpPr>
            <p:cNvPr id="76" name="Rectangle 8">
              <a:extLst>
                <a:ext uri="{FF2B5EF4-FFF2-40B4-BE49-F238E27FC236}">
                  <a16:creationId xmlns:a16="http://schemas.microsoft.com/office/drawing/2014/main" id="{9BE2C871-2C0D-066A-4D86-D8724B268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1676400" cy="838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altLang="en-US" dirty="0">
                  <a:latin typeface="PRESTIGE 12 PITCH BT" panose="02070509030506020304" pitchFamily="49" charset="0"/>
                </a:rPr>
                <a:t>1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</a:t>
              </a: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</a:t>
              </a:r>
            </a:p>
            <a:p>
              <a:pPr algn="ctr">
                <a:spcBef>
                  <a:spcPct val="0"/>
                </a:spcBef>
              </a:pPr>
              <a:r>
                <a:rPr kumimoji="0" lang="en-US" altLang="en-US" b="1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0</a:t>
              </a:r>
              <a:r>
                <a:rPr kumimoji="0" lang="en-US" altLang="en-US" b="1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001</a:t>
              </a:r>
              <a:endParaRPr lang="en-US" b="1" dirty="0">
                <a:solidFill>
                  <a:schemeClr val="accent2"/>
                </a:solidFill>
              </a:endParaRPr>
            </a:p>
          </p:txBody>
        </p:sp>
        <p:sp>
          <p:nvSpPr>
            <p:cNvPr id="77" name="Rectangle 10">
              <a:extLst>
                <a:ext uri="{FF2B5EF4-FFF2-40B4-BE49-F238E27FC236}">
                  <a16:creationId xmlns:a16="http://schemas.microsoft.com/office/drawing/2014/main" id="{1B702FBC-98EB-37CF-AF03-01EF625CD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304800" cy="3048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3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2D5700B-BF84-EAC0-292A-FE84D590CB3C}"/>
              </a:ext>
            </a:extLst>
          </p:cNvPr>
          <p:cNvGrpSpPr/>
          <p:nvPr/>
        </p:nvGrpSpPr>
        <p:grpSpPr>
          <a:xfrm>
            <a:off x="4883528" y="4406856"/>
            <a:ext cx="1676400" cy="838200"/>
            <a:chOff x="7029309" y="2413352"/>
            <a:chExt cx="1676400" cy="838200"/>
          </a:xfrm>
        </p:grpSpPr>
        <p:sp>
          <p:nvSpPr>
            <p:cNvPr id="79" name="Rectangle 8">
              <a:extLst>
                <a:ext uri="{FF2B5EF4-FFF2-40B4-BE49-F238E27FC236}">
                  <a16:creationId xmlns:a16="http://schemas.microsoft.com/office/drawing/2014/main" id="{8963C962-1644-1929-E7F6-D8D05E264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1676400" cy="838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altLang="en-US" dirty="0">
                  <a:latin typeface="PRESTIGE 12 PITCH BT" panose="02070509030506020304" pitchFamily="49" charset="0"/>
                </a:rPr>
                <a:t>0</a:t>
              </a: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10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</a:t>
              </a:r>
              <a:b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</a:br>
              <a:endPara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80" name="Rectangle 10">
              <a:extLst>
                <a:ext uri="{FF2B5EF4-FFF2-40B4-BE49-F238E27FC236}">
                  <a16:creationId xmlns:a16="http://schemas.microsoft.com/office/drawing/2014/main" id="{BC87C88B-248A-4675-F988-796ECA911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304800" cy="3048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3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3977767B-33E7-5DE6-7543-BAE26246DB0E}"/>
              </a:ext>
            </a:extLst>
          </p:cNvPr>
          <p:cNvGrpSpPr/>
          <p:nvPr/>
        </p:nvGrpSpPr>
        <p:grpSpPr>
          <a:xfrm>
            <a:off x="2292423" y="1793757"/>
            <a:ext cx="2603861" cy="4279329"/>
            <a:chOff x="2292006" y="1804533"/>
            <a:chExt cx="2603861" cy="4279329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5BDD088E-C37A-DA21-D8B3-9D4B1DC43541}"/>
                </a:ext>
              </a:extLst>
            </p:cNvPr>
            <p:cNvGrpSpPr/>
            <p:nvPr/>
          </p:nvGrpSpPr>
          <p:grpSpPr>
            <a:xfrm>
              <a:off x="2292006" y="3711194"/>
              <a:ext cx="1676400" cy="2372668"/>
              <a:chOff x="-135820" y="3981069"/>
              <a:chExt cx="1676400" cy="2372668"/>
            </a:xfrm>
            <a:solidFill>
              <a:schemeClr val="bg1"/>
            </a:solidFill>
          </p:grpSpPr>
          <p:sp>
            <p:nvSpPr>
              <p:cNvPr id="37" name="Rectangle 7">
                <a:extLst>
                  <a:ext uri="{FF2B5EF4-FFF2-40B4-BE49-F238E27FC236}">
                    <a16:creationId xmlns:a16="http://schemas.microsoft.com/office/drawing/2014/main" id="{6B9146A1-B515-3721-E429-064CE16F38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35820" y="3981069"/>
                <a:ext cx="1676400" cy="237266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  <a:latin typeface="PRESTIGE 12 PITCH BT" panose="02070509030506020304" pitchFamily="49" charset="0"/>
                  </a:rPr>
                  <a:t>0</a:t>
                </a:r>
                <a:r>
                  <a:rPr kumimoji="0" lang="en-US" altLang="en-US" dirty="0">
                    <a:solidFill>
                      <a:schemeClr val="accent2"/>
                    </a:solidFill>
                    <a:latin typeface="PRESTIGE 12 PITCH BT" panose="02070509030506020304" pitchFamily="49" charset="0"/>
                  </a:rPr>
                  <a:t>00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  <a:latin typeface="PRESTIGE 12 PITCH BT" panose="02070509030506020304" pitchFamily="49" charset="0"/>
                  </a:rPr>
                  <a:t>001</a:t>
                </a:r>
                <a:endPara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  <a:latin typeface="PRESTIGE 12 PITCH BT" panose="02070509030506020304" pitchFamily="49" charset="0"/>
                  </a:rPr>
                  <a:t>010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  <a:latin typeface="PRESTIGE 12 PITCH BT" panose="02070509030506020304" pitchFamily="49" charset="0"/>
                  </a:rPr>
                  <a:t>0</a:t>
                </a:r>
                <a:r>
                  <a:rPr kumimoji="0" lang="en-US" altLang="en-US" dirty="0">
                    <a:solidFill>
                      <a:schemeClr val="accent2"/>
                    </a:solidFill>
                    <a:latin typeface="PRESTIGE 12 PITCH BT" panose="02070509030506020304" pitchFamily="49" charset="0"/>
                  </a:rPr>
                  <a:t>11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  <a:latin typeface="PRESTIGE 12 PITCH BT" panose="02070509030506020304" pitchFamily="49" charset="0"/>
                  </a:rPr>
                  <a:t>100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kumimoji="0" lang="en-US" altLang="en-US" dirty="0">
                    <a:solidFill>
                      <a:schemeClr val="accent2"/>
                    </a:solidFill>
                    <a:latin typeface="PRESTIGE 12 PITCH BT" panose="02070509030506020304" pitchFamily="49" charset="0"/>
                  </a:rPr>
                  <a:t>101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  <a:latin typeface="PRESTIGE 12 PITCH BT" panose="02070509030506020304" pitchFamily="49" charset="0"/>
                  </a:rPr>
                  <a:t>110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kumimoji="0" lang="en-US" altLang="en-US" dirty="0">
                    <a:solidFill>
                      <a:schemeClr val="accent2"/>
                    </a:solidFill>
                    <a:latin typeface="PRESTIGE 12 PITCH BT" panose="02070509030506020304" pitchFamily="49" charset="0"/>
                  </a:rPr>
                  <a:t>111</a:t>
                </a:r>
              </a:p>
            </p:txBody>
          </p:sp>
          <p:sp>
            <p:nvSpPr>
              <p:cNvPr id="38" name="Rectangle 13">
                <a:extLst>
                  <a:ext uri="{FF2B5EF4-FFF2-40B4-BE49-F238E27FC236}">
                    <a16:creationId xmlns:a16="http://schemas.microsoft.com/office/drawing/2014/main" id="{1CEFCC05-6124-71C9-4197-5560FC2102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35820" y="3981069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dirty="0">
                    <a:solidFill>
                      <a:srgbClr val="FF0000"/>
                    </a:solidFill>
                    <a:latin typeface="PRESTIGE 12 PITCH BT" panose="02070509030506020304" pitchFamily="49" charset="0"/>
                  </a:rPr>
                  <a:t>3</a:t>
                </a:r>
                <a:endParaRPr kumimoji="0" lang="en-US" altLang="en-US" dirty="0">
                  <a:solidFill>
                    <a:srgbClr val="FF0000"/>
                  </a:solidFill>
                  <a:latin typeface="PRESTIGE 12 PITCH BT" panose="02070509030506020304" pitchFamily="49" charset="0"/>
                </a:endParaRPr>
              </a:p>
            </p:txBody>
          </p:sp>
        </p:grpSp>
        <p:sp>
          <p:nvSpPr>
            <p:cNvPr id="82" name="Line 14">
              <a:extLst>
                <a:ext uri="{FF2B5EF4-FFF2-40B4-BE49-F238E27FC236}">
                  <a16:creationId xmlns:a16="http://schemas.microsoft.com/office/drawing/2014/main" id="{426E2810-D703-5E45-C24B-ED88D0FE40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1752" y="4742919"/>
              <a:ext cx="1530609" cy="10908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14">
              <a:extLst>
                <a:ext uri="{FF2B5EF4-FFF2-40B4-BE49-F238E27FC236}">
                  <a16:creationId xmlns:a16="http://schemas.microsoft.com/office/drawing/2014/main" id="{8F324134-B4AE-7E99-39B5-A778BCE056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9646" y="5827297"/>
              <a:ext cx="1532717" cy="64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14">
              <a:extLst>
                <a:ext uri="{FF2B5EF4-FFF2-40B4-BE49-F238E27FC236}">
                  <a16:creationId xmlns:a16="http://schemas.microsoft.com/office/drawing/2014/main" id="{3B5DA18B-A4B1-62E5-9039-AB87D8FC5C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56316" y="1804533"/>
              <a:ext cx="1526047" cy="20789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14">
              <a:extLst>
                <a:ext uri="{FF2B5EF4-FFF2-40B4-BE49-F238E27FC236}">
                  <a16:creationId xmlns:a16="http://schemas.microsoft.com/office/drawing/2014/main" id="{26A9636D-C27D-81A6-94AA-F0E4412A4D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52980" y="1819887"/>
              <a:ext cx="1526047" cy="32007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4">
              <a:extLst>
                <a:ext uri="{FF2B5EF4-FFF2-40B4-BE49-F238E27FC236}">
                  <a16:creationId xmlns:a16="http://schemas.microsoft.com/office/drawing/2014/main" id="{193B30E3-CA95-63B7-09FA-02750C752A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59732" y="3858660"/>
              <a:ext cx="1532720" cy="35222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4">
              <a:extLst>
                <a:ext uri="{FF2B5EF4-FFF2-40B4-BE49-F238E27FC236}">
                  <a16:creationId xmlns:a16="http://schemas.microsoft.com/office/drawing/2014/main" id="{E2324D73-2D28-2A27-BD63-A01C741D5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56316" y="4869554"/>
              <a:ext cx="1518599" cy="43054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4">
              <a:extLst>
                <a:ext uri="{FF2B5EF4-FFF2-40B4-BE49-F238E27FC236}">
                  <a16:creationId xmlns:a16="http://schemas.microsoft.com/office/drawing/2014/main" id="{4D8AE425-71E6-6605-2518-5EAEF97B0F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9646" y="2832329"/>
              <a:ext cx="1532715" cy="162629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4">
              <a:extLst>
                <a:ext uri="{FF2B5EF4-FFF2-40B4-BE49-F238E27FC236}">
                  <a16:creationId xmlns:a16="http://schemas.microsoft.com/office/drawing/2014/main" id="{20421373-3EDE-5A52-BEFE-82EF23CBFD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51752" y="2832329"/>
              <a:ext cx="1544115" cy="27342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" name="Line 21">
            <a:extLst>
              <a:ext uri="{FF2B5EF4-FFF2-40B4-BE49-F238E27FC236}">
                <a16:creationId xmlns:a16="http://schemas.microsoft.com/office/drawing/2014/main" id="{6A533171-9AED-0A72-3A49-4E04E22A40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5274" y="3634994"/>
            <a:ext cx="304800" cy="152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4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BF633-CE70-A8C5-6671-D39B82E57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Extensible hashing – deletions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D4566-7A6D-7F78-2069-FBC3DE8DE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0" lang="en-US" altLang="en-US" dirty="0"/>
              <a:t>Just the reverse of insertions</a:t>
            </a:r>
          </a:p>
          <a:p>
            <a:r>
              <a:rPr lang="en-US" dirty="0"/>
              <a:t>If the bucket becomes too empty:</a:t>
            </a:r>
          </a:p>
          <a:p>
            <a:pPr lvl="1"/>
            <a:r>
              <a:rPr lang="en-US" dirty="0"/>
              <a:t>Merge with “sibling” (differing only on the leading bit)</a:t>
            </a:r>
          </a:p>
          <a:p>
            <a:pPr lvl="2"/>
            <a:r>
              <a:rPr lang="en-US" dirty="0"/>
              <a:t>Adjust any pointer from the directory as needed</a:t>
            </a:r>
          </a:p>
          <a:p>
            <a:pPr lvl="1"/>
            <a:r>
              <a:rPr kumimoji="0" lang="en-US" altLang="en-US" dirty="0"/>
              <a:t>– – local depth</a:t>
            </a:r>
          </a:p>
          <a:p>
            <a:pPr lvl="1"/>
            <a:r>
              <a:rPr lang="en-US" dirty="0"/>
              <a:t>If possible, – – global depth and half the directory</a:t>
            </a:r>
          </a:p>
          <a:p>
            <a:pPr lvl="2"/>
            <a:r>
              <a:rPr lang="en-US" dirty="0"/>
              <a:t>Invariant: global depth = max of all local depths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8F798-D034-4E79-EC98-503A6FF30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72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BCB44-649D-61E2-E0CD-CC0A7C4D5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extensible hashing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06969-7C76-9427-2813-62F1503F4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Pros:</a:t>
            </a:r>
          </a:p>
          <a:p>
            <a:r>
              <a:rPr lang="en-US" dirty="0"/>
              <a:t>Handles growing/shrinking indexes</a:t>
            </a:r>
          </a:p>
          <a:p>
            <a:r>
              <a:rPr lang="en-US" dirty="0"/>
              <a:t>No full reorganization</a:t>
            </a:r>
          </a:p>
          <a:p>
            <a:pPr marL="0" indent="0">
              <a:buNone/>
            </a:pPr>
            <a:r>
              <a:rPr lang="en-US" dirty="0"/>
              <a:t>Cons:</a:t>
            </a:r>
          </a:p>
          <a:p>
            <a:r>
              <a:rPr lang="en-US" dirty="0"/>
              <a:t>One more level of indirection through the directory</a:t>
            </a:r>
          </a:p>
          <a:p>
            <a:r>
              <a:rPr lang="en-US" dirty="0"/>
              <a:t>Directory size still doubles/halves</a:t>
            </a:r>
          </a:p>
          <a:p>
            <a:r>
              <a:rPr lang="en-US" dirty="0"/>
              <a:t>There are cases when doubling may not be enough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BA75E3-F642-6D94-13B0-25D386CD3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14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55FC7C2-492A-3180-4AE8-A431248E5C3D}"/>
              </a:ext>
            </a:extLst>
          </p:cNvPr>
          <p:cNvGrpSpPr/>
          <p:nvPr/>
        </p:nvGrpSpPr>
        <p:grpSpPr>
          <a:xfrm>
            <a:off x="2094608" y="5401146"/>
            <a:ext cx="1676400" cy="838200"/>
            <a:chOff x="7029309" y="2413352"/>
            <a:chExt cx="1676400" cy="838200"/>
          </a:xfrm>
        </p:grpSpPr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60AE04BC-A61F-ABE3-8A63-CE8BB21A6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1676400" cy="838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r">
                <a:spcBef>
                  <a:spcPct val="0"/>
                </a:spcBef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1011000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11</a:t>
              </a:r>
            </a:p>
            <a:p>
              <a:pPr algn="r">
                <a:spcBef>
                  <a:spcPct val="0"/>
                </a:spcBef>
              </a:pPr>
              <a:r>
                <a:rPr lang="en-US" dirty="0">
                  <a:latin typeface="PRESTIGE 12 PITCH BT" panose="02070509030506020304" pitchFamily="49" charset="0"/>
                </a:rPr>
                <a:t>0100000</a:t>
              </a:r>
              <a:r>
                <a:rPr 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11</a:t>
              </a:r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EA0C9A1A-A5EE-8A31-FD79-299BBD59C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309" y="2413352"/>
              <a:ext cx="304800" cy="3048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2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EADB2B3-012A-28AA-7052-6730DA663AB9}"/>
              </a:ext>
            </a:extLst>
          </p:cNvPr>
          <p:cNvSpPr txBox="1"/>
          <p:nvPr/>
        </p:nvSpPr>
        <p:spPr>
          <a:xfrm>
            <a:off x="2333560" y="5216480"/>
            <a:ext cx="1485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1011000</a:t>
            </a:r>
            <a:r>
              <a:rPr kumimoji="0" lang="en-US" altLang="en-US" b="1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9432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2F9DA-4ECB-D25C-5232-709112132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hashing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0A683-2F85-9EAF-BB96-630DD4109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extra indirection through a directory</a:t>
            </a:r>
          </a:p>
          <a:p>
            <a:pPr lvl="1"/>
            <a:r>
              <a:rPr lang="en-US" dirty="0"/>
              <a:t>Fix the splitting/growth order</a:t>
            </a:r>
          </a:p>
          <a:p>
            <a:pPr lvl="1"/>
            <a:r>
              <a:rPr lang="en-US" dirty="0"/>
              <a:t>Use some extra math to figure out the right bucket</a:t>
            </a:r>
          </a:p>
          <a:p>
            <a:r>
              <a:rPr lang="en-US" dirty="0"/>
              <a:t>Grow only when utilization </a:t>
            </a:r>
            <a:r>
              <a:rPr lang="en-US" sz="2400" dirty="0">
                <a:solidFill>
                  <a:schemeClr val="accent6"/>
                </a:solidFill>
              </a:rPr>
              <a:t>(avg. # entries per bucket  / max # entries per block) </a:t>
            </a:r>
            <a:r>
              <a:rPr lang="en-US" dirty="0"/>
              <a:t>exceeds a given threshold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2CE1F-70BC-29B9-55A6-B1580BA4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736194F-2E3F-DAD7-6FD4-796DF912C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183" y="5500522"/>
            <a:ext cx="1676400" cy="55634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00</a:t>
            </a:r>
            <a:r>
              <a:rPr lang="en-US" altLang="en-US" dirty="0">
                <a:latin typeface="PRESTIGE 12 PITCH BT" panose="02070509030506020304" pitchFamily="49" charset="0"/>
              </a:rPr>
              <a:t>0</a:t>
            </a:r>
            <a:r>
              <a:rPr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r>
              <a:rPr kumimoji="0" lang="en-US" altLang="en-US" dirty="0">
                <a:latin typeface="PRESTIGE 12 PITCH BT" panose="02070509030506020304" pitchFamily="49" charset="0"/>
              </a:rPr>
              <a:t>101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F915E23-9F08-E490-CB40-B02ABE95B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2291" y="5500522"/>
            <a:ext cx="1676400" cy="55634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111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endParaRPr kumimoji="0" lang="en-US" altLang="en-US" b="1" dirty="0">
              <a:solidFill>
                <a:schemeClr val="accent2"/>
              </a:solidFill>
              <a:latin typeface="PRESTIGE 12 PITCH BT" panose="020705090305060203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0280DDA-1892-B592-E45D-2E86E889F38C}"/>
                  </a:ext>
                </a:extLst>
              </p:cNvPr>
              <p:cNvSpPr txBox="1"/>
              <p:nvPr/>
            </p:nvSpPr>
            <p:spPr>
              <a:xfrm>
                <a:off x="432946" y="3657533"/>
                <a:ext cx="8368717" cy="15081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: # of primary buckets (not counting overflow blocks)</a:t>
                </a:r>
              </a:p>
              <a:p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400" dirty="0"/>
                  <a:t>: # of hash bits in use (global depth)</a:t>
                </a:r>
              </a:p>
              <a:p>
                <a:r>
                  <a:rPr lang="en-US" sz="2400" dirty="0">
                    <a:solidFill>
                      <a:schemeClr val="accent2"/>
                    </a:solidFill>
                  </a:rPr>
                  <a:t>threshold</a:t>
                </a:r>
                <a:r>
                  <a:rPr lang="en-US" sz="2400" dirty="0"/>
                  <a:t> = 85%	</a:t>
                </a:r>
                <a:r>
                  <a:rPr lang="en-US" sz="2000" dirty="0">
                    <a:solidFill>
                      <a:schemeClr val="accent6"/>
                    </a:solidFill>
                  </a:rPr>
                  <a:t>(a range of the buckets may use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>
                    <a:solidFill>
                      <a:schemeClr val="accent6"/>
                    </a:solidFill>
                  </a:rPr>
                  <a:t> bits)</a:t>
                </a:r>
                <a:endParaRPr lang="en-US" sz="2800" dirty="0">
                  <a:solidFill>
                    <a:schemeClr val="accent6"/>
                  </a:solidFill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0280DDA-1892-B592-E45D-2E86E889F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46" y="3657533"/>
                <a:ext cx="8368717" cy="1508105"/>
              </a:xfrm>
              <a:prstGeom prst="rect">
                <a:avLst/>
              </a:prstGeom>
              <a:blipFill>
                <a:blip r:embed="rId3"/>
                <a:stretch>
                  <a:fillRect l="-1212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878CE2B-CE83-EB30-D55C-337BB2E93343}"/>
                  </a:ext>
                </a:extLst>
              </p:cNvPr>
              <p:cNvSpPr txBox="1"/>
              <p:nvPr/>
            </p:nvSpPr>
            <p:spPr>
              <a:xfrm>
                <a:off x="2552938" y="4876704"/>
                <a:ext cx="146287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US" sz="1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878CE2B-CE83-EB30-D55C-337BB2E93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938" y="4876704"/>
                <a:ext cx="146287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50CFFA9A-E82E-45B4-54A4-60F18448F701}"/>
              </a:ext>
            </a:extLst>
          </p:cNvPr>
          <p:cNvSpPr txBox="1"/>
          <p:nvPr/>
        </p:nvSpPr>
        <p:spPr>
          <a:xfrm>
            <a:off x="3294230" y="5201909"/>
            <a:ext cx="10623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b</a:t>
            </a:r>
            <a:r>
              <a:rPr lang="en-US" sz="1800" dirty="0"/>
              <a:t>ucket </a:t>
            </a:r>
            <a:r>
              <a:rPr lang="en-US" sz="1800" dirty="0">
                <a:latin typeface="PRESTIGE 12 PITCH BT" panose="02070509030506020304" pitchFamily="49" charset="0"/>
              </a:rPr>
              <a:t>0</a:t>
            </a:r>
            <a:endParaRPr lang="en-US" dirty="0">
              <a:latin typeface="PRESTIGE 12 PITCH BT" panose="020705090305060203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8AF041-B553-D1DF-EA17-F753BD6F8857}"/>
              </a:ext>
            </a:extLst>
          </p:cNvPr>
          <p:cNvSpPr txBox="1"/>
          <p:nvPr/>
        </p:nvSpPr>
        <p:spPr>
          <a:xfrm>
            <a:off x="5096338" y="5212237"/>
            <a:ext cx="10623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b</a:t>
            </a:r>
            <a:r>
              <a:rPr lang="en-US" sz="1800" dirty="0"/>
              <a:t>ucket </a:t>
            </a:r>
            <a:r>
              <a:rPr lang="en-US" sz="1800" dirty="0">
                <a:latin typeface="PRESTIGE 12 PITCH BT" panose="02070509030506020304" pitchFamily="49" charset="0"/>
              </a:rPr>
              <a:t>1</a:t>
            </a:r>
            <a:endParaRPr lang="en-US" dirty="0">
              <a:latin typeface="PRESTIGE 12 PITCH BT" panose="020705090305060203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D0C8F0-8978-65A9-1C10-B3F4129C9BDC}"/>
              </a:ext>
            </a:extLst>
          </p:cNvPr>
          <p:cNvSpPr txBox="1"/>
          <p:nvPr/>
        </p:nvSpPr>
        <p:spPr>
          <a:xfrm>
            <a:off x="5602994" y="6099107"/>
            <a:ext cx="35410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chemeClr val="accent6"/>
                </a:solidFill>
              </a:rPr>
              <a:t>Local depth reflected by label, but no need to store explicitly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BA2939-C94A-3897-8BA8-D1D689EA4B9B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6064834" y="5371762"/>
            <a:ext cx="1308663" cy="727345"/>
          </a:xfrm>
          <a:prstGeom prst="line">
            <a:avLst/>
          </a:prstGeom>
          <a:ln w="12700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896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DE4D-C8B7-2A13-D664-A639F345A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hashing example – 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3A9D-ACA6-3A8E-7659-BE07351BF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CA930DE-7AFA-153C-2294-C86EE511E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361" y="1966139"/>
            <a:ext cx="1676400" cy="55634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00</a:t>
            </a:r>
            <a:r>
              <a:rPr lang="en-US" altLang="en-US" dirty="0">
                <a:latin typeface="PRESTIGE 12 PITCH BT" panose="02070509030506020304" pitchFamily="49" charset="0"/>
              </a:rPr>
              <a:t>0</a:t>
            </a:r>
            <a:r>
              <a:rPr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r>
              <a:rPr kumimoji="0" lang="en-US" altLang="en-US" dirty="0">
                <a:latin typeface="PRESTIGE 12 PITCH BT" panose="02070509030506020304" pitchFamily="49" charset="0"/>
              </a:rPr>
              <a:t>101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C033675-6E9F-1F8F-F8FA-60E2630CB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469" y="1966139"/>
            <a:ext cx="1676400" cy="55634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111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r>
              <a:rPr kumimoji="0" lang="en-US" altLang="en-US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010</a:t>
            </a:r>
            <a:r>
              <a:rPr kumimoji="0" lang="en-US" altLang="en-US" b="1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83D2FC9-2E57-83D2-4E21-EF0EDC971E24}"/>
                  </a:ext>
                </a:extLst>
              </p:cNvPr>
              <p:cNvSpPr txBox="1"/>
              <p:nvPr/>
            </p:nvSpPr>
            <p:spPr>
              <a:xfrm>
                <a:off x="83116" y="1342321"/>
                <a:ext cx="146287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US" sz="1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83D2FC9-2E57-83D2-4E21-EF0EDC971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16" y="1342321"/>
                <a:ext cx="146287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06D6989B-E840-A7B0-B8B8-BA72CD4C38EA}"/>
              </a:ext>
            </a:extLst>
          </p:cNvPr>
          <p:cNvSpPr txBox="1"/>
          <p:nvPr/>
        </p:nvSpPr>
        <p:spPr>
          <a:xfrm>
            <a:off x="824408" y="1667526"/>
            <a:ext cx="10623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b</a:t>
            </a:r>
            <a:r>
              <a:rPr lang="en-US" sz="1800" dirty="0"/>
              <a:t>ucket </a:t>
            </a:r>
            <a:r>
              <a:rPr lang="en-US" sz="1800" dirty="0">
                <a:latin typeface="PRESTIGE 12 PITCH BT" panose="02070509030506020304" pitchFamily="49" charset="0"/>
              </a:rPr>
              <a:t>0</a:t>
            </a:r>
            <a:endParaRPr lang="en-US" dirty="0">
              <a:latin typeface="PRESTIGE 12 PITCH BT" panose="020705090305060203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73184D-CC74-348B-C299-D4D180E2B233}"/>
              </a:ext>
            </a:extLst>
          </p:cNvPr>
          <p:cNvSpPr txBox="1"/>
          <p:nvPr/>
        </p:nvSpPr>
        <p:spPr>
          <a:xfrm>
            <a:off x="2626516" y="1677854"/>
            <a:ext cx="10623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b</a:t>
            </a:r>
            <a:r>
              <a:rPr lang="en-US" sz="1800" dirty="0"/>
              <a:t>ucket </a:t>
            </a:r>
            <a:r>
              <a:rPr lang="en-US" sz="1800" dirty="0">
                <a:latin typeface="PRESTIGE 12 PITCH BT" panose="02070509030506020304" pitchFamily="49" charset="0"/>
              </a:rPr>
              <a:t>1</a:t>
            </a:r>
            <a:endParaRPr lang="en-US" dirty="0">
              <a:latin typeface="PRESTIGE 12 PITCH BT" panose="020705090305060203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92CC5A-EA2A-4EE3-C2D5-D8B6D47B0399}"/>
              </a:ext>
            </a:extLst>
          </p:cNvPr>
          <p:cNvSpPr txBox="1"/>
          <p:nvPr/>
        </p:nvSpPr>
        <p:spPr>
          <a:xfrm>
            <a:off x="3814577" y="2005730"/>
            <a:ext cx="48675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Inserting </a:t>
            </a:r>
            <a:r>
              <a:rPr lang="en-US" sz="2000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0101</a:t>
            </a:r>
            <a:r>
              <a:rPr lang="en-US" sz="2000" dirty="0"/>
              <a:t> exceeds threshold — grow</a:t>
            </a:r>
            <a:endParaRPr lang="en-US" sz="2000" b="1" dirty="0">
              <a:solidFill>
                <a:srgbClr val="FF0000"/>
              </a:solidFill>
              <a:latin typeface="PRESTIGE 12 PITCH BT" panose="020705090305060203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AA237C59-E67C-EEDD-0554-94BD644218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9995" y="2777019"/>
                <a:ext cx="8044010" cy="1853089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accent2"/>
                    </a:solidFill>
                  </a:rPr>
                  <a:t>Split the first bucket with the lowest depth </a:t>
                </a:r>
                <a:r>
                  <a:rPr lang="en-US" dirty="0"/>
                  <a:t>— it’s always the bucket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d>
                          <m:dPr>
                            <m:begChr m:val="⌊"/>
                            <m:endChr m:val="⌋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d>
                      </m:sup>
                    </m:sSup>
                  </m:oMath>
                </a14:m>
                <a:r>
                  <a:rPr lang="en-US" dirty="0"/>
                  <a:t> (0-based index)</a:t>
                </a:r>
              </a:p>
              <a:p>
                <a:pPr lvl="1"/>
                <a:r>
                  <a:rPr lang="en-US" dirty="0"/>
                  <a:t>Often not the bucket you are inserting into!</a:t>
                </a:r>
              </a:p>
              <a:p>
                <a:r>
                  <a:rPr lang="en-US" dirty="0"/>
                  <a:t>File grows </a:t>
                </a:r>
                <a:r>
                  <a:rPr lang="en-US" i="1" dirty="0"/>
                  <a:t>linearly</a:t>
                </a:r>
                <a:r>
                  <a:rPr lang="en-US" dirty="0"/>
                  <a:t> at the end (hence the name)</a:t>
                </a: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AA237C59-E67C-EEDD-0554-94BD644218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9995" y="2777019"/>
                <a:ext cx="8044010" cy="1853089"/>
              </a:xfrm>
              <a:blipFill>
                <a:blip r:embed="rId4"/>
                <a:stretch>
                  <a:fillRect l="-1420" t="-5442" b="-5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6F0D2088-ED11-D95C-49BF-F40E2575DC89}"/>
              </a:ext>
            </a:extLst>
          </p:cNvPr>
          <p:cNvGrpSpPr/>
          <p:nvPr/>
        </p:nvGrpSpPr>
        <p:grpSpPr>
          <a:xfrm>
            <a:off x="83116" y="4878943"/>
            <a:ext cx="5407861" cy="1180160"/>
            <a:chOff x="83116" y="4878943"/>
            <a:chExt cx="5407861" cy="1180160"/>
          </a:xfrm>
        </p:grpSpPr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50C00B3C-9C75-39C2-EFD7-36DFE373E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61" y="5502761"/>
              <a:ext cx="1676400" cy="55634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00</a:t>
              </a: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00</a:t>
              </a:r>
              <a:b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</a:br>
              <a:endPara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689D4E00-ABDD-EE39-915F-5574A6C8C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469" y="5502761"/>
              <a:ext cx="1676400" cy="55634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111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</a:t>
              </a:r>
              <a:b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</a:br>
              <a:r>
                <a:rPr kumimoji="0" lang="en-US" altLang="en-US" b="1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010</a:t>
              </a:r>
              <a:r>
                <a:rPr kumimoji="0" lang="en-US" altLang="en-US" b="1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DC23FE1F-DBB6-B07E-656F-2D24143C9BAD}"/>
                    </a:ext>
                  </a:extLst>
                </p:cNvPr>
                <p:cNvSpPr txBox="1"/>
                <p:nvPr/>
              </p:nvSpPr>
              <p:spPr>
                <a:xfrm>
                  <a:off x="83116" y="4878943"/>
                  <a:ext cx="1462879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=3, </m:t>
                        </m:r>
                        <m:r>
                          <a:rPr lang="en-US" sz="18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=2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DC23FE1F-DBB6-B07E-656F-2D24143C9BA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116" y="4878943"/>
                  <a:ext cx="1462879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CBED645-6524-B0AE-3F63-A348514940EA}"/>
                </a:ext>
              </a:extLst>
            </p:cNvPr>
            <p:cNvSpPr txBox="1"/>
            <p:nvPr/>
          </p:nvSpPr>
          <p:spPr>
            <a:xfrm>
              <a:off x="669304" y="5204148"/>
              <a:ext cx="121745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dirty="0"/>
                <a:t>b</a:t>
              </a:r>
              <a:r>
                <a:rPr lang="en-US" sz="1800" dirty="0"/>
                <a:t>ucket </a:t>
              </a:r>
              <a:r>
                <a:rPr lang="en-US" sz="1800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00</a:t>
              </a:r>
              <a:endParaRPr lang="en-US" dirty="0">
                <a:solidFill>
                  <a:srgbClr val="FF0000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16A0479-615B-42E0-A08B-315CFF7C742D}"/>
                </a:ext>
              </a:extLst>
            </p:cNvPr>
            <p:cNvSpPr txBox="1"/>
            <p:nvPr/>
          </p:nvSpPr>
          <p:spPr>
            <a:xfrm>
              <a:off x="2626516" y="5214476"/>
              <a:ext cx="106235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dirty="0"/>
                <a:t>b</a:t>
              </a:r>
              <a:r>
                <a:rPr lang="en-US" sz="1800" dirty="0"/>
                <a:t>ucket </a:t>
              </a:r>
              <a:r>
                <a:rPr lang="en-US" sz="1800" dirty="0">
                  <a:latin typeface="PRESTIGE 12 PITCH BT" panose="02070509030506020304" pitchFamily="49" charset="0"/>
                </a:rPr>
                <a:t>1</a:t>
              </a:r>
              <a:endParaRPr lang="en-US" dirty="0">
                <a:latin typeface="PRESTIGE 12 PITCH BT" panose="02070509030506020304" pitchFamily="49" charset="0"/>
              </a:endParaRPr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61F200E7-0059-8F6E-ED35-31B0CC689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577" y="5502761"/>
              <a:ext cx="1676400" cy="55634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10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10</a:t>
              </a:r>
              <a:b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</a:br>
              <a:endParaRPr kumimoji="0" lang="en-US" altLang="en-US" b="1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6A76975-E6C3-2440-A04A-F9BE24CEA171}"/>
                </a:ext>
              </a:extLst>
            </p:cNvPr>
            <p:cNvSpPr txBox="1"/>
            <p:nvPr/>
          </p:nvSpPr>
          <p:spPr>
            <a:xfrm>
              <a:off x="4302916" y="5214476"/>
              <a:ext cx="118806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dirty="0"/>
                <a:t>b</a:t>
              </a:r>
              <a:r>
                <a:rPr lang="en-US" sz="1800" dirty="0"/>
                <a:t>ucket </a:t>
              </a:r>
              <a:r>
                <a:rPr lang="en-US" sz="1800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10</a:t>
              </a:r>
              <a:endParaRPr lang="en-US" dirty="0">
                <a:solidFill>
                  <a:srgbClr val="FF0000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C7333C1D-CA0B-8399-2ED7-8477E6CEF09F}"/>
                </a:ext>
              </a:extLst>
            </p:cNvPr>
            <p:cNvSpPr/>
            <p:nvPr/>
          </p:nvSpPr>
          <p:spPr>
            <a:xfrm>
              <a:off x="1234910" y="5052767"/>
              <a:ext cx="3676454" cy="207389"/>
            </a:xfrm>
            <a:custGeom>
              <a:avLst/>
              <a:gdLst>
                <a:gd name="connsiteX0" fmla="*/ 0 w 3676454"/>
                <a:gd name="connsiteY0" fmla="*/ 207389 h 207389"/>
                <a:gd name="connsiteX1" fmla="*/ 1913641 w 3676454"/>
                <a:gd name="connsiteY1" fmla="*/ 0 h 207389"/>
                <a:gd name="connsiteX2" fmla="*/ 3676454 w 3676454"/>
                <a:gd name="connsiteY2" fmla="*/ 207389 h 207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76454" h="207389">
                  <a:moveTo>
                    <a:pt x="0" y="207389"/>
                  </a:moveTo>
                  <a:cubicBezTo>
                    <a:pt x="650449" y="103694"/>
                    <a:pt x="1300899" y="0"/>
                    <a:pt x="1913641" y="0"/>
                  </a:cubicBezTo>
                  <a:cubicBezTo>
                    <a:pt x="2526383" y="0"/>
                    <a:pt x="3101418" y="103694"/>
                    <a:pt x="3676454" y="207389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Line 21">
            <a:extLst>
              <a:ext uri="{FF2B5EF4-FFF2-40B4-BE49-F238E27FC236}">
                <a16:creationId xmlns:a16="http://schemas.microsoft.com/office/drawing/2014/main" id="{935777FA-47FA-3827-19D1-A644CBF691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48553" y="2221010"/>
            <a:ext cx="666023" cy="1333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2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3754-06B5-864B-D860-1C65B83D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hashing example –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D92DE-780F-069A-1302-CFA80CEDE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17</a:t>
            </a:fld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6D13C575-9F97-E7AB-D6B6-17934DBBF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361" y="2128457"/>
            <a:ext cx="1676400" cy="55634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00</a:t>
            </a:r>
            <a:r>
              <a:rPr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00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endParaRPr kumimoji="0" lang="en-US" altLang="en-US" dirty="0">
              <a:solidFill>
                <a:schemeClr val="accent2"/>
              </a:solidFill>
              <a:latin typeface="PRESTIGE 12 PITCH BT" panose="02070509030506020304" pitchFamily="49" charset="0"/>
            </a:endParaRP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F07DB487-0B43-A5DE-0B25-C41B4088E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469" y="2128457"/>
            <a:ext cx="1676400" cy="55634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111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r>
              <a:rPr kumimoji="0" lang="en-US" altLang="en-US" dirty="0">
                <a:latin typeface="PRESTIGE 12 PITCH BT" panose="02070509030506020304" pitchFamily="49" charset="0"/>
              </a:rPr>
              <a:t>010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1940F36-4072-5141-95FF-0B5EF029958F}"/>
                  </a:ext>
                </a:extLst>
              </p:cNvPr>
              <p:cNvSpPr txBox="1"/>
              <p:nvPr/>
            </p:nvSpPr>
            <p:spPr>
              <a:xfrm>
                <a:off x="83116" y="1504639"/>
                <a:ext cx="146287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US" sz="1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1940F36-4072-5141-95FF-0B5EF0299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16" y="1504639"/>
                <a:ext cx="146287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36097579-02E1-FD97-7C65-9C0ECBACFD50}"/>
              </a:ext>
            </a:extLst>
          </p:cNvPr>
          <p:cNvSpPr txBox="1"/>
          <p:nvPr/>
        </p:nvSpPr>
        <p:spPr>
          <a:xfrm>
            <a:off x="669304" y="1829844"/>
            <a:ext cx="1217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b</a:t>
            </a:r>
            <a:r>
              <a:rPr lang="en-US" sz="1800" dirty="0"/>
              <a:t>ucket </a:t>
            </a:r>
            <a:r>
              <a:rPr lang="en-US" sz="1800" dirty="0">
                <a:latin typeface="PRESTIGE 12 PITCH BT" panose="02070509030506020304" pitchFamily="49" charset="0"/>
              </a:rPr>
              <a:t>00</a:t>
            </a:r>
            <a:endParaRPr lang="en-US" dirty="0">
              <a:latin typeface="PRESTIGE 12 PITCH BT" panose="02070509030506020304" pitchFamily="49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45DC1C0-C688-713F-0D4F-48D90763702E}"/>
              </a:ext>
            </a:extLst>
          </p:cNvPr>
          <p:cNvSpPr txBox="1"/>
          <p:nvPr/>
        </p:nvSpPr>
        <p:spPr>
          <a:xfrm>
            <a:off x="2626516" y="1840172"/>
            <a:ext cx="10623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b</a:t>
            </a:r>
            <a:r>
              <a:rPr lang="en-US" sz="1800" dirty="0"/>
              <a:t>ucket </a:t>
            </a:r>
            <a:r>
              <a:rPr lang="en-US" sz="1800" dirty="0">
                <a:latin typeface="PRESTIGE 12 PITCH BT" panose="02070509030506020304" pitchFamily="49" charset="0"/>
              </a:rPr>
              <a:t>1</a:t>
            </a:r>
            <a:endParaRPr lang="en-US" dirty="0">
              <a:latin typeface="PRESTIGE 12 PITCH BT" panose="02070509030506020304" pitchFamily="49" charset="0"/>
            </a:endParaRP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DEBD2AE3-FE49-B2B2-6ACD-420F40166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4577" y="2128457"/>
            <a:ext cx="1676400" cy="55634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10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10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endParaRPr kumimoji="0" lang="en-US" altLang="en-US" b="1" dirty="0">
              <a:solidFill>
                <a:schemeClr val="accent2"/>
              </a:solidFill>
              <a:latin typeface="PRESTIGE 12 PITCH BT" panose="02070509030506020304" pitchFamily="49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00FBCC-9E74-F74F-7A2B-73AF943E4E37}"/>
              </a:ext>
            </a:extLst>
          </p:cNvPr>
          <p:cNvSpPr txBox="1"/>
          <p:nvPr/>
        </p:nvSpPr>
        <p:spPr>
          <a:xfrm>
            <a:off x="4302916" y="1840172"/>
            <a:ext cx="11880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b</a:t>
            </a:r>
            <a:r>
              <a:rPr lang="en-US" sz="1800" dirty="0"/>
              <a:t>ucket </a:t>
            </a:r>
            <a:r>
              <a:rPr lang="en-US" sz="1800" dirty="0">
                <a:latin typeface="PRESTIGE 12 PITCH BT" panose="02070509030506020304" pitchFamily="49" charset="0"/>
              </a:rPr>
              <a:t>10</a:t>
            </a:r>
            <a:endParaRPr lang="en-US" dirty="0">
              <a:latin typeface="PRESTIGE 12 PITCH BT" panose="02070509030506020304" pitchFamily="49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34426EF-4D56-2CAA-9CA3-A396204A7720}"/>
              </a:ext>
            </a:extLst>
          </p:cNvPr>
          <p:cNvSpPr txBox="1"/>
          <p:nvPr/>
        </p:nvSpPr>
        <p:spPr>
          <a:xfrm>
            <a:off x="4011231" y="2857810"/>
            <a:ext cx="48675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Inserting </a:t>
            </a:r>
            <a:r>
              <a:rPr lang="en-US" sz="2000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0001</a:t>
            </a:r>
            <a:r>
              <a:rPr lang="en-US" sz="2000" dirty="0"/>
              <a:t> doesn’t exceed threshold</a:t>
            </a:r>
          </a:p>
          <a:p>
            <a:r>
              <a:rPr lang="en-US" sz="2000" dirty="0"/>
              <a:t>Overflow is needed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AF8A6C37-56E1-3322-99DD-18CECC534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469" y="2933582"/>
            <a:ext cx="1676400" cy="55634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000</a:t>
            </a:r>
            <a:r>
              <a:rPr kumimoji="0" lang="en-US" altLang="en-US" b="1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  <a:br>
              <a:rPr kumimoji="0" lang="en-US" altLang="en-US" b="1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endParaRPr kumimoji="0" lang="en-US" altLang="en-US" b="1" dirty="0">
              <a:solidFill>
                <a:schemeClr val="accent2"/>
              </a:solidFill>
              <a:latin typeface="PRESTIGE 12 PITCH BT" panose="02070509030506020304" pitchFamily="49" charset="0"/>
            </a:endParaRPr>
          </a:p>
        </p:txBody>
      </p:sp>
      <p:sp>
        <p:nvSpPr>
          <p:cNvPr id="31" name="Line 14">
            <a:extLst>
              <a:ext uri="{FF2B5EF4-FFF2-40B4-BE49-F238E27FC236}">
                <a16:creationId xmlns:a16="http://schemas.microsoft.com/office/drawing/2014/main" id="{23307CE8-41B0-AA78-9677-DD38282FB9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6323" y="2682201"/>
            <a:ext cx="0" cy="25138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21">
            <a:extLst>
              <a:ext uri="{FF2B5EF4-FFF2-40B4-BE49-F238E27FC236}">
                <a16:creationId xmlns:a16="http://schemas.microsoft.com/office/drawing/2014/main" id="{49C07450-227D-DBCB-9FC9-72A7CEBBEF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57979" y="3059379"/>
            <a:ext cx="80695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5306CB2-75E7-A552-62FF-05F4E4D7D1B4}"/>
              </a:ext>
            </a:extLst>
          </p:cNvPr>
          <p:cNvSpPr txBox="1"/>
          <p:nvPr/>
        </p:nvSpPr>
        <p:spPr>
          <a:xfrm>
            <a:off x="1741776" y="3707685"/>
            <a:ext cx="48675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Inserting </a:t>
            </a:r>
            <a:r>
              <a:rPr lang="en-US" sz="2000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1100</a:t>
            </a:r>
            <a:r>
              <a:rPr lang="en-US" sz="2000" dirty="0"/>
              <a:t> exceeds threshold — grow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D420BDE-5009-CE83-E114-C98106C557AC}"/>
              </a:ext>
            </a:extLst>
          </p:cNvPr>
          <p:cNvSpPr/>
          <p:nvPr/>
        </p:nvSpPr>
        <p:spPr>
          <a:xfrm>
            <a:off x="3850631" y="2945079"/>
            <a:ext cx="228600" cy="228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6BBD472-89D9-8D8A-48C8-B5EF52C70ED7}"/>
              </a:ext>
            </a:extLst>
          </p:cNvPr>
          <p:cNvSpPr/>
          <p:nvPr/>
        </p:nvSpPr>
        <p:spPr>
          <a:xfrm>
            <a:off x="1562513" y="3793440"/>
            <a:ext cx="228600" cy="228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EA9624D-EDE1-9C12-F69F-7B67A3BDB392}"/>
              </a:ext>
            </a:extLst>
          </p:cNvPr>
          <p:cNvSpPr txBox="1"/>
          <p:nvPr/>
        </p:nvSpPr>
        <p:spPr>
          <a:xfrm>
            <a:off x="670950" y="2364437"/>
            <a:ext cx="75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11</a:t>
            </a:r>
            <a:r>
              <a:rPr lang="en-US" sz="1800" b="1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3" name="Line 21">
            <a:extLst>
              <a:ext uri="{FF2B5EF4-FFF2-40B4-BE49-F238E27FC236}">
                <a16:creationId xmlns:a16="http://schemas.microsoft.com/office/drawing/2014/main" id="{D41F49D1-E2FE-97E3-B4BA-621C5CBD51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5895" y="2655437"/>
            <a:ext cx="470164" cy="1138004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AAB00351-E4C8-91AD-A9B3-B0901A7E2160}"/>
              </a:ext>
            </a:extLst>
          </p:cNvPr>
          <p:cNvGrpSpPr/>
          <p:nvPr/>
        </p:nvGrpSpPr>
        <p:grpSpPr>
          <a:xfrm>
            <a:off x="83116" y="4082918"/>
            <a:ext cx="7209969" cy="1180160"/>
            <a:chOff x="83116" y="4082918"/>
            <a:chExt cx="7209969" cy="1180160"/>
          </a:xfrm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5BEBAC11-ECF5-2E0E-343D-285F6CFACEE7}"/>
                </a:ext>
              </a:extLst>
            </p:cNvPr>
            <p:cNvSpPr/>
            <p:nvPr/>
          </p:nvSpPr>
          <p:spPr>
            <a:xfrm>
              <a:off x="3148359" y="4249784"/>
              <a:ext cx="3676454" cy="207389"/>
            </a:xfrm>
            <a:custGeom>
              <a:avLst/>
              <a:gdLst>
                <a:gd name="connsiteX0" fmla="*/ 0 w 3676454"/>
                <a:gd name="connsiteY0" fmla="*/ 207389 h 207389"/>
                <a:gd name="connsiteX1" fmla="*/ 1913641 w 3676454"/>
                <a:gd name="connsiteY1" fmla="*/ 0 h 207389"/>
                <a:gd name="connsiteX2" fmla="*/ 3676454 w 3676454"/>
                <a:gd name="connsiteY2" fmla="*/ 207389 h 207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76454" h="207389">
                  <a:moveTo>
                    <a:pt x="0" y="207389"/>
                  </a:moveTo>
                  <a:cubicBezTo>
                    <a:pt x="650449" y="103694"/>
                    <a:pt x="1300899" y="0"/>
                    <a:pt x="1913641" y="0"/>
                  </a:cubicBezTo>
                  <a:cubicBezTo>
                    <a:pt x="2526383" y="0"/>
                    <a:pt x="3101418" y="103694"/>
                    <a:pt x="3676454" y="207389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9">
              <a:extLst>
                <a:ext uri="{FF2B5EF4-FFF2-40B4-BE49-F238E27FC236}">
                  <a16:creationId xmlns:a16="http://schemas.microsoft.com/office/drawing/2014/main" id="{1A4E95FB-9DBA-4459-FDBB-9B826E5AD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61" y="4706736"/>
              <a:ext cx="1676400" cy="55634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00</a:t>
              </a: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00</a:t>
              </a:r>
              <a:b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</a:br>
              <a:r>
                <a:rPr kumimoji="0" lang="en-US" altLang="en-US" dirty="0">
                  <a:latin typeface="PRESTIGE 12 PITCH BT" panose="02070509030506020304" pitchFamily="49" charset="0"/>
                </a:rPr>
                <a:t>11</a:t>
              </a: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00</a:t>
              </a:r>
              <a:endPara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45" name="Rectangle 9">
              <a:extLst>
                <a:ext uri="{FF2B5EF4-FFF2-40B4-BE49-F238E27FC236}">
                  <a16:creationId xmlns:a16="http://schemas.microsoft.com/office/drawing/2014/main" id="{38005D22-B62F-F07A-6671-BD5635E75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469" y="4706736"/>
              <a:ext cx="1676400" cy="55634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01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01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latin typeface="PRESTIGE 12 PITCH BT" panose="02070509030506020304" pitchFamily="49" charset="0"/>
                </a:rPr>
                <a:t>00</a:t>
              </a: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01</a:t>
              </a:r>
              <a:endPara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24841DAD-2FE4-E2A3-1019-210B61CB7B43}"/>
                    </a:ext>
                  </a:extLst>
                </p:cNvPr>
                <p:cNvSpPr txBox="1"/>
                <p:nvPr/>
              </p:nvSpPr>
              <p:spPr>
                <a:xfrm>
                  <a:off x="83116" y="4082918"/>
                  <a:ext cx="1462879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=4, </m:t>
                        </m:r>
                        <m:r>
                          <a:rPr lang="en-US" sz="18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=2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24841DAD-2FE4-E2A3-1019-210B61CB7B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116" y="4082918"/>
                  <a:ext cx="146287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8DF2205-7F3C-B586-0A00-973398E29433}"/>
                </a:ext>
              </a:extLst>
            </p:cNvPr>
            <p:cNvSpPr txBox="1"/>
            <p:nvPr/>
          </p:nvSpPr>
          <p:spPr>
            <a:xfrm>
              <a:off x="669304" y="4408123"/>
              <a:ext cx="121745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dirty="0"/>
                <a:t>b</a:t>
              </a:r>
              <a:r>
                <a:rPr lang="en-US" sz="1800" dirty="0"/>
                <a:t>ucket </a:t>
              </a:r>
              <a:r>
                <a:rPr lang="en-US" sz="1800" dirty="0">
                  <a:latin typeface="PRESTIGE 12 PITCH BT" panose="02070509030506020304" pitchFamily="49" charset="0"/>
                </a:rPr>
                <a:t>00</a:t>
              </a:r>
              <a:endParaRPr lang="en-US" dirty="0">
                <a:latin typeface="PRESTIGE 12 PITCH BT" panose="02070509030506020304" pitchFamily="49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0A9CE90-8B22-EB1A-B416-B411FE3ED91D}"/>
                </a:ext>
              </a:extLst>
            </p:cNvPr>
            <p:cNvSpPr txBox="1"/>
            <p:nvPr/>
          </p:nvSpPr>
          <p:spPr>
            <a:xfrm>
              <a:off x="2471412" y="4418451"/>
              <a:ext cx="121745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dirty="0"/>
                <a:t>b</a:t>
              </a:r>
              <a:r>
                <a:rPr lang="en-US" sz="1800" dirty="0"/>
                <a:t>ucket </a:t>
              </a:r>
              <a:r>
                <a:rPr lang="en-US" sz="1800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01</a:t>
              </a:r>
              <a:endParaRPr lang="en-US" dirty="0">
                <a:solidFill>
                  <a:srgbClr val="FF0000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49" name="Rectangle 9">
              <a:extLst>
                <a:ext uri="{FF2B5EF4-FFF2-40B4-BE49-F238E27FC236}">
                  <a16:creationId xmlns:a16="http://schemas.microsoft.com/office/drawing/2014/main" id="{0E19F9AB-D93A-A3A7-206A-A89C0D8DE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577" y="4706736"/>
              <a:ext cx="1676400" cy="55634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10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10</a:t>
              </a:r>
              <a:b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</a:br>
              <a:endParaRPr kumimoji="0" lang="en-US" altLang="en-US" b="1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D1EF309-8033-E155-D6AD-518E83B4989B}"/>
                </a:ext>
              </a:extLst>
            </p:cNvPr>
            <p:cNvSpPr txBox="1"/>
            <p:nvPr/>
          </p:nvSpPr>
          <p:spPr>
            <a:xfrm>
              <a:off x="4302916" y="4418451"/>
              <a:ext cx="118806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dirty="0"/>
                <a:t>b</a:t>
              </a:r>
              <a:r>
                <a:rPr lang="en-US" sz="1800" dirty="0"/>
                <a:t>ucket </a:t>
              </a:r>
              <a:r>
                <a:rPr lang="en-US" sz="1800" dirty="0">
                  <a:latin typeface="PRESTIGE 12 PITCH BT" panose="02070509030506020304" pitchFamily="49" charset="0"/>
                </a:rPr>
                <a:t>10</a:t>
              </a:r>
              <a:endParaRPr lang="en-US" dirty="0">
                <a:latin typeface="PRESTIGE 12 PITCH BT" panose="02070509030506020304" pitchFamily="49" charset="0"/>
              </a:endParaRPr>
            </a:p>
          </p:txBody>
        </p:sp>
        <p:sp>
          <p:nvSpPr>
            <p:cNvPr id="53" name="Rectangle 9">
              <a:extLst>
                <a:ext uri="{FF2B5EF4-FFF2-40B4-BE49-F238E27FC236}">
                  <a16:creationId xmlns:a16="http://schemas.microsoft.com/office/drawing/2014/main" id="{F1C9A154-C082-7A75-6887-06902594F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685" y="4696408"/>
              <a:ext cx="1676400" cy="55634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11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11</a:t>
              </a:r>
              <a:b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</a:br>
              <a:endParaRPr kumimoji="0" lang="en-US" altLang="en-US" b="1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D3B5C8B-5365-126C-404C-D36C061D573F}"/>
                </a:ext>
              </a:extLst>
            </p:cNvPr>
            <p:cNvSpPr txBox="1"/>
            <p:nvPr/>
          </p:nvSpPr>
          <p:spPr>
            <a:xfrm>
              <a:off x="6105024" y="4408123"/>
              <a:ext cx="118806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dirty="0"/>
                <a:t>b</a:t>
              </a:r>
              <a:r>
                <a:rPr lang="en-US" sz="1800" dirty="0"/>
                <a:t>ucket </a:t>
              </a:r>
              <a:r>
                <a:rPr lang="en-US" sz="1800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11</a:t>
              </a:r>
              <a:endParaRPr lang="en-US" dirty="0">
                <a:solidFill>
                  <a:srgbClr val="FF0000"/>
                </a:solidFill>
                <a:latin typeface="PRESTIGE 12 PITCH BT" panose="020705090305060203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387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0" grpId="0" animBg="1"/>
      <p:bldP spid="42" grpId="0"/>
      <p:bldP spid="4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A9B3B-40AE-811D-548D-766304C26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hashing example –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20A0A-F649-0981-128E-CE8FAA48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18</a:t>
            </a:fld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8AA2F69-9465-E25C-608C-9E2EA2414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361" y="2128457"/>
            <a:ext cx="1676400" cy="55634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00</a:t>
            </a:r>
            <a:r>
              <a:rPr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00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r>
              <a:rPr lang="en-US" altLang="en-US" dirty="0">
                <a:latin typeface="PRESTIGE 12 PITCH BT" panose="02070509030506020304" pitchFamily="49" charset="0"/>
              </a:rPr>
              <a:t>11</a:t>
            </a:r>
            <a:r>
              <a:rPr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00</a:t>
            </a:r>
            <a:endParaRPr kumimoji="0" lang="en-US" altLang="en-US" dirty="0">
              <a:solidFill>
                <a:schemeClr val="accent2"/>
              </a:solidFill>
              <a:latin typeface="PRESTIGE 12 PITCH BT" panose="020705090305060203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D8A088C-8E82-AC49-0F80-A00A525AEE42}"/>
                  </a:ext>
                </a:extLst>
              </p:cNvPr>
              <p:cNvSpPr txBox="1"/>
              <p:nvPr/>
            </p:nvSpPr>
            <p:spPr>
              <a:xfrm>
                <a:off x="83116" y="1504639"/>
                <a:ext cx="146287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en-US" sz="1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D8A088C-8E82-AC49-0F80-A00A525AE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16" y="1504639"/>
                <a:ext cx="146287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1829643-672B-3997-8D74-B2D6AB44AAEB}"/>
              </a:ext>
            </a:extLst>
          </p:cNvPr>
          <p:cNvSpPr txBox="1"/>
          <p:nvPr/>
        </p:nvSpPr>
        <p:spPr>
          <a:xfrm>
            <a:off x="669304" y="1829844"/>
            <a:ext cx="1217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b</a:t>
            </a:r>
            <a:r>
              <a:rPr lang="en-US" sz="1800" dirty="0"/>
              <a:t>ucket </a:t>
            </a:r>
            <a:r>
              <a:rPr lang="en-US" sz="1800" dirty="0">
                <a:latin typeface="PRESTIGE 12 PITCH BT" panose="02070509030506020304" pitchFamily="49" charset="0"/>
              </a:rPr>
              <a:t>00</a:t>
            </a:r>
            <a:endParaRPr lang="en-US" dirty="0">
              <a:latin typeface="PRESTIGE 12 PITCH BT" panose="020705090305060203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E1561F-1845-8195-3B5B-087F751A7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4577" y="2128457"/>
            <a:ext cx="1676400" cy="55634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10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10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r>
              <a:rPr kumimoji="0" lang="en-US" altLang="en-US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11</a:t>
            </a:r>
            <a:r>
              <a:rPr kumimoji="0" lang="en-US" altLang="en-US" b="1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F73D54-9FEE-15C9-A82E-460E9A000629}"/>
              </a:ext>
            </a:extLst>
          </p:cNvPr>
          <p:cNvSpPr txBox="1"/>
          <p:nvPr/>
        </p:nvSpPr>
        <p:spPr>
          <a:xfrm>
            <a:off x="4302916" y="1840172"/>
            <a:ext cx="11880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b</a:t>
            </a:r>
            <a:r>
              <a:rPr lang="en-US" sz="1800" dirty="0"/>
              <a:t>ucket </a:t>
            </a:r>
            <a:r>
              <a:rPr lang="en-US" sz="1800" dirty="0">
                <a:latin typeface="PRESTIGE 12 PITCH BT" panose="02070509030506020304" pitchFamily="49" charset="0"/>
              </a:rPr>
              <a:t>10</a:t>
            </a:r>
            <a:endParaRPr lang="en-US" dirty="0">
              <a:latin typeface="PRESTIGE 12 PITCH BT" panose="020705090305060203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95409A-C3E2-AB46-9F66-1C5F01BE3332}"/>
              </a:ext>
            </a:extLst>
          </p:cNvPr>
          <p:cNvSpPr txBox="1"/>
          <p:nvPr/>
        </p:nvSpPr>
        <p:spPr>
          <a:xfrm>
            <a:off x="4011231" y="2857810"/>
            <a:ext cx="48675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Inserting </a:t>
            </a:r>
            <a:r>
              <a:rPr lang="en-US" sz="2000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1110</a:t>
            </a:r>
            <a:r>
              <a:rPr lang="en-US" sz="2000" dirty="0"/>
              <a:t> exceeds threshold — grow</a:t>
            </a:r>
          </a:p>
        </p:txBody>
      </p:sp>
      <p:sp>
        <p:nvSpPr>
          <p:cNvPr id="15" name="Line 21">
            <a:extLst>
              <a:ext uri="{FF2B5EF4-FFF2-40B4-BE49-F238E27FC236}">
                <a16:creationId xmlns:a16="http://schemas.microsoft.com/office/drawing/2014/main" id="{09F98D5B-FA25-C3D5-4F63-6044F61040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58427" y="2634423"/>
            <a:ext cx="0" cy="299159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B91BD4DD-91E8-388E-B6A3-E9B352C91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143" y="2127677"/>
            <a:ext cx="1676400" cy="55634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01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PRESTIGE 12 PITCH BT" panose="02070509030506020304" pitchFamily="49" charset="0"/>
              </a:rPr>
              <a:t>00</a:t>
            </a:r>
            <a:r>
              <a:rPr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01</a:t>
            </a:r>
            <a:endParaRPr kumimoji="0" lang="en-US" altLang="en-US" dirty="0">
              <a:solidFill>
                <a:schemeClr val="accent2"/>
              </a:solidFill>
              <a:latin typeface="PRESTIGE 12 PITCH BT" panose="02070509030506020304" pitchFamily="49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8662E04-D240-9A6D-FB86-5DAFD44FF2E6}"/>
              </a:ext>
            </a:extLst>
          </p:cNvPr>
          <p:cNvSpPr txBox="1"/>
          <p:nvPr/>
        </p:nvSpPr>
        <p:spPr>
          <a:xfrm>
            <a:off x="2472086" y="1839392"/>
            <a:ext cx="1217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b</a:t>
            </a:r>
            <a:r>
              <a:rPr lang="en-US" sz="1800" dirty="0"/>
              <a:t>ucket </a:t>
            </a:r>
            <a:r>
              <a:rPr lang="en-US" sz="1800" dirty="0">
                <a:latin typeface="PRESTIGE 12 PITCH BT" panose="02070509030506020304" pitchFamily="49" charset="0"/>
              </a:rPr>
              <a:t>01</a:t>
            </a:r>
            <a:endParaRPr lang="en-US" dirty="0">
              <a:latin typeface="PRESTIGE 12 PITCH BT" panose="02070509030506020304" pitchFamily="49" charset="0"/>
            </a:endParaRPr>
          </a:p>
        </p:txBody>
      </p:sp>
      <p:sp>
        <p:nvSpPr>
          <p:cNvPr id="34" name="Rectangle 9">
            <a:extLst>
              <a:ext uri="{FF2B5EF4-FFF2-40B4-BE49-F238E27FC236}">
                <a16:creationId xmlns:a16="http://schemas.microsoft.com/office/drawing/2014/main" id="{4FE897F7-A417-FAE1-C3AF-F8B6947B7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6685" y="2127677"/>
            <a:ext cx="1676400" cy="55634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11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11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endParaRPr kumimoji="0" lang="en-US" altLang="en-US" b="1" dirty="0">
              <a:solidFill>
                <a:schemeClr val="accent2"/>
              </a:solidFill>
              <a:latin typeface="PRESTIGE 12 PITCH BT" panose="02070509030506020304" pitchFamily="49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0CA81E0-8A22-2334-BA42-E7F80B1754D8}"/>
              </a:ext>
            </a:extLst>
          </p:cNvPr>
          <p:cNvSpPr txBox="1"/>
          <p:nvPr/>
        </p:nvSpPr>
        <p:spPr>
          <a:xfrm>
            <a:off x="6105024" y="1839392"/>
            <a:ext cx="11880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b</a:t>
            </a:r>
            <a:r>
              <a:rPr lang="en-US" sz="1800" dirty="0"/>
              <a:t>ucket </a:t>
            </a:r>
            <a:r>
              <a:rPr lang="en-US" sz="1800" dirty="0">
                <a:latin typeface="PRESTIGE 12 PITCH BT" panose="02070509030506020304" pitchFamily="49" charset="0"/>
              </a:rPr>
              <a:t>11</a:t>
            </a:r>
            <a:endParaRPr lang="en-US" dirty="0">
              <a:latin typeface="PRESTIGE 12 PITCH BT" panose="02070509030506020304" pitchFamily="49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A53FD76-A19D-1ED2-21C4-57BB6C8C8540}"/>
              </a:ext>
            </a:extLst>
          </p:cNvPr>
          <p:cNvGrpSpPr/>
          <p:nvPr/>
        </p:nvGrpSpPr>
        <p:grpSpPr>
          <a:xfrm>
            <a:off x="83116" y="3217157"/>
            <a:ext cx="9012078" cy="1180160"/>
            <a:chOff x="83116" y="3217157"/>
            <a:chExt cx="9012078" cy="1180160"/>
          </a:xfrm>
        </p:grpSpPr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369B5FA-2822-8850-EDBC-D8C19F72139B}"/>
                </a:ext>
              </a:extLst>
            </p:cNvPr>
            <p:cNvSpPr/>
            <p:nvPr/>
          </p:nvSpPr>
          <p:spPr>
            <a:xfrm>
              <a:off x="1301716" y="3256465"/>
              <a:ext cx="6955277" cy="311457"/>
            </a:xfrm>
            <a:custGeom>
              <a:avLst/>
              <a:gdLst>
                <a:gd name="connsiteX0" fmla="*/ 0 w 3676454"/>
                <a:gd name="connsiteY0" fmla="*/ 207389 h 207389"/>
                <a:gd name="connsiteX1" fmla="*/ 1913641 w 3676454"/>
                <a:gd name="connsiteY1" fmla="*/ 0 h 207389"/>
                <a:gd name="connsiteX2" fmla="*/ 3676454 w 3676454"/>
                <a:gd name="connsiteY2" fmla="*/ 207389 h 207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76454" h="207389">
                  <a:moveTo>
                    <a:pt x="0" y="207389"/>
                  </a:moveTo>
                  <a:cubicBezTo>
                    <a:pt x="650449" y="103694"/>
                    <a:pt x="1300899" y="0"/>
                    <a:pt x="1913641" y="0"/>
                  </a:cubicBezTo>
                  <a:cubicBezTo>
                    <a:pt x="2526383" y="0"/>
                    <a:pt x="3101418" y="103694"/>
                    <a:pt x="3676454" y="207389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tailEnd type="stealth" w="lg" len="lg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9">
              <a:extLst>
                <a:ext uri="{FF2B5EF4-FFF2-40B4-BE49-F238E27FC236}">
                  <a16:creationId xmlns:a16="http://schemas.microsoft.com/office/drawing/2014/main" id="{E850ED60-BE81-FFF1-E121-608C68AD4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61" y="3840975"/>
              <a:ext cx="1676400" cy="55634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0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</a:t>
              </a: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00</a:t>
              </a:r>
              <a:b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</a:br>
              <a:endPara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24" name="Rectangle 9">
              <a:extLst>
                <a:ext uri="{FF2B5EF4-FFF2-40B4-BE49-F238E27FC236}">
                  <a16:creationId xmlns:a16="http://schemas.microsoft.com/office/drawing/2014/main" id="{14143320-280B-E556-9A29-5C001C1CB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469" y="3840975"/>
              <a:ext cx="1676400" cy="55634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01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01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latin typeface="PRESTIGE 12 PITCH BT" panose="02070509030506020304" pitchFamily="49" charset="0"/>
                </a:rPr>
                <a:t>00</a:t>
              </a: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01</a:t>
              </a:r>
              <a:endPara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DF677AE7-912E-8F8B-5930-BAE8DA7B8CBD}"/>
                    </a:ext>
                  </a:extLst>
                </p:cNvPr>
                <p:cNvSpPr txBox="1"/>
                <p:nvPr/>
              </p:nvSpPr>
              <p:spPr>
                <a:xfrm>
                  <a:off x="83116" y="3217157"/>
                  <a:ext cx="1462879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=5, </m:t>
                        </m:r>
                        <m:r>
                          <a:rPr lang="en-US" sz="18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=3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DF677AE7-912E-8F8B-5930-BAE8DA7B8C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116" y="3217157"/>
                  <a:ext cx="146287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DFDC745-BB7B-8C03-102E-DAC1A8A8659C}"/>
                </a:ext>
              </a:extLst>
            </p:cNvPr>
            <p:cNvSpPr txBox="1"/>
            <p:nvPr/>
          </p:nvSpPr>
          <p:spPr>
            <a:xfrm>
              <a:off x="554477" y="3542362"/>
              <a:ext cx="133228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dirty="0"/>
                <a:t>b</a:t>
              </a:r>
              <a:r>
                <a:rPr lang="en-US" sz="1800" dirty="0"/>
                <a:t>ucket </a:t>
              </a:r>
              <a:r>
                <a:rPr lang="en-US" sz="1800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000</a:t>
              </a:r>
              <a:endParaRPr lang="en-US" dirty="0">
                <a:solidFill>
                  <a:srgbClr val="FF0000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9F8E6DA-3139-C438-6DAC-2648715B03E8}"/>
                </a:ext>
              </a:extLst>
            </p:cNvPr>
            <p:cNvSpPr txBox="1"/>
            <p:nvPr/>
          </p:nvSpPr>
          <p:spPr>
            <a:xfrm>
              <a:off x="2471412" y="3552690"/>
              <a:ext cx="121745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dirty="0"/>
                <a:t>b</a:t>
              </a:r>
              <a:r>
                <a:rPr lang="en-US" sz="1800" dirty="0"/>
                <a:t>ucket </a:t>
              </a:r>
              <a:r>
                <a:rPr lang="en-US" sz="1800" dirty="0">
                  <a:latin typeface="PRESTIGE 12 PITCH BT" panose="02070509030506020304" pitchFamily="49" charset="0"/>
                </a:rPr>
                <a:t>01</a:t>
              </a:r>
              <a:endParaRPr lang="en-US" dirty="0">
                <a:latin typeface="PRESTIGE 12 PITCH BT" panose="02070509030506020304" pitchFamily="49" charset="0"/>
              </a:endParaRPr>
            </a:p>
          </p:txBody>
        </p:sp>
        <p:sp>
          <p:nvSpPr>
            <p:cNvPr id="28" name="Rectangle 9">
              <a:extLst>
                <a:ext uri="{FF2B5EF4-FFF2-40B4-BE49-F238E27FC236}">
                  <a16:creationId xmlns:a16="http://schemas.microsoft.com/office/drawing/2014/main" id="{2412A700-A97E-15B4-4757-4E51FBFEA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577" y="3840975"/>
              <a:ext cx="1676400" cy="55634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10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10</a:t>
              </a:r>
              <a:b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</a:br>
              <a:r>
                <a:rPr kumimoji="0" lang="en-US" altLang="en-US" dirty="0">
                  <a:latin typeface="PRESTIGE 12 PITCH BT" panose="02070509030506020304" pitchFamily="49" charset="0"/>
                </a:rPr>
                <a:t>11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10</a:t>
              </a:r>
              <a:endParaRPr kumimoji="0" lang="en-US" altLang="en-US" b="1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EB52F53-9E05-7653-AF24-40EB9357BFC3}"/>
                </a:ext>
              </a:extLst>
            </p:cNvPr>
            <p:cNvSpPr txBox="1"/>
            <p:nvPr/>
          </p:nvSpPr>
          <p:spPr>
            <a:xfrm>
              <a:off x="4302916" y="3552690"/>
              <a:ext cx="118806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dirty="0"/>
                <a:t>b</a:t>
              </a:r>
              <a:r>
                <a:rPr lang="en-US" sz="1800" dirty="0"/>
                <a:t>ucket </a:t>
              </a:r>
              <a:r>
                <a:rPr lang="en-US" sz="1800" dirty="0">
                  <a:latin typeface="PRESTIGE 12 PITCH BT" panose="02070509030506020304" pitchFamily="49" charset="0"/>
                </a:rPr>
                <a:t>10</a:t>
              </a:r>
              <a:endParaRPr lang="en-US" dirty="0">
                <a:latin typeface="PRESTIGE 12 PITCH BT" panose="02070509030506020304" pitchFamily="49" charset="0"/>
              </a:endParaRPr>
            </a:p>
          </p:txBody>
        </p:sp>
        <p:sp>
          <p:nvSpPr>
            <p:cNvPr id="30" name="Rectangle 9">
              <a:extLst>
                <a:ext uri="{FF2B5EF4-FFF2-40B4-BE49-F238E27FC236}">
                  <a16:creationId xmlns:a16="http://schemas.microsoft.com/office/drawing/2014/main" id="{60D0EE15-3D48-5B54-24F4-1D905D2C2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685" y="3830647"/>
              <a:ext cx="1676400" cy="55634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11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11</a:t>
              </a:r>
              <a:b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</a:br>
              <a:endParaRPr kumimoji="0" lang="en-US" altLang="en-US" b="1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664EB90-43BA-3B2D-FE2F-6DABA856350F}"/>
                </a:ext>
              </a:extLst>
            </p:cNvPr>
            <p:cNvSpPr txBox="1"/>
            <p:nvPr/>
          </p:nvSpPr>
          <p:spPr>
            <a:xfrm>
              <a:off x="6105024" y="3542362"/>
              <a:ext cx="118806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dirty="0"/>
                <a:t>b</a:t>
              </a:r>
              <a:r>
                <a:rPr lang="en-US" sz="1800" dirty="0"/>
                <a:t>ucket </a:t>
              </a:r>
              <a:r>
                <a:rPr lang="en-US" sz="1800" dirty="0">
                  <a:latin typeface="PRESTIGE 12 PITCH BT" panose="02070509030506020304" pitchFamily="49" charset="0"/>
                </a:rPr>
                <a:t>11</a:t>
              </a:r>
              <a:endParaRPr lang="en-US" dirty="0">
                <a:latin typeface="PRESTIGE 12 PITCH BT" panose="02070509030506020304" pitchFamily="49" charset="0"/>
              </a:endParaRPr>
            </a:p>
          </p:txBody>
        </p:sp>
        <p:sp>
          <p:nvSpPr>
            <p:cNvPr id="36" name="Rectangle 9">
              <a:extLst>
                <a:ext uri="{FF2B5EF4-FFF2-40B4-BE49-F238E27FC236}">
                  <a16:creationId xmlns:a16="http://schemas.microsoft.com/office/drawing/2014/main" id="{7E1AB5F4-4E4A-66D1-7574-6A8EDDE42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8793" y="3830647"/>
              <a:ext cx="1676400" cy="55634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latin typeface="PRESTIGE 12 PITCH BT" panose="02070509030506020304" pitchFamily="49" charset="0"/>
                </a:rPr>
                <a:t>1</a:t>
              </a: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</a:t>
              </a: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00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C8EC919-A8E6-3F41-0D06-87C9431E6259}"/>
                </a:ext>
              </a:extLst>
            </p:cNvPr>
            <p:cNvSpPr txBox="1"/>
            <p:nvPr/>
          </p:nvSpPr>
          <p:spPr>
            <a:xfrm>
              <a:off x="7762909" y="3532034"/>
              <a:ext cx="133228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dirty="0"/>
                <a:t>b</a:t>
              </a:r>
              <a:r>
                <a:rPr lang="en-US" sz="1800" dirty="0"/>
                <a:t>ucket </a:t>
              </a:r>
              <a:r>
                <a:rPr lang="en-US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1</a:t>
              </a:r>
              <a:r>
                <a:rPr lang="en-US" sz="1800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00</a:t>
              </a:r>
              <a:endParaRPr lang="en-US" dirty="0">
                <a:solidFill>
                  <a:srgbClr val="FF0000"/>
                </a:solidFill>
                <a:latin typeface="PRESTIGE 12 PITCH BT" panose="02070509030506020304" pitchFamily="49" charset="0"/>
              </a:endParaRPr>
            </a:p>
          </p:txBody>
        </p:sp>
      </p:grp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CC906CC9-D945-F42C-D42F-C2A9BE34C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336" y="4773408"/>
            <a:ext cx="8173014" cy="19480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Look up </a:t>
            </a:r>
            <a:r>
              <a:rPr lang="en-US" sz="2800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1110</a:t>
            </a:r>
            <a:endParaRPr lang="en-US" dirty="0"/>
          </a:p>
          <a:p>
            <a:r>
              <a:rPr lang="en-US" dirty="0"/>
              <a:t>Bucket </a:t>
            </a:r>
            <a:r>
              <a:rPr lang="en-US" sz="2800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110</a:t>
            </a:r>
            <a:r>
              <a:rPr lang="en-US" dirty="0"/>
              <a:t> doesn’t exist, so go to bucket </a:t>
            </a:r>
            <a:r>
              <a:rPr lang="en-US" sz="2800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97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E4428-1F3B-D818-29DD-44502F5DA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70F94-7967-F6A6-ED02-BAF6A18DC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linear hashing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FD7F3-A94B-8909-AAA3-106A7E2A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Pros:</a:t>
            </a:r>
          </a:p>
          <a:p>
            <a:r>
              <a:rPr lang="en-US" dirty="0"/>
              <a:t>Handles growing/shrinking indexes</a:t>
            </a:r>
          </a:p>
          <a:p>
            <a:r>
              <a:rPr lang="en-US" dirty="0"/>
              <a:t>No full reorganization</a:t>
            </a:r>
          </a:p>
          <a:p>
            <a:r>
              <a:rPr lang="en-US" dirty="0"/>
              <a:t>No extra level of indirection (beats extensible hashing)</a:t>
            </a:r>
          </a:p>
          <a:p>
            <a:pPr marL="0" indent="0">
              <a:buNone/>
            </a:pPr>
            <a:r>
              <a:rPr lang="en-US" dirty="0"/>
              <a:t>Cons:</a:t>
            </a:r>
          </a:p>
          <a:p>
            <a:r>
              <a:rPr lang="en-US" dirty="0"/>
              <a:t>Still has overflow chains, and may not split them right away because buckets must be split in 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FF3C00-FD64-D1C1-6395-5576C335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19</a:t>
            </a:fld>
            <a:endParaRPr lang="en-US"/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102EDC53-52A0-3B49-D748-25768242F068}"/>
              </a:ext>
            </a:extLst>
          </p:cNvPr>
          <p:cNvGrpSpPr>
            <a:grpSpLocks/>
          </p:cNvGrpSpPr>
          <p:nvPr/>
        </p:nvGrpSpPr>
        <p:grpSpPr bwMode="auto">
          <a:xfrm>
            <a:off x="2584069" y="5432624"/>
            <a:ext cx="2899412" cy="1172103"/>
            <a:chOff x="672" y="3312"/>
            <a:chExt cx="2256" cy="912"/>
          </a:xfrm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968582A4-2D5B-EA4E-2713-185E889E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312"/>
              <a:ext cx="528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400"/>
                <a:t>empty</a:t>
              </a: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28D32D91-2341-319D-355D-7EBF0BCA5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312"/>
              <a:ext cx="528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400"/>
                <a:t>empty</a:t>
              </a: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1C5CE967-B90B-083F-408E-9D47DF2518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312"/>
              <a:ext cx="528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400"/>
                <a:t>empty</a:t>
              </a: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B535F55C-8316-867F-BE00-CA429C7ED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312"/>
              <a:ext cx="528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400"/>
                <a:t>full</a:t>
              </a: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458597EB-F44E-1C02-752D-BC1E3526B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552"/>
              <a:ext cx="528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400"/>
                <a:t>full</a:t>
              </a:r>
            </a:p>
          </p:txBody>
        </p:sp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52A392A6-86B4-825D-99BB-2ECE551FB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792"/>
              <a:ext cx="528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400"/>
                <a:t>full</a:t>
              </a:r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3C29914B-6655-14BA-4EA9-AE248F6B2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4032"/>
              <a:ext cx="528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400"/>
                <a:t>full</a:t>
              </a:r>
            </a:p>
          </p:txBody>
        </p:sp>
      </p:grpSp>
      <p:grpSp>
        <p:nvGrpSpPr>
          <p:cNvPr id="17" name="Group 12">
            <a:extLst>
              <a:ext uri="{FF2B5EF4-FFF2-40B4-BE49-F238E27FC236}">
                <a16:creationId xmlns:a16="http://schemas.microsoft.com/office/drawing/2014/main" id="{8FDA9925-D980-8B29-A0C5-ECFF02D2BC1A}"/>
              </a:ext>
            </a:extLst>
          </p:cNvPr>
          <p:cNvGrpSpPr>
            <a:grpSpLocks/>
          </p:cNvGrpSpPr>
          <p:nvPr/>
        </p:nvGrpSpPr>
        <p:grpSpPr bwMode="auto">
          <a:xfrm>
            <a:off x="5545170" y="5432624"/>
            <a:ext cx="2159137" cy="246759"/>
            <a:chOff x="2976" y="3312"/>
            <a:chExt cx="1680" cy="192"/>
          </a:xfrm>
        </p:grpSpPr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id="{C7DA3736-62A2-41FD-ABBB-02E0C9429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3312"/>
              <a:ext cx="528" cy="192"/>
            </a:xfrm>
            <a:prstGeom prst="rect">
              <a:avLst/>
            </a:prstGeom>
            <a:noFill/>
            <a:ln w="38100">
              <a:solidFill>
                <a:srgbClr val="00FF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400" dirty="0"/>
                <a:t>empty</a:t>
              </a:r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8012D9E9-93F7-9F2C-98EC-FCA827B70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312"/>
              <a:ext cx="528" cy="192"/>
            </a:xfrm>
            <a:prstGeom prst="rect">
              <a:avLst/>
            </a:prstGeom>
            <a:noFill/>
            <a:ln w="38100">
              <a:solidFill>
                <a:srgbClr val="00FF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400"/>
                <a:t>empty</a:t>
              </a:r>
            </a:p>
          </p:txBody>
        </p:sp>
        <p:sp>
          <p:nvSpPr>
            <p:cNvPr id="20" name="Rectangle 15">
              <a:extLst>
                <a:ext uri="{FF2B5EF4-FFF2-40B4-BE49-F238E27FC236}">
                  <a16:creationId xmlns:a16="http://schemas.microsoft.com/office/drawing/2014/main" id="{084BE1AD-A90A-BBCD-0ADF-2A6D1A1A7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3312"/>
              <a:ext cx="528" cy="192"/>
            </a:xfrm>
            <a:prstGeom prst="rect">
              <a:avLst/>
            </a:prstGeom>
            <a:noFill/>
            <a:ln w="38100">
              <a:solidFill>
                <a:srgbClr val="00FF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400"/>
                <a:t>empty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460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Midterm exam tomorrow!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Time: 4:30 PM – 6:00 PM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Location: M3 1006 and STC 0040 (check your room)</a:t>
            </a:r>
          </a:p>
          <a:p>
            <a:pPr lvl="1"/>
            <a:r>
              <a:rPr lang="en-US" dirty="0"/>
              <a:t>See the midterm-review lecture</a:t>
            </a:r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No class on next Tue, July 1 (Canada day)!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75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DF651-9065-7630-1A6A-0E3CAE855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Hashing is faster on average, but the worst case can be bad</a:t>
            </a:r>
          </a:p>
          <a:p>
            <a:r>
              <a:rPr lang="en-US" dirty="0"/>
              <a:t>B</a:t>
            </a:r>
            <a:r>
              <a:rPr lang="en-US" baseline="30000" dirty="0"/>
              <a:t>+</a:t>
            </a:r>
            <a:r>
              <a:rPr lang="en-US" dirty="0"/>
              <a:t>-tree’s worst-case performance guarantees rely on fewer assumptions, and in practice these trees are not very tall</a:t>
            </a:r>
          </a:p>
          <a:p>
            <a:r>
              <a:rPr lang="en-US" dirty="0"/>
              <a:t>Hashing destroys order, but B</a:t>
            </a:r>
            <a:r>
              <a:rPr lang="en-US" baseline="30000" dirty="0"/>
              <a:t>+</a:t>
            </a:r>
            <a:r>
              <a:rPr lang="en-US" dirty="0"/>
              <a:t>-trees provide ordering and support range scans</a:t>
            </a:r>
          </a:p>
          <a:p>
            <a:endParaRPr lang="en-US" dirty="0"/>
          </a:p>
          <a:p>
            <a:pPr>
              <a:buFont typeface="System Font Regular"/>
              <a:buChar char="☞"/>
            </a:pPr>
            <a:r>
              <a:rPr lang="en-US" dirty="0"/>
              <a:t>We will come back to sorting vs. hashing again in query processing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D3347B-ABEA-3470-59B3-3F63D92BF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indexes vs. B</a:t>
            </a:r>
            <a:r>
              <a:rPr lang="en-US" baseline="30000" dirty="0"/>
              <a:t>+</a:t>
            </a:r>
            <a:r>
              <a:rPr lang="en-US" dirty="0"/>
              <a:t>-trees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F4A3D-832E-E4F6-BBD0-2D74CBD8F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84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AFE84-15BB-4641-B08B-ED11C52B5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A0365-D795-4F14-B32C-4EC6AC926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Types of indexes:</a:t>
            </a:r>
          </a:p>
          <a:p>
            <a:pPr lvl="1"/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Dense </a:t>
            </a:r>
            <a:r>
              <a:rPr lang="en-CA" dirty="0" err="1">
                <a:solidFill>
                  <a:schemeClr val="bg1">
                    <a:lumMod val="75000"/>
                  </a:schemeClr>
                </a:solidFill>
              </a:rPr>
              <a:t>v.s</a:t>
            </a:r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. sparse </a:t>
            </a:r>
          </a:p>
          <a:p>
            <a:pPr lvl="1"/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Clustering </a:t>
            </a:r>
            <a:r>
              <a:rPr lang="en-CA" dirty="0" err="1">
                <a:solidFill>
                  <a:schemeClr val="bg1">
                    <a:lumMod val="75000"/>
                  </a:schemeClr>
                </a:solidFill>
              </a:rPr>
              <a:t>v.s</a:t>
            </a:r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. non-clustering </a:t>
            </a:r>
          </a:p>
          <a:p>
            <a:pPr lvl="1"/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Primary </a:t>
            </a:r>
            <a:r>
              <a:rPr lang="en-CA" dirty="0" err="1">
                <a:solidFill>
                  <a:schemeClr val="bg1">
                    <a:lumMod val="75000"/>
                  </a:schemeClr>
                </a:solidFill>
              </a:rPr>
              <a:t>v.s</a:t>
            </a:r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. secondary </a:t>
            </a:r>
          </a:p>
          <a:p>
            <a:pPr lvl="1"/>
            <a:endParaRPr lang="en-CA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Indexing structure</a:t>
            </a:r>
          </a:p>
          <a:p>
            <a:pPr lvl="1"/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ISAM</a:t>
            </a:r>
          </a:p>
          <a:p>
            <a:pPr lvl="1"/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B+-tree</a:t>
            </a:r>
          </a:p>
          <a:p>
            <a:pPr lvl="1"/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Hashing</a:t>
            </a:r>
            <a:endParaRPr lang="en-CA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endParaRPr lang="en-CA" dirty="0"/>
          </a:p>
          <a:p>
            <a:r>
              <a:rPr lang="en-CA" dirty="0"/>
              <a:t>How to use index</a:t>
            </a:r>
          </a:p>
          <a:p>
            <a:pPr lvl="1"/>
            <a:endParaRPr lang="en-CA" dirty="0"/>
          </a:p>
          <a:p>
            <a:endParaRPr lang="en-CA" dirty="0"/>
          </a:p>
          <a:p>
            <a:pPr lvl="1"/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A1CC6D-EC7E-4B08-99A5-F7415105B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67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ABEF5-0A9C-49D1-AF55-0BB612C7B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Multi-attribute indices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3DDDD-7553-4426-91D5-12320CF47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336" y="1456854"/>
            <a:ext cx="8459328" cy="5264622"/>
          </a:xfrm>
        </p:spPr>
        <p:txBody>
          <a:bodyPr>
            <a:normAutofit/>
          </a:bodyPr>
          <a:lstStyle/>
          <a:p>
            <a:r>
              <a:rPr lang="en-US" dirty="0"/>
              <a:t>Index on several attributes of the same relation.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CREATE INDEX</a:t>
            </a:r>
            <a:r>
              <a:rPr lang="en-US" dirty="0"/>
              <a:t> </a:t>
            </a:r>
            <a:r>
              <a:rPr lang="en-US" dirty="0" err="1"/>
              <a:t>NameIndex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ON</a:t>
            </a:r>
            <a:r>
              <a:rPr lang="en-US" dirty="0"/>
              <a:t> User(</a:t>
            </a:r>
            <a:r>
              <a:rPr lang="en-US" dirty="0" err="1"/>
              <a:t>LastName</a:t>
            </a:r>
            <a:r>
              <a:rPr lang="en-US" dirty="0"/>
              <a:t>,</a:t>
            </a:r>
            <a:r>
              <a:rPr lang="zh-CN" altLang="en-US" dirty="0"/>
              <a:t> </a:t>
            </a:r>
            <a:r>
              <a:rPr lang="en-US" dirty="0"/>
              <a:t>FirstName);</a:t>
            </a:r>
          </a:p>
          <a:p>
            <a:pPr lvl="1"/>
            <a:endParaRPr lang="en-CA" dirty="0"/>
          </a:p>
          <a:p>
            <a:pPr marL="457200" lvl="1" indent="0">
              <a:buNone/>
            </a:pPr>
            <a:endParaRPr lang="en-CA" dirty="0"/>
          </a:p>
          <a:p>
            <a:r>
              <a:rPr lang="en-US" dirty="0"/>
              <a:t>This index would be </a:t>
            </a:r>
            <a:r>
              <a:rPr lang="en-US" i="1" dirty="0"/>
              <a:t>useful</a:t>
            </a:r>
            <a:r>
              <a:rPr lang="en-US" dirty="0"/>
              <a:t> for these queries:</a:t>
            </a:r>
          </a:p>
          <a:p>
            <a:pPr lvl="1"/>
            <a:r>
              <a:rPr lang="en-CA" b="1" dirty="0"/>
              <a:t>select </a:t>
            </a:r>
            <a:r>
              <a:rPr lang="en-CA" dirty="0"/>
              <a:t>* </a:t>
            </a:r>
            <a:r>
              <a:rPr lang="en-CA" b="1" dirty="0"/>
              <a:t>from </a:t>
            </a:r>
            <a:r>
              <a:rPr lang="en-CA" dirty="0"/>
              <a:t>User </a:t>
            </a:r>
            <a:r>
              <a:rPr lang="en-CA" b="1" dirty="0"/>
              <a:t>where </a:t>
            </a:r>
            <a:r>
              <a:rPr lang="en-CA" dirty="0" err="1"/>
              <a:t>Lastname</a:t>
            </a:r>
            <a:r>
              <a:rPr lang="en-CA" dirty="0"/>
              <a:t> = ‘Smith’</a:t>
            </a:r>
          </a:p>
          <a:p>
            <a:pPr lvl="1"/>
            <a:r>
              <a:rPr lang="en-CA" b="1" dirty="0"/>
              <a:t>select </a:t>
            </a:r>
            <a:r>
              <a:rPr lang="en-CA" dirty="0"/>
              <a:t>* </a:t>
            </a:r>
            <a:r>
              <a:rPr lang="en-CA" b="1" dirty="0"/>
              <a:t>from </a:t>
            </a:r>
            <a:r>
              <a:rPr lang="en-CA" dirty="0"/>
              <a:t>User </a:t>
            </a:r>
            <a:r>
              <a:rPr lang="en-CA" b="1" dirty="0"/>
              <a:t>where </a:t>
            </a:r>
            <a:r>
              <a:rPr lang="en-CA" dirty="0" err="1"/>
              <a:t>Lastname</a:t>
            </a:r>
            <a:r>
              <a:rPr lang="en-CA" dirty="0"/>
              <a:t> = ‘Smith’ and </a:t>
            </a:r>
            <a:r>
              <a:rPr lang="en-CA" dirty="0" err="1"/>
              <a:t>Firstname</a:t>
            </a:r>
            <a:r>
              <a:rPr lang="en-CA" dirty="0"/>
              <a:t>=‘John’</a:t>
            </a:r>
            <a:br>
              <a:rPr lang="en-CA" dirty="0"/>
            </a:br>
            <a:endParaRPr lang="en-US" dirty="0"/>
          </a:p>
          <a:p>
            <a:r>
              <a:rPr lang="en-US" dirty="0"/>
              <a:t>This index would be not </a:t>
            </a:r>
            <a:r>
              <a:rPr lang="en-US" i="1" dirty="0"/>
              <a:t>useful</a:t>
            </a:r>
            <a:r>
              <a:rPr lang="en-US" dirty="0"/>
              <a:t> at all for this query:</a:t>
            </a:r>
            <a:endParaRPr lang="en-CA" dirty="0"/>
          </a:p>
          <a:p>
            <a:pPr lvl="1"/>
            <a:r>
              <a:rPr lang="en-CA" b="1" dirty="0"/>
              <a:t>select </a:t>
            </a:r>
            <a:r>
              <a:rPr lang="en-CA" dirty="0"/>
              <a:t>* </a:t>
            </a:r>
            <a:r>
              <a:rPr lang="en-CA" b="1" dirty="0"/>
              <a:t>from </a:t>
            </a:r>
            <a:r>
              <a:rPr lang="en-CA" dirty="0"/>
              <a:t>User </a:t>
            </a:r>
            <a:r>
              <a:rPr lang="en-CA" b="1" dirty="0"/>
              <a:t>where </a:t>
            </a:r>
            <a:r>
              <a:rPr lang="en-CA" dirty="0" err="1"/>
              <a:t>Firstname</a:t>
            </a:r>
            <a:r>
              <a:rPr lang="en-CA" dirty="0"/>
              <a:t>=‘John’</a:t>
            </a:r>
            <a:endParaRPr lang="en-US" dirty="0"/>
          </a:p>
          <a:p>
            <a:pPr lvl="1"/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D76B2-7B76-4578-A3D0-9EAD3CAD7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22</a:t>
            </a:fld>
            <a:endParaRPr lang="en-US"/>
          </a:p>
        </p:txBody>
      </p:sp>
      <p:sp>
        <p:nvSpPr>
          <p:cNvPr id="7" name="Callout: Line 6">
            <a:extLst>
              <a:ext uri="{FF2B5EF4-FFF2-40B4-BE49-F238E27FC236}">
                <a16:creationId xmlns:a16="http://schemas.microsoft.com/office/drawing/2014/main" id="{3F964FAA-17D8-4764-B341-14C5437D2FD8}"/>
              </a:ext>
            </a:extLst>
          </p:cNvPr>
          <p:cNvSpPr/>
          <p:nvPr/>
        </p:nvSpPr>
        <p:spPr>
          <a:xfrm>
            <a:off x="4126761" y="2397642"/>
            <a:ext cx="4674903" cy="845290"/>
          </a:xfrm>
          <a:prstGeom prst="borderCallout1">
            <a:avLst>
              <a:gd name="adj1" fmla="val -4872"/>
              <a:gd name="adj2" fmla="val 47122"/>
              <a:gd name="adj3" fmla="val -7862"/>
              <a:gd name="adj4" fmla="val 481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tuples (or tuple pointers) are organized first by </a:t>
            </a:r>
            <a:r>
              <a:rPr lang="en-US" dirty="0" err="1"/>
              <a:t>Lastname</a:t>
            </a:r>
            <a:r>
              <a:rPr lang="en-US" dirty="0"/>
              <a:t>. Tuples with a common </a:t>
            </a:r>
            <a:r>
              <a:rPr lang="en-US" dirty="0" err="1"/>
              <a:t>lastname</a:t>
            </a:r>
            <a:r>
              <a:rPr lang="en-US" dirty="0"/>
              <a:t> are then organized by </a:t>
            </a:r>
            <a:r>
              <a:rPr lang="en-US" dirty="0" err="1"/>
              <a:t>Firstname</a:t>
            </a:r>
            <a:r>
              <a:rPr lang="en-US" dirty="0"/>
              <a:t>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3868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8F94-1331-4BF6-8605-E6C73FDFE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Index-only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7B417-63A7-4D76-8401-E6A064D23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For example: </a:t>
            </a:r>
          </a:p>
          <a:p>
            <a:pPr lvl="1"/>
            <a:r>
              <a:rPr lang="en-US" dirty="0"/>
              <a:t>SELECT </a:t>
            </a:r>
            <a:r>
              <a:rPr lang="en-US" dirty="0" err="1"/>
              <a:t>firstname</a:t>
            </a:r>
            <a:r>
              <a:rPr lang="en-US" dirty="0"/>
              <a:t>, pop FROM User WHERE </a:t>
            </a:r>
            <a:r>
              <a:rPr lang="en-US" dirty="0">
                <a:solidFill>
                  <a:schemeClr val="accent2"/>
                </a:solidFill>
              </a:rPr>
              <a:t>pop &gt; ‘0.8’ AND </a:t>
            </a:r>
            <a:r>
              <a:rPr lang="en-US" dirty="0" err="1">
                <a:solidFill>
                  <a:schemeClr val="accent2"/>
                </a:solidFill>
              </a:rPr>
              <a:t>firstname</a:t>
            </a:r>
            <a:r>
              <a:rPr lang="en-US" dirty="0">
                <a:solidFill>
                  <a:schemeClr val="accent2"/>
                </a:solidFill>
              </a:rPr>
              <a:t> = ‘Bob’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non-clustering index on (</a:t>
            </a:r>
            <a:r>
              <a:rPr lang="en-US" dirty="0" err="1">
                <a:solidFill>
                  <a:schemeClr val="accent2"/>
                </a:solidFill>
              </a:rPr>
              <a:t>firstname</a:t>
            </a:r>
            <a:r>
              <a:rPr lang="en-US" dirty="0">
                <a:solidFill>
                  <a:schemeClr val="accent2"/>
                </a:solidFill>
              </a:rPr>
              <a:t>, pop</a:t>
            </a:r>
            <a:r>
              <a:rPr lang="en-US" dirty="0"/>
              <a:t>) </a:t>
            </a: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A (non-clustered) index </a:t>
            </a:r>
            <a:r>
              <a:rPr lang="en-US" dirty="0"/>
              <a:t>contains all the columns needed to answer the query without having to access the tuples in the base relation.</a:t>
            </a:r>
          </a:p>
          <a:p>
            <a:pPr lvl="1"/>
            <a:r>
              <a:rPr lang="en-US" dirty="0"/>
              <a:t>Avoid one disk I/O per tuple </a:t>
            </a:r>
          </a:p>
          <a:p>
            <a:pPr lvl="1"/>
            <a:r>
              <a:rPr lang="en-US" dirty="0"/>
              <a:t>The index is much smaller than the base relation 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7AE169-70AB-47E9-A797-240C336A3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8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761F9-45C7-4CE9-A27D-E1A6AA55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Physical design guidelines for indices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E1739-FB15-4EB8-A0CA-07EE7C373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Don’t index unless the performance increase outweighs the update </a:t>
            </a:r>
            <a:r>
              <a:rPr lang="en-CA" dirty="0"/>
              <a:t>overhead</a:t>
            </a:r>
          </a:p>
          <a:p>
            <a:endParaRPr lang="en-CA" dirty="0"/>
          </a:p>
          <a:p>
            <a:r>
              <a:rPr lang="en-US" dirty="0"/>
              <a:t>Attributes mentioned in WHERE clauses are candidates for index search </a:t>
            </a:r>
            <a:r>
              <a:rPr lang="en-CA" dirty="0"/>
              <a:t>keys</a:t>
            </a:r>
          </a:p>
          <a:p>
            <a:endParaRPr lang="en-CA" dirty="0"/>
          </a:p>
          <a:p>
            <a:r>
              <a:rPr lang="en-US" dirty="0"/>
              <a:t>Multi-attribute search keys should be considered when a WHERE clause contains several conditions; or </a:t>
            </a:r>
            <a:r>
              <a:rPr lang="en-CA" dirty="0"/>
              <a:t>it enables index-only plans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B2C18-8640-42C2-A2B6-0DEFA2271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6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761F9-45C7-4CE9-A27D-E1A6AA55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Physical design guidelines for indices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E1739-FB15-4EB8-A0CA-07EE7C373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Choose indexes that benefit as many queries as possible</a:t>
            </a:r>
          </a:p>
          <a:p>
            <a:endParaRPr lang="en-US" dirty="0"/>
          </a:p>
          <a:p>
            <a:r>
              <a:rPr lang="en-US" dirty="0"/>
              <a:t>Each relation can </a:t>
            </a:r>
            <a:r>
              <a:rPr lang="en-US" dirty="0">
                <a:solidFill>
                  <a:schemeClr val="accent2"/>
                </a:solidFill>
              </a:rPr>
              <a:t>have at most one clustering scheme</a:t>
            </a:r>
            <a:r>
              <a:rPr lang="en-US" dirty="0"/>
              <a:t>; therefore choose it </a:t>
            </a:r>
            <a:r>
              <a:rPr lang="en-CA" dirty="0"/>
              <a:t>wisely</a:t>
            </a:r>
          </a:p>
          <a:p>
            <a:pPr lvl="1"/>
            <a:r>
              <a:rPr lang="en-US" dirty="0"/>
              <a:t>Target important queries that would benefit the most</a:t>
            </a:r>
          </a:p>
          <a:p>
            <a:pPr lvl="2"/>
            <a:r>
              <a:rPr lang="en-US" sz="2400" dirty="0">
                <a:solidFill>
                  <a:schemeClr val="accent2"/>
                </a:solidFill>
              </a:rPr>
              <a:t>Range queries </a:t>
            </a:r>
            <a:r>
              <a:rPr lang="en-US" sz="2400" dirty="0"/>
              <a:t>benefit the most from clustering</a:t>
            </a:r>
          </a:p>
          <a:p>
            <a:pPr lvl="1"/>
            <a:r>
              <a:rPr lang="en-US" dirty="0"/>
              <a:t>A multi-attribute index that enables an index-only plan does not benefit </a:t>
            </a:r>
            <a:r>
              <a:rPr lang="en-CA" dirty="0"/>
              <a:t>from being clustered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B2C18-8640-42C2-A2B6-0DEFA2271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4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C9381-A516-5442-8016-9AE12F5FC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0742C-3D0E-76E0-C55F-D0FF3ACA6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queries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name, pop of users in a particular age range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</a:t>
            </a:r>
            <a:r>
              <a:rPr lang="en-US" dirty="0" err="1"/>
              <a:t>uid</a:t>
            </a:r>
            <a:r>
              <a:rPr lang="en-US" dirty="0"/>
              <a:t>, age, pop of users with a particular name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average pop of each 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all the group info, ordered by their starting date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average pop of a particular group given the group name</a:t>
            </a:r>
          </a:p>
          <a:p>
            <a:r>
              <a:rPr lang="en-US" dirty="0"/>
              <a:t>Pick a set of clustering/non-clustering indexes for these set of queries (without worrying too much about storage and update cost)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2DC2C9-04DB-DB99-9D2F-F53C49D9D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CC8AF2-518D-0167-830C-9927D8E6AB31}"/>
              </a:ext>
            </a:extLst>
          </p:cNvPr>
          <p:cNvSpPr txBox="1"/>
          <p:nvPr/>
        </p:nvSpPr>
        <p:spPr>
          <a:xfrm>
            <a:off x="4555048" y="170021"/>
            <a:ext cx="3992652" cy="86177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600" i="1" dirty="0"/>
              <a:t>User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u="sng" dirty="0"/>
              <a:t> </a:t>
            </a:r>
            <a:r>
              <a:rPr lang="en-US" sz="1600" dirty="0"/>
              <a:t>int,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age</a:t>
            </a:r>
            <a:r>
              <a:rPr lang="en-US" sz="1600" dirty="0"/>
              <a:t> int, </a:t>
            </a:r>
            <a:r>
              <a:rPr lang="en-US" sz="1600" i="1" dirty="0"/>
              <a:t>pop</a:t>
            </a:r>
            <a:r>
              <a:rPr lang="en-US" sz="1600" dirty="0"/>
              <a:t> float)</a:t>
            </a:r>
          </a:p>
          <a:p>
            <a:r>
              <a:rPr lang="en-US" sz="1600" i="1" dirty="0"/>
              <a:t>Group</a:t>
            </a:r>
            <a:r>
              <a:rPr lang="en-US" sz="1600" dirty="0"/>
              <a:t> (</a:t>
            </a:r>
            <a:r>
              <a:rPr lang="en-US" sz="1600" i="1" u="sng" dirty="0"/>
              <a:t>gid</a:t>
            </a:r>
            <a:r>
              <a:rPr lang="en-US" sz="1600" dirty="0"/>
              <a:t> string,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date</a:t>
            </a:r>
            <a:r>
              <a:rPr lang="en-US" sz="1600" dirty="0"/>
              <a:t> DATE)</a:t>
            </a:r>
          </a:p>
          <a:p>
            <a:r>
              <a:rPr lang="en-US" sz="1600" i="1" dirty="0"/>
              <a:t>Member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dirty="0"/>
              <a:t> int, </a:t>
            </a:r>
            <a:r>
              <a:rPr lang="en-US" sz="1600" i="1" u="sng" dirty="0"/>
              <a:t>gid</a:t>
            </a:r>
            <a:r>
              <a:rPr lang="en-US" sz="1600" dirty="0"/>
              <a:t> string)</a:t>
            </a:r>
          </a:p>
        </p:txBody>
      </p:sp>
    </p:spTree>
    <p:extLst>
      <p:ext uri="{BB962C8B-B14F-4D97-AF65-F5344CB8AC3E}">
        <p14:creationId xmlns:p14="http://schemas.microsoft.com/office/powerpoint/2010/main" val="7898018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C9381-A516-5442-8016-9AE12F5FC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0742C-3D0E-76E0-C55F-D0FF3ACA6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queries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 the name, pop of users in a particular age range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</a:t>
            </a:r>
            <a:r>
              <a:rPr lang="en-US" dirty="0" err="1"/>
              <a:t>uid</a:t>
            </a:r>
            <a:r>
              <a:rPr lang="en-US" dirty="0"/>
              <a:t>, age, pop of users with a particular name </a:t>
            </a:r>
            <a:endParaRPr lang="en-US" dirty="0">
              <a:solidFill>
                <a:schemeClr val="accent3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3"/>
                </a:solidFill>
              </a:rPr>
              <a:t>List the average pop of each 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3"/>
                </a:solidFill>
              </a:rPr>
              <a:t>List all the group info, ordered by their starting date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3"/>
                </a:solidFill>
              </a:rPr>
              <a:t>List the average pop of a particular group given the group name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chemeClr val="accent3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2DC2C9-04DB-DB99-9D2F-F53C49D9D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27</a:t>
            </a:fld>
            <a:endParaRPr lang="en-US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9C985686-D3BA-02EF-AB93-F396C85E2570}"/>
              </a:ext>
            </a:extLst>
          </p:cNvPr>
          <p:cNvSpPr/>
          <p:nvPr/>
        </p:nvSpPr>
        <p:spPr>
          <a:xfrm>
            <a:off x="4743168" y="1229989"/>
            <a:ext cx="2032917" cy="585650"/>
          </a:xfrm>
          <a:prstGeom prst="wedgeRectCallout">
            <a:avLst>
              <a:gd name="adj1" fmla="val 36763"/>
              <a:gd name="adj2" fmla="val 799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clustering index on User(age)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ABE1A5EC-1AAF-1831-F79B-A9F9C4A8B9E5}"/>
              </a:ext>
            </a:extLst>
          </p:cNvPr>
          <p:cNvSpPr/>
          <p:nvPr/>
        </p:nvSpPr>
        <p:spPr>
          <a:xfrm>
            <a:off x="6827686" y="1229989"/>
            <a:ext cx="2154473" cy="585650"/>
          </a:xfrm>
          <a:prstGeom prst="wedgeRectCallout">
            <a:avLst>
              <a:gd name="adj1" fmla="val 8895"/>
              <a:gd name="adj2" fmla="val 16217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 non-clustering index on User(name)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9A587E-AB6F-4C5E-E924-92834ADFB4F4}"/>
              </a:ext>
            </a:extLst>
          </p:cNvPr>
          <p:cNvSpPr txBox="1"/>
          <p:nvPr/>
        </p:nvSpPr>
        <p:spPr>
          <a:xfrm>
            <a:off x="4555048" y="170021"/>
            <a:ext cx="3992652" cy="86177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600" i="1" dirty="0"/>
              <a:t>User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u="sng" dirty="0"/>
              <a:t> </a:t>
            </a:r>
            <a:r>
              <a:rPr lang="en-US" sz="1600" dirty="0"/>
              <a:t>int,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age</a:t>
            </a:r>
            <a:r>
              <a:rPr lang="en-US" sz="1600" dirty="0"/>
              <a:t> int, </a:t>
            </a:r>
            <a:r>
              <a:rPr lang="en-US" sz="1600" i="1" dirty="0"/>
              <a:t>pop</a:t>
            </a:r>
            <a:r>
              <a:rPr lang="en-US" sz="1600" dirty="0"/>
              <a:t> float)</a:t>
            </a:r>
          </a:p>
          <a:p>
            <a:r>
              <a:rPr lang="en-US" sz="1600" i="1" dirty="0"/>
              <a:t>Group</a:t>
            </a:r>
            <a:r>
              <a:rPr lang="en-US" sz="1600" dirty="0"/>
              <a:t> (</a:t>
            </a:r>
            <a:r>
              <a:rPr lang="en-US" sz="1600" i="1" u="sng" dirty="0"/>
              <a:t>gid</a:t>
            </a:r>
            <a:r>
              <a:rPr lang="en-US" sz="1600" dirty="0"/>
              <a:t> string,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date</a:t>
            </a:r>
            <a:r>
              <a:rPr lang="en-US" sz="1600" dirty="0"/>
              <a:t> DATE)</a:t>
            </a:r>
          </a:p>
          <a:p>
            <a:r>
              <a:rPr lang="en-US" sz="1600" i="1" dirty="0"/>
              <a:t>Member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dirty="0"/>
              <a:t> int, </a:t>
            </a:r>
            <a:r>
              <a:rPr lang="en-US" sz="1600" i="1" u="sng" dirty="0"/>
              <a:t>gid</a:t>
            </a:r>
            <a:r>
              <a:rPr lang="en-US" sz="1600" dirty="0"/>
              <a:t> string)</a:t>
            </a:r>
          </a:p>
        </p:txBody>
      </p:sp>
    </p:spTree>
    <p:extLst>
      <p:ext uri="{BB962C8B-B14F-4D97-AF65-F5344CB8AC3E}">
        <p14:creationId xmlns:p14="http://schemas.microsoft.com/office/powerpoint/2010/main" val="333197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C9381-A516-5442-8016-9AE12F5FC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0742C-3D0E-76E0-C55F-D0FF3ACA6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queries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 the name, pop of users in a particular age range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</a:t>
            </a:r>
            <a:r>
              <a:rPr lang="en-US" dirty="0" err="1"/>
              <a:t>uid</a:t>
            </a:r>
            <a:r>
              <a:rPr lang="en-US" dirty="0"/>
              <a:t>, age, pop of users with a particular name </a:t>
            </a:r>
            <a:endParaRPr lang="en-US" dirty="0">
              <a:solidFill>
                <a:schemeClr val="accent3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average pop of each 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3"/>
                </a:solidFill>
              </a:rPr>
              <a:t>List all the group info, ordered by their starting date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3"/>
                </a:solidFill>
              </a:rPr>
              <a:t>List the average pop of a particular group given the group name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2DC2C9-04DB-DB99-9D2F-F53C49D9D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28</a:t>
            </a:fld>
            <a:endParaRPr lang="en-US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9C985686-D3BA-02EF-AB93-F396C85E2570}"/>
              </a:ext>
            </a:extLst>
          </p:cNvPr>
          <p:cNvSpPr/>
          <p:nvPr/>
        </p:nvSpPr>
        <p:spPr>
          <a:xfrm>
            <a:off x="4743168" y="1229989"/>
            <a:ext cx="2032917" cy="585650"/>
          </a:xfrm>
          <a:prstGeom prst="wedgeRectCallout">
            <a:avLst>
              <a:gd name="adj1" fmla="val 36763"/>
              <a:gd name="adj2" fmla="val 799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clustering index on User(age)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ABE1A5EC-1AAF-1831-F79B-A9F9C4A8B9E5}"/>
              </a:ext>
            </a:extLst>
          </p:cNvPr>
          <p:cNvSpPr/>
          <p:nvPr/>
        </p:nvSpPr>
        <p:spPr>
          <a:xfrm>
            <a:off x="6827686" y="1229989"/>
            <a:ext cx="2154473" cy="585650"/>
          </a:xfrm>
          <a:prstGeom prst="wedgeRectCallout">
            <a:avLst>
              <a:gd name="adj1" fmla="val 8895"/>
              <a:gd name="adj2" fmla="val 16217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 non-clustering index on User(name)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251D9889-B575-2DAC-D280-E4DBD9A8DACC}"/>
              </a:ext>
            </a:extLst>
          </p:cNvPr>
          <p:cNvSpPr/>
          <p:nvPr/>
        </p:nvSpPr>
        <p:spPr>
          <a:xfrm>
            <a:off x="2316315" y="1040802"/>
            <a:ext cx="2232833" cy="832104"/>
          </a:xfrm>
          <a:prstGeom prst="wedgeRectCallout">
            <a:avLst>
              <a:gd name="adj1" fmla="val 38886"/>
              <a:gd name="adj2" fmla="val 15183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 non-clustering index on User(age, pop)</a:t>
            </a:r>
          </a:p>
          <a:p>
            <a:pPr algn="ctr"/>
            <a:r>
              <a:rPr lang="en-US" dirty="0">
                <a:sym typeface="Wingdings" pitchFamily="2" charset="2"/>
              </a:rPr>
              <a:t> index-only plan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4E8D8E-747C-F325-04BD-F62A8ACD2435}"/>
              </a:ext>
            </a:extLst>
          </p:cNvPr>
          <p:cNvSpPr txBox="1"/>
          <p:nvPr/>
        </p:nvSpPr>
        <p:spPr>
          <a:xfrm>
            <a:off x="4555048" y="170021"/>
            <a:ext cx="3992652" cy="86177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600" i="1" dirty="0"/>
              <a:t>User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u="sng" dirty="0"/>
              <a:t> </a:t>
            </a:r>
            <a:r>
              <a:rPr lang="en-US" sz="1600" dirty="0"/>
              <a:t>int,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age</a:t>
            </a:r>
            <a:r>
              <a:rPr lang="en-US" sz="1600" dirty="0"/>
              <a:t> int, </a:t>
            </a:r>
            <a:r>
              <a:rPr lang="en-US" sz="1600" i="1" dirty="0"/>
              <a:t>pop</a:t>
            </a:r>
            <a:r>
              <a:rPr lang="en-US" sz="1600" dirty="0"/>
              <a:t> float)</a:t>
            </a:r>
          </a:p>
          <a:p>
            <a:r>
              <a:rPr lang="en-US" sz="1600" i="1" dirty="0"/>
              <a:t>Group</a:t>
            </a:r>
            <a:r>
              <a:rPr lang="en-US" sz="1600" dirty="0"/>
              <a:t> (</a:t>
            </a:r>
            <a:r>
              <a:rPr lang="en-US" sz="1600" i="1" u="sng" dirty="0"/>
              <a:t>gid</a:t>
            </a:r>
            <a:r>
              <a:rPr lang="en-US" sz="1600" dirty="0"/>
              <a:t> string,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date</a:t>
            </a:r>
            <a:r>
              <a:rPr lang="en-US" sz="1600" dirty="0"/>
              <a:t> DATE)</a:t>
            </a:r>
          </a:p>
          <a:p>
            <a:r>
              <a:rPr lang="en-US" sz="1600" i="1" dirty="0"/>
              <a:t>Member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dirty="0"/>
              <a:t> int, </a:t>
            </a:r>
            <a:r>
              <a:rPr lang="en-US" sz="1600" i="1" u="sng" dirty="0"/>
              <a:t>gid</a:t>
            </a:r>
            <a:r>
              <a:rPr lang="en-US" sz="1600" dirty="0"/>
              <a:t> string)</a:t>
            </a:r>
          </a:p>
        </p:txBody>
      </p:sp>
    </p:spTree>
    <p:extLst>
      <p:ext uri="{BB962C8B-B14F-4D97-AF65-F5344CB8AC3E}">
        <p14:creationId xmlns:p14="http://schemas.microsoft.com/office/powerpoint/2010/main" val="144310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C9381-A516-5442-8016-9AE12F5FC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0742C-3D0E-76E0-C55F-D0FF3ACA6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queries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 the name, pop of users in a particular age range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</a:t>
            </a:r>
            <a:r>
              <a:rPr lang="en-US" dirty="0" err="1"/>
              <a:t>uid</a:t>
            </a:r>
            <a:r>
              <a:rPr lang="en-US" dirty="0"/>
              <a:t>, age, pop of users with a particular name </a:t>
            </a:r>
            <a:endParaRPr lang="en-US" dirty="0">
              <a:solidFill>
                <a:schemeClr val="accent3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average pop of each 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all the group info, ordered by their starting date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3"/>
                </a:solidFill>
              </a:rPr>
              <a:t>List the average pop of a particular group given the group name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2DC2C9-04DB-DB99-9D2F-F53C49D9D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29</a:t>
            </a:fld>
            <a:endParaRPr lang="en-US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9C985686-D3BA-02EF-AB93-F396C85E2570}"/>
              </a:ext>
            </a:extLst>
          </p:cNvPr>
          <p:cNvSpPr/>
          <p:nvPr/>
        </p:nvSpPr>
        <p:spPr>
          <a:xfrm>
            <a:off x="4743168" y="1229989"/>
            <a:ext cx="2032917" cy="585650"/>
          </a:xfrm>
          <a:prstGeom prst="wedgeRectCallout">
            <a:avLst>
              <a:gd name="adj1" fmla="val 36763"/>
              <a:gd name="adj2" fmla="val 799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clustering index on User(age)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ABE1A5EC-1AAF-1831-F79B-A9F9C4A8B9E5}"/>
              </a:ext>
            </a:extLst>
          </p:cNvPr>
          <p:cNvSpPr/>
          <p:nvPr/>
        </p:nvSpPr>
        <p:spPr>
          <a:xfrm>
            <a:off x="6827686" y="1229989"/>
            <a:ext cx="2154473" cy="585650"/>
          </a:xfrm>
          <a:prstGeom prst="wedgeRectCallout">
            <a:avLst>
              <a:gd name="adj1" fmla="val 8895"/>
              <a:gd name="adj2" fmla="val 16217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 non-clustering index on User(name)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251D9889-B575-2DAC-D280-E4DBD9A8DACC}"/>
              </a:ext>
            </a:extLst>
          </p:cNvPr>
          <p:cNvSpPr/>
          <p:nvPr/>
        </p:nvSpPr>
        <p:spPr>
          <a:xfrm>
            <a:off x="2316315" y="1040802"/>
            <a:ext cx="2232833" cy="832104"/>
          </a:xfrm>
          <a:prstGeom prst="wedgeRectCallout">
            <a:avLst>
              <a:gd name="adj1" fmla="val 38886"/>
              <a:gd name="adj2" fmla="val 15183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 non-clustering index on User(age, pop)</a:t>
            </a:r>
          </a:p>
          <a:p>
            <a:pPr algn="ctr"/>
            <a:r>
              <a:rPr lang="en-US" dirty="0">
                <a:sym typeface="Wingdings" pitchFamily="2" charset="2"/>
              </a:rPr>
              <a:t> index-only plan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B286B4-D5F2-B652-67F1-1B27988DA496}"/>
              </a:ext>
            </a:extLst>
          </p:cNvPr>
          <p:cNvSpPr txBox="1"/>
          <p:nvPr/>
        </p:nvSpPr>
        <p:spPr>
          <a:xfrm>
            <a:off x="4555048" y="170021"/>
            <a:ext cx="3992652" cy="86177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600" i="1" dirty="0"/>
              <a:t>User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u="sng" dirty="0"/>
              <a:t> </a:t>
            </a:r>
            <a:r>
              <a:rPr lang="en-US" sz="1600" dirty="0"/>
              <a:t>int,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age</a:t>
            </a:r>
            <a:r>
              <a:rPr lang="en-US" sz="1600" dirty="0"/>
              <a:t> int, </a:t>
            </a:r>
            <a:r>
              <a:rPr lang="en-US" sz="1600" i="1" dirty="0"/>
              <a:t>pop</a:t>
            </a:r>
            <a:r>
              <a:rPr lang="en-US" sz="1600" dirty="0"/>
              <a:t> float)</a:t>
            </a:r>
          </a:p>
          <a:p>
            <a:r>
              <a:rPr lang="en-US" sz="1600" i="1" dirty="0"/>
              <a:t>Group</a:t>
            </a:r>
            <a:r>
              <a:rPr lang="en-US" sz="1600" dirty="0"/>
              <a:t> (</a:t>
            </a:r>
            <a:r>
              <a:rPr lang="en-US" sz="1600" i="1" u="sng" dirty="0"/>
              <a:t>gid</a:t>
            </a:r>
            <a:r>
              <a:rPr lang="en-US" sz="1600" dirty="0"/>
              <a:t> string,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date</a:t>
            </a:r>
            <a:r>
              <a:rPr lang="en-US" sz="1600" dirty="0"/>
              <a:t> DATE)</a:t>
            </a:r>
          </a:p>
          <a:p>
            <a:r>
              <a:rPr lang="en-US" sz="1600" i="1" dirty="0"/>
              <a:t>Member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dirty="0"/>
              <a:t> int, </a:t>
            </a:r>
            <a:r>
              <a:rPr lang="en-US" sz="1600" i="1" u="sng" dirty="0"/>
              <a:t>gid</a:t>
            </a:r>
            <a:r>
              <a:rPr lang="en-US" sz="1600" dirty="0"/>
              <a:t> string)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8B31ED1E-7161-73AD-5434-F563B17F38A3}"/>
              </a:ext>
            </a:extLst>
          </p:cNvPr>
          <p:cNvSpPr/>
          <p:nvPr/>
        </p:nvSpPr>
        <p:spPr>
          <a:xfrm>
            <a:off x="6827686" y="3847168"/>
            <a:ext cx="2154473" cy="620972"/>
          </a:xfrm>
          <a:prstGeom prst="wedgeRectCallout">
            <a:avLst>
              <a:gd name="adj1" fmla="val 5519"/>
              <a:gd name="adj2" fmla="val -11568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clustering index on Group(date)</a:t>
            </a:r>
          </a:p>
        </p:txBody>
      </p:sp>
    </p:spTree>
    <p:extLst>
      <p:ext uri="{BB962C8B-B14F-4D97-AF65-F5344CB8AC3E}">
        <p14:creationId xmlns:p14="http://schemas.microsoft.com/office/powerpoint/2010/main" val="2080744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AFE84-15BB-4641-B08B-ED11C52B5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A0365-D795-4F14-B32C-4EC6AC926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Types of indexes:</a:t>
            </a:r>
          </a:p>
          <a:p>
            <a:pPr lvl="1"/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Dense </a:t>
            </a:r>
            <a:r>
              <a:rPr lang="en-CA" dirty="0" err="1">
                <a:solidFill>
                  <a:schemeClr val="bg1">
                    <a:lumMod val="75000"/>
                  </a:schemeClr>
                </a:solidFill>
              </a:rPr>
              <a:t>v.s</a:t>
            </a:r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. sparse </a:t>
            </a:r>
          </a:p>
          <a:p>
            <a:pPr lvl="1"/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Clustering </a:t>
            </a:r>
            <a:r>
              <a:rPr lang="en-CA" dirty="0" err="1">
                <a:solidFill>
                  <a:schemeClr val="bg1">
                    <a:lumMod val="75000"/>
                  </a:schemeClr>
                </a:solidFill>
              </a:rPr>
              <a:t>v.s</a:t>
            </a:r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. non-clustering </a:t>
            </a:r>
          </a:p>
          <a:p>
            <a:pPr lvl="1"/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Primary </a:t>
            </a:r>
            <a:r>
              <a:rPr lang="en-CA" dirty="0" err="1">
                <a:solidFill>
                  <a:schemeClr val="bg1">
                    <a:lumMod val="75000"/>
                  </a:schemeClr>
                </a:solidFill>
              </a:rPr>
              <a:t>v.s</a:t>
            </a:r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. secondary </a:t>
            </a:r>
          </a:p>
          <a:p>
            <a:pPr lvl="1"/>
            <a:endParaRPr lang="en-CA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Indexing structure</a:t>
            </a:r>
          </a:p>
          <a:p>
            <a:pPr lvl="1"/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ISAM</a:t>
            </a:r>
          </a:p>
          <a:p>
            <a:pPr lvl="1"/>
            <a:r>
              <a:rPr lang="en-CA" dirty="0">
                <a:solidFill>
                  <a:schemeClr val="bg1">
                    <a:lumMod val="75000"/>
                  </a:schemeClr>
                </a:solidFill>
              </a:rPr>
              <a:t>B+-tree</a:t>
            </a:r>
          </a:p>
          <a:p>
            <a:pPr lvl="1"/>
            <a:r>
              <a:rPr lang="en-US" altLang="zh-CN" dirty="0"/>
              <a:t>Hashing</a:t>
            </a:r>
            <a:endParaRPr lang="en-CA" dirty="0"/>
          </a:p>
          <a:p>
            <a:pPr lvl="1"/>
            <a:endParaRPr lang="en-CA" dirty="0"/>
          </a:p>
          <a:p>
            <a:r>
              <a:rPr lang="en-CA" dirty="0"/>
              <a:t>How to use index</a:t>
            </a:r>
          </a:p>
          <a:p>
            <a:pPr lvl="1"/>
            <a:endParaRPr lang="en-CA" dirty="0"/>
          </a:p>
          <a:p>
            <a:endParaRPr lang="en-CA" dirty="0"/>
          </a:p>
          <a:p>
            <a:pPr lvl="1"/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A1CC6D-EC7E-4B08-99A5-F7415105B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244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C9381-A516-5442-8016-9AE12F5FC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0742C-3D0E-76E0-C55F-D0FF3ACA6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queries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 the name, pop of users in a particular age range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</a:t>
            </a:r>
            <a:r>
              <a:rPr lang="en-US" dirty="0" err="1"/>
              <a:t>uid</a:t>
            </a:r>
            <a:r>
              <a:rPr lang="en-US" dirty="0"/>
              <a:t>, age, pop of users with a particular name </a:t>
            </a:r>
            <a:endParaRPr lang="en-US" dirty="0">
              <a:solidFill>
                <a:schemeClr val="accent3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average pop of each 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all the group info, ordered by their starting date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average pop of a particular group given the group name 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2DC2C9-04DB-DB99-9D2F-F53C49D9D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30</a:t>
            </a:fld>
            <a:endParaRPr lang="en-US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9C985686-D3BA-02EF-AB93-F396C85E2570}"/>
              </a:ext>
            </a:extLst>
          </p:cNvPr>
          <p:cNvSpPr/>
          <p:nvPr/>
        </p:nvSpPr>
        <p:spPr>
          <a:xfrm>
            <a:off x="4743168" y="1229989"/>
            <a:ext cx="2032917" cy="585650"/>
          </a:xfrm>
          <a:prstGeom prst="wedgeRectCallout">
            <a:avLst>
              <a:gd name="adj1" fmla="val 36763"/>
              <a:gd name="adj2" fmla="val 799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clustering index on User(age)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ABE1A5EC-1AAF-1831-F79B-A9F9C4A8B9E5}"/>
              </a:ext>
            </a:extLst>
          </p:cNvPr>
          <p:cNvSpPr/>
          <p:nvPr/>
        </p:nvSpPr>
        <p:spPr>
          <a:xfrm>
            <a:off x="6827686" y="1229989"/>
            <a:ext cx="2154473" cy="585650"/>
          </a:xfrm>
          <a:prstGeom prst="wedgeRectCallout">
            <a:avLst>
              <a:gd name="adj1" fmla="val 8895"/>
              <a:gd name="adj2" fmla="val 16217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 non-clustering index on User(name)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251D9889-B575-2DAC-D280-E4DBD9A8DACC}"/>
              </a:ext>
            </a:extLst>
          </p:cNvPr>
          <p:cNvSpPr/>
          <p:nvPr/>
        </p:nvSpPr>
        <p:spPr>
          <a:xfrm>
            <a:off x="2316315" y="1040802"/>
            <a:ext cx="2232833" cy="832104"/>
          </a:xfrm>
          <a:prstGeom prst="wedgeRectCallout">
            <a:avLst>
              <a:gd name="adj1" fmla="val 38886"/>
              <a:gd name="adj2" fmla="val 15183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 non-clustering index on User(age, pop)</a:t>
            </a:r>
          </a:p>
          <a:p>
            <a:pPr algn="ctr"/>
            <a:r>
              <a:rPr lang="en-US" dirty="0">
                <a:sym typeface="Wingdings" pitchFamily="2" charset="2"/>
              </a:rPr>
              <a:t> index-only plan</a:t>
            </a:r>
            <a:endParaRPr lang="en-US" dirty="0"/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9999ED47-D94B-89EB-BE49-C121BDB7B46E}"/>
              </a:ext>
            </a:extLst>
          </p:cNvPr>
          <p:cNvSpPr/>
          <p:nvPr/>
        </p:nvSpPr>
        <p:spPr>
          <a:xfrm>
            <a:off x="558824" y="4755099"/>
            <a:ext cx="6089060" cy="589042"/>
          </a:xfrm>
          <a:prstGeom prst="wedgeRectCallout">
            <a:avLst>
              <a:gd name="adj1" fmla="val 24085"/>
              <a:gd name="adj2" fmla="val -2662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) Search gid by a particular name  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Clustering/</a:t>
            </a:r>
            <a:r>
              <a:rPr lang="en-US" dirty="0"/>
              <a:t>non-clustering</a:t>
            </a:r>
            <a:r>
              <a:rPr lang="en-US" dirty="0">
                <a:sym typeface="Wingdings" pitchFamily="2" charset="2"/>
              </a:rPr>
              <a:t> index on Group(name)?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B5FF3D-1194-8421-B28B-2B4482A827DE}"/>
              </a:ext>
            </a:extLst>
          </p:cNvPr>
          <p:cNvSpPr txBox="1"/>
          <p:nvPr/>
        </p:nvSpPr>
        <p:spPr>
          <a:xfrm>
            <a:off x="3030889" y="3834489"/>
            <a:ext cx="3758680" cy="646331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US" dirty="0"/>
              <a:t>A join between User(</a:t>
            </a:r>
            <a:r>
              <a:rPr lang="en-US" dirty="0" err="1"/>
              <a:t>uid</a:t>
            </a:r>
            <a:r>
              <a:rPr lang="en-US" dirty="0"/>
              <a:t>, …,pop) , Member(</a:t>
            </a:r>
            <a:r>
              <a:rPr lang="en-US" dirty="0" err="1"/>
              <a:t>uid,gid</a:t>
            </a:r>
            <a:r>
              <a:rPr lang="en-US" dirty="0"/>
              <a:t>)</a:t>
            </a:r>
            <a:r>
              <a:rPr lang="en-US" dirty="0">
                <a:sym typeface="Wingdings" pitchFamily="2" charset="2"/>
              </a:rPr>
              <a:t>, Group(gid, name) </a:t>
            </a:r>
          </a:p>
        </p:txBody>
      </p:sp>
      <p:sp>
        <p:nvSpPr>
          <p:cNvPr id="20" name="Rectangular Callout 19">
            <a:extLst>
              <a:ext uri="{FF2B5EF4-FFF2-40B4-BE49-F238E27FC236}">
                <a16:creationId xmlns:a16="http://schemas.microsoft.com/office/drawing/2014/main" id="{2F65A45A-C9BC-AAF7-B1FF-CF7CB65857BB}"/>
              </a:ext>
            </a:extLst>
          </p:cNvPr>
          <p:cNvSpPr/>
          <p:nvPr/>
        </p:nvSpPr>
        <p:spPr>
          <a:xfrm>
            <a:off x="568553" y="5401146"/>
            <a:ext cx="6079331" cy="545987"/>
          </a:xfrm>
          <a:prstGeom prst="wedgeRectCallout">
            <a:avLst>
              <a:gd name="adj1" fmla="val 22423"/>
              <a:gd name="adj2" fmla="val -2664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ym typeface="Wingdings" pitchFamily="2" charset="2"/>
              </a:rPr>
              <a:t>(ii) Search </a:t>
            </a:r>
            <a:r>
              <a:rPr lang="en-US" dirty="0" err="1">
                <a:sym typeface="Wingdings" pitchFamily="2" charset="2"/>
              </a:rPr>
              <a:t>uid</a:t>
            </a:r>
            <a:r>
              <a:rPr lang="en-US" dirty="0">
                <a:sym typeface="Wingdings" pitchFamily="2" charset="2"/>
              </a:rPr>
              <a:t> by a particular gid 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Clustering/</a:t>
            </a:r>
            <a:r>
              <a:rPr lang="en-US" dirty="0"/>
              <a:t>non-clustering</a:t>
            </a:r>
            <a:r>
              <a:rPr lang="en-US" dirty="0">
                <a:sym typeface="Wingdings" pitchFamily="2" charset="2"/>
              </a:rPr>
              <a:t> index on Member(gid)?</a:t>
            </a:r>
          </a:p>
        </p:txBody>
      </p:sp>
      <p:sp>
        <p:nvSpPr>
          <p:cNvPr id="21" name="Rectangular Callout 20">
            <a:extLst>
              <a:ext uri="{FF2B5EF4-FFF2-40B4-BE49-F238E27FC236}">
                <a16:creationId xmlns:a16="http://schemas.microsoft.com/office/drawing/2014/main" id="{6DD01295-6906-90CB-815B-983DBE846E0D}"/>
              </a:ext>
            </a:extLst>
          </p:cNvPr>
          <p:cNvSpPr/>
          <p:nvPr/>
        </p:nvSpPr>
        <p:spPr>
          <a:xfrm>
            <a:off x="558824" y="6015461"/>
            <a:ext cx="6089059" cy="578073"/>
          </a:xfrm>
          <a:prstGeom prst="wedgeRectCallout">
            <a:avLst>
              <a:gd name="adj1" fmla="val 21207"/>
              <a:gd name="adj2" fmla="val 1888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ym typeface="Wingdings" pitchFamily="2" charset="2"/>
              </a:rPr>
              <a:t>(iii) Search pop by a particular </a:t>
            </a:r>
            <a:r>
              <a:rPr lang="en-US" dirty="0" err="1">
                <a:sym typeface="Wingdings" pitchFamily="2" charset="2"/>
              </a:rPr>
              <a:t>uid</a:t>
            </a:r>
            <a:endParaRPr lang="en-US" dirty="0">
              <a:sym typeface="Wingdings" pitchFamily="2" charset="2"/>
            </a:endParaRPr>
          </a:p>
          <a:p>
            <a:pPr algn="ctr"/>
            <a:r>
              <a:rPr lang="en-US" dirty="0">
                <a:sym typeface="Wingdings" pitchFamily="2" charset="2"/>
              </a:rPr>
              <a:t> Clustering/</a:t>
            </a:r>
            <a:r>
              <a:rPr lang="en-US" dirty="0"/>
              <a:t>non-clustering</a:t>
            </a:r>
            <a:r>
              <a:rPr lang="en-US" dirty="0">
                <a:sym typeface="Wingdings" pitchFamily="2" charset="2"/>
              </a:rPr>
              <a:t> index on User(</a:t>
            </a:r>
            <a:r>
              <a:rPr lang="en-US" dirty="0" err="1">
                <a:sym typeface="Wingdings" pitchFamily="2" charset="2"/>
              </a:rPr>
              <a:t>uid</a:t>
            </a:r>
            <a:r>
              <a:rPr lang="en-US" dirty="0">
                <a:sym typeface="Wingdings" pitchFamily="2" charset="2"/>
              </a:rPr>
              <a:t>)?  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50F2C1-4CD1-F35E-BF8C-C02FC0D23F02}"/>
              </a:ext>
            </a:extLst>
          </p:cNvPr>
          <p:cNvSpPr txBox="1"/>
          <p:nvPr/>
        </p:nvSpPr>
        <p:spPr>
          <a:xfrm>
            <a:off x="6300430" y="4923615"/>
            <a:ext cx="2584625" cy="923330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US" dirty="0"/>
              <a:t>Non-clustering, as we already have a clustered index on Group(date)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7CEE874-50C2-9B36-8144-1C98E6048CFF}"/>
              </a:ext>
            </a:extLst>
          </p:cNvPr>
          <p:cNvSpPr txBox="1"/>
          <p:nvPr/>
        </p:nvSpPr>
        <p:spPr>
          <a:xfrm>
            <a:off x="6302959" y="5786936"/>
            <a:ext cx="2582096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ym typeface="Wingdings" pitchFamily="2" charset="2"/>
              </a:rPr>
              <a:t>If many other queries need  a clustering index on Group(name), we may reconsider!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81DED3-158C-D873-F179-F572A1AA7DD2}"/>
              </a:ext>
            </a:extLst>
          </p:cNvPr>
          <p:cNvSpPr txBox="1"/>
          <p:nvPr/>
        </p:nvSpPr>
        <p:spPr>
          <a:xfrm>
            <a:off x="4555048" y="170021"/>
            <a:ext cx="3992652" cy="86177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600" i="1" dirty="0"/>
              <a:t>User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u="sng" dirty="0"/>
              <a:t> </a:t>
            </a:r>
            <a:r>
              <a:rPr lang="en-US" sz="1600" dirty="0"/>
              <a:t>int,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age</a:t>
            </a:r>
            <a:r>
              <a:rPr lang="en-US" sz="1600" dirty="0"/>
              <a:t> int, </a:t>
            </a:r>
            <a:r>
              <a:rPr lang="en-US" sz="1600" i="1" dirty="0"/>
              <a:t>pop</a:t>
            </a:r>
            <a:r>
              <a:rPr lang="en-US" sz="1600" dirty="0"/>
              <a:t> float)</a:t>
            </a:r>
          </a:p>
          <a:p>
            <a:r>
              <a:rPr lang="en-US" sz="1600" i="1" dirty="0"/>
              <a:t>Group</a:t>
            </a:r>
            <a:r>
              <a:rPr lang="en-US" sz="1600" dirty="0"/>
              <a:t> (</a:t>
            </a:r>
            <a:r>
              <a:rPr lang="en-US" sz="1600" i="1" u="sng" dirty="0"/>
              <a:t>gid</a:t>
            </a:r>
            <a:r>
              <a:rPr lang="en-US" sz="1600" dirty="0"/>
              <a:t> string,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date</a:t>
            </a:r>
            <a:r>
              <a:rPr lang="en-US" sz="1600" dirty="0"/>
              <a:t> DATE)</a:t>
            </a:r>
          </a:p>
          <a:p>
            <a:r>
              <a:rPr lang="en-US" sz="1600" i="1" dirty="0"/>
              <a:t>Member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dirty="0"/>
              <a:t> int, </a:t>
            </a:r>
            <a:r>
              <a:rPr lang="en-US" sz="1600" i="1" u="sng" dirty="0"/>
              <a:t>gid</a:t>
            </a:r>
            <a:r>
              <a:rPr lang="en-US" sz="1600" dirty="0"/>
              <a:t> string)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42DD00AC-46F0-0D73-D9EB-3BDD19F9084B}"/>
              </a:ext>
            </a:extLst>
          </p:cNvPr>
          <p:cNvSpPr/>
          <p:nvPr/>
        </p:nvSpPr>
        <p:spPr>
          <a:xfrm>
            <a:off x="6827686" y="3847168"/>
            <a:ext cx="2154473" cy="620972"/>
          </a:xfrm>
          <a:prstGeom prst="wedgeRectCallout">
            <a:avLst>
              <a:gd name="adj1" fmla="val 5519"/>
              <a:gd name="adj2" fmla="val -11568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clustering index on Group(date)</a:t>
            </a:r>
          </a:p>
        </p:txBody>
      </p:sp>
    </p:spTree>
    <p:extLst>
      <p:ext uri="{BB962C8B-B14F-4D97-AF65-F5344CB8AC3E}">
        <p14:creationId xmlns:p14="http://schemas.microsoft.com/office/powerpoint/2010/main" val="201121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C9381-A516-5442-8016-9AE12F5FC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0742C-3D0E-76E0-C55F-D0FF3ACA6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queries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 the name, pop of users in a particular age range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</a:t>
            </a:r>
            <a:r>
              <a:rPr lang="en-US" dirty="0" err="1"/>
              <a:t>uid</a:t>
            </a:r>
            <a:r>
              <a:rPr lang="en-US" dirty="0"/>
              <a:t>, age, pop of users with a particular name </a:t>
            </a:r>
            <a:endParaRPr lang="en-US" dirty="0">
              <a:solidFill>
                <a:schemeClr val="accent3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average pop of each 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all the group info, ordered by their starting date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average pop of a particular group given the group name 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2DC2C9-04DB-DB99-9D2F-F53C49D9D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31</a:t>
            </a:fld>
            <a:endParaRPr lang="en-US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9C985686-D3BA-02EF-AB93-F396C85E2570}"/>
              </a:ext>
            </a:extLst>
          </p:cNvPr>
          <p:cNvSpPr/>
          <p:nvPr/>
        </p:nvSpPr>
        <p:spPr>
          <a:xfrm>
            <a:off x="4743168" y="1229989"/>
            <a:ext cx="2032917" cy="585650"/>
          </a:xfrm>
          <a:prstGeom prst="wedgeRectCallout">
            <a:avLst>
              <a:gd name="adj1" fmla="val 36763"/>
              <a:gd name="adj2" fmla="val 799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clustering index on User(age)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ABE1A5EC-1AAF-1831-F79B-A9F9C4A8B9E5}"/>
              </a:ext>
            </a:extLst>
          </p:cNvPr>
          <p:cNvSpPr/>
          <p:nvPr/>
        </p:nvSpPr>
        <p:spPr>
          <a:xfrm>
            <a:off x="6827686" y="1229989"/>
            <a:ext cx="2154473" cy="585650"/>
          </a:xfrm>
          <a:prstGeom prst="wedgeRectCallout">
            <a:avLst>
              <a:gd name="adj1" fmla="val 8895"/>
              <a:gd name="adj2" fmla="val 16217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 non-clustering index on User(name)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251D9889-B575-2DAC-D280-E4DBD9A8DACC}"/>
              </a:ext>
            </a:extLst>
          </p:cNvPr>
          <p:cNvSpPr/>
          <p:nvPr/>
        </p:nvSpPr>
        <p:spPr>
          <a:xfrm>
            <a:off x="2316315" y="1040802"/>
            <a:ext cx="2232833" cy="832104"/>
          </a:xfrm>
          <a:prstGeom prst="wedgeRectCallout">
            <a:avLst>
              <a:gd name="adj1" fmla="val 38886"/>
              <a:gd name="adj2" fmla="val 15183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 non-clustering index on User(age, pop)</a:t>
            </a:r>
          </a:p>
          <a:p>
            <a:pPr algn="ctr"/>
            <a:r>
              <a:rPr lang="en-US" dirty="0">
                <a:sym typeface="Wingdings" pitchFamily="2" charset="2"/>
              </a:rPr>
              <a:t> index-only plan</a:t>
            </a:r>
            <a:endParaRPr lang="en-US" dirty="0"/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9999ED47-D94B-89EB-BE49-C121BDB7B46E}"/>
              </a:ext>
            </a:extLst>
          </p:cNvPr>
          <p:cNvSpPr/>
          <p:nvPr/>
        </p:nvSpPr>
        <p:spPr>
          <a:xfrm>
            <a:off x="558824" y="4755099"/>
            <a:ext cx="6089060" cy="589042"/>
          </a:xfrm>
          <a:prstGeom prst="wedgeRectCallout">
            <a:avLst>
              <a:gd name="adj1" fmla="val 21649"/>
              <a:gd name="adj2" fmla="val -3082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) Search gid by a particular name  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US" dirty="0"/>
              <a:t>Non-clustering</a:t>
            </a:r>
            <a:r>
              <a:rPr lang="en-US" dirty="0">
                <a:sym typeface="Wingdings" pitchFamily="2" charset="2"/>
              </a:rPr>
              <a:t> index on Group(name)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B5FF3D-1194-8421-B28B-2B4482A827DE}"/>
              </a:ext>
            </a:extLst>
          </p:cNvPr>
          <p:cNvSpPr txBox="1"/>
          <p:nvPr/>
        </p:nvSpPr>
        <p:spPr>
          <a:xfrm>
            <a:off x="3030889" y="3834489"/>
            <a:ext cx="3758680" cy="646331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US" dirty="0"/>
              <a:t>A join between User(</a:t>
            </a:r>
            <a:r>
              <a:rPr lang="en-US" dirty="0" err="1"/>
              <a:t>uid</a:t>
            </a:r>
            <a:r>
              <a:rPr lang="en-US" dirty="0"/>
              <a:t>, …,pop) , Member(</a:t>
            </a:r>
            <a:r>
              <a:rPr lang="en-US" dirty="0" err="1"/>
              <a:t>uid,gid</a:t>
            </a:r>
            <a:r>
              <a:rPr lang="en-US" dirty="0"/>
              <a:t>)</a:t>
            </a:r>
            <a:r>
              <a:rPr lang="en-US" dirty="0">
                <a:sym typeface="Wingdings" pitchFamily="2" charset="2"/>
              </a:rPr>
              <a:t>, Group(gid, name) 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F7576708-3563-CC4C-7174-B773162F90D8}"/>
              </a:ext>
            </a:extLst>
          </p:cNvPr>
          <p:cNvSpPr/>
          <p:nvPr/>
        </p:nvSpPr>
        <p:spPr>
          <a:xfrm>
            <a:off x="568553" y="5401146"/>
            <a:ext cx="6079331" cy="545987"/>
          </a:xfrm>
          <a:prstGeom prst="wedgeRectCallout">
            <a:avLst>
              <a:gd name="adj1" fmla="val 21610"/>
              <a:gd name="adj2" fmla="val 2207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ym typeface="Wingdings" pitchFamily="2" charset="2"/>
              </a:rPr>
              <a:t>(ii) Search </a:t>
            </a:r>
            <a:r>
              <a:rPr lang="en-US" dirty="0" err="1">
                <a:sym typeface="Wingdings" pitchFamily="2" charset="2"/>
              </a:rPr>
              <a:t>uid</a:t>
            </a:r>
            <a:r>
              <a:rPr lang="en-US" dirty="0">
                <a:sym typeface="Wingdings" pitchFamily="2" charset="2"/>
              </a:rPr>
              <a:t> by a particular gid 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Clustering/</a:t>
            </a:r>
            <a:r>
              <a:rPr lang="en-US" dirty="0"/>
              <a:t>non-clustering</a:t>
            </a:r>
            <a:r>
              <a:rPr lang="en-US" dirty="0">
                <a:sym typeface="Wingdings" pitchFamily="2" charset="2"/>
              </a:rPr>
              <a:t> index on Member(gid)?</a:t>
            </a:r>
          </a:p>
        </p:txBody>
      </p:sp>
      <p:sp>
        <p:nvSpPr>
          <p:cNvPr id="18" name="Rectangular Callout 17">
            <a:extLst>
              <a:ext uri="{FF2B5EF4-FFF2-40B4-BE49-F238E27FC236}">
                <a16:creationId xmlns:a16="http://schemas.microsoft.com/office/drawing/2014/main" id="{83828818-27F4-8EB2-8933-29D58EE85BD6}"/>
              </a:ext>
            </a:extLst>
          </p:cNvPr>
          <p:cNvSpPr/>
          <p:nvPr/>
        </p:nvSpPr>
        <p:spPr>
          <a:xfrm>
            <a:off x="558824" y="6047477"/>
            <a:ext cx="6089059" cy="546057"/>
          </a:xfrm>
          <a:prstGeom prst="wedgeRectCallout">
            <a:avLst>
              <a:gd name="adj1" fmla="val 21815"/>
              <a:gd name="adj2" fmla="val 3790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ym typeface="Wingdings" pitchFamily="2" charset="2"/>
              </a:rPr>
              <a:t>(iii) Search pop by a particular </a:t>
            </a:r>
            <a:r>
              <a:rPr lang="en-US" dirty="0" err="1">
                <a:sym typeface="Wingdings" pitchFamily="2" charset="2"/>
              </a:rPr>
              <a:t>uid</a:t>
            </a:r>
            <a:endParaRPr lang="en-US" dirty="0">
              <a:sym typeface="Wingdings" pitchFamily="2" charset="2"/>
            </a:endParaRPr>
          </a:p>
          <a:p>
            <a:pPr algn="ctr"/>
            <a:r>
              <a:rPr lang="en-US" dirty="0">
                <a:sym typeface="Wingdings" pitchFamily="2" charset="2"/>
              </a:rPr>
              <a:t> Clustering/</a:t>
            </a:r>
            <a:r>
              <a:rPr lang="en-US" dirty="0"/>
              <a:t>non-clustering</a:t>
            </a:r>
            <a:r>
              <a:rPr lang="en-US" dirty="0">
                <a:sym typeface="Wingdings" pitchFamily="2" charset="2"/>
              </a:rPr>
              <a:t> index on User(</a:t>
            </a:r>
            <a:r>
              <a:rPr lang="en-US" dirty="0" err="1">
                <a:sym typeface="Wingdings" pitchFamily="2" charset="2"/>
              </a:rPr>
              <a:t>uid</a:t>
            </a:r>
            <a:r>
              <a:rPr lang="en-US" dirty="0">
                <a:sym typeface="Wingdings" pitchFamily="2" charset="2"/>
              </a:rPr>
              <a:t>)?  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E95810-9368-88B4-2A3A-86D37CDF7D29}"/>
              </a:ext>
            </a:extLst>
          </p:cNvPr>
          <p:cNvSpPr txBox="1"/>
          <p:nvPr/>
        </p:nvSpPr>
        <p:spPr>
          <a:xfrm>
            <a:off x="6247051" y="5401146"/>
            <a:ext cx="2735108" cy="646331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US" dirty="0"/>
              <a:t>Clustering -&gt; all records of the same gid are clustered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F8EC69-B759-8F04-31B1-350C64680F71}"/>
              </a:ext>
            </a:extLst>
          </p:cNvPr>
          <p:cNvSpPr txBox="1"/>
          <p:nvPr/>
        </p:nvSpPr>
        <p:spPr>
          <a:xfrm>
            <a:off x="6247051" y="6047477"/>
            <a:ext cx="273510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ym typeface="Wingdings" pitchFamily="2" charset="2"/>
              </a:rPr>
              <a:t>Or clustering index on Member(</a:t>
            </a:r>
            <a:r>
              <a:rPr lang="en-US" sz="1600" dirty="0" err="1">
                <a:sym typeface="Wingdings" pitchFamily="2" charset="2"/>
              </a:rPr>
              <a:t>gid,uid</a:t>
            </a:r>
            <a:r>
              <a:rPr lang="en-US" sz="1600" dirty="0">
                <a:sym typeface="Wingdings" pitchFamily="2" charset="2"/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0EBC2A-4091-01BB-6C06-780B7B1A5576}"/>
              </a:ext>
            </a:extLst>
          </p:cNvPr>
          <p:cNvSpPr txBox="1"/>
          <p:nvPr/>
        </p:nvSpPr>
        <p:spPr>
          <a:xfrm>
            <a:off x="4555048" y="170021"/>
            <a:ext cx="3992652" cy="86177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600" i="1" dirty="0"/>
              <a:t>User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u="sng" dirty="0"/>
              <a:t> </a:t>
            </a:r>
            <a:r>
              <a:rPr lang="en-US" sz="1600" dirty="0"/>
              <a:t>int,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age</a:t>
            </a:r>
            <a:r>
              <a:rPr lang="en-US" sz="1600" dirty="0"/>
              <a:t> int, </a:t>
            </a:r>
            <a:r>
              <a:rPr lang="en-US" sz="1600" i="1" dirty="0"/>
              <a:t>pop</a:t>
            </a:r>
            <a:r>
              <a:rPr lang="en-US" sz="1600" dirty="0"/>
              <a:t> float)</a:t>
            </a:r>
          </a:p>
          <a:p>
            <a:r>
              <a:rPr lang="en-US" sz="1600" i="1" dirty="0"/>
              <a:t>Group</a:t>
            </a:r>
            <a:r>
              <a:rPr lang="en-US" sz="1600" dirty="0"/>
              <a:t> (</a:t>
            </a:r>
            <a:r>
              <a:rPr lang="en-US" sz="1600" i="1" u="sng" dirty="0"/>
              <a:t>gid</a:t>
            </a:r>
            <a:r>
              <a:rPr lang="en-US" sz="1600" dirty="0"/>
              <a:t> string,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date</a:t>
            </a:r>
            <a:r>
              <a:rPr lang="en-US" sz="1600" dirty="0"/>
              <a:t> DATE)</a:t>
            </a:r>
          </a:p>
          <a:p>
            <a:r>
              <a:rPr lang="en-US" sz="1600" i="1" dirty="0"/>
              <a:t>Member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dirty="0"/>
              <a:t> int, </a:t>
            </a:r>
            <a:r>
              <a:rPr lang="en-US" sz="1600" i="1" u="sng" dirty="0"/>
              <a:t>gid</a:t>
            </a:r>
            <a:r>
              <a:rPr lang="en-US" sz="1600" dirty="0"/>
              <a:t> string)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A7D1DD88-4202-8632-B272-73C7499D69A2}"/>
              </a:ext>
            </a:extLst>
          </p:cNvPr>
          <p:cNvSpPr/>
          <p:nvPr/>
        </p:nvSpPr>
        <p:spPr>
          <a:xfrm>
            <a:off x="6827686" y="3847168"/>
            <a:ext cx="2154473" cy="620972"/>
          </a:xfrm>
          <a:prstGeom prst="wedgeRectCallout">
            <a:avLst>
              <a:gd name="adj1" fmla="val 5519"/>
              <a:gd name="adj2" fmla="val -11568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clustering index on Group(date)</a:t>
            </a:r>
          </a:p>
        </p:txBody>
      </p:sp>
    </p:spTree>
    <p:extLst>
      <p:ext uri="{BB962C8B-B14F-4D97-AF65-F5344CB8AC3E}">
        <p14:creationId xmlns:p14="http://schemas.microsoft.com/office/powerpoint/2010/main" val="359383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C9381-A516-5442-8016-9AE12F5FC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0742C-3D0E-76E0-C55F-D0FF3ACA6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queries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 the name, pop of users in a particular age range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</a:t>
            </a:r>
            <a:r>
              <a:rPr lang="en-US" dirty="0" err="1"/>
              <a:t>uid</a:t>
            </a:r>
            <a:r>
              <a:rPr lang="en-US" dirty="0"/>
              <a:t>, age, pop of users with a particular name </a:t>
            </a:r>
            <a:endParaRPr lang="en-US" dirty="0">
              <a:solidFill>
                <a:schemeClr val="accent3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average pop of each 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all the group info, ordered by their starting date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List the average pop of a particular group given the group name 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2DC2C9-04DB-DB99-9D2F-F53C49D9D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32</a:t>
            </a:fld>
            <a:endParaRPr lang="en-US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9C985686-D3BA-02EF-AB93-F396C85E2570}"/>
              </a:ext>
            </a:extLst>
          </p:cNvPr>
          <p:cNvSpPr/>
          <p:nvPr/>
        </p:nvSpPr>
        <p:spPr>
          <a:xfrm>
            <a:off x="4743168" y="1229989"/>
            <a:ext cx="2032917" cy="585650"/>
          </a:xfrm>
          <a:prstGeom prst="wedgeRectCallout">
            <a:avLst>
              <a:gd name="adj1" fmla="val 36763"/>
              <a:gd name="adj2" fmla="val 799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clustering index on User(age)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ABE1A5EC-1AAF-1831-F79B-A9F9C4A8B9E5}"/>
              </a:ext>
            </a:extLst>
          </p:cNvPr>
          <p:cNvSpPr/>
          <p:nvPr/>
        </p:nvSpPr>
        <p:spPr>
          <a:xfrm>
            <a:off x="6827686" y="1229989"/>
            <a:ext cx="2154473" cy="585650"/>
          </a:xfrm>
          <a:prstGeom prst="wedgeRectCallout">
            <a:avLst>
              <a:gd name="adj1" fmla="val 8895"/>
              <a:gd name="adj2" fmla="val 16217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 non-clustering index on User(name)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251D9889-B575-2DAC-D280-E4DBD9A8DACC}"/>
              </a:ext>
            </a:extLst>
          </p:cNvPr>
          <p:cNvSpPr/>
          <p:nvPr/>
        </p:nvSpPr>
        <p:spPr>
          <a:xfrm>
            <a:off x="2316315" y="1040802"/>
            <a:ext cx="2232833" cy="832104"/>
          </a:xfrm>
          <a:prstGeom prst="wedgeRectCallout">
            <a:avLst>
              <a:gd name="adj1" fmla="val 38886"/>
              <a:gd name="adj2" fmla="val 15183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A non-clustering index on User(age, pop)</a:t>
            </a:r>
          </a:p>
          <a:p>
            <a:pPr algn="ctr"/>
            <a:r>
              <a:rPr lang="en-US" dirty="0">
                <a:sym typeface="Wingdings" pitchFamily="2" charset="2"/>
              </a:rPr>
              <a:t> index-only plan</a:t>
            </a:r>
            <a:endParaRPr lang="en-US" dirty="0"/>
          </a:p>
        </p:txBody>
      </p:sp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D0402E15-C01D-0901-5B92-23C995B032BF}"/>
              </a:ext>
            </a:extLst>
          </p:cNvPr>
          <p:cNvSpPr/>
          <p:nvPr/>
        </p:nvSpPr>
        <p:spPr>
          <a:xfrm>
            <a:off x="6827686" y="3847168"/>
            <a:ext cx="2154473" cy="620972"/>
          </a:xfrm>
          <a:prstGeom prst="wedgeRectCallout">
            <a:avLst>
              <a:gd name="adj1" fmla="val 5519"/>
              <a:gd name="adj2" fmla="val -11568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clustering index on Group(date)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B5FF3D-1194-8421-B28B-2B4482A827DE}"/>
              </a:ext>
            </a:extLst>
          </p:cNvPr>
          <p:cNvSpPr txBox="1"/>
          <p:nvPr/>
        </p:nvSpPr>
        <p:spPr>
          <a:xfrm>
            <a:off x="3030889" y="3834489"/>
            <a:ext cx="3758680" cy="646331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US" dirty="0"/>
              <a:t>A join between User(</a:t>
            </a:r>
            <a:r>
              <a:rPr lang="en-US" dirty="0" err="1"/>
              <a:t>uid</a:t>
            </a:r>
            <a:r>
              <a:rPr lang="en-US" dirty="0"/>
              <a:t>, …,pop) , Member(</a:t>
            </a:r>
            <a:r>
              <a:rPr lang="en-US" dirty="0" err="1"/>
              <a:t>uid,gid</a:t>
            </a:r>
            <a:r>
              <a:rPr lang="en-US" dirty="0"/>
              <a:t>)</a:t>
            </a:r>
            <a:r>
              <a:rPr lang="en-US" dirty="0">
                <a:sym typeface="Wingdings" pitchFamily="2" charset="2"/>
              </a:rPr>
              <a:t>, Group(gid, name) 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F7576708-3563-CC4C-7174-B773162F90D8}"/>
              </a:ext>
            </a:extLst>
          </p:cNvPr>
          <p:cNvSpPr/>
          <p:nvPr/>
        </p:nvSpPr>
        <p:spPr>
          <a:xfrm>
            <a:off x="558824" y="5403597"/>
            <a:ext cx="6089060" cy="553044"/>
          </a:xfrm>
          <a:prstGeom prst="wedgeRectCallout">
            <a:avLst>
              <a:gd name="adj1" fmla="val 22017"/>
              <a:gd name="adj2" fmla="val -3285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ym typeface="Wingdings" pitchFamily="2" charset="2"/>
              </a:rPr>
              <a:t>(ii) Search </a:t>
            </a:r>
            <a:r>
              <a:rPr lang="en-US" dirty="0" err="1">
                <a:sym typeface="Wingdings" pitchFamily="2" charset="2"/>
              </a:rPr>
              <a:t>uid</a:t>
            </a:r>
            <a:r>
              <a:rPr lang="en-US" dirty="0">
                <a:sym typeface="Wingdings" pitchFamily="2" charset="2"/>
              </a:rPr>
              <a:t> by a particular gid 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Clustering index on Member(gid)</a:t>
            </a:r>
          </a:p>
        </p:txBody>
      </p:sp>
      <p:sp>
        <p:nvSpPr>
          <p:cNvPr id="18" name="Rectangular Callout 17">
            <a:extLst>
              <a:ext uri="{FF2B5EF4-FFF2-40B4-BE49-F238E27FC236}">
                <a16:creationId xmlns:a16="http://schemas.microsoft.com/office/drawing/2014/main" id="{83828818-27F4-8EB2-8933-29D58EE85BD6}"/>
              </a:ext>
            </a:extLst>
          </p:cNvPr>
          <p:cNvSpPr/>
          <p:nvPr/>
        </p:nvSpPr>
        <p:spPr>
          <a:xfrm>
            <a:off x="558825" y="6017646"/>
            <a:ext cx="6089059" cy="590764"/>
          </a:xfrm>
          <a:prstGeom prst="wedgeRectCallout">
            <a:avLst>
              <a:gd name="adj1" fmla="val 18771"/>
              <a:gd name="adj2" fmla="val 1017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ym typeface="Wingdings" pitchFamily="2" charset="2"/>
              </a:rPr>
              <a:t>(iii) Search pop by a particular </a:t>
            </a:r>
            <a:r>
              <a:rPr lang="en-US" dirty="0" err="1">
                <a:sym typeface="Wingdings" pitchFamily="2" charset="2"/>
              </a:rPr>
              <a:t>uid</a:t>
            </a:r>
            <a:endParaRPr lang="en-US" dirty="0">
              <a:sym typeface="Wingdings" pitchFamily="2" charset="2"/>
            </a:endParaRPr>
          </a:p>
          <a:p>
            <a:pPr algn="ctr"/>
            <a:r>
              <a:rPr lang="en-US" dirty="0">
                <a:sym typeface="Wingdings" pitchFamily="2" charset="2"/>
              </a:rPr>
              <a:t> Clustering/</a:t>
            </a:r>
            <a:r>
              <a:rPr lang="en-US" dirty="0"/>
              <a:t>non-clustering</a:t>
            </a:r>
            <a:r>
              <a:rPr lang="en-US" dirty="0">
                <a:sym typeface="Wingdings" pitchFamily="2" charset="2"/>
              </a:rPr>
              <a:t> index on User(</a:t>
            </a:r>
            <a:r>
              <a:rPr lang="en-US" dirty="0" err="1">
                <a:sym typeface="Wingdings" pitchFamily="2" charset="2"/>
              </a:rPr>
              <a:t>uid</a:t>
            </a:r>
            <a:r>
              <a:rPr lang="en-US" dirty="0">
                <a:sym typeface="Wingdings" pitchFamily="2" charset="2"/>
              </a:rPr>
              <a:t>)?  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95B740-D26D-5758-6A50-F2000831CBF7}"/>
              </a:ext>
            </a:extLst>
          </p:cNvPr>
          <p:cNvSpPr txBox="1"/>
          <p:nvPr/>
        </p:nvSpPr>
        <p:spPr>
          <a:xfrm>
            <a:off x="6365698" y="5772509"/>
            <a:ext cx="2708201" cy="923330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US" dirty="0"/>
              <a:t>Non-clustering, as we already have a clustering index on User(age)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490A37-8354-D084-5C3A-01B69EAA4905}"/>
              </a:ext>
            </a:extLst>
          </p:cNvPr>
          <p:cNvSpPr txBox="1"/>
          <p:nvPr/>
        </p:nvSpPr>
        <p:spPr>
          <a:xfrm>
            <a:off x="4555048" y="170021"/>
            <a:ext cx="3992652" cy="86177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600" i="1" dirty="0"/>
              <a:t>User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u="sng" dirty="0"/>
              <a:t> </a:t>
            </a:r>
            <a:r>
              <a:rPr lang="en-US" sz="1600" dirty="0"/>
              <a:t>int,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age</a:t>
            </a:r>
            <a:r>
              <a:rPr lang="en-US" sz="1600" dirty="0"/>
              <a:t> int, </a:t>
            </a:r>
            <a:r>
              <a:rPr lang="en-US" sz="1600" i="1" dirty="0"/>
              <a:t>pop</a:t>
            </a:r>
            <a:r>
              <a:rPr lang="en-US" sz="1600" dirty="0"/>
              <a:t> float)</a:t>
            </a:r>
          </a:p>
          <a:p>
            <a:r>
              <a:rPr lang="en-US" sz="1600" i="1" dirty="0"/>
              <a:t>Group</a:t>
            </a:r>
            <a:r>
              <a:rPr lang="en-US" sz="1600" dirty="0"/>
              <a:t> (</a:t>
            </a:r>
            <a:r>
              <a:rPr lang="en-US" sz="1600" i="1" u="sng" dirty="0"/>
              <a:t>gid</a:t>
            </a:r>
            <a:r>
              <a:rPr lang="en-US" sz="1600" dirty="0"/>
              <a:t> string, </a:t>
            </a:r>
            <a:r>
              <a:rPr lang="en-US" sz="1600" i="1" dirty="0"/>
              <a:t>name</a:t>
            </a:r>
            <a:r>
              <a:rPr lang="en-US" sz="1600" dirty="0"/>
              <a:t> string, </a:t>
            </a:r>
            <a:r>
              <a:rPr lang="en-US" sz="1600" i="1" dirty="0"/>
              <a:t>date</a:t>
            </a:r>
            <a:r>
              <a:rPr lang="en-US" sz="1600" dirty="0"/>
              <a:t> DATE)</a:t>
            </a:r>
          </a:p>
          <a:p>
            <a:r>
              <a:rPr lang="en-US" sz="1600" i="1" dirty="0"/>
              <a:t>Member</a:t>
            </a:r>
            <a:r>
              <a:rPr lang="en-US" sz="1600" dirty="0"/>
              <a:t> (</a:t>
            </a:r>
            <a:r>
              <a:rPr lang="en-US" sz="1600" i="1" u="sng" dirty="0" err="1"/>
              <a:t>uid</a:t>
            </a:r>
            <a:r>
              <a:rPr lang="en-US" sz="1600" dirty="0"/>
              <a:t> int, </a:t>
            </a:r>
            <a:r>
              <a:rPr lang="en-US" sz="1600" i="1" u="sng" dirty="0"/>
              <a:t>gid</a:t>
            </a:r>
            <a:r>
              <a:rPr lang="en-US" sz="1600" dirty="0"/>
              <a:t> string)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8B4E7807-5142-7BC7-E0B3-993BD74ABB41}"/>
              </a:ext>
            </a:extLst>
          </p:cNvPr>
          <p:cNvSpPr/>
          <p:nvPr/>
        </p:nvSpPr>
        <p:spPr>
          <a:xfrm>
            <a:off x="558824" y="4755099"/>
            <a:ext cx="6089060" cy="589042"/>
          </a:xfrm>
          <a:prstGeom prst="wedgeRectCallout">
            <a:avLst>
              <a:gd name="adj1" fmla="val 21649"/>
              <a:gd name="adj2" fmla="val -3082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) Search gid by a particular name  </a:t>
            </a:r>
          </a:p>
          <a:p>
            <a:pPr marL="285750" indent="-285750" algn="ctr">
              <a:buFont typeface="Wingdings" pitchFamily="2" charset="2"/>
              <a:buChar char="à"/>
            </a:pPr>
            <a:r>
              <a:rPr lang="en-US" dirty="0"/>
              <a:t>Non-clustering</a:t>
            </a:r>
            <a:r>
              <a:rPr lang="en-US" dirty="0">
                <a:sym typeface="Wingdings" pitchFamily="2" charset="2"/>
              </a:rPr>
              <a:t> index on Group(name)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240AB5-6AF1-2209-ADFF-6D0960C8A3AD}"/>
              </a:ext>
            </a:extLst>
          </p:cNvPr>
          <p:cNvSpPr txBox="1"/>
          <p:nvPr/>
        </p:nvSpPr>
        <p:spPr>
          <a:xfrm>
            <a:off x="6365697" y="4723232"/>
            <a:ext cx="2708201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ym typeface="Wingdings" pitchFamily="2" charset="2"/>
              </a:rPr>
              <a:t>Or </a:t>
            </a:r>
            <a:r>
              <a:rPr lang="en-US" sz="1600" dirty="0"/>
              <a:t>non-clustering</a:t>
            </a:r>
            <a:r>
              <a:rPr lang="en-US" sz="1600" dirty="0">
                <a:sym typeface="Wingdings" pitchFamily="2" charset="2"/>
              </a:rPr>
              <a:t> index on User(</a:t>
            </a:r>
            <a:r>
              <a:rPr lang="en-US" sz="1600" dirty="0" err="1">
                <a:sym typeface="Wingdings" pitchFamily="2" charset="2"/>
              </a:rPr>
              <a:t>uid</a:t>
            </a:r>
            <a:r>
              <a:rPr lang="en-US" sz="1600" dirty="0">
                <a:sym typeface="Wingdings" pitchFamily="2" charset="2"/>
              </a:rPr>
              <a:t>, pop)  index-only plan, if without worrying about storage/update cost</a:t>
            </a:r>
          </a:p>
        </p:txBody>
      </p:sp>
    </p:spTree>
    <p:extLst>
      <p:ext uri="{BB962C8B-B14F-4D97-AF65-F5344CB8AC3E}">
        <p14:creationId xmlns:p14="http://schemas.microsoft.com/office/powerpoint/2010/main" val="321036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6C2F-CB09-4E61-A5B1-F121A014E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BCD45-5907-4948-870D-4D3D326A5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Types of indexes:</a:t>
            </a:r>
          </a:p>
          <a:p>
            <a:pPr lvl="1"/>
            <a:r>
              <a:rPr lang="en-CA" dirty="0"/>
              <a:t>Dense </a:t>
            </a:r>
            <a:r>
              <a:rPr lang="en-CA" dirty="0" err="1"/>
              <a:t>v.s</a:t>
            </a:r>
            <a:r>
              <a:rPr lang="en-CA" dirty="0"/>
              <a:t>. sparse </a:t>
            </a:r>
          </a:p>
          <a:p>
            <a:pPr lvl="1"/>
            <a:r>
              <a:rPr lang="en-CA" dirty="0"/>
              <a:t>Clustering </a:t>
            </a:r>
            <a:r>
              <a:rPr lang="en-CA" dirty="0" err="1"/>
              <a:t>v.s</a:t>
            </a:r>
            <a:r>
              <a:rPr lang="en-CA" dirty="0"/>
              <a:t>. non-clustering </a:t>
            </a:r>
          </a:p>
          <a:p>
            <a:pPr lvl="1"/>
            <a:r>
              <a:rPr lang="en-CA" dirty="0"/>
              <a:t>Primary </a:t>
            </a:r>
            <a:r>
              <a:rPr lang="en-CA" dirty="0" err="1"/>
              <a:t>v.s</a:t>
            </a:r>
            <a:r>
              <a:rPr lang="en-CA" dirty="0"/>
              <a:t>. secondary </a:t>
            </a:r>
          </a:p>
          <a:p>
            <a:pPr lvl="1"/>
            <a:endParaRPr lang="en-CA" dirty="0"/>
          </a:p>
          <a:p>
            <a:r>
              <a:rPr lang="en-CA" dirty="0"/>
              <a:t>Indexing structure</a:t>
            </a:r>
          </a:p>
          <a:p>
            <a:pPr lvl="1"/>
            <a:r>
              <a:rPr lang="en-CA" dirty="0"/>
              <a:t>ISAM</a:t>
            </a:r>
          </a:p>
          <a:p>
            <a:pPr lvl="1"/>
            <a:r>
              <a:rPr lang="en-CA" dirty="0"/>
              <a:t>B+-tree</a:t>
            </a:r>
          </a:p>
          <a:p>
            <a:pPr lvl="1"/>
            <a:r>
              <a:rPr lang="en-US" altLang="zh-CN" dirty="0"/>
              <a:t>Hashing</a:t>
            </a:r>
            <a:endParaRPr lang="en-CA" dirty="0"/>
          </a:p>
          <a:p>
            <a:pPr lvl="1"/>
            <a:endParaRPr lang="en-CA" dirty="0"/>
          </a:p>
          <a:p>
            <a:r>
              <a:rPr lang="en-CA" dirty="0"/>
              <a:t>How to use index</a:t>
            </a:r>
          </a:p>
          <a:p>
            <a:pPr lvl="1"/>
            <a:r>
              <a:rPr lang="en-CA" dirty="0"/>
              <a:t>Use multi-attribute indices</a:t>
            </a:r>
          </a:p>
          <a:p>
            <a:pPr lvl="1"/>
            <a:r>
              <a:rPr lang="en-CA" dirty="0"/>
              <a:t>Index-only plan</a:t>
            </a:r>
          </a:p>
          <a:p>
            <a:pPr lvl="1"/>
            <a:r>
              <a:rPr lang="en-CA" dirty="0"/>
              <a:t>General guideline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ED1E8-6B60-4C4B-92AE-B2D632708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856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B60F1-A111-0E44-40E9-F8EC407F0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2A935-9641-C3C9-9032-215F96DBC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DBMS Internals: </a:t>
            </a: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Storage: records, blocks, and files</a:t>
            </a: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Indexing </a:t>
            </a:r>
          </a:p>
          <a:p>
            <a:r>
              <a:rPr lang="en-US" dirty="0">
                <a:solidFill>
                  <a:schemeClr val="accent2"/>
                </a:solidFill>
              </a:rPr>
              <a:t>Query processing &amp; optimization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7A50F-57DA-0037-6CC8-A7F37AD43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A6083-B83D-2E66-86D1-97A73AC0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hashing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EDAD0-BB35-02AF-C98A-B6A5D67A2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4</a:t>
            </a:fld>
            <a:endParaRPr lang="en-US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3956AB9A-5D70-3916-27E4-419B2CB05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881563"/>
            <a:ext cx="31550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400" dirty="0"/>
              <a:t>What if a bucket is full?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5">
                <a:extLst>
                  <a:ext uri="{FF2B5EF4-FFF2-40B4-BE49-F238E27FC236}">
                    <a16:creationId xmlns:a16="http://schemas.microsoft.com/office/drawing/2014/main" id="{4B75263C-241D-B275-7B04-1F43363164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73" y="2885281"/>
                <a:ext cx="1069975" cy="11387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>
                    <a:solidFill>
                      <a:schemeClr val="tx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kumimoji="0" lang="en-US" altLang="en-US" sz="2000" dirty="0"/>
                  <a:t>Search key</a:t>
                </a:r>
                <a:endParaRPr lang="en-US" altLang="en-US" sz="2000" dirty="0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en-US" sz="28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kumimoji="0" lang="en-US" altLang="en-US" b="1" dirty="0"/>
              </a:p>
            </p:txBody>
          </p:sp>
        </mc:Choice>
        <mc:Fallback xmlns="">
          <p:sp>
            <p:nvSpPr>
              <p:cNvPr id="6" name="Text Box 5">
                <a:extLst>
                  <a:ext uri="{FF2B5EF4-FFF2-40B4-BE49-F238E27FC236}">
                    <a16:creationId xmlns:a16="http://schemas.microsoft.com/office/drawing/2014/main" id="{4B75263C-241D-B275-7B04-1F43363164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573" y="2885281"/>
                <a:ext cx="1069975" cy="1138773"/>
              </a:xfrm>
              <a:prstGeom prst="rect">
                <a:avLst/>
              </a:prstGeom>
              <a:blipFill>
                <a:blip r:embed="rId3"/>
                <a:stretch>
                  <a:fillRect t="-3333" r="-348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Line 9">
            <a:extLst>
              <a:ext uri="{FF2B5EF4-FFF2-40B4-BE49-F238E27FC236}">
                <a16:creationId xmlns:a16="http://schemas.microsoft.com/office/drawing/2014/main" id="{75FF6760-A3E9-1638-364F-B3F70C138C2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23" y="3775075"/>
            <a:ext cx="397025" cy="0"/>
          </a:xfrm>
          <a:prstGeom prst="line">
            <a:avLst/>
          </a:prstGeom>
          <a:noFill/>
          <a:ln w="19050">
            <a:solidFill>
              <a:schemeClr val="accent4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5AFC5650-4F2D-4BB9-61C4-EE9DBAC6694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1848" y="3781170"/>
            <a:ext cx="377240" cy="0"/>
          </a:xfrm>
          <a:prstGeom prst="line">
            <a:avLst/>
          </a:prstGeom>
          <a:noFill/>
          <a:ln w="19050">
            <a:solidFill>
              <a:schemeClr val="accent4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8269011-C19A-EE20-987C-B677762429A4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133600"/>
            <a:ext cx="914400" cy="3657600"/>
            <a:chOff x="2736" y="1152"/>
            <a:chExt cx="576" cy="230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E81CF99-9070-3AB9-874B-FC57A0E78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152"/>
              <a:ext cx="57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800" dirty="0"/>
                <a:t>bucket 0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0CA64D8-430A-E72C-EDED-28B1C93A4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536"/>
              <a:ext cx="57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800"/>
                <a:t>bucket 1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AB9B3B3-DCDC-8181-6CBB-5404188E3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304"/>
              <a:ext cx="57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800" dirty="0"/>
                <a:t>bucket </a:t>
              </a:r>
              <a:r>
                <a:rPr kumimoji="0" lang="en-US" altLang="en-US" sz="1800" i="1" dirty="0" err="1"/>
                <a:t>i</a:t>
              </a:r>
              <a:endParaRPr kumimoji="0" lang="en-US" altLang="en-US" sz="1800" i="1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1E7B00E-AFDC-2156-6831-4B2A256E9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072"/>
              <a:ext cx="57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800" dirty="0"/>
                <a:t>bucket</a:t>
              </a:r>
              <a:br>
                <a:rPr kumimoji="0" lang="en-US" altLang="en-US" sz="1800" dirty="0"/>
              </a:br>
              <a:r>
                <a:rPr kumimoji="0" lang="en-US" altLang="en-US" sz="1800" i="1" dirty="0"/>
                <a:t>n</a:t>
              </a:r>
              <a:r>
                <a:rPr kumimoji="0" lang="en-US" altLang="en-US" sz="1800" dirty="0"/>
                <a:t>-1</a:t>
              </a:r>
            </a:p>
          </p:txBody>
        </p:sp>
        <p:sp>
          <p:nvSpPr>
            <p:cNvPr id="17" name="Line 16">
              <a:extLst>
                <a:ext uri="{FF2B5EF4-FFF2-40B4-BE49-F238E27FC236}">
                  <a16:creationId xmlns:a16="http://schemas.microsoft.com/office/drawing/2014/main" id="{CEC6B8DB-4D41-643E-D5BF-6B5D10BB1D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1920"/>
              <a:ext cx="0" cy="384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5F85A973-23D0-124E-98B2-036EEB72B2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1920"/>
              <a:ext cx="0" cy="384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>
              <a:extLst>
                <a:ext uri="{FF2B5EF4-FFF2-40B4-BE49-F238E27FC236}">
                  <a16:creationId xmlns:a16="http://schemas.microsoft.com/office/drawing/2014/main" id="{BFBBACC4-78EA-7DE1-2C5C-40E09E0859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688"/>
              <a:ext cx="0" cy="384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A13E41DC-F8EF-5E4B-A33B-94491A4C8F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688"/>
              <a:ext cx="0" cy="384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Text Box 22">
            <a:extLst>
              <a:ext uri="{FF2B5EF4-FFF2-40B4-BE49-F238E27FC236}">
                <a16:creationId xmlns:a16="http://schemas.microsoft.com/office/drawing/2014/main" id="{B155DE72-F511-029F-6509-4DD4A167B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9404" y="2282825"/>
            <a:ext cx="431800" cy="122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 i="1" dirty="0"/>
              <a:t>k</a:t>
            </a:r>
            <a:r>
              <a:rPr kumimoji="0" lang="en-US" altLang="en-US" sz="2000" i="1" baseline="-25000" dirty="0"/>
              <a:t>i</a:t>
            </a:r>
            <a:r>
              <a:rPr kumimoji="0" lang="en-US" altLang="en-US" sz="2000" baseline="-25000" dirty="0"/>
              <a:t>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 i="1" dirty="0"/>
              <a:t>k</a:t>
            </a:r>
            <a:r>
              <a:rPr kumimoji="0" lang="en-US" altLang="en-US" sz="2000" i="1" baseline="-25000" dirty="0"/>
              <a:t>i</a:t>
            </a:r>
            <a:r>
              <a:rPr kumimoji="0" lang="en-US" altLang="en-US" sz="2000" baseline="-25000" dirty="0"/>
              <a:t>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 i="1" dirty="0"/>
              <a:t>k</a:t>
            </a:r>
            <a:r>
              <a:rPr kumimoji="0" lang="en-US" altLang="en-US" sz="2000" i="1" baseline="-25000" dirty="0"/>
              <a:t>i</a:t>
            </a:r>
            <a:r>
              <a:rPr kumimoji="0" lang="en-US" altLang="en-US" sz="2000" baseline="-25000" dirty="0"/>
              <a:t>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 baseline="-25000" dirty="0"/>
              <a:t>…</a:t>
            </a:r>
          </a:p>
        </p:txBody>
      </p:sp>
      <p:sp>
        <p:nvSpPr>
          <p:cNvPr id="24" name="Line 23">
            <a:extLst>
              <a:ext uri="{FF2B5EF4-FFF2-40B4-BE49-F238E27FC236}">
                <a16:creationId xmlns:a16="http://schemas.microsoft.com/office/drawing/2014/main" id="{CB25F396-E815-3B70-B9BC-BD13AD056B4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4216" y="2500313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0A2A3C-71B3-5365-73E6-5FE61D712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271713"/>
            <a:ext cx="2209800" cy="1371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endParaRPr kumimoji="0" lang="en-US" altLang="en-US" sz="1800" i="1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EA21737-BC0A-C3D1-D397-2D4D457F4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216150"/>
            <a:ext cx="9572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1800"/>
              <a:t>bucket </a:t>
            </a:r>
            <a:r>
              <a:rPr kumimoji="0" lang="en-US" altLang="en-US" sz="1800" i="1"/>
              <a:t>i</a:t>
            </a:r>
          </a:p>
        </p:txBody>
      </p:sp>
      <p:sp>
        <p:nvSpPr>
          <p:cNvPr id="27" name="Line 26">
            <a:extLst>
              <a:ext uri="{FF2B5EF4-FFF2-40B4-BE49-F238E27FC236}">
                <a16:creationId xmlns:a16="http://schemas.microsoft.com/office/drawing/2014/main" id="{6E44D86A-F1FE-FD6A-757B-64A657F6768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4216" y="2805113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>
            <a:extLst>
              <a:ext uri="{FF2B5EF4-FFF2-40B4-BE49-F238E27FC236}">
                <a16:creationId xmlns:a16="http://schemas.microsoft.com/office/drawing/2014/main" id="{3EFA1562-AD58-DC8A-D436-7360203B3866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4216" y="3109913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AutoShape 28">
            <a:extLst>
              <a:ext uri="{FF2B5EF4-FFF2-40B4-BE49-F238E27FC236}">
                <a16:creationId xmlns:a16="http://schemas.microsoft.com/office/drawing/2014/main" id="{C2B073AE-2720-085D-ED08-3C1A91E39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2588" y="1489075"/>
            <a:ext cx="3352800" cy="2286000"/>
          </a:xfrm>
          <a:prstGeom prst="wedgeRoundRectCallout">
            <a:avLst>
              <a:gd name="adj1" fmla="val -60383"/>
              <a:gd name="adj2" fmla="val 62539"/>
              <a:gd name="adj3" fmla="val 16667"/>
            </a:avLst>
          </a:prstGeom>
          <a:noFill/>
          <a:ln w="38100">
            <a:solidFill>
              <a:schemeClr val="accent4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endParaRPr kumimoji="0" lang="en-US" alt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04083E4-69F8-09EA-89ED-0AA35D98C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4175" y="1526801"/>
            <a:ext cx="288412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 i="1" dirty="0"/>
              <a:t>With</a:t>
            </a:r>
            <a:r>
              <a:rPr lang="en-US" altLang="en-US" sz="2000" i="1" dirty="0"/>
              <a:t> </a:t>
            </a:r>
            <a:r>
              <a:rPr kumimoji="0" lang="en-US" altLang="en-US" sz="2000" i="1" dirty="0"/>
              <a:t>record pointers </a:t>
            </a:r>
            <a:br>
              <a:rPr kumimoji="0" lang="en-US" altLang="en-US" sz="2000" i="1" dirty="0"/>
            </a:br>
            <a:r>
              <a:rPr kumimoji="0" lang="en-US" altLang="en-US" sz="2000" i="1" dirty="0"/>
              <a:t>(shown below) or records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5C87C26-89B8-F409-495B-448030CE49F7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3962400"/>
            <a:ext cx="3841750" cy="609600"/>
            <a:chOff x="3312" y="2304"/>
            <a:chExt cx="2420" cy="38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7538674-9AC5-A5B0-16AE-DD01FAB11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304"/>
              <a:ext cx="57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600" dirty="0"/>
                <a:t>bucket </a:t>
              </a:r>
              <a:r>
                <a:rPr kumimoji="0" lang="en-US" altLang="en-US" sz="1600" i="1" dirty="0" err="1"/>
                <a:t>i</a:t>
              </a:r>
              <a:br>
                <a:rPr kumimoji="0" lang="en-US" altLang="en-US" sz="1600" dirty="0"/>
              </a:br>
              <a:r>
                <a:rPr kumimoji="0" lang="en-US" altLang="en-US" sz="1600" dirty="0"/>
                <a:t>overflow</a:t>
              </a:r>
            </a:p>
          </p:txBody>
        </p:sp>
        <p:sp>
          <p:nvSpPr>
            <p:cNvPr id="34" name="Line 33">
              <a:extLst>
                <a:ext uri="{FF2B5EF4-FFF2-40B4-BE49-F238E27FC236}">
                  <a16:creationId xmlns:a16="http://schemas.microsoft.com/office/drawing/2014/main" id="{2491E667-5FA7-2BCB-BFDB-E0F1F5C4DF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496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591D6C5-5C32-7898-F14C-671D3A2E2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304"/>
              <a:ext cx="57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sz="1600"/>
                <a:t>bucket </a:t>
              </a:r>
              <a:r>
                <a:rPr kumimoji="0" lang="en-US" altLang="en-US" sz="1600" i="1"/>
                <a:t>i</a:t>
              </a:r>
              <a:br>
                <a:rPr kumimoji="0" lang="en-US" altLang="en-US" sz="1600"/>
              </a:br>
              <a:r>
                <a:rPr kumimoji="0" lang="en-US" altLang="en-US" sz="1600"/>
                <a:t>overflow</a:t>
              </a:r>
            </a:p>
          </p:txBody>
        </p:sp>
        <p:sp>
          <p:nvSpPr>
            <p:cNvPr id="36" name="Line 35">
              <a:extLst>
                <a:ext uri="{FF2B5EF4-FFF2-40B4-BE49-F238E27FC236}">
                  <a16:creationId xmlns:a16="http://schemas.microsoft.com/office/drawing/2014/main" id="{AFF01534-0B39-EE30-357E-DDD265C146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2496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>
              <a:extLst>
                <a:ext uri="{FF2B5EF4-FFF2-40B4-BE49-F238E27FC236}">
                  <a16:creationId xmlns:a16="http://schemas.microsoft.com/office/drawing/2014/main" id="{E908285F-B4DB-CC8C-AA9E-AB4EC1C070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2" y="249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37">
              <a:extLst>
                <a:ext uri="{FF2B5EF4-FFF2-40B4-BE49-F238E27FC236}">
                  <a16:creationId xmlns:a16="http://schemas.microsoft.com/office/drawing/2014/main" id="{75DC2875-C0BA-3966-5FEB-704D6C7A78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4" y="2307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0" lang="en-US" altLang="en-US"/>
                <a:t>…</a:t>
              </a:r>
            </a:p>
          </p:txBody>
        </p:sp>
      </p:grpSp>
      <p:pic>
        <p:nvPicPr>
          <p:cNvPr id="42" name="Graphic 41" descr="Mathematics outline">
            <a:extLst>
              <a:ext uri="{FF2B5EF4-FFF2-40B4-BE49-F238E27FC236}">
                <a16:creationId xmlns:a16="http://schemas.microsoft.com/office/drawing/2014/main" id="{4B705854-ED7C-7DBE-7573-648EA43049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4446" y="3067317"/>
            <a:ext cx="1460981" cy="14609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194867C-E1D7-17B0-698D-DF7C6FCB2CBB}"/>
                  </a:ext>
                </a:extLst>
              </p:cNvPr>
              <p:cNvSpPr txBox="1"/>
              <p:nvPr/>
            </p:nvSpPr>
            <p:spPr>
              <a:xfrm>
                <a:off x="1064465" y="2873088"/>
                <a:ext cx="1142999" cy="11387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kumimoji="0" lang="en-US" altLang="en-US" sz="2000" dirty="0">
                    <a:solidFill>
                      <a:schemeClr val="tx1"/>
                    </a:solidFill>
                  </a:rPr>
                  <a:t>hash</a:t>
                </a:r>
                <a:br>
                  <a:rPr kumimoji="0" lang="en-US" altLang="en-US" sz="2000" dirty="0">
                    <a:solidFill>
                      <a:schemeClr val="tx1"/>
                    </a:solidFill>
                  </a:rPr>
                </a:br>
                <a:r>
                  <a:rPr kumimoji="0" lang="en-US" altLang="en-US" sz="2000" dirty="0">
                    <a:solidFill>
                      <a:schemeClr val="tx1"/>
                    </a:solidFill>
                  </a:rPr>
                  <a:t>function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194867C-E1D7-17B0-698D-DF7C6FCB2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465" y="2873088"/>
                <a:ext cx="1142999" cy="1138773"/>
              </a:xfrm>
              <a:prstGeom prst="rect">
                <a:avLst/>
              </a:prstGeom>
              <a:blipFill>
                <a:blip r:embed="rId6"/>
                <a:stretch>
                  <a:fillRect l="-3333" t="-3333" r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5">
                <a:extLst>
                  <a:ext uri="{FF2B5EF4-FFF2-40B4-BE49-F238E27FC236}">
                    <a16:creationId xmlns:a16="http://schemas.microsoft.com/office/drawing/2014/main" id="{5BB51674-2818-F8E2-AFF5-32F133EC22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4910" y="3254514"/>
                <a:ext cx="2442455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>
                    <a:solidFill>
                      <a:schemeClr val="tx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/>
                  <a:t>B</a:t>
                </a:r>
                <a:r>
                  <a:rPr kumimoji="0" lang="en-US" altLang="en-US" sz="2000" dirty="0"/>
                  <a:t>ucket #</a:t>
                </a:r>
                <a:br>
                  <a:rPr kumimoji="0" lang="en-US" altLang="en-US" sz="16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en-US" sz="2000" b="1" i="1" smtClean="0">
                          <a:latin typeface="Cambria Math" panose="02040503050406030204" pitchFamily="18" charset="0"/>
                        </a:rPr>
                        <m:t>𝒉</m:t>
                      </m:r>
                      <m:d>
                        <m:dPr>
                          <m:ctrlPr>
                            <a:rPr kumimoji="0" lang="en-US" alt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US" altLang="en-US" sz="20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kumimoji="0" lang="en-US" altLang="en-US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0" lang="en-US" altLang="en-US" sz="2000" b="1" i="0" smtClean="0">
                          <a:latin typeface="Cambria Math" panose="02040503050406030204" pitchFamily="18" charset="0"/>
                        </a:rPr>
                        <m:t>𝐦𝐨𝐝</m:t>
                      </m:r>
                      <m:r>
                        <a:rPr kumimoji="0" lang="en-US" altLang="en-US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0" lang="en-US" altLang="en-US" sz="2000" b="1" i="1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kumimoji="0" lang="en-US" altLang="en-US" sz="1400" b="1" dirty="0"/>
              </a:p>
            </p:txBody>
          </p:sp>
        </mc:Choice>
        <mc:Fallback xmlns="">
          <p:sp>
            <p:nvSpPr>
              <p:cNvPr id="46" name="Text Box 5">
                <a:extLst>
                  <a:ext uri="{FF2B5EF4-FFF2-40B4-BE49-F238E27FC236}">
                    <a16:creationId xmlns:a16="http://schemas.microsoft.com/office/drawing/2014/main" id="{5BB51674-2818-F8E2-AFF5-32F133EC22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64910" y="3254514"/>
                <a:ext cx="2442455" cy="707886"/>
              </a:xfrm>
              <a:prstGeom prst="rect">
                <a:avLst/>
              </a:prstGeom>
              <a:blipFill>
                <a:blip r:embed="rId7"/>
                <a:stretch>
                  <a:fillRect t="-5357" b="-107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Line 9">
            <a:extLst>
              <a:ext uri="{FF2B5EF4-FFF2-40B4-BE49-F238E27FC236}">
                <a16:creationId xmlns:a16="http://schemas.microsoft.com/office/drawing/2014/main" id="{BE971920-A8D6-B4C3-702D-509C4B3726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5844" y="3811650"/>
            <a:ext cx="297556" cy="455549"/>
          </a:xfrm>
          <a:prstGeom prst="line">
            <a:avLst/>
          </a:prstGeom>
          <a:noFill/>
          <a:ln w="19050">
            <a:solidFill>
              <a:schemeClr val="accent4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7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4F9A1-862B-2A77-509F-39CC37D2E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Performance of static hashing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2BAA7-E17E-6A9A-559F-E636A388F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Depends on the quality of the hash function</a:t>
            </a:r>
          </a:p>
          <a:p>
            <a:pPr lvl="1"/>
            <a:r>
              <a:rPr lang="en-US" sz="2800" dirty="0"/>
              <a:t>Best (hopefully average) case: one I/O</a:t>
            </a:r>
          </a:p>
          <a:p>
            <a:pPr lvl="1"/>
            <a:r>
              <a:rPr lang="en-US" sz="2800" dirty="0"/>
              <a:t>Worst case: all keys hashed into one bucket</a:t>
            </a:r>
          </a:p>
          <a:p>
            <a:pPr lvl="1"/>
            <a:r>
              <a:rPr lang="en-US" sz="2800" dirty="0"/>
              <a:t>See Knuth vol. 3 for good hash functions</a:t>
            </a:r>
            <a:endParaRPr lang="en-US" sz="2400" dirty="0"/>
          </a:p>
          <a:p>
            <a:pPr lvl="2"/>
            <a:r>
              <a:rPr lang="en-US" sz="2400" dirty="0"/>
              <a:t>Efficiency + uniformity (low collision)</a:t>
            </a:r>
          </a:p>
          <a:p>
            <a:r>
              <a:rPr lang="en-US" sz="3200" dirty="0"/>
              <a:t>Rule of thumb: keep utilization at 50%-80%</a:t>
            </a:r>
          </a:p>
          <a:p>
            <a:endParaRPr lang="en-US" sz="3200" dirty="0"/>
          </a:p>
          <a:p>
            <a:pPr>
              <a:buFont typeface="System Font Regular"/>
              <a:buChar char="☞"/>
            </a:pPr>
            <a:r>
              <a:rPr lang="en-US" sz="3200" dirty="0"/>
              <a:t>How do we cope with growth?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F0987-7E3C-28A5-C41B-16AB14283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72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260C2-5391-5F3B-FA98-EB804700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244E1F-7E27-7917-258C-8E6CAA7724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Rehash the whole table — using a new hash function, or at least changing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altLang="en-US" sz="2800" b="0" i="0" smtClean="0">
                        <a:latin typeface="Cambria Math" panose="02040503050406030204" pitchFamily="18" charset="0"/>
                      </a:rPr>
                      <m:t>mod</m:t>
                    </m:r>
                    <m:r>
                      <a:rPr kumimoji="0" lang="en-US" alt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0" lang="en-US" alt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to the new number of buckets</a:t>
                </a:r>
              </a:p>
              <a:p>
                <a:r>
                  <a:rPr lang="en-US" dirty="0"/>
                  <a:t>Entries in an old bucket may show up across many different new buckets, causing lots of I/</a:t>
                </a:r>
                <a:r>
                  <a:rPr lang="en-US" dirty="0" err="1"/>
                  <a:t>Os</a:t>
                </a:r>
                <a:endParaRPr lang="en-US" dirty="0"/>
              </a:p>
              <a:p>
                <a:r>
                  <a:rPr lang="en-US" dirty="0"/>
                  <a:t>Cost of (re)building a giant hash table on external storage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sorting (later in this course)</a:t>
                </a:r>
              </a:p>
              <a:p>
                <a:endParaRPr lang="en-US" sz="2800" dirty="0"/>
              </a:p>
              <a:p>
                <a:pPr>
                  <a:buFont typeface="System Font Regular"/>
                  <a:buChar char="☞"/>
                </a:pPr>
                <a:r>
                  <a:rPr lang="en-US" sz="2800" dirty="0"/>
                  <a:t>Is it possible to reduce data movement?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244E1F-7E27-7917-258C-8E6CAA7724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705" t="-1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23427-CFAF-6695-9CC7-7974B9EAC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2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FE8ED-ECCA-C8A3-5503-B3E956235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Extensible hashing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BDBD5B-9EDA-932F-7B5E-7E7D5AE0FD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2336" y="1456854"/>
                <a:ext cx="8618784" cy="5264622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accent2"/>
                    </a:solidFill>
                  </a:rPr>
                  <a:t>Idea 1</a:t>
                </a:r>
                <a:r>
                  <a:rPr lang="en-US" dirty="0"/>
                  <a:t>: have hash function </a:t>
                </a:r>
                <a14:m>
                  <m:oMath xmlns:m="http://schemas.openxmlformats.org/officeDocument/2006/math">
                    <m:r>
                      <a:rPr kumimoji="0" lang="en-US" altLang="en-US" sz="28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output a large number of bits, but only use the lowest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bits, and dynamically increase </a:t>
                </a:r>
                <a14:m>
                  <m:oMath xmlns:m="http://schemas.openxmlformats.org/officeDocument/2006/math">
                    <m:r>
                      <a:rPr lang="en-US" altLang="en-US" b="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as needed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E.g.,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=1011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dirty="0"/>
                  <a:t> is either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11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1011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contents in one old bucket can only go to two new buckets!</a:t>
                </a:r>
              </a:p>
              <a:p>
                <a:r>
                  <a:rPr lang="en-US" altLang="en-US" sz="2800" dirty="0"/>
                  <a:t>Problem: ++</a:t>
                </a:r>
                <a14:m>
                  <m:oMath xmlns:m="http://schemas.openxmlformats.org/officeDocument/2006/math">
                    <m:r>
                      <a:rPr lang="en-US" altLang="en-US" b="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en-US" sz="2800" dirty="0"/>
                  <a:t> doubles the number of buckets!</a:t>
                </a:r>
              </a:p>
              <a:p>
                <a:r>
                  <a:rPr lang="en-US" altLang="en-US" sz="2800" dirty="0">
                    <a:solidFill>
                      <a:schemeClr val="accent2"/>
                    </a:solidFill>
                  </a:rPr>
                  <a:t>Idea 2</a:t>
                </a:r>
                <a:r>
                  <a:rPr lang="en-US" altLang="en-US" sz="2800" dirty="0"/>
                  <a:t>: use a directory</a:t>
                </a:r>
              </a:p>
              <a:p>
                <a:pPr lvl="1"/>
                <a:r>
                  <a:rPr lang="en-US" altLang="en-US" dirty="0"/>
                  <a:t>Only split overflowing buckets</a:t>
                </a:r>
              </a:p>
              <a:p>
                <a:pPr lvl="1"/>
                <a:r>
                  <a:rPr lang="en-US" altLang="en-US" dirty="0"/>
                  <a:t>But double the directory size</a:t>
                </a:r>
              </a:p>
              <a:p>
                <a:pPr lvl="1"/>
                <a:r>
                  <a:rPr lang="en-US" altLang="en-US" dirty="0"/>
                  <a:t>Many directory entries can point to the same bucket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BDBD5B-9EDA-932F-7B5E-7E7D5AE0FD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2336" y="1456854"/>
                <a:ext cx="8618784" cy="5264622"/>
              </a:xfrm>
              <a:blipFill>
                <a:blip r:embed="rId3"/>
                <a:stretch>
                  <a:fillRect l="-1176" t="-1923" r="-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DDD3-D7A2-904E-620B-D77BE574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84FC6AB-16DF-ED39-B098-658EC4E5E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1060" y="2761107"/>
            <a:ext cx="304800" cy="3048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D927CDED-1C8D-5E40-389F-F5569020E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5860" y="2761107"/>
            <a:ext cx="304800" cy="3048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9C4836F5-E601-607B-0AF3-F12938FEC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0660" y="2761107"/>
            <a:ext cx="304800" cy="3048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65D54421-E82A-3E7A-477E-ACF3613CC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460" y="2761107"/>
            <a:ext cx="304800" cy="3048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CB946B6E-89C3-AF3B-C611-4AA8D32D4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0260" y="2761107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/>
              <a:t>1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1013574B-06CB-5764-1409-7B022168D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5060" y="2761107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/>
              <a:t>0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F81AD7EB-5248-886C-8F7D-99AC91B85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860" y="2761107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/>
              <a:t>1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F8FCDB97-E970-517A-3226-07A09D225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660" y="2761107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/>
              <a:t>1</a:t>
            </a:r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B728510B-893E-D710-A53C-3E64F61DA9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20260" y="3218307"/>
            <a:ext cx="5334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4AB8DAB7-FE21-6367-CA6D-2D53B02BE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2260" y="3218307"/>
            <a:ext cx="457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009E1459-645A-5483-2F22-49FCEECDE5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0260" y="3065907"/>
            <a:ext cx="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746AA3ED-6E79-D51F-01B6-A140B5ACA6A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9460" y="3075432"/>
            <a:ext cx="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id="{D0D9ACA3-4817-B8BA-6EAC-C64E4DDDB6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39260" y="3218307"/>
            <a:ext cx="381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447D89B-DE34-926E-6CB9-5829B3338B03}"/>
                  </a:ext>
                </a:extLst>
              </p:cNvPr>
              <p:cNvSpPr txBox="1"/>
              <p:nvPr/>
            </p:nvSpPr>
            <p:spPr>
              <a:xfrm>
                <a:off x="2647159" y="2728841"/>
                <a:ext cx="8229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447D89B-DE34-926E-6CB9-5829B3338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159" y="2728841"/>
                <a:ext cx="82295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6C3BAFD-3E3D-30EF-7535-9E5EA7430FD4}"/>
                  </a:ext>
                </a:extLst>
              </p:cNvPr>
              <p:cNvSpPr txBox="1"/>
              <p:nvPr/>
            </p:nvSpPr>
            <p:spPr>
              <a:xfrm>
                <a:off x="4874740" y="3038475"/>
                <a:ext cx="8229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6C3BAFD-3E3D-30EF-7535-9E5EA7430F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740" y="3038475"/>
                <a:ext cx="82295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387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9F62D-B82C-07F5-D760-1058D8BE5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Extensible hashing example –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F73D87-59AD-1A3D-F5D0-7F93388170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2336" y="4377764"/>
                <a:ext cx="8173014" cy="2343711"/>
              </a:xfrm>
            </p:spPr>
            <p:txBody>
              <a:bodyPr>
                <a:normAutofit/>
              </a:bodyPr>
              <a:lstStyle/>
              <a:p>
                <a:r>
                  <a:rPr lang="en-US" altLang="en-US" dirty="0"/>
                  <a:t>Insert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en-US" dirty="0"/>
                  <a:t> with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en-US" dirty="0"/>
                  <a:t> </a:t>
                </a:r>
                <a:r>
                  <a:rPr lang="en-US" altLang="en-US" b="1" dirty="0">
                    <a:solidFill>
                      <a:srgbClr val="FF0000"/>
                    </a:solidFill>
                    <a:latin typeface="PRESTIGE 12 PITCH BT" panose="02070509030506020304" pitchFamily="49" charset="0"/>
                  </a:rPr>
                  <a:t>0101</a:t>
                </a:r>
              </a:p>
              <a:p>
                <a:r>
                  <a:rPr lang="en-US" altLang="en-US" dirty="0"/>
                  <a:t>Bucket too full? 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Split</a:t>
                </a:r>
                <a:r>
                  <a:rPr lang="en-US" altLang="en-US" dirty="0"/>
                  <a:t> (next slide)</a:t>
                </a:r>
              </a:p>
              <a:p>
                <a:pPr lvl="1"/>
                <a:r>
                  <a:rPr lang="en-US" altLang="en-US" dirty="0"/>
                  <a:t>Allowing some overflow is also fine (and sometimes necessary)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F73D87-59AD-1A3D-F5D0-7F93388170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2336" y="4377764"/>
                <a:ext cx="8173014" cy="2343711"/>
              </a:xfrm>
              <a:blipFill>
                <a:blip r:embed="rId3"/>
                <a:stretch>
                  <a:fillRect l="-1240" t="-4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37DC9-F503-F984-933E-FE1ADAF3B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689DB9-2E0D-09EA-F9CD-7CABB30A1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8399" y="3920564"/>
            <a:ext cx="7617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010</a:t>
            </a:r>
            <a:r>
              <a:rPr kumimoji="0" lang="en-US" altLang="en-US" b="1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E402498-ABB9-B50F-1390-7CAB8CE5B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010" y="2454275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6A1245E1-6C94-4F65-9422-6D555A791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4810" y="2454275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100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</a:t>
            </a:r>
            <a:br>
              <a:rPr kumimoji="0" lang="en-US" altLang="en-US" dirty="0">
                <a:latin typeface="PRESTIGE 12 PITCH BT" panose="02070509030506020304" pitchFamily="49" charset="0"/>
              </a:rPr>
            </a:br>
            <a:endParaRPr kumimoji="0" lang="en-US" altLang="en-US" dirty="0">
              <a:latin typeface="PRESTIGE 12 PITCH BT" panose="02070509030506020304" pitchFamily="49" charset="0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698E4906-0424-F583-C9F6-759267B23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4810" y="3444875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100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  <a:br>
              <a:rPr kumimoji="0" lang="en-US" altLang="en-US" dirty="0">
                <a:latin typeface="PRESTIGE 12 PITCH BT" panose="02070509030506020304" pitchFamily="49" charset="0"/>
              </a:rPr>
            </a:br>
            <a:r>
              <a:rPr kumimoji="0" lang="en-US" altLang="en-US" dirty="0">
                <a:latin typeface="PRESTIGE 12 PITCH BT" panose="02070509030506020304" pitchFamily="49" charset="0"/>
              </a:rPr>
              <a:t>001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F30BD531-A5D8-A07E-388A-08BB5C4D7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4810" y="2454275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24D9F1A4-879C-1069-D383-5B5AF4DA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4810" y="3444875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5D4B8F17-5092-5973-7393-487575213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010" y="2454275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DAA3D53A-0E45-68C3-CE0D-854AF4973E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4610" y="2682875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814E9112-49E2-ACF1-9927-1A9BAAAD35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4610" y="3063875"/>
            <a:ext cx="1600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E0111B11-6633-B274-20BC-4AEDB6FF1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8810" y="2078038"/>
            <a:ext cx="11874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/>
              <a:t>Directory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1169ED05-A3CF-855B-C016-44CCF13B9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4698" y="2062163"/>
            <a:ext cx="10445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/>
              <a:t>Buckets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D090CC2D-A4F7-492D-C7C5-F6639A803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1060" y="2884488"/>
            <a:ext cx="766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sz="1800" dirty="0">
                <a:solidFill>
                  <a:schemeClr val="accent2"/>
                </a:solidFill>
              </a:rPr>
              <a:t>Local</a:t>
            </a:r>
            <a:br>
              <a:rPr kumimoji="0" lang="en-US" altLang="en-US" sz="1800" dirty="0">
                <a:solidFill>
                  <a:schemeClr val="accent2"/>
                </a:solidFill>
              </a:rPr>
            </a:br>
            <a:r>
              <a:rPr kumimoji="0" lang="en-US" altLang="en-US" sz="1800" dirty="0">
                <a:solidFill>
                  <a:schemeClr val="accent2"/>
                </a:solidFill>
              </a:rPr>
              <a:t>depth</a:t>
            </a: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10C39027-0D55-5104-DFAB-1ACFE53CC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322" y="2078038"/>
            <a:ext cx="177323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FontTx/>
              <a:buNone/>
            </a:pPr>
            <a:r>
              <a:rPr kumimoji="0" lang="en-US" altLang="en-US" sz="1800" dirty="0">
                <a:solidFill>
                  <a:schemeClr val="accent2"/>
                </a:solidFill>
              </a:rPr>
              <a:t>Global</a:t>
            </a:r>
            <a:br>
              <a:rPr kumimoji="0" lang="en-US" altLang="en-US" sz="1800" dirty="0">
                <a:solidFill>
                  <a:schemeClr val="accent2"/>
                </a:solidFill>
              </a:rPr>
            </a:br>
            <a:r>
              <a:rPr kumimoji="0" lang="en-US" altLang="en-US" sz="1800" dirty="0">
                <a:solidFill>
                  <a:schemeClr val="accent2"/>
                </a:solidFill>
              </a:rPr>
              <a:t>depth</a:t>
            </a:r>
            <a:br>
              <a:rPr kumimoji="0" lang="en-US" altLang="en-US" sz="1800" dirty="0">
                <a:solidFill>
                  <a:schemeClr val="accent2"/>
                </a:solidFill>
              </a:rPr>
            </a:br>
            <a:r>
              <a:rPr kumimoji="0" lang="en-US" altLang="en-US" sz="1800" dirty="0"/>
              <a:t>(always the max</a:t>
            </a:r>
            <a:br>
              <a:rPr kumimoji="0" lang="en-US" altLang="en-US" sz="1800" dirty="0"/>
            </a:br>
            <a:r>
              <a:rPr kumimoji="0" lang="en-US" altLang="en-US" sz="1800" dirty="0"/>
              <a:t>of local depths)</a:t>
            </a:r>
          </a:p>
        </p:txBody>
      </p:sp>
      <p:sp>
        <p:nvSpPr>
          <p:cNvPr id="21" name="Line 21">
            <a:extLst>
              <a:ext uri="{FF2B5EF4-FFF2-40B4-BE49-F238E27FC236}">
                <a16:creationId xmlns:a16="http://schemas.microsoft.com/office/drawing/2014/main" id="{480C8F93-2992-119F-9BD5-39771360AB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5410" y="2378075"/>
            <a:ext cx="304800" cy="152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2">
            <a:extLst>
              <a:ext uri="{FF2B5EF4-FFF2-40B4-BE49-F238E27FC236}">
                <a16:creationId xmlns:a16="http://schemas.microsoft.com/office/drawing/2014/main" id="{F461E678-7D39-37AF-2D43-6B5116E1C7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2410" y="2682875"/>
            <a:ext cx="228600" cy="533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3">
            <a:extLst>
              <a:ext uri="{FF2B5EF4-FFF2-40B4-BE49-F238E27FC236}">
                <a16:creationId xmlns:a16="http://schemas.microsoft.com/office/drawing/2014/main" id="{251243CE-31C8-0603-3547-A7233A2E9FA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12410" y="3216275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85767A-6A75-0D53-658E-AF5214EBA029}"/>
              </a:ext>
            </a:extLst>
          </p:cNvPr>
          <p:cNvSpPr txBox="1"/>
          <p:nvPr/>
        </p:nvSpPr>
        <p:spPr>
          <a:xfrm>
            <a:off x="5385185" y="1138832"/>
            <a:ext cx="368871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i="1" dirty="0">
                <a:solidFill>
                  <a:schemeClr val="accent6"/>
                </a:solidFill>
              </a:rPr>
              <a:t>Showing hashed values here for ease of understanding, but in reality, we store original key values</a:t>
            </a:r>
            <a:endParaRPr lang="en-US" i="1" dirty="0">
              <a:solidFill>
                <a:schemeClr val="accent6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0E5C912-7A3F-7618-ED45-8AEE5E77CAB9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6623685" y="2062162"/>
            <a:ext cx="605858" cy="65021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21E92E6-2B9C-E0BA-18DD-A32D4B31780F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6596698" y="2062162"/>
            <a:ext cx="632845" cy="180181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56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7">
            <a:extLst>
              <a:ext uri="{FF2B5EF4-FFF2-40B4-BE49-F238E27FC236}">
                <a16:creationId xmlns:a16="http://schemas.microsoft.com/office/drawing/2014/main" id="{FB1C00F2-BC22-A5AD-A8FB-93F28BF01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874" y="2421763"/>
            <a:ext cx="1676400" cy="8382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endParaRPr kumimoji="0" lang="en-US" altLang="en-US" dirty="0">
              <a:solidFill>
                <a:schemeClr val="accent2"/>
              </a:solidFill>
              <a:latin typeface="PRESTIGE 12 PITCH BT" panose="02070509030506020304" pitchFamily="49" charset="0"/>
            </a:endParaRP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73D7D2FD-38D5-A6AB-0608-5FC101116B2A}"/>
              </a:ext>
            </a:extLst>
          </p:cNvPr>
          <p:cNvSpPr/>
          <p:nvPr/>
        </p:nvSpPr>
        <p:spPr>
          <a:xfrm>
            <a:off x="4701800" y="3330526"/>
            <a:ext cx="2042147" cy="2021542"/>
          </a:xfrm>
          <a:prstGeom prst="roundRect">
            <a:avLst>
              <a:gd name="adj" fmla="val 7339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68544D-8AB7-CFE8-0E3E-6EA8BCE85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336" y="363246"/>
            <a:ext cx="8801664" cy="1180160"/>
          </a:xfrm>
        </p:spPr>
        <p:txBody>
          <a:bodyPr/>
          <a:lstStyle/>
          <a:p>
            <a:r>
              <a:rPr lang="en-US" altLang="en-US" dirty="0"/>
              <a:t>Extensible hashing example – 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D89782-0014-CD99-89CD-261A7A618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99FA5-7995-46A9-A97E-16E38AD58950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C057ADC-2D4A-6FA6-7237-6B588173F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2421763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100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</a:t>
            </a:r>
            <a:br>
              <a:rPr kumimoji="0" lang="en-US" altLang="en-US" dirty="0">
                <a:latin typeface="PRESTIGE 12 PITCH BT" panose="02070509030506020304" pitchFamily="49" charset="0"/>
              </a:rPr>
            </a:br>
            <a:endParaRPr kumimoji="0" lang="en-US" altLang="en-US" dirty="0">
              <a:latin typeface="PRESTIGE 12 PITCH BT" panose="02070509030506020304" pitchFamily="49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7C1B16CC-8669-5053-EBB2-5EBF083EF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3412363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kumimoji="0" lang="en-US" altLang="en-US" dirty="0">
                <a:latin typeface="PRESTIGE 12 PITCH BT" panose="02070509030506020304" pitchFamily="49" charset="0"/>
              </a:rPr>
              <a:t>10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01</a:t>
            </a:r>
            <a:br>
              <a:rPr kumimoji="0" lang="en-US" altLang="en-US" dirty="0">
                <a:latin typeface="PRESTIGE 12 PITCH BT" panose="02070509030506020304" pitchFamily="49" charset="0"/>
              </a:rPr>
            </a:br>
            <a:r>
              <a:rPr kumimoji="0" lang="en-US" altLang="en-US" b="1" dirty="0">
                <a:solidFill>
                  <a:srgbClr val="FF0000"/>
                </a:solidFill>
                <a:latin typeface="PRESTIGE 12 PITCH BT" panose="02070509030506020304" pitchFamily="49" charset="0"/>
              </a:rPr>
              <a:t>01</a:t>
            </a:r>
            <a:r>
              <a:rPr kumimoji="0" lang="en-US" altLang="en-US" b="1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01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96911B88-2389-615C-0657-3937DEFCA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2421763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</a:t>
            </a: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CE5F8531-C300-2F1E-291D-40C2F1DB1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3412363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rgbClr val="FF0000"/>
                </a:solidFill>
                <a:latin typeface="PRESTIGE 12 PITCH BT" panose="02070509030506020304" pitchFamily="49" charset="0"/>
              </a:rPr>
              <a:t>2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B597ED7-B50B-11F2-7C94-D745211E9D7A}"/>
              </a:ext>
            </a:extLst>
          </p:cNvPr>
          <p:cNvGrpSpPr/>
          <p:nvPr/>
        </p:nvGrpSpPr>
        <p:grpSpPr>
          <a:xfrm>
            <a:off x="2293874" y="2421763"/>
            <a:ext cx="2590800" cy="1447800"/>
            <a:chOff x="1862074" y="1710563"/>
            <a:chExt cx="2590800" cy="1447800"/>
          </a:xfrm>
        </p:grpSpPr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D6DB525E-E22A-A87D-0A29-4CFFFC271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074" y="1710563"/>
              <a:ext cx="1676400" cy="838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</a:t>
              </a:r>
            </a:p>
          </p:txBody>
        </p:sp>
        <p:sp>
          <p:nvSpPr>
            <p:cNvPr id="12" name="Rectangle 13">
              <a:extLst>
                <a:ext uri="{FF2B5EF4-FFF2-40B4-BE49-F238E27FC236}">
                  <a16:creationId xmlns:a16="http://schemas.microsoft.com/office/drawing/2014/main" id="{289D1172-31D3-6E4A-A4F4-5051C9FAF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074" y="1710563"/>
              <a:ext cx="304800" cy="3048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</a:t>
              </a:r>
            </a:p>
          </p:txBody>
        </p:sp>
        <p:sp>
          <p:nvSpPr>
            <p:cNvPr id="13" name="Line 14">
              <a:extLst>
                <a:ext uri="{FF2B5EF4-FFF2-40B4-BE49-F238E27FC236}">
                  <a16:creationId xmlns:a16="http://schemas.microsoft.com/office/drawing/2014/main" id="{14722424-3B74-5A45-9958-CF1CDB0A00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2674" y="1939163"/>
              <a:ext cx="1600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5">
              <a:extLst>
                <a:ext uri="{FF2B5EF4-FFF2-40B4-BE49-F238E27FC236}">
                  <a16:creationId xmlns:a16="http://schemas.microsoft.com/office/drawing/2014/main" id="{DD5D8A8C-2B18-9FCD-64A6-7350D7D315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2674" y="2320163"/>
              <a:ext cx="160020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Text Box 16">
            <a:extLst>
              <a:ext uri="{FF2B5EF4-FFF2-40B4-BE49-F238E27FC236}">
                <a16:creationId xmlns:a16="http://schemas.microsoft.com/office/drawing/2014/main" id="{D02D7541-ED3B-14BE-8655-E4BDE6ABA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674" y="2045526"/>
            <a:ext cx="11874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/>
              <a:t>Directory</a:t>
            </a:r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7978B12A-4BC0-D5C4-3858-B0CF5E22F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562" y="2029651"/>
            <a:ext cx="10445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/>
              <a:t>Buckets</a:t>
            </a:r>
          </a:p>
        </p:txBody>
      </p:sp>
      <p:sp>
        <p:nvSpPr>
          <p:cNvPr id="18" name="Text Box 19">
            <a:extLst>
              <a:ext uri="{FF2B5EF4-FFF2-40B4-BE49-F238E27FC236}">
                <a16:creationId xmlns:a16="http://schemas.microsoft.com/office/drawing/2014/main" id="{6E71523C-031E-B9C0-8B8A-5C200C0B3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190" y="2033941"/>
            <a:ext cx="766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sz="1800" dirty="0">
                <a:solidFill>
                  <a:schemeClr val="accent2"/>
                </a:solidFill>
              </a:rPr>
              <a:t>Local</a:t>
            </a:r>
            <a:br>
              <a:rPr kumimoji="0" lang="en-US" altLang="en-US" sz="1800" dirty="0">
                <a:solidFill>
                  <a:schemeClr val="accent2"/>
                </a:solidFill>
              </a:rPr>
            </a:br>
            <a:r>
              <a:rPr kumimoji="0" lang="en-US" altLang="en-US" sz="1800" dirty="0">
                <a:solidFill>
                  <a:schemeClr val="accent2"/>
                </a:solidFill>
              </a:rPr>
              <a:t>depth</a:t>
            </a:r>
          </a:p>
        </p:txBody>
      </p:sp>
      <p:sp>
        <p:nvSpPr>
          <p:cNvPr id="19" name="Text Box 20">
            <a:extLst>
              <a:ext uri="{FF2B5EF4-FFF2-40B4-BE49-F238E27FC236}">
                <a16:creationId xmlns:a16="http://schemas.microsoft.com/office/drawing/2014/main" id="{13094BA4-567C-679F-DCA6-824F848AA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9149" y="2045526"/>
            <a:ext cx="8032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FontTx/>
              <a:buNone/>
            </a:pPr>
            <a:r>
              <a:rPr kumimoji="0" lang="en-US" altLang="en-US" sz="1800" dirty="0">
                <a:solidFill>
                  <a:schemeClr val="accent2"/>
                </a:solidFill>
              </a:rPr>
              <a:t>Global</a:t>
            </a:r>
            <a:br>
              <a:rPr kumimoji="0" lang="en-US" altLang="en-US" sz="1800" dirty="0">
                <a:solidFill>
                  <a:schemeClr val="accent2"/>
                </a:solidFill>
              </a:rPr>
            </a:br>
            <a:r>
              <a:rPr kumimoji="0" lang="en-US" altLang="en-US" sz="1800" dirty="0">
                <a:solidFill>
                  <a:schemeClr val="accent2"/>
                </a:solidFill>
              </a:rPr>
              <a:t>depth</a:t>
            </a:r>
            <a:endParaRPr kumimoji="0" lang="en-US" altLang="en-US" sz="1800" dirty="0"/>
          </a:p>
        </p:txBody>
      </p:sp>
      <p:sp>
        <p:nvSpPr>
          <p:cNvPr id="20" name="Line 21">
            <a:extLst>
              <a:ext uri="{FF2B5EF4-FFF2-40B4-BE49-F238E27FC236}">
                <a16:creationId xmlns:a16="http://schemas.microsoft.com/office/drawing/2014/main" id="{D557DDA9-E168-304B-0870-15F412FC2A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5274" y="2345563"/>
            <a:ext cx="304800" cy="152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AA30FE96-9E53-566E-C534-5E1A971C7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4402963"/>
            <a:ext cx="1676400" cy="838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latin typeface="PRESTIGE 12 PITCH BT" panose="02070509030506020304" pitchFamily="49" charset="0"/>
              </a:rPr>
              <a:t>00</a:t>
            </a:r>
            <a: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  <a:t>11</a:t>
            </a:r>
            <a:br>
              <a: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rPr>
            </a:br>
            <a:endParaRPr kumimoji="0" lang="en-US" altLang="en-US" dirty="0">
              <a:solidFill>
                <a:schemeClr val="accent2"/>
              </a:solidFill>
              <a:latin typeface="PRESTIGE 12 PITCH BT" panose="02070509030506020304" pitchFamily="49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32FC7851-7D9E-B101-0EA1-77854D104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674" y="4402963"/>
            <a:ext cx="304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en-US" dirty="0">
                <a:solidFill>
                  <a:srgbClr val="FF0000"/>
                </a:solidFill>
                <a:latin typeface="PRESTIGE 12 PITCH BT" panose="02070509030506020304" pitchFamily="49" charset="0"/>
              </a:rPr>
              <a:t>2</a:t>
            </a:r>
          </a:p>
        </p:txBody>
      </p:sp>
      <p:sp>
        <p:nvSpPr>
          <p:cNvPr id="36" name="Line 21">
            <a:extLst>
              <a:ext uri="{FF2B5EF4-FFF2-40B4-BE49-F238E27FC236}">
                <a16:creationId xmlns:a16="http://schemas.microsoft.com/office/drawing/2014/main" id="{C54E0B22-884A-94C7-3A55-BBD05EE85B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3414" y="2343868"/>
            <a:ext cx="304800" cy="152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82B7D8C-E8C9-DA0A-BFD1-F91D9D0925D3}"/>
              </a:ext>
            </a:extLst>
          </p:cNvPr>
          <p:cNvGrpSpPr/>
          <p:nvPr/>
        </p:nvGrpSpPr>
        <p:grpSpPr>
          <a:xfrm>
            <a:off x="2293874" y="2832451"/>
            <a:ext cx="2590800" cy="2187986"/>
            <a:chOff x="1862074" y="2121251"/>
            <a:chExt cx="2590800" cy="2187986"/>
          </a:xfrm>
        </p:grpSpPr>
        <p:sp>
          <p:nvSpPr>
            <p:cNvPr id="34" name="Rectangle 7">
              <a:extLst>
                <a:ext uri="{FF2B5EF4-FFF2-40B4-BE49-F238E27FC236}">
                  <a16:creationId xmlns:a16="http://schemas.microsoft.com/office/drawing/2014/main" id="{823DADA1-05B7-5496-1D99-656CB59B0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074" y="3003104"/>
              <a:ext cx="1676400" cy="130613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00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01</a:t>
              </a:r>
              <a:endPara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10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chemeClr val="accent2"/>
                  </a:solidFill>
                  <a:latin typeface="PRESTIGE 12 PITCH BT" panose="02070509030506020304" pitchFamily="49" charset="0"/>
                </a:rPr>
                <a:t>11</a:t>
              </a:r>
              <a:endParaRPr kumimoji="0" lang="en-US" altLang="en-US" dirty="0">
                <a:solidFill>
                  <a:schemeClr val="accent2"/>
                </a:solidFill>
                <a:latin typeface="PRESTIGE 12 PITCH BT" panose="02070509030506020304" pitchFamily="49" charset="0"/>
              </a:endParaRPr>
            </a:p>
          </p:txBody>
        </p:sp>
        <p:sp>
          <p:nvSpPr>
            <p:cNvPr id="35" name="Rectangle 13">
              <a:extLst>
                <a:ext uri="{FF2B5EF4-FFF2-40B4-BE49-F238E27FC236}">
                  <a16:creationId xmlns:a16="http://schemas.microsoft.com/office/drawing/2014/main" id="{63E1FFCB-B6D2-8E03-B4CC-F2160D7B7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074" y="3003104"/>
              <a:ext cx="304800" cy="3048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en-US" dirty="0">
                  <a:solidFill>
                    <a:srgbClr val="FF0000"/>
                  </a:solidFill>
                  <a:latin typeface="PRESTIGE 12 PITCH BT" panose="02070509030506020304" pitchFamily="49" charset="0"/>
                </a:rPr>
                <a:t>2</a:t>
              </a:r>
            </a:p>
          </p:txBody>
        </p:sp>
        <p:sp>
          <p:nvSpPr>
            <p:cNvPr id="37" name="Line 14">
              <a:extLst>
                <a:ext uri="{FF2B5EF4-FFF2-40B4-BE49-F238E27FC236}">
                  <a16:creationId xmlns:a16="http://schemas.microsoft.com/office/drawing/2014/main" id="{4CB08638-F410-3D39-37CE-456B5E9409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2674" y="2121253"/>
              <a:ext cx="1600200" cy="10999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4">
              <a:extLst>
                <a:ext uri="{FF2B5EF4-FFF2-40B4-BE49-F238E27FC236}">
                  <a16:creationId xmlns:a16="http://schemas.microsoft.com/office/drawing/2014/main" id="{687C28E2-6B16-2FB4-D3D3-5B55A1C503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2674" y="2121251"/>
              <a:ext cx="1600200" cy="16812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4">
              <a:extLst>
                <a:ext uri="{FF2B5EF4-FFF2-40B4-BE49-F238E27FC236}">
                  <a16:creationId xmlns:a16="http://schemas.microsoft.com/office/drawing/2014/main" id="{E1526E24-0EB1-D498-26BF-F322A6E89C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2673" y="3158361"/>
              <a:ext cx="1600200" cy="3731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4">
              <a:extLst>
                <a:ext uri="{FF2B5EF4-FFF2-40B4-BE49-F238E27FC236}">
                  <a16:creationId xmlns:a16="http://schemas.microsoft.com/office/drawing/2014/main" id="{B25340A3-A07F-815E-C7EF-98216D2C21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2674" y="4058121"/>
              <a:ext cx="1600200" cy="9084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49C37202-718D-93BE-D64E-919557E5A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336" y="5068378"/>
            <a:ext cx="8173014" cy="1457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Upon split:</a:t>
            </a:r>
          </a:p>
          <a:p>
            <a:r>
              <a:rPr lang="en-US" altLang="en-US" dirty="0"/>
              <a:t>++local depth, redistribute contents, and ++global depth (double the directory size) if necessary</a:t>
            </a:r>
          </a:p>
        </p:txBody>
      </p:sp>
      <p:pic>
        <p:nvPicPr>
          <p:cNvPr id="50" name="Graphic 49" descr="Garbage with solid fill">
            <a:extLst>
              <a:ext uri="{FF2B5EF4-FFF2-40B4-BE49-F238E27FC236}">
                <a16:creationId xmlns:a16="http://schemas.microsoft.com/office/drawing/2014/main" id="{626D1A55-6427-7DAD-0925-A348EBA08A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27665" y="2521776"/>
            <a:ext cx="576328" cy="576328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AEF0FF7F-087E-F9EB-90D7-1928EB6C84F1}"/>
              </a:ext>
            </a:extLst>
          </p:cNvPr>
          <p:cNvSpPr txBox="1"/>
          <p:nvPr/>
        </p:nvSpPr>
        <p:spPr>
          <a:xfrm>
            <a:off x="36638" y="3591050"/>
            <a:ext cx="225723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Each half = copy of the original directory, </a:t>
            </a:r>
            <a:br>
              <a:rPr lang="en-US" i="1" dirty="0">
                <a:solidFill>
                  <a:schemeClr val="accent6"/>
                </a:solidFill>
              </a:rPr>
            </a:br>
            <a:r>
              <a:rPr lang="en-US" i="1" dirty="0">
                <a:solidFill>
                  <a:schemeClr val="accent6"/>
                </a:solidFill>
              </a:rPr>
              <a:t>except one entry in the second half points to the new bucket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7CC78BA-CCC4-5813-24AC-81F918C17C45}"/>
              </a:ext>
            </a:extLst>
          </p:cNvPr>
          <p:cNvCxnSpPr>
            <a:stCxn id="34" idx="1"/>
            <a:endCxn id="34" idx="3"/>
          </p:cNvCxnSpPr>
          <p:nvPr/>
        </p:nvCxnSpPr>
        <p:spPr>
          <a:xfrm>
            <a:off x="2293874" y="4367371"/>
            <a:ext cx="1676400" cy="0"/>
          </a:xfrm>
          <a:prstGeom prst="line">
            <a:avLst/>
          </a:prstGeom>
          <a:ln w="127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11288</TotalTime>
  <Words>2891</Words>
  <Application>Microsoft Macintosh PowerPoint</Application>
  <PresentationFormat>On-screen Show (4:3)</PresentationFormat>
  <Paragraphs>565</Paragraphs>
  <Slides>34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PRESTIGE 12 PITCH BT</vt:lpstr>
      <vt:lpstr>System Font Regular</vt:lpstr>
      <vt:lpstr>Arial</vt:lpstr>
      <vt:lpstr>Calibri</vt:lpstr>
      <vt:lpstr>Cambria Math</vt:lpstr>
      <vt:lpstr>Candara</vt:lpstr>
      <vt:lpstr>Wingdings</vt:lpstr>
      <vt:lpstr>Office Theme</vt:lpstr>
      <vt:lpstr>Lecture 15:  Indexing</vt:lpstr>
      <vt:lpstr>Announcements</vt:lpstr>
      <vt:lpstr>Outline</vt:lpstr>
      <vt:lpstr>Static hashing</vt:lpstr>
      <vt:lpstr>Performance of static hashing</vt:lpstr>
      <vt:lpstr>Strawman solution</vt:lpstr>
      <vt:lpstr>Extensible hashing</vt:lpstr>
      <vt:lpstr>Extensible hashing example – 1</vt:lpstr>
      <vt:lpstr>Extensible hashing example – 2</vt:lpstr>
      <vt:lpstr>Extensible hashing example – 3</vt:lpstr>
      <vt:lpstr>Extensible hashing example – 4</vt:lpstr>
      <vt:lpstr>Extensible hashing example - 5</vt:lpstr>
      <vt:lpstr>Extensible hashing – deletions</vt:lpstr>
      <vt:lpstr>Summary of extensible hashing</vt:lpstr>
      <vt:lpstr>Linear hashing</vt:lpstr>
      <vt:lpstr>Linear hashing example – 1 </vt:lpstr>
      <vt:lpstr>Linear hashing example – 2</vt:lpstr>
      <vt:lpstr>Linear hashing example – 3</vt:lpstr>
      <vt:lpstr>Summary of linear hashing</vt:lpstr>
      <vt:lpstr>Hash indexes vs. B+-trees</vt:lpstr>
      <vt:lpstr>Outline</vt:lpstr>
      <vt:lpstr>Multi-attribute indices</vt:lpstr>
      <vt:lpstr>Index-only plan</vt:lpstr>
      <vt:lpstr>Physical design guidelines for indices</vt:lpstr>
      <vt:lpstr>Physical design guidelines for indices</vt:lpstr>
      <vt:lpstr>Case study</vt:lpstr>
      <vt:lpstr>Case study</vt:lpstr>
      <vt:lpstr>Case study</vt:lpstr>
      <vt:lpstr>Case study</vt:lpstr>
      <vt:lpstr>Case study</vt:lpstr>
      <vt:lpstr>Case study</vt:lpstr>
      <vt:lpstr>Case study</vt:lpstr>
      <vt:lpstr>Summary </vt:lpstr>
      <vt:lpstr>What is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Xiao Hu</cp:lastModifiedBy>
  <cp:revision>537</cp:revision>
  <dcterms:created xsi:type="dcterms:W3CDTF">2014-08-14T03:03:55Z</dcterms:created>
  <dcterms:modified xsi:type="dcterms:W3CDTF">2025-07-22T00:33:28Z</dcterms:modified>
</cp:coreProperties>
</file>