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Branch Predictor Animations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Bimodal, Local, Global</a:t>
            </a:r>
          </a:p>
          <a:p>
            <a:endParaRPr lang="en-CA" dirty="0" smtClean="0"/>
          </a:p>
          <a:p>
            <a:r>
              <a:rPr lang="en-CA" sz="1800" dirty="0" smtClean="0"/>
              <a:t>CS 450/650, ECE 621</a:t>
            </a:r>
            <a:endParaRPr lang="en-CA" sz="1800" dirty="0" smtClean="0"/>
          </a:p>
          <a:p>
            <a:r>
              <a:rPr lang="en-CA" sz="1800" dirty="0" smtClean="0"/>
              <a:t>Andrew Morton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Example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1    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=0, j=3;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do {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3        j += 3;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4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b1: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5           j %= 5;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6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b2: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 if(j &lt; 2)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7           j++;</a:t>
            </a:r>
          </a:p>
          <a:p>
            <a:pPr>
              <a:buNone/>
            </a:pPr>
            <a:r>
              <a:rPr lang="en-CA" sz="1600" smtClean="0">
                <a:latin typeface="Courier New" pitchFamily="49" charset="0"/>
                <a:cs typeface="Courier New" pitchFamily="49" charset="0"/>
              </a:rPr>
              <a:t>8        i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b3: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} while(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&lt;2);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1447800"/>
          <a:ext cx="4038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34070"/>
              </p:ext>
            </p:extLst>
          </p:nvPr>
        </p:nvGraphicFramePr>
        <p:xfrm>
          <a:off x="4724400" y="1447800"/>
          <a:ext cx="4038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9946"/>
              </p:ext>
            </p:extLst>
          </p:nvPr>
        </p:nvGraphicFramePr>
        <p:xfrm>
          <a:off x="4724400" y="1447800"/>
          <a:ext cx="4038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73325"/>
              </p:ext>
            </p:extLst>
          </p:nvPr>
        </p:nvGraphicFramePr>
        <p:xfrm>
          <a:off x="4724400" y="1447800"/>
          <a:ext cx="4038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49198"/>
              </p:ext>
            </p:extLst>
          </p:nvPr>
        </p:nvGraphicFramePr>
        <p:xfrm>
          <a:off x="4724400" y="1447800"/>
          <a:ext cx="4038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28981"/>
              </p:ext>
            </p:extLst>
          </p:nvPr>
        </p:nvGraphicFramePr>
        <p:xfrm>
          <a:off x="4724400" y="1447800"/>
          <a:ext cx="40386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72499"/>
              </p:ext>
            </p:extLst>
          </p:nvPr>
        </p:nvGraphicFramePr>
        <p:xfrm>
          <a:off x="4724400" y="1447800"/>
          <a:ext cx="4038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67698"/>
              </p:ext>
            </p:extLst>
          </p:nvPr>
        </p:nvGraphicFramePr>
        <p:xfrm>
          <a:off x="4724400" y="1447800"/>
          <a:ext cx="4038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51947"/>
              </p:ext>
            </p:extLst>
          </p:nvPr>
        </p:nvGraphicFramePr>
        <p:xfrm>
          <a:off x="4724400" y="1447800"/>
          <a:ext cx="4038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21774"/>
              </p:ext>
            </p:extLst>
          </p:nvPr>
        </p:nvGraphicFramePr>
        <p:xfrm>
          <a:off x="4724400" y="1447800"/>
          <a:ext cx="4038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9538"/>
              </p:ext>
            </p:extLst>
          </p:nvPr>
        </p:nvGraphicFramePr>
        <p:xfrm>
          <a:off x="4724400" y="1447800"/>
          <a:ext cx="4038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39102"/>
              </p:ext>
            </p:extLst>
          </p:nvPr>
        </p:nvGraphicFramePr>
        <p:xfrm>
          <a:off x="4724400" y="1447800"/>
          <a:ext cx="4038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99529"/>
              </p:ext>
            </p:extLst>
          </p:nvPr>
        </p:nvGraphicFramePr>
        <p:xfrm>
          <a:off x="4724400" y="1447800"/>
          <a:ext cx="4038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Bimodal Predictor (b2)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individual 2-bit up/down counter</a:t>
            </a:r>
          </a:p>
          <a:p>
            <a:pPr lvl="1"/>
            <a:r>
              <a:rPr lang="en-CA" sz="1600" dirty="0" smtClean="0"/>
              <a:t>initial state = 10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3126"/>
              </p:ext>
            </p:extLst>
          </p:nvPr>
        </p:nvGraphicFramePr>
        <p:xfrm>
          <a:off x="4724400" y="1447800"/>
          <a:ext cx="4038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3200400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xx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581400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962400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xx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4343400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xx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2831068"/>
            <a:ext cx="99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counters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533400" y="3581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PC</a:t>
            </a:r>
            <a:endParaRPr lang="en-CA" dirty="0"/>
          </a:p>
        </p:txBody>
      </p:sp>
      <p:cxnSp>
        <p:nvCxnSpPr>
          <p:cNvPr id="15" name="Straight Arrow Connector 14"/>
          <p:cNvCxnSpPr>
            <a:stCxn id="13" idx="3"/>
            <a:endCxn id="8" idx="1"/>
          </p:cNvCxnSpPr>
          <p:nvPr/>
        </p:nvCxnSpPr>
        <p:spPr>
          <a:xfrm flipV="1">
            <a:off x="1676400" y="3766066"/>
            <a:ext cx="6858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2200" y="3581400"/>
            <a:ext cx="457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01 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971800" y="3276600"/>
            <a:ext cx="449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971800" y="3886200"/>
            <a:ext cx="4495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62200" y="3581400"/>
            <a:ext cx="457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Local Predictor (b2)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shared 2-bit up/down counters</a:t>
            </a:r>
          </a:p>
          <a:p>
            <a:pPr lvl="1"/>
            <a:r>
              <a:rPr lang="en-CA" sz="1800" dirty="0" smtClean="0"/>
              <a:t>initial states = 10</a:t>
            </a:r>
          </a:p>
          <a:p>
            <a:r>
              <a:rPr lang="en-CA" sz="2000" dirty="0" smtClean="0"/>
              <a:t>individual local histories</a:t>
            </a:r>
          </a:p>
          <a:p>
            <a:pPr lvl="1"/>
            <a:r>
              <a:rPr lang="en-CA" sz="1800" dirty="0" smtClean="0"/>
              <a:t>initialized to 11</a:t>
            </a:r>
            <a:endParaRPr lang="en-C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22893"/>
              </p:ext>
            </p:extLst>
          </p:nvPr>
        </p:nvGraphicFramePr>
        <p:xfrm>
          <a:off x="4724400" y="1447800"/>
          <a:ext cx="4038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1400" y="2983468"/>
            <a:ext cx="99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counters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533400" y="3733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PC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38100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3352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0" y="4495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0" y="4114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7400" y="2983468"/>
            <a:ext cx="146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local histories</a:t>
            </a:r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2505503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14600" y="3352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xx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4600" y="4495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xx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14600" y="4114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xx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13" idx="3"/>
            <a:endCxn id="28" idx="1"/>
          </p:cNvCxnSpPr>
          <p:nvPr/>
        </p:nvCxnSpPr>
        <p:spPr>
          <a:xfrm>
            <a:off x="1676400" y="3924300"/>
            <a:ext cx="8291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343400" y="3352800"/>
            <a:ext cx="3048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048000" y="3200400"/>
            <a:ext cx="434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10000" y="4495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9" idx="3"/>
            <a:endCxn id="23" idx="1"/>
          </p:cNvCxnSpPr>
          <p:nvPr/>
        </p:nvCxnSpPr>
        <p:spPr>
          <a:xfrm>
            <a:off x="2971800" y="39243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3"/>
            <a:endCxn id="24" idx="1"/>
          </p:cNvCxnSpPr>
          <p:nvPr/>
        </p:nvCxnSpPr>
        <p:spPr>
          <a:xfrm>
            <a:off x="2971800" y="39243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343400" y="4343400"/>
            <a:ext cx="3124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810000" y="4114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11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endCxn id="39" idx="3"/>
          </p:cNvCxnSpPr>
          <p:nvPr/>
        </p:nvCxnSpPr>
        <p:spPr>
          <a:xfrm flipH="1" flipV="1">
            <a:off x="2971800" y="3924300"/>
            <a:ext cx="4276297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01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6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Predictor (</a:t>
            </a:r>
            <a:r>
              <a:rPr lang="en-CA" smtClean="0"/>
              <a:t>b1,b2,b3)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shared 2-bit up/down counters</a:t>
            </a:r>
          </a:p>
          <a:p>
            <a:pPr lvl="1"/>
            <a:r>
              <a:rPr lang="en-CA" sz="1800" dirty="0" smtClean="0"/>
              <a:t>initial states = 10</a:t>
            </a:r>
          </a:p>
          <a:p>
            <a:r>
              <a:rPr lang="en-CA" sz="2000" dirty="0" smtClean="0"/>
              <a:t>one global history</a:t>
            </a:r>
          </a:p>
          <a:p>
            <a:pPr lvl="1"/>
            <a:r>
              <a:rPr lang="en-CA" sz="1800" dirty="0" smtClean="0"/>
              <a:t>initialized to 11</a:t>
            </a:r>
            <a:endParaRPr lang="en-C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37444"/>
              </p:ext>
            </p:extLst>
          </p:nvPr>
        </p:nvGraphicFramePr>
        <p:xfrm>
          <a:off x="4724400" y="1447800"/>
          <a:ext cx="4038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i</a:t>
                      </a:r>
                      <a:endParaRPr lang="en-C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b3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T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T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8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accent1"/>
                          </a:solidFill>
                        </a:rPr>
                        <a:t>9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NT</a:t>
                      </a:r>
                      <a:endParaRPr lang="en-CA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1400" y="2983468"/>
            <a:ext cx="99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counters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533400" y="3733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PC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38100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3352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0" y="4495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0" y="4114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7400" y="3288268"/>
            <a:ext cx="145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global history</a:t>
            </a:r>
            <a:endParaRPr lang="en-CA" dirty="0"/>
          </a:p>
        </p:txBody>
      </p:sp>
      <p:sp>
        <p:nvSpPr>
          <p:cNvPr id="39" name="Rectangle 38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11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9" idx="3"/>
            <a:endCxn id="23" idx="1"/>
          </p:cNvCxnSpPr>
          <p:nvPr/>
        </p:nvCxnSpPr>
        <p:spPr>
          <a:xfrm>
            <a:off x="2971800" y="39243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3"/>
            <a:endCxn id="24" idx="1"/>
          </p:cNvCxnSpPr>
          <p:nvPr/>
        </p:nvCxnSpPr>
        <p:spPr>
          <a:xfrm>
            <a:off x="2971800" y="39243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9" idx="1"/>
          </p:cNvCxnSpPr>
          <p:nvPr/>
        </p:nvCxnSpPr>
        <p:spPr>
          <a:xfrm>
            <a:off x="2971800" y="39243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9" idx="3"/>
            <a:endCxn id="22" idx="1"/>
          </p:cNvCxnSpPr>
          <p:nvPr/>
        </p:nvCxnSpPr>
        <p:spPr>
          <a:xfrm flipV="1">
            <a:off x="2971800" y="35433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3" idx="3"/>
          </p:cNvCxnSpPr>
          <p:nvPr/>
        </p:nvCxnSpPr>
        <p:spPr>
          <a:xfrm flipH="1">
            <a:off x="4267200" y="2590800"/>
            <a:ext cx="25146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810000" y="4495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01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endCxn id="39" idx="3"/>
          </p:cNvCxnSpPr>
          <p:nvPr/>
        </p:nvCxnSpPr>
        <p:spPr>
          <a:xfrm flipH="1">
            <a:off x="2971800" y="2590800"/>
            <a:ext cx="3733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24" idx="3"/>
          </p:cNvCxnSpPr>
          <p:nvPr/>
        </p:nvCxnSpPr>
        <p:spPr>
          <a:xfrm flipH="1">
            <a:off x="4267200" y="3276600"/>
            <a:ext cx="32004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810000" y="4114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01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endCxn id="52" idx="3"/>
          </p:cNvCxnSpPr>
          <p:nvPr/>
        </p:nvCxnSpPr>
        <p:spPr>
          <a:xfrm flipH="1">
            <a:off x="2971800" y="3276600"/>
            <a:ext cx="44196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00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endCxn id="22" idx="3"/>
          </p:cNvCxnSpPr>
          <p:nvPr/>
        </p:nvCxnSpPr>
        <p:spPr>
          <a:xfrm flipH="1" flipV="1">
            <a:off x="4267200" y="3543300"/>
            <a:ext cx="3810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810000" y="3352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11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endCxn id="58" idx="3"/>
          </p:cNvCxnSpPr>
          <p:nvPr/>
        </p:nvCxnSpPr>
        <p:spPr>
          <a:xfrm flipH="1" flipV="1">
            <a:off x="2971800" y="3924300"/>
            <a:ext cx="5105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514600" y="37338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01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55" grpId="0" animBg="1"/>
      <p:bldP spid="58" grpId="0" animBg="1"/>
      <p:bldP spid="61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524</Words>
  <Application>Microsoft Office PowerPoint</Application>
  <PresentationFormat>On-screen Show (4:3)</PresentationFormat>
  <Paragraphs>437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Branch Predictor Animations</vt:lpstr>
      <vt:lpstr>Code Example</vt:lpstr>
      <vt:lpstr>Bimodal Predictor (b2)</vt:lpstr>
      <vt:lpstr>Local Predictor (b2)</vt:lpstr>
      <vt:lpstr>Global Predictor (b1,b2,b3)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Example</dc:title>
  <dc:creator>andrew</dc:creator>
  <cp:lastModifiedBy>andrew</cp:lastModifiedBy>
  <cp:revision>36</cp:revision>
  <dcterms:created xsi:type="dcterms:W3CDTF">2006-08-16T00:00:00Z</dcterms:created>
  <dcterms:modified xsi:type="dcterms:W3CDTF">2017-11-14T15:56:24Z</dcterms:modified>
</cp:coreProperties>
</file>