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media/image5.jpg" ContentType="image/png"/>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9" r:id="rId1"/>
  </p:sldMasterIdLst>
  <p:notesMasterIdLst>
    <p:notesMasterId r:id="rId59"/>
  </p:notesMasterIdLst>
  <p:handoutMasterIdLst>
    <p:handoutMasterId r:id="rId60"/>
  </p:handoutMasterIdLst>
  <p:sldIdLst>
    <p:sldId id="1017" r:id="rId2"/>
    <p:sldId id="952" r:id="rId3"/>
    <p:sldId id="1070" r:id="rId4"/>
    <p:sldId id="753" r:id="rId5"/>
    <p:sldId id="1081" r:id="rId6"/>
    <p:sldId id="1082" r:id="rId7"/>
    <p:sldId id="674" r:id="rId8"/>
    <p:sldId id="1073" r:id="rId9"/>
    <p:sldId id="1083" r:id="rId10"/>
    <p:sldId id="1050" r:id="rId11"/>
    <p:sldId id="997" r:id="rId12"/>
    <p:sldId id="933" r:id="rId13"/>
    <p:sldId id="934" r:id="rId14"/>
    <p:sldId id="1051" r:id="rId15"/>
    <p:sldId id="937" r:id="rId16"/>
    <p:sldId id="938" r:id="rId17"/>
    <p:sldId id="1052" r:id="rId18"/>
    <p:sldId id="1053" r:id="rId19"/>
    <p:sldId id="1055" r:id="rId20"/>
    <p:sldId id="1054" r:id="rId21"/>
    <p:sldId id="1056" r:id="rId22"/>
    <p:sldId id="1057" r:id="rId23"/>
    <p:sldId id="1058" r:id="rId24"/>
    <p:sldId id="942" r:id="rId25"/>
    <p:sldId id="943" r:id="rId26"/>
    <p:sldId id="1000" r:id="rId27"/>
    <p:sldId id="979" r:id="rId28"/>
    <p:sldId id="1078" r:id="rId29"/>
    <p:sldId id="1067" r:id="rId30"/>
    <p:sldId id="900" r:id="rId31"/>
    <p:sldId id="901" r:id="rId32"/>
    <p:sldId id="969" r:id="rId33"/>
    <p:sldId id="844" r:id="rId34"/>
    <p:sldId id="847" r:id="rId35"/>
    <p:sldId id="848" r:id="rId36"/>
    <p:sldId id="971" r:id="rId37"/>
    <p:sldId id="949" r:id="rId38"/>
    <p:sldId id="950" r:id="rId39"/>
    <p:sldId id="951" r:id="rId40"/>
    <p:sldId id="964" r:id="rId41"/>
    <p:sldId id="855" r:id="rId42"/>
    <p:sldId id="965" r:id="rId43"/>
    <p:sldId id="868" r:id="rId44"/>
    <p:sldId id="948" r:id="rId45"/>
    <p:sldId id="835" r:id="rId46"/>
    <p:sldId id="832" r:id="rId47"/>
    <p:sldId id="982" r:id="rId48"/>
    <p:sldId id="1077" r:id="rId49"/>
    <p:sldId id="983" r:id="rId50"/>
    <p:sldId id="962" r:id="rId51"/>
    <p:sldId id="1075" r:id="rId52"/>
    <p:sldId id="961" r:id="rId53"/>
    <p:sldId id="956" r:id="rId54"/>
    <p:sldId id="985" r:id="rId55"/>
    <p:sldId id="1076" r:id="rId56"/>
    <p:sldId id="963" r:id="rId57"/>
    <p:sldId id="960" r:id="rId58"/>
  </p:sldIdLst>
  <p:sldSz cx="9144000" cy="6858000" type="screen4x3"/>
  <p:notesSz cx="7315200" cy="9601200"/>
  <p:defaultTextStyle>
    <a:defPPr>
      <a:defRPr lang="en-US"/>
    </a:defPPr>
    <a:lvl1pPr algn="l" rtl="0" eaLnBrk="0" fontAlgn="base" hangingPunct="0">
      <a:spcBef>
        <a:spcPct val="0"/>
      </a:spcBef>
      <a:spcAft>
        <a:spcPct val="0"/>
      </a:spcAft>
      <a:defRPr sz="1600" b="1" kern="1200">
        <a:solidFill>
          <a:schemeClr val="tx1"/>
        </a:solidFill>
        <a:latin typeface="Arial" charset="0"/>
        <a:ea typeface="+mn-ea"/>
        <a:cs typeface="+mn-cs"/>
      </a:defRPr>
    </a:lvl1pPr>
    <a:lvl2pPr marL="457130" algn="l" rtl="0" eaLnBrk="0" fontAlgn="base" hangingPunct="0">
      <a:spcBef>
        <a:spcPct val="0"/>
      </a:spcBef>
      <a:spcAft>
        <a:spcPct val="0"/>
      </a:spcAft>
      <a:defRPr sz="1600" b="1" kern="1200">
        <a:solidFill>
          <a:schemeClr val="tx1"/>
        </a:solidFill>
        <a:latin typeface="Arial" charset="0"/>
        <a:ea typeface="+mn-ea"/>
        <a:cs typeface="+mn-cs"/>
      </a:defRPr>
    </a:lvl2pPr>
    <a:lvl3pPr marL="914259" algn="l" rtl="0" eaLnBrk="0" fontAlgn="base" hangingPunct="0">
      <a:spcBef>
        <a:spcPct val="0"/>
      </a:spcBef>
      <a:spcAft>
        <a:spcPct val="0"/>
      </a:spcAft>
      <a:defRPr sz="1600" b="1" kern="1200">
        <a:solidFill>
          <a:schemeClr val="tx1"/>
        </a:solidFill>
        <a:latin typeface="Arial" charset="0"/>
        <a:ea typeface="+mn-ea"/>
        <a:cs typeface="+mn-cs"/>
      </a:defRPr>
    </a:lvl3pPr>
    <a:lvl4pPr marL="1371390" algn="l" rtl="0" eaLnBrk="0" fontAlgn="base" hangingPunct="0">
      <a:spcBef>
        <a:spcPct val="0"/>
      </a:spcBef>
      <a:spcAft>
        <a:spcPct val="0"/>
      </a:spcAft>
      <a:defRPr sz="1600" b="1" kern="1200">
        <a:solidFill>
          <a:schemeClr val="tx1"/>
        </a:solidFill>
        <a:latin typeface="Arial" charset="0"/>
        <a:ea typeface="+mn-ea"/>
        <a:cs typeface="+mn-cs"/>
      </a:defRPr>
    </a:lvl4pPr>
    <a:lvl5pPr marL="1828519" algn="l" rtl="0" eaLnBrk="0" fontAlgn="base" hangingPunct="0">
      <a:spcBef>
        <a:spcPct val="0"/>
      </a:spcBef>
      <a:spcAft>
        <a:spcPct val="0"/>
      </a:spcAft>
      <a:defRPr sz="1600" b="1" kern="1200">
        <a:solidFill>
          <a:schemeClr val="tx1"/>
        </a:solidFill>
        <a:latin typeface="Arial" charset="0"/>
        <a:ea typeface="+mn-ea"/>
        <a:cs typeface="+mn-cs"/>
      </a:defRPr>
    </a:lvl5pPr>
    <a:lvl6pPr marL="2285649" algn="l" defTabSz="914259" rtl="0" eaLnBrk="1" latinLnBrk="0" hangingPunct="1">
      <a:defRPr sz="1600" b="1" kern="1200">
        <a:solidFill>
          <a:schemeClr val="tx1"/>
        </a:solidFill>
        <a:latin typeface="Arial" charset="0"/>
        <a:ea typeface="+mn-ea"/>
        <a:cs typeface="+mn-cs"/>
      </a:defRPr>
    </a:lvl6pPr>
    <a:lvl7pPr marL="2742780" algn="l" defTabSz="914259" rtl="0" eaLnBrk="1" latinLnBrk="0" hangingPunct="1">
      <a:defRPr sz="1600" b="1" kern="1200">
        <a:solidFill>
          <a:schemeClr val="tx1"/>
        </a:solidFill>
        <a:latin typeface="Arial" charset="0"/>
        <a:ea typeface="+mn-ea"/>
        <a:cs typeface="+mn-cs"/>
      </a:defRPr>
    </a:lvl7pPr>
    <a:lvl8pPr marL="3199908" algn="l" defTabSz="914259" rtl="0" eaLnBrk="1" latinLnBrk="0" hangingPunct="1">
      <a:defRPr sz="1600" b="1" kern="1200">
        <a:solidFill>
          <a:schemeClr val="tx1"/>
        </a:solidFill>
        <a:latin typeface="Arial" charset="0"/>
        <a:ea typeface="+mn-ea"/>
        <a:cs typeface="+mn-cs"/>
      </a:defRPr>
    </a:lvl8pPr>
    <a:lvl9pPr marL="3657039" algn="l" defTabSz="914259" rtl="0" eaLnBrk="1" latinLnBrk="0" hangingPunct="1">
      <a:defRPr sz="1600" b="1"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024">
          <p15:clr>
            <a:srgbClr val="A4A3A4"/>
          </p15:clr>
        </p15:guide>
        <p15:guide id="2" pos="2304">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0C0"/>
    <a:srgbClr val="FF9933"/>
    <a:srgbClr val="FFCC99"/>
    <a:srgbClr val="CCFF99"/>
    <a:srgbClr val="CC99FF"/>
    <a:srgbClr val="000066"/>
    <a:srgbClr val="996600"/>
    <a:srgbClr val="4D6997"/>
    <a:srgbClr val="66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961" autoAdjust="0"/>
    <p:restoredTop sz="85049" autoAdjust="0"/>
  </p:normalViewPr>
  <p:slideViewPr>
    <p:cSldViewPr>
      <p:cViewPr varScale="1">
        <p:scale>
          <a:sx n="77" d="100"/>
          <a:sy n="77" d="100"/>
        </p:scale>
        <p:origin x="1431" y="45"/>
      </p:cViewPr>
      <p:guideLst>
        <p:guide orient="horz" pos="2160"/>
        <p:guide pos="2880"/>
      </p:guideLst>
    </p:cSldViewPr>
  </p:slideViewPr>
  <p:notesTextViewPr>
    <p:cViewPr>
      <p:scale>
        <a:sx n="100" d="100"/>
        <a:sy n="100" d="100"/>
      </p:scale>
      <p:origin x="0" y="0"/>
    </p:cViewPr>
  </p:notesTextViewPr>
  <p:sorterViewPr>
    <p:cViewPr>
      <p:scale>
        <a:sx n="85" d="100"/>
        <a:sy n="85" d="100"/>
      </p:scale>
      <p:origin x="0" y="0"/>
    </p:cViewPr>
  </p:sorterViewPr>
  <p:notesViewPr>
    <p:cSldViewPr>
      <p:cViewPr varScale="1">
        <p:scale>
          <a:sx n="56" d="100"/>
          <a:sy n="56" d="100"/>
        </p:scale>
        <p:origin x="-1782" y="-78"/>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871243438320211"/>
          <c:y val="8.2656361846814602E-2"/>
          <c:w val="0.81730839895013119"/>
          <c:h val="0.74494295812455258"/>
        </c:manualLayout>
      </c:layout>
      <c:barChart>
        <c:barDir val="col"/>
        <c:grouping val="clustered"/>
        <c:varyColors val="0"/>
        <c:ser>
          <c:idx val="0"/>
          <c:order val="0"/>
          <c:tx>
            <c:strRef>
              <c:f>Sheet1!$B$1</c:f>
              <c:strCache>
                <c:ptCount val="1"/>
                <c:pt idx="0">
                  <c:v>HDD Price</c:v>
                </c:pt>
              </c:strCache>
            </c:strRef>
          </c:tx>
          <c:spPr>
            <a:solidFill>
              <a:schemeClr val="accent2">
                <a:lumMod val="75000"/>
              </a:schemeClr>
            </a:solidFill>
            <a:ln>
              <a:solidFill>
                <a:schemeClr val="accent2">
                  <a:lumMod val="50000"/>
                </a:schemeClr>
              </a:solidFill>
            </a:ln>
            <a:effectLst/>
          </c:spPr>
          <c:invertIfNegative val="0"/>
          <c:dLbls>
            <c:numFmt formatCode="#,##0.00" sourceLinked="0"/>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1980</c:v>
                </c:pt>
                <c:pt idx="1">
                  <c:v>1990</c:v>
                </c:pt>
                <c:pt idx="2">
                  <c:v>2000</c:v>
                </c:pt>
                <c:pt idx="3">
                  <c:v>2010</c:v>
                </c:pt>
                <c:pt idx="4">
                  <c:v>2020</c:v>
                </c:pt>
              </c:numCache>
            </c:numRef>
          </c:cat>
          <c:val>
            <c:numRef>
              <c:f>Sheet1!$B$2:$B$6</c:f>
              <c:numCache>
                <c:formatCode>General</c:formatCode>
                <c:ptCount val="5"/>
                <c:pt idx="0">
                  <c:v>347955.20000000001</c:v>
                </c:pt>
                <c:pt idx="1">
                  <c:v>3348.48</c:v>
                </c:pt>
                <c:pt idx="2">
                  <c:v>5.9904000000000002</c:v>
                </c:pt>
                <c:pt idx="3">
                  <c:v>5.6320000000000002E-2</c:v>
                </c:pt>
                <c:pt idx="4">
                  <c:v>1.9148800000000001E-2</c:v>
                </c:pt>
              </c:numCache>
            </c:numRef>
          </c:val>
          <c:extLst>
            <c:ext xmlns:c16="http://schemas.microsoft.com/office/drawing/2014/chart" uri="{C3380CC4-5D6E-409C-BE32-E72D297353CC}">
              <c16:uniqueId val="{00000000-8BD4-4F7C-98F8-0E5F6D6E67CA}"/>
            </c:ext>
          </c:extLst>
        </c:ser>
        <c:dLbls>
          <c:dLblPos val="outEnd"/>
          <c:showLegendKey val="0"/>
          <c:showVal val="1"/>
          <c:showCatName val="0"/>
          <c:showSerName val="0"/>
          <c:showPercent val="0"/>
          <c:showBubbleSize val="0"/>
        </c:dLbls>
        <c:gapWidth val="219"/>
        <c:axId val="178239408"/>
        <c:axId val="175726288"/>
      </c:barChart>
      <c:catAx>
        <c:axId val="178239408"/>
        <c:scaling>
          <c:orientation val="minMax"/>
        </c:scaling>
        <c:delete val="0"/>
        <c:axPos val="b"/>
        <c:title>
          <c:tx>
            <c:rich>
              <a:bodyPr rot="0" spcFirstLastPara="1" vertOverflow="ellipsis" vert="horz" wrap="square" anchor="ctr" anchorCtr="1"/>
              <a:lstStyle/>
              <a:p>
                <a:pPr>
                  <a:defRPr sz="1800" b="1" i="0" u="none" strike="noStrike" kern="1200" baseline="0">
                    <a:solidFill>
                      <a:schemeClr val="tx1">
                        <a:lumMod val="65000"/>
                        <a:lumOff val="35000"/>
                      </a:schemeClr>
                    </a:solidFill>
                    <a:latin typeface="+mn-lt"/>
                    <a:ea typeface="+mn-ea"/>
                    <a:cs typeface="+mn-cs"/>
                  </a:defRPr>
                </a:pPr>
                <a:r>
                  <a:rPr lang="en-CA" sz="1800" b="1" dirty="0">
                    <a:solidFill>
                      <a:schemeClr val="bg1"/>
                    </a:solidFill>
                  </a:rPr>
                  <a:t>Year</a:t>
                </a:r>
              </a:p>
            </c:rich>
          </c:tx>
          <c:overlay val="0"/>
          <c:spPr>
            <a:noFill/>
            <a:ln>
              <a:noFill/>
            </a:ln>
            <a:effectLst/>
          </c:spPr>
          <c:txPr>
            <a:bodyPr rot="0" spcFirstLastPara="1" vertOverflow="ellipsis" vert="horz" wrap="square" anchor="ctr" anchorCtr="1"/>
            <a:lstStyle/>
            <a:p>
              <a:pPr>
                <a:defRPr sz="1800" b="1"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noFill/>
            <a:round/>
          </a:ln>
          <a:effectLst/>
        </c:spPr>
        <c:txPr>
          <a:bodyPr rot="0" spcFirstLastPara="1" vertOverflow="ellipsis" wrap="square" anchor="ctr" anchorCtr="1"/>
          <a:lstStyle/>
          <a:p>
            <a:pPr>
              <a:defRPr sz="1600" b="1" i="0" u="none" strike="noStrike" kern="1200" baseline="0">
                <a:solidFill>
                  <a:schemeClr val="bg1"/>
                </a:solidFill>
                <a:latin typeface="+mn-lt"/>
                <a:ea typeface="+mn-ea"/>
                <a:cs typeface="+mn-cs"/>
              </a:defRPr>
            </a:pPr>
            <a:endParaRPr lang="en-US"/>
          </a:p>
        </c:txPr>
        <c:crossAx val="175726288"/>
        <c:crossesAt val="1.0000000000000003E-4"/>
        <c:auto val="1"/>
        <c:lblAlgn val="ctr"/>
        <c:lblOffset val="100"/>
        <c:noMultiLvlLbl val="0"/>
      </c:catAx>
      <c:valAx>
        <c:axId val="175726288"/>
        <c:scaling>
          <c:logBase val="10"/>
          <c:orientation val="minMax"/>
          <c:max val="10000000"/>
          <c:min val="1.0000000000000002E-3"/>
        </c:scaling>
        <c:delete val="0"/>
        <c:axPos val="l"/>
        <c:majorGridlines>
          <c:spPr>
            <a:ln w="9525" cap="flat" cmpd="sng" algn="ctr">
              <a:solidFill>
                <a:schemeClr val="tx1">
                  <a:lumMod val="75000"/>
                  <a:alpha val="45000"/>
                </a:schemeClr>
              </a:solidFill>
              <a:round/>
            </a:ln>
            <a:effectLst/>
          </c:spPr>
        </c:majorGridlines>
        <c:title>
          <c:tx>
            <c:rich>
              <a:bodyPr rot="-5400000" spcFirstLastPara="1" vertOverflow="ellipsis" vert="horz" wrap="square" anchor="ctr" anchorCtr="1"/>
              <a:lstStyle/>
              <a:p>
                <a:pPr>
                  <a:defRPr sz="1800" b="1" i="0" u="none" strike="noStrike" kern="1200" baseline="0">
                    <a:solidFill>
                      <a:schemeClr val="tx1">
                        <a:lumMod val="65000"/>
                        <a:lumOff val="35000"/>
                      </a:schemeClr>
                    </a:solidFill>
                    <a:latin typeface="+mn-lt"/>
                    <a:ea typeface="+mn-ea"/>
                    <a:cs typeface="+mn-cs"/>
                  </a:defRPr>
                </a:pPr>
                <a:r>
                  <a:rPr lang="en-CA" sz="1800" b="1" dirty="0">
                    <a:solidFill>
                      <a:schemeClr val="bg1"/>
                    </a:solidFill>
                  </a:rPr>
                  <a:t>$/GB</a:t>
                </a:r>
              </a:p>
            </c:rich>
          </c:tx>
          <c:overlay val="0"/>
          <c:spPr>
            <a:noFill/>
            <a:ln>
              <a:noFill/>
            </a:ln>
            <a:effectLst/>
          </c:spPr>
          <c:txPr>
            <a:bodyPr rot="-5400000" spcFirstLastPara="1" vertOverflow="ellipsis" vert="horz" wrap="square" anchor="ctr" anchorCtr="1"/>
            <a:lstStyle/>
            <a:p>
              <a:pPr>
                <a:defRPr sz="1800" b="1"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solidFill>
              <a:schemeClr val="bg1"/>
            </a:solidFill>
          </a:ln>
          <a:effectLst/>
        </c:spPr>
        <c:txPr>
          <a:bodyPr rot="-60000000" spcFirstLastPara="1" vertOverflow="ellipsis" vert="horz" wrap="square" anchor="ctr" anchorCtr="1"/>
          <a:lstStyle/>
          <a:p>
            <a:pPr>
              <a:defRPr sz="1400" b="1" i="0" u="none" strike="noStrike" kern="1200" baseline="0">
                <a:solidFill>
                  <a:schemeClr val="bg1"/>
                </a:solidFill>
                <a:latin typeface="+mn-lt"/>
                <a:ea typeface="+mn-ea"/>
                <a:cs typeface="+mn-cs"/>
              </a:defRPr>
            </a:pPr>
            <a:endParaRPr lang="en-US"/>
          </a:p>
        </c:txPr>
        <c:crossAx val="178239408"/>
        <c:crosses val="autoZero"/>
        <c:crossBetween val="between"/>
      </c:valAx>
      <c:spPr>
        <a:noFill/>
        <a:ln>
          <a:solidFill>
            <a:schemeClr val="bg1"/>
          </a:solid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4697EDE-30C2-4896-B740-C85CA820DADA}" type="doc">
      <dgm:prSet loTypeId="urn:microsoft.com/office/officeart/2005/8/layout/equation2" loCatId="process" qsTypeId="urn:microsoft.com/office/officeart/2005/8/quickstyle/3d1" qsCatId="3D" csTypeId="urn:microsoft.com/office/officeart/2005/8/colors/colorful5" csCatId="colorful" phldr="1"/>
      <dgm:spPr/>
    </dgm:pt>
    <dgm:pt modelId="{CEF0230C-2786-4E73-98F9-6D31FAC302ED}">
      <dgm:prSet phldrT="[Text]" custT="1"/>
      <dgm:spPr/>
      <dgm:t>
        <a:bodyPr vert="vert270"/>
        <a:lstStyle/>
        <a:p>
          <a:r>
            <a:rPr lang="en-CA" sz="2400" b="1" dirty="0"/>
            <a:t>Storage cost</a:t>
          </a:r>
        </a:p>
      </dgm:t>
    </dgm:pt>
    <dgm:pt modelId="{4979AF0B-72F6-45E7-AC99-130576F8328E}" type="parTrans" cxnId="{3F8A3C43-E11B-4324-8783-4E62E7F7BAAF}">
      <dgm:prSet/>
      <dgm:spPr/>
      <dgm:t>
        <a:bodyPr/>
        <a:lstStyle/>
        <a:p>
          <a:endParaRPr lang="en-CA" sz="2000"/>
        </a:p>
      </dgm:t>
    </dgm:pt>
    <dgm:pt modelId="{78793520-BA11-45FE-973B-69A3548196B4}" type="sibTrans" cxnId="{3F8A3C43-E11B-4324-8783-4E62E7F7BAAF}">
      <dgm:prSet custT="1"/>
      <dgm:spPr/>
      <dgm:t>
        <a:bodyPr/>
        <a:lstStyle/>
        <a:p>
          <a:endParaRPr lang="en-CA" sz="2000"/>
        </a:p>
      </dgm:t>
    </dgm:pt>
    <dgm:pt modelId="{1AE0F84C-DB98-4109-8DB6-EF88206E39E4}">
      <dgm:prSet phldrT="[Text]" custT="1"/>
      <dgm:spPr/>
      <dgm:t>
        <a:bodyPr/>
        <a:lstStyle/>
        <a:p>
          <a:r>
            <a:rPr lang="en-CA" sz="4400" b="1" dirty="0"/>
            <a:t>Big Data</a:t>
          </a:r>
        </a:p>
      </dgm:t>
    </dgm:pt>
    <dgm:pt modelId="{34DD2545-0907-4347-94D7-22ACA74EECAB}" type="parTrans" cxnId="{E4BAC634-2CE6-46E9-A1BF-9A93C8AB67A5}">
      <dgm:prSet/>
      <dgm:spPr/>
      <dgm:t>
        <a:bodyPr/>
        <a:lstStyle/>
        <a:p>
          <a:endParaRPr lang="en-CA" sz="2000"/>
        </a:p>
      </dgm:t>
    </dgm:pt>
    <dgm:pt modelId="{ACBD738D-D00D-4009-B2AD-98D82D96B92B}" type="sibTrans" cxnId="{E4BAC634-2CE6-46E9-A1BF-9A93C8AB67A5}">
      <dgm:prSet/>
      <dgm:spPr/>
      <dgm:t>
        <a:bodyPr/>
        <a:lstStyle/>
        <a:p>
          <a:endParaRPr lang="en-CA" sz="2000"/>
        </a:p>
      </dgm:t>
    </dgm:pt>
    <dgm:pt modelId="{818E0F49-DCA9-4669-902C-333E9F64E36B}">
      <dgm:prSet phldrT="[Text]" custT="1"/>
      <dgm:spPr/>
      <dgm:t>
        <a:bodyPr vert="vert"/>
        <a:lstStyle/>
        <a:p>
          <a:r>
            <a:rPr lang="en-CA" sz="2400" b="1" dirty="0"/>
            <a:t>Data generation</a:t>
          </a:r>
        </a:p>
      </dgm:t>
    </dgm:pt>
    <dgm:pt modelId="{0FCE2F3A-8124-4A9D-8D24-7C5E4832886B}" type="parTrans" cxnId="{423E0B70-308D-499E-B47D-52404A1FA891}">
      <dgm:prSet/>
      <dgm:spPr/>
      <dgm:t>
        <a:bodyPr/>
        <a:lstStyle/>
        <a:p>
          <a:endParaRPr lang="en-CA"/>
        </a:p>
      </dgm:t>
    </dgm:pt>
    <dgm:pt modelId="{386AA4B0-ECC4-4269-87CB-395B652552D5}" type="sibTrans" cxnId="{423E0B70-308D-499E-B47D-52404A1FA891}">
      <dgm:prSet/>
      <dgm:spPr/>
      <dgm:t>
        <a:bodyPr/>
        <a:lstStyle/>
        <a:p>
          <a:endParaRPr lang="en-CA"/>
        </a:p>
      </dgm:t>
    </dgm:pt>
    <dgm:pt modelId="{C3C77055-AEA4-4E98-9BBF-B2E0EDB4E685}" type="pres">
      <dgm:prSet presAssocID="{E4697EDE-30C2-4896-B740-C85CA820DADA}" presName="Name0" presStyleCnt="0">
        <dgm:presLayoutVars>
          <dgm:dir/>
          <dgm:resizeHandles val="exact"/>
        </dgm:presLayoutVars>
      </dgm:prSet>
      <dgm:spPr/>
    </dgm:pt>
    <dgm:pt modelId="{49CED77D-70BB-4E39-80D2-F118FAD2E066}" type="pres">
      <dgm:prSet presAssocID="{E4697EDE-30C2-4896-B740-C85CA820DADA}" presName="vNodes" presStyleCnt="0"/>
      <dgm:spPr/>
    </dgm:pt>
    <dgm:pt modelId="{295FB45D-5060-4CB2-9F66-2D71597EAA9A}" type="pres">
      <dgm:prSet presAssocID="{818E0F49-DCA9-4669-902C-333E9F64E36B}" presName="node" presStyleLbl="node1" presStyleIdx="0" presStyleCnt="3" custAng="16200000">
        <dgm:presLayoutVars>
          <dgm:bulletEnabled val="1"/>
        </dgm:presLayoutVars>
      </dgm:prSet>
      <dgm:spPr>
        <a:prstGeom prst="homePlate">
          <a:avLst/>
        </a:prstGeom>
      </dgm:spPr>
    </dgm:pt>
    <dgm:pt modelId="{D0EC1FCA-E1B5-4541-A17E-FA2A87DD8693}" type="pres">
      <dgm:prSet presAssocID="{386AA4B0-ECC4-4269-87CB-395B652552D5}" presName="spacerT" presStyleCnt="0"/>
      <dgm:spPr/>
    </dgm:pt>
    <dgm:pt modelId="{E3FD26A2-3F92-4A52-9A79-31F724368014}" type="pres">
      <dgm:prSet presAssocID="{386AA4B0-ECC4-4269-87CB-395B652552D5}" presName="sibTrans" presStyleLbl="sibTrans2D1" presStyleIdx="0" presStyleCnt="2"/>
      <dgm:spPr/>
    </dgm:pt>
    <dgm:pt modelId="{8BAEC19B-B749-43F7-8D33-015E26B941F9}" type="pres">
      <dgm:prSet presAssocID="{386AA4B0-ECC4-4269-87CB-395B652552D5}" presName="spacerB" presStyleCnt="0"/>
      <dgm:spPr/>
    </dgm:pt>
    <dgm:pt modelId="{4E338950-EC6B-4E6F-878A-FCD24E56B0D5}" type="pres">
      <dgm:prSet presAssocID="{CEF0230C-2786-4E73-98F9-6D31FAC302ED}" presName="node" presStyleLbl="node1" presStyleIdx="1" presStyleCnt="3" custAng="5400000">
        <dgm:presLayoutVars>
          <dgm:bulletEnabled val="1"/>
        </dgm:presLayoutVars>
      </dgm:prSet>
      <dgm:spPr>
        <a:prstGeom prst="homePlate">
          <a:avLst/>
        </a:prstGeom>
      </dgm:spPr>
    </dgm:pt>
    <dgm:pt modelId="{01EC8CBC-6236-4C4A-8693-4AE60A351D07}" type="pres">
      <dgm:prSet presAssocID="{E4697EDE-30C2-4896-B740-C85CA820DADA}" presName="sibTransLast" presStyleLbl="sibTrans2D1" presStyleIdx="1" presStyleCnt="2"/>
      <dgm:spPr/>
    </dgm:pt>
    <dgm:pt modelId="{04B05E80-1C3C-4978-A172-1404346628DD}" type="pres">
      <dgm:prSet presAssocID="{E4697EDE-30C2-4896-B740-C85CA820DADA}" presName="connectorText" presStyleLbl="sibTrans2D1" presStyleIdx="1" presStyleCnt="2"/>
      <dgm:spPr/>
    </dgm:pt>
    <dgm:pt modelId="{D02AE3B1-0E4B-42DA-97B4-5D52DA1E0FEC}" type="pres">
      <dgm:prSet presAssocID="{E4697EDE-30C2-4896-B740-C85CA820DADA}" presName="lastNode" presStyleLbl="node1" presStyleIdx="2" presStyleCnt="3">
        <dgm:presLayoutVars>
          <dgm:bulletEnabled val="1"/>
        </dgm:presLayoutVars>
      </dgm:prSet>
      <dgm:spPr/>
    </dgm:pt>
  </dgm:ptLst>
  <dgm:cxnLst>
    <dgm:cxn modelId="{7B5B6F05-1933-48CA-B83E-86DABF0F34F6}" type="presOf" srcId="{CEF0230C-2786-4E73-98F9-6D31FAC302ED}" destId="{4E338950-EC6B-4E6F-878A-FCD24E56B0D5}" srcOrd="0" destOrd="0" presId="urn:microsoft.com/office/officeart/2005/8/layout/equation2"/>
    <dgm:cxn modelId="{0B6D072A-EC3F-4F28-B112-436745A782DA}" type="presOf" srcId="{386AA4B0-ECC4-4269-87CB-395B652552D5}" destId="{E3FD26A2-3F92-4A52-9A79-31F724368014}" srcOrd="0" destOrd="0" presId="urn:microsoft.com/office/officeart/2005/8/layout/equation2"/>
    <dgm:cxn modelId="{E4BAC634-2CE6-46E9-A1BF-9A93C8AB67A5}" srcId="{E4697EDE-30C2-4896-B740-C85CA820DADA}" destId="{1AE0F84C-DB98-4109-8DB6-EF88206E39E4}" srcOrd="2" destOrd="0" parTransId="{34DD2545-0907-4347-94D7-22ACA74EECAB}" sibTransId="{ACBD738D-D00D-4009-B2AD-98D82D96B92B}"/>
    <dgm:cxn modelId="{3F8A3C43-E11B-4324-8783-4E62E7F7BAAF}" srcId="{E4697EDE-30C2-4896-B740-C85CA820DADA}" destId="{CEF0230C-2786-4E73-98F9-6D31FAC302ED}" srcOrd="1" destOrd="0" parTransId="{4979AF0B-72F6-45E7-AC99-130576F8328E}" sibTransId="{78793520-BA11-45FE-973B-69A3548196B4}"/>
    <dgm:cxn modelId="{11A1976B-797C-42A8-A43A-028B9DECBC62}" type="presOf" srcId="{1AE0F84C-DB98-4109-8DB6-EF88206E39E4}" destId="{D02AE3B1-0E4B-42DA-97B4-5D52DA1E0FEC}" srcOrd="0" destOrd="0" presId="urn:microsoft.com/office/officeart/2005/8/layout/equation2"/>
    <dgm:cxn modelId="{423E0B70-308D-499E-B47D-52404A1FA891}" srcId="{E4697EDE-30C2-4896-B740-C85CA820DADA}" destId="{818E0F49-DCA9-4669-902C-333E9F64E36B}" srcOrd="0" destOrd="0" parTransId="{0FCE2F3A-8124-4A9D-8D24-7C5E4832886B}" sibTransId="{386AA4B0-ECC4-4269-87CB-395B652552D5}"/>
    <dgm:cxn modelId="{E7226BA6-3B96-4D09-9DF6-5AC00E8689F8}" type="presOf" srcId="{78793520-BA11-45FE-973B-69A3548196B4}" destId="{01EC8CBC-6236-4C4A-8693-4AE60A351D07}" srcOrd="0" destOrd="0" presId="urn:microsoft.com/office/officeart/2005/8/layout/equation2"/>
    <dgm:cxn modelId="{54B191B7-89FD-4DBB-B513-7BAE6560E9E5}" type="presOf" srcId="{E4697EDE-30C2-4896-B740-C85CA820DADA}" destId="{C3C77055-AEA4-4E98-9BBF-B2E0EDB4E685}" srcOrd="0" destOrd="0" presId="urn:microsoft.com/office/officeart/2005/8/layout/equation2"/>
    <dgm:cxn modelId="{C13F3CFD-AA4E-43AE-AF9D-5D973826E31F}" type="presOf" srcId="{818E0F49-DCA9-4669-902C-333E9F64E36B}" destId="{295FB45D-5060-4CB2-9F66-2D71597EAA9A}" srcOrd="0" destOrd="0" presId="urn:microsoft.com/office/officeart/2005/8/layout/equation2"/>
    <dgm:cxn modelId="{6C5AEFFE-D258-42AD-851E-A1046FEE246D}" type="presOf" srcId="{78793520-BA11-45FE-973B-69A3548196B4}" destId="{04B05E80-1C3C-4978-A172-1404346628DD}" srcOrd="1" destOrd="0" presId="urn:microsoft.com/office/officeart/2005/8/layout/equation2"/>
    <dgm:cxn modelId="{428C6676-53B8-4799-A57B-CA392A6B0EB6}" type="presParOf" srcId="{C3C77055-AEA4-4E98-9BBF-B2E0EDB4E685}" destId="{49CED77D-70BB-4E39-80D2-F118FAD2E066}" srcOrd="0" destOrd="0" presId="urn:microsoft.com/office/officeart/2005/8/layout/equation2"/>
    <dgm:cxn modelId="{6BAA74C0-0518-4465-90BE-895B81234AB8}" type="presParOf" srcId="{49CED77D-70BB-4E39-80D2-F118FAD2E066}" destId="{295FB45D-5060-4CB2-9F66-2D71597EAA9A}" srcOrd="0" destOrd="0" presId="urn:microsoft.com/office/officeart/2005/8/layout/equation2"/>
    <dgm:cxn modelId="{8907B365-6A41-4E20-807F-891164082317}" type="presParOf" srcId="{49CED77D-70BB-4E39-80D2-F118FAD2E066}" destId="{D0EC1FCA-E1B5-4541-A17E-FA2A87DD8693}" srcOrd="1" destOrd="0" presId="urn:microsoft.com/office/officeart/2005/8/layout/equation2"/>
    <dgm:cxn modelId="{F363004A-814F-4B3B-9DC0-0DEEA41F7837}" type="presParOf" srcId="{49CED77D-70BB-4E39-80D2-F118FAD2E066}" destId="{E3FD26A2-3F92-4A52-9A79-31F724368014}" srcOrd="2" destOrd="0" presId="urn:microsoft.com/office/officeart/2005/8/layout/equation2"/>
    <dgm:cxn modelId="{0677BEEE-7A74-45DA-AE67-CCFEB7807635}" type="presParOf" srcId="{49CED77D-70BB-4E39-80D2-F118FAD2E066}" destId="{8BAEC19B-B749-43F7-8D33-015E26B941F9}" srcOrd="3" destOrd="0" presId="urn:microsoft.com/office/officeart/2005/8/layout/equation2"/>
    <dgm:cxn modelId="{63CB1BBC-E6DF-44CA-A9E4-2E294561481C}" type="presParOf" srcId="{49CED77D-70BB-4E39-80D2-F118FAD2E066}" destId="{4E338950-EC6B-4E6F-878A-FCD24E56B0D5}" srcOrd="4" destOrd="0" presId="urn:microsoft.com/office/officeart/2005/8/layout/equation2"/>
    <dgm:cxn modelId="{63333F33-2F5C-4F2C-BB94-CCB73530C170}" type="presParOf" srcId="{C3C77055-AEA4-4E98-9BBF-B2E0EDB4E685}" destId="{01EC8CBC-6236-4C4A-8693-4AE60A351D07}" srcOrd="1" destOrd="0" presId="urn:microsoft.com/office/officeart/2005/8/layout/equation2"/>
    <dgm:cxn modelId="{10BF45FB-96B0-4B44-9599-92CDCF4E1884}" type="presParOf" srcId="{01EC8CBC-6236-4C4A-8693-4AE60A351D07}" destId="{04B05E80-1C3C-4978-A172-1404346628DD}" srcOrd="0" destOrd="0" presId="urn:microsoft.com/office/officeart/2005/8/layout/equation2"/>
    <dgm:cxn modelId="{C1C2BD99-8C21-481E-98BC-7AB4B10FE969}" type="presParOf" srcId="{C3C77055-AEA4-4E98-9BBF-B2E0EDB4E685}" destId="{D02AE3B1-0E4B-42DA-97B4-5D52DA1E0FEC}" srcOrd="2" destOrd="0" presId="urn:microsoft.com/office/officeart/2005/8/layout/equati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95FB45D-5060-4CB2-9F66-2D71597EAA9A}">
      <dsp:nvSpPr>
        <dsp:cNvPr id="0" name=""/>
        <dsp:cNvSpPr/>
      </dsp:nvSpPr>
      <dsp:spPr>
        <a:xfrm rot="16200000">
          <a:off x="640764" y="575"/>
          <a:ext cx="1824186" cy="1824186"/>
        </a:xfrm>
        <a:prstGeom prst="homePlate">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vert"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CA" sz="2400" b="1" kern="1200" dirty="0"/>
            <a:t>Data generation</a:t>
          </a:r>
        </a:p>
      </dsp:txBody>
      <dsp:txXfrm>
        <a:off x="868787" y="228598"/>
        <a:ext cx="1368140" cy="1824186"/>
      </dsp:txXfrm>
    </dsp:sp>
    <dsp:sp modelId="{E3FD26A2-3F92-4A52-9A79-31F724368014}">
      <dsp:nvSpPr>
        <dsp:cNvPr id="0" name=""/>
        <dsp:cNvSpPr/>
      </dsp:nvSpPr>
      <dsp:spPr>
        <a:xfrm>
          <a:off x="1023843" y="1972885"/>
          <a:ext cx="1058028" cy="1058028"/>
        </a:xfrm>
        <a:prstGeom prst="mathPlus">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n-CA" sz="1800" kern="1200"/>
        </a:p>
      </dsp:txBody>
      <dsp:txXfrm>
        <a:off x="1164085" y="2377475"/>
        <a:ext cx="777544" cy="248848"/>
      </dsp:txXfrm>
    </dsp:sp>
    <dsp:sp modelId="{4E338950-EC6B-4E6F-878A-FCD24E56B0D5}">
      <dsp:nvSpPr>
        <dsp:cNvPr id="0" name=""/>
        <dsp:cNvSpPr/>
      </dsp:nvSpPr>
      <dsp:spPr>
        <a:xfrm rot="5400000">
          <a:off x="640764" y="3179037"/>
          <a:ext cx="1824186" cy="1824186"/>
        </a:xfrm>
        <a:prstGeom prst="homePlate">
          <a:avLst/>
        </a:prstGeom>
        <a:gradFill rotWithShape="0">
          <a:gsLst>
            <a:gs pos="0">
              <a:schemeClr val="accent5">
                <a:hueOff val="-5399999"/>
                <a:satOff val="0"/>
                <a:lumOff val="0"/>
                <a:alphaOff val="0"/>
                <a:shade val="51000"/>
                <a:satMod val="130000"/>
              </a:schemeClr>
            </a:gs>
            <a:gs pos="80000">
              <a:schemeClr val="accent5">
                <a:hueOff val="-5399999"/>
                <a:satOff val="0"/>
                <a:lumOff val="0"/>
                <a:alphaOff val="0"/>
                <a:shade val="93000"/>
                <a:satMod val="130000"/>
              </a:schemeClr>
            </a:gs>
            <a:gs pos="100000">
              <a:schemeClr val="accent5">
                <a:hueOff val="-5399999"/>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vert270"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CA" sz="2400" b="1" kern="1200" dirty="0"/>
            <a:t>Storage cost</a:t>
          </a:r>
        </a:p>
      </dsp:txBody>
      <dsp:txXfrm>
        <a:off x="868787" y="2951014"/>
        <a:ext cx="1368140" cy="1824186"/>
      </dsp:txXfrm>
    </dsp:sp>
    <dsp:sp modelId="{01EC8CBC-6236-4C4A-8693-4AE60A351D07}">
      <dsp:nvSpPr>
        <dsp:cNvPr id="0" name=""/>
        <dsp:cNvSpPr/>
      </dsp:nvSpPr>
      <dsp:spPr>
        <a:xfrm>
          <a:off x="2738578" y="2162601"/>
          <a:ext cx="580091" cy="678597"/>
        </a:xfrm>
        <a:prstGeom prst="rightArrow">
          <a:avLst>
            <a:gd name="adj1" fmla="val 60000"/>
            <a:gd name="adj2" fmla="val 50000"/>
          </a:avLst>
        </a:prstGeom>
        <a:gradFill rotWithShape="0">
          <a:gsLst>
            <a:gs pos="0">
              <a:schemeClr val="accent5">
                <a:hueOff val="-10799997"/>
                <a:satOff val="0"/>
                <a:lumOff val="0"/>
                <a:alphaOff val="0"/>
                <a:shade val="51000"/>
                <a:satMod val="130000"/>
              </a:schemeClr>
            </a:gs>
            <a:gs pos="80000">
              <a:schemeClr val="accent5">
                <a:hueOff val="-10799997"/>
                <a:satOff val="0"/>
                <a:lumOff val="0"/>
                <a:alphaOff val="0"/>
                <a:shade val="93000"/>
                <a:satMod val="130000"/>
              </a:schemeClr>
            </a:gs>
            <a:gs pos="100000">
              <a:schemeClr val="accent5">
                <a:hueOff val="-10799997"/>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CA" sz="2000" kern="1200"/>
        </a:p>
      </dsp:txBody>
      <dsp:txXfrm>
        <a:off x="2738578" y="2298320"/>
        <a:ext cx="406064" cy="407159"/>
      </dsp:txXfrm>
    </dsp:sp>
    <dsp:sp modelId="{D02AE3B1-0E4B-42DA-97B4-5D52DA1E0FEC}">
      <dsp:nvSpPr>
        <dsp:cNvPr id="0" name=""/>
        <dsp:cNvSpPr/>
      </dsp:nvSpPr>
      <dsp:spPr>
        <a:xfrm>
          <a:off x="3559462" y="677713"/>
          <a:ext cx="3648372" cy="3648372"/>
        </a:xfrm>
        <a:prstGeom prst="ellipse">
          <a:avLst/>
        </a:prstGeom>
        <a:gradFill rotWithShape="0">
          <a:gsLst>
            <a:gs pos="0">
              <a:schemeClr val="accent5">
                <a:hueOff val="-10799997"/>
                <a:satOff val="0"/>
                <a:lumOff val="0"/>
                <a:alphaOff val="0"/>
                <a:shade val="51000"/>
                <a:satMod val="130000"/>
              </a:schemeClr>
            </a:gs>
            <a:gs pos="80000">
              <a:schemeClr val="accent5">
                <a:hueOff val="-10799997"/>
                <a:satOff val="0"/>
                <a:lumOff val="0"/>
                <a:alphaOff val="0"/>
                <a:shade val="93000"/>
                <a:satMod val="130000"/>
              </a:schemeClr>
            </a:gs>
            <a:gs pos="100000">
              <a:schemeClr val="accent5">
                <a:hueOff val="-10799997"/>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55880" tIns="55880" rIns="55880" bIns="55880" numCol="1" spcCol="1270" anchor="ctr" anchorCtr="0">
          <a:noAutofit/>
        </a:bodyPr>
        <a:lstStyle/>
        <a:p>
          <a:pPr marL="0" lvl="0" indent="0" algn="ctr" defTabSz="1955800">
            <a:lnSpc>
              <a:spcPct val="90000"/>
            </a:lnSpc>
            <a:spcBef>
              <a:spcPct val="0"/>
            </a:spcBef>
            <a:spcAft>
              <a:spcPct val="35000"/>
            </a:spcAft>
            <a:buNone/>
          </a:pPr>
          <a:r>
            <a:rPr lang="en-CA" sz="4400" b="1" kern="1200" dirty="0"/>
            <a:t>Big Data</a:t>
          </a:r>
        </a:p>
      </dsp:txBody>
      <dsp:txXfrm>
        <a:off x="4093754" y="1212005"/>
        <a:ext cx="2579788" cy="2579788"/>
      </dsp:txXfrm>
    </dsp:sp>
  </dsp:spTree>
</dsp:drawing>
</file>

<file path=ppt/diagrams/layout1.xml><?xml version="1.0" encoding="utf-8"?>
<dgm:layoutDef xmlns:dgm="http://schemas.openxmlformats.org/drawingml/2006/diagram" xmlns:a="http://schemas.openxmlformats.org/drawingml/2006/main" uniqueId="urn:microsoft.com/office/officeart/2005/8/layout/equation2">
  <dgm:title val=""/>
  <dgm:desc val=""/>
  <dgm:catLst>
    <dgm:cat type="relationship" pri="18000"/>
    <dgm:cat type="process" pri="26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linDir" val="fromL"/>
          <dgm:param type="fallback" val="2D"/>
        </dgm:alg>
      </dgm:if>
      <dgm:else name="Name3">
        <dgm:alg type="lin">
          <dgm:param type="linDir" val="fromR"/>
          <dgm:param type="fallback" val="2D"/>
        </dgm:alg>
      </dgm:else>
    </dgm:choose>
    <dgm:shape xmlns:r="http://schemas.openxmlformats.org/officeDocument/2006/relationships" r:blip="">
      <dgm:adjLst/>
    </dgm:shape>
    <dgm:presOf/>
    <dgm:choose name="Name4">
      <dgm:if name="Name5" axis="ch" ptType="node" func="cnt" op="gte" val="3">
        <dgm:constrLst>
          <dgm:constr type="h" for="des" forName="node" refType="w" fact="0.5"/>
          <dgm:constr type="w" for="ch" forName="lastNode" refType="w"/>
          <dgm:constr type="w" for="des" forName="node" refType="h" refFor="des" refForName="node"/>
          <dgm:constr type="w" for="ch" forName="sibTransLast" refType="h" refFor="des" refForName="node" fact="0.6"/>
          <dgm:constr type="h" for="des" forName="sibTrans" refType="h" refFor="des" refForName="node" op="equ" fact="0.58"/>
          <dgm:constr type="w" for="des" forName="sibTrans" refType="h" refFor="des" refForName="sibTrans" op="equ"/>
          <dgm:constr type="primFontSz" for="ch" forName="lastNode" op="equ" val="65"/>
          <dgm:constr type="primFontSz" for="des" forName="node" op="equ" val="65"/>
          <dgm:constr type="primFontSz" for="des" forName="sibTrans" val="55"/>
          <dgm:constr type="primFontSz" for="des" forName="sibTrans" refType="primFontSz" refFor="des" refForName="node" op="lte" fact="0.8"/>
          <dgm:constr type="primFontSz" for="des" forName="connectorText" refType="primFontSz" refFor="des" refForName="node" op="lte" fact="0.8"/>
          <dgm:constr type="primFontSz" for="des" forName="connectorText" refType="primFontSz" refFor="des" refForName="sibTrans" op="equ"/>
          <dgm:constr type="h" for="des" forName="spacerT" refType="h" refFor="des" refForName="sibTrans" fact="0.14"/>
          <dgm:constr type="h" for="des" forName="spacerB" refType="h" refFor="des" refForName="sibTrans" fact="0.14"/>
        </dgm:constrLst>
      </dgm:if>
      <dgm:else name="Name6">
        <dgm:constrLst>
          <dgm:constr type="h" for="des" forName="node" refType="w"/>
          <dgm:constr type="w" for="ch" forName="lastNode" refType="w"/>
          <dgm:constr type="w" for="des" forName="node" refType="h" refFor="des" refForName="node"/>
          <dgm:constr type="w" for="ch" forName="sibTransLast" refType="h" refFor="des" refForName="node" fact="0.6"/>
          <dgm:constr type="h" for="des" forName="sibTrans" refType="h" refFor="des" refForName="node" op="equ" fact="0.58"/>
          <dgm:constr type="w" for="des" forName="sibTrans" refType="h" refFor="des" refForName="sibTrans" op="equ"/>
          <dgm:constr type="primFontSz" for="des" forName="node" val="65"/>
          <dgm:constr type="primFontSz" for="ch" forName="lastNode" refType="primFontSz" refFor="des" refForName="node" op="equ"/>
          <dgm:constr type="primFontSz" for="des" forName="sibTrans" val="55"/>
          <dgm:constr type="primFontSz" for="des" forName="connectorText" refType="primFontSz" refFor="des" refForName="node" op="lte" fact="0.8"/>
          <dgm:constr type="primFontSz" for="des" forName="connectorText" refType="primFontSz" refFor="des" refForName="sibTrans" op="equ"/>
          <dgm:constr type="h" for="des" forName="spacerT" refType="h" refFor="des" refForName="sibTrans" fact="0.14"/>
          <dgm:constr type="h" for="des" forName="spacerB" refType="h" refFor="des" refForName="sibTrans" fact="0.14"/>
        </dgm:constrLst>
      </dgm:else>
    </dgm:choose>
    <dgm:ruleLst/>
    <dgm:choose name="Name7">
      <dgm:if name="Name8" axis="ch" ptType="node" func="cnt" op="gte" val="1">
        <dgm:layoutNode name="vNodes">
          <dgm:alg type="lin">
            <dgm:param type="linDir" val="fromT"/>
            <dgm:param type="fallback" val="2D"/>
          </dgm:alg>
          <dgm:shape xmlns:r="http://schemas.openxmlformats.org/officeDocument/2006/relationships" r:blip="">
            <dgm:adjLst/>
          </dgm:shape>
          <dgm:presOf/>
          <dgm:constrLst/>
          <dgm:ruleLst/>
          <dgm:forEach name="Name9" axis="ch" ptType="node">
            <dgm:choose name="Name10">
              <dgm:if name="Name11" axis="self" func="revPos" op="neq" val="1">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choose name="Name12">
                  <dgm:if name="Name13" axis="self" ptType="node" func="revPos" op="gt" val="2">
                    <dgm:forEach name="sibTransForEach" axis="followSib" ptType="sibTrans" cnt="1">
                      <dgm:layoutNode name="spacerT">
                        <dgm:alg type="sp"/>
                        <dgm:shape xmlns:r="http://schemas.openxmlformats.org/officeDocument/2006/relationships" r:blip="">
                          <dgm:adjLst/>
                        </dgm:shape>
                        <dgm:presOf axis="self"/>
                        <dgm:constrLst/>
                        <dgm:ruleLst/>
                      </dgm:layoutNode>
                      <dgm:layoutNode name="sibTrans">
                        <dgm:alg type="tx"/>
                        <dgm:shape xmlns:r="http://schemas.openxmlformats.org/officeDocument/2006/relationships" type="mathPlus" r:blip="">
                          <dgm:adjLst/>
                        </dgm:shape>
                        <dgm:presOf axis="self"/>
                        <dgm:constrLst>
                          <dgm:constr type="h" refType="w"/>
                          <dgm:constr type="lMarg"/>
                          <dgm:constr type="rMarg"/>
                          <dgm:constr type="tMarg"/>
                          <dgm:constr type="bMarg"/>
                        </dgm:constrLst>
                        <dgm:ruleLst>
                          <dgm:rule type="primFontSz" val="5" fact="NaN" max="NaN"/>
                        </dgm:ruleLst>
                      </dgm:layoutNode>
                      <dgm:layoutNode name="spacerB">
                        <dgm:alg type="sp"/>
                        <dgm:shape xmlns:r="http://schemas.openxmlformats.org/officeDocument/2006/relationships" r:blip="">
                          <dgm:adjLst/>
                        </dgm:shape>
                        <dgm:presOf axis="self"/>
                        <dgm:constrLst/>
                        <dgm:ruleLst/>
                      </dgm:layoutNode>
                    </dgm:forEach>
                  </dgm:if>
                  <dgm:else name="Name14"/>
                </dgm:choose>
              </dgm:if>
              <dgm:else name="Name15"/>
            </dgm:choose>
          </dgm:forEach>
        </dgm:layoutNode>
        <dgm:choose name="Name16">
          <dgm:if name="Name17" axis="ch" ptType="node" func="cnt" op="gt" val="1">
            <dgm:layoutNode name="sibTransLast">
              <dgm:alg type="conn">
                <dgm:param type="begPts" val="auto"/>
                <dgm:param type="endPts" val="auto"/>
                <dgm:param type="srcNode" val="vNodes"/>
                <dgm:param type="dstNode" val="lastNode"/>
              </dgm:alg>
              <dgm:shape xmlns:r="http://schemas.openxmlformats.org/officeDocument/2006/relationships" type="conn" r:blip="">
                <dgm:adjLst/>
              </dgm:shape>
              <dgm:presOf axis="ch" ptType="sibTrans" st="-1" cnt="1"/>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ch desOrSelf" ptType="sibTrans sibTrans" st="-1 1" cnt="1 0"/>
                <dgm:constrLst>
                  <dgm:constr type="lMarg"/>
                  <dgm:constr type="rMarg"/>
                  <dgm:constr type="tMarg"/>
                  <dgm:constr type="bMarg"/>
                </dgm:constrLst>
                <dgm:ruleLst>
                  <dgm:rule type="primFontSz" val="5" fact="NaN" max="NaN"/>
                </dgm:ruleLst>
              </dgm:layoutNode>
            </dgm:layoutNode>
          </dgm:if>
          <dgm:else name="Name18"/>
        </dgm:choose>
        <dgm:layoutNode name="lastNode">
          <dgm:varLst>
            <dgm:bulletEnabled val="1"/>
          </dgm:varLst>
          <dgm:alg type="tx">
            <dgm:param type="txAnchorVertCh" val="mid"/>
          </dgm:alg>
          <dgm:shape xmlns:r="http://schemas.openxmlformats.org/officeDocument/2006/relationships" type="ellipse" r:blip="">
            <dgm:adjLst/>
          </dgm:shape>
          <dgm:presOf axis="ch desOrSelf" ptType="node node" st="-1 1" cnt="1 0"/>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if>
      <dgm:else name="Name19"/>
    </dgm:choose>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6498" name="Rectangle 2"/>
          <p:cNvSpPr>
            <a:spLocks noGrp="1" noChangeArrowheads="1"/>
          </p:cNvSpPr>
          <p:nvPr>
            <p:ph type="hdr" sz="quarter"/>
          </p:nvPr>
        </p:nvSpPr>
        <p:spPr bwMode="auto">
          <a:xfrm>
            <a:off x="0" y="1"/>
            <a:ext cx="3168650" cy="479425"/>
          </a:xfrm>
          <a:prstGeom prst="rect">
            <a:avLst/>
          </a:prstGeom>
          <a:noFill/>
          <a:ln w="9525">
            <a:noFill/>
            <a:miter lim="800000"/>
            <a:headEnd/>
            <a:tailEnd/>
          </a:ln>
          <a:effectLst/>
        </p:spPr>
        <p:txBody>
          <a:bodyPr vert="horz" wrap="square" lIns="96596" tIns="48297" rIns="96596" bIns="48297" numCol="1" anchor="t" anchorCtr="0" compatLnSpc="1">
            <a:prstTxWarp prst="textNoShape">
              <a:avLst/>
            </a:prstTxWarp>
          </a:bodyPr>
          <a:lstStyle>
            <a:lvl1pPr defTabSz="964451">
              <a:defRPr sz="1200" b="0">
                <a:latin typeface="Arial" charset="0"/>
              </a:defRPr>
            </a:lvl1pPr>
          </a:lstStyle>
          <a:p>
            <a:pPr>
              <a:defRPr/>
            </a:pPr>
            <a:endParaRPr lang="en-US"/>
          </a:p>
        </p:txBody>
      </p:sp>
      <p:sp>
        <p:nvSpPr>
          <p:cNvPr id="106499" name="Rectangle 3"/>
          <p:cNvSpPr>
            <a:spLocks noGrp="1" noChangeArrowheads="1"/>
          </p:cNvSpPr>
          <p:nvPr>
            <p:ph type="dt" sz="quarter" idx="1"/>
          </p:nvPr>
        </p:nvSpPr>
        <p:spPr bwMode="auto">
          <a:xfrm>
            <a:off x="4146551" y="1"/>
            <a:ext cx="3168650" cy="479425"/>
          </a:xfrm>
          <a:prstGeom prst="rect">
            <a:avLst/>
          </a:prstGeom>
          <a:noFill/>
          <a:ln w="9525">
            <a:noFill/>
            <a:miter lim="800000"/>
            <a:headEnd/>
            <a:tailEnd/>
          </a:ln>
          <a:effectLst/>
        </p:spPr>
        <p:txBody>
          <a:bodyPr vert="horz" wrap="square" lIns="96596" tIns="48297" rIns="96596" bIns="48297" numCol="1" anchor="t" anchorCtr="0" compatLnSpc="1">
            <a:prstTxWarp prst="textNoShape">
              <a:avLst/>
            </a:prstTxWarp>
          </a:bodyPr>
          <a:lstStyle>
            <a:lvl1pPr algn="r" defTabSz="964451">
              <a:defRPr sz="1200" b="0">
                <a:latin typeface="Arial" charset="0"/>
              </a:defRPr>
            </a:lvl1pPr>
          </a:lstStyle>
          <a:p>
            <a:pPr>
              <a:defRPr/>
            </a:pPr>
            <a:endParaRPr lang="en-US"/>
          </a:p>
        </p:txBody>
      </p:sp>
      <p:sp>
        <p:nvSpPr>
          <p:cNvPr id="106500" name="Rectangle 4"/>
          <p:cNvSpPr>
            <a:spLocks noGrp="1" noChangeArrowheads="1"/>
          </p:cNvSpPr>
          <p:nvPr>
            <p:ph type="ftr" sz="quarter" idx="2"/>
          </p:nvPr>
        </p:nvSpPr>
        <p:spPr bwMode="auto">
          <a:xfrm>
            <a:off x="0" y="9121776"/>
            <a:ext cx="3168650" cy="479425"/>
          </a:xfrm>
          <a:prstGeom prst="rect">
            <a:avLst/>
          </a:prstGeom>
          <a:noFill/>
          <a:ln w="9525">
            <a:noFill/>
            <a:miter lim="800000"/>
            <a:headEnd/>
            <a:tailEnd/>
          </a:ln>
          <a:effectLst/>
        </p:spPr>
        <p:txBody>
          <a:bodyPr vert="horz" wrap="square" lIns="96596" tIns="48297" rIns="96596" bIns="48297" numCol="1" anchor="b" anchorCtr="0" compatLnSpc="1">
            <a:prstTxWarp prst="textNoShape">
              <a:avLst/>
            </a:prstTxWarp>
          </a:bodyPr>
          <a:lstStyle>
            <a:lvl1pPr defTabSz="964451">
              <a:defRPr sz="1200" b="0">
                <a:latin typeface="Arial" charset="0"/>
              </a:defRPr>
            </a:lvl1pPr>
          </a:lstStyle>
          <a:p>
            <a:pPr>
              <a:defRPr/>
            </a:pPr>
            <a:endParaRPr lang="en-US"/>
          </a:p>
        </p:txBody>
      </p:sp>
      <p:sp>
        <p:nvSpPr>
          <p:cNvPr id="106501" name="Rectangle 5"/>
          <p:cNvSpPr>
            <a:spLocks noGrp="1" noChangeArrowheads="1"/>
          </p:cNvSpPr>
          <p:nvPr>
            <p:ph type="sldNum" sz="quarter" idx="3"/>
          </p:nvPr>
        </p:nvSpPr>
        <p:spPr bwMode="auto">
          <a:xfrm>
            <a:off x="4146551" y="9121776"/>
            <a:ext cx="3168650" cy="479425"/>
          </a:xfrm>
          <a:prstGeom prst="rect">
            <a:avLst/>
          </a:prstGeom>
          <a:noFill/>
          <a:ln w="9525">
            <a:noFill/>
            <a:miter lim="800000"/>
            <a:headEnd/>
            <a:tailEnd/>
          </a:ln>
          <a:effectLst/>
        </p:spPr>
        <p:txBody>
          <a:bodyPr vert="horz" wrap="square" lIns="96596" tIns="48297" rIns="96596" bIns="48297" numCol="1" anchor="b" anchorCtr="0" compatLnSpc="1">
            <a:prstTxWarp prst="textNoShape">
              <a:avLst/>
            </a:prstTxWarp>
          </a:bodyPr>
          <a:lstStyle>
            <a:lvl1pPr algn="r" defTabSz="964451">
              <a:defRPr sz="1200" b="0">
                <a:latin typeface="Arial" charset="0"/>
              </a:defRPr>
            </a:lvl1pPr>
          </a:lstStyle>
          <a:p>
            <a:pPr>
              <a:defRPr/>
            </a:pPr>
            <a:fld id="{D098A0DF-783C-49D9-9260-6806A799FD3D}" type="slidenum">
              <a:rPr lang="en-US"/>
              <a:pPr>
                <a:defRPr/>
              </a:pPr>
              <a:t>‹#›</a:t>
            </a:fld>
            <a:endParaRPr lang="en-US"/>
          </a:p>
        </p:txBody>
      </p:sp>
    </p:spTree>
    <p:extLst>
      <p:ext uri="{BB962C8B-B14F-4D97-AF65-F5344CB8AC3E}">
        <p14:creationId xmlns:p14="http://schemas.microsoft.com/office/powerpoint/2010/main" val="398007160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1"/>
            <a:ext cx="3168650" cy="479425"/>
          </a:xfrm>
          <a:prstGeom prst="rect">
            <a:avLst/>
          </a:prstGeom>
          <a:noFill/>
          <a:ln w="9525">
            <a:noFill/>
            <a:miter lim="800000"/>
            <a:headEnd/>
            <a:tailEnd/>
          </a:ln>
          <a:effectLst/>
        </p:spPr>
        <p:txBody>
          <a:bodyPr vert="horz" wrap="square" lIns="96596" tIns="48297" rIns="96596" bIns="48297" numCol="1" anchor="t" anchorCtr="0" compatLnSpc="1">
            <a:prstTxWarp prst="textNoShape">
              <a:avLst/>
            </a:prstTxWarp>
          </a:bodyPr>
          <a:lstStyle>
            <a:lvl1pPr defTabSz="964451" eaLnBrk="1" hangingPunct="1">
              <a:defRPr sz="1200" b="0">
                <a:latin typeface="Arial" charset="0"/>
              </a:defRPr>
            </a:lvl1pPr>
          </a:lstStyle>
          <a:p>
            <a:pPr>
              <a:defRPr/>
            </a:pPr>
            <a:endParaRPr lang="en-US"/>
          </a:p>
        </p:txBody>
      </p:sp>
      <p:sp>
        <p:nvSpPr>
          <p:cNvPr id="5123" name="Rectangle 3"/>
          <p:cNvSpPr>
            <a:spLocks noGrp="1" noChangeArrowheads="1"/>
          </p:cNvSpPr>
          <p:nvPr>
            <p:ph type="dt" idx="1"/>
          </p:nvPr>
        </p:nvSpPr>
        <p:spPr bwMode="auto">
          <a:xfrm>
            <a:off x="4144964" y="1"/>
            <a:ext cx="3168650" cy="479425"/>
          </a:xfrm>
          <a:prstGeom prst="rect">
            <a:avLst/>
          </a:prstGeom>
          <a:noFill/>
          <a:ln w="9525">
            <a:noFill/>
            <a:miter lim="800000"/>
            <a:headEnd/>
            <a:tailEnd/>
          </a:ln>
          <a:effectLst/>
        </p:spPr>
        <p:txBody>
          <a:bodyPr vert="horz" wrap="square" lIns="96596" tIns="48297" rIns="96596" bIns="48297" numCol="1" anchor="t" anchorCtr="0" compatLnSpc="1">
            <a:prstTxWarp prst="textNoShape">
              <a:avLst/>
            </a:prstTxWarp>
          </a:bodyPr>
          <a:lstStyle>
            <a:lvl1pPr algn="r" defTabSz="964451" eaLnBrk="1" hangingPunct="1">
              <a:defRPr sz="1200" b="0">
                <a:latin typeface="Arial" charset="0"/>
              </a:defRPr>
            </a:lvl1pPr>
          </a:lstStyle>
          <a:p>
            <a:pPr>
              <a:defRPr/>
            </a:pPr>
            <a:endParaRPr lang="en-US"/>
          </a:p>
        </p:txBody>
      </p:sp>
      <p:sp>
        <p:nvSpPr>
          <p:cNvPr id="51204" name="Rectangle 4"/>
          <p:cNvSpPr>
            <a:spLocks noGrp="1" noRot="1" noChangeAspect="1" noChangeArrowheads="1" noTextEdit="1"/>
          </p:cNvSpPr>
          <p:nvPr>
            <p:ph type="sldImg" idx="2"/>
          </p:nvPr>
        </p:nvSpPr>
        <p:spPr bwMode="auto">
          <a:xfrm>
            <a:off x="1258888" y="720725"/>
            <a:ext cx="4797425" cy="3598863"/>
          </a:xfrm>
          <a:prstGeom prst="rect">
            <a:avLst/>
          </a:prstGeom>
          <a:noFill/>
          <a:ln w="9525">
            <a:solidFill>
              <a:srgbClr val="000000"/>
            </a:solidFill>
            <a:miter lim="800000"/>
            <a:headEnd/>
            <a:tailEnd/>
          </a:ln>
        </p:spPr>
      </p:sp>
      <p:sp>
        <p:nvSpPr>
          <p:cNvPr id="5125" name="Rectangle 5"/>
          <p:cNvSpPr>
            <a:spLocks noGrp="1" noChangeArrowheads="1"/>
          </p:cNvSpPr>
          <p:nvPr>
            <p:ph type="body" sz="quarter" idx="3"/>
          </p:nvPr>
        </p:nvSpPr>
        <p:spPr bwMode="auto">
          <a:xfrm>
            <a:off x="731838" y="4559301"/>
            <a:ext cx="5853113" cy="4321175"/>
          </a:xfrm>
          <a:prstGeom prst="rect">
            <a:avLst/>
          </a:prstGeom>
          <a:noFill/>
          <a:ln w="9525">
            <a:noFill/>
            <a:miter lim="800000"/>
            <a:headEnd/>
            <a:tailEnd/>
          </a:ln>
          <a:effectLst/>
        </p:spPr>
        <p:txBody>
          <a:bodyPr vert="horz" wrap="square" lIns="96596" tIns="48297" rIns="96596" bIns="48297"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126" name="Rectangle 6"/>
          <p:cNvSpPr>
            <a:spLocks noGrp="1" noChangeArrowheads="1"/>
          </p:cNvSpPr>
          <p:nvPr>
            <p:ph type="ftr" sz="quarter" idx="4"/>
          </p:nvPr>
        </p:nvSpPr>
        <p:spPr bwMode="auto">
          <a:xfrm>
            <a:off x="0" y="9120189"/>
            <a:ext cx="3168650" cy="479425"/>
          </a:xfrm>
          <a:prstGeom prst="rect">
            <a:avLst/>
          </a:prstGeom>
          <a:noFill/>
          <a:ln w="9525">
            <a:noFill/>
            <a:miter lim="800000"/>
            <a:headEnd/>
            <a:tailEnd/>
          </a:ln>
          <a:effectLst/>
        </p:spPr>
        <p:txBody>
          <a:bodyPr vert="horz" wrap="square" lIns="96596" tIns="48297" rIns="96596" bIns="48297" numCol="1" anchor="b" anchorCtr="0" compatLnSpc="1">
            <a:prstTxWarp prst="textNoShape">
              <a:avLst/>
            </a:prstTxWarp>
          </a:bodyPr>
          <a:lstStyle>
            <a:lvl1pPr defTabSz="964451" eaLnBrk="1" hangingPunct="1">
              <a:defRPr sz="1200" b="0">
                <a:latin typeface="Arial" charset="0"/>
              </a:defRPr>
            </a:lvl1pPr>
          </a:lstStyle>
          <a:p>
            <a:pPr>
              <a:defRPr/>
            </a:pPr>
            <a:endParaRPr lang="en-US"/>
          </a:p>
        </p:txBody>
      </p:sp>
      <p:sp>
        <p:nvSpPr>
          <p:cNvPr id="5127" name="Rectangle 7"/>
          <p:cNvSpPr>
            <a:spLocks noGrp="1" noChangeArrowheads="1"/>
          </p:cNvSpPr>
          <p:nvPr>
            <p:ph type="sldNum" sz="quarter" idx="5"/>
          </p:nvPr>
        </p:nvSpPr>
        <p:spPr bwMode="auto">
          <a:xfrm>
            <a:off x="4144964" y="9120189"/>
            <a:ext cx="3168650" cy="479425"/>
          </a:xfrm>
          <a:prstGeom prst="rect">
            <a:avLst/>
          </a:prstGeom>
          <a:noFill/>
          <a:ln w="9525">
            <a:noFill/>
            <a:miter lim="800000"/>
            <a:headEnd/>
            <a:tailEnd/>
          </a:ln>
          <a:effectLst/>
        </p:spPr>
        <p:txBody>
          <a:bodyPr vert="horz" wrap="square" lIns="96596" tIns="48297" rIns="96596" bIns="48297" numCol="1" anchor="b" anchorCtr="0" compatLnSpc="1">
            <a:prstTxWarp prst="textNoShape">
              <a:avLst/>
            </a:prstTxWarp>
          </a:bodyPr>
          <a:lstStyle>
            <a:lvl1pPr algn="r" defTabSz="964451" eaLnBrk="1" hangingPunct="1">
              <a:defRPr sz="1200" b="0">
                <a:latin typeface="Arial" charset="0"/>
              </a:defRPr>
            </a:lvl1pPr>
          </a:lstStyle>
          <a:p>
            <a:pPr>
              <a:defRPr/>
            </a:pPr>
            <a:fld id="{A0D86A14-AC1F-4C9A-8DDE-CE6B11F31194}" type="slidenum">
              <a:rPr lang="en-US"/>
              <a:pPr>
                <a:defRPr/>
              </a:pPr>
              <a:t>‹#›</a:t>
            </a:fld>
            <a:endParaRPr lang="en-US"/>
          </a:p>
        </p:txBody>
      </p:sp>
    </p:spTree>
    <p:extLst>
      <p:ext uri="{BB962C8B-B14F-4D97-AF65-F5344CB8AC3E}">
        <p14:creationId xmlns:p14="http://schemas.microsoft.com/office/powerpoint/2010/main" val="68675978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130" algn="l" rtl="0" eaLnBrk="0" fontAlgn="base" hangingPunct="0">
      <a:spcBef>
        <a:spcPct val="30000"/>
      </a:spcBef>
      <a:spcAft>
        <a:spcPct val="0"/>
      </a:spcAft>
      <a:defRPr sz="1200" kern="1200">
        <a:solidFill>
          <a:schemeClr val="tx1"/>
        </a:solidFill>
        <a:latin typeface="Arial" charset="0"/>
        <a:ea typeface="+mn-ea"/>
        <a:cs typeface="+mn-cs"/>
      </a:defRPr>
    </a:lvl2pPr>
    <a:lvl3pPr marL="914259" algn="l" rtl="0" eaLnBrk="0" fontAlgn="base" hangingPunct="0">
      <a:spcBef>
        <a:spcPct val="30000"/>
      </a:spcBef>
      <a:spcAft>
        <a:spcPct val="0"/>
      </a:spcAft>
      <a:defRPr sz="1200" kern="1200">
        <a:solidFill>
          <a:schemeClr val="tx1"/>
        </a:solidFill>
        <a:latin typeface="Arial" charset="0"/>
        <a:ea typeface="+mn-ea"/>
        <a:cs typeface="+mn-cs"/>
      </a:defRPr>
    </a:lvl3pPr>
    <a:lvl4pPr marL="1371390" algn="l" rtl="0" eaLnBrk="0" fontAlgn="base" hangingPunct="0">
      <a:spcBef>
        <a:spcPct val="30000"/>
      </a:spcBef>
      <a:spcAft>
        <a:spcPct val="0"/>
      </a:spcAft>
      <a:defRPr sz="1200" kern="1200">
        <a:solidFill>
          <a:schemeClr val="tx1"/>
        </a:solidFill>
        <a:latin typeface="Arial" charset="0"/>
        <a:ea typeface="+mn-ea"/>
        <a:cs typeface="+mn-cs"/>
      </a:defRPr>
    </a:lvl4pPr>
    <a:lvl5pPr marL="1828519" algn="l" rtl="0" eaLnBrk="0" fontAlgn="base" hangingPunct="0">
      <a:spcBef>
        <a:spcPct val="30000"/>
      </a:spcBef>
      <a:spcAft>
        <a:spcPct val="0"/>
      </a:spcAft>
      <a:defRPr sz="1200" kern="1200">
        <a:solidFill>
          <a:schemeClr val="tx1"/>
        </a:solidFill>
        <a:latin typeface="Arial" charset="0"/>
        <a:ea typeface="+mn-ea"/>
        <a:cs typeface="+mn-cs"/>
      </a:defRPr>
    </a:lvl5pPr>
    <a:lvl6pPr marL="2285649" algn="l" defTabSz="914259" rtl="0" eaLnBrk="1" latinLnBrk="0" hangingPunct="1">
      <a:defRPr sz="1200" kern="1200">
        <a:solidFill>
          <a:schemeClr val="tx1"/>
        </a:solidFill>
        <a:latin typeface="+mn-lt"/>
        <a:ea typeface="+mn-ea"/>
        <a:cs typeface="+mn-cs"/>
      </a:defRPr>
    </a:lvl6pPr>
    <a:lvl7pPr marL="2742780" algn="l" defTabSz="914259" rtl="0" eaLnBrk="1" latinLnBrk="0" hangingPunct="1">
      <a:defRPr sz="1200" kern="1200">
        <a:solidFill>
          <a:schemeClr val="tx1"/>
        </a:solidFill>
        <a:latin typeface="+mn-lt"/>
        <a:ea typeface="+mn-ea"/>
        <a:cs typeface="+mn-cs"/>
      </a:defRPr>
    </a:lvl7pPr>
    <a:lvl8pPr marL="3199908" algn="l" defTabSz="914259" rtl="0" eaLnBrk="1" latinLnBrk="0" hangingPunct="1">
      <a:defRPr sz="1200" kern="1200">
        <a:solidFill>
          <a:schemeClr val="tx1"/>
        </a:solidFill>
        <a:latin typeface="+mn-lt"/>
        <a:ea typeface="+mn-ea"/>
        <a:cs typeface="+mn-cs"/>
      </a:defRPr>
    </a:lvl8pPr>
    <a:lvl9pPr marL="3657039" algn="l" defTabSz="914259"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on.ft.com/20JKNR4"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pPr>
              <a:defRPr/>
            </a:pPr>
            <a:fld id="{A0D86A14-AC1F-4C9A-8DDE-CE6B11F31194}" type="slidenum">
              <a:rPr lang="en-US" smtClean="0"/>
              <a:pPr>
                <a:defRPr/>
              </a:pPr>
              <a:t>1</a:t>
            </a:fld>
            <a:endParaRPr lang="en-US"/>
          </a:p>
        </p:txBody>
      </p:sp>
    </p:spTree>
    <p:extLst>
      <p:ext uri="{BB962C8B-B14F-4D97-AF65-F5344CB8AC3E}">
        <p14:creationId xmlns:p14="http://schemas.microsoft.com/office/powerpoint/2010/main" val="27339634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p:spPr>
        <p:txBody>
          <a:bodyPr/>
          <a:lstStyle/>
          <a:p>
            <a:pPr defTabSz="963613"/>
            <a:fld id="{2CF7154E-FE2C-4094-9169-5F6DACF2D87A}" type="slidenum">
              <a:rPr lang="en-US" smtClean="0"/>
              <a:pPr defTabSz="963613"/>
              <a:t>36</a:t>
            </a:fld>
            <a:endParaRPr lang="en-US"/>
          </a:p>
        </p:txBody>
      </p:sp>
      <p:sp>
        <p:nvSpPr>
          <p:cNvPr id="55299" name="Text Box 2"/>
          <p:cNvSpPr txBox="1">
            <a:spLocks noChangeArrowheads="1"/>
          </p:cNvSpPr>
          <p:nvPr/>
        </p:nvSpPr>
        <p:spPr bwMode="auto">
          <a:xfrm>
            <a:off x="1219200" y="720725"/>
            <a:ext cx="4876800" cy="3598863"/>
          </a:xfrm>
          <a:prstGeom prst="rect">
            <a:avLst/>
          </a:prstGeom>
          <a:solidFill>
            <a:srgbClr val="FFFFFF"/>
          </a:solidFill>
          <a:ln w="9360">
            <a:solidFill>
              <a:srgbClr val="000000"/>
            </a:solidFill>
            <a:miter lim="800000"/>
            <a:headEnd/>
            <a:tailEnd/>
          </a:ln>
        </p:spPr>
        <p:txBody>
          <a:bodyPr wrap="none" lIns="94650" tIns="47325" rIns="94650" bIns="47325" anchor="ctr"/>
          <a:lstStyle/>
          <a:p>
            <a:endParaRPr lang="en-US"/>
          </a:p>
        </p:txBody>
      </p:sp>
      <p:sp>
        <p:nvSpPr>
          <p:cNvPr id="55300" name="Rectangle 3"/>
          <p:cNvSpPr>
            <a:spLocks noGrp="1" noChangeArrowheads="1"/>
          </p:cNvSpPr>
          <p:nvPr>
            <p:ph type="body"/>
          </p:nvPr>
        </p:nvSpPr>
        <p:spPr>
          <a:xfrm>
            <a:off x="731838" y="4560888"/>
            <a:ext cx="5845175" cy="4319587"/>
          </a:xfrm>
          <a:noFill/>
          <a:ln/>
        </p:spPr>
        <p:txBody>
          <a:bodyPr wrap="none" anchor="ctr"/>
          <a:lstStyle/>
          <a:p>
            <a:pPr eaLnBrk="1" hangingPunct="1"/>
            <a:endParaRPr lang="en-US"/>
          </a:p>
        </p:txBody>
      </p:sp>
    </p:spTree>
    <p:extLst>
      <p:ext uri="{BB962C8B-B14F-4D97-AF65-F5344CB8AC3E}">
        <p14:creationId xmlns:p14="http://schemas.microsoft.com/office/powerpoint/2010/main" val="2261541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p:spPr>
        <p:txBody>
          <a:bodyPr/>
          <a:lstStyle/>
          <a:p>
            <a:pPr defTabSz="963613"/>
            <a:fld id="{2CF7154E-FE2C-4094-9169-5F6DACF2D87A}" type="slidenum">
              <a:rPr lang="en-US" smtClean="0"/>
              <a:pPr defTabSz="963613"/>
              <a:t>37</a:t>
            </a:fld>
            <a:endParaRPr lang="en-US"/>
          </a:p>
        </p:txBody>
      </p:sp>
      <p:sp>
        <p:nvSpPr>
          <p:cNvPr id="55299" name="Text Box 2"/>
          <p:cNvSpPr txBox="1">
            <a:spLocks noChangeArrowheads="1"/>
          </p:cNvSpPr>
          <p:nvPr/>
        </p:nvSpPr>
        <p:spPr bwMode="auto">
          <a:xfrm>
            <a:off x="1219200" y="720725"/>
            <a:ext cx="4876800" cy="3598863"/>
          </a:xfrm>
          <a:prstGeom prst="rect">
            <a:avLst/>
          </a:prstGeom>
          <a:solidFill>
            <a:srgbClr val="FFFFFF"/>
          </a:solidFill>
          <a:ln w="9360">
            <a:solidFill>
              <a:srgbClr val="000000"/>
            </a:solidFill>
            <a:miter lim="800000"/>
            <a:headEnd/>
            <a:tailEnd/>
          </a:ln>
        </p:spPr>
        <p:txBody>
          <a:bodyPr wrap="none" lIns="94650" tIns="47325" rIns="94650" bIns="47325" anchor="ctr"/>
          <a:lstStyle/>
          <a:p>
            <a:endParaRPr lang="en-US"/>
          </a:p>
        </p:txBody>
      </p:sp>
      <p:sp>
        <p:nvSpPr>
          <p:cNvPr id="55300" name="Rectangle 3"/>
          <p:cNvSpPr>
            <a:spLocks noGrp="1" noChangeArrowheads="1"/>
          </p:cNvSpPr>
          <p:nvPr>
            <p:ph type="body"/>
          </p:nvPr>
        </p:nvSpPr>
        <p:spPr>
          <a:xfrm>
            <a:off x="731838" y="4560888"/>
            <a:ext cx="5845175" cy="4319587"/>
          </a:xfrm>
          <a:noFill/>
          <a:ln/>
        </p:spPr>
        <p:txBody>
          <a:bodyPr wrap="none" anchor="ctr"/>
          <a:lstStyle/>
          <a:p>
            <a:pPr eaLnBrk="1" hangingPunct="1"/>
            <a:endParaRPr lang="en-US"/>
          </a:p>
        </p:txBody>
      </p:sp>
    </p:spTree>
    <p:extLst>
      <p:ext uri="{BB962C8B-B14F-4D97-AF65-F5344CB8AC3E}">
        <p14:creationId xmlns:p14="http://schemas.microsoft.com/office/powerpoint/2010/main" val="14790685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p:spPr>
        <p:txBody>
          <a:bodyPr/>
          <a:lstStyle/>
          <a:p>
            <a:pPr defTabSz="963613"/>
            <a:fld id="{2CF7154E-FE2C-4094-9169-5F6DACF2D87A}" type="slidenum">
              <a:rPr lang="en-US" smtClean="0"/>
              <a:pPr defTabSz="963613"/>
              <a:t>38</a:t>
            </a:fld>
            <a:endParaRPr lang="en-US"/>
          </a:p>
        </p:txBody>
      </p:sp>
      <p:sp>
        <p:nvSpPr>
          <p:cNvPr id="55299" name="Text Box 2"/>
          <p:cNvSpPr txBox="1">
            <a:spLocks noChangeArrowheads="1"/>
          </p:cNvSpPr>
          <p:nvPr/>
        </p:nvSpPr>
        <p:spPr bwMode="auto">
          <a:xfrm>
            <a:off x="1219200" y="720725"/>
            <a:ext cx="4876800" cy="3598863"/>
          </a:xfrm>
          <a:prstGeom prst="rect">
            <a:avLst/>
          </a:prstGeom>
          <a:solidFill>
            <a:srgbClr val="FFFFFF"/>
          </a:solidFill>
          <a:ln w="9360">
            <a:solidFill>
              <a:srgbClr val="000000"/>
            </a:solidFill>
            <a:miter lim="800000"/>
            <a:headEnd/>
            <a:tailEnd/>
          </a:ln>
        </p:spPr>
        <p:txBody>
          <a:bodyPr wrap="none" lIns="94650" tIns="47325" rIns="94650" bIns="47325" anchor="ctr"/>
          <a:lstStyle/>
          <a:p>
            <a:endParaRPr lang="en-US"/>
          </a:p>
        </p:txBody>
      </p:sp>
      <p:sp>
        <p:nvSpPr>
          <p:cNvPr id="55300" name="Rectangle 3"/>
          <p:cNvSpPr>
            <a:spLocks noGrp="1" noChangeArrowheads="1"/>
          </p:cNvSpPr>
          <p:nvPr>
            <p:ph type="body"/>
          </p:nvPr>
        </p:nvSpPr>
        <p:spPr>
          <a:xfrm>
            <a:off x="731838" y="4560888"/>
            <a:ext cx="5845175" cy="4319587"/>
          </a:xfrm>
          <a:noFill/>
          <a:ln/>
        </p:spPr>
        <p:txBody>
          <a:bodyPr wrap="none" anchor="ctr"/>
          <a:lstStyle/>
          <a:p>
            <a:pPr eaLnBrk="1" hangingPunct="1"/>
            <a:endParaRPr lang="en-US"/>
          </a:p>
        </p:txBody>
      </p:sp>
    </p:spTree>
    <p:extLst>
      <p:ext uri="{BB962C8B-B14F-4D97-AF65-F5344CB8AC3E}">
        <p14:creationId xmlns:p14="http://schemas.microsoft.com/office/powerpoint/2010/main" val="12586219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p:spPr>
        <p:txBody>
          <a:bodyPr/>
          <a:lstStyle/>
          <a:p>
            <a:pPr defTabSz="963613"/>
            <a:fld id="{2CF7154E-FE2C-4094-9169-5F6DACF2D87A}" type="slidenum">
              <a:rPr lang="en-US" smtClean="0"/>
              <a:pPr defTabSz="963613"/>
              <a:t>39</a:t>
            </a:fld>
            <a:endParaRPr lang="en-US"/>
          </a:p>
        </p:txBody>
      </p:sp>
      <p:sp>
        <p:nvSpPr>
          <p:cNvPr id="55299" name="Text Box 2"/>
          <p:cNvSpPr txBox="1">
            <a:spLocks noChangeArrowheads="1"/>
          </p:cNvSpPr>
          <p:nvPr/>
        </p:nvSpPr>
        <p:spPr bwMode="auto">
          <a:xfrm>
            <a:off x="1219200" y="720725"/>
            <a:ext cx="4876800" cy="3598863"/>
          </a:xfrm>
          <a:prstGeom prst="rect">
            <a:avLst/>
          </a:prstGeom>
          <a:solidFill>
            <a:srgbClr val="FFFFFF"/>
          </a:solidFill>
          <a:ln w="9360">
            <a:solidFill>
              <a:srgbClr val="000000"/>
            </a:solidFill>
            <a:miter lim="800000"/>
            <a:headEnd/>
            <a:tailEnd/>
          </a:ln>
        </p:spPr>
        <p:txBody>
          <a:bodyPr wrap="none" lIns="94650" tIns="47325" rIns="94650" bIns="47325" anchor="ctr"/>
          <a:lstStyle/>
          <a:p>
            <a:endParaRPr lang="en-US"/>
          </a:p>
        </p:txBody>
      </p:sp>
      <p:sp>
        <p:nvSpPr>
          <p:cNvPr id="55300" name="Rectangle 3"/>
          <p:cNvSpPr>
            <a:spLocks noGrp="1" noChangeArrowheads="1"/>
          </p:cNvSpPr>
          <p:nvPr>
            <p:ph type="body"/>
          </p:nvPr>
        </p:nvSpPr>
        <p:spPr>
          <a:xfrm>
            <a:off x="731838" y="4560888"/>
            <a:ext cx="5845175" cy="4319587"/>
          </a:xfrm>
          <a:noFill/>
          <a:ln/>
        </p:spPr>
        <p:txBody>
          <a:bodyPr wrap="none" anchor="ctr"/>
          <a:lstStyle/>
          <a:p>
            <a:pPr eaLnBrk="1" hangingPunct="1"/>
            <a:endParaRPr lang="en-US"/>
          </a:p>
        </p:txBody>
      </p:sp>
    </p:spTree>
    <p:extLst>
      <p:ext uri="{BB962C8B-B14F-4D97-AF65-F5344CB8AC3E}">
        <p14:creationId xmlns:p14="http://schemas.microsoft.com/office/powerpoint/2010/main" val="18768041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von </a:t>
            </a:r>
            <a:r>
              <a:rPr lang="en-CA" dirty="0" err="1"/>
              <a:t>neumann</a:t>
            </a:r>
            <a:endParaRPr lang="en-CA" dirty="0"/>
          </a:p>
        </p:txBody>
      </p:sp>
      <p:sp>
        <p:nvSpPr>
          <p:cNvPr id="4" name="Slide Number Placeholder 3"/>
          <p:cNvSpPr>
            <a:spLocks noGrp="1"/>
          </p:cNvSpPr>
          <p:nvPr>
            <p:ph type="sldNum" sz="quarter" idx="5"/>
          </p:nvPr>
        </p:nvSpPr>
        <p:spPr/>
        <p:txBody>
          <a:bodyPr/>
          <a:lstStyle/>
          <a:p>
            <a:pPr>
              <a:defRPr/>
            </a:pPr>
            <a:fld id="{A0D86A14-AC1F-4C9A-8DDE-CE6B11F31194}" type="slidenum">
              <a:rPr lang="en-US" smtClean="0"/>
              <a:pPr>
                <a:defRPr/>
              </a:pPr>
              <a:t>41</a:t>
            </a:fld>
            <a:endParaRPr lang="en-US"/>
          </a:p>
        </p:txBody>
      </p:sp>
    </p:spTree>
    <p:extLst>
      <p:ext uri="{BB962C8B-B14F-4D97-AF65-F5344CB8AC3E}">
        <p14:creationId xmlns:p14="http://schemas.microsoft.com/office/powerpoint/2010/main" val="6149813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p:spPr>
        <p:txBody>
          <a:bodyPr/>
          <a:lstStyle/>
          <a:p>
            <a:pPr defTabSz="963613"/>
            <a:fld id="{2CF7154E-FE2C-4094-9169-5F6DACF2D87A}" type="slidenum">
              <a:rPr lang="en-US" smtClean="0"/>
              <a:pPr defTabSz="963613"/>
              <a:t>44</a:t>
            </a:fld>
            <a:endParaRPr lang="en-US"/>
          </a:p>
        </p:txBody>
      </p:sp>
      <p:sp>
        <p:nvSpPr>
          <p:cNvPr id="55299" name="Text Box 2"/>
          <p:cNvSpPr txBox="1">
            <a:spLocks noChangeArrowheads="1"/>
          </p:cNvSpPr>
          <p:nvPr/>
        </p:nvSpPr>
        <p:spPr bwMode="auto">
          <a:xfrm>
            <a:off x="1219200" y="720725"/>
            <a:ext cx="4876800" cy="3598863"/>
          </a:xfrm>
          <a:prstGeom prst="rect">
            <a:avLst/>
          </a:prstGeom>
          <a:solidFill>
            <a:srgbClr val="FFFFFF"/>
          </a:solidFill>
          <a:ln w="9360">
            <a:solidFill>
              <a:srgbClr val="000000"/>
            </a:solidFill>
            <a:miter lim="800000"/>
            <a:headEnd/>
            <a:tailEnd/>
          </a:ln>
        </p:spPr>
        <p:txBody>
          <a:bodyPr wrap="none" lIns="94650" tIns="47325" rIns="94650" bIns="47325" anchor="ctr"/>
          <a:lstStyle/>
          <a:p>
            <a:endParaRPr lang="en-US"/>
          </a:p>
        </p:txBody>
      </p:sp>
      <p:sp>
        <p:nvSpPr>
          <p:cNvPr id="55300" name="Rectangle 3"/>
          <p:cNvSpPr>
            <a:spLocks noGrp="1" noChangeArrowheads="1"/>
          </p:cNvSpPr>
          <p:nvPr>
            <p:ph type="body"/>
          </p:nvPr>
        </p:nvSpPr>
        <p:spPr>
          <a:xfrm>
            <a:off x="731838" y="4560888"/>
            <a:ext cx="5845175" cy="4319587"/>
          </a:xfrm>
          <a:noFill/>
          <a:ln/>
        </p:spPr>
        <p:txBody>
          <a:bodyPr wrap="none" anchor="ctr"/>
          <a:lstStyle/>
          <a:p>
            <a:pPr eaLnBrk="1" hangingPunct="1"/>
            <a:endParaRPr lang="en-US"/>
          </a:p>
        </p:txBody>
      </p:sp>
    </p:spTree>
    <p:extLst>
      <p:ext uri="{BB962C8B-B14F-4D97-AF65-F5344CB8AC3E}">
        <p14:creationId xmlns:p14="http://schemas.microsoft.com/office/powerpoint/2010/main" val="142470795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p:spPr>
        <p:txBody>
          <a:bodyPr/>
          <a:lstStyle/>
          <a:p>
            <a:pPr defTabSz="963613"/>
            <a:fld id="{2CF7154E-FE2C-4094-9169-5F6DACF2D87A}" type="slidenum">
              <a:rPr lang="en-US" smtClean="0"/>
              <a:pPr defTabSz="963613"/>
              <a:t>47</a:t>
            </a:fld>
            <a:endParaRPr lang="en-US"/>
          </a:p>
        </p:txBody>
      </p:sp>
      <p:sp>
        <p:nvSpPr>
          <p:cNvPr id="55299" name="Text Box 2"/>
          <p:cNvSpPr txBox="1">
            <a:spLocks noChangeArrowheads="1"/>
          </p:cNvSpPr>
          <p:nvPr/>
        </p:nvSpPr>
        <p:spPr bwMode="auto">
          <a:xfrm>
            <a:off x="1219200" y="720725"/>
            <a:ext cx="4876800" cy="3598863"/>
          </a:xfrm>
          <a:prstGeom prst="rect">
            <a:avLst/>
          </a:prstGeom>
          <a:solidFill>
            <a:srgbClr val="FFFFFF"/>
          </a:solidFill>
          <a:ln w="9360">
            <a:solidFill>
              <a:srgbClr val="000000"/>
            </a:solidFill>
            <a:miter lim="800000"/>
            <a:headEnd/>
            <a:tailEnd/>
          </a:ln>
        </p:spPr>
        <p:txBody>
          <a:bodyPr wrap="none" lIns="94650" tIns="47325" rIns="94650" bIns="47325" anchor="ctr"/>
          <a:lstStyle/>
          <a:p>
            <a:endParaRPr lang="en-US"/>
          </a:p>
        </p:txBody>
      </p:sp>
      <p:sp>
        <p:nvSpPr>
          <p:cNvPr id="55300" name="Rectangle 3"/>
          <p:cNvSpPr>
            <a:spLocks noGrp="1" noChangeArrowheads="1"/>
          </p:cNvSpPr>
          <p:nvPr>
            <p:ph type="body"/>
          </p:nvPr>
        </p:nvSpPr>
        <p:spPr>
          <a:xfrm>
            <a:off x="731838" y="4560888"/>
            <a:ext cx="5845175" cy="4319587"/>
          </a:xfrm>
          <a:noFill/>
          <a:ln/>
        </p:spPr>
        <p:txBody>
          <a:bodyPr wrap="none" anchor="ctr"/>
          <a:lstStyle/>
          <a:p>
            <a:pPr eaLnBrk="1" hangingPunct="1"/>
            <a:endParaRPr lang="en-US"/>
          </a:p>
        </p:txBody>
      </p:sp>
    </p:spTree>
    <p:extLst>
      <p:ext uri="{BB962C8B-B14F-4D97-AF65-F5344CB8AC3E}">
        <p14:creationId xmlns:p14="http://schemas.microsoft.com/office/powerpoint/2010/main" val="142803584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p:spPr>
        <p:txBody>
          <a:bodyPr/>
          <a:lstStyle/>
          <a:p>
            <a:pPr defTabSz="963613"/>
            <a:fld id="{2CF7154E-FE2C-4094-9169-5F6DACF2D87A}" type="slidenum">
              <a:rPr lang="en-US" smtClean="0"/>
              <a:pPr defTabSz="963613"/>
              <a:t>48</a:t>
            </a:fld>
            <a:endParaRPr lang="en-US"/>
          </a:p>
        </p:txBody>
      </p:sp>
      <p:sp>
        <p:nvSpPr>
          <p:cNvPr id="55299" name="Text Box 2"/>
          <p:cNvSpPr txBox="1">
            <a:spLocks noChangeArrowheads="1"/>
          </p:cNvSpPr>
          <p:nvPr/>
        </p:nvSpPr>
        <p:spPr bwMode="auto">
          <a:xfrm>
            <a:off x="1219200" y="720725"/>
            <a:ext cx="4876800" cy="3598863"/>
          </a:xfrm>
          <a:prstGeom prst="rect">
            <a:avLst/>
          </a:prstGeom>
          <a:solidFill>
            <a:srgbClr val="FFFFFF"/>
          </a:solidFill>
          <a:ln w="9360">
            <a:solidFill>
              <a:srgbClr val="000000"/>
            </a:solidFill>
            <a:miter lim="800000"/>
            <a:headEnd/>
            <a:tailEnd/>
          </a:ln>
        </p:spPr>
        <p:txBody>
          <a:bodyPr wrap="none" lIns="94650" tIns="47325" rIns="94650" bIns="47325" anchor="ctr"/>
          <a:lstStyle/>
          <a:p>
            <a:endParaRPr lang="en-US"/>
          </a:p>
        </p:txBody>
      </p:sp>
      <p:sp>
        <p:nvSpPr>
          <p:cNvPr id="55300" name="Rectangle 3"/>
          <p:cNvSpPr>
            <a:spLocks noGrp="1" noChangeArrowheads="1"/>
          </p:cNvSpPr>
          <p:nvPr>
            <p:ph type="body"/>
          </p:nvPr>
        </p:nvSpPr>
        <p:spPr>
          <a:xfrm>
            <a:off x="731838" y="4560888"/>
            <a:ext cx="5845175" cy="4319587"/>
          </a:xfrm>
          <a:noFill/>
          <a:ln/>
        </p:spPr>
        <p:txBody>
          <a:bodyPr wrap="none" anchor="ctr"/>
          <a:lstStyle/>
          <a:p>
            <a:pPr eaLnBrk="1" hangingPunct="1"/>
            <a:endParaRPr lang="en-US"/>
          </a:p>
        </p:txBody>
      </p:sp>
    </p:spTree>
    <p:extLst>
      <p:ext uri="{BB962C8B-B14F-4D97-AF65-F5344CB8AC3E}">
        <p14:creationId xmlns:p14="http://schemas.microsoft.com/office/powerpoint/2010/main" val="234108853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p:spPr>
        <p:txBody>
          <a:bodyPr/>
          <a:lstStyle/>
          <a:p>
            <a:pPr defTabSz="963613"/>
            <a:fld id="{2CF7154E-FE2C-4094-9169-5F6DACF2D87A}" type="slidenum">
              <a:rPr lang="en-US" smtClean="0"/>
              <a:pPr defTabSz="963613"/>
              <a:t>49</a:t>
            </a:fld>
            <a:endParaRPr lang="en-US"/>
          </a:p>
        </p:txBody>
      </p:sp>
      <p:sp>
        <p:nvSpPr>
          <p:cNvPr id="55299" name="Text Box 2"/>
          <p:cNvSpPr txBox="1">
            <a:spLocks noChangeArrowheads="1"/>
          </p:cNvSpPr>
          <p:nvPr/>
        </p:nvSpPr>
        <p:spPr bwMode="auto">
          <a:xfrm>
            <a:off x="1219200" y="720725"/>
            <a:ext cx="4876800" cy="3598863"/>
          </a:xfrm>
          <a:prstGeom prst="rect">
            <a:avLst/>
          </a:prstGeom>
          <a:solidFill>
            <a:srgbClr val="FFFFFF"/>
          </a:solidFill>
          <a:ln w="9360">
            <a:solidFill>
              <a:srgbClr val="000000"/>
            </a:solidFill>
            <a:miter lim="800000"/>
            <a:headEnd/>
            <a:tailEnd/>
          </a:ln>
        </p:spPr>
        <p:txBody>
          <a:bodyPr wrap="none" lIns="94650" tIns="47325" rIns="94650" bIns="47325" anchor="ctr"/>
          <a:lstStyle/>
          <a:p>
            <a:endParaRPr lang="en-US"/>
          </a:p>
        </p:txBody>
      </p:sp>
      <p:sp>
        <p:nvSpPr>
          <p:cNvPr id="55300" name="Rectangle 3"/>
          <p:cNvSpPr>
            <a:spLocks noGrp="1" noChangeArrowheads="1"/>
          </p:cNvSpPr>
          <p:nvPr>
            <p:ph type="body"/>
          </p:nvPr>
        </p:nvSpPr>
        <p:spPr>
          <a:xfrm>
            <a:off x="731838" y="4560888"/>
            <a:ext cx="5845175" cy="4319587"/>
          </a:xfrm>
          <a:noFill/>
          <a:ln/>
        </p:spPr>
        <p:txBody>
          <a:bodyPr wrap="none" anchor="ctr"/>
          <a:lstStyle/>
          <a:p>
            <a:pPr eaLnBrk="1" hangingPunct="1"/>
            <a:endParaRPr lang="en-US"/>
          </a:p>
        </p:txBody>
      </p:sp>
    </p:spTree>
    <p:extLst>
      <p:ext uri="{BB962C8B-B14F-4D97-AF65-F5344CB8AC3E}">
        <p14:creationId xmlns:p14="http://schemas.microsoft.com/office/powerpoint/2010/main" val="33895154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p:spPr>
        <p:txBody>
          <a:bodyPr/>
          <a:lstStyle/>
          <a:p>
            <a:pPr defTabSz="963613"/>
            <a:fld id="{2CF7154E-FE2C-4094-9169-5F6DACF2D87A}" type="slidenum">
              <a:rPr lang="en-US" smtClean="0"/>
              <a:pPr defTabSz="963613"/>
              <a:t>50</a:t>
            </a:fld>
            <a:endParaRPr lang="en-US"/>
          </a:p>
        </p:txBody>
      </p:sp>
      <p:sp>
        <p:nvSpPr>
          <p:cNvPr id="55299" name="Text Box 2"/>
          <p:cNvSpPr txBox="1">
            <a:spLocks noChangeArrowheads="1"/>
          </p:cNvSpPr>
          <p:nvPr/>
        </p:nvSpPr>
        <p:spPr bwMode="auto">
          <a:xfrm>
            <a:off x="1219200" y="720725"/>
            <a:ext cx="4876800" cy="3598863"/>
          </a:xfrm>
          <a:prstGeom prst="rect">
            <a:avLst/>
          </a:prstGeom>
          <a:solidFill>
            <a:srgbClr val="FFFFFF"/>
          </a:solidFill>
          <a:ln w="9360">
            <a:solidFill>
              <a:srgbClr val="000000"/>
            </a:solidFill>
            <a:miter lim="800000"/>
            <a:headEnd/>
            <a:tailEnd/>
          </a:ln>
        </p:spPr>
        <p:txBody>
          <a:bodyPr wrap="none" lIns="94650" tIns="47325" rIns="94650" bIns="47325" anchor="ctr"/>
          <a:lstStyle/>
          <a:p>
            <a:endParaRPr lang="en-US"/>
          </a:p>
        </p:txBody>
      </p:sp>
      <p:sp>
        <p:nvSpPr>
          <p:cNvPr id="55300" name="Rectangle 3"/>
          <p:cNvSpPr>
            <a:spLocks noGrp="1" noChangeArrowheads="1"/>
          </p:cNvSpPr>
          <p:nvPr>
            <p:ph type="body"/>
          </p:nvPr>
        </p:nvSpPr>
        <p:spPr>
          <a:xfrm>
            <a:off x="731838" y="4560888"/>
            <a:ext cx="5845175" cy="4319587"/>
          </a:xfrm>
          <a:noFill/>
          <a:ln/>
        </p:spPr>
        <p:txBody>
          <a:bodyPr wrap="none" anchor="ctr"/>
          <a:lstStyle/>
          <a:p>
            <a:pPr eaLnBrk="1" hangingPunct="1"/>
            <a:endParaRPr lang="en-US"/>
          </a:p>
        </p:txBody>
      </p:sp>
    </p:spTree>
    <p:extLst>
      <p:ext uri="{BB962C8B-B14F-4D97-AF65-F5344CB8AC3E}">
        <p14:creationId xmlns:p14="http://schemas.microsoft.com/office/powerpoint/2010/main" val="222611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p:spPr>
        <p:txBody>
          <a:bodyPr/>
          <a:lstStyle/>
          <a:p>
            <a:pPr defTabSz="963613"/>
            <a:fld id="{2CF7154E-FE2C-4094-9169-5F6DACF2D87A}" type="slidenum">
              <a:rPr lang="en-US" smtClean="0"/>
              <a:pPr defTabSz="963613"/>
              <a:t>2</a:t>
            </a:fld>
            <a:endParaRPr lang="en-US"/>
          </a:p>
        </p:txBody>
      </p:sp>
      <p:sp>
        <p:nvSpPr>
          <p:cNvPr id="55299" name="Text Box 2"/>
          <p:cNvSpPr txBox="1">
            <a:spLocks noChangeArrowheads="1"/>
          </p:cNvSpPr>
          <p:nvPr/>
        </p:nvSpPr>
        <p:spPr bwMode="auto">
          <a:xfrm>
            <a:off x="1219200" y="720725"/>
            <a:ext cx="4876800" cy="3598863"/>
          </a:xfrm>
          <a:prstGeom prst="rect">
            <a:avLst/>
          </a:prstGeom>
          <a:solidFill>
            <a:srgbClr val="FFFFFF"/>
          </a:solidFill>
          <a:ln w="9360">
            <a:solidFill>
              <a:srgbClr val="000000"/>
            </a:solidFill>
            <a:miter lim="800000"/>
            <a:headEnd/>
            <a:tailEnd/>
          </a:ln>
        </p:spPr>
        <p:txBody>
          <a:bodyPr wrap="none" lIns="94650" tIns="47325" rIns="94650" bIns="47325" anchor="ctr"/>
          <a:lstStyle/>
          <a:p>
            <a:endParaRPr lang="en-US"/>
          </a:p>
        </p:txBody>
      </p:sp>
      <p:sp>
        <p:nvSpPr>
          <p:cNvPr id="55300" name="Rectangle 3"/>
          <p:cNvSpPr>
            <a:spLocks noGrp="1" noChangeArrowheads="1"/>
          </p:cNvSpPr>
          <p:nvPr>
            <p:ph type="body"/>
          </p:nvPr>
        </p:nvSpPr>
        <p:spPr>
          <a:xfrm>
            <a:off x="731838" y="4560888"/>
            <a:ext cx="5845175" cy="4319587"/>
          </a:xfrm>
          <a:noFill/>
          <a:ln/>
        </p:spPr>
        <p:txBody>
          <a:bodyPr wrap="none" anchor="ctr"/>
          <a:lstStyle/>
          <a:p>
            <a:pPr eaLnBrk="1" hangingPunct="1"/>
            <a:endParaRPr lang="en-US"/>
          </a:p>
        </p:txBody>
      </p:sp>
    </p:spTree>
    <p:extLst>
      <p:ext uri="{BB962C8B-B14F-4D97-AF65-F5344CB8AC3E}">
        <p14:creationId xmlns:p14="http://schemas.microsoft.com/office/powerpoint/2010/main" val="41802527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p:spPr>
        <p:txBody>
          <a:bodyPr/>
          <a:lstStyle/>
          <a:p>
            <a:pPr defTabSz="963613"/>
            <a:fld id="{2CF7154E-FE2C-4094-9169-5F6DACF2D87A}" type="slidenum">
              <a:rPr lang="en-US" smtClean="0"/>
              <a:pPr defTabSz="963613"/>
              <a:t>51</a:t>
            </a:fld>
            <a:endParaRPr lang="en-US"/>
          </a:p>
        </p:txBody>
      </p:sp>
      <p:sp>
        <p:nvSpPr>
          <p:cNvPr id="55299" name="Text Box 2"/>
          <p:cNvSpPr txBox="1">
            <a:spLocks noChangeArrowheads="1"/>
          </p:cNvSpPr>
          <p:nvPr/>
        </p:nvSpPr>
        <p:spPr bwMode="auto">
          <a:xfrm>
            <a:off x="1219200" y="720725"/>
            <a:ext cx="4876800" cy="3598863"/>
          </a:xfrm>
          <a:prstGeom prst="rect">
            <a:avLst/>
          </a:prstGeom>
          <a:solidFill>
            <a:srgbClr val="FFFFFF"/>
          </a:solidFill>
          <a:ln w="9360">
            <a:solidFill>
              <a:srgbClr val="000000"/>
            </a:solidFill>
            <a:miter lim="800000"/>
            <a:headEnd/>
            <a:tailEnd/>
          </a:ln>
        </p:spPr>
        <p:txBody>
          <a:bodyPr wrap="none" lIns="94650" tIns="47325" rIns="94650" bIns="47325" anchor="ctr"/>
          <a:lstStyle/>
          <a:p>
            <a:endParaRPr lang="en-US"/>
          </a:p>
        </p:txBody>
      </p:sp>
      <p:sp>
        <p:nvSpPr>
          <p:cNvPr id="55300" name="Rectangle 3"/>
          <p:cNvSpPr>
            <a:spLocks noGrp="1" noChangeArrowheads="1"/>
          </p:cNvSpPr>
          <p:nvPr>
            <p:ph type="body"/>
          </p:nvPr>
        </p:nvSpPr>
        <p:spPr>
          <a:xfrm>
            <a:off x="731838" y="4560888"/>
            <a:ext cx="5845175" cy="4319587"/>
          </a:xfrm>
          <a:noFill/>
          <a:ln/>
        </p:spPr>
        <p:txBody>
          <a:bodyPr wrap="none" anchor="ctr"/>
          <a:lstStyle/>
          <a:p>
            <a:pPr eaLnBrk="1" hangingPunct="1"/>
            <a:endParaRPr lang="en-US"/>
          </a:p>
        </p:txBody>
      </p:sp>
    </p:spTree>
    <p:extLst>
      <p:ext uri="{BB962C8B-B14F-4D97-AF65-F5344CB8AC3E}">
        <p14:creationId xmlns:p14="http://schemas.microsoft.com/office/powerpoint/2010/main" val="138583888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p:spPr>
        <p:txBody>
          <a:bodyPr/>
          <a:lstStyle/>
          <a:p>
            <a:pPr defTabSz="963613"/>
            <a:fld id="{2CF7154E-FE2C-4094-9169-5F6DACF2D87A}" type="slidenum">
              <a:rPr lang="en-US" smtClean="0"/>
              <a:pPr defTabSz="963613"/>
              <a:t>52</a:t>
            </a:fld>
            <a:endParaRPr lang="en-US"/>
          </a:p>
        </p:txBody>
      </p:sp>
      <p:sp>
        <p:nvSpPr>
          <p:cNvPr id="55299" name="Text Box 2"/>
          <p:cNvSpPr txBox="1">
            <a:spLocks noChangeArrowheads="1"/>
          </p:cNvSpPr>
          <p:nvPr/>
        </p:nvSpPr>
        <p:spPr bwMode="auto">
          <a:xfrm>
            <a:off x="1219200" y="720725"/>
            <a:ext cx="4876800" cy="3598863"/>
          </a:xfrm>
          <a:prstGeom prst="rect">
            <a:avLst/>
          </a:prstGeom>
          <a:solidFill>
            <a:srgbClr val="FFFFFF"/>
          </a:solidFill>
          <a:ln w="9360">
            <a:solidFill>
              <a:srgbClr val="000000"/>
            </a:solidFill>
            <a:miter lim="800000"/>
            <a:headEnd/>
            <a:tailEnd/>
          </a:ln>
        </p:spPr>
        <p:txBody>
          <a:bodyPr wrap="none" lIns="94650" tIns="47325" rIns="94650" bIns="47325" anchor="ctr"/>
          <a:lstStyle/>
          <a:p>
            <a:endParaRPr lang="en-US"/>
          </a:p>
        </p:txBody>
      </p:sp>
      <p:sp>
        <p:nvSpPr>
          <p:cNvPr id="55300" name="Rectangle 3"/>
          <p:cNvSpPr>
            <a:spLocks noGrp="1" noChangeArrowheads="1"/>
          </p:cNvSpPr>
          <p:nvPr>
            <p:ph type="body"/>
          </p:nvPr>
        </p:nvSpPr>
        <p:spPr>
          <a:xfrm>
            <a:off x="731838" y="4560888"/>
            <a:ext cx="5845175" cy="4319587"/>
          </a:xfrm>
          <a:noFill/>
          <a:ln/>
        </p:spPr>
        <p:txBody>
          <a:bodyPr wrap="none" anchor="ctr"/>
          <a:lstStyle/>
          <a:p>
            <a:pPr eaLnBrk="1" hangingPunct="1"/>
            <a:endParaRPr lang="en-US"/>
          </a:p>
        </p:txBody>
      </p:sp>
    </p:spTree>
    <p:extLst>
      <p:ext uri="{BB962C8B-B14F-4D97-AF65-F5344CB8AC3E}">
        <p14:creationId xmlns:p14="http://schemas.microsoft.com/office/powerpoint/2010/main" val="190473297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p:spPr>
        <p:txBody>
          <a:bodyPr/>
          <a:lstStyle/>
          <a:p>
            <a:pPr defTabSz="963613"/>
            <a:fld id="{2CF7154E-FE2C-4094-9169-5F6DACF2D87A}" type="slidenum">
              <a:rPr lang="en-US" smtClean="0"/>
              <a:pPr defTabSz="963613"/>
              <a:t>53</a:t>
            </a:fld>
            <a:endParaRPr lang="en-US"/>
          </a:p>
        </p:txBody>
      </p:sp>
      <p:sp>
        <p:nvSpPr>
          <p:cNvPr id="55299" name="Text Box 2"/>
          <p:cNvSpPr txBox="1">
            <a:spLocks noChangeArrowheads="1"/>
          </p:cNvSpPr>
          <p:nvPr/>
        </p:nvSpPr>
        <p:spPr bwMode="auto">
          <a:xfrm>
            <a:off x="1219200" y="720725"/>
            <a:ext cx="4876800" cy="3598863"/>
          </a:xfrm>
          <a:prstGeom prst="rect">
            <a:avLst/>
          </a:prstGeom>
          <a:solidFill>
            <a:srgbClr val="FFFFFF"/>
          </a:solidFill>
          <a:ln w="9360">
            <a:solidFill>
              <a:srgbClr val="000000"/>
            </a:solidFill>
            <a:miter lim="800000"/>
            <a:headEnd/>
            <a:tailEnd/>
          </a:ln>
        </p:spPr>
        <p:txBody>
          <a:bodyPr wrap="none" lIns="94650" tIns="47325" rIns="94650" bIns="47325" anchor="ctr"/>
          <a:lstStyle/>
          <a:p>
            <a:endParaRPr lang="en-US"/>
          </a:p>
        </p:txBody>
      </p:sp>
      <p:sp>
        <p:nvSpPr>
          <p:cNvPr id="55300" name="Rectangle 3"/>
          <p:cNvSpPr>
            <a:spLocks noGrp="1" noChangeArrowheads="1"/>
          </p:cNvSpPr>
          <p:nvPr>
            <p:ph type="body"/>
          </p:nvPr>
        </p:nvSpPr>
        <p:spPr>
          <a:xfrm>
            <a:off x="731838" y="4560888"/>
            <a:ext cx="5845175" cy="4319587"/>
          </a:xfrm>
          <a:noFill/>
          <a:ln/>
        </p:spPr>
        <p:txBody>
          <a:bodyPr wrap="none" anchor="ctr"/>
          <a:lstStyle/>
          <a:p>
            <a:pPr eaLnBrk="1" hangingPunct="1"/>
            <a:endParaRPr lang="en-US"/>
          </a:p>
        </p:txBody>
      </p:sp>
    </p:spTree>
    <p:extLst>
      <p:ext uri="{BB962C8B-B14F-4D97-AF65-F5344CB8AC3E}">
        <p14:creationId xmlns:p14="http://schemas.microsoft.com/office/powerpoint/2010/main" val="199201993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p:spPr>
        <p:txBody>
          <a:bodyPr/>
          <a:lstStyle/>
          <a:p>
            <a:pPr defTabSz="963613"/>
            <a:fld id="{2CF7154E-FE2C-4094-9169-5F6DACF2D87A}" type="slidenum">
              <a:rPr lang="en-US" smtClean="0"/>
              <a:pPr defTabSz="963613"/>
              <a:t>54</a:t>
            </a:fld>
            <a:endParaRPr lang="en-US"/>
          </a:p>
        </p:txBody>
      </p:sp>
      <p:sp>
        <p:nvSpPr>
          <p:cNvPr id="55299" name="Text Box 2"/>
          <p:cNvSpPr txBox="1">
            <a:spLocks noChangeArrowheads="1"/>
          </p:cNvSpPr>
          <p:nvPr/>
        </p:nvSpPr>
        <p:spPr bwMode="auto">
          <a:xfrm>
            <a:off x="1219200" y="720725"/>
            <a:ext cx="4876800" cy="3598863"/>
          </a:xfrm>
          <a:prstGeom prst="rect">
            <a:avLst/>
          </a:prstGeom>
          <a:solidFill>
            <a:srgbClr val="FFFFFF"/>
          </a:solidFill>
          <a:ln w="9360">
            <a:solidFill>
              <a:srgbClr val="000000"/>
            </a:solidFill>
            <a:miter lim="800000"/>
            <a:headEnd/>
            <a:tailEnd/>
          </a:ln>
        </p:spPr>
        <p:txBody>
          <a:bodyPr wrap="none" lIns="94650" tIns="47325" rIns="94650" bIns="47325" anchor="ctr"/>
          <a:lstStyle/>
          <a:p>
            <a:endParaRPr lang="en-US"/>
          </a:p>
        </p:txBody>
      </p:sp>
      <p:sp>
        <p:nvSpPr>
          <p:cNvPr id="55300" name="Rectangle 3"/>
          <p:cNvSpPr>
            <a:spLocks noGrp="1" noChangeArrowheads="1"/>
          </p:cNvSpPr>
          <p:nvPr>
            <p:ph type="body"/>
          </p:nvPr>
        </p:nvSpPr>
        <p:spPr>
          <a:xfrm>
            <a:off x="731838" y="4560888"/>
            <a:ext cx="5845175" cy="4319587"/>
          </a:xfrm>
          <a:noFill/>
          <a:ln/>
        </p:spPr>
        <p:txBody>
          <a:bodyPr wrap="none" anchor="ctr"/>
          <a:lstStyle/>
          <a:p>
            <a:pPr eaLnBrk="1" hangingPunct="1"/>
            <a:endParaRPr lang="en-US"/>
          </a:p>
        </p:txBody>
      </p:sp>
    </p:spTree>
    <p:extLst>
      <p:ext uri="{BB962C8B-B14F-4D97-AF65-F5344CB8AC3E}">
        <p14:creationId xmlns:p14="http://schemas.microsoft.com/office/powerpoint/2010/main" val="77115246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p:spPr>
        <p:txBody>
          <a:bodyPr/>
          <a:lstStyle/>
          <a:p>
            <a:pPr defTabSz="963613"/>
            <a:fld id="{2CF7154E-FE2C-4094-9169-5F6DACF2D87A}" type="slidenum">
              <a:rPr lang="en-US" smtClean="0"/>
              <a:pPr defTabSz="963613"/>
              <a:t>55</a:t>
            </a:fld>
            <a:endParaRPr lang="en-US"/>
          </a:p>
        </p:txBody>
      </p:sp>
      <p:sp>
        <p:nvSpPr>
          <p:cNvPr id="55299" name="Text Box 2"/>
          <p:cNvSpPr txBox="1">
            <a:spLocks noChangeArrowheads="1"/>
          </p:cNvSpPr>
          <p:nvPr/>
        </p:nvSpPr>
        <p:spPr bwMode="auto">
          <a:xfrm>
            <a:off x="1219200" y="720725"/>
            <a:ext cx="4876800" cy="3598863"/>
          </a:xfrm>
          <a:prstGeom prst="rect">
            <a:avLst/>
          </a:prstGeom>
          <a:solidFill>
            <a:srgbClr val="FFFFFF"/>
          </a:solidFill>
          <a:ln w="9360">
            <a:solidFill>
              <a:srgbClr val="000000"/>
            </a:solidFill>
            <a:miter lim="800000"/>
            <a:headEnd/>
            <a:tailEnd/>
          </a:ln>
        </p:spPr>
        <p:txBody>
          <a:bodyPr wrap="none" lIns="94650" tIns="47325" rIns="94650" bIns="47325" anchor="ctr"/>
          <a:lstStyle/>
          <a:p>
            <a:endParaRPr lang="en-US"/>
          </a:p>
        </p:txBody>
      </p:sp>
      <p:sp>
        <p:nvSpPr>
          <p:cNvPr id="55300" name="Rectangle 3"/>
          <p:cNvSpPr>
            <a:spLocks noGrp="1" noChangeArrowheads="1"/>
          </p:cNvSpPr>
          <p:nvPr>
            <p:ph type="body"/>
          </p:nvPr>
        </p:nvSpPr>
        <p:spPr>
          <a:xfrm>
            <a:off x="731838" y="4560888"/>
            <a:ext cx="5845175" cy="4319587"/>
          </a:xfrm>
          <a:noFill/>
          <a:ln/>
        </p:spPr>
        <p:txBody>
          <a:bodyPr wrap="none" anchor="ctr"/>
          <a:lstStyle/>
          <a:p>
            <a:pPr eaLnBrk="1" hangingPunct="1"/>
            <a:endParaRPr lang="en-US"/>
          </a:p>
        </p:txBody>
      </p:sp>
    </p:spTree>
    <p:extLst>
      <p:ext uri="{BB962C8B-B14F-4D97-AF65-F5344CB8AC3E}">
        <p14:creationId xmlns:p14="http://schemas.microsoft.com/office/powerpoint/2010/main" val="148736417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p:spPr>
        <p:txBody>
          <a:bodyPr/>
          <a:lstStyle/>
          <a:p>
            <a:pPr defTabSz="963613"/>
            <a:fld id="{2CF7154E-FE2C-4094-9169-5F6DACF2D87A}" type="slidenum">
              <a:rPr lang="en-US" smtClean="0"/>
              <a:pPr defTabSz="963613"/>
              <a:t>56</a:t>
            </a:fld>
            <a:endParaRPr lang="en-US"/>
          </a:p>
        </p:txBody>
      </p:sp>
      <p:sp>
        <p:nvSpPr>
          <p:cNvPr id="55299" name="Text Box 2"/>
          <p:cNvSpPr txBox="1">
            <a:spLocks noChangeArrowheads="1"/>
          </p:cNvSpPr>
          <p:nvPr/>
        </p:nvSpPr>
        <p:spPr bwMode="auto">
          <a:xfrm>
            <a:off x="1219200" y="720725"/>
            <a:ext cx="4876800" cy="3598863"/>
          </a:xfrm>
          <a:prstGeom prst="rect">
            <a:avLst/>
          </a:prstGeom>
          <a:solidFill>
            <a:srgbClr val="FFFFFF"/>
          </a:solidFill>
          <a:ln w="9360">
            <a:solidFill>
              <a:srgbClr val="000000"/>
            </a:solidFill>
            <a:miter lim="800000"/>
            <a:headEnd/>
            <a:tailEnd/>
          </a:ln>
        </p:spPr>
        <p:txBody>
          <a:bodyPr wrap="none" lIns="94650" tIns="47325" rIns="94650" bIns="47325" anchor="ctr"/>
          <a:lstStyle/>
          <a:p>
            <a:endParaRPr lang="en-US"/>
          </a:p>
        </p:txBody>
      </p:sp>
      <p:sp>
        <p:nvSpPr>
          <p:cNvPr id="55300" name="Rectangle 3"/>
          <p:cNvSpPr>
            <a:spLocks noGrp="1" noChangeArrowheads="1"/>
          </p:cNvSpPr>
          <p:nvPr>
            <p:ph type="body"/>
          </p:nvPr>
        </p:nvSpPr>
        <p:spPr>
          <a:xfrm>
            <a:off x="731838" y="4560888"/>
            <a:ext cx="5845175" cy="4319587"/>
          </a:xfrm>
          <a:noFill/>
          <a:ln/>
        </p:spPr>
        <p:txBody>
          <a:bodyPr wrap="none" anchor="ctr"/>
          <a:lstStyle/>
          <a:p>
            <a:pPr eaLnBrk="1" hangingPunct="1"/>
            <a:endParaRPr lang="en-US"/>
          </a:p>
        </p:txBody>
      </p:sp>
    </p:spTree>
    <p:extLst>
      <p:ext uri="{BB962C8B-B14F-4D97-AF65-F5344CB8AC3E}">
        <p14:creationId xmlns:p14="http://schemas.microsoft.com/office/powerpoint/2010/main" val="14721865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p:spPr>
        <p:txBody>
          <a:bodyPr/>
          <a:lstStyle/>
          <a:p>
            <a:pPr defTabSz="963613"/>
            <a:fld id="{2CF7154E-FE2C-4094-9169-5F6DACF2D87A}" type="slidenum">
              <a:rPr lang="en-US" smtClean="0"/>
              <a:pPr defTabSz="963613"/>
              <a:t>57</a:t>
            </a:fld>
            <a:endParaRPr lang="en-US"/>
          </a:p>
        </p:txBody>
      </p:sp>
      <p:sp>
        <p:nvSpPr>
          <p:cNvPr id="55299" name="Text Box 2"/>
          <p:cNvSpPr txBox="1">
            <a:spLocks noChangeArrowheads="1"/>
          </p:cNvSpPr>
          <p:nvPr/>
        </p:nvSpPr>
        <p:spPr bwMode="auto">
          <a:xfrm>
            <a:off x="1219200" y="720725"/>
            <a:ext cx="4876800" cy="3598863"/>
          </a:xfrm>
          <a:prstGeom prst="rect">
            <a:avLst/>
          </a:prstGeom>
          <a:solidFill>
            <a:srgbClr val="FFFFFF"/>
          </a:solidFill>
          <a:ln w="9360">
            <a:solidFill>
              <a:srgbClr val="000000"/>
            </a:solidFill>
            <a:miter lim="800000"/>
            <a:headEnd/>
            <a:tailEnd/>
          </a:ln>
        </p:spPr>
        <p:txBody>
          <a:bodyPr wrap="none" lIns="94650" tIns="47325" rIns="94650" bIns="47325" anchor="ctr"/>
          <a:lstStyle/>
          <a:p>
            <a:endParaRPr lang="en-US"/>
          </a:p>
        </p:txBody>
      </p:sp>
      <p:sp>
        <p:nvSpPr>
          <p:cNvPr id="55300" name="Rectangle 3"/>
          <p:cNvSpPr>
            <a:spLocks noGrp="1" noChangeArrowheads="1"/>
          </p:cNvSpPr>
          <p:nvPr>
            <p:ph type="body"/>
          </p:nvPr>
        </p:nvSpPr>
        <p:spPr>
          <a:xfrm>
            <a:off x="731838" y="4560888"/>
            <a:ext cx="5845175" cy="4319587"/>
          </a:xfrm>
          <a:noFill/>
          <a:ln/>
        </p:spPr>
        <p:txBody>
          <a:bodyPr wrap="none" anchor="ctr"/>
          <a:lstStyle/>
          <a:p>
            <a:pPr eaLnBrk="1" hangingPunct="1"/>
            <a:endParaRPr lang="en-US"/>
          </a:p>
        </p:txBody>
      </p:sp>
    </p:spTree>
    <p:extLst>
      <p:ext uri="{BB962C8B-B14F-4D97-AF65-F5344CB8AC3E}">
        <p14:creationId xmlns:p14="http://schemas.microsoft.com/office/powerpoint/2010/main" val="4403509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p:spPr>
        <p:txBody>
          <a:bodyPr/>
          <a:lstStyle/>
          <a:p>
            <a:pPr defTabSz="963613"/>
            <a:fld id="{2CF7154E-FE2C-4094-9169-5F6DACF2D87A}" type="slidenum">
              <a:rPr lang="en-US" smtClean="0"/>
              <a:pPr defTabSz="963613"/>
              <a:t>3</a:t>
            </a:fld>
            <a:endParaRPr lang="en-US"/>
          </a:p>
        </p:txBody>
      </p:sp>
      <p:sp>
        <p:nvSpPr>
          <p:cNvPr id="55299" name="Text Box 2"/>
          <p:cNvSpPr txBox="1">
            <a:spLocks noChangeArrowheads="1"/>
          </p:cNvSpPr>
          <p:nvPr/>
        </p:nvSpPr>
        <p:spPr bwMode="auto">
          <a:xfrm>
            <a:off x="1219200" y="720725"/>
            <a:ext cx="4876800" cy="3598863"/>
          </a:xfrm>
          <a:prstGeom prst="rect">
            <a:avLst/>
          </a:prstGeom>
          <a:solidFill>
            <a:srgbClr val="FFFFFF"/>
          </a:solidFill>
          <a:ln w="9360">
            <a:solidFill>
              <a:srgbClr val="000000"/>
            </a:solidFill>
            <a:miter lim="800000"/>
            <a:headEnd/>
            <a:tailEnd/>
          </a:ln>
        </p:spPr>
        <p:txBody>
          <a:bodyPr wrap="none" lIns="94650" tIns="47325" rIns="94650" bIns="47325" anchor="ctr"/>
          <a:lstStyle/>
          <a:p>
            <a:endParaRPr lang="en-US"/>
          </a:p>
        </p:txBody>
      </p:sp>
      <p:sp>
        <p:nvSpPr>
          <p:cNvPr id="55300" name="Rectangle 3"/>
          <p:cNvSpPr>
            <a:spLocks noGrp="1" noChangeArrowheads="1"/>
          </p:cNvSpPr>
          <p:nvPr>
            <p:ph type="body"/>
          </p:nvPr>
        </p:nvSpPr>
        <p:spPr>
          <a:xfrm>
            <a:off x="731838" y="4560888"/>
            <a:ext cx="5845175" cy="4319587"/>
          </a:xfrm>
          <a:noFill/>
          <a:ln/>
        </p:spPr>
        <p:txBody>
          <a:bodyPr wrap="none" anchor="ctr"/>
          <a:lstStyle/>
          <a:p>
            <a:pPr eaLnBrk="1" hangingPunct="1"/>
            <a:endParaRPr lang="en-US"/>
          </a:p>
        </p:txBody>
      </p:sp>
    </p:spTree>
    <p:extLst>
      <p:ext uri="{BB962C8B-B14F-4D97-AF65-F5344CB8AC3E}">
        <p14:creationId xmlns:p14="http://schemas.microsoft.com/office/powerpoint/2010/main" val="658385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A0D86A14-AC1F-4C9A-8DDE-CE6B11F31194}" type="slidenum">
              <a:rPr lang="en-US" smtClean="0"/>
              <a:pPr>
                <a:defRPr/>
              </a:pPr>
              <a:t>4</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A0D86A14-AC1F-4C9A-8DDE-CE6B11F31194}" type="slidenum">
              <a:rPr lang="en-US" smtClean="0"/>
              <a:pPr>
                <a:defRPr/>
              </a:pPr>
              <a:t>7</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By the time it shuts down in 2011, the CERN collider should have amassed about 20 times as much data as it now has. (</a:t>
            </a:r>
            <a:r>
              <a:rPr lang="en-US" dirty="0" err="1"/>
              <a:t>NYTimes</a:t>
            </a:r>
            <a:r>
              <a:rPr lang="en-US" dirty="0"/>
              <a:t> article, “Trillions of Reasons to Be Excited”,</a:t>
            </a:r>
            <a:r>
              <a:rPr lang="en-US" baseline="0" dirty="0"/>
              <a:t> 11/1/2010)</a:t>
            </a:r>
            <a:endParaRPr lang="en-US" dirty="0"/>
          </a:p>
        </p:txBody>
      </p:sp>
      <p:sp>
        <p:nvSpPr>
          <p:cNvPr id="4" name="Slide Number Placeholder 3"/>
          <p:cNvSpPr>
            <a:spLocks noGrp="1"/>
          </p:cNvSpPr>
          <p:nvPr>
            <p:ph type="sldNum" sz="quarter" idx="10"/>
          </p:nvPr>
        </p:nvSpPr>
        <p:spPr/>
        <p:txBody>
          <a:bodyPr/>
          <a:lstStyle/>
          <a:p>
            <a:pPr>
              <a:defRPr/>
            </a:pPr>
            <a:fld id="{A0D86A14-AC1F-4C9A-8DDE-CE6B11F31194}" type="slidenum">
              <a:rPr lang="en-US" smtClean="0"/>
              <a:pPr>
                <a:defRPr/>
              </a:pPr>
              <a:t>11</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0" i="0" kern="1200" dirty="0">
                <a:solidFill>
                  <a:schemeClr val="tx1"/>
                </a:solidFill>
                <a:effectLst/>
                <a:latin typeface="Arial" charset="0"/>
                <a:ea typeface="+mn-ea"/>
                <a:cs typeface="+mn-cs"/>
              </a:rPr>
              <a:t>giga base pairs</a:t>
            </a:r>
            <a:endParaRPr lang="en-CA" dirty="0"/>
          </a:p>
        </p:txBody>
      </p:sp>
      <p:sp>
        <p:nvSpPr>
          <p:cNvPr id="4" name="Slide Number Placeholder 3"/>
          <p:cNvSpPr>
            <a:spLocks noGrp="1"/>
          </p:cNvSpPr>
          <p:nvPr>
            <p:ph type="sldNum" sz="quarter" idx="5"/>
          </p:nvPr>
        </p:nvSpPr>
        <p:spPr/>
        <p:txBody>
          <a:bodyPr/>
          <a:lstStyle/>
          <a:p>
            <a:pPr>
              <a:defRPr/>
            </a:pPr>
            <a:fld id="{A0D86A14-AC1F-4C9A-8DDE-CE6B11F31194}" type="slidenum">
              <a:rPr lang="en-US" smtClean="0"/>
              <a:pPr>
                <a:defRPr/>
              </a:pPr>
              <a:t>16</a:t>
            </a:fld>
            <a:endParaRPr lang="en-US"/>
          </a:p>
        </p:txBody>
      </p:sp>
    </p:spTree>
    <p:extLst>
      <p:ext uri="{BB962C8B-B14F-4D97-AF65-F5344CB8AC3E}">
        <p14:creationId xmlns:p14="http://schemas.microsoft.com/office/powerpoint/2010/main" val="5100600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Arial" charset="0"/>
                <a:ea typeface="+mn-ea"/>
                <a:cs typeface="+mn-cs"/>
              </a:rPr>
              <a:t>A fascinating piece </a:t>
            </a:r>
            <a:r>
              <a:rPr lang="en-US" sz="1200" b="0" i="0" u="none" strike="noStrike" kern="1200" dirty="0">
                <a:solidFill>
                  <a:schemeClr val="tx1"/>
                </a:solidFill>
                <a:effectLst/>
                <a:latin typeface="Arial" charset="0"/>
                <a:ea typeface="+mn-ea"/>
                <a:cs typeface="+mn-cs"/>
                <a:hlinkClick r:id="rId3"/>
              </a:rPr>
              <a:t>in the FT</a:t>
            </a:r>
            <a:r>
              <a:rPr lang="en-US" sz="1200" b="0" i="0" kern="1200" dirty="0">
                <a:solidFill>
                  <a:schemeClr val="tx1"/>
                </a:solidFill>
                <a:effectLst/>
                <a:latin typeface="Arial" charset="0"/>
                <a:ea typeface="+mn-ea"/>
                <a:cs typeface="+mn-cs"/>
              </a:rPr>
              <a:t> this week posited that the effect of Facebook’s ‘voter megaphone’ (reminding users of polling day) and its “I voted” button could be significant.</a:t>
            </a:r>
          </a:p>
          <a:p>
            <a:r>
              <a:rPr lang="en-US" sz="1200" b="0" i="0" kern="1200" dirty="0">
                <a:solidFill>
                  <a:schemeClr val="tx1"/>
                </a:solidFill>
                <a:effectLst/>
                <a:latin typeface="Arial" charset="0"/>
                <a:ea typeface="+mn-ea"/>
                <a:cs typeface="+mn-cs"/>
              </a:rPr>
              <a:t>A study in Nature in 2012 </a:t>
            </a:r>
            <a:r>
              <a:rPr lang="en-US" sz="1200" b="0" i="0" kern="1200" dirty="0" err="1">
                <a:solidFill>
                  <a:schemeClr val="tx1"/>
                </a:solidFill>
                <a:effectLst/>
                <a:latin typeface="Arial" charset="0"/>
                <a:ea typeface="+mn-ea"/>
                <a:cs typeface="+mn-cs"/>
              </a:rPr>
              <a:t>analysed</a:t>
            </a:r>
            <a:r>
              <a:rPr lang="en-US" sz="1200" b="0" i="0" kern="1200" dirty="0">
                <a:solidFill>
                  <a:schemeClr val="tx1"/>
                </a:solidFill>
                <a:effectLst/>
                <a:latin typeface="Arial" charset="0"/>
                <a:ea typeface="+mn-ea"/>
                <a:cs typeface="+mn-cs"/>
              </a:rPr>
              <a:t> the use of similar features during the 2010 congressional elections in the US.</a:t>
            </a:r>
          </a:p>
          <a:p>
            <a:r>
              <a:rPr lang="en-US" sz="1200" b="0" i="0" kern="1200" dirty="0">
                <a:solidFill>
                  <a:schemeClr val="tx1"/>
                </a:solidFill>
                <a:effectLst/>
                <a:latin typeface="Arial" charset="0"/>
                <a:ea typeface="+mn-ea"/>
                <a:cs typeface="+mn-cs"/>
              </a:rPr>
              <a:t>60m US users saw the message “Today is Election Day” along with a link to polling place information and the “I voted” button (the button included a counter showing how many of your friends had also voted, and how many in total on the network). Crucially, a control group of 600,000 saw no notification.</a:t>
            </a:r>
          </a:p>
          <a:p>
            <a:r>
              <a:rPr lang="en-US" sz="1200" b="0" i="0" kern="1200" dirty="0">
                <a:solidFill>
                  <a:schemeClr val="tx1"/>
                </a:solidFill>
                <a:effectLst/>
                <a:latin typeface="Arial" charset="0"/>
                <a:ea typeface="+mn-ea"/>
                <a:cs typeface="+mn-cs"/>
              </a:rPr>
              <a:t>When who voted was tallied with who got the Facebook reminder, the researchers saw it as responsible for 340,000 additional votes across the US.</a:t>
            </a:r>
          </a:p>
          <a:p>
            <a:r>
              <a:rPr lang="en-US" sz="1200" b="0" i="0" kern="1200" dirty="0">
                <a:solidFill>
                  <a:schemeClr val="tx1"/>
                </a:solidFill>
                <a:effectLst/>
                <a:latin typeface="Arial" charset="0"/>
                <a:ea typeface="+mn-ea"/>
                <a:cs typeface="+mn-cs"/>
              </a:rPr>
              <a:t>Factoring in users whose Facebook names don’t match the electoral roll (nicknames etc.) and it’s possible that Facebook could have increased turnout by 0.6%.</a:t>
            </a:r>
          </a:p>
          <a:p>
            <a:r>
              <a:rPr lang="en-US" sz="1200" b="0" i="0" kern="1200" dirty="0">
                <a:solidFill>
                  <a:schemeClr val="tx1"/>
                </a:solidFill>
                <a:effectLst/>
                <a:latin typeface="Arial" charset="0"/>
                <a:ea typeface="+mn-ea"/>
                <a:cs typeface="+mn-cs"/>
              </a:rPr>
              <a:t>That’s not small fry at all.</a:t>
            </a:r>
            <a:br>
              <a:rPr lang="en-US" dirty="0"/>
            </a:br>
            <a:endParaRPr lang="en-CA" dirty="0"/>
          </a:p>
        </p:txBody>
      </p:sp>
      <p:sp>
        <p:nvSpPr>
          <p:cNvPr id="4" name="Slide Number Placeholder 3"/>
          <p:cNvSpPr>
            <a:spLocks noGrp="1"/>
          </p:cNvSpPr>
          <p:nvPr>
            <p:ph type="sldNum" sz="quarter" idx="5"/>
          </p:nvPr>
        </p:nvSpPr>
        <p:spPr/>
        <p:txBody>
          <a:bodyPr/>
          <a:lstStyle/>
          <a:p>
            <a:pPr>
              <a:defRPr/>
            </a:pPr>
            <a:fld id="{A0D86A14-AC1F-4C9A-8DDE-CE6B11F31194}" type="slidenum">
              <a:rPr lang="en-US" smtClean="0"/>
              <a:pPr>
                <a:defRPr/>
              </a:pPr>
              <a:t>27</a:t>
            </a:fld>
            <a:endParaRPr lang="en-US"/>
          </a:p>
        </p:txBody>
      </p:sp>
    </p:spTree>
    <p:extLst>
      <p:ext uri="{BB962C8B-B14F-4D97-AF65-F5344CB8AC3E}">
        <p14:creationId xmlns:p14="http://schemas.microsoft.com/office/powerpoint/2010/main" val="9978218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p:spPr>
        <p:txBody>
          <a:bodyPr/>
          <a:lstStyle/>
          <a:p>
            <a:pPr defTabSz="963613"/>
            <a:fld id="{2CF7154E-FE2C-4094-9169-5F6DACF2D87A}" type="slidenum">
              <a:rPr lang="en-US" smtClean="0"/>
              <a:pPr defTabSz="963613"/>
              <a:t>35</a:t>
            </a:fld>
            <a:endParaRPr lang="en-US"/>
          </a:p>
        </p:txBody>
      </p:sp>
      <p:sp>
        <p:nvSpPr>
          <p:cNvPr id="55299" name="Text Box 2"/>
          <p:cNvSpPr txBox="1">
            <a:spLocks noChangeArrowheads="1"/>
          </p:cNvSpPr>
          <p:nvPr/>
        </p:nvSpPr>
        <p:spPr bwMode="auto">
          <a:xfrm>
            <a:off x="1219200" y="720725"/>
            <a:ext cx="4876800" cy="3598863"/>
          </a:xfrm>
          <a:prstGeom prst="rect">
            <a:avLst/>
          </a:prstGeom>
          <a:solidFill>
            <a:srgbClr val="FFFFFF"/>
          </a:solidFill>
          <a:ln w="9360">
            <a:solidFill>
              <a:srgbClr val="000000"/>
            </a:solidFill>
            <a:miter lim="800000"/>
            <a:headEnd/>
            <a:tailEnd/>
          </a:ln>
        </p:spPr>
        <p:txBody>
          <a:bodyPr wrap="none" lIns="94650" tIns="47325" rIns="94650" bIns="47325" anchor="ctr"/>
          <a:lstStyle/>
          <a:p>
            <a:endParaRPr lang="en-US"/>
          </a:p>
        </p:txBody>
      </p:sp>
      <p:sp>
        <p:nvSpPr>
          <p:cNvPr id="55300" name="Rectangle 3"/>
          <p:cNvSpPr>
            <a:spLocks noGrp="1" noChangeArrowheads="1"/>
          </p:cNvSpPr>
          <p:nvPr>
            <p:ph type="body"/>
          </p:nvPr>
        </p:nvSpPr>
        <p:spPr>
          <a:xfrm>
            <a:off x="731838" y="4560888"/>
            <a:ext cx="5845175" cy="4319587"/>
          </a:xfrm>
          <a:noFill/>
          <a:ln/>
        </p:spPr>
        <p:txBody>
          <a:bodyPr wrap="none" anchor="ctr"/>
          <a:lstStyle/>
          <a:p>
            <a:pPr eaLnBrk="1" hangingPunct="1"/>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44521923"/>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Blank (Blac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02177763"/>
      </p:ext>
    </p:extLst>
  </p:cSld>
  <p:clrMapOvr>
    <a:masterClrMapping/>
  </p:clrMapOvr>
  <p:transition/>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64865332"/>
      </p:ext>
    </p:extLst>
  </p:cSld>
  <p:clrMap bg1="dk1" tx1="lt1" bg2="dk2" tx2="lt2" accent1="accent1" accent2="accent2" accent3="accent3" accent4="accent4" accent5="accent5" accent6="accent6" hlink="hlink" folHlink="folHlink"/>
  <p:sldLayoutIdLst>
    <p:sldLayoutId id="2147483663" r:id="rId1"/>
    <p:sldLayoutId id="2147483664" r:id="rId2"/>
  </p:sldLayoutIdLst>
  <p:transition/>
  <p:txStyles>
    <p:titleStyle>
      <a:lvl1pPr algn="l" rtl="0" eaLnBrk="0" fontAlgn="base" hangingPunct="0">
        <a:spcBef>
          <a:spcPct val="0"/>
        </a:spcBef>
        <a:spcAft>
          <a:spcPct val="0"/>
        </a:spcAft>
        <a:defRPr sz="3200" b="1" baseline="0">
          <a:solidFill>
            <a:schemeClr val="bg1"/>
          </a:solidFill>
          <a:latin typeface="Gill Sans"/>
          <a:ea typeface="+mj-ea"/>
          <a:cs typeface="Gill Sans"/>
        </a:defRPr>
      </a:lvl1pPr>
      <a:lvl2pPr algn="l" rtl="0" eaLnBrk="0" fontAlgn="base" hangingPunct="0">
        <a:spcBef>
          <a:spcPct val="0"/>
        </a:spcBef>
        <a:spcAft>
          <a:spcPct val="0"/>
        </a:spcAft>
        <a:defRPr sz="3200">
          <a:solidFill>
            <a:schemeClr val="tx1"/>
          </a:solidFill>
          <a:latin typeface="Arial Black" pitchFamily="34" charset="0"/>
        </a:defRPr>
      </a:lvl2pPr>
      <a:lvl3pPr algn="l" rtl="0" eaLnBrk="0" fontAlgn="base" hangingPunct="0">
        <a:spcBef>
          <a:spcPct val="0"/>
        </a:spcBef>
        <a:spcAft>
          <a:spcPct val="0"/>
        </a:spcAft>
        <a:defRPr sz="3200">
          <a:solidFill>
            <a:schemeClr val="tx1"/>
          </a:solidFill>
          <a:latin typeface="Arial Black" pitchFamily="34" charset="0"/>
        </a:defRPr>
      </a:lvl3pPr>
      <a:lvl4pPr algn="l" rtl="0" eaLnBrk="0" fontAlgn="base" hangingPunct="0">
        <a:spcBef>
          <a:spcPct val="0"/>
        </a:spcBef>
        <a:spcAft>
          <a:spcPct val="0"/>
        </a:spcAft>
        <a:defRPr sz="3200">
          <a:solidFill>
            <a:schemeClr val="tx1"/>
          </a:solidFill>
          <a:latin typeface="Arial Black" pitchFamily="34" charset="0"/>
        </a:defRPr>
      </a:lvl4pPr>
      <a:lvl5pPr algn="l" rtl="0" eaLnBrk="0" fontAlgn="base" hangingPunct="0">
        <a:spcBef>
          <a:spcPct val="0"/>
        </a:spcBef>
        <a:spcAft>
          <a:spcPct val="0"/>
        </a:spcAft>
        <a:defRPr sz="3200">
          <a:solidFill>
            <a:schemeClr val="tx1"/>
          </a:solidFill>
          <a:latin typeface="Arial Black" pitchFamily="34" charset="0"/>
        </a:defRPr>
      </a:lvl5pPr>
      <a:lvl6pPr marL="457130" algn="l" rtl="0" fontAlgn="base">
        <a:spcBef>
          <a:spcPct val="0"/>
        </a:spcBef>
        <a:spcAft>
          <a:spcPct val="0"/>
        </a:spcAft>
        <a:defRPr sz="3200">
          <a:solidFill>
            <a:srgbClr val="663300"/>
          </a:solidFill>
          <a:latin typeface="Arial Black" pitchFamily="34" charset="0"/>
        </a:defRPr>
      </a:lvl6pPr>
      <a:lvl7pPr marL="914259" algn="l" rtl="0" fontAlgn="base">
        <a:spcBef>
          <a:spcPct val="0"/>
        </a:spcBef>
        <a:spcAft>
          <a:spcPct val="0"/>
        </a:spcAft>
        <a:defRPr sz="3200">
          <a:solidFill>
            <a:srgbClr val="663300"/>
          </a:solidFill>
          <a:latin typeface="Arial Black" pitchFamily="34" charset="0"/>
        </a:defRPr>
      </a:lvl7pPr>
      <a:lvl8pPr marL="1371390" algn="l" rtl="0" fontAlgn="base">
        <a:spcBef>
          <a:spcPct val="0"/>
        </a:spcBef>
        <a:spcAft>
          <a:spcPct val="0"/>
        </a:spcAft>
        <a:defRPr sz="3200">
          <a:solidFill>
            <a:srgbClr val="663300"/>
          </a:solidFill>
          <a:latin typeface="Arial Black" pitchFamily="34" charset="0"/>
        </a:defRPr>
      </a:lvl8pPr>
      <a:lvl9pPr marL="1828519" algn="l" rtl="0" fontAlgn="base">
        <a:spcBef>
          <a:spcPct val="0"/>
        </a:spcBef>
        <a:spcAft>
          <a:spcPct val="0"/>
        </a:spcAft>
        <a:defRPr sz="3200">
          <a:solidFill>
            <a:srgbClr val="663300"/>
          </a:solidFill>
          <a:latin typeface="Arial Black" pitchFamily="34" charset="0"/>
        </a:defRPr>
      </a:lvl9pPr>
    </p:titleStyle>
    <p:bodyStyle>
      <a:lvl1pPr marL="342848" indent="-342848" algn="l" rtl="0" eaLnBrk="0" fontAlgn="base" hangingPunct="0">
        <a:spcBef>
          <a:spcPct val="25000"/>
        </a:spcBef>
        <a:spcAft>
          <a:spcPct val="25000"/>
        </a:spcAft>
        <a:buClr>
          <a:srgbClr val="5675A9"/>
        </a:buClr>
        <a:buSzPct val="75000"/>
        <a:buFont typeface="Wingdings" charset="2"/>
        <a:buChar char="¢"/>
        <a:defRPr sz="2400" baseline="0">
          <a:solidFill>
            <a:schemeClr val="bg1"/>
          </a:solidFill>
          <a:latin typeface="Gill Sans"/>
          <a:ea typeface="+mn-ea"/>
          <a:cs typeface="Gill Sans"/>
        </a:defRPr>
      </a:lvl1pPr>
      <a:lvl2pPr marL="742836" indent="-285707" algn="l" rtl="0" eaLnBrk="0" fontAlgn="base" hangingPunct="0">
        <a:spcBef>
          <a:spcPct val="10000"/>
        </a:spcBef>
        <a:spcAft>
          <a:spcPct val="10000"/>
        </a:spcAft>
        <a:buClr>
          <a:srgbClr val="5675A9"/>
        </a:buClr>
        <a:buSzPct val="75000"/>
        <a:buFont typeface="Wingdings" charset="2"/>
        <a:buChar char="l"/>
        <a:defRPr sz="2000" baseline="0">
          <a:solidFill>
            <a:schemeClr val="bg1"/>
          </a:solidFill>
          <a:latin typeface="Gill Sans"/>
          <a:cs typeface="Gill Sans"/>
        </a:defRPr>
      </a:lvl2pPr>
      <a:lvl3pPr marL="1142824" indent="-228564" algn="l" rtl="0" eaLnBrk="0" fontAlgn="base" hangingPunct="0">
        <a:spcBef>
          <a:spcPct val="20000"/>
        </a:spcBef>
        <a:spcAft>
          <a:spcPct val="0"/>
        </a:spcAft>
        <a:buClr>
          <a:srgbClr val="5675A9"/>
        </a:buClr>
        <a:buChar char="•"/>
        <a:defRPr sz="1800" baseline="0">
          <a:solidFill>
            <a:schemeClr val="bg1"/>
          </a:solidFill>
          <a:latin typeface="Gill Sans"/>
          <a:cs typeface="Gill Sans"/>
        </a:defRPr>
      </a:lvl3pPr>
      <a:lvl4pPr marL="1599954" indent="-228564" algn="l" rtl="0" eaLnBrk="0" fontAlgn="base" hangingPunct="0">
        <a:spcBef>
          <a:spcPct val="20000"/>
        </a:spcBef>
        <a:spcAft>
          <a:spcPct val="0"/>
        </a:spcAft>
        <a:buClr>
          <a:srgbClr val="5675A9"/>
        </a:buClr>
        <a:buChar char="•"/>
        <a:defRPr sz="1600" baseline="0">
          <a:solidFill>
            <a:schemeClr val="bg1"/>
          </a:solidFill>
          <a:latin typeface="Gill Sans"/>
          <a:cs typeface="Gill Sans"/>
        </a:defRPr>
      </a:lvl4pPr>
      <a:lvl5pPr marL="2057085" indent="-228564" algn="l" rtl="0" eaLnBrk="0" fontAlgn="base" hangingPunct="0">
        <a:spcBef>
          <a:spcPct val="20000"/>
        </a:spcBef>
        <a:spcAft>
          <a:spcPct val="0"/>
        </a:spcAft>
        <a:buClr>
          <a:srgbClr val="5675A9"/>
        </a:buClr>
        <a:buChar char="•"/>
        <a:defRPr sz="1600" baseline="0">
          <a:solidFill>
            <a:schemeClr val="bg1"/>
          </a:solidFill>
          <a:latin typeface="Gill Sans"/>
          <a:cs typeface="Gill Sans"/>
        </a:defRPr>
      </a:lvl5pPr>
      <a:lvl6pPr marL="2514215" indent="-228564" algn="l" rtl="0" fontAlgn="base">
        <a:spcBef>
          <a:spcPct val="20000"/>
        </a:spcBef>
        <a:spcAft>
          <a:spcPct val="0"/>
        </a:spcAft>
        <a:buChar char="•"/>
        <a:defRPr sz="1600">
          <a:solidFill>
            <a:schemeClr val="tx2"/>
          </a:solidFill>
          <a:latin typeface="+mn-lt"/>
        </a:defRPr>
      </a:lvl6pPr>
      <a:lvl7pPr marL="2971344" indent="-228564" algn="l" rtl="0" fontAlgn="base">
        <a:spcBef>
          <a:spcPct val="20000"/>
        </a:spcBef>
        <a:spcAft>
          <a:spcPct val="0"/>
        </a:spcAft>
        <a:buChar char="•"/>
        <a:defRPr sz="1600">
          <a:solidFill>
            <a:schemeClr val="tx2"/>
          </a:solidFill>
          <a:latin typeface="+mn-lt"/>
        </a:defRPr>
      </a:lvl7pPr>
      <a:lvl8pPr marL="3428475" indent="-228564" algn="l" rtl="0" fontAlgn="base">
        <a:spcBef>
          <a:spcPct val="20000"/>
        </a:spcBef>
        <a:spcAft>
          <a:spcPct val="0"/>
        </a:spcAft>
        <a:buChar char="•"/>
        <a:defRPr sz="1600">
          <a:solidFill>
            <a:schemeClr val="tx2"/>
          </a:solidFill>
          <a:latin typeface="+mn-lt"/>
        </a:defRPr>
      </a:lvl8pPr>
      <a:lvl9pPr marL="3885603" indent="-228564" algn="l" rtl="0" fontAlgn="base">
        <a:spcBef>
          <a:spcPct val="20000"/>
        </a:spcBef>
        <a:spcAft>
          <a:spcPct val="0"/>
        </a:spcAft>
        <a:buChar char="•"/>
        <a:defRPr sz="1600">
          <a:solidFill>
            <a:schemeClr val="tx2"/>
          </a:solidFill>
          <a:latin typeface="+mn-lt"/>
        </a:defRPr>
      </a:lvl9pPr>
    </p:bodyStyle>
    <p:otherStyle>
      <a:defPPr>
        <a:defRPr lang="en-US"/>
      </a:defPPr>
      <a:lvl1pPr marL="0" algn="l" defTabSz="914259" rtl="0" eaLnBrk="1" latinLnBrk="0" hangingPunct="1">
        <a:defRPr sz="1800" kern="1200">
          <a:solidFill>
            <a:schemeClr val="tx1"/>
          </a:solidFill>
          <a:latin typeface="+mn-lt"/>
          <a:ea typeface="+mn-ea"/>
          <a:cs typeface="+mn-cs"/>
        </a:defRPr>
      </a:lvl1pPr>
      <a:lvl2pPr marL="457130" algn="l" defTabSz="914259" rtl="0" eaLnBrk="1" latinLnBrk="0" hangingPunct="1">
        <a:defRPr sz="1800" kern="1200">
          <a:solidFill>
            <a:schemeClr val="tx1"/>
          </a:solidFill>
          <a:latin typeface="+mn-lt"/>
          <a:ea typeface="+mn-ea"/>
          <a:cs typeface="+mn-cs"/>
        </a:defRPr>
      </a:lvl2pPr>
      <a:lvl3pPr marL="914259" algn="l" defTabSz="914259" rtl="0" eaLnBrk="1" latinLnBrk="0" hangingPunct="1">
        <a:defRPr sz="1800" kern="1200">
          <a:solidFill>
            <a:schemeClr val="tx1"/>
          </a:solidFill>
          <a:latin typeface="+mn-lt"/>
          <a:ea typeface="+mn-ea"/>
          <a:cs typeface="+mn-cs"/>
        </a:defRPr>
      </a:lvl3pPr>
      <a:lvl4pPr marL="1371390" algn="l" defTabSz="914259" rtl="0" eaLnBrk="1" latinLnBrk="0" hangingPunct="1">
        <a:defRPr sz="1800" kern="1200">
          <a:solidFill>
            <a:schemeClr val="tx1"/>
          </a:solidFill>
          <a:latin typeface="+mn-lt"/>
          <a:ea typeface="+mn-ea"/>
          <a:cs typeface="+mn-cs"/>
        </a:defRPr>
      </a:lvl4pPr>
      <a:lvl5pPr marL="1828519" algn="l" defTabSz="914259" rtl="0" eaLnBrk="1" latinLnBrk="0" hangingPunct="1">
        <a:defRPr sz="1800" kern="1200">
          <a:solidFill>
            <a:schemeClr val="tx1"/>
          </a:solidFill>
          <a:latin typeface="+mn-lt"/>
          <a:ea typeface="+mn-ea"/>
          <a:cs typeface="+mn-cs"/>
        </a:defRPr>
      </a:lvl5pPr>
      <a:lvl6pPr marL="2285649" algn="l" defTabSz="914259" rtl="0" eaLnBrk="1" latinLnBrk="0" hangingPunct="1">
        <a:defRPr sz="1800" kern="1200">
          <a:solidFill>
            <a:schemeClr val="tx1"/>
          </a:solidFill>
          <a:latin typeface="+mn-lt"/>
          <a:ea typeface="+mn-ea"/>
          <a:cs typeface="+mn-cs"/>
        </a:defRPr>
      </a:lvl6pPr>
      <a:lvl7pPr marL="2742780" algn="l" defTabSz="914259" rtl="0" eaLnBrk="1" latinLnBrk="0" hangingPunct="1">
        <a:defRPr sz="1800" kern="1200">
          <a:solidFill>
            <a:schemeClr val="tx1"/>
          </a:solidFill>
          <a:latin typeface="+mn-lt"/>
          <a:ea typeface="+mn-ea"/>
          <a:cs typeface="+mn-cs"/>
        </a:defRPr>
      </a:lvl7pPr>
      <a:lvl8pPr marL="3199908" algn="l" defTabSz="914259" rtl="0" eaLnBrk="1" latinLnBrk="0" hangingPunct="1">
        <a:defRPr sz="1800" kern="1200">
          <a:solidFill>
            <a:schemeClr val="tx1"/>
          </a:solidFill>
          <a:latin typeface="+mn-lt"/>
          <a:ea typeface="+mn-ea"/>
          <a:cs typeface="+mn-cs"/>
        </a:defRPr>
      </a:lvl8pPr>
      <a:lvl9pPr marL="3657039" algn="l" defTabSz="914259"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39.png"/></Relationships>
</file>

<file path=ppt/slides/_rels/slide28.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45.emf"/><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Layout" Target="../slideLayouts/slideLayout1.xml"/><Relationship Id="rId4" Type="http://schemas.openxmlformats.org/officeDocument/2006/relationships/image" Target="../media/image6.jp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image" Target="../media/image52.jpg"/><Relationship Id="rId5" Type="http://schemas.openxmlformats.org/officeDocument/2006/relationships/image" Target="../media/image51.jpg"/><Relationship Id="rId4" Type="http://schemas.openxmlformats.org/officeDocument/2006/relationships/image" Target="../media/image50.jpg"/></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8" Type="http://schemas.openxmlformats.org/officeDocument/2006/relationships/image" Target="../media/image12.jpeg"/><Relationship Id="rId13" Type="http://schemas.openxmlformats.org/officeDocument/2006/relationships/image" Target="../media/image17.jpeg"/><Relationship Id="rId3" Type="http://schemas.openxmlformats.org/officeDocument/2006/relationships/image" Target="../media/image7.png"/><Relationship Id="rId7" Type="http://schemas.openxmlformats.org/officeDocument/2006/relationships/image" Target="../media/image11.png"/><Relationship Id="rId12" Type="http://schemas.openxmlformats.org/officeDocument/2006/relationships/image" Target="../media/image16.jp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0.jpeg"/><Relationship Id="rId11" Type="http://schemas.openxmlformats.org/officeDocument/2006/relationships/image" Target="../media/image15.jpeg"/><Relationship Id="rId5" Type="http://schemas.openxmlformats.org/officeDocument/2006/relationships/image" Target="../media/image9.jpeg"/><Relationship Id="rId10" Type="http://schemas.openxmlformats.org/officeDocument/2006/relationships/image" Target="../media/image14.jpeg"/><Relationship Id="rId4" Type="http://schemas.openxmlformats.org/officeDocument/2006/relationships/image" Target="../media/image8.jpeg"/><Relationship Id="rId9" Type="http://schemas.openxmlformats.org/officeDocument/2006/relationships/image" Target="../media/image13.jpeg"/></Relationships>
</file>

<file path=ppt/slides/_rels/slide8.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14"/>
          <p:cNvSpPr>
            <a:spLocks noChangeArrowheads="1"/>
          </p:cNvSpPr>
          <p:nvPr/>
        </p:nvSpPr>
        <p:spPr bwMode="auto">
          <a:xfrm>
            <a:off x="76200" y="1371599"/>
            <a:ext cx="8991600" cy="914401"/>
          </a:xfrm>
          <a:prstGeom prst="rect">
            <a:avLst/>
          </a:prstGeom>
          <a:noFill/>
          <a:ln w="9525">
            <a:noFill/>
            <a:miter lim="800000"/>
            <a:headEnd/>
            <a:tailEnd/>
          </a:ln>
        </p:spPr>
        <p:txBody>
          <a:bodyPr lIns="91425" tIns="45713" rIns="91425" bIns="45713" anchor="ctr"/>
          <a:lstStyle/>
          <a:p>
            <a:pPr algn="ctr" eaLnBrk="1" hangingPunct="1"/>
            <a:r>
              <a:rPr lang="en-US" sz="3200" dirty="0">
                <a:solidFill>
                  <a:schemeClr val="bg2"/>
                </a:solidFill>
                <a:latin typeface="Gill Sans"/>
                <a:cs typeface="Gill Sans"/>
              </a:rPr>
              <a:t>Data-Intensive Distributed Computing</a:t>
            </a:r>
          </a:p>
        </p:txBody>
      </p:sp>
      <p:pic>
        <p:nvPicPr>
          <p:cNvPr id="9" name="Picture 13" descr="creative-commons"/>
          <p:cNvPicPr>
            <a:picLocks noChangeAspect="1" noChangeArrowheads="1"/>
          </p:cNvPicPr>
          <p:nvPr/>
        </p:nvPicPr>
        <p:blipFill>
          <a:blip r:embed="rId3" cstate="print"/>
          <a:srcRect/>
          <a:stretch>
            <a:fillRect/>
          </a:stretch>
        </p:blipFill>
        <p:spPr bwMode="auto">
          <a:xfrm>
            <a:off x="101600" y="6358582"/>
            <a:ext cx="1117600" cy="393700"/>
          </a:xfrm>
          <a:prstGeom prst="rect">
            <a:avLst/>
          </a:prstGeom>
          <a:noFill/>
          <a:ln w="9525">
            <a:noFill/>
            <a:miter lim="800000"/>
            <a:headEnd/>
            <a:tailEnd/>
          </a:ln>
        </p:spPr>
      </p:pic>
      <p:sp>
        <p:nvSpPr>
          <p:cNvPr id="7" name="Rectangle 14"/>
          <p:cNvSpPr>
            <a:spLocks noChangeArrowheads="1"/>
          </p:cNvSpPr>
          <p:nvPr/>
        </p:nvSpPr>
        <p:spPr bwMode="auto">
          <a:xfrm>
            <a:off x="76200" y="2971800"/>
            <a:ext cx="8991600" cy="685800"/>
          </a:xfrm>
          <a:prstGeom prst="rect">
            <a:avLst/>
          </a:prstGeom>
          <a:noFill/>
          <a:ln w="9525">
            <a:noFill/>
            <a:miter lim="800000"/>
            <a:headEnd/>
            <a:tailEnd/>
          </a:ln>
        </p:spPr>
        <p:txBody>
          <a:bodyPr lIns="91425" tIns="45713" rIns="91425" bIns="45713" anchor="ctr"/>
          <a:lstStyle/>
          <a:p>
            <a:pPr algn="ctr" eaLnBrk="1" hangingPunct="1"/>
            <a:r>
              <a:rPr lang="en-US" sz="2600" b="0" dirty="0">
                <a:solidFill>
                  <a:schemeClr val="bg2"/>
                </a:solidFill>
                <a:latin typeface="Gill Sans"/>
                <a:cs typeface="Gill Sans"/>
              </a:rPr>
              <a:t>Part 1: MapReduce Algorithm </a:t>
            </a:r>
            <a:r>
              <a:rPr lang="en-US" sz="2600" b="0">
                <a:solidFill>
                  <a:schemeClr val="bg2"/>
                </a:solidFill>
                <a:latin typeface="Gill Sans"/>
                <a:cs typeface="Gill Sans"/>
              </a:rPr>
              <a:t>Design (1/4</a:t>
            </a:r>
            <a:r>
              <a:rPr lang="en-US" sz="2600" b="0" dirty="0">
                <a:solidFill>
                  <a:schemeClr val="bg2"/>
                </a:solidFill>
                <a:latin typeface="Gill Sans"/>
                <a:cs typeface="Gill Sans"/>
              </a:rPr>
              <a:t>)</a:t>
            </a:r>
          </a:p>
        </p:txBody>
      </p:sp>
      <p:sp>
        <p:nvSpPr>
          <p:cNvPr id="8" name="Text Box 11"/>
          <p:cNvSpPr txBox="1">
            <a:spLocks noChangeArrowheads="1"/>
          </p:cNvSpPr>
          <p:nvPr/>
        </p:nvSpPr>
        <p:spPr bwMode="auto">
          <a:xfrm>
            <a:off x="1371600" y="6324600"/>
            <a:ext cx="6903753" cy="461665"/>
          </a:xfrm>
          <a:prstGeom prst="rect">
            <a:avLst/>
          </a:prstGeom>
          <a:noFill/>
          <a:ln w="9525">
            <a:noFill/>
            <a:miter lim="800000"/>
            <a:headEnd/>
            <a:tailEnd/>
          </a:ln>
        </p:spPr>
        <p:txBody>
          <a:bodyPr wrap="none">
            <a:spAutoFit/>
          </a:bodyPr>
          <a:lstStyle/>
          <a:p>
            <a:r>
              <a:rPr lang="en-US" sz="1200" b="0" dirty="0">
                <a:solidFill>
                  <a:schemeClr val="bg1"/>
                </a:solidFill>
                <a:latin typeface="Gill Sans"/>
                <a:cs typeface="Gill Sans"/>
              </a:rPr>
              <a:t>This work is licensed under a Creative Commons Attribution-Noncommercial-Share Alike 3.0 United States</a:t>
            </a:r>
            <a:br>
              <a:rPr lang="en-US" sz="1200" b="0" dirty="0">
                <a:solidFill>
                  <a:schemeClr val="bg1"/>
                </a:solidFill>
                <a:latin typeface="Gill Sans"/>
                <a:cs typeface="Gill Sans"/>
              </a:rPr>
            </a:br>
            <a:r>
              <a:rPr lang="en-US" sz="1200" b="0" dirty="0">
                <a:solidFill>
                  <a:schemeClr val="bg1"/>
                </a:solidFill>
                <a:latin typeface="Gill Sans"/>
                <a:cs typeface="Gill Sans"/>
              </a:rPr>
              <a:t>See http://creativecommons.org/licenses/by-nc-sa/3.0/us/ for details</a:t>
            </a:r>
          </a:p>
        </p:txBody>
      </p:sp>
      <p:sp>
        <p:nvSpPr>
          <p:cNvPr id="10" name="Rectangle 14"/>
          <p:cNvSpPr>
            <a:spLocks noChangeArrowheads="1"/>
          </p:cNvSpPr>
          <p:nvPr/>
        </p:nvSpPr>
        <p:spPr bwMode="auto">
          <a:xfrm>
            <a:off x="0" y="2057400"/>
            <a:ext cx="9144000" cy="457200"/>
          </a:xfrm>
          <a:prstGeom prst="rect">
            <a:avLst/>
          </a:prstGeom>
          <a:noFill/>
          <a:ln w="9525">
            <a:noFill/>
            <a:miter lim="800000"/>
            <a:headEnd/>
            <a:tailEnd/>
          </a:ln>
        </p:spPr>
        <p:txBody>
          <a:bodyPr lIns="91425" tIns="45713" rIns="91425" bIns="45713" anchor="ctr"/>
          <a:lstStyle/>
          <a:p>
            <a:pPr algn="ctr" eaLnBrk="1" hangingPunct="1"/>
            <a:r>
              <a:rPr lang="en-US" sz="2400" b="0" dirty="0">
                <a:solidFill>
                  <a:schemeClr val="bg2"/>
                </a:solidFill>
                <a:latin typeface="Gill Sans"/>
                <a:cs typeface="Gill Sans"/>
              </a:rPr>
              <a:t>CS 431/631 451/651 (Fall 2019)</a:t>
            </a:r>
          </a:p>
        </p:txBody>
      </p:sp>
      <p:sp>
        <p:nvSpPr>
          <p:cNvPr id="12" name="Rectangle 14"/>
          <p:cNvSpPr>
            <a:spLocks noChangeArrowheads="1"/>
          </p:cNvSpPr>
          <p:nvPr/>
        </p:nvSpPr>
        <p:spPr bwMode="auto">
          <a:xfrm>
            <a:off x="76200" y="4572000"/>
            <a:ext cx="8991600" cy="762000"/>
          </a:xfrm>
          <a:prstGeom prst="rect">
            <a:avLst/>
          </a:prstGeom>
          <a:noFill/>
          <a:ln w="9525">
            <a:noFill/>
            <a:miter lim="800000"/>
            <a:headEnd/>
            <a:tailEnd/>
          </a:ln>
        </p:spPr>
        <p:txBody>
          <a:bodyPr lIns="91425" tIns="45713" rIns="91425" bIns="45713" anchor="ctr"/>
          <a:lstStyle/>
          <a:p>
            <a:pPr algn="ctr" eaLnBrk="1" hangingPunct="1"/>
            <a:r>
              <a:rPr lang="en-US" sz="2400" b="0" dirty="0">
                <a:solidFill>
                  <a:schemeClr val="bg2"/>
                </a:solidFill>
                <a:latin typeface="Gill Sans"/>
                <a:cs typeface="Gill Sans"/>
              </a:rPr>
              <a:t>Ali Abedi</a:t>
            </a:r>
          </a:p>
          <a:p>
            <a:pPr algn="ctr" eaLnBrk="1" hangingPunct="1"/>
            <a:endParaRPr lang="en-US" sz="2000" b="0" dirty="0">
              <a:solidFill>
                <a:schemeClr val="bg2"/>
              </a:solidFill>
              <a:latin typeface="Gill Sans"/>
              <a:cs typeface="Gill Sans"/>
            </a:endParaRPr>
          </a:p>
        </p:txBody>
      </p:sp>
      <p:sp>
        <p:nvSpPr>
          <p:cNvPr id="11" name="Rectangle 14"/>
          <p:cNvSpPr>
            <a:spLocks noChangeArrowheads="1"/>
          </p:cNvSpPr>
          <p:nvPr/>
        </p:nvSpPr>
        <p:spPr bwMode="auto">
          <a:xfrm>
            <a:off x="76200" y="3352801"/>
            <a:ext cx="8991600" cy="762000"/>
          </a:xfrm>
          <a:prstGeom prst="rect">
            <a:avLst/>
          </a:prstGeom>
          <a:noFill/>
          <a:ln w="9525">
            <a:noFill/>
            <a:miter lim="800000"/>
            <a:headEnd/>
            <a:tailEnd/>
          </a:ln>
        </p:spPr>
        <p:txBody>
          <a:bodyPr lIns="91425" tIns="45713" rIns="91425" bIns="45713" anchor="ctr"/>
          <a:lstStyle/>
          <a:p>
            <a:pPr algn="ctr" eaLnBrk="1" hangingPunct="1"/>
            <a:endParaRPr lang="en-US" sz="2400" b="0" dirty="0">
              <a:solidFill>
                <a:schemeClr val="bg2"/>
              </a:solidFill>
              <a:latin typeface="Gill Sans"/>
              <a:cs typeface="Gill Sans"/>
            </a:endParaRPr>
          </a:p>
        </p:txBody>
      </p:sp>
      <p:sp>
        <p:nvSpPr>
          <p:cNvPr id="14" name="TextBox 13"/>
          <p:cNvSpPr txBox="1">
            <a:spLocks noChangeArrowheads="1"/>
          </p:cNvSpPr>
          <p:nvPr/>
        </p:nvSpPr>
        <p:spPr bwMode="auto">
          <a:xfrm>
            <a:off x="1371600" y="5943600"/>
            <a:ext cx="7452938" cy="369332"/>
          </a:xfrm>
          <a:prstGeom prst="rect">
            <a:avLst/>
          </a:prstGeom>
          <a:noFill/>
          <a:ln w="9525">
            <a:noFill/>
            <a:miter lim="800000"/>
            <a:headEnd/>
            <a:tailEnd/>
          </a:ln>
        </p:spPr>
        <p:txBody>
          <a:bodyPr wrap="none">
            <a:spAutoFit/>
          </a:bodyPr>
          <a:lstStyle/>
          <a:p>
            <a:r>
              <a:rPr lang="en-US" sz="1800" b="0" dirty="0">
                <a:solidFill>
                  <a:schemeClr val="bg1"/>
                </a:solidFill>
                <a:latin typeface="Gill Sans"/>
                <a:cs typeface="Gill Sans"/>
              </a:rPr>
              <a:t>These slides are available at https://www.student.cs.uwaterloo.ca/~cs451/</a:t>
            </a:r>
          </a:p>
        </p:txBody>
      </p:sp>
      <p:pic>
        <p:nvPicPr>
          <p:cNvPr id="2" name="Picture 1" descr="waterloo_logo.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28360" y="381000"/>
            <a:ext cx="2910840" cy="718498"/>
          </a:xfrm>
          <a:prstGeom prst="rect">
            <a:avLst/>
          </a:prstGeom>
        </p:spPr>
      </p:pic>
    </p:spTree>
    <p:extLst>
      <p:ext uri="{BB962C8B-B14F-4D97-AF65-F5344CB8AC3E}">
        <p14:creationId xmlns:p14="http://schemas.microsoft.com/office/powerpoint/2010/main" val="335599278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Mount_Everest_as_seen_from_Drukair2.jpg"/>
          <p:cNvPicPr>
            <a:picLocks noChangeAspect="1"/>
          </p:cNvPicPr>
          <p:nvPr/>
        </p:nvPicPr>
        <p:blipFill>
          <a:blip r:embed="rId2"/>
          <a:stretch>
            <a:fillRect/>
          </a:stretch>
        </p:blipFill>
        <p:spPr>
          <a:xfrm>
            <a:off x="-1295400" y="-33957"/>
            <a:ext cx="12115800" cy="6910613"/>
          </a:xfrm>
          <a:prstGeom prst="rect">
            <a:avLst/>
          </a:prstGeom>
        </p:spPr>
      </p:pic>
      <p:sp>
        <p:nvSpPr>
          <p:cNvPr id="5" name="TextBox 3"/>
          <p:cNvSpPr txBox="1">
            <a:spLocks noChangeArrowheads="1"/>
          </p:cNvSpPr>
          <p:nvPr/>
        </p:nvSpPr>
        <p:spPr bwMode="auto">
          <a:xfrm>
            <a:off x="0" y="6611938"/>
            <a:ext cx="2362200" cy="246062"/>
          </a:xfrm>
          <a:prstGeom prst="rect">
            <a:avLst/>
          </a:prstGeom>
          <a:noFill/>
          <a:ln w="9525">
            <a:noFill/>
            <a:miter lim="800000"/>
            <a:headEnd/>
            <a:tailEnd/>
          </a:ln>
        </p:spPr>
        <p:txBody>
          <a:bodyPr>
            <a:spAutoFit/>
          </a:bodyPr>
          <a:lstStyle/>
          <a:p>
            <a:r>
              <a:rPr lang="en-US" sz="1000" b="0" dirty="0"/>
              <a:t>Source: Wikipedia (Everest)</a:t>
            </a:r>
          </a:p>
        </p:txBody>
      </p:sp>
      <p:sp>
        <p:nvSpPr>
          <p:cNvPr id="7" name="Title 1"/>
          <p:cNvSpPr txBox="1">
            <a:spLocks/>
          </p:cNvSpPr>
          <p:nvPr/>
        </p:nvSpPr>
        <p:spPr>
          <a:xfrm>
            <a:off x="152400" y="304800"/>
            <a:ext cx="4495800" cy="1028700"/>
          </a:xfrm>
          <a:prstGeom prst="rect">
            <a:avLst/>
          </a:prstGeom>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3200" b="0" i="0" u="none" strike="noStrike" kern="0" cap="none" spc="0" normalizeH="0" baseline="0" noProof="0" dirty="0">
                <a:ln>
                  <a:noFill/>
                </a:ln>
                <a:solidFill>
                  <a:srgbClr val="FF0000"/>
                </a:solidFill>
                <a:effectLst/>
                <a:uLnTx/>
                <a:uFillTx/>
                <a:latin typeface="Gill Sans"/>
                <a:ea typeface="+mj-ea"/>
                <a:cs typeface="Gill Sans"/>
              </a:rPr>
              <a:t>Why big data?</a:t>
            </a:r>
          </a:p>
        </p:txBody>
      </p:sp>
      <p:sp>
        <p:nvSpPr>
          <p:cNvPr id="8" name="Title 1"/>
          <p:cNvSpPr txBox="1">
            <a:spLocks/>
          </p:cNvSpPr>
          <p:nvPr/>
        </p:nvSpPr>
        <p:spPr>
          <a:xfrm>
            <a:off x="4800600" y="304800"/>
            <a:ext cx="3429000" cy="609600"/>
          </a:xfrm>
          <a:prstGeom prst="rect">
            <a:avLst/>
          </a:prstGeom>
        </p:spPr>
        <p:txBody>
          <a:bodyPr/>
          <a:lstStyle/>
          <a:p>
            <a:pPr marL="0" marR="0" lvl="0" indent="0" defTabSz="914400" rtl="0" eaLnBrk="0" fontAlgn="base" latinLnBrk="0" hangingPunct="0">
              <a:lnSpc>
                <a:spcPct val="100000"/>
              </a:lnSpc>
              <a:spcBef>
                <a:spcPct val="0"/>
              </a:spcBef>
              <a:spcAft>
                <a:spcPct val="0"/>
              </a:spcAft>
              <a:buClrTx/>
              <a:buSzTx/>
              <a:buFontTx/>
              <a:buNone/>
              <a:tabLst/>
              <a:defRPr/>
            </a:pPr>
            <a:r>
              <a:rPr kumimoji="0" lang="en-US" sz="3200" b="0" i="0" u="none" strike="noStrike" kern="0" cap="none" spc="0" normalizeH="0" baseline="0" noProof="0" dirty="0">
                <a:ln>
                  <a:noFill/>
                </a:ln>
                <a:effectLst/>
                <a:uLnTx/>
                <a:uFillTx/>
                <a:latin typeface="Gill Sans"/>
                <a:ea typeface="+mj-ea"/>
                <a:cs typeface="Gill Sans"/>
              </a:rPr>
              <a:t>Science</a:t>
            </a:r>
          </a:p>
        </p:txBody>
      </p:sp>
      <p:sp>
        <p:nvSpPr>
          <p:cNvPr id="9" name="Title 1"/>
          <p:cNvSpPr txBox="1">
            <a:spLocks/>
          </p:cNvSpPr>
          <p:nvPr/>
        </p:nvSpPr>
        <p:spPr>
          <a:xfrm>
            <a:off x="4800600" y="762000"/>
            <a:ext cx="3429000" cy="609600"/>
          </a:xfrm>
          <a:prstGeom prst="rect">
            <a:avLst/>
          </a:prstGeom>
        </p:spPr>
        <p:txBody>
          <a:bodyPr/>
          <a:lstStyle/>
          <a:p>
            <a:pPr marL="0" marR="0" lvl="0" indent="0" defTabSz="914400" rtl="0" eaLnBrk="0" fontAlgn="base" latinLnBrk="0" hangingPunct="0">
              <a:lnSpc>
                <a:spcPct val="100000"/>
              </a:lnSpc>
              <a:spcBef>
                <a:spcPct val="0"/>
              </a:spcBef>
              <a:spcAft>
                <a:spcPct val="0"/>
              </a:spcAft>
              <a:buClrTx/>
              <a:buSzTx/>
              <a:buFontTx/>
              <a:buNone/>
              <a:tabLst/>
              <a:defRPr/>
            </a:pPr>
            <a:r>
              <a:rPr kumimoji="0" lang="en-US" sz="3200" b="0" i="0" u="none" strike="noStrike" kern="0" cap="none" spc="0" normalizeH="0" baseline="0" noProof="0" dirty="0">
                <a:ln>
                  <a:noFill/>
                </a:ln>
                <a:effectLst/>
                <a:uLnTx/>
                <a:uFillTx/>
                <a:latin typeface="Gill Sans"/>
                <a:ea typeface="+mj-ea"/>
                <a:cs typeface="Gill Sans"/>
              </a:rPr>
              <a:t>Business</a:t>
            </a:r>
          </a:p>
        </p:txBody>
      </p:sp>
      <p:sp>
        <p:nvSpPr>
          <p:cNvPr id="10" name="Title 1"/>
          <p:cNvSpPr txBox="1">
            <a:spLocks/>
          </p:cNvSpPr>
          <p:nvPr/>
        </p:nvSpPr>
        <p:spPr>
          <a:xfrm>
            <a:off x="4800600" y="1219200"/>
            <a:ext cx="3429000" cy="609600"/>
          </a:xfrm>
          <a:prstGeom prst="rect">
            <a:avLst/>
          </a:prstGeom>
        </p:spPr>
        <p:txBody>
          <a:bodyPr/>
          <a:lstStyle/>
          <a:p>
            <a:pPr marL="0" marR="0" lvl="0" indent="0" defTabSz="914400" rtl="0" eaLnBrk="0" fontAlgn="base" latinLnBrk="0" hangingPunct="0">
              <a:lnSpc>
                <a:spcPct val="100000"/>
              </a:lnSpc>
              <a:spcBef>
                <a:spcPct val="0"/>
              </a:spcBef>
              <a:spcAft>
                <a:spcPct val="0"/>
              </a:spcAft>
              <a:buClrTx/>
              <a:buSzTx/>
              <a:buFontTx/>
              <a:buNone/>
              <a:tabLst/>
              <a:defRPr/>
            </a:pPr>
            <a:r>
              <a:rPr kumimoji="0" lang="en-US" sz="3200" b="0" i="0" u="none" strike="noStrike" kern="0" cap="none" spc="0" normalizeH="0" baseline="0" noProof="0" dirty="0">
                <a:ln>
                  <a:noFill/>
                </a:ln>
                <a:effectLst/>
                <a:uLnTx/>
                <a:uFillTx/>
                <a:latin typeface="Gill Sans"/>
                <a:ea typeface="+mj-ea"/>
                <a:cs typeface="Gill Sans"/>
              </a:rPr>
              <a:t>Society</a:t>
            </a:r>
          </a:p>
        </p:txBody>
      </p:sp>
    </p:spTree>
    <p:extLst>
      <p:ext uri="{BB962C8B-B14F-4D97-AF65-F5344CB8AC3E}">
        <p14:creationId xmlns:p14="http://schemas.microsoft.com/office/powerpoint/2010/main" val="185581147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lhc10.jpg"/>
          <p:cNvPicPr>
            <a:picLocks noChangeAspect="1"/>
          </p:cNvPicPr>
          <p:nvPr/>
        </p:nvPicPr>
        <p:blipFill>
          <a:blip r:embed="rId3"/>
          <a:stretch>
            <a:fillRect/>
          </a:stretch>
        </p:blipFill>
        <p:spPr>
          <a:xfrm>
            <a:off x="-762000" y="-24630"/>
            <a:ext cx="10667999" cy="6907260"/>
          </a:xfrm>
          <a:prstGeom prst="rect">
            <a:avLst/>
          </a:prstGeom>
        </p:spPr>
      </p:pic>
      <p:sp>
        <p:nvSpPr>
          <p:cNvPr id="11" name="Content Placeholder 2"/>
          <p:cNvSpPr txBox="1">
            <a:spLocks/>
          </p:cNvSpPr>
          <p:nvPr/>
        </p:nvSpPr>
        <p:spPr>
          <a:xfrm>
            <a:off x="762000" y="5562600"/>
            <a:ext cx="4343400" cy="838200"/>
          </a:xfrm>
          <a:prstGeom prst="rect">
            <a:avLst/>
          </a:prstGeom>
        </p:spPr>
        <p:txBody>
          <a:bodyPr/>
          <a:lstStyle/>
          <a:p>
            <a:pPr marL="342848" lvl="0" indent="-342848" eaLnBrk="1" hangingPunct="1">
              <a:spcBef>
                <a:spcPct val="25000"/>
              </a:spcBef>
              <a:spcAft>
                <a:spcPct val="25000"/>
              </a:spcAft>
              <a:buClr>
                <a:srgbClr val="5675A9"/>
              </a:buClr>
              <a:buSzPct val="75000"/>
            </a:pPr>
            <a:r>
              <a:rPr lang="en-US" sz="2400" b="0" kern="0" dirty="0">
                <a:solidFill>
                  <a:srgbClr val="FFFFFF"/>
                </a:solidFill>
                <a:latin typeface="Gill Sans"/>
                <a:cs typeface="Gill Sans"/>
              </a:rPr>
              <a:t>Emergence of the 4</a:t>
            </a:r>
            <a:r>
              <a:rPr lang="en-US" sz="2400" b="0" kern="0" baseline="30000" dirty="0">
                <a:solidFill>
                  <a:srgbClr val="FFFFFF"/>
                </a:solidFill>
                <a:latin typeface="Gill Sans"/>
                <a:cs typeface="Gill Sans"/>
              </a:rPr>
              <a:t>th</a:t>
            </a:r>
            <a:r>
              <a:rPr lang="en-US" sz="2400" b="0" kern="0" dirty="0">
                <a:solidFill>
                  <a:srgbClr val="FFFFFF"/>
                </a:solidFill>
                <a:latin typeface="Gill Sans"/>
                <a:cs typeface="Gill Sans"/>
              </a:rPr>
              <a:t> Paradigm</a:t>
            </a:r>
          </a:p>
          <a:p>
            <a:pPr marL="342848" lvl="0" indent="-342848" eaLnBrk="1" hangingPunct="1">
              <a:spcBef>
                <a:spcPct val="25000"/>
              </a:spcBef>
              <a:spcAft>
                <a:spcPct val="25000"/>
              </a:spcAft>
              <a:buClr>
                <a:srgbClr val="5675A9"/>
              </a:buClr>
              <a:buSzPct val="75000"/>
            </a:pPr>
            <a:r>
              <a:rPr kumimoji="0" lang="en-US" sz="2400" b="0" i="0" u="none" strike="noStrike" kern="0" cap="none" spc="0" normalizeH="0" baseline="0" noProof="0" dirty="0">
                <a:ln>
                  <a:noFill/>
                </a:ln>
                <a:solidFill>
                  <a:srgbClr val="FFFFFF"/>
                </a:solidFill>
                <a:effectLst/>
                <a:uLnTx/>
                <a:uFillTx/>
                <a:latin typeface="Gill Sans"/>
                <a:cs typeface="Gill Sans"/>
              </a:rPr>
              <a:t>Data-intensive</a:t>
            </a:r>
            <a:r>
              <a:rPr kumimoji="0" lang="en-US" sz="2400" b="0" i="0" u="none" strike="noStrike" kern="0" cap="none" spc="0" normalizeH="0" noProof="0" dirty="0">
                <a:ln>
                  <a:noFill/>
                </a:ln>
                <a:solidFill>
                  <a:srgbClr val="FFFFFF"/>
                </a:solidFill>
                <a:effectLst/>
                <a:uLnTx/>
                <a:uFillTx/>
                <a:latin typeface="Gill Sans"/>
                <a:cs typeface="Gill Sans"/>
              </a:rPr>
              <a:t> e-Science</a:t>
            </a:r>
            <a:endParaRPr kumimoji="0" lang="en-US" sz="2400" b="0" i="0" u="none" strike="noStrike" kern="0" cap="none" spc="0" normalizeH="0" baseline="0" noProof="0" dirty="0">
              <a:ln>
                <a:noFill/>
              </a:ln>
              <a:solidFill>
                <a:srgbClr val="FFFFFF"/>
              </a:solidFill>
              <a:effectLst/>
              <a:uLnTx/>
              <a:uFillTx/>
              <a:latin typeface="Gill Sans"/>
              <a:cs typeface="Gill Sans"/>
            </a:endParaRPr>
          </a:p>
        </p:txBody>
      </p:sp>
      <p:sp>
        <p:nvSpPr>
          <p:cNvPr id="10" name="TextBox 9"/>
          <p:cNvSpPr txBox="1">
            <a:spLocks noChangeArrowheads="1"/>
          </p:cNvSpPr>
          <p:nvPr/>
        </p:nvSpPr>
        <p:spPr bwMode="auto">
          <a:xfrm>
            <a:off x="6781800" y="6611938"/>
            <a:ext cx="2362200" cy="246062"/>
          </a:xfrm>
          <a:prstGeom prst="rect">
            <a:avLst/>
          </a:prstGeom>
          <a:noFill/>
          <a:ln w="9525">
            <a:noFill/>
            <a:miter lim="800000"/>
            <a:headEnd/>
            <a:tailEnd/>
          </a:ln>
        </p:spPr>
        <p:txBody>
          <a:bodyPr>
            <a:spAutoFit/>
          </a:bodyPr>
          <a:lstStyle/>
          <a:p>
            <a:pPr algn="r"/>
            <a:r>
              <a:rPr lang="en-US" sz="1000" b="0" dirty="0" err="1"/>
              <a:t>Maximilien</a:t>
            </a:r>
            <a:r>
              <a:rPr lang="en-US" sz="1000" b="0" dirty="0"/>
              <a:t> Brice, © CERN</a:t>
            </a:r>
          </a:p>
        </p:txBody>
      </p:sp>
      <p:sp>
        <p:nvSpPr>
          <p:cNvPr id="7" name="Title 1"/>
          <p:cNvSpPr txBox="1">
            <a:spLocks/>
          </p:cNvSpPr>
          <p:nvPr/>
        </p:nvSpPr>
        <p:spPr>
          <a:xfrm>
            <a:off x="381000" y="4876800"/>
            <a:ext cx="3886200" cy="685800"/>
          </a:xfrm>
          <a:prstGeom prst="rect">
            <a:avLst/>
          </a:prstGeom>
        </p:spPr>
        <p:txBody>
          <a:bodyPr/>
          <a:lstStyle/>
          <a:p>
            <a:pPr marL="0" marR="0" lvl="0" indent="0"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0" cap="none" spc="0" normalizeH="0" baseline="0" noProof="0" dirty="0">
                <a:ln>
                  <a:noFill/>
                </a:ln>
                <a:solidFill>
                  <a:srgbClr val="FFFFFF"/>
                </a:solidFill>
                <a:effectLst/>
                <a:uLnTx/>
                <a:uFillTx/>
                <a:latin typeface="Gill Sans"/>
                <a:ea typeface="+mj-ea"/>
                <a:cs typeface="Gill Sans"/>
              </a:rPr>
              <a:t>Science</a:t>
            </a:r>
          </a:p>
        </p:txBody>
      </p:sp>
    </p:spTree>
    <p:extLst>
      <p:ext uri="{BB962C8B-B14F-4D97-AF65-F5344CB8AC3E}">
        <p14:creationId xmlns:p14="http://schemas.microsoft.com/office/powerpoint/2010/main" val="207779403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lhc26.jpg"/>
          <p:cNvPicPr>
            <a:picLocks noChangeAspect="1"/>
          </p:cNvPicPr>
          <p:nvPr/>
        </p:nvPicPr>
        <p:blipFill>
          <a:blip r:embed="rId2" cstate="print"/>
          <a:srcRect/>
          <a:stretch>
            <a:fillRect/>
          </a:stretch>
        </p:blipFill>
        <p:spPr bwMode="auto">
          <a:xfrm>
            <a:off x="-783488" y="-1"/>
            <a:ext cx="10710977" cy="6858001"/>
          </a:xfrm>
          <a:prstGeom prst="rect">
            <a:avLst/>
          </a:prstGeom>
          <a:noFill/>
          <a:ln w="9525">
            <a:noFill/>
            <a:miter lim="800000"/>
            <a:headEnd/>
            <a:tailEnd/>
          </a:ln>
        </p:spPr>
      </p:pic>
      <p:sp>
        <p:nvSpPr>
          <p:cNvPr id="5" name="TextBox 4"/>
          <p:cNvSpPr txBox="1">
            <a:spLocks noChangeArrowheads="1"/>
          </p:cNvSpPr>
          <p:nvPr/>
        </p:nvSpPr>
        <p:spPr bwMode="auto">
          <a:xfrm>
            <a:off x="0" y="6611938"/>
            <a:ext cx="2362200" cy="246062"/>
          </a:xfrm>
          <a:prstGeom prst="rect">
            <a:avLst/>
          </a:prstGeom>
          <a:noFill/>
          <a:ln w="9525">
            <a:noFill/>
            <a:miter lim="800000"/>
            <a:headEnd/>
            <a:tailEnd/>
          </a:ln>
        </p:spPr>
        <p:txBody>
          <a:bodyPr>
            <a:spAutoFit/>
          </a:bodyPr>
          <a:lstStyle/>
          <a:p>
            <a:r>
              <a:rPr lang="en-US" sz="1000" b="0" dirty="0" err="1">
                <a:solidFill>
                  <a:srgbClr val="FFFFFF"/>
                </a:solidFill>
              </a:rPr>
              <a:t>Maximilien</a:t>
            </a:r>
            <a:r>
              <a:rPr lang="en-US" sz="1000" b="0" dirty="0">
                <a:solidFill>
                  <a:srgbClr val="FFFFFF"/>
                </a:solidFill>
              </a:rPr>
              <a:t> Brice, © CERN</a:t>
            </a:r>
          </a:p>
        </p:txBody>
      </p:sp>
    </p:spTree>
    <p:extLst>
      <p:ext uri="{BB962C8B-B14F-4D97-AF65-F5344CB8AC3E}">
        <p14:creationId xmlns:p14="http://schemas.microsoft.com/office/powerpoint/2010/main" val="396758106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3" descr="lhc1.jpg"/>
          <p:cNvPicPr>
            <a:picLocks noChangeAspect="1"/>
          </p:cNvPicPr>
          <p:nvPr/>
        </p:nvPicPr>
        <p:blipFill>
          <a:blip r:embed="rId2" cstate="print"/>
          <a:srcRect/>
          <a:stretch>
            <a:fillRect/>
          </a:stretch>
        </p:blipFill>
        <p:spPr bwMode="auto">
          <a:xfrm>
            <a:off x="-976045" y="0"/>
            <a:ext cx="11110645" cy="6866996"/>
          </a:xfrm>
          <a:prstGeom prst="rect">
            <a:avLst/>
          </a:prstGeom>
          <a:noFill/>
          <a:ln w="9525">
            <a:noFill/>
            <a:miter lim="800000"/>
            <a:headEnd/>
            <a:tailEnd/>
          </a:ln>
        </p:spPr>
      </p:pic>
      <p:sp>
        <p:nvSpPr>
          <p:cNvPr id="4" name="TextBox 3"/>
          <p:cNvSpPr txBox="1">
            <a:spLocks noChangeArrowheads="1"/>
          </p:cNvSpPr>
          <p:nvPr/>
        </p:nvSpPr>
        <p:spPr bwMode="auto">
          <a:xfrm>
            <a:off x="0" y="6611938"/>
            <a:ext cx="2362200" cy="246062"/>
          </a:xfrm>
          <a:prstGeom prst="rect">
            <a:avLst/>
          </a:prstGeom>
          <a:noFill/>
          <a:ln w="9525">
            <a:noFill/>
            <a:miter lim="800000"/>
            <a:headEnd/>
            <a:tailEnd/>
          </a:ln>
        </p:spPr>
        <p:txBody>
          <a:bodyPr>
            <a:spAutoFit/>
          </a:bodyPr>
          <a:lstStyle/>
          <a:p>
            <a:r>
              <a:rPr lang="en-US" sz="1000" b="0" dirty="0" err="1">
                <a:solidFill>
                  <a:srgbClr val="FFFFFF"/>
                </a:solidFill>
              </a:rPr>
              <a:t>Maximilien</a:t>
            </a:r>
            <a:r>
              <a:rPr lang="en-US" sz="1000" b="0" dirty="0">
                <a:solidFill>
                  <a:srgbClr val="FFFFFF"/>
                </a:solidFill>
              </a:rPr>
              <a:t> Brice, © CERN</a:t>
            </a:r>
          </a:p>
        </p:txBody>
      </p:sp>
    </p:spTree>
    <p:extLst>
      <p:ext uri="{BB962C8B-B14F-4D97-AF65-F5344CB8AC3E}">
        <p14:creationId xmlns:p14="http://schemas.microsoft.com/office/powerpoint/2010/main" val="107568882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28600"/>
            <a:ext cx="9144000" cy="6386119"/>
          </a:xfrm>
          <a:prstGeom prst="rect">
            <a:avLst/>
          </a:prstGeom>
        </p:spPr>
      </p:pic>
    </p:spTree>
    <p:extLst>
      <p:ext uri="{BB962C8B-B14F-4D97-AF65-F5344CB8AC3E}">
        <p14:creationId xmlns:p14="http://schemas.microsoft.com/office/powerpoint/2010/main" val="2054442601"/>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3"/>
          <p:cNvSpPr txBox="1">
            <a:spLocks noChangeArrowheads="1"/>
          </p:cNvSpPr>
          <p:nvPr/>
        </p:nvSpPr>
        <p:spPr bwMode="auto">
          <a:xfrm>
            <a:off x="0" y="6611938"/>
            <a:ext cx="2743200" cy="246221"/>
          </a:xfrm>
          <a:prstGeom prst="rect">
            <a:avLst/>
          </a:prstGeom>
          <a:noFill/>
          <a:ln w="9525">
            <a:noFill/>
            <a:miter lim="800000"/>
            <a:headEnd/>
            <a:tailEnd/>
          </a:ln>
        </p:spPr>
        <p:txBody>
          <a:bodyPr wrap="square">
            <a:spAutoFit/>
          </a:bodyPr>
          <a:lstStyle/>
          <a:p>
            <a:r>
              <a:rPr lang="en-US" sz="1000" b="0" dirty="0">
                <a:solidFill>
                  <a:schemeClr val="bg1"/>
                </a:solidFill>
              </a:rPr>
              <a:t>Source: Wikipedia (DNA)</a:t>
            </a:r>
          </a:p>
        </p:txBody>
      </p:sp>
      <p:pic>
        <p:nvPicPr>
          <p:cNvPr id="7" name="Picture 6" descr="Benzopyrene_DNA_adduct_1JDG.png"/>
          <p:cNvPicPr>
            <a:picLocks noChangeAspect="1"/>
          </p:cNvPicPr>
          <p:nvPr/>
        </p:nvPicPr>
        <p:blipFill>
          <a:blip r:embed="rId2" cstate="print"/>
          <a:stretch>
            <a:fillRect/>
          </a:stretch>
        </p:blipFill>
        <p:spPr>
          <a:xfrm>
            <a:off x="2095500" y="0"/>
            <a:ext cx="4953000" cy="6858000"/>
          </a:xfrm>
          <a:prstGeom prst="rect">
            <a:avLst/>
          </a:prstGeom>
        </p:spPr>
      </p:pic>
    </p:spTree>
    <p:extLst>
      <p:ext uri="{BB962C8B-B14F-4D97-AF65-F5344CB8AC3E}">
        <p14:creationId xmlns:p14="http://schemas.microsoft.com/office/powerpoint/2010/main" val="2838218737"/>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descr="Benzopyrene_DNA_adduct_1JDG.png"/>
          <p:cNvPicPr>
            <a:picLocks noChangeAspect="1"/>
          </p:cNvPicPr>
          <p:nvPr/>
        </p:nvPicPr>
        <p:blipFill>
          <a:blip r:embed="rId3" cstate="print"/>
          <a:stretch>
            <a:fillRect/>
          </a:stretch>
        </p:blipFill>
        <p:spPr>
          <a:xfrm>
            <a:off x="152400" y="1676400"/>
            <a:ext cx="1871133" cy="2590800"/>
          </a:xfrm>
          <a:prstGeom prst="rect">
            <a:avLst/>
          </a:prstGeom>
        </p:spPr>
      </p:pic>
      <p:pic>
        <p:nvPicPr>
          <p:cNvPr id="3" name="Picture 8" descr="enlrg-figure3"/>
          <p:cNvPicPr>
            <a:picLocks noChangeAspect="1" noChangeArrowheads="1"/>
          </p:cNvPicPr>
          <p:nvPr/>
        </p:nvPicPr>
        <p:blipFill>
          <a:blip r:embed="rId4" cstate="print"/>
          <a:srcRect/>
          <a:stretch>
            <a:fillRect/>
          </a:stretch>
        </p:blipFill>
        <p:spPr bwMode="auto">
          <a:xfrm>
            <a:off x="2921000" y="2057400"/>
            <a:ext cx="2146300" cy="1676400"/>
          </a:xfrm>
          <a:prstGeom prst="rect">
            <a:avLst/>
          </a:prstGeom>
          <a:noFill/>
          <a:ln w="9525">
            <a:noFill/>
            <a:miter lim="800000"/>
            <a:headEnd/>
            <a:tailEnd/>
          </a:ln>
          <a:effectLst>
            <a:outerShdw dist="38100" dir="2700000" algn="br" rotWithShape="0">
              <a:srgbClr val="808080">
                <a:alpha val="42999"/>
              </a:srgbClr>
            </a:outerShdw>
          </a:effectLst>
        </p:spPr>
      </p:pic>
      <p:sp>
        <p:nvSpPr>
          <p:cNvPr id="5" name="Right Arrow 4"/>
          <p:cNvSpPr>
            <a:spLocks noChangeArrowheads="1"/>
          </p:cNvSpPr>
          <p:nvPr/>
        </p:nvSpPr>
        <p:spPr bwMode="auto">
          <a:xfrm>
            <a:off x="2147888" y="2620963"/>
            <a:ext cx="595312" cy="593725"/>
          </a:xfrm>
          <a:prstGeom prst="rightArrow">
            <a:avLst>
              <a:gd name="adj1" fmla="val 50000"/>
              <a:gd name="adj2" fmla="val 50134"/>
            </a:avLst>
          </a:prstGeom>
          <a:ln>
            <a:headEnd/>
            <a:tailEnd/>
          </a:ln>
        </p:spPr>
        <p:style>
          <a:lnRef idx="0">
            <a:schemeClr val="accent2"/>
          </a:lnRef>
          <a:fillRef idx="3">
            <a:schemeClr val="accent2"/>
          </a:fillRef>
          <a:effectRef idx="3">
            <a:schemeClr val="accent2"/>
          </a:effectRef>
          <a:fontRef idx="minor">
            <a:schemeClr val="lt1"/>
          </a:fontRef>
        </p:style>
        <p:txBody>
          <a:bodyPr/>
          <a:lstStyle/>
          <a:p>
            <a:endParaRPr lang="en-US">
              <a:latin typeface="Gill Sans"/>
              <a:cs typeface="Gill Sans"/>
            </a:endParaRPr>
          </a:p>
        </p:txBody>
      </p:sp>
      <p:sp>
        <p:nvSpPr>
          <p:cNvPr id="6" name="TextBox 5"/>
          <p:cNvSpPr txBox="1"/>
          <p:nvPr/>
        </p:nvSpPr>
        <p:spPr>
          <a:xfrm>
            <a:off x="6030913" y="1600200"/>
            <a:ext cx="2408288" cy="261610"/>
          </a:xfrm>
          <a:prstGeom prst="rect">
            <a:avLst/>
          </a:prstGeom>
          <a:noFill/>
        </p:spPr>
        <p:txBody>
          <a:bodyPr wrap="none">
            <a:spAutoFit/>
          </a:bodyPr>
          <a:lstStyle/>
          <a:p>
            <a:r>
              <a:rPr lang="en-US" sz="1100">
                <a:solidFill>
                  <a:srgbClr val="008000"/>
                </a:solidFill>
                <a:latin typeface="Gill Sans"/>
                <a:cs typeface="Gill Sans"/>
              </a:rPr>
              <a:t>G</a:t>
            </a:r>
            <a:r>
              <a:rPr lang="en-US" sz="1100">
                <a:solidFill>
                  <a:srgbClr val="FF0000"/>
                </a:solidFill>
                <a:latin typeface="Gill Sans"/>
                <a:cs typeface="Gill Sans"/>
              </a:rPr>
              <a:t>A</a:t>
            </a:r>
            <a:r>
              <a:rPr lang="en-US" sz="1100">
                <a:solidFill>
                  <a:srgbClr val="FF6600"/>
                </a:solidFill>
                <a:latin typeface="Gill Sans"/>
                <a:cs typeface="Gill Sans"/>
              </a:rPr>
              <a:t>T</a:t>
            </a:r>
            <a:r>
              <a:rPr lang="en-US" sz="1100">
                <a:solidFill>
                  <a:srgbClr val="008000"/>
                </a:solidFill>
                <a:latin typeface="Gill Sans"/>
                <a:cs typeface="Gill Sans"/>
              </a:rPr>
              <a:t>G</a:t>
            </a:r>
            <a:r>
              <a:rPr lang="en-US" sz="1100">
                <a:solidFill>
                  <a:srgbClr val="0D0DFF"/>
                </a:solidFill>
                <a:latin typeface="Gill Sans"/>
                <a:cs typeface="Gill Sans"/>
              </a:rPr>
              <a:t>C</a:t>
            </a:r>
            <a:r>
              <a:rPr lang="en-US" sz="1100">
                <a:solidFill>
                  <a:srgbClr val="FF6600"/>
                </a:solidFill>
                <a:latin typeface="Gill Sans"/>
                <a:cs typeface="Gill Sans"/>
              </a:rPr>
              <a:t>TT</a:t>
            </a:r>
            <a:r>
              <a:rPr lang="en-US" sz="1100">
                <a:solidFill>
                  <a:srgbClr val="FF0000"/>
                </a:solidFill>
                <a:latin typeface="Gill Sans"/>
                <a:cs typeface="Gill Sans"/>
              </a:rPr>
              <a:t>A</a:t>
            </a:r>
            <a:r>
              <a:rPr lang="en-US" sz="1100">
                <a:solidFill>
                  <a:srgbClr val="0D0DFF"/>
                </a:solidFill>
                <a:latin typeface="Gill Sans"/>
                <a:cs typeface="Gill Sans"/>
              </a:rPr>
              <a:t>C</a:t>
            </a:r>
            <a:r>
              <a:rPr lang="en-US" sz="1100">
                <a:solidFill>
                  <a:srgbClr val="FF6600"/>
                </a:solidFill>
                <a:latin typeface="Gill Sans"/>
                <a:cs typeface="Gill Sans"/>
              </a:rPr>
              <a:t>T</a:t>
            </a:r>
            <a:r>
              <a:rPr lang="en-US" sz="1100">
                <a:solidFill>
                  <a:srgbClr val="FF0000"/>
                </a:solidFill>
                <a:latin typeface="Gill Sans"/>
                <a:cs typeface="Gill Sans"/>
              </a:rPr>
              <a:t>A</a:t>
            </a:r>
            <a:r>
              <a:rPr lang="en-US" sz="1100">
                <a:solidFill>
                  <a:srgbClr val="FF6600"/>
                </a:solidFill>
                <a:latin typeface="Gill Sans"/>
                <a:cs typeface="Gill Sans"/>
              </a:rPr>
              <a:t>T</a:t>
            </a:r>
            <a:r>
              <a:rPr lang="en-US" sz="1100">
                <a:solidFill>
                  <a:srgbClr val="008000"/>
                </a:solidFill>
                <a:latin typeface="Gill Sans"/>
                <a:cs typeface="Gill Sans"/>
              </a:rPr>
              <a:t>G</a:t>
            </a:r>
            <a:r>
              <a:rPr lang="en-US" sz="1100">
                <a:solidFill>
                  <a:srgbClr val="0D0DFF"/>
                </a:solidFill>
                <a:latin typeface="Gill Sans"/>
                <a:cs typeface="Gill Sans"/>
              </a:rPr>
              <a:t>C</a:t>
            </a:r>
            <a:r>
              <a:rPr lang="en-US" sz="1100">
                <a:solidFill>
                  <a:srgbClr val="008000"/>
                </a:solidFill>
                <a:latin typeface="Gill Sans"/>
                <a:cs typeface="Gill Sans"/>
              </a:rPr>
              <a:t>GGG</a:t>
            </a:r>
            <a:r>
              <a:rPr lang="en-US" sz="1100">
                <a:solidFill>
                  <a:srgbClr val="0D0DFF"/>
                </a:solidFill>
                <a:latin typeface="Gill Sans"/>
                <a:cs typeface="Gill Sans"/>
              </a:rPr>
              <a:t>CCCC</a:t>
            </a:r>
            <a:endParaRPr lang="en-US" sz="1100">
              <a:solidFill>
                <a:srgbClr val="FF6600"/>
              </a:solidFill>
              <a:latin typeface="Gill Sans"/>
              <a:cs typeface="Gill Sans"/>
            </a:endParaRPr>
          </a:p>
        </p:txBody>
      </p:sp>
      <p:sp>
        <p:nvSpPr>
          <p:cNvPr id="7" name="TextBox 6"/>
          <p:cNvSpPr txBox="1"/>
          <p:nvPr/>
        </p:nvSpPr>
        <p:spPr>
          <a:xfrm>
            <a:off x="6107113" y="1795463"/>
            <a:ext cx="2295257" cy="261610"/>
          </a:xfrm>
          <a:prstGeom prst="rect">
            <a:avLst/>
          </a:prstGeom>
          <a:noFill/>
        </p:spPr>
        <p:txBody>
          <a:bodyPr wrap="none">
            <a:spAutoFit/>
          </a:bodyPr>
          <a:lstStyle/>
          <a:p>
            <a:r>
              <a:rPr lang="en-US" sz="1100">
                <a:solidFill>
                  <a:srgbClr val="0D0DFF"/>
                </a:solidFill>
                <a:latin typeface="Gill Sans"/>
                <a:cs typeface="Gill Sans"/>
              </a:rPr>
              <a:t>C</a:t>
            </a:r>
            <a:r>
              <a:rPr lang="en-US" sz="1100">
                <a:solidFill>
                  <a:srgbClr val="008000"/>
                </a:solidFill>
                <a:latin typeface="Gill Sans"/>
                <a:cs typeface="Gill Sans"/>
              </a:rPr>
              <a:t>GG</a:t>
            </a:r>
            <a:r>
              <a:rPr lang="en-US" sz="1100">
                <a:solidFill>
                  <a:srgbClr val="FF6600"/>
                </a:solidFill>
                <a:latin typeface="Gill Sans"/>
                <a:cs typeface="Gill Sans"/>
              </a:rPr>
              <a:t>T</a:t>
            </a:r>
            <a:r>
              <a:rPr lang="en-US" sz="1100">
                <a:solidFill>
                  <a:srgbClr val="0D0DFF"/>
                </a:solidFill>
                <a:latin typeface="Gill Sans"/>
                <a:cs typeface="Gill Sans"/>
              </a:rPr>
              <a:t>C</a:t>
            </a:r>
            <a:r>
              <a:rPr lang="en-US" sz="1100">
                <a:solidFill>
                  <a:srgbClr val="FF6600"/>
                </a:solidFill>
                <a:latin typeface="Gill Sans"/>
                <a:cs typeface="Gill Sans"/>
              </a:rPr>
              <a:t>T</a:t>
            </a:r>
            <a:r>
              <a:rPr lang="en-US" sz="1100">
                <a:solidFill>
                  <a:srgbClr val="FF0000"/>
                </a:solidFill>
                <a:latin typeface="Gill Sans"/>
                <a:cs typeface="Gill Sans"/>
              </a:rPr>
              <a:t>AA</a:t>
            </a:r>
            <a:r>
              <a:rPr lang="en-US" sz="1100">
                <a:solidFill>
                  <a:srgbClr val="FF6600"/>
                </a:solidFill>
                <a:latin typeface="Gill Sans"/>
                <a:cs typeface="Gill Sans"/>
              </a:rPr>
              <a:t>T</a:t>
            </a:r>
            <a:r>
              <a:rPr lang="en-US" sz="1100">
                <a:solidFill>
                  <a:srgbClr val="008000"/>
                </a:solidFill>
                <a:latin typeface="Gill Sans"/>
                <a:cs typeface="Gill Sans"/>
              </a:rPr>
              <a:t>G</a:t>
            </a:r>
            <a:r>
              <a:rPr lang="en-US" sz="1100">
                <a:solidFill>
                  <a:srgbClr val="0D0DFF"/>
                </a:solidFill>
                <a:latin typeface="Gill Sans"/>
                <a:cs typeface="Gill Sans"/>
              </a:rPr>
              <a:t>C</a:t>
            </a:r>
            <a:r>
              <a:rPr lang="en-US" sz="1100">
                <a:solidFill>
                  <a:srgbClr val="FF6600"/>
                </a:solidFill>
                <a:latin typeface="Gill Sans"/>
                <a:cs typeface="Gill Sans"/>
              </a:rPr>
              <a:t>TT</a:t>
            </a:r>
            <a:r>
              <a:rPr lang="en-US" sz="1100">
                <a:solidFill>
                  <a:srgbClr val="FF0000"/>
                </a:solidFill>
                <a:latin typeface="Gill Sans"/>
                <a:cs typeface="Gill Sans"/>
              </a:rPr>
              <a:t>A</a:t>
            </a:r>
            <a:r>
              <a:rPr lang="en-US" sz="1100">
                <a:solidFill>
                  <a:srgbClr val="0D0DFF"/>
                </a:solidFill>
                <a:latin typeface="Gill Sans"/>
                <a:cs typeface="Gill Sans"/>
              </a:rPr>
              <a:t>C</a:t>
            </a:r>
            <a:r>
              <a:rPr lang="en-US" sz="1100">
                <a:solidFill>
                  <a:srgbClr val="FF6600"/>
                </a:solidFill>
                <a:latin typeface="Gill Sans"/>
                <a:cs typeface="Gill Sans"/>
              </a:rPr>
              <a:t>T</a:t>
            </a:r>
            <a:r>
              <a:rPr lang="en-US" sz="1100">
                <a:solidFill>
                  <a:srgbClr val="FF0000"/>
                </a:solidFill>
                <a:latin typeface="Gill Sans"/>
                <a:cs typeface="Gill Sans"/>
              </a:rPr>
              <a:t>A</a:t>
            </a:r>
            <a:r>
              <a:rPr lang="en-US" sz="1100">
                <a:solidFill>
                  <a:srgbClr val="FF6600"/>
                </a:solidFill>
                <a:latin typeface="Gill Sans"/>
                <a:cs typeface="Gill Sans"/>
              </a:rPr>
              <a:t>T</a:t>
            </a:r>
            <a:r>
              <a:rPr lang="en-US" sz="1100">
                <a:solidFill>
                  <a:srgbClr val="008000"/>
                </a:solidFill>
                <a:latin typeface="Gill Sans"/>
                <a:cs typeface="Gill Sans"/>
              </a:rPr>
              <a:t>G</a:t>
            </a:r>
            <a:r>
              <a:rPr lang="en-US" sz="1100">
                <a:solidFill>
                  <a:srgbClr val="0D0DFF"/>
                </a:solidFill>
                <a:latin typeface="Gill Sans"/>
                <a:cs typeface="Gill Sans"/>
              </a:rPr>
              <a:t>C</a:t>
            </a:r>
            <a:endParaRPr lang="en-US" sz="1100">
              <a:solidFill>
                <a:srgbClr val="FF6600"/>
              </a:solidFill>
              <a:latin typeface="Gill Sans"/>
              <a:cs typeface="Gill Sans"/>
            </a:endParaRPr>
          </a:p>
        </p:txBody>
      </p:sp>
      <p:sp>
        <p:nvSpPr>
          <p:cNvPr id="8" name="TextBox 7"/>
          <p:cNvSpPr txBox="1"/>
          <p:nvPr/>
        </p:nvSpPr>
        <p:spPr>
          <a:xfrm>
            <a:off x="6027738" y="2024063"/>
            <a:ext cx="2308620" cy="261610"/>
          </a:xfrm>
          <a:prstGeom prst="rect">
            <a:avLst/>
          </a:prstGeom>
          <a:noFill/>
        </p:spPr>
        <p:txBody>
          <a:bodyPr wrap="none">
            <a:spAutoFit/>
          </a:bodyPr>
          <a:lstStyle/>
          <a:p>
            <a:r>
              <a:rPr lang="en-US" sz="1100">
                <a:solidFill>
                  <a:srgbClr val="008000"/>
                </a:solidFill>
                <a:latin typeface="Gill Sans"/>
                <a:cs typeface="Gill Sans"/>
              </a:rPr>
              <a:t>G</a:t>
            </a:r>
            <a:r>
              <a:rPr lang="en-US" sz="1100">
                <a:solidFill>
                  <a:srgbClr val="0D0DFF"/>
                </a:solidFill>
                <a:latin typeface="Gill Sans"/>
                <a:cs typeface="Gill Sans"/>
              </a:rPr>
              <a:t>C</a:t>
            </a:r>
            <a:r>
              <a:rPr lang="en-US" sz="1100">
                <a:solidFill>
                  <a:srgbClr val="FF6600"/>
                </a:solidFill>
                <a:latin typeface="Gill Sans"/>
                <a:cs typeface="Gill Sans"/>
              </a:rPr>
              <a:t>TT</a:t>
            </a:r>
            <a:r>
              <a:rPr lang="en-US" sz="1100">
                <a:solidFill>
                  <a:srgbClr val="FF0000"/>
                </a:solidFill>
                <a:latin typeface="Gill Sans"/>
                <a:cs typeface="Gill Sans"/>
              </a:rPr>
              <a:t>A</a:t>
            </a:r>
            <a:r>
              <a:rPr lang="en-US" sz="1100">
                <a:solidFill>
                  <a:srgbClr val="0D0DFF"/>
                </a:solidFill>
                <a:latin typeface="Gill Sans"/>
                <a:cs typeface="Gill Sans"/>
              </a:rPr>
              <a:t>C</a:t>
            </a:r>
            <a:r>
              <a:rPr lang="en-US" sz="1100">
                <a:solidFill>
                  <a:srgbClr val="FF6600"/>
                </a:solidFill>
                <a:latin typeface="Gill Sans"/>
                <a:cs typeface="Gill Sans"/>
              </a:rPr>
              <a:t>T</a:t>
            </a:r>
            <a:r>
              <a:rPr lang="en-US" sz="1100">
                <a:solidFill>
                  <a:srgbClr val="FF0000"/>
                </a:solidFill>
                <a:latin typeface="Gill Sans"/>
                <a:cs typeface="Gill Sans"/>
              </a:rPr>
              <a:t>A</a:t>
            </a:r>
            <a:r>
              <a:rPr lang="en-US" sz="1100">
                <a:solidFill>
                  <a:srgbClr val="FF6600"/>
                </a:solidFill>
                <a:latin typeface="Gill Sans"/>
                <a:cs typeface="Gill Sans"/>
              </a:rPr>
              <a:t>T</a:t>
            </a:r>
            <a:r>
              <a:rPr lang="en-US" sz="1100">
                <a:solidFill>
                  <a:srgbClr val="008000"/>
                </a:solidFill>
                <a:latin typeface="Gill Sans"/>
                <a:cs typeface="Gill Sans"/>
              </a:rPr>
              <a:t>G</a:t>
            </a:r>
            <a:r>
              <a:rPr lang="en-US" sz="1100">
                <a:solidFill>
                  <a:srgbClr val="0D0DFF"/>
                </a:solidFill>
                <a:latin typeface="Gill Sans"/>
                <a:cs typeface="Gill Sans"/>
              </a:rPr>
              <a:t>C</a:t>
            </a:r>
            <a:r>
              <a:rPr lang="en-US" sz="1100">
                <a:solidFill>
                  <a:srgbClr val="008000"/>
                </a:solidFill>
                <a:latin typeface="Gill Sans"/>
                <a:cs typeface="Gill Sans"/>
              </a:rPr>
              <a:t>GGG</a:t>
            </a:r>
            <a:r>
              <a:rPr lang="en-US" sz="1100">
                <a:solidFill>
                  <a:srgbClr val="0D0DFF"/>
                </a:solidFill>
                <a:latin typeface="Gill Sans"/>
                <a:cs typeface="Gill Sans"/>
              </a:rPr>
              <a:t>CCCC</a:t>
            </a:r>
            <a:r>
              <a:rPr lang="en-US" sz="1100">
                <a:solidFill>
                  <a:srgbClr val="FF6600"/>
                </a:solidFill>
                <a:latin typeface="Gill Sans"/>
                <a:cs typeface="Gill Sans"/>
              </a:rPr>
              <a:t>TT</a:t>
            </a:r>
          </a:p>
        </p:txBody>
      </p:sp>
      <p:sp>
        <p:nvSpPr>
          <p:cNvPr id="9" name="TextBox 8"/>
          <p:cNvSpPr txBox="1"/>
          <p:nvPr/>
        </p:nvSpPr>
        <p:spPr>
          <a:xfrm>
            <a:off x="5802313" y="2209800"/>
            <a:ext cx="2629803" cy="261610"/>
          </a:xfrm>
          <a:prstGeom prst="rect">
            <a:avLst/>
          </a:prstGeom>
          <a:noFill/>
        </p:spPr>
        <p:txBody>
          <a:bodyPr wrap="none">
            <a:spAutoFit/>
          </a:bodyPr>
          <a:lstStyle/>
          <a:p>
            <a:r>
              <a:rPr lang="en-US" sz="1100">
                <a:solidFill>
                  <a:srgbClr val="FF0000"/>
                </a:solidFill>
                <a:latin typeface="Gill Sans"/>
                <a:cs typeface="Gill Sans"/>
              </a:rPr>
              <a:t>AA</a:t>
            </a:r>
            <a:r>
              <a:rPr lang="en-US" sz="1100">
                <a:solidFill>
                  <a:srgbClr val="FF6600"/>
                </a:solidFill>
                <a:latin typeface="Gill Sans"/>
                <a:cs typeface="Gill Sans"/>
              </a:rPr>
              <a:t>T</a:t>
            </a:r>
            <a:r>
              <a:rPr lang="en-US" sz="1100">
                <a:solidFill>
                  <a:srgbClr val="008000"/>
                </a:solidFill>
                <a:latin typeface="Gill Sans"/>
                <a:cs typeface="Gill Sans"/>
              </a:rPr>
              <a:t>G</a:t>
            </a:r>
            <a:r>
              <a:rPr lang="en-US" sz="1100">
                <a:solidFill>
                  <a:srgbClr val="0D0DFF"/>
                </a:solidFill>
                <a:latin typeface="Gill Sans"/>
                <a:cs typeface="Gill Sans"/>
              </a:rPr>
              <a:t>C</a:t>
            </a:r>
            <a:r>
              <a:rPr lang="en-US" sz="1100">
                <a:solidFill>
                  <a:srgbClr val="FF6600"/>
                </a:solidFill>
                <a:latin typeface="Gill Sans"/>
                <a:cs typeface="Gill Sans"/>
              </a:rPr>
              <a:t>TT</a:t>
            </a:r>
            <a:r>
              <a:rPr lang="en-US" sz="1100">
                <a:solidFill>
                  <a:srgbClr val="FF0000"/>
                </a:solidFill>
                <a:latin typeface="Gill Sans"/>
                <a:cs typeface="Gill Sans"/>
              </a:rPr>
              <a:t>A</a:t>
            </a:r>
            <a:r>
              <a:rPr lang="en-US" sz="1100">
                <a:solidFill>
                  <a:srgbClr val="0D0DFF"/>
                </a:solidFill>
                <a:latin typeface="Gill Sans"/>
                <a:cs typeface="Gill Sans"/>
              </a:rPr>
              <a:t>C</a:t>
            </a:r>
            <a:r>
              <a:rPr lang="en-US" sz="1100">
                <a:solidFill>
                  <a:srgbClr val="FF6600"/>
                </a:solidFill>
                <a:latin typeface="Gill Sans"/>
                <a:cs typeface="Gill Sans"/>
              </a:rPr>
              <a:t>T</a:t>
            </a:r>
            <a:r>
              <a:rPr lang="en-US" sz="1100">
                <a:solidFill>
                  <a:srgbClr val="FF0000"/>
                </a:solidFill>
                <a:latin typeface="Gill Sans"/>
                <a:cs typeface="Gill Sans"/>
              </a:rPr>
              <a:t>A</a:t>
            </a:r>
            <a:r>
              <a:rPr lang="en-US" sz="1100">
                <a:solidFill>
                  <a:srgbClr val="FF6600"/>
                </a:solidFill>
                <a:latin typeface="Gill Sans"/>
                <a:cs typeface="Gill Sans"/>
              </a:rPr>
              <a:t>T</a:t>
            </a:r>
            <a:r>
              <a:rPr lang="en-US" sz="1100">
                <a:solidFill>
                  <a:srgbClr val="008000"/>
                </a:solidFill>
                <a:latin typeface="Gill Sans"/>
                <a:cs typeface="Gill Sans"/>
              </a:rPr>
              <a:t>G</a:t>
            </a:r>
            <a:r>
              <a:rPr lang="en-US" sz="1100">
                <a:solidFill>
                  <a:srgbClr val="0D0DFF"/>
                </a:solidFill>
                <a:latin typeface="Gill Sans"/>
                <a:cs typeface="Gill Sans"/>
              </a:rPr>
              <a:t>C</a:t>
            </a:r>
            <a:r>
              <a:rPr lang="en-US" sz="1100">
                <a:solidFill>
                  <a:srgbClr val="008000"/>
                </a:solidFill>
                <a:latin typeface="Gill Sans"/>
                <a:cs typeface="Gill Sans"/>
              </a:rPr>
              <a:t>GGG</a:t>
            </a:r>
            <a:r>
              <a:rPr lang="en-US" sz="1100">
                <a:solidFill>
                  <a:srgbClr val="0D0DFF"/>
                </a:solidFill>
                <a:latin typeface="Gill Sans"/>
                <a:cs typeface="Gill Sans"/>
              </a:rPr>
              <a:t>CCCC</a:t>
            </a:r>
            <a:r>
              <a:rPr lang="en-US" sz="1100">
                <a:solidFill>
                  <a:srgbClr val="FF6600"/>
                </a:solidFill>
                <a:latin typeface="Gill Sans"/>
                <a:cs typeface="Gill Sans"/>
              </a:rPr>
              <a:t>TT</a:t>
            </a:r>
          </a:p>
        </p:txBody>
      </p:sp>
      <p:sp>
        <p:nvSpPr>
          <p:cNvPr id="10" name="TextBox 9"/>
          <p:cNvSpPr txBox="1"/>
          <p:nvPr/>
        </p:nvSpPr>
        <p:spPr>
          <a:xfrm>
            <a:off x="6010275" y="2405063"/>
            <a:ext cx="1762021" cy="261610"/>
          </a:xfrm>
          <a:prstGeom prst="rect">
            <a:avLst/>
          </a:prstGeom>
          <a:noFill/>
        </p:spPr>
        <p:txBody>
          <a:bodyPr wrap="none">
            <a:spAutoFit/>
          </a:bodyPr>
          <a:lstStyle/>
          <a:p>
            <a:r>
              <a:rPr lang="en-US" sz="1100">
                <a:solidFill>
                  <a:srgbClr val="FF6600"/>
                </a:solidFill>
                <a:latin typeface="Gill Sans"/>
                <a:cs typeface="Gill Sans"/>
              </a:rPr>
              <a:t>T</a:t>
            </a:r>
            <a:r>
              <a:rPr lang="en-US" sz="1100">
                <a:solidFill>
                  <a:srgbClr val="FF0000"/>
                </a:solidFill>
                <a:latin typeface="Gill Sans"/>
                <a:cs typeface="Gill Sans"/>
              </a:rPr>
              <a:t>AA</a:t>
            </a:r>
            <a:r>
              <a:rPr lang="en-US" sz="1100">
                <a:solidFill>
                  <a:srgbClr val="FF6600"/>
                </a:solidFill>
                <a:latin typeface="Gill Sans"/>
                <a:cs typeface="Gill Sans"/>
              </a:rPr>
              <a:t>T</a:t>
            </a:r>
            <a:r>
              <a:rPr lang="en-US" sz="1100">
                <a:solidFill>
                  <a:srgbClr val="008000"/>
                </a:solidFill>
                <a:latin typeface="Gill Sans"/>
                <a:cs typeface="Gill Sans"/>
              </a:rPr>
              <a:t>G</a:t>
            </a:r>
            <a:r>
              <a:rPr lang="en-US" sz="1100">
                <a:solidFill>
                  <a:srgbClr val="0D0DFF"/>
                </a:solidFill>
                <a:latin typeface="Gill Sans"/>
                <a:cs typeface="Gill Sans"/>
              </a:rPr>
              <a:t>C</a:t>
            </a:r>
            <a:r>
              <a:rPr lang="en-US" sz="1100">
                <a:solidFill>
                  <a:srgbClr val="FF6600"/>
                </a:solidFill>
                <a:latin typeface="Gill Sans"/>
                <a:cs typeface="Gill Sans"/>
              </a:rPr>
              <a:t>TT</a:t>
            </a:r>
            <a:r>
              <a:rPr lang="en-US" sz="1100">
                <a:solidFill>
                  <a:srgbClr val="FF0000"/>
                </a:solidFill>
                <a:latin typeface="Gill Sans"/>
                <a:cs typeface="Gill Sans"/>
              </a:rPr>
              <a:t>A</a:t>
            </a:r>
            <a:r>
              <a:rPr lang="en-US" sz="1100">
                <a:solidFill>
                  <a:srgbClr val="0D0DFF"/>
                </a:solidFill>
                <a:latin typeface="Gill Sans"/>
                <a:cs typeface="Gill Sans"/>
              </a:rPr>
              <a:t>C</a:t>
            </a:r>
            <a:r>
              <a:rPr lang="en-US" sz="1100">
                <a:solidFill>
                  <a:srgbClr val="FF6600"/>
                </a:solidFill>
                <a:latin typeface="Gill Sans"/>
                <a:cs typeface="Gill Sans"/>
              </a:rPr>
              <a:t>T</a:t>
            </a:r>
            <a:r>
              <a:rPr lang="en-US" sz="1100">
                <a:solidFill>
                  <a:srgbClr val="FF0000"/>
                </a:solidFill>
                <a:latin typeface="Gill Sans"/>
                <a:cs typeface="Gill Sans"/>
              </a:rPr>
              <a:t>A</a:t>
            </a:r>
            <a:r>
              <a:rPr lang="en-US" sz="1100">
                <a:solidFill>
                  <a:srgbClr val="FF6600"/>
                </a:solidFill>
                <a:latin typeface="Gill Sans"/>
                <a:cs typeface="Gill Sans"/>
              </a:rPr>
              <a:t>T</a:t>
            </a:r>
            <a:r>
              <a:rPr lang="en-US" sz="1100">
                <a:solidFill>
                  <a:srgbClr val="008000"/>
                </a:solidFill>
                <a:latin typeface="Gill Sans"/>
                <a:cs typeface="Gill Sans"/>
              </a:rPr>
              <a:t>G</a:t>
            </a:r>
            <a:r>
              <a:rPr lang="en-US" sz="1100">
                <a:solidFill>
                  <a:srgbClr val="0D0DFF"/>
                </a:solidFill>
                <a:latin typeface="Gill Sans"/>
                <a:cs typeface="Gill Sans"/>
              </a:rPr>
              <a:t>C</a:t>
            </a:r>
            <a:endParaRPr lang="en-US" sz="1100">
              <a:solidFill>
                <a:srgbClr val="FF6600"/>
              </a:solidFill>
              <a:latin typeface="Gill Sans"/>
              <a:cs typeface="Gill Sans"/>
            </a:endParaRPr>
          </a:p>
        </p:txBody>
      </p:sp>
      <p:sp>
        <p:nvSpPr>
          <p:cNvPr id="11" name="TextBox 10"/>
          <p:cNvSpPr txBox="1"/>
          <p:nvPr/>
        </p:nvSpPr>
        <p:spPr>
          <a:xfrm>
            <a:off x="6335713" y="2590800"/>
            <a:ext cx="2219284" cy="261610"/>
          </a:xfrm>
          <a:prstGeom prst="rect">
            <a:avLst/>
          </a:prstGeom>
          <a:noFill/>
        </p:spPr>
        <p:txBody>
          <a:bodyPr wrap="none">
            <a:spAutoFit/>
          </a:bodyPr>
          <a:lstStyle/>
          <a:p>
            <a:r>
              <a:rPr lang="en-US" sz="1100">
                <a:solidFill>
                  <a:srgbClr val="FF0000"/>
                </a:solidFill>
                <a:latin typeface="Gill Sans"/>
                <a:cs typeface="Gill Sans"/>
              </a:rPr>
              <a:t>AA</a:t>
            </a:r>
            <a:r>
              <a:rPr lang="en-US" sz="1100">
                <a:solidFill>
                  <a:srgbClr val="FF6600"/>
                </a:solidFill>
                <a:latin typeface="Gill Sans"/>
                <a:cs typeface="Gill Sans"/>
              </a:rPr>
              <a:t>T</a:t>
            </a:r>
            <a:r>
              <a:rPr lang="en-US" sz="1100">
                <a:solidFill>
                  <a:srgbClr val="008000"/>
                </a:solidFill>
                <a:latin typeface="Gill Sans"/>
                <a:cs typeface="Gill Sans"/>
              </a:rPr>
              <a:t>G</a:t>
            </a:r>
            <a:r>
              <a:rPr lang="en-US" sz="1100">
                <a:solidFill>
                  <a:srgbClr val="0D0DFF"/>
                </a:solidFill>
                <a:latin typeface="Gill Sans"/>
                <a:cs typeface="Gill Sans"/>
              </a:rPr>
              <a:t>C</a:t>
            </a:r>
            <a:r>
              <a:rPr lang="en-US" sz="1100">
                <a:solidFill>
                  <a:srgbClr val="FF6600"/>
                </a:solidFill>
                <a:latin typeface="Gill Sans"/>
                <a:cs typeface="Gill Sans"/>
              </a:rPr>
              <a:t>TT</a:t>
            </a:r>
            <a:r>
              <a:rPr lang="en-US" sz="1100">
                <a:solidFill>
                  <a:srgbClr val="FF0000"/>
                </a:solidFill>
                <a:latin typeface="Gill Sans"/>
                <a:cs typeface="Gill Sans"/>
              </a:rPr>
              <a:t>A</a:t>
            </a:r>
            <a:r>
              <a:rPr lang="en-US" sz="1100">
                <a:solidFill>
                  <a:srgbClr val="008000"/>
                </a:solidFill>
                <a:latin typeface="Gill Sans"/>
                <a:cs typeface="Gill Sans"/>
              </a:rPr>
              <a:t>G</a:t>
            </a:r>
            <a:r>
              <a:rPr lang="en-US" sz="1100">
                <a:solidFill>
                  <a:srgbClr val="0D0DFF"/>
                </a:solidFill>
                <a:latin typeface="Gill Sans"/>
                <a:cs typeface="Gill Sans"/>
              </a:rPr>
              <a:t>C</a:t>
            </a:r>
            <a:r>
              <a:rPr lang="en-US" sz="1100">
                <a:solidFill>
                  <a:srgbClr val="FF6600"/>
                </a:solidFill>
                <a:latin typeface="Gill Sans"/>
                <a:cs typeface="Gill Sans"/>
              </a:rPr>
              <a:t>T</a:t>
            </a:r>
            <a:r>
              <a:rPr lang="en-US" sz="1100">
                <a:solidFill>
                  <a:srgbClr val="FF0000"/>
                </a:solidFill>
                <a:latin typeface="Gill Sans"/>
                <a:cs typeface="Gill Sans"/>
              </a:rPr>
              <a:t>A</a:t>
            </a:r>
            <a:r>
              <a:rPr lang="en-US" sz="1100">
                <a:solidFill>
                  <a:srgbClr val="FF6600"/>
                </a:solidFill>
                <a:latin typeface="Gill Sans"/>
                <a:cs typeface="Gill Sans"/>
              </a:rPr>
              <a:t>T</a:t>
            </a:r>
            <a:r>
              <a:rPr lang="en-US" sz="1100">
                <a:solidFill>
                  <a:srgbClr val="008000"/>
                </a:solidFill>
                <a:latin typeface="Gill Sans"/>
                <a:cs typeface="Gill Sans"/>
              </a:rPr>
              <a:t>G</a:t>
            </a:r>
            <a:r>
              <a:rPr lang="en-US" sz="1100">
                <a:solidFill>
                  <a:srgbClr val="0D0DFF"/>
                </a:solidFill>
                <a:latin typeface="Gill Sans"/>
                <a:cs typeface="Gill Sans"/>
              </a:rPr>
              <a:t>C</a:t>
            </a:r>
            <a:r>
              <a:rPr lang="en-US" sz="1100">
                <a:solidFill>
                  <a:srgbClr val="008000"/>
                </a:solidFill>
                <a:latin typeface="Gill Sans"/>
                <a:cs typeface="Gill Sans"/>
              </a:rPr>
              <a:t>GGG</a:t>
            </a:r>
            <a:r>
              <a:rPr lang="en-US" sz="1100">
                <a:solidFill>
                  <a:srgbClr val="0D0DFF"/>
                </a:solidFill>
                <a:latin typeface="Gill Sans"/>
                <a:cs typeface="Gill Sans"/>
              </a:rPr>
              <a:t>C</a:t>
            </a:r>
            <a:endParaRPr lang="en-US" sz="1100">
              <a:solidFill>
                <a:srgbClr val="FF6600"/>
              </a:solidFill>
              <a:latin typeface="Gill Sans"/>
              <a:cs typeface="Gill Sans"/>
            </a:endParaRPr>
          </a:p>
        </p:txBody>
      </p:sp>
      <p:sp>
        <p:nvSpPr>
          <p:cNvPr id="12" name="TextBox 11"/>
          <p:cNvSpPr txBox="1"/>
          <p:nvPr/>
        </p:nvSpPr>
        <p:spPr>
          <a:xfrm>
            <a:off x="6010275" y="2798763"/>
            <a:ext cx="2629803" cy="261610"/>
          </a:xfrm>
          <a:prstGeom prst="rect">
            <a:avLst/>
          </a:prstGeom>
          <a:noFill/>
        </p:spPr>
        <p:txBody>
          <a:bodyPr wrap="none">
            <a:spAutoFit/>
          </a:bodyPr>
          <a:lstStyle/>
          <a:p>
            <a:r>
              <a:rPr lang="en-US" sz="1100">
                <a:solidFill>
                  <a:srgbClr val="FF0000"/>
                </a:solidFill>
                <a:latin typeface="Gill Sans"/>
                <a:cs typeface="Gill Sans"/>
              </a:rPr>
              <a:t>AA</a:t>
            </a:r>
            <a:r>
              <a:rPr lang="en-US" sz="1100">
                <a:solidFill>
                  <a:srgbClr val="FF6600"/>
                </a:solidFill>
                <a:latin typeface="Gill Sans"/>
                <a:cs typeface="Gill Sans"/>
              </a:rPr>
              <a:t>T</a:t>
            </a:r>
            <a:r>
              <a:rPr lang="en-US" sz="1100">
                <a:solidFill>
                  <a:srgbClr val="008000"/>
                </a:solidFill>
                <a:latin typeface="Gill Sans"/>
                <a:cs typeface="Gill Sans"/>
              </a:rPr>
              <a:t>G</a:t>
            </a:r>
            <a:r>
              <a:rPr lang="en-US" sz="1100">
                <a:solidFill>
                  <a:srgbClr val="0D0DFF"/>
                </a:solidFill>
                <a:latin typeface="Gill Sans"/>
                <a:cs typeface="Gill Sans"/>
              </a:rPr>
              <a:t>C</a:t>
            </a:r>
            <a:r>
              <a:rPr lang="en-US" sz="1100">
                <a:solidFill>
                  <a:srgbClr val="FF6600"/>
                </a:solidFill>
                <a:latin typeface="Gill Sans"/>
                <a:cs typeface="Gill Sans"/>
              </a:rPr>
              <a:t>TT</a:t>
            </a:r>
            <a:r>
              <a:rPr lang="en-US" sz="1100">
                <a:solidFill>
                  <a:srgbClr val="FF0000"/>
                </a:solidFill>
                <a:latin typeface="Gill Sans"/>
                <a:cs typeface="Gill Sans"/>
              </a:rPr>
              <a:t>A</a:t>
            </a:r>
            <a:r>
              <a:rPr lang="en-US" sz="1100">
                <a:solidFill>
                  <a:srgbClr val="0D0DFF"/>
                </a:solidFill>
                <a:latin typeface="Gill Sans"/>
                <a:cs typeface="Gill Sans"/>
              </a:rPr>
              <a:t>C</a:t>
            </a:r>
            <a:r>
              <a:rPr lang="en-US" sz="1100">
                <a:solidFill>
                  <a:srgbClr val="FF6600"/>
                </a:solidFill>
                <a:latin typeface="Gill Sans"/>
                <a:cs typeface="Gill Sans"/>
              </a:rPr>
              <a:t>T</a:t>
            </a:r>
            <a:r>
              <a:rPr lang="en-US" sz="1100">
                <a:solidFill>
                  <a:srgbClr val="FF0000"/>
                </a:solidFill>
                <a:latin typeface="Gill Sans"/>
                <a:cs typeface="Gill Sans"/>
              </a:rPr>
              <a:t>A</a:t>
            </a:r>
            <a:r>
              <a:rPr lang="en-US" sz="1100">
                <a:solidFill>
                  <a:srgbClr val="FF6600"/>
                </a:solidFill>
                <a:latin typeface="Gill Sans"/>
                <a:cs typeface="Gill Sans"/>
              </a:rPr>
              <a:t>T</a:t>
            </a:r>
            <a:r>
              <a:rPr lang="en-US" sz="1100">
                <a:solidFill>
                  <a:srgbClr val="008000"/>
                </a:solidFill>
                <a:latin typeface="Gill Sans"/>
                <a:cs typeface="Gill Sans"/>
              </a:rPr>
              <a:t>G</a:t>
            </a:r>
            <a:r>
              <a:rPr lang="en-US" sz="1100">
                <a:solidFill>
                  <a:srgbClr val="0D0DFF"/>
                </a:solidFill>
                <a:latin typeface="Gill Sans"/>
                <a:cs typeface="Gill Sans"/>
              </a:rPr>
              <a:t>C</a:t>
            </a:r>
            <a:r>
              <a:rPr lang="en-US" sz="1100">
                <a:solidFill>
                  <a:srgbClr val="008000"/>
                </a:solidFill>
                <a:latin typeface="Gill Sans"/>
                <a:cs typeface="Gill Sans"/>
              </a:rPr>
              <a:t>GGG</a:t>
            </a:r>
            <a:r>
              <a:rPr lang="en-US" sz="1100">
                <a:solidFill>
                  <a:srgbClr val="0D0DFF"/>
                </a:solidFill>
                <a:latin typeface="Gill Sans"/>
                <a:cs typeface="Gill Sans"/>
              </a:rPr>
              <a:t>CCCC</a:t>
            </a:r>
            <a:r>
              <a:rPr lang="en-US" sz="1100">
                <a:solidFill>
                  <a:srgbClr val="FF6600"/>
                </a:solidFill>
                <a:latin typeface="Gill Sans"/>
                <a:cs typeface="Gill Sans"/>
              </a:rPr>
              <a:t>TT</a:t>
            </a:r>
          </a:p>
        </p:txBody>
      </p:sp>
      <p:sp>
        <p:nvSpPr>
          <p:cNvPr id="13" name="TextBox 12"/>
          <p:cNvSpPr txBox="1"/>
          <p:nvPr/>
        </p:nvSpPr>
        <p:spPr>
          <a:xfrm>
            <a:off x="6259513" y="3001963"/>
            <a:ext cx="2629803" cy="261610"/>
          </a:xfrm>
          <a:prstGeom prst="rect">
            <a:avLst/>
          </a:prstGeom>
          <a:noFill/>
        </p:spPr>
        <p:txBody>
          <a:bodyPr wrap="none">
            <a:spAutoFit/>
          </a:bodyPr>
          <a:lstStyle/>
          <a:p>
            <a:r>
              <a:rPr lang="en-US" sz="1100">
                <a:solidFill>
                  <a:srgbClr val="FF0000"/>
                </a:solidFill>
                <a:latin typeface="Gill Sans"/>
                <a:cs typeface="Gill Sans"/>
              </a:rPr>
              <a:t>AA</a:t>
            </a:r>
            <a:r>
              <a:rPr lang="en-US" sz="1100">
                <a:solidFill>
                  <a:srgbClr val="FF6600"/>
                </a:solidFill>
                <a:latin typeface="Gill Sans"/>
                <a:cs typeface="Gill Sans"/>
              </a:rPr>
              <a:t>T</a:t>
            </a:r>
            <a:r>
              <a:rPr lang="en-US" sz="1100">
                <a:solidFill>
                  <a:srgbClr val="008000"/>
                </a:solidFill>
                <a:latin typeface="Gill Sans"/>
                <a:cs typeface="Gill Sans"/>
              </a:rPr>
              <a:t>G</a:t>
            </a:r>
            <a:r>
              <a:rPr lang="en-US" sz="1100">
                <a:solidFill>
                  <a:srgbClr val="0D0DFF"/>
                </a:solidFill>
                <a:latin typeface="Gill Sans"/>
                <a:cs typeface="Gill Sans"/>
              </a:rPr>
              <a:t>C</a:t>
            </a:r>
            <a:r>
              <a:rPr lang="en-US" sz="1100">
                <a:solidFill>
                  <a:srgbClr val="FF6600"/>
                </a:solidFill>
                <a:latin typeface="Gill Sans"/>
                <a:cs typeface="Gill Sans"/>
              </a:rPr>
              <a:t>TT</a:t>
            </a:r>
            <a:r>
              <a:rPr lang="en-US" sz="1100">
                <a:solidFill>
                  <a:srgbClr val="FF0000"/>
                </a:solidFill>
                <a:latin typeface="Gill Sans"/>
                <a:cs typeface="Gill Sans"/>
              </a:rPr>
              <a:t>A</a:t>
            </a:r>
            <a:r>
              <a:rPr lang="en-US" sz="1100">
                <a:solidFill>
                  <a:srgbClr val="0D0DFF"/>
                </a:solidFill>
                <a:latin typeface="Gill Sans"/>
                <a:cs typeface="Gill Sans"/>
              </a:rPr>
              <a:t>C</a:t>
            </a:r>
            <a:r>
              <a:rPr lang="en-US" sz="1100">
                <a:solidFill>
                  <a:srgbClr val="FF6600"/>
                </a:solidFill>
                <a:latin typeface="Gill Sans"/>
                <a:cs typeface="Gill Sans"/>
              </a:rPr>
              <a:t>T</a:t>
            </a:r>
            <a:r>
              <a:rPr lang="en-US" sz="1100">
                <a:solidFill>
                  <a:srgbClr val="FF0000"/>
                </a:solidFill>
                <a:latin typeface="Gill Sans"/>
                <a:cs typeface="Gill Sans"/>
              </a:rPr>
              <a:t>A</a:t>
            </a:r>
            <a:r>
              <a:rPr lang="en-US" sz="1100">
                <a:solidFill>
                  <a:srgbClr val="FF6600"/>
                </a:solidFill>
                <a:latin typeface="Gill Sans"/>
                <a:cs typeface="Gill Sans"/>
              </a:rPr>
              <a:t>T</a:t>
            </a:r>
            <a:r>
              <a:rPr lang="en-US" sz="1100">
                <a:solidFill>
                  <a:srgbClr val="008000"/>
                </a:solidFill>
                <a:latin typeface="Gill Sans"/>
                <a:cs typeface="Gill Sans"/>
              </a:rPr>
              <a:t>G</a:t>
            </a:r>
            <a:r>
              <a:rPr lang="en-US" sz="1100">
                <a:solidFill>
                  <a:srgbClr val="0D0DFF"/>
                </a:solidFill>
                <a:latin typeface="Gill Sans"/>
                <a:cs typeface="Gill Sans"/>
              </a:rPr>
              <a:t>C</a:t>
            </a:r>
            <a:r>
              <a:rPr lang="en-US" sz="1100">
                <a:solidFill>
                  <a:srgbClr val="008000"/>
                </a:solidFill>
                <a:latin typeface="Gill Sans"/>
                <a:cs typeface="Gill Sans"/>
              </a:rPr>
              <a:t>GGG</a:t>
            </a:r>
            <a:r>
              <a:rPr lang="en-US" sz="1100">
                <a:solidFill>
                  <a:srgbClr val="0D0DFF"/>
                </a:solidFill>
                <a:latin typeface="Gill Sans"/>
                <a:cs typeface="Gill Sans"/>
              </a:rPr>
              <a:t>CCCC</a:t>
            </a:r>
            <a:r>
              <a:rPr lang="en-US" sz="1100">
                <a:solidFill>
                  <a:srgbClr val="FF6600"/>
                </a:solidFill>
                <a:latin typeface="Gill Sans"/>
                <a:cs typeface="Gill Sans"/>
              </a:rPr>
              <a:t>TT</a:t>
            </a:r>
          </a:p>
        </p:txBody>
      </p:sp>
      <p:sp>
        <p:nvSpPr>
          <p:cNvPr id="14" name="TextBox 13"/>
          <p:cNvSpPr txBox="1"/>
          <p:nvPr/>
        </p:nvSpPr>
        <p:spPr>
          <a:xfrm>
            <a:off x="6391275" y="3230563"/>
            <a:ext cx="2403948" cy="261610"/>
          </a:xfrm>
          <a:prstGeom prst="rect">
            <a:avLst/>
          </a:prstGeom>
          <a:noFill/>
        </p:spPr>
        <p:txBody>
          <a:bodyPr wrap="none">
            <a:spAutoFit/>
          </a:bodyPr>
          <a:lstStyle/>
          <a:p>
            <a:r>
              <a:rPr lang="en-US" sz="1100">
                <a:solidFill>
                  <a:srgbClr val="0D0DFF"/>
                </a:solidFill>
                <a:latin typeface="Gill Sans"/>
                <a:cs typeface="Gill Sans"/>
              </a:rPr>
              <a:t>C</a:t>
            </a:r>
            <a:r>
              <a:rPr lang="en-US" sz="1100">
                <a:solidFill>
                  <a:srgbClr val="008000"/>
                </a:solidFill>
                <a:latin typeface="Gill Sans"/>
                <a:cs typeface="Gill Sans"/>
              </a:rPr>
              <a:t>GG</a:t>
            </a:r>
            <a:r>
              <a:rPr lang="en-US" sz="1100">
                <a:solidFill>
                  <a:srgbClr val="FF6600"/>
                </a:solidFill>
                <a:latin typeface="Gill Sans"/>
                <a:cs typeface="Gill Sans"/>
              </a:rPr>
              <a:t>T</a:t>
            </a:r>
            <a:r>
              <a:rPr lang="en-US" sz="1100">
                <a:solidFill>
                  <a:srgbClr val="0D0DFF"/>
                </a:solidFill>
                <a:latin typeface="Gill Sans"/>
                <a:cs typeface="Gill Sans"/>
              </a:rPr>
              <a:t>C</a:t>
            </a:r>
            <a:r>
              <a:rPr lang="en-US" sz="1100">
                <a:solidFill>
                  <a:srgbClr val="FF6600"/>
                </a:solidFill>
                <a:latin typeface="Gill Sans"/>
                <a:cs typeface="Gill Sans"/>
              </a:rPr>
              <a:t>T</a:t>
            </a:r>
            <a:r>
              <a:rPr lang="en-US" sz="1100">
                <a:solidFill>
                  <a:srgbClr val="FF0000"/>
                </a:solidFill>
                <a:latin typeface="Gill Sans"/>
                <a:cs typeface="Gill Sans"/>
              </a:rPr>
              <a:t>A</a:t>
            </a:r>
            <a:r>
              <a:rPr lang="en-US" sz="1100">
                <a:solidFill>
                  <a:srgbClr val="008000"/>
                </a:solidFill>
                <a:latin typeface="Gill Sans"/>
                <a:cs typeface="Gill Sans"/>
              </a:rPr>
              <a:t>G</a:t>
            </a:r>
            <a:r>
              <a:rPr lang="en-US" sz="1100">
                <a:solidFill>
                  <a:srgbClr val="FF0000"/>
                </a:solidFill>
                <a:latin typeface="Gill Sans"/>
                <a:cs typeface="Gill Sans"/>
              </a:rPr>
              <a:t>A</a:t>
            </a:r>
            <a:r>
              <a:rPr lang="en-US" sz="1100">
                <a:solidFill>
                  <a:srgbClr val="FF6600"/>
                </a:solidFill>
                <a:latin typeface="Gill Sans"/>
                <a:cs typeface="Gill Sans"/>
              </a:rPr>
              <a:t>T</a:t>
            </a:r>
            <a:r>
              <a:rPr lang="en-US" sz="1100">
                <a:solidFill>
                  <a:srgbClr val="008000"/>
                </a:solidFill>
                <a:latin typeface="Gill Sans"/>
                <a:cs typeface="Gill Sans"/>
              </a:rPr>
              <a:t>G</a:t>
            </a:r>
            <a:r>
              <a:rPr lang="en-US" sz="1100">
                <a:solidFill>
                  <a:srgbClr val="0D0DFF"/>
                </a:solidFill>
                <a:latin typeface="Gill Sans"/>
                <a:cs typeface="Gill Sans"/>
              </a:rPr>
              <a:t>C</a:t>
            </a:r>
            <a:r>
              <a:rPr lang="en-US" sz="1100">
                <a:solidFill>
                  <a:srgbClr val="FF6600"/>
                </a:solidFill>
                <a:latin typeface="Gill Sans"/>
                <a:cs typeface="Gill Sans"/>
              </a:rPr>
              <a:t>TT</a:t>
            </a:r>
            <a:r>
              <a:rPr lang="en-US" sz="1100">
                <a:solidFill>
                  <a:srgbClr val="FF0000"/>
                </a:solidFill>
                <a:latin typeface="Gill Sans"/>
                <a:cs typeface="Gill Sans"/>
              </a:rPr>
              <a:t>A</a:t>
            </a:r>
            <a:r>
              <a:rPr lang="en-US" sz="1100">
                <a:solidFill>
                  <a:srgbClr val="0D0DFF"/>
                </a:solidFill>
                <a:latin typeface="Gill Sans"/>
                <a:cs typeface="Gill Sans"/>
              </a:rPr>
              <a:t>C</a:t>
            </a:r>
            <a:r>
              <a:rPr lang="en-US" sz="1100">
                <a:solidFill>
                  <a:srgbClr val="FF6600"/>
                </a:solidFill>
                <a:latin typeface="Gill Sans"/>
                <a:cs typeface="Gill Sans"/>
              </a:rPr>
              <a:t>T</a:t>
            </a:r>
            <a:r>
              <a:rPr lang="en-US" sz="1100">
                <a:solidFill>
                  <a:srgbClr val="FF0000"/>
                </a:solidFill>
                <a:latin typeface="Gill Sans"/>
                <a:cs typeface="Gill Sans"/>
              </a:rPr>
              <a:t>A</a:t>
            </a:r>
            <a:r>
              <a:rPr lang="en-US" sz="1100">
                <a:solidFill>
                  <a:srgbClr val="FF6600"/>
                </a:solidFill>
                <a:latin typeface="Gill Sans"/>
                <a:cs typeface="Gill Sans"/>
              </a:rPr>
              <a:t>T</a:t>
            </a:r>
            <a:r>
              <a:rPr lang="en-US" sz="1100">
                <a:solidFill>
                  <a:srgbClr val="008000"/>
                </a:solidFill>
                <a:latin typeface="Gill Sans"/>
                <a:cs typeface="Gill Sans"/>
              </a:rPr>
              <a:t>G</a:t>
            </a:r>
            <a:r>
              <a:rPr lang="en-US" sz="1100">
                <a:solidFill>
                  <a:srgbClr val="0D0DFF"/>
                </a:solidFill>
                <a:latin typeface="Gill Sans"/>
                <a:cs typeface="Gill Sans"/>
              </a:rPr>
              <a:t>C</a:t>
            </a:r>
            <a:endParaRPr lang="en-US" sz="1100">
              <a:solidFill>
                <a:srgbClr val="FF6600"/>
              </a:solidFill>
              <a:latin typeface="Gill Sans"/>
              <a:cs typeface="Gill Sans"/>
            </a:endParaRPr>
          </a:p>
        </p:txBody>
      </p:sp>
      <p:sp>
        <p:nvSpPr>
          <p:cNvPr id="15" name="TextBox 14"/>
          <p:cNvSpPr txBox="1"/>
          <p:nvPr/>
        </p:nvSpPr>
        <p:spPr>
          <a:xfrm>
            <a:off x="6335713" y="3459163"/>
            <a:ext cx="2629803" cy="261610"/>
          </a:xfrm>
          <a:prstGeom prst="rect">
            <a:avLst/>
          </a:prstGeom>
          <a:noFill/>
        </p:spPr>
        <p:txBody>
          <a:bodyPr wrap="none">
            <a:spAutoFit/>
          </a:bodyPr>
          <a:lstStyle/>
          <a:p>
            <a:r>
              <a:rPr lang="en-US" sz="1100">
                <a:solidFill>
                  <a:srgbClr val="FF0000"/>
                </a:solidFill>
                <a:latin typeface="Gill Sans"/>
                <a:cs typeface="Gill Sans"/>
              </a:rPr>
              <a:t>AA</a:t>
            </a:r>
            <a:r>
              <a:rPr lang="en-US" sz="1100">
                <a:solidFill>
                  <a:srgbClr val="FF6600"/>
                </a:solidFill>
                <a:latin typeface="Gill Sans"/>
                <a:cs typeface="Gill Sans"/>
              </a:rPr>
              <a:t>T</a:t>
            </a:r>
            <a:r>
              <a:rPr lang="en-US" sz="1100">
                <a:solidFill>
                  <a:srgbClr val="008000"/>
                </a:solidFill>
                <a:latin typeface="Gill Sans"/>
                <a:cs typeface="Gill Sans"/>
              </a:rPr>
              <a:t>G</a:t>
            </a:r>
            <a:r>
              <a:rPr lang="en-US" sz="1100">
                <a:solidFill>
                  <a:srgbClr val="0D0DFF"/>
                </a:solidFill>
                <a:latin typeface="Gill Sans"/>
                <a:cs typeface="Gill Sans"/>
              </a:rPr>
              <a:t>C</a:t>
            </a:r>
            <a:r>
              <a:rPr lang="en-US" sz="1100">
                <a:solidFill>
                  <a:srgbClr val="FF6600"/>
                </a:solidFill>
                <a:latin typeface="Gill Sans"/>
                <a:cs typeface="Gill Sans"/>
              </a:rPr>
              <a:t>TT</a:t>
            </a:r>
            <a:r>
              <a:rPr lang="en-US" sz="1100">
                <a:solidFill>
                  <a:srgbClr val="FF0000"/>
                </a:solidFill>
                <a:latin typeface="Gill Sans"/>
                <a:cs typeface="Gill Sans"/>
              </a:rPr>
              <a:t>A</a:t>
            </a:r>
            <a:r>
              <a:rPr lang="en-US" sz="1100">
                <a:solidFill>
                  <a:srgbClr val="0D0DFF"/>
                </a:solidFill>
                <a:latin typeface="Gill Sans"/>
                <a:cs typeface="Gill Sans"/>
              </a:rPr>
              <a:t>C</a:t>
            </a:r>
            <a:r>
              <a:rPr lang="en-US" sz="1100">
                <a:solidFill>
                  <a:srgbClr val="FF6600"/>
                </a:solidFill>
                <a:latin typeface="Gill Sans"/>
                <a:cs typeface="Gill Sans"/>
              </a:rPr>
              <a:t>T</a:t>
            </a:r>
            <a:r>
              <a:rPr lang="en-US" sz="1100">
                <a:solidFill>
                  <a:srgbClr val="FF0000"/>
                </a:solidFill>
                <a:latin typeface="Gill Sans"/>
                <a:cs typeface="Gill Sans"/>
              </a:rPr>
              <a:t>A</a:t>
            </a:r>
            <a:r>
              <a:rPr lang="en-US" sz="1100">
                <a:solidFill>
                  <a:srgbClr val="FF6600"/>
                </a:solidFill>
                <a:latin typeface="Gill Sans"/>
                <a:cs typeface="Gill Sans"/>
              </a:rPr>
              <a:t>T</a:t>
            </a:r>
            <a:r>
              <a:rPr lang="en-US" sz="1100">
                <a:solidFill>
                  <a:srgbClr val="008000"/>
                </a:solidFill>
                <a:latin typeface="Gill Sans"/>
                <a:cs typeface="Gill Sans"/>
              </a:rPr>
              <a:t>G</a:t>
            </a:r>
            <a:r>
              <a:rPr lang="en-US" sz="1100">
                <a:solidFill>
                  <a:srgbClr val="0D0DFF"/>
                </a:solidFill>
                <a:latin typeface="Gill Sans"/>
                <a:cs typeface="Gill Sans"/>
              </a:rPr>
              <a:t>C</a:t>
            </a:r>
            <a:r>
              <a:rPr lang="en-US" sz="1100">
                <a:solidFill>
                  <a:srgbClr val="008000"/>
                </a:solidFill>
                <a:latin typeface="Gill Sans"/>
                <a:cs typeface="Gill Sans"/>
              </a:rPr>
              <a:t>GGG</a:t>
            </a:r>
            <a:r>
              <a:rPr lang="en-US" sz="1100">
                <a:solidFill>
                  <a:srgbClr val="0D0DFF"/>
                </a:solidFill>
                <a:latin typeface="Gill Sans"/>
                <a:cs typeface="Gill Sans"/>
              </a:rPr>
              <a:t>CCCC</a:t>
            </a:r>
            <a:r>
              <a:rPr lang="en-US" sz="1100">
                <a:solidFill>
                  <a:srgbClr val="FF6600"/>
                </a:solidFill>
                <a:latin typeface="Gill Sans"/>
                <a:cs typeface="Gill Sans"/>
              </a:rPr>
              <a:t>TT</a:t>
            </a:r>
          </a:p>
        </p:txBody>
      </p:sp>
      <p:sp>
        <p:nvSpPr>
          <p:cNvPr id="16" name="TextBox 15"/>
          <p:cNvSpPr txBox="1"/>
          <p:nvPr/>
        </p:nvSpPr>
        <p:spPr>
          <a:xfrm>
            <a:off x="6411913" y="3687763"/>
            <a:ext cx="2407943" cy="261610"/>
          </a:xfrm>
          <a:prstGeom prst="rect">
            <a:avLst/>
          </a:prstGeom>
          <a:noFill/>
        </p:spPr>
        <p:txBody>
          <a:bodyPr wrap="none">
            <a:spAutoFit/>
          </a:bodyPr>
          <a:lstStyle/>
          <a:p>
            <a:r>
              <a:rPr lang="en-US" sz="1100">
                <a:solidFill>
                  <a:srgbClr val="0D0DFF"/>
                </a:solidFill>
                <a:latin typeface="Gill Sans"/>
                <a:cs typeface="Gill Sans"/>
              </a:rPr>
              <a:t>C</a:t>
            </a:r>
            <a:r>
              <a:rPr lang="en-US" sz="1100">
                <a:solidFill>
                  <a:srgbClr val="008000"/>
                </a:solidFill>
                <a:latin typeface="Gill Sans"/>
                <a:cs typeface="Gill Sans"/>
              </a:rPr>
              <a:t>GG</a:t>
            </a:r>
            <a:r>
              <a:rPr lang="en-US" sz="1100">
                <a:solidFill>
                  <a:srgbClr val="FF6600"/>
                </a:solidFill>
                <a:latin typeface="Gill Sans"/>
                <a:cs typeface="Gill Sans"/>
              </a:rPr>
              <a:t>T</a:t>
            </a:r>
            <a:r>
              <a:rPr lang="en-US" sz="1100">
                <a:solidFill>
                  <a:srgbClr val="0D0DFF"/>
                </a:solidFill>
                <a:latin typeface="Gill Sans"/>
                <a:cs typeface="Gill Sans"/>
              </a:rPr>
              <a:t>C</a:t>
            </a:r>
            <a:r>
              <a:rPr lang="en-US" sz="1100">
                <a:solidFill>
                  <a:srgbClr val="FF6600"/>
                </a:solidFill>
                <a:latin typeface="Gill Sans"/>
                <a:cs typeface="Gill Sans"/>
              </a:rPr>
              <a:t>T</a:t>
            </a:r>
            <a:r>
              <a:rPr lang="en-US" sz="1100">
                <a:solidFill>
                  <a:srgbClr val="FF0000"/>
                </a:solidFill>
                <a:latin typeface="Gill Sans"/>
                <a:cs typeface="Gill Sans"/>
              </a:rPr>
              <a:t>AA</a:t>
            </a:r>
            <a:r>
              <a:rPr lang="en-US" sz="1100">
                <a:solidFill>
                  <a:srgbClr val="FF6600"/>
                </a:solidFill>
                <a:latin typeface="Gill Sans"/>
                <a:cs typeface="Gill Sans"/>
              </a:rPr>
              <a:t>T</a:t>
            </a:r>
            <a:r>
              <a:rPr lang="en-US" sz="1100">
                <a:solidFill>
                  <a:srgbClr val="008000"/>
                </a:solidFill>
                <a:latin typeface="Gill Sans"/>
                <a:cs typeface="Gill Sans"/>
              </a:rPr>
              <a:t>G</a:t>
            </a:r>
            <a:r>
              <a:rPr lang="en-US" sz="1100">
                <a:solidFill>
                  <a:srgbClr val="0D0DFF"/>
                </a:solidFill>
                <a:latin typeface="Gill Sans"/>
                <a:cs typeface="Gill Sans"/>
              </a:rPr>
              <a:t>C</a:t>
            </a:r>
            <a:r>
              <a:rPr lang="en-US" sz="1100">
                <a:solidFill>
                  <a:srgbClr val="FF6600"/>
                </a:solidFill>
                <a:latin typeface="Gill Sans"/>
                <a:cs typeface="Gill Sans"/>
              </a:rPr>
              <a:t>TT</a:t>
            </a:r>
            <a:r>
              <a:rPr lang="en-US" sz="1100">
                <a:solidFill>
                  <a:srgbClr val="FF0000"/>
                </a:solidFill>
                <a:latin typeface="Gill Sans"/>
                <a:cs typeface="Gill Sans"/>
              </a:rPr>
              <a:t>A</a:t>
            </a:r>
            <a:r>
              <a:rPr lang="en-US" sz="1100">
                <a:solidFill>
                  <a:srgbClr val="008000"/>
                </a:solidFill>
                <a:latin typeface="Gill Sans"/>
                <a:cs typeface="Gill Sans"/>
              </a:rPr>
              <a:t>G</a:t>
            </a:r>
            <a:r>
              <a:rPr lang="en-US" sz="1100">
                <a:solidFill>
                  <a:srgbClr val="0D0DFF"/>
                </a:solidFill>
                <a:latin typeface="Gill Sans"/>
                <a:cs typeface="Gill Sans"/>
              </a:rPr>
              <a:t>C</a:t>
            </a:r>
            <a:r>
              <a:rPr lang="en-US" sz="1100">
                <a:solidFill>
                  <a:srgbClr val="FF6600"/>
                </a:solidFill>
                <a:latin typeface="Gill Sans"/>
                <a:cs typeface="Gill Sans"/>
              </a:rPr>
              <a:t>T</a:t>
            </a:r>
            <a:r>
              <a:rPr lang="en-US" sz="1100">
                <a:solidFill>
                  <a:srgbClr val="FF0000"/>
                </a:solidFill>
                <a:latin typeface="Gill Sans"/>
                <a:cs typeface="Gill Sans"/>
              </a:rPr>
              <a:t>A</a:t>
            </a:r>
            <a:r>
              <a:rPr lang="en-US" sz="1100">
                <a:solidFill>
                  <a:srgbClr val="FF6600"/>
                </a:solidFill>
                <a:latin typeface="Gill Sans"/>
                <a:cs typeface="Gill Sans"/>
              </a:rPr>
              <a:t>T</a:t>
            </a:r>
            <a:r>
              <a:rPr lang="en-US" sz="1100">
                <a:solidFill>
                  <a:srgbClr val="008000"/>
                </a:solidFill>
                <a:latin typeface="Gill Sans"/>
                <a:cs typeface="Gill Sans"/>
              </a:rPr>
              <a:t>G</a:t>
            </a:r>
            <a:r>
              <a:rPr lang="en-US" sz="1100">
                <a:solidFill>
                  <a:srgbClr val="0D0DFF"/>
                </a:solidFill>
                <a:latin typeface="Gill Sans"/>
                <a:cs typeface="Gill Sans"/>
              </a:rPr>
              <a:t>C</a:t>
            </a:r>
            <a:endParaRPr lang="en-US" sz="1100">
              <a:solidFill>
                <a:srgbClr val="FF6600"/>
              </a:solidFill>
              <a:latin typeface="Gill Sans"/>
              <a:cs typeface="Gill Sans"/>
            </a:endParaRPr>
          </a:p>
        </p:txBody>
      </p:sp>
      <p:sp>
        <p:nvSpPr>
          <p:cNvPr id="17" name="TextBox 16"/>
          <p:cNvSpPr txBox="1"/>
          <p:nvPr/>
        </p:nvSpPr>
        <p:spPr>
          <a:xfrm>
            <a:off x="6010275" y="3883025"/>
            <a:ext cx="2512295" cy="261610"/>
          </a:xfrm>
          <a:prstGeom prst="rect">
            <a:avLst/>
          </a:prstGeom>
          <a:noFill/>
        </p:spPr>
        <p:txBody>
          <a:bodyPr wrap="none">
            <a:spAutoFit/>
          </a:bodyPr>
          <a:lstStyle/>
          <a:p>
            <a:r>
              <a:rPr lang="en-US" sz="1100">
                <a:solidFill>
                  <a:srgbClr val="FF0000"/>
                </a:solidFill>
                <a:latin typeface="Gill Sans"/>
                <a:cs typeface="Gill Sans"/>
              </a:rPr>
              <a:t>A</a:t>
            </a:r>
            <a:r>
              <a:rPr lang="en-US" sz="1100">
                <a:solidFill>
                  <a:srgbClr val="FF6600"/>
                </a:solidFill>
                <a:latin typeface="Gill Sans"/>
                <a:cs typeface="Gill Sans"/>
              </a:rPr>
              <a:t>T</a:t>
            </a:r>
            <a:r>
              <a:rPr lang="en-US" sz="1100">
                <a:solidFill>
                  <a:srgbClr val="008000"/>
                </a:solidFill>
                <a:latin typeface="Gill Sans"/>
                <a:cs typeface="Gill Sans"/>
              </a:rPr>
              <a:t>G</a:t>
            </a:r>
            <a:r>
              <a:rPr lang="en-US" sz="1100">
                <a:solidFill>
                  <a:srgbClr val="0D0DFF"/>
                </a:solidFill>
                <a:latin typeface="Gill Sans"/>
                <a:cs typeface="Gill Sans"/>
              </a:rPr>
              <a:t>C</a:t>
            </a:r>
            <a:r>
              <a:rPr lang="en-US" sz="1100">
                <a:solidFill>
                  <a:srgbClr val="FF6600"/>
                </a:solidFill>
                <a:latin typeface="Gill Sans"/>
                <a:cs typeface="Gill Sans"/>
              </a:rPr>
              <a:t>TT</a:t>
            </a:r>
            <a:r>
              <a:rPr lang="en-US" sz="1100">
                <a:solidFill>
                  <a:srgbClr val="FF0000"/>
                </a:solidFill>
                <a:latin typeface="Gill Sans"/>
                <a:cs typeface="Gill Sans"/>
              </a:rPr>
              <a:t>A</a:t>
            </a:r>
            <a:r>
              <a:rPr lang="en-US" sz="1100">
                <a:solidFill>
                  <a:srgbClr val="0D0DFF"/>
                </a:solidFill>
                <a:latin typeface="Gill Sans"/>
                <a:cs typeface="Gill Sans"/>
              </a:rPr>
              <a:t>C</a:t>
            </a:r>
            <a:r>
              <a:rPr lang="en-US" sz="1100">
                <a:solidFill>
                  <a:srgbClr val="FF6600"/>
                </a:solidFill>
                <a:latin typeface="Gill Sans"/>
                <a:cs typeface="Gill Sans"/>
              </a:rPr>
              <a:t>T</a:t>
            </a:r>
            <a:r>
              <a:rPr lang="en-US" sz="1100">
                <a:solidFill>
                  <a:srgbClr val="FF0000"/>
                </a:solidFill>
                <a:latin typeface="Gill Sans"/>
                <a:cs typeface="Gill Sans"/>
              </a:rPr>
              <a:t>A</a:t>
            </a:r>
            <a:r>
              <a:rPr lang="en-US" sz="1100">
                <a:solidFill>
                  <a:srgbClr val="FF6600"/>
                </a:solidFill>
                <a:latin typeface="Gill Sans"/>
                <a:cs typeface="Gill Sans"/>
              </a:rPr>
              <a:t>T</a:t>
            </a:r>
            <a:r>
              <a:rPr lang="en-US" sz="1100">
                <a:solidFill>
                  <a:srgbClr val="008000"/>
                </a:solidFill>
                <a:latin typeface="Gill Sans"/>
                <a:cs typeface="Gill Sans"/>
              </a:rPr>
              <a:t>G</a:t>
            </a:r>
            <a:r>
              <a:rPr lang="en-US" sz="1100">
                <a:solidFill>
                  <a:srgbClr val="0D0DFF"/>
                </a:solidFill>
                <a:latin typeface="Gill Sans"/>
                <a:cs typeface="Gill Sans"/>
              </a:rPr>
              <a:t>C</a:t>
            </a:r>
            <a:r>
              <a:rPr lang="en-US" sz="1100">
                <a:solidFill>
                  <a:srgbClr val="008000"/>
                </a:solidFill>
                <a:latin typeface="Gill Sans"/>
                <a:cs typeface="Gill Sans"/>
              </a:rPr>
              <a:t>GGG</a:t>
            </a:r>
            <a:r>
              <a:rPr lang="en-US" sz="1100">
                <a:solidFill>
                  <a:srgbClr val="0D0DFF"/>
                </a:solidFill>
                <a:latin typeface="Gill Sans"/>
                <a:cs typeface="Gill Sans"/>
              </a:rPr>
              <a:t>CCCC</a:t>
            </a:r>
            <a:r>
              <a:rPr lang="en-US" sz="1100">
                <a:solidFill>
                  <a:srgbClr val="FF6600"/>
                </a:solidFill>
                <a:latin typeface="Gill Sans"/>
                <a:cs typeface="Gill Sans"/>
              </a:rPr>
              <a:t>TT</a:t>
            </a:r>
          </a:p>
        </p:txBody>
      </p:sp>
      <p:sp>
        <p:nvSpPr>
          <p:cNvPr id="18" name="TextBox 17"/>
          <p:cNvSpPr txBox="1">
            <a:spLocks noChangeArrowheads="1"/>
          </p:cNvSpPr>
          <p:nvPr/>
        </p:nvSpPr>
        <p:spPr bwMode="auto">
          <a:xfrm>
            <a:off x="851693" y="2305050"/>
            <a:ext cx="763588" cy="1200150"/>
          </a:xfrm>
          <a:prstGeom prst="rect">
            <a:avLst/>
          </a:prstGeom>
          <a:ln>
            <a:headEnd/>
            <a:tailEnd/>
          </a:ln>
        </p:spPr>
        <p:style>
          <a:lnRef idx="0">
            <a:schemeClr val="accent2"/>
          </a:lnRef>
          <a:fillRef idx="3">
            <a:schemeClr val="accent2"/>
          </a:fillRef>
          <a:effectRef idx="3">
            <a:schemeClr val="accent2"/>
          </a:effectRef>
          <a:fontRef idx="minor">
            <a:schemeClr val="lt1"/>
          </a:fontRef>
        </p:style>
        <p:txBody>
          <a:bodyPr>
            <a:spAutoFit/>
          </a:bodyPr>
          <a:lstStyle/>
          <a:p>
            <a:pPr algn="ctr"/>
            <a:r>
              <a:rPr lang="en-US" sz="7200" dirty="0">
                <a:solidFill>
                  <a:srgbClr val="E6F3F6"/>
                </a:solidFill>
                <a:latin typeface="Gill Sans"/>
                <a:cs typeface="Gill Sans"/>
              </a:rPr>
              <a:t>?</a:t>
            </a:r>
          </a:p>
        </p:txBody>
      </p:sp>
      <p:sp>
        <p:nvSpPr>
          <p:cNvPr id="19" name="Right Arrow 18"/>
          <p:cNvSpPr>
            <a:spLocks noChangeArrowheads="1"/>
          </p:cNvSpPr>
          <p:nvPr/>
        </p:nvSpPr>
        <p:spPr bwMode="auto">
          <a:xfrm>
            <a:off x="5230813" y="2620963"/>
            <a:ext cx="593725" cy="593725"/>
          </a:xfrm>
          <a:prstGeom prst="rightArrow">
            <a:avLst>
              <a:gd name="adj1" fmla="val 50000"/>
              <a:gd name="adj2" fmla="val 50000"/>
            </a:avLst>
          </a:prstGeom>
          <a:ln>
            <a:headEnd/>
            <a:tailEnd/>
          </a:ln>
        </p:spPr>
        <p:style>
          <a:lnRef idx="0">
            <a:schemeClr val="accent2"/>
          </a:lnRef>
          <a:fillRef idx="3">
            <a:schemeClr val="accent2"/>
          </a:fillRef>
          <a:effectRef idx="3">
            <a:schemeClr val="accent2"/>
          </a:effectRef>
          <a:fontRef idx="minor">
            <a:schemeClr val="lt1"/>
          </a:fontRef>
        </p:style>
        <p:txBody>
          <a:bodyPr/>
          <a:lstStyle/>
          <a:p>
            <a:endParaRPr lang="en-US">
              <a:latin typeface="Gill Sans"/>
              <a:cs typeface="Gill Sans"/>
            </a:endParaRPr>
          </a:p>
        </p:txBody>
      </p:sp>
      <p:sp>
        <p:nvSpPr>
          <p:cNvPr id="20" name="TextBox 25"/>
          <p:cNvSpPr txBox="1">
            <a:spLocks noChangeArrowheads="1"/>
          </p:cNvSpPr>
          <p:nvPr/>
        </p:nvSpPr>
        <p:spPr bwMode="auto">
          <a:xfrm>
            <a:off x="661987" y="4830763"/>
            <a:ext cx="1143000" cy="584775"/>
          </a:xfrm>
          <a:prstGeom prst="rect">
            <a:avLst/>
          </a:prstGeom>
          <a:noFill/>
          <a:ln w="9525">
            <a:noFill/>
            <a:miter lim="800000"/>
            <a:headEnd/>
            <a:tailEnd/>
          </a:ln>
        </p:spPr>
        <p:txBody>
          <a:bodyPr>
            <a:spAutoFit/>
          </a:bodyPr>
          <a:lstStyle/>
          <a:p>
            <a:pPr algn="ctr"/>
            <a:r>
              <a:rPr lang="en-US" dirty="0">
                <a:solidFill>
                  <a:schemeClr val="bg1"/>
                </a:solidFill>
                <a:latin typeface="Gill Sans"/>
                <a:cs typeface="Gill Sans"/>
              </a:rPr>
              <a:t>Subject genome</a:t>
            </a:r>
          </a:p>
        </p:txBody>
      </p:sp>
      <p:sp>
        <p:nvSpPr>
          <p:cNvPr id="21" name="TextBox 26"/>
          <p:cNvSpPr txBox="1">
            <a:spLocks noChangeArrowheads="1"/>
          </p:cNvSpPr>
          <p:nvPr/>
        </p:nvSpPr>
        <p:spPr bwMode="auto">
          <a:xfrm>
            <a:off x="3308350" y="5878513"/>
            <a:ext cx="1371600" cy="338554"/>
          </a:xfrm>
          <a:prstGeom prst="rect">
            <a:avLst/>
          </a:prstGeom>
          <a:noFill/>
          <a:ln w="9525">
            <a:noFill/>
            <a:miter lim="800000"/>
            <a:headEnd/>
            <a:tailEnd/>
          </a:ln>
        </p:spPr>
        <p:txBody>
          <a:bodyPr>
            <a:spAutoFit/>
          </a:bodyPr>
          <a:lstStyle/>
          <a:p>
            <a:pPr algn="ctr"/>
            <a:r>
              <a:rPr lang="en-US" dirty="0">
                <a:solidFill>
                  <a:schemeClr val="bg1"/>
                </a:solidFill>
                <a:latin typeface="Gill Sans"/>
                <a:cs typeface="Gill Sans"/>
              </a:rPr>
              <a:t>Sequencer</a:t>
            </a:r>
          </a:p>
        </p:txBody>
      </p:sp>
      <p:sp>
        <p:nvSpPr>
          <p:cNvPr id="22" name="TextBox 27"/>
          <p:cNvSpPr txBox="1">
            <a:spLocks noChangeArrowheads="1"/>
          </p:cNvSpPr>
          <p:nvPr/>
        </p:nvSpPr>
        <p:spPr bwMode="auto">
          <a:xfrm>
            <a:off x="7021513" y="4419600"/>
            <a:ext cx="1143000" cy="338554"/>
          </a:xfrm>
          <a:prstGeom prst="rect">
            <a:avLst/>
          </a:prstGeom>
          <a:noFill/>
          <a:ln w="9525">
            <a:noFill/>
            <a:miter lim="800000"/>
            <a:headEnd/>
            <a:tailEnd/>
          </a:ln>
        </p:spPr>
        <p:txBody>
          <a:bodyPr>
            <a:spAutoFit/>
          </a:bodyPr>
          <a:lstStyle/>
          <a:p>
            <a:r>
              <a:rPr lang="en-US">
                <a:solidFill>
                  <a:schemeClr val="bg1"/>
                </a:solidFill>
                <a:latin typeface="Gill Sans"/>
                <a:cs typeface="Gill Sans"/>
              </a:rPr>
              <a:t>Reads</a:t>
            </a:r>
          </a:p>
        </p:txBody>
      </p:sp>
      <p:pic>
        <p:nvPicPr>
          <p:cNvPr id="23" name="Picture 10" descr="solexa"/>
          <p:cNvPicPr>
            <a:picLocks noChangeAspect="1" noChangeArrowheads="1"/>
          </p:cNvPicPr>
          <p:nvPr/>
        </p:nvPicPr>
        <p:blipFill>
          <a:blip r:embed="rId5" cstate="print"/>
          <a:srcRect/>
          <a:stretch>
            <a:fillRect/>
          </a:stretch>
        </p:blipFill>
        <p:spPr bwMode="auto">
          <a:xfrm>
            <a:off x="2995681" y="609600"/>
            <a:ext cx="1996939" cy="1371600"/>
          </a:xfrm>
          <a:prstGeom prst="rect">
            <a:avLst/>
          </a:prstGeom>
          <a:noFill/>
          <a:ln w="9525">
            <a:noFill/>
            <a:miter lim="800000"/>
            <a:headEnd/>
            <a:tailEnd/>
          </a:ln>
        </p:spPr>
      </p:pic>
      <p:pic>
        <p:nvPicPr>
          <p:cNvPr id="25" name="Picture 11" descr="PR003742"/>
          <p:cNvPicPr>
            <a:picLocks noChangeAspect="1" noChangeArrowheads="1"/>
          </p:cNvPicPr>
          <p:nvPr/>
        </p:nvPicPr>
        <p:blipFill>
          <a:blip r:embed="rId6" cstate="print"/>
          <a:srcRect/>
          <a:stretch>
            <a:fillRect/>
          </a:stretch>
        </p:blipFill>
        <p:spPr bwMode="auto">
          <a:xfrm>
            <a:off x="2965450" y="3867150"/>
            <a:ext cx="2057400" cy="1907178"/>
          </a:xfrm>
          <a:prstGeom prst="rect">
            <a:avLst/>
          </a:prstGeom>
          <a:noFill/>
          <a:ln w="9525">
            <a:noFill/>
            <a:miter lim="800000"/>
            <a:headEnd/>
            <a:tailEnd/>
          </a:ln>
        </p:spPr>
      </p:pic>
      <p:sp>
        <p:nvSpPr>
          <p:cNvPr id="24" name="TextBox 23"/>
          <p:cNvSpPr txBox="1"/>
          <p:nvPr/>
        </p:nvSpPr>
        <p:spPr>
          <a:xfrm>
            <a:off x="6166688" y="4800600"/>
            <a:ext cx="2531262" cy="830997"/>
          </a:xfrm>
          <a:prstGeom prst="rect">
            <a:avLst/>
          </a:prstGeom>
          <a:noFill/>
        </p:spPr>
        <p:txBody>
          <a:bodyPr wrap="none" rtlCol="0">
            <a:spAutoFit/>
          </a:bodyPr>
          <a:lstStyle/>
          <a:p>
            <a:r>
              <a:rPr lang="en-US" b="0" dirty="0">
                <a:solidFill>
                  <a:schemeClr val="bg1"/>
                </a:solidFill>
                <a:latin typeface="Gill Sans"/>
                <a:cs typeface="Gill Sans"/>
              </a:rPr>
              <a:t>Human genome: 3 </a:t>
            </a:r>
            <a:r>
              <a:rPr lang="en-US" b="0" dirty="0" err="1">
                <a:solidFill>
                  <a:schemeClr val="bg1"/>
                </a:solidFill>
                <a:latin typeface="Gill Sans"/>
                <a:cs typeface="Gill Sans"/>
              </a:rPr>
              <a:t>gbp</a:t>
            </a:r>
            <a:endParaRPr lang="en-US" b="0" dirty="0">
              <a:solidFill>
                <a:schemeClr val="bg1"/>
              </a:solidFill>
              <a:latin typeface="Gill Sans"/>
              <a:cs typeface="Gill Sans"/>
            </a:endParaRPr>
          </a:p>
          <a:p>
            <a:r>
              <a:rPr lang="en-US" b="0" dirty="0">
                <a:solidFill>
                  <a:schemeClr val="bg1"/>
                </a:solidFill>
                <a:latin typeface="Gill Sans"/>
                <a:cs typeface="Gill Sans"/>
              </a:rPr>
              <a:t>A few billion short reads </a:t>
            </a:r>
            <a:br>
              <a:rPr lang="en-US" b="0" dirty="0">
                <a:solidFill>
                  <a:schemeClr val="bg1"/>
                </a:solidFill>
                <a:latin typeface="Gill Sans"/>
                <a:cs typeface="Gill Sans"/>
              </a:rPr>
            </a:br>
            <a:r>
              <a:rPr lang="en-US" b="0" dirty="0">
                <a:solidFill>
                  <a:schemeClr val="bg1"/>
                </a:solidFill>
                <a:latin typeface="Gill Sans"/>
                <a:cs typeface="Gill Sans"/>
              </a:rPr>
              <a:t>(~100 GB compressed data)</a:t>
            </a:r>
          </a:p>
        </p:txBody>
      </p:sp>
    </p:spTree>
    <p:extLst>
      <p:ext uri="{BB962C8B-B14F-4D97-AF65-F5344CB8AC3E}">
        <p14:creationId xmlns:p14="http://schemas.microsoft.com/office/powerpoint/2010/main" val="235189117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9"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dissolve">
                                      <p:cBhvr>
                                        <p:cTn id="11" dur="500"/>
                                        <p:tgtEl>
                                          <p:spTgt spid="18"/>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23"/>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3"/>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25"/>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21"/>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7"/>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8"/>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9"/>
                                        </p:tgtEl>
                                        <p:attrNameLst>
                                          <p:attrName>style.visibility</p:attrName>
                                        </p:attrNameLst>
                                      </p:cBhvr>
                                      <p:to>
                                        <p:strVal val="visible"/>
                                      </p:to>
                                    </p:set>
                                  </p:childTnLst>
                                </p:cTn>
                              </p:par>
                              <p:par>
                                <p:cTn id="34" presetID="1" presetClass="entr" presetSubtype="0" fill="hold" grpId="0" nodeType="withEffect">
                                  <p:stCondLst>
                                    <p:cond delay="0"/>
                                  </p:stCondLst>
                                  <p:childTnLst>
                                    <p:set>
                                      <p:cBhvr>
                                        <p:cTn id="35" dur="1" fill="hold">
                                          <p:stCondLst>
                                            <p:cond delay="0"/>
                                          </p:stCondLst>
                                        </p:cTn>
                                        <p:tgtEl>
                                          <p:spTgt spid="10"/>
                                        </p:tgtEl>
                                        <p:attrNameLst>
                                          <p:attrName>style.visibility</p:attrName>
                                        </p:attrNameLst>
                                      </p:cBhvr>
                                      <p:to>
                                        <p:strVal val="visible"/>
                                      </p:to>
                                    </p:set>
                                  </p:childTnLst>
                                </p:cTn>
                              </p:par>
                              <p:par>
                                <p:cTn id="36" presetID="1" presetClass="entr" presetSubtype="0" fill="hold" grpId="0" nodeType="withEffect">
                                  <p:stCondLst>
                                    <p:cond delay="0"/>
                                  </p:stCondLst>
                                  <p:childTnLst>
                                    <p:set>
                                      <p:cBhvr>
                                        <p:cTn id="37" dur="1" fill="hold">
                                          <p:stCondLst>
                                            <p:cond delay="0"/>
                                          </p:stCondLst>
                                        </p:cTn>
                                        <p:tgtEl>
                                          <p:spTgt spid="11"/>
                                        </p:tgtEl>
                                        <p:attrNameLst>
                                          <p:attrName>style.visibility</p:attrName>
                                        </p:attrNameLst>
                                      </p:cBhvr>
                                      <p:to>
                                        <p:strVal val="visible"/>
                                      </p:to>
                                    </p:set>
                                  </p:childTnLst>
                                </p:cTn>
                              </p:par>
                              <p:par>
                                <p:cTn id="38" presetID="1" presetClass="entr" presetSubtype="0" fill="hold" grpId="0" nodeType="withEffect">
                                  <p:stCondLst>
                                    <p:cond delay="0"/>
                                  </p:stCondLst>
                                  <p:childTnLst>
                                    <p:set>
                                      <p:cBhvr>
                                        <p:cTn id="39" dur="1" fill="hold">
                                          <p:stCondLst>
                                            <p:cond delay="0"/>
                                          </p:stCondLst>
                                        </p:cTn>
                                        <p:tgtEl>
                                          <p:spTgt spid="12"/>
                                        </p:tgtEl>
                                        <p:attrNameLst>
                                          <p:attrName>style.visibility</p:attrName>
                                        </p:attrNameLst>
                                      </p:cBhvr>
                                      <p:to>
                                        <p:strVal val="visible"/>
                                      </p:to>
                                    </p:set>
                                  </p:childTnLst>
                                </p:cTn>
                              </p:par>
                              <p:par>
                                <p:cTn id="40" presetID="1" presetClass="entr" presetSubtype="0" fill="hold" grpId="0" nodeType="withEffect">
                                  <p:stCondLst>
                                    <p:cond delay="0"/>
                                  </p:stCondLst>
                                  <p:childTnLst>
                                    <p:set>
                                      <p:cBhvr>
                                        <p:cTn id="41" dur="1" fill="hold">
                                          <p:stCondLst>
                                            <p:cond delay="0"/>
                                          </p:stCondLst>
                                        </p:cTn>
                                        <p:tgtEl>
                                          <p:spTgt spid="13"/>
                                        </p:tgtEl>
                                        <p:attrNameLst>
                                          <p:attrName>style.visibility</p:attrName>
                                        </p:attrNameLst>
                                      </p:cBhvr>
                                      <p:to>
                                        <p:strVal val="visible"/>
                                      </p:to>
                                    </p:set>
                                  </p:childTnLst>
                                </p:cTn>
                              </p:par>
                              <p:par>
                                <p:cTn id="42" presetID="1" presetClass="entr" presetSubtype="0" fill="hold" grpId="0" nodeType="withEffect">
                                  <p:stCondLst>
                                    <p:cond delay="0"/>
                                  </p:stCondLst>
                                  <p:childTnLst>
                                    <p:set>
                                      <p:cBhvr>
                                        <p:cTn id="43" dur="1" fill="hold">
                                          <p:stCondLst>
                                            <p:cond delay="0"/>
                                          </p:stCondLst>
                                        </p:cTn>
                                        <p:tgtEl>
                                          <p:spTgt spid="14"/>
                                        </p:tgtEl>
                                        <p:attrNameLst>
                                          <p:attrName>style.visibility</p:attrName>
                                        </p:attrNameLst>
                                      </p:cBhvr>
                                      <p:to>
                                        <p:strVal val="visible"/>
                                      </p:to>
                                    </p:set>
                                  </p:childTnLst>
                                </p:cTn>
                              </p:par>
                              <p:par>
                                <p:cTn id="44" presetID="1" presetClass="entr" presetSubtype="0" fill="hold" grpId="0" nodeType="withEffect">
                                  <p:stCondLst>
                                    <p:cond delay="0"/>
                                  </p:stCondLst>
                                  <p:childTnLst>
                                    <p:set>
                                      <p:cBhvr>
                                        <p:cTn id="45" dur="1" fill="hold">
                                          <p:stCondLst>
                                            <p:cond delay="0"/>
                                          </p:stCondLst>
                                        </p:cTn>
                                        <p:tgtEl>
                                          <p:spTgt spid="15"/>
                                        </p:tgtEl>
                                        <p:attrNameLst>
                                          <p:attrName>style.visibility</p:attrName>
                                        </p:attrNameLst>
                                      </p:cBhvr>
                                      <p:to>
                                        <p:strVal val="visible"/>
                                      </p:to>
                                    </p:set>
                                  </p:childTnLst>
                                </p:cTn>
                              </p:par>
                              <p:par>
                                <p:cTn id="46" presetID="1" presetClass="entr" presetSubtype="0" fill="hold" grpId="0" nodeType="withEffect">
                                  <p:stCondLst>
                                    <p:cond delay="0"/>
                                  </p:stCondLst>
                                  <p:childTnLst>
                                    <p:set>
                                      <p:cBhvr>
                                        <p:cTn id="47" dur="1" fill="hold">
                                          <p:stCondLst>
                                            <p:cond delay="0"/>
                                          </p:stCondLst>
                                        </p:cTn>
                                        <p:tgtEl>
                                          <p:spTgt spid="16"/>
                                        </p:tgtEl>
                                        <p:attrNameLst>
                                          <p:attrName>style.visibility</p:attrName>
                                        </p:attrNameLst>
                                      </p:cBhvr>
                                      <p:to>
                                        <p:strVal val="visible"/>
                                      </p:to>
                                    </p:set>
                                  </p:childTnLst>
                                </p:cTn>
                              </p:par>
                              <p:par>
                                <p:cTn id="48" presetID="1" presetClass="entr" presetSubtype="0" fill="hold" grpId="0" nodeType="withEffect">
                                  <p:stCondLst>
                                    <p:cond delay="0"/>
                                  </p:stCondLst>
                                  <p:childTnLst>
                                    <p:set>
                                      <p:cBhvr>
                                        <p:cTn id="49" dur="1" fill="hold">
                                          <p:stCondLst>
                                            <p:cond delay="0"/>
                                          </p:stCondLst>
                                        </p:cTn>
                                        <p:tgtEl>
                                          <p:spTgt spid="17"/>
                                        </p:tgtEl>
                                        <p:attrNameLst>
                                          <p:attrName>style.visibility</p:attrName>
                                        </p:attrNameLst>
                                      </p:cBhvr>
                                      <p:to>
                                        <p:strVal val="visible"/>
                                      </p:to>
                                    </p:set>
                                  </p:childTnLst>
                                </p:cTn>
                              </p:par>
                              <p:par>
                                <p:cTn id="50" presetID="1" presetClass="entr" presetSubtype="0" fill="hold" grpId="0" nodeType="withEffect">
                                  <p:stCondLst>
                                    <p:cond delay="0"/>
                                  </p:stCondLst>
                                  <p:childTnLst>
                                    <p:set>
                                      <p:cBhvr>
                                        <p:cTn id="51" dur="1" fill="hold">
                                          <p:stCondLst>
                                            <p:cond delay="0"/>
                                          </p:stCondLst>
                                        </p:cTn>
                                        <p:tgtEl>
                                          <p:spTgt spid="22"/>
                                        </p:tgtEl>
                                        <p:attrNameLst>
                                          <p:attrName>style.visibility</p:attrName>
                                        </p:attrNameLst>
                                      </p:cBhvr>
                                      <p:to>
                                        <p:strVal val="visible"/>
                                      </p:to>
                                    </p:set>
                                  </p:childTnLst>
                                </p:cTn>
                              </p:par>
                              <p:par>
                                <p:cTn id="52" presetID="1" presetClass="entr" presetSubtype="0" fill="hold" grpId="0" nodeType="withEffect">
                                  <p:stCondLst>
                                    <p:cond delay="0"/>
                                  </p:stCondLst>
                                  <p:childTnLst>
                                    <p:set>
                                      <p:cBhvr>
                                        <p:cTn id="53" dur="1" fill="hold">
                                          <p:stCondLst>
                                            <p:cond delay="0"/>
                                          </p:stCondLst>
                                        </p:cTn>
                                        <p:tgtEl>
                                          <p:spTgt spid="19"/>
                                        </p:tgtEl>
                                        <p:attrNameLst>
                                          <p:attrName>style.visibility</p:attrName>
                                        </p:attrNameLst>
                                      </p:cBhvr>
                                      <p:to>
                                        <p:strVal val="visible"/>
                                      </p:to>
                                    </p:set>
                                  </p:childTnLst>
                                </p:cTn>
                              </p:par>
                            </p:childTnLst>
                          </p:cTn>
                        </p:par>
                      </p:childTnLst>
                    </p:cTn>
                  </p:par>
                  <p:par>
                    <p:cTn id="54" fill="hold">
                      <p:stCondLst>
                        <p:cond delay="indefinite"/>
                      </p:stCondLst>
                      <p:childTnLst>
                        <p:par>
                          <p:cTn id="55" fill="hold">
                            <p:stCondLst>
                              <p:cond delay="0"/>
                            </p:stCondLst>
                            <p:childTnLst>
                              <p:par>
                                <p:cTn id="56" presetID="1" presetClass="entr" presetSubtype="0" fill="hold" grpId="0" nodeType="clickEffect">
                                  <p:stCondLst>
                                    <p:cond delay="0"/>
                                  </p:stCondLst>
                                  <p:childTnLst>
                                    <p:set>
                                      <p:cBhvr>
                                        <p:cTn id="57"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7" grpId="0"/>
      <p:bldP spid="8" grpId="0"/>
      <p:bldP spid="9" grpId="0"/>
      <p:bldP spid="10" grpId="0"/>
      <p:bldP spid="11" grpId="0"/>
      <p:bldP spid="12" grpId="0"/>
      <p:bldP spid="13" grpId="0"/>
      <p:bldP spid="14" grpId="0"/>
      <p:bldP spid="15" grpId="0"/>
      <p:bldP spid="16" grpId="0"/>
      <p:bldP spid="17" grpId="0"/>
      <p:bldP spid="18" grpId="0" animBg="1"/>
      <p:bldP spid="19" grpId="0" animBg="1"/>
      <p:bldP spid="20" grpId="0"/>
      <p:bldP spid="21" grpId="0"/>
      <p:bldP spid="22" grpId="0"/>
      <p:bldP spid="2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unset_over_Shinjuku.jpg"/>
          <p:cNvPicPr>
            <a:picLocks noChangeAspect="1"/>
          </p:cNvPicPr>
          <p:nvPr/>
        </p:nvPicPr>
        <p:blipFill>
          <a:blip r:embed="rId2" cstate="print"/>
          <a:stretch>
            <a:fillRect/>
          </a:stretch>
        </p:blipFill>
        <p:spPr>
          <a:xfrm>
            <a:off x="-838200" y="-38546"/>
            <a:ext cx="10249729" cy="6896546"/>
          </a:xfrm>
          <a:prstGeom prst="rect">
            <a:avLst/>
          </a:prstGeom>
        </p:spPr>
      </p:pic>
      <p:sp>
        <p:nvSpPr>
          <p:cNvPr id="8" name="Title 1"/>
          <p:cNvSpPr txBox="1">
            <a:spLocks/>
          </p:cNvSpPr>
          <p:nvPr/>
        </p:nvSpPr>
        <p:spPr>
          <a:xfrm>
            <a:off x="1232802" y="76200"/>
            <a:ext cx="3062525" cy="1028700"/>
          </a:xfrm>
          <a:prstGeom prst="rect">
            <a:avLst/>
          </a:prstGeom>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0" cap="none" spc="0" normalizeH="0" baseline="0" noProof="0" dirty="0">
                <a:ln>
                  <a:noFill/>
                </a:ln>
                <a:solidFill>
                  <a:schemeClr val="bg1"/>
                </a:solidFill>
                <a:effectLst/>
                <a:uLnTx/>
                <a:uFillTx/>
                <a:latin typeface="Gill Sans"/>
                <a:ea typeface="+mj-ea"/>
                <a:cs typeface="Gill Sans"/>
              </a:rPr>
              <a:t>Business</a:t>
            </a:r>
          </a:p>
        </p:txBody>
      </p:sp>
      <p:sp>
        <p:nvSpPr>
          <p:cNvPr id="12" name="Content Placeholder 2"/>
          <p:cNvSpPr txBox="1">
            <a:spLocks/>
          </p:cNvSpPr>
          <p:nvPr/>
        </p:nvSpPr>
        <p:spPr>
          <a:xfrm>
            <a:off x="3048000" y="762000"/>
            <a:ext cx="3657600" cy="1143000"/>
          </a:xfrm>
          <a:prstGeom prst="rect">
            <a:avLst/>
          </a:prstGeom>
        </p:spPr>
        <p:txBody>
          <a:bodyPr/>
          <a:lstStyle/>
          <a:p>
            <a:pPr marL="342848" lvl="0" indent="-342848" eaLnBrk="1" hangingPunct="1">
              <a:spcBef>
                <a:spcPct val="25000"/>
              </a:spcBef>
              <a:spcAft>
                <a:spcPct val="25000"/>
              </a:spcAft>
              <a:buClr>
                <a:srgbClr val="5675A9"/>
              </a:buClr>
              <a:buSzPct val="75000"/>
            </a:pPr>
            <a:r>
              <a:rPr lang="en-US" sz="2400" b="0" kern="0" dirty="0">
                <a:solidFill>
                  <a:schemeClr val="bg1"/>
                </a:solidFill>
                <a:latin typeface="Gill Sans"/>
                <a:cs typeface="Gill Sans"/>
              </a:rPr>
              <a:t>Data-driven decisions</a:t>
            </a:r>
          </a:p>
          <a:p>
            <a:pPr marL="342848" lvl="0" indent="-342848" eaLnBrk="1" hangingPunct="1">
              <a:spcBef>
                <a:spcPct val="25000"/>
              </a:spcBef>
              <a:spcAft>
                <a:spcPct val="25000"/>
              </a:spcAft>
              <a:buClr>
                <a:srgbClr val="5675A9"/>
              </a:buClr>
              <a:buSzPct val="75000"/>
            </a:pPr>
            <a:r>
              <a:rPr lang="en-US" sz="2400" b="0" kern="0" dirty="0">
                <a:solidFill>
                  <a:schemeClr val="bg1"/>
                </a:solidFill>
                <a:latin typeface="Gill Sans"/>
                <a:cs typeface="Gill Sans"/>
              </a:rPr>
              <a:t>Data-driven products</a:t>
            </a:r>
          </a:p>
        </p:txBody>
      </p:sp>
      <p:sp>
        <p:nvSpPr>
          <p:cNvPr id="13" name="TextBox 3"/>
          <p:cNvSpPr txBox="1">
            <a:spLocks noChangeArrowheads="1"/>
          </p:cNvSpPr>
          <p:nvPr/>
        </p:nvSpPr>
        <p:spPr bwMode="auto">
          <a:xfrm>
            <a:off x="6781800" y="6611938"/>
            <a:ext cx="2362200" cy="246221"/>
          </a:xfrm>
          <a:prstGeom prst="rect">
            <a:avLst/>
          </a:prstGeom>
          <a:noFill/>
          <a:ln w="9525">
            <a:noFill/>
            <a:miter lim="800000"/>
            <a:headEnd/>
            <a:tailEnd/>
          </a:ln>
        </p:spPr>
        <p:txBody>
          <a:bodyPr>
            <a:spAutoFit/>
          </a:bodyPr>
          <a:lstStyle/>
          <a:p>
            <a:pPr algn="r"/>
            <a:r>
              <a:rPr lang="en-US" sz="1000" b="0" dirty="0"/>
              <a:t>Source: </a:t>
            </a:r>
            <a:r>
              <a:rPr lang="en-US" sz="1000" b="0" dirty="0" err="1"/>
              <a:t>Wikiedia</a:t>
            </a:r>
            <a:r>
              <a:rPr lang="en-US" sz="1000" b="0" dirty="0"/>
              <a:t> (Shinjuku, Tokyo)</a:t>
            </a:r>
          </a:p>
        </p:txBody>
      </p:sp>
    </p:spTree>
    <p:extLst>
      <p:ext uri="{BB962C8B-B14F-4D97-AF65-F5344CB8AC3E}">
        <p14:creationId xmlns:p14="http://schemas.microsoft.com/office/powerpoint/2010/main" val="107883179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38200" y="2382560"/>
            <a:ext cx="7619999" cy="1569660"/>
          </a:xfrm>
          <a:prstGeom prst="rect">
            <a:avLst/>
          </a:prstGeom>
          <a:noFill/>
        </p:spPr>
        <p:txBody>
          <a:bodyPr wrap="square" rtlCol="0">
            <a:spAutoFit/>
          </a:bodyPr>
          <a:lstStyle/>
          <a:p>
            <a:r>
              <a:rPr lang="en-US" sz="2400" b="0" dirty="0">
                <a:solidFill>
                  <a:schemeClr val="bg1"/>
                </a:solidFill>
                <a:latin typeface="Gill Sans"/>
                <a:cs typeface="Gill Sans"/>
              </a:rPr>
              <a:t>An organization should retain data that result from carrying out its mission and exploit those data to generate insights that benefit the organization, for example, market analysis, strategic planning, decision making, etc.</a:t>
            </a:r>
          </a:p>
        </p:txBody>
      </p:sp>
      <p:sp>
        <p:nvSpPr>
          <p:cNvPr id="4" name="TextBox 3"/>
          <p:cNvSpPr txBox="1"/>
          <p:nvPr/>
        </p:nvSpPr>
        <p:spPr>
          <a:xfrm rot="20704901">
            <a:off x="4045075" y="4308760"/>
            <a:ext cx="2209800" cy="830997"/>
          </a:xfrm>
          <a:prstGeom prst="rect">
            <a:avLst/>
          </a:prstGeom>
          <a:noFill/>
        </p:spPr>
        <p:txBody>
          <a:bodyPr wrap="square" rtlCol="0">
            <a:spAutoFit/>
          </a:bodyPr>
          <a:lstStyle/>
          <a:p>
            <a:r>
              <a:rPr lang="en-US" sz="4800" dirty="0">
                <a:solidFill>
                  <a:srgbClr val="FF0000"/>
                </a:solidFill>
                <a:latin typeface="Gill Sans"/>
                <a:cs typeface="Gill Sans"/>
              </a:rPr>
              <a:t>Duh!?</a:t>
            </a:r>
          </a:p>
        </p:txBody>
      </p:sp>
      <p:sp>
        <p:nvSpPr>
          <p:cNvPr id="5" name="Title 1"/>
          <p:cNvSpPr txBox="1">
            <a:spLocks/>
          </p:cNvSpPr>
          <p:nvPr/>
        </p:nvSpPr>
        <p:spPr>
          <a:xfrm>
            <a:off x="0" y="548640"/>
            <a:ext cx="9144000" cy="685800"/>
          </a:xfrm>
          <a:prstGeom prst="rect">
            <a:avLst/>
          </a:prstGeom>
        </p:spPr>
        <p:txBody>
          <a:bodyPr/>
          <a:lstStyle/>
          <a:p>
            <a:pPr lvl="0" algn="ctr">
              <a:defRPr/>
            </a:pPr>
            <a:r>
              <a:rPr lang="en-US" sz="3600" b="0" kern="0" dirty="0">
                <a:solidFill>
                  <a:srgbClr val="000000"/>
                </a:solidFill>
                <a:latin typeface="Gill Sans"/>
                <a:cs typeface="Gill Sans"/>
              </a:rPr>
              <a:t>Business Intelligence</a:t>
            </a:r>
          </a:p>
        </p:txBody>
      </p:sp>
    </p:spTree>
    <p:extLst>
      <p:ext uri="{BB962C8B-B14F-4D97-AF65-F5344CB8AC3E}">
        <p14:creationId xmlns:p14="http://schemas.microsoft.com/office/powerpoint/2010/main" val="72159736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38200" y="2382560"/>
            <a:ext cx="7619999" cy="1200329"/>
          </a:xfrm>
          <a:prstGeom prst="rect">
            <a:avLst/>
          </a:prstGeom>
          <a:noFill/>
        </p:spPr>
        <p:txBody>
          <a:bodyPr wrap="square" rtlCol="0">
            <a:spAutoFit/>
          </a:bodyPr>
          <a:lstStyle/>
          <a:p>
            <a:r>
              <a:rPr lang="en-US" sz="2400" b="0" dirty="0">
                <a:solidFill>
                  <a:schemeClr val="bg1"/>
                </a:solidFill>
                <a:latin typeface="Gill Sans"/>
                <a:cs typeface="Gill Sans"/>
              </a:rPr>
              <a:t>In the 1990s, Wal-Mart found that customers tended to buy diapers and beer together. So they put them next to each other and increased sales of both.</a:t>
            </a:r>
            <a:r>
              <a:rPr lang="en-US" sz="2000" b="0" baseline="30000" dirty="0">
                <a:solidFill>
                  <a:schemeClr val="bg1"/>
                </a:solidFill>
                <a:latin typeface="Gill Sans"/>
                <a:cs typeface="Gill Sans"/>
              </a:rPr>
              <a:t>*</a:t>
            </a:r>
            <a:endParaRPr lang="en-US" sz="2400" b="0" baseline="30000" dirty="0">
              <a:solidFill>
                <a:schemeClr val="bg1"/>
              </a:solidFill>
              <a:latin typeface="Gill Sans"/>
              <a:cs typeface="Gill Sans"/>
            </a:endParaRPr>
          </a:p>
        </p:txBody>
      </p:sp>
      <p:sp>
        <p:nvSpPr>
          <p:cNvPr id="5" name="Title 1"/>
          <p:cNvSpPr txBox="1">
            <a:spLocks/>
          </p:cNvSpPr>
          <p:nvPr/>
        </p:nvSpPr>
        <p:spPr>
          <a:xfrm>
            <a:off x="0" y="548640"/>
            <a:ext cx="9144000" cy="685800"/>
          </a:xfrm>
          <a:prstGeom prst="rect">
            <a:avLst/>
          </a:prstGeom>
        </p:spPr>
        <p:txBody>
          <a:bodyPr/>
          <a:lstStyle/>
          <a:p>
            <a:pPr lvl="0" algn="ctr">
              <a:defRPr/>
            </a:pPr>
            <a:r>
              <a:rPr lang="en-US" sz="3600" b="0" kern="0" dirty="0">
                <a:solidFill>
                  <a:srgbClr val="000000"/>
                </a:solidFill>
                <a:latin typeface="Gill Sans"/>
                <a:cs typeface="Gill Sans"/>
              </a:rPr>
              <a:t>This is not a new idea!</a:t>
            </a:r>
          </a:p>
        </p:txBody>
      </p:sp>
      <p:sp>
        <p:nvSpPr>
          <p:cNvPr id="6" name="Text Box 10"/>
          <p:cNvSpPr txBox="1">
            <a:spLocks noChangeArrowheads="1"/>
          </p:cNvSpPr>
          <p:nvPr/>
        </p:nvSpPr>
        <p:spPr bwMode="auto">
          <a:xfrm>
            <a:off x="0" y="4643735"/>
            <a:ext cx="9144000" cy="461665"/>
          </a:xfrm>
          <a:prstGeom prst="rect">
            <a:avLst/>
          </a:prstGeom>
          <a:noFill/>
          <a:ln w="9525">
            <a:noFill/>
            <a:miter lim="800000"/>
            <a:headEnd/>
            <a:tailEnd/>
          </a:ln>
        </p:spPr>
        <p:txBody>
          <a:bodyPr wrap="square">
            <a:spAutoFit/>
          </a:bodyPr>
          <a:lstStyle/>
          <a:p>
            <a:pPr algn="ctr"/>
            <a:r>
              <a:rPr lang="en-US" sz="2400" b="0" dirty="0">
                <a:solidFill>
                  <a:srgbClr val="FF0000"/>
                </a:solidFill>
                <a:latin typeface="Gill Sans"/>
                <a:cs typeface="Gill Sans"/>
              </a:rPr>
              <a:t>So what’s changed?</a:t>
            </a:r>
          </a:p>
        </p:txBody>
      </p:sp>
      <p:sp>
        <p:nvSpPr>
          <p:cNvPr id="7" name="TextBox 6"/>
          <p:cNvSpPr txBox="1"/>
          <p:nvPr/>
        </p:nvSpPr>
        <p:spPr>
          <a:xfrm>
            <a:off x="0" y="5105400"/>
            <a:ext cx="9144000" cy="400110"/>
          </a:xfrm>
          <a:prstGeom prst="rect">
            <a:avLst/>
          </a:prstGeom>
          <a:noFill/>
        </p:spPr>
        <p:txBody>
          <a:bodyPr wrap="square" rtlCol="0">
            <a:spAutoFit/>
          </a:bodyPr>
          <a:lstStyle/>
          <a:p>
            <a:pPr algn="ctr"/>
            <a:r>
              <a:rPr lang="en-US" sz="2000" b="0" dirty="0">
                <a:solidFill>
                  <a:schemeClr val="bg1"/>
                </a:solidFill>
                <a:latin typeface="Gill Sans"/>
                <a:cs typeface="Gill Sans"/>
              </a:rPr>
              <a:t>More compute and storage</a:t>
            </a:r>
          </a:p>
        </p:txBody>
      </p:sp>
      <p:sp>
        <p:nvSpPr>
          <p:cNvPr id="8" name="TextBox 7"/>
          <p:cNvSpPr txBox="1"/>
          <p:nvPr/>
        </p:nvSpPr>
        <p:spPr>
          <a:xfrm>
            <a:off x="0" y="5467290"/>
            <a:ext cx="9144000" cy="400110"/>
          </a:xfrm>
          <a:prstGeom prst="rect">
            <a:avLst/>
          </a:prstGeom>
          <a:noFill/>
        </p:spPr>
        <p:txBody>
          <a:bodyPr wrap="square" rtlCol="0">
            <a:spAutoFit/>
          </a:bodyPr>
          <a:lstStyle/>
          <a:p>
            <a:pPr algn="ctr"/>
            <a:r>
              <a:rPr lang="en-US" sz="2000" b="0" dirty="0">
                <a:solidFill>
                  <a:schemeClr val="bg1"/>
                </a:solidFill>
                <a:latin typeface="Gill Sans"/>
                <a:cs typeface="Gill Sans"/>
              </a:rPr>
              <a:t>Ability to gather behavioral data</a:t>
            </a:r>
          </a:p>
        </p:txBody>
      </p:sp>
      <p:sp>
        <p:nvSpPr>
          <p:cNvPr id="9" name="TextBox 8"/>
          <p:cNvSpPr txBox="1"/>
          <p:nvPr/>
        </p:nvSpPr>
        <p:spPr>
          <a:xfrm>
            <a:off x="4267200" y="6477000"/>
            <a:ext cx="4876800" cy="307777"/>
          </a:xfrm>
          <a:prstGeom prst="rect">
            <a:avLst/>
          </a:prstGeom>
          <a:noFill/>
        </p:spPr>
        <p:txBody>
          <a:bodyPr wrap="square" rtlCol="0">
            <a:spAutoFit/>
          </a:bodyPr>
          <a:lstStyle/>
          <a:p>
            <a:pPr algn="ctr"/>
            <a:r>
              <a:rPr lang="en-US" sz="1400" b="0" dirty="0">
                <a:solidFill>
                  <a:schemeClr val="bg1"/>
                </a:solidFill>
                <a:latin typeface="Gill Sans"/>
                <a:cs typeface="Gill Sans"/>
              </a:rPr>
              <a:t>* BTW, this is completely apocryphal. (But it makes a nice story.) </a:t>
            </a:r>
          </a:p>
        </p:txBody>
      </p:sp>
    </p:spTree>
    <p:extLst>
      <p:ext uri="{BB962C8B-B14F-4D97-AF65-F5344CB8AC3E}">
        <p14:creationId xmlns:p14="http://schemas.microsoft.com/office/powerpoint/2010/main" val="13519611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7" grpId="0"/>
      <p:bldP spid="8" grpId="0"/>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548640"/>
            <a:ext cx="9144000" cy="685800"/>
          </a:xfrm>
          <a:prstGeom prst="rect">
            <a:avLst/>
          </a:prstGeom>
        </p:spPr>
        <p:txBody>
          <a:bodyPr/>
          <a:lstStyle/>
          <a:p>
            <a:pPr lvl="0" algn="ctr">
              <a:defRPr/>
            </a:pPr>
            <a:r>
              <a:rPr lang="en-US" sz="3600" b="0" kern="0" dirty="0">
                <a:solidFill>
                  <a:srgbClr val="000000"/>
                </a:solidFill>
                <a:latin typeface="Gill Sans"/>
                <a:cs typeface="Gill Sans"/>
              </a:rPr>
              <a:t>Agenda for Today</a:t>
            </a:r>
          </a:p>
        </p:txBody>
      </p:sp>
      <p:sp>
        <p:nvSpPr>
          <p:cNvPr id="6" name="TextBox 5"/>
          <p:cNvSpPr txBox="1"/>
          <p:nvPr/>
        </p:nvSpPr>
        <p:spPr>
          <a:xfrm>
            <a:off x="0" y="2438400"/>
            <a:ext cx="9144000" cy="1938992"/>
          </a:xfrm>
          <a:prstGeom prst="rect">
            <a:avLst/>
          </a:prstGeom>
          <a:noFill/>
        </p:spPr>
        <p:txBody>
          <a:bodyPr wrap="square" rtlCol="0">
            <a:spAutoFit/>
          </a:bodyPr>
          <a:lstStyle/>
          <a:p>
            <a:pPr lvl="0" algn="ctr">
              <a:defRPr/>
            </a:pPr>
            <a:r>
              <a:rPr lang="en-US" sz="2400" b="0" kern="0" dirty="0">
                <a:solidFill>
                  <a:srgbClr val="000000"/>
                </a:solidFill>
                <a:latin typeface="Gill Sans"/>
                <a:cs typeface="Gill Sans"/>
              </a:rPr>
              <a:t>Who am I?</a:t>
            </a:r>
          </a:p>
          <a:p>
            <a:pPr lvl="0" algn="ctr">
              <a:defRPr/>
            </a:pPr>
            <a:r>
              <a:rPr lang="en-US" sz="2400" b="0" kern="0" dirty="0">
                <a:solidFill>
                  <a:srgbClr val="000000"/>
                </a:solidFill>
                <a:latin typeface="Gill Sans"/>
                <a:cs typeface="Gill Sans"/>
              </a:rPr>
              <a:t>What is big data?</a:t>
            </a:r>
          </a:p>
          <a:p>
            <a:pPr lvl="0" algn="ctr">
              <a:defRPr/>
            </a:pPr>
            <a:r>
              <a:rPr lang="en-US" sz="2400" b="0" kern="0" dirty="0">
                <a:solidFill>
                  <a:srgbClr val="000000"/>
                </a:solidFill>
                <a:latin typeface="Gill Sans"/>
                <a:cs typeface="Gill Sans"/>
              </a:rPr>
              <a:t>Why big data?</a:t>
            </a:r>
          </a:p>
          <a:p>
            <a:pPr lvl="0" algn="ctr">
              <a:defRPr/>
            </a:pPr>
            <a:r>
              <a:rPr lang="en-US" sz="2400" b="0" kern="0" dirty="0">
                <a:solidFill>
                  <a:srgbClr val="000000"/>
                </a:solidFill>
                <a:latin typeface="Gill Sans"/>
                <a:cs typeface="Gill Sans"/>
              </a:rPr>
              <a:t>What is this course about?</a:t>
            </a:r>
          </a:p>
          <a:p>
            <a:pPr lvl="0" algn="ctr">
              <a:defRPr/>
            </a:pPr>
            <a:r>
              <a:rPr lang="en-US" sz="2400" b="0" kern="0" dirty="0" err="1">
                <a:solidFill>
                  <a:srgbClr val="000000"/>
                </a:solidFill>
                <a:latin typeface="Gill Sans"/>
                <a:cs typeface="Gill Sans"/>
              </a:rPr>
              <a:t>Administrivia</a:t>
            </a:r>
            <a:endParaRPr lang="en-US" sz="2400" b="0" kern="0" dirty="0">
              <a:solidFill>
                <a:srgbClr val="000000"/>
              </a:solidFill>
              <a:latin typeface="Gill Sans"/>
              <a:cs typeface="Gill Sans"/>
            </a:endParaRPr>
          </a:p>
        </p:txBody>
      </p:sp>
    </p:spTree>
    <p:extLst>
      <p:ext uri="{BB962C8B-B14F-4D97-AF65-F5344CB8AC3E}">
        <p14:creationId xmlns:p14="http://schemas.microsoft.com/office/powerpoint/2010/main" val="162798281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276600" y="1524000"/>
            <a:ext cx="2514600" cy="461665"/>
          </a:xfrm>
          <a:prstGeom prst="rect">
            <a:avLst/>
          </a:prstGeom>
          <a:noFill/>
          <a:ln>
            <a:noFill/>
          </a:ln>
        </p:spPr>
        <p:txBody>
          <a:bodyPr wrap="square" rtlCol="0">
            <a:spAutoFit/>
          </a:bodyPr>
          <a:lstStyle/>
          <a:p>
            <a:pPr algn="ctr"/>
            <a:r>
              <a:rPr lang="en-US" sz="2400" b="0" dirty="0">
                <a:solidFill>
                  <a:srgbClr val="000000"/>
                </a:solidFill>
                <a:latin typeface="Gill Sans"/>
                <a:cs typeface="Gill Sans"/>
              </a:rPr>
              <a:t>a useful service</a:t>
            </a:r>
          </a:p>
        </p:txBody>
      </p:sp>
      <p:sp>
        <p:nvSpPr>
          <p:cNvPr id="4" name="TextBox 3"/>
          <p:cNvSpPr txBox="1"/>
          <p:nvPr/>
        </p:nvSpPr>
        <p:spPr>
          <a:xfrm>
            <a:off x="5486400" y="3733800"/>
            <a:ext cx="3124200" cy="830997"/>
          </a:xfrm>
          <a:prstGeom prst="rect">
            <a:avLst/>
          </a:prstGeom>
          <a:noFill/>
          <a:ln>
            <a:noFill/>
          </a:ln>
        </p:spPr>
        <p:txBody>
          <a:bodyPr wrap="square" rtlCol="0">
            <a:spAutoFit/>
          </a:bodyPr>
          <a:lstStyle/>
          <a:p>
            <a:pPr algn="ctr"/>
            <a:r>
              <a:rPr lang="en-US" sz="2400" b="0" dirty="0">
                <a:solidFill>
                  <a:srgbClr val="000000"/>
                </a:solidFill>
                <a:latin typeface="Gill Sans"/>
                <a:cs typeface="Gill Sans"/>
              </a:rPr>
              <a:t>analyze user behavior to extract insights</a:t>
            </a:r>
          </a:p>
        </p:txBody>
      </p:sp>
      <p:sp>
        <p:nvSpPr>
          <p:cNvPr id="5" name="TextBox 4"/>
          <p:cNvSpPr txBox="1"/>
          <p:nvPr/>
        </p:nvSpPr>
        <p:spPr>
          <a:xfrm>
            <a:off x="762000" y="3733800"/>
            <a:ext cx="2438400" cy="830997"/>
          </a:xfrm>
          <a:prstGeom prst="rect">
            <a:avLst/>
          </a:prstGeom>
          <a:noFill/>
          <a:ln>
            <a:noFill/>
          </a:ln>
        </p:spPr>
        <p:txBody>
          <a:bodyPr wrap="square" rtlCol="0">
            <a:spAutoFit/>
          </a:bodyPr>
          <a:lstStyle/>
          <a:p>
            <a:pPr algn="ctr"/>
            <a:r>
              <a:rPr lang="en-US" sz="2400" b="0" dirty="0">
                <a:solidFill>
                  <a:srgbClr val="000000"/>
                </a:solidFill>
                <a:latin typeface="Gill Sans"/>
                <a:cs typeface="Gill Sans"/>
              </a:rPr>
              <a:t>transform insights into action</a:t>
            </a:r>
          </a:p>
        </p:txBody>
      </p:sp>
      <p:sp>
        <p:nvSpPr>
          <p:cNvPr id="7" name="Right Arrow 6"/>
          <p:cNvSpPr/>
          <p:nvPr/>
        </p:nvSpPr>
        <p:spPr bwMode="auto">
          <a:xfrm rot="3600000">
            <a:off x="5050762" y="2533037"/>
            <a:ext cx="1538377" cy="762000"/>
          </a:xfrm>
          <a:prstGeom prst="rightArrow">
            <a:avLst/>
          </a:prstGeom>
          <a:ln>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1" i="0" u="none" strike="noStrike" cap="none" normalizeH="0" baseline="0">
              <a:ln>
                <a:noFill/>
              </a:ln>
              <a:solidFill>
                <a:schemeClr val="tx1"/>
              </a:solidFill>
              <a:effectLst/>
              <a:latin typeface="Arial" charset="0"/>
            </a:endParaRPr>
          </a:p>
        </p:txBody>
      </p:sp>
      <p:sp>
        <p:nvSpPr>
          <p:cNvPr id="9" name="Right Arrow 8"/>
          <p:cNvSpPr/>
          <p:nvPr/>
        </p:nvSpPr>
        <p:spPr bwMode="auto">
          <a:xfrm rot="7200000" flipH="1">
            <a:off x="2459961" y="2456837"/>
            <a:ext cx="1538377" cy="762000"/>
          </a:xfrm>
          <a:prstGeom prst="rightArrow">
            <a:avLst/>
          </a:prstGeom>
          <a:ln>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1" i="0" u="none" strike="noStrike" cap="none" normalizeH="0" baseline="0">
              <a:ln>
                <a:noFill/>
              </a:ln>
              <a:solidFill>
                <a:schemeClr val="tx1"/>
              </a:solidFill>
              <a:effectLst/>
              <a:latin typeface="Arial" charset="0"/>
            </a:endParaRPr>
          </a:p>
        </p:txBody>
      </p:sp>
      <p:sp>
        <p:nvSpPr>
          <p:cNvPr id="10" name="Right Arrow 9"/>
          <p:cNvSpPr/>
          <p:nvPr/>
        </p:nvSpPr>
        <p:spPr bwMode="auto">
          <a:xfrm flipH="1">
            <a:off x="3643223" y="3810000"/>
            <a:ext cx="1538377" cy="762000"/>
          </a:xfrm>
          <a:prstGeom prst="rightArrow">
            <a:avLst/>
          </a:prstGeom>
          <a:ln>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1" i="0" u="none" strike="noStrike" cap="none" normalizeH="0" baseline="0">
              <a:ln>
                <a:noFill/>
              </a:ln>
              <a:solidFill>
                <a:schemeClr val="tx1"/>
              </a:solidFill>
              <a:effectLst/>
              <a:latin typeface="Arial" charset="0"/>
            </a:endParaRPr>
          </a:p>
        </p:txBody>
      </p:sp>
      <p:sp>
        <p:nvSpPr>
          <p:cNvPr id="11" name="TextBox 10"/>
          <p:cNvSpPr txBox="1"/>
          <p:nvPr/>
        </p:nvSpPr>
        <p:spPr>
          <a:xfrm>
            <a:off x="3276600" y="2133600"/>
            <a:ext cx="2514600" cy="1446550"/>
          </a:xfrm>
          <a:prstGeom prst="rect">
            <a:avLst/>
          </a:prstGeom>
          <a:noFill/>
          <a:ln>
            <a:noFill/>
          </a:ln>
        </p:spPr>
        <p:txBody>
          <a:bodyPr wrap="square" rtlCol="0">
            <a:spAutoFit/>
          </a:bodyPr>
          <a:lstStyle/>
          <a:p>
            <a:pPr algn="ctr"/>
            <a:r>
              <a:rPr lang="en-US" sz="7200" dirty="0">
                <a:solidFill>
                  <a:srgbClr val="000000"/>
                </a:solidFill>
                <a:latin typeface="Gill Sans"/>
                <a:cs typeface="Gill Sans"/>
              </a:rPr>
              <a:t>$</a:t>
            </a:r>
            <a:br>
              <a:rPr lang="en-US" sz="2400" b="0" dirty="0">
                <a:solidFill>
                  <a:srgbClr val="000000"/>
                </a:solidFill>
                <a:latin typeface="Gill Sans"/>
                <a:cs typeface="Gill Sans"/>
              </a:rPr>
            </a:br>
            <a:r>
              <a:rPr lang="en-US" b="0" dirty="0">
                <a:solidFill>
                  <a:srgbClr val="000000"/>
                </a:solidFill>
                <a:latin typeface="Gill Sans"/>
                <a:cs typeface="Gill Sans"/>
              </a:rPr>
              <a:t>(hopefully)</a:t>
            </a:r>
          </a:p>
        </p:txBody>
      </p:sp>
      <p:sp>
        <p:nvSpPr>
          <p:cNvPr id="12" name="TextBox 11"/>
          <p:cNvSpPr txBox="1"/>
          <p:nvPr/>
        </p:nvSpPr>
        <p:spPr>
          <a:xfrm>
            <a:off x="1676400" y="4798368"/>
            <a:ext cx="1371600" cy="461665"/>
          </a:xfrm>
          <a:prstGeom prst="rect">
            <a:avLst/>
          </a:prstGeom>
          <a:noFill/>
          <a:ln>
            <a:noFill/>
          </a:ln>
        </p:spPr>
        <p:txBody>
          <a:bodyPr wrap="square" rtlCol="0">
            <a:spAutoFit/>
          </a:bodyPr>
          <a:lstStyle/>
          <a:p>
            <a:pPr algn="ctr"/>
            <a:r>
              <a:rPr lang="en-US" sz="2400" b="0" dirty="0">
                <a:solidFill>
                  <a:srgbClr val="000000"/>
                </a:solidFill>
                <a:latin typeface="Gill Sans"/>
                <a:cs typeface="Gill Sans"/>
              </a:rPr>
              <a:t>Google.</a:t>
            </a:r>
          </a:p>
        </p:txBody>
      </p:sp>
      <p:sp>
        <p:nvSpPr>
          <p:cNvPr id="13" name="TextBox 12"/>
          <p:cNvSpPr txBox="1"/>
          <p:nvPr/>
        </p:nvSpPr>
        <p:spPr>
          <a:xfrm>
            <a:off x="2819400" y="4798368"/>
            <a:ext cx="1600200" cy="461665"/>
          </a:xfrm>
          <a:prstGeom prst="rect">
            <a:avLst/>
          </a:prstGeom>
          <a:noFill/>
          <a:ln>
            <a:noFill/>
          </a:ln>
        </p:spPr>
        <p:txBody>
          <a:bodyPr wrap="square" rtlCol="0">
            <a:spAutoFit/>
          </a:bodyPr>
          <a:lstStyle/>
          <a:p>
            <a:pPr algn="ctr"/>
            <a:r>
              <a:rPr lang="en-US" sz="2400" b="0" dirty="0">
                <a:solidFill>
                  <a:srgbClr val="000000"/>
                </a:solidFill>
                <a:latin typeface="Gill Sans"/>
                <a:cs typeface="Gill Sans"/>
              </a:rPr>
              <a:t>Facebook.</a:t>
            </a:r>
          </a:p>
        </p:txBody>
      </p:sp>
      <p:sp>
        <p:nvSpPr>
          <p:cNvPr id="14" name="TextBox 13"/>
          <p:cNvSpPr txBox="1"/>
          <p:nvPr/>
        </p:nvSpPr>
        <p:spPr>
          <a:xfrm>
            <a:off x="4267200" y="4798368"/>
            <a:ext cx="1219200" cy="461665"/>
          </a:xfrm>
          <a:prstGeom prst="rect">
            <a:avLst/>
          </a:prstGeom>
          <a:noFill/>
          <a:ln>
            <a:noFill/>
          </a:ln>
        </p:spPr>
        <p:txBody>
          <a:bodyPr wrap="square" rtlCol="0">
            <a:spAutoFit/>
          </a:bodyPr>
          <a:lstStyle/>
          <a:p>
            <a:pPr algn="ctr"/>
            <a:r>
              <a:rPr lang="en-US" sz="2400" b="0" dirty="0">
                <a:solidFill>
                  <a:srgbClr val="000000"/>
                </a:solidFill>
                <a:latin typeface="Gill Sans"/>
                <a:cs typeface="Gill Sans"/>
              </a:rPr>
              <a:t>Twitter.</a:t>
            </a:r>
          </a:p>
        </p:txBody>
      </p:sp>
      <p:sp>
        <p:nvSpPr>
          <p:cNvPr id="15" name="TextBox 14"/>
          <p:cNvSpPr txBox="1"/>
          <p:nvPr/>
        </p:nvSpPr>
        <p:spPr>
          <a:xfrm>
            <a:off x="5257800" y="4793903"/>
            <a:ext cx="1600200" cy="461665"/>
          </a:xfrm>
          <a:prstGeom prst="rect">
            <a:avLst/>
          </a:prstGeom>
          <a:noFill/>
          <a:ln>
            <a:noFill/>
          </a:ln>
        </p:spPr>
        <p:txBody>
          <a:bodyPr wrap="square" rtlCol="0">
            <a:spAutoFit/>
          </a:bodyPr>
          <a:lstStyle/>
          <a:p>
            <a:pPr algn="ctr"/>
            <a:r>
              <a:rPr lang="en-US" sz="2400" b="0" dirty="0">
                <a:solidFill>
                  <a:srgbClr val="000000"/>
                </a:solidFill>
                <a:latin typeface="Gill Sans"/>
                <a:cs typeface="Gill Sans"/>
              </a:rPr>
              <a:t>Amazon.</a:t>
            </a:r>
          </a:p>
        </p:txBody>
      </p:sp>
      <p:sp>
        <p:nvSpPr>
          <p:cNvPr id="16" name="TextBox 15"/>
          <p:cNvSpPr txBox="1"/>
          <p:nvPr/>
        </p:nvSpPr>
        <p:spPr>
          <a:xfrm>
            <a:off x="6248400" y="4798368"/>
            <a:ext cx="1600200" cy="461665"/>
          </a:xfrm>
          <a:prstGeom prst="rect">
            <a:avLst/>
          </a:prstGeom>
          <a:noFill/>
          <a:ln>
            <a:noFill/>
          </a:ln>
        </p:spPr>
        <p:txBody>
          <a:bodyPr wrap="square" rtlCol="0">
            <a:spAutoFit/>
          </a:bodyPr>
          <a:lstStyle/>
          <a:p>
            <a:pPr algn="ctr"/>
            <a:r>
              <a:rPr lang="en-US" sz="2400" b="0" dirty="0" err="1">
                <a:solidFill>
                  <a:srgbClr val="000000"/>
                </a:solidFill>
                <a:latin typeface="Gill Sans"/>
                <a:cs typeface="Gill Sans"/>
              </a:rPr>
              <a:t>Uber</a:t>
            </a:r>
            <a:r>
              <a:rPr lang="en-US" sz="2400" b="0" dirty="0">
                <a:solidFill>
                  <a:srgbClr val="000000"/>
                </a:solidFill>
                <a:latin typeface="Gill Sans"/>
                <a:cs typeface="Gill Sans"/>
              </a:rPr>
              <a:t>.</a:t>
            </a:r>
          </a:p>
        </p:txBody>
      </p:sp>
      <p:sp>
        <p:nvSpPr>
          <p:cNvPr id="17" name="TextBox 16"/>
          <p:cNvSpPr txBox="1"/>
          <p:nvPr/>
        </p:nvSpPr>
        <p:spPr>
          <a:xfrm>
            <a:off x="5562600" y="5560368"/>
            <a:ext cx="3124200" cy="461665"/>
          </a:xfrm>
          <a:prstGeom prst="rect">
            <a:avLst/>
          </a:prstGeom>
          <a:noFill/>
          <a:ln>
            <a:noFill/>
          </a:ln>
        </p:spPr>
        <p:txBody>
          <a:bodyPr wrap="square" rtlCol="0">
            <a:spAutoFit/>
          </a:bodyPr>
          <a:lstStyle/>
          <a:p>
            <a:pPr algn="ctr"/>
            <a:r>
              <a:rPr lang="en-US" sz="2400" dirty="0">
                <a:solidFill>
                  <a:srgbClr val="000000"/>
                </a:solidFill>
                <a:latin typeface="Gill Sans"/>
                <a:cs typeface="Gill Sans"/>
              </a:rPr>
              <a:t>data science</a:t>
            </a:r>
          </a:p>
        </p:txBody>
      </p:sp>
      <p:sp>
        <p:nvSpPr>
          <p:cNvPr id="18" name="TextBox 17"/>
          <p:cNvSpPr txBox="1"/>
          <p:nvPr/>
        </p:nvSpPr>
        <p:spPr>
          <a:xfrm>
            <a:off x="304800" y="5560368"/>
            <a:ext cx="3124200" cy="461665"/>
          </a:xfrm>
          <a:prstGeom prst="rect">
            <a:avLst/>
          </a:prstGeom>
          <a:noFill/>
          <a:ln>
            <a:noFill/>
          </a:ln>
        </p:spPr>
        <p:txBody>
          <a:bodyPr wrap="square" rtlCol="0">
            <a:spAutoFit/>
          </a:bodyPr>
          <a:lstStyle/>
          <a:p>
            <a:pPr algn="ctr"/>
            <a:r>
              <a:rPr lang="en-US" sz="2400" dirty="0">
                <a:solidFill>
                  <a:srgbClr val="000000"/>
                </a:solidFill>
                <a:latin typeface="Gill Sans"/>
                <a:cs typeface="Gill Sans"/>
              </a:rPr>
              <a:t>data products</a:t>
            </a:r>
          </a:p>
        </p:txBody>
      </p:sp>
      <p:sp>
        <p:nvSpPr>
          <p:cNvPr id="19" name="Title 1"/>
          <p:cNvSpPr txBox="1">
            <a:spLocks/>
          </p:cNvSpPr>
          <p:nvPr/>
        </p:nvSpPr>
        <p:spPr>
          <a:xfrm>
            <a:off x="0" y="548640"/>
            <a:ext cx="9144000" cy="685800"/>
          </a:xfrm>
          <a:prstGeom prst="rect">
            <a:avLst/>
          </a:prstGeom>
        </p:spPr>
        <p:txBody>
          <a:bodyPr/>
          <a:lstStyle/>
          <a:p>
            <a:pPr lvl="0" algn="ctr">
              <a:defRPr/>
            </a:pPr>
            <a:r>
              <a:rPr lang="en-US" sz="3600" b="0" kern="0" dirty="0">
                <a:solidFill>
                  <a:srgbClr val="000000"/>
                </a:solidFill>
                <a:latin typeface="Gill Sans"/>
                <a:cs typeface="Gill Sans"/>
              </a:rPr>
              <a:t>Virtuous Product Cycle</a:t>
            </a:r>
          </a:p>
        </p:txBody>
      </p:sp>
    </p:spTree>
    <p:extLst>
      <p:ext uri="{BB962C8B-B14F-4D97-AF65-F5344CB8AC3E}">
        <p14:creationId xmlns:p14="http://schemas.microsoft.com/office/powerpoint/2010/main" val="104675894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7"/>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1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P spid="7" grpId="0" animBg="1"/>
      <p:bldP spid="9" grpId="0" animBg="1"/>
      <p:bldP spid="10" grpId="0" animBg="1"/>
      <p:bldP spid="11" grpId="0"/>
      <p:bldP spid="1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98600" y="355600"/>
            <a:ext cx="6146800" cy="6146800"/>
          </a:xfrm>
          <a:prstGeom prst="rect">
            <a:avLst/>
          </a:prstGeom>
        </p:spPr>
      </p:pic>
      <p:sp>
        <p:nvSpPr>
          <p:cNvPr id="3" name="TextBox 2"/>
          <p:cNvSpPr txBox="1">
            <a:spLocks noChangeArrowheads="1"/>
          </p:cNvSpPr>
          <p:nvPr/>
        </p:nvSpPr>
        <p:spPr bwMode="auto">
          <a:xfrm>
            <a:off x="0" y="6611938"/>
            <a:ext cx="7772400" cy="246221"/>
          </a:xfrm>
          <a:prstGeom prst="rect">
            <a:avLst/>
          </a:prstGeom>
          <a:noFill/>
          <a:ln w="9525">
            <a:noFill/>
            <a:miter lim="800000"/>
            <a:headEnd/>
            <a:tailEnd/>
          </a:ln>
        </p:spPr>
        <p:txBody>
          <a:bodyPr wrap="square">
            <a:spAutoFit/>
          </a:bodyPr>
          <a:lstStyle/>
          <a:p>
            <a:r>
              <a:rPr lang="en-US" sz="1000" b="0" dirty="0">
                <a:solidFill>
                  <a:schemeClr val="bg1"/>
                </a:solidFill>
              </a:rPr>
              <a:t>Source: https://</a:t>
            </a:r>
            <a:r>
              <a:rPr lang="en-US" sz="1000" b="0" dirty="0" err="1">
                <a:solidFill>
                  <a:schemeClr val="bg1"/>
                </a:solidFill>
              </a:rPr>
              <a:t>images.lookhuman.com</a:t>
            </a:r>
            <a:r>
              <a:rPr lang="en-US" sz="1000" b="0" dirty="0">
                <a:solidFill>
                  <a:schemeClr val="bg1"/>
                </a:solidFill>
              </a:rPr>
              <a:t>/render/standard/8002245806006052/pillow14in-whi-z1-t-netflixing.png</a:t>
            </a:r>
          </a:p>
        </p:txBody>
      </p:sp>
    </p:spTree>
    <p:extLst>
      <p:ext uri="{BB962C8B-B14F-4D97-AF65-F5344CB8AC3E}">
        <p14:creationId xmlns:p14="http://schemas.microsoft.com/office/powerpoint/2010/main" val="447698384"/>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14400"/>
            <a:ext cx="9144000" cy="5018833"/>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1000" y="304800"/>
            <a:ext cx="2571750" cy="4572000"/>
          </a:xfrm>
          <a:prstGeom prst="rect">
            <a:avLst/>
          </a:prstGeom>
        </p:spPr>
      </p:pic>
      <p:sp>
        <p:nvSpPr>
          <p:cNvPr id="4" name="TextBox 3"/>
          <p:cNvSpPr txBox="1">
            <a:spLocks noChangeArrowheads="1"/>
          </p:cNvSpPr>
          <p:nvPr/>
        </p:nvSpPr>
        <p:spPr bwMode="auto">
          <a:xfrm>
            <a:off x="0" y="6611938"/>
            <a:ext cx="7772400" cy="246221"/>
          </a:xfrm>
          <a:prstGeom prst="rect">
            <a:avLst/>
          </a:prstGeom>
          <a:noFill/>
          <a:ln w="9525">
            <a:noFill/>
            <a:miter lim="800000"/>
            <a:headEnd/>
            <a:tailEnd/>
          </a:ln>
        </p:spPr>
        <p:txBody>
          <a:bodyPr wrap="square">
            <a:spAutoFit/>
          </a:bodyPr>
          <a:lstStyle/>
          <a:p>
            <a:r>
              <a:rPr lang="en-US" sz="1000" b="0" dirty="0">
                <a:solidFill>
                  <a:srgbClr val="FFFFFF"/>
                </a:solidFill>
              </a:rPr>
              <a:t>Source: https://</a:t>
            </a:r>
            <a:r>
              <a:rPr lang="en-US" sz="1000" b="0" dirty="0" err="1">
                <a:solidFill>
                  <a:srgbClr val="FFFFFF"/>
                </a:solidFill>
              </a:rPr>
              <a:t>www.reddit.com</a:t>
            </a:r>
            <a:r>
              <a:rPr lang="en-US" sz="1000" b="0" dirty="0">
                <a:solidFill>
                  <a:srgbClr val="FFFFFF"/>
                </a:solidFill>
              </a:rPr>
              <a:t>/r/</a:t>
            </a:r>
            <a:r>
              <a:rPr lang="en-US" sz="1000" b="0" dirty="0" err="1">
                <a:solidFill>
                  <a:srgbClr val="FFFFFF"/>
                </a:solidFill>
              </a:rPr>
              <a:t>teslamotors</a:t>
            </a:r>
            <a:r>
              <a:rPr lang="en-US" sz="1000" b="0" dirty="0">
                <a:solidFill>
                  <a:srgbClr val="FFFFFF"/>
                </a:solidFill>
              </a:rPr>
              <a:t>/comments/6gsc6v/</a:t>
            </a:r>
            <a:r>
              <a:rPr lang="en-US" sz="1000" b="0" dirty="0" err="1">
                <a:solidFill>
                  <a:srgbClr val="FFFFFF"/>
                </a:solidFill>
              </a:rPr>
              <a:t>i_think_the_neural_net_mining_is_just_starting</a:t>
            </a:r>
            <a:r>
              <a:rPr lang="en-US" sz="1000" b="0" dirty="0">
                <a:solidFill>
                  <a:srgbClr val="FFFFFF"/>
                </a:solidFill>
              </a:rPr>
              <a:t>/  (June 2017)</a:t>
            </a:r>
          </a:p>
        </p:txBody>
      </p:sp>
    </p:spTree>
    <p:extLst>
      <p:ext uri="{BB962C8B-B14F-4D97-AF65-F5344CB8AC3E}">
        <p14:creationId xmlns:p14="http://schemas.microsoft.com/office/powerpoint/2010/main" val="183152444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95400"/>
            <a:ext cx="9144000" cy="4261960"/>
          </a:xfrm>
          <a:prstGeom prst="rect">
            <a:avLst/>
          </a:prstGeom>
        </p:spPr>
      </p:pic>
    </p:spTree>
    <p:extLst>
      <p:ext uri="{BB962C8B-B14F-4D97-AF65-F5344CB8AC3E}">
        <p14:creationId xmlns:p14="http://schemas.microsoft.com/office/powerpoint/2010/main" val="630765457"/>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Rosetta_Stone.jpg"/>
          <p:cNvPicPr>
            <a:picLocks noChangeAspect="1"/>
          </p:cNvPicPr>
          <p:nvPr/>
        </p:nvPicPr>
        <p:blipFill>
          <a:blip r:embed="rId2" cstate="print"/>
          <a:stretch>
            <a:fillRect/>
          </a:stretch>
        </p:blipFill>
        <p:spPr>
          <a:xfrm>
            <a:off x="0" y="0"/>
            <a:ext cx="9144000" cy="9134790"/>
          </a:xfrm>
          <a:prstGeom prst="rect">
            <a:avLst/>
          </a:prstGeom>
        </p:spPr>
      </p:pic>
      <p:sp>
        <p:nvSpPr>
          <p:cNvPr id="5" name="TextBox 3"/>
          <p:cNvSpPr txBox="1">
            <a:spLocks noChangeArrowheads="1"/>
          </p:cNvSpPr>
          <p:nvPr/>
        </p:nvSpPr>
        <p:spPr bwMode="auto">
          <a:xfrm>
            <a:off x="0" y="6611938"/>
            <a:ext cx="2743200" cy="246221"/>
          </a:xfrm>
          <a:prstGeom prst="rect">
            <a:avLst/>
          </a:prstGeom>
          <a:noFill/>
          <a:ln w="9525">
            <a:noFill/>
            <a:miter lim="800000"/>
            <a:headEnd/>
            <a:tailEnd/>
          </a:ln>
        </p:spPr>
        <p:txBody>
          <a:bodyPr wrap="square">
            <a:spAutoFit/>
          </a:bodyPr>
          <a:lstStyle/>
          <a:p>
            <a:r>
              <a:rPr lang="en-US" sz="1000" b="0" dirty="0">
                <a:solidFill>
                  <a:srgbClr val="FFFFFF"/>
                </a:solidFill>
              </a:rPr>
              <a:t>Source: Wikipedia (Rosetta Stone)</a:t>
            </a:r>
          </a:p>
        </p:txBody>
      </p:sp>
    </p:spTree>
    <p:extLst>
      <p:ext uri="{BB962C8B-B14F-4D97-AF65-F5344CB8AC3E}">
        <p14:creationId xmlns:p14="http://schemas.microsoft.com/office/powerpoint/2010/main" val="863517052"/>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8"/>
          <p:cNvGrpSpPr>
            <a:grpSpLocks/>
          </p:cNvGrpSpPr>
          <p:nvPr/>
        </p:nvGrpSpPr>
        <p:grpSpPr bwMode="auto">
          <a:xfrm>
            <a:off x="0" y="1887538"/>
            <a:ext cx="5181600" cy="4818062"/>
            <a:chOff x="864" y="1497"/>
            <a:chExt cx="3264" cy="3035"/>
          </a:xfrm>
        </p:grpSpPr>
        <p:pic>
          <p:nvPicPr>
            <p:cNvPr id="12298" name="Picture 4" descr="BankoBrillDataGraph"/>
            <p:cNvPicPr>
              <a:picLocks noChangeAspect="1" noChangeArrowheads="1"/>
            </p:cNvPicPr>
            <p:nvPr/>
          </p:nvPicPr>
          <p:blipFill>
            <a:blip r:embed="rId2" cstate="print"/>
            <a:srcRect/>
            <a:stretch>
              <a:fillRect/>
            </a:stretch>
          </p:blipFill>
          <p:spPr bwMode="auto">
            <a:xfrm>
              <a:off x="1200" y="1497"/>
              <a:ext cx="2928" cy="2747"/>
            </a:xfrm>
            <a:prstGeom prst="rect">
              <a:avLst/>
            </a:prstGeom>
            <a:noFill/>
            <a:ln w="9525">
              <a:solidFill>
                <a:schemeClr val="bg2"/>
              </a:solidFill>
              <a:miter lim="800000"/>
              <a:headEnd/>
              <a:tailEnd/>
            </a:ln>
          </p:spPr>
        </p:pic>
        <p:sp>
          <p:nvSpPr>
            <p:cNvPr id="12299" name="Text Box 6"/>
            <p:cNvSpPr txBox="1">
              <a:spLocks noChangeArrowheads="1"/>
            </p:cNvSpPr>
            <p:nvPr/>
          </p:nvSpPr>
          <p:spPr bwMode="auto">
            <a:xfrm>
              <a:off x="864" y="4377"/>
              <a:ext cx="1112" cy="155"/>
            </a:xfrm>
            <a:prstGeom prst="rect">
              <a:avLst/>
            </a:prstGeom>
            <a:noFill/>
            <a:ln w="9525">
              <a:noFill/>
              <a:miter lim="800000"/>
              <a:headEnd/>
              <a:tailEnd/>
            </a:ln>
          </p:spPr>
          <p:txBody>
            <a:bodyPr wrap="none">
              <a:spAutoFit/>
            </a:bodyPr>
            <a:lstStyle/>
            <a:p>
              <a:r>
                <a:rPr lang="en-US" sz="1000" b="0" dirty="0">
                  <a:solidFill>
                    <a:schemeClr val="bg1"/>
                  </a:solidFill>
                </a:rPr>
                <a:t>(</a:t>
              </a:r>
              <a:r>
                <a:rPr lang="en-US" sz="1000" b="0" dirty="0" err="1">
                  <a:solidFill>
                    <a:schemeClr val="bg1"/>
                  </a:solidFill>
                </a:rPr>
                <a:t>Banko</a:t>
              </a:r>
              <a:r>
                <a:rPr lang="en-US" sz="1000" b="0" dirty="0">
                  <a:solidFill>
                    <a:schemeClr val="bg1"/>
                  </a:solidFill>
                </a:rPr>
                <a:t> and Brill, ACL 2001)</a:t>
              </a:r>
            </a:p>
          </p:txBody>
        </p:sp>
      </p:grpSp>
      <p:grpSp>
        <p:nvGrpSpPr>
          <p:cNvPr id="3" name="Group 9"/>
          <p:cNvGrpSpPr>
            <a:grpSpLocks/>
          </p:cNvGrpSpPr>
          <p:nvPr/>
        </p:nvGrpSpPr>
        <p:grpSpPr bwMode="auto">
          <a:xfrm>
            <a:off x="0" y="1981200"/>
            <a:ext cx="8705850" cy="4876800"/>
            <a:chOff x="0" y="1556"/>
            <a:chExt cx="5484" cy="3072"/>
          </a:xfrm>
        </p:grpSpPr>
        <p:pic>
          <p:nvPicPr>
            <p:cNvPr id="12296" name="Picture 5" descr="MT-LM-size"/>
            <p:cNvPicPr>
              <a:picLocks noChangeAspect="1" noChangeArrowheads="1"/>
            </p:cNvPicPr>
            <p:nvPr/>
          </p:nvPicPr>
          <p:blipFill>
            <a:blip r:embed="rId3" cstate="print"/>
            <a:srcRect/>
            <a:stretch>
              <a:fillRect/>
            </a:stretch>
          </p:blipFill>
          <p:spPr bwMode="auto">
            <a:xfrm>
              <a:off x="2160" y="1556"/>
              <a:ext cx="3324" cy="2334"/>
            </a:xfrm>
            <a:prstGeom prst="rect">
              <a:avLst/>
            </a:prstGeom>
            <a:solidFill>
              <a:schemeClr val="bg1"/>
            </a:solidFill>
            <a:ln w="9525">
              <a:solidFill>
                <a:schemeClr val="bg2"/>
              </a:solidFill>
              <a:miter lim="800000"/>
              <a:headEnd/>
              <a:tailEnd/>
            </a:ln>
          </p:spPr>
        </p:pic>
        <p:sp>
          <p:nvSpPr>
            <p:cNvPr id="12297" name="Text Box 7"/>
            <p:cNvSpPr txBox="1">
              <a:spLocks noChangeArrowheads="1"/>
            </p:cNvSpPr>
            <p:nvPr/>
          </p:nvSpPr>
          <p:spPr bwMode="auto">
            <a:xfrm>
              <a:off x="0" y="4473"/>
              <a:ext cx="1121" cy="155"/>
            </a:xfrm>
            <a:prstGeom prst="rect">
              <a:avLst/>
            </a:prstGeom>
            <a:noFill/>
            <a:ln w="9525">
              <a:noFill/>
              <a:miter lim="800000"/>
              <a:headEnd/>
              <a:tailEnd/>
            </a:ln>
          </p:spPr>
          <p:txBody>
            <a:bodyPr wrap="none">
              <a:spAutoFit/>
            </a:bodyPr>
            <a:lstStyle/>
            <a:p>
              <a:r>
                <a:rPr lang="en-US" sz="1000" b="0" dirty="0">
                  <a:solidFill>
                    <a:schemeClr val="bg1"/>
                  </a:solidFill>
                </a:rPr>
                <a:t>(</a:t>
              </a:r>
              <a:r>
                <a:rPr lang="en-US" sz="1000" b="0" dirty="0" err="1">
                  <a:solidFill>
                    <a:schemeClr val="bg1"/>
                  </a:solidFill>
                </a:rPr>
                <a:t>Brants</a:t>
              </a:r>
              <a:r>
                <a:rPr lang="en-US" sz="1000" b="0" dirty="0">
                  <a:solidFill>
                    <a:schemeClr val="bg1"/>
                  </a:solidFill>
                </a:rPr>
                <a:t> et al., EMNLP 2007)</a:t>
              </a:r>
              <a:endParaRPr lang="en-US" sz="1800" b="0" dirty="0">
                <a:solidFill>
                  <a:schemeClr val="bg1"/>
                </a:solidFill>
              </a:endParaRPr>
            </a:p>
          </p:txBody>
        </p:sp>
      </p:grpSp>
      <p:cxnSp>
        <p:nvCxnSpPr>
          <p:cNvPr id="11" name="Straight Arrow Connector 10"/>
          <p:cNvCxnSpPr>
            <a:cxnSpLocks noChangeShapeType="1"/>
          </p:cNvCxnSpPr>
          <p:nvPr/>
        </p:nvCxnSpPr>
        <p:spPr bwMode="auto">
          <a:xfrm flipV="1">
            <a:off x="914400" y="2743200"/>
            <a:ext cx="3962400" cy="3048000"/>
          </a:xfrm>
          <a:prstGeom prst="straightConnector1">
            <a:avLst/>
          </a:prstGeom>
          <a:noFill/>
          <a:ln w="114300">
            <a:solidFill>
              <a:srgbClr val="FF0000"/>
            </a:solidFill>
            <a:round/>
            <a:headEnd/>
            <a:tailEnd type="arrow" w="lg" len="lg"/>
          </a:ln>
        </p:spPr>
      </p:cxnSp>
      <p:cxnSp>
        <p:nvCxnSpPr>
          <p:cNvPr id="12" name="Straight Arrow Connector 11"/>
          <p:cNvCxnSpPr>
            <a:cxnSpLocks noChangeShapeType="1"/>
          </p:cNvCxnSpPr>
          <p:nvPr/>
        </p:nvCxnSpPr>
        <p:spPr bwMode="auto">
          <a:xfrm flipV="1">
            <a:off x="5029200" y="1752600"/>
            <a:ext cx="3276600" cy="914400"/>
          </a:xfrm>
          <a:prstGeom prst="straightConnector1">
            <a:avLst/>
          </a:prstGeom>
          <a:noFill/>
          <a:ln w="114300">
            <a:solidFill>
              <a:srgbClr val="FF0000"/>
            </a:solidFill>
            <a:round/>
            <a:headEnd/>
            <a:tailEnd type="arrow" w="lg" len="lg"/>
          </a:ln>
        </p:spPr>
      </p:cxnSp>
      <p:sp>
        <p:nvSpPr>
          <p:cNvPr id="13" name="Title 1"/>
          <p:cNvSpPr txBox="1">
            <a:spLocks/>
          </p:cNvSpPr>
          <p:nvPr/>
        </p:nvSpPr>
        <p:spPr>
          <a:xfrm>
            <a:off x="0" y="548640"/>
            <a:ext cx="9144000" cy="685800"/>
          </a:xfrm>
          <a:prstGeom prst="rect">
            <a:avLst/>
          </a:prstGeom>
        </p:spPr>
        <p:txBody>
          <a:bodyPr/>
          <a:lstStyle/>
          <a:p>
            <a:pPr lvl="0" algn="ctr">
              <a:defRPr/>
            </a:pPr>
            <a:r>
              <a:rPr lang="en-US" sz="3600" b="0" kern="0" dirty="0">
                <a:solidFill>
                  <a:srgbClr val="000000"/>
                </a:solidFill>
                <a:latin typeface="Gill Sans"/>
                <a:cs typeface="Gill Sans"/>
              </a:rPr>
              <a:t>No data like more data!</a:t>
            </a:r>
          </a:p>
        </p:txBody>
      </p:sp>
    </p:spTree>
    <p:extLst>
      <p:ext uri="{BB962C8B-B14F-4D97-AF65-F5344CB8AC3E}">
        <p14:creationId xmlns:p14="http://schemas.microsoft.com/office/powerpoint/2010/main" val="222520898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obama.jpe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14400" y="0"/>
            <a:ext cx="11430000" cy="6858000"/>
          </a:xfrm>
          <a:prstGeom prst="rect">
            <a:avLst/>
          </a:prstGeom>
        </p:spPr>
      </p:pic>
      <p:sp>
        <p:nvSpPr>
          <p:cNvPr id="3" name="TextBox 3"/>
          <p:cNvSpPr txBox="1">
            <a:spLocks noChangeArrowheads="1"/>
          </p:cNvSpPr>
          <p:nvPr/>
        </p:nvSpPr>
        <p:spPr bwMode="auto">
          <a:xfrm>
            <a:off x="6781800" y="6611938"/>
            <a:ext cx="2362200" cy="246221"/>
          </a:xfrm>
          <a:prstGeom prst="rect">
            <a:avLst/>
          </a:prstGeom>
          <a:noFill/>
          <a:ln w="9525">
            <a:noFill/>
            <a:miter lim="800000"/>
            <a:headEnd/>
            <a:tailEnd/>
          </a:ln>
        </p:spPr>
        <p:txBody>
          <a:bodyPr>
            <a:spAutoFit/>
          </a:bodyPr>
          <a:lstStyle/>
          <a:p>
            <a:pPr algn="r"/>
            <a:r>
              <a:rPr lang="en-US" sz="1000" b="0" dirty="0"/>
              <a:t>Source: Guardian</a:t>
            </a:r>
          </a:p>
        </p:txBody>
      </p:sp>
      <p:sp>
        <p:nvSpPr>
          <p:cNvPr id="4" name="Content Placeholder 2"/>
          <p:cNvSpPr txBox="1">
            <a:spLocks/>
          </p:cNvSpPr>
          <p:nvPr/>
        </p:nvSpPr>
        <p:spPr>
          <a:xfrm>
            <a:off x="4724400" y="1066800"/>
            <a:ext cx="4114800" cy="838200"/>
          </a:xfrm>
          <a:prstGeom prst="rect">
            <a:avLst/>
          </a:prstGeom>
        </p:spPr>
        <p:txBody>
          <a:bodyPr/>
          <a:lstStyle/>
          <a:p>
            <a:pPr marL="342848" lvl="0" indent="-342848" eaLnBrk="1" hangingPunct="1">
              <a:spcBef>
                <a:spcPct val="25000"/>
              </a:spcBef>
              <a:spcAft>
                <a:spcPct val="25000"/>
              </a:spcAft>
              <a:buClr>
                <a:srgbClr val="5675A9"/>
              </a:buClr>
              <a:buSzPct val="75000"/>
            </a:pPr>
            <a:r>
              <a:rPr lang="en-US" sz="2400" b="0" kern="0" dirty="0">
                <a:solidFill>
                  <a:srgbClr val="FFFFFF"/>
                </a:solidFill>
                <a:latin typeface="Gill Sans"/>
                <a:cs typeface="Gill Sans"/>
              </a:rPr>
              <a:t>Humans as social sensors</a:t>
            </a:r>
          </a:p>
          <a:p>
            <a:pPr marL="342848" lvl="0" indent="-342848" eaLnBrk="1" hangingPunct="1">
              <a:spcBef>
                <a:spcPct val="25000"/>
              </a:spcBef>
              <a:spcAft>
                <a:spcPct val="25000"/>
              </a:spcAft>
              <a:buClr>
                <a:srgbClr val="5675A9"/>
              </a:buClr>
              <a:buSzPct val="75000"/>
            </a:pPr>
            <a:r>
              <a:rPr kumimoji="0" lang="en-US" sz="2400" b="0" i="0" u="none" strike="noStrike" kern="0" cap="none" spc="0" normalizeH="0" baseline="0" noProof="0" dirty="0">
                <a:ln>
                  <a:noFill/>
                </a:ln>
                <a:solidFill>
                  <a:srgbClr val="FFFFFF"/>
                </a:solidFill>
                <a:effectLst/>
                <a:uLnTx/>
                <a:uFillTx/>
                <a:latin typeface="Gill Sans"/>
                <a:cs typeface="Gill Sans"/>
              </a:rPr>
              <a:t>Computational social</a:t>
            </a:r>
            <a:r>
              <a:rPr kumimoji="0" lang="en-US" sz="2400" b="0" i="0" u="none" strike="noStrike" kern="0" cap="none" spc="0" normalizeH="0" noProof="0" dirty="0">
                <a:ln>
                  <a:noFill/>
                </a:ln>
                <a:solidFill>
                  <a:srgbClr val="FFFFFF"/>
                </a:solidFill>
                <a:effectLst/>
                <a:uLnTx/>
                <a:uFillTx/>
                <a:latin typeface="Gill Sans"/>
                <a:cs typeface="Gill Sans"/>
              </a:rPr>
              <a:t> science</a:t>
            </a:r>
            <a:endParaRPr kumimoji="0" lang="en-US" sz="2400" b="0" i="0" u="none" strike="noStrike" kern="0" cap="none" spc="0" normalizeH="0" baseline="0" noProof="0" dirty="0">
              <a:ln>
                <a:noFill/>
              </a:ln>
              <a:solidFill>
                <a:srgbClr val="FFFFFF"/>
              </a:solidFill>
              <a:effectLst/>
              <a:uLnTx/>
              <a:uFillTx/>
              <a:latin typeface="Gill Sans"/>
              <a:cs typeface="Gill Sans"/>
            </a:endParaRPr>
          </a:p>
        </p:txBody>
      </p:sp>
      <p:sp>
        <p:nvSpPr>
          <p:cNvPr id="5" name="Title 1"/>
          <p:cNvSpPr txBox="1">
            <a:spLocks/>
          </p:cNvSpPr>
          <p:nvPr/>
        </p:nvSpPr>
        <p:spPr>
          <a:xfrm>
            <a:off x="4343400" y="381000"/>
            <a:ext cx="3886200" cy="685800"/>
          </a:xfrm>
          <a:prstGeom prst="rect">
            <a:avLst/>
          </a:prstGeom>
        </p:spPr>
        <p:txBody>
          <a:bodyPr/>
          <a:lstStyle/>
          <a:p>
            <a:pPr marL="0" marR="0" lvl="0" indent="0"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0" cap="none" spc="0" normalizeH="0" baseline="0" noProof="0" dirty="0">
                <a:ln>
                  <a:noFill/>
                </a:ln>
                <a:solidFill>
                  <a:srgbClr val="FFFFFF"/>
                </a:solidFill>
                <a:effectLst/>
                <a:uLnTx/>
                <a:uFillTx/>
                <a:latin typeface="Gill Sans"/>
                <a:ea typeface="+mj-ea"/>
                <a:cs typeface="Gill Sans"/>
              </a:rPr>
              <a:t>Society</a:t>
            </a:r>
          </a:p>
        </p:txBody>
      </p:sp>
    </p:spTree>
    <p:extLst>
      <p:ext uri="{BB962C8B-B14F-4D97-AF65-F5344CB8AC3E}">
        <p14:creationId xmlns:p14="http://schemas.microsoft.com/office/powerpoint/2010/main" val="1912123767"/>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52401" y="228600"/>
            <a:ext cx="3886200" cy="523220"/>
          </a:xfrm>
          <a:prstGeom prst="rect">
            <a:avLst/>
          </a:prstGeom>
          <a:noFill/>
        </p:spPr>
        <p:txBody>
          <a:bodyPr wrap="square" rtlCol="0">
            <a:spAutoFit/>
          </a:bodyPr>
          <a:lstStyle/>
          <a:p>
            <a:r>
              <a:rPr lang="en-US" sz="2800" b="0" dirty="0">
                <a:solidFill>
                  <a:schemeClr val="bg1"/>
                </a:solidFill>
                <a:latin typeface="Gill Sans"/>
                <a:cs typeface="Gill Sans"/>
              </a:rPr>
              <a:t>Predicting </a:t>
            </a:r>
            <a:r>
              <a:rPr lang="en-US" sz="2800" b="0" i="1" dirty="0">
                <a:solidFill>
                  <a:schemeClr val="bg1"/>
                </a:solidFill>
                <a:latin typeface="Gill Sans"/>
                <a:cs typeface="Gill Sans"/>
              </a:rPr>
              <a:t>X</a:t>
            </a:r>
            <a:r>
              <a:rPr lang="en-US" sz="2800" b="0" dirty="0">
                <a:solidFill>
                  <a:schemeClr val="bg1"/>
                </a:solidFill>
                <a:latin typeface="Gill Sans"/>
                <a:cs typeface="Gill Sans"/>
              </a:rPr>
              <a:t> with Twitter</a:t>
            </a:r>
          </a:p>
        </p:txBody>
      </p:sp>
      <p:sp>
        <p:nvSpPr>
          <p:cNvPr id="5" name="Text Box 6"/>
          <p:cNvSpPr txBox="1">
            <a:spLocks noChangeArrowheads="1"/>
          </p:cNvSpPr>
          <p:nvPr/>
        </p:nvSpPr>
        <p:spPr bwMode="auto">
          <a:xfrm>
            <a:off x="0" y="6611938"/>
            <a:ext cx="3501630" cy="246221"/>
          </a:xfrm>
          <a:prstGeom prst="rect">
            <a:avLst/>
          </a:prstGeom>
          <a:noFill/>
          <a:ln w="9525">
            <a:noFill/>
            <a:miter lim="800000"/>
            <a:headEnd/>
            <a:tailEnd/>
          </a:ln>
        </p:spPr>
        <p:txBody>
          <a:bodyPr wrap="none">
            <a:spAutoFit/>
          </a:bodyPr>
          <a:lstStyle/>
          <a:p>
            <a:r>
              <a:rPr lang="en-US" sz="1000" b="0" dirty="0">
                <a:solidFill>
                  <a:schemeClr val="bg1"/>
                </a:solidFill>
              </a:rPr>
              <a:t>(Paul and </a:t>
            </a:r>
            <a:r>
              <a:rPr lang="en-US" sz="1000" b="0" dirty="0" err="1">
                <a:solidFill>
                  <a:schemeClr val="bg1"/>
                </a:solidFill>
              </a:rPr>
              <a:t>Dredze</a:t>
            </a:r>
            <a:r>
              <a:rPr lang="en-US" sz="1000" b="0" dirty="0">
                <a:solidFill>
                  <a:schemeClr val="bg1"/>
                </a:solidFill>
              </a:rPr>
              <a:t>, ICWSM 2011; Bond et al., Nature 2011)</a:t>
            </a:r>
          </a:p>
        </p:txBody>
      </p:sp>
      <p:pic>
        <p:nvPicPr>
          <p:cNvPr id="6" name="Picture 5" descr="Screen Shot 2016-01-01 at 9.19.21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0" y="762000"/>
            <a:ext cx="5334000" cy="3678621"/>
          </a:xfrm>
          <a:prstGeom prst="rect">
            <a:avLst/>
          </a:prstGeom>
        </p:spPr>
      </p:pic>
      <p:pic>
        <p:nvPicPr>
          <p:cNvPr id="7" name="Picture 6" descr="Screen Shot 2016-01-01 at 9.22.18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43400" y="1905000"/>
            <a:ext cx="4396082" cy="4131038"/>
          </a:xfrm>
          <a:prstGeom prst="rect">
            <a:avLst/>
          </a:prstGeom>
        </p:spPr>
      </p:pic>
      <p:sp>
        <p:nvSpPr>
          <p:cNvPr id="8" name="TextBox 7"/>
          <p:cNvSpPr txBox="1"/>
          <p:nvPr/>
        </p:nvSpPr>
        <p:spPr>
          <a:xfrm>
            <a:off x="3581400" y="6019800"/>
            <a:ext cx="5410200" cy="523220"/>
          </a:xfrm>
          <a:prstGeom prst="rect">
            <a:avLst/>
          </a:prstGeom>
          <a:noFill/>
        </p:spPr>
        <p:txBody>
          <a:bodyPr wrap="square" rtlCol="0">
            <a:spAutoFit/>
          </a:bodyPr>
          <a:lstStyle/>
          <a:p>
            <a:pPr algn="r"/>
            <a:r>
              <a:rPr lang="en-US" sz="2800" b="0" dirty="0">
                <a:solidFill>
                  <a:schemeClr val="bg1"/>
                </a:solidFill>
                <a:latin typeface="Gill Sans"/>
                <a:cs typeface="Gill Sans"/>
              </a:rPr>
              <a:t>Political Mobilization on Facebook</a:t>
            </a:r>
          </a:p>
        </p:txBody>
      </p:sp>
      <p:sp>
        <p:nvSpPr>
          <p:cNvPr id="9" name="TextBox 8"/>
          <p:cNvSpPr txBox="1"/>
          <p:nvPr/>
        </p:nvSpPr>
        <p:spPr>
          <a:xfrm>
            <a:off x="1447800" y="4800600"/>
            <a:ext cx="4114800" cy="584776"/>
          </a:xfrm>
          <a:prstGeom prst="rect">
            <a:avLst/>
          </a:prstGeom>
          <a:noFill/>
          <a:ln>
            <a:noFill/>
          </a:ln>
        </p:spPr>
        <p:txBody>
          <a:bodyPr wrap="square" rtlCol="0">
            <a:spAutoFit/>
          </a:bodyPr>
          <a:lstStyle/>
          <a:p>
            <a:r>
              <a:rPr lang="en-US" b="0" dirty="0">
                <a:solidFill>
                  <a:srgbClr val="000000"/>
                </a:solidFill>
                <a:latin typeface="Gill Sans"/>
                <a:cs typeface="Gill Sans"/>
              </a:rPr>
              <a:t>2010 US Midterm Elections: </a:t>
            </a:r>
            <a:br>
              <a:rPr lang="en-US" b="0" dirty="0">
                <a:solidFill>
                  <a:srgbClr val="000000"/>
                </a:solidFill>
                <a:latin typeface="Gill Sans"/>
                <a:cs typeface="Gill Sans"/>
              </a:rPr>
            </a:br>
            <a:r>
              <a:rPr lang="en-US" b="0" dirty="0">
                <a:solidFill>
                  <a:srgbClr val="000000"/>
                </a:solidFill>
                <a:latin typeface="Gill Sans"/>
                <a:cs typeface="Gill Sans"/>
              </a:rPr>
              <a:t>60m users shown “I Voted” Messages</a:t>
            </a:r>
          </a:p>
        </p:txBody>
      </p:sp>
      <p:sp>
        <p:nvSpPr>
          <p:cNvPr id="10" name="TextBox 9"/>
          <p:cNvSpPr txBox="1"/>
          <p:nvPr/>
        </p:nvSpPr>
        <p:spPr>
          <a:xfrm>
            <a:off x="1447800" y="5334000"/>
            <a:ext cx="2514600" cy="523220"/>
          </a:xfrm>
          <a:prstGeom prst="rect">
            <a:avLst/>
          </a:prstGeom>
          <a:noFill/>
          <a:ln>
            <a:noFill/>
          </a:ln>
        </p:spPr>
        <p:txBody>
          <a:bodyPr wrap="square" rtlCol="0">
            <a:spAutoFit/>
          </a:bodyPr>
          <a:lstStyle/>
          <a:p>
            <a:r>
              <a:rPr lang="en-US" sz="1400" b="0" dirty="0">
                <a:solidFill>
                  <a:srgbClr val="000000"/>
                </a:solidFill>
                <a:latin typeface="Gill Sans"/>
                <a:cs typeface="Gill Sans"/>
              </a:rPr>
              <a:t>Summary: increased turnout by 60k directly and 280k indirectly</a:t>
            </a:r>
          </a:p>
        </p:txBody>
      </p:sp>
      <p:sp>
        <p:nvSpPr>
          <p:cNvPr id="11" name="Text Box 10"/>
          <p:cNvSpPr txBox="1">
            <a:spLocks noChangeArrowheads="1"/>
          </p:cNvSpPr>
          <p:nvPr/>
        </p:nvSpPr>
        <p:spPr bwMode="auto">
          <a:xfrm rot="237676">
            <a:off x="56850" y="5691676"/>
            <a:ext cx="3118571" cy="830997"/>
          </a:xfrm>
          <a:prstGeom prst="rect">
            <a:avLst/>
          </a:prstGeom>
          <a:noFill/>
          <a:ln w="9525">
            <a:noFill/>
            <a:miter lim="800000"/>
            <a:headEnd/>
            <a:tailEnd/>
          </a:ln>
        </p:spPr>
        <p:txBody>
          <a:bodyPr wrap="square">
            <a:spAutoFit/>
          </a:bodyPr>
          <a:lstStyle/>
          <a:p>
            <a:pPr algn="ctr"/>
            <a:r>
              <a:rPr lang="en-US" sz="2400" b="0" dirty="0">
                <a:solidFill>
                  <a:srgbClr val="FF0000"/>
                </a:solidFill>
                <a:latin typeface="Gill Sans"/>
                <a:cs typeface="Gill Sans"/>
              </a:rPr>
              <a:t>Woah! You should feel unsettled about this!</a:t>
            </a:r>
          </a:p>
        </p:txBody>
      </p:sp>
    </p:spTree>
    <p:extLst>
      <p:ext uri="{BB962C8B-B14F-4D97-AF65-F5344CB8AC3E}">
        <p14:creationId xmlns:p14="http://schemas.microsoft.com/office/powerpoint/2010/main" val="290901414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P spid="9" grpId="0"/>
      <p:bldP spid="10" grpId="0"/>
      <p:bldP spid="11"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 up of a flower&#10;&#10;Description automatically generated">
            <a:extLst>
              <a:ext uri="{FF2B5EF4-FFF2-40B4-BE49-F238E27FC236}">
                <a16:creationId xmlns:a16="http://schemas.microsoft.com/office/drawing/2014/main" id="{9B7F3902-EB82-4AC2-98B0-6314A0EB91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05000" y="1981200"/>
            <a:ext cx="5334000" cy="4000500"/>
          </a:xfrm>
          <a:prstGeom prst="rect">
            <a:avLst/>
          </a:prstGeom>
        </p:spPr>
      </p:pic>
      <p:sp>
        <p:nvSpPr>
          <p:cNvPr id="5" name="Title 1">
            <a:extLst>
              <a:ext uri="{FF2B5EF4-FFF2-40B4-BE49-F238E27FC236}">
                <a16:creationId xmlns:a16="http://schemas.microsoft.com/office/drawing/2014/main" id="{C2B9814D-CFE7-4296-9E3A-1E3412CD2791}"/>
              </a:ext>
            </a:extLst>
          </p:cNvPr>
          <p:cNvSpPr txBox="1">
            <a:spLocks/>
          </p:cNvSpPr>
          <p:nvPr/>
        </p:nvSpPr>
        <p:spPr>
          <a:xfrm>
            <a:off x="0" y="548640"/>
            <a:ext cx="9144000" cy="685800"/>
          </a:xfrm>
          <a:prstGeom prst="rect">
            <a:avLst/>
          </a:prstGeom>
        </p:spPr>
        <p:txBody>
          <a:bodyPr/>
          <a:lstStyle/>
          <a:p>
            <a:pPr lvl="0" algn="ctr">
              <a:defRPr/>
            </a:pPr>
            <a:r>
              <a:rPr lang="en-US" sz="3200" b="0" kern="0" dirty="0">
                <a:solidFill>
                  <a:srgbClr val="000000"/>
                </a:solidFill>
                <a:latin typeface="Gill Sans"/>
                <a:cs typeface="Gill Sans"/>
              </a:rPr>
              <a:t>The Political Blogosphere and the 2004 U.S. Election</a:t>
            </a:r>
          </a:p>
        </p:txBody>
      </p:sp>
    </p:spTree>
    <p:extLst>
      <p:ext uri="{BB962C8B-B14F-4D97-AF65-F5344CB8AC3E}">
        <p14:creationId xmlns:p14="http://schemas.microsoft.com/office/powerpoint/2010/main" val="3588147699"/>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6848" y="0"/>
            <a:ext cx="10294248" cy="6857999"/>
          </a:xfrm>
          <a:prstGeom prst="rect">
            <a:avLst/>
          </a:prstGeom>
        </p:spPr>
      </p:pic>
      <p:sp>
        <p:nvSpPr>
          <p:cNvPr id="3" name="TextBox 4"/>
          <p:cNvSpPr txBox="1">
            <a:spLocks noChangeArrowheads="1"/>
          </p:cNvSpPr>
          <p:nvPr/>
        </p:nvSpPr>
        <p:spPr bwMode="auto">
          <a:xfrm>
            <a:off x="0" y="6611938"/>
            <a:ext cx="2667000" cy="246221"/>
          </a:xfrm>
          <a:prstGeom prst="rect">
            <a:avLst/>
          </a:prstGeom>
          <a:noFill/>
          <a:ln w="9525">
            <a:noFill/>
            <a:miter lim="800000"/>
            <a:headEnd/>
            <a:tailEnd/>
          </a:ln>
        </p:spPr>
        <p:txBody>
          <a:bodyPr wrap="square">
            <a:spAutoFit/>
          </a:bodyPr>
          <a:lstStyle/>
          <a:p>
            <a:r>
              <a:rPr lang="en-US" sz="1000" b="0" dirty="0">
                <a:solidFill>
                  <a:schemeClr val="bg1"/>
                </a:solidFill>
              </a:rPr>
              <a:t>Source: Popular Internet Meme</a:t>
            </a:r>
          </a:p>
        </p:txBody>
      </p:sp>
    </p:spTree>
    <p:extLst>
      <p:ext uri="{BB962C8B-B14F-4D97-AF65-F5344CB8AC3E}">
        <p14:creationId xmlns:p14="http://schemas.microsoft.com/office/powerpoint/2010/main" val="680086075"/>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548640"/>
            <a:ext cx="9144000" cy="685800"/>
          </a:xfrm>
          <a:prstGeom prst="rect">
            <a:avLst/>
          </a:prstGeom>
        </p:spPr>
        <p:txBody>
          <a:bodyPr/>
          <a:lstStyle/>
          <a:p>
            <a:pPr lvl="0" algn="ctr">
              <a:defRPr/>
            </a:pPr>
            <a:r>
              <a:rPr lang="en-US" sz="3600" b="0" kern="0" dirty="0">
                <a:solidFill>
                  <a:srgbClr val="000000"/>
                </a:solidFill>
                <a:latin typeface="Gill Sans"/>
                <a:cs typeface="Gill Sans"/>
              </a:rPr>
              <a:t>Who am I?</a:t>
            </a:r>
          </a:p>
        </p:txBody>
      </p:sp>
      <p:sp>
        <p:nvSpPr>
          <p:cNvPr id="6" name="TextBox 5"/>
          <p:cNvSpPr txBox="1"/>
          <p:nvPr/>
        </p:nvSpPr>
        <p:spPr>
          <a:xfrm>
            <a:off x="0" y="2438400"/>
            <a:ext cx="9144000" cy="1569660"/>
          </a:xfrm>
          <a:prstGeom prst="rect">
            <a:avLst/>
          </a:prstGeom>
          <a:noFill/>
        </p:spPr>
        <p:txBody>
          <a:bodyPr wrap="square" rtlCol="0">
            <a:spAutoFit/>
          </a:bodyPr>
          <a:lstStyle/>
          <a:p>
            <a:pPr lvl="0" algn="ctr">
              <a:defRPr/>
            </a:pPr>
            <a:r>
              <a:rPr lang="en-US" sz="2400" b="0" kern="0" dirty="0">
                <a:solidFill>
                  <a:srgbClr val="000000"/>
                </a:solidFill>
                <a:latin typeface="Gill Sans"/>
                <a:cs typeface="Gill Sans"/>
              </a:rPr>
              <a:t>PhD from Waterloo (2017)</a:t>
            </a:r>
          </a:p>
          <a:p>
            <a:pPr lvl="0" algn="ctr">
              <a:defRPr/>
            </a:pPr>
            <a:r>
              <a:rPr lang="en-US" sz="2400" b="0" kern="0" dirty="0">
                <a:solidFill>
                  <a:srgbClr val="000000"/>
                </a:solidFill>
                <a:latin typeface="Gill Sans"/>
                <a:cs typeface="Gill Sans"/>
              </a:rPr>
              <a:t>Systems and Networking Research Group</a:t>
            </a:r>
          </a:p>
          <a:p>
            <a:pPr lvl="0" algn="ctr">
              <a:defRPr/>
            </a:pPr>
            <a:endParaRPr lang="en-US" sz="2400" b="0" kern="0" dirty="0">
              <a:solidFill>
                <a:srgbClr val="000000"/>
              </a:solidFill>
              <a:latin typeface="Gill Sans"/>
              <a:cs typeface="Gill Sans"/>
            </a:endParaRPr>
          </a:p>
          <a:p>
            <a:pPr lvl="0" algn="ctr">
              <a:defRPr/>
            </a:pPr>
            <a:r>
              <a:rPr lang="en-US" sz="2400" b="0" kern="0" dirty="0">
                <a:solidFill>
                  <a:srgbClr val="000000"/>
                </a:solidFill>
                <a:latin typeface="Gill Sans"/>
                <a:cs typeface="Gill Sans"/>
              </a:rPr>
              <a:t> </a:t>
            </a:r>
          </a:p>
        </p:txBody>
      </p:sp>
    </p:spTree>
    <p:extLst>
      <p:ext uri="{BB962C8B-B14F-4D97-AF65-F5344CB8AC3E}">
        <p14:creationId xmlns:p14="http://schemas.microsoft.com/office/powerpoint/2010/main" val="429225938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
          <p:cNvSpPr txBox="1">
            <a:spLocks/>
          </p:cNvSpPr>
          <p:nvPr/>
        </p:nvSpPr>
        <p:spPr>
          <a:xfrm>
            <a:off x="0" y="548640"/>
            <a:ext cx="9144000" cy="685800"/>
          </a:xfrm>
          <a:prstGeom prst="rect">
            <a:avLst/>
          </a:prstGeom>
        </p:spPr>
        <p:txBody>
          <a:bodyPr/>
          <a:lstStyle/>
          <a:p>
            <a:pPr lvl="0" algn="ctr">
              <a:defRPr/>
            </a:pPr>
            <a:r>
              <a:rPr lang="en-US" sz="3600" b="0" kern="0" dirty="0">
                <a:solidFill>
                  <a:srgbClr val="000000"/>
                </a:solidFill>
                <a:latin typeface="Gill Sans"/>
                <a:cs typeface="Gill Sans"/>
              </a:rPr>
              <a:t>What is this course about?</a:t>
            </a:r>
          </a:p>
        </p:txBody>
      </p:sp>
      <p:sp>
        <p:nvSpPr>
          <p:cNvPr id="13" name="Rounded Rectangle 12"/>
          <p:cNvSpPr/>
          <p:nvPr/>
        </p:nvSpPr>
        <p:spPr>
          <a:xfrm>
            <a:off x="3429000" y="4225126"/>
            <a:ext cx="2241906" cy="956474"/>
          </a:xfrm>
          <a:prstGeom prst="roundRect">
            <a:avLst/>
          </a:prstGeom>
          <a:gradFill rotWithShape="1">
            <a:gsLst>
              <a:gs pos="0">
                <a:srgbClr val="4F81BD">
                  <a:tint val="50000"/>
                  <a:satMod val="300000"/>
                </a:srgbClr>
              </a:gs>
              <a:gs pos="35000">
                <a:srgbClr val="4F81BD">
                  <a:tint val="37000"/>
                  <a:satMod val="300000"/>
                </a:srgbClr>
              </a:gs>
              <a:gs pos="100000">
                <a:srgbClr val="4F81BD">
                  <a:tint val="15000"/>
                  <a:satMod val="350000"/>
                </a:srgbClr>
              </a:gs>
            </a:gsLst>
            <a:lin ang="16200000" scaled="1"/>
          </a:gradFill>
          <a:ln w="9525" cap="flat" cmpd="sng" algn="ctr">
            <a:solidFill>
              <a:srgbClr val="4F81BD">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latin typeface="Helvetica Neue"/>
                <a:ea typeface="+mn-ea"/>
                <a:cs typeface="Helvetica Neue"/>
              </a:rPr>
              <a:t>Execution</a:t>
            </a:r>
            <a:br>
              <a:rPr kumimoji="0" lang="en-US" sz="1800" b="0" i="0" u="none" strike="noStrike" kern="0" cap="none" spc="0" normalizeH="0" baseline="0" noProof="0" dirty="0">
                <a:ln>
                  <a:noFill/>
                </a:ln>
                <a:solidFill>
                  <a:sysClr val="windowText" lastClr="000000"/>
                </a:solidFill>
                <a:effectLst/>
                <a:uLnTx/>
                <a:uFillTx/>
                <a:latin typeface="Helvetica Neue"/>
                <a:ea typeface="+mn-ea"/>
                <a:cs typeface="Helvetica Neue"/>
              </a:rPr>
            </a:br>
            <a:r>
              <a:rPr kumimoji="0" lang="en-US" sz="1800" b="0" i="0" u="none" strike="noStrike" kern="0" cap="none" spc="0" normalizeH="0" baseline="0" noProof="0" dirty="0">
                <a:ln>
                  <a:noFill/>
                </a:ln>
                <a:solidFill>
                  <a:sysClr val="windowText" lastClr="000000"/>
                </a:solidFill>
                <a:effectLst/>
                <a:uLnTx/>
                <a:uFillTx/>
                <a:latin typeface="Helvetica Neue"/>
                <a:ea typeface="+mn-ea"/>
                <a:cs typeface="Helvetica Neue"/>
              </a:rPr>
              <a:t>Infrastructure</a:t>
            </a:r>
          </a:p>
        </p:txBody>
      </p:sp>
      <p:sp>
        <p:nvSpPr>
          <p:cNvPr id="14" name="Rounded Rectangle 13"/>
          <p:cNvSpPr/>
          <p:nvPr/>
        </p:nvSpPr>
        <p:spPr>
          <a:xfrm>
            <a:off x="3429000" y="3123133"/>
            <a:ext cx="2241906" cy="956474"/>
          </a:xfrm>
          <a:prstGeom prst="roundRect">
            <a:avLst/>
          </a:prstGeom>
          <a:gradFill rotWithShape="1">
            <a:gsLst>
              <a:gs pos="0">
                <a:srgbClr val="F79646">
                  <a:tint val="50000"/>
                  <a:satMod val="300000"/>
                </a:srgbClr>
              </a:gs>
              <a:gs pos="35000">
                <a:srgbClr val="F79646">
                  <a:tint val="37000"/>
                  <a:satMod val="300000"/>
                </a:srgbClr>
              </a:gs>
              <a:gs pos="100000">
                <a:srgbClr val="F79646">
                  <a:tint val="15000"/>
                  <a:satMod val="350000"/>
                </a:srgbClr>
              </a:gs>
            </a:gsLst>
            <a:lin ang="16200000" scaled="1"/>
          </a:gradFill>
          <a:ln w="9525" cap="flat" cmpd="sng" algn="ctr">
            <a:solidFill>
              <a:srgbClr val="F79646">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latin typeface="Helvetica Neue"/>
                <a:ea typeface="+mn-ea"/>
                <a:cs typeface="Helvetica Neue"/>
              </a:rPr>
              <a:t>Analytics Infrastructure</a:t>
            </a:r>
          </a:p>
        </p:txBody>
      </p:sp>
      <p:sp>
        <p:nvSpPr>
          <p:cNvPr id="15" name="Rounded Rectangle 14"/>
          <p:cNvSpPr/>
          <p:nvPr/>
        </p:nvSpPr>
        <p:spPr>
          <a:xfrm>
            <a:off x="3429000" y="2016742"/>
            <a:ext cx="2241906" cy="956474"/>
          </a:xfrm>
          <a:prstGeom prst="roundRect">
            <a:avLst/>
          </a:prstGeom>
          <a:gradFill rotWithShape="1">
            <a:gsLst>
              <a:gs pos="0">
                <a:srgbClr val="9BBB59">
                  <a:tint val="50000"/>
                  <a:satMod val="300000"/>
                </a:srgbClr>
              </a:gs>
              <a:gs pos="35000">
                <a:srgbClr val="9BBB59">
                  <a:tint val="37000"/>
                  <a:satMod val="300000"/>
                </a:srgbClr>
              </a:gs>
              <a:gs pos="100000">
                <a:srgbClr val="9BBB59">
                  <a:tint val="15000"/>
                  <a:satMod val="350000"/>
                </a:srgbClr>
              </a:gs>
            </a:gsLst>
            <a:lin ang="16200000" scaled="1"/>
          </a:gradFill>
          <a:ln w="9525" cap="flat" cmpd="sng" algn="ctr">
            <a:solidFill>
              <a:srgbClr val="9BBB5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latin typeface="Helvetica Neue"/>
                <a:ea typeface="+mn-ea"/>
                <a:cs typeface="Helvetica Neue"/>
              </a:rPr>
              <a:t>Data Science</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latin typeface="Helvetica Neue"/>
                <a:ea typeface="+mn-ea"/>
                <a:cs typeface="Helvetica Neue"/>
              </a:rPr>
              <a:t>Tools</a:t>
            </a:r>
          </a:p>
        </p:txBody>
      </p:sp>
      <p:sp>
        <p:nvSpPr>
          <p:cNvPr id="16" name="Rectangle 15"/>
          <p:cNvSpPr/>
          <p:nvPr/>
        </p:nvSpPr>
        <p:spPr>
          <a:xfrm>
            <a:off x="5373028" y="2484656"/>
            <a:ext cx="595752" cy="2216791"/>
          </a:xfrm>
          <a:prstGeom prst="rect">
            <a:avLst/>
          </a:prstGeom>
          <a:gradFill rotWithShape="1">
            <a:gsLst>
              <a:gs pos="0">
                <a:srgbClr val="8064A2">
                  <a:tint val="50000"/>
                  <a:satMod val="300000"/>
                  <a:alpha val="50000"/>
                </a:srgbClr>
              </a:gs>
              <a:gs pos="35000">
                <a:srgbClr val="8064A2">
                  <a:tint val="37000"/>
                  <a:satMod val="300000"/>
                  <a:alpha val="80000"/>
                </a:srgbClr>
              </a:gs>
              <a:gs pos="100000">
                <a:srgbClr val="8064A2">
                  <a:tint val="15000"/>
                  <a:satMod val="350000"/>
                  <a:alpha val="50000"/>
                </a:srgbClr>
              </a:gs>
            </a:gsLst>
            <a:lin ang="16200000" scaled="1"/>
          </a:gradFill>
          <a:ln w="9525" cap="flat" cmpd="sng" algn="ctr">
            <a:solidFill>
              <a:srgbClr val="8064A2">
                <a:shade val="95000"/>
                <a:satMod val="105000"/>
              </a:srgbClr>
            </a:solidFill>
            <a:prstDash val="solid"/>
          </a:ln>
          <a:effectLst>
            <a:outerShdw blurRad="40000" dist="20000" dir="5400000" rotWithShape="0">
              <a:srgbClr val="000000">
                <a:alpha val="38000"/>
              </a:srgbClr>
            </a:outerShdw>
          </a:effectLst>
        </p:spPr>
        <p:txBody>
          <a:bodyPr vert="vert27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latin typeface="Calibri"/>
                <a:ea typeface="+mn-ea"/>
                <a:cs typeface="+mn-cs"/>
              </a:rPr>
              <a:t>This Course</a:t>
            </a:r>
          </a:p>
        </p:txBody>
      </p:sp>
      <p:sp>
        <p:nvSpPr>
          <p:cNvPr id="17" name="Title 1"/>
          <p:cNvSpPr txBox="1">
            <a:spLocks/>
          </p:cNvSpPr>
          <p:nvPr/>
        </p:nvSpPr>
        <p:spPr>
          <a:xfrm>
            <a:off x="0" y="5257800"/>
            <a:ext cx="9144000" cy="685800"/>
          </a:xfrm>
          <a:prstGeom prst="rect">
            <a:avLst/>
          </a:prstGeom>
        </p:spPr>
        <p:txBody>
          <a:bodyPr/>
          <a:lstStyle/>
          <a:p>
            <a:pPr lvl="0" algn="ctr">
              <a:defRPr/>
            </a:pPr>
            <a:r>
              <a:rPr lang="en-US" sz="2800" b="0" kern="0" dirty="0">
                <a:solidFill>
                  <a:srgbClr val="000000"/>
                </a:solidFill>
                <a:latin typeface="Gill Sans"/>
                <a:cs typeface="Gill Sans"/>
              </a:rPr>
              <a:t>“big data stack”</a:t>
            </a:r>
          </a:p>
        </p:txBody>
      </p:sp>
    </p:spTree>
    <p:extLst>
      <p:ext uri="{BB962C8B-B14F-4D97-AF65-F5344CB8AC3E}">
        <p14:creationId xmlns:p14="http://schemas.microsoft.com/office/powerpoint/2010/main" val="72478603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P spid="17"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
          <p:cNvSpPr txBox="1">
            <a:spLocks/>
          </p:cNvSpPr>
          <p:nvPr/>
        </p:nvSpPr>
        <p:spPr>
          <a:xfrm>
            <a:off x="0" y="548640"/>
            <a:ext cx="9144000" cy="685800"/>
          </a:xfrm>
          <a:prstGeom prst="rect">
            <a:avLst/>
          </a:prstGeom>
        </p:spPr>
        <p:txBody>
          <a:bodyPr/>
          <a:lstStyle/>
          <a:p>
            <a:pPr lvl="0" algn="ctr">
              <a:defRPr/>
            </a:pPr>
            <a:r>
              <a:rPr lang="en-US" sz="3600" b="0" kern="0" dirty="0">
                <a:solidFill>
                  <a:srgbClr val="000000"/>
                </a:solidFill>
                <a:latin typeface="Gill Sans"/>
                <a:cs typeface="Gill Sans"/>
              </a:rPr>
              <a:t>Buzzwords</a:t>
            </a:r>
          </a:p>
        </p:txBody>
      </p:sp>
      <p:sp>
        <p:nvSpPr>
          <p:cNvPr id="3" name="TextBox 2"/>
          <p:cNvSpPr txBox="1"/>
          <p:nvPr/>
        </p:nvSpPr>
        <p:spPr>
          <a:xfrm>
            <a:off x="457200" y="4258270"/>
            <a:ext cx="2895600" cy="923330"/>
          </a:xfrm>
          <a:prstGeom prst="rect">
            <a:avLst/>
          </a:prstGeom>
          <a:noFill/>
        </p:spPr>
        <p:txBody>
          <a:bodyPr wrap="square" rtlCol="0">
            <a:spAutoFit/>
          </a:bodyPr>
          <a:lstStyle/>
          <a:p>
            <a:r>
              <a:rPr lang="en-US" sz="1800" b="0" dirty="0">
                <a:solidFill>
                  <a:schemeClr val="bg1"/>
                </a:solidFill>
                <a:latin typeface="Gill Sans"/>
                <a:cs typeface="Gill Sans"/>
              </a:rPr>
              <a:t>MapReduce, Spark, </a:t>
            </a:r>
            <a:r>
              <a:rPr lang="en-US" sz="1800" b="0" dirty="0" err="1">
                <a:solidFill>
                  <a:schemeClr val="bg1"/>
                </a:solidFill>
                <a:latin typeface="Gill Sans"/>
                <a:cs typeface="Gill Sans"/>
              </a:rPr>
              <a:t>Flink</a:t>
            </a:r>
            <a:r>
              <a:rPr lang="en-US" sz="1800" b="0" dirty="0">
                <a:solidFill>
                  <a:schemeClr val="bg1"/>
                </a:solidFill>
                <a:latin typeface="Gill Sans"/>
                <a:cs typeface="Gill Sans"/>
              </a:rPr>
              <a:t>, Pig, Dryad, Hive, Dryad, </a:t>
            </a:r>
            <a:r>
              <a:rPr lang="en-US" sz="1800" b="0" dirty="0" err="1">
                <a:solidFill>
                  <a:schemeClr val="bg1"/>
                </a:solidFill>
                <a:latin typeface="Gill Sans"/>
                <a:cs typeface="Gill Sans"/>
              </a:rPr>
              <a:t>noSQL</a:t>
            </a:r>
            <a:r>
              <a:rPr lang="en-US" sz="1800" b="0" dirty="0">
                <a:solidFill>
                  <a:schemeClr val="bg1"/>
                </a:solidFill>
                <a:latin typeface="Gill Sans"/>
                <a:cs typeface="Gill Sans"/>
              </a:rPr>
              <a:t>, </a:t>
            </a:r>
            <a:r>
              <a:rPr lang="en-US" sz="1800" b="0" dirty="0" err="1">
                <a:solidFill>
                  <a:schemeClr val="bg1"/>
                </a:solidFill>
                <a:latin typeface="Gill Sans"/>
                <a:cs typeface="Gill Sans"/>
              </a:rPr>
              <a:t>Pregel</a:t>
            </a:r>
            <a:r>
              <a:rPr lang="en-US" sz="1800" b="0" dirty="0">
                <a:solidFill>
                  <a:schemeClr val="bg1"/>
                </a:solidFill>
                <a:latin typeface="Gill Sans"/>
                <a:cs typeface="Gill Sans"/>
              </a:rPr>
              <a:t>, </a:t>
            </a:r>
            <a:r>
              <a:rPr lang="en-US" sz="1800" b="0" dirty="0" err="1">
                <a:solidFill>
                  <a:schemeClr val="bg1"/>
                </a:solidFill>
                <a:latin typeface="Gill Sans"/>
                <a:cs typeface="Gill Sans"/>
              </a:rPr>
              <a:t>Giraph</a:t>
            </a:r>
            <a:r>
              <a:rPr lang="en-US" sz="1800" b="0" dirty="0">
                <a:solidFill>
                  <a:schemeClr val="bg1"/>
                </a:solidFill>
                <a:latin typeface="Gill Sans"/>
                <a:cs typeface="Gill Sans"/>
              </a:rPr>
              <a:t>, Storm/Heron </a:t>
            </a:r>
          </a:p>
        </p:txBody>
      </p:sp>
      <p:sp>
        <p:nvSpPr>
          <p:cNvPr id="4" name="Rounded Rectangle 3"/>
          <p:cNvSpPr/>
          <p:nvPr/>
        </p:nvSpPr>
        <p:spPr>
          <a:xfrm>
            <a:off x="3429000" y="4225126"/>
            <a:ext cx="2241906" cy="956474"/>
          </a:xfrm>
          <a:prstGeom prst="roundRect">
            <a:avLst/>
          </a:prstGeom>
          <a:gradFill rotWithShape="1">
            <a:gsLst>
              <a:gs pos="0">
                <a:srgbClr val="4F81BD">
                  <a:tint val="50000"/>
                  <a:satMod val="300000"/>
                </a:srgbClr>
              </a:gs>
              <a:gs pos="35000">
                <a:srgbClr val="4F81BD">
                  <a:tint val="37000"/>
                  <a:satMod val="300000"/>
                </a:srgbClr>
              </a:gs>
              <a:gs pos="100000">
                <a:srgbClr val="4F81BD">
                  <a:tint val="15000"/>
                  <a:satMod val="350000"/>
                </a:srgbClr>
              </a:gs>
            </a:gsLst>
            <a:lin ang="16200000" scaled="1"/>
          </a:gradFill>
          <a:ln w="9525" cap="flat" cmpd="sng" algn="ctr">
            <a:solidFill>
              <a:srgbClr val="4F81BD">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latin typeface="Helvetica Neue"/>
                <a:ea typeface="+mn-ea"/>
                <a:cs typeface="Helvetica Neue"/>
              </a:rPr>
              <a:t>Execution</a:t>
            </a:r>
            <a:br>
              <a:rPr kumimoji="0" lang="en-US" sz="1800" b="0" i="0" u="none" strike="noStrike" kern="0" cap="none" spc="0" normalizeH="0" baseline="0" noProof="0" dirty="0">
                <a:ln>
                  <a:noFill/>
                </a:ln>
                <a:solidFill>
                  <a:sysClr val="windowText" lastClr="000000"/>
                </a:solidFill>
                <a:effectLst/>
                <a:uLnTx/>
                <a:uFillTx/>
                <a:latin typeface="Helvetica Neue"/>
                <a:ea typeface="+mn-ea"/>
                <a:cs typeface="Helvetica Neue"/>
              </a:rPr>
            </a:br>
            <a:r>
              <a:rPr kumimoji="0" lang="en-US" sz="1800" b="0" i="0" u="none" strike="noStrike" kern="0" cap="none" spc="0" normalizeH="0" baseline="0" noProof="0" dirty="0">
                <a:ln>
                  <a:noFill/>
                </a:ln>
                <a:solidFill>
                  <a:sysClr val="windowText" lastClr="000000"/>
                </a:solidFill>
                <a:effectLst/>
                <a:uLnTx/>
                <a:uFillTx/>
                <a:latin typeface="Helvetica Neue"/>
                <a:ea typeface="+mn-ea"/>
                <a:cs typeface="Helvetica Neue"/>
              </a:rPr>
              <a:t>Infrastructure</a:t>
            </a:r>
          </a:p>
        </p:txBody>
      </p:sp>
      <p:sp>
        <p:nvSpPr>
          <p:cNvPr id="5" name="Rounded Rectangle 4"/>
          <p:cNvSpPr/>
          <p:nvPr/>
        </p:nvSpPr>
        <p:spPr>
          <a:xfrm>
            <a:off x="3429000" y="3123133"/>
            <a:ext cx="2241906" cy="956474"/>
          </a:xfrm>
          <a:prstGeom prst="roundRect">
            <a:avLst/>
          </a:prstGeom>
          <a:gradFill rotWithShape="1">
            <a:gsLst>
              <a:gs pos="0">
                <a:srgbClr val="F79646">
                  <a:tint val="50000"/>
                  <a:satMod val="300000"/>
                </a:srgbClr>
              </a:gs>
              <a:gs pos="35000">
                <a:srgbClr val="F79646">
                  <a:tint val="37000"/>
                  <a:satMod val="300000"/>
                </a:srgbClr>
              </a:gs>
              <a:gs pos="100000">
                <a:srgbClr val="F79646">
                  <a:tint val="15000"/>
                  <a:satMod val="350000"/>
                </a:srgbClr>
              </a:gs>
            </a:gsLst>
            <a:lin ang="16200000" scaled="1"/>
          </a:gradFill>
          <a:ln w="9525" cap="flat" cmpd="sng" algn="ctr">
            <a:solidFill>
              <a:srgbClr val="F79646">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latin typeface="Helvetica Neue"/>
                <a:ea typeface="+mn-ea"/>
                <a:cs typeface="Helvetica Neue"/>
              </a:rPr>
              <a:t>Analytics Infrastructure</a:t>
            </a:r>
          </a:p>
        </p:txBody>
      </p:sp>
      <p:sp>
        <p:nvSpPr>
          <p:cNvPr id="6" name="Rounded Rectangle 5"/>
          <p:cNvSpPr/>
          <p:nvPr/>
        </p:nvSpPr>
        <p:spPr>
          <a:xfrm>
            <a:off x="3429000" y="2016742"/>
            <a:ext cx="2241906" cy="956474"/>
          </a:xfrm>
          <a:prstGeom prst="roundRect">
            <a:avLst/>
          </a:prstGeom>
          <a:gradFill rotWithShape="1">
            <a:gsLst>
              <a:gs pos="0">
                <a:srgbClr val="9BBB59">
                  <a:tint val="50000"/>
                  <a:satMod val="300000"/>
                </a:srgbClr>
              </a:gs>
              <a:gs pos="35000">
                <a:srgbClr val="9BBB59">
                  <a:tint val="37000"/>
                  <a:satMod val="300000"/>
                </a:srgbClr>
              </a:gs>
              <a:gs pos="100000">
                <a:srgbClr val="9BBB59">
                  <a:tint val="15000"/>
                  <a:satMod val="350000"/>
                </a:srgbClr>
              </a:gs>
            </a:gsLst>
            <a:lin ang="16200000" scaled="1"/>
          </a:gradFill>
          <a:ln w="9525" cap="flat" cmpd="sng" algn="ctr">
            <a:solidFill>
              <a:srgbClr val="9BBB5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latin typeface="Helvetica Neue"/>
                <a:ea typeface="+mn-ea"/>
                <a:cs typeface="Helvetica Neue"/>
              </a:rPr>
              <a:t>Data Science</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latin typeface="Helvetica Neue"/>
                <a:ea typeface="+mn-ea"/>
                <a:cs typeface="Helvetica Neue"/>
              </a:rPr>
              <a:t>Tools</a:t>
            </a:r>
          </a:p>
        </p:txBody>
      </p:sp>
      <p:sp>
        <p:nvSpPr>
          <p:cNvPr id="7" name="Rectangle 6"/>
          <p:cNvSpPr/>
          <p:nvPr/>
        </p:nvSpPr>
        <p:spPr>
          <a:xfrm>
            <a:off x="5373028" y="2484656"/>
            <a:ext cx="595752" cy="2216791"/>
          </a:xfrm>
          <a:prstGeom prst="rect">
            <a:avLst/>
          </a:prstGeom>
          <a:gradFill rotWithShape="1">
            <a:gsLst>
              <a:gs pos="0">
                <a:srgbClr val="8064A2">
                  <a:tint val="50000"/>
                  <a:satMod val="300000"/>
                  <a:alpha val="50000"/>
                </a:srgbClr>
              </a:gs>
              <a:gs pos="35000">
                <a:srgbClr val="8064A2">
                  <a:tint val="37000"/>
                  <a:satMod val="300000"/>
                  <a:alpha val="80000"/>
                </a:srgbClr>
              </a:gs>
              <a:gs pos="100000">
                <a:srgbClr val="8064A2">
                  <a:tint val="15000"/>
                  <a:satMod val="350000"/>
                  <a:alpha val="50000"/>
                </a:srgbClr>
              </a:gs>
            </a:gsLst>
            <a:lin ang="16200000" scaled="1"/>
          </a:gradFill>
          <a:ln w="9525" cap="flat" cmpd="sng" algn="ctr">
            <a:solidFill>
              <a:srgbClr val="8064A2">
                <a:shade val="95000"/>
                <a:satMod val="105000"/>
              </a:srgbClr>
            </a:solidFill>
            <a:prstDash val="solid"/>
          </a:ln>
          <a:effectLst>
            <a:outerShdw blurRad="40000" dist="20000" dir="5400000" rotWithShape="0">
              <a:srgbClr val="000000">
                <a:alpha val="38000"/>
              </a:srgbClr>
            </a:outerShdw>
          </a:effectLst>
        </p:spPr>
        <p:txBody>
          <a:bodyPr vert="vert27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latin typeface="Calibri"/>
                <a:ea typeface="+mn-ea"/>
                <a:cs typeface="+mn-cs"/>
              </a:rPr>
              <a:t>This Course</a:t>
            </a:r>
          </a:p>
        </p:txBody>
      </p:sp>
      <p:sp>
        <p:nvSpPr>
          <p:cNvPr id="8" name="TextBox 7"/>
          <p:cNvSpPr txBox="1"/>
          <p:nvPr/>
        </p:nvSpPr>
        <p:spPr>
          <a:xfrm>
            <a:off x="6172200" y="1447800"/>
            <a:ext cx="2743200" cy="4462760"/>
          </a:xfrm>
          <a:prstGeom prst="rect">
            <a:avLst/>
          </a:prstGeom>
          <a:noFill/>
        </p:spPr>
        <p:txBody>
          <a:bodyPr wrap="square" rtlCol="0">
            <a:spAutoFit/>
          </a:bodyPr>
          <a:lstStyle/>
          <a:p>
            <a:r>
              <a:rPr lang="en-US" sz="1800" b="0" dirty="0">
                <a:solidFill>
                  <a:schemeClr val="bg1"/>
                </a:solidFill>
                <a:latin typeface="Gill Sans"/>
                <a:cs typeface="Gill Sans"/>
              </a:rPr>
              <a:t>Text: frequency estimation, language models, inverted indexes</a:t>
            </a:r>
          </a:p>
          <a:p>
            <a:endParaRPr lang="en-US" sz="800" b="0" dirty="0">
              <a:solidFill>
                <a:schemeClr val="bg1"/>
              </a:solidFill>
              <a:latin typeface="Gill Sans"/>
              <a:cs typeface="Gill Sans"/>
            </a:endParaRPr>
          </a:p>
          <a:p>
            <a:r>
              <a:rPr lang="en-US" sz="1800" b="0" dirty="0">
                <a:solidFill>
                  <a:schemeClr val="bg1"/>
                </a:solidFill>
                <a:latin typeface="Gill Sans"/>
                <a:cs typeface="Gill Sans"/>
              </a:rPr>
              <a:t>Graphs: graph traversals, random walks (PageRank) </a:t>
            </a:r>
          </a:p>
          <a:p>
            <a:endParaRPr lang="en-US" sz="800" b="0" dirty="0">
              <a:solidFill>
                <a:schemeClr val="bg1"/>
              </a:solidFill>
              <a:latin typeface="Gill Sans"/>
              <a:cs typeface="Gill Sans"/>
            </a:endParaRPr>
          </a:p>
          <a:p>
            <a:r>
              <a:rPr lang="en-US" sz="1800" b="0" dirty="0">
                <a:solidFill>
                  <a:schemeClr val="bg1"/>
                </a:solidFill>
                <a:latin typeface="Gill Sans"/>
                <a:cs typeface="Gill Sans"/>
              </a:rPr>
              <a:t>Relational data: SQL, joins, column stores</a:t>
            </a:r>
          </a:p>
          <a:p>
            <a:endParaRPr lang="en-US" sz="800" b="0" dirty="0">
              <a:solidFill>
                <a:schemeClr val="bg1"/>
              </a:solidFill>
              <a:latin typeface="Gill Sans"/>
              <a:cs typeface="Gill Sans"/>
            </a:endParaRPr>
          </a:p>
          <a:p>
            <a:r>
              <a:rPr lang="en-US" sz="1800" b="0" dirty="0">
                <a:solidFill>
                  <a:schemeClr val="bg1"/>
                </a:solidFill>
                <a:latin typeface="Gill Sans"/>
                <a:cs typeface="Gill Sans"/>
              </a:rPr>
              <a:t>Data mining: hashing, clustering (</a:t>
            </a:r>
            <a:r>
              <a:rPr lang="en-US" sz="1800" b="0" i="1" dirty="0">
                <a:solidFill>
                  <a:schemeClr val="bg1"/>
                </a:solidFill>
                <a:latin typeface="Gill Sans"/>
                <a:cs typeface="Gill Sans"/>
              </a:rPr>
              <a:t>k</a:t>
            </a:r>
            <a:r>
              <a:rPr lang="en-US" sz="1800" b="0" dirty="0">
                <a:solidFill>
                  <a:schemeClr val="bg1"/>
                </a:solidFill>
                <a:latin typeface="Gill Sans"/>
                <a:cs typeface="Gill Sans"/>
              </a:rPr>
              <a:t>-means), classification, recommendations</a:t>
            </a:r>
          </a:p>
          <a:p>
            <a:endParaRPr lang="en-US" sz="800" b="0" dirty="0">
              <a:solidFill>
                <a:schemeClr val="bg1"/>
              </a:solidFill>
              <a:latin typeface="Gill Sans"/>
              <a:cs typeface="Gill Sans"/>
            </a:endParaRPr>
          </a:p>
          <a:p>
            <a:r>
              <a:rPr lang="en-US" sz="1800" b="0" dirty="0">
                <a:solidFill>
                  <a:schemeClr val="bg1"/>
                </a:solidFill>
                <a:latin typeface="Gill Sans"/>
                <a:cs typeface="Gill Sans"/>
              </a:rPr>
              <a:t>Streams: probabilistic data structures (Bloom filters, CMS, HLL counters)</a:t>
            </a:r>
          </a:p>
        </p:txBody>
      </p:sp>
      <p:sp>
        <p:nvSpPr>
          <p:cNvPr id="9" name="TextBox 8"/>
          <p:cNvSpPr txBox="1"/>
          <p:nvPr/>
        </p:nvSpPr>
        <p:spPr>
          <a:xfrm>
            <a:off x="457200" y="2048470"/>
            <a:ext cx="2895600" cy="923330"/>
          </a:xfrm>
          <a:prstGeom prst="rect">
            <a:avLst/>
          </a:prstGeom>
          <a:noFill/>
        </p:spPr>
        <p:txBody>
          <a:bodyPr wrap="square" rtlCol="0">
            <a:spAutoFit/>
          </a:bodyPr>
          <a:lstStyle/>
          <a:p>
            <a:r>
              <a:rPr lang="en-US" sz="1800" b="0" dirty="0">
                <a:solidFill>
                  <a:schemeClr val="bg1"/>
                </a:solidFill>
                <a:latin typeface="Gill Sans"/>
                <a:cs typeface="Gill Sans"/>
              </a:rPr>
              <a:t>data science, data analytics, business intelligence, data warehouses and data lakes</a:t>
            </a:r>
          </a:p>
        </p:txBody>
      </p:sp>
      <p:sp>
        <p:nvSpPr>
          <p:cNvPr id="10" name="Text Box 10"/>
          <p:cNvSpPr txBox="1">
            <a:spLocks noChangeArrowheads="1"/>
          </p:cNvSpPr>
          <p:nvPr/>
        </p:nvSpPr>
        <p:spPr bwMode="auto">
          <a:xfrm>
            <a:off x="0" y="6167735"/>
            <a:ext cx="9144000" cy="461665"/>
          </a:xfrm>
          <a:prstGeom prst="rect">
            <a:avLst/>
          </a:prstGeom>
          <a:noFill/>
          <a:ln w="9525">
            <a:noFill/>
            <a:miter lim="800000"/>
            <a:headEnd/>
            <a:tailEnd/>
          </a:ln>
        </p:spPr>
        <p:txBody>
          <a:bodyPr wrap="square">
            <a:spAutoFit/>
          </a:bodyPr>
          <a:lstStyle/>
          <a:p>
            <a:pPr algn="ctr"/>
            <a:r>
              <a:rPr lang="en-US" sz="2400" b="0" dirty="0">
                <a:solidFill>
                  <a:srgbClr val="FF0000"/>
                </a:solidFill>
                <a:latin typeface="Gill Sans"/>
                <a:cs typeface="Gill Sans"/>
              </a:rPr>
              <a:t>This course focuses on algorithm design and “thinking at scale”</a:t>
            </a:r>
          </a:p>
        </p:txBody>
      </p:sp>
      <p:sp>
        <p:nvSpPr>
          <p:cNvPr id="11" name="Title 1"/>
          <p:cNvSpPr txBox="1">
            <a:spLocks/>
          </p:cNvSpPr>
          <p:nvPr/>
        </p:nvSpPr>
        <p:spPr>
          <a:xfrm>
            <a:off x="0" y="5257800"/>
            <a:ext cx="9144000" cy="685800"/>
          </a:xfrm>
          <a:prstGeom prst="rect">
            <a:avLst/>
          </a:prstGeom>
        </p:spPr>
        <p:txBody>
          <a:bodyPr/>
          <a:lstStyle/>
          <a:p>
            <a:pPr lvl="0" algn="ctr">
              <a:defRPr/>
            </a:pPr>
            <a:r>
              <a:rPr lang="en-US" sz="2800" b="0" kern="0" dirty="0">
                <a:solidFill>
                  <a:srgbClr val="000000"/>
                </a:solidFill>
                <a:latin typeface="Gill Sans"/>
                <a:cs typeface="Gill Sans"/>
              </a:rPr>
              <a:t>“big data stack”</a:t>
            </a:r>
          </a:p>
        </p:txBody>
      </p:sp>
    </p:spTree>
    <p:extLst>
      <p:ext uri="{BB962C8B-B14F-4D97-AF65-F5344CB8AC3E}">
        <p14:creationId xmlns:p14="http://schemas.microsoft.com/office/powerpoint/2010/main" val="184712782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9"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dissolve">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P spid="9" grpId="0"/>
      <p:bldP spid="10"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
          <p:cNvSpPr txBox="1">
            <a:spLocks/>
          </p:cNvSpPr>
          <p:nvPr/>
        </p:nvSpPr>
        <p:spPr>
          <a:xfrm>
            <a:off x="0" y="548640"/>
            <a:ext cx="9144000" cy="685800"/>
          </a:xfrm>
          <a:prstGeom prst="rect">
            <a:avLst/>
          </a:prstGeom>
        </p:spPr>
        <p:txBody>
          <a:bodyPr/>
          <a:lstStyle/>
          <a:p>
            <a:pPr lvl="0" algn="ctr">
              <a:defRPr/>
            </a:pPr>
            <a:r>
              <a:rPr lang="en-US" sz="3600" b="0" kern="0" dirty="0">
                <a:solidFill>
                  <a:srgbClr val="000000"/>
                </a:solidFill>
                <a:latin typeface="Gill Sans"/>
                <a:cs typeface="Gill Sans"/>
              </a:rPr>
              <a:t>Structure of the Course</a:t>
            </a:r>
          </a:p>
        </p:txBody>
      </p:sp>
      <p:sp>
        <p:nvSpPr>
          <p:cNvPr id="8" name="Rounded Rectangle 7"/>
          <p:cNvSpPr/>
          <p:nvPr/>
        </p:nvSpPr>
        <p:spPr>
          <a:xfrm>
            <a:off x="2286000" y="4648200"/>
            <a:ext cx="4572000" cy="914400"/>
          </a:xfrm>
          <a:prstGeom prst="roundRect">
            <a:avLst/>
          </a:prstGeom>
          <a:gradFill rotWithShape="1">
            <a:gsLst>
              <a:gs pos="0">
                <a:srgbClr val="4F81BD">
                  <a:tint val="50000"/>
                  <a:satMod val="300000"/>
                </a:srgbClr>
              </a:gs>
              <a:gs pos="35000">
                <a:srgbClr val="4F81BD">
                  <a:tint val="37000"/>
                  <a:satMod val="300000"/>
                </a:srgbClr>
              </a:gs>
              <a:gs pos="100000">
                <a:srgbClr val="4F81BD">
                  <a:tint val="15000"/>
                  <a:satMod val="350000"/>
                </a:srgbClr>
              </a:gs>
            </a:gsLst>
            <a:lin ang="16200000" scaled="1"/>
          </a:gradFill>
          <a:ln w="9525" cap="flat" cmpd="sng" algn="ctr">
            <a:solidFill>
              <a:srgbClr val="4F81BD">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000" b="0" kern="0" dirty="0">
                <a:solidFill>
                  <a:sysClr val="windowText" lastClr="000000"/>
                </a:solidFill>
                <a:latin typeface="Gill Sans" charset="0"/>
                <a:ea typeface="Gill Sans" charset="0"/>
                <a:cs typeface="Gill Sans" charset="0"/>
              </a:rPr>
              <a:t>“Core” framework features and algorithm design for batch processing</a:t>
            </a:r>
            <a:endParaRPr kumimoji="0" lang="en-US" sz="2000" b="0" i="0" u="none" strike="noStrike" kern="0" cap="none" spc="0" normalizeH="0" baseline="0" noProof="0" dirty="0">
              <a:ln>
                <a:noFill/>
              </a:ln>
              <a:solidFill>
                <a:sysClr val="windowText" lastClr="000000"/>
              </a:solidFill>
              <a:effectLst/>
              <a:uLnTx/>
              <a:uFillTx/>
              <a:latin typeface="Gill Sans" charset="0"/>
              <a:ea typeface="Gill Sans" charset="0"/>
              <a:cs typeface="Gill Sans" charset="0"/>
            </a:endParaRPr>
          </a:p>
        </p:txBody>
      </p:sp>
      <p:sp>
        <p:nvSpPr>
          <p:cNvPr id="10" name="Rounded Rectangle 9"/>
          <p:cNvSpPr/>
          <p:nvPr/>
        </p:nvSpPr>
        <p:spPr>
          <a:xfrm rot="16200000">
            <a:off x="1812748" y="2606853"/>
            <a:ext cx="2241906" cy="990600"/>
          </a:xfrm>
          <a:prstGeom prst="roundRect">
            <a:avLst/>
          </a:prstGeom>
          <a:gradFill rotWithShape="1">
            <a:gsLst>
              <a:gs pos="0">
                <a:srgbClr val="9BBB59">
                  <a:tint val="50000"/>
                  <a:satMod val="300000"/>
                </a:srgbClr>
              </a:gs>
              <a:gs pos="35000">
                <a:srgbClr val="9BBB59">
                  <a:tint val="37000"/>
                  <a:satMod val="300000"/>
                </a:srgbClr>
              </a:gs>
              <a:gs pos="100000">
                <a:srgbClr val="9BBB59">
                  <a:tint val="15000"/>
                  <a:satMod val="350000"/>
                </a:srgbClr>
              </a:gs>
            </a:gsLst>
            <a:lin ang="16200000" scaled="1"/>
          </a:gradFill>
          <a:ln w="9525" cap="flat" cmpd="sng" algn="ctr">
            <a:solidFill>
              <a:srgbClr val="9BBB5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ysClr val="windowText" lastClr="000000"/>
                </a:solidFill>
                <a:effectLst/>
                <a:uLnTx/>
                <a:uFillTx/>
                <a:latin typeface="Gill Sans" charset="0"/>
                <a:ea typeface="Gill Sans" charset="0"/>
                <a:cs typeface="Gill Sans" charset="0"/>
              </a:rPr>
              <a:t>Analyzing</a:t>
            </a:r>
            <a:r>
              <a:rPr kumimoji="0" lang="en-US" sz="2000" b="0" i="0" u="none" strike="noStrike" kern="0" cap="none" spc="0" normalizeH="0" noProof="0" dirty="0">
                <a:ln>
                  <a:noFill/>
                </a:ln>
                <a:solidFill>
                  <a:sysClr val="windowText" lastClr="000000"/>
                </a:solidFill>
                <a:effectLst/>
                <a:uLnTx/>
                <a:uFillTx/>
                <a:latin typeface="Gill Sans" charset="0"/>
                <a:ea typeface="Gill Sans" charset="0"/>
                <a:cs typeface="Gill Sans" charset="0"/>
              </a:rPr>
              <a:t> Text</a:t>
            </a:r>
            <a:endParaRPr kumimoji="0" lang="en-US" sz="2000" b="0" i="0" u="none" strike="noStrike" kern="0" cap="none" spc="0" normalizeH="0" baseline="0" noProof="0" dirty="0">
              <a:ln>
                <a:noFill/>
              </a:ln>
              <a:solidFill>
                <a:sysClr val="windowText" lastClr="000000"/>
              </a:solidFill>
              <a:effectLst/>
              <a:uLnTx/>
              <a:uFillTx/>
              <a:latin typeface="Gill Sans" charset="0"/>
              <a:ea typeface="Gill Sans" charset="0"/>
              <a:cs typeface="Gill Sans" charset="0"/>
            </a:endParaRPr>
          </a:p>
        </p:txBody>
      </p:sp>
      <p:sp>
        <p:nvSpPr>
          <p:cNvPr id="13" name="Rounded Rectangle 12"/>
          <p:cNvSpPr/>
          <p:nvPr/>
        </p:nvSpPr>
        <p:spPr>
          <a:xfrm rot="16200000">
            <a:off x="2879548" y="2606854"/>
            <a:ext cx="2241906" cy="990600"/>
          </a:xfrm>
          <a:prstGeom prst="roundRect">
            <a:avLst/>
          </a:prstGeom>
          <a:gradFill rotWithShape="1">
            <a:gsLst>
              <a:gs pos="0">
                <a:srgbClr val="9BBB59">
                  <a:tint val="50000"/>
                  <a:satMod val="300000"/>
                </a:srgbClr>
              </a:gs>
              <a:gs pos="35000">
                <a:srgbClr val="9BBB59">
                  <a:tint val="37000"/>
                  <a:satMod val="300000"/>
                </a:srgbClr>
              </a:gs>
              <a:gs pos="100000">
                <a:srgbClr val="9BBB59">
                  <a:tint val="15000"/>
                  <a:satMod val="350000"/>
                </a:srgbClr>
              </a:gs>
            </a:gsLst>
            <a:lin ang="16200000" scaled="1"/>
          </a:gradFill>
          <a:ln w="9525" cap="flat" cmpd="sng" algn="ctr">
            <a:solidFill>
              <a:srgbClr val="9BBB5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ysClr val="windowText" lastClr="000000"/>
                </a:solidFill>
                <a:effectLst/>
                <a:uLnTx/>
                <a:uFillTx/>
                <a:latin typeface="Gill Sans" charset="0"/>
                <a:ea typeface="Gill Sans" charset="0"/>
                <a:cs typeface="Gill Sans" charset="0"/>
              </a:rPr>
              <a:t>Analyzing</a:t>
            </a:r>
            <a:r>
              <a:rPr kumimoji="0" lang="en-US" sz="2000" b="0" i="0" u="none" strike="noStrike" kern="0" cap="none" spc="0" normalizeH="0" noProof="0" dirty="0">
                <a:ln>
                  <a:noFill/>
                </a:ln>
                <a:solidFill>
                  <a:sysClr val="windowText" lastClr="000000"/>
                </a:solidFill>
                <a:effectLst/>
                <a:uLnTx/>
                <a:uFillTx/>
                <a:latin typeface="Gill Sans" charset="0"/>
                <a:ea typeface="Gill Sans" charset="0"/>
                <a:cs typeface="Gill Sans" charset="0"/>
              </a:rPr>
              <a:t> Graphs</a:t>
            </a:r>
            <a:endParaRPr kumimoji="0" lang="en-US" sz="2000" b="0" i="0" u="none" strike="noStrike" kern="0" cap="none" spc="0" normalizeH="0" baseline="0" noProof="0" dirty="0">
              <a:ln>
                <a:noFill/>
              </a:ln>
              <a:solidFill>
                <a:sysClr val="windowText" lastClr="000000"/>
              </a:solidFill>
              <a:effectLst/>
              <a:uLnTx/>
              <a:uFillTx/>
              <a:latin typeface="Gill Sans" charset="0"/>
              <a:ea typeface="Gill Sans" charset="0"/>
              <a:cs typeface="Gill Sans" charset="0"/>
            </a:endParaRPr>
          </a:p>
        </p:txBody>
      </p:sp>
      <p:sp>
        <p:nvSpPr>
          <p:cNvPr id="14" name="Rounded Rectangle 13"/>
          <p:cNvSpPr/>
          <p:nvPr/>
        </p:nvSpPr>
        <p:spPr>
          <a:xfrm rot="16200000">
            <a:off x="3946348" y="2606853"/>
            <a:ext cx="2241906" cy="990600"/>
          </a:xfrm>
          <a:prstGeom prst="roundRect">
            <a:avLst/>
          </a:prstGeom>
          <a:gradFill rotWithShape="1">
            <a:gsLst>
              <a:gs pos="0">
                <a:srgbClr val="9BBB59">
                  <a:tint val="50000"/>
                  <a:satMod val="300000"/>
                </a:srgbClr>
              </a:gs>
              <a:gs pos="35000">
                <a:srgbClr val="9BBB59">
                  <a:tint val="37000"/>
                  <a:satMod val="300000"/>
                </a:srgbClr>
              </a:gs>
              <a:gs pos="100000">
                <a:srgbClr val="9BBB59">
                  <a:tint val="15000"/>
                  <a:satMod val="350000"/>
                </a:srgbClr>
              </a:gs>
            </a:gsLst>
            <a:lin ang="16200000" scaled="1"/>
          </a:gradFill>
          <a:ln w="9525" cap="flat" cmpd="sng" algn="ctr">
            <a:solidFill>
              <a:srgbClr val="9BBB5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ysClr val="windowText" lastClr="000000"/>
                </a:solidFill>
                <a:effectLst/>
                <a:uLnTx/>
                <a:uFillTx/>
                <a:latin typeface="Gill Sans" charset="0"/>
                <a:ea typeface="Gill Sans" charset="0"/>
                <a:cs typeface="Gill Sans" charset="0"/>
              </a:rPr>
              <a:t>Analyzing</a:t>
            </a:r>
            <a:r>
              <a:rPr kumimoji="0" lang="en-US" sz="2000" b="0" i="0" u="none" strike="noStrike" kern="0" cap="none" spc="0" normalizeH="0" noProof="0" dirty="0">
                <a:ln>
                  <a:noFill/>
                </a:ln>
                <a:solidFill>
                  <a:sysClr val="windowText" lastClr="000000"/>
                </a:solidFill>
                <a:effectLst/>
                <a:uLnTx/>
                <a:uFillTx/>
                <a:latin typeface="Gill Sans" charset="0"/>
                <a:ea typeface="Gill Sans" charset="0"/>
                <a:cs typeface="Gill Sans" charset="0"/>
              </a:rPr>
              <a:t> Relational Data</a:t>
            </a:r>
            <a:endParaRPr kumimoji="0" lang="en-US" sz="2000" b="0" i="0" u="none" strike="noStrike" kern="0" cap="none" spc="0" normalizeH="0" baseline="0" noProof="0" dirty="0">
              <a:ln>
                <a:noFill/>
              </a:ln>
              <a:solidFill>
                <a:sysClr val="windowText" lastClr="000000"/>
              </a:solidFill>
              <a:effectLst/>
              <a:uLnTx/>
              <a:uFillTx/>
              <a:latin typeface="Gill Sans" charset="0"/>
              <a:ea typeface="Gill Sans" charset="0"/>
              <a:cs typeface="Gill Sans" charset="0"/>
            </a:endParaRPr>
          </a:p>
        </p:txBody>
      </p:sp>
      <p:sp>
        <p:nvSpPr>
          <p:cNvPr id="15" name="Rounded Rectangle 14"/>
          <p:cNvSpPr/>
          <p:nvPr/>
        </p:nvSpPr>
        <p:spPr>
          <a:xfrm rot="16200000">
            <a:off x="5013148" y="2606853"/>
            <a:ext cx="2241906" cy="990600"/>
          </a:xfrm>
          <a:prstGeom prst="roundRect">
            <a:avLst/>
          </a:prstGeom>
          <a:gradFill rotWithShape="1">
            <a:gsLst>
              <a:gs pos="0">
                <a:srgbClr val="9BBB59">
                  <a:tint val="50000"/>
                  <a:satMod val="300000"/>
                </a:srgbClr>
              </a:gs>
              <a:gs pos="35000">
                <a:srgbClr val="9BBB59">
                  <a:tint val="37000"/>
                  <a:satMod val="300000"/>
                </a:srgbClr>
              </a:gs>
              <a:gs pos="100000">
                <a:srgbClr val="9BBB59">
                  <a:tint val="15000"/>
                  <a:satMod val="350000"/>
                </a:srgbClr>
              </a:gs>
            </a:gsLst>
            <a:lin ang="16200000" scaled="1"/>
          </a:gradFill>
          <a:ln w="9525" cap="flat" cmpd="sng" algn="ctr">
            <a:solidFill>
              <a:srgbClr val="9BBB5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ysClr val="windowText" lastClr="000000"/>
                </a:solidFill>
                <a:effectLst/>
                <a:uLnTx/>
                <a:uFillTx/>
                <a:latin typeface="Gill Sans" charset="0"/>
                <a:ea typeface="Gill Sans" charset="0"/>
                <a:cs typeface="Gill Sans" charset="0"/>
              </a:rPr>
              <a:t>Data Mining and Machine Learning</a:t>
            </a:r>
          </a:p>
        </p:txBody>
      </p:sp>
      <p:sp>
        <p:nvSpPr>
          <p:cNvPr id="9" name="Rounded Rectangle 8"/>
          <p:cNvSpPr/>
          <p:nvPr/>
        </p:nvSpPr>
        <p:spPr>
          <a:xfrm>
            <a:off x="2286000" y="4070706"/>
            <a:ext cx="4572000" cy="501294"/>
          </a:xfrm>
          <a:prstGeom prst="roundRect">
            <a:avLst/>
          </a:prstGeom>
          <a:ln/>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000" b="0" kern="0" dirty="0">
                <a:solidFill>
                  <a:sysClr val="windowText" lastClr="000000"/>
                </a:solidFill>
                <a:latin typeface="Gill Sans" charset="0"/>
                <a:ea typeface="Gill Sans" charset="0"/>
                <a:cs typeface="Gill Sans" charset="0"/>
              </a:rPr>
              <a:t>What’s beyond batch processing?</a:t>
            </a:r>
            <a:endParaRPr kumimoji="0" lang="en-US" sz="2000" b="0" i="0" u="none" strike="noStrike" kern="0" cap="none" spc="0" normalizeH="0" baseline="0" noProof="0" dirty="0">
              <a:ln>
                <a:noFill/>
              </a:ln>
              <a:solidFill>
                <a:sysClr val="windowText" lastClr="000000"/>
              </a:solidFill>
              <a:effectLst/>
              <a:uLnTx/>
              <a:uFillTx/>
              <a:latin typeface="Gill Sans" charset="0"/>
              <a:ea typeface="Gill Sans" charset="0"/>
              <a:cs typeface="Gill Sans" charset="0"/>
            </a:endParaRPr>
          </a:p>
        </p:txBody>
      </p:sp>
    </p:spTree>
    <p:extLst>
      <p:ext uri="{BB962C8B-B14F-4D97-AF65-F5344CB8AC3E}">
        <p14:creationId xmlns:p14="http://schemas.microsoft.com/office/powerpoint/2010/main" val="211952134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3" grpId="0" animBg="1"/>
      <p:bldP spid="14" grpId="0" animBg="1"/>
      <p:bldP spid="15" grpId="0" animBg="1"/>
      <p:bldP spid="9"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BF_009.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0"/>
            <a:ext cx="10289572" cy="6858000"/>
          </a:xfrm>
          <a:prstGeom prst="rect">
            <a:avLst/>
          </a:prstGeom>
        </p:spPr>
      </p:pic>
      <p:sp>
        <p:nvSpPr>
          <p:cNvPr id="3" name="TextBox 4"/>
          <p:cNvSpPr txBox="1">
            <a:spLocks noChangeArrowheads="1"/>
          </p:cNvSpPr>
          <p:nvPr/>
        </p:nvSpPr>
        <p:spPr bwMode="auto">
          <a:xfrm>
            <a:off x="0" y="6611938"/>
            <a:ext cx="1075773" cy="246221"/>
          </a:xfrm>
          <a:prstGeom prst="rect">
            <a:avLst/>
          </a:prstGeom>
          <a:noFill/>
          <a:ln w="9525">
            <a:noFill/>
            <a:miter lim="800000"/>
            <a:headEnd/>
            <a:tailEnd/>
          </a:ln>
        </p:spPr>
        <p:txBody>
          <a:bodyPr wrap="none">
            <a:spAutoFit/>
          </a:bodyPr>
          <a:lstStyle/>
          <a:p>
            <a:r>
              <a:rPr lang="en-US" sz="1000" b="0" dirty="0"/>
              <a:t>Source: Google</a:t>
            </a:r>
          </a:p>
        </p:txBody>
      </p:sp>
      <p:sp>
        <p:nvSpPr>
          <p:cNvPr id="5" name="Title 1"/>
          <p:cNvSpPr txBox="1">
            <a:spLocks/>
          </p:cNvSpPr>
          <p:nvPr/>
        </p:nvSpPr>
        <p:spPr>
          <a:xfrm>
            <a:off x="0" y="1676400"/>
            <a:ext cx="9144000" cy="685800"/>
          </a:xfrm>
          <a:prstGeom prst="rect">
            <a:avLst/>
          </a:prstGeom>
        </p:spPr>
        <p:txBody>
          <a:bodyPr/>
          <a:lstStyle/>
          <a:p>
            <a:pPr lvl="0" algn="ctr">
              <a:defRPr/>
            </a:pPr>
            <a:r>
              <a:rPr lang="en-US" sz="3600" b="0" kern="0" dirty="0">
                <a:latin typeface="Gill Sans"/>
                <a:cs typeface="Gill Sans"/>
              </a:rPr>
              <a:t>Tackling Big Data</a:t>
            </a:r>
          </a:p>
        </p:txBody>
      </p:sp>
    </p:spTree>
    <p:extLst>
      <p:ext uri="{BB962C8B-B14F-4D97-AF65-F5344CB8AC3E}">
        <p14:creationId xmlns:p14="http://schemas.microsoft.com/office/powerpoint/2010/main" val="182777433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2209800" y="1828800"/>
            <a:ext cx="3505200" cy="381000"/>
          </a:xfrm>
          <a:prstGeom prst="rect">
            <a:avLst/>
          </a:prstGeom>
          <a:ln>
            <a:headEnd/>
            <a:tailEnd/>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r>
              <a:rPr lang="en-US" sz="1800" b="0" dirty="0">
                <a:solidFill>
                  <a:schemeClr val="bg2"/>
                </a:solidFill>
                <a:latin typeface="Gill Sans"/>
                <a:cs typeface="Gill Sans"/>
              </a:rPr>
              <a:t>“Work”</a:t>
            </a:r>
          </a:p>
        </p:txBody>
      </p:sp>
      <p:sp>
        <p:nvSpPr>
          <p:cNvPr id="4" name="Rectangle 3"/>
          <p:cNvSpPr>
            <a:spLocks noChangeArrowheads="1"/>
          </p:cNvSpPr>
          <p:nvPr/>
        </p:nvSpPr>
        <p:spPr bwMode="auto">
          <a:xfrm>
            <a:off x="1600200" y="2971800"/>
            <a:ext cx="1219200" cy="381000"/>
          </a:xfrm>
          <a:prstGeom prst="rect">
            <a:avLst/>
          </a:prstGeom>
          <a:ln>
            <a:headEnd/>
            <a:tailEnd/>
          </a:ln>
        </p:spPr>
        <p:style>
          <a:lnRef idx="2">
            <a:schemeClr val="accent6">
              <a:shade val="50000"/>
            </a:schemeClr>
          </a:lnRef>
          <a:fillRef idx="1">
            <a:schemeClr val="accent6"/>
          </a:fillRef>
          <a:effectRef idx="0">
            <a:schemeClr val="accent6"/>
          </a:effectRef>
          <a:fontRef idx="minor">
            <a:schemeClr val="lt1"/>
          </a:fontRef>
        </p:style>
        <p:txBody>
          <a:bodyPr tIns="0" anchor="ctr"/>
          <a:lstStyle/>
          <a:p>
            <a:pPr algn="ctr"/>
            <a:r>
              <a:rPr lang="en-US" sz="1800" b="0" i="1">
                <a:solidFill>
                  <a:schemeClr val="bg2"/>
                </a:solidFill>
                <a:latin typeface="Gill Sans"/>
                <a:cs typeface="Gill Sans"/>
              </a:rPr>
              <a:t>w</a:t>
            </a:r>
            <a:r>
              <a:rPr lang="en-US" sz="1800" b="0" i="1" baseline="-25000">
                <a:solidFill>
                  <a:schemeClr val="bg2"/>
                </a:solidFill>
                <a:latin typeface="Gill Sans"/>
                <a:cs typeface="Gill Sans"/>
              </a:rPr>
              <a:t>1</a:t>
            </a:r>
          </a:p>
        </p:txBody>
      </p:sp>
      <p:cxnSp>
        <p:nvCxnSpPr>
          <p:cNvPr id="8" name="Straight Arrow Connector 7"/>
          <p:cNvCxnSpPr>
            <a:cxnSpLocks noChangeShapeType="1"/>
          </p:cNvCxnSpPr>
          <p:nvPr/>
        </p:nvCxnSpPr>
        <p:spPr bwMode="auto">
          <a:xfrm rot="5400000">
            <a:off x="3656807" y="2591594"/>
            <a:ext cx="609600" cy="1587"/>
          </a:xfrm>
          <a:prstGeom prst="straightConnector1">
            <a:avLst/>
          </a:prstGeom>
          <a:ln w="15875">
            <a:headEnd/>
            <a:tailEnd type="triangle" w="med" len="med"/>
          </a:ln>
        </p:spPr>
        <p:style>
          <a:lnRef idx="1">
            <a:schemeClr val="dk1"/>
          </a:lnRef>
          <a:fillRef idx="0">
            <a:schemeClr val="dk1"/>
          </a:fillRef>
          <a:effectRef idx="0">
            <a:schemeClr val="dk1"/>
          </a:effectRef>
          <a:fontRef idx="minor">
            <a:schemeClr val="tx1"/>
          </a:fontRef>
        </p:style>
      </p:cxnSp>
      <p:cxnSp>
        <p:nvCxnSpPr>
          <p:cNvPr id="9" name="Straight Arrow Connector 8"/>
          <p:cNvCxnSpPr>
            <a:cxnSpLocks noChangeShapeType="1"/>
          </p:cNvCxnSpPr>
          <p:nvPr/>
        </p:nvCxnSpPr>
        <p:spPr bwMode="auto">
          <a:xfrm>
            <a:off x="4724400" y="2286000"/>
            <a:ext cx="762000" cy="609600"/>
          </a:xfrm>
          <a:prstGeom prst="straightConnector1">
            <a:avLst/>
          </a:prstGeom>
          <a:ln w="15875">
            <a:headEnd/>
            <a:tailEnd type="triangle" w="med" len="med"/>
          </a:ln>
        </p:spPr>
        <p:style>
          <a:lnRef idx="1">
            <a:schemeClr val="dk1"/>
          </a:lnRef>
          <a:fillRef idx="0">
            <a:schemeClr val="dk1"/>
          </a:fillRef>
          <a:effectRef idx="0">
            <a:schemeClr val="dk1"/>
          </a:effectRef>
          <a:fontRef idx="minor">
            <a:schemeClr val="tx1"/>
          </a:fontRef>
        </p:style>
      </p:cxnSp>
      <p:cxnSp>
        <p:nvCxnSpPr>
          <p:cNvPr id="12" name="Straight Arrow Connector 11"/>
          <p:cNvCxnSpPr>
            <a:cxnSpLocks noChangeShapeType="1"/>
          </p:cNvCxnSpPr>
          <p:nvPr/>
        </p:nvCxnSpPr>
        <p:spPr bwMode="auto">
          <a:xfrm flipH="1">
            <a:off x="2438400" y="2286000"/>
            <a:ext cx="762000" cy="609600"/>
          </a:xfrm>
          <a:prstGeom prst="straightConnector1">
            <a:avLst/>
          </a:prstGeom>
          <a:ln w="15875">
            <a:headEnd/>
            <a:tailEnd type="triangle" w="med" len="med"/>
          </a:ln>
        </p:spPr>
        <p:style>
          <a:lnRef idx="1">
            <a:schemeClr val="dk1"/>
          </a:lnRef>
          <a:fillRef idx="0">
            <a:schemeClr val="dk1"/>
          </a:fillRef>
          <a:effectRef idx="0">
            <a:schemeClr val="dk1"/>
          </a:effectRef>
          <a:fontRef idx="minor">
            <a:schemeClr val="tx1"/>
          </a:fontRef>
        </p:style>
      </p:cxnSp>
      <p:sp>
        <p:nvSpPr>
          <p:cNvPr id="13" name="Rectangle 12"/>
          <p:cNvSpPr>
            <a:spLocks noChangeArrowheads="1"/>
          </p:cNvSpPr>
          <p:nvPr/>
        </p:nvSpPr>
        <p:spPr bwMode="auto">
          <a:xfrm>
            <a:off x="3352800" y="2971800"/>
            <a:ext cx="1219200" cy="381000"/>
          </a:xfrm>
          <a:prstGeom prst="rect">
            <a:avLst/>
          </a:prstGeom>
          <a:ln>
            <a:headEnd/>
            <a:tailEnd/>
          </a:ln>
        </p:spPr>
        <p:style>
          <a:lnRef idx="2">
            <a:schemeClr val="accent6">
              <a:shade val="50000"/>
            </a:schemeClr>
          </a:lnRef>
          <a:fillRef idx="1">
            <a:schemeClr val="accent6"/>
          </a:fillRef>
          <a:effectRef idx="0">
            <a:schemeClr val="accent6"/>
          </a:effectRef>
          <a:fontRef idx="minor">
            <a:schemeClr val="lt1"/>
          </a:fontRef>
        </p:style>
        <p:txBody>
          <a:bodyPr tIns="0" anchor="ctr"/>
          <a:lstStyle/>
          <a:p>
            <a:pPr algn="ctr"/>
            <a:r>
              <a:rPr lang="en-US" sz="1800" b="0" i="1">
                <a:solidFill>
                  <a:schemeClr val="bg2"/>
                </a:solidFill>
                <a:latin typeface="Gill Sans"/>
                <a:cs typeface="Gill Sans"/>
              </a:rPr>
              <a:t>w</a:t>
            </a:r>
            <a:r>
              <a:rPr lang="en-US" sz="1800" b="0" i="1" baseline="-25000">
                <a:solidFill>
                  <a:schemeClr val="bg2"/>
                </a:solidFill>
                <a:latin typeface="Gill Sans"/>
                <a:cs typeface="Gill Sans"/>
              </a:rPr>
              <a:t>2</a:t>
            </a:r>
          </a:p>
        </p:txBody>
      </p:sp>
      <p:sp>
        <p:nvSpPr>
          <p:cNvPr id="14" name="Rectangle 13"/>
          <p:cNvSpPr>
            <a:spLocks noChangeArrowheads="1"/>
          </p:cNvSpPr>
          <p:nvPr/>
        </p:nvSpPr>
        <p:spPr bwMode="auto">
          <a:xfrm>
            <a:off x="5029200" y="2971800"/>
            <a:ext cx="1219200" cy="381000"/>
          </a:xfrm>
          <a:prstGeom prst="rect">
            <a:avLst/>
          </a:prstGeom>
          <a:ln>
            <a:headEnd/>
            <a:tailEnd/>
          </a:ln>
        </p:spPr>
        <p:style>
          <a:lnRef idx="2">
            <a:schemeClr val="accent6">
              <a:shade val="50000"/>
            </a:schemeClr>
          </a:lnRef>
          <a:fillRef idx="1">
            <a:schemeClr val="accent6"/>
          </a:fillRef>
          <a:effectRef idx="0">
            <a:schemeClr val="accent6"/>
          </a:effectRef>
          <a:fontRef idx="minor">
            <a:schemeClr val="lt1"/>
          </a:fontRef>
        </p:style>
        <p:txBody>
          <a:bodyPr tIns="0" anchor="ctr"/>
          <a:lstStyle/>
          <a:p>
            <a:pPr algn="ctr"/>
            <a:r>
              <a:rPr lang="en-US" sz="1800" b="0" i="1" dirty="0">
                <a:solidFill>
                  <a:schemeClr val="bg2"/>
                </a:solidFill>
                <a:latin typeface="Gill Sans"/>
                <a:cs typeface="Gill Sans"/>
              </a:rPr>
              <a:t>w</a:t>
            </a:r>
            <a:r>
              <a:rPr lang="en-US" sz="1800" b="0" i="1" baseline="-25000" dirty="0">
                <a:solidFill>
                  <a:schemeClr val="bg2"/>
                </a:solidFill>
                <a:latin typeface="Gill Sans"/>
                <a:cs typeface="Gill Sans"/>
              </a:rPr>
              <a:t>3</a:t>
            </a:r>
          </a:p>
        </p:txBody>
      </p:sp>
      <p:sp>
        <p:nvSpPr>
          <p:cNvPr id="15" name="Rectangle 14"/>
          <p:cNvSpPr>
            <a:spLocks noChangeArrowheads="1"/>
          </p:cNvSpPr>
          <p:nvPr/>
        </p:nvSpPr>
        <p:spPr bwMode="auto">
          <a:xfrm>
            <a:off x="1600200" y="4191000"/>
            <a:ext cx="1219200" cy="381000"/>
          </a:xfrm>
          <a:prstGeom prst="rect">
            <a:avLst/>
          </a:prstGeom>
          <a:ln>
            <a:headEnd/>
            <a:tailEnd/>
          </a:ln>
        </p:spPr>
        <p:style>
          <a:lnRef idx="2">
            <a:schemeClr val="accent3">
              <a:shade val="50000"/>
            </a:schemeClr>
          </a:lnRef>
          <a:fillRef idx="1">
            <a:schemeClr val="accent3"/>
          </a:fillRef>
          <a:effectRef idx="0">
            <a:schemeClr val="accent3"/>
          </a:effectRef>
          <a:fontRef idx="minor">
            <a:schemeClr val="lt1"/>
          </a:fontRef>
        </p:style>
        <p:txBody>
          <a:bodyPr tIns="0" anchor="ctr"/>
          <a:lstStyle/>
          <a:p>
            <a:pPr algn="ctr"/>
            <a:r>
              <a:rPr lang="en-US" sz="1800" b="0" i="1" dirty="0">
                <a:solidFill>
                  <a:schemeClr val="bg2"/>
                </a:solidFill>
                <a:latin typeface="Gill Sans"/>
                <a:cs typeface="Gill Sans"/>
              </a:rPr>
              <a:t>r</a:t>
            </a:r>
            <a:r>
              <a:rPr lang="en-US" sz="1800" b="0" i="1" baseline="-25000" dirty="0">
                <a:solidFill>
                  <a:schemeClr val="bg2"/>
                </a:solidFill>
                <a:latin typeface="Gill Sans"/>
                <a:cs typeface="Gill Sans"/>
              </a:rPr>
              <a:t>1</a:t>
            </a:r>
          </a:p>
        </p:txBody>
      </p:sp>
      <p:sp>
        <p:nvSpPr>
          <p:cNvPr id="16" name="Rectangle 15"/>
          <p:cNvSpPr>
            <a:spLocks noChangeArrowheads="1"/>
          </p:cNvSpPr>
          <p:nvPr/>
        </p:nvSpPr>
        <p:spPr bwMode="auto">
          <a:xfrm>
            <a:off x="3352800" y="4191000"/>
            <a:ext cx="1219200" cy="381000"/>
          </a:xfrm>
          <a:prstGeom prst="rect">
            <a:avLst/>
          </a:prstGeom>
          <a:ln>
            <a:headEnd/>
            <a:tailEnd/>
          </a:ln>
        </p:spPr>
        <p:style>
          <a:lnRef idx="2">
            <a:schemeClr val="accent3">
              <a:shade val="50000"/>
            </a:schemeClr>
          </a:lnRef>
          <a:fillRef idx="1">
            <a:schemeClr val="accent3"/>
          </a:fillRef>
          <a:effectRef idx="0">
            <a:schemeClr val="accent3"/>
          </a:effectRef>
          <a:fontRef idx="minor">
            <a:schemeClr val="lt1"/>
          </a:fontRef>
        </p:style>
        <p:txBody>
          <a:bodyPr tIns="0" anchor="ctr"/>
          <a:lstStyle/>
          <a:p>
            <a:pPr algn="ctr"/>
            <a:r>
              <a:rPr lang="en-US" sz="1800" b="0" i="1">
                <a:solidFill>
                  <a:schemeClr val="bg2"/>
                </a:solidFill>
                <a:latin typeface="Gill Sans"/>
                <a:cs typeface="Gill Sans"/>
              </a:rPr>
              <a:t>r</a:t>
            </a:r>
            <a:r>
              <a:rPr lang="en-US" sz="1800" b="0" i="1" baseline="-25000">
                <a:solidFill>
                  <a:schemeClr val="bg2"/>
                </a:solidFill>
                <a:latin typeface="Gill Sans"/>
                <a:cs typeface="Gill Sans"/>
              </a:rPr>
              <a:t>2</a:t>
            </a:r>
          </a:p>
        </p:txBody>
      </p:sp>
      <p:sp>
        <p:nvSpPr>
          <p:cNvPr id="17" name="Rectangle 16"/>
          <p:cNvSpPr>
            <a:spLocks noChangeArrowheads="1"/>
          </p:cNvSpPr>
          <p:nvPr/>
        </p:nvSpPr>
        <p:spPr bwMode="auto">
          <a:xfrm>
            <a:off x="5029200" y="4191000"/>
            <a:ext cx="1219200" cy="381000"/>
          </a:xfrm>
          <a:prstGeom prst="rect">
            <a:avLst/>
          </a:prstGeom>
          <a:ln>
            <a:headEnd/>
            <a:tailEnd/>
          </a:ln>
        </p:spPr>
        <p:style>
          <a:lnRef idx="2">
            <a:schemeClr val="accent3">
              <a:shade val="50000"/>
            </a:schemeClr>
          </a:lnRef>
          <a:fillRef idx="1">
            <a:schemeClr val="accent3"/>
          </a:fillRef>
          <a:effectRef idx="0">
            <a:schemeClr val="accent3"/>
          </a:effectRef>
          <a:fontRef idx="minor">
            <a:schemeClr val="lt1"/>
          </a:fontRef>
        </p:style>
        <p:txBody>
          <a:bodyPr tIns="0" anchor="ctr"/>
          <a:lstStyle/>
          <a:p>
            <a:pPr algn="ctr"/>
            <a:r>
              <a:rPr lang="en-US" sz="1800" b="0" i="1" dirty="0">
                <a:solidFill>
                  <a:schemeClr val="bg2"/>
                </a:solidFill>
                <a:latin typeface="Gill Sans"/>
                <a:cs typeface="Gill Sans"/>
              </a:rPr>
              <a:t>r</a:t>
            </a:r>
            <a:r>
              <a:rPr lang="en-US" sz="1800" b="0" i="1" baseline="-25000" dirty="0">
                <a:solidFill>
                  <a:schemeClr val="bg2"/>
                </a:solidFill>
                <a:latin typeface="Gill Sans"/>
                <a:cs typeface="Gill Sans"/>
              </a:rPr>
              <a:t>3</a:t>
            </a:r>
          </a:p>
        </p:txBody>
      </p:sp>
      <p:cxnSp>
        <p:nvCxnSpPr>
          <p:cNvPr id="18" name="Straight Arrow Connector 17"/>
          <p:cNvCxnSpPr>
            <a:cxnSpLocks noChangeShapeType="1"/>
          </p:cNvCxnSpPr>
          <p:nvPr/>
        </p:nvCxnSpPr>
        <p:spPr bwMode="auto">
          <a:xfrm rot="5400000">
            <a:off x="3658394" y="3809206"/>
            <a:ext cx="609600" cy="1588"/>
          </a:xfrm>
          <a:prstGeom prst="straightConnector1">
            <a:avLst/>
          </a:prstGeom>
          <a:ln w="15875">
            <a:headEnd/>
            <a:tailEnd type="triangle" w="med" len="med"/>
          </a:ln>
        </p:spPr>
        <p:style>
          <a:lnRef idx="1">
            <a:schemeClr val="dk1"/>
          </a:lnRef>
          <a:fillRef idx="0">
            <a:schemeClr val="dk1"/>
          </a:fillRef>
          <a:effectRef idx="0">
            <a:schemeClr val="dk1"/>
          </a:effectRef>
          <a:fontRef idx="minor">
            <a:schemeClr val="tx1"/>
          </a:fontRef>
        </p:style>
      </p:cxnSp>
      <p:cxnSp>
        <p:nvCxnSpPr>
          <p:cNvPr id="19" name="Straight Arrow Connector 18"/>
          <p:cNvCxnSpPr>
            <a:cxnSpLocks noChangeShapeType="1"/>
          </p:cNvCxnSpPr>
          <p:nvPr/>
        </p:nvCxnSpPr>
        <p:spPr bwMode="auto">
          <a:xfrm rot="5400000">
            <a:off x="5333207" y="3809206"/>
            <a:ext cx="609600" cy="1587"/>
          </a:xfrm>
          <a:prstGeom prst="straightConnector1">
            <a:avLst/>
          </a:prstGeom>
          <a:ln w="15875">
            <a:headEnd/>
            <a:tailEnd type="triangle" w="med" len="med"/>
          </a:ln>
        </p:spPr>
        <p:style>
          <a:lnRef idx="1">
            <a:schemeClr val="dk1"/>
          </a:lnRef>
          <a:fillRef idx="0">
            <a:schemeClr val="dk1"/>
          </a:fillRef>
          <a:effectRef idx="0">
            <a:schemeClr val="dk1"/>
          </a:effectRef>
          <a:fontRef idx="minor">
            <a:schemeClr val="tx1"/>
          </a:fontRef>
        </p:style>
      </p:cxnSp>
      <p:cxnSp>
        <p:nvCxnSpPr>
          <p:cNvPr id="20" name="Straight Arrow Connector 19"/>
          <p:cNvCxnSpPr>
            <a:cxnSpLocks noChangeShapeType="1"/>
          </p:cNvCxnSpPr>
          <p:nvPr/>
        </p:nvCxnSpPr>
        <p:spPr bwMode="auto">
          <a:xfrm rot="5400000">
            <a:off x="1905794" y="3809206"/>
            <a:ext cx="609600" cy="1588"/>
          </a:xfrm>
          <a:prstGeom prst="straightConnector1">
            <a:avLst/>
          </a:prstGeom>
          <a:ln w="15875">
            <a:headEnd/>
            <a:tailEnd type="triangle" w="med" len="med"/>
          </a:ln>
        </p:spPr>
        <p:style>
          <a:lnRef idx="1">
            <a:schemeClr val="dk1"/>
          </a:lnRef>
          <a:fillRef idx="0">
            <a:schemeClr val="dk1"/>
          </a:fillRef>
          <a:effectRef idx="0">
            <a:schemeClr val="dk1"/>
          </a:effectRef>
          <a:fontRef idx="minor">
            <a:schemeClr val="tx1"/>
          </a:fontRef>
        </p:style>
      </p:cxnSp>
      <p:sp>
        <p:nvSpPr>
          <p:cNvPr id="21" name="Rectangle 20"/>
          <p:cNvSpPr>
            <a:spLocks noChangeArrowheads="1"/>
          </p:cNvSpPr>
          <p:nvPr/>
        </p:nvSpPr>
        <p:spPr bwMode="auto">
          <a:xfrm>
            <a:off x="2209800" y="5486400"/>
            <a:ext cx="3505200" cy="381000"/>
          </a:xfrm>
          <a:prstGeom prst="rect">
            <a:avLst/>
          </a:prstGeom>
          <a:ln>
            <a:headEnd/>
            <a:tailEnd/>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r>
              <a:rPr lang="en-US" sz="1800" b="0">
                <a:solidFill>
                  <a:schemeClr val="bg2"/>
                </a:solidFill>
                <a:latin typeface="Gill Sans"/>
                <a:cs typeface="Gill Sans"/>
              </a:rPr>
              <a:t>“Result”</a:t>
            </a:r>
          </a:p>
        </p:txBody>
      </p:sp>
      <p:cxnSp>
        <p:nvCxnSpPr>
          <p:cNvPr id="22" name="Straight Arrow Connector 21"/>
          <p:cNvCxnSpPr>
            <a:cxnSpLocks noChangeShapeType="1"/>
          </p:cNvCxnSpPr>
          <p:nvPr/>
        </p:nvCxnSpPr>
        <p:spPr bwMode="auto">
          <a:xfrm rot="5400000">
            <a:off x="3658394" y="5028406"/>
            <a:ext cx="609600" cy="1588"/>
          </a:xfrm>
          <a:prstGeom prst="straightConnector1">
            <a:avLst/>
          </a:prstGeom>
          <a:ln w="15875">
            <a:headEnd/>
            <a:tailEnd type="triangle" w="med" len="med"/>
          </a:ln>
        </p:spPr>
        <p:style>
          <a:lnRef idx="1">
            <a:schemeClr val="dk1"/>
          </a:lnRef>
          <a:fillRef idx="0">
            <a:schemeClr val="dk1"/>
          </a:fillRef>
          <a:effectRef idx="0">
            <a:schemeClr val="dk1"/>
          </a:effectRef>
          <a:fontRef idx="minor">
            <a:schemeClr val="tx1"/>
          </a:fontRef>
        </p:style>
      </p:cxnSp>
      <p:cxnSp>
        <p:nvCxnSpPr>
          <p:cNvPr id="23" name="Straight Arrow Connector 22"/>
          <p:cNvCxnSpPr>
            <a:cxnSpLocks noChangeShapeType="1"/>
          </p:cNvCxnSpPr>
          <p:nvPr/>
        </p:nvCxnSpPr>
        <p:spPr bwMode="auto">
          <a:xfrm flipH="1">
            <a:off x="4724400" y="4724400"/>
            <a:ext cx="762000" cy="609600"/>
          </a:xfrm>
          <a:prstGeom prst="straightConnector1">
            <a:avLst/>
          </a:prstGeom>
          <a:ln w="15875">
            <a:headEnd/>
            <a:tailEnd type="triangle" w="med" len="med"/>
          </a:ln>
        </p:spPr>
        <p:style>
          <a:lnRef idx="1">
            <a:schemeClr val="dk1"/>
          </a:lnRef>
          <a:fillRef idx="0">
            <a:schemeClr val="dk1"/>
          </a:fillRef>
          <a:effectRef idx="0">
            <a:schemeClr val="dk1"/>
          </a:effectRef>
          <a:fontRef idx="minor">
            <a:schemeClr val="tx1"/>
          </a:fontRef>
        </p:style>
      </p:cxnSp>
      <p:cxnSp>
        <p:nvCxnSpPr>
          <p:cNvPr id="24" name="Straight Arrow Connector 23"/>
          <p:cNvCxnSpPr>
            <a:cxnSpLocks noChangeShapeType="1"/>
          </p:cNvCxnSpPr>
          <p:nvPr/>
        </p:nvCxnSpPr>
        <p:spPr bwMode="auto">
          <a:xfrm>
            <a:off x="2438400" y="4724400"/>
            <a:ext cx="762000" cy="609600"/>
          </a:xfrm>
          <a:prstGeom prst="straightConnector1">
            <a:avLst/>
          </a:prstGeom>
          <a:ln w="15875">
            <a:headEnd/>
            <a:tailEnd type="triangle" w="med" len="med"/>
          </a:ln>
        </p:spPr>
        <p:style>
          <a:lnRef idx="1">
            <a:schemeClr val="dk1"/>
          </a:lnRef>
          <a:fillRef idx="0">
            <a:schemeClr val="dk1"/>
          </a:fillRef>
          <a:effectRef idx="0">
            <a:schemeClr val="dk1"/>
          </a:effectRef>
          <a:fontRef idx="minor">
            <a:schemeClr val="tx1"/>
          </a:fontRef>
        </p:style>
      </p:cxnSp>
      <p:sp>
        <p:nvSpPr>
          <p:cNvPr id="29" name="Rounded Rectangle 28"/>
          <p:cNvSpPr>
            <a:spLocks noChangeArrowheads="1"/>
          </p:cNvSpPr>
          <p:nvPr/>
        </p:nvSpPr>
        <p:spPr bwMode="auto">
          <a:xfrm>
            <a:off x="1752600" y="3581400"/>
            <a:ext cx="914400" cy="381000"/>
          </a:xfrm>
          <a:prstGeom prst="roundRect">
            <a:avLst>
              <a:gd name="adj" fmla="val 16667"/>
            </a:avLst>
          </a:prstGeom>
          <a:ln>
            <a:headEnd/>
            <a:tailEn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b="0" dirty="0">
                <a:solidFill>
                  <a:schemeClr val="bg2"/>
                </a:solidFill>
                <a:latin typeface="Gill Sans"/>
                <a:cs typeface="Gill Sans"/>
              </a:rPr>
              <a:t>worker</a:t>
            </a:r>
          </a:p>
        </p:txBody>
      </p:sp>
      <p:sp>
        <p:nvSpPr>
          <p:cNvPr id="30" name="Rounded Rectangle 29"/>
          <p:cNvSpPr>
            <a:spLocks noChangeArrowheads="1"/>
          </p:cNvSpPr>
          <p:nvPr/>
        </p:nvSpPr>
        <p:spPr bwMode="auto">
          <a:xfrm>
            <a:off x="3505200" y="3581400"/>
            <a:ext cx="914400" cy="381000"/>
          </a:xfrm>
          <a:prstGeom prst="roundRect">
            <a:avLst>
              <a:gd name="adj" fmla="val 16667"/>
            </a:avLst>
          </a:prstGeom>
          <a:ln>
            <a:headEnd/>
            <a:tailEn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b="0" dirty="0">
                <a:solidFill>
                  <a:schemeClr val="bg2"/>
                </a:solidFill>
                <a:latin typeface="Gill Sans"/>
                <a:cs typeface="Gill Sans"/>
              </a:rPr>
              <a:t>worker</a:t>
            </a:r>
          </a:p>
        </p:txBody>
      </p:sp>
      <p:sp>
        <p:nvSpPr>
          <p:cNvPr id="31" name="Rounded Rectangle 30"/>
          <p:cNvSpPr>
            <a:spLocks noChangeArrowheads="1"/>
          </p:cNvSpPr>
          <p:nvPr/>
        </p:nvSpPr>
        <p:spPr bwMode="auto">
          <a:xfrm>
            <a:off x="5181600" y="3581400"/>
            <a:ext cx="914400" cy="381000"/>
          </a:xfrm>
          <a:prstGeom prst="roundRect">
            <a:avLst>
              <a:gd name="adj" fmla="val 16667"/>
            </a:avLst>
          </a:prstGeom>
          <a:ln>
            <a:headEnd/>
            <a:tailEn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b="0" dirty="0">
                <a:solidFill>
                  <a:schemeClr val="bg2"/>
                </a:solidFill>
                <a:latin typeface="Gill Sans"/>
                <a:cs typeface="Gill Sans"/>
              </a:rPr>
              <a:t>worker</a:t>
            </a:r>
          </a:p>
        </p:txBody>
      </p:sp>
      <p:sp>
        <p:nvSpPr>
          <p:cNvPr id="32" name="TextBox 31"/>
          <p:cNvSpPr txBox="1">
            <a:spLocks noChangeArrowheads="1"/>
          </p:cNvSpPr>
          <p:nvPr/>
        </p:nvSpPr>
        <p:spPr bwMode="auto">
          <a:xfrm>
            <a:off x="6300788" y="1905000"/>
            <a:ext cx="1444576" cy="523220"/>
          </a:xfrm>
          <a:prstGeom prst="rect">
            <a:avLst/>
          </a:prstGeom>
          <a:noFill/>
          <a:ln w="9525">
            <a:noFill/>
            <a:miter lim="800000"/>
            <a:headEnd/>
            <a:tailEnd/>
          </a:ln>
        </p:spPr>
        <p:txBody>
          <a:bodyPr wrap="none">
            <a:spAutoFit/>
          </a:bodyPr>
          <a:lstStyle/>
          <a:p>
            <a:r>
              <a:rPr lang="en-US" sz="2800" b="0" dirty="0">
                <a:solidFill>
                  <a:srgbClr val="FF0000"/>
                </a:solidFill>
                <a:latin typeface="Gill Sans"/>
                <a:cs typeface="Gill Sans"/>
              </a:rPr>
              <a:t>Partition</a:t>
            </a:r>
          </a:p>
        </p:txBody>
      </p:sp>
      <p:sp>
        <p:nvSpPr>
          <p:cNvPr id="33" name="TextBox 32"/>
          <p:cNvSpPr txBox="1">
            <a:spLocks noChangeArrowheads="1"/>
          </p:cNvSpPr>
          <p:nvPr/>
        </p:nvSpPr>
        <p:spPr bwMode="auto">
          <a:xfrm>
            <a:off x="6248400" y="5329238"/>
            <a:ext cx="1637821" cy="523220"/>
          </a:xfrm>
          <a:prstGeom prst="rect">
            <a:avLst/>
          </a:prstGeom>
          <a:noFill/>
          <a:ln w="9525">
            <a:noFill/>
            <a:miter lim="800000"/>
            <a:headEnd/>
            <a:tailEnd/>
          </a:ln>
        </p:spPr>
        <p:txBody>
          <a:bodyPr wrap="none">
            <a:spAutoFit/>
          </a:bodyPr>
          <a:lstStyle/>
          <a:p>
            <a:r>
              <a:rPr lang="en-US" sz="2800" b="0" dirty="0">
                <a:solidFill>
                  <a:srgbClr val="FF0000"/>
                </a:solidFill>
                <a:latin typeface="Gill Sans"/>
                <a:cs typeface="Gill Sans"/>
              </a:rPr>
              <a:t>Aggregate</a:t>
            </a:r>
          </a:p>
        </p:txBody>
      </p:sp>
      <p:cxnSp>
        <p:nvCxnSpPr>
          <p:cNvPr id="34" name="Straight Arrow Connector 33"/>
          <p:cNvCxnSpPr>
            <a:cxnSpLocks noChangeShapeType="1"/>
          </p:cNvCxnSpPr>
          <p:nvPr/>
        </p:nvCxnSpPr>
        <p:spPr bwMode="auto">
          <a:xfrm rot="5400000">
            <a:off x="6566694" y="2856706"/>
            <a:ext cx="839788" cy="3175"/>
          </a:xfrm>
          <a:prstGeom prst="straightConnector1">
            <a:avLst/>
          </a:prstGeom>
          <a:noFill/>
          <a:ln w="19050" algn="ctr">
            <a:solidFill>
              <a:srgbClr val="FF0000"/>
            </a:solidFill>
            <a:round/>
            <a:headEnd/>
            <a:tailEnd type="triangle" w="med" len="med"/>
          </a:ln>
        </p:spPr>
      </p:cxnSp>
      <p:cxnSp>
        <p:nvCxnSpPr>
          <p:cNvPr id="38" name="Straight Arrow Connector 37"/>
          <p:cNvCxnSpPr>
            <a:cxnSpLocks noChangeShapeType="1"/>
          </p:cNvCxnSpPr>
          <p:nvPr/>
        </p:nvCxnSpPr>
        <p:spPr bwMode="auto">
          <a:xfrm rot="5400000">
            <a:off x="6567488" y="4913313"/>
            <a:ext cx="839787" cy="1587"/>
          </a:xfrm>
          <a:prstGeom prst="straightConnector1">
            <a:avLst/>
          </a:prstGeom>
          <a:noFill/>
          <a:ln w="19050" algn="ctr">
            <a:solidFill>
              <a:srgbClr val="FF0000"/>
            </a:solidFill>
            <a:round/>
            <a:headEnd/>
            <a:tailEnd type="triangle" w="med" len="med"/>
          </a:ln>
        </p:spPr>
      </p:cxnSp>
      <p:sp>
        <p:nvSpPr>
          <p:cNvPr id="27" name="Title 1"/>
          <p:cNvSpPr txBox="1">
            <a:spLocks/>
          </p:cNvSpPr>
          <p:nvPr/>
        </p:nvSpPr>
        <p:spPr>
          <a:xfrm>
            <a:off x="0" y="548640"/>
            <a:ext cx="9144000" cy="685800"/>
          </a:xfrm>
          <a:prstGeom prst="rect">
            <a:avLst/>
          </a:prstGeom>
        </p:spPr>
        <p:txBody>
          <a:bodyPr/>
          <a:lstStyle/>
          <a:p>
            <a:pPr lvl="0" algn="ctr">
              <a:defRPr/>
            </a:pPr>
            <a:r>
              <a:rPr lang="en-US" sz="3600" b="0" kern="0" dirty="0">
                <a:solidFill>
                  <a:srgbClr val="000000"/>
                </a:solidFill>
                <a:latin typeface="Gill Sans"/>
                <a:cs typeface="Gill Sans"/>
              </a:rPr>
              <a:t>Divide and Conquer</a:t>
            </a:r>
          </a:p>
        </p:txBody>
      </p:sp>
    </p:spTree>
    <p:extLst>
      <p:ext uri="{BB962C8B-B14F-4D97-AF65-F5344CB8AC3E}">
        <p14:creationId xmlns:p14="http://schemas.microsoft.com/office/powerpoint/2010/main" val="199688536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1"/>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0"/>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9"/>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7"/>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6"/>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4"/>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22"/>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23"/>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21"/>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9" presetClass="entr" presetSubtype="0" fill="hold" grpId="0" nodeType="clickEffect">
                                  <p:stCondLst>
                                    <p:cond delay="0"/>
                                  </p:stCondLst>
                                  <p:childTnLst>
                                    <p:set>
                                      <p:cBhvr>
                                        <p:cTn id="56" dur="1" fill="hold">
                                          <p:stCondLst>
                                            <p:cond delay="0"/>
                                          </p:stCondLst>
                                        </p:cTn>
                                        <p:tgtEl>
                                          <p:spTgt spid="32"/>
                                        </p:tgtEl>
                                        <p:attrNameLst>
                                          <p:attrName>style.visibility</p:attrName>
                                        </p:attrNameLst>
                                      </p:cBhvr>
                                      <p:to>
                                        <p:strVal val="visible"/>
                                      </p:to>
                                    </p:set>
                                    <p:animEffect transition="in" filter="dissolve">
                                      <p:cBhvr>
                                        <p:cTn id="57" dur="500"/>
                                        <p:tgtEl>
                                          <p:spTgt spid="32"/>
                                        </p:tgtEl>
                                      </p:cBhvr>
                                    </p:animEffect>
                                  </p:childTnLst>
                                </p:cTn>
                              </p:par>
                              <p:par>
                                <p:cTn id="58" presetID="9" presetClass="entr" presetSubtype="0" fill="hold" nodeType="withEffect">
                                  <p:stCondLst>
                                    <p:cond delay="0"/>
                                  </p:stCondLst>
                                  <p:childTnLst>
                                    <p:set>
                                      <p:cBhvr>
                                        <p:cTn id="59" dur="1" fill="hold">
                                          <p:stCondLst>
                                            <p:cond delay="0"/>
                                          </p:stCondLst>
                                        </p:cTn>
                                        <p:tgtEl>
                                          <p:spTgt spid="34"/>
                                        </p:tgtEl>
                                        <p:attrNameLst>
                                          <p:attrName>style.visibility</p:attrName>
                                        </p:attrNameLst>
                                      </p:cBhvr>
                                      <p:to>
                                        <p:strVal val="visible"/>
                                      </p:to>
                                    </p:set>
                                    <p:animEffect transition="in" filter="dissolve">
                                      <p:cBhvr>
                                        <p:cTn id="60" dur="500"/>
                                        <p:tgtEl>
                                          <p:spTgt spid="34"/>
                                        </p:tgtEl>
                                      </p:cBhvr>
                                    </p:animEffect>
                                  </p:childTnLst>
                                </p:cTn>
                              </p:par>
                            </p:childTnLst>
                          </p:cTn>
                        </p:par>
                      </p:childTnLst>
                    </p:cTn>
                  </p:par>
                  <p:par>
                    <p:cTn id="61" fill="hold">
                      <p:stCondLst>
                        <p:cond delay="indefinite"/>
                      </p:stCondLst>
                      <p:childTnLst>
                        <p:par>
                          <p:cTn id="62" fill="hold">
                            <p:stCondLst>
                              <p:cond delay="0"/>
                            </p:stCondLst>
                            <p:childTnLst>
                              <p:par>
                                <p:cTn id="63" presetID="9" presetClass="entr" presetSubtype="0" fill="hold" nodeType="clickEffect">
                                  <p:stCondLst>
                                    <p:cond delay="0"/>
                                  </p:stCondLst>
                                  <p:childTnLst>
                                    <p:set>
                                      <p:cBhvr>
                                        <p:cTn id="64" dur="1" fill="hold">
                                          <p:stCondLst>
                                            <p:cond delay="0"/>
                                          </p:stCondLst>
                                        </p:cTn>
                                        <p:tgtEl>
                                          <p:spTgt spid="38"/>
                                        </p:tgtEl>
                                        <p:attrNameLst>
                                          <p:attrName>style.visibility</p:attrName>
                                        </p:attrNameLst>
                                      </p:cBhvr>
                                      <p:to>
                                        <p:strVal val="visible"/>
                                      </p:to>
                                    </p:set>
                                    <p:animEffect transition="in" filter="dissolve">
                                      <p:cBhvr>
                                        <p:cTn id="65" dur="500"/>
                                        <p:tgtEl>
                                          <p:spTgt spid="38"/>
                                        </p:tgtEl>
                                      </p:cBhvr>
                                    </p:animEffect>
                                  </p:childTnLst>
                                </p:cTn>
                              </p:par>
                              <p:par>
                                <p:cTn id="66" presetID="9" presetClass="entr" presetSubtype="0" fill="hold" grpId="0" nodeType="withEffect">
                                  <p:stCondLst>
                                    <p:cond delay="0"/>
                                  </p:stCondLst>
                                  <p:childTnLst>
                                    <p:set>
                                      <p:cBhvr>
                                        <p:cTn id="67" dur="1" fill="hold">
                                          <p:stCondLst>
                                            <p:cond delay="0"/>
                                          </p:stCondLst>
                                        </p:cTn>
                                        <p:tgtEl>
                                          <p:spTgt spid="33"/>
                                        </p:tgtEl>
                                        <p:attrNameLst>
                                          <p:attrName>style.visibility</p:attrName>
                                        </p:attrNameLst>
                                      </p:cBhvr>
                                      <p:to>
                                        <p:strVal val="visible"/>
                                      </p:to>
                                    </p:set>
                                    <p:animEffect transition="in" filter="dissolve">
                                      <p:cBhvr>
                                        <p:cTn id="68"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13" grpId="0" animBg="1"/>
      <p:bldP spid="14" grpId="0" animBg="1"/>
      <p:bldP spid="15" grpId="0" animBg="1"/>
      <p:bldP spid="16" grpId="0" animBg="1"/>
      <p:bldP spid="17" grpId="0" animBg="1"/>
      <p:bldP spid="21" grpId="0" animBg="1"/>
      <p:bldP spid="29" grpId="0" animBg="1"/>
      <p:bldP spid="30" grpId="0" animBg="1"/>
      <p:bldP spid="31" grpId="0" animBg="1"/>
      <p:bldP spid="32" grpId="0"/>
      <p:bldP spid="33"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4" name="Text Box 10"/>
          <p:cNvSpPr txBox="1">
            <a:spLocks noChangeArrowheads="1"/>
          </p:cNvSpPr>
          <p:nvPr/>
        </p:nvSpPr>
        <p:spPr bwMode="auto">
          <a:xfrm>
            <a:off x="0" y="5862935"/>
            <a:ext cx="9144000" cy="461665"/>
          </a:xfrm>
          <a:prstGeom prst="rect">
            <a:avLst/>
          </a:prstGeom>
          <a:noFill/>
          <a:ln w="9525">
            <a:noFill/>
            <a:miter lim="800000"/>
            <a:headEnd/>
            <a:tailEnd/>
          </a:ln>
        </p:spPr>
        <p:txBody>
          <a:bodyPr wrap="square">
            <a:spAutoFit/>
          </a:bodyPr>
          <a:lstStyle/>
          <a:p>
            <a:pPr algn="ctr"/>
            <a:r>
              <a:rPr lang="en-US" sz="2400" b="0" dirty="0">
                <a:solidFill>
                  <a:srgbClr val="FF0000"/>
                </a:solidFill>
                <a:latin typeface="Gill Sans"/>
                <a:cs typeface="Gill Sans"/>
              </a:rPr>
              <a:t>What’s the common theme of all of these challenges?</a:t>
            </a:r>
          </a:p>
        </p:txBody>
      </p:sp>
      <p:sp>
        <p:nvSpPr>
          <p:cNvPr id="5" name="Title 1"/>
          <p:cNvSpPr txBox="1">
            <a:spLocks/>
          </p:cNvSpPr>
          <p:nvPr/>
        </p:nvSpPr>
        <p:spPr>
          <a:xfrm>
            <a:off x="0" y="548640"/>
            <a:ext cx="9144000" cy="685800"/>
          </a:xfrm>
          <a:prstGeom prst="rect">
            <a:avLst/>
          </a:prstGeom>
        </p:spPr>
        <p:txBody>
          <a:bodyPr/>
          <a:lstStyle/>
          <a:p>
            <a:pPr lvl="0" algn="ctr">
              <a:defRPr/>
            </a:pPr>
            <a:r>
              <a:rPr lang="en-US" sz="3600" b="0" kern="0" dirty="0">
                <a:solidFill>
                  <a:srgbClr val="000000"/>
                </a:solidFill>
                <a:latin typeface="Gill Sans"/>
                <a:cs typeface="Gill Sans"/>
              </a:rPr>
              <a:t>Parallelization Challenges</a:t>
            </a:r>
          </a:p>
        </p:txBody>
      </p:sp>
      <p:sp>
        <p:nvSpPr>
          <p:cNvPr id="6" name="TextBox 5"/>
          <p:cNvSpPr txBox="1"/>
          <p:nvPr/>
        </p:nvSpPr>
        <p:spPr>
          <a:xfrm>
            <a:off x="0" y="1447800"/>
            <a:ext cx="9144000" cy="1938992"/>
          </a:xfrm>
          <a:prstGeom prst="rect">
            <a:avLst/>
          </a:prstGeom>
          <a:noFill/>
        </p:spPr>
        <p:txBody>
          <a:bodyPr wrap="square" rtlCol="0">
            <a:spAutoFit/>
          </a:bodyPr>
          <a:lstStyle/>
          <a:p>
            <a:pPr lvl="0" algn="ctr">
              <a:defRPr/>
            </a:pPr>
            <a:r>
              <a:rPr lang="en-US" sz="2000" b="0" kern="0" dirty="0">
                <a:solidFill>
                  <a:srgbClr val="000000"/>
                </a:solidFill>
                <a:latin typeface="Gill Sans"/>
                <a:cs typeface="Gill Sans"/>
              </a:rPr>
              <a:t>How do we assign work units to workers?</a:t>
            </a:r>
          </a:p>
          <a:p>
            <a:pPr lvl="0" algn="ctr">
              <a:defRPr/>
            </a:pPr>
            <a:r>
              <a:rPr lang="en-US" sz="2000" b="0" kern="0" dirty="0">
                <a:solidFill>
                  <a:srgbClr val="000000"/>
                </a:solidFill>
                <a:latin typeface="Gill Sans"/>
                <a:cs typeface="Gill Sans"/>
              </a:rPr>
              <a:t>What if we have more work units than workers?</a:t>
            </a:r>
          </a:p>
          <a:p>
            <a:pPr lvl="0" algn="ctr">
              <a:defRPr/>
            </a:pPr>
            <a:r>
              <a:rPr lang="en-US" sz="2000" b="0" kern="0" dirty="0">
                <a:solidFill>
                  <a:srgbClr val="000000"/>
                </a:solidFill>
                <a:latin typeface="Gill Sans"/>
                <a:cs typeface="Gill Sans"/>
              </a:rPr>
              <a:t>What if workers need to communicate partial results?</a:t>
            </a:r>
          </a:p>
          <a:p>
            <a:pPr lvl="0" algn="ctr">
              <a:defRPr/>
            </a:pPr>
            <a:r>
              <a:rPr lang="en-US" sz="2000" b="0" kern="0" dirty="0">
                <a:solidFill>
                  <a:srgbClr val="000000"/>
                </a:solidFill>
                <a:latin typeface="Gill Sans"/>
                <a:cs typeface="Gill Sans"/>
              </a:rPr>
              <a:t>What if workers need to access shared resources?</a:t>
            </a:r>
          </a:p>
          <a:p>
            <a:pPr lvl="0" algn="ctr">
              <a:defRPr/>
            </a:pPr>
            <a:r>
              <a:rPr lang="en-US" sz="2000" b="0" kern="0" dirty="0">
                <a:solidFill>
                  <a:srgbClr val="000000"/>
                </a:solidFill>
                <a:latin typeface="Gill Sans"/>
                <a:cs typeface="Gill Sans"/>
              </a:rPr>
              <a:t>How do we know when a worker has finished? (Or is simply waiting?)</a:t>
            </a:r>
          </a:p>
          <a:p>
            <a:pPr lvl="0" algn="ctr">
              <a:defRPr/>
            </a:pPr>
            <a:r>
              <a:rPr lang="en-US" sz="2000" b="0" kern="0" dirty="0">
                <a:solidFill>
                  <a:srgbClr val="000000"/>
                </a:solidFill>
                <a:latin typeface="Gill Sans"/>
                <a:cs typeface="Gill Sans"/>
              </a:rPr>
              <a:t>What if workers die?</a:t>
            </a:r>
          </a:p>
        </p:txBody>
      </p:sp>
      <p:sp>
        <p:nvSpPr>
          <p:cNvPr id="7" name="TextBox 6"/>
          <p:cNvSpPr txBox="1"/>
          <p:nvPr/>
        </p:nvSpPr>
        <p:spPr>
          <a:xfrm>
            <a:off x="0" y="3733800"/>
            <a:ext cx="9144000" cy="461665"/>
          </a:xfrm>
          <a:prstGeom prst="rect">
            <a:avLst/>
          </a:prstGeom>
          <a:noFill/>
        </p:spPr>
        <p:txBody>
          <a:bodyPr wrap="square" rtlCol="0">
            <a:spAutoFit/>
          </a:bodyPr>
          <a:lstStyle/>
          <a:p>
            <a:pPr lvl="0" algn="ctr">
              <a:defRPr/>
            </a:pPr>
            <a:r>
              <a:rPr lang="en-US" sz="2400" b="0" kern="0" dirty="0">
                <a:solidFill>
                  <a:srgbClr val="000000"/>
                </a:solidFill>
                <a:latin typeface="Gill Sans"/>
                <a:cs typeface="Gill Sans"/>
              </a:rPr>
              <a:t>Difficult because:</a:t>
            </a:r>
          </a:p>
        </p:txBody>
      </p:sp>
      <p:sp>
        <p:nvSpPr>
          <p:cNvPr id="8" name="TextBox 7"/>
          <p:cNvSpPr txBox="1"/>
          <p:nvPr/>
        </p:nvSpPr>
        <p:spPr>
          <a:xfrm>
            <a:off x="0" y="4201656"/>
            <a:ext cx="9144000" cy="1323439"/>
          </a:xfrm>
          <a:prstGeom prst="rect">
            <a:avLst/>
          </a:prstGeom>
          <a:noFill/>
        </p:spPr>
        <p:txBody>
          <a:bodyPr wrap="square" rtlCol="0">
            <a:spAutoFit/>
          </a:bodyPr>
          <a:lstStyle/>
          <a:p>
            <a:pPr lvl="0" algn="ctr">
              <a:defRPr/>
            </a:pPr>
            <a:r>
              <a:rPr lang="en-US" sz="2000" b="0" kern="0" dirty="0">
                <a:solidFill>
                  <a:srgbClr val="000000"/>
                </a:solidFill>
                <a:latin typeface="Gill Sans"/>
                <a:cs typeface="Gill Sans"/>
              </a:rPr>
              <a:t>We don’t know the order in which workers run</a:t>
            </a:r>
            <a:r>
              <a:rPr lang="mr-IN" sz="2000" b="0" kern="0" dirty="0">
                <a:solidFill>
                  <a:srgbClr val="000000"/>
                </a:solidFill>
                <a:latin typeface="Gill Sans"/>
                <a:cs typeface="Gill Sans"/>
              </a:rPr>
              <a:t>…</a:t>
            </a:r>
            <a:endParaRPr lang="en-US" sz="2000" b="0" kern="0" dirty="0">
              <a:solidFill>
                <a:srgbClr val="000000"/>
              </a:solidFill>
              <a:latin typeface="Gill Sans"/>
              <a:cs typeface="Gill Sans"/>
            </a:endParaRPr>
          </a:p>
          <a:p>
            <a:pPr lvl="0" algn="ctr">
              <a:defRPr/>
            </a:pPr>
            <a:r>
              <a:rPr lang="en-US" sz="2000" b="0" kern="0" dirty="0">
                <a:solidFill>
                  <a:srgbClr val="000000"/>
                </a:solidFill>
                <a:latin typeface="Gill Sans"/>
                <a:cs typeface="Gill Sans"/>
              </a:rPr>
              <a:t>We don’t know when workers interrupt each other</a:t>
            </a:r>
            <a:r>
              <a:rPr lang="mr-IN" sz="2000" b="0" kern="0" dirty="0">
                <a:solidFill>
                  <a:srgbClr val="000000"/>
                </a:solidFill>
                <a:latin typeface="Gill Sans"/>
                <a:cs typeface="Gill Sans"/>
              </a:rPr>
              <a:t>…</a:t>
            </a:r>
            <a:endParaRPr lang="en-US" sz="2000" b="0" kern="0" dirty="0">
              <a:solidFill>
                <a:srgbClr val="000000"/>
              </a:solidFill>
              <a:latin typeface="Gill Sans"/>
              <a:cs typeface="Gill Sans"/>
            </a:endParaRPr>
          </a:p>
          <a:p>
            <a:pPr lvl="0" algn="ctr">
              <a:defRPr/>
            </a:pPr>
            <a:r>
              <a:rPr lang="en-US" sz="2000" b="0" kern="0" dirty="0">
                <a:solidFill>
                  <a:srgbClr val="000000"/>
                </a:solidFill>
                <a:latin typeface="Gill Sans"/>
                <a:cs typeface="Gill Sans"/>
              </a:rPr>
              <a:t>We don’t know when workers need to communicate partial results</a:t>
            </a:r>
            <a:r>
              <a:rPr lang="mr-IN" sz="2000" b="0" kern="0" dirty="0">
                <a:solidFill>
                  <a:srgbClr val="000000"/>
                </a:solidFill>
                <a:latin typeface="Gill Sans"/>
                <a:cs typeface="Gill Sans"/>
              </a:rPr>
              <a:t>…</a:t>
            </a:r>
            <a:endParaRPr lang="en-US" sz="2000" b="0" kern="0" dirty="0">
              <a:solidFill>
                <a:srgbClr val="000000"/>
              </a:solidFill>
              <a:latin typeface="Gill Sans"/>
              <a:cs typeface="Gill Sans"/>
            </a:endParaRPr>
          </a:p>
          <a:p>
            <a:pPr lvl="0" algn="ctr">
              <a:defRPr/>
            </a:pPr>
            <a:r>
              <a:rPr lang="en-US" sz="2000" b="0" kern="0" dirty="0">
                <a:solidFill>
                  <a:srgbClr val="000000"/>
                </a:solidFill>
                <a:latin typeface="Gill Sans"/>
                <a:cs typeface="Gill Sans"/>
              </a:rPr>
              <a:t>We don’t know the order in which workers access shared resources</a:t>
            </a:r>
            <a:r>
              <a:rPr lang="mr-IN" sz="2000" b="0" kern="0" dirty="0">
                <a:solidFill>
                  <a:srgbClr val="000000"/>
                </a:solidFill>
                <a:latin typeface="Gill Sans"/>
                <a:cs typeface="Gill Sans"/>
              </a:rPr>
              <a:t>…</a:t>
            </a:r>
            <a:endParaRPr lang="en-US" sz="2000" b="0" kern="0" dirty="0">
              <a:solidFill>
                <a:srgbClr val="000000"/>
              </a:solidFill>
              <a:latin typeface="Gill Sans"/>
              <a:cs typeface="Gill Sans"/>
            </a:endParaRPr>
          </a:p>
        </p:txBody>
      </p:sp>
    </p:spTree>
    <p:extLst>
      <p:ext uri="{BB962C8B-B14F-4D97-AF65-F5344CB8AC3E}">
        <p14:creationId xmlns:p14="http://schemas.microsoft.com/office/powerpoint/2010/main" val="166526770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048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4" grpId="0"/>
      <p:bldP spid="6" grpId="0"/>
      <p:bldP spid="7" grpId="0"/>
      <p:bldP spid="8"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548640"/>
            <a:ext cx="9144000" cy="685800"/>
          </a:xfrm>
          <a:prstGeom prst="rect">
            <a:avLst/>
          </a:prstGeom>
        </p:spPr>
        <p:txBody>
          <a:bodyPr/>
          <a:lstStyle/>
          <a:p>
            <a:pPr lvl="0" algn="ctr">
              <a:defRPr/>
            </a:pPr>
            <a:r>
              <a:rPr lang="en-US" sz="3600" b="0" kern="0" dirty="0">
                <a:solidFill>
                  <a:srgbClr val="000000"/>
                </a:solidFill>
                <a:latin typeface="Gill Sans"/>
                <a:cs typeface="Gill Sans"/>
              </a:rPr>
              <a:t>Common Theme?</a:t>
            </a:r>
          </a:p>
        </p:txBody>
      </p:sp>
      <p:sp>
        <p:nvSpPr>
          <p:cNvPr id="6" name="TextBox 5"/>
          <p:cNvSpPr txBox="1"/>
          <p:nvPr/>
        </p:nvSpPr>
        <p:spPr>
          <a:xfrm>
            <a:off x="0" y="2122944"/>
            <a:ext cx="9144000" cy="461665"/>
          </a:xfrm>
          <a:prstGeom prst="rect">
            <a:avLst/>
          </a:prstGeom>
          <a:noFill/>
        </p:spPr>
        <p:txBody>
          <a:bodyPr wrap="square" rtlCol="0">
            <a:spAutoFit/>
          </a:bodyPr>
          <a:lstStyle/>
          <a:p>
            <a:pPr lvl="0" algn="ctr">
              <a:defRPr/>
            </a:pPr>
            <a:r>
              <a:rPr lang="en-US" sz="2400" b="0" kern="0" dirty="0">
                <a:solidFill>
                  <a:srgbClr val="000000"/>
                </a:solidFill>
                <a:latin typeface="Gill Sans"/>
                <a:cs typeface="Gill Sans"/>
              </a:rPr>
              <a:t>Parallelization challenges arise from:</a:t>
            </a:r>
          </a:p>
        </p:txBody>
      </p:sp>
      <p:sp>
        <p:nvSpPr>
          <p:cNvPr id="7" name="TextBox 6"/>
          <p:cNvSpPr txBox="1"/>
          <p:nvPr/>
        </p:nvSpPr>
        <p:spPr>
          <a:xfrm>
            <a:off x="0" y="2590800"/>
            <a:ext cx="9144000" cy="707886"/>
          </a:xfrm>
          <a:prstGeom prst="rect">
            <a:avLst/>
          </a:prstGeom>
          <a:noFill/>
        </p:spPr>
        <p:txBody>
          <a:bodyPr wrap="square" rtlCol="0">
            <a:spAutoFit/>
          </a:bodyPr>
          <a:lstStyle/>
          <a:p>
            <a:pPr lvl="0" algn="ctr">
              <a:defRPr/>
            </a:pPr>
            <a:r>
              <a:rPr lang="en-US" sz="2000" b="0" kern="0" dirty="0">
                <a:solidFill>
                  <a:srgbClr val="000000"/>
                </a:solidFill>
                <a:latin typeface="Gill Sans"/>
                <a:cs typeface="Gill Sans"/>
              </a:rPr>
              <a:t>Need to communicate partial results</a:t>
            </a:r>
          </a:p>
          <a:p>
            <a:pPr lvl="0" algn="ctr">
              <a:defRPr/>
            </a:pPr>
            <a:r>
              <a:rPr lang="en-US" sz="2000" b="0" kern="0" dirty="0">
                <a:solidFill>
                  <a:srgbClr val="000000"/>
                </a:solidFill>
                <a:latin typeface="Gill Sans"/>
                <a:cs typeface="Gill Sans"/>
              </a:rPr>
              <a:t>Need to access shared resources</a:t>
            </a:r>
          </a:p>
        </p:txBody>
      </p:sp>
      <p:sp>
        <p:nvSpPr>
          <p:cNvPr id="9" name="TextBox 8"/>
          <p:cNvSpPr txBox="1"/>
          <p:nvPr/>
        </p:nvSpPr>
        <p:spPr>
          <a:xfrm>
            <a:off x="0" y="5024735"/>
            <a:ext cx="9144000" cy="461665"/>
          </a:xfrm>
          <a:prstGeom prst="rect">
            <a:avLst/>
          </a:prstGeom>
          <a:noFill/>
        </p:spPr>
        <p:txBody>
          <a:bodyPr wrap="square" rtlCol="0">
            <a:spAutoFit/>
          </a:bodyPr>
          <a:lstStyle/>
          <a:p>
            <a:pPr lvl="0" algn="ctr">
              <a:defRPr/>
            </a:pPr>
            <a:r>
              <a:rPr lang="en-US" sz="2400" b="0" kern="0" dirty="0">
                <a:solidFill>
                  <a:srgbClr val="FF0000"/>
                </a:solidFill>
                <a:latin typeface="Gill Sans"/>
                <a:cs typeface="Gill Sans"/>
              </a:rPr>
              <a:t>How do we tackle these challenges?</a:t>
            </a:r>
          </a:p>
        </p:txBody>
      </p:sp>
      <p:sp>
        <p:nvSpPr>
          <p:cNvPr id="8" name="TextBox 7"/>
          <p:cNvSpPr txBox="1"/>
          <p:nvPr/>
        </p:nvSpPr>
        <p:spPr>
          <a:xfrm>
            <a:off x="0" y="3500735"/>
            <a:ext cx="9144000" cy="461665"/>
          </a:xfrm>
          <a:prstGeom prst="rect">
            <a:avLst/>
          </a:prstGeom>
          <a:noFill/>
        </p:spPr>
        <p:txBody>
          <a:bodyPr wrap="square" rtlCol="0">
            <a:spAutoFit/>
          </a:bodyPr>
          <a:lstStyle/>
          <a:p>
            <a:pPr lvl="0" algn="ctr">
              <a:defRPr/>
            </a:pPr>
            <a:r>
              <a:rPr lang="en-US" sz="2400" b="0" kern="0" dirty="0">
                <a:solidFill>
                  <a:srgbClr val="000000"/>
                </a:solidFill>
                <a:latin typeface="Gill Sans"/>
                <a:cs typeface="Gill Sans"/>
              </a:rPr>
              <a:t>(In other words, sharing state)</a:t>
            </a:r>
          </a:p>
        </p:txBody>
      </p:sp>
    </p:spTree>
    <p:extLst>
      <p:ext uri="{BB962C8B-B14F-4D97-AF65-F5344CB8AC3E}">
        <p14:creationId xmlns:p14="http://schemas.microsoft.com/office/powerpoint/2010/main" val="195519848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9" grpId="0"/>
      <p:bldP spid="8"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548640"/>
            <a:ext cx="9144000" cy="685800"/>
          </a:xfrm>
          <a:prstGeom prst="rect">
            <a:avLst/>
          </a:prstGeom>
        </p:spPr>
        <p:txBody>
          <a:bodyPr/>
          <a:lstStyle/>
          <a:p>
            <a:pPr lvl="0" algn="ctr">
              <a:defRPr/>
            </a:pPr>
            <a:r>
              <a:rPr lang="en-US" sz="3600" b="0" kern="0" dirty="0">
                <a:solidFill>
                  <a:srgbClr val="000000"/>
                </a:solidFill>
                <a:latin typeface="Gill Sans"/>
                <a:cs typeface="Gill Sans"/>
              </a:rPr>
              <a:t>“Current” Tools</a:t>
            </a:r>
          </a:p>
        </p:txBody>
      </p:sp>
      <p:sp>
        <p:nvSpPr>
          <p:cNvPr id="51" name="TextBox 50"/>
          <p:cNvSpPr txBox="1"/>
          <p:nvPr/>
        </p:nvSpPr>
        <p:spPr>
          <a:xfrm>
            <a:off x="0" y="1872258"/>
            <a:ext cx="9144000" cy="461665"/>
          </a:xfrm>
          <a:prstGeom prst="rect">
            <a:avLst/>
          </a:prstGeom>
          <a:noFill/>
        </p:spPr>
        <p:txBody>
          <a:bodyPr wrap="square" rtlCol="0">
            <a:spAutoFit/>
          </a:bodyPr>
          <a:lstStyle/>
          <a:p>
            <a:pPr lvl="0" algn="ctr">
              <a:defRPr/>
            </a:pPr>
            <a:r>
              <a:rPr lang="en-US" sz="2400" b="0" kern="0" dirty="0">
                <a:solidFill>
                  <a:srgbClr val="000000"/>
                </a:solidFill>
                <a:latin typeface="Gill Sans"/>
                <a:cs typeface="Gill Sans"/>
              </a:rPr>
              <a:t>Basic primitives</a:t>
            </a:r>
          </a:p>
        </p:txBody>
      </p:sp>
      <p:sp>
        <p:nvSpPr>
          <p:cNvPr id="52" name="TextBox 51"/>
          <p:cNvSpPr txBox="1"/>
          <p:nvPr/>
        </p:nvSpPr>
        <p:spPr>
          <a:xfrm>
            <a:off x="0" y="2340114"/>
            <a:ext cx="9144000" cy="1015663"/>
          </a:xfrm>
          <a:prstGeom prst="rect">
            <a:avLst/>
          </a:prstGeom>
          <a:noFill/>
        </p:spPr>
        <p:txBody>
          <a:bodyPr wrap="square" rtlCol="0">
            <a:spAutoFit/>
          </a:bodyPr>
          <a:lstStyle/>
          <a:p>
            <a:pPr lvl="0" algn="ctr">
              <a:defRPr/>
            </a:pPr>
            <a:r>
              <a:rPr lang="en-US" sz="2000" b="0" kern="0" dirty="0">
                <a:solidFill>
                  <a:srgbClr val="000000"/>
                </a:solidFill>
                <a:latin typeface="Gill Sans"/>
                <a:cs typeface="Gill Sans"/>
              </a:rPr>
              <a:t>Semaphores (lock, unlock)</a:t>
            </a:r>
          </a:p>
          <a:p>
            <a:pPr lvl="0" algn="ctr">
              <a:defRPr/>
            </a:pPr>
            <a:r>
              <a:rPr lang="en-US" sz="2000" b="0" kern="0" dirty="0">
                <a:solidFill>
                  <a:srgbClr val="000000"/>
                </a:solidFill>
                <a:latin typeface="Gill Sans"/>
                <a:cs typeface="Gill Sans"/>
              </a:rPr>
              <a:t>Conditional variables (wait, notify, broadcast)</a:t>
            </a:r>
          </a:p>
          <a:p>
            <a:pPr lvl="0" algn="ctr">
              <a:defRPr/>
            </a:pPr>
            <a:r>
              <a:rPr lang="en-US" sz="2000" b="0" kern="0" dirty="0">
                <a:solidFill>
                  <a:srgbClr val="000000"/>
                </a:solidFill>
                <a:latin typeface="Gill Sans"/>
                <a:cs typeface="Gill Sans"/>
              </a:rPr>
              <a:t>Barriers</a:t>
            </a:r>
          </a:p>
        </p:txBody>
      </p:sp>
      <p:sp>
        <p:nvSpPr>
          <p:cNvPr id="96" name="TextBox 95"/>
          <p:cNvSpPr txBox="1"/>
          <p:nvPr/>
        </p:nvSpPr>
        <p:spPr>
          <a:xfrm>
            <a:off x="0" y="3853458"/>
            <a:ext cx="9144000" cy="461665"/>
          </a:xfrm>
          <a:prstGeom prst="rect">
            <a:avLst/>
          </a:prstGeom>
          <a:noFill/>
        </p:spPr>
        <p:txBody>
          <a:bodyPr wrap="square" rtlCol="0">
            <a:spAutoFit/>
          </a:bodyPr>
          <a:lstStyle/>
          <a:p>
            <a:pPr lvl="0" algn="ctr">
              <a:defRPr/>
            </a:pPr>
            <a:r>
              <a:rPr lang="en-US" sz="2400" b="0" kern="0" dirty="0">
                <a:solidFill>
                  <a:srgbClr val="000000"/>
                </a:solidFill>
                <a:latin typeface="Gill Sans"/>
                <a:cs typeface="Gill Sans"/>
              </a:rPr>
              <a:t>Awareness of Common Problems</a:t>
            </a:r>
          </a:p>
        </p:txBody>
      </p:sp>
      <p:sp>
        <p:nvSpPr>
          <p:cNvPr id="97" name="TextBox 96"/>
          <p:cNvSpPr txBox="1"/>
          <p:nvPr/>
        </p:nvSpPr>
        <p:spPr>
          <a:xfrm>
            <a:off x="0" y="4321314"/>
            <a:ext cx="9144000" cy="707886"/>
          </a:xfrm>
          <a:prstGeom prst="rect">
            <a:avLst/>
          </a:prstGeom>
          <a:noFill/>
        </p:spPr>
        <p:txBody>
          <a:bodyPr wrap="square" rtlCol="0">
            <a:spAutoFit/>
          </a:bodyPr>
          <a:lstStyle/>
          <a:p>
            <a:pPr lvl="0" algn="ctr">
              <a:defRPr/>
            </a:pPr>
            <a:r>
              <a:rPr lang="en-US" sz="2000" b="0" kern="0" dirty="0">
                <a:solidFill>
                  <a:srgbClr val="000000"/>
                </a:solidFill>
                <a:latin typeface="Gill Sans"/>
                <a:cs typeface="Gill Sans"/>
              </a:rPr>
              <a:t>Deadlock, </a:t>
            </a:r>
            <a:r>
              <a:rPr lang="en-US" sz="2000" b="0" kern="0" dirty="0" err="1">
                <a:solidFill>
                  <a:srgbClr val="000000"/>
                </a:solidFill>
                <a:latin typeface="Gill Sans"/>
                <a:cs typeface="Gill Sans"/>
              </a:rPr>
              <a:t>livelock</a:t>
            </a:r>
            <a:r>
              <a:rPr lang="en-US" sz="2000" b="0" kern="0" dirty="0">
                <a:solidFill>
                  <a:srgbClr val="000000"/>
                </a:solidFill>
                <a:latin typeface="Gill Sans"/>
                <a:cs typeface="Gill Sans"/>
              </a:rPr>
              <a:t>, race conditions...</a:t>
            </a:r>
          </a:p>
          <a:p>
            <a:pPr lvl="0" algn="ctr">
              <a:defRPr/>
            </a:pPr>
            <a:r>
              <a:rPr lang="en-US" sz="2000" b="0" kern="0" dirty="0">
                <a:solidFill>
                  <a:srgbClr val="000000"/>
                </a:solidFill>
                <a:latin typeface="Gill Sans"/>
                <a:cs typeface="Gill Sans"/>
              </a:rPr>
              <a:t>Dining philosophers, sleeping barbers, cigarette smokers...</a:t>
            </a:r>
          </a:p>
        </p:txBody>
      </p:sp>
    </p:spTree>
    <p:extLst>
      <p:ext uri="{BB962C8B-B14F-4D97-AF65-F5344CB8AC3E}">
        <p14:creationId xmlns:p14="http://schemas.microsoft.com/office/powerpoint/2010/main" val="100936826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p:bldP spid="52" grpId="0"/>
      <p:bldP spid="96" grpId="0"/>
      <p:bldP spid="97"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548640"/>
            <a:ext cx="9144000" cy="685800"/>
          </a:xfrm>
          <a:prstGeom prst="rect">
            <a:avLst/>
          </a:prstGeom>
        </p:spPr>
        <p:txBody>
          <a:bodyPr/>
          <a:lstStyle/>
          <a:p>
            <a:pPr lvl="0" algn="ctr">
              <a:defRPr/>
            </a:pPr>
            <a:r>
              <a:rPr lang="en-US" sz="3600" b="0" kern="0" dirty="0">
                <a:solidFill>
                  <a:srgbClr val="000000"/>
                </a:solidFill>
                <a:latin typeface="Gill Sans"/>
                <a:cs typeface="Gill Sans"/>
              </a:rPr>
              <a:t>“Current” Tools</a:t>
            </a:r>
          </a:p>
        </p:txBody>
      </p:sp>
      <p:sp>
        <p:nvSpPr>
          <p:cNvPr id="53" name="TextBox 52"/>
          <p:cNvSpPr txBox="1"/>
          <p:nvPr/>
        </p:nvSpPr>
        <p:spPr>
          <a:xfrm>
            <a:off x="0" y="1447800"/>
            <a:ext cx="9144000" cy="461665"/>
          </a:xfrm>
          <a:prstGeom prst="rect">
            <a:avLst/>
          </a:prstGeom>
          <a:noFill/>
        </p:spPr>
        <p:txBody>
          <a:bodyPr wrap="square" rtlCol="0">
            <a:spAutoFit/>
          </a:bodyPr>
          <a:lstStyle/>
          <a:p>
            <a:pPr lvl="0" algn="ctr">
              <a:defRPr/>
            </a:pPr>
            <a:r>
              <a:rPr lang="en-US" sz="2400" b="0" kern="0" dirty="0">
                <a:solidFill>
                  <a:srgbClr val="000000"/>
                </a:solidFill>
                <a:latin typeface="Gill Sans"/>
                <a:cs typeface="Gill Sans"/>
              </a:rPr>
              <a:t>Programming Models</a:t>
            </a:r>
          </a:p>
        </p:txBody>
      </p:sp>
      <p:grpSp>
        <p:nvGrpSpPr>
          <p:cNvPr id="55" name="Group 41"/>
          <p:cNvGrpSpPr>
            <a:grpSpLocks/>
          </p:cNvGrpSpPr>
          <p:nvPr/>
        </p:nvGrpSpPr>
        <p:grpSpPr bwMode="auto">
          <a:xfrm>
            <a:off x="5776913" y="2027238"/>
            <a:ext cx="1476375" cy="1630362"/>
            <a:chOff x="2667000" y="1524000"/>
            <a:chExt cx="2032346" cy="2243288"/>
          </a:xfrm>
        </p:grpSpPr>
        <p:cxnSp>
          <p:nvCxnSpPr>
            <p:cNvPr id="56" name="Straight Arrow Connector 55"/>
            <p:cNvCxnSpPr>
              <a:cxnSpLocks noChangeShapeType="1"/>
            </p:cNvCxnSpPr>
            <p:nvPr/>
          </p:nvCxnSpPr>
          <p:spPr bwMode="auto">
            <a:xfrm rot="5400000">
              <a:off x="2134394" y="2661444"/>
              <a:ext cx="1447800" cy="1588"/>
            </a:xfrm>
            <a:prstGeom prst="straightConnector1">
              <a:avLst/>
            </a:prstGeom>
            <a:noFill/>
            <a:ln w="63500" cmpd="dbl" algn="ctr">
              <a:solidFill>
                <a:srgbClr val="FF0000"/>
              </a:solidFill>
              <a:round/>
              <a:headEnd/>
              <a:tailEnd type="triangle" w="sm" len="sm"/>
            </a:ln>
          </p:spPr>
        </p:cxnSp>
        <p:sp>
          <p:nvSpPr>
            <p:cNvPr id="57" name="TextBox 9"/>
            <p:cNvSpPr txBox="1">
              <a:spLocks noChangeArrowheads="1"/>
            </p:cNvSpPr>
            <p:nvPr/>
          </p:nvSpPr>
          <p:spPr bwMode="auto">
            <a:xfrm>
              <a:off x="2682875" y="1524000"/>
              <a:ext cx="2016471" cy="381149"/>
            </a:xfrm>
            <a:prstGeom prst="rect">
              <a:avLst/>
            </a:prstGeom>
            <a:noFill/>
            <a:ln w="9525">
              <a:noFill/>
              <a:miter lim="800000"/>
              <a:headEnd/>
              <a:tailEnd/>
            </a:ln>
          </p:spPr>
          <p:txBody>
            <a:bodyPr wrap="none">
              <a:spAutoFit/>
            </a:bodyPr>
            <a:lstStyle/>
            <a:p>
              <a:r>
                <a:rPr lang="en-US" sz="1200" dirty="0">
                  <a:solidFill>
                    <a:schemeClr val="bg1"/>
                  </a:solidFill>
                </a:rPr>
                <a:t>Message Passing</a:t>
              </a:r>
            </a:p>
          </p:txBody>
        </p:sp>
        <p:sp>
          <p:nvSpPr>
            <p:cNvPr id="58" name="TextBox 10"/>
            <p:cNvSpPr txBox="1">
              <a:spLocks noChangeArrowheads="1"/>
            </p:cNvSpPr>
            <p:nvPr/>
          </p:nvSpPr>
          <p:spPr bwMode="auto">
            <a:xfrm>
              <a:off x="2667000" y="3386139"/>
              <a:ext cx="474671" cy="381149"/>
            </a:xfrm>
            <a:prstGeom prst="rect">
              <a:avLst/>
            </a:prstGeom>
            <a:noFill/>
            <a:ln w="9525">
              <a:noFill/>
              <a:miter lim="800000"/>
              <a:headEnd/>
              <a:tailEnd/>
            </a:ln>
          </p:spPr>
          <p:txBody>
            <a:bodyPr wrap="none">
              <a:spAutoFit/>
            </a:bodyPr>
            <a:lstStyle/>
            <a:p>
              <a:r>
                <a:rPr lang="en-US" sz="1200">
                  <a:solidFill>
                    <a:srgbClr val="FF0000"/>
                  </a:solidFill>
                </a:rPr>
                <a:t>P</a:t>
              </a:r>
              <a:r>
                <a:rPr lang="en-US" sz="1200" baseline="-25000">
                  <a:solidFill>
                    <a:srgbClr val="FF0000"/>
                  </a:solidFill>
                </a:rPr>
                <a:t>1</a:t>
              </a:r>
            </a:p>
          </p:txBody>
        </p:sp>
        <p:cxnSp>
          <p:nvCxnSpPr>
            <p:cNvPr id="59" name="Straight Arrow Connector 11"/>
            <p:cNvCxnSpPr>
              <a:cxnSpLocks noChangeShapeType="1"/>
            </p:cNvCxnSpPr>
            <p:nvPr/>
          </p:nvCxnSpPr>
          <p:spPr bwMode="auto">
            <a:xfrm rot="5400000">
              <a:off x="2515394" y="2661444"/>
              <a:ext cx="1447800" cy="1588"/>
            </a:xfrm>
            <a:prstGeom prst="straightConnector1">
              <a:avLst/>
            </a:prstGeom>
            <a:noFill/>
            <a:ln w="63500" cmpd="dbl" algn="ctr">
              <a:solidFill>
                <a:srgbClr val="FF0000"/>
              </a:solidFill>
              <a:round/>
              <a:headEnd/>
              <a:tailEnd type="triangle" w="sm" len="sm"/>
            </a:ln>
          </p:spPr>
        </p:cxnSp>
        <p:sp>
          <p:nvSpPr>
            <p:cNvPr id="60" name="TextBox 12"/>
            <p:cNvSpPr txBox="1">
              <a:spLocks noChangeArrowheads="1"/>
            </p:cNvSpPr>
            <p:nvPr/>
          </p:nvSpPr>
          <p:spPr bwMode="auto">
            <a:xfrm>
              <a:off x="3048000" y="3386139"/>
              <a:ext cx="474671" cy="381149"/>
            </a:xfrm>
            <a:prstGeom prst="rect">
              <a:avLst/>
            </a:prstGeom>
            <a:noFill/>
            <a:ln w="9525">
              <a:noFill/>
              <a:miter lim="800000"/>
              <a:headEnd/>
              <a:tailEnd/>
            </a:ln>
          </p:spPr>
          <p:txBody>
            <a:bodyPr wrap="none">
              <a:spAutoFit/>
            </a:bodyPr>
            <a:lstStyle/>
            <a:p>
              <a:r>
                <a:rPr lang="en-US" sz="1200">
                  <a:solidFill>
                    <a:srgbClr val="FF0000"/>
                  </a:solidFill>
                </a:rPr>
                <a:t>P</a:t>
              </a:r>
              <a:r>
                <a:rPr lang="en-US" sz="1200" baseline="-25000">
                  <a:solidFill>
                    <a:srgbClr val="FF0000"/>
                  </a:solidFill>
                </a:rPr>
                <a:t>2</a:t>
              </a:r>
            </a:p>
          </p:txBody>
        </p:sp>
        <p:cxnSp>
          <p:nvCxnSpPr>
            <p:cNvPr id="61" name="Straight Arrow Connector 13"/>
            <p:cNvCxnSpPr>
              <a:cxnSpLocks noChangeShapeType="1"/>
            </p:cNvCxnSpPr>
            <p:nvPr/>
          </p:nvCxnSpPr>
          <p:spPr bwMode="auto">
            <a:xfrm rot="5400000">
              <a:off x="2896394" y="2661444"/>
              <a:ext cx="1447800" cy="1588"/>
            </a:xfrm>
            <a:prstGeom prst="straightConnector1">
              <a:avLst/>
            </a:prstGeom>
            <a:noFill/>
            <a:ln w="63500" cmpd="dbl" algn="ctr">
              <a:solidFill>
                <a:srgbClr val="FF0000"/>
              </a:solidFill>
              <a:round/>
              <a:headEnd/>
              <a:tailEnd type="triangle" w="sm" len="sm"/>
            </a:ln>
          </p:spPr>
        </p:cxnSp>
        <p:sp>
          <p:nvSpPr>
            <p:cNvPr id="62" name="TextBox 14"/>
            <p:cNvSpPr txBox="1">
              <a:spLocks noChangeArrowheads="1"/>
            </p:cNvSpPr>
            <p:nvPr/>
          </p:nvSpPr>
          <p:spPr bwMode="auto">
            <a:xfrm>
              <a:off x="3429000" y="3386139"/>
              <a:ext cx="474671" cy="381149"/>
            </a:xfrm>
            <a:prstGeom prst="rect">
              <a:avLst/>
            </a:prstGeom>
            <a:noFill/>
            <a:ln w="9525">
              <a:noFill/>
              <a:miter lim="800000"/>
              <a:headEnd/>
              <a:tailEnd/>
            </a:ln>
          </p:spPr>
          <p:txBody>
            <a:bodyPr wrap="none">
              <a:spAutoFit/>
            </a:bodyPr>
            <a:lstStyle/>
            <a:p>
              <a:r>
                <a:rPr lang="en-US" sz="1200">
                  <a:solidFill>
                    <a:srgbClr val="FF0000"/>
                  </a:solidFill>
                </a:rPr>
                <a:t>P</a:t>
              </a:r>
              <a:r>
                <a:rPr lang="en-US" sz="1200" baseline="-25000">
                  <a:solidFill>
                    <a:srgbClr val="FF0000"/>
                  </a:solidFill>
                </a:rPr>
                <a:t>3</a:t>
              </a:r>
            </a:p>
          </p:txBody>
        </p:sp>
        <p:cxnSp>
          <p:nvCxnSpPr>
            <p:cNvPr id="63" name="Straight Arrow Connector 15"/>
            <p:cNvCxnSpPr>
              <a:cxnSpLocks noChangeShapeType="1"/>
            </p:cNvCxnSpPr>
            <p:nvPr/>
          </p:nvCxnSpPr>
          <p:spPr bwMode="auto">
            <a:xfrm rot="5400000">
              <a:off x="3277394" y="2661444"/>
              <a:ext cx="1447800" cy="1588"/>
            </a:xfrm>
            <a:prstGeom prst="straightConnector1">
              <a:avLst/>
            </a:prstGeom>
            <a:noFill/>
            <a:ln w="63500" cmpd="dbl" algn="ctr">
              <a:solidFill>
                <a:srgbClr val="FF0000"/>
              </a:solidFill>
              <a:round/>
              <a:headEnd/>
              <a:tailEnd type="triangle" w="sm" len="sm"/>
            </a:ln>
          </p:spPr>
        </p:cxnSp>
        <p:sp>
          <p:nvSpPr>
            <p:cNvPr id="64" name="TextBox 16"/>
            <p:cNvSpPr txBox="1">
              <a:spLocks noChangeArrowheads="1"/>
            </p:cNvSpPr>
            <p:nvPr/>
          </p:nvSpPr>
          <p:spPr bwMode="auto">
            <a:xfrm>
              <a:off x="3810000" y="3386139"/>
              <a:ext cx="474671" cy="381149"/>
            </a:xfrm>
            <a:prstGeom prst="rect">
              <a:avLst/>
            </a:prstGeom>
            <a:noFill/>
            <a:ln w="9525">
              <a:noFill/>
              <a:miter lim="800000"/>
              <a:headEnd/>
              <a:tailEnd/>
            </a:ln>
          </p:spPr>
          <p:txBody>
            <a:bodyPr wrap="none">
              <a:spAutoFit/>
            </a:bodyPr>
            <a:lstStyle/>
            <a:p>
              <a:r>
                <a:rPr lang="en-US" sz="1200">
                  <a:solidFill>
                    <a:srgbClr val="FF0000"/>
                  </a:solidFill>
                </a:rPr>
                <a:t>P</a:t>
              </a:r>
              <a:r>
                <a:rPr lang="en-US" sz="1200" baseline="-25000">
                  <a:solidFill>
                    <a:srgbClr val="FF0000"/>
                  </a:solidFill>
                </a:rPr>
                <a:t>4</a:t>
              </a:r>
            </a:p>
          </p:txBody>
        </p:sp>
        <p:cxnSp>
          <p:nvCxnSpPr>
            <p:cNvPr id="65" name="Straight Arrow Connector 17"/>
            <p:cNvCxnSpPr>
              <a:cxnSpLocks noChangeShapeType="1"/>
            </p:cNvCxnSpPr>
            <p:nvPr/>
          </p:nvCxnSpPr>
          <p:spPr bwMode="auto">
            <a:xfrm rot="5400000">
              <a:off x="3658394" y="2661444"/>
              <a:ext cx="1447800" cy="1588"/>
            </a:xfrm>
            <a:prstGeom prst="straightConnector1">
              <a:avLst/>
            </a:prstGeom>
            <a:noFill/>
            <a:ln w="63500" cmpd="dbl" algn="ctr">
              <a:solidFill>
                <a:srgbClr val="FF0000"/>
              </a:solidFill>
              <a:round/>
              <a:headEnd/>
              <a:tailEnd type="triangle" w="sm" len="sm"/>
            </a:ln>
          </p:spPr>
        </p:cxnSp>
        <p:sp>
          <p:nvSpPr>
            <p:cNvPr id="66" name="TextBox 18"/>
            <p:cNvSpPr txBox="1">
              <a:spLocks noChangeArrowheads="1"/>
            </p:cNvSpPr>
            <p:nvPr/>
          </p:nvSpPr>
          <p:spPr bwMode="auto">
            <a:xfrm>
              <a:off x="4191001" y="3386139"/>
              <a:ext cx="474671" cy="381149"/>
            </a:xfrm>
            <a:prstGeom prst="rect">
              <a:avLst/>
            </a:prstGeom>
            <a:noFill/>
            <a:ln w="9525">
              <a:noFill/>
              <a:miter lim="800000"/>
              <a:headEnd/>
              <a:tailEnd/>
            </a:ln>
          </p:spPr>
          <p:txBody>
            <a:bodyPr wrap="none">
              <a:spAutoFit/>
            </a:bodyPr>
            <a:lstStyle/>
            <a:p>
              <a:r>
                <a:rPr lang="en-US" sz="1200" dirty="0">
                  <a:solidFill>
                    <a:srgbClr val="FF0000"/>
                  </a:solidFill>
                </a:rPr>
                <a:t>P</a:t>
              </a:r>
              <a:r>
                <a:rPr lang="en-US" sz="1200" baseline="-25000" dirty="0">
                  <a:solidFill>
                    <a:srgbClr val="FF0000"/>
                  </a:solidFill>
                </a:rPr>
                <a:t>5</a:t>
              </a:r>
            </a:p>
          </p:txBody>
        </p:sp>
        <p:cxnSp>
          <p:nvCxnSpPr>
            <p:cNvPr id="67" name="Straight Arrow Connector 43"/>
            <p:cNvCxnSpPr>
              <a:cxnSpLocks noChangeShapeType="1"/>
            </p:cNvCxnSpPr>
            <p:nvPr/>
          </p:nvCxnSpPr>
          <p:spPr bwMode="auto">
            <a:xfrm>
              <a:off x="2835275" y="1981200"/>
              <a:ext cx="381000" cy="76200"/>
            </a:xfrm>
            <a:prstGeom prst="straightConnector1">
              <a:avLst/>
            </a:prstGeom>
            <a:ln>
              <a:headEnd/>
              <a:tailEnd type="triangle" w="med" len="med"/>
            </a:ln>
          </p:spPr>
          <p:style>
            <a:lnRef idx="1">
              <a:schemeClr val="dk1"/>
            </a:lnRef>
            <a:fillRef idx="0">
              <a:schemeClr val="dk1"/>
            </a:fillRef>
            <a:effectRef idx="0">
              <a:schemeClr val="dk1"/>
            </a:effectRef>
            <a:fontRef idx="minor">
              <a:schemeClr val="tx1"/>
            </a:fontRef>
          </p:style>
        </p:cxnSp>
        <p:cxnSp>
          <p:nvCxnSpPr>
            <p:cNvPr id="68" name="Straight Arrow Connector 48"/>
            <p:cNvCxnSpPr>
              <a:cxnSpLocks noChangeShapeType="1"/>
            </p:cNvCxnSpPr>
            <p:nvPr/>
          </p:nvCxnSpPr>
          <p:spPr bwMode="auto">
            <a:xfrm rot="10800000" flipV="1">
              <a:off x="3216275" y="2057400"/>
              <a:ext cx="1143000" cy="228600"/>
            </a:xfrm>
            <a:prstGeom prst="straightConnector1">
              <a:avLst/>
            </a:prstGeom>
            <a:ln>
              <a:headEnd/>
              <a:tailEnd type="triangle" w="med" len="med"/>
            </a:ln>
          </p:spPr>
          <p:style>
            <a:lnRef idx="1">
              <a:schemeClr val="dk1"/>
            </a:lnRef>
            <a:fillRef idx="0">
              <a:schemeClr val="dk1"/>
            </a:fillRef>
            <a:effectRef idx="0">
              <a:schemeClr val="dk1"/>
            </a:effectRef>
            <a:fontRef idx="minor">
              <a:schemeClr val="tx1"/>
            </a:fontRef>
          </p:style>
        </p:cxnSp>
        <p:cxnSp>
          <p:nvCxnSpPr>
            <p:cNvPr id="69" name="Straight Arrow Connector 58"/>
            <p:cNvCxnSpPr>
              <a:cxnSpLocks noChangeShapeType="1"/>
            </p:cNvCxnSpPr>
            <p:nvPr/>
          </p:nvCxnSpPr>
          <p:spPr bwMode="auto">
            <a:xfrm>
              <a:off x="3597275" y="2362200"/>
              <a:ext cx="381000" cy="76200"/>
            </a:xfrm>
            <a:prstGeom prst="straightConnector1">
              <a:avLst/>
            </a:prstGeom>
            <a:ln>
              <a:headEnd/>
              <a:tailEnd type="triangle" w="med" len="med"/>
            </a:ln>
          </p:spPr>
          <p:style>
            <a:lnRef idx="1">
              <a:schemeClr val="dk1"/>
            </a:lnRef>
            <a:fillRef idx="0">
              <a:schemeClr val="dk1"/>
            </a:fillRef>
            <a:effectRef idx="0">
              <a:schemeClr val="dk1"/>
            </a:effectRef>
            <a:fontRef idx="minor">
              <a:schemeClr val="tx1"/>
            </a:fontRef>
          </p:style>
        </p:cxnSp>
        <p:cxnSp>
          <p:nvCxnSpPr>
            <p:cNvPr id="70" name="Straight Arrow Connector 59"/>
            <p:cNvCxnSpPr>
              <a:cxnSpLocks noChangeShapeType="1"/>
            </p:cNvCxnSpPr>
            <p:nvPr/>
          </p:nvCxnSpPr>
          <p:spPr bwMode="auto">
            <a:xfrm flipH="1">
              <a:off x="3978275" y="2590800"/>
              <a:ext cx="381000" cy="76200"/>
            </a:xfrm>
            <a:prstGeom prst="straightConnector1">
              <a:avLst/>
            </a:prstGeom>
            <a:ln>
              <a:headEnd/>
              <a:tailEnd type="triangle" w="med" len="med"/>
            </a:ln>
          </p:spPr>
          <p:style>
            <a:lnRef idx="1">
              <a:schemeClr val="dk1"/>
            </a:lnRef>
            <a:fillRef idx="0">
              <a:schemeClr val="dk1"/>
            </a:fillRef>
            <a:effectRef idx="0">
              <a:schemeClr val="dk1"/>
            </a:effectRef>
            <a:fontRef idx="minor">
              <a:schemeClr val="tx1"/>
            </a:fontRef>
          </p:style>
        </p:cxnSp>
        <p:cxnSp>
          <p:nvCxnSpPr>
            <p:cNvPr id="71" name="Straight Arrow Connector 60"/>
            <p:cNvCxnSpPr>
              <a:cxnSpLocks noChangeShapeType="1"/>
            </p:cNvCxnSpPr>
            <p:nvPr/>
          </p:nvCxnSpPr>
          <p:spPr bwMode="auto">
            <a:xfrm rot="10800000" flipV="1">
              <a:off x="3597275" y="2819400"/>
              <a:ext cx="762000" cy="152400"/>
            </a:xfrm>
            <a:prstGeom prst="straightConnector1">
              <a:avLst/>
            </a:prstGeom>
            <a:ln>
              <a:headEnd/>
              <a:tailEnd type="triangle" w="med" len="med"/>
            </a:ln>
          </p:spPr>
          <p:style>
            <a:lnRef idx="1">
              <a:schemeClr val="dk1"/>
            </a:lnRef>
            <a:fillRef idx="0">
              <a:schemeClr val="dk1"/>
            </a:fillRef>
            <a:effectRef idx="0">
              <a:schemeClr val="dk1"/>
            </a:effectRef>
            <a:fontRef idx="minor">
              <a:schemeClr val="tx1"/>
            </a:fontRef>
          </p:style>
        </p:cxnSp>
        <p:cxnSp>
          <p:nvCxnSpPr>
            <p:cNvPr id="72" name="Straight Arrow Connector 62"/>
            <p:cNvCxnSpPr>
              <a:cxnSpLocks noChangeShapeType="1"/>
            </p:cNvCxnSpPr>
            <p:nvPr/>
          </p:nvCxnSpPr>
          <p:spPr bwMode="auto">
            <a:xfrm rot="10800000" flipH="1" flipV="1">
              <a:off x="2835275" y="2438400"/>
              <a:ext cx="762000" cy="152400"/>
            </a:xfrm>
            <a:prstGeom prst="straightConnector1">
              <a:avLst/>
            </a:prstGeom>
            <a:ln>
              <a:headEnd/>
              <a:tailEnd type="triangle" w="med" len="med"/>
            </a:ln>
          </p:spPr>
          <p:style>
            <a:lnRef idx="1">
              <a:schemeClr val="dk1"/>
            </a:lnRef>
            <a:fillRef idx="0">
              <a:schemeClr val="dk1"/>
            </a:fillRef>
            <a:effectRef idx="0">
              <a:schemeClr val="dk1"/>
            </a:effectRef>
            <a:fontRef idx="minor">
              <a:schemeClr val="tx1"/>
            </a:fontRef>
          </p:style>
        </p:cxnSp>
        <p:cxnSp>
          <p:nvCxnSpPr>
            <p:cNvPr id="73" name="Straight Arrow Connector 63"/>
            <p:cNvCxnSpPr>
              <a:cxnSpLocks noChangeShapeType="1"/>
            </p:cNvCxnSpPr>
            <p:nvPr/>
          </p:nvCxnSpPr>
          <p:spPr bwMode="auto">
            <a:xfrm flipH="1">
              <a:off x="2835275" y="2667000"/>
              <a:ext cx="381000" cy="76200"/>
            </a:xfrm>
            <a:prstGeom prst="straightConnector1">
              <a:avLst/>
            </a:prstGeom>
            <a:ln>
              <a:headEnd/>
              <a:tailEnd type="triangle" w="med" len="med"/>
            </a:ln>
          </p:spPr>
          <p:style>
            <a:lnRef idx="1">
              <a:schemeClr val="dk1"/>
            </a:lnRef>
            <a:fillRef idx="0">
              <a:schemeClr val="dk1"/>
            </a:fillRef>
            <a:effectRef idx="0">
              <a:schemeClr val="dk1"/>
            </a:effectRef>
            <a:fontRef idx="minor">
              <a:schemeClr val="tx1"/>
            </a:fontRef>
          </p:style>
        </p:cxnSp>
        <p:cxnSp>
          <p:nvCxnSpPr>
            <p:cNvPr id="74" name="Straight Arrow Connector 64"/>
            <p:cNvCxnSpPr>
              <a:cxnSpLocks noChangeShapeType="1"/>
            </p:cNvCxnSpPr>
            <p:nvPr/>
          </p:nvCxnSpPr>
          <p:spPr bwMode="auto">
            <a:xfrm rot="10800000" flipH="1" flipV="1">
              <a:off x="2835275" y="2971800"/>
              <a:ext cx="762000" cy="152400"/>
            </a:xfrm>
            <a:prstGeom prst="straightConnector1">
              <a:avLst/>
            </a:prstGeom>
            <a:ln>
              <a:headEnd/>
              <a:tailEnd type="triangle" w="med" len="med"/>
            </a:ln>
          </p:spPr>
          <p:style>
            <a:lnRef idx="1">
              <a:schemeClr val="dk1"/>
            </a:lnRef>
            <a:fillRef idx="0">
              <a:schemeClr val="dk1"/>
            </a:fillRef>
            <a:effectRef idx="0">
              <a:schemeClr val="dk1"/>
            </a:effectRef>
            <a:fontRef idx="minor">
              <a:schemeClr val="tx1"/>
            </a:fontRef>
          </p:style>
        </p:cxnSp>
      </p:grpSp>
      <p:grpSp>
        <p:nvGrpSpPr>
          <p:cNvPr id="75" name="Group 42"/>
          <p:cNvGrpSpPr>
            <a:grpSpLocks/>
          </p:cNvGrpSpPr>
          <p:nvPr/>
        </p:nvGrpSpPr>
        <p:grpSpPr bwMode="auto">
          <a:xfrm>
            <a:off x="1778794" y="2011529"/>
            <a:ext cx="2005012" cy="1630362"/>
            <a:chOff x="5181600" y="1524000"/>
            <a:chExt cx="2759075" cy="2243288"/>
          </a:xfrm>
        </p:grpSpPr>
        <p:cxnSp>
          <p:nvCxnSpPr>
            <p:cNvPr id="76" name="Straight Arrow Connector 75"/>
            <p:cNvCxnSpPr>
              <a:cxnSpLocks noChangeShapeType="1"/>
            </p:cNvCxnSpPr>
            <p:nvPr/>
          </p:nvCxnSpPr>
          <p:spPr bwMode="auto">
            <a:xfrm rot="5400000">
              <a:off x="4648994" y="2661444"/>
              <a:ext cx="1447800" cy="1588"/>
            </a:xfrm>
            <a:prstGeom prst="straightConnector1">
              <a:avLst/>
            </a:prstGeom>
            <a:noFill/>
            <a:ln w="63500" cmpd="dbl" algn="ctr">
              <a:solidFill>
                <a:srgbClr val="FF0000"/>
              </a:solidFill>
              <a:round/>
              <a:headEnd/>
              <a:tailEnd type="triangle" w="sm" len="sm"/>
            </a:ln>
          </p:spPr>
        </p:cxnSp>
        <p:sp>
          <p:nvSpPr>
            <p:cNvPr id="77" name="TextBox 76"/>
            <p:cNvSpPr txBox="1">
              <a:spLocks noChangeArrowheads="1"/>
            </p:cNvSpPr>
            <p:nvPr/>
          </p:nvSpPr>
          <p:spPr bwMode="auto">
            <a:xfrm>
              <a:off x="5273675" y="1524000"/>
              <a:ext cx="1840014" cy="381149"/>
            </a:xfrm>
            <a:prstGeom prst="rect">
              <a:avLst/>
            </a:prstGeom>
            <a:noFill/>
            <a:ln w="9525">
              <a:noFill/>
              <a:miter lim="800000"/>
              <a:headEnd/>
              <a:tailEnd/>
            </a:ln>
          </p:spPr>
          <p:txBody>
            <a:bodyPr wrap="none">
              <a:spAutoFit/>
            </a:bodyPr>
            <a:lstStyle/>
            <a:p>
              <a:r>
                <a:rPr lang="en-US" sz="1200" dirty="0">
                  <a:solidFill>
                    <a:schemeClr val="bg1"/>
                  </a:solidFill>
                </a:rPr>
                <a:t>Shared Memory</a:t>
              </a:r>
            </a:p>
          </p:txBody>
        </p:sp>
        <p:sp>
          <p:nvSpPr>
            <p:cNvPr id="78" name="TextBox 77"/>
            <p:cNvSpPr txBox="1">
              <a:spLocks noChangeArrowheads="1"/>
            </p:cNvSpPr>
            <p:nvPr/>
          </p:nvSpPr>
          <p:spPr bwMode="auto">
            <a:xfrm>
              <a:off x="5181600" y="3386139"/>
              <a:ext cx="474671" cy="381149"/>
            </a:xfrm>
            <a:prstGeom prst="rect">
              <a:avLst/>
            </a:prstGeom>
            <a:noFill/>
            <a:ln w="9525">
              <a:noFill/>
              <a:miter lim="800000"/>
              <a:headEnd/>
              <a:tailEnd/>
            </a:ln>
          </p:spPr>
          <p:txBody>
            <a:bodyPr wrap="none">
              <a:spAutoFit/>
            </a:bodyPr>
            <a:lstStyle/>
            <a:p>
              <a:r>
                <a:rPr lang="en-US" sz="1200">
                  <a:solidFill>
                    <a:srgbClr val="FF0000"/>
                  </a:solidFill>
                </a:rPr>
                <a:t>P</a:t>
              </a:r>
              <a:r>
                <a:rPr lang="en-US" sz="1200" baseline="-25000">
                  <a:solidFill>
                    <a:srgbClr val="FF0000"/>
                  </a:solidFill>
                </a:rPr>
                <a:t>1</a:t>
              </a:r>
            </a:p>
          </p:txBody>
        </p:sp>
        <p:cxnSp>
          <p:nvCxnSpPr>
            <p:cNvPr id="79" name="Straight Arrow Connector 78"/>
            <p:cNvCxnSpPr>
              <a:cxnSpLocks noChangeShapeType="1"/>
            </p:cNvCxnSpPr>
            <p:nvPr/>
          </p:nvCxnSpPr>
          <p:spPr bwMode="auto">
            <a:xfrm rot="5400000">
              <a:off x="5029994" y="2661444"/>
              <a:ext cx="1447800" cy="1588"/>
            </a:xfrm>
            <a:prstGeom prst="straightConnector1">
              <a:avLst/>
            </a:prstGeom>
            <a:noFill/>
            <a:ln w="63500" cmpd="dbl" algn="ctr">
              <a:solidFill>
                <a:srgbClr val="FF0000"/>
              </a:solidFill>
              <a:round/>
              <a:headEnd/>
              <a:tailEnd type="triangle" w="sm" len="sm"/>
            </a:ln>
          </p:spPr>
        </p:cxnSp>
        <p:sp>
          <p:nvSpPr>
            <p:cNvPr id="80" name="TextBox 79"/>
            <p:cNvSpPr txBox="1">
              <a:spLocks noChangeArrowheads="1"/>
            </p:cNvSpPr>
            <p:nvPr/>
          </p:nvSpPr>
          <p:spPr bwMode="auto">
            <a:xfrm>
              <a:off x="5562600" y="3386139"/>
              <a:ext cx="474671" cy="381149"/>
            </a:xfrm>
            <a:prstGeom prst="rect">
              <a:avLst/>
            </a:prstGeom>
            <a:noFill/>
            <a:ln w="9525">
              <a:noFill/>
              <a:miter lim="800000"/>
              <a:headEnd/>
              <a:tailEnd/>
            </a:ln>
          </p:spPr>
          <p:txBody>
            <a:bodyPr wrap="none">
              <a:spAutoFit/>
            </a:bodyPr>
            <a:lstStyle/>
            <a:p>
              <a:r>
                <a:rPr lang="en-US" sz="1200">
                  <a:solidFill>
                    <a:srgbClr val="FF0000"/>
                  </a:solidFill>
                </a:rPr>
                <a:t>P</a:t>
              </a:r>
              <a:r>
                <a:rPr lang="en-US" sz="1200" baseline="-25000">
                  <a:solidFill>
                    <a:srgbClr val="FF0000"/>
                  </a:solidFill>
                </a:rPr>
                <a:t>2</a:t>
              </a:r>
            </a:p>
          </p:txBody>
        </p:sp>
        <p:cxnSp>
          <p:nvCxnSpPr>
            <p:cNvPr id="81" name="Straight Arrow Connector 80"/>
            <p:cNvCxnSpPr>
              <a:cxnSpLocks noChangeShapeType="1"/>
            </p:cNvCxnSpPr>
            <p:nvPr/>
          </p:nvCxnSpPr>
          <p:spPr bwMode="auto">
            <a:xfrm rot="5400000">
              <a:off x="5410994" y="2661444"/>
              <a:ext cx="1447800" cy="1588"/>
            </a:xfrm>
            <a:prstGeom prst="straightConnector1">
              <a:avLst/>
            </a:prstGeom>
            <a:noFill/>
            <a:ln w="63500" cmpd="dbl" algn="ctr">
              <a:solidFill>
                <a:srgbClr val="FF0000"/>
              </a:solidFill>
              <a:round/>
              <a:headEnd/>
              <a:tailEnd type="triangle" w="sm" len="sm"/>
            </a:ln>
          </p:spPr>
        </p:cxnSp>
        <p:sp>
          <p:nvSpPr>
            <p:cNvPr id="82" name="TextBox 81"/>
            <p:cNvSpPr txBox="1">
              <a:spLocks noChangeArrowheads="1"/>
            </p:cNvSpPr>
            <p:nvPr/>
          </p:nvSpPr>
          <p:spPr bwMode="auto">
            <a:xfrm>
              <a:off x="5943601" y="3386139"/>
              <a:ext cx="474671" cy="381149"/>
            </a:xfrm>
            <a:prstGeom prst="rect">
              <a:avLst/>
            </a:prstGeom>
            <a:noFill/>
            <a:ln w="9525">
              <a:noFill/>
              <a:miter lim="800000"/>
              <a:headEnd/>
              <a:tailEnd/>
            </a:ln>
          </p:spPr>
          <p:txBody>
            <a:bodyPr wrap="none">
              <a:spAutoFit/>
            </a:bodyPr>
            <a:lstStyle/>
            <a:p>
              <a:r>
                <a:rPr lang="en-US" sz="1200">
                  <a:solidFill>
                    <a:srgbClr val="FF0000"/>
                  </a:solidFill>
                </a:rPr>
                <a:t>P</a:t>
              </a:r>
              <a:r>
                <a:rPr lang="en-US" sz="1200" baseline="-25000">
                  <a:solidFill>
                    <a:srgbClr val="FF0000"/>
                  </a:solidFill>
                </a:rPr>
                <a:t>3</a:t>
              </a:r>
            </a:p>
          </p:txBody>
        </p:sp>
        <p:cxnSp>
          <p:nvCxnSpPr>
            <p:cNvPr id="83" name="Straight Arrow Connector 82"/>
            <p:cNvCxnSpPr>
              <a:cxnSpLocks noChangeShapeType="1"/>
            </p:cNvCxnSpPr>
            <p:nvPr/>
          </p:nvCxnSpPr>
          <p:spPr bwMode="auto">
            <a:xfrm rot="5400000">
              <a:off x="5791994" y="2661444"/>
              <a:ext cx="1447800" cy="1588"/>
            </a:xfrm>
            <a:prstGeom prst="straightConnector1">
              <a:avLst/>
            </a:prstGeom>
            <a:noFill/>
            <a:ln w="63500" cmpd="dbl" algn="ctr">
              <a:solidFill>
                <a:srgbClr val="FF0000"/>
              </a:solidFill>
              <a:round/>
              <a:headEnd/>
              <a:tailEnd type="triangle" w="sm" len="sm"/>
            </a:ln>
          </p:spPr>
        </p:cxnSp>
        <p:sp>
          <p:nvSpPr>
            <p:cNvPr id="84" name="TextBox 83"/>
            <p:cNvSpPr txBox="1">
              <a:spLocks noChangeArrowheads="1"/>
            </p:cNvSpPr>
            <p:nvPr/>
          </p:nvSpPr>
          <p:spPr bwMode="auto">
            <a:xfrm>
              <a:off x="6324599" y="3386139"/>
              <a:ext cx="474671" cy="381149"/>
            </a:xfrm>
            <a:prstGeom prst="rect">
              <a:avLst/>
            </a:prstGeom>
            <a:noFill/>
            <a:ln w="9525">
              <a:noFill/>
              <a:miter lim="800000"/>
              <a:headEnd/>
              <a:tailEnd/>
            </a:ln>
          </p:spPr>
          <p:txBody>
            <a:bodyPr wrap="none">
              <a:spAutoFit/>
            </a:bodyPr>
            <a:lstStyle/>
            <a:p>
              <a:r>
                <a:rPr lang="en-US" sz="1200">
                  <a:solidFill>
                    <a:srgbClr val="FF0000"/>
                  </a:solidFill>
                </a:rPr>
                <a:t>P</a:t>
              </a:r>
              <a:r>
                <a:rPr lang="en-US" sz="1200" baseline="-25000">
                  <a:solidFill>
                    <a:srgbClr val="FF0000"/>
                  </a:solidFill>
                </a:rPr>
                <a:t>4</a:t>
              </a:r>
            </a:p>
          </p:txBody>
        </p:sp>
        <p:cxnSp>
          <p:nvCxnSpPr>
            <p:cNvPr id="85" name="Straight Arrow Connector 84"/>
            <p:cNvCxnSpPr>
              <a:cxnSpLocks noChangeShapeType="1"/>
            </p:cNvCxnSpPr>
            <p:nvPr/>
          </p:nvCxnSpPr>
          <p:spPr bwMode="auto">
            <a:xfrm rot="5400000">
              <a:off x="6172994" y="2661444"/>
              <a:ext cx="1447800" cy="1588"/>
            </a:xfrm>
            <a:prstGeom prst="straightConnector1">
              <a:avLst/>
            </a:prstGeom>
            <a:noFill/>
            <a:ln w="63500" cmpd="dbl" algn="ctr">
              <a:solidFill>
                <a:srgbClr val="FF0000"/>
              </a:solidFill>
              <a:round/>
              <a:headEnd/>
              <a:tailEnd type="triangle" w="sm" len="sm"/>
            </a:ln>
          </p:spPr>
        </p:cxnSp>
        <p:sp>
          <p:nvSpPr>
            <p:cNvPr id="86" name="TextBox 85"/>
            <p:cNvSpPr txBox="1">
              <a:spLocks noChangeArrowheads="1"/>
            </p:cNvSpPr>
            <p:nvPr/>
          </p:nvSpPr>
          <p:spPr bwMode="auto">
            <a:xfrm>
              <a:off x="6705600" y="3386139"/>
              <a:ext cx="474671" cy="381149"/>
            </a:xfrm>
            <a:prstGeom prst="rect">
              <a:avLst/>
            </a:prstGeom>
            <a:noFill/>
            <a:ln w="9525">
              <a:noFill/>
              <a:miter lim="800000"/>
              <a:headEnd/>
              <a:tailEnd/>
            </a:ln>
          </p:spPr>
          <p:txBody>
            <a:bodyPr wrap="none">
              <a:spAutoFit/>
            </a:bodyPr>
            <a:lstStyle/>
            <a:p>
              <a:r>
                <a:rPr lang="en-US" sz="1200">
                  <a:solidFill>
                    <a:srgbClr val="FF0000"/>
                  </a:solidFill>
                </a:rPr>
                <a:t>P</a:t>
              </a:r>
              <a:r>
                <a:rPr lang="en-US" sz="1200" baseline="-25000">
                  <a:solidFill>
                    <a:srgbClr val="FF0000"/>
                  </a:solidFill>
                </a:rPr>
                <a:t>5</a:t>
              </a:r>
            </a:p>
          </p:txBody>
        </p:sp>
        <p:sp>
          <p:nvSpPr>
            <p:cNvPr id="87" name="Rectangle 86"/>
            <p:cNvSpPr>
              <a:spLocks noChangeArrowheads="1"/>
            </p:cNvSpPr>
            <p:nvPr/>
          </p:nvSpPr>
          <p:spPr bwMode="auto">
            <a:xfrm>
              <a:off x="7331075" y="1905000"/>
              <a:ext cx="609600" cy="1524000"/>
            </a:xfrm>
            <a:prstGeom prst="rect">
              <a:avLst/>
            </a:prstGeom>
            <a:ln>
              <a:headEnd/>
              <a:tailEnd/>
            </a:ln>
          </p:spPr>
          <p:style>
            <a:lnRef idx="0">
              <a:schemeClr val="accent3"/>
            </a:lnRef>
            <a:fillRef idx="3">
              <a:schemeClr val="accent3"/>
            </a:fillRef>
            <a:effectRef idx="3">
              <a:schemeClr val="accent3"/>
            </a:effectRef>
            <a:fontRef idx="minor">
              <a:schemeClr val="lt1"/>
            </a:fontRef>
          </p:style>
          <p:txBody>
            <a:bodyPr/>
            <a:lstStyle/>
            <a:p>
              <a:endParaRPr lang="en-US"/>
            </a:p>
          </p:txBody>
        </p:sp>
        <p:cxnSp>
          <p:nvCxnSpPr>
            <p:cNvPr id="88" name="Straight Arrow Connector 65"/>
            <p:cNvCxnSpPr>
              <a:cxnSpLocks noChangeShapeType="1"/>
            </p:cNvCxnSpPr>
            <p:nvPr/>
          </p:nvCxnSpPr>
          <p:spPr bwMode="auto">
            <a:xfrm>
              <a:off x="5349875" y="2133600"/>
              <a:ext cx="1981200" cy="1588"/>
            </a:xfrm>
            <a:prstGeom prst="straightConnector1">
              <a:avLst/>
            </a:prstGeom>
            <a:ln>
              <a:headEnd/>
              <a:tailEnd type="triangle" w="med" len="med"/>
            </a:ln>
          </p:spPr>
          <p:style>
            <a:lnRef idx="1">
              <a:schemeClr val="dk1"/>
            </a:lnRef>
            <a:fillRef idx="0">
              <a:schemeClr val="dk1"/>
            </a:fillRef>
            <a:effectRef idx="0">
              <a:schemeClr val="dk1"/>
            </a:effectRef>
            <a:fontRef idx="minor">
              <a:schemeClr val="tx1"/>
            </a:fontRef>
          </p:style>
        </p:cxnSp>
        <p:cxnSp>
          <p:nvCxnSpPr>
            <p:cNvPr id="89" name="Straight Arrow Connector 67"/>
            <p:cNvCxnSpPr>
              <a:cxnSpLocks noChangeShapeType="1"/>
            </p:cNvCxnSpPr>
            <p:nvPr/>
          </p:nvCxnSpPr>
          <p:spPr bwMode="auto">
            <a:xfrm>
              <a:off x="6111875" y="2286000"/>
              <a:ext cx="1219200" cy="1588"/>
            </a:xfrm>
            <a:prstGeom prst="straightConnector1">
              <a:avLst/>
            </a:prstGeom>
            <a:noFill/>
            <a:ln w="9525" algn="ctr">
              <a:solidFill>
                <a:schemeClr val="bg1"/>
              </a:solidFill>
              <a:round/>
              <a:headEnd/>
              <a:tailEnd type="triangle" w="med" len="med"/>
            </a:ln>
          </p:spPr>
        </p:cxnSp>
        <p:cxnSp>
          <p:nvCxnSpPr>
            <p:cNvPr id="90" name="Straight Arrow Connector 69"/>
            <p:cNvCxnSpPr>
              <a:cxnSpLocks noChangeShapeType="1"/>
            </p:cNvCxnSpPr>
            <p:nvPr/>
          </p:nvCxnSpPr>
          <p:spPr bwMode="auto">
            <a:xfrm rot="10800000">
              <a:off x="5730875" y="2438400"/>
              <a:ext cx="1600200" cy="1588"/>
            </a:xfrm>
            <a:prstGeom prst="straightConnector1">
              <a:avLst/>
            </a:prstGeom>
            <a:ln>
              <a:headEnd/>
              <a:tailEnd type="triangle" w="med" len="med"/>
            </a:ln>
          </p:spPr>
          <p:style>
            <a:lnRef idx="1">
              <a:schemeClr val="dk1"/>
            </a:lnRef>
            <a:fillRef idx="0">
              <a:schemeClr val="dk1"/>
            </a:fillRef>
            <a:effectRef idx="0">
              <a:schemeClr val="dk1"/>
            </a:effectRef>
            <a:fontRef idx="minor">
              <a:schemeClr val="tx1"/>
            </a:fontRef>
          </p:style>
        </p:cxnSp>
        <p:cxnSp>
          <p:nvCxnSpPr>
            <p:cNvPr id="91" name="Straight Arrow Connector 71"/>
            <p:cNvCxnSpPr>
              <a:cxnSpLocks noChangeShapeType="1"/>
            </p:cNvCxnSpPr>
            <p:nvPr/>
          </p:nvCxnSpPr>
          <p:spPr bwMode="auto">
            <a:xfrm rot="10800000">
              <a:off x="6492875" y="2667000"/>
              <a:ext cx="838200" cy="1588"/>
            </a:xfrm>
            <a:prstGeom prst="straightConnector1">
              <a:avLst/>
            </a:prstGeom>
            <a:ln>
              <a:headEnd/>
              <a:tailEnd type="triangle" w="med" len="med"/>
            </a:ln>
          </p:spPr>
          <p:style>
            <a:lnRef idx="1">
              <a:schemeClr val="dk1"/>
            </a:lnRef>
            <a:fillRef idx="0">
              <a:schemeClr val="dk1"/>
            </a:fillRef>
            <a:effectRef idx="0">
              <a:schemeClr val="dk1"/>
            </a:effectRef>
            <a:fontRef idx="minor">
              <a:schemeClr val="tx1"/>
            </a:fontRef>
          </p:style>
        </p:cxnSp>
        <p:cxnSp>
          <p:nvCxnSpPr>
            <p:cNvPr id="92" name="Straight Arrow Connector 74"/>
            <p:cNvCxnSpPr>
              <a:cxnSpLocks noChangeShapeType="1"/>
            </p:cNvCxnSpPr>
            <p:nvPr/>
          </p:nvCxnSpPr>
          <p:spPr bwMode="auto">
            <a:xfrm rot="10800000" flipH="1">
              <a:off x="6492875" y="2817813"/>
              <a:ext cx="838200" cy="1587"/>
            </a:xfrm>
            <a:prstGeom prst="straightConnector1">
              <a:avLst/>
            </a:prstGeom>
            <a:ln>
              <a:headEnd/>
              <a:tailEnd type="triangle" w="med" len="med"/>
            </a:ln>
          </p:spPr>
          <p:style>
            <a:lnRef idx="1">
              <a:schemeClr val="dk1"/>
            </a:lnRef>
            <a:fillRef idx="0">
              <a:schemeClr val="dk1"/>
            </a:fillRef>
            <a:effectRef idx="0">
              <a:schemeClr val="dk1"/>
            </a:effectRef>
            <a:fontRef idx="minor">
              <a:schemeClr val="tx1"/>
            </a:fontRef>
          </p:style>
        </p:cxnSp>
        <p:cxnSp>
          <p:nvCxnSpPr>
            <p:cNvPr id="93" name="Straight Arrow Connector 76"/>
            <p:cNvCxnSpPr>
              <a:cxnSpLocks noChangeShapeType="1"/>
            </p:cNvCxnSpPr>
            <p:nvPr/>
          </p:nvCxnSpPr>
          <p:spPr bwMode="auto">
            <a:xfrm flipH="1">
              <a:off x="5349875" y="2971800"/>
              <a:ext cx="1981200" cy="1588"/>
            </a:xfrm>
            <a:prstGeom prst="straightConnector1">
              <a:avLst/>
            </a:prstGeom>
            <a:ln>
              <a:headEnd/>
              <a:tailEnd type="triangle" w="med" len="med"/>
            </a:ln>
          </p:spPr>
          <p:style>
            <a:lnRef idx="1">
              <a:schemeClr val="dk1"/>
            </a:lnRef>
            <a:fillRef idx="0">
              <a:schemeClr val="dk1"/>
            </a:fillRef>
            <a:effectRef idx="0">
              <a:schemeClr val="dk1"/>
            </a:effectRef>
            <a:fontRef idx="minor">
              <a:schemeClr val="tx1"/>
            </a:fontRef>
          </p:style>
        </p:cxnSp>
        <p:sp>
          <p:nvSpPr>
            <p:cNvPr id="94" name="TextBox 77"/>
            <p:cNvSpPr txBox="1">
              <a:spLocks noChangeArrowheads="1"/>
            </p:cNvSpPr>
            <p:nvPr/>
          </p:nvSpPr>
          <p:spPr bwMode="auto">
            <a:xfrm rot="-5400000">
              <a:off x="6856413" y="2476425"/>
              <a:ext cx="1524001" cy="381149"/>
            </a:xfrm>
            <a:prstGeom prst="rect">
              <a:avLst/>
            </a:prstGeom>
            <a:noFill/>
            <a:ln w="9525">
              <a:noFill/>
              <a:miter lim="800000"/>
              <a:headEnd/>
              <a:tailEnd/>
            </a:ln>
          </p:spPr>
          <p:txBody>
            <a:bodyPr>
              <a:spAutoFit/>
            </a:bodyPr>
            <a:lstStyle/>
            <a:p>
              <a:pPr algn="ctr"/>
              <a:r>
                <a:rPr lang="en-US" sz="1200" dirty="0">
                  <a:solidFill>
                    <a:schemeClr val="bg2"/>
                  </a:solidFill>
                </a:rPr>
                <a:t>Memory</a:t>
              </a:r>
            </a:p>
          </p:txBody>
        </p:sp>
      </p:grpSp>
      <p:sp>
        <p:nvSpPr>
          <p:cNvPr id="48" name="TextBox 47"/>
          <p:cNvSpPr txBox="1"/>
          <p:nvPr/>
        </p:nvSpPr>
        <p:spPr>
          <a:xfrm>
            <a:off x="0" y="3962400"/>
            <a:ext cx="9144000" cy="461665"/>
          </a:xfrm>
          <a:prstGeom prst="rect">
            <a:avLst/>
          </a:prstGeom>
          <a:noFill/>
        </p:spPr>
        <p:txBody>
          <a:bodyPr wrap="square" rtlCol="0">
            <a:spAutoFit/>
          </a:bodyPr>
          <a:lstStyle/>
          <a:p>
            <a:pPr lvl="0" algn="ctr">
              <a:defRPr/>
            </a:pPr>
            <a:r>
              <a:rPr lang="en-US" sz="2400" b="0" kern="0" dirty="0">
                <a:solidFill>
                  <a:srgbClr val="000000"/>
                </a:solidFill>
                <a:latin typeface="Gill Sans"/>
                <a:cs typeface="Gill Sans"/>
              </a:rPr>
              <a:t>Design Patterns</a:t>
            </a:r>
          </a:p>
        </p:txBody>
      </p:sp>
      <p:grpSp>
        <p:nvGrpSpPr>
          <p:cNvPr id="158" name="Group 157"/>
          <p:cNvGrpSpPr/>
          <p:nvPr/>
        </p:nvGrpSpPr>
        <p:grpSpPr>
          <a:xfrm>
            <a:off x="1271954" y="4800600"/>
            <a:ext cx="1471246" cy="1459672"/>
            <a:chOff x="1271954" y="4419600"/>
            <a:chExt cx="1471246" cy="1459672"/>
          </a:xfrm>
        </p:grpSpPr>
        <p:sp>
          <p:nvSpPr>
            <p:cNvPr id="159" name="AutoShape 4"/>
            <p:cNvSpPr>
              <a:spLocks noChangeArrowheads="1"/>
            </p:cNvSpPr>
            <p:nvPr/>
          </p:nvSpPr>
          <p:spPr bwMode="auto">
            <a:xfrm>
              <a:off x="1271954" y="5334000"/>
              <a:ext cx="328246" cy="304800"/>
            </a:xfrm>
            <a:prstGeom prst="roundRect">
              <a:avLst>
                <a:gd name="adj" fmla="val 319"/>
              </a:avLst>
            </a:prstGeom>
            <a:ln>
              <a:headEnd/>
              <a:tailEnd/>
            </a:ln>
          </p:spPr>
          <p:style>
            <a:lnRef idx="0">
              <a:schemeClr val="accent3"/>
            </a:lnRef>
            <a:fillRef idx="3">
              <a:schemeClr val="accent3"/>
            </a:fillRef>
            <a:effectRef idx="3">
              <a:schemeClr val="accent3"/>
            </a:effectRef>
            <a:fontRef idx="minor">
              <a:schemeClr val="lt1"/>
            </a:fontRef>
          </p:style>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60" name="AutoShape 8"/>
            <p:cNvSpPr>
              <a:spLocks noChangeArrowheads="1"/>
            </p:cNvSpPr>
            <p:nvPr/>
          </p:nvSpPr>
          <p:spPr bwMode="auto">
            <a:xfrm>
              <a:off x="1828800" y="4648200"/>
              <a:ext cx="381000" cy="353786"/>
            </a:xfrm>
            <a:prstGeom prst="roundRect">
              <a:avLst>
                <a:gd name="adj" fmla="val 319"/>
              </a:avLst>
            </a:prstGeom>
            <a:ln>
              <a:headEnd/>
              <a:tailEnd/>
            </a:ln>
          </p:spPr>
          <p:style>
            <a:lnRef idx="0">
              <a:schemeClr val="accent6"/>
            </a:lnRef>
            <a:fillRef idx="3">
              <a:schemeClr val="accent6"/>
            </a:fillRef>
            <a:effectRef idx="3">
              <a:schemeClr val="accent6"/>
            </a:effectRef>
            <a:fontRef idx="minor">
              <a:schemeClr val="lt1"/>
            </a:fontRef>
          </p:style>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61" name="Text Box 14"/>
            <p:cNvSpPr txBox="1">
              <a:spLocks noChangeArrowheads="1"/>
            </p:cNvSpPr>
            <p:nvPr/>
          </p:nvSpPr>
          <p:spPr bwMode="auto">
            <a:xfrm>
              <a:off x="1271954" y="4419600"/>
              <a:ext cx="1471246" cy="240472"/>
            </a:xfrm>
            <a:prstGeom prst="rect">
              <a:avLst/>
            </a:prstGeom>
            <a:noFill/>
            <a:ln w="9525">
              <a:noFill/>
              <a:round/>
              <a:headEnd/>
              <a:tailEnd/>
            </a:ln>
          </p:spPr>
          <p:txBody>
            <a:bodyPr wrap="square" lIns="90000" tIns="45000" rIns="90000" bIns="45000">
              <a:spAutoFit/>
            </a:bodyPr>
            <a:lstStyle/>
            <a:p>
              <a:pPr marL="0" marR="0" lvl="0" indent="0" algn="ctr" defTabSz="457200" eaLnBrk="1" fontAlgn="auto" latinLnBrk="0" hangingPunct="1">
                <a:lnSpc>
                  <a:spcPct val="81000"/>
                </a:lnSpc>
                <a:spcBef>
                  <a:spcPts val="0"/>
                </a:spcBef>
                <a:spcAft>
                  <a:spcPts val="0"/>
                </a:spcAft>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1200" b="0" i="0" u="none" strike="noStrike" kern="0" cap="none" spc="0" normalizeH="0" baseline="0" noProof="0">
                  <a:ln>
                    <a:noFill/>
                  </a:ln>
                  <a:solidFill>
                    <a:sysClr val="windowText" lastClr="000000"/>
                  </a:solidFill>
                  <a:effectLst/>
                  <a:uLnTx/>
                  <a:uFillTx/>
                </a:rPr>
                <a:t>coordinator</a:t>
              </a:r>
              <a:endParaRPr kumimoji="0" lang="en-GB" sz="1200" b="0" i="0" u="none" strike="noStrike" kern="0" cap="none" spc="0" normalizeH="0" baseline="0" noProof="0" dirty="0">
                <a:ln>
                  <a:noFill/>
                </a:ln>
                <a:solidFill>
                  <a:sysClr val="windowText" lastClr="000000"/>
                </a:solidFill>
                <a:effectLst/>
                <a:uLnTx/>
                <a:uFillTx/>
              </a:endParaRPr>
            </a:p>
          </p:txBody>
        </p:sp>
        <p:sp>
          <p:nvSpPr>
            <p:cNvPr id="162" name="AutoShape 4"/>
            <p:cNvSpPr>
              <a:spLocks noChangeArrowheads="1"/>
            </p:cNvSpPr>
            <p:nvPr/>
          </p:nvSpPr>
          <p:spPr bwMode="auto">
            <a:xfrm>
              <a:off x="1652954" y="5334000"/>
              <a:ext cx="328246" cy="304800"/>
            </a:xfrm>
            <a:prstGeom prst="roundRect">
              <a:avLst>
                <a:gd name="adj" fmla="val 319"/>
              </a:avLst>
            </a:prstGeom>
            <a:ln>
              <a:headEnd/>
              <a:tailEnd/>
            </a:ln>
          </p:spPr>
          <p:style>
            <a:lnRef idx="0">
              <a:schemeClr val="accent3"/>
            </a:lnRef>
            <a:fillRef idx="3">
              <a:schemeClr val="accent3"/>
            </a:fillRef>
            <a:effectRef idx="3">
              <a:schemeClr val="accent3"/>
            </a:effectRef>
            <a:fontRef idx="minor">
              <a:schemeClr val="lt1"/>
            </a:fontRef>
          </p:style>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63" name="AutoShape 4"/>
            <p:cNvSpPr>
              <a:spLocks noChangeArrowheads="1"/>
            </p:cNvSpPr>
            <p:nvPr/>
          </p:nvSpPr>
          <p:spPr bwMode="auto">
            <a:xfrm>
              <a:off x="2033954" y="5334000"/>
              <a:ext cx="328246" cy="304800"/>
            </a:xfrm>
            <a:prstGeom prst="roundRect">
              <a:avLst>
                <a:gd name="adj" fmla="val 319"/>
              </a:avLst>
            </a:prstGeom>
            <a:ln>
              <a:headEnd/>
              <a:tailEnd/>
            </a:ln>
          </p:spPr>
          <p:style>
            <a:lnRef idx="0">
              <a:schemeClr val="accent3"/>
            </a:lnRef>
            <a:fillRef idx="3">
              <a:schemeClr val="accent3"/>
            </a:fillRef>
            <a:effectRef idx="3">
              <a:schemeClr val="accent3"/>
            </a:effectRef>
            <a:fontRef idx="minor">
              <a:schemeClr val="lt1"/>
            </a:fontRef>
          </p:style>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64" name="AutoShape 4"/>
            <p:cNvSpPr>
              <a:spLocks noChangeArrowheads="1"/>
            </p:cNvSpPr>
            <p:nvPr/>
          </p:nvSpPr>
          <p:spPr bwMode="auto">
            <a:xfrm>
              <a:off x="2414954" y="5334000"/>
              <a:ext cx="328246" cy="304800"/>
            </a:xfrm>
            <a:prstGeom prst="roundRect">
              <a:avLst>
                <a:gd name="adj" fmla="val 319"/>
              </a:avLst>
            </a:prstGeom>
            <a:ln>
              <a:headEnd/>
              <a:tailEnd/>
            </a:ln>
          </p:spPr>
          <p:style>
            <a:lnRef idx="0">
              <a:schemeClr val="accent3"/>
            </a:lnRef>
            <a:fillRef idx="3">
              <a:schemeClr val="accent3"/>
            </a:fillRef>
            <a:effectRef idx="3">
              <a:schemeClr val="accent3"/>
            </a:effectRef>
            <a:fontRef idx="minor">
              <a:schemeClr val="lt1"/>
            </a:fontRef>
          </p:style>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cxnSp>
          <p:nvCxnSpPr>
            <p:cNvPr id="165" name="Straight Arrow Connector 164"/>
            <p:cNvCxnSpPr/>
            <p:nvPr/>
          </p:nvCxnSpPr>
          <p:spPr bwMode="auto">
            <a:xfrm rot="5400000">
              <a:off x="1561682" y="4876382"/>
              <a:ext cx="332014" cy="583223"/>
            </a:xfrm>
            <a:prstGeom prst="straightConnector1">
              <a:avLst/>
            </a:prstGeom>
            <a:ln w="15875">
              <a:headEnd type="none" w="med" len="med"/>
              <a:tailEnd type="triangle"/>
            </a:ln>
          </p:spPr>
          <p:style>
            <a:lnRef idx="2">
              <a:schemeClr val="dk1"/>
            </a:lnRef>
            <a:fillRef idx="0">
              <a:schemeClr val="dk1"/>
            </a:fillRef>
            <a:effectRef idx="1">
              <a:schemeClr val="dk1"/>
            </a:effectRef>
            <a:fontRef idx="minor">
              <a:schemeClr val="tx1"/>
            </a:fontRef>
          </p:style>
        </p:cxnSp>
        <p:cxnSp>
          <p:nvCxnSpPr>
            <p:cNvPr id="166" name="Straight Arrow Connector 165"/>
            <p:cNvCxnSpPr/>
            <p:nvPr/>
          </p:nvCxnSpPr>
          <p:spPr bwMode="auto">
            <a:xfrm rot="5400000">
              <a:off x="1752182" y="5066882"/>
              <a:ext cx="332014" cy="202223"/>
            </a:xfrm>
            <a:prstGeom prst="straightConnector1">
              <a:avLst/>
            </a:prstGeom>
            <a:ln w="15875">
              <a:headEnd type="none" w="med" len="med"/>
              <a:tailEnd type="triangle"/>
            </a:ln>
          </p:spPr>
          <p:style>
            <a:lnRef idx="2">
              <a:schemeClr val="dk1"/>
            </a:lnRef>
            <a:fillRef idx="0">
              <a:schemeClr val="dk1"/>
            </a:fillRef>
            <a:effectRef idx="1">
              <a:schemeClr val="dk1"/>
            </a:effectRef>
            <a:fontRef idx="minor">
              <a:schemeClr val="tx1"/>
            </a:fontRef>
          </p:style>
        </p:cxnSp>
        <p:cxnSp>
          <p:nvCxnSpPr>
            <p:cNvPr id="167" name="Straight Arrow Connector 166"/>
            <p:cNvCxnSpPr/>
            <p:nvPr/>
          </p:nvCxnSpPr>
          <p:spPr bwMode="auto">
            <a:xfrm rot="16200000" flipH="1">
              <a:off x="1942681" y="5078604"/>
              <a:ext cx="332014" cy="178777"/>
            </a:xfrm>
            <a:prstGeom prst="straightConnector1">
              <a:avLst/>
            </a:prstGeom>
            <a:ln w="15875">
              <a:headEnd type="none" w="med" len="med"/>
              <a:tailEnd type="triangle"/>
            </a:ln>
          </p:spPr>
          <p:style>
            <a:lnRef idx="2">
              <a:schemeClr val="dk1"/>
            </a:lnRef>
            <a:fillRef idx="0">
              <a:schemeClr val="dk1"/>
            </a:fillRef>
            <a:effectRef idx="1">
              <a:schemeClr val="dk1"/>
            </a:effectRef>
            <a:fontRef idx="minor">
              <a:schemeClr val="tx1"/>
            </a:fontRef>
          </p:style>
        </p:cxnSp>
        <p:cxnSp>
          <p:nvCxnSpPr>
            <p:cNvPr id="168" name="Straight Arrow Connector 167"/>
            <p:cNvCxnSpPr/>
            <p:nvPr/>
          </p:nvCxnSpPr>
          <p:spPr bwMode="auto">
            <a:xfrm rot="16200000" flipH="1">
              <a:off x="2133181" y="4888104"/>
              <a:ext cx="332014" cy="559777"/>
            </a:xfrm>
            <a:prstGeom prst="straightConnector1">
              <a:avLst/>
            </a:prstGeom>
            <a:ln w="15875">
              <a:headEnd type="none" w="med" len="med"/>
              <a:tailEnd type="triangle"/>
            </a:ln>
          </p:spPr>
          <p:style>
            <a:lnRef idx="2">
              <a:schemeClr val="dk1"/>
            </a:lnRef>
            <a:fillRef idx="0">
              <a:schemeClr val="dk1"/>
            </a:fillRef>
            <a:effectRef idx="1">
              <a:schemeClr val="dk1"/>
            </a:effectRef>
            <a:fontRef idx="minor">
              <a:schemeClr val="tx1"/>
            </a:fontRef>
          </p:style>
        </p:cxnSp>
        <p:sp>
          <p:nvSpPr>
            <p:cNvPr id="169" name="Text Box 14"/>
            <p:cNvSpPr txBox="1">
              <a:spLocks noChangeArrowheads="1"/>
            </p:cNvSpPr>
            <p:nvPr/>
          </p:nvSpPr>
          <p:spPr bwMode="auto">
            <a:xfrm>
              <a:off x="1647092" y="5638800"/>
              <a:ext cx="715108" cy="240472"/>
            </a:xfrm>
            <a:prstGeom prst="rect">
              <a:avLst/>
            </a:prstGeom>
            <a:noFill/>
            <a:ln w="9525">
              <a:noFill/>
              <a:round/>
              <a:headEnd/>
              <a:tailEnd/>
            </a:ln>
          </p:spPr>
          <p:txBody>
            <a:bodyPr wrap="square" lIns="90000" tIns="45000" rIns="90000" bIns="45000">
              <a:spAutoFit/>
            </a:bodyPr>
            <a:lstStyle/>
            <a:p>
              <a:pPr marL="0" marR="0" lvl="0" indent="0" algn="ctr" defTabSz="457200" eaLnBrk="1" fontAlgn="auto" latinLnBrk="0" hangingPunct="1">
                <a:lnSpc>
                  <a:spcPct val="81000"/>
                </a:lnSpc>
                <a:spcBef>
                  <a:spcPts val="0"/>
                </a:spcBef>
                <a:spcAft>
                  <a:spcPts val="0"/>
                </a:spcAft>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1200" b="0" i="0" u="none" strike="noStrike" kern="0" cap="none" spc="0" normalizeH="0" baseline="0" noProof="0">
                  <a:ln>
                    <a:noFill/>
                  </a:ln>
                  <a:solidFill>
                    <a:sysClr val="windowText" lastClr="000000"/>
                  </a:solidFill>
                  <a:effectLst/>
                  <a:uLnTx/>
                  <a:uFillTx/>
                </a:rPr>
                <a:t>workers</a:t>
              </a:r>
              <a:endParaRPr kumimoji="0" lang="en-GB" sz="1200" b="0" i="0" u="none" strike="noStrike" kern="0" cap="none" spc="0" normalizeH="0" baseline="0" noProof="0" dirty="0">
                <a:ln>
                  <a:noFill/>
                </a:ln>
                <a:solidFill>
                  <a:sysClr val="windowText" lastClr="000000"/>
                </a:solidFill>
                <a:effectLst/>
                <a:uLnTx/>
                <a:uFillTx/>
              </a:endParaRPr>
            </a:p>
          </p:txBody>
        </p:sp>
      </p:grpSp>
      <p:grpSp>
        <p:nvGrpSpPr>
          <p:cNvPr id="170" name="Group 169"/>
          <p:cNvGrpSpPr/>
          <p:nvPr/>
        </p:nvGrpSpPr>
        <p:grpSpPr>
          <a:xfrm>
            <a:off x="3200400" y="4648200"/>
            <a:ext cx="2743200" cy="1916872"/>
            <a:chOff x="3276600" y="4267200"/>
            <a:chExt cx="2743200" cy="1916872"/>
          </a:xfrm>
        </p:grpSpPr>
        <p:sp>
          <p:nvSpPr>
            <p:cNvPr id="171" name="AutoShape 8"/>
            <p:cNvSpPr>
              <a:spLocks noChangeArrowheads="1"/>
            </p:cNvSpPr>
            <p:nvPr/>
          </p:nvSpPr>
          <p:spPr bwMode="auto">
            <a:xfrm>
              <a:off x="3686908" y="4495800"/>
              <a:ext cx="328246" cy="304800"/>
            </a:xfrm>
            <a:prstGeom prst="roundRect">
              <a:avLst>
                <a:gd name="adj" fmla="val 319"/>
              </a:avLst>
            </a:prstGeom>
            <a:ln>
              <a:headEnd/>
              <a:tailEnd/>
            </a:ln>
          </p:spPr>
          <p:style>
            <a:lnRef idx="0">
              <a:schemeClr val="accent3"/>
            </a:lnRef>
            <a:fillRef idx="3">
              <a:schemeClr val="accent3"/>
            </a:fillRef>
            <a:effectRef idx="3">
              <a:schemeClr val="accent3"/>
            </a:effectRef>
            <a:fontRef idx="minor">
              <a:schemeClr val="lt1"/>
            </a:fontRef>
          </p:style>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72" name="AutoShape 4"/>
            <p:cNvSpPr>
              <a:spLocks noChangeArrowheads="1"/>
            </p:cNvSpPr>
            <p:nvPr/>
          </p:nvSpPr>
          <p:spPr bwMode="auto">
            <a:xfrm>
              <a:off x="4296508" y="4495800"/>
              <a:ext cx="328246" cy="304800"/>
            </a:xfrm>
            <a:prstGeom prst="roundRect">
              <a:avLst>
                <a:gd name="adj" fmla="val 319"/>
              </a:avLst>
            </a:prstGeom>
            <a:ln>
              <a:headEnd/>
              <a:tailEnd/>
            </a:ln>
          </p:spPr>
          <p:style>
            <a:lnRef idx="0">
              <a:schemeClr val="accent4"/>
            </a:lnRef>
            <a:fillRef idx="3">
              <a:schemeClr val="accent4"/>
            </a:fillRef>
            <a:effectRef idx="3">
              <a:schemeClr val="accent4"/>
            </a:effectRef>
            <a:fontRef idx="minor">
              <a:schemeClr val="lt1"/>
            </a:fontRef>
          </p:style>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cxnSp>
          <p:nvCxnSpPr>
            <p:cNvPr id="173" name="Straight Arrow Connector 172"/>
            <p:cNvCxnSpPr/>
            <p:nvPr/>
          </p:nvCxnSpPr>
          <p:spPr bwMode="auto">
            <a:xfrm>
              <a:off x="4015154" y="4648200"/>
              <a:ext cx="281354" cy="1588"/>
            </a:xfrm>
            <a:prstGeom prst="straightConnector1">
              <a:avLst/>
            </a:prstGeom>
            <a:ln w="15875">
              <a:headEnd type="none" w="med" len="med"/>
              <a:tailEnd type="triangle"/>
            </a:ln>
          </p:spPr>
          <p:style>
            <a:lnRef idx="2">
              <a:schemeClr val="dk1"/>
            </a:lnRef>
            <a:fillRef idx="0">
              <a:schemeClr val="dk1"/>
            </a:fillRef>
            <a:effectRef idx="1">
              <a:schemeClr val="dk1"/>
            </a:effectRef>
            <a:fontRef idx="minor">
              <a:schemeClr val="tx1"/>
            </a:fontRef>
          </p:style>
        </p:cxnSp>
        <p:sp>
          <p:nvSpPr>
            <p:cNvPr id="174" name="AutoShape 8"/>
            <p:cNvSpPr>
              <a:spLocks noChangeArrowheads="1"/>
            </p:cNvSpPr>
            <p:nvPr/>
          </p:nvSpPr>
          <p:spPr bwMode="auto">
            <a:xfrm>
              <a:off x="3686908" y="4876800"/>
              <a:ext cx="328246" cy="304800"/>
            </a:xfrm>
            <a:prstGeom prst="roundRect">
              <a:avLst>
                <a:gd name="adj" fmla="val 319"/>
              </a:avLst>
            </a:prstGeom>
            <a:ln>
              <a:headEnd/>
              <a:tailEnd/>
            </a:ln>
          </p:spPr>
          <p:style>
            <a:lnRef idx="0">
              <a:schemeClr val="accent3"/>
            </a:lnRef>
            <a:fillRef idx="3">
              <a:schemeClr val="accent3"/>
            </a:fillRef>
            <a:effectRef idx="3">
              <a:schemeClr val="accent3"/>
            </a:effectRef>
            <a:fontRef idx="minor">
              <a:schemeClr val="lt1"/>
            </a:fontRef>
          </p:style>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75" name="AutoShape 4"/>
            <p:cNvSpPr>
              <a:spLocks noChangeArrowheads="1"/>
            </p:cNvSpPr>
            <p:nvPr/>
          </p:nvSpPr>
          <p:spPr bwMode="auto">
            <a:xfrm>
              <a:off x="4296508" y="4876800"/>
              <a:ext cx="328246" cy="304800"/>
            </a:xfrm>
            <a:prstGeom prst="roundRect">
              <a:avLst>
                <a:gd name="adj" fmla="val 319"/>
              </a:avLst>
            </a:prstGeom>
            <a:ln>
              <a:headEnd/>
              <a:tailEnd/>
            </a:ln>
          </p:spPr>
          <p:style>
            <a:lnRef idx="0">
              <a:schemeClr val="accent4"/>
            </a:lnRef>
            <a:fillRef idx="3">
              <a:schemeClr val="accent4"/>
            </a:fillRef>
            <a:effectRef idx="3">
              <a:schemeClr val="accent4"/>
            </a:effectRef>
            <a:fontRef idx="minor">
              <a:schemeClr val="lt1"/>
            </a:fontRef>
          </p:style>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cxnSp>
          <p:nvCxnSpPr>
            <p:cNvPr id="176" name="Straight Arrow Connector 175"/>
            <p:cNvCxnSpPr/>
            <p:nvPr/>
          </p:nvCxnSpPr>
          <p:spPr bwMode="auto">
            <a:xfrm>
              <a:off x="4015154" y="5029200"/>
              <a:ext cx="281354" cy="1588"/>
            </a:xfrm>
            <a:prstGeom prst="straightConnector1">
              <a:avLst/>
            </a:prstGeom>
            <a:ln w="15875">
              <a:headEnd type="none" w="med" len="med"/>
              <a:tailEnd type="triangle"/>
            </a:ln>
          </p:spPr>
          <p:style>
            <a:lnRef idx="2">
              <a:schemeClr val="dk1"/>
            </a:lnRef>
            <a:fillRef idx="0">
              <a:schemeClr val="dk1"/>
            </a:fillRef>
            <a:effectRef idx="1">
              <a:schemeClr val="dk1"/>
            </a:effectRef>
            <a:fontRef idx="minor">
              <a:schemeClr val="tx1"/>
            </a:fontRef>
          </p:style>
        </p:cxnSp>
        <p:sp>
          <p:nvSpPr>
            <p:cNvPr id="177" name="AutoShape 8"/>
            <p:cNvSpPr>
              <a:spLocks noChangeArrowheads="1"/>
            </p:cNvSpPr>
            <p:nvPr/>
          </p:nvSpPr>
          <p:spPr bwMode="auto">
            <a:xfrm>
              <a:off x="3686908" y="5257800"/>
              <a:ext cx="328246" cy="304800"/>
            </a:xfrm>
            <a:prstGeom prst="roundRect">
              <a:avLst>
                <a:gd name="adj" fmla="val 319"/>
              </a:avLst>
            </a:prstGeom>
            <a:ln>
              <a:headEnd/>
              <a:tailEnd/>
            </a:ln>
          </p:spPr>
          <p:style>
            <a:lnRef idx="0">
              <a:schemeClr val="accent3"/>
            </a:lnRef>
            <a:fillRef idx="3">
              <a:schemeClr val="accent3"/>
            </a:fillRef>
            <a:effectRef idx="3">
              <a:schemeClr val="accent3"/>
            </a:effectRef>
            <a:fontRef idx="minor">
              <a:schemeClr val="lt1"/>
            </a:fontRef>
          </p:style>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78" name="AutoShape 4"/>
            <p:cNvSpPr>
              <a:spLocks noChangeArrowheads="1"/>
            </p:cNvSpPr>
            <p:nvPr/>
          </p:nvSpPr>
          <p:spPr bwMode="auto">
            <a:xfrm>
              <a:off x="4296508" y="5257800"/>
              <a:ext cx="328246" cy="304800"/>
            </a:xfrm>
            <a:prstGeom prst="roundRect">
              <a:avLst>
                <a:gd name="adj" fmla="val 319"/>
              </a:avLst>
            </a:prstGeom>
            <a:ln>
              <a:headEnd/>
              <a:tailEnd/>
            </a:ln>
          </p:spPr>
          <p:style>
            <a:lnRef idx="0">
              <a:schemeClr val="accent4"/>
            </a:lnRef>
            <a:fillRef idx="3">
              <a:schemeClr val="accent4"/>
            </a:fillRef>
            <a:effectRef idx="3">
              <a:schemeClr val="accent4"/>
            </a:effectRef>
            <a:fontRef idx="minor">
              <a:schemeClr val="lt1"/>
            </a:fontRef>
          </p:style>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cxnSp>
          <p:nvCxnSpPr>
            <p:cNvPr id="179" name="Straight Arrow Connector 178"/>
            <p:cNvCxnSpPr/>
            <p:nvPr/>
          </p:nvCxnSpPr>
          <p:spPr bwMode="auto">
            <a:xfrm>
              <a:off x="4015154" y="5410200"/>
              <a:ext cx="281354" cy="1588"/>
            </a:xfrm>
            <a:prstGeom prst="straightConnector1">
              <a:avLst/>
            </a:prstGeom>
            <a:ln w="15875">
              <a:headEnd type="none" w="med" len="med"/>
              <a:tailEnd type="triangle"/>
            </a:ln>
          </p:spPr>
          <p:style>
            <a:lnRef idx="2">
              <a:schemeClr val="dk1"/>
            </a:lnRef>
            <a:fillRef idx="0">
              <a:schemeClr val="dk1"/>
            </a:fillRef>
            <a:effectRef idx="1">
              <a:schemeClr val="dk1"/>
            </a:effectRef>
            <a:fontRef idx="minor">
              <a:schemeClr val="tx1"/>
            </a:fontRef>
          </p:style>
        </p:cxnSp>
        <p:sp>
          <p:nvSpPr>
            <p:cNvPr id="180" name="AutoShape 8"/>
            <p:cNvSpPr>
              <a:spLocks noChangeArrowheads="1"/>
            </p:cNvSpPr>
            <p:nvPr/>
          </p:nvSpPr>
          <p:spPr bwMode="auto">
            <a:xfrm>
              <a:off x="3686908" y="5638800"/>
              <a:ext cx="328246" cy="304800"/>
            </a:xfrm>
            <a:prstGeom prst="roundRect">
              <a:avLst>
                <a:gd name="adj" fmla="val 319"/>
              </a:avLst>
            </a:prstGeom>
            <a:ln>
              <a:headEnd/>
              <a:tailEnd/>
            </a:ln>
          </p:spPr>
          <p:style>
            <a:lnRef idx="0">
              <a:schemeClr val="accent3"/>
            </a:lnRef>
            <a:fillRef idx="3">
              <a:schemeClr val="accent3"/>
            </a:fillRef>
            <a:effectRef idx="3">
              <a:schemeClr val="accent3"/>
            </a:effectRef>
            <a:fontRef idx="minor">
              <a:schemeClr val="lt1"/>
            </a:fontRef>
          </p:style>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81" name="AutoShape 4"/>
            <p:cNvSpPr>
              <a:spLocks noChangeArrowheads="1"/>
            </p:cNvSpPr>
            <p:nvPr/>
          </p:nvSpPr>
          <p:spPr bwMode="auto">
            <a:xfrm>
              <a:off x="4296508" y="5638800"/>
              <a:ext cx="328246" cy="304800"/>
            </a:xfrm>
            <a:prstGeom prst="roundRect">
              <a:avLst>
                <a:gd name="adj" fmla="val 319"/>
              </a:avLst>
            </a:prstGeom>
            <a:ln>
              <a:headEnd/>
              <a:tailEnd/>
            </a:ln>
          </p:spPr>
          <p:style>
            <a:lnRef idx="0">
              <a:schemeClr val="accent4"/>
            </a:lnRef>
            <a:fillRef idx="3">
              <a:schemeClr val="accent4"/>
            </a:fillRef>
            <a:effectRef idx="3">
              <a:schemeClr val="accent4"/>
            </a:effectRef>
            <a:fontRef idx="minor">
              <a:schemeClr val="lt1"/>
            </a:fontRef>
          </p:style>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cxnSp>
          <p:nvCxnSpPr>
            <p:cNvPr id="182" name="Straight Arrow Connector 181"/>
            <p:cNvCxnSpPr/>
            <p:nvPr/>
          </p:nvCxnSpPr>
          <p:spPr bwMode="auto">
            <a:xfrm>
              <a:off x="4015154" y="5791200"/>
              <a:ext cx="281354" cy="1588"/>
            </a:xfrm>
            <a:prstGeom prst="straightConnector1">
              <a:avLst/>
            </a:prstGeom>
            <a:ln w="15875">
              <a:headEnd type="none" w="med" len="med"/>
              <a:tailEnd type="triangle"/>
            </a:ln>
          </p:spPr>
          <p:style>
            <a:lnRef idx="2">
              <a:schemeClr val="dk1"/>
            </a:lnRef>
            <a:fillRef idx="0">
              <a:schemeClr val="dk1"/>
            </a:fillRef>
            <a:effectRef idx="1">
              <a:schemeClr val="dk1"/>
            </a:effectRef>
            <a:fontRef idx="minor">
              <a:schemeClr val="tx1"/>
            </a:fontRef>
          </p:style>
        </p:cxnSp>
        <p:sp>
          <p:nvSpPr>
            <p:cNvPr id="183" name="AutoShape 8"/>
            <p:cNvSpPr>
              <a:spLocks noChangeArrowheads="1"/>
            </p:cNvSpPr>
            <p:nvPr/>
          </p:nvSpPr>
          <p:spPr bwMode="auto">
            <a:xfrm>
              <a:off x="4624754" y="4495800"/>
              <a:ext cx="328246" cy="304800"/>
            </a:xfrm>
            <a:prstGeom prst="roundRect">
              <a:avLst>
                <a:gd name="adj" fmla="val 319"/>
              </a:avLst>
            </a:prstGeom>
            <a:ln>
              <a:headEnd/>
              <a:tailEnd/>
            </a:ln>
          </p:spPr>
          <p:style>
            <a:lnRef idx="0">
              <a:schemeClr val="accent3"/>
            </a:lnRef>
            <a:fillRef idx="3">
              <a:schemeClr val="accent3"/>
            </a:fillRef>
            <a:effectRef idx="3">
              <a:schemeClr val="accent3"/>
            </a:effectRef>
            <a:fontRef idx="minor">
              <a:schemeClr val="lt1"/>
            </a:fontRef>
          </p:style>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84" name="AutoShape 4"/>
            <p:cNvSpPr>
              <a:spLocks noChangeArrowheads="1"/>
            </p:cNvSpPr>
            <p:nvPr/>
          </p:nvSpPr>
          <p:spPr bwMode="auto">
            <a:xfrm>
              <a:off x="5234354" y="4495800"/>
              <a:ext cx="328246" cy="304800"/>
            </a:xfrm>
            <a:prstGeom prst="roundRect">
              <a:avLst>
                <a:gd name="adj" fmla="val 319"/>
              </a:avLst>
            </a:prstGeom>
            <a:ln>
              <a:headEnd/>
              <a:tailEnd/>
            </a:ln>
          </p:spPr>
          <p:style>
            <a:lnRef idx="0">
              <a:schemeClr val="accent4"/>
            </a:lnRef>
            <a:fillRef idx="3">
              <a:schemeClr val="accent4"/>
            </a:fillRef>
            <a:effectRef idx="3">
              <a:schemeClr val="accent4"/>
            </a:effectRef>
            <a:fontRef idx="minor">
              <a:schemeClr val="lt1"/>
            </a:fontRef>
          </p:style>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cxnSp>
          <p:nvCxnSpPr>
            <p:cNvPr id="185" name="Straight Arrow Connector 184"/>
            <p:cNvCxnSpPr/>
            <p:nvPr/>
          </p:nvCxnSpPr>
          <p:spPr bwMode="auto">
            <a:xfrm>
              <a:off x="4953000" y="4648200"/>
              <a:ext cx="281354" cy="1588"/>
            </a:xfrm>
            <a:prstGeom prst="straightConnector1">
              <a:avLst/>
            </a:prstGeom>
            <a:ln w="15875">
              <a:headEnd type="none" w="med" len="med"/>
              <a:tailEnd type="triangle"/>
            </a:ln>
          </p:spPr>
          <p:style>
            <a:lnRef idx="2">
              <a:schemeClr val="dk1"/>
            </a:lnRef>
            <a:fillRef idx="0">
              <a:schemeClr val="dk1"/>
            </a:fillRef>
            <a:effectRef idx="1">
              <a:schemeClr val="dk1"/>
            </a:effectRef>
            <a:fontRef idx="minor">
              <a:schemeClr val="tx1"/>
            </a:fontRef>
          </p:style>
        </p:cxnSp>
        <p:sp>
          <p:nvSpPr>
            <p:cNvPr id="186" name="AutoShape 8"/>
            <p:cNvSpPr>
              <a:spLocks noChangeArrowheads="1"/>
            </p:cNvSpPr>
            <p:nvPr/>
          </p:nvSpPr>
          <p:spPr bwMode="auto">
            <a:xfrm>
              <a:off x="4624754" y="4876800"/>
              <a:ext cx="328246" cy="304800"/>
            </a:xfrm>
            <a:prstGeom prst="roundRect">
              <a:avLst>
                <a:gd name="adj" fmla="val 319"/>
              </a:avLst>
            </a:prstGeom>
            <a:ln>
              <a:headEnd/>
              <a:tailEnd/>
            </a:ln>
          </p:spPr>
          <p:style>
            <a:lnRef idx="0">
              <a:schemeClr val="accent3"/>
            </a:lnRef>
            <a:fillRef idx="3">
              <a:schemeClr val="accent3"/>
            </a:fillRef>
            <a:effectRef idx="3">
              <a:schemeClr val="accent3"/>
            </a:effectRef>
            <a:fontRef idx="minor">
              <a:schemeClr val="lt1"/>
            </a:fontRef>
          </p:style>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87" name="AutoShape 4"/>
            <p:cNvSpPr>
              <a:spLocks noChangeArrowheads="1"/>
            </p:cNvSpPr>
            <p:nvPr/>
          </p:nvSpPr>
          <p:spPr bwMode="auto">
            <a:xfrm>
              <a:off x="5234354" y="4876800"/>
              <a:ext cx="328246" cy="304800"/>
            </a:xfrm>
            <a:prstGeom prst="roundRect">
              <a:avLst>
                <a:gd name="adj" fmla="val 319"/>
              </a:avLst>
            </a:prstGeom>
            <a:ln>
              <a:headEnd/>
              <a:tailEnd/>
            </a:ln>
          </p:spPr>
          <p:style>
            <a:lnRef idx="0">
              <a:schemeClr val="accent4"/>
            </a:lnRef>
            <a:fillRef idx="3">
              <a:schemeClr val="accent4"/>
            </a:fillRef>
            <a:effectRef idx="3">
              <a:schemeClr val="accent4"/>
            </a:effectRef>
            <a:fontRef idx="minor">
              <a:schemeClr val="lt1"/>
            </a:fontRef>
          </p:style>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cxnSp>
          <p:nvCxnSpPr>
            <p:cNvPr id="188" name="Straight Arrow Connector 187"/>
            <p:cNvCxnSpPr/>
            <p:nvPr/>
          </p:nvCxnSpPr>
          <p:spPr bwMode="auto">
            <a:xfrm>
              <a:off x="4953000" y="5029200"/>
              <a:ext cx="281354" cy="1588"/>
            </a:xfrm>
            <a:prstGeom prst="straightConnector1">
              <a:avLst/>
            </a:prstGeom>
            <a:ln w="15875">
              <a:headEnd type="none" w="med" len="med"/>
              <a:tailEnd type="triangle"/>
            </a:ln>
          </p:spPr>
          <p:style>
            <a:lnRef idx="2">
              <a:schemeClr val="dk1"/>
            </a:lnRef>
            <a:fillRef idx="0">
              <a:schemeClr val="dk1"/>
            </a:fillRef>
            <a:effectRef idx="1">
              <a:schemeClr val="dk1"/>
            </a:effectRef>
            <a:fontRef idx="minor">
              <a:schemeClr val="tx1"/>
            </a:fontRef>
          </p:style>
        </p:cxnSp>
        <p:sp>
          <p:nvSpPr>
            <p:cNvPr id="189" name="AutoShape 8"/>
            <p:cNvSpPr>
              <a:spLocks noChangeArrowheads="1"/>
            </p:cNvSpPr>
            <p:nvPr/>
          </p:nvSpPr>
          <p:spPr bwMode="auto">
            <a:xfrm>
              <a:off x="4624754" y="5257800"/>
              <a:ext cx="328246" cy="304800"/>
            </a:xfrm>
            <a:prstGeom prst="roundRect">
              <a:avLst>
                <a:gd name="adj" fmla="val 319"/>
              </a:avLst>
            </a:prstGeom>
            <a:ln>
              <a:headEnd/>
              <a:tailEnd/>
            </a:ln>
          </p:spPr>
          <p:style>
            <a:lnRef idx="0">
              <a:schemeClr val="accent3"/>
            </a:lnRef>
            <a:fillRef idx="3">
              <a:schemeClr val="accent3"/>
            </a:fillRef>
            <a:effectRef idx="3">
              <a:schemeClr val="accent3"/>
            </a:effectRef>
            <a:fontRef idx="minor">
              <a:schemeClr val="lt1"/>
            </a:fontRef>
          </p:style>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90" name="AutoShape 4"/>
            <p:cNvSpPr>
              <a:spLocks noChangeArrowheads="1"/>
            </p:cNvSpPr>
            <p:nvPr/>
          </p:nvSpPr>
          <p:spPr bwMode="auto">
            <a:xfrm>
              <a:off x="5234354" y="5257800"/>
              <a:ext cx="328246" cy="304800"/>
            </a:xfrm>
            <a:prstGeom prst="roundRect">
              <a:avLst>
                <a:gd name="adj" fmla="val 319"/>
              </a:avLst>
            </a:prstGeom>
            <a:ln>
              <a:headEnd/>
              <a:tailEnd/>
            </a:ln>
          </p:spPr>
          <p:style>
            <a:lnRef idx="0">
              <a:schemeClr val="accent4"/>
            </a:lnRef>
            <a:fillRef idx="3">
              <a:schemeClr val="accent4"/>
            </a:fillRef>
            <a:effectRef idx="3">
              <a:schemeClr val="accent4"/>
            </a:effectRef>
            <a:fontRef idx="minor">
              <a:schemeClr val="lt1"/>
            </a:fontRef>
          </p:style>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cxnSp>
          <p:nvCxnSpPr>
            <p:cNvPr id="191" name="Straight Arrow Connector 190"/>
            <p:cNvCxnSpPr/>
            <p:nvPr/>
          </p:nvCxnSpPr>
          <p:spPr bwMode="auto">
            <a:xfrm>
              <a:off x="4953000" y="5410200"/>
              <a:ext cx="281354" cy="1588"/>
            </a:xfrm>
            <a:prstGeom prst="straightConnector1">
              <a:avLst/>
            </a:prstGeom>
            <a:ln w="15875">
              <a:headEnd type="none" w="med" len="med"/>
              <a:tailEnd type="triangle"/>
            </a:ln>
          </p:spPr>
          <p:style>
            <a:lnRef idx="2">
              <a:schemeClr val="dk1"/>
            </a:lnRef>
            <a:fillRef idx="0">
              <a:schemeClr val="dk1"/>
            </a:fillRef>
            <a:effectRef idx="1">
              <a:schemeClr val="dk1"/>
            </a:effectRef>
            <a:fontRef idx="minor">
              <a:schemeClr val="tx1"/>
            </a:fontRef>
          </p:style>
        </p:cxnSp>
        <p:sp>
          <p:nvSpPr>
            <p:cNvPr id="192" name="AutoShape 8"/>
            <p:cNvSpPr>
              <a:spLocks noChangeArrowheads="1"/>
            </p:cNvSpPr>
            <p:nvPr/>
          </p:nvSpPr>
          <p:spPr bwMode="auto">
            <a:xfrm>
              <a:off x="4624754" y="5638800"/>
              <a:ext cx="328246" cy="304800"/>
            </a:xfrm>
            <a:prstGeom prst="roundRect">
              <a:avLst>
                <a:gd name="adj" fmla="val 319"/>
              </a:avLst>
            </a:prstGeom>
            <a:ln>
              <a:headEnd/>
              <a:tailEnd/>
            </a:ln>
          </p:spPr>
          <p:style>
            <a:lnRef idx="0">
              <a:schemeClr val="accent3"/>
            </a:lnRef>
            <a:fillRef idx="3">
              <a:schemeClr val="accent3"/>
            </a:fillRef>
            <a:effectRef idx="3">
              <a:schemeClr val="accent3"/>
            </a:effectRef>
            <a:fontRef idx="minor">
              <a:schemeClr val="lt1"/>
            </a:fontRef>
          </p:style>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93" name="AutoShape 4"/>
            <p:cNvSpPr>
              <a:spLocks noChangeArrowheads="1"/>
            </p:cNvSpPr>
            <p:nvPr/>
          </p:nvSpPr>
          <p:spPr bwMode="auto">
            <a:xfrm>
              <a:off x="5234354" y="5638800"/>
              <a:ext cx="328246" cy="304800"/>
            </a:xfrm>
            <a:prstGeom prst="roundRect">
              <a:avLst>
                <a:gd name="adj" fmla="val 319"/>
              </a:avLst>
            </a:prstGeom>
            <a:ln>
              <a:headEnd/>
              <a:tailEnd/>
            </a:ln>
          </p:spPr>
          <p:style>
            <a:lnRef idx="0">
              <a:schemeClr val="accent4"/>
            </a:lnRef>
            <a:fillRef idx="3">
              <a:schemeClr val="accent4"/>
            </a:fillRef>
            <a:effectRef idx="3">
              <a:schemeClr val="accent4"/>
            </a:effectRef>
            <a:fontRef idx="minor">
              <a:schemeClr val="lt1"/>
            </a:fontRef>
          </p:style>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cxnSp>
          <p:nvCxnSpPr>
            <p:cNvPr id="194" name="Straight Arrow Connector 193"/>
            <p:cNvCxnSpPr/>
            <p:nvPr/>
          </p:nvCxnSpPr>
          <p:spPr bwMode="auto">
            <a:xfrm>
              <a:off x="4953000" y="5791200"/>
              <a:ext cx="281354" cy="1588"/>
            </a:xfrm>
            <a:prstGeom prst="straightConnector1">
              <a:avLst/>
            </a:prstGeom>
            <a:ln w="15875">
              <a:headEnd type="none" w="med" len="med"/>
              <a:tailEnd type="triangle"/>
            </a:ln>
          </p:spPr>
          <p:style>
            <a:lnRef idx="2">
              <a:schemeClr val="dk1"/>
            </a:lnRef>
            <a:fillRef idx="0">
              <a:schemeClr val="dk1"/>
            </a:fillRef>
            <a:effectRef idx="1">
              <a:schemeClr val="dk1"/>
            </a:effectRef>
            <a:fontRef idx="minor">
              <a:schemeClr val="tx1"/>
            </a:fontRef>
          </p:style>
        </p:cxnSp>
        <p:sp>
          <p:nvSpPr>
            <p:cNvPr id="195" name="Text Box 14"/>
            <p:cNvSpPr txBox="1">
              <a:spLocks noChangeArrowheads="1"/>
            </p:cNvSpPr>
            <p:nvPr/>
          </p:nvSpPr>
          <p:spPr bwMode="auto">
            <a:xfrm>
              <a:off x="3276600" y="4267200"/>
              <a:ext cx="914400" cy="240472"/>
            </a:xfrm>
            <a:prstGeom prst="rect">
              <a:avLst/>
            </a:prstGeom>
            <a:noFill/>
            <a:ln w="9525">
              <a:noFill/>
              <a:round/>
              <a:headEnd/>
              <a:tailEnd/>
            </a:ln>
          </p:spPr>
          <p:txBody>
            <a:bodyPr wrap="square" lIns="90000" tIns="45000" rIns="90000" bIns="45000">
              <a:spAutoFit/>
            </a:bodyPr>
            <a:lstStyle/>
            <a:p>
              <a:pPr marL="0" marR="0" lvl="0" indent="0" algn="ctr" defTabSz="457200" eaLnBrk="1" fontAlgn="auto" latinLnBrk="0" hangingPunct="1">
                <a:lnSpc>
                  <a:spcPct val="81000"/>
                </a:lnSpc>
                <a:spcBef>
                  <a:spcPts val="0"/>
                </a:spcBef>
                <a:spcAft>
                  <a:spcPts val="0"/>
                </a:spcAft>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1200" b="0" i="0" u="none" strike="noStrike" kern="0" cap="none" spc="0" normalizeH="0" baseline="0" noProof="0" dirty="0">
                  <a:ln>
                    <a:noFill/>
                  </a:ln>
                  <a:solidFill>
                    <a:sysClr val="windowText" lastClr="000000"/>
                  </a:solidFill>
                  <a:effectLst/>
                  <a:uLnTx/>
                  <a:uFillTx/>
                </a:rPr>
                <a:t>producer</a:t>
              </a:r>
            </a:p>
          </p:txBody>
        </p:sp>
        <p:sp>
          <p:nvSpPr>
            <p:cNvPr id="196" name="Text Box 14"/>
            <p:cNvSpPr txBox="1">
              <a:spLocks noChangeArrowheads="1"/>
            </p:cNvSpPr>
            <p:nvPr/>
          </p:nvSpPr>
          <p:spPr bwMode="auto">
            <a:xfrm>
              <a:off x="3962400" y="4267200"/>
              <a:ext cx="990600" cy="240472"/>
            </a:xfrm>
            <a:prstGeom prst="rect">
              <a:avLst/>
            </a:prstGeom>
            <a:noFill/>
            <a:ln w="9525">
              <a:noFill/>
              <a:round/>
              <a:headEnd/>
              <a:tailEnd/>
            </a:ln>
          </p:spPr>
          <p:txBody>
            <a:bodyPr wrap="square" lIns="90000" tIns="45000" rIns="90000" bIns="45000">
              <a:spAutoFit/>
            </a:bodyPr>
            <a:lstStyle/>
            <a:p>
              <a:pPr marL="0" marR="0" lvl="0" indent="0" algn="ctr" defTabSz="457200" eaLnBrk="1" fontAlgn="auto" latinLnBrk="0" hangingPunct="1">
                <a:lnSpc>
                  <a:spcPct val="81000"/>
                </a:lnSpc>
                <a:spcBef>
                  <a:spcPts val="0"/>
                </a:spcBef>
                <a:spcAft>
                  <a:spcPts val="0"/>
                </a:spcAft>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1200" b="0" i="0" u="none" strike="noStrike" kern="0" cap="none" spc="0" normalizeH="0" baseline="0" noProof="0" dirty="0">
                  <a:ln>
                    <a:noFill/>
                  </a:ln>
                  <a:solidFill>
                    <a:sysClr val="windowText" lastClr="000000"/>
                  </a:solidFill>
                  <a:effectLst/>
                  <a:uLnTx/>
                  <a:uFillTx/>
                </a:rPr>
                <a:t>consumer</a:t>
              </a:r>
            </a:p>
          </p:txBody>
        </p:sp>
        <p:sp>
          <p:nvSpPr>
            <p:cNvPr id="197" name="Text Box 14"/>
            <p:cNvSpPr txBox="1">
              <a:spLocks noChangeArrowheads="1"/>
            </p:cNvSpPr>
            <p:nvPr/>
          </p:nvSpPr>
          <p:spPr bwMode="auto">
            <a:xfrm>
              <a:off x="4343400" y="5943600"/>
              <a:ext cx="914400" cy="240472"/>
            </a:xfrm>
            <a:prstGeom prst="rect">
              <a:avLst/>
            </a:prstGeom>
            <a:noFill/>
            <a:ln w="9525">
              <a:noFill/>
              <a:round/>
              <a:headEnd/>
              <a:tailEnd/>
            </a:ln>
          </p:spPr>
          <p:txBody>
            <a:bodyPr wrap="square" lIns="90000" tIns="45000" rIns="90000" bIns="45000">
              <a:spAutoFit/>
            </a:bodyPr>
            <a:lstStyle/>
            <a:p>
              <a:pPr marL="0" marR="0" lvl="0" indent="0" algn="ctr" defTabSz="457200" eaLnBrk="1" fontAlgn="auto" latinLnBrk="0" hangingPunct="1">
                <a:lnSpc>
                  <a:spcPct val="81000"/>
                </a:lnSpc>
                <a:spcBef>
                  <a:spcPts val="0"/>
                </a:spcBef>
                <a:spcAft>
                  <a:spcPts val="0"/>
                </a:spcAft>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1200" b="0" i="0" u="none" strike="noStrike" kern="0" cap="none" spc="0" normalizeH="0" baseline="0" noProof="0" dirty="0">
                  <a:ln>
                    <a:noFill/>
                  </a:ln>
                  <a:solidFill>
                    <a:sysClr val="windowText" lastClr="000000"/>
                  </a:solidFill>
                  <a:effectLst/>
                  <a:uLnTx/>
                  <a:uFillTx/>
                </a:rPr>
                <a:t>producer</a:t>
              </a:r>
            </a:p>
          </p:txBody>
        </p:sp>
        <p:sp>
          <p:nvSpPr>
            <p:cNvPr id="198" name="Text Box 14"/>
            <p:cNvSpPr txBox="1">
              <a:spLocks noChangeArrowheads="1"/>
            </p:cNvSpPr>
            <p:nvPr/>
          </p:nvSpPr>
          <p:spPr bwMode="auto">
            <a:xfrm>
              <a:off x="5029200" y="5943600"/>
              <a:ext cx="990600" cy="240472"/>
            </a:xfrm>
            <a:prstGeom prst="rect">
              <a:avLst/>
            </a:prstGeom>
            <a:noFill/>
            <a:ln w="9525">
              <a:noFill/>
              <a:round/>
              <a:headEnd/>
              <a:tailEnd/>
            </a:ln>
          </p:spPr>
          <p:txBody>
            <a:bodyPr wrap="square" lIns="90000" tIns="45000" rIns="90000" bIns="45000">
              <a:spAutoFit/>
            </a:bodyPr>
            <a:lstStyle/>
            <a:p>
              <a:pPr marL="0" marR="0" lvl="0" indent="0" algn="ctr" defTabSz="457200" eaLnBrk="1" fontAlgn="auto" latinLnBrk="0" hangingPunct="1">
                <a:lnSpc>
                  <a:spcPct val="81000"/>
                </a:lnSpc>
                <a:spcBef>
                  <a:spcPts val="0"/>
                </a:spcBef>
                <a:spcAft>
                  <a:spcPts val="0"/>
                </a:spcAft>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1200" b="0" i="0" u="none" strike="noStrike" kern="0" cap="none" spc="0" normalizeH="0" baseline="0" noProof="0" dirty="0">
                  <a:ln>
                    <a:noFill/>
                  </a:ln>
                  <a:solidFill>
                    <a:sysClr val="windowText" lastClr="000000"/>
                  </a:solidFill>
                  <a:effectLst/>
                  <a:uLnTx/>
                  <a:uFillTx/>
                </a:rPr>
                <a:t>consumer</a:t>
              </a:r>
            </a:p>
          </p:txBody>
        </p:sp>
      </p:grpSp>
      <p:grpSp>
        <p:nvGrpSpPr>
          <p:cNvPr id="199" name="Group 198"/>
          <p:cNvGrpSpPr/>
          <p:nvPr/>
        </p:nvGrpSpPr>
        <p:grpSpPr>
          <a:xfrm>
            <a:off x="6248400" y="4876800"/>
            <a:ext cx="2133600" cy="1447800"/>
            <a:chOff x="6248400" y="4495800"/>
            <a:chExt cx="2133600" cy="1447800"/>
          </a:xfrm>
        </p:grpSpPr>
        <p:sp>
          <p:nvSpPr>
            <p:cNvPr id="200" name="AutoShape 4"/>
            <p:cNvSpPr>
              <a:spLocks noChangeArrowheads="1"/>
            </p:cNvSpPr>
            <p:nvPr/>
          </p:nvSpPr>
          <p:spPr bwMode="auto">
            <a:xfrm>
              <a:off x="8053754" y="4495800"/>
              <a:ext cx="328246" cy="304800"/>
            </a:xfrm>
            <a:prstGeom prst="roundRect">
              <a:avLst>
                <a:gd name="adj" fmla="val 319"/>
              </a:avLst>
            </a:prstGeom>
            <a:ln>
              <a:headEnd/>
              <a:tailEnd/>
            </a:ln>
          </p:spPr>
          <p:style>
            <a:lnRef idx="0">
              <a:schemeClr val="accent4"/>
            </a:lnRef>
            <a:fillRef idx="3">
              <a:schemeClr val="accent4"/>
            </a:fillRef>
            <a:effectRef idx="3">
              <a:schemeClr val="accent4"/>
            </a:effectRef>
            <a:fontRef idx="minor">
              <a:schemeClr val="lt1"/>
            </a:fontRef>
          </p:style>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01" name="AutoShape 4"/>
            <p:cNvSpPr>
              <a:spLocks noChangeArrowheads="1"/>
            </p:cNvSpPr>
            <p:nvPr/>
          </p:nvSpPr>
          <p:spPr bwMode="auto">
            <a:xfrm>
              <a:off x="8053754" y="4876800"/>
              <a:ext cx="328246" cy="304800"/>
            </a:xfrm>
            <a:prstGeom prst="roundRect">
              <a:avLst>
                <a:gd name="adj" fmla="val 319"/>
              </a:avLst>
            </a:prstGeom>
            <a:ln>
              <a:headEnd/>
              <a:tailEnd/>
            </a:ln>
          </p:spPr>
          <p:style>
            <a:lnRef idx="0">
              <a:schemeClr val="accent4"/>
            </a:lnRef>
            <a:fillRef idx="3">
              <a:schemeClr val="accent4"/>
            </a:fillRef>
            <a:effectRef idx="3">
              <a:schemeClr val="accent4"/>
            </a:effectRef>
            <a:fontRef idx="minor">
              <a:schemeClr val="lt1"/>
            </a:fontRef>
          </p:style>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02" name="AutoShape 4"/>
            <p:cNvSpPr>
              <a:spLocks noChangeArrowheads="1"/>
            </p:cNvSpPr>
            <p:nvPr/>
          </p:nvSpPr>
          <p:spPr bwMode="auto">
            <a:xfrm>
              <a:off x="8053754" y="5257800"/>
              <a:ext cx="328246" cy="304800"/>
            </a:xfrm>
            <a:prstGeom prst="roundRect">
              <a:avLst>
                <a:gd name="adj" fmla="val 319"/>
              </a:avLst>
            </a:prstGeom>
            <a:ln>
              <a:headEnd/>
              <a:tailEnd/>
            </a:ln>
          </p:spPr>
          <p:style>
            <a:lnRef idx="0">
              <a:schemeClr val="accent4"/>
            </a:lnRef>
            <a:fillRef idx="3">
              <a:schemeClr val="accent4"/>
            </a:fillRef>
            <a:effectRef idx="3">
              <a:schemeClr val="accent4"/>
            </a:effectRef>
            <a:fontRef idx="minor">
              <a:schemeClr val="lt1"/>
            </a:fontRef>
          </p:style>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03" name="AutoShape 4"/>
            <p:cNvSpPr>
              <a:spLocks noChangeArrowheads="1"/>
            </p:cNvSpPr>
            <p:nvPr/>
          </p:nvSpPr>
          <p:spPr bwMode="auto">
            <a:xfrm>
              <a:off x="8053754" y="5638800"/>
              <a:ext cx="328246" cy="304800"/>
            </a:xfrm>
            <a:prstGeom prst="roundRect">
              <a:avLst>
                <a:gd name="adj" fmla="val 319"/>
              </a:avLst>
            </a:prstGeom>
            <a:ln>
              <a:headEnd/>
              <a:tailEnd/>
            </a:ln>
          </p:spPr>
          <p:style>
            <a:lnRef idx="0">
              <a:schemeClr val="accent4"/>
            </a:lnRef>
            <a:fillRef idx="3">
              <a:schemeClr val="accent4"/>
            </a:fillRef>
            <a:effectRef idx="3">
              <a:schemeClr val="accent4"/>
            </a:effectRef>
            <a:fontRef idx="minor">
              <a:schemeClr val="lt1"/>
            </a:fontRef>
          </p:style>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04" name="AutoShape 4"/>
            <p:cNvSpPr>
              <a:spLocks noChangeArrowheads="1"/>
            </p:cNvSpPr>
            <p:nvPr/>
          </p:nvSpPr>
          <p:spPr bwMode="auto">
            <a:xfrm>
              <a:off x="6910754" y="5105400"/>
              <a:ext cx="175846" cy="228600"/>
            </a:xfrm>
            <a:prstGeom prst="roundRect">
              <a:avLst>
                <a:gd name="adj" fmla="val 319"/>
              </a:avLst>
            </a:prstGeom>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05" name="AutoShape 4"/>
            <p:cNvSpPr>
              <a:spLocks noChangeArrowheads="1"/>
            </p:cNvSpPr>
            <p:nvPr/>
          </p:nvSpPr>
          <p:spPr bwMode="auto">
            <a:xfrm>
              <a:off x="7086600" y="5105400"/>
              <a:ext cx="175846" cy="228600"/>
            </a:xfrm>
            <a:prstGeom prst="roundRect">
              <a:avLst>
                <a:gd name="adj" fmla="val 319"/>
              </a:avLst>
            </a:prstGeom>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06" name="AutoShape 4"/>
            <p:cNvSpPr>
              <a:spLocks noChangeArrowheads="1"/>
            </p:cNvSpPr>
            <p:nvPr/>
          </p:nvSpPr>
          <p:spPr bwMode="auto">
            <a:xfrm>
              <a:off x="7239000" y="5105400"/>
              <a:ext cx="175846" cy="228600"/>
            </a:xfrm>
            <a:prstGeom prst="roundRect">
              <a:avLst>
                <a:gd name="adj" fmla="val 319"/>
              </a:avLst>
            </a:prstGeom>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07" name="AutoShape 4"/>
            <p:cNvSpPr>
              <a:spLocks noChangeArrowheads="1"/>
            </p:cNvSpPr>
            <p:nvPr/>
          </p:nvSpPr>
          <p:spPr bwMode="auto">
            <a:xfrm>
              <a:off x="7391400" y="5105400"/>
              <a:ext cx="175846" cy="228600"/>
            </a:xfrm>
            <a:prstGeom prst="roundRect">
              <a:avLst>
                <a:gd name="adj" fmla="val 319"/>
              </a:avLst>
            </a:prstGeom>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08" name="AutoShape 4"/>
            <p:cNvSpPr>
              <a:spLocks noChangeArrowheads="1"/>
            </p:cNvSpPr>
            <p:nvPr/>
          </p:nvSpPr>
          <p:spPr bwMode="auto">
            <a:xfrm>
              <a:off x="7543800" y="5105400"/>
              <a:ext cx="175846" cy="228600"/>
            </a:xfrm>
            <a:prstGeom prst="roundRect">
              <a:avLst>
                <a:gd name="adj" fmla="val 319"/>
              </a:avLst>
            </a:prstGeom>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cxnSp>
          <p:nvCxnSpPr>
            <p:cNvPr id="209" name="Straight Arrow Connector 208"/>
            <p:cNvCxnSpPr/>
            <p:nvPr/>
          </p:nvCxnSpPr>
          <p:spPr bwMode="auto">
            <a:xfrm>
              <a:off x="6576646" y="4648200"/>
              <a:ext cx="334108" cy="571500"/>
            </a:xfrm>
            <a:prstGeom prst="straightConnector1">
              <a:avLst/>
            </a:prstGeom>
            <a:ln w="15875">
              <a:headEnd type="none" w="med" len="med"/>
              <a:tailEnd type="triangle"/>
            </a:ln>
          </p:spPr>
          <p:style>
            <a:lnRef idx="2">
              <a:schemeClr val="dk1"/>
            </a:lnRef>
            <a:fillRef idx="0">
              <a:schemeClr val="dk1"/>
            </a:fillRef>
            <a:effectRef idx="1">
              <a:schemeClr val="dk1"/>
            </a:effectRef>
            <a:fontRef idx="minor">
              <a:schemeClr val="tx1"/>
            </a:fontRef>
          </p:style>
        </p:cxnSp>
        <p:cxnSp>
          <p:nvCxnSpPr>
            <p:cNvPr id="210" name="Straight Arrow Connector 209"/>
            <p:cNvCxnSpPr/>
            <p:nvPr/>
          </p:nvCxnSpPr>
          <p:spPr bwMode="auto">
            <a:xfrm flipV="1">
              <a:off x="6576646" y="5219700"/>
              <a:ext cx="334108" cy="571500"/>
            </a:xfrm>
            <a:prstGeom prst="straightConnector1">
              <a:avLst/>
            </a:prstGeom>
            <a:ln w="15875">
              <a:headEnd type="none" w="med" len="med"/>
              <a:tailEnd type="triangle"/>
            </a:ln>
          </p:spPr>
          <p:style>
            <a:lnRef idx="2">
              <a:schemeClr val="dk1"/>
            </a:lnRef>
            <a:fillRef idx="0">
              <a:schemeClr val="dk1"/>
            </a:fillRef>
            <a:effectRef idx="1">
              <a:schemeClr val="dk1"/>
            </a:effectRef>
            <a:fontRef idx="minor">
              <a:schemeClr val="tx1"/>
            </a:fontRef>
          </p:style>
        </p:cxnSp>
        <p:cxnSp>
          <p:nvCxnSpPr>
            <p:cNvPr id="211" name="Straight Arrow Connector 210"/>
            <p:cNvCxnSpPr/>
            <p:nvPr/>
          </p:nvCxnSpPr>
          <p:spPr bwMode="auto">
            <a:xfrm>
              <a:off x="6576646" y="5029200"/>
              <a:ext cx="334108" cy="190500"/>
            </a:xfrm>
            <a:prstGeom prst="straightConnector1">
              <a:avLst/>
            </a:prstGeom>
            <a:ln w="15875">
              <a:headEnd type="none" w="med" len="med"/>
              <a:tailEnd type="triangle"/>
            </a:ln>
          </p:spPr>
          <p:style>
            <a:lnRef idx="2">
              <a:schemeClr val="dk1"/>
            </a:lnRef>
            <a:fillRef idx="0">
              <a:schemeClr val="dk1"/>
            </a:fillRef>
            <a:effectRef idx="1">
              <a:schemeClr val="dk1"/>
            </a:effectRef>
            <a:fontRef idx="minor">
              <a:schemeClr val="tx1"/>
            </a:fontRef>
          </p:style>
        </p:cxnSp>
        <p:cxnSp>
          <p:nvCxnSpPr>
            <p:cNvPr id="212" name="Straight Arrow Connector 211"/>
            <p:cNvCxnSpPr/>
            <p:nvPr/>
          </p:nvCxnSpPr>
          <p:spPr bwMode="auto">
            <a:xfrm flipV="1">
              <a:off x="6553200" y="5219700"/>
              <a:ext cx="357554" cy="190500"/>
            </a:xfrm>
            <a:prstGeom prst="straightConnector1">
              <a:avLst/>
            </a:prstGeom>
            <a:ln w="15875">
              <a:headEnd type="none" w="med" len="med"/>
              <a:tailEnd type="triangle"/>
            </a:ln>
          </p:spPr>
          <p:style>
            <a:lnRef idx="2">
              <a:schemeClr val="dk1"/>
            </a:lnRef>
            <a:fillRef idx="0">
              <a:schemeClr val="dk1"/>
            </a:fillRef>
            <a:effectRef idx="1">
              <a:schemeClr val="dk1"/>
            </a:effectRef>
            <a:fontRef idx="minor">
              <a:schemeClr val="tx1"/>
            </a:fontRef>
          </p:style>
        </p:cxnSp>
        <p:sp>
          <p:nvSpPr>
            <p:cNvPr id="213" name="AutoShape 8"/>
            <p:cNvSpPr>
              <a:spLocks noChangeArrowheads="1"/>
            </p:cNvSpPr>
            <p:nvPr/>
          </p:nvSpPr>
          <p:spPr bwMode="auto">
            <a:xfrm>
              <a:off x="6248400" y="4495800"/>
              <a:ext cx="328246" cy="304800"/>
            </a:xfrm>
            <a:prstGeom prst="roundRect">
              <a:avLst>
                <a:gd name="adj" fmla="val 319"/>
              </a:avLst>
            </a:prstGeom>
            <a:ln>
              <a:headEnd/>
              <a:tailEnd/>
            </a:ln>
          </p:spPr>
          <p:style>
            <a:lnRef idx="0">
              <a:schemeClr val="accent3"/>
            </a:lnRef>
            <a:fillRef idx="3">
              <a:schemeClr val="accent3"/>
            </a:fillRef>
            <a:effectRef idx="3">
              <a:schemeClr val="accent3"/>
            </a:effectRef>
            <a:fontRef idx="minor">
              <a:schemeClr val="lt1"/>
            </a:fontRef>
          </p:style>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14" name="AutoShape 8"/>
            <p:cNvSpPr>
              <a:spLocks noChangeArrowheads="1"/>
            </p:cNvSpPr>
            <p:nvPr/>
          </p:nvSpPr>
          <p:spPr bwMode="auto">
            <a:xfrm>
              <a:off x="6248400" y="4876800"/>
              <a:ext cx="328246" cy="304800"/>
            </a:xfrm>
            <a:prstGeom prst="roundRect">
              <a:avLst>
                <a:gd name="adj" fmla="val 319"/>
              </a:avLst>
            </a:prstGeom>
            <a:ln>
              <a:headEnd/>
              <a:tailEnd/>
            </a:ln>
          </p:spPr>
          <p:style>
            <a:lnRef idx="0">
              <a:schemeClr val="accent3"/>
            </a:lnRef>
            <a:fillRef idx="3">
              <a:schemeClr val="accent3"/>
            </a:fillRef>
            <a:effectRef idx="3">
              <a:schemeClr val="accent3"/>
            </a:effectRef>
            <a:fontRef idx="minor">
              <a:schemeClr val="lt1"/>
            </a:fontRef>
          </p:style>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15" name="AutoShape 8"/>
            <p:cNvSpPr>
              <a:spLocks noChangeArrowheads="1"/>
            </p:cNvSpPr>
            <p:nvPr/>
          </p:nvSpPr>
          <p:spPr bwMode="auto">
            <a:xfrm>
              <a:off x="6248400" y="5257800"/>
              <a:ext cx="328246" cy="304800"/>
            </a:xfrm>
            <a:prstGeom prst="roundRect">
              <a:avLst>
                <a:gd name="adj" fmla="val 319"/>
              </a:avLst>
            </a:prstGeom>
            <a:ln>
              <a:headEnd/>
              <a:tailEnd/>
            </a:ln>
          </p:spPr>
          <p:style>
            <a:lnRef idx="0">
              <a:schemeClr val="accent3"/>
            </a:lnRef>
            <a:fillRef idx="3">
              <a:schemeClr val="accent3"/>
            </a:fillRef>
            <a:effectRef idx="3">
              <a:schemeClr val="accent3"/>
            </a:effectRef>
            <a:fontRef idx="minor">
              <a:schemeClr val="lt1"/>
            </a:fontRef>
          </p:style>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16" name="AutoShape 8"/>
            <p:cNvSpPr>
              <a:spLocks noChangeArrowheads="1"/>
            </p:cNvSpPr>
            <p:nvPr/>
          </p:nvSpPr>
          <p:spPr bwMode="auto">
            <a:xfrm>
              <a:off x="6248400" y="5638800"/>
              <a:ext cx="328246" cy="304800"/>
            </a:xfrm>
            <a:prstGeom prst="roundRect">
              <a:avLst>
                <a:gd name="adj" fmla="val 319"/>
              </a:avLst>
            </a:prstGeom>
            <a:ln>
              <a:headEnd/>
              <a:tailEnd/>
            </a:ln>
          </p:spPr>
          <p:style>
            <a:lnRef idx="0">
              <a:schemeClr val="accent3"/>
            </a:lnRef>
            <a:fillRef idx="3">
              <a:schemeClr val="accent3"/>
            </a:fillRef>
            <a:effectRef idx="3">
              <a:schemeClr val="accent3"/>
            </a:effectRef>
            <a:fontRef idx="minor">
              <a:schemeClr val="lt1"/>
            </a:fontRef>
          </p:style>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cxnSp>
          <p:nvCxnSpPr>
            <p:cNvPr id="217" name="Straight Arrow Connector 216"/>
            <p:cNvCxnSpPr/>
            <p:nvPr/>
          </p:nvCxnSpPr>
          <p:spPr bwMode="auto">
            <a:xfrm flipV="1">
              <a:off x="7719646" y="4648200"/>
              <a:ext cx="334108" cy="571500"/>
            </a:xfrm>
            <a:prstGeom prst="straightConnector1">
              <a:avLst/>
            </a:prstGeom>
            <a:ln w="15875">
              <a:headEnd type="none" w="med" len="med"/>
              <a:tailEnd type="triangle"/>
            </a:ln>
          </p:spPr>
          <p:style>
            <a:lnRef idx="2">
              <a:schemeClr val="dk1"/>
            </a:lnRef>
            <a:fillRef idx="0">
              <a:schemeClr val="dk1"/>
            </a:fillRef>
            <a:effectRef idx="1">
              <a:schemeClr val="dk1"/>
            </a:effectRef>
            <a:fontRef idx="minor">
              <a:schemeClr val="tx1"/>
            </a:fontRef>
          </p:style>
        </p:cxnSp>
        <p:cxnSp>
          <p:nvCxnSpPr>
            <p:cNvPr id="218" name="Straight Arrow Connector 217"/>
            <p:cNvCxnSpPr/>
            <p:nvPr/>
          </p:nvCxnSpPr>
          <p:spPr bwMode="auto">
            <a:xfrm flipV="1">
              <a:off x="7719646" y="5029200"/>
              <a:ext cx="334108" cy="190500"/>
            </a:xfrm>
            <a:prstGeom prst="straightConnector1">
              <a:avLst/>
            </a:prstGeom>
            <a:ln w="15875">
              <a:headEnd type="none" w="med" len="med"/>
              <a:tailEnd type="triangle"/>
            </a:ln>
          </p:spPr>
          <p:style>
            <a:lnRef idx="2">
              <a:schemeClr val="dk1"/>
            </a:lnRef>
            <a:fillRef idx="0">
              <a:schemeClr val="dk1"/>
            </a:fillRef>
            <a:effectRef idx="1">
              <a:schemeClr val="dk1"/>
            </a:effectRef>
            <a:fontRef idx="minor">
              <a:schemeClr val="tx1"/>
            </a:fontRef>
          </p:style>
        </p:cxnSp>
        <p:cxnSp>
          <p:nvCxnSpPr>
            <p:cNvPr id="219" name="Straight Arrow Connector 218"/>
            <p:cNvCxnSpPr/>
            <p:nvPr/>
          </p:nvCxnSpPr>
          <p:spPr bwMode="auto">
            <a:xfrm>
              <a:off x="7719646" y="5219700"/>
              <a:ext cx="334108" cy="190500"/>
            </a:xfrm>
            <a:prstGeom prst="straightConnector1">
              <a:avLst/>
            </a:prstGeom>
            <a:ln w="15875">
              <a:headEnd type="none" w="med" len="med"/>
              <a:tailEnd type="triangle"/>
            </a:ln>
          </p:spPr>
          <p:style>
            <a:lnRef idx="2">
              <a:schemeClr val="dk1"/>
            </a:lnRef>
            <a:fillRef idx="0">
              <a:schemeClr val="dk1"/>
            </a:fillRef>
            <a:effectRef idx="1">
              <a:schemeClr val="dk1"/>
            </a:effectRef>
            <a:fontRef idx="minor">
              <a:schemeClr val="tx1"/>
            </a:fontRef>
          </p:style>
        </p:cxnSp>
        <p:cxnSp>
          <p:nvCxnSpPr>
            <p:cNvPr id="220" name="Straight Arrow Connector 219"/>
            <p:cNvCxnSpPr/>
            <p:nvPr/>
          </p:nvCxnSpPr>
          <p:spPr bwMode="auto">
            <a:xfrm>
              <a:off x="7719646" y="5219700"/>
              <a:ext cx="334108" cy="571500"/>
            </a:xfrm>
            <a:prstGeom prst="straightConnector1">
              <a:avLst/>
            </a:prstGeom>
            <a:ln w="15875">
              <a:headEnd type="none" w="med" len="med"/>
              <a:tailEnd type="triangle"/>
            </a:ln>
          </p:spPr>
          <p:style>
            <a:lnRef idx="2">
              <a:schemeClr val="dk1"/>
            </a:lnRef>
            <a:fillRef idx="0">
              <a:schemeClr val="dk1"/>
            </a:fillRef>
            <a:effectRef idx="1">
              <a:schemeClr val="dk1"/>
            </a:effectRef>
            <a:fontRef idx="minor">
              <a:schemeClr val="tx1"/>
            </a:fontRef>
          </p:style>
        </p:cxnSp>
        <p:sp>
          <p:nvSpPr>
            <p:cNvPr id="221" name="Text Box 14"/>
            <p:cNvSpPr txBox="1">
              <a:spLocks noChangeArrowheads="1"/>
            </p:cNvSpPr>
            <p:nvPr/>
          </p:nvSpPr>
          <p:spPr bwMode="auto">
            <a:xfrm>
              <a:off x="6781800" y="5334000"/>
              <a:ext cx="990600" cy="240472"/>
            </a:xfrm>
            <a:prstGeom prst="rect">
              <a:avLst/>
            </a:prstGeom>
            <a:noFill/>
            <a:ln w="9525">
              <a:noFill/>
              <a:round/>
              <a:headEnd/>
              <a:tailEnd/>
            </a:ln>
          </p:spPr>
          <p:txBody>
            <a:bodyPr wrap="square" lIns="90000" tIns="45000" rIns="90000" bIns="45000">
              <a:spAutoFit/>
            </a:bodyPr>
            <a:lstStyle/>
            <a:p>
              <a:pPr marL="0" marR="0" lvl="0" indent="0" algn="ctr" defTabSz="457200" eaLnBrk="1" fontAlgn="auto" latinLnBrk="0" hangingPunct="1">
                <a:lnSpc>
                  <a:spcPct val="81000"/>
                </a:lnSpc>
                <a:spcBef>
                  <a:spcPts val="0"/>
                </a:spcBef>
                <a:spcAft>
                  <a:spcPts val="0"/>
                </a:spcAft>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1200" b="0" kern="0" noProof="0" dirty="0">
                  <a:solidFill>
                    <a:sysClr val="windowText" lastClr="000000"/>
                  </a:solidFill>
                </a:rPr>
                <a:t>work queue</a:t>
              </a:r>
              <a:endParaRPr kumimoji="0" lang="en-GB" sz="1200" b="0" i="0" u="none" strike="noStrike" kern="0" cap="none" spc="0" normalizeH="0" baseline="0" noProof="0" dirty="0">
                <a:ln>
                  <a:noFill/>
                </a:ln>
                <a:solidFill>
                  <a:sysClr val="windowText" lastClr="000000"/>
                </a:solidFill>
                <a:effectLst/>
                <a:uLnTx/>
                <a:uFillTx/>
              </a:endParaRPr>
            </a:p>
          </p:txBody>
        </p:sp>
      </p:grpSp>
    </p:spTree>
    <p:extLst>
      <p:ext uri="{BB962C8B-B14F-4D97-AF65-F5344CB8AC3E}">
        <p14:creationId xmlns:p14="http://schemas.microsoft.com/office/powerpoint/2010/main" val="184333061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5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7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9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p:bldP spid="48"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548640"/>
            <a:ext cx="9144000" cy="685800"/>
          </a:xfrm>
          <a:prstGeom prst="rect">
            <a:avLst/>
          </a:prstGeom>
        </p:spPr>
        <p:txBody>
          <a:bodyPr/>
          <a:lstStyle/>
          <a:p>
            <a:pPr lvl="0" algn="ctr">
              <a:defRPr/>
            </a:pPr>
            <a:r>
              <a:rPr lang="en-US" sz="3600" b="0" kern="0" dirty="0">
                <a:solidFill>
                  <a:srgbClr val="000000"/>
                </a:solidFill>
                <a:latin typeface="Gill Sans"/>
                <a:cs typeface="Gill Sans"/>
              </a:rPr>
              <a:t>When Theory Meets Practices</a:t>
            </a:r>
          </a:p>
        </p:txBody>
      </p:sp>
      <p:sp>
        <p:nvSpPr>
          <p:cNvPr id="51" name="TextBox 50"/>
          <p:cNvSpPr txBox="1"/>
          <p:nvPr/>
        </p:nvSpPr>
        <p:spPr>
          <a:xfrm>
            <a:off x="0" y="2097881"/>
            <a:ext cx="9144000" cy="461665"/>
          </a:xfrm>
          <a:prstGeom prst="rect">
            <a:avLst/>
          </a:prstGeom>
          <a:noFill/>
        </p:spPr>
        <p:txBody>
          <a:bodyPr wrap="square" rtlCol="0">
            <a:spAutoFit/>
          </a:bodyPr>
          <a:lstStyle/>
          <a:p>
            <a:pPr lvl="0" algn="ctr">
              <a:defRPr/>
            </a:pPr>
            <a:r>
              <a:rPr lang="en-US" sz="2400" b="0" kern="0" dirty="0">
                <a:solidFill>
                  <a:srgbClr val="000000"/>
                </a:solidFill>
                <a:latin typeface="Gill Sans"/>
                <a:cs typeface="Gill Sans"/>
              </a:rPr>
              <a:t>Now throw in:</a:t>
            </a:r>
          </a:p>
        </p:txBody>
      </p:sp>
      <p:sp>
        <p:nvSpPr>
          <p:cNvPr id="52" name="TextBox 51"/>
          <p:cNvSpPr txBox="1"/>
          <p:nvPr/>
        </p:nvSpPr>
        <p:spPr>
          <a:xfrm>
            <a:off x="0" y="2565737"/>
            <a:ext cx="9144000" cy="1015663"/>
          </a:xfrm>
          <a:prstGeom prst="rect">
            <a:avLst/>
          </a:prstGeom>
          <a:noFill/>
        </p:spPr>
        <p:txBody>
          <a:bodyPr wrap="square" rtlCol="0">
            <a:spAutoFit/>
          </a:bodyPr>
          <a:lstStyle/>
          <a:p>
            <a:pPr lvl="0" algn="ctr">
              <a:defRPr/>
            </a:pPr>
            <a:r>
              <a:rPr lang="en-US" sz="2000" b="0" kern="0" dirty="0">
                <a:solidFill>
                  <a:srgbClr val="0070C0"/>
                </a:solidFill>
                <a:latin typeface="Gill Sans"/>
                <a:cs typeface="Gill Sans"/>
              </a:rPr>
              <a:t>The scale of clusters and (multiple) datacenters</a:t>
            </a:r>
          </a:p>
          <a:p>
            <a:pPr lvl="0" algn="ctr">
              <a:defRPr/>
            </a:pPr>
            <a:r>
              <a:rPr lang="en-US" sz="2000" b="0" kern="0" dirty="0">
                <a:solidFill>
                  <a:srgbClr val="0070C0"/>
                </a:solidFill>
                <a:latin typeface="Gill Sans"/>
                <a:cs typeface="Gill Sans"/>
              </a:rPr>
              <a:t>The presence of hardware failures and software bugs</a:t>
            </a:r>
          </a:p>
          <a:p>
            <a:pPr lvl="0" algn="ctr">
              <a:defRPr/>
            </a:pPr>
            <a:r>
              <a:rPr lang="en-US" sz="2000" b="0" kern="0" dirty="0">
                <a:solidFill>
                  <a:srgbClr val="0070C0"/>
                </a:solidFill>
                <a:latin typeface="Gill Sans"/>
                <a:cs typeface="Gill Sans"/>
              </a:rPr>
              <a:t>The presence of multiple interacting services</a:t>
            </a:r>
          </a:p>
        </p:txBody>
      </p:sp>
      <p:sp>
        <p:nvSpPr>
          <p:cNvPr id="96" name="TextBox 95"/>
          <p:cNvSpPr txBox="1"/>
          <p:nvPr/>
        </p:nvSpPr>
        <p:spPr>
          <a:xfrm>
            <a:off x="0" y="4038600"/>
            <a:ext cx="9144000" cy="461665"/>
          </a:xfrm>
          <a:prstGeom prst="rect">
            <a:avLst/>
          </a:prstGeom>
          <a:noFill/>
        </p:spPr>
        <p:txBody>
          <a:bodyPr wrap="square" rtlCol="0">
            <a:spAutoFit/>
          </a:bodyPr>
          <a:lstStyle/>
          <a:p>
            <a:pPr lvl="0" algn="ctr">
              <a:defRPr/>
            </a:pPr>
            <a:r>
              <a:rPr lang="en-US" sz="2400" b="0" kern="0" dirty="0">
                <a:solidFill>
                  <a:srgbClr val="000000"/>
                </a:solidFill>
                <a:latin typeface="Gill Sans"/>
                <a:cs typeface="Gill Sans"/>
              </a:rPr>
              <a:t>The reality:</a:t>
            </a:r>
          </a:p>
        </p:txBody>
      </p:sp>
      <p:sp>
        <p:nvSpPr>
          <p:cNvPr id="97" name="TextBox 96"/>
          <p:cNvSpPr txBox="1"/>
          <p:nvPr/>
        </p:nvSpPr>
        <p:spPr>
          <a:xfrm>
            <a:off x="0" y="4506456"/>
            <a:ext cx="9144000" cy="1015663"/>
          </a:xfrm>
          <a:prstGeom prst="rect">
            <a:avLst/>
          </a:prstGeom>
          <a:noFill/>
        </p:spPr>
        <p:txBody>
          <a:bodyPr wrap="square" rtlCol="0">
            <a:spAutoFit/>
          </a:bodyPr>
          <a:lstStyle/>
          <a:p>
            <a:pPr lvl="0" algn="ctr">
              <a:defRPr/>
            </a:pPr>
            <a:r>
              <a:rPr lang="en-US" sz="2000" b="0" kern="0" dirty="0">
                <a:solidFill>
                  <a:srgbClr val="0070C0"/>
                </a:solidFill>
                <a:latin typeface="Gill Sans"/>
                <a:cs typeface="Gill Sans"/>
              </a:rPr>
              <a:t>Lots of one-off solutions, custom code</a:t>
            </a:r>
          </a:p>
          <a:p>
            <a:pPr lvl="0" algn="ctr">
              <a:defRPr/>
            </a:pPr>
            <a:r>
              <a:rPr lang="en-US" sz="2000" b="0" kern="0" dirty="0">
                <a:solidFill>
                  <a:srgbClr val="0070C0"/>
                </a:solidFill>
                <a:latin typeface="Gill Sans"/>
                <a:cs typeface="Gill Sans"/>
              </a:rPr>
              <a:t>Write you own dedicated library, then program with it</a:t>
            </a:r>
          </a:p>
          <a:p>
            <a:pPr lvl="0" algn="ctr">
              <a:defRPr/>
            </a:pPr>
            <a:r>
              <a:rPr lang="en-US" sz="2000" b="0" kern="0" dirty="0">
                <a:solidFill>
                  <a:srgbClr val="0070C0"/>
                </a:solidFill>
                <a:latin typeface="Gill Sans"/>
                <a:cs typeface="Gill Sans"/>
              </a:rPr>
              <a:t>Burden on the programmer to explicitly manage everything</a:t>
            </a:r>
          </a:p>
        </p:txBody>
      </p:sp>
      <p:sp>
        <p:nvSpPr>
          <p:cNvPr id="7" name="TextBox 6"/>
          <p:cNvSpPr txBox="1"/>
          <p:nvPr/>
        </p:nvSpPr>
        <p:spPr>
          <a:xfrm>
            <a:off x="0" y="1290935"/>
            <a:ext cx="9144000" cy="461665"/>
          </a:xfrm>
          <a:prstGeom prst="rect">
            <a:avLst/>
          </a:prstGeom>
          <a:noFill/>
        </p:spPr>
        <p:txBody>
          <a:bodyPr wrap="square" rtlCol="0">
            <a:spAutoFit/>
          </a:bodyPr>
          <a:lstStyle/>
          <a:p>
            <a:pPr lvl="0" algn="ctr">
              <a:defRPr/>
            </a:pPr>
            <a:r>
              <a:rPr lang="en-US" sz="2400" b="0" kern="0" dirty="0">
                <a:solidFill>
                  <a:srgbClr val="000000"/>
                </a:solidFill>
                <a:latin typeface="Gill Sans"/>
                <a:cs typeface="Gill Sans"/>
              </a:rPr>
              <a:t>Concurrency is already difficult to reason about</a:t>
            </a:r>
            <a:r>
              <a:rPr lang="mr-IN" sz="2400" b="0" kern="0" dirty="0">
                <a:solidFill>
                  <a:srgbClr val="000000"/>
                </a:solidFill>
                <a:latin typeface="Gill Sans"/>
                <a:cs typeface="Gill Sans"/>
              </a:rPr>
              <a:t>…</a:t>
            </a:r>
            <a:endParaRPr lang="en-US" sz="2400" b="0" kern="0" dirty="0">
              <a:solidFill>
                <a:srgbClr val="000000"/>
              </a:solidFill>
              <a:latin typeface="Gill Sans"/>
              <a:cs typeface="Gill Sans"/>
            </a:endParaRPr>
          </a:p>
        </p:txBody>
      </p:sp>
      <p:sp>
        <p:nvSpPr>
          <p:cNvPr id="8" name="TextBox 7"/>
          <p:cNvSpPr txBox="1"/>
          <p:nvPr/>
        </p:nvSpPr>
        <p:spPr>
          <a:xfrm>
            <a:off x="0" y="5939135"/>
            <a:ext cx="9144000" cy="461665"/>
          </a:xfrm>
          <a:prstGeom prst="rect">
            <a:avLst/>
          </a:prstGeom>
          <a:noFill/>
        </p:spPr>
        <p:txBody>
          <a:bodyPr wrap="square" rtlCol="0">
            <a:spAutoFit/>
          </a:bodyPr>
          <a:lstStyle/>
          <a:p>
            <a:pPr lvl="0" algn="ctr">
              <a:defRPr/>
            </a:pPr>
            <a:r>
              <a:rPr lang="en-US" sz="2400" b="0" kern="0" dirty="0">
                <a:solidFill>
                  <a:srgbClr val="FF0000"/>
                </a:solidFill>
                <a:latin typeface="Gill Sans"/>
                <a:cs typeface="Gill Sans"/>
              </a:rPr>
              <a:t>Bottom line: it’s hard!</a:t>
            </a:r>
          </a:p>
        </p:txBody>
      </p:sp>
    </p:spTree>
    <p:extLst>
      <p:ext uri="{BB962C8B-B14F-4D97-AF65-F5344CB8AC3E}">
        <p14:creationId xmlns:p14="http://schemas.microsoft.com/office/powerpoint/2010/main" val="92467831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9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p:bldP spid="52" grpId="0"/>
      <p:bldP spid="96" grpId="0"/>
      <p:bldP spid="97" grpId="0"/>
      <p:bldP spid="7" grpId="0"/>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descr="800px-Hard_disk_platters_and_head.jpg"/>
          <p:cNvPicPr>
            <a:picLocks noChangeAspect="1"/>
          </p:cNvPicPr>
          <p:nvPr/>
        </p:nvPicPr>
        <p:blipFill>
          <a:blip r:embed="rId3" cstate="print"/>
          <a:stretch>
            <a:fillRect/>
          </a:stretch>
        </p:blipFill>
        <p:spPr>
          <a:xfrm>
            <a:off x="-1149430" y="0"/>
            <a:ext cx="10293430" cy="6858000"/>
          </a:xfrm>
          <a:prstGeom prst="rect">
            <a:avLst/>
          </a:prstGeom>
        </p:spPr>
      </p:pic>
      <p:sp>
        <p:nvSpPr>
          <p:cNvPr id="33" name="TextBox 3"/>
          <p:cNvSpPr txBox="1">
            <a:spLocks noChangeArrowheads="1"/>
          </p:cNvSpPr>
          <p:nvPr/>
        </p:nvSpPr>
        <p:spPr bwMode="auto">
          <a:xfrm>
            <a:off x="0" y="6611938"/>
            <a:ext cx="2362200" cy="246221"/>
          </a:xfrm>
          <a:prstGeom prst="rect">
            <a:avLst/>
          </a:prstGeom>
          <a:noFill/>
          <a:ln w="9525">
            <a:noFill/>
            <a:miter lim="800000"/>
            <a:headEnd/>
            <a:tailEnd/>
          </a:ln>
        </p:spPr>
        <p:txBody>
          <a:bodyPr>
            <a:spAutoFit/>
          </a:bodyPr>
          <a:lstStyle/>
          <a:p>
            <a:r>
              <a:rPr lang="en-US" sz="1000" b="0" dirty="0"/>
              <a:t>Source: Wikipedia (Hard disk drive)</a:t>
            </a:r>
          </a:p>
        </p:txBody>
      </p:sp>
      <p:sp>
        <p:nvSpPr>
          <p:cNvPr id="5" name="Title 1"/>
          <p:cNvSpPr txBox="1">
            <a:spLocks/>
          </p:cNvSpPr>
          <p:nvPr/>
        </p:nvSpPr>
        <p:spPr>
          <a:xfrm>
            <a:off x="5181600" y="5715000"/>
            <a:ext cx="3505200" cy="685800"/>
          </a:xfrm>
          <a:prstGeom prst="rect">
            <a:avLst/>
          </a:prstGeom>
        </p:spPr>
        <p:txBody>
          <a:bodyPr/>
          <a:lstStyle/>
          <a:p>
            <a:pPr lvl="0" algn="r">
              <a:defRPr/>
            </a:pPr>
            <a:r>
              <a:rPr lang="en-US" sz="3600" b="0" kern="0">
                <a:latin typeface="Gill Sans"/>
                <a:cs typeface="Gill Sans"/>
              </a:rPr>
              <a:t>Big Data</a:t>
            </a:r>
            <a:endParaRPr lang="en-US" sz="3600" b="0" kern="0" dirty="0">
              <a:latin typeface="Gill Sans"/>
              <a:cs typeface="Gill Sans"/>
            </a:endParaRPr>
          </a:p>
        </p:txBody>
      </p:sp>
    </p:spTree>
    <p:extLst>
      <p:ext uri="{BB962C8B-B14F-4D97-AF65-F5344CB8AC3E}">
        <p14:creationId xmlns:p14="http://schemas.microsoft.com/office/powerpoint/2010/main" val="420344757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3" descr="deadlock.jpg"/>
          <p:cNvPicPr>
            <a:picLocks noChangeAspect="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39939" name="TextBox 4"/>
          <p:cNvSpPr txBox="1">
            <a:spLocks noChangeArrowheads="1"/>
          </p:cNvSpPr>
          <p:nvPr/>
        </p:nvSpPr>
        <p:spPr bwMode="auto">
          <a:xfrm>
            <a:off x="0" y="6611938"/>
            <a:ext cx="2362200" cy="246062"/>
          </a:xfrm>
          <a:prstGeom prst="rect">
            <a:avLst/>
          </a:prstGeom>
          <a:noFill/>
          <a:ln w="9525">
            <a:noFill/>
            <a:miter lim="800000"/>
            <a:headEnd/>
            <a:tailEnd/>
          </a:ln>
        </p:spPr>
        <p:txBody>
          <a:bodyPr>
            <a:spAutoFit/>
          </a:bodyPr>
          <a:lstStyle/>
          <a:p>
            <a:pPr algn="r"/>
            <a:r>
              <a:rPr lang="en-US" sz="1000" b="0"/>
              <a:t>Source: Ricardo Guimarães Herrmann</a:t>
            </a:r>
          </a:p>
        </p:txBody>
      </p:sp>
    </p:spTree>
    <p:extLst>
      <p:ext uri="{BB962C8B-B14F-4D97-AF65-F5344CB8AC3E}">
        <p14:creationId xmlns:p14="http://schemas.microsoft.com/office/powerpoint/2010/main" val="71392608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5" name="TextBox 3"/>
          <p:cNvSpPr txBox="1">
            <a:spLocks noChangeArrowheads="1"/>
          </p:cNvSpPr>
          <p:nvPr/>
        </p:nvSpPr>
        <p:spPr bwMode="auto">
          <a:xfrm>
            <a:off x="0" y="6611938"/>
            <a:ext cx="2362200" cy="246062"/>
          </a:xfrm>
          <a:prstGeom prst="rect">
            <a:avLst/>
          </a:prstGeom>
          <a:noFill/>
          <a:ln w="9525">
            <a:noFill/>
            <a:miter lim="800000"/>
            <a:headEnd/>
            <a:tailEnd/>
          </a:ln>
        </p:spPr>
        <p:txBody>
          <a:bodyPr>
            <a:spAutoFit/>
          </a:bodyPr>
          <a:lstStyle/>
          <a:p>
            <a:r>
              <a:rPr lang="en-US" sz="1000" b="0" dirty="0">
                <a:solidFill>
                  <a:schemeClr val="bg2"/>
                </a:solidFill>
              </a:rPr>
              <a:t>Source: CS 251</a:t>
            </a:r>
          </a:p>
        </p:txBody>
      </p:sp>
      <p:pic>
        <p:nvPicPr>
          <p:cNvPr id="2" name="Picture 1">
            <a:extLst>
              <a:ext uri="{FF2B5EF4-FFF2-40B4-BE49-F238E27FC236}">
                <a16:creationId xmlns:a16="http://schemas.microsoft.com/office/drawing/2014/main" id="{A19249AC-32BB-4560-95E3-B871CA16A63D}"/>
              </a:ext>
            </a:extLst>
          </p:cNvPr>
          <p:cNvPicPr>
            <a:picLocks noChangeAspect="1"/>
          </p:cNvPicPr>
          <p:nvPr/>
        </p:nvPicPr>
        <p:blipFill>
          <a:blip r:embed="rId3"/>
          <a:stretch>
            <a:fillRect/>
          </a:stretch>
        </p:blipFill>
        <p:spPr>
          <a:xfrm>
            <a:off x="0" y="977416"/>
            <a:ext cx="9144000" cy="4903167"/>
          </a:xfrm>
          <a:prstGeom prst="rect">
            <a:avLst/>
          </a:prstGeom>
        </p:spPr>
      </p:pic>
    </p:spTree>
    <p:extLst>
      <p:ext uri="{BB962C8B-B14F-4D97-AF65-F5344CB8AC3E}">
        <p14:creationId xmlns:p14="http://schemas.microsoft.com/office/powerpoint/2010/main" val="345517060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5" name="TextBox 3"/>
          <p:cNvSpPr txBox="1">
            <a:spLocks noChangeArrowheads="1"/>
          </p:cNvSpPr>
          <p:nvPr/>
        </p:nvSpPr>
        <p:spPr bwMode="auto">
          <a:xfrm>
            <a:off x="0" y="6611938"/>
            <a:ext cx="2362200" cy="246062"/>
          </a:xfrm>
          <a:prstGeom prst="rect">
            <a:avLst/>
          </a:prstGeom>
          <a:noFill/>
          <a:ln w="9525">
            <a:noFill/>
            <a:miter lim="800000"/>
            <a:headEnd/>
            <a:tailEnd/>
          </a:ln>
        </p:spPr>
        <p:txBody>
          <a:bodyPr>
            <a:spAutoFit/>
          </a:bodyPr>
          <a:lstStyle/>
          <a:p>
            <a:r>
              <a:rPr lang="en-US" sz="1000" b="0" dirty="0">
                <a:solidFill>
                  <a:schemeClr val="bg2"/>
                </a:solidFill>
              </a:rPr>
              <a:t>Source: CS 251</a:t>
            </a:r>
          </a:p>
        </p:txBody>
      </p:sp>
      <p:grpSp>
        <p:nvGrpSpPr>
          <p:cNvPr id="2" name="Group 1"/>
          <p:cNvGrpSpPr/>
          <p:nvPr/>
        </p:nvGrpSpPr>
        <p:grpSpPr>
          <a:xfrm>
            <a:off x="228600" y="342900"/>
            <a:ext cx="8693274" cy="1104902"/>
            <a:chOff x="228600" y="419100"/>
            <a:chExt cx="8693274" cy="1104902"/>
          </a:xfrm>
        </p:grpSpPr>
        <p:pic>
          <p:nvPicPr>
            <p:cNvPr id="3" name="Picture 2" descr="VonNeumann.pdf"/>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708085" y="-60385"/>
              <a:ext cx="1104901" cy="2063871"/>
            </a:xfrm>
            <a:prstGeom prst="rect">
              <a:avLst/>
            </a:prstGeom>
          </p:spPr>
        </p:pic>
        <p:pic>
          <p:nvPicPr>
            <p:cNvPr id="4" name="Picture 3" descr="VonNeumann.pdf"/>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2917887" y="-60384"/>
              <a:ext cx="1104901" cy="2063871"/>
            </a:xfrm>
            <a:prstGeom prst="rect">
              <a:avLst/>
            </a:prstGeom>
          </p:spPr>
        </p:pic>
        <p:pic>
          <p:nvPicPr>
            <p:cNvPr id="5" name="Picture 4" descr="VonNeumann.pdf"/>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5127689" y="-60384"/>
              <a:ext cx="1104900" cy="2063870"/>
            </a:xfrm>
            <a:prstGeom prst="rect">
              <a:avLst/>
            </a:prstGeom>
          </p:spPr>
        </p:pic>
        <p:pic>
          <p:nvPicPr>
            <p:cNvPr id="6" name="Picture 5" descr="VonNeumann.pdf"/>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7337489" y="-60384"/>
              <a:ext cx="1104900" cy="2063870"/>
            </a:xfrm>
            <a:prstGeom prst="rect">
              <a:avLst/>
            </a:prstGeom>
          </p:spPr>
        </p:pic>
      </p:grpSp>
      <p:grpSp>
        <p:nvGrpSpPr>
          <p:cNvPr id="12" name="Group 11"/>
          <p:cNvGrpSpPr/>
          <p:nvPr/>
        </p:nvGrpSpPr>
        <p:grpSpPr>
          <a:xfrm>
            <a:off x="228600" y="1562099"/>
            <a:ext cx="8693274" cy="1104902"/>
            <a:chOff x="228600" y="419100"/>
            <a:chExt cx="8693274" cy="1104902"/>
          </a:xfrm>
        </p:grpSpPr>
        <p:pic>
          <p:nvPicPr>
            <p:cNvPr id="13" name="Picture 12" descr="VonNeumann.pdf"/>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708085" y="-60385"/>
              <a:ext cx="1104901" cy="2063871"/>
            </a:xfrm>
            <a:prstGeom prst="rect">
              <a:avLst/>
            </a:prstGeom>
          </p:spPr>
        </p:pic>
        <p:pic>
          <p:nvPicPr>
            <p:cNvPr id="14" name="Picture 13" descr="VonNeumann.pdf"/>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2917887" y="-60384"/>
              <a:ext cx="1104901" cy="2063871"/>
            </a:xfrm>
            <a:prstGeom prst="rect">
              <a:avLst/>
            </a:prstGeom>
          </p:spPr>
        </p:pic>
        <p:pic>
          <p:nvPicPr>
            <p:cNvPr id="15" name="Picture 14" descr="VonNeumann.pdf"/>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5127689" y="-60384"/>
              <a:ext cx="1104900" cy="2063870"/>
            </a:xfrm>
            <a:prstGeom prst="rect">
              <a:avLst/>
            </a:prstGeom>
          </p:spPr>
        </p:pic>
        <p:pic>
          <p:nvPicPr>
            <p:cNvPr id="16" name="Picture 15" descr="VonNeumann.pdf"/>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7337489" y="-60384"/>
              <a:ext cx="1104900" cy="2063870"/>
            </a:xfrm>
            <a:prstGeom prst="rect">
              <a:avLst/>
            </a:prstGeom>
          </p:spPr>
        </p:pic>
      </p:grpSp>
      <p:grpSp>
        <p:nvGrpSpPr>
          <p:cNvPr id="17" name="Group 16"/>
          <p:cNvGrpSpPr/>
          <p:nvPr/>
        </p:nvGrpSpPr>
        <p:grpSpPr>
          <a:xfrm>
            <a:off x="228600" y="2781298"/>
            <a:ext cx="8693274" cy="1104902"/>
            <a:chOff x="228600" y="419100"/>
            <a:chExt cx="8693274" cy="1104902"/>
          </a:xfrm>
        </p:grpSpPr>
        <p:pic>
          <p:nvPicPr>
            <p:cNvPr id="18" name="Picture 17" descr="VonNeumann.pdf"/>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708085" y="-60385"/>
              <a:ext cx="1104901" cy="2063871"/>
            </a:xfrm>
            <a:prstGeom prst="rect">
              <a:avLst/>
            </a:prstGeom>
          </p:spPr>
        </p:pic>
        <p:pic>
          <p:nvPicPr>
            <p:cNvPr id="19" name="Picture 18" descr="VonNeumann.pdf"/>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2917887" y="-60384"/>
              <a:ext cx="1104901" cy="2063871"/>
            </a:xfrm>
            <a:prstGeom prst="rect">
              <a:avLst/>
            </a:prstGeom>
          </p:spPr>
        </p:pic>
        <p:pic>
          <p:nvPicPr>
            <p:cNvPr id="20" name="Picture 19" descr="VonNeumann.pdf"/>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5127689" y="-60384"/>
              <a:ext cx="1104900" cy="2063870"/>
            </a:xfrm>
            <a:prstGeom prst="rect">
              <a:avLst/>
            </a:prstGeom>
          </p:spPr>
        </p:pic>
        <p:pic>
          <p:nvPicPr>
            <p:cNvPr id="21" name="Picture 20" descr="VonNeumann.pdf"/>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7337489" y="-60384"/>
              <a:ext cx="1104900" cy="2063870"/>
            </a:xfrm>
            <a:prstGeom prst="rect">
              <a:avLst/>
            </a:prstGeom>
          </p:spPr>
        </p:pic>
      </p:grpSp>
      <p:grpSp>
        <p:nvGrpSpPr>
          <p:cNvPr id="22" name="Group 21"/>
          <p:cNvGrpSpPr/>
          <p:nvPr/>
        </p:nvGrpSpPr>
        <p:grpSpPr>
          <a:xfrm>
            <a:off x="228600" y="4000497"/>
            <a:ext cx="8693274" cy="1104902"/>
            <a:chOff x="228600" y="419100"/>
            <a:chExt cx="8693274" cy="1104902"/>
          </a:xfrm>
        </p:grpSpPr>
        <p:pic>
          <p:nvPicPr>
            <p:cNvPr id="23" name="Picture 22" descr="VonNeumann.pdf"/>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708085" y="-60385"/>
              <a:ext cx="1104901" cy="2063871"/>
            </a:xfrm>
            <a:prstGeom prst="rect">
              <a:avLst/>
            </a:prstGeom>
          </p:spPr>
        </p:pic>
        <p:pic>
          <p:nvPicPr>
            <p:cNvPr id="24" name="Picture 23" descr="VonNeumann.pdf"/>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2917887" y="-60384"/>
              <a:ext cx="1104901" cy="2063871"/>
            </a:xfrm>
            <a:prstGeom prst="rect">
              <a:avLst/>
            </a:prstGeom>
          </p:spPr>
        </p:pic>
        <p:pic>
          <p:nvPicPr>
            <p:cNvPr id="25" name="Picture 24" descr="VonNeumann.pdf"/>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5127689" y="-60384"/>
              <a:ext cx="1104900" cy="2063870"/>
            </a:xfrm>
            <a:prstGeom prst="rect">
              <a:avLst/>
            </a:prstGeom>
          </p:spPr>
        </p:pic>
        <p:pic>
          <p:nvPicPr>
            <p:cNvPr id="26" name="Picture 25" descr="VonNeumann.pdf"/>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7337489" y="-60384"/>
              <a:ext cx="1104900" cy="2063870"/>
            </a:xfrm>
            <a:prstGeom prst="rect">
              <a:avLst/>
            </a:prstGeom>
          </p:spPr>
        </p:pic>
      </p:grpSp>
      <p:grpSp>
        <p:nvGrpSpPr>
          <p:cNvPr id="27" name="Group 26"/>
          <p:cNvGrpSpPr/>
          <p:nvPr/>
        </p:nvGrpSpPr>
        <p:grpSpPr>
          <a:xfrm>
            <a:off x="228600" y="5219698"/>
            <a:ext cx="8693274" cy="1104902"/>
            <a:chOff x="228600" y="419100"/>
            <a:chExt cx="8693274" cy="1104902"/>
          </a:xfrm>
        </p:grpSpPr>
        <p:pic>
          <p:nvPicPr>
            <p:cNvPr id="28" name="Picture 27" descr="VonNeumann.pdf"/>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708085" y="-60385"/>
              <a:ext cx="1104901" cy="2063871"/>
            </a:xfrm>
            <a:prstGeom prst="rect">
              <a:avLst/>
            </a:prstGeom>
          </p:spPr>
        </p:pic>
        <p:pic>
          <p:nvPicPr>
            <p:cNvPr id="29" name="Picture 28" descr="VonNeumann.pdf"/>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2917887" y="-60384"/>
              <a:ext cx="1104901" cy="2063871"/>
            </a:xfrm>
            <a:prstGeom prst="rect">
              <a:avLst/>
            </a:prstGeom>
          </p:spPr>
        </p:pic>
        <p:pic>
          <p:nvPicPr>
            <p:cNvPr id="30" name="Picture 29" descr="VonNeumann.pdf"/>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5127689" y="-60384"/>
              <a:ext cx="1104900" cy="2063870"/>
            </a:xfrm>
            <a:prstGeom prst="rect">
              <a:avLst/>
            </a:prstGeom>
          </p:spPr>
        </p:pic>
        <p:pic>
          <p:nvPicPr>
            <p:cNvPr id="31" name="Picture 30" descr="VonNeumann.pdf"/>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7337489" y="-60384"/>
              <a:ext cx="1104900" cy="2063870"/>
            </a:xfrm>
            <a:prstGeom prst="rect">
              <a:avLst/>
            </a:prstGeom>
          </p:spPr>
        </p:pic>
      </p:grpSp>
      <p:sp>
        <p:nvSpPr>
          <p:cNvPr id="37" name="TextBox 36"/>
          <p:cNvSpPr txBox="1"/>
          <p:nvPr/>
        </p:nvSpPr>
        <p:spPr>
          <a:xfrm>
            <a:off x="2590800" y="-714792"/>
            <a:ext cx="990600" cy="7725192"/>
          </a:xfrm>
          <a:prstGeom prst="rect">
            <a:avLst/>
          </a:prstGeom>
          <a:noFill/>
          <a:ln>
            <a:noFill/>
          </a:ln>
        </p:spPr>
        <p:txBody>
          <a:bodyPr wrap="square" rtlCol="0">
            <a:spAutoFit/>
          </a:bodyPr>
          <a:lstStyle/>
          <a:p>
            <a:r>
              <a:rPr lang="en-US" sz="49600" b="0" dirty="0">
                <a:solidFill>
                  <a:srgbClr val="FF0000"/>
                </a:solidFill>
                <a:latin typeface="Zapf Dingbats"/>
                <a:ea typeface="Zapf Dingbats"/>
                <a:cs typeface="Zapf Dingbats"/>
                <a:sym typeface="Zapf Dingbats"/>
              </a:rPr>
              <a:t>✗</a:t>
            </a:r>
            <a:endParaRPr lang="en-US" sz="49600" b="0" dirty="0">
              <a:solidFill>
                <a:srgbClr val="FF0000"/>
              </a:solidFill>
              <a:latin typeface="Gill Sans"/>
              <a:cs typeface="Gill Sans"/>
            </a:endParaRPr>
          </a:p>
        </p:txBody>
      </p:sp>
    </p:spTree>
    <p:extLst>
      <p:ext uri="{BB962C8B-B14F-4D97-AF65-F5344CB8AC3E}">
        <p14:creationId xmlns:p14="http://schemas.microsoft.com/office/powerpoint/2010/main" val="2795756227"/>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xmlns:p14="http://schemas.microsoft.com/office/powerpoint/2010/mai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PRY_01.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5572" y="0"/>
            <a:ext cx="10289572" cy="6858000"/>
          </a:xfrm>
          <a:prstGeom prst="rect">
            <a:avLst/>
          </a:prstGeom>
        </p:spPr>
      </p:pic>
      <p:sp>
        <p:nvSpPr>
          <p:cNvPr id="3" name="TextBox 4"/>
          <p:cNvSpPr txBox="1">
            <a:spLocks noChangeArrowheads="1"/>
          </p:cNvSpPr>
          <p:nvPr/>
        </p:nvSpPr>
        <p:spPr bwMode="auto">
          <a:xfrm>
            <a:off x="0" y="6611938"/>
            <a:ext cx="1075773" cy="246221"/>
          </a:xfrm>
          <a:prstGeom prst="rect">
            <a:avLst/>
          </a:prstGeom>
          <a:noFill/>
          <a:ln w="9525">
            <a:noFill/>
            <a:miter lim="800000"/>
            <a:headEnd/>
            <a:tailEnd/>
          </a:ln>
        </p:spPr>
        <p:txBody>
          <a:bodyPr wrap="none">
            <a:spAutoFit/>
          </a:bodyPr>
          <a:lstStyle/>
          <a:p>
            <a:r>
              <a:rPr lang="en-US" sz="1000" b="0" dirty="0"/>
              <a:t>Source: Google</a:t>
            </a:r>
          </a:p>
        </p:txBody>
      </p:sp>
      <p:sp>
        <p:nvSpPr>
          <p:cNvPr id="5" name="Title 1"/>
          <p:cNvSpPr txBox="1">
            <a:spLocks/>
          </p:cNvSpPr>
          <p:nvPr/>
        </p:nvSpPr>
        <p:spPr>
          <a:xfrm>
            <a:off x="0" y="2209800"/>
            <a:ext cx="9144000" cy="685800"/>
          </a:xfrm>
          <a:prstGeom prst="rect">
            <a:avLst/>
          </a:prstGeom>
        </p:spPr>
        <p:txBody>
          <a:bodyPr/>
          <a:lstStyle/>
          <a:p>
            <a:pPr lvl="0" algn="ctr">
              <a:defRPr/>
            </a:pPr>
            <a:r>
              <a:rPr lang="en-US" sz="3600" b="0" kern="0">
                <a:latin typeface="Gill Sans"/>
                <a:cs typeface="Gill Sans"/>
              </a:rPr>
              <a:t>The datacenter </a:t>
            </a:r>
            <a:r>
              <a:rPr lang="en-US" sz="3600" b="0" i="1" kern="0">
                <a:latin typeface="Gill Sans"/>
                <a:cs typeface="Gill Sans"/>
              </a:rPr>
              <a:t>is </a:t>
            </a:r>
            <a:r>
              <a:rPr lang="en-US" sz="3600" b="0" kern="0">
                <a:latin typeface="Gill Sans"/>
                <a:cs typeface="Gill Sans"/>
              </a:rPr>
              <a:t>the computer!</a:t>
            </a:r>
            <a:endParaRPr lang="en-US" sz="3600" b="0" kern="0" dirty="0">
              <a:latin typeface="Gill Sans"/>
              <a:cs typeface="Gill Sans"/>
            </a:endParaRPr>
          </a:p>
        </p:txBody>
      </p:sp>
    </p:spTree>
    <p:extLst>
      <p:ext uri="{BB962C8B-B14F-4D97-AF65-F5344CB8AC3E}">
        <p14:creationId xmlns:p14="http://schemas.microsoft.com/office/powerpoint/2010/main" val="67421469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548640"/>
            <a:ext cx="9144000" cy="685800"/>
          </a:xfrm>
          <a:prstGeom prst="rect">
            <a:avLst/>
          </a:prstGeom>
        </p:spPr>
        <p:txBody>
          <a:bodyPr/>
          <a:lstStyle/>
          <a:p>
            <a:pPr lvl="0" algn="ctr">
              <a:defRPr/>
            </a:pPr>
            <a:r>
              <a:rPr lang="en-US" sz="3600" b="0" kern="0" dirty="0">
                <a:solidFill>
                  <a:srgbClr val="000000"/>
                </a:solidFill>
                <a:latin typeface="Gill Sans"/>
                <a:cs typeface="Gill Sans"/>
              </a:rPr>
              <a:t>The datacenter </a:t>
            </a:r>
            <a:r>
              <a:rPr lang="en-US" sz="3600" b="0" i="1" kern="0" dirty="0">
                <a:solidFill>
                  <a:srgbClr val="000000"/>
                </a:solidFill>
                <a:latin typeface="Gill Sans"/>
                <a:cs typeface="Gill Sans"/>
              </a:rPr>
              <a:t>is</a:t>
            </a:r>
            <a:r>
              <a:rPr lang="en-US" sz="3600" b="0" kern="0" dirty="0">
                <a:solidFill>
                  <a:srgbClr val="000000"/>
                </a:solidFill>
                <a:latin typeface="Gill Sans"/>
                <a:cs typeface="Gill Sans"/>
              </a:rPr>
              <a:t> the computer!</a:t>
            </a:r>
          </a:p>
        </p:txBody>
      </p:sp>
      <p:sp>
        <p:nvSpPr>
          <p:cNvPr id="6" name="TextBox 5"/>
          <p:cNvSpPr txBox="1"/>
          <p:nvPr/>
        </p:nvSpPr>
        <p:spPr>
          <a:xfrm>
            <a:off x="0" y="1657290"/>
            <a:ext cx="9144000" cy="461665"/>
          </a:xfrm>
          <a:prstGeom prst="rect">
            <a:avLst/>
          </a:prstGeom>
          <a:noFill/>
        </p:spPr>
        <p:txBody>
          <a:bodyPr wrap="square" rtlCol="0">
            <a:spAutoFit/>
          </a:bodyPr>
          <a:lstStyle/>
          <a:p>
            <a:pPr lvl="0" algn="ctr">
              <a:defRPr/>
            </a:pPr>
            <a:r>
              <a:rPr lang="en-US" sz="2400" b="0" kern="0" dirty="0">
                <a:solidFill>
                  <a:srgbClr val="000000"/>
                </a:solidFill>
                <a:latin typeface="Gill Sans"/>
                <a:cs typeface="Gill Sans"/>
              </a:rPr>
              <a:t>It’s all about the right level of abstraction</a:t>
            </a:r>
          </a:p>
        </p:txBody>
      </p:sp>
      <p:sp>
        <p:nvSpPr>
          <p:cNvPr id="7" name="TextBox 6"/>
          <p:cNvSpPr txBox="1"/>
          <p:nvPr/>
        </p:nvSpPr>
        <p:spPr>
          <a:xfrm>
            <a:off x="0" y="2038290"/>
            <a:ext cx="9144000" cy="707886"/>
          </a:xfrm>
          <a:prstGeom prst="rect">
            <a:avLst/>
          </a:prstGeom>
          <a:noFill/>
        </p:spPr>
        <p:txBody>
          <a:bodyPr wrap="square" rtlCol="0">
            <a:spAutoFit/>
          </a:bodyPr>
          <a:lstStyle/>
          <a:p>
            <a:pPr lvl="0" algn="ctr">
              <a:defRPr/>
            </a:pPr>
            <a:r>
              <a:rPr lang="en-US" sz="2000" b="0" kern="0" dirty="0">
                <a:solidFill>
                  <a:srgbClr val="0070C0"/>
                </a:solidFill>
                <a:latin typeface="Gill Sans"/>
                <a:cs typeface="Gill Sans"/>
              </a:rPr>
              <a:t>Moving beyond the von Neumann architecture</a:t>
            </a:r>
          </a:p>
          <a:p>
            <a:pPr lvl="0" algn="ctr">
              <a:defRPr/>
            </a:pPr>
            <a:r>
              <a:rPr lang="en-US" sz="2000" b="0" kern="0" dirty="0">
                <a:solidFill>
                  <a:srgbClr val="0070C0"/>
                </a:solidFill>
                <a:latin typeface="Gill Sans"/>
                <a:cs typeface="Gill Sans"/>
              </a:rPr>
              <a:t>What’s the “instruction set” of the datacenter computer?</a:t>
            </a:r>
          </a:p>
        </p:txBody>
      </p:sp>
      <p:sp>
        <p:nvSpPr>
          <p:cNvPr id="11" name="TextBox 10"/>
          <p:cNvSpPr txBox="1"/>
          <p:nvPr/>
        </p:nvSpPr>
        <p:spPr>
          <a:xfrm>
            <a:off x="0" y="3048000"/>
            <a:ext cx="9144000" cy="461665"/>
          </a:xfrm>
          <a:prstGeom prst="rect">
            <a:avLst/>
          </a:prstGeom>
          <a:noFill/>
        </p:spPr>
        <p:txBody>
          <a:bodyPr wrap="square" rtlCol="0">
            <a:spAutoFit/>
          </a:bodyPr>
          <a:lstStyle/>
          <a:p>
            <a:pPr lvl="0" algn="ctr">
              <a:defRPr/>
            </a:pPr>
            <a:r>
              <a:rPr lang="en-US" sz="2400" b="0" kern="0" dirty="0">
                <a:solidFill>
                  <a:srgbClr val="000000"/>
                </a:solidFill>
                <a:latin typeface="Gill Sans"/>
                <a:cs typeface="Gill Sans"/>
              </a:rPr>
              <a:t>Hide system-level details from the developers</a:t>
            </a:r>
          </a:p>
        </p:txBody>
      </p:sp>
      <p:sp>
        <p:nvSpPr>
          <p:cNvPr id="12" name="TextBox 11"/>
          <p:cNvSpPr txBox="1"/>
          <p:nvPr/>
        </p:nvSpPr>
        <p:spPr>
          <a:xfrm>
            <a:off x="0" y="3429000"/>
            <a:ext cx="9144000" cy="707886"/>
          </a:xfrm>
          <a:prstGeom prst="rect">
            <a:avLst/>
          </a:prstGeom>
          <a:noFill/>
        </p:spPr>
        <p:txBody>
          <a:bodyPr wrap="square" rtlCol="0">
            <a:spAutoFit/>
          </a:bodyPr>
          <a:lstStyle/>
          <a:p>
            <a:pPr lvl="0" algn="ctr">
              <a:defRPr/>
            </a:pPr>
            <a:r>
              <a:rPr lang="en-US" sz="2000" b="0" kern="0" dirty="0">
                <a:solidFill>
                  <a:srgbClr val="0070C0"/>
                </a:solidFill>
                <a:latin typeface="Gill Sans"/>
                <a:cs typeface="Gill Sans"/>
              </a:rPr>
              <a:t>No more race conditions, lock contention, etc.</a:t>
            </a:r>
          </a:p>
          <a:p>
            <a:pPr lvl="0" algn="ctr">
              <a:defRPr/>
            </a:pPr>
            <a:r>
              <a:rPr lang="en-US" sz="2000" b="0" kern="0" dirty="0">
                <a:solidFill>
                  <a:srgbClr val="0070C0"/>
                </a:solidFill>
                <a:latin typeface="Gill Sans"/>
                <a:cs typeface="Gill Sans"/>
              </a:rPr>
              <a:t>No need to explicitly worry about reliability, fault tolerance, etc.</a:t>
            </a:r>
          </a:p>
        </p:txBody>
      </p:sp>
      <p:sp>
        <p:nvSpPr>
          <p:cNvPr id="13" name="TextBox 12"/>
          <p:cNvSpPr txBox="1"/>
          <p:nvPr/>
        </p:nvSpPr>
        <p:spPr>
          <a:xfrm>
            <a:off x="0" y="4400490"/>
            <a:ext cx="9144000" cy="461665"/>
          </a:xfrm>
          <a:prstGeom prst="rect">
            <a:avLst/>
          </a:prstGeom>
          <a:noFill/>
        </p:spPr>
        <p:txBody>
          <a:bodyPr wrap="square" rtlCol="0">
            <a:spAutoFit/>
          </a:bodyPr>
          <a:lstStyle/>
          <a:p>
            <a:pPr lvl="0" algn="ctr">
              <a:defRPr/>
            </a:pPr>
            <a:r>
              <a:rPr lang="en-US" sz="2400" b="0" kern="0" dirty="0">
                <a:solidFill>
                  <a:srgbClr val="000000"/>
                </a:solidFill>
                <a:latin typeface="Gill Sans"/>
                <a:cs typeface="Gill Sans"/>
              </a:rPr>
              <a:t>Separating the </a:t>
            </a:r>
            <a:r>
              <a:rPr lang="en-US" sz="2400" b="0" i="1" kern="0" dirty="0">
                <a:solidFill>
                  <a:srgbClr val="000000"/>
                </a:solidFill>
                <a:latin typeface="Gill Sans"/>
                <a:cs typeface="Gill Sans"/>
              </a:rPr>
              <a:t>what</a:t>
            </a:r>
            <a:r>
              <a:rPr lang="en-US" sz="2400" b="0" kern="0" dirty="0">
                <a:solidFill>
                  <a:srgbClr val="000000"/>
                </a:solidFill>
                <a:latin typeface="Gill Sans"/>
                <a:cs typeface="Gill Sans"/>
              </a:rPr>
              <a:t> from the </a:t>
            </a:r>
            <a:r>
              <a:rPr lang="en-US" sz="2400" b="0" i="1" kern="0" dirty="0">
                <a:solidFill>
                  <a:srgbClr val="000000"/>
                </a:solidFill>
                <a:latin typeface="Gill Sans"/>
                <a:cs typeface="Gill Sans"/>
              </a:rPr>
              <a:t>how</a:t>
            </a:r>
          </a:p>
        </p:txBody>
      </p:sp>
      <p:sp>
        <p:nvSpPr>
          <p:cNvPr id="14" name="TextBox 13"/>
          <p:cNvSpPr txBox="1"/>
          <p:nvPr/>
        </p:nvSpPr>
        <p:spPr>
          <a:xfrm>
            <a:off x="0" y="4781490"/>
            <a:ext cx="9144000" cy="707886"/>
          </a:xfrm>
          <a:prstGeom prst="rect">
            <a:avLst/>
          </a:prstGeom>
          <a:noFill/>
        </p:spPr>
        <p:txBody>
          <a:bodyPr wrap="square" rtlCol="0">
            <a:spAutoFit/>
          </a:bodyPr>
          <a:lstStyle/>
          <a:p>
            <a:pPr lvl="0" algn="ctr">
              <a:defRPr/>
            </a:pPr>
            <a:r>
              <a:rPr lang="en-US" sz="2000" b="0" kern="0" dirty="0">
                <a:solidFill>
                  <a:srgbClr val="0070C0"/>
                </a:solidFill>
                <a:latin typeface="Gill Sans"/>
                <a:cs typeface="Gill Sans"/>
              </a:rPr>
              <a:t>Developer specifies the computation that needs to be performed</a:t>
            </a:r>
          </a:p>
          <a:p>
            <a:pPr lvl="0" algn="ctr">
              <a:defRPr/>
            </a:pPr>
            <a:r>
              <a:rPr lang="en-US" sz="2000" b="0" kern="0" dirty="0">
                <a:solidFill>
                  <a:srgbClr val="0070C0"/>
                </a:solidFill>
                <a:latin typeface="Gill Sans"/>
                <a:cs typeface="Gill Sans"/>
              </a:rPr>
              <a:t>Execution framework (“runtime”) handles actual execution</a:t>
            </a:r>
          </a:p>
        </p:txBody>
      </p:sp>
      <p:sp>
        <p:nvSpPr>
          <p:cNvPr id="15" name="TextBox 14"/>
          <p:cNvSpPr txBox="1"/>
          <p:nvPr/>
        </p:nvSpPr>
        <p:spPr>
          <a:xfrm>
            <a:off x="0" y="6112847"/>
            <a:ext cx="9144000" cy="461665"/>
          </a:xfrm>
          <a:prstGeom prst="rect">
            <a:avLst/>
          </a:prstGeom>
          <a:noFill/>
        </p:spPr>
        <p:txBody>
          <a:bodyPr wrap="square" rtlCol="0">
            <a:spAutoFit/>
          </a:bodyPr>
          <a:lstStyle/>
          <a:p>
            <a:pPr algn="ctr"/>
            <a:r>
              <a:rPr lang="en-US" sz="2400" b="0" dirty="0">
                <a:solidFill>
                  <a:srgbClr val="FF0000"/>
                </a:solidFill>
                <a:latin typeface="Gill Sans"/>
                <a:cs typeface="Gill Sans"/>
              </a:rPr>
              <a:t>MapReduce is the first instantiation of this idea… but not the last!</a:t>
            </a:r>
          </a:p>
        </p:txBody>
      </p:sp>
    </p:spTree>
    <p:extLst>
      <p:ext uri="{BB962C8B-B14F-4D97-AF65-F5344CB8AC3E}">
        <p14:creationId xmlns:p14="http://schemas.microsoft.com/office/powerpoint/2010/main" val="6844341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11" grpId="0"/>
      <p:bldP spid="12" grpId="0"/>
      <p:bldP spid="13" grpId="0"/>
      <p:bldP spid="14" grpId="0"/>
      <p:bldP spid="15"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hitennoj_honbo_garden06s3200.jpg"/>
          <p:cNvPicPr>
            <a:picLocks noChangeAspect="1"/>
          </p:cNvPicPr>
          <p:nvPr/>
        </p:nvPicPr>
        <p:blipFill>
          <a:blip r:embed="rId2" cstate="print"/>
          <a:stretch>
            <a:fillRect/>
          </a:stretch>
        </p:blipFill>
        <p:spPr>
          <a:xfrm>
            <a:off x="-550688" y="0"/>
            <a:ext cx="10245376" cy="6857999"/>
          </a:xfrm>
          <a:prstGeom prst="rect">
            <a:avLst/>
          </a:prstGeom>
        </p:spPr>
      </p:pic>
      <p:sp>
        <p:nvSpPr>
          <p:cNvPr id="5" name="TextBox 3"/>
          <p:cNvSpPr txBox="1">
            <a:spLocks noChangeArrowheads="1"/>
          </p:cNvSpPr>
          <p:nvPr/>
        </p:nvSpPr>
        <p:spPr bwMode="auto">
          <a:xfrm>
            <a:off x="0" y="6611938"/>
            <a:ext cx="2743200" cy="246221"/>
          </a:xfrm>
          <a:prstGeom prst="rect">
            <a:avLst/>
          </a:prstGeom>
          <a:noFill/>
          <a:ln w="9525">
            <a:noFill/>
            <a:miter lim="800000"/>
            <a:headEnd/>
            <a:tailEnd/>
          </a:ln>
        </p:spPr>
        <p:txBody>
          <a:bodyPr wrap="square">
            <a:spAutoFit/>
          </a:bodyPr>
          <a:lstStyle/>
          <a:p>
            <a:r>
              <a:rPr lang="en-US" sz="1000" b="0" dirty="0">
                <a:solidFill>
                  <a:srgbClr val="FFFFFF"/>
                </a:solidFill>
              </a:rPr>
              <a:t>Source: Wikipedia (Japanese rock garden)</a:t>
            </a:r>
          </a:p>
        </p:txBody>
      </p:sp>
      <p:sp>
        <p:nvSpPr>
          <p:cNvPr id="6" name="Title 3"/>
          <p:cNvSpPr txBox="1">
            <a:spLocks/>
          </p:cNvSpPr>
          <p:nvPr/>
        </p:nvSpPr>
        <p:spPr>
          <a:xfrm>
            <a:off x="0" y="2476500"/>
            <a:ext cx="9144000" cy="1028700"/>
          </a:xfrm>
          <a:prstGeom prst="rect">
            <a:avLst/>
          </a:prstGeom>
        </p:spPr>
        <p:txBody>
          <a:bodyPr/>
          <a:lstStyle>
            <a:lvl1pPr algn="l" rtl="0" eaLnBrk="0" fontAlgn="base" hangingPunct="0">
              <a:spcBef>
                <a:spcPct val="0"/>
              </a:spcBef>
              <a:spcAft>
                <a:spcPct val="0"/>
              </a:spcAft>
              <a:defRPr sz="3200" b="1" baseline="0">
                <a:solidFill>
                  <a:schemeClr val="bg1"/>
                </a:solidFill>
                <a:latin typeface="Gill Sans"/>
                <a:ea typeface="+mj-ea"/>
                <a:cs typeface="Gill Sans"/>
              </a:defRPr>
            </a:lvl1pPr>
            <a:lvl2pPr algn="l" rtl="0" eaLnBrk="0" fontAlgn="base" hangingPunct="0">
              <a:spcBef>
                <a:spcPct val="0"/>
              </a:spcBef>
              <a:spcAft>
                <a:spcPct val="0"/>
              </a:spcAft>
              <a:defRPr sz="3200">
                <a:solidFill>
                  <a:schemeClr val="tx1"/>
                </a:solidFill>
                <a:latin typeface="Arial Black" pitchFamily="34" charset="0"/>
              </a:defRPr>
            </a:lvl2pPr>
            <a:lvl3pPr algn="l" rtl="0" eaLnBrk="0" fontAlgn="base" hangingPunct="0">
              <a:spcBef>
                <a:spcPct val="0"/>
              </a:spcBef>
              <a:spcAft>
                <a:spcPct val="0"/>
              </a:spcAft>
              <a:defRPr sz="3200">
                <a:solidFill>
                  <a:schemeClr val="tx1"/>
                </a:solidFill>
                <a:latin typeface="Arial Black" pitchFamily="34" charset="0"/>
              </a:defRPr>
            </a:lvl3pPr>
            <a:lvl4pPr algn="l" rtl="0" eaLnBrk="0" fontAlgn="base" hangingPunct="0">
              <a:spcBef>
                <a:spcPct val="0"/>
              </a:spcBef>
              <a:spcAft>
                <a:spcPct val="0"/>
              </a:spcAft>
              <a:defRPr sz="3200">
                <a:solidFill>
                  <a:schemeClr val="tx1"/>
                </a:solidFill>
                <a:latin typeface="Arial Black" pitchFamily="34" charset="0"/>
              </a:defRPr>
            </a:lvl4pPr>
            <a:lvl5pPr algn="l" rtl="0" eaLnBrk="0" fontAlgn="base" hangingPunct="0">
              <a:spcBef>
                <a:spcPct val="0"/>
              </a:spcBef>
              <a:spcAft>
                <a:spcPct val="0"/>
              </a:spcAft>
              <a:defRPr sz="3200">
                <a:solidFill>
                  <a:schemeClr val="tx1"/>
                </a:solidFill>
                <a:latin typeface="Arial Black" pitchFamily="34" charset="0"/>
              </a:defRPr>
            </a:lvl5pPr>
            <a:lvl6pPr marL="457130" algn="l" rtl="0" fontAlgn="base">
              <a:spcBef>
                <a:spcPct val="0"/>
              </a:spcBef>
              <a:spcAft>
                <a:spcPct val="0"/>
              </a:spcAft>
              <a:defRPr sz="3200">
                <a:solidFill>
                  <a:srgbClr val="663300"/>
                </a:solidFill>
                <a:latin typeface="Arial Black" pitchFamily="34" charset="0"/>
              </a:defRPr>
            </a:lvl6pPr>
            <a:lvl7pPr marL="914259" algn="l" rtl="0" fontAlgn="base">
              <a:spcBef>
                <a:spcPct val="0"/>
              </a:spcBef>
              <a:spcAft>
                <a:spcPct val="0"/>
              </a:spcAft>
              <a:defRPr sz="3200">
                <a:solidFill>
                  <a:srgbClr val="663300"/>
                </a:solidFill>
                <a:latin typeface="Arial Black" pitchFamily="34" charset="0"/>
              </a:defRPr>
            </a:lvl7pPr>
            <a:lvl8pPr marL="1371390" algn="l" rtl="0" fontAlgn="base">
              <a:spcBef>
                <a:spcPct val="0"/>
              </a:spcBef>
              <a:spcAft>
                <a:spcPct val="0"/>
              </a:spcAft>
              <a:defRPr sz="3200">
                <a:solidFill>
                  <a:srgbClr val="663300"/>
                </a:solidFill>
                <a:latin typeface="Arial Black" pitchFamily="34" charset="0"/>
              </a:defRPr>
            </a:lvl8pPr>
            <a:lvl9pPr marL="1828519" algn="l" rtl="0" fontAlgn="base">
              <a:spcBef>
                <a:spcPct val="0"/>
              </a:spcBef>
              <a:spcAft>
                <a:spcPct val="0"/>
              </a:spcAft>
              <a:defRPr sz="3200">
                <a:solidFill>
                  <a:srgbClr val="663300"/>
                </a:solidFill>
                <a:latin typeface="Arial Black" pitchFamily="34" charset="0"/>
              </a:defRPr>
            </a:lvl9pPr>
          </a:lstStyle>
          <a:p>
            <a:pPr algn="ctr"/>
            <a:r>
              <a:rPr lang="en-US" sz="7200" b="0" dirty="0">
                <a:solidFill>
                  <a:schemeClr val="tx1"/>
                </a:solidFill>
              </a:rPr>
              <a:t>Questions?</a:t>
            </a:r>
          </a:p>
        </p:txBody>
      </p:sp>
    </p:spTree>
    <p:extLst>
      <p:ext uri="{BB962C8B-B14F-4D97-AF65-F5344CB8AC3E}">
        <p14:creationId xmlns:p14="http://schemas.microsoft.com/office/powerpoint/2010/main" val="329617166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organiz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45237"/>
            <a:ext cx="9144000" cy="9161895"/>
          </a:xfrm>
          <a:prstGeom prst="rect">
            <a:avLst/>
          </a:prstGeom>
        </p:spPr>
      </p:pic>
      <p:sp>
        <p:nvSpPr>
          <p:cNvPr id="6" name="TextBox 3"/>
          <p:cNvSpPr txBox="1">
            <a:spLocks noChangeArrowheads="1"/>
          </p:cNvSpPr>
          <p:nvPr/>
        </p:nvSpPr>
        <p:spPr bwMode="auto">
          <a:xfrm>
            <a:off x="0" y="6611938"/>
            <a:ext cx="4953000" cy="246221"/>
          </a:xfrm>
          <a:prstGeom prst="rect">
            <a:avLst/>
          </a:prstGeom>
          <a:noFill/>
          <a:ln w="9525">
            <a:noFill/>
            <a:miter lim="800000"/>
            <a:headEnd/>
            <a:tailEnd/>
          </a:ln>
        </p:spPr>
        <p:txBody>
          <a:bodyPr wrap="square">
            <a:spAutoFit/>
          </a:bodyPr>
          <a:lstStyle/>
          <a:p>
            <a:r>
              <a:rPr lang="en-US" sz="1000" b="0" dirty="0">
                <a:solidFill>
                  <a:srgbClr val="000000"/>
                </a:solidFill>
              </a:rPr>
              <a:t>Source: http://</a:t>
            </a:r>
            <a:r>
              <a:rPr lang="en-US" sz="1000" b="0" dirty="0" err="1">
                <a:solidFill>
                  <a:srgbClr val="000000"/>
                </a:solidFill>
              </a:rPr>
              <a:t>www.flickr.com</a:t>
            </a:r>
            <a:r>
              <a:rPr lang="en-US" sz="1000" b="0" dirty="0">
                <a:solidFill>
                  <a:srgbClr val="000000"/>
                </a:solidFill>
              </a:rPr>
              <a:t>/photos/</a:t>
            </a:r>
            <a:r>
              <a:rPr lang="en-US" sz="1000" b="0" dirty="0" err="1">
                <a:solidFill>
                  <a:srgbClr val="000000"/>
                </a:solidFill>
              </a:rPr>
              <a:t>artmind_etcetera</a:t>
            </a:r>
            <a:r>
              <a:rPr lang="en-US" sz="1000" b="0" dirty="0">
                <a:solidFill>
                  <a:srgbClr val="000000"/>
                </a:solidFill>
              </a:rPr>
              <a:t>/6336693594/</a:t>
            </a:r>
          </a:p>
        </p:txBody>
      </p:sp>
      <p:sp>
        <p:nvSpPr>
          <p:cNvPr id="7" name="Title 1"/>
          <p:cNvSpPr txBox="1">
            <a:spLocks/>
          </p:cNvSpPr>
          <p:nvPr/>
        </p:nvSpPr>
        <p:spPr>
          <a:xfrm>
            <a:off x="0" y="914400"/>
            <a:ext cx="9144000" cy="685800"/>
          </a:xfrm>
          <a:prstGeom prst="rect">
            <a:avLst/>
          </a:prstGeom>
        </p:spPr>
        <p:txBody>
          <a:bodyPr/>
          <a:lstStyle/>
          <a:p>
            <a:pPr lvl="0" algn="ctr">
              <a:defRPr/>
            </a:pPr>
            <a:r>
              <a:rPr lang="en-US" sz="3600" b="0" kern="0" dirty="0">
                <a:solidFill>
                  <a:srgbClr val="000000"/>
                </a:solidFill>
                <a:latin typeface="Gill Sans"/>
                <a:cs typeface="Gill Sans"/>
              </a:rPr>
              <a:t>Course Administrivia</a:t>
            </a:r>
          </a:p>
        </p:txBody>
      </p:sp>
    </p:spTree>
    <p:extLst>
      <p:ext uri="{BB962C8B-B14F-4D97-AF65-F5344CB8AC3E}">
        <p14:creationId xmlns:p14="http://schemas.microsoft.com/office/powerpoint/2010/main" val="295010808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548640"/>
            <a:ext cx="9144000" cy="685800"/>
          </a:xfrm>
          <a:prstGeom prst="rect">
            <a:avLst/>
          </a:prstGeom>
        </p:spPr>
        <p:txBody>
          <a:bodyPr/>
          <a:lstStyle/>
          <a:p>
            <a:pPr lvl="0" algn="ctr">
              <a:defRPr/>
            </a:pPr>
            <a:r>
              <a:rPr lang="en-US" sz="3600" b="0" kern="0" dirty="0">
                <a:solidFill>
                  <a:srgbClr val="000000"/>
                </a:solidFill>
                <a:latin typeface="Gill Sans"/>
                <a:cs typeface="Gill Sans"/>
              </a:rPr>
              <a:t>Four in One!</a:t>
            </a:r>
          </a:p>
        </p:txBody>
      </p:sp>
      <p:sp>
        <p:nvSpPr>
          <p:cNvPr id="9" name="TextBox 8"/>
          <p:cNvSpPr txBox="1"/>
          <p:nvPr/>
        </p:nvSpPr>
        <p:spPr>
          <a:xfrm>
            <a:off x="0" y="1752600"/>
            <a:ext cx="9144000" cy="461665"/>
          </a:xfrm>
          <a:prstGeom prst="rect">
            <a:avLst/>
          </a:prstGeom>
          <a:noFill/>
        </p:spPr>
        <p:txBody>
          <a:bodyPr wrap="square" rtlCol="0">
            <a:spAutoFit/>
          </a:bodyPr>
          <a:lstStyle/>
          <a:p>
            <a:pPr lvl="0" algn="ctr">
              <a:defRPr/>
            </a:pPr>
            <a:r>
              <a:rPr lang="en-US" sz="2400" b="0" kern="0" dirty="0">
                <a:solidFill>
                  <a:srgbClr val="000000"/>
                </a:solidFill>
                <a:latin typeface="Gill Sans"/>
                <a:cs typeface="Gill Sans"/>
              </a:rPr>
              <a:t>CS 451/651 431/631 all meet together</a:t>
            </a:r>
          </a:p>
        </p:txBody>
      </p:sp>
      <p:sp>
        <p:nvSpPr>
          <p:cNvPr id="10" name="TextBox 9"/>
          <p:cNvSpPr txBox="1"/>
          <p:nvPr/>
        </p:nvSpPr>
        <p:spPr>
          <a:xfrm>
            <a:off x="2133600" y="2181761"/>
            <a:ext cx="5029200" cy="1323439"/>
          </a:xfrm>
          <a:prstGeom prst="rect">
            <a:avLst/>
          </a:prstGeom>
          <a:noFill/>
        </p:spPr>
        <p:txBody>
          <a:bodyPr wrap="square" rtlCol="0">
            <a:spAutoFit/>
          </a:bodyPr>
          <a:lstStyle/>
          <a:p>
            <a:pPr lvl="0">
              <a:defRPr/>
            </a:pPr>
            <a:r>
              <a:rPr lang="en-US" sz="2000" b="0" kern="0" dirty="0">
                <a:solidFill>
                  <a:srgbClr val="0070C0"/>
                </a:solidFill>
                <a:latin typeface="Gill Sans"/>
                <a:cs typeface="Gill Sans"/>
              </a:rPr>
              <a:t>CS 451: version for CS </a:t>
            </a:r>
            <a:r>
              <a:rPr lang="en-US" sz="2000" b="0" kern="0" dirty="0" err="1">
                <a:solidFill>
                  <a:srgbClr val="0070C0"/>
                </a:solidFill>
                <a:latin typeface="Gill Sans"/>
                <a:cs typeface="Gill Sans"/>
              </a:rPr>
              <a:t>ugrads</a:t>
            </a:r>
            <a:r>
              <a:rPr lang="en-US" sz="2000" b="0" kern="0" dirty="0">
                <a:solidFill>
                  <a:srgbClr val="0070C0"/>
                </a:solidFill>
                <a:latin typeface="Gill Sans"/>
                <a:cs typeface="Gill Sans"/>
              </a:rPr>
              <a:t> (most students)</a:t>
            </a:r>
          </a:p>
          <a:p>
            <a:pPr lvl="0">
              <a:defRPr/>
            </a:pPr>
            <a:r>
              <a:rPr lang="en-US" sz="2000" b="0" kern="0" dirty="0">
                <a:solidFill>
                  <a:srgbClr val="0070C0"/>
                </a:solidFill>
                <a:latin typeface="Gill Sans"/>
                <a:cs typeface="Gill Sans"/>
              </a:rPr>
              <a:t>CS 651: version for CS grads</a:t>
            </a:r>
          </a:p>
          <a:p>
            <a:pPr lvl="0">
              <a:defRPr/>
            </a:pPr>
            <a:r>
              <a:rPr lang="en-US" sz="2000" b="0" kern="0" dirty="0">
                <a:solidFill>
                  <a:srgbClr val="0070C0"/>
                </a:solidFill>
                <a:latin typeface="Gill Sans"/>
                <a:cs typeface="Gill Sans"/>
              </a:rPr>
              <a:t>CS 431: version for non-CS </a:t>
            </a:r>
            <a:r>
              <a:rPr lang="en-US" sz="2000" b="0" kern="0" dirty="0" err="1">
                <a:solidFill>
                  <a:srgbClr val="0070C0"/>
                </a:solidFill>
                <a:latin typeface="Gill Sans"/>
                <a:cs typeface="Gill Sans"/>
              </a:rPr>
              <a:t>ugrads</a:t>
            </a:r>
            <a:endParaRPr lang="en-US" sz="2000" b="0" kern="0" dirty="0">
              <a:solidFill>
                <a:srgbClr val="0070C0"/>
              </a:solidFill>
              <a:latin typeface="Gill Sans"/>
              <a:cs typeface="Gill Sans"/>
            </a:endParaRPr>
          </a:p>
          <a:p>
            <a:pPr lvl="0">
              <a:defRPr/>
            </a:pPr>
            <a:r>
              <a:rPr lang="en-US" sz="2000" b="0" kern="0" dirty="0">
                <a:solidFill>
                  <a:srgbClr val="0070C0"/>
                </a:solidFill>
                <a:latin typeface="Gill Sans"/>
                <a:cs typeface="Gill Sans"/>
              </a:rPr>
              <a:t>CS 631: version for non-CS grads</a:t>
            </a:r>
          </a:p>
        </p:txBody>
      </p:sp>
      <p:sp>
        <p:nvSpPr>
          <p:cNvPr id="3" name="Rectangle 2">
            <a:extLst>
              <a:ext uri="{FF2B5EF4-FFF2-40B4-BE49-F238E27FC236}">
                <a16:creationId xmlns:a16="http://schemas.microsoft.com/office/drawing/2014/main" id="{5F31BE46-53EF-476C-A97B-BD6256123D10}"/>
              </a:ext>
            </a:extLst>
          </p:cNvPr>
          <p:cNvSpPr/>
          <p:nvPr/>
        </p:nvSpPr>
        <p:spPr>
          <a:xfrm>
            <a:off x="2438400" y="-457200"/>
            <a:ext cx="3642875" cy="6447919"/>
          </a:xfrm>
          <a:prstGeom prst="rect">
            <a:avLst/>
          </a:prstGeom>
        </p:spPr>
        <p:txBody>
          <a:bodyPr wrap="square">
            <a:spAutoFit/>
          </a:bodyPr>
          <a:lstStyle/>
          <a:p>
            <a:r>
              <a:rPr lang="en-US" sz="41300" b="0" dirty="0">
                <a:solidFill>
                  <a:srgbClr val="FF0000"/>
                </a:solidFill>
                <a:latin typeface="Zapf Dingbats"/>
                <a:ea typeface="Zapf Dingbats"/>
                <a:cs typeface="Zapf Dingbats"/>
                <a:sym typeface="Zapf Dingbats"/>
              </a:rPr>
              <a:t>✗</a:t>
            </a:r>
            <a:endParaRPr lang="en-CA" sz="4400" dirty="0"/>
          </a:p>
        </p:txBody>
      </p:sp>
    </p:spTree>
    <p:extLst>
      <p:ext uri="{BB962C8B-B14F-4D97-AF65-F5344CB8AC3E}">
        <p14:creationId xmlns:p14="http://schemas.microsoft.com/office/powerpoint/2010/main" val="43796361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548640"/>
            <a:ext cx="9144000" cy="685800"/>
          </a:xfrm>
          <a:prstGeom prst="rect">
            <a:avLst/>
          </a:prstGeom>
        </p:spPr>
        <p:txBody>
          <a:bodyPr/>
          <a:lstStyle/>
          <a:p>
            <a:pPr lvl="0" algn="ctr">
              <a:defRPr/>
            </a:pPr>
            <a:r>
              <a:rPr lang="en-US" sz="3600" b="0" kern="0" dirty="0">
                <a:solidFill>
                  <a:srgbClr val="000000"/>
                </a:solidFill>
                <a:latin typeface="Gill Sans"/>
                <a:cs typeface="Gill Sans"/>
              </a:rPr>
              <a:t>Two in One!</a:t>
            </a:r>
          </a:p>
        </p:txBody>
      </p:sp>
      <p:sp>
        <p:nvSpPr>
          <p:cNvPr id="6" name="TextBox 5"/>
          <p:cNvSpPr txBox="1"/>
          <p:nvPr/>
        </p:nvSpPr>
        <p:spPr>
          <a:xfrm>
            <a:off x="0" y="4114800"/>
            <a:ext cx="9144000" cy="461665"/>
          </a:xfrm>
          <a:prstGeom prst="rect">
            <a:avLst/>
          </a:prstGeom>
          <a:noFill/>
        </p:spPr>
        <p:txBody>
          <a:bodyPr wrap="square" rtlCol="0">
            <a:spAutoFit/>
          </a:bodyPr>
          <a:lstStyle/>
          <a:p>
            <a:pPr lvl="0" algn="ctr">
              <a:defRPr/>
            </a:pPr>
            <a:r>
              <a:rPr lang="en-US" sz="2400" b="0" kern="0" dirty="0">
                <a:solidFill>
                  <a:srgbClr val="000000"/>
                </a:solidFill>
                <a:latin typeface="Gill Sans"/>
                <a:cs typeface="Gill Sans"/>
              </a:rPr>
              <a:t>Course instructors</a:t>
            </a:r>
          </a:p>
        </p:txBody>
      </p:sp>
      <p:sp>
        <p:nvSpPr>
          <p:cNvPr id="7" name="TextBox 6"/>
          <p:cNvSpPr txBox="1"/>
          <p:nvPr/>
        </p:nvSpPr>
        <p:spPr>
          <a:xfrm>
            <a:off x="0" y="4572000"/>
            <a:ext cx="9144000" cy="707886"/>
          </a:xfrm>
          <a:prstGeom prst="rect">
            <a:avLst/>
          </a:prstGeom>
          <a:noFill/>
        </p:spPr>
        <p:txBody>
          <a:bodyPr wrap="square" rtlCol="0">
            <a:spAutoFit/>
          </a:bodyPr>
          <a:lstStyle/>
          <a:p>
            <a:pPr lvl="0" algn="ctr">
              <a:defRPr/>
            </a:pPr>
            <a:r>
              <a:rPr lang="en-US" sz="2000" b="0" kern="0" dirty="0">
                <a:solidFill>
                  <a:srgbClr val="0070C0"/>
                </a:solidFill>
                <a:latin typeface="Gill Sans"/>
                <a:cs typeface="Gill Sans"/>
              </a:rPr>
              <a:t>Ali Abedi: The guy talking right now </a:t>
            </a:r>
          </a:p>
          <a:p>
            <a:pPr algn="ctr">
              <a:defRPr/>
            </a:pPr>
            <a:r>
              <a:rPr lang="en-US" sz="2000" b="0" kern="0" dirty="0">
                <a:solidFill>
                  <a:srgbClr val="0070C0"/>
                </a:solidFill>
                <a:latin typeface="Gill Sans"/>
                <a:cs typeface="Gill Sans"/>
              </a:rPr>
              <a:t>TAs: Ryan Clancy, </a:t>
            </a:r>
            <a:r>
              <a:rPr lang="pl-PL" sz="2000" b="0" kern="0" dirty="0">
                <a:solidFill>
                  <a:srgbClr val="0070C0"/>
                </a:solidFill>
                <a:latin typeface="Gill Sans"/>
                <a:cs typeface="Gill Sans"/>
              </a:rPr>
              <a:t>Zheng</a:t>
            </a:r>
            <a:r>
              <a:rPr lang="en-CA" sz="2000" b="0" kern="0" dirty="0">
                <a:solidFill>
                  <a:srgbClr val="0070C0"/>
                </a:solidFill>
                <a:latin typeface="Gill Sans"/>
                <a:cs typeface="Gill Sans"/>
              </a:rPr>
              <a:t> Ma,</a:t>
            </a:r>
            <a:r>
              <a:rPr lang="pl-PL" sz="2000" b="0" kern="0" dirty="0">
                <a:solidFill>
                  <a:srgbClr val="0070C0"/>
                </a:solidFill>
                <a:latin typeface="Gill Sans"/>
                <a:cs typeface="Gill Sans"/>
              </a:rPr>
              <a:t> Yuqing</a:t>
            </a:r>
            <a:r>
              <a:rPr lang="en-CA" sz="2000" b="0" kern="0" dirty="0">
                <a:solidFill>
                  <a:srgbClr val="0070C0"/>
                </a:solidFill>
                <a:latin typeface="Gill Sans"/>
                <a:cs typeface="Gill Sans"/>
              </a:rPr>
              <a:t> </a:t>
            </a:r>
            <a:r>
              <a:rPr lang="en-CA" sz="2000" b="0" kern="0" dirty="0" err="1">
                <a:solidFill>
                  <a:srgbClr val="0070C0"/>
                </a:solidFill>
                <a:latin typeface="Gill Sans"/>
                <a:cs typeface="Gill Sans"/>
              </a:rPr>
              <a:t>Xie</a:t>
            </a:r>
            <a:r>
              <a:rPr lang="en-CA" sz="2000" b="0" kern="0" dirty="0">
                <a:solidFill>
                  <a:srgbClr val="0070C0"/>
                </a:solidFill>
                <a:latin typeface="Gill Sans"/>
                <a:cs typeface="Gill Sans"/>
              </a:rPr>
              <a:t>, Wei Tu, Abdul Naik </a:t>
            </a:r>
            <a:r>
              <a:rPr lang="pl-PL" sz="2000" b="0" kern="0" dirty="0">
                <a:solidFill>
                  <a:srgbClr val="0070C0"/>
                </a:solidFill>
                <a:latin typeface="Gill Sans"/>
                <a:cs typeface="Gill Sans"/>
              </a:rPr>
              <a:t> </a:t>
            </a:r>
            <a:endParaRPr lang="en-US" sz="2000" b="0" kern="0" dirty="0">
              <a:solidFill>
                <a:srgbClr val="0070C0"/>
              </a:solidFill>
              <a:latin typeface="Gill Sans"/>
              <a:cs typeface="Gill Sans"/>
            </a:endParaRPr>
          </a:p>
        </p:txBody>
      </p:sp>
      <p:sp>
        <p:nvSpPr>
          <p:cNvPr id="10" name="TextBox 9"/>
          <p:cNvSpPr txBox="1"/>
          <p:nvPr/>
        </p:nvSpPr>
        <p:spPr>
          <a:xfrm>
            <a:off x="2209800" y="1551235"/>
            <a:ext cx="5029200" cy="2246769"/>
          </a:xfrm>
          <a:prstGeom prst="rect">
            <a:avLst/>
          </a:prstGeom>
          <a:noFill/>
        </p:spPr>
        <p:txBody>
          <a:bodyPr wrap="square" rtlCol="0">
            <a:spAutoFit/>
          </a:bodyPr>
          <a:lstStyle/>
          <a:p>
            <a:pPr>
              <a:defRPr/>
            </a:pPr>
            <a:r>
              <a:rPr lang="en-US" sz="2000" b="0" kern="0" dirty="0">
                <a:solidFill>
                  <a:srgbClr val="000000"/>
                </a:solidFill>
                <a:latin typeface="Gill Sans"/>
                <a:cs typeface="Gill Sans"/>
              </a:rPr>
              <a:t>CS 451/651</a:t>
            </a:r>
            <a:endParaRPr lang="en-US" sz="2000" b="0" kern="0" dirty="0">
              <a:solidFill>
                <a:srgbClr val="0070C0"/>
              </a:solidFill>
              <a:latin typeface="Gill Sans"/>
              <a:cs typeface="Gill Sans"/>
            </a:endParaRPr>
          </a:p>
          <a:p>
            <a:pPr lvl="0">
              <a:defRPr/>
            </a:pPr>
            <a:r>
              <a:rPr lang="en-US" sz="2000" b="0" kern="0" dirty="0">
                <a:solidFill>
                  <a:srgbClr val="0070C0"/>
                </a:solidFill>
                <a:latin typeface="Gill Sans"/>
                <a:cs typeface="Gill Sans"/>
              </a:rPr>
              <a:t>CS 451: version for CS </a:t>
            </a:r>
            <a:r>
              <a:rPr lang="en-US" sz="2000" b="0" kern="0" dirty="0" err="1">
                <a:solidFill>
                  <a:srgbClr val="0070C0"/>
                </a:solidFill>
                <a:latin typeface="Gill Sans"/>
                <a:cs typeface="Gill Sans"/>
              </a:rPr>
              <a:t>ugrads</a:t>
            </a:r>
            <a:r>
              <a:rPr lang="en-US" sz="2000" b="0" kern="0" dirty="0">
                <a:solidFill>
                  <a:srgbClr val="0070C0"/>
                </a:solidFill>
                <a:latin typeface="Gill Sans"/>
                <a:cs typeface="Gill Sans"/>
              </a:rPr>
              <a:t> (most students)</a:t>
            </a:r>
          </a:p>
          <a:p>
            <a:pPr lvl="0">
              <a:defRPr/>
            </a:pPr>
            <a:r>
              <a:rPr lang="en-US" sz="2000" b="0" kern="0" dirty="0">
                <a:solidFill>
                  <a:srgbClr val="0070C0"/>
                </a:solidFill>
                <a:latin typeface="Gill Sans"/>
                <a:cs typeface="Gill Sans"/>
              </a:rPr>
              <a:t>CS 651: version for CS grads</a:t>
            </a:r>
          </a:p>
          <a:p>
            <a:pPr lvl="0" algn="ctr">
              <a:defRPr/>
            </a:pPr>
            <a:endParaRPr lang="en-US" sz="2000" b="0" kern="0" dirty="0">
              <a:solidFill>
                <a:srgbClr val="0070C0"/>
              </a:solidFill>
              <a:latin typeface="Gill Sans"/>
              <a:cs typeface="Gill Sans"/>
            </a:endParaRPr>
          </a:p>
          <a:p>
            <a:pPr lvl="0">
              <a:defRPr/>
            </a:pPr>
            <a:r>
              <a:rPr lang="en-US" sz="2000" b="0" kern="0" dirty="0">
                <a:solidFill>
                  <a:srgbClr val="000000"/>
                </a:solidFill>
                <a:latin typeface="Gill Sans"/>
                <a:cs typeface="Gill Sans"/>
              </a:rPr>
              <a:t>CS 431/631</a:t>
            </a:r>
          </a:p>
          <a:p>
            <a:pPr lvl="0">
              <a:defRPr/>
            </a:pPr>
            <a:r>
              <a:rPr lang="en-US" sz="2000" b="0" kern="0" dirty="0">
                <a:solidFill>
                  <a:srgbClr val="0070C0"/>
                </a:solidFill>
                <a:latin typeface="Gill Sans"/>
                <a:cs typeface="Gill Sans"/>
              </a:rPr>
              <a:t>CS 431: version for non-CS </a:t>
            </a:r>
            <a:r>
              <a:rPr lang="en-US" sz="2000" b="0" kern="0" dirty="0" err="1">
                <a:solidFill>
                  <a:srgbClr val="0070C0"/>
                </a:solidFill>
                <a:latin typeface="Gill Sans"/>
                <a:cs typeface="Gill Sans"/>
              </a:rPr>
              <a:t>ugrads</a:t>
            </a:r>
            <a:endParaRPr lang="en-US" sz="2000" b="0" kern="0" dirty="0">
              <a:solidFill>
                <a:srgbClr val="0070C0"/>
              </a:solidFill>
              <a:latin typeface="Gill Sans"/>
              <a:cs typeface="Gill Sans"/>
            </a:endParaRPr>
          </a:p>
          <a:p>
            <a:pPr lvl="0">
              <a:defRPr/>
            </a:pPr>
            <a:r>
              <a:rPr lang="en-US" sz="2000" b="0" kern="0" dirty="0">
                <a:solidFill>
                  <a:srgbClr val="0070C0"/>
                </a:solidFill>
                <a:latin typeface="Gill Sans"/>
                <a:cs typeface="Gill Sans"/>
              </a:rPr>
              <a:t>CS 631: version for non-CS grads</a:t>
            </a:r>
          </a:p>
        </p:txBody>
      </p:sp>
    </p:spTree>
    <p:extLst>
      <p:ext uri="{BB962C8B-B14F-4D97-AF65-F5344CB8AC3E}">
        <p14:creationId xmlns:p14="http://schemas.microsoft.com/office/powerpoint/2010/main" val="190644489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10"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548640"/>
            <a:ext cx="9144000" cy="685800"/>
          </a:xfrm>
          <a:prstGeom prst="rect">
            <a:avLst/>
          </a:prstGeom>
        </p:spPr>
        <p:txBody>
          <a:bodyPr/>
          <a:lstStyle/>
          <a:p>
            <a:pPr lvl="0" algn="ctr">
              <a:defRPr/>
            </a:pPr>
            <a:r>
              <a:rPr lang="en-US" sz="3600" b="0" kern="0" dirty="0">
                <a:solidFill>
                  <a:srgbClr val="000000"/>
                </a:solidFill>
                <a:latin typeface="Gill Sans"/>
                <a:cs typeface="Gill Sans"/>
              </a:rPr>
              <a:t>Important Coordinates</a:t>
            </a:r>
          </a:p>
        </p:txBody>
      </p:sp>
      <p:sp>
        <p:nvSpPr>
          <p:cNvPr id="9" name="TextBox 8"/>
          <p:cNvSpPr txBox="1"/>
          <p:nvPr/>
        </p:nvSpPr>
        <p:spPr>
          <a:xfrm>
            <a:off x="0" y="1752600"/>
            <a:ext cx="9144000" cy="461665"/>
          </a:xfrm>
          <a:prstGeom prst="rect">
            <a:avLst/>
          </a:prstGeom>
          <a:noFill/>
        </p:spPr>
        <p:txBody>
          <a:bodyPr wrap="square" rtlCol="0">
            <a:spAutoFit/>
          </a:bodyPr>
          <a:lstStyle/>
          <a:p>
            <a:pPr lvl="0" algn="ctr">
              <a:defRPr/>
            </a:pPr>
            <a:r>
              <a:rPr lang="en-US" sz="2400" b="0" kern="0" dirty="0">
                <a:solidFill>
                  <a:srgbClr val="000000"/>
                </a:solidFill>
                <a:latin typeface="Gill Sans"/>
                <a:cs typeface="Gill Sans"/>
              </a:rPr>
              <a:t>Course website:</a:t>
            </a:r>
          </a:p>
        </p:txBody>
      </p:sp>
      <p:sp>
        <p:nvSpPr>
          <p:cNvPr id="10" name="TextBox 9"/>
          <p:cNvSpPr txBox="1"/>
          <p:nvPr/>
        </p:nvSpPr>
        <p:spPr>
          <a:xfrm>
            <a:off x="0" y="2133600"/>
            <a:ext cx="9144000" cy="1015663"/>
          </a:xfrm>
          <a:prstGeom prst="rect">
            <a:avLst/>
          </a:prstGeom>
          <a:noFill/>
        </p:spPr>
        <p:txBody>
          <a:bodyPr wrap="square" rtlCol="0">
            <a:spAutoFit/>
          </a:bodyPr>
          <a:lstStyle/>
          <a:p>
            <a:pPr lvl="0" algn="ctr">
              <a:defRPr/>
            </a:pPr>
            <a:r>
              <a:rPr lang="en-US" sz="2000" b="0" dirty="0">
                <a:solidFill>
                  <a:srgbClr val="0070C0"/>
                </a:solidFill>
                <a:latin typeface="Gill Sans"/>
                <a:cs typeface="Gill Sans"/>
              </a:rPr>
              <a:t>https://www.student.cs.uwaterloo.ca/~cs451/</a:t>
            </a:r>
          </a:p>
          <a:p>
            <a:pPr lvl="0" algn="ctr">
              <a:defRPr/>
            </a:pPr>
            <a:endParaRPr lang="en-US" sz="2000" b="0" dirty="0">
              <a:solidFill>
                <a:srgbClr val="0070C0"/>
              </a:solidFill>
              <a:latin typeface="Gill Sans"/>
              <a:cs typeface="Gill Sans"/>
            </a:endParaRPr>
          </a:p>
          <a:p>
            <a:pPr lvl="0" algn="ctr">
              <a:defRPr/>
            </a:pPr>
            <a:endParaRPr lang="en-US" sz="2000" b="0" kern="0" dirty="0">
              <a:solidFill>
                <a:srgbClr val="0070C0"/>
              </a:solidFill>
              <a:latin typeface="Andale Mono" charset="0"/>
              <a:ea typeface="Andale Mono" charset="0"/>
              <a:cs typeface="Andale Mono" charset="0"/>
            </a:endParaRPr>
          </a:p>
        </p:txBody>
      </p:sp>
      <p:sp>
        <p:nvSpPr>
          <p:cNvPr id="12" name="TextBox 11"/>
          <p:cNvSpPr txBox="1"/>
          <p:nvPr/>
        </p:nvSpPr>
        <p:spPr>
          <a:xfrm>
            <a:off x="0" y="5019019"/>
            <a:ext cx="9144000" cy="461665"/>
          </a:xfrm>
          <a:prstGeom prst="rect">
            <a:avLst/>
          </a:prstGeom>
          <a:noFill/>
        </p:spPr>
        <p:txBody>
          <a:bodyPr wrap="square" rtlCol="0">
            <a:spAutoFit/>
          </a:bodyPr>
          <a:lstStyle/>
          <a:p>
            <a:pPr lvl="0" algn="ctr">
              <a:defRPr/>
            </a:pPr>
            <a:r>
              <a:rPr lang="en-US" sz="2400" b="0" kern="0" dirty="0" err="1">
                <a:solidFill>
                  <a:srgbClr val="000000"/>
                </a:solidFill>
                <a:latin typeface="Gill Sans"/>
                <a:cs typeface="Gill Sans"/>
              </a:rPr>
              <a:t>Bespin</a:t>
            </a:r>
            <a:endParaRPr lang="en-US" sz="2400" b="0" kern="0" dirty="0">
              <a:solidFill>
                <a:srgbClr val="000000"/>
              </a:solidFill>
              <a:latin typeface="Gill Sans"/>
              <a:cs typeface="Gill Sans"/>
            </a:endParaRPr>
          </a:p>
        </p:txBody>
      </p:sp>
      <p:sp>
        <p:nvSpPr>
          <p:cNvPr id="13" name="TextBox 12"/>
          <p:cNvSpPr txBox="1"/>
          <p:nvPr/>
        </p:nvSpPr>
        <p:spPr>
          <a:xfrm>
            <a:off x="0" y="5391090"/>
            <a:ext cx="9144000" cy="400110"/>
          </a:xfrm>
          <a:prstGeom prst="rect">
            <a:avLst/>
          </a:prstGeom>
          <a:noFill/>
        </p:spPr>
        <p:txBody>
          <a:bodyPr wrap="square" rtlCol="0">
            <a:spAutoFit/>
          </a:bodyPr>
          <a:lstStyle/>
          <a:p>
            <a:pPr lvl="0" algn="ctr">
              <a:defRPr/>
            </a:pPr>
            <a:r>
              <a:rPr lang="en-US" sz="2000" b="0" kern="0" dirty="0">
                <a:solidFill>
                  <a:srgbClr val="0070C0"/>
                </a:solidFill>
                <a:latin typeface="Andale Mono" charset="0"/>
                <a:ea typeface="Andale Mono" charset="0"/>
                <a:cs typeface="Andale Mono" charset="0"/>
              </a:rPr>
              <a:t>http://</a:t>
            </a:r>
            <a:r>
              <a:rPr lang="en-US" sz="2000" b="0" kern="0" dirty="0" err="1">
                <a:solidFill>
                  <a:srgbClr val="0070C0"/>
                </a:solidFill>
                <a:latin typeface="Andale Mono" charset="0"/>
                <a:ea typeface="Andale Mono" charset="0"/>
                <a:cs typeface="Andale Mono" charset="0"/>
              </a:rPr>
              <a:t>bespin.io</a:t>
            </a:r>
            <a:r>
              <a:rPr lang="en-US" sz="2000" b="0" kern="0" dirty="0">
                <a:solidFill>
                  <a:srgbClr val="0070C0"/>
                </a:solidFill>
                <a:latin typeface="Andale Mono" charset="0"/>
                <a:ea typeface="Andale Mono" charset="0"/>
                <a:cs typeface="Andale Mono" charset="0"/>
              </a:rPr>
              <a:t>/</a:t>
            </a:r>
          </a:p>
        </p:txBody>
      </p:sp>
      <p:sp>
        <p:nvSpPr>
          <p:cNvPr id="14" name="TextBox 13"/>
          <p:cNvSpPr txBox="1"/>
          <p:nvPr/>
        </p:nvSpPr>
        <p:spPr>
          <a:xfrm>
            <a:off x="0" y="3960911"/>
            <a:ext cx="9144000" cy="461665"/>
          </a:xfrm>
          <a:prstGeom prst="rect">
            <a:avLst/>
          </a:prstGeom>
          <a:noFill/>
        </p:spPr>
        <p:txBody>
          <a:bodyPr wrap="square" rtlCol="0">
            <a:spAutoFit/>
          </a:bodyPr>
          <a:lstStyle/>
          <a:p>
            <a:pPr lvl="0" algn="ctr">
              <a:defRPr/>
            </a:pPr>
            <a:r>
              <a:rPr lang="en-US" sz="2400" b="0" kern="0" dirty="0">
                <a:solidFill>
                  <a:srgbClr val="000000"/>
                </a:solidFill>
                <a:latin typeface="Gill Sans"/>
                <a:cs typeface="Gill Sans"/>
              </a:rPr>
              <a:t>Communicating with us:</a:t>
            </a:r>
          </a:p>
        </p:txBody>
      </p:sp>
      <p:sp>
        <p:nvSpPr>
          <p:cNvPr id="15" name="TextBox 14"/>
          <p:cNvSpPr txBox="1"/>
          <p:nvPr/>
        </p:nvSpPr>
        <p:spPr>
          <a:xfrm>
            <a:off x="0" y="4324290"/>
            <a:ext cx="9144000" cy="400110"/>
          </a:xfrm>
          <a:prstGeom prst="rect">
            <a:avLst/>
          </a:prstGeom>
          <a:noFill/>
        </p:spPr>
        <p:txBody>
          <a:bodyPr wrap="square" rtlCol="0">
            <a:spAutoFit/>
          </a:bodyPr>
          <a:lstStyle/>
          <a:p>
            <a:pPr lvl="0" algn="ctr">
              <a:defRPr/>
            </a:pPr>
            <a:r>
              <a:rPr lang="en-US" sz="2000" b="0" kern="0" dirty="0">
                <a:solidFill>
                  <a:srgbClr val="0070C0"/>
                </a:solidFill>
                <a:latin typeface="Gill Sans"/>
                <a:cs typeface="Gill Sans"/>
              </a:rPr>
              <a:t>Piazza for general/private questions (link on course homepage)</a:t>
            </a:r>
          </a:p>
        </p:txBody>
      </p:sp>
      <p:sp>
        <p:nvSpPr>
          <p:cNvPr id="11" name="TextBox 10"/>
          <p:cNvSpPr txBox="1"/>
          <p:nvPr/>
        </p:nvSpPr>
        <p:spPr>
          <a:xfrm>
            <a:off x="0" y="2949714"/>
            <a:ext cx="9144000" cy="707886"/>
          </a:xfrm>
          <a:prstGeom prst="rect">
            <a:avLst/>
          </a:prstGeom>
          <a:noFill/>
        </p:spPr>
        <p:txBody>
          <a:bodyPr wrap="square" rtlCol="0">
            <a:spAutoFit/>
          </a:bodyPr>
          <a:lstStyle/>
          <a:p>
            <a:pPr lvl="0" algn="ctr">
              <a:defRPr/>
            </a:pPr>
            <a:r>
              <a:rPr lang="en-US" sz="2000" b="0" kern="0" dirty="0">
                <a:solidFill>
                  <a:schemeClr val="bg1"/>
                </a:solidFill>
                <a:latin typeface="Gill Sans"/>
                <a:cs typeface="Gill Sans"/>
              </a:rPr>
              <a:t>Lots of info there, read it!</a:t>
            </a:r>
          </a:p>
          <a:p>
            <a:pPr lvl="0" algn="ctr">
              <a:defRPr/>
            </a:pPr>
            <a:r>
              <a:rPr lang="en-US" sz="2000" b="0" kern="0" dirty="0">
                <a:solidFill>
                  <a:schemeClr val="bg1"/>
                </a:solidFill>
                <a:latin typeface="Gill Sans"/>
                <a:cs typeface="Gill Sans"/>
              </a:rPr>
              <a:t>(“I didn’t see it” will not be accepted as an excuse)</a:t>
            </a:r>
          </a:p>
        </p:txBody>
      </p:sp>
    </p:spTree>
    <p:extLst>
      <p:ext uri="{BB962C8B-B14F-4D97-AF65-F5344CB8AC3E}">
        <p14:creationId xmlns:p14="http://schemas.microsoft.com/office/powerpoint/2010/main" val="151349335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2" grpId="0"/>
      <p:bldP spid="13" grpId="0"/>
      <p:bldP spid="14" grpId="0"/>
      <p:bldP spid="15" grpId="0"/>
      <p:bldP spid="11"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BC3B3D-CEF6-4C4B-8BC3-E126829B6195}"/>
              </a:ext>
            </a:extLst>
          </p:cNvPr>
          <p:cNvSpPr txBox="1">
            <a:spLocks/>
          </p:cNvSpPr>
          <p:nvPr/>
        </p:nvSpPr>
        <p:spPr>
          <a:xfrm>
            <a:off x="482247" y="4571216"/>
            <a:ext cx="8179506" cy="1115415"/>
          </a:xfrm>
          <a:prstGeom prst="rect">
            <a:avLst/>
          </a:prstGeom>
        </p:spPr>
        <p:txBody>
          <a:bodyPr vert="horz" lIns="91440" tIns="45720" rIns="91440" bIns="45720" rtlCol="0" anchor="b">
            <a:normAutofit/>
          </a:bodyPr>
          <a:lstStyle/>
          <a:p>
            <a:pPr marL="0" marR="0" lvl="0" indent="0" algn="ctr" defTabSz="914400" rtl="0" eaLnBrk="1" fontAlgn="base" latinLnBrk="0" hangingPunct="1">
              <a:lnSpc>
                <a:spcPct val="90000"/>
              </a:lnSpc>
              <a:spcBef>
                <a:spcPct val="0"/>
              </a:spcBef>
              <a:spcAft>
                <a:spcPts val="60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Arial Black"/>
                <a:ea typeface="+mn-ea"/>
                <a:cs typeface="+mn-cs"/>
              </a:rPr>
              <a:t>Storage evolution over time </a:t>
            </a:r>
          </a:p>
        </p:txBody>
      </p:sp>
      <p:pic>
        <p:nvPicPr>
          <p:cNvPr id="6" name="Picture 5" descr="A picture containing outdoor, road, man, sky&#10;&#10;Description automatically generated">
            <a:extLst>
              <a:ext uri="{FF2B5EF4-FFF2-40B4-BE49-F238E27FC236}">
                <a16:creationId xmlns:a16="http://schemas.microsoft.com/office/drawing/2014/main" id="{059145D8-2D3E-414D-BF22-27562CF924C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786" r="-5" b="-5"/>
          <a:stretch/>
        </p:blipFill>
        <p:spPr>
          <a:xfrm>
            <a:off x="241221" y="320511"/>
            <a:ext cx="2846070" cy="3930978"/>
          </a:xfrm>
          <a:prstGeom prst="rect">
            <a:avLst/>
          </a:prstGeom>
        </p:spPr>
      </p:pic>
      <p:pic>
        <p:nvPicPr>
          <p:cNvPr id="4" name="Picture 3" descr="A close up of a newspaper&#10;&#10;Description automatically generated">
            <a:extLst>
              <a:ext uri="{FF2B5EF4-FFF2-40B4-BE49-F238E27FC236}">
                <a16:creationId xmlns:a16="http://schemas.microsoft.com/office/drawing/2014/main" id="{5DE84355-0009-42C0-A07E-63BC4FE2671D}"/>
              </a:ext>
            </a:extLst>
          </p:cNvPr>
          <p:cNvPicPr>
            <a:picLocks noChangeAspect="1"/>
          </p:cNvPicPr>
          <p:nvPr/>
        </p:nvPicPr>
        <p:blipFill rotWithShape="1">
          <a:blip r:embed="rId3">
            <a:extLst>
              <a:ext uri="{28A0092B-C50C-407E-A947-70E740481C1C}">
                <a14:useLocalDpi xmlns:a14="http://schemas.microsoft.com/office/drawing/2010/main" val="0"/>
              </a:ext>
            </a:extLst>
          </a:blip>
          <a:srcRect l="11707" r="-5" b="-5"/>
          <a:stretch/>
        </p:blipFill>
        <p:spPr>
          <a:xfrm>
            <a:off x="3148788" y="320511"/>
            <a:ext cx="2846070" cy="3930978"/>
          </a:xfrm>
          <a:prstGeom prst="rect">
            <a:avLst/>
          </a:prstGeom>
        </p:spPr>
      </p:pic>
      <p:pic>
        <p:nvPicPr>
          <p:cNvPr id="8" name="Picture 7" descr="A close up of a device&#10;&#10;Description automatically generated">
            <a:extLst>
              <a:ext uri="{FF2B5EF4-FFF2-40B4-BE49-F238E27FC236}">
                <a16:creationId xmlns:a16="http://schemas.microsoft.com/office/drawing/2014/main" id="{5A2B981E-0864-46B9-B6EB-DCB2316A95A4}"/>
              </a:ext>
            </a:extLst>
          </p:cNvPr>
          <p:cNvPicPr>
            <a:picLocks noChangeAspect="1"/>
          </p:cNvPicPr>
          <p:nvPr/>
        </p:nvPicPr>
        <p:blipFill rotWithShape="1">
          <a:blip r:embed="rId4">
            <a:extLst>
              <a:ext uri="{28A0092B-C50C-407E-A947-70E740481C1C}">
                <a14:useLocalDpi xmlns:a14="http://schemas.microsoft.com/office/drawing/2010/main" val="0"/>
              </a:ext>
            </a:extLst>
          </a:blip>
          <a:srcRect l="6961" r="13035" b="-5"/>
          <a:stretch/>
        </p:blipFill>
        <p:spPr>
          <a:xfrm>
            <a:off x="6056356" y="320511"/>
            <a:ext cx="2846070" cy="3930978"/>
          </a:xfrm>
          <a:prstGeom prst="rect">
            <a:avLst/>
          </a:prstGeom>
        </p:spPr>
      </p:pic>
      <p:cxnSp>
        <p:nvCxnSpPr>
          <p:cNvPr id="13" name="Straight Connector 12">
            <a:extLst>
              <a:ext uri="{FF2B5EF4-FFF2-40B4-BE49-F238E27FC236}">
                <a16:creationId xmlns:a16="http://schemas.microsoft.com/office/drawing/2014/main" id="{60188E89-AF78-40F6-B787-E9BD9C62568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43000" y="5778706"/>
            <a:ext cx="6858000" cy="0"/>
          </a:xfrm>
          <a:prstGeom prst="line">
            <a:avLst/>
          </a:prstGeom>
          <a:ln w="19050">
            <a:solidFill>
              <a:srgbClr val="D0816D"/>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8012A659-4BFB-4926-9A9A-F7688D2D2C65}"/>
              </a:ext>
            </a:extLst>
          </p:cNvPr>
          <p:cNvSpPr txBox="1"/>
          <p:nvPr/>
        </p:nvSpPr>
        <p:spPr>
          <a:xfrm flipH="1">
            <a:off x="6816450" y="4248308"/>
            <a:ext cx="1325881" cy="461665"/>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CA" sz="2400" b="1" i="0" u="none" strike="noStrike" kern="1200" cap="none" spc="0" normalizeH="0" baseline="0" noProof="0" dirty="0">
                <a:ln>
                  <a:noFill/>
                </a:ln>
                <a:solidFill>
                  <a:srgbClr val="FFFFFF"/>
                </a:solidFill>
                <a:effectLst/>
                <a:uLnTx/>
                <a:uFillTx/>
                <a:latin typeface="Arial" charset="0"/>
                <a:ea typeface="+mn-ea"/>
                <a:cs typeface="+mn-cs"/>
              </a:rPr>
              <a:t>Today</a:t>
            </a:r>
          </a:p>
        </p:txBody>
      </p:sp>
      <p:sp>
        <p:nvSpPr>
          <p:cNvPr id="11" name="TextBox 10">
            <a:extLst>
              <a:ext uri="{FF2B5EF4-FFF2-40B4-BE49-F238E27FC236}">
                <a16:creationId xmlns:a16="http://schemas.microsoft.com/office/drawing/2014/main" id="{4A739AED-6AAF-4381-ACA0-544F078F6C46}"/>
              </a:ext>
            </a:extLst>
          </p:cNvPr>
          <p:cNvSpPr txBox="1"/>
          <p:nvPr/>
        </p:nvSpPr>
        <p:spPr>
          <a:xfrm flipH="1">
            <a:off x="3908882" y="4248307"/>
            <a:ext cx="1325881" cy="461665"/>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CA" sz="2400" b="1" i="0" u="none" strike="noStrike" kern="1200" cap="none" spc="0" normalizeH="0" baseline="0" noProof="0" dirty="0">
                <a:ln>
                  <a:noFill/>
                </a:ln>
                <a:solidFill>
                  <a:srgbClr val="FFFFFF"/>
                </a:solidFill>
                <a:effectLst/>
                <a:uLnTx/>
                <a:uFillTx/>
                <a:latin typeface="Arial" charset="0"/>
                <a:ea typeface="+mn-ea"/>
                <a:cs typeface="+mn-cs"/>
              </a:rPr>
              <a:t>1980s</a:t>
            </a:r>
          </a:p>
        </p:txBody>
      </p:sp>
      <p:sp>
        <p:nvSpPr>
          <p:cNvPr id="12" name="TextBox 11">
            <a:extLst>
              <a:ext uri="{FF2B5EF4-FFF2-40B4-BE49-F238E27FC236}">
                <a16:creationId xmlns:a16="http://schemas.microsoft.com/office/drawing/2014/main" id="{30915871-E3A2-4C2C-8EE7-D489CEEE61CA}"/>
              </a:ext>
            </a:extLst>
          </p:cNvPr>
          <p:cNvSpPr txBox="1"/>
          <p:nvPr/>
        </p:nvSpPr>
        <p:spPr>
          <a:xfrm flipH="1">
            <a:off x="1001314" y="4248307"/>
            <a:ext cx="1325881" cy="461665"/>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CA" sz="2400" b="1" i="0" u="none" strike="noStrike" kern="1200" cap="none" spc="0" normalizeH="0" baseline="0" noProof="0" dirty="0">
                <a:ln>
                  <a:noFill/>
                </a:ln>
                <a:solidFill>
                  <a:srgbClr val="FFFFFF"/>
                </a:solidFill>
                <a:effectLst/>
                <a:uLnTx/>
                <a:uFillTx/>
                <a:latin typeface="Arial" charset="0"/>
                <a:ea typeface="+mn-ea"/>
                <a:cs typeface="+mn-cs"/>
              </a:rPr>
              <a:t>1950s</a:t>
            </a:r>
          </a:p>
        </p:txBody>
      </p:sp>
    </p:spTree>
    <p:extLst>
      <p:ext uri="{BB962C8B-B14F-4D97-AF65-F5344CB8AC3E}">
        <p14:creationId xmlns:p14="http://schemas.microsoft.com/office/powerpoint/2010/main" val="63206153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548640"/>
            <a:ext cx="9144000" cy="685800"/>
          </a:xfrm>
          <a:prstGeom prst="rect">
            <a:avLst/>
          </a:prstGeom>
        </p:spPr>
        <p:txBody>
          <a:bodyPr/>
          <a:lstStyle/>
          <a:p>
            <a:pPr lvl="0" algn="ctr">
              <a:defRPr/>
            </a:pPr>
            <a:r>
              <a:rPr lang="en-US" sz="3600" b="0" kern="0" dirty="0">
                <a:solidFill>
                  <a:srgbClr val="000000"/>
                </a:solidFill>
                <a:latin typeface="Gill Sans"/>
                <a:cs typeface="Gill Sans"/>
              </a:rPr>
              <a:t>Course Design</a:t>
            </a:r>
          </a:p>
        </p:txBody>
      </p:sp>
      <p:sp>
        <p:nvSpPr>
          <p:cNvPr id="6" name="TextBox 5"/>
          <p:cNvSpPr txBox="1"/>
          <p:nvPr/>
        </p:nvSpPr>
        <p:spPr>
          <a:xfrm>
            <a:off x="0" y="3810000"/>
            <a:ext cx="9144000" cy="461665"/>
          </a:xfrm>
          <a:prstGeom prst="rect">
            <a:avLst/>
          </a:prstGeom>
          <a:noFill/>
        </p:spPr>
        <p:txBody>
          <a:bodyPr wrap="square" rtlCol="0">
            <a:spAutoFit/>
          </a:bodyPr>
          <a:lstStyle/>
          <a:p>
            <a:pPr lvl="0" algn="ctr">
              <a:defRPr/>
            </a:pPr>
            <a:r>
              <a:rPr lang="en-US" sz="2400" b="0" kern="0" dirty="0">
                <a:solidFill>
                  <a:srgbClr val="000000"/>
                </a:solidFill>
                <a:latin typeface="Gill Sans"/>
                <a:cs typeface="Gill Sans"/>
              </a:rPr>
              <a:t>Components of the final grade:</a:t>
            </a:r>
          </a:p>
        </p:txBody>
      </p:sp>
      <p:sp>
        <p:nvSpPr>
          <p:cNvPr id="7" name="TextBox 6"/>
          <p:cNvSpPr txBox="1"/>
          <p:nvPr/>
        </p:nvSpPr>
        <p:spPr>
          <a:xfrm>
            <a:off x="0" y="4267200"/>
            <a:ext cx="9144000" cy="1015663"/>
          </a:xfrm>
          <a:prstGeom prst="rect">
            <a:avLst/>
          </a:prstGeom>
          <a:noFill/>
        </p:spPr>
        <p:txBody>
          <a:bodyPr wrap="square" rtlCol="0">
            <a:spAutoFit/>
          </a:bodyPr>
          <a:lstStyle/>
          <a:p>
            <a:pPr lvl="0" algn="ctr">
              <a:defRPr/>
            </a:pPr>
            <a:r>
              <a:rPr lang="en-US" sz="2000" b="0" kern="0" dirty="0">
                <a:solidFill>
                  <a:srgbClr val="0070C0"/>
                </a:solidFill>
                <a:latin typeface="Gill Sans"/>
                <a:cs typeface="Gill Sans"/>
              </a:rPr>
              <a:t>6 (</a:t>
            </a:r>
            <a:r>
              <a:rPr lang="en-US" sz="2000" b="0" kern="0">
                <a:solidFill>
                  <a:srgbClr val="0070C0"/>
                </a:solidFill>
                <a:latin typeface="Gill Sans"/>
                <a:cs typeface="Gill Sans"/>
              </a:rPr>
              <a:t>CS 431/631) </a:t>
            </a:r>
            <a:r>
              <a:rPr lang="en-US" sz="2000" b="0" kern="0" dirty="0">
                <a:solidFill>
                  <a:srgbClr val="0070C0"/>
                </a:solidFill>
                <a:latin typeface="Gill Sans"/>
                <a:cs typeface="Gill Sans"/>
              </a:rPr>
              <a:t>or 8 (</a:t>
            </a:r>
            <a:r>
              <a:rPr lang="en-US" sz="2000" b="0" kern="0">
                <a:solidFill>
                  <a:srgbClr val="0070C0"/>
                </a:solidFill>
                <a:latin typeface="Gill Sans"/>
                <a:cs typeface="Gill Sans"/>
              </a:rPr>
              <a:t>CS 451/651) </a:t>
            </a:r>
            <a:r>
              <a:rPr lang="en-US" sz="2000" b="0" i="1" u="sng" kern="0" dirty="0">
                <a:solidFill>
                  <a:srgbClr val="0070C0"/>
                </a:solidFill>
                <a:latin typeface="Gill Sans"/>
                <a:cs typeface="Gill Sans"/>
              </a:rPr>
              <a:t>individual</a:t>
            </a:r>
            <a:r>
              <a:rPr lang="en-US" sz="2000" b="0" kern="0" dirty="0">
                <a:solidFill>
                  <a:srgbClr val="0070C0"/>
                </a:solidFill>
                <a:latin typeface="Gill Sans"/>
                <a:cs typeface="Gill Sans"/>
              </a:rPr>
              <a:t> assignments</a:t>
            </a:r>
          </a:p>
          <a:p>
            <a:pPr lvl="0" algn="ctr">
              <a:defRPr/>
            </a:pPr>
            <a:r>
              <a:rPr lang="en-US" sz="2000" b="0" kern="0" dirty="0">
                <a:solidFill>
                  <a:srgbClr val="0070C0"/>
                </a:solidFill>
                <a:latin typeface="Gill Sans"/>
                <a:cs typeface="Gill Sans"/>
              </a:rPr>
              <a:t>Final exam</a:t>
            </a:r>
          </a:p>
          <a:p>
            <a:pPr lvl="0" algn="ctr">
              <a:defRPr/>
            </a:pPr>
            <a:r>
              <a:rPr lang="en-US" sz="2000" b="0" kern="0" dirty="0">
                <a:solidFill>
                  <a:srgbClr val="0070C0"/>
                </a:solidFill>
                <a:latin typeface="Gill Sans"/>
                <a:cs typeface="Gill Sans"/>
              </a:rPr>
              <a:t>Additional </a:t>
            </a:r>
            <a:r>
              <a:rPr lang="en-US" sz="2000" b="0" i="1" u="sng" kern="0" dirty="0">
                <a:solidFill>
                  <a:srgbClr val="0070C0"/>
                </a:solidFill>
                <a:latin typeface="Gill Sans"/>
                <a:cs typeface="Gill Sans"/>
              </a:rPr>
              <a:t>group</a:t>
            </a:r>
            <a:r>
              <a:rPr lang="en-US" sz="2000" b="0" kern="0" dirty="0">
                <a:solidFill>
                  <a:srgbClr val="0070C0"/>
                </a:solidFill>
                <a:latin typeface="Gill Sans"/>
                <a:cs typeface="Gill Sans"/>
              </a:rPr>
              <a:t> final project (CS 631/651)</a:t>
            </a:r>
          </a:p>
        </p:txBody>
      </p:sp>
      <p:sp>
        <p:nvSpPr>
          <p:cNvPr id="9" name="TextBox 8"/>
          <p:cNvSpPr txBox="1"/>
          <p:nvPr/>
        </p:nvSpPr>
        <p:spPr>
          <a:xfrm>
            <a:off x="0" y="2063353"/>
            <a:ext cx="9144000" cy="461665"/>
          </a:xfrm>
          <a:prstGeom prst="rect">
            <a:avLst/>
          </a:prstGeom>
          <a:noFill/>
        </p:spPr>
        <p:txBody>
          <a:bodyPr wrap="square" rtlCol="0">
            <a:spAutoFit/>
          </a:bodyPr>
          <a:lstStyle/>
          <a:p>
            <a:pPr lvl="0" algn="ctr">
              <a:defRPr/>
            </a:pPr>
            <a:r>
              <a:rPr lang="en-US" sz="2400" b="0" kern="0" dirty="0">
                <a:solidFill>
                  <a:srgbClr val="000000"/>
                </a:solidFill>
                <a:latin typeface="Gill Sans"/>
                <a:cs typeface="Gill Sans"/>
              </a:rPr>
              <a:t>This course focuses on algorithm design and “thinking at scale”</a:t>
            </a:r>
          </a:p>
        </p:txBody>
      </p:sp>
      <p:sp>
        <p:nvSpPr>
          <p:cNvPr id="10" name="TextBox 9"/>
          <p:cNvSpPr txBox="1"/>
          <p:nvPr/>
        </p:nvSpPr>
        <p:spPr>
          <a:xfrm>
            <a:off x="0" y="2492514"/>
            <a:ext cx="9144000" cy="707886"/>
          </a:xfrm>
          <a:prstGeom prst="rect">
            <a:avLst/>
          </a:prstGeom>
          <a:noFill/>
        </p:spPr>
        <p:txBody>
          <a:bodyPr wrap="square" rtlCol="0">
            <a:spAutoFit/>
          </a:bodyPr>
          <a:lstStyle/>
          <a:p>
            <a:pPr lvl="0" algn="ctr">
              <a:defRPr/>
            </a:pPr>
            <a:r>
              <a:rPr lang="en-US" sz="2000" b="0" u="sng" kern="0" dirty="0">
                <a:solidFill>
                  <a:srgbClr val="0070C0"/>
                </a:solidFill>
                <a:latin typeface="Gill Sans"/>
                <a:cs typeface="Gill Sans"/>
              </a:rPr>
              <a:t>Not</a:t>
            </a:r>
            <a:r>
              <a:rPr lang="en-US" sz="2000" b="0" kern="0" dirty="0">
                <a:solidFill>
                  <a:srgbClr val="0070C0"/>
                </a:solidFill>
                <a:latin typeface="Gill Sans"/>
                <a:cs typeface="Gill Sans"/>
              </a:rPr>
              <a:t> the “mechanics” (API, command-line invocations, et.)</a:t>
            </a:r>
          </a:p>
          <a:p>
            <a:pPr lvl="0" algn="ctr">
              <a:defRPr/>
            </a:pPr>
            <a:r>
              <a:rPr lang="en-US" sz="2000" b="0" kern="0" dirty="0">
                <a:solidFill>
                  <a:srgbClr val="0070C0"/>
                </a:solidFill>
                <a:latin typeface="Gill Sans"/>
                <a:cs typeface="Gill Sans"/>
              </a:rPr>
              <a:t>You’re expected to pick up MapReduce/Spark with minimal help</a:t>
            </a:r>
          </a:p>
        </p:txBody>
      </p:sp>
    </p:spTree>
    <p:extLst>
      <p:ext uri="{BB962C8B-B14F-4D97-AF65-F5344CB8AC3E}">
        <p14:creationId xmlns:p14="http://schemas.microsoft.com/office/powerpoint/2010/main" val="7078766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9" grpId="0"/>
      <p:bldP spid="10"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548640"/>
            <a:ext cx="9144000" cy="685800"/>
          </a:xfrm>
          <a:prstGeom prst="rect">
            <a:avLst/>
          </a:prstGeom>
        </p:spPr>
        <p:txBody>
          <a:bodyPr/>
          <a:lstStyle/>
          <a:p>
            <a:pPr lvl="0" algn="ctr">
              <a:defRPr/>
            </a:pPr>
            <a:r>
              <a:rPr lang="en-US" sz="3600" b="0" kern="0" dirty="0">
                <a:solidFill>
                  <a:srgbClr val="000000"/>
                </a:solidFill>
                <a:latin typeface="Gill Sans"/>
                <a:cs typeface="Gill Sans"/>
              </a:rPr>
              <a:t>Expectations (CS 451)</a:t>
            </a:r>
          </a:p>
        </p:txBody>
      </p:sp>
      <p:sp>
        <p:nvSpPr>
          <p:cNvPr id="6" name="TextBox 5"/>
          <p:cNvSpPr txBox="1"/>
          <p:nvPr/>
        </p:nvSpPr>
        <p:spPr>
          <a:xfrm>
            <a:off x="0" y="4400490"/>
            <a:ext cx="9144000" cy="461665"/>
          </a:xfrm>
          <a:prstGeom prst="rect">
            <a:avLst/>
          </a:prstGeom>
          <a:noFill/>
        </p:spPr>
        <p:txBody>
          <a:bodyPr wrap="square" rtlCol="0">
            <a:spAutoFit/>
          </a:bodyPr>
          <a:lstStyle/>
          <a:p>
            <a:pPr lvl="0" algn="ctr">
              <a:defRPr/>
            </a:pPr>
            <a:r>
              <a:rPr lang="en-US" sz="2400" b="0" kern="0" dirty="0">
                <a:solidFill>
                  <a:srgbClr val="000000"/>
                </a:solidFill>
                <a:latin typeface="Gill Sans"/>
                <a:cs typeface="Gill Sans"/>
              </a:rPr>
              <a:t>You are:</a:t>
            </a:r>
          </a:p>
        </p:txBody>
      </p:sp>
      <p:sp>
        <p:nvSpPr>
          <p:cNvPr id="7" name="TextBox 6"/>
          <p:cNvSpPr txBox="1"/>
          <p:nvPr/>
        </p:nvSpPr>
        <p:spPr>
          <a:xfrm>
            <a:off x="0" y="4857690"/>
            <a:ext cx="9144000" cy="1015663"/>
          </a:xfrm>
          <a:prstGeom prst="rect">
            <a:avLst/>
          </a:prstGeom>
          <a:noFill/>
        </p:spPr>
        <p:txBody>
          <a:bodyPr wrap="square" rtlCol="0">
            <a:spAutoFit/>
          </a:bodyPr>
          <a:lstStyle/>
          <a:p>
            <a:pPr lvl="0" algn="ctr">
              <a:defRPr/>
            </a:pPr>
            <a:r>
              <a:rPr lang="en-US" sz="2000" b="0" kern="0" dirty="0">
                <a:solidFill>
                  <a:srgbClr val="0070C0"/>
                </a:solidFill>
                <a:latin typeface="Gill Sans"/>
                <a:cs typeface="Gill Sans"/>
              </a:rPr>
              <a:t>Genuinely interested in the topic</a:t>
            </a:r>
          </a:p>
          <a:p>
            <a:pPr lvl="0" algn="ctr">
              <a:defRPr/>
            </a:pPr>
            <a:r>
              <a:rPr lang="en-US" sz="2000" b="0" kern="0" dirty="0">
                <a:solidFill>
                  <a:srgbClr val="0070C0"/>
                </a:solidFill>
                <a:latin typeface="Gill Sans"/>
                <a:cs typeface="Gill Sans"/>
              </a:rPr>
              <a:t>Be prepared to put in the time</a:t>
            </a:r>
          </a:p>
          <a:p>
            <a:pPr lvl="0" algn="ctr">
              <a:defRPr/>
            </a:pPr>
            <a:r>
              <a:rPr lang="en-US" sz="2000" b="0" kern="0" dirty="0">
                <a:solidFill>
                  <a:srgbClr val="0070C0"/>
                </a:solidFill>
                <a:latin typeface="Gill Sans"/>
                <a:cs typeface="Gill Sans"/>
              </a:rPr>
              <a:t>Comfortable with rapidly-evolving software</a:t>
            </a:r>
          </a:p>
        </p:txBody>
      </p:sp>
      <p:sp>
        <p:nvSpPr>
          <p:cNvPr id="9" name="TextBox 8"/>
          <p:cNvSpPr txBox="1"/>
          <p:nvPr/>
        </p:nvSpPr>
        <p:spPr>
          <a:xfrm>
            <a:off x="0" y="1752600"/>
            <a:ext cx="9144000" cy="461665"/>
          </a:xfrm>
          <a:prstGeom prst="rect">
            <a:avLst/>
          </a:prstGeom>
          <a:noFill/>
        </p:spPr>
        <p:txBody>
          <a:bodyPr wrap="square" rtlCol="0">
            <a:spAutoFit/>
          </a:bodyPr>
          <a:lstStyle/>
          <a:p>
            <a:pPr lvl="0" algn="ctr">
              <a:defRPr/>
            </a:pPr>
            <a:r>
              <a:rPr lang="en-US" sz="2400" b="0" kern="0" dirty="0">
                <a:solidFill>
                  <a:srgbClr val="000000"/>
                </a:solidFill>
                <a:latin typeface="Gill Sans"/>
                <a:cs typeface="Gill Sans"/>
              </a:rPr>
              <a:t>Your background:</a:t>
            </a:r>
          </a:p>
        </p:txBody>
      </p:sp>
      <p:sp>
        <p:nvSpPr>
          <p:cNvPr id="10" name="TextBox 9"/>
          <p:cNvSpPr txBox="1"/>
          <p:nvPr/>
        </p:nvSpPr>
        <p:spPr>
          <a:xfrm>
            <a:off x="0" y="2181761"/>
            <a:ext cx="9144000" cy="1938992"/>
          </a:xfrm>
          <a:prstGeom prst="rect">
            <a:avLst/>
          </a:prstGeom>
          <a:noFill/>
        </p:spPr>
        <p:txBody>
          <a:bodyPr wrap="square" rtlCol="0">
            <a:spAutoFit/>
          </a:bodyPr>
          <a:lstStyle/>
          <a:p>
            <a:pPr lvl="0" algn="ctr">
              <a:defRPr/>
            </a:pPr>
            <a:r>
              <a:rPr lang="en-US" sz="2000" b="0" kern="0" dirty="0">
                <a:solidFill>
                  <a:srgbClr val="0070C0"/>
                </a:solidFill>
                <a:latin typeface="Gill Sans"/>
                <a:cs typeface="Gill Sans"/>
              </a:rPr>
              <a:t>Pre-</a:t>
            </a:r>
            <a:r>
              <a:rPr lang="en-US" sz="2000" b="0" kern="0" dirty="0" err="1">
                <a:solidFill>
                  <a:srgbClr val="0070C0"/>
                </a:solidFill>
                <a:latin typeface="Gill Sans"/>
                <a:cs typeface="Gill Sans"/>
              </a:rPr>
              <a:t>reqs</a:t>
            </a:r>
            <a:r>
              <a:rPr lang="en-US" sz="2000" b="0" kern="0" dirty="0">
                <a:solidFill>
                  <a:srgbClr val="0070C0"/>
                </a:solidFill>
                <a:latin typeface="Gill Sans"/>
                <a:cs typeface="Gill Sans"/>
              </a:rPr>
              <a:t>: CS 341, CS 348, CS 350</a:t>
            </a:r>
          </a:p>
          <a:p>
            <a:pPr lvl="0" algn="ctr">
              <a:defRPr/>
            </a:pPr>
            <a:r>
              <a:rPr lang="en-US" sz="2000" b="0" kern="0" dirty="0">
                <a:solidFill>
                  <a:srgbClr val="0070C0"/>
                </a:solidFill>
                <a:latin typeface="Gill Sans"/>
                <a:cs typeface="Gill Sans"/>
              </a:rPr>
              <a:t>Comfortable in Java and Scala (or be ready to pick it up quickly)</a:t>
            </a:r>
          </a:p>
          <a:p>
            <a:pPr lvl="0" algn="ctr">
              <a:defRPr/>
            </a:pPr>
            <a:r>
              <a:rPr lang="en-US" sz="2000" b="0" kern="0" dirty="0">
                <a:solidFill>
                  <a:srgbClr val="0070C0"/>
                </a:solidFill>
                <a:latin typeface="Gill Sans"/>
                <a:cs typeface="Gill Sans"/>
              </a:rPr>
              <a:t>Know how to use </a:t>
            </a:r>
            <a:r>
              <a:rPr lang="en-US" sz="2000" b="0" kern="0" dirty="0" err="1">
                <a:solidFill>
                  <a:srgbClr val="0070C0"/>
                </a:solidFill>
                <a:latin typeface="Gill Sans"/>
                <a:cs typeface="Gill Sans"/>
              </a:rPr>
              <a:t>Git</a:t>
            </a:r>
            <a:endParaRPr lang="en-US" sz="2000" b="0" kern="0" dirty="0">
              <a:solidFill>
                <a:srgbClr val="0070C0"/>
              </a:solidFill>
              <a:latin typeface="Gill Sans"/>
              <a:cs typeface="Gill Sans"/>
            </a:endParaRPr>
          </a:p>
          <a:p>
            <a:pPr lvl="0" algn="ctr">
              <a:defRPr/>
            </a:pPr>
            <a:r>
              <a:rPr lang="en-US" sz="2000" b="0" kern="0" dirty="0">
                <a:solidFill>
                  <a:srgbClr val="0070C0"/>
                </a:solidFill>
                <a:latin typeface="Gill Sans"/>
                <a:cs typeface="Gill Sans"/>
              </a:rPr>
              <a:t>Reasonable “command-line”-</a:t>
            </a:r>
            <a:r>
              <a:rPr lang="en-US" sz="2000" b="0" kern="0" dirty="0" err="1">
                <a:solidFill>
                  <a:srgbClr val="0070C0"/>
                </a:solidFill>
                <a:latin typeface="Gill Sans"/>
                <a:cs typeface="Gill Sans"/>
              </a:rPr>
              <a:t>fu</a:t>
            </a:r>
            <a:r>
              <a:rPr lang="en-US" sz="2000" b="0" kern="0" dirty="0">
                <a:solidFill>
                  <a:srgbClr val="0070C0"/>
                </a:solidFill>
                <a:latin typeface="Gill Sans"/>
                <a:cs typeface="Gill Sans"/>
              </a:rPr>
              <a:t> skills</a:t>
            </a:r>
          </a:p>
          <a:p>
            <a:pPr lvl="0" algn="ctr">
              <a:defRPr/>
            </a:pPr>
            <a:r>
              <a:rPr lang="en-US" sz="2000" b="0" kern="0" dirty="0">
                <a:solidFill>
                  <a:srgbClr val="0070C0"/>
                </a:solidFill>
                <a:latin typeface="Gill Sans"/>
                <a:cs typeface="Gill Sans"/>
              </a:rPr>
              <a:t>Experience in compiling, patching, and installing open source software</a:t>
            </a:r>
          </a:p>
          <a:p>
            <a:pPr lvl="0" algn="ctr">
              <a:defRPr/>
            </a:pPr>
            <a:r>
              <a:rPr lang="en-US" sz="2000" b="0" kern="0" dirty="0">
                <a:solidFill>
                  <a:srgbClr val="0070C0"/>
                </a:solidFill>
                <a:latin typeface="Gill Sans"/>
                <a:cs typeface="Gill Sans"/>
              </a:rPr>
              <a:t>Good debugging skills</a:t>
            </a:r>
          </a:p>
        </p:txBody>
      </p:sp>
    </p:spTree>
    <p:extLst>
      <p:ext uri="{BB962C8B-B14F-4D97-AF65-F5344CB8AC3E}">
        <p14:creationId xmlns:p14="http://schemas.microsoft.com/office/powerpoint/2010/main" val="345943698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9" grpId="0"/>
      <p:bldP spid="10"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548640"/>
            <a:ext cx="9144000" cy="685800"/>
          </a:xfrm>
          <a:prstGeom prst="rect">
            <a:avLst/>
          </a:prstGeom>
        </p:spPr>
        <p:txBody>
          <a:bodyPr/>
          <a:lstStyle/>
          <a:p>
            <a:pPr lvl="0" algn="ctr">
              <a:defRPr/>
            </a:pPr>
            <a:r>
              <a:rPr lang="en-US" sz="3600" b="0" kern="0" dirty="0">
                <a:solidFill>
                  <a:srgbClr val="000000"/>
                </a:solidFill>
                <a:latin typeface="Gill Sans"/>
                <a:cs typeface="Gill Sans"/>
              </a:rPr>
              <a:t>MapReduce/Spark Environments (CS 451)</a:t>
            </a:r>
          </a:p>
        </p:txBody>
      </p:sp>
      <p:sp>
        <p:nvSpPr>
          <p:cNvPr id="6" name="TextBox 5"/>
          <p:cNvSpPr txBox="1"/>
          <p:nvPr/>
        </p:nvSpPr>
        <p:spPr>
          <a:xfrm>
            <a:off x="0" y="3163431"/>
            <a:ext cx="9144000" cy="461665"/>
          </a:xfrm>
          <a:prstGeom prst="rect">
            <a:avLst/>
          </a:prstGeom>
          <a:noFill/>
        </p:spPr>
        <p:txBody>
          <a:bodyPr wrap="square" rtlCol="0">
            <a:spAutoFit/>
          </a:bodyPr>
          <a:lstStyle/>
          <a:p>
            <a:pPr lvl="0" algn="ctr">
              <a:defRPr/>
            </a:pPr>
            <a:r>
              <a:rPr lang="en-US" sz="2400" b="0" kern="0" dirty="0">
                <a:solidFill>
                  <a:srgbClr val="000000"/>
                </a:solidFill>
                <a:latin typeface="Gill Sans"/>
                <a:cs typeface="Gill Sans"/>
              </a:rPr>
              <a:t>Single-Node Hadoop: Local installations</a:t>
            </a:r>
          </a:p>
        </p:txBody>
      </p:sp>
      <p:sp>
        <p:nvSpPr>
          <p:cNvPr id="7" name="TextBox 6"/>
          <p:cNvSpPr txBox="1"/>
          <p:nvPr/>
        </p:nvSpPr>
        <p:spPr>
          <a:xfrm>
            <a:off x="0" y="3544431"/>
            <a:ext cx="9144000" cy="1846659"/>
          </a:xfrm>
          <a:prstGeom prst="rect">
            <a:avLst/>
          </a:prstGeom>
          <a:noFill/>
        </p:spPr>
        <p:txBody>
          <a:bodyPr wrap="square" rtlCol="0">
            <a:spAutoFit/>
          </a:bodyPr>
          <a:lstStyle/>
          <a:p>
            <a:pPr lvl="0" algn="ctr">
              <a:defRPr/>
            </a:pPr>
            <a:r>
              <a:rPr lang="en-US" sz="2000" b="0" kern="0" dirty="0">
                <a:solidFill>
                  <a:srgbClr val="0070C0"/>
                </a:solidFill>
                <a:latin typeface="Gill Sans"/>
                <a:cs typeface="Gill Sans"/>
              </a:rPr>
              <a:t>Install all software components on your own machine</a:t>
            </a:r>
          </a:p>
          <a:p>
            <a:pPr lvl="0" algn="ctr">
              <a:defRPr/>
            </a:pPr>
            <a:r>
              <a:rPr lang="en-US" sz="2000" b="0" kern="0" dirty="0">
                <a:solidFill>
                  <a:srgbClr val="0070C0"/>
                </a:solidFill>
                <a:latin typeface="Gill Sans"/>
                <a:cs typeface="Gill Sans"/>
              </a:rPr>
              <a:t>Requires at least 4GB RAM and plenty of disk space</a:t>
            </a:r>
          </a:p>
          <a:p>
            <a:pPr lvl="0" algn="ctr">
              <a:defRPr/>
            </a:pPr>
            <a:r>
              <a:rPr lang="en-US" sz="2000" b="0" kern="0" dirty="0">
                <a:solidFill>
                  <a:srgbClr val="0070C0"/>
                </a:solidFill>
                <a:latin typeface="Gill Sans"/>
                <a:cs typeface="Gill Sans"/>
              </a:rPr>
              <a:t>Works fine on Mac and Linux, YMMV on Windows</a:t>
            </a:r>
          </a:p>
          <a:p>
            <a:pPr lvl="0" algn="ctr">
              <a:defRPr/>
            </a:pPr>
            <a:endParaRPr lang="en-US" sz="1000" b="0" kern="0" dirty="0">
              <a:solidFill>
                <a:srgbClr val="0070C0"/>
              </a:solidFill>
              <a:latin typeface="Gill Sans"/>
              <a:cs typeface="Gill Sans"/>
            </a:endParaRPr>
          </a:p>
          <a:p>
            <a:pPr lvl="0" algn="ctr">
              <a:defRPr/>
            </a:pPr>
            <a:r>
              <a:rPr lang="en-US" sz="2000" b="0" kern="0" dirty="0">
                <a:solidFill>
                  <a:srgbClr val="FF0000"/>
                </a:solidFill>
                <a:latin typeface="Gill Sans"/>
                <a:cs typeface="Gill Sans"/>
              </a:rPr>
              <a:t>Important: For your convenience only!</a:t>
            </a:r>
          </a:p>
          <a:p>
            <a:pPr lvl="0" algn="ctr">
              <a:defRPr/>
            </a:pPr>
            <a:r>
              <a:rPr lang="en-US" sz="2000" b="0" kern="0" dirty="0">
                <a:solidFill>
                  <a:srgbClr val="FF0000"/>
                </a:solidFill>
                <a:latin typeface="Gill Sans"/>
                <a:cs typeface="Gill Sans"/>
              </a:rPr>
              <a:t>We’ll provide basic instructions, but not technical support</a:t>
            </a:r>
          </a:p>
        </p:txBody>
      </p:sp>
      <p:sp>
        <p:nvSpPr>
          <p:cNvPr id="9" name="TextBox 8"/>
          <p:cNvSpPr txBox="1"/>
          <p:nvPr/>
        </p:nvSpPr>
        <p:spPr>
          <a:xfrm>
            <a:off x="0" y="1863804"/>
            <a:ext cx="9144000" cy="461665"/>
          </a:xfrm>
          <a:prstGeom prst="rect">
            <a:avLst/>
          </a:prstGeom>
          <a:noFill/>
        </p:spPr>
        <p:txBody>
          <a:bodyPr wrap="square" rtlCol="0">
            <a:spAutoFit/>
          </a:bodyPr>
          <a:lstStyle/>
          <a:p>
            <a:pPr lvl="0" algn="ctr">
              <a:defRPr/>
            </a:pPr>
            <a:r>
              <a:rPr lang="en-US" sz="2400" b="0" kern="0" dirty="0">
                <a:solidFill>
                  <a:srgbClr val="000000"/>
                </a:solidFill>
                <a:latin typeface="Gill Sans"/>
                <a:cs typeface="Gill Sans"/>
              </a:rPr>
              <a:t>Single-Node Hadoop: Linux Student CS Environment</a:t>
            </a:r>
          </a:p>
        </p:txBody>
      </p:sp>
      <p:sp>
        <p:nvSpPr>
          <p:cNvPr id="10" name="TextBox 9"/>
          <p:cNvSpPr txBox="1"/>
          <p:nvPr/>
        </p:nvSpPr>
        <p:spPr>
          <a:xfrm>
            <a:off x="0" y="2244804"/>
            <a:ext cx="9144000" cy="707886"/>
          </a:xfrm>
          <a:prstGeom prst="rect">
            <a:avLst/>
          </a:prstGeom>
          <a:noFill/>
        </p:spPr>
        <p:txBody>
          <a:bodyPr wrap="square" rtlCol="0">
            <a:spAutoFit/>
          </a:bodyPr>
          <a:lstStyle/>
          <a:p>
            <a:pPr lvl="0" algn="ctr">
              <a:defRPr/>
            </a:pPr>
            <a:r>
              <a:rPr lang="en-US" sz="2000" b="0" kern="0" dirty="0">
                <a:solidFill>
                  <a:srgbClr val="0070C0"/>
                </a:solidFill>
                <a:latin typeface="Gill Sans"/>
                <a:cs typeface="Gill Sans"/>
              </a:rPr>
              <a:t>Everything is set up for you, just follow instructions</a:t>
            </a:r>
          </a:p>
          <a:p>
            <a:pPr lvl="0" algn="ctr">
              <a:defRPr/>
            </a:pPr>
            <a:r>
              <a:rPr lang="en-US" sz="2000" b="0" kern="0" dirty="0">
                <a:solidFill>
                  <a:srgbClr val="0070C0"/>
                </a:solidFill>
                <a:latin typeface="Gill Sans"/>
                <a:cs typeface="Gill Sans"/>
              </a:rPr>
              <a:t>We’ll make sure everything works</a:t>
            </a:r>
          </a:p>
        </p:txBody>
      </p:sp>
      <p:sp>
        <p:nvSpPr>
          <p:cNvPr id="8" name="Text Box 4"/>
          <p:cNvSpPr txBox="1">
            <a:spLocks noChangeArrowheads="1"/>
          </p:cNvSpPr>
          <p:nvPr/>
        </p:nvSpPr>
        <p:spPr bwMode="auto">
          <a:xfrm>
            <a:off x="0" y="1138535"/>
            <a:ext cx="9144000" cy="461665"/>
          </a:xfrm>
          <a:prstGeom prst="rect">
            <a:avLst/>
          </a:prstGeom>
          <a:noFill/>
          <a:ln w="9525">
            <a:noFill/>
            <a:miter lim="800000"/>
            <a:headEnd/>
            <a:tailEnd/>
          </a:ln>
        </p:spPr>
        <p:txBody>
          <a:bodyPr wrap="square">
            <a:spAutoFit/>
          </a:bodyPr>
          <a:lstStyle/>
          <a:p>
            <a:pPr algn="ctr"/>
            <a:r>
              <a:rPr lang="en-US" sz="2400" b="0" dirty="0">
                <a:solidFill>
                  <a:schemeClr val="bg1"/>
                </a:solidFill>
                <a:latin typeface="Gill Sans"/>
                <a:cs typeface="Gill Sans"/>
              </a:rPr>
              <a:t>See “Software” page in course homepage for instructions</a:t>
            </a:r>
          </a:p>
        </p:txBody>
      </p:sp>
      <p:sp>
        <p:nvSpPr>
          <p:cNvPr id="11" name="TextBox 10"/>
          <p:cNvSpPr txBox="1"/>
          <p:nvPr/>
        </p:nvSpPr>
        <p:spPr>
          <a:xfrm>
            <a:off x="0" y="5701843"/>
            <a:ext cx="9144000" cy="461665"/>
          </a:xfrm>
          <a:prstGeom prst="rect">
            <a:avLst/>
          </a:prstGeom>
          <a:noFill/>
        </p:spPr>
        <p:txBody>
          <a:bodyPr wrap="square" rtlCol="0">
            <a:spAutoFit/>
          </a:bodyPr>
          <a:lstStyle/>
          <a:p>
            <a:pPr lvl="0" algn="ctr">
              <a:defRPr/>
            </a:pPr>
            <a:r>
              <a:rPr lang="en-US" sz="2400" b="0" kern="0" dirty="0">
                <a:solidFill>
                  <a:srgbClr val="000000"/>
                </a:solidFill>
                <a:latin typeface="Gill Sans"/>
                <a:cs typeface="Gill Sans"/>
              </a:rPr>
              <a:t>Distributed Hadoop: </a:t>
            </a:r>
            <a:r>
              <a:rPr lang="en-US" sz="2400" b="0" kern="0" dirty="0" err="1">
                <a:solidFill>
                  <a:srgbClr val="000000"/>
                </a:solidFill>
                <a:latin typeface="Gill Sans"/>
                <a:cs typeface="Gill Sans"/>
              </a:rPr>
              <a:t>Datasci</a:t>
            </a:r>
            <a:r>
              <a:rPr lang="en-US" sz="2400" b="0" kern="0" dirty="0">
                <a:solidFill>
                  <a:srgbClr val="000000"/>
                </a:solidFill>
                <a:latin typeface="Gill Sans"/>
                <a:cs typeface="Gill Sans"/>
              </a:rPr>
              <a:t> Cluster</a:t>
            </a:r>
          </a:p>
        </p:txBody>
      </p:sp>
    </p:spTree>
    <p:extLst>
      <p:ext uri="{BB962C8B-B14F-4D97-AF65-F5344CB8AC3E}">
        <p14:creationId xmlns:p14="http://schemas.microsoft.com/office/powerpoint/2010/main" val="12903645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9" grpId="0"/>
      <p:bldP spid="10" grpId="0"/>
      <p:bldP spid="11"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548640"/>
            <a:ext cx="9144000" cy="685800"/>
          </a:xfrm>
          <a:prstGeom prst="rect">
            <a:avLst/>
          </a:prstGeom>
        </p:spPr>
        <p:txBody>
          <a:bodyPr/>
          <a:lstStyle/>
          <a:p>
            <a:pPr lvl="0" algn="ctr">
              <a:defRPr/>
            </a:pPr>
            <a:r>
              <a:rPr lang="en-US" sz="3600" b="0" kern="0" dirty="0">
                <a:solidFill>
                  <a:srgbClr val="000000"/>
                </a:solidFill>
                <a:latin typeface="Gill Sans"/>
                <a:cs typeface="Gill Sans"/>
              </a:rPr>
              <a:t>Assignment Mechanics (CS 451)</a:t>
            </a:r>
          </a:p>
        </p:txBody>
      </p:sp>
      <p:sp>
        <p:nvSpPr>
          <p:cNvPr id="6" name="TextBox 5"/>
          <p:cNvSpPr txBox="1"/>
          <p:nvPr/>
        </p:nvSpPr>
        <p:spPr>
          <a:xfrm>
            <a:off x="0" y="3014008"/>
            <a:ext cx="9144000" cy="461665"/>
          </a:xfrm>
          <a:prstGeom prst="rect">
            <a:avLst/>
          </a:prstGeom>
          <a:noFill/>
        </p:spPr>
        <p:txBody>
          <a:bodyPr wrap="square" rtlCol="0">
            <a:spAutoFit/>
          </a:bodyPr>
          <a:lstStyle/>
          <a:p>
            <a:pPr lvl="0" algn="ctr">
              <a:defRPr/>
            </a:pPr>
            <a:r>
              <a:rPr lang="en-US" sz="2400" b="0" kern="0" dirty="0">
                <a:solidFill>
                  <a:srgbClr val="000000"/>
                </a:solidFill>
                <a:latin typeface="Gill Sans"/>
                <a:cs typeface="Gill Sans"/>
              </a:rPr>
              <a:t>Note late policy (details on course homepage)</a:t>
            </a:r>
          </a:p>
        </p:txBody>
      </p:sp>
      <p:sp>
        <p:nvSpPr>
          <p:cNvPr id="7" name="TextBox 6"/>
          <p:cNvSpPr txBox="1"/>
          <p:nvPr/>
        </p:nvSpPr>
        <p:spPr>
          <a:xfrm>
            <a:off x="0" y="3471208"/>
            <a:ext cx="9144000" cy="1938992"/>
          </a:xfrm>
          <a:prstGeom prst="rect">
            <a:avLst/>
          </a:prstGeom>
          <a:noFill/>
        </p:spPr>
        <p:txBody>
          <a:bodyPr wrap="square" rtlCol="0">
            <a:spAutoFit/>
          </a:bodyPr>
          <a:lstStyle/>
          <a:p>
            <a:pPr lvl="0" algn="ctr">
              <a:defRPr/>
            </a:pPr>
            <a:r>
              <a:rPr lang="en-US" sz="2000" b="0" kern="0" dirty="0">
                <a:solidFill>
                  <a:srgbClr val="0070C0"/>
                </a:solidFill>
                <a:latin typeface="Gill Sans"/>
                <a:cs typeface="Gill Sans"/>
              </a:rPr>
              <a:t>Late by up to 24 hours: 25% reduction in grade</a:t>
            </a:r>
          </a:p>
          <a:p>
            <a:pPr lvl="0" algn="ctr">
              <a:defRPr/>
            </a:pPr>
            <a:r>
              <a:rPr lang="en-US" sz="2000" b="0" kern="0" dirty="0">
                <a:solidFill>
                  <a:srgbClr val="0070C0"/>
                </a:solidFill>
                <a:latin typeface="Gill Sans"/>
                <a:cs typeface="Gill Sans"/>
              </a:rPr>
              <a:t>Late 24-48 hours: 50% reduction in grade</a:t>
            </a:r>
          </a:p>
          <a:p>
            <a:pPr lvl="0" algn="ctr">
              <a:defRPr/>
            </a:pPr>
            <a:r>
              <a:rPr lang="en-US" sz="2000" b="0" kern="0" dirty="0">
                <a:solidFill>
                  <a:srgbClr val="0070C0"/>
                </a:solidFill>
                <a:latin typeface="Gill Sans"/>
                <a:cs typeface="Gill Sans"/>
              </a:rPr>
              <a:t>Late by more the 48 hours: not accepted</a:t>
            </a:r>
          </a:p>
          <a:p>
            <a:pPr lvl="0" algn="ctr">
              <a:defRPr/>
            </a:pPr>
            <a:endParaRPr lang="en-US" sz="2000" b="0" kern="0" dirty="0">
              <a:solidFill>
                <a:srgbClr val="0070C0"/>
              </a:solidFill>
              <a:latin typeface="Gill Sans"/>
              <a:cs typeface="Gill Sans"/>
            </a:endParaRPr>
          </a:p>
          <a:p>
            <a:pPr lvl="0" algn="ctr">
              <a:defRPr/>
            </a:pPr>
            <a:r>
              <a:rPr lang="en-US" sz="2000" b="0" kern="0" dirty="0">
                <a:solidFill>
                  <a:srgbClr val="0070C0"/>
                </a:solidFill>
                <a:latin typeface="Gill Sans"/>
                <a:cs typeface="Gill Sans"/>
              </a:rPr>
              <a:t>By assumption, we’ll pull and mark at deadline:</a:t>
            </a:r>
            <a:br>
              <a:rPr lang="en-US" sz="2000" b="0" kern="0" dirty="0">
                <a:solidFill>
                  <a:srgbClr val="0070C0"/>
                </a:solidFill>
                <a:latin typeface="Gill Sans"/>
                <a:cs typeface="Gill Sans"/>
              </a:rPr>
            </a:br>
            <a:r>
              <a:rPr lang="en-US" sz="2000" b="0" kern="0" dirty="0">
                <a:solidFill>
                  <a:srgbClr val="0070C0"/>
                </a:solidFill>
                <a:latin typeface="Gill Sans"/>
                <a:cs typeface="Gill Sans"/>
              </a:rPr>
              <a:t>If you want us to hold off, you </a:t>
            </a:r>
            <a:r>
              <a:rPr lang="en-US" sz="2000" b="0" u="sng" kern="0" dirty="0">
                <a:solidFill>
                  <a:srgbClr val="0070C0"/>
                </a:solidFill>
                <a:latin typeface="Gill Sans"/>
                <a:cs typeface="Gill Sans"/>
              </a:rPr>
              <a:t>must</a:t>
            </a:r>
            <a:r>
              <a:rPr lang="en-US" sz="2000" b="0" kern="0" dirty="0">
                <a:solidFill>
                  <a:srgbClr val="0070C0"/>
                </a:solidFill>
                <a:latin typeface="Gill Sans"/>
                <a:cs typeface="Gill Sans"/>
              </a:rPr>
              <a:t> let us know!</a:t>
            </a:r>
          </a:p>
        </p:txBody>
      </p:sp>
      <p:sp>
        <p:nvSpPr>
          <p:cNvPr id="9" name="TextBox 8"/>
          <p:cNvSpPr txBox="1"/>
          <p:nvPr/>
        </p:nvSpPr>
        <p:spPr>
          <a:xfrm>
            <a:off x="0" y="1566208"/>
            <a:ext cx="9144000" cy="461665"/>
          </a:xfrm>
          <a:prstGeom prst="rect">
            <a:avLst/>
          </a:prstGeom>
          <a:noFill/>
        </p:spPr>
        <p:txBody>
          <a:bodyPr wrap="square" rtlCol="0">
            <a:spAutoFit/>
          </a:bodyPr>
          <a:lstStyle/>
          <a:p>
            <a:pPr lvl="0" algn="ctr">
              <a:defRPr/>
            </a:pPr>
            <a:r>
              <a:rPr lang="en-US" sz="2400" b="0" kern="0" dirty="0">
                <a:solidFill>
                  <a:srgbClr val="000000"/>
                </a:solidFill>
                <a:latin typeface="Gill Sans"/>
                <a:cs typeface="Gill Sans"/>
              </a:rPr>
              <a:t>We’ll be using </a:t>
            </a:r>
            <a:r>
              <a:rPr lang="en-US" sz="2400" b="0" u="sng" kern="0" dirty="0">
                <a:solidFill>
                  <a:srgbClr val="000000"/>
                </a:solidFill>
                <a:latin typeface="Gill Sans"/>
                <a:cs typeface="Gill Sans"/>
              </a:rPr>
              <a:t>private</a:t>
            </a:r>
            <a:r>
              <a:rPr lang="en-US" sz="2400" b="0" kern="0" dirty="0">
                <a:solidFill>
                  <a:srgbClr val="000000"/>
                </a:solidFill>
                <a:latin typeface="Gill Sans"/>
                <a:cs typeface="Gill Sans"/>
              </a:rPr>
              <a:t> GitHub repos for assignments</a:t>
            </a:r>
          </a:p>
        </p:txBody>
      </p:sp>
      <p:sp>
        <p:nvSpPr>
          <p:cNvPr id="10" name="TextBox 9"/>
          <p:cNvSpPr txBox="1"/>
          <p:nvPr/>
        </p:nvSpPr>
        <p:spPr>
          <a:xfrm>
            <a:off x="0" y="1995369"/>
            <a:ext cx="9144000" cy="707886"/>
          </a:xfrm>
          <a:prstGeom prst="rect">
            <a:avLst/>
          </a:prstGeom>
          <a:noFill/>
        </p:spPr>
        <p:txBody>
          <a:bodyPr wrap="square" rtlCol="0">
            <a:spAutoFit/>
          </a:bodyPr>
          <a:lstStyle/>
          <a:p>
            <a:pPr lvl="0" algn="ctr">
              <a:defRPr/>
            </a:pPr>
            <a:r>
              <a:rPr lang="en-US" sz="2000" b="0" kern="0" dirty="0">
                <a:solidFill>
                  <a:srgbClr val="0070C0"/>
                </a:solidFill>
                <a:latin typeface="Gill Sans"/>
                <a:cs typeface="Gill Sans"/>
              </a:rPr>
              <a:t>Complete your assignments, push to GitHub</a:t>
            </a:r>
          </a:p>
          <a:p>
            <a:pPr lvl="0" algn="ctr">
              <a:defRPr/>
            </a:pPr>
            <a:r>
              <a:rPr lang="en-US" sz="2000" b="0" kern="0" dirty="0">
                <a:solidFill>
                  <a:srgbClr val="0070C0"/>
                </a:solidFill>
                <a:latin typeface="Gill Sans"/>
                <a:cs typeface="Gill Sans"/>
              </a:rPr>
              <a:t>We’ll pull your repos at the deadline and grade</a:t>
            </a:r>
          </a:p>
        </p:txBody>
      </p:sp>
      <p:sp>
        <p:nvSpPr>
          <p:cNvPr id="8" name="Text Box 4"/>
          <p:cNvSpPr txBox="1">
            <a:spLocks noChangeArrowheads="1"/>
          </p:cNvSpPr>
          <p:nvPr/>
        </p:nvSpPr>
        <p:spPr bwMode="auto">
          <a:xfrm>
            <a:off x="0" y="5874603"/>
            <a:ext cx="9144000" cy="738664"/>
          </a:xfrm>
          <a:prstGeom prst="rect">
            <a:avLst/>
          </a:prstGeom>
          <a:noFill/>
          <a:ln w="9525">
            <a:noFill/>
            <a:miter lim="800000"/>
            <a:headEnd/>
            <a:tailEnd/>
          </a:ln>
        </p:spPr>
        <p:txBody>
          <a:bodyPr wrap="square">
            <a:spAutoFit/>
          </a:bodyPr>
          <a:lstStyle/>
          <a:p>
            <a:pPr algn="ctr"/>
            <a:r>
              <a:rPr lang="en-US" sz="2400" b="0" dirty="0">
                <a:solidFill>
                  <a:srgbClr val="FF0000"/>
                </a:solidFill>
                <a:latin typeface="Gill Sans"/>
                <a:cs typeface="Gill Sans"/>
              </a:rPr>
              <a:t>Important: Register for (free) </a:t>
            </a:r>
            <a:r>
              <a:rPr lang="en-US" sz="2400" b="0" dirty="0" err="1">
                <a:solidFill>
                  <a:srgbClr val="FF0000"/>
                </a:solidFill>
                <a:latin typeface="Gill Sans"/>
                <a:cs typeface="Gill Sans"/>
              </a:rPr>
              <a:t>GitHub</a:t>
            </a:r>
            <a:r>
              <a:rPr lang="en-US" sz="2400" b="0" dirty="0">
                <a:solidFill>
                  <a:srgbClr val="FF0000"/>
                </a:solidFill>
                <a:latin typeface="Gill Sans"/>
                <a:cs typeface="Gill Sans"/>
              </a:rPr>
              <a:t> educational account!</a:t>
            </a:r>
          </a:p>
          <a:p>
            <a:pPr algn="ctr"/>
            <a:r>
              <a:rPr lang="en-US" sz="1800" b="0" dirty="0">
                <a:solidFill>
                  <a:srgbClr val="FF0000"/>
                </a:solidFill>
                <a:latin typeface="Andale Mono" charset="0"/>
                <a:ea typeface="Andale Mono" charset="0"/>
                <a:cs typeface="Andale Mono" charset="0"/>
              </a:rPr>
              <a:t>https://</a:t>
            </a:r>
            <a:r>
              <a:rPr lang="en-US" sz="1800" b="0" dirty="0" err="1">
                <a:solidFill>
                  <a:srgbClr val="FF0000"/>
                </a:solidFill>
                <a:latin typeface="Andale Mono" charset="0"/>
                <a:ea typeface="Andale Mono" charset="0"/>
                <a:cs typeface="Andale Mono" charset="0"/>
              </a:rPr>
              <a:t>education.github.com</a:t>
            </a:r>
            <a:r>
              <a:rPr lang="en-US" sz="1800" b="0" dirty="0">
                <a:solidFill>
                  <a:srgbClr val="FF0000"/>
                </a:solidFill>
                <a:latin typeface="Andale Mono" charset="0"/>
                <a:ea typeface="Andale Mono" charset="0"/>
                <a:cs typeface="Andale Mono" charset="0"/>
              </a:rPr>
              <a:t>/</a:t>
            </a:r>
            <a:r>
              <a:rPr lang="en-US" sz="1800" b="0" dirty="0" err="1">
                <a:solidFill>
                  <a:srgbClr val="FF0000"/>
                </a:solidFill>
                <a:latin typeface="Andale Mono" charset="0"/>
                <a:ea typeface="Andale Mono" charset="0"/>
                <a:cs typeface="Andale Mono" charset="0"/>
              </a:rPr>
              <a:t>discount_requests</a:t>
            </a:r>
            <a:r>
              <a:rPr lang="en-US" sz="1800" b="0" dirty="0">
                <a:solidFill>
                  <a:srgbClr val="FF0000"/>
                </a:solidFill>
                <a:latin typeface="Andale Mono" charset="0"/>
                <a:ea typeface="Andale Mono" charset="0"/>
                <a:cs typeface="Andale Mono" charset="0"/>
              </a:rPr>
              <a:t>/new</a:t>
            </a:r>
          </a:p>
        </p:txBody>
      </p:sp>
    </p:spTree>
    <p:extLst>
      <p:ext uri="{BB962C8B-B14F-4D97-AF65-F5344CB8AC3E}">
        <p14:creationId xmlns:p14="http://schemas.microsoft.com/office/powerpoint/2010/main" val="14003014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9" grpId="0"/>
      <p:bldP spid="10" grpId="0"/>
      <p:bldP spid="8"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548640"/>
            <a:ext cx="9144000" cy="685800"/>
          </a:xfrm>
          <a:prstGeom prst="rect">
            <a:avLst/>
          </a:prstGeom>
        </p:spPr>
        <p:txBody>
          <a:bodyPr/>
          <a:lstStyle/>
          <a:p>
            <a:pPr lvl="0" algn="ctr">
              <a:defRPr/>
            </a:pPr>
            <a:r>
              <a:rPr lang="en-US" sz="3600" b="0" kern="0" dirty="0">
                <a:solidFill>
                  <a:srgbClr val="000000"/>
                </a:solidFill>
                <a:latin typeface="Gill Sans"/>
                <a:cs typeface="Gill Sans"/>
              </a:rPr>
              <a:t>Assignment Mechanics (CS 431)</a:t>
            </a:r>
          </a:p>
        </p:txBody>
      </p:sp>
      <p:sp>
        <p:nvSpPr>
          <p:cNvPr id="10" name="TextBox 9"/>
          <p:cNvSpPr txBox="1"/>
          <p:nvPr/>
        </p:nvSpPr>
        <p:spPr>
          <a:xfrm>
            <a:off x="-76200" y="2286000"/>
            <a:ext cx="9144000" cy="2677656"/>
          </a:xfrm>
          <a:prstGeom prst="rect">
            <a:avLst/>
          </a:prstGeom>
          <a:noFill/>
        </p:spPr>
        <p:txBody>
          <a:bodyPr wrap="square" rtlCol="0">
            <a:spAutoFit/>
          </a:bodyPr>
          <a:lstStyle/>
          <a:p>
            <a:pPr algn="ctr">
              <a:defRPr/>
            </a:pPr>
            <a:r>
              <a:rPr lang="en-US" sz="2400" b="0" kern="0" dirty="0">
                <a:solidFill>
                  <a:srgbClr val="000000"/>
                </a:solidFill>
                <a:latin typeface="Gill Sans"/>
                <a:cs typeface="Gill Sans"/>
              </a:rPr>
              <a:t>Assignments will use Python and </a:t>
            </a:r>
            <a:r>
              <a:rPr lang="en-US" sz="2400" b="0" kern="0" dirty="0" err="1">
                <a:solidFill>
                  <a:srgbClr val="000000"/>
                </a:solidFill>
                <a:latin typeface="Gill Sans"/>
                <a:cs typeface="Gill Sans"/>
              </a:rPr>
              <a:t>Jupyter</a:t>
            </a:r>
            <a:endParaRPr lang="en-US" sz="2400" b="0" kern="0" dirty="0">
              <a:solidFill>
                <a:srgbClr val="000000"/>
              </a:solidFill>
              <a:latin typeface="Gill Sans"/>
              <a:cs typeface="Gill Sans"/>
            </a:endParaRPr>
          </a:p>
          <a:p>
            <a:pPr lvl="0" algn="ctr">
              <a:defRPr/>
            </a:pPr>
            <a:r>
              <a:rPr lang="en-US" sz="2400" b="0" kern="0" dirty="0">
                <a:solidFill>
                  <a:srgbClr val="0070C0"/>
                </a:solidFill>
                <a:latin typeface="Gill Sans"/>
                <a:cs typeface="Gill Sans"/>
              </a:rPr>
              <a:t>Everything you need to know is in the assignment itself</a:t>
            </a:r>
          </a:p>
          <a:p>
            <a:pPr lvl="0" algn="ctr">
              <a:defRPr/>
            </a:pPr>
            <a:endParaRPr lang="en-US" sz="2400" b="0" kern="0" dirty="0">
              <a:solidFill>
                <a:srgbClr val="0070C0"/>
              </a:solidFill>
              <a:latin typeface="Gill Sans"/>
              <a:cs typeface="Gill Sans"/>
            </a:endParaRPr>
          </a:p>
          <a:p>
            <a:pPr lvl="0" algn="ctr">
              <a:defRPr/>
            </a:pPr>
            <a:r>
              <a:rPr lang="en-US" sz="2400" b="0" kern="0" dirty="0">
                <a:solidFill>
                  <a:srgbClr val="000000"/>
                </a:solidFill>
                <a:latin typeface="Gill Sans"/>
                <a:cs typeface="Gill Sans"/>
              </a:rPr>
              <a:t>Assignments will generally be submitted using Git</a:t>
            </a:r>
          </a:p>
          <a:p>
            <a:pPr lvl="0" algn="ctr">
              <a:defRPr/>
            </a:pPr>
            <a:r>
              <a:rPr lang="en-US" sz="2400" b="0" kern="0" dirty="0">
                <a:solidFill>
                  <a:srgbClr val="0070C0"/>
                </a:solidFill>
                <a:latin typeface="Gill Sans"/>
                <a:cs typeface="Gill Sans"/>
              </a:rPr>
              <a:t>Details are on the course website for the appropriate assignment</a:t>
            </a:r>
          </a:p>
          <a:p>
            <a:pPr lvl="0" algn="ctr">
              <a:defRPr/>
            </a:pPr>
            <a:endParaRPr lang="en-US" sz="2400" b="0" kern="0" dirty="0">
              <a:solidFill>
                <a:srgbClr val="0070C0"/>
              </a:solidFill>
              <a:latin typeface="Gill Sans"/>
              <a:cs typeface="Gill Sans"/>
            </a:endParaRPr>
          </a:p>
          <a:p>
            <a:pPr lvl="0" algn="ctr">
              <a:defRPr/>
            </a:pPr>
            <a:endParaRPr lang="en-US" sz="2400" b="0" kern="0" dirty="0">
              <a:solidFill>
                <a:srgbClr val="0070C0"/>
              </a:solidFill>
              <a:latin typeface="Gill Sans"/>
              <a:cs typeface="Gill Sans"/>
            </a:endParaRPr>
          </a:p>
        </p:txBody>
      </p:sp>
    </p:spTree>
    <p:extLst>
      <p:ext uri="{BB962C8B-B14F-4D97-AF65-F5344CB8AC3E}">
        <p14:creationId xmlns:p14="http://schemas.microsoft.com/office/powerpoint/2010/main" val="24779805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548640"/>
            <a:ext cx="9144000" cy="685800"/>
          </a:xfrm>
          <a:prstGeom prst="rect">
            <a:avLst/>
          </a:prstGeom>
        </p:spPr>
        <p:txBody>
          <a:bodyPr/>
          <a:lstStyle/>
          <a:p>
            <a:pPr lvl="0" algn="ctr">
              <a:defRPr/>
            </a:pPr>
            <a:r>
              <a:rPr lang="en-US" sz="3600" b="0" kern="0" dirty="0">
                <a:solidFill>
                  <a:srgbClr val="000000"/>
                </a:solidFill>
                <a:latin typeface="Gill Sans"/>
                <a:cs typeface="Gill Sans"/>
              </a:rPr>
              <a:t>Assignment Mechanics (CS 431)</a:t>
            </a:r>
          </a:p>
        </p:txBody>
      </p:sp>
      <p:sp>
        <p:nvSpPr>
          <p:cNvPr id="10" name="TextBox 9"/>
          <p:cNvSpPr txBox="1"/>
          <p:nvPr/>
        </p:nvSpPr>
        <p:spPr>
          <a:xfrm>
            <a:off x="-76200" y="2286000"/>
            <a:ext cx="9144000" cy="3046988"/>
          </a:xfrm>
          <a:prstGeom prst="rect">
            <a:avLst/>
          </a:prstGeom>
          <a:noFill/>
        </p:spPr>
        <p:txBody>
          <a:bodyPr wrap="square" rtlCol="0">
            <a:spAutoFit/>
          </a:bodyPr>
          <a:lstStyle/>
          <a:p>
            <a:pPr algn="ctr">
              <a:defRPr/>
            </a:pPr>
            <a:r>
              <a:rPr lang="en-US" sz="2400" b="0" kern="0" dirty="0">
                <a:solidFill>
                  <a:srgbClr val="000000"/>
                </a:solidFill>
                <a:latin typeface="Gill Sans"/>
                <a:cs typeface="Gill Sans"/>
              </a:rPr>
              <a:t>Note late policy (details on course homepage)</a:t>
            </a:r>
          </a:p>
          <a:p>
            <a:pPr lvl="0" algn="ctr">
              <a:defRPr/>
            </a:pPr>
            <a:r>
              <a:rPr lang="en-US" sz="2400" b="0" kern="0" dirty="0">
                <a:solidFill>
                  <a:srgbClr val="0070C0"/>
                </a:solidFill>
                <a:latin typeface="Gill Sans"/>
                <a:cs typeface="Gill Sans"/>
              </a:rPr>
              <a:t>Late by up to 24 hours: 25% reduction in grade</a:t>
            </a:r>
          </a:p>
          <a:p>
            <a:pPr lvl="0" algn="ctr">
              <a:defRPr/>
            </a:pPr>
            <a:r>
              <a:rPr lang="en-US" sz="2400" b="0" kern="0" dirty="0">
                <a:solidFill>
                  <a:srgbClr val="0070C0"/>
                </a:solidFill>
                <a:latin typeface="Gill Sans"/>
                <a:cs typeface="Gill Sans"/>
              </a:rPr>
              <a:t>Late 24-48 hours: 50% reduction in grade</a:t>
            </a:r>
          </a:p>
          <a:p>
            <a:pPr lvl="0" algn="ctr">
              <a:defRPr/>
            </a:pPr>
            <a:r>
              <a:rPr lang="en-US" sz="2400" b="0" kern="0" dirty="0">
                <a:solidFill>
                  <a:srgbClr val="0070C0"/>
                </a:solidFill>
                <a:latin typeface="Gill Sans"/>
                <a:cs typeface="Gill Sans"/>
              </a:rPr>
              <a:t>Late by more the 48 hours: not accepted</a:t>
            </a:r>
          </a:p>
          <a:p>
            <a:pPr lvl="0" algn="ctr">
              <a:defRPr/>
            </a:pPr>
            <a:endParaRPr lang="en-US" sz="2400" b="0" kern="0" dirty="0">
              <a:solidFill>
                <a:srgbClr val="0070C0"/>
              </a:solidFill>
              <a:latin typeface="Gill Sans"/>
              <a:cs typeface="Gill Sans"/>
            </a:endParaRPr>
          </a:p>
          <a:p>
            <a:pPr lvl="0" algn="ctr">
              <a:defRPr/>
            </a:pPr>
            <a:r>
              <a:rPr lang="en-US" sz="2400" b="0" kern="0" dirty="0">
                <a:solidFill>
                  <a:srgbClr val="0070C0"/>
                </a:solidFill>
                <a:latin typeface="Gill Sans"/>
                <a:cs typeface="Gill Sans"/>
              </a:rPr>
              <a:t>By assumption, we’ll pull and mark at deadline:</a:t>
            </a:r>
            <a:br>
              <a:rPr lang="en-US" sz="2400" b="0" kern="0" dirty="0">
                <a:solidFill>
                  <a:srgbClr val="0070C0"/>
                </a:solidFill>
                <a:latin typeface="Gill Sans"/>
                <a:cs typeface="Gill Sans"/>
              </a:rPr>
            </a:br>
            <a:r>
              <a:rPr lang="en-US" sz="2400" b="0" kern="0" dirty="0">
                <a:solidFill>
                  <a:srgbClr val="0070C0"/>
                </a:solidFill>
                <a:latin typeface="Gill Sans"/>
                <a:cs typeface="Gill Sans"/>
              </a:rPr>
              <a:t>If you want us to hold off, you </a:t>
            </a:r>
            <a:r>
              <a:rPr lang="en-US" sz="2400" b="0" u="sng" kern="0" dirty="0">
                <a:solidFill>
                  <a:srgbClr val="0070C0"/>
                </a:solidFill>
                <a:latin typeface="Gill Sans"/>
                <a:cs typeface="Gill Sans"/>
              </a:rPr>
              <a:t>must</a:t>
            </a:r>
            <a:r>
              <a:rPr lang="en-US" sz="2400" b="0" kern="0" dirty="0">
                <a:solidFill>
                  <a:srgbClr val="0070C0"/>
                </a:solidFill>
                <a:latin typeface="Gill Sans"/>
                <a:cs typeface="Gill Sans"/>
              </a:rPr>
              <a:t> let us know!</a:t>
            </a:r>
          </a:p>
          <a:p>
            <a:pPr lvl="0" algn="ctr">
              <a:defRPr/>
            </a:pPr>
            <a:endParaRPr lang="en-US" sz="2400" b="0" kern="0" dirty="0">
              <a:solidFill>
                <a:srgbClr val="0070C0"/>
              </a:solidFill>
              <a:latin typeface="Gill Sans"/>
              <a:cs typeface="Gill Sans"/>
            </a:endParaRPr>
          </a:p>
        </p:txBody>
      </p:sp>
    </p:spTree>
    <p:extLst>
      <p:ext uri="{BB962C8B-B14F-4D97-AF65-F5344CB8AC3E}">
        <p14:creationId xmlns:p14="http://schemas.microsoft.com/office/powerpoint/2010/main" val="123825242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548640"/>
            <a:ext cx="9144000" cy="685800"/>
          </a:xfrm>
          <a:prstGeom prst="rect">
            <a:avLst/>
          </a:prstGeom>
        </p:spPr>
        <p:txBody>
          <a:bodyPr/>
          <a:lstStyle/>
          <a:p>
            <a:pPr lvl="0" algn="ctr">
              <a:defRPr/>
            </a:pPr>
            <a:r>
              <a:rPr lang="en-US" sz="3600" b="0" kern="0" dirty="0">
                <a:solidFill>
                  <a:srgbClr val="000000"/>
                </a:solidFill>
                <a:latin typeface="Gill Sans"/>
                <a:cs typeface="Gill Sans"/>
              </a:rPr>
              <a:t>Course Materials</a:t>
            </a:r>
          </a:p>
        </p:txBody>
      </p:sp>
      <p:sp>
        <p:nvSpPr>
          <p:cNvPr id="9" name="TextBox 8"/>
          <p:cNvSpPr txBox="1"/>
          <p:nvPr/>
        </p:nvSpPr>
        <p:spPr>
          <a:xfrm>
            <a:off x="0" y="1371600"/>
            <a:ext cx="9144000" cy="1200329"/>
          </a:xfrm>
          <a:prstGeom prst="rect">
            <a:avLst/>
          </a:prstGeom>
          <a:noFill/>
        </p:spPr>
        <p:txBody>
          <a:bodyPr wrap="square" rtlCol="0">
            <a:spAutoFit/>
          </a:bodyPr>
          <a:lstStyle/>
          <a:p>
            <a:pPr algn="ctr"/>
            <a:r>
              <a:rPr lang="en-US" sz="2400" b="0" dirty="0">
                <a:solidFill>
                  <a:srgbClr val="000000"/>
                </a:solidFill>
                <a:latin typeface="Gill Sans"/>
                <a:cs typeface="Gill Sans"/>
              </a:rPr>
              <a:t>One (required) textbook +</a:t>
            </a:r>
          </a:p>
          <a:p>
            <a:pPr algn="ctr"/>
            <a:r>
              <a:rPr lang="en-US" sz="2400" b="0" dirty="0">
                <a:solidFill>
                  <a:srgbClr val="000000"/>
                </a:solidFill>
                <a:latin typeface="Gill Sans"/>
                <a:cs typeface="Gill Sans"/>
              </a:rPr>
              <a:t>Three (optional but recommended) books +</a:t>
            </a:r>
          </a:p>
          <a:p>
            <a:pPr algn="ctr"/>
            <a:r>
              <a:rPr lang="en-US" sz="2400" b="0" dirty="0">
                <a:solidFill>
                  <a:srgbClr val="000000"/>
                </a:solidFill>
                <a:latin typeface="Gill Sans"/>
                <a:cs typeface="Gill Sans"/>
              </a:rPr>
              <a:t>Additional readings from other sources as appropriate</a:t>
            </a:r>
          </a:p>
        </p:txBody>
      </p:sp>
      <p:pic>
        <p:nvPicPr>
          <p:cNvPr id="11" name="Picture 10" descr="MR-cover.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2965539"/>
            <a:ext cx="2535673" cy="3130461"/>
          </a:xfrm>
          <a:prstGeom prst="rect">
            <a:avLst/>
          </a:prstGeom>
        </p:spPr>
      </p:pic>
      <p:pic>
        <p:nvPicPr>
          <p:cNvPr id="12" name="Picture 11" descr="Hadoop-cover.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24200" y="3657601"/>
            <a:ext cx="1857004" cy="2432139"/>
          </a:xfrm>
          <a:prstGeom prst="rect">
            <a:avLst/>
          </a:prstGeom>
        </p:spPr>
      </p:pic>
      <p:pic>
        <p:nvPicPr>
          <p:cNvPr id="13" name="Picture 12" descr="Spark-cover.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81204" y="3657601"/>
            <a:ext cx="1857004" cy="2432140"/>
          </a:xfrm>
          <a:prstGeom prst="rect">
            <a:avLst/>
          </a:prstGeom>
        </p:spPr>
      </p:pic>
      <p:sp>
        <p:nvSpPr>
          <p:cNvPr id="14" name="Text Box 4"/>
          <p:cNvSpPr txBox="1">
            <a:spLocks noChangeArrowheads="1"/>
          </p:cNvSpPr>
          <p:nvPr/>
        </p:nvSpPr>
        <p:spPr bwMode="auto">
          <a:xfrm>
            <a:off x="2781300" y="6020237"/>
            <a:ext cx="2514600" cy="400110"/>
          </a:xfrm>
          <a:prstGeom prst="rect">
            <a:avLst/>
          </a:prstGeom>
          <a:noFill/>
          <a:ln w="9525">
            <a:noFill/>
            <a:miter lim="800000"/>
            <a:headEnd/>
            <a:tailEnd/>
          </a:ln>
        </p:spPr>
        <p:txBody>
          <a:bodyPr wrap="square">
            <a:spAutoFit/>
          </a:bodyPr>
          <a:lstStyle/>
          <a:p>
            <a:pPr algn="ctr"/>
            <a:r>
              <a:rPr lang="en-US" sz="2000" b="0" dirty="0">
                <a:solidFill>
                  <a:srgbClr val="FF0000"/>
                </a:solidFill>
                <a:latin typeface="Gill Sans"/>
                <a:cs typeface="Gill Sans"/>
              </a:rPr>
              <a:t>Note: 4</a:t>
            </a:r>
            <a:r>
              <a:rPr lang="en-US" sz="2000" b="0" baseline="30000" dirty="0">
                <a:solidFill>
                  <a:srgbClr val="FF0000"/>
                </a:solidFill>
                <a:latin typeface="Gill Sans"/>
                <a:cs typeface="Gill Sans"/>
              </a:rPr>
              <a:t>th</a:t>
            </a:r>
            <a:r>
              <a:rPr lang="en-US" sz="2000" b="0" dirty="0">
                <a:solidFill>
                  <a:srgbClr val="FF0000"/>
                </a:solidFill>
                <a:latin typeface="Gill Sans"/>
                <a:cs typeface="Gill Sans"/>
              </a:rPr>
              <a:t> Edition</a:t>
            </a:r>
          </a:p>
        </p:txBody>
      </p:sp>
      <p:sp>
        <p:nvSpPr>
          <p:cNvPr id="15" name="Text Box 4"/>
          <p:cNvSpPr txBox="1">
            <a:spLocks noChangeArrowheads="1"/>
          </p:cNvSpPr>
          <p:nvPr/>
        </p:nvSpPr>
        <p:spPr bwMode="auto">
          <a:xfrm>
            <a:off x="3886200" y="3170303"/>
            <a:ext cx="4343400" cy="461665"/>
          </a:xfrm>
          <a:prstGeom prst="rect">
            <a:avLst/>
          </a:prstGeom>
          <a:noFill/>
          <a:ln w="9525">
            <a:noFill/>
            <a:miter lim="800000"/>
            <a:headEnd/>
            <a:tailEnd/>
          </a:ln>
        </p:spPr>
        <p:txBody>
          <a:bodyPr wrap="square">
            <a:spAutoFit/>
          </a:bodyPr>
          <a:lstStyle/>
          <a:p>
            <a:pPr algn="ctr"/>
            <a:r>
              <a:rPr lang="en-US" sz="2400" b="0" i="1" dirty="0">
                <a:solidFill>
                  <a:srgbClr val="000000"/>
                </a:solidFill>
                <a:latin typeface="Gill Sans"/>
                <a:cs typeface="Gill Sans"/>
              </a:rPr>
              <a:t>(optional but recommended)</a:t>
            </a:r>
          </a:p>
        </p:txBody>
      </p:sp>
      <p:pic>
        <p:nvPicPr>
          <p:cNvPr id="3" name="Picture 2" descr="A picture containing weapon, text&#10;&#10;Description automatically generated">
            <a:extLst>
              <a:ext uri="{FF2B5EF4-FFF2-40B4-BE49-F238E27FC236}">
                <a16:creationId xmlns:a16="http://schemas.microsoft.com/office/drawing/2014/main" id="{5EBDADA8-0C23-400D-9BE6-869DAEA87C0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38208" y="3657600"/>
            <a:ext cx="1857005" cy="2432140"/>
          </a:xfrm>
          <a:prstGeom prst="rect">
            <a:avLst/>
          </a:prstGeom>
        </p:spPr>
      </p:pic>
    </p:spTree>
    <p:extLst>
      <p:ext uri="{BB962C8B-B14F-4D97-AF65-F5344CB8AC3E}">
        <p14:creationId xmlns:p14="http://schemas.microsoft.com/office/powerpoint/2010/main" val="92278658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548640"/>
            <a:ext cx="9144000" cy="685800"/>
          </a:xfrm>
          <a:prstGeom prst="rect">
            <a:avLst/>
          </a:prstGeom>
        </p:spPr>
        <p:txBody>
          <a:bodyPr/>
          <a:lstStyle/>
          <a:p>
            <a:pPr lvl="0" algn="ctr">
              <a:defRPr/>
            </a:pPr>
            <a:r>
              <a:rPr lang="en-US" sz="3600" b="0" kern="0" dirty="0">
                <a:solidFill>
                  <a:srgbClr val="000000"/>
                </a:solidFill>
                <a:latin typeface="Gill Sans"/>
                <a:cs typeface="Gill Sans"/>
              </a:rPr>
              <a:t>If you’re not (yet) registered:</a:t>
            </a:r>
          </a:p>
        </p:txBody>
      </p:sp>
      <p:sp>
        <p:nvSpPr>
          <p:cNvPr id="6" name="TextBox 5"/>
          <p:cNvSpPr txBox="1"/>
          <p:nvPr/>
        </p:nvSpPr>
        <p:spPr>
          <a:xfrm>
            <a:off x="0" y="1447800"/>
            <a:ext cx="9144000" cy="461665"/>
          </a:xfrm>
          <a:prstGeom prst="rect">
            <a:avLst/>
          </a:prstGeom>
          <a:noFill/>
        </p:spPr>
        <p:txBody>
          <a:bodyPr wrap="square" rtlCol="0">
            <a:spAutoFit/>
          </a:bodyPr>
          <a:lstStyle/>
          <a:p>
            <a:pPr lvl="0" algn="ctr">
              <a:defRPr/>
            </a:pPr>
            <a:r>
              <a:rPr lang="en-US" sz="2400" b="0" kern="0">
                <a:solidFill>
                  <a:srgbClr val="000000"/>
                </a:solidFill>
                <a:latin typeface="Gill Sans"/>
                <a:cs typeface="Gill Sans"/>
              </a:rPr>
              <a:t>Register for the wait list at:</a:t>
            </a:r>
            <a:endParaRPr lang="en-US" sz="2400" b="0" kern="0" dirty="0">
              <a:solidFill>
                <a:srgbClr val="000000"/>
              </a:solidFill>
              <a:latin typeface="Gill Sans"/>
              <a:cs typeface="Gill Sans"/>
            </a:endParaRPr>
          </a:p>
        </p:txBody>
      </p:sp>
      <p:sp>
        <p:nvSpPr>
          <p:cNvPr id="12" name="TextBox 11"/>
          <p:cNvSpPr txBox="1"/>
          <p:nvPr/>
        </p:nvSpPr>
        <p:spPr>
          <a:xfrm>
            <a:off x="0" y="6091535"/>
            <a:ext cx="9144000" cy="461665"/>
          </a:xfrm>
          <a:prstGeom prst="rect">
            <a:avLst/>
          </a:prstGeom>
          <a:noFill/>
        </p:spPr>
        <p:txBody>
          <a:bodyPr wrap="square" rtlCol="0">
            <a:spAutoFit/>
          </a:bodyPr>
          <a:lstStyle/>
          <a:p>
            <a:pPr lvl="0" algn="ctr">
              <a:defRPr/>
            </a:pPr>
            <a:r>
              <a:rPr lang="en-US" sz="2400" b="0" kern="0" dirty="0">
                <a:solidFill>
                  <a:srgbClr val="FF0000"/>
                </a:solidFill>
                <a:latin typeface="Gill Sans"/>
                <a:cs typeface="Gill Sans"/>
              </a:rPr>
              <a:t>Note: late registration is not an excuse for late assignments</a:t>
            </a:r>
          </a:p>
        </p:txBody>
      </p:sp>
      <p:sp>
        <p:nvSpPr>
          <p:cNvPr id="8" name="Text Box 4"/>
          <p:cNvSpPr txBox="1">
            <a:spLocks noChangeArrowheads="1"/>
          </p:cNvSpPr>
          <p:nvPr/>
        </p:nvSpPr>
        <p:spPr bwMode="auto">
          <a:xfrm>
            <a:off x="0" y="1828800"/>
            <a:ext cx="9144000" cy="369332"/>
          </a:xfrm>
          <a:prstGeom prst="rect">
            <a:avLst/>
          </a:prstGeom>
          <a:noFill/>
          <a:ln w="9525">
            <a:noFill/>
            <a:miter lim="800000"/>
            <a:headEnd/>
            <a:tailEnd/>
          </a:ln>
        </p:spPr>
        <p:txBody>
          <a:bodyPr wrap="square">
            <a:spAutoFit/>
          </a:bodyPr>
          <a:lstStyle/>
          <a:p>
            <a:pPr algn="ctr"/>
            <a:r>
              <a:rPr lang="en-US" sz="1800" b="0" dirty="0">
                <a:solidFill>
                  <a:schemeClr val="bg1"/>
                </a:solidFill>
                <a:latin typeface="Andale Mono" charset="0"/>
                <a:ea typeface="Andale Mono" charset="0"/>
                <a:cs typeface="Andale Mono" charset="0"/>
              </a:rPr>
              <a:t>By sending Ali an email at </a:t>
            </a:r>
            <a:r>
              <a:rPr lang="en-US" sz="1800" dirty="0">
                <a:solidFill>
                  <a:schemeClr val="bg1"/>
                </a:solidFill>
                <a:latin typeface="Andale Mono" charset="0"/>
                <a:ea typeface="Andale Mono" charset="0"/>
                <a:cs typeface="Andale Mono" charset="0"/>
              </a:rPr>
              <a:t>ali.abedi@uwaterloo.ca</a:t>
            </a:r>
          </a:p>
        </p:txBody>
      </p:sp>
      <p:sp>
        <p:nvSpPr>
          <p:cNvPr id="9" name="TextBox 8"/>
          <p:cNvSpPr txBox="1"/>
          <p:nvPr/>
        </p:nvSpPr>
        <p:spPr>
          <a:xfrm>
            <a:off x="0" y="3206353"/>
            <a:ext cx="9144000" cy="461665"/>
          </a:xfrm>
          <a:prstGeom prst="rect">
            <a:avLst/>
          </a:prstGeom>
          <a:noFill/>
        </p:spPr>
        <p:txBody>
          <a:bodyPr wrap="square" rtlCol="0">
            <a:spAutoFit/>
          </a:bodyPr>
          <a:lstStyle/>
          <a:p>
            <a:pPr lvl="0" algn="ctr">
              <a:defRPr/>
            </a:pPr>
            <a:r>
              <a:rPr lang="en-US" sz="2400" b="0" kern="0" dirty="0">
                <a:solidFill>
                  <a:srgbClr val="000000"/>
                </a:solidFill>
                <a:latin typeface="Gill Sans"/>
                <a:cs typeface="Gill Sans"/>
              </a:rPr>
              <a:t>Priority for unregistered students</a:t>
            </a:r>
          </a:p>
        </p:txBody>
      </p:sp>
      <p:sp>
        <p:nvSpPr>
          <p:cNvPr id="10" name="TextBox 9"/>
          <p:cNvSpPr txBox="1"/>
          <p:nvPr/>
        </p:nvSpPr>
        <p:spPr>
          <a:xfrm>
            <a:off x="0" y="3635514"/>
            <a:ext cx="9144000" cy="1631216"/>
          </a:xfrm>
          <a:prstGeom prst="rect">
            <a:avLst/>
          </a:prstGeom>
          <a:noFill/>
        </p:spPr>
        <p:txBody>
          <a:bodyPr wrap="square" rtlCol="0">
            <a:spAutoFit/>
          </a:bodyPr>
          <a:lstStyle/>
          <a:p>
            <a:pPr lvl="0" algn="ctr">
              <a:defRPr/>
            </a:pPr>
            <a:r>
              <a:rPr lang="en-US" sz="2000" b="0" kern="0" dirty="0">
                <a:solidFill>
                  <a:srgbClr val="0070C0"/>
                </a:solidFill>
                <a:latin typeface="Gill Sans"/>
                <a:cs typeface="Gill Sans"/>
              </a:rPr>
              <a:t>CS students</a:t>
            </a:r>
          </a:p>
          <a:p>
            <a:pPr lvl="0" algn="ctr">
              <a:defRPr/>
            </a:pPr>
            <a:r>
              <a:rPr lang="en-US" sz="2000" b="0" kern="0" dirty="0">
                <a:solidFill>
                  <a:srgbClr val="0070C0"/>
                </a:solidFill>
                <a:latin typeface="Gill Sans"/>
                <a:cs typeface="Gill Sans"/>
              </a:rPr>
              <a:t>Have all the pre-</a:t>
            </a:r>
            <a:r>
              <a:rPr lang="en-US" sz="2000" b="0" kern="0" dirty="0" err="1">
                <a:solidFill>
                  <a:srgbClr val="0070C0"/>
                </a:solidFill>
                <a:latin typeface="Gill Sans"/>
                <a:cs typeface="Gill Sans"/>
              </a:rPr>
              <a:t>reqs</a:t>
            </a:r>
            <a:endParaRPr lang="en-US" sz="2000" b="0" kern="0" dirty="0">
              <a:solidFill>
                <a:srgbClr val="0070C0"/>
              </a:solidFill>
              <a:latin typeface="Gill Sans"/>
              <a:cs typeface="Gill Sans"/>
            </a:endParaRPr>
          </a:p>
          <a:p>
            <a:pPr lvl="0" algn="ctr">
              <a:defRPr/>
            </a:pPr>
            <a:r>
              <a:rPr lang="en-US" sz="2000" b="0" kern="0" dirty="0">
                <a:solidFill>
                  <a:srgbClr val="0070C0"/>
                </a:solidFill>
                <a:latin typeface="Gill Sans"/>
                <a:cs typeface="Gill Sans"/>
              </a:rPr>
              <a:t>Final opportunity to take the course (e.g., 4B students)</a:t>
            </a:r>
          </a:p>
          <a:p>
            <a:pPr lvl="0" algn="ctr">
              <a:defRPr/>
            </a:pPr>
            <a:r>
              <a:rPr lang="en-US" sz="2000" b="0" kern="0" dirty="0">
                <a:solidFill>
                  <a:srgbClr val="0070C0"/>
                </a:solidFill>
                <a:latin typeface="Gill Sans"/>
                <a:cs typeface="Gill Sans"/>
              </a:rPr>
              <a:t>Continue to attend class until final decision</a:t>
            </a:r>
          </a:p>
          <a:p>
            <a:pPr lvl="0" algn="ctr">
              <a:defRPr/>
            </a:pPr>
            <a:r>
              <a:rPr lang="en-US" sz="2000" b="0" kern="0" dirty="0">
                <a:solidFill>
                  <a:srgbClr val="0070C0"/>
                </a:solidFill>
                <a:latin typeface="Gill Sans"/>
                <a:cs typeface="Gill Sans"/>
              </a:rPr>
              <a:t>Once the course is full, it is </a:t>
            </a:r>
            <a:r>
              <a:rPr lang="en-US" sz="2000" b="0" i="1" kern="0" dirty="0">
                <a:solidFill>
                  <a:srgbClr val="0070C0"/>
                </a:solidFill>
                <a:latin typeface="Gill Sans"/>
                <a:cs typeface="Gill Sans"/>
              </a:rPr>
              <a:t>full</a:t>
            </a:r>
            <a:endParaRPr lang="en-US" sz="2000" b="0" kern="0" dirty="0">
              <a:solidFill>
                <a:srgbClr val="0070C0"/>
              </a:solidFill>
              <a:latin typeface="Gill Sans"/>
              <a:cs typeface="Gill Sans"/>
            </a:endParaRPr>
          </a:p>
        </p:txBody>
      </p:sp>
    </p:spTree>
    <p:extLst>
      <p:ext uri="{BB962C8B-B14F-4D97-AF65-F5344CB8AC3E}">
        <p14:creationId xmlns:p14="http://schemas.microsoft.com/office/powerpoint/2010/main" val="1331461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a:extLst>
              <a:ext uri="{FF2B5EF4-FFF2-40B4-BE49-F238E27FC236}">
                <a16:creationId xmlns:a16="http://schemas.microsoft.com/office/drawing/2014/main" id="{042DF94B-59A4-480F-B7BF-7D1895B7DD51}"/>
              </a:ext>
            </a:extLst>
          </p:cNvPr>
          <p:cNvGraphicFramePr/>
          <p:nvPr/>
        </p:nvGraphicFramePr>
        <p:xfrm>
          <a:off x="1524000" y="1600200"/>
          <a:ext cx="6096000" cy="4470400"/>
        </p:xfrm>
        <a:graphic>
          <a:graphicData uri="http://schemas.openxmlformats.org/drawingml/2006/chart">
            <c:chart xmlns:c="http://schemas.openxmlformats.org/drawingml/2006/chart" xmlns:r="http://schemas.openxmlformats.org/officeDocument/2006/relationships" r:id="rId2"/>
          </a:graphicData>
        </a:graphic>
      </p:graphicFrame>
      <p:sp>
        <p:nvSpPr>
          <p:cNvPr id="5" name="Title 1">
            <a:extLst>
              <a:ext uri="{FF2B5EF4-FFF2-40B4-BE49-F238E27FC236}">
                <a16:creationId xmlns:a16="http://schemas.microsoft.com/office/drawing/2014/main" id="{811E2559-2725-4BC9-A207-C7566871E960}"/>
              </a:ext>
            </a:extLst>
          </p:cNvPr>
          <p:cNvSpPr txBox="1">
            <a:spLocks/>
          </p:cNvSpPr>
          <p:nvPr/>
        </p:nvSpPr>
        <p:spPr>
          <a:xfrm>
            <a:off x="0" y="548640"/>
            <a:ext cx="9144000" cy="685800"/>
          </a:xfrm>
          <a:prstGeom prst="rect">
            <a:avLst/>
          </a:prstGeom>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0" cap="none" spc="0" normalizeH="0" baseline="0" noProof="0" dirty="0">
                <a:ln>
                  <a:noFill/>
                </a:ln>
                <a:solidFill>
                  <a:srgbClr val="000000"/>
                </a:solidFill>
                <a:effectLst/>
                <a:uLnTx/>
                <a:uFillTx/>
                <a:latin typeface="Gill Sans"/>
                <a:ea typeface="+mn-ea"/>
                <a:cs typeface="Gill Sans"/>
              </a:rPr>
              <a:t>Storage cost over time</a:t>
            </a:r>
          </a:p>
        </p:txBody>
      </p:sp>
    </p:spTree>
    <p:extLst>
      <p:ext uri="{BB962C8B-B14F-4D97-AF65-F5344CB8AC3E}">
        <p14:creationId xmlns:p14="http://schemas.microsoft.com/office/powerpoint/2010/main" val="164507131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graphicEl>
                                              <a:chart seriesIdx="-3" categoryIdx="-3" bldStep="gridLegend"/>
                                            </p:graphicEl>
                                          </p:spTgt>
                                        </p:tgtEl>
                                        <p:attrNameLst>
                                          <p:attrName>style.visibility</p:attrName>
                                        </p:attrNameLst>
                                      </p:cBhvr>
                                      <p:to>
                                        <p:strVal val="visible"/>
                                      </p:to>
                                    </p:set>
                                    <p:animEffect transition="in" filter="fade">
                                      <p:cBhvr>
                                        <p:cTn id="7" dur="500"/>
                                        <p:tgtEl>
                                          <p:spTgt spid="4">
                                            <p:graphicEl>
                                              <a:chart seriesIdx="-3" categoryIdx="-3" bldStep="gridLegend"/>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graphicEl>
                                              <a:chart seriesIdx="-4" categoryIdx="0" bldStep="category"/>
                                            </p:graphicEl>
                                          </p:spTgt>
                                        </p:tgtEl>
                                        <p:attrNameLst>
                                          <p:attrName>style.visibility</p:attrName>
                                        </p:attrNameLst>
                                      </p:cBhvr>
                                      <p:to>
                                        <p:strVal val="visible"/>
                                      </p:to>
                                    </p:set>
                                    <p:animEffect transition="in" filter="fade">
                                      <p:cBhvr>
                                        <p:cTn id="12" dur="500"/>
                                        <p:tgtEl>
                                          <p:spTgt spid="4">
                                            <p:graphicEl>
                                              <a:chart seriesIdx="-4" categoryIdx="0" bldStep="category"/>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graphicEl>
                                              <a:chart seriesIdx="-4" categoryIdx="1" bldStep="category"/>
                                            </p:graphicEl>
                                          </p:spTgt>
                                        </p:tgtEl>
                                        <p:attrNameLst>
                                          <p:attrName>style.visibility</p:attrName>
                                        </p:attrNameLst>
                                      </p:cBhvr>
                                      <p:to>
                                        <p:strVal val="visible"/>
                                      </p:to>
                                    </p:set>
                                    <p:animEffect transition="in" filter="fade">
                                      <p:cBhvr>
                                        <p:cTn id="17" dur="500"/>
                                        <p:tgtEl>
                                          <p:spTgt spid="4">
                                            <p:graphicEl>
                                              <a:chart seriesIdx="-4" categoryIdx="1" bldStep="category"/>
                                            </p:graphic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graphicEl>
                                              <a:chart seriesIdx="-4" categoryIdx="2" bldStep="category"/>
                                            </p:graphicEl>
                                          </p:spTgt>
                                        </p:tgtEl>
                                        <p:attrNameLst>
                                          <p:attrName>style.visibility</p:attrName>
                                        </p:attrNameLst>
                                      </p:cBhvr>
                                      <p:to>
                                        <p:strVal val="visible"/>
                                      </p:to>
                                    </p:set>
                                    <p:animEffect transition="in" filter="fade">
                                      <p:cBhvr>
                                        <p:cTn id="22" dur="500"/>
                                        <p:tgtEl>
                                          <p:spTgt spid="4">
                                            <p:graphicEl>
                                              <a:chart seriesIdx="-4" categoryIdx="2" bldStep="category"/>
                                            </p:graphic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
                                            <p:graphicEl>
                                              <a:chart seriesIdx="-4" categoryIdx="3" bldStep="category"/>
                                            </p:graphicEl>
                                          </p:spTgt>
                                        </p:tgtEl>
                                        <p:attrNameLst>
                                          <p:attrName>style.visibility</p:attrName>
                                        </p:attrNameLst>
                                      </p:cBhvr>
                                      <p:to>
                                        <p:strVal val="visible"/>
                                      </p:to>
                                    </p:set>
                                    <p:animEffect transition="in" filter="fade">
                                      <p:cBhvr>
                                        <p:cTn id="27" dur="500"/>
                                        <p:tgtEl>
                                          <p:spTgt spid="4">
                                            <p:graphicEl>
                                              <a:chart seriesIdx="-4" categoryIdx="3" bldStep="category"/>
                                            </p:graphic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4">
                                            <p:graphicEl>
                                              <a:chart seriesIdx="-4" categoryIdx="4" bldStep="category"/>
                                            </p:graphicEl>
                                          </p:spTgt>
                                        </p:tgtEl>
                                        <p:attrNameLst>
                                          <p:attrName>style.visibility</p:attrName>
                                        </p:attrNameLst>
                                      </p:cBhvr>
                                      <p:to>
                                        <p:strVal val="visible"/>
                                      </p:to>
                                    </p:set>
                                    <p:animEffect transition="in" filter="fade">
                                      <p:cBhvr>
                                        <p:cTn id="32" dur="500"/>
                                        <p:tgtEl>
                                          <p:spTgt spid="4">
                                            <p:graphicEl>
                                              <a:chart seriesIdx="-4" categoryIdx="4" bldStep="category"/>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Chart bld="category"/>
        </p:bldSub>
      </p:bldGraphic>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4"/>
          <p:cNvGrpSpPr/>
          <p:nvPr/>
        </p:nvGrpSpPr>
        <p:grpSpPr>
          <a:xfrm>
            <a:off x="381000" y="1981200"/>
            <a:ext cx="4267200" cy="792956"/>
            <a:chOff x="381000" y="1673662"/>
            <a:chExt cx="4267200" cy="792956"/>
          </a:xfrm>
        </p:grpSpPr>
        <p:pic>
          <p:nvPicPr>
            <p:cNvPr id="4" name="Picture 3" descr="ebay-logo.png"/>
            <p:cNvPicPr>
              <a:picLocks noChangeAspect="1"/>
            </p:cNvPicPr>
            <p:nvPr/>
          </p:nvPicPr>
          <p:blipFill>
            <a:blip r:embed="rId3" cstate="print"/>
            <a:stretch>
              <a:fillRect/>
            </a:stretch>
          </p:blipFill>
          <p:spPr>
            <a:xfrm>
              <a:off x="381000" y="1673662"/>
              <a:ext cx="1905000" cy="792956"/>
            </a:xfrm>
            <a:prstGeom prst="rect">
              <a:avLst/>
            </a:prstGeom>
          </p:spPr>
        </p:pic>
        <p:sp>
          <p:nvSpPr>
            <p:cNvPr id="6" name="Rectangle 5"/>
            <p:cNvSpPr/>
            <p:nvPr/>
          </p:nvSpPr>
          <p:spPr>
            <a:xfrm>
              <a:off x="2209800" y="1749862"/>
              <a:ext cx="2438400" cy="584776"/>
            </a:xfrm>
            <a:prstGeom prst="rect">
              <a:avLst/>
            </a:prstGeom>
          </p:spPr>
          <p:txBody>
            <a:bodyPr wrap="square">
              <a:spAutoFit/>
            </a:bodyPr>
            <a:lstStyle/>
            <a:p>
              <a:r>
                <a:rPr lang="en-US" b="0" dirty="0">
                  <a:solidFill>
                    <a:srgbClr val="FF0000"/>
                  </a:solidFill>
                  <a:latin typeface="Gill Sans"/>
                  <a:cs typeface="Gill Sans"/>
                </a:rPr>
                <a:t>Hadoop: 10K nodes, 150K cores, 150 PB (4/2014)</a:t>
              </a:r>
            </a:p>
          </p:txBody>
        </p:sp>
      </p:grpSp>
      <p:grpSp>
        <p:nvGrpSpPr>
          <p:cNvPr id="5" name="Group 23"/>
          <p:cNvGrpSpPr/>
          <p:nvPr/>
        </p:nvGrpSpPr>
        <p:grpSpPr>
          <a:xfrm>
            <a:off x="152400" y="76200"/>
            <a:ext cx="6019800" cy="1077218"/>
            <a:chOff x="228600" y="300335"/>
            <a:chExt cx="6019800" cy="1077218"/>
          </a:xfrm>
        </p:grpSpPr>
        <p:pic>
          <p:nvPicPr>
            <p:cNvPr id="8" name="Picture 7" descr="google-logo.jpg"/>
            <p:cNvPicPr>
              <a:picLocks noChangeAspect="1"/>
            </p:cNvPicPr>
            <p:nvPr/>
          </p:nvPicPr>
          <p:blipFill>
            <a:blip r:embed="rId4" cstate="print"/>
            <a:srcRect/>
            <a:stretch>
              <a:fillRect/>
            </a:stretch>
          </p:blipFill>
          <p:spPr bwMode="auto">
            <a:xfrm>
              <a:off x="228600" y="300335"/>
              <a:ext cx="2198182" cy="914400"/>
            </a:xfrm>
            <a:prstGeom prst="rect">
              <a:avLst/>
            </a:prstGeom>
            <a:noFill/>
            <a:ln w="9525">
              <a:noFill/>
              <a:miter lim="800000"/>
              <a:headEnd/>
              <a:tailEnd/>
            </a:ln>
          </p:spPr>
        </p:pic>
        <p:sp>
          <p:nvSpPr>
            <p:cNvPr id="9" name="Rectangle 8"/>
            <p:cNvSpPr/>
            <p:nvPr/>
          </p:nvSpPr>
          <p:spPr>
            <a:xfrm>
              <a:off x="2438400" y="300335"/>
              <a:ext cx="3810000" cy="1077218"/>
            </a:xfrm>
            <a:prstGeom prst="rect">
              <a:avLst/>
            </a:prstGeom>
          </p:spPr>
          <p:txBody>
            <a:bodyPr wrap="square">
              <a:spAutoFit/>
            </a:bodyPr>
            <a:lstStyle/>
            <a:p>
              <a:r>
                <a:rPr lang="en-US" b="0" dirty="0">
                  <a:solidFill>
                    <a:srgbClr val="FF6600"/>
                  </a:solidFill>
                  <a:latin typeface="Gill Sans"/>
                  <a:cs typeface="Gill Sans"/>
                </a:rPr>
                <a:t>Processes 20 PB a day (2008)</a:t>
              </a:r>
            </a:p>
            <a:p>
              <a:r>
                <a:rPr lang="en-US" b="0" dirty="0">
                  <a:solidFill>
                    <a:srgbClr val="FF6600"/>
                  </a:solidFill>
                  <a:latin typeface="Gill Sans"/>
                  <a:cs typeface="Gill Sans"/>
                </a:rPr>
                <a:t>Crawls 20B web pages a day (2012)</a:t>
              </a:r>
            </a:p>
            <a:p>
              <a:r>
                <a:rPr lang="en-US" b="0" dirty="0">
                  <a:solidFill>
                    <a:srgbClr val="FF6600"/>
                  </a:solidFill>
                  <a:latin typeface="Gill Sans"/>
                  <a:cs typeface="Gill Sans"/>
                </a:rPr>
                <a:t>Search index is 100+ PB (5/2014)</a:t>
              </a:r>
            </a:p>
            <a:p>
              <a:r>
                <a:rPr lang="en-US" b="0" dirty="0" err="1">
                  <a:solidFill>
                    <a:srgbClr val="FF6600"/>
                  </a:solidFill>
                  <a:latin typeface="Gill Sans"/>
                  <a:cs typeface="Gill Sans"/>
                </a:rPr>
                <a:t>Bigtable</a:t>
              </a:r>
              <a:r>
                <a:rPr lang="en-US" b="0" dirty="0">
                  <a:solidFill>
                    <a:srgbClr val="FF6600"/>
                  </a:solidFill>
                  <a:latin typeface="Gill Sans"/>
                  <a:cs typeface="Gill Sans"/>
                </a:rPr>
                <a:t> serves 2+ EB, 600M QPS (5/2014)</a:t>
              </a:r>
            </a:p>
          </p:txBody>
        </p:sp>
      </p:grpSp>
      <p:grpSp>
        <p:nvGrpSpPr>
          <p:cNvPr id="7" name="Group 28"/>
          <p:cNvGrpSpPr/>
          <p:nvPr/>
        </p:nvGrpSpPr>
        <p:grpSpPr>
          <a:xfrm>
            <a:off x="228600" y="2819400"/>
            <a:ext cx="4572000" cy="838200"/>
            <a:chOff x="533400" y="3200400"/>
            <a:chExt cx="4572000" cy="838200"/>
          </a:xfrm>
        </p:grpSpPr>
        <p:pic>
          <p:nvPicPr>
            <p:cNvPr id="10" name="Picture 9" descr="facebook.jpg"/>
            <p:cNvPicPr>
              <a:picLocks noChangeAspect="1"/>
            </p:cNvPicPr>
            <p:nvPr/>
          </p:nvPicPr>
          <p:blipFill>
            <a:blip r:embed="rId5" cstate="print"/>
            <a:stretch>
              <a:fillRect/>
            </a:stretch>
          </p:blipFill>
          <p:spPr>
            <a:xfrm>
              <a:off x="2877627" y="3200400"/>
              <a:ext cx="2227773" cy="838200"/>
            </a:xfrm>
            <a:prstGeom prst="rect">
              <a:avLst/>
            </a:prstGeom>
          </p:spPr>
        </p:pic>
        <p:sp>
          <p:nvSpPr>
            <p:cNvPr id="11" name="Rectangle 10"/>
            <p:cNvSpPr/>
            <p:nvPr/>
          </p:nvSpPr>
          <p:spPr>
            <a:xfrm>
              <a:off x="533400" y="3276600"/>
              <a:ext cx="2438400" cy="584776"/>
            </a:xfrm>
            <a:prstGeom prst="rect">
              <a:avLst/>
            </a:prstGeom>
          </p:spPr>
          <p:txBody>
            <a:bodyPr wrap="square">
              <a:spAutoFit/>
            </a:bodyPr>
            <a:lstStyle/>
            <a:p>
              <a:pPr algn="ctr"/>
              <a:r>
                <a:rPr lang="en-US" b="0" dirty="0">
                  <a:solidFill>
                    <a:srgbClr val="002060"/>
                  </a:solidFill>
                  <a:latin typeface="Gill Sans"/>
                  <a:cs typeface="Gill Sans"/>
                </a:rPr>
                <a:t>300 PB data in Hive + </a:t>
              </a:r>
              <a:br>
                <a:rPr lang="en-US" b="0" dirty="0">
                  <a:solidFill>
                    <a:srgbClr val="002060"/>
                  </a:solidFill>
                  <a:latin typeface="Gill Sans"/>
                  <a:cs typeface="Gill Sans"/>
                </a:rPr>
              </a:br>
              <a:r>
                <a:rPr lang="en-US" b="0" dirty="0">
                  <a:solidFill>
                    <a:srgbClr val="002060"/>
                  </a:solidFill>
                  <a:latin typeface="Gill Sans"/>
                  <a:cs typeface="Gill Sans"/>
                </a:rPr>
                <a:t>600 TB/day (4/2014)</a:t>
              </a:r>
            </a:p>
          </p:txBody>
        </p:sp>
      </p:grpSp>
      <p:grpSp>
        <p:nvGrpSpPr>
          <p:cNvPr id="14" name="Group 25"/>
          <p:cNvGrpSpPr/>
          <p:nvPr/>
        </p:nvGrpSpPr>
        <p:grpSpPr>
          <a:xfrm>
            <a:off x="6324600" y="406400"/>
            <a:ext cx="2590800" cy="889000"/>
            <a:chOff x="4724400" y="1219200"/>
            <a:chExt cx="2590800" cy="889000"/>
          </a:xfrm>
        </p:grpSpPr>
        <p:pic>
          <p:nvPicPr>
            <p:cNvPr id="12" name="Picture 11" descr="Ia_logo.jpg"/>
            <p:cNvPicPr>
              <a:picLocks noChangeAspect="1"/>
            </p:cNvPicPr>
            <p:nvPr/>
          </p:nvPicPr>
          <p:blipFill>
            <a:blip r:embed="rId6" cstate="print"/>
            <a:stretch>
              <a:fillRect/>
            </a:stretch>
          </p:blipFill>
          <p:spPr>
            <a:xfrm>
              <a:off x="4724400" y="1219200"/>
              <a:ext cx="1066800" cy="889000"/>
            </a:xfrm>
            <a:prstGeom prst="rect">
              <a:avLst/>
            </a:prstGeom>
          </p:spPr>
        </p:pic>
        <p:sp>
          <p:nvSpPr>
            <p:cNvPr id="19" name="Rectangle 18"/>
            <p:cNvSpPr/>
            <p:nvPr/>
          </p:nvSpPr>
          <p:spPr>
            <a:xfrm>
              <a:off x="5791200" y="1422400"/>
              <a:ext cx="1524000" cy="584776"/>
            </a:xfrm>
            <a:prstGeom prst="rect">
              <a:avLst/>
            </a:prstGeom>
          </p:spPr>
          <p:txBody>
            <a:bodyPr wrap="square">
              <a:spAutoFit/>
            </a:bodyPr>
            <a:lstStyle/>
            <a:p>
              <a:r>
                <a:rPr lang="en-US" b="0" dirty="0">
                  <a:solidFill>
                    <a:schemeClr val="bg1"/>
                  </a:solidFill>
                  <a:latin typeface="Gill Sans"/>
                  <a:cs typeface="Gill Sans"/>
                </a:rPr>
                <a:t>400B pages, 10+ PB (2/2014)</a:t>
              </a:r>
            </a:p>
          </p:txBody>
        </p:sp>
      </p:grpSp>
      <p:grpSp>
        <p:nvGrpSpPr>
          <p:cNvPr id="15" name="Group 26"/>
          <p:cNvGrpSpPr/>
          <p:nvPr/>
        </p:nvGrpSpPr>
        <p:grpSpPr>
          <a:xfrm>
            <a:off x="5376083" y="2743200"/>
            <a:ext cx="3539317" cy="1524000"/>
            <a:chOff x="5358560" y="2286000"/>
            <a:chExt cx="3539317" cy="1524000"/>
          </a:xfrm>
        </p:grpSpPr>
        <p:pic>
          <p:nvPicPr>
            <p:cNvPr id="18" name="Picture 17" descr="200px-CERN_logo.svg.png"/>
            <p:cNvPicPr>
              <a:picLocks noChangeAspect="1"/>
            </p:cNvPicPr>
            <p:nvPr/>
          </p:nvPicPr>
          <p:blipFill>
            <a:blip r:embed="rId7" cstate="print"/>
            <a:stretch>
              <a:fillRect/>
            </a:stretch>
          </p:blipFill>
          <p:spPr>
            <a:xfrm>
              <a:off x="7350669" y="2286000"/>
              <a:ext cx="1547208" cy="1524000"/>
            </a:xfrm>
            <a:prstGeom prst="rect">
              <a:avLst/>
            </a:prstGeom>
          </p:spPr>
        </p:pic>
        <p:sp>
          <p:nvSpPr>
            <p:cNvPr id="20" name="Rectangle 19"/>
            <p:cNvSpPr/>
            <p:nvPr/>
          </p:nvSpPr>
          <p:spPr>
            <a:xfrm>
              <a:off x="5358560" y="2492514"/>
              <a:ext cx="1915909" cy="584776"/>
            </a:xfrm>
            <a:prstGeom prst="rect">
              <a:avLst/>
            </a:prstGeom>
          </p:spPr>
          <p:txBody>
            <a:bodyPr wrap="none">
              <a:spAutoFit/>
            </a:bodyPr>
            <a:lstStyle/>
            <a:p>
              <a:pPr algn="r"/>
              <a:r>
                <a:rPr lang="en-US" b="0" dirty="0">
                  <a:solidFill>
                    <a:srgbClr val="0070C0"/>
                  </a:solidFill>
                  <a:latin typeface="Gill Sans"/>
                  <a:cs typeface="Gill Sans"/>
                </a:rPr>
                <a:t>LHC: ~15 PB a year</a:t>
              </a:r>
              <a:br>
                <a:rPr lang="en-US" b="0" dirty="0">
                  <a:solidFill>
                    <a:srgbClr val="0070C0"/>
                  </a:solidFill>
                  <a:latin typeface="Gill Sans"/>
                  <a:cs typeface="Gill Sans"/>
                </a:rPr>
              </a:br>
              <a:endParaRPr lang="en-US" b="0" dirty="0">
                <a:solidFill>
                  <a:srgbClr val="0070C0"/>
                </a:solidFill>
                <a:latin typeface="Gill Sans"/>
                <a:cs typeface="Gill Sans"/>
              </a:endParaRPr>
            </a:p>
          </p:txBody>
        </p:sp>
      </p:grpSp>
      <p:grpSp>
        <p:nvGrpSpPr>
          <p:cNvPr id="16" name="Group 27"/>
          <p:cNvGrpSpPr/>
          <p:nvPr/>
        </p:nvGrpSpPr>
        <p:grpSpPr>
          <a:xfrm>
            <a:off x="5335270" y="3505200"/>
            <a:ext cx="3407950" cy="1371600"/>
            <a:chOff x="5557417" y="3748444"/>
            <a:chExt cx="3407950" cy="1371600"/>
          </a:xfrm>
        </p:grpSpPr>
        <p:pic>
          <p:nvPicPr>
            <p:cNvPr id="13" name="Picture 12" descr="670px-Telescope_Render_4_Aug_no_back_copy.jpg"/>
            <p:cNvPicPr>
              <a:picLocks noChangeAspect="1"/>
            </p:cNvPicPr>
            <p:nvPr/>
          </p:nvPicPr>
          <p:blipFill>
            <a:blip r:embed="rId8" cstate="print"/>
            <a:stretch>
              <a:fillRect/>
            </a:stretch>
          </p:blipFill>
          <p:spPr>
            <a:xfrm>
              <a:off x="5557417" y="3748444"/>
              <a:ext cx="1446530" cy="1295400"/>
            </a:xfrm>
            <a:prstGeom prst="rect">
              <a:avLst/>
            </a:prstGeom>
          </p:spPr>
        </p:pic>
        <p:sp>
          <p:nvSpPr>
            <p:cNvPr id="21" name="Rectangle 20"/>
            <p:cNvSpPr/>
            <p:nvPr/>
          </p:nvSpPr>
          <p:spPr>
            <a:xfrm>
              <a:off x="7087229" y="4535268"/>
              <a:ext cx="1878138" cy="584776"/>
            </a:xfrm>
            <a:prstGeom prst="rect">
              <a:avLst/>
            </a:prstGeom>
          </p:spPr>
          <p:txBody>
            <a:bodyPr wrap="none">
              <a:spAutoFit/>
            </a:bodyPr>
            <a:lstStyle/>
            <a:p>
              <a:r>
                <a:rPr lang="en-US" b="0" dirty="0">
                  <a:solidFill>
                    <a:schemeClr val="tx2">
                      <a:lumMod val="50000"/>
                    </a:schemeClr>
                  </a:solidFill>
                  <a:latin typeface="Gill Sans"/>
                  <a:cs typeface="Gill Sans"/>
                </a:rPr>
                <a:t>LSST: 6-10 PB a year </a:t>
              </a:r>
              <a:br>
                <a:rPr lang="en-US" b="0" dirty="0">
                  <a:solidFill>
                    <a:schemeClr val="tx2">
                      <a:lumMod val="50000"/>
                    </a:schemeClr>
                  </a:solidFill>
                  <a:latin typeface="Gill Sans"/>
                  <a:cs typeface="Gill Sans"/>
                </a:rPr>
              </a:br>
              <a:r>
                <a:rPr lang="en-US" b="0" dirty="0">
                  <a:solidFill>
                    <a:schemeClr val="tx2">
                      <a:lumMod val="50000"/>
                    </a:schemeClr>
                  </a:solidFill>
                  <a:latin typeface="Gill Sans"/>
                  <a:cs typeface="Gill Sans"/>
                </a:rPr>
                <a:t>(~2020)</a:t>
              </a:r>
            </a:p>
          </p:txBody>
        </p:sp>
      </p:grpSp>
      <p:pic>
        <p:nvPicPr>
          <p:cNvPr id="22" name="Picture 5" descr="bill_gates_01.jpg"/>
          <p:cNvPicPr>
            <a:picLocks noChangeAspect="1"/>
          </p:cNvPicPr>
          <p:nvPr/>
        </p:nvPicPr>
        <p:blipFill>
          <a:blip r:embed="rId9" cstate="print"/>
          <a:srcRect/>
          <a:stretch>
            <a:fillRect/>
          </a:stretch>
        </p:blipFill>
        <p:spPr bwMode="auto">
          <a:xfrm>
            <a:off x="152400" y="4648200"/>
            <a:ext cx="3140075" cy="2076450"/>
          </a:xfrm>
          <a:prstGeom prst="rect">
            <a:avLst/>
          </a:prstGeom>
          <a:noFill/>
          <a:ln w="9525">
            <a:noFill/>
            <a:miter lim="800000"/>
            <a:headEnd/>
            <a:tailEnd/>
          </a:ln>
        </p:spPr>
      </p:pic>
      <p:sp>
        <p:nvSpPr>
          <p:cNvPr id="23" name="Rounded Rectangular Callout 4"/>
          <p:cNvSpPr>
            <a:spLocks noChangeArrowheads="1"/>
          </p:cNvSpPr>
          <p:nvPr/>
        </p:nvSpPr>
        <p:spPr bwMode="auto">
          <a:xfrm>
            <a:off x="2590800" y="4419600"/>
            <a:ext cx="2362200" cy="990600"/>
          </a:xfrm>
          <a:prstGeom prst="wedgeRoundRectCallout">
            <a:avLst>
              <a:gd name="adj1" fmla="val -76861"/>
              <a:gd name="adj2" fmla="val 55972"/>
              <a:gd name="adj3" fmla="val 16667"/>
            </a:avLst>
          </a:prstGeom>
          <a:ln>
            <a:headEnd/>
            <a:tailEnd/>
          </a:ln>
        </p:spPr>
        <p:style>
          <a:lnRef idx="2">
            <a:schemeClr val="accent3">
              <a:shade val="50000"/>
            </a:schemeClr>
          </a:lnRef>
          <a:fillRef idx="1">
            <a:schemeClr val="accent3"/>
          </a:fillRef>
          <a:effectRef idx="0">
            <a:schemeClr val="accent3"/>
          </a:effectRef>
          <a:fontRef idx="minor">
            <a:schemeClr val="lt1"/>
          </a:fontRef>
        </p:style>
        <p:txBody>
          <a:bodyPr anchor="ctr"/>
          <a:lstStyle/>
          <a:p>
            <a:pPr>
              <a:defRPr/>
            </a:pPr>
            <a:r>
              <a:rPr lang="en-US" sz="2000" b="0" dirty="0">
                <a:solidFill>
                  <a:srgbClr val="FF0000"/>
                </a:solidFill>
                <a:latin typeface="Gill Sans"/>
                <a:cs typeface="Gill Sans"/>
              </a:rPr>
              <a:t>640K</a:t>
            </a:r>
            <a:r>
              <a:rPr lang="en-US" sz="2000" b="0" dirty="0">
                <a:latin typeface="Gill Sans"/>
                <a:cs typeface="Gill Sans"/>
              </a:rPr>
              <a:t> </a:t>
            </a:r>
            <a:r>
              <a:rPr lang="en-US" sz="2000" b="0" dirty="0">
                <a:solidFill>
                  <a:schemeClr val="bg2"/>
                </a:solidFill>
                <a:latin typeface="Gill Sans"/>
                <a:cs typeface="Gill Sans"/>
              </a:rPr>
              <a:t>ought to be enough for anybody.</a:t>
            </a:r>
          </a:p>
        </p:txBody>
      </p:sp>
      <p:grpSp>
        <p:nvGrpSpPr>
          <p:cNvPr id="17" name="Group 29"/>
          <p:cNvGrpSpPr/>
          <p:nvPr/>
        </p:nvGrpSpPr>
        <p:grpSpPr>
          <a:xfrm>
            <a:off x="5715000" y="1600200"/>
            <a:ext cx="3276600" cy="932022"/>
            <a:chOff x="5562600" y="439578"/>
            <a:chExt cx="3276600" cy="932022"/>
          </a:xfrm>
        </p:grpSpPr>
        <p:pic>
          <p:nvPicPr>
            <p:cNvPr id="25" name="Picture 24" descr="jpmc_logo.jpg"/>
            <p:cNvPicPr>
              <a:picLocks noChangeAspect="1"/>
            </p:cNvPicPr>
            <p:nvPr/>
          </p:nvPicPr>
          <p:blipFill>
            <a:blip r:embed="rId10"/>
            <a:stretch>
              <a:fillRect/>
            </a:stretch>
          </p:blipFill>
          <p:spPr>
            <a:xfrm>
              <a:off x="5562600" y="439578"/>
              <a:ext cx="3200400" cy="340468"/>
            </a:xfrm>
            <a:prstGeom prst="rect">
              <a:avLst/>
            </a:prstGeom>
          </p:spPr>
        </p:pic>
        <p:sp>
          <p:nvSpPr>
            <p:cNvPr id="26" name="Rectangle 25"/>
            <p:cNvSpPr/>
            <p:nvPr/>
          </p:nvSpPr>
          <p:spPr>
            <a:xfrm>
              <a:off x="6482966" y="786824"/>
              <a:ext cx="2356234" cy="584776"/>
            </a:xfrm>
            <a:prstGeom prst="rect">
              <a:avLst/>
            </a:prstGeom>
          </p:spPr>
          <p:txBody>
            <a:bodyPr wrap="none">
              <a:spAutoFit/>
            </a:bodyPr>
            <a:lstStyle/>
            <a:p>
              <a:pPr algn="r"/>
              <a:r>
                <a:rPr lang="en-US" b="0" dirty="0">
                  <a:solidFill>
                    <a:srgbClr val="0070C0"/>
                  </a:solidFill>
                  <a:latin typeface="Gill Sans"/>
                  <a:cs typeface="Gill Sans"/>
                </a:rPr>
                <a:t>150 PB on 50k+ servers </a:t>
              </a:r>
              <a:br>
                <a:rPr lang="en-US" b="0" dirty="0">
                  <a:solidFill>
                    <a:srgbClr val="0070C0"/>
                  </a:solidFill>
                  <a:latin typeface="Gill Sans"/>
                  <a:cs typeface="Gill Sans"/>
                </a:rPr>
              </a:br>
              <a:r>
                <a:rPr lang="en-US" b="0" dirty="0">
                  <a:solidFill>
                    <a:srgbClr val="0070C0"/>
                  </a:solidFill>
                  <a:latin typeface="Gill Sans"/>
                  <a:cs typeface="Gill Sans"/>
                </a:rPr>
                <a:t>running 15k apps (6/2011)</a:t>
              </a:r>
            </a:p>
          </p:txBody>
        </p:sp>
      </p:grpSp>
      <p:grpSp>
        <p:nvGrpSpPr>
          <p:cNvPr id="24" name="Group 28"/>
          <p:cNvGrpSpPr/>
          <p:nvPr/>
        </p:nvGrpSpPr>
        <p:grpSpPr>
          <a:xfrm>
            <a:off x="381000" y="3568700"/>
            <a:ext cx="4648200" cy="850900"/>
            <a:chOff x="381000" y="3429000"/>
            <a:chExt cx="4648200" cy="850900"/>
          </a:xfrm>
        </p:grpSpPr>
        <p:pic>
          <p:nvPicPr>
            <p:cNvPr id="27" name="Picture 26" descr="aws-logo-1.jpg"/>
            <p:cNvPicPr>
              <a:picLocks noChangeAspect="1"/>
            </p:cNvPicPr>
            <p:nvPr/>
          </p:nvPicPr>
          <p:blipFill>
            <a:blip r:embed="rId11"/>
            <a:stretch>
              <a:fillRect/>
            </a:stretch>
          </p:blipFill>
          <p:spPr>
            <a:xfrm>
              <a:off x="381000" y="3429000"/>
              <a:ext cx="2092377" cy="850900"/>
            </a:xfrm>
            <a:prstGeom prst="rect">
              <a:avLst/>
            </a:prstGeom>
          </p:spPr>
        </p:pic>
        <p:sp>
          <p:nvSpPr>
            <p:cNvPr id="28" name="Rectangle 27"/>
            <p:cNvSpPr/>
            <p:nvPr/>
          </p:nvSpPr>
          <p:spPr>
            <a:xfrm>
              <a:off x="2438400" y="3542724"/>
              <a:ext cx="2590800" cy="584776"/>
            </a:xfrm>
            <a:prstGeom prst="rect">
              <a:avLst/>
            </a:prstGeom>
          </p:spPr>
          <p:txBody>
            <a:bodyPr wrap="square">
              <a:spAutoFit/>
            </a:bodyPr>
            <a:lstStyle/>
            <a:p>
              <a:r>
                <a:rPr lang="en-US" b="0" dirty="0">
                  <a:solidFill>
                    <a:srgbClr val="FF6600"/>
                  </a:solidFill>
                  <a:latin typeface="Gill Sans"/>
                  <a:cs typeface="Gill Sans"/>
                </a:rPr>
                <a:t>S3: 2T objects, 1.1M request/second (4/2013)</a:t>
              </a:r>
            </a:p>
          </p:txBody>
        </p:sp>
      </p:grpSp>
      <p:grpSp>
        <p:nvGrpSpPr>
          <p:cNvPr id="31" name="Group 30"/>
          <p:cNvGrpSpPr/>
          <p:nvPr/>
        </p:nvGrpSpPr>
        <p:grpSpPr>
          <a:xfrm>
            <a:off x="5446510" y="5057775"/>
            <a:ext cx="3367290" cy="885825"/>
            <a:chOff x="5446510" y="5105400"/>
            <a:chExt cx="3367290" cy="885825"/>
          </a:xfrm>
        </p:grpSpPr>
        <p:pic>
          <p:nvPicPr>
            <p:cNvPr id="29" name="Picture 28" descr="320px-SKA_overview.jp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239000" y="5105400"/>
              <a:ext cx="1574800" cy="885825"/>
            </a:xfrm>
            <a:prstGeom prst="rect">
              <a:avLst/>
            </a:prstGeom>
          </p:spPr>
        </p:pic>
        <p:sp>
          <p:nvSpPr>
            <p:cNvPr id="30" name="Rectangle 29"/>
            <p:cNvSpPr/>
            <p:nvPr/>
          </p:nvSpPr>
          <p:spPr>
            <a:xfrm>
              <a:off x="5446510" y="5282624"/>
              <a:ext cx="1623562" cy="584776"/>
            </a:xfrm>
            <a:prstGeom prst="rect">
              <a:avLst/>
            </a:prstGeom>
          </p:spPr>
          <p:txBody>
            <a:bodyPr wrap="none">
              <a:spAutoFit/>
            </a:bodyPr>
            <a:lstStyle/>
            <a:p>
              <a:pPr algn="r"/>
              <a:r>
                <a:rPr lang="en-US" b="0" dirty="0">
                  <a:solidFill>
                    <a:schemeClr val="accent6">
                      <a:lumMod val="25000"/>
                    </a:schemeClr>
                  </a:solidFill>
                  <a:latin typeface="Gill Sans"/>
                  <a:cs typeface="Gill Sans"/>
                </a:rPr>
                <a:t>SKA: 0.3 – 1.5 EB </a:t>
              </a:r>
              <a:br>
                <a:rPr lang="en-US" b="0" dirty="0">
                  <a:solidFill>
                    <a:schemeClr val="accent6">
                      <a:lumMod val="25000"/>
                    </a:schemeClr>
                  </a:solidFill>
                  <a:latin typeface="Gill Sans"/>
                  <a:cs typeface="Gill Sans"/>
                </a:rPr>
              </a:br>
              <a:r>
                <a:rPr lang="en-US" b="0" dirty="0">
                  <a:solidFill>
                    <a:schemeClr val="accent6">
                      <a:lumMod val="25000"/>
                    </a:schemeClr>
                  </a:solidFill>
                  <a:latin typeface="Gill Sans"/>
                  <a:cs typeface="Gill Sans"/>
                </a:rPr>
                <a:t>per year (~2020)</a:t>
              </a:r>
            </a:p>
          </p:txBody>
        </p:sp>
      </p:grpSp>
      <p:grpSp>
        <p:nvGrpSpPr>
          <p:cNvPr id="34" name="Group 33"/>
          <p:cNvGrpSpPr/>
          <p:nvPr/>
        </p:nvGrpSpPr>
        <p:grpSpPr>
          <a:xfrm>
            <a:off x="228600" y="1295400"/>
            <a:ext cx="5181600" cy="584776"/>
            <a:chOff x="228600" y="1295400"/>
            <a:chExt cx="5181600" cy="584776"/>
          </a:xfrm>
        </p:grpSpPr>
        <p:pic>
          <p:nvPicPr>
            <p:cNvPr id="32" name="Picture 31" descr="yahoo_logo_2.jpg"/>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28600" y="1295400"/>
              <a:ext cx="2667000" cy="506730"/>
            </a:xfrm>
            <a:prstGeom prst="rect">
              <a:avLst/>
            </a:prstGeom>
          </p:spPr>
        </p:pic>
        <p:sp>
          <p:nvSpPr>
            <p:cNvPr id="33" name="Rectangle 32"/>
            <p:cNvSpPr/>
            <p:nvPr/>
          </p:nvSpPr>
          <p:spPr>
            <a:xfrm>
              <a:off x="2971800" y="1295400"/>
              <a:ext cx="2438400" cy="584776"/>
            </a:xfrm>
            <a:prstGeom prst="rect">
              <a:avLst/>
            </a:prstGeom>
          </p:spPr>
          <p:txBody>
            <a:bodyPr wrap="square">
              <a:spAutoFit/>
            </a:bodyPr>
            <a:lstStyle/>
            <a:p>
              <a:r>
                <a:rPr lang="en-US" b="0" dirty="0">
                  <a:solidFill>
                    <a:srgbClr val="660066"/>
                  </a:solidFill>
                  <a:latin typeface="Gill Sans"/>
                  <a:cs typeface="Gill Sans"/>
                </a:rPr>
                <a:t>19 Hadoop clusters: 600 PB, 40k servers (9/2015)</a:t>
              </a:r>
            </a:p>
          </p:txBody>
        </p:sp>
      </p:grpSp>
      <p:sp>
        <p:nvSpPr>
          <p:cNvPr id="35" name="Title 1"/>
          <p:cNvSpPr txBox="1">
            <a:spLocks/>
          </p:cNvSpPr>
          <p:nvPr/>
        </p:nvSpPr>
        <p:spPr>
          <a:xfrm>
            <a:off x="5181600" y="6129835"/>
            <a:ext cx="3886200" cy="685800"/>
          </a:xfrm>
          <a:prstGeom prst="rect">
            <a:avLst/>
          </a:prstGeom>
        </p:spPr>
        <p:txBody>
          <a:bodyPr/>
          <a:lstStyle/>
          <a:p>
            <a:pPr lvl="0" algn="ctr">
              <a:defRPr/>
            </a:pPr>
            <a:r>
              <a:rPr lang="en-US" sz="3600" b="0" kern="0">
                <a:solidFill>
                  <a:srgbClr val="000000"/>
                </a:solidFill>
                <a:latin typeface="Gill Sans"/>
                <a:cs typeface="Gill Sans"/>
              </a:rPr>
              <a:t>How much data?</a:t>
            </a:r>
            <a:endParaRPr lang="en-US" sz="3600" b="0" kern="0" dirty="0">
              <a:solidFill>
                <a:srgbClr val="000000"/>
              </a:solidFill>
              <a:latin typeface="Gill Sans"/>
              <a:cs typeface="Gill Sans"/>
            </a:endParaRPr>
          </a:p>
        </p:txBody>
      </p:sp>
    </p:spTree>
    <p:extLst>
      <p:ext uri="{BB962C8B-B14F-4D97-AF65-F5344CB8AC3E}">
        <p14:creationId xmlns:p14="http://schemas.microsoft.com/office/powerpoint/2010/main" val="136502142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500"/>
                                  </p:stCondLst>
                                  <p:childTnLst>
                                    <p:set>
                                      <p:cBhvr>
                                        <p:cTn id="9" dur="1" fill="hold">
                                          <p:stCondLst>
                                            <p:cond delay="0"/>
                                          </p:stCondLst>
                                        </p:cTn>
                                        <p:tgtEl>
                                          <p:spTgt spid="34"/>
                                        </p:tgtEl>
                                        <p:attrNameLst>
                                          <p:attrName>style.visibility</p:attrName>
                                        </p:attrNameLst>
                                      </p:cBhvr>
                                      <p:to>
                                        <p:strVal val="visible"/>
                                      </p:to>
                                    </p:set>
                                  </p:childTnLst>
                                </p:cTn>
                              </p:par>
                            </p:childTnLst>
                          </p:cTn>
                        </p:par>
                        <p:par>
                          <p:cTn id="10" fill="hold">
                            <p:stCondLst>
                              <p:cond delay="500"/>
                            </p:stCondLst>
                            <p:childTnLst>
                              <p:par>
                                <p:cTn id="11" presetID="1" presetClass="entr" presetSubtype="0" fill="hold" nodeType="afterEffect">
                                  <p:stCondLst>
                                    <p:cond delay="500"/>
                                  </p:stCondLst>
                                  <p:childTnLst>
                                    <p:set>
                                      <p:cBhvr>
                                        <p:cTn id="12" dur="1" fill="hold">
                                          <p:stCondLst>
                                            <p:cond delay="0"/>
                                          </p:stCondLst>
                                        </p:cTn>
                                        <p:tgtEl>
                                          <p:spTgt spid="3"/>
                                        </p:tgtEl>
                                        <p:attrNameLst>
                                          <p:attrName>style.visibility</p:attrName>
                                        </p:attrNameLst>
                                      </p:cBhvr>
                                      <p:to>
                                        <p:strVal val="visible"/>
                                      </p:to>
                                    </p:set>
                                  </p:childTnLst>
                                </p:cTn>
                              </p:par>
                            </p:childTnLst>
                          </p:cTn>
                        </p:par>
                        <p:par>
                          <p:cTn id="13" fill="hold">
                            <p:stCondLst>
                              <p:cond delay="1000"/>
                            </p:stCondLst>
                            <p:childTnLst>
                              <p:par>
                                <p:cTn id="14" presetID="1" presetClass="entr" presetSubtype="0" fill="hold" nodeType="afterEffect">
                                  <p:stCondLst>
                                    <p:cond delay="500"/>
                                  </p:stCondLst>
                                  <p:childTnLst>
                                    <p:set>
                                      <p:cBhvr>
                                        <p:cTn id="15" dur="1" fill="hold">
                                          <p:stCondLst>
                                            <p:cond delay="0"/>
                                          </p:stCondLst>
                                        </p:cTn>
                                        <p:tgtEl>
                                          <p:spTgt spid="7"/>
                                        </p:tgtEl>
                                        <p:attrNameLst>
                                          <p:attrName>style.visibility</p:attrName>
                                        </p:attrNameLst>
                                      </p:cBhvr>
                                      <p:to>
                                        <p:strVal val="visible"/>
                                      </p:to>
                                    </p:set>
                                  </p:childTnLst>
                                </p:cTn>
                              </p:par>
                            </p:childTnLst>
                          </p:cTn>
                        </p:par>
                        <p:par>
                          <p:cTn id="16" fill="hold">
                            <p:stCondLst>
                              <p:cond delay="1500"/>
                            </p:stCondLst>
                            <p:childTnLst>
                              <p:par>
                                <p:cTn id="17" presetID="1" presetClass="entr" presetSubtype="0" fill="hold" nodeType="afterEffect">
                                  <p:stCondLst>
                                    <p:cond delay="500"/>
                                  </p:stCondLst>
                                  <p:childTnLst>
                                    <p:set>
                                      <p:cBhvr>
                                        <p:cTn id="18" dur="1" fill="hold">
                                          <p:stCondLst>
                                            <p:cond delay="0"/>
                                          </p:stCondLst>
                                        </p:cTn>
                                        <p:tgtEl>
                                          <p:spTgt spid="24"/>
                                        </p:tgtEl>
                                        <p:attrNameLst>
                                          <p:attrName>style.visibility</p:attrName>
                                        </p:attrNameLst>
                                      </p:cBhvr>
                                      <p:to>
                                        <p:strVal val="visible"/>
                                      </p:to>
                                    </p:set>
                                  </p:childTnLst>
                                </p:cTn>
                              </p:par>
                            </p:childTnLst>
                          </p:cTn>
                        </p:par>
                        <p:par>
                          <p:cTn id="19" fill="hold">
                            <p:stCondLst>
                              <p:cond delay="2000"/>
                            </p:stCondLst>
                            <p:childTnLst>
                              <p:par>
                                <p:cTn id="20" presetID="1" presetClass="entr" presetSubtype="0" fill="hold" nodeType="afterEffect">
                                  <p:stCondLst>
                                    <p:cond delay="500"/>
                                  </p:stCondLst>
                                  <p:childTnLst>
                                    <p:set>
                                      <p:cBhvr>
                                        <p:cTn id="21" dur="1" fill="hold">
                                          <p:stCondLst>
                                            <p:cond delay="0"/>
                                          </p:stCondLst>
                                        </p:cTn>
                                        <p:tgtEl>
                                          <p:spTgt spid="14"/>
                                        </p:tgtEl>
                                        <p:attrNameLst>
                                          <p:attrName>style.visibility</p:attrName>
                                        </p:attrNameLst>
                                      </p:cBhvr>
                                      <p:to>
                                        <p:strVal val="visible"/>
                                      </p:to>
                                    </p:set>
                                  </p:childTnLst>
                                </p:cTn>
                              </p:par>
                            </p:childTnLst>
                          </p:cTn>
                        </p:par>
                        <p:par>
                          <p:cTn id="22" fill="hold">
                            <p:stCondLst>
                              <p:cond delay="2500"/>
                            </p:stCondLst>
                            <p:childTnLst>
                              <p:par>
                                <p:cTn id="23" presetID="1" presetClass="entr" presetSubtype="0" fill="hold" nodeType="afterEffect">
                                  <p:stCondLst>
                                    <p:cond delay="500"/>
                                  </p:stCondLst>
                                  <p:childTnLst>
                                    <p:set>
                                      <p:cBhvr>
                                        <p:cTn id="24" dur="1" fill="hold">
                                          <p:stCondLst>
                                            <p:cond delay="0"/>
                                          </p:stCondLst>
                                        </p:cTn>
                                        <p:tgtEl>
                                          <p:spTgt spid="17"/>
                                        </p:tgtEl>
                                        <p:attrNameLst>
                                          <p:attrName>style.visibility</p:attrName>
                                        </p:attrNameLst>
                                      </p:cBhvr>
                                      <p:to>
                                        <p:strVal val="visible"/>
                                      </p:to>
                                    </p:set>
                                  </p:childTnLst>
                                </p:cTn>
                              </p:par>
                            </p:childTnLst>
                          </p:cTn>
                        </p:par>
                        <p:par>
                          <p:cTn id="25" fill="hold">
                            <p:stCondLst>
                              <p:cond delay="3000"/>
                            </p:stCondLst>
                            <p:childTnLst>
                              <p:par>
                                <p:cTn id="26" presetID="1" presetClass="entr" presetSubtype="0" fill="hold" nodeType="afterEffect">
                                  <p:stCondLst>
                                    <p:cond delay="500"/>
                                  </p:stCondLst>
                                  <p:childTnLst>
                                    <p:set>
                                      <p:cBhvr>
                                        <p:cTn id="27" dur="1" fill="hold">
                                          <p:stCondLst>
                                            <p:cond delay="0"/>
                                          </p:stCondLst>
                                        </p:cTn>
                                        <p:tgtEl>
                                          <p:spTgt spid="15"/>
                                        </p:tgtEl>
                                        <p:attrNameLst>
                                          <p:attrName>style.visibility</p:attrName>
                                        </p:attrNameLst>
                                      </p:cBhvr>
                                      <p:to>
                                        <p:strVal val="visible"/>
                                      </p:to>
                                    </p:set>
                                  </p:childTnLst>
                                </p:cTn>
                              </p:par>
                            </p:childTnLst>
                          </p:cTn>
                        </p:par>
                        <p:par>
                          <p:cTn id="28" fill="hold">
                            <p:stCondLst>
                              <p:cond delay="3500"/>
                            </p:stCondLst>
                            <p:childTnLst>
                              <p:par>
                                <p:cTn id="29" presetID="1" presetClass="entr" presetSubtype="0" fill="hold" nodeType="afterEffect">
                                  <p:stCondLst>
                                    <p:cond delay="500"/>
                                  </p:stCondLst>
                                  <p:childTnLst>
                                    <p:set>
                                      <p:cBhvr>
                                        <p:cTn id="30" dur="1" fill="hold">
                                          <p:stCondLst>
                                            <p:cond delay="0"/>
                                          </p:stCondLst>
                                        </p:cTn>
                                        <p:tgtEl>
                                          <p:spTgt spid="16"/>
                                        </p:tgtEl>
                                        <p:attrNameLst>
                                          <p:attrName>style.visibility</p:attrName>
                                        </p:attrNameLst>
                                      </p:cBhvr>
                                      <p:to>
                                        <p:strVal val="visible"/>
                                      </p:to>
                                    </p:set>
                                  </p:childTnLst>
                                </p:cTn>
                              </p:par>
                            </p:childTnLst>
                          </p:cTn>
                        </p:par>
                        <p:par>
                          <p:cTn id="31" fill="hold">
                            <p:stCondLst>
                              <p:cond delay="4000"/>
                            </p:stCondLst>
                            <p:childTnLst>
                              <p:par>
                                <p:cTn id="32" presetID="1" presetClass="entr" presetSubtype="0" fill="hold" nodeType="afterEffect">
                                  <p:stCondLst>
                                    <p:cond delay="500"/>
                                  </p:stCondLst>
                                  <p:childTnLst>
                                    <p:set>
                                      <p:cBhvr>
                                        <p:cTn id="33" dur="1" fill="hold">
                                          <p:stCondLst>
                                            <p:cond delay="0"/>
                                          </p:stCondLst>
                                        </p:cTn>
                                        <p:tgtEl>
                                          <p:spTgt spid="31"/>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22"/>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grpId="0" nodeType="click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dissolve">
                                      <p:cBhvr>
                                        <p:cTn id="4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text on a black background&#10;&#10;Description automatically generated">
            <a:extLst>
              <a:ext uri="{FF2B5EF4-FFF2-40B4-BE49-F238E27FC236}">
                <a16:creationId xmlns:a16="http://schemas.microsoft.com/office/drawing/2014/main" id="{4DB8F982-8A55-4FB3-8C04-8B9E6C620BC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21" y="685800"/>
            <a:ext cx="9144000" cy="5604076"/>
          </a:xfrm>
          <a:prstGeom prst="rect">
            <a:avLst/>
          </a:prstGeom>
        </p:spPr>
      </p:pic>
    </p:spTree>
    <p:extLst>
      <p:ext uri="{BB962C8B-B14F-4D97-AF65-F5344CB8AC3E}">
        <p14:creationId xmlns:p14="http://schemas.microsoft.com/office/powerpoint/2010/main" val="2899296289"/>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 5">
            <a:extLst>
              <a:ext uri="{FF2B5EF4-FFF2-40B4-BE49-F238E27FC236}">
                <a16:creationId xmlns:a16="http://schemas.microsoft.com/office/drawing/2014/main" id="{EC8DD2EA-63B2-4DE8-BF05-7DCE7A51C3EA}"/>
              </a:ext>
            </a:extLst>
          </p:cNvPr>
          <p:cNvGraphicFramePr/>
          <p:nvPr/>
        </p:nvGraphicFramePr>
        <p:xfrm>
          <a:off x="838200" y="927100"/>
          <a:ext cx="7848600" cy="5003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35810578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graphicEl>
                                              <a:dgm id="{295FB45D-5060-4CB2-9F66-2D71597EAA9A}"/>
                                            </p:graphicEl>
                                          </p:spTgt>
                                        </p:tgtEl>
                                        <p:attrNameLst>
                                          <p:attrName>style.visibility</p:attrName>
                                        </p:attrNameLst>
                                      </p:cBhvr>
                                      <p:to>
                                        <p:strVal val="visible"/>
                                      </p:to>
                                    </p:set>
                                    <p:animEffect transition="in" filter="fade">
                                      <p:cBhvr>
                                        <p:cTn id="7" dur="500"/>
                                        <p:tgtEl>
                                          <p:spTgt spid="6">
                                            <p:graphicEl>
                                              <a:dgm id="{295FB45D-5060-4CB2-9F66-2D71597EAA9A}"/>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graphicEl>
                                              <a:dgm id="{E3FD26A2-3F92-4A52-9A79-31F724368014}"/>
                                            </p:graphicEl>
                                          </p:spTgt>
                                        </p:tgtEl>
                                        <p:attrNameLst>
                                          <p:attrName>style.visibility</p:attrName>
                                        </p:attrNameLst>
                                      </p:cBhvr>
                                      <p:to>
                                        <p:strVal val="visible"/>
                                      </p:to>
                                    </p:set>
                                    <p:animEffect transition="in" filter="fade">
                                      <p:cBhvr>
                                        <p:cTn id="12" dur="500"/>
                                        <p:tgtEl>
                                          <p:spTgt spid="6">
                                            <p:graphicEl>
                                              <a:dgm id="{E3FD26A2-3F92-4A52-9A79-31F724368014}"/>
                                            </p:graphic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6">
                                            <p:graphicEl>
                                              <a:dgm id="{4E338950-EC6B-4E6F-878A-FCD24E56B0D5}"/>
                                            </p:graphicEl>
                                          </p:spTgt>
                                        </p:tgtEl>
                                        <p:attrNameLst>
                                          <p:attrName>style.visibility</p:attrName>
                                        </p:attrNameLst>
                                      </p:cBhvr>
                                      <p:to>
                                        <p:strVal val="visible"/>
                                      </p:to>
                                    </p:set>
                                    <p:animEffect transition="in" filter="fade">
                                      <p:cBhvr>
                                        <p:cTn id="15" dur="500"/>
                                        <p:tgtEl>
                                          <p:spTgt spid="6">
                                            <p:graphicEl>
                                              <a:dgm id="{4E338950-EC6B-4E6F-878A-FCD24E56B0D5}"/>
                                            </p:graphic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6">
                                            <p:graphicEl>
                                              <a:dgm id="{01EC8CBC-6236-4C4A-8693-4AE60A351D07}"/>
                                            </p:graphicEl>
                                          </p:spTgt>
                                        </p:tgtEl>
                                        <p:attrNameLst>
                                          <p:attrName>style.visibility</p:attrName>
                                        </p:attrNameLst>
                                      </p:cBhvr>
                                      <p:to>
                                        <p:strVal val="visible"/>
                                      </p:to>
                                    </p:set>
                                    <p:animEffect transition="in" filter="fade">
                                      <p:cBhvr>
                                        <p:cTn id="20" dur="500"/>
                                        <p:tgtEl>
                                          <p:spTgt spid="6">
                                            <p:graphicEl>
                                              <a:dgm id="{01EC8CBC-6236-4C4A-8693-4AE60A351D07}"/>
                                            </p:graphic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6">
                                            <p:graphicEl>
                                              <a:dgm id="{D02AE3B1-0E4B-42DA-97B4-5D52DA1E0FEC}"/>
                                            </p:graphicEl>
                                          </p:spTgt>
                                        </p:tgtEl>
                                        <p:attrNameLst>
                                          <p:attrName>style.visibility</p:attrName>
                                        </p:attrNameLst>
                                      </p:cBhvr>
                                      <p:to>
                                        <p:strVal val="visible"/>
                                      </p:to>
                                    </p:set>
                                    <p:animEffect transition="in" filter="fade">
                                      <p:cBhvr>
                                        <p:cTn id="23" dur="500"/>
                                        <p:tgtEl>
                                          <p:spTgt spid="6">
                                            <p:graphicEl>
                                              <a:dgm id="{D02AE3B1-0E4B-42DA-97B4-5D52DA1E0FEC}"/>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uiExpand="1">
        <p:bldSub>
          <a:bldDgm bld="one"/>
        </p:bldSub>
      </p:bldGraphic>
    </p:bldLst>
  </p:timing>
</p:sld>
</file>

<file path=ppt/theme/theme1.xml><?xml version="1.0" encoding="utf-8"?>
<a:theme xmlns:a="http://schemas.openxmlformats.org/drawingml/2006/main" name="Default Design">
  <a:themeElements>
    <a:clrScheme name="My Theme Colors">
      <a:dk1>
        <a:srgbClr val="000000"/>
      </a:dk1>
      <a:lt1>
        <a:srgbClr val="FFFFFF"/>
      </a:lt1>
      <a:dk2>
        <a:srgbClr val="000000"/>
      </a:dk2>
      <a:lt2>
        <a:srgbClr val="FFFFFF"/>
      </a:lt2>
      <a:accent1>
        <a:srgbClr val="FFFF99"/>
      </a:accent1>
      <a:accent2>
        <a:srgbClr val="9999FF"/>
      </a:accent2>
      <a:accent3>
        <a:srgbClr val="CCFF99"/>
      </a:accent3>
      <a:accent4>
        <a:srgbClr val="FF99CC"/>
      </a:accent4>
      <a:accent5>
        <a:srgbClr val="99CCFF"/>
      </a:accent5>
      <a:accent6>
        <a:srgbClr val="FFCC99"/>
      </a:accent6>
      <a:hlink>
        <a:srgbClr val="FFFFFF"/>
      </a:hlink>
      <a:folHlink>
        <a:srgbClr val="B2B2B2"/>
      </a:folHlink>
    </a:clrScheme>
    <a:fontScheme name="Default Design">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6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600" b="1"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25252F"/>
        </a:dk1>
        <a:lt1>
          <a:srgbClr val="9999FF"/>
        </a:lt1>
        <a:dk2>
          <a:srgbClr val="000000"/>
        </a:dk2>
        <a:lt2>
          <a:srgbClr val="FFFFFF"/>
        </a:lt2>
        <a:accent1>
          <a:srgbClr val="3366FF"/>
        </a:accent1>
        <a:accent2>
          <a:srgbClr val="003399"/>
        </a:accent2>
        <a:accent3>
          <a:srgbClr val="AAAAAA"/>
        </a:accent3>
        <a:accent4>
          <a:srgbClr val="8282DA"/>
        </a:accent4>
        <a:accent5>
          <a:srgbClr val="ADB8FF"/>
        </a:accent5>
        <a:accent6>
          <a:srgbClr val="002D8A"/>
        </a:accent6>
        <a:hlink>
          <a:srgbClr val="009999"/>
        </a:hlink>
        <a:folHlink>
          <a:srgbClr val="B2B2B2"/>
        </a:folHlink>
      </a:clrScheme>
      <a:clrMap bg1="dk2" tx1="lt1" bg2="dk1" tx2="lt2" accent1="accent1" accent2="accent2" accent3="accent3" accent4="accent4" accent5="accent5" accent6="accent6" hlink="hlink" folHlink="folHlink"/>
    </a:extraClrScheme>
    <a:extraClrScheme>
      <a:clrScheme name="Default Design 2">
        <a:dk1>
          <a:srgbClr val="314183"/>
        </a:dk1>
        <a:lt1>
          <a:srgbClr val="FFFFFF"/>
        </a:lt1>
        <a:dk2>
          <a:srgbClr val="0B1E45"/>
        </a:dk2>
        <a:lt2>
          <a:srgbClr val="FFFFFF"/>
        </a:lt2>
        <a:accent1>
          <a:srgbClr val="6666FF"/>
        </a:accent1>
        <a:accent2>
          <a:srgbClr val="0066FF"/>
        </a:accent2>
        <a:accent3>
          <a:srgbClr val="AAABB0"/>
        </a:accent3>
        <a:accent4>
          <a:srgbClr val="DADADA"/>
        </a:accent4>
        <a:accent5>
          <a:srgbClr val="B8B8FF"/>
        </a:accent5>
        <a:accent6>
          <a:srgbClr val="005CE7"/>
        </a:accent6>
        <a:hlink>
          <a:srgbClr val="006699"/>
        </a:hlink>
        <a:folHlink>
          <a:srgbClr val="B2B2B2"/>
        </a:folHlink>
      </a:clrScheme>
      <a:clrMap bg1="dk2" tx1="lt1" bg2="dk1" tx2="lt2" accent1="accent1" accent2="accent2" accent3="accent3" accent4="accent4" accent5="accent5" accent6="accent6" hlink="hlink" folHlink="folHlink"/>
    </a:extraClrScheme>
    <a:extraClrScheme>
      <a:clrScheme name="Default Design 3">
        <a:dk1>
          <a:srgbClr val="194349"/>
        </a:dk1>
        <a:lt1>
          <a:srgbClr val="FFFFCC"/>
        </a:lt1>
        <a:dk2>
          <a:srgbClr val="006666"/>
        </a:dk2>
        <a:lt2>
          <a:srgbClr val="FFFFFF"/>
        </a:lt2>
        <a:accent1>
          <a:srgbClr val="99CC00"/>
        </a:accent1>
        <a:accent2>
          <a:srgbClr val="00B6B2"/>
        </a:accent2>
        <a:accent3>
          <a:srgbClr val="AAB8B8"/>
        </a:accent3>
        <a:accent4>
          <a:srgbClr val="DADAAE"/>
        </a:accent4>
        <a:accent5>
          <a:srgbClr val="CAE2AA"/>
        </a:accent5>
        <a:accent6>
          <a:srgbClr val="00A5A1"/>
        </a:accent6>
        <a:hlink>
          <a:srgbClr val="669900"/>
        </a:hlink>
        <a:folHlink>
          <a:srgbClr val="666699"/>
        </a:folHlink>
      </a:clrScheme>
      <a:clrMap bg1="dk2" tx1="lt1" bg2="dk1" tx2="lt2" accent1="accent1" accent2="accent2" accent3="accent3" accent4="accent4" accent5="accent5" accent6="accent6" hlink="hlink" folHlink="folHlink"/>
    </a:extraClrScheme>
    <a:extraClrScheme>
      <a:clrScheme name="Default Design 4">
        <a:dk1>
          <a:srgbClr val="194349"/>
        </a:dk1>
        <a:lt1>
          <a:srgbClr val="FFFFCC"/>
        </a:lt1>
        <a:dk2>
          <a:srgbClr val="0000FF"/>
        </a:dk2>
        <a:lt2>
          <a:srgbClr val="FFFFFF"/>
        </a:lt2>
        <a:accent1>
          <a:srgbClr val="0099FF"/>
        </a:accent1>
        <a:accent2>
          <a:srgbClr val="33CC33"/>
        </a:accent2>
        <a:accent3>
          <a:srgbClr val="AAAAFF"/>
        </a:accent3>
        <a:accent4>
          <a:srgbClr val="DADAAE"/>
        </a:accent4>
        <a:accent5>
          <a:srgbClr val="AACAFF"/>
        </a:accent5>
        <a:accent6>
          <a:srgbClr val="2DB92D"/>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Default Design 5">
        <a:dk1>
          <a:srgbClr val="194349"/>
        </a:dk1>
        <a:lt1>
          <a:srgbClr val="FFFFCC"/>
        </a:lt1>
        <a:dk2>
          <a:srgbClr val="72A497"/>
        </a:dk2>
        <a:lt2>
          <a:srgbClr val="000000"/>
        </a:lt2>
        <a:accent1>
          <a:srgbClr val="805D32"/>
        </a:accent1>
        <a:accent2>
          <a:srgbClr val="7D2F3C"/>
        </a:accent2>
        <a:accent3>
          <a:srgbClr val="BCCFC9"/>
        </a:accent3>
        <a:accent4>
          <a:srgbClr val="DADAAE"/>
        </a:accent4>
        <a:accent5>
          <a:srgbClr val="C0B6AD"/>
        </a:accent5>
        <a:accent6>
          <a:srgbClr val="712A35"/>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Default Design 6">
        <a:dk1>
          <a:srgbClr val="1C1C1C"/>
        </a:dk1>
        <a:lt1>
          <a:srgbClr val="FFFFFF"/>
        </a:lt1>
        <a:dk2>
          <a:srgbClr val="710F0F"/>
        </a:dk2>
        <a:lt2>
          <a:srgbClr val="FFFFFF"/>
        </a:lt2>
        <a:accent1>
          <a:srgbClr val="FF9900"/>
        </a:accent1>
        <a:accent2>
          <a:srgbClr val="FF3300"/>
        </a:accent2>
        <a:accent3>
          <a:srgbClr val="BBAAAA"/>
        </a:accent3>
        <a:accent4>
          <a:srgbClr val="DADADA"/>
        </a:accent4>
        <a:accent5>
          <a:srgbClr val="FFCAAA"/>
        </a:accent5>
        <a:accent6>
          <a:srgbClr val="E72D00"/>
        </a:accent6>
        <a:hlink>
          <a:srgbClr val="666699"/>
        </a:hlink>
        <a:folHlink>
          <a:srgbClr val="996633"/>
        </a:folHlink>
      </a:clrScheme>
      <a:clrMap bg1="dk2" tx1="lt1" bg2="dk1" tx2="lt2" accent1="accent1" accent2="accent2" accent3="accent3" accent4="accent4" accent5="accent5" accent6="accent6" hlink="hlink" folHlink="folHlink"/>
    </a:extraClrScheme>
    <a:extraClrScheme>
      <a:clrScheme name="Default Design 7">
        <a:dk1>
          <a:srgbClr val="336666"/>
        </a:dk1>
        <a:lt1>
          <a:srgbClr val="FFFFFF"/>
        </a:lt1>
        <a:dk2>
          <a:srgbClr val="000000"/>
        </a:dk2>
        <a:lt2>
          <a:srgbClr val="666699"/>
        </a:lt2>
        <a:accent1>
          <a:srgbClr val="99CCCC"/>
        </a:accent1>
        <a:accent2>
          <a:srgbClr val="CCCCCC"/>
        </a:accent2>
        <a:accent3>
          <a:srgbClr val="FFFFFF"/>
        </a:accent3>
        <a:accent4>
          <a:srgbClr val="2A5656"/>
        </a:accent4>
        <a:accent5>
          <a:srgbClr val="CAE2E2"/>
        </a:accent5>
        <a:accent6>
          <a:srgbClr val="B9B9B9"/>
        </a:accent6>
        <a:hlink>
          <a:srgbClr val="006666"/>
        </a:hlink>
        <a:folHlink>
          <a:srgbClr val="B2B2B2"/>
        </a:folHlink>
      </a:clrScheme>
      <a:clrMap bg1="lt1" tx1="dk1" bg2="lt2" tx2="dk2" accent1="accent1" accent2="accent2" accent3="accent3" accent4="accent4" accent5="accent5" accent6="accent6" hlink="hlink" folHlink="folHlink"/>
    </a:extraClrScheme>
    <a:extraClrScheme>
      <a:clrScheme name="Default Design 8">
        <a:dk1>
          <a:srgbClr val="000000"/>
        </a:dk1>
        <a:lt1>
          <a:srgbClr val="FFFFFF"/>
        </a:lt1>
        <a:dk2>
          <a:srgbClr val="000000"/>
        </a:dk2>
        <a:lt2>
          <a:srgbClr val="666699"/>
        </a:lt2>
        <a:accent1>
          <a:srgbClr val="FF9900"/>
        </a:accent1>
        <a:accent2>
          <a:srgbClr val="FF0000"/>
        </a:accent2>
        <a:accent3>
          <a:srgbClr val="FFFFFF"/>
        </a:accent3>
        <a:accent4>
          <a:srgbClr val="000000"/>
        </a:accent4>
        <a:accent5>
          <a:srgbClr val="FFCAAA"/>
        </a:accent5>
        <a:accent6>
          <a:srgbClr val="E70000"/>
        </a:accent6>
        <a:hlink>
          <a:srgbClr val="336699"/>
        </a:hlink>
        <a:folHlink>
          <a:srgbClr val="808080"/>
        </a:folHlink>
      </a:clrScheme>
      <a:clrMap bg1="lt1" tx1="dk1" bg2="lt2" tx2="dk2" accent1="accent1" accent2="accent2" accent3="accent3" accent4="accent4" accent5="accent5" accent6="accent6" hlink="hlink" folHlink="folHlink"/>
    </a:extraClrScheme>
    <a:extraClrScheme>
      <a:clrScheme name="Default Design 9">
        <a:dk1>
          <a:srgbClr val="000000"/>
        </a:dk1>
        <a:lt1>
          <a:srgbClr val="FFFFFF"/>
        </a:lt1>
        <a:dk2>
          <a:srgbClr val="000000"/>
        </a:dk2>
        <a:lt2>
          <a:srgbClr val="666699"/>
        </a:lt2>
        <a:accent1>
          <a:srgbClr val="CC3300"/>
        </a:accent1>
        <a:accent2>
          <a:srgbClr val="CC9900"/>
        </a:accent2>
        <a:accent3>
          <a:srgbClr val="FFFFFF"/>
        </a:accent3>
        <a:accent4>
          <a:srgbClr val="000000"/>
        </a:accent4>
        <a:accent5>
          <a:srgbClr val="E2ADAA"/>
        </a:accent5>
        <a:accent6>
          <a:srgbClr val="B98A00"/>
        </a:accent6>
        <a:hlink>
          <a:srgbClr val="CC6600"/>
        </a:hlink>
        <a:folHlink>
          <a:srgbClr val="808080"/>
        </a:folHlink>
      </a:clrScheme>
      <a:clrMap bg1="lt1" tx1="dk1" bg2="lt2" tx2="dk2" accent1="accent1" accent2="accent2" accent3="accent3" accent4="accent4" accent5="accent5" accent6="accent6" hlink="hlink" folHlink="folHlink"/>
    </a:extraClrScheme>
    <a:extraClrScheme>
      <a:clrScheme name="Default Design 10">
        <a:dk1>
          <a:srgbClr val="000000"/>
        </a:dk1>
        <a:lt1>
          <a:srgbClr val="FFFFFF"/>
        </a:lt1>
        <a:dk2>
          <a:srgbClr val="000000"/>
        </a:dk2>
        <a:lt2>
          <a:srgbClr val="666699"/>
        </a:lt2>
        <a:accent1>
          <a:srgbClr val="666699"/>
        </a:accent1>
        <a:accent2>
          <a:srgbClr val="9999FF"/>
        </a:accent2>
        <a:accent3>
          <a:srgbClr val="FFFFFF"/>
        </a:accent3>
        <a:accent4>
          <a:srgbClr val="000000"/>
        </a:accent4>
        <a:accent5>
          <a:srgbClr val="B8B8CA"/>
        </a:accent5>
        <a:accent6>
          <a:srgbClr val="8A8AE7"/>
        </a:accent6>
        <a:hlink>
          <a:srgbClr val="3366FF"/>
        </a:hlink>
        <a:folHlink>
          <a:srgbClr val="80808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50857</TotalTime>
  <Words>2063</Words>
  <Application>Microsoft Office PowerPoint</Application>
  <PresentationFormat>On-screen Show (4:3)</PresentationFormat>
  <Paragraphs>384</Paragraphs>
  <Slides>57</Slides>
  <Notes>26</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57</vt:i4>
      </vt:variant>
    </vt:vector>
  </HeadingPairs>
  <TitlesOfParts>
    <vt:vector size="66" baseType="lpstr">
      <vt:lpstr>Andale Mono</vt:lpstr>
      <vt:lpstr>Arial</vt:lpstr>
      <vt:lpstr>Arial Black</vt:lpstr>
      <vt:lpstr>Calibri</vt:lpstr>
      <vt:lpstr>Gill Sans</vt:lpstr>
      <vt:lpstr>Helvetica Neue</vt:lpstr>
      <vt:lpstr>Wingdings</vt:lpstr>
      <vt:lpstr>Zapf Dingbats</vt: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University of Waterloo</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Big Data Infrastructure</dc:title>
  <dc:subject/>
  <dc:creator>Jimmy Lin</dc:creator>
  <cp:keywords/>
  <dc:description/>
  <cp:lastModifiedBy>Ali Abedi</cp:lastModifiedBy>
  <cp:revision>8862</cp:revision>
  <cp:lastPrinted>2018-09-11T18:12:29Z</cp:lastPrinted>
  <dcterms:created xsi:type="dcterms:W3CDTF">2012-08-31T06:36:49Z</dcterms:created>
  <dcterms:modified xsi:type="dcterms:W3CDTF">2019-09-04T20:53:39Z</dcterms:modified>
  <cp:category/>
</cp:coreProperties>
</file>