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52"/>
  </p:notesMasterIdLst>
  <p:handoutMasterIdLst>
    <p:handoutMasterId r:id="rId53"/>
  </p:handoutMasterIdLst>
  <p:sldIdLst>
    <p:sldId id="1070" r:id="rId2"/>
    <p:sldId id="902" r:id="rId3"/>
    <p:sldId id="976" r:id="rId4"/>
    <p:sldId id="975" r:id="rId5"/>
    <p:sldId id="978" r:id="rId6"/>
    <p:sldId id="979" r:id="rId7"/>
    <p:sldId id="980" r:id="rId8"/>
    <p:sldId id="937" r:id="rId9"/>
    <p:sldId id="1071" r:id="rId10"/>
    <p:sldId id="912" r:id="rId11"/>
    <p:sldId id="938" r:id="rId12"/>
    <p:sldId id="906" r:id="rId13"/>
    <p:sldId id="942" r:id="rId14"/>
    <p:sldId id="940" r:id="rId15"/>
    <p:sldId id="943" r:id="rId16"/>
    <p:sldId id="981" r:id="rId17"/>
    <p:sldId id="944" r:id="rId18"/>
    <p:sldId id="910" r:id="rId19"/>
    <p:sldId id="946" r:id="rId20"/>
    <p:sldId id="947" r:id="rId21"/>
    <p:sldId id="1001" r:id="rId22"/>
    <p:sldId id="1065" r:id="rId23"/>
    <p:sldId id="926" r:id="rId24"/>
    <p:sldId id="1066" r:id="rId25"/>
    <p:sldId id="982" r:id="rId26"/>
    <p:sldId id="1014" r:id="rId27"/>
    <p:sldId id="1016" r:id="rId28"/>
    <p:sldId id="1018" r:id="rId29"/>
    <p:sldId id="1020" r:id="rId30"/>
    <p:sldId id="1021" r:id="rId31"/>
    <p:sldId id="1022" r:id="rId32"/>
    <p:sldId id="1023" r:id="rId33"/>
    <p:sldId id="1024" r:id="rId34"/>
    <p:sldId id="1025" r:id="rId35"/>
    <p:sldId id="1026" r:id="rId36"/>
    <p:sldId id="1028" r:id="rId37"/>
    <p:sldId id="1029" r:id="rId38"/>
    <p:sldId id="1032" r:id="rId39"/>
    <p:sldId id="1035" r:id="rId40"/>
    <p:sldId id="1033" r:id="rId41"/>
    <p:sldId id="1036" r:id="rId42"/>
    <p:sldId id="1037" r:id="rId43"/>
    <p:sldId id="1038" r:id="rId44"/>
    <p:sldId id="1039" r:id="rId45"/>
    <p:sldId id="1040" r:id="rId46"/>
    <p:sldId id="1043" r:id="rId47"/>
    <p:sldId id="1044" r:id="rId48"/>
    <p:sldId id="1046" r:id="rId49"/>
    <p:sldId id="1047" r:id="rId50"/>
    <p:sldId id="835" r:id="rId51"/>
  </p:sldIdLst>
  <p:sldSz cx="9144000" cy="6858000" type="screen4x3"/>
  <p:notesSz cx="7315200" cy="9601200"/>
  <p:defaultTextStyle>
    <a:defPPr>
      <a:defRPr lang="en-US"/>
    </a:defPPr>
    <a:lvl1pPr algn="l" rtl="0" eaLnBrk="0" fontAlgn="base" hangingPunct="0">
      <a:spcBef>
        <a:spcPct val="0"/>
      </a:spcBef>
      <a:spcAft>
        <a:spcPct val="0"/>
      </a:spcAft>
      <a:defRPr sz="1600" b="1" kern="1200">
        <a:solidFill>
          <a:schemeClr val="tx1"/>
        </a:solidFill>
        <a:latin typeface="Arial" charset="0"/>
        <a:ea typeface="+mn-ea"/>
        <a:cs typeface="+mn-cs"/>
      </a:defRPr>
    </a:lvl1pPr>
    <a:lvl2pPr marL="457130" algn="l" rtl="0" eaLnBrk="0" fontAlgn="base" hangingPunct="0">
      <a:spcBef>
        <a:spcPct val="0"/>
      </a:spcBef>
      <a:spcAft>
        <a:spcPct val="0"/>
      </a:spcAft>
      <a:defRPr sz="1600" b="1" kern="1200">
        <a:solidFill>
          <a:schemeClr val="tx1"/>
        </a:solidFill>
        <a:latin typeface="Arial" charset="0"/>
        <a:ea typeface="+mn-ea"/>
        <a:cs typeface="+mn-cs"/>
      </a:defRPr>
    </a:lvl2pPr>
    <a:lvl3pPr marL="914259" algn="l" rtl="0" eaLnBrk="0" fontAlgn="base" hangingPunct="0">
      <a:spcBef>
        <a:spcPct val="0"/>
      </a:spcBef>
      <a:spcAft>
        <a:spcPct val="0"/>
      </a:spcAft>
      <a:defRPr sz="1600" b="1" kern="1200">
        <a:solidFill>
          <a:schemeClr val="tx1"/>
        </a:solidFill>
        <a:latin typeface="Arial" charset="0"/>
        <a:ea typeface="+mn-ea"/>
        <a:cs typeface="+mn-cs"/>
      </a:defRPr>
    </a:lvl3pPr>
    <a:lvl4pPr marL="1371390" algn="l" rtl="0" eaLnBrk="0" fontAlgn="base" hangingPunct="0">
      <a:spcBef>
        <a:spcPct val="0"/>
      </a:spcBef>
      <a:spcAft>
        <a:spcPct val="0"/>
      </a:spcAft>
      <a:defRPr sz="1600" b="1" kern="1200">
        <a:solidFill>
          <a:schemeClr val="tx1"/>
        </a:solidFill>
        <a:latin typeface="Arial" charset="0"/>
        <a:ea typeface="+mn-ea"/>
        <a:cs typeface="+mn-cs"/>
      </a:defRPr>
    </a:lvl4pPr>
    <a:lvl5pPr marL="1828519" algn="l" rtl="0" eaLnBrk="0" fontAlgn="base" hangingPunct="0">
      <a:spcBef>
        <a:spcPct val="0"/>
      </a:spcBef>
      <a:spcAft>
        <a:spcPct val="0"/>
      </a:spcAft>
      <a:defRPr sz="1600" b="1" kern="1200">
        <a:solidFill>
          <a:schemeClr val="tx1"/>
        </a:solidFill>
        <a:latin typeface="Arial" charset="0"/>
        <a:ea typeface="+mn-ea"/>
        <a:cs typeface="+mn-cs"/>
      </a:defRPr>
    </a:lvl5pPr>
    <a:lvl6pPr marL="2285649" algn="l" defTabSz="914259" rtl="0" eaLnBrk="1" latinLnBrk="0" hangingPunct="1">
      <a:defRPr sz="1600" b="1" kern="1200">
        <a:solidFill>
          <a:schemeClr val="tx1"/>
        </a:solidFill>
        <a:latin typeface="Arial" charset="0"/>
        <a:ea typeface="+mn-ea"/>
        <a:cs typeface="+mn-cs"/>
      </a:defRPr>
    </a:lvl6pPr>
    <a:lvl7pPr marL="2742780" algn="l" defTabSz="914259" rtl="0" eaLnBrk="1" latinLnBrk="0" hangingPunct="1">
      <a:defRPr sz="1600" b="1" kern="1200">
        <a:solidFill>
          <a:schemeClr val="tx1"/>
        </a:solidFill>
        <a:latin typeface="Arial" charset="0"/>
        <a:ea typeface="+mn-ea"/>
        <a:cs typeface="+mn-cs"/>
      </a:defRPr>
    </a:lvl7pPr>
    <a:lvl8pPr marL="3199908" algn="l" defTabSz="914259" rtl="0" eaLnBrk="1" latinLnBrk="0" hangingPunct="1">
      <a:defRPr sz="1600" b="1" kern="1200">
        <a:solidFill>
          <a:schemeClr val="tx1"/>
        </a:solidFill>
        <a:latin typeface="Arial" charset="0"/>
        <a:ea typeface="+mn-ea"/>
        <a:cs typeface="+mn-cs"/>
      </a:defRPr>
    </a:lvl8pPr>
    <a:lvl9pPr marL="3657039" algn="l" defTabSz="914259"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9933"/>
    <a:srgbClr val="FFCC99"/>
    <a:srgbClr val="CCFF99"/>
    <a:srgbClr val="CC99FF"/>
    <a:srgbClr val="000066"/>
    <a:srgbClr val="996600"/>
    <a:srgbClr val="4D6997"/>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1" autoAdjust="0"/>
    <p:restoredTop sz="93464" autoAdjust="0"/>
  </p:normalViewPr>
  <p:slideViewPr>
    <p:cSldViewPr>
      <p:cViewPr varScale="1">
        <p:scale>
          <a:sx n="84" d="100"/>
          <a:sy n="84" d="100"/>
        </p:scale>
        <p:origin x="1221" y="54"/>
      </p:cViewPr>
      <p:guideLst>
        <p:guide orient="horz" pos="2160"/>
        <p:guide pos="2880"/>
      </p:guideLst>
    </p:cSldViewPr>
  </p:slideViewPr>
  <p:notesTextViewPr>
    <p:cViewPr>
      <p:scale>
        <a:sx n="100" d="100"/>
        <a:sy n="100" d="100"/>
      </p:scale>
      <p:origin x="0" y="0"/>
    </p:cViewPr>
  </p:notesTextViewPr>
  <p:sorterViewPr>
    <p:cViewPr>
      <p:scale>
        <a:sx n="85" d="100"/>
        <a:sy n="85" d="100"/>
      </p:scale>
      <p:origin x="0" y="0"/>
    </p:cViewPr>
  </p:sorterViewPr>
  <p:notesViewPr>
    <p:cSldViewPr>
      <p:cViewPr varScale="1">
        <p:scale>
          <a:sx n="56" d="100"/>
          <a:sy n="56" d="100"/>
        </p:scale>
        <p:origin x="-178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a:defRPr sz="1200" b="0">
                <a:latin typeface="Arial" charset="0"/>
              </a:defRPr>
            </a:lvl1pPr>
          </a:lstStyle>
          <a:p>
            <a:pPr>
              <a:defRPr/>
            </a:pPr>
            <a:endParaRPr lang="en-US"/>
          </a:p>
        </p:txBody>
      </p:sp>
      <p:sp>
        <p:nvSpPr>
          <p:cNvPr id="106499" name="Rectangle 3"/>
          <p:cNvSpPr>
            <a:spLocks noGrp="1" noChangeArrowheads="1"/>
          </p:cNvSpPr>
          <p:nvPr>
            <p:ph type="dt" sz="quarter" idx="1"/>
          </p:nvPr>
        </p:nvSpPr>
        <p:spPr bwMode="auto">
          <a:xfrm>
            <a:off x="4146551"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a:defRPr sz="1200" b="0">
                <a:latin typeface="Arial" charset="0"/>
              </a:defRPr>
            </a:lvl1pPr>
          </a:lstStyle>
          <a:p>
            <a:pPr>
              <a:defRPr/>
            </a:pPr>
            <a:endParaRPr lang="en-US"/>
          </a:p>
        </p:txBody>
      </p:sp>
      <p:sp>
        <p:nvSpPr>
          <p:cNvPr id="106500" name="Rectangle 4"/>
          <p:cNvSpPr>
            <a:spLocks noGrp="1" noChangeArrowheads="1"/>
          </p:cNvSpPr>
          <p:nvPr>
            <p:ph type="ftr" sz="quarter" idx="2"/>
          </p:nvPr>
        </p:nvSpPr>
        <p:spPr bwMode="auto">
          <a:xfrm>
            <a:off x="0"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a:defRPr sz="1200" b="0">
                <a:latin typeface="Arial" charset="0"/>
              </a:defRPr>
            </a:lvl1pPr>
          </a:lstStyle>
          <a:p>
            <a:pPr>
              <a:defRPr/>
            </a:pPr>
            <a:endParaRPr lang="en-US"/>
          </a:p>
        </p:txBody>
      </p:sp>
      <p:sp>
        <p:nvSpPr>
          <p:cNvPr id="106501" name="Rectangle 5"/>
          <p:cNvSpPr>
            <a:spLocks noGrp="1" noChangeArrowheads="1"/>
          </p:cNvSpPr>
          <p:nvPr>
            <p:ph type="sldNum" sz="quarter" idx="3"/>
          </p:nvPr>
        </p:nvSpPr>
        <p:spPr bwMode="auto">
          <a:xfrm>
            <a:off x="4146551"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a:defRPr sz="1200" b="0">
                <a:latin typeface="Arial" charset="0"/>
              </a:defRPr>
            </a:lvl1pPr>
          </a:lstStyle>
          <a:p>
            <a:pPr>
              <a:defRPr/>
            </a:pPr>
            <a:fld id="{D098A0DF-783C-49D9-9260-6806A799FD3D}" type="slidenum">
              <a:rPr lang="en-US"/>
              <a:pPr>
                <a:defRPr/>
              </a:pPr>
              <a:t>‹#›</a:t>
            </a:fld>
            <a:endParaRPr lang="en-US"/>
          </a:p>
        </p:txBody>
      </p:sp>
    </p:spTree>
    <p:extLst>
      <p:ext uri="{BB962C8B-B14F-4D97-AF65-F5344CB8AC3E}">
        <p14:creationId xmlns:p14="http://schemas.microsoft.com/office/powerpoint/2010/main" val="3980071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3" name="Rectangle 3"/>
          <p:cNvSpPr>
            <a:spLocks noGrp="1" noChangeArrowheads="1"/>
          </p:cNvSpPr>
          <p:nvPr>
            <p:ph type="dt" idx="1"/>
          </p:nvPr>
        </p:nvSpPr>
        <p:spPr bwMode="auto">
          <a:xfrm>
            <a:off x="4144964"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eaLnBrk="1" hangingPunct="1">
              <a:defRPr sz="1200" b="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31838" y="4559301"/>
            <a:ext cx="5853113" cy="432117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144964"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eaLnBrk="1" hangingPunct="1">
              <a:defRPr sz="1200" b="0">
                <a:latin typeface="Arial" charset="0"/>
              </a:defRPr>
            </a:lvl1pPr>
          </a:lstStyle>
          <a:p>
            <a:pPr>
              <a:defRPr/>
            </a:pPr>
            <a:fld id="{A0D86A14-AC1F-4C9A-8DDE-CE6B11F31194}" type="slidenum">
              <a:rPr lang="en-US"/>
              <a:pPr>
                <a:defRPr/>
              </a:pPr>
              <a:t>‹#›</a:t>
            </a:fld>
            <a:endParaRPr lang="en-US"/>
          </a:p>
        </p:txBody>
      </p:sp>
    </p:spTree>
    <p:extLst>
      <p:ext uri="{BB962C8B-B14F-4D97-AF65-F5344CB8AC3E}">
        <p14:creationId xmlns:p14="http://schemas.microsoft.com/office/powerpoint/2010/main" val="686759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30" algn="l" rtl="0" eaLnBrk="0" fontAlgn="base" hangingPunct="0">
      <a:spcBef>
        <a:spcPct val="30000"/>
      </a:spcBef>
      <a:spcAft>
        <a:spcPct val="0"/>
      </a:spcAft>
      <a:defRPr sz="1200" kern="1200">
        <a:solidFill>
          <a:schemeClr val="tx1"/>
        </a:solidFill>
        <a:latin typeface="Arial" charset="0"/>
        <a:ea typeface="+mn-ea"/>
        <a:cs typeface="+mn-cs"/>
      </a:defRPr>
    </a:lvl2pPr>
    <a:lvl3pPr marL="914259" algn="l" rtl="0" eaLnBrk="0" fontAlgn="base" hangingPunct="0">
      <a:spcBef>
        <a:spcPct val="30000"/>
      </a:spcBef>
      <a:spcAft>
        <a:spcPct val="0"/>
      </a:spcAft>
      <a:defRPr sz="1200" kern="1200">
        <a:solidFill>
          <a:schemeClr val="tx1"/>
        </a:solidFill>
        <a:latin typeface="Arial" charset="0"/>
        <a:ea typeface="+mn-ea"/>
        <a:cs typeface="+mn-cs"/>
      </a:defRPr>
    </a:lvl3pPr>
    <a:lvl4pPr marL="1371390" algn="l" rtl="0" eaLnBrk="0" fontAlgn="base" hangingPunct="0">
      <a:spcBef>
        <a:spcPct val="30000"/>
      </a:spcBef>
      <a:spcAft>
        <a:spcPct val="0"/>
      </a:spcAft>
      <a:defRPr sz="1200" kern="1200">
        <a:solidFill>
          <a:schemeClr val="tx1"/>
        </a:solidFill>
        <a:latin typeface="Arial" charset="0"/>
        <a:ea typeface="+mn-ea"/>
        <a:cs typeface="+mn-cs"/>
      </a:defRPr>
    </a:lvl4pPr>
    <a:lvl5pPr marL="1828519" algn="l" rtl="0" eaLnBrk="0" fontAlgn="base" hangingPunct="0">
      <a:spcBef>
        <a:spcPct val="30000"/>
      </a:spcBef>
      <a:spcAft>
        <a:spcPct val="0"/>
      </a:spcAft>
      <a:defRPr sz="1200" kern="1200">
        <a:solidFill>
          <a:schemeClr val="tx1"/>
        </a:solidFill>
        <a:latin typeface="Arial" charset="0"/>
        <a:ea typeface="+mn-ea"/>
        <a:cs typeface="+mn-cs"/>
      </a:defRPr>
    </a:lvl5pPr>
    <a:lvl6pPr marL="2285649" algn="l" defTabSz="914259" rtl="0" eaLnBrk="1" latinLnBrk="0" hangingPunct="1">
      <a:defRPr sz="1200" kern="1200">
        <a:solidFill>
          <a:schemeClr val="tx1"/>
        </a:solidFill>
        <a:latin typeface="+mn-lt"/>
        <a:ea typeface="+mn-ea"/>
        <a:cs typeface="+mn-cs"/>
      </a:defRPr>
    </a:lvl6pPr>
    <a:lvl7pPr marL="2742780"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3</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r>
              <a:rPr lang="en-US" sz="1200" b="0" i="0" kern="1200" dirty="0">
                <a:solidFill>
                  <a:schemeClr val="tx1"/>
                </a:solidFill>
                <a:effectLst/>
                <a:latin typeface="Arial" charset="0"/>
                <a:ea typeface="+mn-ea"/>
                <a:cs typeface="+mn-cs"/>
              </a:rPr>
              <a:t>Focus becomes on getting work done faster as a whole versus optimizing the task</a:t>
            </a:r>
          </a:p>
          <a:p>
            <a:pPr lvl="1"/>
            <a:r>
              <a:rPr lang="en-US" sz="1200" b="0" i="0" kern="1200" dirty="0">
                <a:solidFill>
                  <a:schemeClr val="tx1"/>
                </a:solidFill>
                <a:effectLst/>
                <a:latin typeface="Arial" charset="0"/>
                <a:ea typeface="+mn-ea"/>
                <a:cs typeface="+mn-cs"/>
              </a:rPr>
              <a:t>e.g., if we optimize memory layout or instruction order</a:t>
            </a:r>
          </a:p>
          <a:p>
            <a:r>
              <a:rPr lang="en-US" sz="1200" b="0" i="0" kern="1200" dirty="0">
                <a:solidFill>
                  <a:schemeClr val="tx1"/>
                </a:solidFill>
                <a:effectLst/>
                <a:latin typeface="Arial" charset="0"/>
                <a:ea typeface="+mn-ea"/>
                <a:cs typeface="+mn-cs"/>
              </a:rPr>
              <a:t>Diminishing returns on optimizing for a single architecture/system when we can throw more nodes at the problem</a:t>
            </a:r>
          </a:p>
          <a:p>
            <a:r>
              <a:rPr lang="en-US" sz="1200" b="0" i="0" kern="1200" dirty="0">
                <a:solidFill>
                  <a:schemeClr val="tx1"/>
                </a:solidFill>
                <a:effectLst/>
                <a:latin typeface="Arial" charset="0"/>
                <a:ea typeface="+mn-ea"/>
                <a:cs typeface="+mn-cs"/>
              </a:rPr>
              <a:t>Problem is then about how to orchestrate that work better</a:t>
            </a:r>
          </a:p>
          <a:p>
            <a:pPr eaLnBrk="1" hangingPunct="1"/>
            <a:endParaRPr lang="en-US" dirty="0"/>
          </a:p>
        </p:txBody>
      </p:sp>
    </p:spTree>
    <p:extLst>
      <p:ext uri="{BB962C8B-B14F-4D97-AF65-F5344CB8AC3E}">
        <p14:creationId xmlns:p14="http://schemas.microsoft.com/office/powerpoint/2010/main" val="280171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17</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r>
              <a:rPr lang="en-US" sz="1200" b="0" i="0" kern="1200" dirty="0">
                <a:solidFill>
                  <a:schemeClr val="tx1"/>
                </a:solidFill>
                <a:effectLst/>
                <a:latin typeface="Arial" charset="0"/>
                <a:ea typeface="+mn-ea"/>
                <a:cs typeface="+mn-cs"/>
              </a:rPr>
              <a:t>Partition is used to ensure we split up work evenly based on key</a:t>
            </a:r>
          </a:p>
          <a:p>
            <a:r>
              <a:rPr lang="en-US" sz="1200" b="0" i="0" kern="1200" dirty="0">
                <a:solidFill>
                  <a:schemeClr val="tx1"/>
                </a:solidFill>
                <a:effectLst/>
                <a:latin typeface="Arial" charset="0"/>
                <a:ea typeface="+mn-ea"/>
                <a:cs typeface="+mn-cs"/>
              </a:rPr>
              <a:t>Combiner tries to ensure that no reducer gets "too much" work for a single key</a:t>
            </a:r>
          </a:p>
          <a:p>
            <a:r>
              <a:rPr lang="en-US" sz="1200" b="0" i="0" kern="1200" dirty="0">
                <a:solidFill>
                  <a:schemeClr val="tx1"/>
                </a:solidFill>
                <a:effectLst/>
                <a:latin typeface="Arial" charset="0"/>
                <a:ea typeface="+mn-ea"/>
                <a:cs typeface="+mn-cs"/>
              </a:rPr>
              <a:t>Combine is entirely optional. Up to the runtime to use as it pleases</a:t>
            </a:r>
          </a:p>
          <a:p>
            <a:pPr lvl="1"/>
            <a:r>
              <a:rPr lang="en-US" sz="1200" b="0" i="0" kern="1200" dirty="0">
                <a:solidFill>
                  <a:schemeClr val="tx1"/>
                </a:solidFill>
                <a:effectLst/>
                <a:latin typeface="Arial" charset="0"/>
                <a:ea typeface="+mn-ea"/>
                <a:cs typeface="+mn-cs"/>
              </a:rPr>
              <a:t>Similar to compiler and inline keywords</a:t>
            </a:r>
          </a:p>
          <a:p>
            <a:pPr eaLnBrk="1" hangingPunct="1"/>
            <a:endParaRPr lang="en-US" dirty="0"/>
          </a:p>
        </p:txBody>
      </p:sp>
    </p:spTree>
    <p:extLst>
      <p:ext uri="{BB962C8B-B14F-4D97-AF65-F5344CB8AC3E}">
        <p14:creationId xmlns:p14="http://schemas.microsoft.com/office/powerpoint/2010/main" val="386325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9"/>
          <p:cNvSpPr>
            <a:spLocks noGrp="1" noChangeArrowheads="1"/>
          </p:cNvSpPr>
          <p:nvPr>
            <p:ph type="sldNum" sz="quarter" idx="5"/>
          </p:nvPr>
        </p:nvSpPr>
        <p:spPr>
          <a:noFill/>
        </p:spPr>
        <p:txBody>
          <a:bodyPr/>
          <a:lstStyle/>
          <a:p>
            <a:pPr defTabSz="963613"/>
            <a:fld id="{F3593648-B6B4-48DF-B44C-E3693731EC71}" type="slidenum">
              <a:rPr lang="en-GB" smtClean="0"/>
              <a:pPr defTabSz="963613"/>
              <a:t>18</a:t>
            </a:fld>
            <a:endParaRPr lang="en-GB"/>
          </a:p>
        </p:txBody>
      </p:sp>
      <p:sp>
        <p:nvSpPr>
          <p:cNvPr id="107523" name="Text Box 1"/>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6657" tIns="48328" rIns="96657" bIns="48328" anchor="ctr"/>
          <a:lstStyle/>
          <a:p>
            <a:endParaRPr lang="en-US"/>
          </a:p>
        </p:txBody>
      </p:sp>
      <p:sp>
        <p:nvSpPr>
          <p:cNvPr id="107524" name="Rectangle 2"/>
          <p:cNvSpPr>
            <a:spLocks noGrp="1" noChangeArrowheads="1"/>
          </p:cNvSpPr>
          <p:nvPr>
            <p:ph type="body"/>
          </p:nvPr>
        </p:nvSpPr>
        <p:spPr>
          <a:xfrm>
            <a:off x="731838" y="4560888"/>
            <a:ext cx="5848350" cy="4319587"/>
          </a:xfrm>
          <a:noFill/>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19</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1699073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20</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1852058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9"/>
          <p:cNvSpPr>
            <a:spLocks noGrp="1" noChangeArrowheads="1"/>
          </p:cNvSpPr>
          <p:nvPr>
            <p:ph type="sldNum" sz="quarter" idx="5"/>
          </p:nvPr>
        </p:nvSpPr>
        <p:spPr>
          <a:noFill/>
        </p:spPr>
        <p:txBody>
          <a:bodyPr/>
          <a:lstStyle/>
          <a:p>
            <a:pPr defTabSz="963613"/>
            <a:fld id="{F3593648-B6B4-48DF-B44C-E3693731EC71}" type="slidenum">
              <a:rPr lang="en-GB" smtClean="0"/>
              <a:pPr defTabSz="963613"/>
              <a:t>22</a:t>
            </a:fld>
            <a:endParaRPr lang="en-GB"/>
          </a:p>
        </p:txBody>
      </p:sp>
      <p:sp>
        <p:nvSpPr>
          <p:cNvPr id="107523" name="Text Box 1"/>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6657" tIns="48328" rIns="96657" bIns="48328" anchor="ctr"/>
          <a:lstStyle/>
          <a:p>
            <a:endParaRPr lang="en-US"/>
          </a:p>
        </p:txBody>
      </p:sp>
      <p:sp>
        <p:nvSpPr>
          <p:cNvPr id="107524" name="Rectangle 2"/>
          <p:cNvSpPr>
            <a:spLocks noGrp="1" noChangeArrowheads="1"/>
          </p:cNvSpPr>
          <p:nvPr>
            <p:ph type="body"/>
          </p:nvPr>
        </p:nvSpPr>
        <p:spPr>
          <a:xfrm>
            <a:off x="731838" y="4560888"/>
            <a:ext cx="5848350" cy="4319587"/>
          </a:xfrm>
          <a:noFill/>
          <a:ln/>
        </p:spPr>
        <p:txBody>
          <a:bodyPr wrap="none" anchor="ctr"/>
          <a:lstStyle/>
          <a:p>
            <a:r>
              <a:rPr lang="en-US" sz="1200" b="0" i="0" kern="1200" dirty="0">
                <a:solidFill>
                  <a:schemeClr val="tx1"/>
                </a:solidFill>
                <a:effectLst/>
                <a:latin typeface="Arial" charset="0"/>
                <a:ea typeface="+mn-ea"/>
                <a:cs typeface="+mn-cs"/>
              </a:rPr>
              <a:t>Reminder combiners are optionally executed by the framework</a:t>
            </a:r>
          </a:p>
          <a:p>
            <a:r>
              <a:rPr lang="en-US" sz="1200" b="0" i="0" kern="1200" dirty="0">
                <a:solidFill>
                  <a:schemeClr val="tx1"/>
                </a:solidFill>
                <a:effectLst/>
                <a:latin typeface="Arial" charset="0"/>
                <a:ea typeface="+mn-ea"/>
                <a:cs typeface="+mn-cs"/>
              </a:rPr>
              <a:t>Much simpler view, we just specify WHAT we want to happen. Not HOW it happens.</a:t>
            </a:r>
          </a:p>
          <a:p>
            <a:endParaRPr lang="en-US" dirty="0"/>
          </a:p>
        </p:txBody>
      </p:sp>
    </p:spTree>
    <p:extLst>
      <p:ext uri="{BB962C8B-B14F-4D97-AF65-F5344CB8AC3E}">
        <p14:creationId xmlns:p14="http://schemas.microsoft.com/office/powerpoint/2010/main" val="661343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The HOW is handled by the runtime.</a:t>
            </a:r>
          </a:p>
          <a:p>
            <a:r>
              <a:rPr lang="en-US" sz="1200" b="0" i="0" kern="1200" dirty="0">
                <a:solidFill>
                  <a:schemeClr val="tx1"/>
                </a:solidFill>
                <a:effectLst/>
                <a:latin typeface="Arial" charset="0"/>
                <a:ea typeface="+mn-ea"/>
                <a:cs typeface="+mn-cs"/>
              </a:rPr>
              <a:t>Ensuring the </a:t>
            </a:r>
            <a:r>
              <a:rPr lang="en-US" sz="1200" b="0" i="0" kern="1200" dirty="0" err="1">
                <a:solidFill>
                  <a:schemeClr val="tx1"/>
                </a:solidFill>
                <a:effectLst/>
                <a:latin typeface="Arial" charset="0"/>
                <a:ea typeface="+mn-ea"/>
                <a:cs typeface="+mn-cs"/>
              </a:rPr>
              <a:t>the</a:t>
            </a:r>
            <a:r>
              <a:rPr lang="en-US" sz="1200" b="0" i="0" kern="1200" dirty="0">
                <a:solidFill>
                  <a:schemeClr val="tx1"/>
                </a:solidFill>
                <a:effectLst/>
                <a:latin typeface="Arial" charset="0"/>
                <a:ea typeface="+mn-ea"/>
                <a:cs typeface="+mn-cs"/>
              </a:rPr>
              <a:t> files are available to the workers, writing intermediate data, making it available to the reducers</a:t>
            </a:r>
          </a:p>
          <a:p>
            <a:r>
              <a:rPr lang="en-US" sz="1200" b="0" i="0" kern="1200" dirty="0">
                <a:solidFill>
                  <a:schemeClr val="tx1"/>
                </a:solidFill>
                <a:effectLst/>
                <a:latin typeface="Arial" charset="0"/>
                <a:ea typeface="+mn-ea"/>
                <a:cs typeface="+mn-cs"/>
              </a:rPr>
              <a:t>Writing output to a specified location</a:t>
            </a:r>
          </a:p>
          <a:p>
            <a:endParaRPr lang="en-CA" dirty="0"/>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23</a:t>
            </a:fld>
            <a:endParaRPr lang="en-US"/>
          </a:p>
        </p:txBody>
      </p:sp>
    </p:spTree>
    <p:extLst>
      <p:ext uri="{BB962C8B-B14F-4D97-AF65-F5344CB8AC3E}">
        <p14:creationId xmlns:p14="http://schemas.microsoft.com/office/powerpoint/2010/main" val="1309591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25</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1424707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26</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1424707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27</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1424707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Arial" charset="0"/>
                <a:ea typeface="+mn-ea"/>
                <a:cs typeface="+mn-cs"/>
              </a:rPr>
              <a:t>rg.apache.hadoop.mapred</a:t>
            </a:r>
            <a:r>
              <a:rPr lang="en-US" sz="1200" b="0" i="0" kern="1200" dirty="0">
                <a:solidFill>
                  <a:schemeClr val="tx1"/>
                </a:solidFill>
                <a:effectLst/>
                <a:latin typeface="Arial" charset="0"/>
                <a:ea typeface="+mn-ea"/>
                <a:cs typeface="+mn-cs"/>
              </a:rPr>
              <a:t> was the original Hadoop MapReduce implementation that bundled all of the application management with the MapReduce components</a:t>
            </a:r>
          </a:p>
          <a:p>
            <a:r>
              <a:rPr lang="en-US" sz="1200" b="0" i="0" kern="1200" dirty="0" err="1">
                <a:solidFill>
                  <a:schemeClr val="tx1"/>
                </a:solidFill>
                <a:effectLst/>
                <a:latin typeface="Arial" charset="0"/>
                <a:ea typeface="+mn-ea"/>
                <a:cs typeface="+mn-cs"/>
              </a:rPr>
              <a:t>org.apache.hadoop.mapreduce</a:t>
            </a:r>
            <a:r>
              <a:rPr lang="en-US" sz="1200" b="0" i="0" kern="1200" dirty="0">
                <a:solidFill>
                  <a:schemeClr val="tx1"/>
                </a:solidFill>
                <a:effectLst/>
                <a:latin typeface="Arial" charset="0"/>
                <a:ea typeface="+mn-ea"/>
                <a:cs typeface="+mn-cs"/>
              </a:rPr>
              <a:t> is the second version that separates the application management out into Hadoop YARN and leaves all of the computation </a:t>
            </a:r>
            <a:r>
              <a:rPr lang="en-US" sz="1200" b="0" i="0" kern="1200" dirty="0" err="1">
                <a:solidFill>
                  <a:schemeClr val="tx1"/>
                </a:solidFill>
                <a:effectLst/>
                <a:latin typeface="Arial" charset="0"/>
                <a:ea typeface="+mn-ea"/>
                <a:cs typeface="+mn-cs"/>
              </a:rPr>
              <a:t>freamework</a:t>
            </a:r>
            <a:r>
              <a:rPr lang="en-US" sz="1200" b="0" i="0" kern="1200" dirty="0">
                <a:solidFill>
                  <a:schemeClr val="tx1"/>
                </a:solidFill>
                <a:effectLst/>
                <a:latin typeface="Arial" charset="0"/>
                <a:ea typeface="+mn-ea"/>
                <a:cs typeface="+mn-cs"/>
              </a:rPr>
              <a:t> in place.</a:t>
            </a:r>
          </a:p>
          <a:p>
            <a:r>
              <a:rPr lang="en-US" sz="1200" b="0" i="0" kern="1200" dirty="0">
                <a:solidFill>
                  <a:schemeClr val="tx1"/>
                </a:solidFill>
                <a:effectLst/>
                <a:latin typeface="Arial" charset="0"/>
                <a:ea typeface="+mn-ea"/>
                <a:cs typeface="+mn-cs"/>
              </a:rPr>
              <a:t>We expect you to use the </a:t>
            </a:r>
            <a:r>
              <a:rPr lang="en-US" sz="1200" b="0" i="0" kern="1200" dirty="0" err="1">
                <a:solidFill>
                  <a:schemeClr val="tx1"/>
                </a:solidFill>
                <a:effectLst/>
                <a:latin typeface="Arial" charset="0"/>
                <a:ea typeface="+mn-ea"/>
                <a:cs typeface="+mn-cs"/>
              </a:rPr>
              <a:t>org.apache.hadoop.mapreduce</a:t>
            </a:r>
            <a:r>
              <a:rPr lang="en-US" sz="1200" b="0" i="0" kern="1200" dirty="0">
                <a:solidFill>
                  <a:schemeClr val="tx1"/>
                </a:solidFill>
                <a:effectLst/>
                <a:latin typeface="Arial" charset="0"/>
                <a:ea typeface="+mn-ea"/>
                <a:cs typeface="+mn-cs"/>
              </a:rPr>
              <a:t> library</a:t>
            </a:r>
          </a:p>
          <a:p>
            <a:endParaRPr lang="en-CA" dirty="0"/>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29</a:t>
            </a:fld>
            <a:endParaRPr lang="en-US"/>
          </a:p>
        </p:txBody>
      </p:sp>
    </p:spTree>
    <p:extLst>
      <p:ext uri="{BB962C8B-B14F-4D97-AF65-F5344CB8AC3E}">
        <p14:creationId xmlns:p14="http://schemas.microsoft.com/office/powerpoint/2010/main" val="3277795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4</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r>
              <a:rPr lang="en-US" sz="1200" b="0" i="0" kern="1200" dirty="0" err="1">
                <a:solidFill>
                  <a:schemeClr val="tx1"/>
                </a:solidFill>
                <a:effectLst/>
                <a:latin typeface="Arial" charset="0"/>
                <a:ea typeface="+mn-ea"/>
                <a:cs typeface="+mn-cs"/>
              </a:rPr>
              <a:t>ogical</a:t>
            </a:r>
            <a:r>
              <a:rPr lang="en-US" sz="1200" b="0" i="0" kern="1200" dirty="0">
                <a:solidFill>
                  <a:schemeClr val="tx1"/>
                </a:solidFill>
                <a:effectLst/>
                <a:latin typeface="Arial" charset="0"/>
                <a:ea typeface="+mn-ea"/>
                <a:cs typeface="+mn-cs"/>
              </a:rPr>
              <a:t> is the actual task we want to do (e.g., recommend, count, </a:t>
            </a:r>
            <a:r>
              <a:rPr lang="en-US" sz="1200" b="0" i="0" kern="1200" dirty="0" err="1">
                <a:solidFill>
                  <a:schemeClr val="tx1"/>
                </a:solidFill>
                <a:effectLst/>
                <a:latin typeface="Arial" charset="0"/>
                <a:ea typeface="+mn-ea"/>
                <a:cs typeface="+mn-cs"/>
              </a:rPr>
              <a:t>etc</a:t>
            </a:r>
            <a:r>
              <a:rPr lang="en-US" sz="1200" b="0" i="0" kern="1200" dirty="0">
                <a:solidFill>
                  <a:schemeClr val="tx1"/>
                </a:solidFill>
                <a:effectLst/>
                <a:latin typeface="Arial" charset="0"/>
                <a:ea typeface="+mn-ea"/>
                <a:cs typeface="+mn-cs"/>
              </a:rPr>
              <a:t>)</a:t>
            </a:r>
          </a:p>
          <a:p>
            <a:pPr lvl="1"/>
            <a:r>
              <a:rPr lang="en-US" sz="1200" b="0" i="0" kern="1200" dirty="0">
                <a:solidFill>
                  <a:schemeClr val="tx1"/>
                </a:solidFill>
                <a:effectLst/>
                <a:latin typeface="Arial" charset="0"/>
                <a:ea typeface="+mn-ea"/>
                <a:cs typeface="+mn-cs"/>
              </a:rPr>
              <a:t>Is our high-level abstraction (e.g., the map or reduce)</a:t>
            </a:r>
          </a:p>
          <a:p>
            <a:pPr lvl="1"/>
            <a:r>
              <a:rPr lang="en-US" sz="1200" b="0" i="0" kern="1200" dirty="0">
                <a:solidFill>
                  <a:schemeClr val="tx1"/>
                </a:solidFill>
                <a:effectLst/>
                <a:latin typeface="Arial" charset="0"/>
                <a:ea typeface="+mn-ea"/>
                <a:cs typeface="+mn-cs"/>
              </a:rPr>
              <a:t>Can run the same code regardless of the underlying cluster (assuming map reduce)</a:t>
            </a:r>
          </a:p>
          <a:p>
            <a:r>
              <a:rPr lang="en-US" sz="1200" b="0" i="0" kern="1200" dirty="0">
                <a:solidFill>
                  <a:schemeClr val="tx1"/>
                </a:solidFill>
                <a:effectLst/>
                <a:latin typeface="Arial" charset="0"/>
                <a:ea typeface="+mn-ea"/>
                <a:cs typeface="+mn-cs"/>
              </a:rPr>
              <a:t>Physical is how the task gets done</a:t>
            </a:r>
          </a:p>
          <a:p>
            <a:pPr lvl="1"/>
            <a:r>
              <a:rPr lang="en-US" sz="1200" b="0" i="0" kern="1200" dirty="0">
                <a:solidFill>
                  <a:schemeClr val="tx1"/>
                </a:solidFill>
                <a:effectLst/>
                <a:latin typeface="Arial" charset="0"/>
                <a:ea typeface="+mn-ea"/>
                <a:cs typeface="+mn-cs"/>
              </a:rPr>
              <a:t>How the computation actually gets done</a:t>
            </a:r>
          </a:p>
          <a:p>
            <a:pPr lvl="1"/>
            <a:r>
              <a:rPr lang="en-US" sz="1200" b="0" i="0" kern="1200" dirty="0">
                <a:solidFill>
                  <a:schemeClr val="tx1"/>
                </a:solidFill>
                <a:effectLst/>
                <a:latin typeface="Arial" charset="0"/>
                <a:ea typeface="+mn-ea"/>
                <a:cs typeface="+mn-cs"/>
              </a:rPr>
              <a:t>Where the data is</a:t>
            </a:r>
          </a:p>
          <a:p>
            <a:pPr lvl="1"/>
            <a:r>
              <a:rPr lang="en-US" sz="1200" b="0" i="0" kern="1200" dirty="0">
                <a:solidFill>
                  <a:schemeClr val="tx1"/>
                </a:solidFill>
                <a:effectLst/>
                <a:latin typeface="Arial" charset="0"/>
                <a:ea typeface="+mn-ea"/>
                <a:cs typeface="+mn-cs"/>
              </a:rPr>
              <a:t>which nodes to run on</a:t>
            </a:r>
          </a:p>
          <a:p>
            <a:pPr lvl="1"/>
            <a:r>
              <a:rPr lang="en-US" sz="1200" b="0" i="0" kern="1200" dirty="0">
                <a:solidFill>
                  <a:schemeClr val="tx1"/>
                </a:solidFill>
                <a:effectLst/>
                <a:latin typeface="Arial" charset="0"/>
                <a:ea typeface="+mn-ea"/>
                <a:cs typeface="+mn-cs"/>
              </a:rPr>
              <a:t>Physical view will change depending on a specific hardware of the cluster but will generally be laid out the same way</a:t>
            </a:r>
          </a:p>
          <a:p>
            <a:pPr eaLnBrk="1" hangingPunct="1"/>
            <a:endParaRPr lang="en-US" dirty="0"/>
          </a:p>
        </p:txBody>
      </p:sp>
    </p:spTree>
    <p:extLst>
      <p:ext uri="{BB962C8B-B14F-4D97-AF65-F5344CB8AC3E}">
        <p14:creationId xmlns:p14="http://schemas.microsoft.com/office/powerpoint/2010/main" val="595267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30</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r>
              <a:rPr lang="en-US" sz="1200" b="0" i="0" kern="1200" dirty="0">
                <a:solidFill>
                  <a:schemeClr val="tx1"/>
                </a:solidFill>
                <a:effectLst/>
                <a:latin typeface="Arial" charset="0"/>
                <a:ea typeface="+mn-ea"/>
                <a:cs typeface="+mn-cs"/>
              </a:rPr>
              <a:t>Note that the input and output types of the combiner </a:t>
            </a:r>
            <a:r>
              <a:rPr lang="en-US" sz="1200" b="0" i="1" kern="1200" dirty="0">
                <a:solidFill>
                  <a:schemeClr val="tx1"/>
                </a:solidFill>
                <a:effectLst/>
                <a:latin typeface="Arial" charset="0"/>
                <a:ea typeface="+mn-ea"/>
                <a:cs typeface="+mn-cs"/>
              </a:rPr>
              <a:t>must</a:t>
            </a:r>
            <a:r>
              <a:rPr lang="en-US" sz="1200" b="0" i="0" kern="1200" dirty="0">
                <a:solidFill>
                  <a:schemeClr val="tx1"/>
                </a:solidFill>
                <a:effectLst/>
                <a:latin typeface="Arial" charset="0"/>
                <a:ea typeface="+mn-ea"/>
                <a:cs typeface="+mn-cs"/>
              </a:rPr>
              <a:t> match the input types of the Reducer and the output types of the Mapper. This is because it is optional and so must be able to be inserted or removed without any loss of correctness</a:t>
            </a:r>
          </a:p>
          <a:p>
            <a:r>
              <a:rPr lang="en-US" sz="1200" b="0" i="0" kern="1200" dirty="0">
                <a:solidFill>
                  <a:schemeClr val="tx1"/>
                </a:solidFill>
                <a:effectLst/>
                <a:latin typeface="Arial" charset="0"/>
                <a:ea typeface="+mn-ea"/>
                <a:cs typeface="+mn-cs"/>
              </a:rPr>
              <a:t>Combiners are essentially mini-reducers</a:t>
            </a:r>
          </a:p>
          <a:p>
            <a:pPr eaLnBrk="1" hangingPunct="1"/>
            <a:endParaRPr lang="en-US" dirty="0"/>
          </a:p>
        </p:txBody>
      </p:sp>
    </p:spTree>
    <p:extLst>
      <p:ext uri="{BB962C8B-B14F-4D97-AF65-F5344CB8AC3E}">
        <p14:creationId xmlns:p14="http://schemas.microsoft.com/office/powerpoint/2010/main" val="703896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31</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r>
              <a:rPr lang="en-US" sz="1200" b="0" i="0" kern="1200" dirty="0" err="1">
                <a:solidFill>
                  <a:schemeClr val="tx1"/>
                </a:solidFill>
                <a:effectLst/>
                <a:latin typeface="Arial" charset="0"/>
                <a:ea typeface="+mn-ea"/>
                <a:cs typeface="+mn-cs"/>
              </a:rPr>
              <a:t>numPartitions</a:t>
            </a:r>
            <a:r>
              <a:rPr lang="en-US" sz="1200" b="0" i="0" kern="1200" dirty="0">
                <a:solidFill>
                  <a:schemeClr val="tx1"/>
                </a:solidFill>
                <a:effectLst/>
                <a:latin typeface="Arial" charset="0"/>
                <a:ea typeface="+mn-ea"/>
                <a:cs typeface="+mn-cs"/>
              </a:rPr>
              <a:t> is in most/all cases the number of reducers</a:t>
            </a:r>
          </a:p>
          <a:p>
            <a:r>
              <a:rPr lang="en-US" sz="1200" b="0" i="0" kern="1200" dirty="0">
                <a:solidFill>
                  <a:schemeClr val="tx1"/>
                </a:solidFill>
                <a:effectLst/>
                <a:latin typeface="Arial" charset="0"/>
                <a:ea typeface="+mn-ea"/>
                <a:cs typeface="+mn-cs"/>
              </a:rPr>
              <a:t>Mappers are created </a:t>
            </a:r>
            <a:r>
              <a:rPr lang="en-US" sz="1200" b="0" i="0" kern="1200" dirty="0" err="1">
                <a:solidFill>
                  <a:schemeClr val="tx1"/>
                </a:solidFill>
                <a:effectLst/>
                <a:latin typeface="Arial" charset="0"/>
                <a:ea typeface="+mn-ea"/>
                <a:cs typeface="+mn-cs"/>
              </a:rPr>
              <a:t>wrt</a:t>
            </a:r>
            <a:r>
              <a:rPr lang="en-US" sz="1200" b="0" i="0" kern="1200" dirty="0">
                <a:solidFill>
                  <a:schemeClr val="tx1"/>
                </a:solidFill>
                <a:effectLst/>
                <a:latin typeface="Arial" charset="0"/>
                <a:ea typeface="+mn-ea"/>
                <a:cs typeface="+mn-cs"/>
              </a:rPr>
              <a:t> to where the data lives</a:t>
            </a:r>
          </a:p>
          <a:p>
            <a:r>
              <a:rPr lang="en-US" sz="1200" b="0" i="0" kern="1200" dirty="0">
                <a:solidFill>
                  <a:schemeClr val="tx1"/>
                </a:solidFill>
                <a:effectLst/>
                <a:latin typeface="Arial" charset="0"/>
                <a:ea typeface="+mn-ea"/>
                <a:cs typeface="+mn-cs"/>
              </a:rPr>
              <a:t>Reducers work on intermediate data and thus can be limited since it just forces data to shuttled to more or less nodes</a:t>
            </a:r>
          </a:p>
          <a:p>
            <a:pPr eaLnBrk="1" hangingPunct="1"/>
            <a:endParaRPr lang="en-US" dirty="0"/>
          </a:p>
        </p:txBody>
      </p:sp>
    </p:spTree>
    <p:extLst>
      <p:ext uri="{BB962C8B-B14F-4D97-AF65-F5344CB8AC3E}">
        <p14:creationId xmlns:p14="http://schemas.microsoft.com/office/powerpoint/2010/main" val="1461198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Essentially using inheritance to specify valid data</a:t>
            </a:r>
          </a:p>
          <a:p>
            <a:r>
              <a:rPr lang="en-US" sz="1200" b="0" i="0" kern="1200" dirty="0">
                <a:solidFill>
                  <a:schemeClr val="tx1"/>
                </a:solidFill>
                <a:effectLst/>
                <a:latin typeface="Arial" charset="0"/>
                <a:ea typeface="+mn-ea"/>
                <a:cs typeface="+mn-cs"/>
              </a:rPr>
              <a:t>Different ways to deserialize data (not really important here) only that all data must be serializable</a:t>
            </a:r>
          </a:p>
          <a:p>
            <a:endParaRPr lang="en-CA" dirty="0"/>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32</a:t>
            </a:fld>
            <a:endParaRPr lang="en-US"/>
          </a:p>
        </p:txBody>
      </p:sp>
    </p:spTree>
    <p:extLst>
      <p:ext uri="{BB962C8B-B14F-4D97-AF65-F5344CB8AC3E}">
        <p14:creationId xmlns:p14="http://schemas.microsoft.com/office/powerpoint/2010/main" val="2559727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Real implementation of mapper in Java</a:t>
            </a:r>
          </a:p>
          <a:p>
            <a:r>
              <a:rPr lang="en-US" sz="1200" b="0" i="0" kern="1200" dirty="0">
                <a:solidFill>
                  <a:schemeClr val="tx1"/>
                </a:solidFill>
                <a:effectLst/>
                <a:latin typeface="Arial" charset="0"/>
                <a:ea typeface="+mn-ea"/>
                <a:cs typeface="+mn-cs"/>
              </a:rPr>
              <a:t>Have to do conversion to and from "</a:t>
            </a:r>
            <a:r>
              <a:rPr lang="en-US" sz="1200" b="0" i="0" kern="1200" dirty="0" err="1">
                <a:solidFill>
                  <a:schemeClr val="tx1"/>
                </a:solidFill>
                <a:effectLst/>
                <a:latin typeface="Arial" charset="0"/>
                <a:ea typeface="+mn-ea"/>
                <a:cs typeface="+mn-cs"/>
              </a:rPr>
              <a:t>primative</a:t>
            </a:r>
            <a:r>
              <a:rPr lang="en-US" sz="1200" b="0" i="0" kern="1200" dirty="0">
                <a:solidFill>
                  <a:schemeClr val="tx1"/>
                </a:solidFill>
                <a:effectLst/>
                <a:latin typeface="Arial" charset="0"/>
                <a:ea typeface="+mn-ea"/>
                <a:cs typeface="+mn-cs"/>
              </a:rPr>
              <a:t>" types (</a:t>
            </a:r>
            <a:r>
              <a:rPr lang="en-US" sz="1200" b="0" i="0" kern="1200" dirty="0" err="1">
                <a:solidFill>
                  <a:schemeClr val="tx1"/>
                </a:solidFill>
                <a:effectLst/>
                <a:latin typeface="Arial" charset="0"/>
                <a:ea typeface="+mn-ea"/>
                <a:cs typeface="+mn-cs"/>
              </a:rPr>
              <a:t>ints</a:t>
            </a:r>
            <a:r>
              <a:rPr lang="en-US" sz="1200" b="0" i="0" kern="1200" dirty="0">
                <a:solidFill>
                  <a:schemeClr val="tx1"/>
                </a:solidFill>
                <a:effectLst/>
                <a:latin typeface="Arial" charset="0"/>
                <a:ea typeface="+mn-ea"/>
                <a:cs typeface="+mn-cs"/>
              </a:rPr>
              <a:t> and strings) to serializable versions</a:t>
            </a:r>
          </a:p>
          <a:p>
            <a:r>
              <a:rPr lang="en-US" sz="1200" b="0" i="0" kern="1200" dirty="0">
                <a:solidFill>
                  <a:schemeClr val="tx1"/>
                </a:solidFill>
                <a:effectLst/>
                <a:latin typeface="Arial" charset="0"/>
                <a:ea typeface="+mn-ea"/>
                <a:cs typeface="+mn-cs"/>
              </a:rPr>
              <a:t>Creating the static ONE and WORD fields ensures that we don't have a lot of erroneous object creation and destruction</a:t>
            </a:r>
          </a:p>
          <a:p>
            <a:pPr lvl="1"/>
            <a:r>
              <a:rPr lang="en-US" sz="1200" b="0" i="0" kern="1200" dirty="0">
                <a:solidFill>
                  <a:schemeClr val="tx1"/>
                </a:solidFill>
                <a:effectLst/>
                <a:latin typeface="Arial" charset="0"/>
                <a:ea typeface="+mn-ea"/>
                <a:cs typeface="+mn-cs"/>
              </a:rPr>
              <a:t>Moving them into the form loop would mean we're creating Text and </a:t>
            </a:r>
            <a:r>
              <a:rPr lang="en-US" sz="1200" b="0" i="0" kern="1200" dirty="0" err="1">
                <a:solidFill>
                  <a:schemeClr val="tx1"/>
                </a:solidFill>
                <a:effectLst/>
                <a:latin typeface="Arial" charset="0"/>
                <a:ea typeface="+mn-ea"/>
                <a:cs typeface="+mn-cs"/>
              </a:rPr>
              <a:t>IntWriteable</a:t>
            </a:r>
            <a:r>
              <a:rPr lang="en-US" sz="1200" b="0" i="0" kern="1200" dirty="0">
                <a:solidFill>
                  <a:schemeClr val="tx1"/>
                </a:solidFill>
                <a:effectLst/>
                <a:latin typeface="Arial" charset="0"/>
                <a:ea typeface="+mn-ea"/>
                <a:cs typeface="+mn-cs"/>
              </a:rPr>
              <a:t> objects for each token =&gt; inefficient</a:t>
            </a:r>
          </a:p>
          <a:p>
            <a:pPr lvl="1"/>
            <a:r>
              <a:rPr lang="en-US" sz="1200" b="0" i="0" kern="1200" dirty="0">
                <a:solidFill>
                  <a:schemeClr val="tx1"/>
                </a:solidFill>
                <a:effectLst/>
                <a:latin typeface="Arial" charset="0"/>
                <a:ea typeface="+mn-ea"/>
                <a:cs typeface="+mn-cs"/>
              </a:rPr>
              <a:t>emission copies the data anyways</a:t>
            </a:r>
          </a:p>
          <a:p>
            <a:r>
              <a:rPr lang="en-US" sz="1200" b="0" i="0" kern="1200" dirty="0" err="1">
                <a:solidFill>
                  <a:schemeClr val="tx1"/>
                </a:solidFill>
                <a:effectLst/>
                <a:latin typeface="Arial" charset="0"/>
                <a:ea typeface="+mn-ea"/>
                <a:cs typeface="+mn-cs"/>
              </a:rPr>
              <a:t>Ccontext</a:t>
            </a:r>
            <a:r>
              <a:rPr lang="en-US" sz="1200" b="0" i="0" kern="1200" dirty="0">
                <a:solidFill>
                  <a:schemeClr val="tx1"/>
                </a:solidFill>
                <a:effectLst/>
                <a:latin typeface="Arial" charset="0"/>
                <a:ea typeface="+mn-ea"/>
                <a:cs typeface="+mn-cs"/>
              </a:rPr>
              <a:t> is simply our execution context (e.g., the job we're executing and where intermediate data should)</a:t>
            </a:r>
          </a:p>
          <a:p>
            <a:endParaRPr lang="en-CA" dirty="0"/>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34</a:t>
            </a:fld>
            <a:endParaRPr lang="en-US"/>
          </a:p>
        </p:txBody>
      </p:sp>
    </p:spTree>
    <p:extLst>
      <p:ext uri="{BB962C8B-B14F-4D97-AF65-F5344CB8AC3E}">
        <p14:creationId xmlns:p14="http://schemas.microsoft.com/office/powerpoint/2010/main" val="1655032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ava implementation of Reducer</a:t>
            </a:r>
          </a:p>
          <a:p>
            <a:r>
              <a:rPr lang="en-US" sz="1200" b="0" i="0" kern="1200" dirty="0">
                <a:solidFill>
                  <a:schemeClr val="tx1"/>
                </a:solidFill>
                <a:effectLst/>
                <a:latin typeface="Arial" charset="0"/>
                <a:ea typeface="+mn-ea"/>
                <a:cs typeface="+mn-cs"/>
              </a:rPr>
              <a:t>Creating a static SUM variable for the same reason as before</a:t>
            </a:r>
          </a:p>
          <a:p>
            <a:r>
              <a:rPr lang="en-US" sz="1200" b="0" i="0" kern="1200" dirty="0">
                <a:solidFill>
                  <a:schemeClr val="tx1"/>
                </a:solidFill>
                <a:effectLst/>
                <a:latin typeface="Arial" charset="0"/>
                <a:ea typeface="+mn-ea"/>
                <a:cs typeface="+mn-cs"/>
              </a:rPr>
              <a:t>Iterate over all the values for a key, sum them into a </a:t>
            </a:r>
            <a:r>
              <a:rPr lang="en-US" sz="1200" b="0" i="0" kern="1200" dirty="0" err="1">
                <a:solidFill>
                  <a:schemeClr val="tx1"/>
                </a:solidFill>
                <a:effectLst/>
                <a:latin typeface="Arial" charset="0"/>
                <a:ea typeface="+mn-ea"/>
                <a:cs typeface="+mn-cs"/>
              </a:rPr>
              <a:t>primative</a:t>
            </a:r>
            <a:r>
              <a:rPr lang="en-US" sz="1200" b="0" i="0" kern="1200" dirty="0">
                <a:solidFill>
                  <a:schemeClr val="tx1"/>
                </a:solidFill>
                <a:effectLst/>
                <a:latin typeface="Arial" charset="0"/>
                <a:ea typeface="+mn-ea"/>
                <a:cs typeface="+mn-cs"/>
              </a:rPr>
              <a:t>, and then emit them as a writeable</a:t>
            </a:r>
          </a:p>
          <a:p>
            <a:pPr lvl="1"/>
            <a:r>
              <a:rPr lang="en-US" sz="1200" b="0" i="0" kern="1200" dirty="0">
                <a:solidFill>
                  <a:schemeClr val="tx1"/>
                </a:solidFill>
                <a:effectLst/>
                <a:latin typeface="Arial" charset="0"/>
                <a:ea typeface="+mn-ea"/>
                <a:cs typeface="+mn-cs"/>
              </a:rPr>
              <a:t>Complexity of this conversion does result in more verbose code but ensures that the Writable versions only do the thing they need to (serialize and deserialize)</a:t>
            </a:r>
          </a:p>
          <a:p>
            <a:endParaRPr lang="en-CA" dirty="0"/>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35</a:t>
            </a:fld>
            <a:endParaRPr lang="en-US"/>
          </a:p>
        </p:txBody>
      </p:sp>
    </p:spTree>
    <p:extLst>
      <p:ext uri="{BB962C8B-B14F-4D97-AF65-F5344CB8AC3E}">
        <p14:creationId xmlns:p14="http://schemas.microsoft.com/office/powerpoint/2010/main" val="1953906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Config parameters are part of that Context object generally</a:t>
            </a:r>
          </a:p>
          <a:p>
            <a:r>
              <a:rPr lang="en-US" sz="1200" b="0" i="0" kern="1200" dirty="0">
                <a:solidFill>
                  <a:schemeClr val="tx1"/>
                </a:solidFill>
                <a:effectLst/>
                <a:latin typeface="Arial" charset="0"/>
                <a:ea typeface="+mn-ea"/>
                <a:cs typeface="+mn-cs"/>
              </a:rPr>
              <a:t>Sometimes we need side data because we cannot do work without it (e.g., spam scores for words)</a:t>
            </a:r>
          </a:p>
          <a:p>
            <a:r>
              <a:rPr lang="en-US" sz="1200" b="0" i="0" kern="1200" dirty="0">
                <a:solidFill>
                  <a:schemeClr val="tx1"/>
                </a:solidFill>
                <a:effectLst/>
                <a:latin typeface="Arial" charset="0"/>
                <a:ea typeface="+mn-ea"/>
                <a:cs typeface="+mn-cs"/>
              </a:rPr>
              <a:t>Have to be careful that side data doesn't consume too much memory or our Mappers/Reducers will quickly run out of memory</a:t>
            </a:r>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36</a:t>
            </a:fld>
            <a:endParaRPr lang="en-US"/>
          </a:p>
        </p:txBody>
      </p:sp>
    </p:spTree>
    <p:extLst>
      <p:ext uri="{BB962C8B-B14F-4D97-AF65-F5344CB8AC3E}">
        <p14:creationId xmlns:p14="http://schemas.microsoft.com/office/powerpoint/2010/main" val="1609469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Granularity of jobs in a workflow is up to you</a:t>
            </a:r>
          </a:p>
          <a:p>
            <a:r>
              <a:rPr lang="en-US" sz="1200" b="0" i="0" kern="1200" dirty="0">
                <a:solidFill>
                  <a:schemeClr val="tx1"/>
                </a:solidFill>
                <a:effectLst/>
                <a:latin typeface="Arial" charset="0"/>
                <a:ea typeface="+mn-ea"/>
                <a:cs typeface="+mn-cs"/>
              </a:rPr>
              <a:t>Care should be taken to ensure jobs are not too big or you will run out of memory</a:t>
            </a:r>
          </a:p>
          <a:p>
            <a:pPr lvl="1"/>
            <a:r>
              <a:rPr lang="en-US" sz="1200" b="0" i="0" kern="1200" dirty="0">
                <a:solidFill>
                  <a:schemeClr val="tx1"/>
                </a:solidFill>
                <a:effectLst/>
                <a:latin typeface="Arial" charset="0"/>
                <a:ea typeface="+mn-ea"/>
                <a:cs typeface="+mn-cs"/>
              </a:rPr>
              <a:t>You are not the only person running jobs on the cluster</a:t>
            </a:r>
          </a:p>
          <a:p>
            <a:pPr lvl="1"/>
            <a:r>
              <a:rPr lang="en-US" sz="1200" b="0" i="0" kern="1200" dirty="0">
                <a:solidFill>
                  <a:schemeClr val="tx1"/>
                </a:solidFill>
                <a:effectLst/>
                <a:latin typeface="Arial" charset="0"/>
                <a:ea typeface="+mn-ea"/>
                <a:cs typeface="+mn-cs"/>
              </a:rPr>
              <a:t>Don't hog resources more than is actually necessary</a:t>
            </a:r>
          </a:p>
          <a:p>
            <a:r>
              <a:rPr lang="en-US" sz="1200" b="0" i="0" kern="1200" dirty="0">
                <a:solidFill>
                  <a:schemeClr val="tx1"/>
                </a:solidFill>
                <a:effectLst/>
                <a:latin typeface="Arial" charset="0"/>
                <a:ea typeface="+mn-ea"/>
                <a:cs typeface="+mn-cs"/>
              </a:rPr>
              <a:t>The job submission reflects the trade-off between logical and physical layers</a:t>
            </a:r>
          </a:p>
          <a:p>
            <a:endParaRPr lang="en-CA" dirty="0"/>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38</a:t>
            </a:fld>
            <a:endParaRPr lang="en-US"/>
          </a:p>
        </p:txBody>
      </p:sp>
    </p:spTree>
    <p:extLst>
      <p:ext uri="{BB962C8B-B14F-4D97-AF65-F5344CB8AC3E}">
        <p14:creationId xmlns:p14="http://schemas.microsoft.com/office/powerpoint/2010/main" val="1048096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Hadoop manages steps (2) through (6)</a:t>
            </a:r>
          </a:p>
          <a:p>
            <a:r>
              <a:rPr lang="en-US" sz="1200" b="0" i="0" kern="1200" dirty="0">
                <a:solidFill>
                  <a:schemeClr val="tx1"/>
                </a:solidFill>
                <a:effectLst/>
                <a:latin typeface="Arial" charset="0"/>
                <a:ea typeface="+mn-ea"/>
                <a:cs typeface="+mn-cs"/>
              </a:rPr>
              <a:t>As part of your only step (1), you specify various parameters (where to read </a:t>
            </a:r>
            <a:r>
              <a:rPr lang="en-US" sz="1200" b="0" i="0" kern="1200" dirty="0" err="1">
                <a:solidFill>
                  <a:schemeClr val="tx1"/>
                </a:solidFill>
                <a:effectLst/>
                <a:latin typeface="Arial" charset="0"/>
                <a:ea typeface="+mn-ea"/>
                <a:cs typeface="+mn-cs"/>
              </a:rPr>
              <a:t>iniatal</a:t>
            </a:r>
            <a:r>
              <a:rPr lang="en-US" sz="1200" b="0" i="0" kern="1200" dirty="0">
                <a:solidFill>
                  <a:schemeClr val="tx1"/>
                </a:solidFill>
                <a:effectLst/>
                <a:latin typeface="Arial" charset="0"/>
                <a:ea typeface="+mn-ea"/>
                <a:cs typeface="+mn-cs"/>
              </a:rPr>
              <a:t> data from, where to write final data to, number of reducers)</a:t>
            </a:r>
          </a:p>
          <a:p>
            <a:endParaRPr lang="en-CA" dirty="0"/>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39</a:t>
            </a:fld>
            <a:endParaRPr lang="en-US"/>
          </a:p>
        </p:txBody>
      </p:sp>
    </p:spTree>
    <p:extLst>
      <p:ext uri="{BB962C8B-B14F-4D97-AF65-F5344CB8AC3E}">
        <p14:creationId xmlns:p14="http://schemas.microsoft.com/office/powerpoint/2010/main" val="2770033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Input splits are how the files are split up on the distributed FS (e.g., chunk size of data that is processed at any one time -- typically in 100s of kb)</a:t>
            </a:r>
          </a:p>
          <a:p>
            <a:r>
              <a:rPr lang="en-US" sz="1200" b="0" i="0" kern="1200" dirty="0">
                <a:solidFill>
                  <a:schemeClr val="tx1"/>
                </a:solidFill>
                <a:effectLst/>
                <a:latin typeface="Arial" charset="0"/>
                <a:ea typeface="+mn-ea"/>
                <a:cs typeface="+mn-cs"/>
              </a:rPr>
              <a:t>Job data is often quite small so moving it around is preferable to moving around the data</a:t>
            </a:r>
          </a:p>
          <a:p>
            <a:r>
              <a:rPr lang="en-US" sz="1200" b="0" i="0" kern="1200" dirty="0">
                <a:solidFill>
                  <a:schemeClr val="tx1"/>
                </a:solidFill>
                <a:effectLst/>
                <a:latin typeface="Arial" charset="0"/>
                <a:ea typeface="+mn-ea"/>
                <a:cs typeface="+mn-cs"/>
              </a:rPr>
              <a:t>Note that depending on scheduling strategy (fair vs greedy) your tasks may queue for a period of time (e.g., since there are tasks before yours)</a:t>
            </a:r>
          </a:p>
          <a:p>
            <a:endParaRPr lang="en-CA" dirty="0"/>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40</a:t>
            </a:fld>
            <a:endParaRPr lang="en-US"/>
          </a:p>
        </p:txBody>
      </p:sp>
    </p:spTree>
    <p:extLst>
      <p:ext uri="{BB962C8B-B14F-4D97-AF65-F5344CB8AC3E}">
        <p14:creationId xmlns:p14="http://schemas.microsoft.com/office/powerpoint/2010/main" val="2852046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Input files are sliced into </a:t>
            </a:r>
            <a:r>
              <a:rPr lang="en-US" sz="1200" b="0" i="0" kern="1200" dirty="0" err="1">
                <a:solidFill>
                  <a:schemeClr val="tx1"/>
                </a:solidFill>
                <a:effectLst/>
                <a:latin typeface="Arial" charset="0"/>
                <a:ea typeface="+mn-ea"/>
                <a:cs typeface="+mn-cs"/>
              </a:rPr>
              <a:t>InputSplit</a:t>
            </a:r>
            <a:r>
              <a:rPr lang="en-US" sz="1200" b="0" i="0" kern="1200" dirty="0">
                <a:solidFill>
                  <a:schemeClr val="tx1"/>
                </a:solidFill>
                <a:effectLst/>
                <a:latin typeface="Arial" charset="0"/>
                <a:ea typeface="+mn-ea"/>
                <a:cs typeface="+mn-cs"/>
              </a:rPr>
              <a:t> sized pieces which are read using </a:t>
            </a:r>
            <a:r>
              <a:rPr lang="en-US" sz="1200" b="0" i="0" kern="1200" dirty="0" err="1">
                <a:solidFill>
                  <a:schemeClr val="tx1"/>
                </a:solidFill>
                <a:effectLst/>
                <a:latin typeface="Arial" charset="0"/>
                <a:ea typeface="+mn-ea"/>
                <a:cs typeface="+mn-cs"/>
              </a:rPr>
              <a:t>RecordReader</a:t>
            </a:r>
            <a:r>
              <a:rPr lang="en-US" sz="1200" b="0" i="0" kern="1200" dirty="0">
                <a:solidFill>
                  <a:schemeClr val="tx1"/>
                </a:solidFill>
                <a:effectLst/>
                <a:latin typeface="Arial" charset="0"/>
                <a:ea typeface="+mn-ea"/>
                <a:cs typeface="+mn-cs"/>
              </a:rPr>
              <a:t> (e.g., that specifies the sentence, document, </a:t>
            </a:r>
            <a:r>
              <a:rPr lang="en-US" sz="1200" b="0" i="0" kern="1200" dirty="0" err="1">
                <a:solidFill>
                  <a:schemeClr val="tx1"/>
                </a:solidFill>
                <a:effectLst/>
                <a:latin typeface="Arial" charset="0"/>
                <a:ea typeface="+mn-ea"/>
                <a:cs typeface="+mn-cs"/>
              </a:rPr>
              <a:t>etc</a:t>
            </a:r>
            <a:r>
              <a:rPr lang="en-US" sz="1200" b="0" i="0" kern="1200" dirty="0">
                <a:solidFill>
                  <a:schemeClr val="tx1"/>
                </a:solidFill>
                <a:effectLst/>
                <a:latin typeface="Arial" charset="0"/>
                <a:ea typeface="+mn-ea"/>
                <a:cs typeface="+mn-cs"/>
              </a:rPr>
              <a:t>) and provide that data to the Mappers</a:t>
            </a:r>
          </a:p>
          <a:p>
            <a:r>
              <a:rPr lang="en-US" sz="1200" b="0" i="0" kern="1200" dirty="0" err="1">
                <a:solidFill>
                  <a:schemeClr val="tx1"/>
                </a:solidFill>
                <a:effectLst/>
                <a:latin typeface="Arial" charset="0"/>
                <a:ea typeface="+mn-ea"/>
                <a:cs typeface="+mn-cs"/>
              </a:rPr>
              <a:t>InputSplits</a:t>
            </a:r>
            <a:r>
              <a:rPr lang="en-US" sz="1200" b="0" i="0" kern="1200" dirty="0">
                <a:solidFill>
                  <a:schemeClr val="tx1"/>
                </a:solidFill>
                <a:effectLst/>
                <a:latin typeface="Arial" charset="0"/>
                <a:ea typeface="+mn-ea"/>
                <a:cs typeface="+mn-cs"/>
              </a:rPr>
              <a:t> are consistent across the cluster.</a:t>
            </a:r>
          </a:p>
          <a:p>
            <a:pPr lvl="1"/>
            <a:r>
              <a:rPr lang="en-US" sz="1200" b="0" i="0" kern="1200" dirty="0">
                <a:solidFill>
                  <a:schemeClr val="tx1"/>
                </a:solidFill>
                <a:effectLst/>
                <a:latin typeface="Arial" charset="0"/>
                <a:ea typeface="+mn-ea"/>
                <a:cs typeface="+mn-cs"/>
              </a:rPr>
              <a:t>Larger files will have more </a:t>
            </a:r>
            <a:r>
              <a:rPr lang="en-US" sz="1200" b="0" i="0" kern="1200" dirty="0" err="1">
                <a:solidFill>
                  <a:schemeClr val="tx1"/>
                </a:solidFill>
                <a:effectLst/>
                <a:latin typeface="Arial" charset="0"/>
                <a:ea typeface="+mn-ea"/>
                <a:cs typeface="+mn-cs"/>
              </a:rPr>
              <a:t>InputSplits</a:t>
            </a:r>
            <a:endParaRPr lang="en-US" sz="1200" b="0" i="0" kern="1200" dirty="0">
              <a:solidFill>
                <a:schemeClr val="tx1"/>
              </a:solidFill>
              <a:effectLst/>
              <a:latin typeface="Arial" charset="0"/>
              <a:ea typeface="+mn-ea"/>
              <a:cs typeface="+mn-cs"/>
            </a:endParaRPr>
          </a:p>
          <a:p>
            <a:pPr lvl="1"/>
            <a:r>
              <a:rPr lang="en-US" sz="1200" b="0" i="0" kern="1200" dirty="0">
                <a:solidFill>
                  <a:schemeClr val="tx1"/>
                </a:solidFill>
                <a:effectLst/>
                <a:latin typeface="Arial" charset="0"/>
                <a:ea typeface="+mn-ea"/>
                <a:cs typeface="+mn-cs"/>
              </a:rPr>
              <a:t>Not always a 1:1 correspondence between </a:t>
            </a:r>
            <a:r>
              <a:rPr lang="en-US" sz="1200" b="0" i="0" kern="1200" dirty="0" err="1">
                <a:solidFill>
                  <a:schemeClr val="tx1"/>
                </a:solidFill>
                <a:effectLst/>
                <a:latin typeface="Arial" charset="0"/>
                <a:ea typeface="+mn-ea"/>
                <a:cs typeface="+mn-cs"/>
              </a:rPr>
              <a:t>InputSplits</a:t>
            </a:r>
            <a:r>
              <a:rPr lang="en-US" sz="1200" b="0" i="0" kern="1200" dirty="0">
                <a:solidFill>
                  <a:schemeClr val="tx1"/>
                </a:solidFill>
                <a:effectLst/>
                <a:latin typeface="Arial" charset="0"/>
                <a:ea typeface="+mn-ea"/>
                <a:cs typeface="+mn-cs"/>
              </a:rPr>
              <a:t> and Mappers</a:t>
            </a:r>
          </a:p>
          <a:p>
            <a:r>
              <a:rPr lang="en-US" sz="1200" b="0" i="0" kern="1200" dirty="0">
                <a:solidFill>
                  <a:schemeClr val="tx1"/>
                </a:solidFill>
                <a:effectLst/>
                <a:latin typeface="Arial" charset="0"/>
                <a:ea typeface="+mn-ea"/>
                <a:cs typeface="+mn-cs"/>
              </a:rPr>
              <a:t>Records are simply our key-value pairs that are passed to Mappers</a:t>
            </a:r>
          </a:p>
          <a:p>
            <a:endParaRPr lang="en-CA" dirty="0"/>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41</a:t>
            </a:fld>
            <a:endParaRPr lang="en-US"/>
          </a:p>
        </p:txBody>
      </p:sp>
    </p:spTree>
    <p:extLst>
      <p:ext uri="{BB962C8B-B14F-4D97-AF65-F5344CB8AC3E}">
        <p14:creationId xmlns:p14="http://schemas.microsoft.com/office/powerpoint/2010/main" val="1434990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8</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1426223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Data exists on the </a:t>
            </a:r>
            <a:r>
              <a:rPr lang="en-US" sz="1200" b="0" i="0" kern="1200" dirty="0" err="1">
                <a:solidFill>
                  <a:schemeClr val="tx1"/>
                </a:solidFill>
                <a:effectLst/>
                <a:latin typeface="Arial" charset="0"/>
                <a:ea typeface="+mn-ea"/>
                <a:cs typeface="+mn-cs"/>
              </a:rPr>
              <a:t>datanodes</a:t>
            </a:r>
            <a:r>
              <a:rPr lang="en-US" sz="1200" b="0" i="0" kern="1200" dirty="0">
                <a:solidFill>
                  <a:schemeClr val="tx1"/>
                </a:solidFill>
                <a:effectLst/>
                <a:latin typeface="Arial" charset="0"/>
                <a:ea typeface="+mn-ea"/>
                <a:cs typeface="+mn-cs"/>
              </a:rPr>
              <a:t> in the cluster</a:t>
            </a:r>
          </a:p>
          <a:p>
            <a:r>
              <a:rPr lang="en-US" sz="1200" b="0" i="0" kern="1200" dirty="0" err="1">
                <a:solidFill>
                  <a:schemeClr val="tx1"/>
                </a:solidFill>
                <a:effectLst/>
                <a:latin typeface="Arial" charset="0"/>
                <a:ea typeface="+mn-ea"/>
                <a:cs typeface="+mn-cs"/>
              </a:rPr>
              <a:t>InputSplits</a:t>
            </a:r>
            <a:r>
              <a:rPr lang="en-US" sz="1200" b="0" i="0" kern="1200" dirty="0">
                <a:solidFill>
                  <a:schemeClr val="tx1"/>
                </a:solidFill>
                <a:effectLst/>
                <a:latin typeface="Arial" charset="0"/>
                <a:ea typeface="+mn-ea"/>
                <a:cs typeface="+mn-cs"/>
              </a:rPr>
              <a:t> may sometimes split a record and so typically it's included in the </a:t>
            </a:r>
            <a:r>
              <a:rPr lang="en-US" sz="1200" b="0" i="0" kern="1200" dirty="0" err="1">
                <a:solidFill>
                  <a:schemeClr val="tx1"/>
                </a:solidFill>
                <a:effectLst/>
                <a:latin typeface="Arial" charset="0"/>
                <a:ea typeface="+mn-ea"/>
                <a:cs typeface="+mn-cs"/>
              </a:rPr>
              <a:t>InputSplit</a:t>
            </a:r>
            <a:r>
              <a:rPr lang="en-US" sz="1200" b="0" i="0" kern="1200" dirty="0">
                <a:solidFill>
                  <a:schemeClr val="tx1"/>
                </a:solidFill>
                <a:effectLst/>
                <a:latin typeface="Arial" charset="0"/>
                <a:ea typeface="+mn-ea"/>
                <a:cs typeface="+mn-cs"/>
              </a:rPr>
              <a:t> that contains the start (not the end)</a:t>
            </a:r>
          </a:p>
          <a:p>
            <a:pPr lvl="1"/>
            <a:r>
              <a:rPr lang="en-US" sz="1200" b="0" i="0" kern="1200" dirty="0">
                <a:solidFill>
                  <a:schemeClr val="tx1"/>
                </a:solidFill>
                <a:effectLst/>
                <a:latin typeface="Arial" charset="0"/>
                <a:ea typeface="+mn-ea"/>
                <a:cs typeface="+mn-cs"/>
              </a:rPr>
              <a:t>To account for differently sized records not always aligning to boundaries</a:t>
            </a:r>
          </a:p>
          <a:p>
            <a:endParaRPr lang="en-CA" dirty="0"/>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42</a:t>
            </a:fld>
            <a:endParaRPr lang="en-US"/>
          </a:p>
        </p:txBody>
      </p:sp>
    </p:spTree>
    <p:extLst>
      <p:ext uri="{BB962C8B-B14F-4D97-AF65-F5344CB8AC3E}">
        <p14:creationId xmlns:p14="http://schemas.microsoft.com/office/powerpoint/2010/main" val="1376075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Arial" charset="0"/>
                <a:ea typeface="+mn-ea"/>
                <a:cs typeface="+mn-cs"/>
              </a:rPr>
              <a:t>Partitioner</a:t>
            </a:r>
            <a:r>
              <a:rPr lang="en-US" sz="1200" b="0" i="0" kern="1200" dirty="0">
                <a:solidFill>
                  <a:schemeClr val="tx1"/>
                </a:solidFill>
                <a:effectLst/>
                <a:latin typeface="Arial" charset="0"/>
                <a:ea typeface="+mn-ea"/>
                <a:cs typeface="+mn-cs"/>
              </a:rPr>
              <a:t> sees the intermediate data from the Mappers and ensures that this data is moved to the correct Reducer node using the desired partitioning algorithm</a:t>
            </a:r>
            <a:endParaRPr lang="en-CA" dirty="0"/>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43</a:t>
            </a:fld>
            <a:endParaRPr lang="en-US"/>
          </a:p>
        </p:txBody>
      </p:sp>
    </p:spTree>
    <p:extLst>
      <p:ext uri="{BB962C8B-B14F-4D97-AF65-F5344CB8AC3E}">
        <p14:creationId xmlns:p14="http://schemas.microsoft.com/office/powerpoint/2010/main" val="3480978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Reducer will produce data that is serialized (via a </a:t>
            </a:r>
            <a:r>
              <a:rPr lang="en-US" sz="1200" b="0" i="0" kern="1200" dirty="0" err="1">
                <a:solidFill>
                  <a:schemeClr val="tx1"/>
                </a:solidFill>
                <a:effectLst/>
                <a:latin typeface="Arial" charset="0"/>
                <a:ea typeface="+mn-ea"/>
                <a:cs typeface="+mn-cs"/>
              </a:rPr>
              <a:t>RecordWriter</a:t>
            </a:r>
            <a:r>
              <a:rPr lang="en-US" sz="1200" b="0" i="0" kern="1200" dirty="0">
                <a:solidFill>
                  <a:schemeClr val="tx1"/>
                </a:solidFill>
                <a:effectLst/>
                <a:latin typeface="Arial" charset="0"/>
                <a:ea typeface="+mn-ea"/>
                <a:cs typeface="+mn-cs"/>
              </a:rPr>
              <a:t>) and stored in an actual file</a:t>
            </a:r>
          </a:p>
          <a:p>
            <a:r>
              <a:rPr lang="en-US" sz="1200" b="0" i="0" kern="1200" dirty="0">
                <a:solidFill>
                  <a:schemeClr val="tx1"/>
                </a:solidFill>
                <a:effectLst/>
                <a:latin typeface="Arial" charset="0"/>
                <a:ea typeface="+mn-ea"/>
                <a:cs typeface="+mn-cs"/>
              </a:rPr>
              <a:t>Note that these files can then also be feed into another MapReduce job</a:t>
            </a:r>
          </a:p>
          <a:p>
            <a:pPr lvl="1"/>
            <a:r>
              <a:rPr lang="en-US" sz="1200" b="0" i="0" kern="1200" dirty="0">
                <a:solidFill>
                  <a:schemeClr val="tx1"/>
                </a:solidFill>
                <a:effectLst/>
                <a:latin typeface="Arial" charset="0"/>
                <a:ea typeface="+mn-ea"/>
                <a:cs typeface="+mn-cs"/>
              </a:rPr>
              <a:t>Since </a:t>
            </a:r>
            <a:r>
              <a:rPr lang="en-US" sz="1200" b="0" i="0" kern="1200" dirty="0" err="1">
                <a:solidFill>
                  <a:schemeClr val="tx1"/>
                </a:solidFill>
                <a:effectLst/>
                <a:latin typeface="Arial" charset="0"/>
                <a:ea typeface="+mn-ea"/>
                <a:cs typeface="+mn-cs"/>
              </a:rPr>
              <a:t>InputSplits</a:t>
            </a:r>
            <a:r>
              <a:rPr lang="en-US" sz="1200" b="0" i="0" kern="1200" dirty="0">
                <a:solidFill>
                  <a:schemeClr val="tx1"/>
                </a:solidFill>
                <a:effectLst/>
                <a:latin typeface="Arial" charset="0"/>
                <a:ea typeface="+mn-ea"/>
                <a:cs typeface="+mn-cs"/>
              </a:rPr>
              <a:t> are just a way of selecting records in a sequential manner</a:t>
            </a:r>
          </a:p>
          <a:p>
            <a:r>
              <a:rPr lang="en-US" sz="1200" b="0" i="0" kern="1200" dirty="0">
                <a:solidFill>
                  <a:schemeClr val="tx1"/>
                </a:solidFill>
                <a:effectLst/>
                <a:latin typeface="Arial" charset="0"/>
                <a:ea typeface="+mn-ea"/>
                <a:cs typeface="+mn-cs"/>
              </a:rPr>
              <a:t>Each reducer writes to a single output file in some previously specified location</a:t>
            </a:r>
          </a:p>
          <a:p>
            <a:endParaRPr lang="en-CA" dirty="0"/>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44</a:t>
            </a:fld>
            <a:endParaRPr lang="en-US"/>
          </a:p>
        </p:txBody>
      </p:sp>
    </p:spTree>
    <p:extLst>
      <p:ext uri="{BB962C8B-B14F-4D97-AF65-F5344CB8AC3E}">
        <p14:creationId xmlns:p14="http://schemas.microsoft.com/office/powerpoint/2010/main" val="3801540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Several difference ways to write data</a:t>
            </a:r>
          </a:p>
          <a:p>
            <a:r>
              <a:rPr lang="en-US" sz="1200" b="0" i="0" kern="1200" dirty="0">
                <a:solidFill>
                  <a:schemeClr val="tx1"/>
                </a:solidFill>
                <a:effectLst/>
                <a:latin typeface="Arial" charset="0"/>
                <a:ea typeface="+mn-ea"/>
                <a:cs typeface="+mn-cs"/>
              </a:rPr>
              <a:t>Some will be better than others (e.g., may not be desirable to output to a </a:t>
            </a:r>
            <a:r>
              <a:rPr lang="en-US" sz="1200" b="0" i="0" kern="1200" dirty="0" err="1">
                <a:solidFill>
                  <a:schemeClr val="tx1"/>
                </a:solidFill>
                <a:effectLst/>
                <a:latin typeface="Arial" charset="0"/>
                <a:ea typeface="+mn-ea"/>
                <a:cs typeface="+mn-cs"/>
              </a:rPr>
              <a:t>TextOutputFormat</a:t>
            </a:r>
            <a:r>
              <a:rPr lang="en-US" sz="1200" b="0" i="0" kern="1200" dirty="0">
                <a:solidFill>
                  <a:schemeClr val="tx1"/>
                </a:solidFill>
                <a:effectLst/>
                <a:latin typeface="Arial" charset="0"/>
                <a:ea typeface="+mn-ea"/>
                <a:cs typeface="+mn-cs"/>
              </a:rPr>
              <a:t> if you plan to run another job on it)</a:t>
            </a:r>
          </a:p>
          <a:p>
            <a:endParaRPr lang="en-CA" dirty="0"/>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45</a:t>
            </a:fld>
            <a:endParaRPr lang="en-US"/>
          </a:p>
        </p:txBody>
      </p:sp>
    </p:spTree>
    <p:extLst>
      <p:ext uri="{BB962C8B-B14F-4D97-AF65-F5344CB8AC3E}">
        <p14:creationId xmlns:p14="http://schemas.microsoft.com/office/powerpoint/2010/main" val="1314182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Data is stored on the cluster nodes themselves after being </a:t>
            </a:r>
            <a:r>
              <a:rPr lang="en-US" sz="1200" b="0" i="0" kern="1200" dirty="0" err="1">
                <a:solidFill>
                  <a:schemeClr val="tx1"/>
                </a:solidFill>
                <a:effectLst/>
                <a:latin typeface="Arial" charset="0"/>
                <a:ea typeface="+mn-ea"/>
                <a:cs typeface="+mn-cs"/>
              </a:rPr>
              <a:t>transfered</a:t>
            </a:r>
            <a:r>
              <a:rPr lang="en-US" sz="1200" b="0" i="0" kern="1200" dirty="0">
                <a:solidFill>
                  <a:schemeClr val="tx1"/>
                </a:solidFill>
                <a:effectLst/>
                <a:latin typeface="Arial" charset="0"/>
                <a:ea typeface="+mn-ea"/>
                <a:cs typeface="+mn-cs"/>
              </a:rPr>
              <a:t> there by you</a:t>
            </a:r>
          </a:p>
          <a:p>
            <a:pPr lvl="1"/>
            <a:r>
              <a:rPr lang="en-US" sz="1200" b="0" i="0" kern="1200" dirty="0">
                <a:solidFill>
                  <a:schemeClr val="tx1"/>
                </a:solidFill>
                <a:effectLst/>
                <a:latin typeface="Arial" charset="0"/>
                <a:ea typeface="+mn-ea"/>
                <a:cs typeface="+mn-cs"/>
              </a:rPr>
              <a:t>Often through the HDFS API (i.e., the client)</a:t>
            </a:r>
          </a:p>
          <a:p>
            <a:pPr lvl="1"/>
            <a:r>
              <a:rPr lang="en-US" sz="1200" b="0" i="0" kern="1200" dirty="0">
                <a:solidFill>
                  <a:schemeClr val="tx1"/>
                </a:solidFill>
                <a:effectLst/>
                <a:latin typeface="Arial" charset="0"/>
                <a:ea typeface="+mn-ea"/>
                <a:cs typeface="+mn-cs"/>
              </a:rPr>
              <a:t>We may also put some data there for you to use</a:t>
            </a:r>
          </a:p>
          <a:p>
            <a:r>
              <a:rPr lang="en-US" sz="1200" b="0" i="0" kern="1200" dirty="0">
                <a:solidFill>
                  <a:schemeClr val="tx1"/>
                </a:solidFill>
                <a:effectLst/>
                <a:latin typeface="Arial" charset="0"/>
                <a:ea typeface="+mn-ea"/>
                <a:cs typeface="+mn-cs"/>
              </a:rPr>
              <a:t>Code goes in through the submit node</a:t>
            </a:r>
          </a:p>
          <a:p>
            <a:r>
              <a:rPr lang="en-US" sz="1200" b="0" i="0" kern="1200" dirty="0">
                <a:solidFill>
                  <a:schemeClr val="tx1"/>
                </a:solidFill>
                <a:effectLst/>
                <a:latin typeface="Arial" charset="0"/>
                <a:ea typeface="+mn-ea"/>
                <a:cs typeface="+mn-cs"/>
              </a:rPr>
              <a:t>Read and write data from/to the cluster using HDFS API</a:t>
            </a:r>
          </a:p>
          <a:p>
            <a:endParaRPr lang="en-CA" dirty="0"/>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46</a:t>
            </a:fld>
            <a:endParaRPr lang="en-US"/>
          </a:p>
        </p:txBody>
      </p:sp>
    </p:spTree>
    <p:extLst>
      <p:ext uri="{BB962C8B-B14F-4D97-AF65-F5344CB8AC3E}">
        <p14:creationId xmlns:p14="http://schemas.microsoft.com/office/powerpoint/2010/main" val="3082791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Debugging is never fun</a:t>
            </a:r>
          </a:p>
          <a:p>
            <a:r>
              <a:rPr lang="en-US" sz="1200" b="0" i="0" kern="1200" dirty="0">
                <a:solidFill>
                  <a:schemeClr val="tx1"/>
                </a:solidFill>
                <a:effectLst/>
                <a:latin typeface="Arial" charset="0"/>
                <a:ea typeface="+mn-ea"/>
                <a:cs typeface="+mn-cs"/>
              </a:rPr>
              <a:t>As best you can, ensure your code works locally (or the </a:t>
            </a:r>
            <a:r>
              <a:rPr lang="en-US" sz="1200" b="0" i="0" kern="1200" dirty="0" err="1">
                <a:solidFill>
                  <a:schemeClr val="tx1"/>
                </a:solidFill>
                <a:effectLst/>
                <a:latin typeface="Arial" charset="0"/>
                <a:ea typeface="+mn-ea"/>
                <a:cs typeface="+mn-cs"/>
              </a:rPr>
              <a:t>student.cs</a:t>
            </a:r>
            <a:r>
              <a:rPr lang="en-US" sz="1200" b="0" i="0" kern="1200" dirty="0">
                <a:solidFill>
                  <a:schemeClr val="tx1"/>
                </a:solidFill>
                <a:effectLst/>
                <a:latin typeface="Arial" charset="0"/>
                <a:ea typeface="+mn-ea"/>
                <a:cs typeface="+mn-cs"/>
              </a:rPr>
              <a:t> </a:t>
            </a:r>
            <a:r>
              <a:rPr lang="en-US" sz="1200" b="0" i="0" kern="1200" dirty="0" err="1">
                <a:solidFill>
                  <a:schemeClr val="tx1"/>
                </a:solidFill>
                <a:effectLst/>
                <a:latin typeface="Arial" charset="0"/>
                <a:ea typeface="+mn-ea"/>
                <a:cs typeface="+mn-cs"/>
              </a:rPr>
              <a:t>environemnt</a:t>
            </a:r>
            <a:r>
              <a:rPr lang="en-US" sz="1200" b="0" i="0" kern="1200" dirty="0">
                <a:solidFill>
                  <a:schemeClr val="tx1"/>
                </a:solidFill>
                <a:effectLst/>
                <a:latin typeface="Arial" charset="0"/>
                <a:ea typeface="+mn-ea"/>
                <a:cs typeface="+mn-cs"/>
              </a:rPr>
              <a:t>) before submitting to the cluster</a:t>
            </a:r>
          </a:p>
          <a:p>
            <a:r>
              <a:rPr lang="en-US" sz="1200" b="0" i="0" kern="1200" dirty="0">
                <a:solidFill>
                  <a:schemeClr val="tx1"/>
                </a:solidFill>
                <a:effectLst/>
                <a:latin typeface="Arial" charset="0"/>
                <a:ea typeface="+mn-ea"/>
                <a:cs typeface="+mn-cs"/>
              </a:rPr>
              <a:t>Sanity check your code</a:t>
            </a:r>
          </a:p>
          <a:p>
            <a:r>
              <a:rPr lang="en-US" sz="1200" b="0" i="0" kern="1200" dirty="0">
                <a:solidFill>
                  <a:schemeClr val="tx1"/>
                </a:solidFill>
                <a:effectLst/>
                <a:latin typeface="Arial" charset="0"/>
                <a:ea typeface="+mn-ea"/>
                <a:cs typeface="+mn-cs"/>
              </a:rPr>
              <a:t>Test frequently</a:t>
            </a:r>
          </a:p>
          <a:p>
            <a:pPr lvl="1"/>
            <a:r>
              <a:rPr lang="en-US" sz="1200" b="0" i="0" kern="1200" dirty="0">
                <a:solidFill>
                  <a:schemeClr val="tx1"/>
                </a:solidFill>
                <a:effectLst/>
                <a:latin typeface="Arial" charset="0"/>
                <a:ea typeface="+mn-ea"/>
                <a:cs typeface="+mn-cs"/>
              </a:rPr>
              <a:t>Don't wait until everything is done</a:t>
            </a:r>
          </a:p>
          <a:p>
            <a:pPr lvl="1"/>
            <a:r>
              <a:rPr lang="en-US" sz="1200" b="0" i="0" kern="1200" dirty="0">
                <a:solidFill>
                  <a:schemeClr val="tx1"/>
                </a:solidFill>
                <a:effectLst/>
                <a:latin typeface="Arial" charset="0"/>
                <a:ea typeface="+mn-ea"/>
                <a:cs typeface="+mn-cs"/>
              </a:rPr>
              <a:t>Test a Mapper with an Identity Reducer to ensure what you are producing is correct</a:t>
            </a:r>
          </a:p>
          <a:p>
            <a:endParaRPr lang="en-CA" dirty="0"/>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47</a:t>
            </a:fld>
            <a:endParaRPr lang="en-US"/>
          </a:p>
        </p:txBody>
      </p:sp>
    </p:spTree>
    <p:extLst>
      <p:ext uri="{BB962C8B-B14F-4D97-AF65-F5344CB8AC3E}">
        <p14:creationId xmlns:p14="http://schemas.microsoft.com/office/powerpoint/2010/main" val="38067150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Arial" charset="0"/>
                <a:ea typeface="+mn-ea"/>
                <a:cs typeface="+mn-cs"/>
              </a:rPr>
              <a:t>Psuedo</a:t>
            </a:r>
            <a:r>
              <a:rPr lang="en-US" sz="1200" b="0" i="0" kern="1200" dirty="0">
                <a:solidFill>
                  <a:schemeClr val="tx1"/>
                </a:solidFill>
                <a:effectLst/>
                <a:latin typeface="Arial" charset="0"/>
                <a:ea typeface="+mn-ea"/>
                <a:cs typeface="+mn-cs"/>
              </a:rPr>
              <a:t>-distributed just means you have other processes running locally that are doing work but it's AIO/single node</a:t>
            </a:r>
          </a:p>
          <a:p>
            <a:pPr lvl="1"/>
            <a:r>
              <a:rPr lang="en-US" sz="1200" b="0" i="0" kern="1200" dirty="0">
                <a:solidFill>
                  <a:schemeClr val="tx1"/>
                </a:solidFill>
                <a:effectLst/>
                <a:latin typeface="Arial" charset="0"/>
                <a:ea typeface="+mn-ea"/>
                <a:cs typeface="+mn-cs"/>
              </a:rPr>
              <a:t>Good for testing to make sure all your pieces cooperate well</a:t>
            </a:r>
          </a:p>
          <a:p>
            <a:r>
              <a:rPr lang="en-US" sz="1200" b="0" i="0" kern="1200" dirty="0">
                <a:solidFill>
                  <a:schemeClr val="tx1"/>
                </a:solidFill>
                <a:effectLst/>
                <a:latin typeface="Arial" charset="0"/>
                <a:ea typeface="+mn-ea"/>
                <a:cs typeface="+mn-cs"/>
              </a:rPr>
              <a:t>Fully-distributed is when you want to scale up to real data</a:t>
            </a:r>
          </a:p>
          <a:p>
            <a:pPr lvl="1"/>
            <a:r>
              <a:rPr lang="en-US" sz="1200" b="0" i="0" kern="1200" dirty="0">
                <a:solidFill>
                  <a:schemeClr val="tx1"/>
                </a:solidFill>
                <a:effectLst/>
                <a:latin typeface="Arial" charset="0"/>
                <a:ea typeface="+mn-ea"/>
                <a:cs typeface="+mn-cs"/>
              </a:rPr>
              <a:t>Though test with simple data first to make sure everything works as you expect</a:t>
            </a:r>
          </a:p>
          <a:p>
            <a:endParaRPr lang="en-CA" dirty="0"/>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48</a:t>
            </a:fld>
            <a:endParaRPr lang="en-US"/>
          </a:p>
        </p:txBody>
      </p:sp>
    </p:spTree>
    <p:extLst>
      <p:ext uri="{BB962C8B-B14F-4D97-AF65-F5344CB8AC3E}">
        <p14:creationId xmlns:p14="http://schemas.microsoft.com/office/powerpoint/2010/main" val="39041898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Arial" charset="0"/>
                <a:ea typeface="+mn-ea"/>
                <a:cs typeface="+mn-cs"/>
              </a:rPr>
              <a:t>Logging </a:t>
            </a:r>
            <a:r>
              <a:rPr lang="en-US" sz="1200" b="0" i="0" kern="1200" dirty="0">
                <a:solidFill>
                  <a:schemeClr val="tx1"/>
                </a:solidFill>
                <a:effectLst/>
                <a:latin typeface="Arial" charset="0"/>
                <a:ea typeface="+mn-ea"/>
                <a:cs typeface="+mn-cs"/>
              </a:rPr>
              <a:t>is useful but it is easy to log too much</a:t>
            </a:r>
          </a:p>
          <a:p>
            <a:pPr lvl="1"/>
            <a:r>
              <a:rPr lang="en-US" sz="1200" b="0" i="0" kern="1200" dirty="0">
                <a:solidFill>
                  <a:schemeClr val="tx1"/>
                </a:solidFill>
                <a:effectLst/>
                <a:latin typeface="Arial" charset="0"/>
                <a:ea typeface="+mn-ea"/>
                <a:cs typeface="+mn-cs"/>
              </a:rPr>
              <a:t>This means you need another MapReduce job to parse your logs for you</a:t>
            </a:r>
          </a:p>
          <a:p>
            <a:r>
              <a:rPr lang="en-US" sz="1200" b="0" i="0" kern="1200" dirty="0">
                <a:solidFill>
                  <a:schemeClr val="tx1"/>
                </a:solidFill>
                <a:effectLst/>
                <a:latin typeface="Arial" charset="0"/>
                <a:ea typeface="+mn-ea"/>
                <a:cs typeface="+mn-cs"/>
              </a:rPr>
              <a:t>Hadoop as "glue"</a:t>
            </a:r>
          </a:p>
          <a:p>
            <a:pPr lvl="1"/>
            <a:r>
              <a:rPr lang="en-US" sz="1200" b="0" i="0" kern="1200" dirty="0">
                <a:solidFill>
                  <a:schemeClr val="tx1"/>
                </a:solidFill>
                <a:effectLst/>
                <a:latin typeface="Arial" charset="0"/>
                <a:ea typeface="+mn-ea"/>
                <a:cs typeface="+mn-cs"/>
              </a:rPr>
              <a:t>This is effectively saying that you can write your core algorithm normally</a:t>
            </a:r>
          </a:p>
          <a:p>
            <a:pPr lvl="1"/>
            <a:r>
              <a:rPr lang="en-US" sz="1200" b="0" i="0" kern="1200" dirty="0">
                <a:solidFill>
                  <a:schemeClr val="tx1"/>
                </a:solidFill>
                <a:effectLst/>
                <a:latin typeface="Arial" charset="0"/>
                <a:ea typeface="+mn-ea"/>
                <a:cs typeface="+mn-cs"/>
              </a:rPr>
              <a:t>Test it</a:t>
            </a:r>
          </a:p>
          <a:p>
            <a:pPr lvl="1"/>
            <a:r>
              <a:rPr lang="en-US" sz="1200" b="0" i="0" kern="1200" dirty="0">
                <a:solidFill>
                  <a:schemeClr val="tx1"/>
                </a:solidFill>
                <a:effectLst/>
                <a:latin typeface="Arial" charset="0"/>
                <a:ea typeface="+mn-ea"/>
                <a:cs typeface="+mn-cs"/>
              </a:rPr>
              <a:t>Then start converting it piece by piece to MapReduce</a:t>
            </a:r>
          </a:p>
          <a:p>
            <a:endParaRPr lang="en-CA" dirty="0"/>
          </a:p>
        </p:txBody>
      </p:sp>
      <p:sp>
        <p:nvSpPr>
          <p:cNvPr id="4" name="Slide Number Placeholder 3"/>
          <p:cNvSpPr>
            <a:spLocks noGrp="1"/>
          </p:cNvSpPr>
          <p:nvPr>
            <p:ph type="sldNum" sz="quarter" idx="5"/>
          </p:nvPr>
        </p:nvSpPr>
        <p:spPr/>
        <p:txBody>
          <a:bodyPr/>
          <a:lstStyle/>
          <a:p>
            <a:pPr>
              <a:defRPr/>
            </a:pPr>
            <a:fld id="{A0D86A14-AC1F-4C9A-8DDE-CE6B11F31194}" type="slidenum">
              <a:rPr lang="en-US" smtClean="0"/>
              <a:pPr>
                <a:defRPr/>
              </a:pPr>
              <a:t>49</a:t>
            </a:fld>
            <a:endParaRPr lang="en-US"/>
          </a:p>
        </p:txBody>
      </p:sp>
    </p:spTree>
    <p:extLst>
      <p:ext uri="{BB962C8B-B14F-4D97-AF65-F5344CB8AC3E}">
        <p14:creationId xmlns:p14="http://schemas.microsoft.com/office/powerpoint/2010/main" val="2501976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11</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r>
              <a:rPr lang="en-US" sz="1200" b="0" i="0" kern="1200" dirty="0">
                <a:solidFill>
                  <a:schemeClr val="tx1"/>
                </a:solidFill>
                <a:effectLst/>
                <a:latin typeface="Arial" charset="0"/>
                <a:ea typeface="+mn-ea"/>
                <a:cs typeface="+mn-cs"/>
              </a:rPr>
              <a:t>Note that keys and values may be complex data structures</a:t>
            </a:r>
          </a:p>
          <a:p>
            <a:r>
              <a:rPr lang="en-US" sz="1200" b="0" i="0" kern="1200" dirty="0">
                <a:solidFill>
                  <a:schemeClr val="tx1"/>
                </a:solidFill>
                <a:effectLst/>
                <a:latin typeface="Arial" charset="0"/>
                <a:ea typeface="+mn-ea"/>
                <a:cs typeface="+mn-cs"/>
              </a:rPr>
              <a:t>Keys may have actual meaning in reality or may be there for convenience</a:t>
            </a:r>
          </a:p>
          <a:p>
            <a:pPr lvl="1"/>
            <a:r>
              <a:rPr lang="en-US" sz="1200" b="0" i="0" kern="1200" dirty="0">
                <a:solidFill>
                  <a:schemeClr val="tx1"/>
                </a:solidFill>
                <a:effectLst/>
                <a:latin typeface="Arial" charset="0"/>
                <a:ea typeface="+mn-ea"/>
                <a:cs typeface="+mn-cs"/>
              </a:rPr>
              <a:t>Depends on the actual task</a:t>
            </a:r>
          </a:p>
          <a:p>
            <a:r>
              <a:rPr lang="en-US" sz="1200" b="0" i="0" kern="1200" dirty="0">
                <a:solidFill>
                  <a:schemeClr val="tx1"/>
                </a:solidFill>
                <a:effectLst/>
                <a:latin typeface="Arial" charset="0"/>
                <a:ea typeface="+mn-ea"/>
                <a:cs typeface="+mn-cs"/>
              </a:rPr>
              <a:t>A Reducer will see all the data for a specific key, ensures you can do complete aggregation</a:t>
            </a:r>
          </a:p>
          <a:p>
            <a:r>
              <a:rPr lang="en-US" sz="1200" b="0" i="0" kern="1200" dirty="0">
                <a:solidFill>
                  <a:schemeClr val="tx1"/>
                </a:solidFill>
                <a:effectLst/>
                <a:latin typeface="Arial" charset="0"/>
                <a:ea typeface="+mn-ea"/>
                <a:cs typeface="+mn-cs"/>
              </a:rPr>
              <a:t>Need some way to balance keys are across reducers for "fair" computation</a:t>
            </a:r>
          </a:p>
          <a:p>
            <a:r>
              <a:rPr lang="en-US" sz="1200" b="0" i="0" kern="1200" dirty="0">
                <a:solidFill>
                  <a:schemeClr val="tx1"/>
                </a:solidFill>
                <a:effectLst/>
                <a:latin typeface="Arial" charset="0"/>
                <a:ea typeface="+mn-ea"/>
                <a:cs typeface="+mn-cs"/>
              </a:rPr>
              <a:t>Need to specific how to partition key space</a:t>
            </a:r>
          </a:p>
          <a:p>
            <a:pPr lvl="1"/>
            <a:r>
              <a:rPr lang="en-US" sz="1200" b="0" i="0" kern="1200" dirty="0">
                <a:solidFill>
                  <a:schemeClr val="tx1"/>
                </a:solidFill>
                <a:effectLst/>
                <a:latin typeface="Arial" charset="0"/>
                <a:ea typeface="+mn-ea"/>
                <a:cs typeface="+mn-cs"/>
              </a:rPr>
              <a:t>Default is often to take hash of key and take </a:t>
            </a:r>
            <a:r>
              <a:rPr lang="en-US" sz="1200" b="0" i="0" kern="1200" dirty="0" err="1">
                <a:solidFill>
                  <a:schemeClr val="tx1"/>
                </a:solidFill>
                <a:effectLst/>
                <a:latin typeface="Arial" charset="0"/>
                <a:ea typeface="+mn-ea"/>
                <a:cs typeface="+mn-cs"/>
              </a:rPr>
              <a:t>modulous</a:t>
            </a:r>
            <a:r>
              <a:rPr lang="en-US" sz="1200" b="0" i="0" kern="1200" dirty="0">
                <a:solidFill>
                  <a:schemeClr val="tx1"/>
                </a:solidFill>
                <a:effectLst/>
                <a:latin typeface="Arial" charset="0"/>
                <a:ea typeface="+mn-ea"/>
                <a:cs typeface="+mn-cs"/>
              </a:rPr>
              <a:t> </a:t>
            </a:r>
            <a:r>
              <a:rPr lang="en-US" sz="1200" b="0" i="0" kern="1200" dirty="0" err="1">
                <a:solidFill>
                  <a:schemeClr val="tx1"/>
                </a:solidFill>
                <a:effectLst/>
                <a:latin typeface="Arial" charset="0"/>
                <a:ea typeface="+mn-ea"/>
                <a:cs typeface="+mn-cs"/>
              </a:rPr>
              <a:t>wrt</a:t>
            </a:r>
            <a:r>
              <a:rPr lang="en-US" sz="1200" b="0" i="0" kern="1200" dirty="0">
                <a:solidFill>
                  <a:schemeClr val="tx1"/>
                </a:solidFill>
                <a:effectLst/>
                <a:latin typeface="Arial" charset="0"/>
                <a:ea typeface="+mn-ea"/>
                <a:cs typeface="+mn-cs"/>
              </a:rPr>
              <a:t> to number of reducers, assign to that one</a:t>
            </a:r>
          </a:p>
        </p:txBody>
      </p:sp>
    </p:spTree>
    <p:extLst>
      <p:ext uri="{BB962C8B-B14F-4D97-AF65-F5344CB8AC3E}">
        <p14:creationId xmlns:p14="http://schemas.microsoft.com/office/powerpoint/2010/main" val="1297477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9"/>
          <p:cNvSpPr>
            <a:spLocks noGrp="1" noChangeArrowheads="1"/>
          </p:cNvSpPr>
          <p:nvPr>
            <p:ph type="sldNum" sz="quarter" idx="5"/>
          </p:nvPr>
        </p:nvSpPr>
        <p:spPr>
          <a:noFill/>
        </p:spPr>
        <p:txBody>
          <a:bodyPr/>
          <a:lstStyle/>
          <a:p>
            <a:pPr defTabSz="963613"/>
            <a:fld id="{F3593648-B6B4-48DF-B44C-E3693731EC71}" type="slidenum">
              <a:rPr lang="en-GB" smtClean="0"/>
              <a:pPr defTabSz="963613"/>
              <a:t>12</a:t>
            </a:fld>
            <a:endParaRPr lang="en-GB"/>
          </a:p>
        </p:txBody>
      </p:sp>
      <p:sp>
        <p:nvSpPr>
          <p:cNvPr id="107523" name="Text Box 1"/>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6657" tIns="48328" rIns="96657" bIns="48328" anchor="ctr"/>
          <a:lstStyle/>
          <a:p>
            <a:endParaRPr lang="en-US"/>
          </a:p>
        </p:txBody>
      </p:sp>
      <p:sp>
        <p:nvSpPr>
          <p:cNvPr id="107524" name="Rectangle 2"/>
          <p:cNvSpPr>
            <a:spLocks noGrp="1" noChangeArrowheads="1"/>
          </p:cNvSpPr>
          <p:nvPr>
            <p:ph type="body"/>
          </p:nvPr>
        </p:nvSpPr>
        <p:spPr>
          <a:xfrm>
            <a:off x="731838" y="4560888"/>
            <a:ext cx="5848350" cy="4319587"/>
          </a:xfrm>
          <a:noFill/>
          <a:ln/>
        </p:spPr>
        <p:txBody>
          <a:bodyPr wrap="none" anchor="ctr"/>
          <a:lstStyle/>
          <a:p>
            <a:r>
              <a:rPr lang="en-US" sz="1200" b="0" i="0" kern="1200" dirty="0">
                <a:solidFill>
                  <a:schemeClr val="tx1"/>
                </a:solidFill>
                <a:effectLst/>
                <a:latin typeface="Arial" charset="0"/>
                <a:ea typeface="+mn-ea"/>
                <a:cs typeface="+mn-cs"/>
              </a:rPr>
              <a:t>Data is split (mostly) evenly across Mappers, they do work</a:t>
            </a:r>
          </a:p>
          <a:p>
            <a:r>
              <a:rPr lang="en-US" sz="1200" b="0" i="0" kern="1200" dirty="0">
                <a:solidFill>
                  <a:schemeClr val="tx1"/>
                </a:solidFill>
                <a:effectLst/>
                <a:latin typeface="Arial" charset="0"/>
                <a:ea typeface="+mn-ea"/>
                <a:cs typeface="+mn-cs"/>
              </a:rPr>
              <a:t>Data is grouped by key</a:t>
            </a:r>
          </a:p>
          <a:p>
            <a:r>
              <a:rPr lang="en-US" sz="1200" b="0" i="0" kern="1200" dirty="0">
                <a:solidFill>
                  <a:schemeClr val="tx1"/>
                </a:solidFill>
                <a:effectLst/>
                <a:latin typeface="Arial" charset="0"/>
                <a:ea typeface="+mn-ea"/>
                <a:cs typeface="+mn-cs"/>
              </a:rPr>
              <a:t>Keys are used to assign (mostly) evenly across Reducers</a:t>
            </a:r>
          </a:p>
          <a:p>
            <a:r>
              <a:rPr lang="en-US" sz="1200" b="0" i="0" kern="1200" dirty="0">
                <a:solidFill>
                  <a:schemeClr val="tx1"/>
                </a:solidFill>
                <a:effectLst/>
                <a:latin typeface="Arial" charset="0"/>
                <a:ea typeface="+mn-ea"/>
                <a:cs typeface="+mn-cs"/>
              </a:rPr>
              <a:t>Note that some reducers have more work than others</a:t>
            </a:r>
          </a:p>
          <a:p>
            <a:pPr lvl="1"/>
            <a:r>
              <a:rPr lang="en-US" sz="1200" b="0" i="0" kern="1200" dirty="0">
                <a:solidFill>
                  <a:schemeClr val="tx1"/>
                </a:solidFill>
                <a:effectLst/>
                <a:latin typeface="Arial" charset="0"/>
                <a:ea typeface="+mn-ea"/>
                <a:cs typeface="+mn-cs"/>
              </a:rPr>
              <a:t>Unfortunate consequence of partitioning by key</a:t>
            </a:r>
          </a:p>
          <a:p>
            <a:pPr lvl="1"/>
            <a:r>
              <a:rPr lang="en-US" sz="1200" b="0" i="0" kern="1200" dirty="0">
                <a:solidFill>
                  <a:schemeClr val="tx1"/>
                </a:solidFill>
                <a:effectLst/>
                <a:latin typeface="Arial" charset="0"/>
                <a:ea typeface="+mn-ea"/>
                <a:cs typeface="+mn-cs"/>
              </a:rPr>
              <a:t>Strategies to help mitigate this</a:t>
            </a:r>
          </a:p>
          <a:p>
            <a:r>
              <a:rPr lang="en-US" sz="1200" b="0" i="0" kern="1200" dirty="0">
                <a:solidFill>
                  <a:schemeClr val="tx1"/>
                </a:solidFill>
                <a:effectLst/>
                <a:latin typeface="Arial" charset="0"/>
                <a:ea typeface="+mn-ea"/>
                <a:cs typeface="+mn-cs"/>
              </a:rPr>
              <a:t>We specify the map and reduce operations (and how to partition key space)</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13</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280359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14</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716370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15</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1342488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9"/>
          <p:cNvSpPr>
            <a:spLocks noGrp="1" noChangeArrowheads="1"/>
          </p:cNvSpPr>
          <p:nvPr>
            <p:ph type="sldNum" sz="quarter" idx="5"/>
          </p:nvPr>
        </p:nvSpPr>
        <p:spPr>
          <a:noFill/>
        </p:spPr>
        <p:txBody>
          <a:bodyPr/>
          <a:lstStyle/>
          <a:p>
            <a:pPr defTabSz="963613"/>
            <a:fld id="{F3593648-B6B4-48DF-B44C-E3693731EC71}" type="slidenum">
              <a:rPr lang="en-GB" smtClean="0"/>
              <a:pPr defTabSz="963613"/>
              <a:t>16</a:t>
            </a:fld>
            <a:endParaRPr lang="en-GB"/>
          </a:p>
        </p:txBody>
      </p:sp>
      <p:sp>
        <p:nvSpPr>
          <p:cNvPr id="107523" name="Text Box 1"/>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6657" tIns="48328" rIns="96657" bIns="48328" anchor="ctr"/>
          <a:lstStyle/>
          <a:p>
            <a:endParaRPr lang="en-US"/>
          </a:p>
        </p:txBody>
      </p:sp>
      <p:sp>
        <p:nvSpPr>
          <p:cNvPr id="107524" name="Rectangle 2"/>
          <p:cNvSpPr>
            <a:spLocks noGrp="1" noChangeArrowheads="1"/>
          </p:cNvSpPr>
          <p:nvPr>
            <p:ph type="body"/>
          </p:nvPr>
        </p:nvSpPr>
        <p:spPr>
          <a:xfrm>
            <a:off x="731838" y="4560888"/>
            <a:ext cx="5848350" cy="4319587"/>
          </a:xfrm>
          <a:noFill/>
          <a:ln/>
        </p:spPr>
        <p:txBody>
          <a:bodyPr wrap="none" anchor="ctr"/>
          <a:lstStyle/>
          <a:p>
            <a:r>
              <a:rPr lang="en-US" sz="1200" b="0" i="0" kern="1200" dirty="0">
                <a:solidFill>
                  <a:schemeClr val="tx1"/>
                </a:solidFill>
                <a:effectLst/>
                <a:latin typeface="Arial" charset="0"/>
                <a:ea typeface="+mn-ea"/>
                <a:cs typeface="+mn-cs"/>
              </a:rPr>
              <a:t>Grouping by key and assigning to reducers</a:t>
            </a:r>
            <a:endParaRPr lang="en-US" dirty="0"/>
          </a:p>
        </p:txBody>
      </p:sp>
    </p:spTree>
    <p:extLst>
      <p:ext uri="{BB962C8B-B14F-4D97-AF65-F5344CB8AC3E}">
        <p14:creationId xmlns:p14="http://schemas.microsoft.com/office/powerpoint/2010/main" val="158091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5219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Blac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177763"/>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865332"/>
      </p:ext>
    </p:extLst>
  </p:cSld>
  <p:clrMap bg1="dk1" tx1="lt1" bg2="dk2" tx2="lt2" accent1="accent1" accent2="accent2" accent3="accent3" accent4="accent4" accent5="accent5" accent6="accent6" hlink="hlink" folHlink="folHlink"/>
  <p:sldLayoutIdLst>
    <p:sldLayoutId id="2147483663" r:id="rId1"/>
    <p:sldLayoutId id="2147483664" r:id="rId2"/>
  </p:sldLayoutIdLst>
  <p:transition/>
  <p:txStyles>
    <p:title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p:titleStyle>
    <p:bodyStyle>
      <a:lvl1pPr marL="342848" indent="-342848" algn="l" rtl="0" eaLnBrk="0" fontAlgn="base" hangingPunct="0">
        <a:spcBef>
          <a:spcPct val="25000"/>
        </a:spcBef>
        <a:spcAft>
          <a:spcPct val="25000"/>
        </a:spcAft>
        <a:buClr>
          <a:srgbClr val="5675A9"/>
        </a:buClr>
        <a:buSzPct val="75000"/>
        <a:buFont typeface="Wingdings" charset="2"/>
        <a:buChar char="¢"/>
        <a:defRPr sz="2400" baseline="0">
          <a:solidFill>
            <a:schemeClr val="bg1"/>
          </a:solidFill>
          <a:latin typeface="Gill Sans"/>
          <a:ea typeface="+mn-ea"/>
          <a:cs typeface="Gill Sans"/>
        </a:defRPr>
      </a:lvl1pPr>
      <a:lvl2pPr marL="742836" indent="-285707" algn="l" rtl="0" eaLnBrk="0" fontAlgn="base" hangingPunct="0">
        <a:spcBef>
          <a:spcPct val="10000"/>
        </a:spcBef>
        <a:spcAft>
          <a:spcPct val="10000"/>
        </a:spcAft>
        <a:buClr>
          <a:srgbClr val="5675A9"/>
        </a:buClr>
        <a:buSzPct val="75000"/>
        <a:buFont typeface="Wingdings" charset="2"/>
        <a:buChar char="l"/>
        <a:defRPr sz="2000" baseline="0">
          <a:solidFill>
            <a:schemeClr val="bg1"/>
          </a:solidFill>
          <a:latin typeface="Gill Sans"/>
          <a:cs typeface="Gill Sans"/>
        </a:defRPr>
      </a:lvl2pPr>
      <a:lvl3pPr marL="1142824" indent="-228564" algn="l" rtl="0" eaLnBrk="0" fontAlgn="base" hangingPunct="0">
        <a:spcBef>
          <a:spcPct val="20000"/>
        </a:spcBef>
        <a:spcAft>
          <a:spcPct val="0"/>
        </a:spcAft>
        <a:buClr>
          <a:srgbClr val="5675A9"/>
        </a:buClr>
        <a:buChar char="•"/>
        <a:defRPr sz="1800" baseline="0">
          <a:solidFill>
            <a:schemeClr val="bg1"/>
          </a:solidFill>
          <a:latin typeface="Gill Sans"/>
          <a:cs typeface="Gill Sans"/>
        </a:defRPr>
      </a:lvl3pPr>
      <a:lvl4pPr marL="1599954"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4pPr>
      <a:lvl5pPr marL="2057085"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5pPr>
      <a:lvl6pPr marL="2514215" indent="-228564" algn="l" rtl="0" fontAlgn="base">
        <a:spcBef>
          <a:spcPct val="20000"/>
        </a:spcBef>
        <a:spcAft>
          <a:spcPct val="0"/>
        </a:spcAft>
        <a:buChar char="•"/>
        <a:defRPr sz="1600">
          <a:solidFill>
            <a:schemeClr val="tx2"/>
          </a:solidFill>
          <a:latin typeface="+mn-lt"/>
        </a:defRPr>
      </a:lvl6pPr>
      <a:lvl7pPr marL="2971344" indent="-228564" algn="l" rtl="0" fontAlgn="base">
        <a:spcBef>
          <a:spcPct val="20000"/>
        </a:spcBef>
        <a:spcAft>
          <a:spcPct val="0"/>
        </a:spcAft>
        <a:buChar char="•"/>
        <a:defRPr sz="1600">
          <a:solidFill>
            <a:schemeClr val="tx2"/>
          </a:solidFill>
          <a:latin typeface="+mn-lt"/>
        </a:defRPr>
      </a:lvl7pPr>
      <a:lvl8pPr marL="3428475" indent="-228564" algn="l" rtl="0" fontAlgn="base">
        <a:spcBef>
          <a:spcPct val="20000"/>
        </a:spcBef>
        <a:spcAft>
          <a:spcPct val="0"/>
        </a:spcAft>
        <a:buChar char="•"/>
        <a:defRPr sz="1600">
          <a:solidFill>
            <a:schemeClr val="tx2"/>
          </a:solidFill>
          <a:latin typeface="+mn-lt"/>
        </a:defRPr>
      </a:lvl8pPr>
      <a:lvl9pPr marL="3885603" indent="-228564" algn="l" rtl="0" fontAlgn="base">
        <a:spcBef>
          <a:spcPct val="20000"/>
        </a:spcBef>
        <a:spcAft>
          <a:spcPct val="0"/>
        </a:spcAft>
        <a:buChar char="•"/>
        <a:defRPr sz="1600">
          <a:solidFill>
            <a:schemeClr val="tx2"/>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0.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4"/>
          <p:cNvSpPr>
            <a:spLocks noChangeArrowheads="1"/>
          </p:cNvSpPr>
          <p:nvPr/>
        </p:nvSpPr>
        <p:spPr bwMode="auto">
          <a:xfrm>
            <a:off x="76200" y="1371599"/>
            <a:ext cx="8991600" cy="914401"/>
          </a:xfrm>
          <a:prstGeom prst="rect">
            <a:avLst/>
          </a:prstGeom>
          <a:noFill/>
          <a:ln w="9525">
            <a:noFill/>
            <a:miter lim="800000"/>
            <a:headEnd/>
            <a:tailEnd/>
          </a:ln>
        </p:spPr>
        <p:txBody>
          <a:bodyPr lIns="91425" tIns="45713" rIns="91425" bIns="45713" anchor="ctr"/>
          <a:lstStyle/>
          <a:p>
            <a:pPr algn="ctr" eaLnBrk="1" hangingPunct="1"/>
            <a:r>
              <a:rPr lang="en-US" sz="3200" dirty="0">
                <a:solidFill>
                  <a:schemeClr val="bg2"/>
                </a:solidFill>
                <a:latin typeface="Gill Sans"/>
                <a:cs typeface="Gill Sans"/>
              </a:rPr>
              <a:t>Data-Intensive Distributed Computing</a:t>
            </a:r>
          </a:p>
        </p:txBody>
      </p:sp>
      <p:pic>
        <p:nvPicPr>
          <p:cNvPr id="9" name="Picture 13" descr="creative-commons"/>
          <p:cNvPicPr>
            <a:picLocks noChangeAspect="1" noChangeArrowheads="1"/>
          </p:cNvPicPr>
          <p:nvPr/>
        </p:nvPicPr>
        <p:blipFill>
          <a:blip r:embed="rId2" cstate="print"/>
          <a:srcRect/>
          <a:stretch>
            <a:fillRect/>
          </a:stretch>
        </p:blipFill>
        <p:spPr bwMode="auto">
          <a:xfrm>
            <a:off x="101600" y="6358582"/>
            <a:ext cx="1117600" cy="393700"/>
          </a:xfrm>
          <a:prstGeom prst="rect">
            <a:avLst/>
          </a:prstGeom>
          <a:noFill/>
          <a:ln w="9525">
            <a:noFill/>
            <a:miter lim="800000"/>
            <a:headEnd/>
            <a:tailEnd/>
          </a:ln>
        </p:spPr>
      </p:pic>
      <p:sp>
        <p:nvSpPr>
          <p:cNvPr id="7" name="Rectangle 14"/>
          <p:cNvSpPr>
            <a:spLocks noChangeArrowheads="1"/>
          </p:cNvSpPr>
          <p:nvPr/>
        </p:nvSpPr>
        <p:spPr bwMode="auto">
          <a:xfrm>
            <a:off x="76200" y="2971800"/>
            <a:ext cx="8991600" cy="685800"/>
          </a:xfrm>
          <a:prstGeom prst="rect">
            <a:avLst/>
          </a:prstGeom>
          <a:noFill/>
          <a:ln w="9525">
            <a:noFill/>
            <a:miter lim="800000"/>
            <a:headEnd/>
            <a:tailEnd/>
          </a:ln>
        </p:spPr>
        <p:txBody>
          <a:bodyPr lIns="91425" tIns="45713" rIns="91425" bIns="45713" anchor="ctr"/>
          <a:lstStyle/>
          <a:p>
            <a:pPr algn="ctr" eaLnBrk="1" hangingPunct="1"/>
            <a:r>
              <a:rPr lang="en-US" sz="2600" b="0" dirty="0">
                <a:solidFill>
                  <a:schemeClr val="bg2"/>
                </a:solidFill>
                <a:latin typeface="Gill Sans"/>
                <a:cs typeface="Gill Sans"/>
              </a:rPr>
              <a:t>Part 1: MapReduce Algorithm Design (2/4)</a:t>
            </a:r>
          </a:p>
        </p:txBody>
      </p:sp>
      <p:sp>
        <p:nvSpPr>
          <p:cNvPr id="8" name="Text Box 11"/>
          <p:cNvSpPr txBox="1">
            <a:spLocks noChangeArrowheads="1"/>
          </p:cNvSpPr>
          <p:nvPr/>
        </p:nvSpPr>
        <p:spPr bwMode="auto">
          <a:xfrm>
            <a:off x="1371600" y="6324600"/>
            <a:ext cx="6903753" cy="461665"/>
          </a:xfrm>
          <a:prstGeom prst="rect">
            <a:avLst/>
          </a:prstGeom>
          <a:noFill/>
          <a:ln w="9525">
            <a:noFill/>
            <a:miter lim="800000"/>
            <a:headEnd/>
            <a:tailEnd/>
          </a:ln>
        </p:spPr>
        <p:txBody>
          <a:bodyPr wrap="none">
            <a:spAutoFit/>
          </a:bodyPr>
          <a:lstStyle/>
          <a:p>
            <a:r>
              <a:rPr lang="en-US" sz="1200" b="0" dirty="0">
                <a:solidFill>
                  <a:schemeClr val="bg1"/>
                </a:solidFill>
                <a:latin typeface="Gill Sans"/>
                <a:cs typeface="Gill Sans"/>
              </a:rPr>
              <a:t>This work is licensed under a Creative Commons Attribution-Noncommercial-Share Alike 3.0 United States</a:t>
            </a:r>
            <a:br>
              <a:rPr lang="en-US" sz="1200" b="0" dirty="0">
                <a:solidFill>
                  <a:schemeClr val="bg1"/>
                </a:solidFill>
                <a:latin typeface="Gill Sans"/>
                <a:cs typeface="Gill Sans"/>
              </a:rPr>
            </a:br>
            <a:r>
              <a:rPr lang="en-US" sz="1200" b="0" dirty="0">
                <a:solidFill>
                  <a:schemeClr val="bg1"/>
                </a:solidFill>
                <a:latin typeface="Gill Sans"/>
                <a:cs typeface="Gill Sans"/>
              </a:rPr>
              <a:t>See http://creativecommons.org/licenses/by-nc-sa/3.0/us/ for details</a:t>
            </a:r>
          </a:p>
        </p:txBody>
      </p:sp>
      <p:sp>
        <p:nvSpPr>
          <p:cNvPr id="10" name="Rectangle 14"/>
          <p:cNvSpPr>
            <a:spLocks noChangeArrowheads="1"/>
          </p:cNvSpPr>
          <p:nvPr/>
        </p:nvSpPr>
        <p:spPr bwMode="auto">
          <a:xfrm>
            <a:off x="0" y="2057400"/>
            <a:ext cx="9144000" cy="4572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CS 431/631 451/651 (Fall 2019)</a:t>
            </a:r>
          </a:p>
        </p:txBody>
      </p:sp>
      <p:sp>
        <p:nvSpPr>
          <p:cNvPr id="12" name="Rectangle 14"/>
          <p:cNvSpPr>
            <a:spLocks noChangeArrowheads="1"/>
          </p:cNvSpPr>
          <p:nvPr/>
        </p:nvSpPr>
        <p:spPr bwMode="auto">
          <a:xfrm>
            <a:off x="76200" y="4572000"/>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Ali Abedi</a:t>
            </a:r>
          </a:p>
          <a:p>
            <a:pPr algn="ctr" eaLnBrk="1" hangingPunct="1"/>
            <a:endParaRPr lang="en-US" sz="2000" b="0" dirty="0">
              <a:solidFill>
                <a:schemeClr val="bg2"/>
              </a:solidFill>
              <a:latin typeface="Gill Sans"/>
              <a:cs typeface="Gill Sans"/>
            </a:endParaRPr>
          </a:p>
        </p:txBody>
      </p:sp>
      <p:sp>
        <p:nvSpPr>
          <p:cNvPr id="11" name="Rectangle 14"/>
          <p:cNvSpPr>
            <a:spLocks noChangeArrowheads="1"/>
          </p:cNvSpPr>
          <p:nvPr/>
        </p:nvSpPr>
        <p:spPr bwMode="auto">
          <a:xfrm>
            <a:off x="76200" y="3352801"/>
            <a:ext cx="8991600" cy="762000"/>
          </a:xfrm>
          <a:prstGeom prst="rect">
            <a:avLst/>
          </a:prstGeom>
          <a:noFill/>
          <a:ln w="9525">
            <a:noFill/>
            <a:miter lim="800000"/>
            <a:headEnd/>
            <a:tailEnd/>
          </a:ln>
        </p:spPr>
        <p:txBody>
          <a:bodyPr lIns="91425" tIns="45713" rIns="91425" bIns="45713" anchor="ctr"/>
          <a:lstStyle/>
          <a:p>
            <a:pPr algn="ctr" eaLnBrk="1" hangingPunct="1"/>
            <a:endParaRPr lang="en-US" sz="2400" b="0" dirty="0">
              <a:solidFill>
                <a:schemeClr val="bg2"/>
              </a:solidFill>
              <a:latin typeface="Gill Sans"/>
              <a:cs typeface="Gill Sans"/>
            </a:endParaRPr>
          </a:p>
        </p:txBody>
      </p:sp>
      <p:sp>
        <p:nvSpPr>
          <p:cNvPr id="14" name="TextBox 13"/>
          <p:cNvSpPr txBox="1">
            <a:spLocks noChangeArrowheads="1"/>
          </p:cNvSpPr>
          <p:nvPr/>
        </p:nvSpPr>
        <p:spPr bwMode="auto">
          <a:xfrm>
            <a:off x="1371600" y="5943600"/>
            <a:ext cx="7452938" cy="369332"/>
          </a:xfrm>
          <a:prstGeom prst="rect">
            <a:avLst/>
          </a:prstGeom>
          <a:noFill/>
          <a:ln w="9525">
            <a:noFill/>
            <a:miter lim="800000"/>
            <a:headEnd/>
            <a:tailEnd/>
          </a:ln>
        </p:spPr>
        <p:txBody>
          <a:bodyPr wrap="none">
            <a:spAutoFit/>
          </a:bodyPr>
          <a:lstStyle/>
          <a:p>
            <a:r>
              <a:rPr lang="en-US" sz="1800" b="0" dirty="0">
                <a:solidFill>
                  <a:schemeClr val="bg1"/>
                </a:solidFill>
                <a:latin typeface="Gill Sans"/>
                <a:cs typeface="Gill Sans"/>
              </a:rPr>
              <a:t>These slides are available at https://www.student.cs.uwaterloo.ca/~cs451/</a:t>
            </a:r>
          </a:p>
        </p:txBody>
      </p:sp>
      <p:pic>
        <p:nvPicPr>
          <p:cNvPr id="2" name="Picture 1" descr="waterloo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8360" y="381000"/>
            <a:ext cx="2910840" cy="718498"/>
          </a:xfrm>
          <a:prstGeom prst="rect">
            <a:avLst/>
          </a:prstGeom>
        </p:spPr>
      </p:pic>
    </p:spTree>
    <p:extLst>
      <p:ext uri="{BB962C8B-B14F-4D97-AF65-F5344CB8AC3E}">
        <p14:creationId xmlns:p14="http://schemas.microsoft.com/office/powerpoint/2010/main" val="33580393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447800" y="1964591"/>
            <a:ext cx="6553200" cy="4093428"/>
          </a:xfrm>
          <a:prstGeom prst="rect">
            <a:avLst/>
          </a:prstGeom>
          <a:noFill/>
          <a:ln w="9525">
            <a:noFill/>
            <a:miter lim="800000"/>
            <a:headEnd/>
            <a:tailEnd/>
          </a:ln>
        </p:spPr>
        <p:txBody>
          <a:bodyPr wrap="square">
            <a:spAutoFit/>
          </a:bodyPr>
          <a:lstStyle/>
          <a:p>
            <a:r>
              <a:rPr lang="en-US" sz="2000" b="0" dirty="0" err="1">
                <a:solidFill>
                  <a:srgbClr val="000000"/>
                </a:solidFill>
                <a:latin typeface="Andale Mono"/>
                <a:cs typeface="Andale Mono"/>
              </a:rPr>
              <a:t>def</a:t>
            </a:r>
            <a:r>
              <a:rPr lang="en-US" sz="2000" b="0" dirty="0">
                <a:solidFill>
                  <a:srgbClr val="000000"/>
                </a:solidFill>
                <a:latin typeface="Andale Mono"/>
                <a:cs typeface="Andale Mono"/>
              </a:rPr>
              <a:t> map(key: Long, value: String) = {</a:t>
            </a:r>
          </a:p>
          <a:p>
            <a:r>
              <a:rPr lang="en-US" sz="2000" b="0" dirty="0">
                <a:solidFill>
                  <a:srgbClr val="000000"/>
                </a:solidFill>
                <a:latin typeface="Andale Mono"/>
                <a:cs typeface="Andale Mono"/>
              </a:rPr>
              <a:t>  for (word &lt;- tokenize(value)) {</a:t>
            </a:r>
          </a:p>
          <a:p>
            <a:r>
              <a:rPr lang="en-US" sz="2000" b="0" dirty="0">
                <a:solidFill>
                  <a:srgbClr val="000000"/>
                </a:solidFill>
                <a:latin typeface="Andale Mono"/>
                <a:cs typeface="Andale Mono"/>
              </a:rPr>
              <a:t>    emit(word, 1)</a:t>
            </a:r>
          </a:p>
          <a:p>
            <a:r>
              <a:rPr lang="en-US" sz="2000" b="0" dirty="0">
                <a:solidFill>
                  <a:srgbClr val="000000"/>
                </a:solidFill>
                <a:latin typeface="Andale Mono"/>
                <a:cs typeface="Andale Mono"/>
              </a:rPr>
              <a:t>  }</a:t>
            </a:r>
          </a:p>
          <a:p>
            <a:r>
              <a:rPr lang="en-US" sz="2000" b="0" dirty="0">
                <a:solidFill>
                  <a:srgbClr val="000000"/>
                </a:solidFill>
                <a:latin typeface="Andale Mono"/>
                <a:cs typeface="Andale Mono"/>
              </a:rPr>
              <a:t>}</a:t>
            </a:r>
          </a:p>
          <a:p>
            <a:endParaRPr lang="en-US" sz="2000" b="0" dirty="0">
              <a:solidFill>
                <a:srgbClr val="000000"/>
              </a:solidFill>
              <a:latin typeface="Andale Mono"/>
              <a:cs typeface="Andale Mono"/>
            </a:endParaRPr>
          </a:p>
          <a:p>
            <a:endParaRPr lang="en-US" sz="2000" b="0" dirty="0">
              <a:solidFill>
                <a:srgbClr val="000000"/>
              </a:solidFill>
              <a:latin typeface="Andale Mono"/>
              <a:cs typeface="Andale Mono"/>
            </a:endParaRPr>
          </a:p>
          <a:p>
            <a:r>
              <a:rPr lang="en-US" sz="2000" b="0" dirty="0" err="1">
                <a:solidFill>
                  <a:srgbClr val="000000"/>
                </a:solidFill>
                <a:latin typeface="Andale Mono"/>
                <a:cs typeface="Andale Mono"/>
              </a:rPr>
              <a:t>def</a:t>
            </a:r>
            <a:r>
              <a:rPr lang="en-US" sz="2000" b="0" dirty="0">
                <a:solidFill>
                  <a:srgbClr val="000000"/>
                </a:solidFill>
                <a:latin typeface="Andale Mono"/>
                <a:cs typeface="Andale Mono"/>
              </a:rPr>
              <a:t> reduce(key: String, values: </a:t>
            </a:r>
            <a:r>
              <a:rPr lang="en-US" sz="2000" b="0" dirty="0" err="1">
                <a:solidFill>
                  <a:srgbClr val="000000"/>
                </a:solidFill>
                <a:latin typeface="Andale Mono"/>
                <a:cs typeface="Andale Mono"/>
              </a:rPr>
              <a:t>Iterable</a:t>
            </a:r>
            <a:r>
              <a:rPr lang="en-US" sz="2000" b="0" dirty="0">
                <a:solidFill>
                  <a:srgbClr val="000000"/>
                </a:solidFill>
                <a:latin typeface="Andale Mono"/>
                <a:cs typeface="Andale Mono"/>
              </a:rPr>
              <a:t>[</a:t>
            </a:r>
            <a:r>
              <a:rPr lang="en-US" sz="2000" b="0" dirty="0" err="1">
                <a:solidFill>
                  <a:srgbClr val="000000"/>
                </a:solidFill>
                <a:latin typeface="Andale Mono"/>
                <a:cs typeface="Andale Mono"/>
              </a:rPr>
              <a:t>Int</a:t>
            </a:r>
            <a:r>
              <a:rPr lang="en-US" sz="2000" b="0" dirty="0">
                <a:solidFill>
                  <a:srgbClr val="000000"/>
                </a:solidFill>
                <a:latin typeface="Andale Mono"/>
                <a:cs typeface="Andale Mono"/>
              </a:rPr>
              <a:t>]) = {</a:t>
            </a:r>
          </a:p>
          <a:p>
            <a:r>
              <a:rPr lang="en-US" sz="2000" b="0" dirty="0">
                <a:solidFill>
                  <a:srgbClr val="000000"/>
                </a:solidFill>
                <a:latin typeface="Andale Mono"/>
                <a:cs typeface="Andale Mono"/>
              </a:rPr>
              <a:t>  for (value &lt;- values) {</a:t>
            </a:r>
          </a:p>
          <a:p>
            <a:r>
              <a:rPr lang="en-US" sz="2000" b="0" dirty="0">
                <a:solidFill>
                  <a:srgbClr val="000000"/>
                </a:solidFill>
                <a:latin typeface="Andale Mono"/>
                <a:cs typeface="Andale Mono"/>
              </a:rPr>
              <a:t>    sum += value</a:t>
            </a:r>
          </a:p>
          <a:p>
            <a:r>
              <a:rPr lang="en-US" sz="2000" b="0" dirty="0">
                <a:solidFill>
                  <a:srgbClr val="000000"/>
                </a:solidFill>
                <a:latin typeface="Andale Mono"/>
                <a:cs typeface="Andale Mono"/>
              </a:rPr>
              <a:t>  }</a:t>
            </a:r>
          </a:p>
          <a:p>
            <a:r>
              <a:rPr lang="en-US" sz="2000" b="0" dirty="0">
                <a:solidFill>
                  <a:srgbClr val="000000"/>
                </a:solidFill>
                <a:latin typeface="Andale Mono"/>
                <a:cs typeface="Andale Mono"/>
              </a:rPr>
              <a:t>  emit(key, sum)</a:t>
            </a:r>
          </a:p>
          <a:p>
            <a:r>
              <a:rPr lang="en-US" sz="2000" b="0" dirty="0">
                <a:solidFill>
                  <a:srgbClr val="000000"/>
                </a:solidFill>
                <a:latin typeface="Andale Mono"/>
                <a:cs typeface="Andale Mono"/>
              </a:rPr>
              <a:t>}</a:t>
            </a:r>
          </a:p>
        </p:txBody>
      </p:sp>
      <p:sp>
        <p:nvSpPr>
          <p:cNvPr id="4" name="Title 1">
            <a:extLst>
              <a:ext uri="{FF2B5EF4-FFF2-40B4-BE49-F238E27FC236}">
                <a16:creationId xmlns:a16="http://schemas.microsoft.com/office/drawing/2014/main" id="{38258FC0-FA51-40EA-B55B-37645D20932C}"/>
              </a:ext>
            </a:extLst>
          </p:cNvPr>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 “word count” pseudo-code</a:t>
            </a:r>
          </a:p>
        </p:txBody>
      </p:sp>
    </p:spTree>
    <p:extLst>
      <p:ext uri="{BB962C8B-B14F-4D97-AF65-F5344CB8AC3E}">
        <p14:creationId xmlns:p14="http://schemas.microsoft.com/office/powerpoint/2010/main" val="37689711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a:t>
            </a:r>
          </a:p>
        </p:txBody>
      </p:sp>
      <p:sp>
        <p:nvSpPr>
          <p:cNvPr id="10" name="TextBox 9"/>
          <p:cNvSpPr txBox="1"/>
          <p:nvPr/>
        </p:nvSpPr>
        <p:spPr>
          <a:xfrm>
            <a:off x="0" y="181814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Programmer specifies two functions:</a:t>
            </a:r>
          </a:p>
        </p:txBody>
      </p:sp>
      <p:sp>
        <p:nvSpPr>
          <p:cNvPr id="11" name="TextBox 10"/>
          <p:cNvSpPr txBox="1"/>
          <p:nvPr/>
        </p:nvSpPr>
        <p:spPr>
          <a:xfrm>
            <a:off x="0" y="2286000"/>
            <a:ext cx="9144000" cy="646331"/>
          </a:xfrm>
          <a:prstGeom prst="rect">
            <a:avLst/>
          </a:prstGeom>
          <a:noFill/>
        </p:spPr>
        <p:txBody>
          <a:bodyPr wrap="square" rtlCol="0">
            <a:spAutoFit/>
          </a:bodyPr>
          <a:lstStyle/>
          <a:p>
            <a:pPr marL="742836" lvl="1" indent="-285707" algn="ctr">
              <a:lnSpc>
                <a:spcPct val="90000"/>
              </a:lnSpc>
              <a:spcBef>
                <a:spcPct val="10000"/>
              </a:spcBef>
              <a:spcAft>
                <a:spcPct val="10000"/>
              </a:spcAft>
              <a:buClr>
                <a:srgbClr val="5675A9"/>
              </a:buClr>
              <a:buSzPct val="75000"/>
            </a:pPr>
            <a:r>
              <a:rPr lang="en-US" sz="1800" kern="0" dirty="0">
                <a:solidFill>
                  <a:srgbClr val="FF0000"/>
                </a:solidFill>
                <a:latin typeface="Andale Mono" charset="0"/>
                <a:ea typeface="Andale Mono" charset="0"/>
                <a:cs typeface="Andale Mono" charset="0"/>
              </a:rPr>
              <a:t>map</a:t>
            </a:r>
            <a:r>
              <a:rPr lang="en-US" sz="1800" b="0" kern="0" dirty="0">
                <a:solidFill>
                  <a:srgbClr val="000000"/>
                </a:solidFill>
                <a:latin typeface="Andale Mono" charset="0"/>
                <a:ea typeface="Andale Mono" charset="0"/>
                <a:cs typeface="Andale Mono" charset="0"/>
              </a:rPr>
              <a:t> (k</a:t>
            </a:r>
            <a:r>
              <a:rPr lang="en-US" sz="1800" b="0" kern="0" baseline="-25000" dirty="0">
                <a:solidFill>
                  <a:srgbClr val="000000"/>
                </a:solidFill>
                <a:latin typeface="Andale Mono" charset="0"/>
                <a:ea typeface="Andale Mono" charset="0"/>
                <a:cs typeface="Andale Mono" charset="0"/>
              </a:rPr>
              <a:t>1</a:t>
            </a:r>
            <a:r>
              <a:rPr lang="en-US" sz="1800" b="0" kern="0" dirty="0">
                <a:solidFill>
                  <a:srgbClr val="000000"/>
                </a:solidFill>
                <a:latin typeface="Andale Mono" charset="0"/>
                <a:ea typeface="Andale Mono" charset="0"/>
                <a:cs typeface="Andale Mono" charset="0"/>
              </a:rPr>
              <a:t>, v</a:t>
            </a:r>
            <a:r>
              <a:rPr lang="en-US" sz="1800" b="0" kern="0" baseline="-25000" dirty="0">
                <a:solidFill>
                  <a:srgbClr val="000000"/>
                </a:solidFill>
                <a:latin typeface="Andale Mono" charset="0"/>
                <a:ea typeface="Andale Mono" charset="0"/>
                <a:cs typeface="Andale Mono" charset="0"/>
              </a:rPr>
              <a:t>1</a:t>
            </a:r>
            <a:r>
              <a:rPr lang="en-US" sz="1800" b="0" kern="0" dirty="0">
                <a:solidFill>
                  <a:srgbClr val="000000"/>
                </a:solidFill>
                <a:latin typeface="Andale Mono" charset="0"/>
                <a:ea typeface="Andale Mono" charset="0"/>
                <a:cs typeface="Andale Mono" charset="0"/>
              </a:rPr>
              <a:t>) → List[(k</a:t>
            </a:r>
            <a:r>
              <a:rPr lang="en-US" sz="1800" b="0" kern="0" baseline="-25000" dirty="0">
                <a:solidFill>
                  <a:srgbClr val="000000"/>
                </a:solidFill>
                <a:latin typeface="Andale Mono" charset="0"/>
                <a:ea typeface="Andale Mono" charset="0"/>
                <a:cs typeface="Andale Mono" charset="0"/>
              </a:rPr>
              <a:t>2</a:t>
            </a:r>
            <a:r>
              <a:rPr lang="en-US" sz="1800" b="0" kern="0" dirty="0">
                <a:solidFill>
                  <a:srgbClr val="000000"/>
                </a:solidFill>
                <a:latin typeface="Andale Mono" charset="0"/>
                <a:ea typeface="Andale Mono" charset="0"/>
                <a:cs typeface="Andale Mono" charset="0"/>
              </a:rPr>
              <a:t>, v</a:t>
            </a:r>
            <a:r>
              <a:rPr lang="en-US" sz="1800" b="0" kern="0" baseline="-25000" dirty="0">
                <a:solidFill>
                  <a:srgbClr val="000000"/>
                </a:solidFill>
                <a:latin typeface="Andale Mono" charset="0"/>
                <a:ea typeface="Andale Mono" charset="0"/>
                <a:cs typeface="Andale Mono" charset="0"/>
              </a:rPr>
              <a:t>2</a:t>
            </a:r>
            <a:r>
              <a:rPr lang="en-US" sz="1800" b="0" kern="0" dirty="0">
                <a:solidFill>
                  <a:srgbClr val="000000"/>
                </a:solidFill>
                <a:latin typeface="Andale Mono" charset="0"/>
                <a:ea typeface="Andale Mono" charset="0"/>
                <a:cs typeface="Andale Mono" charset="0"/>
              </a:rPr>
              <a:t>)]</a:t>
            </a:r>
          </a:p>
          <a:p>
            <a:pPr marL="742836" lvl="1" indent="-285707" algn="ctr">
              <a:lnSpc>
                <a:spcPct val="90000"/>
              </a:lnSpc>
              <a:spcBef>
                <a:spcPct val="10000"/>
              </a:spcBef>
              <a:spcAft>
                <a:spcPct val="10000"/>
              </a:spcAft>
              <a:buClr>
                <a:srgbClr val="5675A9"/>
              </a:buClr>
              <a:buSzPct val="75000"/>
            </a:pPr>
            <a:r>
              <a:rPr lang="en-US" sz="1800" kern="0" dirty="0">
                <a:solidFill>
                  <a:srgbClr val="FF0000"/>
                </a:solidFill>
                <a:latin typeface="Andale Mono" charset="0"/>
                <a:ea typeface="Andale Mono" charset="0"/>
                <a:cs typeface="Andale Mono" charset="0"/>
              </a:rPr>
              <a:t>reduce</a:t>
            </a:r>
            <a:r>
              <a:rPr lang="en-US" sz="1800" b="0" kern="0" dirty="0">
                <a:solidFill>
                  <a:srgbClr val="000000"/>
                </a:solidFill>
                <a:latin typeface="Andale Mono" charset="0"/>
                <a:ea typeface="Andale Mono" charset="0"/>
                <a:cs typeface="Andale Mono" charset="0"/>
              </a:rPr>
              <a:t> (k</a:t>
            </a:r>
            <a:r>
              <a:rPr lang="en-US" sz="1800" b="0" kern="0" baseline="-25000" dirty="0">
                <a:solidFill>
                  <a:srgbClr val="000000"/>
                </a:solidFill>
                <a:latin typeface="Andale Mono" charset="0"/>
                <a:ea typeface="Andale Mono" charset="0"/>
                <a:cs typeface="Andale Mono" charset="0"/>
              </a:rPr>
              <a:t>2</a:t>
            </a:r>
            <a:r>
              <a:rPr lang="en-US" sz="1800" b="0" kern="0" dirty="0">
                <a:solidFill>
                  <a:srgbClr val="000000"/>
                </a:solidFill>
                <a:latin typeface="Andale Mono" charset="0"/>
                <a:ea typeface="Andale Mono" charset="0"/>
                <a:cs typeface="Andale Mono" charset="0"/>
              </a:rPr>
              <a:t>, List[v</a:t>
            </a:r>
            <a:r>
              <a:rPr lang="en-US" sz="1800" b="0" kern="0" baseline="-25000" dirty="0">
                <a:solidFill>
                  <a:srgbClr val="000000"/>
                </a:solidFill>
                <a:latin typeface="Andale Mono" charset="0"/>
                <a:ea typeface="Andale Mono" charset="0"/>
                <a:cs typeface="Andale Mono" charset="0"/>
              </a:rPr>
              <a:t>2</a:t>
            </a:r>
            <a:r>
              <a:rPr lang="en-US" sz="1800" b="0" kern="0" dirty="0">
                <a:solidFill>
                  <a:srgbClr val="000000"/>
                </a:solidFill>
                <a:latin typeface="Andale Mono" charset="0"/>
                <a:ea typeface="Andale Mono" charset="0"/>
                <a:cs typeface="Andale Mono" charset="0"/>
              </a:rPr>
              <a:t>]) → List[(k</a:t>
            </a:r>
            <a:r>
              <a:rPr lang="en-US" sz="1800" b="0" kern="0" baseline="-25000" dirty="0">
                <a:solidFill>
                  <a:srgbClr val="000000"/>
                </a:solidFill>
                <a:latin typeface="Andale Mono" charset="0"/>
                <a:ea typeface="Andale Mono" charset="0"/>
                <a:cs typeface="Andale Mono" charset="0"/>
              </a:rPr>
              <a:t>3</a:t>
            </a:r>
            <a:r>
              <a:rPr lang="en-US" sz="1800" b="0" kern="0" dirty="0">
                <a:solidFill>
                  <a:srgbClr val="000000"/>
                </a:solidFill>
                <a:latin typeface="Andale Mono" charset="0"/>
                <a:ea typeface="Andale Mono" charset="0"/>
                <a:cs typeface="Andale Mono" charset="0"/>
              </a:rPr>
              <a:t>, v</a:t>
            </a:r>
            <a:r>
              <a:rPr lang="en-US" sz="1800" b="0" kern="0" baseline="-25000" dirty="0">
                <a:solidFill>
                  <a:srgbClr val="000000"/>
                </a:solidFill>
                <a:latin typeface="Andale Mono" charset="0"/>
                <a:ea typeface="Andale Mono" charset="0"/>
                <a:cs typeface="Andale Mono" charset="0"/>
              </a:rPr>
              <a:t>3</a:t>
            </a:r>
            <a:r>
              <a:rPr lang="en-US" sz="1800" b="0" kern="0" dirty="0">
                <a:solidFill>
                  <a:srgbClr val="000000"/>
                </a:solidFill>
                <a:latin typeface="Andale Mono" charset="0"/>
                <a:ea typeface="Andale Mono" charset="0"/>
                <a:cs typeface="Andale Mono" charset="0"/>
              </a:rPr>
              <a:t>)]</a:t>
            </a:r>
          </a:p>
        </p:txBody>
      </p:sp>
      <p:sp>
        <p:nvSpPr>
          <p:cNvPr id="12" name="TextBox 11"/>
          <p:cNvSpPr txBox="1"/>
          <p:nvPr/>
        </p:nvSpPr>
        <p:spPr>
          <a:xfrm>
            <a:off x="0" y="2971800"/>
            <a:ext cx="9144000" cy="400110"/>
          </a:xfrm>
          <a:prstGeom prst="rect">
            <a:avLst/>
          </a:prstGeom>
          <a:noFill/>
        </p:spPr>
        <p:txBody>
          <a:bodyPr wrap="square" rtlCol="0">
            <a:spAutoFit/>
          </a:bodyPr>
          <a:lstStyle/>
          <a:p>
            <a:pPr lvl="0" algn="ctr">
              <a:defRPr/>
            </a:pPr>
            <a:r>
              <a:rPr lang="en-US" sz="2000" b="0" kern="0" dirty="0">
                <a:solidFill>
                  <a:srgbClr val="000000"/>
                </a:solidFill>
                <a:latin typeface="Gill Sans"/>
                <a:cs typeface="Gill Sans"/>
              </a:rPr>
              <a:t>All values with the same key are sent to the same reducer</a:t>
            </a:r>
          </a:p>
        </p:txBody>
      </p:sp>
      <p:sp>
        <p:nvSpPr>
          <p:cNvPr id="7" name="TextBox 6"/>
          <p:cNvSpPr txBox="1"/>
          <p:nvPr/>
        </p:nvSpPr>
        <p:spPr>
          <a:xfrm>
            <a:off x="0" y="3352800"/>
            <a:ext cx="9144000" cy="400110"/>
          </a:xfrm>
          <a:prstGeom prst="rect">
            <a:avLst/>
          </a:prstGeom>
          <a:noFill/>
        </p:spPr>
        <p:txBody>
          <a:bodyPr wrap="square" rtlCol="0">
            <a:spAutoFit/>
          </a:bodyPr>
          <a:lstStyle/>
          <a:p>
            <a:pPr lvl="0" algn="ctr">
              <a:defRPr/>
            </a:pPr>
            <a:r>
              <a:rPr lang="en-US" sz="2000" b="0" kern="0" dirty="0">
                <a:solidFill>
                  <a:srgbClr val="FF0000"/>
                </a:solidFill>
                <a:latin typeface="Gill Sans"/>
                <a:cs typeface="Gill Sans"/>
              </a:rPr>
              <a:t>What does this actually mean?</a:t>
            </a:r>
          </a:p>
        </p:txBody>
      </p:sp>
      <p:sp>
        <p:nvSpPr>
          <p:cNvPr id="8" name="TextBox 7"/>
          <p:cNvSpPr txBox="1"/>
          <p:nvPr/>
        </p:nvSpPr>
        <p:spPr>
          <a:xfrm>
            <a:off x="0" y="4495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The execution framework handles everything else…</a:t>
            </a:r>
          </a:p>
        </p:txBody>
      </p:sp>
    </p:spTree>
    <p:extLst>
      <p:ext uri="{BB962C8B-B14F-4D97-AF65-F5344CB8AC3E}">
        <p14:creationId xmlns:p14="http://schemas.microsoft.com/office/powerpoint/2010/main" val="4849763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Arrow Connector 36"/>
          <p:cNvCxnSpPr>
            <a:cxnSpLocks noChangeShapeType="1"/>
          </p:cNvCxnSpPr>
          <p:nvPr/>
        </p:nvCxnSpPr>
        <p:spPr bwMode="auto">
          <a:xfrm rot="5400000">
            <a:off x="2644776" y="3032125"/>
            <a:ext cx="273050" cy="3175"/>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46" name="Straight Arrow Connector 45"/>
          <p:cNvCxnSpPr>
            <a:cxnSpLocks noChangeShapeType="1"/>
          </p:cNvCxnSpPr>
          <p:nvPr/>
        </p:nvCxnSpPr>
        <p:spPr bwMode="auto">
          <a:xfrm rot="5400000">
            <a:off x="3938588" y="3032125"/>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50" name="Straight Arrow Connector 49"/>
          <p:cNvCxnSpPr>
            <a:cxnSpLocks noChangeShapeType="1"/>
          </p:cNvCxnSpPr>
          <p:nvPr/>
        </p:nvCxnSpPr>
        <p:spPr bwMode="auto">
          <a:xfrm rot="5400000">
            <a:off x="5233988" y="3032125"/>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54" name="Straight Arrow Connector 53"/>
          <p:cNvCxnSpPr>
            <a:cxnSpLocks noChangeShapeType="1"/>
          </p:cNvCxnSpPr>
          <p:nvPr/>
        </p:nvCxnSpPr>
        <p:spPr bwMode="auto">
          <a:xfrm rot="5400000">
            <a:off x="6605588" y="3032125"/>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73" name="Straight Arrow Connector 72"/>
          <p:cNvCxnSpPr>
            <a:cxnSpLocks noChangeShapeType="1"/>
          </p:cNvCxnSpPr>
          <p:nvPr/>
        </p:nvCxnSpPr>
        <p:spPr bwMode="auto">
          <a:xfrm rot="5400000">
            <a:off x="3047207" y="4456906"/>
            <a:ext cx="533400"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75" name="Straight Arrow Connector 74"/>
          <p:cNvCxnSpPr>
            <a:cxnSpLocks noChangeShapeType="1"/>
          </p:cNvCxnSpPr>
          <p:nvPr/>
        </p:nvCxnSpPr>
        <p:spPr bwMode="auto">
          <a:xfrm rot="5400000">
            <a:off x="3178175" y="5500688"/>
            <a:ext cx="274637" cy="1588"/>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79" name="Straight Arrow Connector 78"/>
          <p:cNvCxnSpPr>
            <a:cxnSpLocks noChangeShapeType="1"/>
          </p:cNvCxnSpPr>
          <p:nvPr/>
        </p:nvCxnSpPr>
        <p:spPr bwMode="auto">
          <a:xfrm rot="5400000">
            <a:off x="4419601" y="4456112"/>
            <a:ext cx="533400" cy="3175"/>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80" name="Straight Arrow Connector 79"/>
          <p:cNvCxnSpPr>
            <a:cxnSpLocks noChangeShapeType="1"/>
          </p:cNvCxnSpPr>
          <p:nvPr/>
        </p:nvCxnSpPr>
        <p:spPr bwMode="auto">
          <a:xfrm rot="5400000">
            <a:off x="4549775" y="5500688"/>
            <a:ext cx="274637" cy="1588"/>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84" name="Straight Arrow Connector 83"/>
          <p:cNvCxnSpPr>
            <a:cxnSpLocks noChangeShapeType="1"/>
          </p:cNvCxnSpPr>
          <p:nvPr/>
        </p:nvCxnSpPr>
        <p:spPr bwMode="auto">
          <a:xfrm rot="5400000">
            <a:off x="5714207" y="4456906"/>
            <a:ext cx="533400"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85" name="Straight Arrow Connector 84"/>
          <p:cNvCxnSpPr>
            <a:cxnSpLocks noChangeShapeType="1"/>
          </p:cNvCxnSpPr>
          <p:nvPr/>
        </p:nvCxnSpPr>
        <p:spPr bwMode="auto">
          <a:xfrm rot="5400000">
            <a:off x="5845175" y="5500688"/>
            <a:ext cx="274637" cy="1588"/>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24630" name="Rectangle 7"/>
          <p:cNvSpPr>
            <a:spLocks noChangeArrowheads="1"/>
          </p:cNvSpPr>
          <p:nvPr/>
        </p:nvSpPr>
        <p:spPr bwMode="auto">
          <a:xfrm>
            <a:off x="6324600" y="2286000"/>
            <a:ext cx="8382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cxnSp>
        <p:nvCxnSpPr>
          <p:cNvPr id="24631" name="Straight Arrow Connector 27"/>
          <p:cNvCxnSpPr>
            <a:cxnSpLocks noChangeShapeType="1"/>
          </p:cNvCxnSpPr>
          <p:nvPr/>
        </p:nvCxnSpPr>
        <p:spPr bwMode="auto">
          <a:xfrm rot="16200000" flipH="1">
            <a:off x="6019800" y="1600200"/>
            <a:ext cx="609600" cy="609600"/>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24626" name="Rectangle 4"/>
          <p:cNvSpPr>
            <a:spLocks noChangeArrowheads="1"/>
          </p:cNvSpPr>
          <p:nvPr/>
        </p:nvSpPr>
        <p:spPr bwMode="auto">
          <a:xfrm>
            <a:off x="2362200" y="2286000"/>
            <a:ext cx="8382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dirty="0">
                <a:solidFill>
                  <a:schemeClr val="bg2"/>
                </a:solidFill>
              </a:rPr>
              <a:t>map</a:t>
            </a:r>
          </a:p>
        </p:txBody>
      </p:sp>
      <p:cxnSp>
        <p:nvCxnSpPr>
          <p:cNvPr id="24627" name="Straight Arrow Connector 20"/>
          <p:cNvCxnSpPr>
            <a:cxnSpLocks noChangeShapeType="1"/>
          </p:cNvCxnSpPr>
          <p:nvPr/>
        </p:nvCxnSpPr>
        <p:spPr bwMode="auto">
          <a:xfrm rot="5400000">
            <a:off x="2819400" y="1600200"/>
            <a:ext cx="609600" cy="609600"/>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24623" name="Rectangle 5"/>
          <p:cNvSpPr>
            <a:spLocks noChangeArrowheads="1"/>
          </p:cNvSpPr>
          <p:nvPr/>
        </p:nvSpPr>
        <p:spPr bwMode="auto">
          <a:xfrm>
            <a:off x="3657600" y="2286000"/>
            <a:ext cx="8382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cxnSp>
        <p:nvCxnSpPr>
          <p:cNvPr id="24624" name="Straight Arrow Connector 22"/>
          <p:cNvCxnSpPr>
            <a:cxnSpLocks noChangeShapeType="1"/>
          </p:cNvCxnSpPr>
          <p:nvPr/>
        </p:nvCxnSpPr>
        <p:spPr bwMode="auto">
          <a:xfrm rot="5400000">
            <a:off x="3771900" y="1866900"/>
            <a:ext cx="609600" cy="76200"/>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24620" name="Rectangle 6"/>
          <p:cNvSpPr>
            <a:spLocks noChangeArrowheads="1"/>
          </p:cNvSpPr>
          <p:nvPr/>
        </p:nvSpPr>
        <p:spPr bwMode="auto">
          <a:xfrm>
            <a:off x="4953000" y="2286000"/>
            <a:ext cx="8382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cxnSp>
        <p:nvCxnSpPr>
          <p:cNvPr id="24621" name="Straight Arrow Connector 28"/>
          <p:cNvCxnSpPr>
            <a:cxnSpLocks noChangeShapeType="1"/>
          </p:cNvCxnSpPr>
          <p:nvPr/>
        </p:nvCxnSpPr>
        <p:spPr bwMode="auto">
          <a:xfrm rot="16200000" flipH="1">
            <a:off x="4991100" y="1866900"/>
            <a:ext cx="609600" cy="76200"/>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69" name="Rectangle 68"/>
          <p:cNvSpPr>
            <a:spLocks noChangeArrowheads="1"/>
          </p:cNvSpPr>
          <p:nvPr/>
        </p:nvSpPr>
        <p:spPr bwMode="auto">
          <a:xfrm>
            <a:off x="1981200" y="3505200"/>
            <a:ext cx="5486400" cy="3048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n-US" b="0" dirty="0">
                <a:solidFill>
                  <a:schemeClr val="bg2"/>
                </a:solidFill>
              </a:rPr>
              <a:t>group values by key</a:t>
            </a:r>
          </a:p>
        </p:txBody>
      </p:sp>
      <p:sp>
        <p:nvSpPr>
          <p:cNvPr id="70" name="Rectangle 69"/>
          <p:cNvSpPr>
            <a:spLocks noChangeArrowheads="1"/>
          </p:cNvSpPr>
          <p:nvPr/>
        </p:nvSpPr>
        <p:spPr bwMode="auto">
          <a:xfrm>
            <a:off x="2895600" y="4724400"/>
            <a:ext cx="8382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a:solidFill>
                  <a:schemeClr val="bg2"/>
                </a:solidFill>
              </a:rPr>
              <a:t>reduce</a:t>
            </a:r>
          </a:p>
        </p:txBody>
      </p:sp>
      <p:sp>
        <p:nvSpPr>
          <p:cNvPr id="76" name="Rectangle 75"/>
          <p:cNvSpPr>
            <a:spLocks noChangeArrowheads="1"/>
          </p:cNvSpPr>
          <p:nvPr/>
        </p:nvSpPr>
        <p:spPr bwMode="auto">
          <a:xfrm>
            <a:off x="4267200" y="4724400"/>
            <a:ext cx="8382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a:solidFill>
                  <a:schemeClr val="bg2"/>
                </a:solidFill>
              </a:rPr>
              <a:t>reduce</a:t>
            </a:r>
          </a:p>
        </p:txBody>
      </p:sp>
      <p:sp>
        <p:nvSpPr>
          <p:cNvPr id="81" name="Rectangle 80"/>
          <p:cNvSpPr>
            <a:spLocks noChangeArrowheads="1"/>
          </p:cNvSpPr>
          <p:nvPr/>
        </p:nvSpPr>
        <p:spPr bwMode="auto">
          <a:xfrm>
            <a:off x="5562600" y="4724400"/>
            <a:ext cx="8382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a:solidFill>
                  <a:schemeClr val="bg2"/>
                </a:solidFill>
              </a:rPr>
              <a:t>reduce</a:t>
            </a:r>
          </a:p>
        </p:txBody>
      </p:sp>
      <p:grpSp>
        <p:nvGrpSpPr>
          <p:cNvPr id="114" name="Group 113"/>
          <p:cNvGrpSpPr/>
          <p:nvPr/>
        </p:nvGrpSpPr>
        <p:grpSpPr>
          <a:xfrm>
            <a:off x="3033713" y="1219200"/>
            <a:ext cx="3214687" cy="276225"/>
            <a:chOff x="3033713" y="1219200"/>
            <a:chExt cx="3214687" cy="276225"/>
          </a:xfrm>
        </p:grpSpPr>
        <p:sp>
          <p:nvSpPr>
            <p:cNvPr id="24677" name="Rectangle 56"/>
            <p:cNvSpPr>
              <a:spLocks noChangeArrowheads="1"/>
            </p:cNvSpPr>
            <p:nvPr/>
          </p:nvSpPr>
          <p:spPr bwMode="auto">
            <a:xfrm>
              <a:off x="3079069" y="1243331"/>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4678" name="Rectangle 102"/>
            <p:cNvSpPr>
              <a:spLocks noChangeArrowheads="1"/>
            </p:cNvSpPr>
            <p:nvPr/>
          </p:nvSpPr>
          <p:spPr bwMode="auto">
            <a:xfrm>
              <a:off x="3612430" y="1243331"/>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4679" name="Rectangle 109"/>
            <p:cNvSpPr>
              <a:spLocks noChangeArrowheads="1"/>
            </p:cNvSpPr>
            <p:nvPr/>
          </p:nvSpPr>
          <p:spPr bwMode="auto">
            <a:xfrm>
              <a:off x="4145792" y="1243331"/>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4680" name="Rectangle 116"/>
            <p:cNvSpPr>
              <a:spLocks noChangeArrowheads="1"/>
            </p:cNvSpPr>
            <p:nvPr/>
          </p:nvSpPr>
          <p:spPr bwMode="auto">
            <a:xfrm>
              <a:off x="4679154" y="1243331"/>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4681" name="Rectangle 123"/>
            <p:cNvSpPr>
              <a:spLocks noChangeArrowheads="1"/>
            </p:cNvSpPr>
            <p:nvPr/>
          </p:nvSpPr>
          <p:spPr bwMode="auto">
            <a:xfrm>
              <a:off x="5212515" y="1243331"/>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4682" name="Rectangle 130"/>
            <p:cNvSpPr>
              <a:spLocks noChangeArrowheads="1"/>
            </p:cNvSpPr>
            <p:nvPr/>
          </p:nvSpPr>
          <p:spPr bwMode="auto">
            <a:xfrm>
              <a:off x="5745877" y="1243331"/>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4683" name="TextBox 57"/>
            <p:cNvSpPr txBox="1">
              <a:spLocks noChangeArrowheads="1"/>
            </p:cNvSpPr>
            <p:nvPr/>
          </p:nvSpPr>
          <p:spPr bwMode="auto">
            <a:xfrm>
              <a:off x="3033713" y="1219200"/>
              <a:ext cx="319295" cy="276225"/>
            </a:xfrm>
            <a:prstGeom prst="rect">
              <a:avLst/>
            </a:prstGeom>
            <a:noFill/>
            <a:ln w="9525">
              <a:noFill/>
              <a:miter lim="800000"/>
              <a:headEnd/>
              <a:tailEnd/>
            </a:ln>
          </p:spPr>
          <p:txBody>
            <a:bodyPr wrap="none">
              <a:spAutoFit/>
            </a:bodyPr>
            <a:lstStyle/>
            <a:p>
              <a:r>
                <a:rPr lang="en-US" sz="1200" b="0" dirty="0"/>
                <a:t>k</a:t>
              </a:r>
              <a:r>
                <a:rPr lang="en-US" sz="1200" b="0" baseline="-25000" dirty="0"/>
                <a:t>1</a:t>
              </a:r>
              <a:endParaRPr lang="en-US" b="0" baseline="-25000" dirty="0"/>
            </a:p>
          </p:txBody>
        </p:sp>
        <p:sp>
          <p:nvSpPr>
            <p:cNvPr id="24684" name="TextBox 103"/>
            <p:cNvSpPr txBox="1">
              <a:spLocks noChangeArrowheads="1"/>
            </p:cNvSpPr>
            <p:nvPr/>
          </p:nvSpPr>
          <p:spPr bwMode="auto">
            <a:xfrm>
              <a:off x="3567075" y="1219200"/>
              <a:ext cx="319295" cy="276225"/>
            </a:xfrm>
            <a:prstGeom prst="rect">
              <a:avLst/>
            </a:prstGeom>
            <a:noFill/>
            <a:ln w="9525">
              <a:noFill/>
              <a:miter lim="800000"/>
              <a:headEnd/>
              <a:tailEnd/>
            </a:ln>
          </p:spPr>
          <p:txBody>
            <a:bodyPr wrap="none">
              <a:spAutoFit/>
            </a:bodyPr>
            <a:lstStyle/>
            <a:p>
              <a:r>
                <a:rPr lang="en-US" sz="1200" b="0" dirty="0"/>
                <a:t>k</a:t>
              </a:r>
              <a:r>
                <a:rPr lang="en-US" sz="1200" b="0" baseline="-25000" dirty="0"/>
                <a:t>2</a:t>
              </a:r>
              <a:endParaRPr lang="en-US" b="0" baseline="-25000" dirty="0"/>
            </a:p>
          </p:txBody>
        </p:sp>
        <p:sp>
          <p:nvSpPr>
            <p:cNvPr id="24685" name="TextBox 110"/>
            <p:cNvSpPr txBox="1">
              <a:spLocks noChangeArrowheads="1"/>
            </p:cNvSpPr>
            <p:nvPr/>
          </p:nvSpPr>
          <p:spPr bwMode="auto">
            <a:xfrm>
              <a:off x="4100436" y="1219200"/>
              <a:ext cx="319295" cy="276225"/>
            </a:xfrm>
            <a:prstGeom prst="rect">
              <a:avLst/>
            </a:prstGeom>
            <a:noFill/>
            <a:ln w="9525">
              <a:noFill/>
              <a:miter lim="800000"/>
              <a:headEnd/>
              <a:tailEnd/>
            </a:ln>
          </p:spPr>
          <p:txBody>
            <a:bodyPr wrap="none">
              <a:spAutoFit/>
            </a:bodyPr>
            <a:lstStyle/>
            <a:p>
              <a:r>
                <a:rPr lang="en-US" sz="1200" b="0"/>
                <a:t>k</a:t>
              </a:r>
              <a:r>
                <a:rPr lang="en-US" sz="1200" b="0" baseline="-25000"/>
                <a:t>3</a:t>
              </a:r>
              <a:endParaRPr lang="en-US" b="0" baseline="-25000"/>
            </a:p>
          </p:txBody>
        </p:sp>
        <p:sp>
          <p:nvSpPr>
            <p:cNvPr id="24686" name="TextBox 117"/>
            <p:cNvSpPr txBox="1">
              <a:spLocks noChangeArrowheads="1"/>
            </p:cNvSpPr>
            <p:nvPr/>
          </p:nvSpPr>
          <p:spPr bwMode="auto">
            <a:xfrm>
              <a:off x="4633798" y="1219200"/>
              <a:ext cx="319295" cy="276225"/>
            </a:xfrm>
            <a:prstGeom prst="rect">
              <a:avLst/>
            </a:prstGeom>
            <a:noFill/>
            <a:ln w="9525">
              <a:noFill/>
              <a:miter lim="800000"/>
              <a:headEnd/>
              <a:tailEnd/>
            </a:ln>
          </p:spPr>
          <p:txBody>
            <a:bodyPr wrap="none">
              <a:spAutoFit/>
            </a:bodyPr>
            <a:lstStyle/>
            <a:p>
              <a:r>
                <a:rPr lang="en-US" sz="1200" b="0"/>
                <a:t>k</a:t>
              </a:r>
              <a:r>
                <a:rPr lang="en-US" sz="1200" b="0" baseline="-25000"/>
                <a:t>4</a:t>
              </a:r>
              <a:endParaRPr lang="en-US" b="0" baseline="-25000"/>
            </a:p>
          </p:txBody>
        </p:sp>
        <p:sp>
          <p:nvSpPr>
            <p:cNvPr id="24687" name="TextBox 124"/>
            <p:cNvSpPr txBox="1">
              <a:spLocks noChangeArrowheads="1"/>
            </p:cNvSpPr>
            <p:nvPr/>
          </p:nvSpPr>
          <p:spPr bwMode="auto">
            <a:xfrm>
              <a:off x="5167160" y="1219200"/>
              <a:ext cx="319295" cy="276225"/>
            </a:xfrm>
            <a:prstGeom prst="rect">
              <a:avLst/>
            </a:prstGeom>
            <a:noFill/>
            <a:ln w="9525">
              <a:noFill/>
              <a:miter lim="800000"/>
              <a:headEnd/>
              <a:tailEnd/>
            </a:ln>
          </p:spPr>
          <p:txBody>
            <a:bodyPr wrap="none">
              <a:spAutoFit/>
            </a:bodyPr>
            <a:lstStyle/>
            <a:p>
              <a:r>
                <a:rPr lang="en-US" sz="1200" b="0"/>
                <a:t>k</a:t>
              </a:r>
              <a:r>
                <a:rPr lang="en-US" sz="1200" b="0" baseline="-25000"/>
                <a:t>5</a:t>
              </a:r>
              <a:endParaRPr lang="en-US" b="0" baseline="-25000"/>
            </a:p>
          </p:txBody>
        </p:sp>
        <p:sp>
          <p:nvSpPr>
            <p:cNvPr id="24688" name="TextBox 131"/>
            <p:cNvSpPr txBox="1">
              <a:spLocks noChangeArrowheads="1"/>
            </p:cNvSpPr>
            <p:nvPr/>
          </p:nvSpPr>
          <p:spPr bwMode="auto">
            <a:xfrm>
              <a:off x="5700521" y="1219200"/>
              <a:ext cx="319295" cy="276225"/>
            </a:xfrm>
            <a:prstGeom prst="rect">
              <a:avLst/>
            </a:prstGeom>
            <a:noFill/>
            <a:ln w="9525">
              <a:noFill/>
              <a:miter lim="800000"/>
              <a:headEnd/>
              <a:tailEnd/>
            </a:ln>
          </p:spPr>
          <p:txBody>
            <a:bodyPr wrap="none">
              <a:spAutoFit/>
            </a:bodyPr>
            <a:lstStyle/>
            <a:p>
              <a:r>
                <a:rPr lang="en-US" sz="1200" b="0"/>
                <a:t>k</a:t>
              </a:r>
              <a:r>
                <a:rPr lang="en-US" sz="1200" b="0" baseline="-25000"/>
                <a:t>6</a:t>
              </a:r>
              <a:endParaRPr lang="en-US" b="0" baseline="-25000"/>
            </a:p>
          </p:txBody>
        </p:sp>
        <p:sp>
          <p:nvSpPr>
            <p:cNvPr id="24689" name="Rectangle 58"/>
            <p:cNvSpPr>
              <a:spLocks noChangeArrowheads="1"/>
            </p:cNvSpPr>
            <p:nvPr/>
          </p:nvSpPr>
          <p:spPr bwMode="auto">
            <a:xfrm>
              <a:off x="3307652" y="1243331"/>
              <a:ext cx="228584" cy="227961"/>
            </a:xfrm>
            <a:prstGeom prst="rect">
              <a:avLst/>
            </a:prstGeom>
            <a:noFill/>
            <a:ln w="9525" algn="ctr">
              <a:solidFill>
                <a:schemeClr val="bg1"/>
              </a:solidFill>
              <a:round/>
              <a:headEnd/>
              <a:tailEnd/>
            </a:ln>
          </p:spPr>
          <p:txBody>
            <a:bodyPr/>
            <a:lstStyle/>
            <a:p>
              <a:endParaRPr lang="en-US"/>
            </a:p>
          </p:txBody>
        </p:sp>
        <p:sp>
          <p:nvSpPr>
            <p:cNvPr id="24690" name="TextBox 59"/>
            <p:cNvSpPr txBox="1">
              <a:spLocks noChangeArrowheads="1"/>
            </p:cNvSpPr>
            <p:nvPr/>
          </p:nvSpPr>
          <p:spPr bwMode="auto">
            <a:xfrm>
              <a:off x="3262297" y="1219200"/>
              <a:ext cx="319295" cy="276225"/>
            </a:xfrm>
            <a:prstGeom prst="rect">
              <a:avLst/>
            </a:prstGeom>
            <a:noFill/>
            <a:ln w="9525">
              <a:noFill/>
              <a:miter lim="800000"/>
              <a:headEnd/>
              <a:tailEnd/>
            </a:ln>
          </p:spPr>
          <p:txBody>
            <a:bodyPr wrap="none">
              <a:spAutoFit/>
            </a:bodyPr>
            <a:lstStyle/>
            <a:p>
              <a:r>
                <a:rPr lang="en-US" sz="1200" b="0" dirty="0">
                  <a:solidFill>
                    <a:schemeClr val="bg1"/>
                  </a:solidFill>
                </a:rPr>
                <a:t>v</a:t>
              </a:r>
              <a:r>
                <a:rPr lang="en-US" sz="1200" b="0" baseline="-25000" dirty="0">
                  <a:solidFill>
                    <a:schemeClr val="bg1"/>
                  </a:solidFill>
                </a:rPr>
                <a:t>1</a:t>
              </a:r>
              <a:endParaRPr lang="en-US" b="0" baseline="-25000" dirty="0">
                <a:solidFill>
                  <a:schemeClr val="bg1"/>
                </a:solidFill>
              </a:endParaRPr>
            </a:p>
          </p:txBody>
        </p:sp>
        <p:sp>
          <p:nvSpPr>
            <p:cNvPr id="24691" name="Rectangle 100"/>
            <p:cNvSpPr>
              <a:spLocks noChangeArrowheads="1"/>
            </p:cNvSpPr>
            <p:nvPr/>
          </p:nvSpPr>
          <p:spPr bwMode="auto">
            <a:xfrm>
              <a:off x="3841014" y="1243331"/>
              <a:ext cx="228584" cy="227961"/>
            </a:xfrm>
            <a:prstGeom prst="rect">
              <a:avLst/>
            </a:prstGeom>
            <a:noFill/>
            <a:ln w="9525" algn="ctr">
              <a:solidFill>
                <a:schemeClr val="bg1"/>
              </a:solidFill>
              <a:round/>
              <a:headEnd/>
              <a:tailEnd/>
            </a:ln>
          </p:spPr>
          <p:txBody>
            <a:bodyPr/>
            <a:lstStyle/>
            <a:p>
              <a:endParaRPr lang="en-US"/>
            </a:p>
          </p:txBody>
        </p:sp>
        <p:sp>
          <p:nvSpPr>
            <p:cNvPr id="24692" name="TextBox 101"/>
            <p:cNvSpPr txBox="1">
              <a:spLocks noChangeArrowheads="1"/>
            </p:cNvSpPr>
            <p:nvPr/>
          </p:nvSpPr>
          <p:spPr bwMode="auto">
            <a:xfrm>
              <a:off x="3795658" y="1219200"/>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2</a:t>
              </a:r>
              <a:endParaRPr lang="en-US" b="0" baseline="-25000">
                <a:solidFill>
                  <a:schemeClr val="bg1"/>
                </a:solidFill>
              </a:endParaRPr>
            </a:p>
          </p:txBody>
        </p:sp>
        <p:sp>
          <p:nvSpPr>
            <p:cNvPr id="24693" name="Rectangle 107"/>
            <p:cNvSpPr>
              <a:spLocks noChangeArrowheads="1"/>
            </p:cNvSpPr>
            <p:nvPr/>
          </p:nvSpPr>
          <p:spPr bwMode="auto">
            <a:xfrm>
              <a:off x="4374376" y="1243331"/>
              <a:ext cx="228584" cy="227961"/>
            </a:xfrm>
            <a:prstGeom prst="rect">
              <a:avLst/>
            </a:prstGeom>
            <a:noFill/>
            <a:ln w="9525" algn="ctr">
              <a:solidFill>
                <a:schemeClr val="bg1"/>
              </a:solidFill>
              <a:round/>
              <a:headEnd/>
              <a:tailEnd/>
            </a:ln>
          </p:spPr>
          <p:txBody>
            <a:bodyPr/>
            <a:lstStyle/>
            <a:p>
              <a:endParaRPr lang="en-US"/>
            </a:p>
          </p:txBody>
        </p:sp>
        <p:sp>
          <p:nvSpPr>
            <p:cNvPr id="24694" name="TextBox 108"/>
            <p:cNvSpPr txBox="1">
              <a:spLocks noChangeArrowheads="1"/>
            </p:cNvSpPr>
            <p:nvPr/>
          </p:nvSpPr>
          <p:spPr bwMode="auto">
            <a:xfrm>
              <a:off x="4329020" y="1219200"/>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3</a:t>
              </a:r>
              <a:endParaRPr lang="en-US" b="0" baseline="-25000">
                <a:solidFill>
                  <a:schemeClr val="bg1"/>
                </a:solidFill>
              </a:endParaRPr>
            </a:p>
          </p:txBody>
        </p:sp>
        <p:sp>
          <p:nvSpPr>
            <p:cNvPr id="24695" name="Rectangle 114"/>
            <p:cNvSpPr>
              <a:spLocks noChangeArrowheads="1"/>
            </p:cNvSpPr>
            <p:nvPr/>
          </p:nvSpPr>
          <p:spPr bwMode="auto">
            <a:xfrm>
              <a:off x="4907737" y="1243331"/>
              <a:ext cx="228584" cy="227961"/>
            </a:xfrm>
            <a:prstGeom prst="rect">
              <a:avLst/>
            </a:prstGeom>
            <a:noFill/>
            <a:ln w="9525" algn="ctr">
              <a:solidFill>
                <a:schemeClr val="bg1"/>
              </a:solidFill>
              <a:round/>
              <a:headEnd/>
              <a:tailEnd/>
            </a:ln>
          </p:spPr>
          <p:txBody>
            <a:bodyPr/>
            <a:lstStyle/>
            <a:p>
              <a:endParaRPr lang="en-US"/>
            </a:p>
          </p:txBody>
        </p:sp>
        <p:sp>
          <p:nvSpPr>
            <p:cNvPr id="24696" name="TextBox 115"/>
            <p:cNvSpPr txBox="1">
              <a:spLocks noChangeArrowheads="1"/>
            </p:cNvSpPr>
            <p:nvPr/>
          </p:nvSpPr>
          <p:spPr bwMode="auto">
            <a:xfrm>
              <a:off x="4862382" y="1219200"/>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4</a:t>
              </a:r>
              <a:endParaRPr lang="en-US" b="0" baseline="-25000">
                <a:solidFill>
                  <a:schemeClr val="bg1"/>
                </a:solidFill>
              </a:endParaRPr>
            </a:p>
          </p:txBody>
        </p:sp>
        <p:sp>
          <p:nvSpPr>
            <p:cNvPr id="24697" name="Rectangle 121"/>
            <p:cNvSpPr>
              <a:spLocks noChangeArrowheads="1"/>
            </p:cNvSpPr>
            <p:nvPr/>
          </p:nvSpPr>
          <p:spPr bwMode="auto">
            <a:xfrm>
              <a:off x="5441099" y="1243331"/>
              <a:ext cx="228584" cy="227961"/>
            </a:xfrm>
            <a:prstGeom prst="rect">
              <a:avLst/>
            </a:prstGeom>
            <a:noFill/>
            <a:ln w="9525" algn="ctr">
              <a:solidFill>
                <a:schemeClr val="bg1"/>
              </a:solidFill>
              <a:round/>
              <a:headEnd/>
              <a:tailEnd/>
            </a:ln>
          </p:spPr>
          <p:txBody>
            <a:bodyPr/>
            <a:lstStyle/>
            <a:p>
              <a:endParaRPr lang="en-US"/>
            </a:p>
          </p:txBody>
        </p:sp>
        <p:sp>
          <p:nvSpPr>
            <p:cNvPr id="24698" name="TextBox 122"/>
            <p:cNvSpPr txBox="1">
              <a:spLocks noChangeArrowheads="1"/>
            </p:cNvSpPr>
            <p:nvPr/>
          </p:nvSpPr>
          <p:spPr bwMode="auto">
            <a:xfrm>
              <a:off x="5395743" y="1219200"/>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5</a:t>
              </a:r>
              <a:endParaRPr lang="en-US" b="0" baseline="-25000">
                <a:solidFill>
                  <a:schemeClr val="bg1"/>
                </a:solidFill>
              </a:endParaRPr>
            </a:p>
          </p:txBody>
        </p:sp>
        <p:sp>
          <p:nvSpPr>
            <p:cNvPr id="24699" name="Rectangle 128"/>
            <p:cNvSpPr>
              <a:spLocks noChangeArrowheads="1"/>
            </p:cNvSpPr>
            <p:nvPr/>
          </p:nvSpPr>
          <p:spPr bwMode="auto">
            <a:xfrm>
              <a:off x="5974461" y="1243331"/>
              <a:ext cx="228584" cy="227961"/>
            </a:xfrm>
            <a:prstGeom prst="rect">
              <a:avLst/>
            </a:prstGeom>
            <a:noFill/>
            <a:ln w="9525" algn="ctr">
              <a:solidFill>
                <a:schemeClr val="bg1"/>
              </a:solidFill>
              <a:round/>
              <a:headEnd/>
              <a:tailEnd/>
            </a:ln>
          </p:spPr>
          <p:txBody>
            <a:bodyPr/>
            <a:lstStyle/>
            <a:p>
              <a:endParaRPr lang="en-US"/>
            </a:p>
          </p:txBody>
        </p:sp>
        <p:sp>
          <p:nvSpPr>
            <p:cNvPr id="24700" name="TextBox 129"/>
            <p:cNvSpPr txBox="1">
              <a:spLocks noChangeArrowheads="1"/>
            </p:cNvSpPr>
            <p:nvPr/>
          </p:nvSpPr>
          <p:spPr bwMode="auto">
            <a:xfrm>
              <a:off x="5929105" y="1219200"/>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6</a:t>
              </a:r>
              <a:endParaRPr lang="en-US" b="0" baseline="-25000">
                <a:solidFill>
                  <a:schemeClr val="bg1"/>
                </a:solidFill>
              </a:endParaRPr>
            </a:p>
          </p:txBody>
        </p:sp>
      </p:grpSp>
      <p:grpSp>
        <p:nvGrpSpPr>
          <p:cNvPr id="115" name="Group 114"/>
          <p:cNvGrpSpPr/>
          <p:nvPr/>
        </p:nvGrpSpPr>
        <p:grpSpPr>
          <a:xfrm>
            <a:off x="2286000" y="3200400"/>
            <a:ext cx="996950" cy="276225"/>
            <a:chOff x="2286000" y="3200400"/>
            <a:chExt cx="996950" cy="276225"/>
          </a:xfrm>
        </p:grpSpPr>
        <p:sp>
          <p:nvSpPr>
            <p:cNvPr id="24669" name="Rectangle 144"/>
            <p:cNvSpPr>
              <a:spLocks noChangeArrowheads="1"/>
            </p:cNvSpPr>
            <p:nvPr/>
          </p:nvSpPr>
          <p:spPr bwMode="auto">
            <a:xfrm>
              <a:off x="2794665" y="3224531"/>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24670" name="TextBox 145"/>
            <p:cNvSpPr txBox="1">
              <a:spLocks noChangeArrowheads="1"/>
            </p:cNvSpPr>
            <p:nvPr/>
          </p:nvSpPr>
          <p:spPr bwMode="auto">
            <a:xfrm>
              <a:off x="2784475" y="3200400"/>
              <a:ext cx="269761" cy="276225"/>
            </a:xfrm>
            <a:prstGeom prst="rect">
              <a:avLst/>
            </a:prstGeom>
            <a:noFill/>
            <a:ln w="9525">
              <a:noFill/>
              <a:miter lim="800000"/>
              <a:headEnd/>
              <a:tailEnd/>
            </a:ln>
          </p:spPr>
          <p:txBody>
            <a:bodyPr wrap="none">
              <a:spAutoFit/>
            </a:bodyPr>
            <a:lstStyle/>
            <a:p>
              <a:pPr algn="ctr"/>
              <a:r>
                <a:rPr lang="en-US" sz="1200" b="0" dirty="0"/>
                <a:t>b</a:t>
              </a:r>
              <a:endParaRPr lang="en-US" b="0" baseline="-25000" dirty="0"/>
            </a:p>
          </p:txBody>
        </p:sp>
        <p:sp>
          <p:nvSpPr>
            <p:cNvPr id="24671" name="Rectangle 137"/>
            <p:cNvSpPr>
              <a:spLocks noChangeArrowheads="1"/>
            </p:cNvSpPr>
            <p:nvPr/>
          </p:nvSpPr>
          <p:spPr bwMode="auto">
            <a:xfrm>
              <a:off x="2296190" y="3224531"/>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24672" name="TextBox 138"/>
            <p:cNvSpPr txBox="1">
              <a:spLocks noChangeArrowheads="1"/>
            </p:cNvSpPr>
            <p:nvPr/>
          </p:nvSpPr>
          <p:spPr bwMode="auto">
            <a:xfrm>
              <a:off x="2286000" y="3200400"/>
              <a:ext cx="269761" cy="276225"/>
            </a:xfrm>
            <a:prstGeom prst="rect">
              <a:avLst/>
            </a:prstGeom>
            <a:noFill/>
            <a:ln w="9525">
              <a:noFill/>
              <a:miter lim="800000"/>
              <a:headEnd/>
              <a:tailEnd/>
            </a:ln>
          </p:spPr>
          <p:txBody>
            <a:bodyPr wrap="none">
              <a:spAutoFit/>
            </a:bodyPr>
            <a:lstStyle/>
            <a:p>
              <a:pPr algn="ctr"/>
              <a:r>
                <a:rPr lang="en-US" sz="1200" b="0" dirty="0"/>
                <a:t>a</a:t>
              </a:r>
              <a:endParaRPr lang="en-US" b="0" baseline="-25000" dirty="0"/>
            </a:p>
          </p:txBody>
        </p:sp>
        <p:sp>
          <p:nvSpPr>
            <p:cNvPr id="24673" name="Rectangle 135"/>
            <p:cNvSpPr>
              <a:spLocks noChangeArrowheads="1"/>
            </p:cNvSpPr>
            <p:nvPr/>
          </p:nvSpPr>
          <p:spPr bwMode="auto">
            <a:xfrm>
              <a:off x="2524904" y="3224531"/>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74" name="TextBox 136"/>
            <p:cNvSpPr txBox="1">
              <a:spLocks noChangeArrowheads="1"/>
            </p:cNvSpPr>
            <p:nvPr/>
          </p:nvSpPr>
          <p:spPr bwMode="auto">
            <a:xfrm>
              <a:off x="2514714" y="3200400"/>
              <a:ext cx="269761" cy="276225"/>
            </a:xfrm>
            <a:prstGeom prst="rect">
              <a:avLst/>
            </a:prstGeom>
            <a:noFill/>
            <a:ln w="9525">
              <a:noFill/>
              <a:miter lim="800000"/>
              <a:headEnd/>
              <a:tailEnd/>
            </a:ln>
          </p:spPr>
          <p:txBody>
            <a:bodyPr wrap="none">
              <a:spAutoFit/>
            </a:bodyPr>
            <a:lstStyle/>
            <a:p>
              <a:r>
                <a:rPr lang="en-US" sz="1200" b="0" dirty="0">
                  <a:solidFill>
                    <a:schemeClr val="bg1"/>
                  </a:solidFill>
                </a:rPr>
                <a:t>1</a:t>
              </a:r>
              <a:endParaRPr lang="en-US" b="0" baseline="-25000" dirty="0">
                <a:solidFill>
                  <a:schemeClr val="bg1"/>
                </a:solidFill>
              </a:endParaRPr>
            </a:p>
          </p:txBody>
        </p:sp>
        <p:sp>
          <p:nvSpPr>
            <p:cNvPr id="24675" name="Rectangle 142"/>
            <p:cNvSpPr>
              <a:spLocks noChangeArrowheads="1"/>
            </p:cNvSpPr>
            <p:nvPr/>
          </p:nvSpPr>
          <p:spPr bwMode="auto">
            <a:xfrm>
              <a:off x="3023379" y="3224531"/>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76" name="TextBox 143"/>
            <p:cNvSpPr txBox="1">
              <a:spLocks noChangeArrowheads="1"/>
            </p:cNvSpPr>
            <p:nvPr/>
          </p:nvSpPr>
          <p:spPr bwMode="auto">
            <a:xfrm>
              <a:off x="3013189" y="3200400"/>
              <a:ext cx="269761"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grpSp>
      <p:grpSp>
        <p:nvGrpSpPr>
          <p:cNvPr id="116" name="Group 115"/>
          <p:cNvGrpSpPr/>
          <p:nvPr/>
        </p:nvGrpSpPr>
        <p:grpSpPr>
          <a:xfrm>
            <a:off x="3581400" y="3200400"/>
            <a:ext cx="996950" cy="276225"/>
            <a:chOff x="3581400" y="3200400"/>
            <a:chExt cx="996950" cy="276225"/>
          </a:xfrm>
        </p:grpSpPr>
        <p:sp>
          <p:nvSpPr>
            <p:cNvPr id="24661" name="Rectangle 151"/>
            <p:cNvSpPr>
              <a:spLocks noChangeArrowheads="1"/>
            </p:cNvSpPr>
            <p:nvPr/>
          </p:nvSpPr>
          <p:spPr bwMode="auto">
            <a:xfrm>
              <a:off x="3591590" y="3224531"/>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24662" name="Rectangle 158"/>
            <p:cNvSpPr>
              <a:spLocks noChangeArrowheads="1"/>
            </p:cNvSpPr>
            <p:nvPr/>
          </p:nvSpPr>
          <p:spPr bwMode="auto">
            <a:xfrm>
              <a:off x="4090065" y="3224531"/>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24663" name="TextBox 152"/>
            <p:cNvSpPr txBox="1">
              <a:spLocks noChangeArrowheads="1"/>
            </p:cNvSpPr>
            <p:nvPr/>
          </p:nvSpPr>
          <p:spPr bwMode="auto">
            <a:xfrm>
              <a:off x="3581400" y="3200400"/>
              <a:ext cx="26976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4664" name="TextBox 159"/>
            <p:cNvSpPr txBox="1">
              <a:spLocks noChangeArrowheads="1"/>
            </p:cNvSpPr>
            <p:nvPr/>
          </p:nvSpPr>
          <p:spPr bwMode="auto">
            <a:xfrm>
              <a:off x="4079875" y="3200400"/>
              <a:ext cx="26976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4665" name="Rectangle 149"/>
            <p:cNvSpPr>
              <a:spLocks noChangeArrowheads="1"/>
            </p:cNvSpPr>
            <p:nvPr/>
          </p:nvSpPr>
          <p:spPr bwMode="auto">
            <a:xfrm>
              <a:off x="3820304" y="3224531"/>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66" name="TextBox 150"/>
            <p:cNvSpPr txBox="1">
              <a:spLocks noChangeArrowheads="1"/>
            </p:cNvSpPr>
            <p:nvPr/>
          </p:nvSpPr>
          <p:spPr bwMode="auto">
            <a:xfrm>
              <a:off x="3810114" y="3200400"/>
              <a:ext cx="269761" cy="276225"/>
            </a:xfrm>
            <a:prstGeom prst="rect">
              <a:avLst/>
            </a:prstGeom>
            <a:noFill/>
            <a:ln w="9525">
              <a:noFill/>
              <a:miter lim="800000"/>
              <a:headEnd/>
              <a:tailEnd/>
            </a:ln>
          </p:spPr>
          <p:txBody>
            <a:bodyPr wrap="none">
              <a:spAutoFit/>
            </a:bodyPr>
            <a:lstStyle/>
            <a:p>
              <a:r>
                <a:rPr lang="en-US" sz="1200" b="0">
                  <a:solidFill>
                    <a:schemeClr val="bg1"/>
                  </a:solidFill>
                </a:rPr>
                <a:t>3</a:t>
              </a:r>
              <a:endParaRPr lang="en-US" b="0" baseline="-25000">
                <a:solidFill>
                  <a:schemeClr val="bg1"/>
                </a:solidFill>
              </a:endParaRPr>
            </a:p>
          </p:txBody>
        </p:sp>
        <p:sp>
          <p:nvSpPr>
            <p:cNvPr id="24667" name="Rectangle 156"/>
            <p:cNvSpPr>
              <a:spLocks noChangeArrowheads="1"/>
            </p:cNvSpPr>
            <p:nvPr/>
          </p:nvSpPr>
          <p:spPr bwMode="auto">
            <a:xfrm>
              <a:off x="4318779" y="3224531"/>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68" name="TextBox 157"/>
            <p:cNvSpPr txBox="1">
              <a:spLocks noChangeArrowheads="1"/>
            </p:cNvSpPr>
            <p:nvPr/>
          </p:nvSpPr>
          <p:spPr bwMode="auto">
            <a:xfrm>
              <a:off x="4308589" y="3200400"/>
              <a:ext cx="269761" cy="276225"/>
            </a:xfrm>
            <a:prstGeom prst="rect">
              <a:avLst/>
            </a:prstGeom>
            <a:noFill/>
            <a:ln w="9525">
              <a:noFill/>
              <a:miter lim="800000"/>
              <a:headEnd/>
              <a:tailEnd/>
            </a:ln>
          </p:spPr>
          <p:txBody>
            <a:bodyPr wrap="none">
              <a:spAutoFit/>
            </a:bodyPr>
            <a:lstStyle/>
            <a:p>
              <a:r>
                <a:rPr lang="en-US" sz="1200" b="0">
                  <a:solidFill>
                    <a:schemeClr val="bg1"/>
                  </a:solidFill>
                </a:rPr>
                <a:t>6</a:t>
              </a:r>
              <a:endParaRPr lang="en-US" b="0" baseline="-25000">
                <a:solidFill>
                  <a:schemeClr val="bg1"/>
                </a:solidFill>
              </a:endParaRPr>
            </a:p>
          </p:txBody>
        </p:sp>
      </p:grpSp>
      <p:grpSp>
        <p:nvGrpSpPr>
          <p:cNvPr id="117" name="Group 116"/>
          <p:cNvGrpSpPr/>
          <p:nvPr/>
        </p:nvGrpSpPr>
        <p:grpSpPr>
          <a:xfrm>
            <a:off x="4876800" y="3200400"/>
            <a:ext cx="990600" cy="276225"/>
            <a:chOff x="4876800" y="3200400"/>
            <a:chExt cx="990600" cy="276225"/>
          </a:xfrm>
        </p:grpSpPr>
        <p:sp>
          <p:nvSpPr>
            <p:cNvPr id="24653" name="Rectangle 165"/>
            <p:cNvSpPr>
              <a:spLocks noChangeArrowheads="1"/>
            </p:cNvSpPr>
            <p:nvPr/>
          </p:nvSpPr>
          <p:spPr bwMode="auto">
            <a:xfrm>
              <a:off x="4886985" y="3224531"/>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4654" name="Rectangle 172"/>
            <p:cNvSpPr>
              <a:spLocks noChangeArrowheads="1"/>
            </p:cNvSpPr>
            <p:nvPr/>
          </p:nvSpPr>
          <p:spPr bwMode="auto">
            <a:xfrm>
              <a:off x="5379359" y="3224531"/>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4655" name="TextBox 166"/>
            <p:cNvSpPr txBox="1">
              <a:spLocks noChangeArrowheads="1"/>
            </p:cNvSpPr>
            <p:nvPr/>
          </p:nvSpPr>
          <p:spPr bwMode="auto">
            <a:xfrm>
              <a:off x="4876800" y="3200400"/>
              <a:ext cx="269626" cy="276225"/>
            </a:xfrm>
            <a:prstGeom prst="rect">
              <a:avLst/>
            </a:prstGeom>
            <a:noFill/>
            <a:ln w="9525">
              <a:noFill/>
              <a:miter lim="800000"/>
              <a:headEnd/>
              <a:tailEnd/>
            </a:ln>
          </p:spPr>
          <p:txBody>
            <a:bodyPr wrap="none">
              <a:spAutoFit/>
            </a:bodyPr>
            <a:lstStyle/>
            <a:p>
              <a:pPr algn="ctr"/>
              <a:r>
                <a:rPr lang="en-US" sz="1200" b="0"/>
                <a:t>a</a:t>
              </a:r>
              <a:endParaRPr lang="en-US" b="0" baseline="-25000"/>
            </a:p>
          </p:txBody>
        </p:sp>
        <p:sp>
          <p:nvSpPr>
            <p:cNvPr id="24656" name="TextBox 173"/>
            <p:cNvSpPr txBox="1">
              <a:spLocks noChangeArrowheads="1"/>
            </p:cNvSpPr>
            <p:nvPr/>
          </p:nvSpPr>
          <p:spPr bwMode="auto">
            <a:xfrm>
              <a:off x="5369174" y="3200400"/>
              <a:ext cx="26161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4657" name="Rectangle 163"/>
            <p:cNvSpPr>
              <a:spLocks noChangeArrowheads="1"/>
            </p:cNvSpPr>
            <p:nvPr/>
          </p:nvSpPr>
          <p:spPr bwMode="auto">
            <a:xfrm>
              <a:off x="5115585" y="3224531"/>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58" name="TextBox 164"/>
            <p:cNvSpPr txBox="1">
              <a:spLocks noChangeArrowheads="1"/>
            </p:cNvSpPr>
            <p:nvPr/>
          </p:nvSpPr>
          <p:spPr bwMode="auto">
            <a:xfrm>
              <a:off x="5105400" y="3200400"/>
              <a:ext cx="269626" cy="276225"/>
            </a:xfrm>
            <a:prstGeom prst="rect">
              <a:avLst/>
            </a:prstGeom>
            <a:noFill/>
            <a:ln w="9525">
              <a:noFill/>
              <a:miter lim="800000"/>
              <a:headEnd/>
              <a:tailEnd/>
            </a:ln>
          </p:spPr>
          <p:txBody>
            <a:bodyPr wrap="none">
              <a:spAutoFit/>
            </a:bodyPr>
            <a:lstStyle/>
            <a:p>
              <a:r>
                <a:rPr lang="en-US" sz="1200" b="0">
                  <a:solidFill>
                    <a:schemeClr val="bg1"/>
                  </a:solidFill>
                </a:rPr>
                <a:t>5</a:t>
              </a:r>
              <a:endParaRPr lang="en-US" b="0" baseline="-25000">
                <a:solidFill>
                  <a:schemeClr val="bg1"/>
                </a:solidFill>
              </a:endParaRPr>
            </a:p>
          </p:txBody>
        </p:sp>
        <p:sp>
          <p:nvSpPr>
            <p:cNvPr id="24659" name="Rectangle 170"/>
            <p:cNvSpPr>
              <a:spLocks noChangeArrowheads="1"/>
            </p:cNvSpPr>
            <p:nvPr/>
          </p:nvSpPr>
          <p:spPr bwMode="auto">
            <a:xfrm>
              <a:off x="5607959" y="3224531"/>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60" name="TextBox 171"/>
            <p:cNvSpPr txBox="1">
              <a:spLocks noChangeArrowheads="1"/>
            </p:cNvSpPr>
            <p:nvPr/>
          </p:nvSpPr>
          <p:spPr bwMode="auto">
            <a:xfrm>
              <a:off x="5597774" y="3200400"/>
              <a:ext cx="269626"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grpSp>
      <p:grpSp>
        <p:nvGrpSpPr>
          <p:cNvPr id="118" name="Group 117"/>
          <p:cNvGrpSpPr/>
          <p:nvPr/>
        </p:nvGrpSpPr>
        <p:grpSpPr>
          <a:xfrm>
            <a:off x="6248400" y="3200400"/>
            <a:ext cx="990600" cy="276225"/>
            <a:chOff x="6248400" y="3200400"/>
            <a:chExt cx="990600" cy="276225"/>
          </a:xfrm>
        </p:grpSpPr>
        <p:sp>
          <p:nvSpPr>
            <p:cNvPr id="24645" name="Rectangle 179"/>
            <p:cNvSpPr>
              <a:spLocks noChangeArrowheads="1"/>
            </p:cNvSpPr>
            <p:nvPr/>
          </p:nvSpPr>
          <p:spPr bwMode="auto">
            <a:xfrm>
              <a:off x="6258585" y="3224531"/>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4646" name="Rectangle 186"/>
            <p:cNvSpPr>
              <a:spLocks noChangeArrowheads="1"/>
            </p:cNvSpPr>
            <p:nvPr/>
          </p:nvSpPr>
          <p:spPr bwMode="auto">
            <a:xfrm>
              <a:off x="6750959" y="3224531"/>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4647" name="TextBox 180"/>
            <p:cNvSpPr txBox="1">
              <a:spLocks noChangeArrowheads="1"/>
            </p:cNvSpPr>
            <p:nvPr/>
          </p:nvSpPr>
          <p:spPr bwMode="auto">
            <a:xfrm>
              <a:off x="6248400" y="3200400"/>
              <a:ext cx="269626" cy="276225"/>
            </a:xfrm>
            <a:prstGeom prst="rect">
              <a:avLst/>
            </a:prstGeom>
            <a:noFill/>
            <a:ln w="9525">
              <a:noFill/>
              <a:miter lim="800000"/>
              <a:headEnd/>
              <a:tailEnd/>
            </a:ln>
          </p:spPr>
          <p:txBody>
            <a:bodyPr wrap="none">
              <a:spAutoFit/>
            </a:bodyPr>
            <a:lstStyle/>
            <a:p>
              <a:pPr algn="ctr"/>
              <a:r>
                <a:rPr lang="en-US" sz="1200" b="0"/>
                <a:t>b</a:t>
              </a:r>
              <a:endParaRPr lang="en-US" b="0" baseline="-25000"/>
            </a:p>
          </p:txBody>
        </p:sp>
        <p:sp>
          <p:nvSpPr>
            <p:cNvPr id="24648" name="TextBox 187"/>
            <p:cNvSpPr txBox="1">
              <a:spLocks noChangeArrowheads="1"/>
            </p:cNvSpPr>
            <p:nvPr/>
          </p:nvSpPr>
          <p:spPr bwMode="auto">
            <a:xfrm>
              <a:off x="6740774" y="3200400"/>
              <a:ext cx="26161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4649" name="Rectangle 177"/>
            <p:cNvSpPr>
              <a:spLocks noChangeArrowheads="1"/>
            </p:cNvSpPr>
            <p:nvPr/>
          </p:nvSpPr>
          <p:spPr bwMode="auto">
            <a:xfrm>
              <a:off x="6487185" y="3224531"/>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50" name="TextBox 178"/>
            <p:cNvSpPr txBox="1">
              <a:spLocks noChangeArrowheads="1"/>
            </p:cNvSpPr>
            <p:nvPr/>
          </p:nvSpPr>
          <p:spPr bwMode="auto">
            <a:xfrm>
              <a:off x="6477000" y="3200400"/>
              <a:ext cx="269626" cy="276225"/>
            </a:xfrm>
            <a:prstGeom prst="rect">
              <a:avLst/>
            </a:prstGeom>
            <a:noFill/>
            <a:ln w="9525">
              <a:noFill/>
              <a:miter lim="800000"/>
              <a:headEnd/>
              <a:tailEnd/>
            </a:ln>
          </p:spPr>
          <p:txBody>
            <a:bodyPr wrap="none">
              <a:spAutoFit/>
            </a:bodyPr>
            <a:lstStyle/>
            <a:p>
              <a:r>
                <a:rPr lang="en-US" sz="1200" b="0">
                  <a:solidFill>
                    <a:schemeClr val="bg1"/>
                  </a:solidFill>
                </a:rPr>
                <a:t>7</a:t>
              </a:r>
              <a:endParaRPr lang="en-US" b="0" baseline="-25000">
                <a:solidFill>
                  <a:schemeClr val="bg1"/>
                </a:solidFill>
              </a:endParaRPr>
            </a:p>
          </p:txBody>
        </p:sp>
        <p:sp>
          <p:nvSpPr>
            <p:cNvPr id="24651" name="Rectangle 184"/>
            <p:cNvSpPr>
              <a:spLocks noChangeArrowheads="1"/>
            </p:cNvSpPr>
            <p:nvPr/>
          </p:nvSpPr>
          <p:spPr bwMode="auto">
            <a:xfrm>
              <a:off x="6979559" y="3224531"/>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52" name="TextBox 185"/>
            <p:cNvSpPr txBox="1">
              <a:spLocks noChangeArrowheads="1"/>
            </p:cNvSpPr>
            <p:nvPr/>
          </p:nvSpPr>
          <p:spPr bwMode="auto">
            <a:xfrm>
              <a:off x="6969374" y="3200400"/>
              <a:ext cx="269626" cy="276225"/>
            </a:xfrm>
            <a:prstGeom prst="rect">
              <a:avLst/>
            </a:prstGeom>
            <a:noFill/>
            <a:ln w="9525">
              <a:noFill/>
              <a:miter lim="800000"/>
              <a:headEnd/>
              <a:tailEnd/>
            </a:ln>
          </p:spPr>
          <p:txBody>
            <a:bodyPr wrap="none">
              <a:spAutoFit/>
            </a:bodyPr>
            <a:lstStyle/>
            <a:p>
              <a:r>
                <a:rPr lang="en-US" sz="1200" b="0" dirty="0">
                  <a:solidFill>
                    <a:schemeClr val="bg1"/>
                  </a:solidFill>
                </a:rPr>
                <a:t>8</a:t>
              </a:r>
              <a:endParaRPr lang="en-US" b="0" baseline="-25000" dirty="0">
                <a:solidFill>
                  <a:schemeClr val="bg1"/>
                </a:solidFill>
              </a:endParaRPr>
            </a:p>
          </p:txBody>
        </p:sp>
      </p:grpSp>
      <p:grpSp>
        <p:nvGrpSpPr>
          <p:cNvPr id="121" name="Group 120"/>
          <p:cNvGrpSpPr/>
          <p:nvPr/>
        </p:nvGrpSpPr>
        <p:grpSpPr>
          <a:xfrm>
            <a:off x="3200400" y="3838575"/>
            <a:ext cx="803275" cy="276225"/>
            <a:chOff x="3200400" y="3838575"/>
            <a:chExt cx="803275" cy="276225"/>
          </a:xfrm>
        </p:grpSpPr>
        <p:sp>
          <p:nvSpPr>
            <p:cNvPr id="24639" name="Rectangle 193"/>
            <p:cNvSpPr>
              <a:spLocks noChangeArrowheads="1"/>
            </p:cNvSpPr>
            <p:nvPr/>
          </p:nvSpPr>
          <p:spPr bwMode="auto">
            <a:xfrm>
              <a:off x="3210588" y="3862706"/>
              <a:ext cx="228671" cy="227961"/>
            </a:xfrm>
            <a:prstGeom prst="rect">
              <a:avLst/>
            </a:prstGeom>
            <a:solidFill>
              <a:schemeClr val="bg1"/>
            </a:solidFill>
            <a:ln w="9525" algn="ctr">
              <a:solidFill>
                <a:schemeClr val="bg1"/>
              </a:solidFill>
              <a:round/>
              <a:headEnd/>
              <a:tailEnd/>
            </a:ln>
          </p:spPr>
          <p:txBody>
            <a:bodyPr/>
            <a:lstStyle/>
            <a:p>
              <a:endParaRPr lang="en-US"/>
            </a:p>
          </p:txBody>
        </p:sp>
        <p:sp>
          <p:nvSpPr>
            <p:cNvPr id="24640" name="TextBox 194"/>
            <p:cNvSpPr txBox="1">
              <a:spLocks noChangeArrowheads="1"/>
            </p:cNvSpPr>
            <p:nvPr/>
          </p:nvSpPr>
          <p:spPr bwMode="auto">
            <a:xfrm>
              <a:off x="3200400" y="3838575"/>
              <a:ext cx="269710" cy="276225"/>
            </a:xfrm>
            <a:prstGeom prst="rect">
              <a:avLst/>
            </a:prstGeom>
            <a:noFill/>
            <a:ln w="9525">
              <a:noFill/>
              <a:miter lim="800000"/>
              <a:headEnd/>
              <a:tailEnd/>
            </a:ln>
          </p:spPr>
          <p:txBody>
            <a:bodyPr wrap="none">
              <a:spAutoFit/>
            </a:bodyPr>
            <a:lstStyle/>
            <a:p>
              <a:pPr algn="ctr"/>
              <a:r>
                <a:rPr lang="en-US" sz="1200" b="0"/>
                <a:t>a</a:t>
              </a:r>
              <a:endParaRPr lang="en-US" b="0" baseline="-25000"/>
            </a:p>
          </p:txBody>
        </p:sp>
        <p:sp>
          <p:nvSpPr>
            <p:cNvPr id="24641" name="Rectangle 191"/>
            <p:cNvSpPr>
              <a:spLocks noChangeArrowheads="1"/>
            </p:cNvSpPr>
            <p:nvPr/>
          </p:nvSpPr>
          <p:spPr bwMode="auto">
            <a:xfrm>
              <a:off x="3515483" y="3862706"/>
              <a:ext cx="228671"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42" name="TextBox 192"/>
            <p:cNvSpPr txBox="1">
              <a:spLocks noChangeArrowheads="1"/>
            </p:cNvSpPr>
            <p:nvPr/>
          </p:nvSpPr>
          <p:spPr bwMode="auto">
            <a:xfrm>
              <a:off x="3505295" y="3838575"/>
              <a:ext cx="269710" cy="276225"/>
            </a:xfrm>
            <a:prstGeom prst="rect">
              <a:avLst/>
            </a:prstGeom>
            <a:noFill/>
            <a:ln w="9525">
              <a:noFill/>
              <a:miter lim="800000"/>
              <a:headEnd/>
              <a:tailEnd/>
            </a:ln>
          </p:spPr>
          <p:txBody>
            <a:bodyPr wrap="none">
              <a:spAutoFit/>
            </a:bodyPr>
            <a:lstStyle/>
            <a:p>
              <a:r>
                <a:rPr lang="en-US" sz="1200" b="0">
                  <a:solidFill>
                    <a:schemeClr val="bg1"/>
                  </a:solidFill>
                </a:rPr>
                <a:t>1</a:t>
              </a:r>
              <a:endParaRPr lang="en-US" b="0" baseline="-25000">
                <a:solidFill>
                  <a:schemeClr val="bg1"/>
                </a:solidFill>
              </a:endParaRPr>
            </a:p>
          </p:txBody>
        </p:sp>
        <p:sp>
          <p:nvSpPr>
            <p:cNvPr id="24643" name="Rectangle 196"/>
            <p:cNvSpPr>
              <a:spLocks noChangeArrowheads="1"/>
            </p:cNvSpPr>
            <p:nvPr/>
          </p:nvSpPr>
          <p:spPr bwMode="auto">
            <a:xfrm>
              <a:off x="3744154" y="3862706"/>
              <a:ext cx="228671"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44" name="TextBox 197"/>
            <p:cNvSpPr txBox="1">
              <a:spLocks noChangeArrowheads="1"/>
            </p:cNvSpPr>
            <p:nvPr/>
          </p:nvSpPr>
          <p:spPr bwMode="auto">
            <a:xfrm>
              <a:off x="3733965" y="3838575"/>
              <a:ext cx="269710" cy="276225"/>
            </a:xfrm>
            <a:prstGeom prst="rect">
              <a:avLst/>
            </a:prstGeom>
            <a:noFill/>
            <a:ln w="9525">
              <a:noFill/>
              <a:miter lim="800000"/>
              <a:headEnd/>
              <a:tailEnd/>
            </a:ln>
          </p:spPr>
          <p:txBody>
            <a:bodyPr wrap="none">
              <a:spAutoFit/>
            </a:bodyPr>
            <a:lstStyle/>
            <a:p>
              <a:r>
                <a:rPr lang="en-US" sz="1200" b="0">
                  <a:solidFill>
                    <a:schemeClr val="bg1"/>
                  </a:solidFill>
                </a:rPr>
                <a:t>5</a:t>
              </a:r>
              <a:endParaRPr lang="en-US" b="0" baseline="-25000">
                <a:solidFill>
                  <a:schemeClr val="bg1"/>
                </a:solidFill>
              </a:endParaRPr>
            </a:p>
          </p:txBody>
        </p:sp>
      </p:grpSp>
      <p:grpSp>
        <p:nvGrpSpPr>
          <p:cNvPr id="120" name="Group 119"/>
          <p:cNvGrpSpPr/>
          <p:nvPr/>
        </p:nvGrpSpPr>
        <p:grpSpPr>
          <a:xfrm>
            <a:off x="4572000" y="3838575"/>
            <a:ext cx="803275" cy="276225"/>
            <a:chOff x="4572000" y="3838575"/>
            <a:chExt cx="803275" cy="276225"/>
          </a:xfrm>
        </p:grpSpPr>
        <p:sp>
          <p:nvSpPr>
            <p:cNvPr id="24633" name="Rectangle 199"/>
            <p:cNvSpPr>
              <a:spLocks noChangeArrowheads="1"/>
            </p:cNvSpPr>
            <p:nvPr/>
          </p:nvSpPr>
          <p:spPr bwMode="auto">
            <a:xfrm>
              <a:off x="4582188" y="3862706"/>
              <a:ext cx="228671" cy="227961"/>
            </a:xfrm>
            <a:prstGeom prst="rect">
              <a:avLst/>
            </a:prstGeom>
            <a:solidFill>
              <a:schemeClr val="bg1"/>
            </a:solidFill>
            <a:ln w="9525" algn="ctr">
              <a:solidFill>
                <a:schemeClr val="bg1"/>
              </a:solidFill>
              <a:round/>
              <a:headEnd/>
              <a:tailEnd/>
            </a:ln>
          </p:spPr>
          <p:txBody>
            <a:bodyPr/>
            <a:lstStyle/>
            <a:p>
              <a:endParaRPr lang="en-US"/>
            </a:p>
          </p:txBody>
        </p:sp>
        <p:sp>
          <p:nvSpPr>
            <p:cNvPr id="24634" name="TextBox 200"/>
            <p:cNvSpPr txBox="1">
              <a:spLocks noChangeArrowheads="1"/>
            </p:cNvSpPr>
            <p:nvPr/>
          </p:nvSpPr>
          <p:spPr bwMode="auto">
            <a:xfrm>
              <a:off x="4572000" y="3838575"/>
              <a:ext cx="269710" cy="276225"/>
            </a:xfrm>
            <a:prstGeom prst="rect">
              <a:avLst/>
            </a:prstGeom>
            <a:noFill/>
            <a:ln w="9525">
              <a:noFill/>
              <a:miter lim="800000"/>
              <a:headEnd/>
              <a:tailEnd/>
            </a:ln>
          </p:spPr>
          <p:txBody>
            <a:bodyPr wrap="none">
              <a:spAutoFit/>
            </a:bodyPr>
            <a:lstStyle/>
            <a:p>
              <a:pPr algn="ctr"/>
              <a:r>
                <a:rPr lang="en-US" sz="1200" b="0"/>
                <a:t>b</a:t>
              </a:r>
              <a:endParaRPr lang="en-US" b="0" baseline="-25000"/>
            </a:p>
          </p:txBody>
        </p:sp>
        <p:sp>
          <p:nvSpPr>
            <p:cNvPr id="24635" name="Rectangle 202"/>
            <p:cNvSpPr>
              <a:spLocks noChangeArrowheads="1"/>
            </p:cNvSpPr>
            <p:nvPr/>
          </p:nvSpPr>
          <p:spPr bwMode="auto">
            <a:xfrm>
              <a:off x="4887083" y="3862706"/>
              <a:ext cx="228671"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36" name="TextBox 203"/>
            <p:cNvSpPr txBox="1">
              <a:spLocks noChangeArrowheads="1"/>
            </p:cNvSpPr>
            <p:nvPr/>
          </p:nvSpPr>
          <p:spPr bwMode="auto">
            <a:xfrm>
              <a:off x="4876895" y="3838575"/>
              <a:ext cx="269710"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sp>
          <p:nvSpPr>
            <p:cNvPr id="24637" name="Rectangle 205"/>
            <p:cNvSpPr>
              <a:spLocks noChangeArrowheads="1"/>
            </p:cNvSpPr>
            <p:nvPr/>
          </p:nvSpPr>
          <p:spPr bwMode="auto">
            <a:xfrm>
              <a:off x="5115754" y="3862706"/>
              <a:ext cx="228671"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38" name="TextBox 206"/>
            <p:cNvSpPr txBox="1">
              <a:spLocks noChangeArrowheads="1"/>
            </p:cNvSpPr>
            <p:nvPr/>
          </p:nvSpPr>
          <p:spPr bwMode="auto">
            <a:xfrm>
              <a:off x="5105565" y="3838575"/>
              <a:ext cx="269710" cy="276225"/>
            </a:xfrm>
            <a:prstGeom prst="rect">
              <a:avLst/>
            </a:prstGeom>
            <a:noFill/>
            <a:ln w="9525">
              <a:noFill/>
              <a:miter lim="800000"/>
              <a:headEnd/>
              <a:tailEnd/>
            </a:ln>
          </p:spPr>
          <p:txBody>
            <a:bodyPr wrap="none">
              <a:spAutoFit/>
            </a:bodyPr>
            <a:lstStyle/>
            <a:p>
              <a:r>
                <a:rPr lang="en-US" sz="1200" b="0">
                  <a:solidFill>
                    <a:schemeClr val="bg1"/>
                  </a:solidFill>
                </a:rPr>
                <a:t>7</a:t>
              </a:r>
              <a:endParaRPr lang="en-US" b="0" baseline="-25000">
                <a:solidFill>
                  <a:schemeClr val="bg1"/>
                </a:solidFill>
              </a:endParaRPr>
            </a:p>
          </p:txBody>
        </p:sp>
      </p:grpSp>
      <p:grpSp>
        <p:nvGrpSpPr>
          <p:cNvPr id="119" name="Group 118"/>
          <p:cNvGrpSpPr/>
          <p:nvPr/>
        </p:nvGrpSpPr>
        <p:grpSpPr>
          <a:xfrm>
            <a:off x="5867400" y="3838575"/>
            <a:ext cx="1260475" cy="276225"/>
            <a:chOff x="5867400" y="3838575"/>
            <a:chExt cx="1260475" cy="276225"/>
          </a:xfrm>
        </p:grpSpPr>
        <p:sp>
          <p:nvSpPr>
            <p:cNvPr id="13" name="Rectangle 208"/>
            <p:cNvSpPr>
              <a:spLocks noChangeArrowheads="1"/>
            </p:cNvSpPr>
            <p:nvPr/>
          </p:nvSpPr>
          <p:spPr bwMode="auto">
            <a:xfrm>
              <a:off x="5877587" y="3862706"/>
              <a:ext cx="228645" cy="227961"/>
            </a:xfrm>
            <a:prstGeom prst="rect">
              <a:avLst/>
            </a:prstGeom>
            <a:solidFill>
              <a:schemeClr val="bg1"/>
            </a:solidFill>
            <a:ln w="9525" algn="ctr">
              <a:solidFill>
                <a:schemeClr val="bg1"/>
              </a:solidFill>
              <a:round/>
              <a:headEnd/>
              <a:tailEnd/>
            </a:ln>
          </p:spPr>
          <p:txBody>
            <a:bodyPr/>
            <a:lstStyle/>
            <a:p>
              <a:endParaRPr lang="en-US"/>
            </a:p>
          </p:txBody>
        </p:sp>
        <p:sp>
          <p:nvSpPr>
            <p:cNvPr id="14" name="TextBox 209"/>
            <p:cNvSpPr txBox="1">
              <a:spLocks noChangeArrowheads="1"/>
            </p:cNvSpPr>
            <p:nvPr/>
          </p:nvSpPr>
          <p:spPr bwMode="auto">
            <a:xfrm>
              <a:off x="5867400" y="3838575"/>
              <a:ext cx="269679"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4625" name="Rectangle 211"/>
            <p:cNvSpPr>
              <a:spLocks noChangeArrowheads="1"/>
            </p:cNvSpPr>
            <p:nvPr/>
          </p:nvSpPr>
          <p:spPr bwMode="auto">
            <a:xfrm>
              <a:off x="6182447" y="3862706"/>
              <a:ext cx="228645"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15" name="TextBox 212"/>
            <p:cNvSpPr txBox="1">
              <a:spLocks noChangeArrowheads="1"/>
            </p:cNvSpPr>
            <p:nvPr/>
          </p:nvSpPr>
          <p:spPr bwMode="auto">
            <a:xfrm>
              <a:off x="6172260" y="3838575"/>
              <a:ext cx="269679"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sp>
          <p:nvSpPr>
            <p:cNvPr id="16" name="Rectangle 214"/>
            <p:cNvSpPr>
              <a:spLocks noChangeArrowheads="1"/>
            </p:cNvSpPr>
            <p:nvPr/>
          </p:nvSpPr>
          <p:spPr bwMode="auto">
            <a:xfrm>
              <a:off x="6411092" y="3862706"/>
              <a:ext cx="228645"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28" name="TextBox 215"/>
            <p:cNvSpPr txBox="1">
              <a:spLocks noChangeArrowheads="1"/>
            </p:cNvSpPr>
            <p:nvPr/>
          </p:nvSpPr>
          <p:spPr bwMode="auto">
            <a:xfrm>
              <a:off x="6400905" y="3838575"/>
              <a:ext cx="269679" cy="276225"/>
            </a:xfrm>
            <a:prstGeom prst="rect">
              <a:avLst/>
            </a:prstGeom>
            <a:noFill/>
            <a:ln w="9525">
              <a:noFill/>
              <a:miter lim="800000"/>
              <a:headEnd/>
              <a:tailEnd/>
            </a:ln>
          </p:spPr>
          <p:txBody>
            <a:bodyPr wrap="none">
              <a:spAutoFit/>
            </a:bodyPr>
            <a:lstStyle/>
            <a:p>
              <a:r>
                <a:rPr lang="en-US" sz="1200" b="0">
                  <a:solidFill>
                    <a:schemeClr val="bg1"/>
                  </a:solidFill>
                </a:rPr>
                <a:t>3</a:t>
              </a:r>
              <a:endParaRPr lang="en-US" b="0" baseline="-25000">
                <a:solidFill>
                  <a:schemeClr val="bg1"/>
                </a:solidFill>
              </a:endParaRPr>
            </a:p>
          </p:txBody>
        </p:sp>
        <p:sp>
          <p:nvSpPr>
            <p:cNvPr id="24629" name="Rectangle 217"/>
            <p:cNvSpPr>
              <a:spLocks noChangeArrowheads="1"/>
            </p:cNvSpPr>
            <p:nvPr/>
          </p:nvSpPr>
          <p:spPr bwMode="auto">
            <a:xfrm>
              <a:off x="6639738" y="3862706"/>
              <a:ext cx="228645"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17" name="TextBox 218"/>
            <p:cNvSpPr txBox="1">
              <a:spLocks noChangeArrowheads="1"/>
            </p:cNvSpPr>
            <p:nvPr/>
          </p:nvSpPr>
          <p:spPr bwMode="auto">
            <a:xfrm>
              <a:off x="6629551" y="3838575"/>
              <a:ext cx="269679" cy="276225"/>
            </a:xfrm>
            <a:prstGeom prst="rect">
              <a:avLst/>
            </a:prstGeom>
            <a:noFill/>
            <a:ln w="9525">
              <a:noFill/>
              <a:miter lim="800000"/>
              <a:headEnd/>
              <a:tailEnd/>
            </a:ln>
          </p:spPr>
          <p:txBody>
            <a:bodyPr wrap="none">
              <a:spAutoFit/>
            </a:bodyPr>
            <a:lstStyle/>
            <a:p>
              <a:r>
                <a:rPr lang="en-US" sz="1200" b="0">
                  <a:solidFill>
                    <a:schemeClr val="bg1"/>
                  </a:solidFill>
                </a:rPr>
                <a:t>6</a:t>
              </a:r>
              <a:endParaRPr lang="en-US" b="0" baseline="-25000">
                <a:solidFill>
                  <a:schemeClr val="bg1"/>
                </a:solidFill>
              </a:endParaRPr>
            </a:p>
          </p:txBody>
        </p:sp>
        <p:sp>
          <p:nvSpPr>
            <p:cNvPr id="18" name="Rectangle 220"/>
            <p:cNvSpPr>
              <a:spLocks noChangeArrowheads="1"/>
            </p:cNvSpPr>
            <p:nvPr/>
          </p:nvSpPr>
          <p:spPr bwMode="auto">
            <a:xfrm>
              <a:off x="6868383" y="3862706"/>
              <a:ext cx="228645"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32" name="TextBox 221"/>
            <p:cNvSpPr txBox="1">
              <a:spLocks noChangeArrowheads="1"/>
            </p:cNvSpPr>
            <p:nvPr/>
          </p:nvSpPr>
          <p:spPr bwMode="auto">
            <a:xfrm>
              <a:off x="6858196" y="3838575"/>
              <a:ext cx="269679" cy="276225"/>
            </a:xfrm>
            <a:prstGeom prst="rect">
              <a:avLst/>
            </a:prstGeom>
            <a:noFill/>
            <a:ln w="9525">
              <a:noFill/>
              <a:miter lim="800000"/>
              <a:headEnd/>
              <a:tailEnd/>
            </a:ln>
          </p:spPr>
          <p:txBody>
            <a:bodyPr wrap="none">
              <a:spAutoFit/>
            </a:bodyPr>
            <a:lstStyle/>
            <a:p>
              <a:r>
                <a:rPr lang="en-US" sz="1200" b="0" dirty="0">
                  <a:solidFill>
                    <a:schemeClr val="bg1"/>
                  </a:solidFill>
                </a:rPr>
                <a:t>8</a:t>
              </a:r>
              <a:endParaRPr lang="en-US" b="0" baseline="-25000" dirty="0">
                <a:solidFill>
                  <a:schemeClr val="bg1"/>
                </a:solidFill>
              </a:endParaRPr>
            </a:p>
          </p:txBody>
        </p:sp>
      </p:grpSp>
      <p:grpSp>
        <p:nvGrpSpPr>
          <p:cNvPr id="122" name="Group 121"/>
          <p:cNvGrpSpPr/>
          <p:nvPr/>
        </p:nvGrpSpPr>
        <p:grpSpPr>
          <a:xfrm>
            <a:off x="3048000" y="5667375"/>
            <a:ext cx="547688" cy="276225"/>
            <a:chOff x="3048000" y="5667375"/>
            <a:chExt cx="547688" cy="276225"/>
          </a:xfrm>
        </p:grpSpPr>
        <p:sp>
          <p:nvSpPr>
            <p:cNvPr id="24619" name="Rectangle 148"/>
            <p:cNvSpPr>
              <a:spLocks noChangeArrowheads="1"/>
            </p:cNvSpPr>
            <p:nvPr/>
          </p:nvSpPr>
          <p:spPr bwMode="auto">
            <a:xfrm>
              <a:off x="3093340" y="5691506"/>
              <a:ext cx="228504" cy="227961"/>
            </a:xfrm>
            <a:prstGeom prst="rect">
              <a:avLst/>
            </a:prstGeom>
            <a:solidFill>
              <a:schemeClr val="bg1"/>
            </a:solidFill>
            <a:ln w="9525" algn="ctr">
              <a:solidFill>
                <a:schemeClr val="bg1"/>
              </a:solidFill>
              <a:round/>
              <a:headEnd/>
              <a:tailEnd/>
            </a:ln>
          </p:spPr>
          <p:txBody>
            <a:bodyPr/>
            <a:lstStyle/>
            <a:p>
              <a:endParaRPr lang="en-US"/>
            </a:p>
          </p:txBody>
        </p:sp>
        <p:sp>
          <p:nvSpPr>
            <p:cNvPr id="19" name="TextBox 155"/>
            <p:cNvSpPr txBox="1">
              <a:spLocks noChangeArrowheads="1"/>
            </p:cNvSpPr>
            <p:nvPr/>
          </p:nvSpPr>
          <p:spPr bwMode="auto">
            <a:xfrm>
              <a:off x="3048000" y="5667375"/>
              <a:ext cx="293547" cy="276225"/>
            </a:xfrm>
            <a:prstGeom prst="rect">
              <a:avLst/>
            </a:prstGeom>
            <a:noFill/>
            <a:ln w="9525">
              <a:noFill/>
              <a:miter lim="800000"/>
              <a:headEnd/>
              <a:tailEnd/>
            </a:ln>
          </p:spPr>
          <p:txBody>
            <a:bodyPr wrap="none">
              <a:spAutoFit/>
            </a:bodyPr>
            <a:lstStyle/>
            <a:p>
              <a:r>
                <a:rPr lang="en-US" sz="1200" b="0"/>
                <a:t>r</a:t>
              </a:r>
              <a:r>
                <a:rPr lang="en-US" sz="1200" b="0" baseline="-25000"/>
                <a:t>1</a:t>
              </a:r>
              <a:endParaRPr lang="en-US" b="0" baseline="-25000"/>
            </a:p>
          </p:txBody>
        </p:sp>
        <p:sp>
          <p:nvSpPr>
            <p:cNvPr id="20" name="Rectangle 162"/>
            <p:cNvSpPr>
              <a:spLocks noChangeArrowheads="1"/>
            </p:cNvSpPr>
            <p:nvPr/>
          </p:nvSpPr>
          <p:spPr bwMode="auto">
            <a:xfrm>
              <a:off x="3321844" y="5691506"/>
              <a:ext cx="22850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22" name="TextBox 167"/>
            <p:cNvSpPr txBox="1">
              <a:spLocks noChangeArrowheads="1"/>
            </p:cNvSpPr>
            <p:nvPr/>
          </p:nvSpPr>
          <p:spPr bwMode="auto">
            <a:xfrm>
              <a:off x="3276504" y="5667375"/>
              <a:ext cx="319184" cy="276225"/>
            </a:xfrm>
            <a:prstGeom prst="rect">
              <a:avLst/>
            </a:prstGeom>
            <a:noFill/>
            <a:ln w="9525">
              <a:noFill/>
              <a:miter lim="800000"/>
              <a:headEnd/>
              <a:tailEnd/>
            </a:ln>
          </p:spPr>
          <p:txBody>
            <a:bodyPr wrap="none">
              <a:spAutoFit/>
            </a:bodyPr>
            <a:lstStyle/>
            <a:p>
              <a:r>
                <a:rPr lang="en-US" sz="1200" b="0">
                  <a:solidFill>
                    <a:schemeClr val="bg1"/>
                  </a:solidFill>
                </a:rPr>
                <a:t>s</a:t>
              </a:r>
              <a:r>
                <a:rPr lang="en-US" sz="1200" b="0" baseline="-25000">
                  <a:solidFill>
                    <a:schemeClr val="bg1"/>
                  </a:solidFill>
                </a:rPr>
                <a:t>1</a:t>
              </a:r>
              <a:endParaRPr lang="en-US" b="0" baseline="-25000">
                <a:solidFill>
                  <a:schemeClr val="bg1"/>
                </a:solidFill>
              </a:endParaRPr>
            </a:p>
          </p:txBody>
        </p:sp>
      </p:grpSp>
      <p:grpSp>
        <p:nvGrpSpPr>
          <p:cNvPr id="123" name="Group 122"/>
          <p:cNvGrpSpPr/>
          <p:nvPr/>
        </p:nvGrpSpPr>
        <p:grpSpPr>
          <a:xfrm>
            <a:off x="4405313" y="5667375"/>
            <a:ext cx="547687" cy="276225"/>
            <a:chOff x="4405313" y="5667375"/>
            <a:chExt cx="547687" cy="276225"/>
          </a:xfrm>
        </p:grpSpPr>
        <p:sp>
          <p:nvSpPr>
            <p:cNvPr id="24615" name="Rectangle 183"/>
            <p:cNvSpPr>
              <a:spLocks noChangeArrowheads="1"/>
            </p:cNvSpPr>
            <p:nvPr/>
          </p:nvSpPr>
          <p:spPr bwMode="auto">
            <a:xfrm>
              <a:off x="4450653" y="5691506"/>
              <a:ext cx="228504" cy="227961"/>
            </a:xfrm>
            <a:prstGeom prst="rect">
              <a:avLst/>
            </a:prstGeom>
            <a:solidFill>
              <a:schemeClr val="bg1"/>
            </a:solidFill>
            <a:ln w="9525" algn="ctr">
              <a:solidFill>
                <a:schemeClr val="bg1"/>
              </a:solidFill>
              <a:round/>
              <a:headEnd/>
              <a:tailEnd/>
            </a:ln>
          </p:spPr>
          <p:txBody>
            <a:bodyPr/>
            <a:lstStyle/>
            <a:p>
              <a:endParaRPr lang="en-US"/>
            </a:p>
          </p:txBody>
        </p:sp>
        <p:sp>
          <p:nvSpPr>
            <p:cNvPr id="24616" name="TextBox 188"/>
            <p:cNvSpPr txBox="1">
              <a:spLocks noChangeArrowheads="1"/>
            </p:cNvSpPr>
            <p:nvPr/>
          </p:nvSpPr>
          <p:spPr bwMode="auto">
            <a:xfrm>
              <a:off x="4405313" y="5667375"/>
              <a:ext cx="293546" cy="276225"/>
            </a:xfrm>
            <a:prstGeom prst="rect">
              <a:avLst/>
            </a:prstGeom>
            <a:noFill/>
            <a:ln w="9525">
              <a:noFill/>
              <a:miter lim="800000"/>
              <a:headEnd/>
              <a:tailEnd/>
            </a:ln>
          </p:spPr>
          <p:txBody>
            <a:bodyPr wrap="none">
              <a:spAutoFit/>
            </a:bodyPr>
            <a:lstStyle/>
            <a:p>
              <a:r>
                <a:rPr lang="en-US" sz="1200" b="0"/>
                <a:t>r</a:t>
              </a:r>
              <a:r>
                <a:rPr lang="en-US" sz="1200" b="0" baseline="-25000"/>
                <a:t>2</a:t>
              </a:r>
              <a:endParaRPr lang="en-US" b="0" baseline="-25000"/>
            </a:p>
          </p:txBody>
        </p:sp>
        <p:sp>
          <p:nvSpPr>
            <p:cNvPr id="24617" name="Rectangle 189"/>
            <p:cNvSpPr>
              <a:spLocks noChangeArrowheads="1"/>
            </p:cNvSpPr>
            <p:nvPr/>
          </p:nvSpPr>
          <p:spPr bwMode="auto">
            <a:xfrm>
              <a:off x="4679157" y="5691506"/>
              <a:ext cx="22850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18" name="TextBox 190"/>
            <p:cNvSpPr txBox="1">
              <a:spLocks noChangeArrowheads="1"/>
            </p:cNvSpPr>
            <p:nvPr/>
          </p:nvSpPr>
          <p:spPr bwMode="auto">
            <a:xfrm>
              <a:off x="4633817" y="5667375"/>
              <a:ext cx="319183" cy="276225"/>
            </a:xfrm>
            <a:prstGeom prst="rect">
              <a:avLst/>
            </a:prstGeom>
            <a:noFill/>
            <a:ln w="9525">
              <a:noFill/>
              <a:miter lim="800000"/>
              <a:headEnd/>
              <a:tailEnd/>
            </a:ln>
          </p:spPr>
          <p:txBody>
            <a:bodyPr wrap="none">
              <a:spAutoFit/>
            </a:bodyPr>
            <a:lstStyle/>
            <a:p>
              <a:r>
                <a:rPr lang="en-US" sz="1200" b="0">
                  <a:solidFill>
                    <a:schemeClr val="bg1"/>
                  </a:solidFill>
                </a:rPr>
                <a:t>s</a:t>
              </a:r>
              <a:r>
                <a:rPr lang="en-US" sz="1200" b="0" baseline="-25000">
                  <a:solidFill>
                    <a:schemeClr val="bg1"/>
                  </a:solidFill>
                </a:rPr>
                <a:t>2</a:t>
              </a:r>
              <a:endParaRPr lang="en-US" b="0" baseline="-25000">
                <a:solidFill>
                  <a:schemeClr val="bg1"/>
                </a:solidFill>
              </a:endParaRPr>
            </a:p>
          </p:txBody>
        </p:sp>
      </p:grpSp>
      <p:grpSp>
        <p:nvGrpSpPr>
          <p:cNvPr id="124" name="Group 123"/>
          <p:cNvGrpSpPr/>
          <p:nvPr/>
        </p:nvGrpSpPr>
        <p:grpSpPr>
          <a:xfrm>
            <a:off x="5715000" y="5667375"/>
            <a:ext cx="547688" cy="276225"/>
            <a:chOff x="5715000" y="5667375"/>
            <a:chExt cx="547688" cy="276225"/>
          </a:xfrm>
        </p:grpSpPr>
        <p:sp>
          <p:nvSpPr>
            <p:cNvPr id="24611" name="Rectangle 195"/>
            <p:cNvSpPr>
              <a:spLocks noChangeArrowheads="1"/>
            </p:cNvSpPr>
            <p:nvPr/>
          </p:nvSpPr>
          <p:spPr bwMode="auto">
            <a:xfrm>
              <a:off x="5760340" y="5691506"/>
              <a:ext cx="228504" cy="227961"/>
            </a:xfrm>
            <a:prstGeom prst="rect">
              <a:avLst/>
            </a:prstGeom>
            <a:solidFill>
              <a:schemeClr val="bg1"/>
            </a:solidFill>
            <a:ln w="9525" algn="ctr">
              <a:solidFill>
                <a:schemeClr val="bg1"/>
              </a:solidFill>
              <a:round/>
              <a:headEnd/>
              <a:tailEnd/>
            </a:ln>
          </p:spPr>
          <p:txBody>
            <a:bodyPr/>
            <a:lstStyle/>
            <a:p>
              <a:endParaRPr lang="en-US"/>
            </a:p>
          </p:txBody>
        </p:sp>
        <p:sp>
          <p:nvSpPr>
            <p:cNvPr id="24612" name="TextBox 198"/>
            <p:cNvSpPr txBox="1">
              <a:spLocks noChangeArrowheads="1"/>
            </p:cNvSpPr>
            <p:nvPr/>
          </p:nvSpPr>
          <p:spPr bwMode="auto">
            <a:xfrm>
              <a:off x="5715000" y="5667375"/>
              <a:ext cx="293547" cy="276225"/>
            </a:xfrm>
            <a:prstGeom prst="rect">
              <a:avLst/>
            </a:prstGeom>
            <a:noFill/>
            <a:ln w="9525">
              <a:noFill/>
              <a:miter lim="800000"/>
              <a:headEnd/>
              <a:tailEnd/>
            </a:ln>
          </p:spPr>
          <p:txBody>
            <a:bodyPr wrap="none">
              <a:spAutoFit/>
            </a:bodyPr>
            <a:lstStyle/>
            <a:p>
              <a:r>
                <a:rPr lang="en-US" sz="1200" b="0"/>
                <a:t>r</a:t>
              </a:r>
              <a:r>
                <a:rPr lang="en-US" sz="1200" b="0" baseline="-25000"/>
                <a:t>3</a:t>
              </a:r>
              <a:endParaRPr lang="en-US" b="0" baseline="-25000"/>
            </a:p>
          </p:txBody>
        </p:sp>
        <p:sp>
          <p:nvSpPr>
            <p:cNvPr id="24613" name="Rectangle 201"/>
            <p:cNvSpPr>
              <a:spLocks noChangeArrowheads="1"/>
            </p:cNvSpPr>
            <p:nvPr/>
          </p:nvSpPr>
          <p:spPr bwMode="auto">
            <a:xfrm>
              <a:off x="5988844" y="5691506"/>
              <a:ext cx="22850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14" name="TextBox 204"/>
            <p:cNvSpPr txBox="1">
              <a:spLocks noChangeArrowheads="1"/>
            </p:cNvSpPr>
            <p:nvPr/>
          </p:nvSpPr>
          <p:spPr bwMode="auto">
            <a:xfrm>
              <a:off x="5943504" y="5667375"/>
              <a:ext cx="319184" cy="276225"/>
            </a:xfrm>
            <a:prstGeom prst="rect">
              <a:avLst/>
            </a:prstGeom>
            <a:noFill/>
            <a:ln w="9525">
              <a:noFill/>
              <a:miter lim="800000"/>
              <a:headEnd/>
              <a:tailEnd/>
            </a:ln>
          </p:spPr>
          <p:txBody>
            <a:bodyPr wrap="none">
              <a:spAutoFit/>
            </a:bodyPr>
            <a:lstStyle/>
            <a:p>
              <a:r>
                <a:rPr lang="en-US" sz="1200" b="0">
                  <a:solidFill>
                    <a:schemeClr val="bg1"/>
                  </a:solidFill>
                </a:rPr>
                <a:t>s</a:t>
              </a:r>
              <a:r>
                <a:rPr lang="en-US" sz="1200" b="0" baseline="-25000">
                  <a:solidFill>
                    <a:schemeClr val="bg1"/>
                  </a:solidFill>
                </a:rPr>
                <a:t>3</a:t>
              </a:r>
              <a:endParaRPr lang="en-US" b="0" baseline="-25000">
                <a:solidFill>
                  <a:schemeClr val="bg1"/>
                </a:solidFill>
              </a:endParaRPr>
            </a:p>
          </p:txBody>
        </p:sp>
      </p:grpSp>
    </p:spTree>
    <p:extLst>
      <p:ext uri="{BB962C8B-B14F-4D97-AF65-F5344CB8AC3E}">
        <p14:creationId xmlns:p14="http://schemas.microsoft.com/office/powerpoint/2010/main" val="6122575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6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6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6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6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6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6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6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6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1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1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17"/>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1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dissolve">
                                      <p:cBhvr>
                                        <p:cTn id="48" dur="500"/>
                                        <p:tgtEl>
                                          <p:spTgt spid="69"/>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30" grpId="0" animBg="1"/>
      <p:bldP spid="24626" grpId="0" animBg="1"/>
      <p:bldP spid="24623" grpId="0" animBg="1"/>
      <p:bldP spid="24620" grpId="0" animBg="1"/>
      <p:bldP spid="69" grpId="0" animBg="1"/>
      <p:bldP spid="70" grpId="0" animBg="1"/>
      <p:bldP spid="76" grpId="0" animBg="1"/>
      <p:bldP spid="8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a:t>
            </a:r>
          </a:p>
        </p:txBody>
      </p:sp>
      <p:sp>
        <p:nvSpPr>
          <p:cNvPr id="9" name="TextBox 8"/>
          <p:cNvSpPr txBox="1"/>
          <p:nvPr/>
        </p:nvSpPr>
        <p:spPr>
          <a:xfrm>
            <a:off x="0" y="4495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The execution framework handles everything else…</a:t>
            </a:r>
          </a:p>
        </p:txBody>
      </p:sp>
      <p:sp>
        <p:nvSpPr>
          <p:cNvPr id="10" name="TextBox 9"/>
          <p:cNvSpPr txBox="1"/>
          <p:nvPr/>
        </p:nvSpPr>
        <p:spPr>
          <a:xfrm>
            <a:off x="0" y="4872335"/>
            <a:ext cx="9144000" cy="461665"/>
          </a:xfrm>
          <a:prstGeom prst="rect">
            <a:avLst/>
          </a:prstGeom>
          <a:noFill/>
        </p:spPr>
        <p:txBody>
          <a:bodyPr wrap="square" rtlCol="0">
            <a:spAutoFit/>
          </a:bodyPr>
          <a:lstStyle/>
          <a:p>
            <a:pPr lvl="0" algn="ctr">
              <a:defRPr/>
            </a:pPr>
            <a:r>
              <a:rPr lang="en-US" sz="2400" b="0" kern="0" dirty="0">
                <a:solidFill>
                  <a:srgbClr val="FF0000"/>
                </a:solidFill>
                <a:latin typeface="Gill Sans"/>
                <a:cs typeface="Gill Sans"/>
              </a:rPr>
              <a:t>What’s “everything else”?</a:t>
            </a:r>
          </a:p>
        </p:txBody>
      </p:sp>
      <p:sp>
        <p:nvSpPr>
          <p:cNvPr id="8" name="TextBox 7"/>
          <p:cNvSpPr txBox="1"/>
          <p:nvPr/>
        </p:nvSpPr>
        <p:spPr>
          <a:xfrm>
            <a:off x="0" y="181814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Programmer specifies two functions:</a:t>
            </a:r>
          </a:p>
        </p:txBody>
      </p:sp>
      <p:sp>
        <p:nvSpPr>
          <p:cNvPr id="14" name="TextBox 13"/>
          <p:cNvSpPr txBox="1"/>
          <p:nvPr/>
        </p:nvSpPr>
        <p:spPr>
          <a:xfrm>
            <a:off x="0" y="2286000"/>
            <a:ext cx="9144000" cy="646331"/>
          </a:xfrm>
          <a:prstGeom prst="rect">
            <a:avLst/>
          </a:prstGeom>
          <a:noFill/>
        </p:spPr>
        <p:txBody>
          <a:bodyPr wrap="square" rtlCol="0">
            <a:spAutoFit/>
          </a:bodyPr>
          <a:lstStyle/>
          <a:p>
            <a:pPr marL="742836" lvl="1" indent="-285707" algn="ctr">
              <a:lnSpc>
                <a:spcPct val="90000"/>
              </a:lnSpc>
              <a:spcBef>
                <a:spcPct val="10000"/>
              </a:spcBef>
              <a:spcAft>
                <a:spcPct val="10000"/>
              </a:spcAft>
              <a:buClr>
                <a:srgbClr val="5675A9"/>
              </a:buClr>
              <a:buSzPct val="75000"/>
            </a:pPr>
            <a:r>
              <a:rPr lang="en-US" sz="1800" kern="0" dirty="0">
                <a:solidFill>
                  <a:srgbClr val="FF0000"/>
                </a:solidFill>
                <a:latin typeface="Andale Mono" charset="0"/>
                <a:ea typeface="Andale Mono" charset="0"/>
                <a:cs typeface="Andale Mono" charset="0"/>
              </a:rPr>
              <a:t>map</a:t>
            </a:r>
            <a:r>
              <a:rPr lang="en-US" sz="1800" b="0" kern="0" dirty="0">
                <a:solidFill>
                  <a:srgbClr val="000000"/>
                </a:solidFill>
                <a:latin typeface="Andale Mono" charset="0"/>
                <a:ea typeface="Andale Mono" charset="0"/>
                <a:cs typeface="Andale Mono" charset="0"/>
              </a:rPr>
              <a:t> (k</a:t>
            </a:r>
            <a:r>
              <a:rPr lang="en-US" sz="1800" b="0" kern="0" baseline="-25000" dirty="0">
                <a:solidFill>
                  <a:srgbClr val="000000"/>
                </a:solidFill>
                <a:latin typeface="Andale Mono" charset="0"/>
                <a:ea typeface="Andale Mono" charset="0"/>
                <a:cs typeface="Andale Mono" charset="0"/>
              </a:rPr>
              <a:t>1</a:t>
            </a:r>
            <a:r>
              <a:rPr lang="en-US" sz="1800" b="0" kern="0" dirty="0">
                <a:solidFill>
                  <a:srgbClr val="000000"/>
                </a:solidFill>
                <a:latin typeface="Andale Mono" charset="0"/>
                <a:ea typeface="Andale Mono" charset="0"/>
                <a:cs typeface="Andale Mono" charset="0"/>
              </a:rPr>
              <a:t>, v</a:t>
            </a:r>
            <a:r>
              <a:rPr lang="en-US" sz="1800" b="0" kern="0" baseline="-25000" dirty="0">
                <a:solidFill>
                  <a:srgbClr val="000000"/>
                </a:solidFill>
                <a:latin typeface="Andale Mono" charset="0"/>
                <a:ea typeface="Andale Mono" charset="0"/>
                <a:cs typeface="Andale Mono" charset="0"/>
              </a:rPr>
              <a:t>1</a:t>
            </a:r>
            <a:r>
              <a:rPr lang="en-US" sz="1800" b="0" kern="0" dirty="0">
                <a:solidFill>
                  <a:srgbClr val="000000"/>
                </a:solidFill>
                <a:latin typeface="Andale Mono" charset="0"/>
                <a:ea typeface="Andale Mono" charset="0"/>
                <a:cs typeface="Andale Mono" charset="0"/>
              </a:rPr>
              <a:t>) → List[(k</a:t>
            </a:r>
            <a:r>
              <a:rPr lang="en-US" sz="1800" b="0" kern="0" baseline="-25000" dirty="0">
                <a:solidFill>
                  <a:srgbClr val="000000"/>
                </a:solidFill>
                <a:latin typeface="Andale Mono" charset="0"/>
                <a:ea typeface="Andale Mono" charset="0"/>
                <a:cs typeface="Andale Mono" charset="0"/>
              </a:rPr>
              <a:t>2</a:t>
            </a:r>
            <a:r>
              <a:rPr lang="en-US" sz="1800" b="0" kern="0" dirty="0">
                <a:solidFill>
                  <a:srgbClr val="000000"/>
                </a:solidFill>
                <a:latin typeface="Andale Mono" charset="0"/>
                <a:ea typeface="Andale Mono" charset="0"/>
                <a:cs typeface="Andale Mono" charset="0"/>
              </a:rPr>
              <a:t>, v</a:t>
            </a:r>
            <a:r>
              <a:rPr lang="en-US" sz="1800" b="0" kern="0" baseline="-25000" dirty="0">
                <a:solidFill>
                  <a:srgbClr val="000000"/>
                </a:solidFill>
                <a:latin typeface="Andale Mono" charset="0"/>
                <a:ea typeface="Andale Mono" charset="0"/>
                <a:cs typeface="Andale Mono" charset="0"/>
              </a:rPr>
              <a:t>2</a:t>
            </a:r>
            <a:r>
              <a:rPr lang="en-US" sz="1800" b="0" kern="0" dirty="0">
                <a:solidFill>
                  <a:srgbClr val="000000"/>
                </a:solidFill>
                <a:latin typeface="Andale Mono" charset="0"/>
                <a:ea typeface="Andale Mono" charset="0"/>
                <a:cs typeface="Andale Mono" charset="0"/>
              </a:rPr>
              <a:t>)]</a:t>
            </a:r>
          </a:p>
          <a:p>
            <a:pPr marL="742836" lvl="1" indent="-285707" algn="ctr">
              <a:lnSpc>
                <a:spcPct val="90000"/>
              </a:lnSpc>
              <a:spcBef>
                <a:spcPct val="10000"/>
              </a:spcBef>
              <a:spcAft>
                <a:spcPct val="10000"/>
              </a:spcAft>
              <a:buClr>
                <a:srgbClr val="5675A9"/>
              </a:buClr>
              <a:buSzPct val="75000"/>
            </a:pPr>
            <a:r>
              <a:rPr lang="en-US" sz="1800" kern="0" dirty="0">
                <a:solidFill>
                  <a:srgbClr val="FF0000"/>
                </a:solidFill>
                <a:latin typeface="Andale Mono" charset="0"/>
                <a:ea typeface="Andale Mono" charset="0"/>
                <a:cs typeface="Andale Mono" charset="0"/>
              </a:rPr>
              <a:t>reduce</a:t>
            </a:r>
            <a:r>
              <a:rPr lang="en-US" sz="1800" b="0" kern="0" dirty="0">
                <a:solidFill>
                  <a:srgbClr val="000000"/>
                </a:solidFill>
                <a:latin typeface="Andale Mono" charset="0"/>
                <a:ea typeface="Andale Mono" charset="0"/>
                <a:cs typeface="Andale Mono" charset="0"/>
              </a:rPr>
              <a:t> (k</a:t>
            </a:r>
            <a:r>
              <a:rPr lang="en-US" sz="1800" b="0" kern="0" baseline="-25000" dirty="0">
                <a:solidFill>
                  <a:srgbClr val="000000"/>
                </a:solidFill>
                <a:latin typeface="Andale Mono" charset="0"/>
                <a:ea typeface="Andale Mono" charset="0"/>
                <a:cs typeface="Andale Mono" charset="0"/>
              </a:rPr>
              <a:t>2</a:t>
            </a:r>
            <a:r>
              <a:rPr lang="en-US" sz="1800" b="0" kern="0" dirty="0">
                <a:solidFill>
                  <a:srgbClr val="000000"/>
                </a:solidFill>
                <a:latin typeface="Andale Mono" charset="0"/>
                <a:ea typeface="Andale Mono" charset="0"/>
                <a:cs typeface="Andale Mono" charset="0"/>
              </a:rPr>
              <a:t>, List[v</a:t>
            </a:r>
            <a:r>
              <a:rPr lang="en-US" sz="1800" b="0" kern="0" baseline="-25000" dirty="0">
                <a:solidFill>
                  <a:srgbClr val="000000"/>
                </a:solidFill>
                <a:latin typeface="Andale Mono" charset="0"/>
                <a:ea typeface="Andale Mono" charset="0"/>
                <a:cs typeface="Andale Mono" charset="0"/>
              </a:rPr>
              <a:t>2</a:t>
            </a:r>
            <a:r>
              <a:rPr lang="en-US" sz="1800" b="0" kern="0" dirty="0">
                <a:solidFill>
                  <a:srgbClr val="000000"/>
                </a:solidFill>
                <a:latin typeface="Andale Mono" charset="0"/>
                <a:ea typeface="Andale Mono" charset="0"/>
                <a:cs typeface="Andale Mono" charset="0"/>
              </a:rPr>
              <a:t>]) → List[(k</a:t>
            </a:r>
            <a:r>
              <a:rPr lang="en-US" sz="1800" b="0" kern="0" baseline="-25000" dirty="0">
                <a:solidFill>
                  <a:srgbClr val="000000"/>
                </a:solidFill>
                <a:latin typeface="Andale Mono" charset="0"/>
                <a:ea typeface="Andale Mono" charset="0"/>
                <a:cs typeface="Andale Mono" charset="0"/>
              </a:rPr>
              <a:t>3</a:t>
            </a:r>
            <a:r>
              <a:rPr lang="en-US" sz="1800" b="0" kern="0" dirty="0">
                <a:solidFill>
                  <a:srgbClr val="000000"/>
                </a:solidFill>
                <a:latin typeface="Andale Mono" charset="0"/>
                <a:ea typeface="Andale Mono" charset="0"/>
                <a:cs typeface="Andale Mono" charset="0"/>
              </a:rPr>
              <a:t>, v</a:t>
            </a:r>
            <a:r>
              <a:rPr lang="en-US" sz="1800" b="0" kern="0" baseline="-25000" dirty="0">
                <a:solidFill>
                  <a:srgbClr val="000000"/>
                </a:solidFill>
                <a:latin typeface="Andale Mono" charset="0"/>
                <a:ea typeface="Andale Mono" charset="0"/>
                <a:cs typeface="Andale Mono" charset="0"/>
              </a:rPr>
              <a:t>3</a:t>
            </a:r>
            <a:r>
              <a:rPr lang="en-US" sz="1800" b="0" kern="0" dirty="0">
                <a:solidFill>
                  <a:srgbClr val="000000"/>
                </a:solidFill>
                <a:latin typeface="Andale Mono" charset="0"/>
                <a:ea typeface="Andale Mono" charset="0"/>
                <a:cs typeface="Andale Mono" charset="0"/>
              </a:rPr>
              <a:t>)]</a:t>
            </a:r>
          </a:p>
        </p:txBody>
      </p:sp>
      <p:sp>
        <p:nvSpPr>
          <p:cNvPr id="15" name="TextBox 14"/>
          <p:cNvSpPr txBox="1"/>
          <p:nvPr/>
        </p:nvSpPr>
        <p:spPr>
          <a:xfrm>
            <a:off x="0" y="2971800"/>
            <a:ext cx="9144000" cy="400110"/>
          </a:xfrm>
          <a:prstGeom prst="rect">
            <a:avLst/>
          </a:prstGeom>
          <a:noFill/>
        </p:spPr>
        <p:txBody>
          <a:bodyPr wrap="square" rtlCol="0">
            <a:spAutoFit/>
          </a:bodyPr>
          <a:lstStyle/>
          <a:p>
            <a:pPr lvl="0" algn="ctr">
              <a:defRPr/>
            </a:pPr>
            <a:r>
              <a:rPr lang="en-US" sz="2000" b="0" kern="0" dirty="0">
                <a:solidFill>
                  <a:srgbClr val="000000"/>
                </a:solidFill>
                <a:latin typeface="Gill Sans"/>
                <a:cs typeface="Gill Sans"/>
              </a:rPr>
              <a:t>All values with the same key are sent to the same reducer</a:t>
            </a:r>
          </a:p>
        </p:txBody>
      </p:sp>
    </p:spTree>
    <p:extLst>
      <p:ext uri="{BB962C8B-B14F-4D97-AF65-F5344CB8AC3E}">
        <p14:creationId xmlns:p14="http://schemas.microsoft.com/office/powerpoint/2010/main" val="1892487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 “Runtime”</a:t>
            </a:r>
          </a:p>
        </p:txBody>
      </p:sp>
      <p:sp>
        <p:nvSpPr>
          <p:cNvPr id="6" name="TextBox 5"/>
          <p:cNvSpPr txBox="1"/>
          <p:nvPr/>
        </p:nvSpPr>
        <p:spPr>
          <a:xfrm>
            <a:off x="0" y="165729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Handles scheduling</a:t>
            </a:r>
          </a:p>
        </p:txBody>
      </p:sp>
      <p:sp>
        <p:nvSpPr>
          <p:cNvPr id="7" name="TextBox 6"/>
          <p:cNvSpPr txBox="1"/>
          <p:nvPr/>
        </p:nvSpPr>
        <p:spPr>
          <a:xfrm>
            <a:off x="0" y="203829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Assigns workers to map and reduce tasks</a:t>
            </a:r>
          </a:p>
        </p:txBody>
      </p:sp>
      <p:sp>
        <p:nvSpPr>
          <p:cNvPr id="9" name="TextBox 8"/>
          <p:cNvSpPr txBox="1"/>
          <p:nvPr/>
        </p:nvSpPr>
        <p:spPr>
          <a:xfrm>
            <a:off x="0" y="2590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Handles “data distribution”</a:t>
            </a:r>
          </a:p>
        </p:txBody>
      </p:sp>
      <p:sp>
        <p:nvSpPr>
          <p:cNvPr id="10" name="TextBox 9"/>
          <p:cNvSpPr txBox="1"/>
          <p:nvPr/>
        </p:nvSpPr>
        <p:spPr>
          <a:xfrm>
            <a:off x="0" y="29718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Moves processes to data</a:t>
            </a:r>
          </a:p>
        </p:txBody>
      </p:sp>
      <p:sp>
        <p:nvSpPr>
          <p:cNvPr id="11" name="TextBox 10"/>
          <p:cNvSpPr txBox="1"/>
          <p:nvPr/>
        </p:nvSpPr>
        <p:spPr>
          <a:xfrm>
            <a:off x="0" y="346698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Handles synchronization</a:t>
            </a:r>
          </a:p>
        </p:txBody>
      </p:sp>
      <p:sp>
        <p:nvSpPr>
          <p:cNvPr id="12" name="TextBox 11"/>
          <p:cNvSpPr txBox="1"/>
          <p:nvPr/>
        </p:nvSpPr>
        <p:spPr>
          <a:xfrm>
            <a:off x="0" y="384798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Groups intermediate data</a:t>
            </a:r>
          </a:p>
        </p:txBody>
      </p:sp>
      <p:sp>
        <p:nvSpPr>
          <p:cNvPr id="13" name="TextBox 12"/>
          <p:cNvSpPr txBox="1"/>
          <p:nvPr/>
        </p:nvSpPr>
        <p:spPr>
          <a:xfrm>
            <a:off x="0" y="440049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Handles errors and faults</a:t>
            </a:r>
          </a:p>
        </p:txBody>
      </p:sp>
      <p:sp>
        <p:nvSpPr>
          <p:cNvPr id="14" name="TextBox 13"/>
          <p:cNvSpPr txBox="1"/>
          <p:nvPr/>
        </p:nvSpPr>
        <p:spPr>
          <a:xfrm>
            <a:off x="0" y="478149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Detects worker failures and restarts</a:t>
            </a:r>
          </a:p>
        </p:txBody>
      </p:sp>
      <p:sp>
        <p:nvSpPr>
          <p:cNvPr id="15" name="TextBox 14"/>
          <p:cNvSpPr txBox="1"/>
          <p:nvPr/>
        </p:nvSpPr>
        <p:spPr>
          <a:xfrm>
            <a:off x="0" y="6112847"/>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Everything happens on top of a distributed FS (later)</a:t>
            </a:r>
          </a:p>
        </p:txBody>
      </p:sp>
    </p:spTree>
    <p:extLst>
      <p:ext uri="{BB962C8B-B14F-4D97-AF65-F5344CB8AC3E}">
        <p14:creationId xmlns:p14="http://schemas.microsoft.com/office/powerpoint/2010/main" val="8016914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a:t>
            </a:r>
          </a:p>
        </p:txBody>
      </p:sp>
      <p:sp>
        <p:nvSpPr>
          <p:cNvPr id="8" name="TextBox 7"/>
          <p:cNvSpPr txBox="1"/>
          <p:nvPr/>
        </p:nvSpPr>
        <p:spPr>
          <a:xfrm>
            <a:off x="0" y="181814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Programmer specifies two functions:</a:t>
            </a:r>
          </a:p>
        </p:txBody>
      </p:sp>
      <p:sp>
        <p:nvSpPr>
          <p:cNvPr id="14" name="TextBox 13"/>
          <p:cNvSpPr txBox="1"/>
          <p:nvPr/>
        </p:nvSpPr>
        <p:spPr>
          <a:xfrm>
            <a:off x="0" y="2286000"/>
            <a:ext cx="9144000" cy="646331"/>
          </a:xfrm>
          <a:prstGeom prst="rect">
            <a:avLst/>
          </a:prstGeom>
          <a:noFill/>
        </p:spPr>
        <p:txBody>
          <a:bodyPr wrap="square" rtlCol="0">
            <a:spAutoFit/>
          </a:bodyPr>
          <a:lstStyle/>
          <a:p>
            <a:pPr marL="742836" lvl="1" indent="-285707" algn="ctr">
              <a:lnSpc>
                <a:spcPct val="90000"/>
              </a:lnSpc>
              <a:spcBef>
                <a:spcPct val="10000"/>
              </a:spcBef>
              <a:spcAft>
                <a:spcPct val="10000"/>
              </a:spcAft>
              <a:buClr>
                <a:srgbClr val="5675A9"/>
              </a:buClr>
              <a:buSzPct val="75000"/>
            </a:pPr>
            <a:r>
              <a:rPr lang="en-US" sz="1800" kern="0" dirty="0">
                <a:solidFill>
                  <a:srgbClr val="FF0000"/>
                </a:solidFill>
                <a:latin typeface="Andale Mono" charset="0"/>
                <a:ea typeface="Andale Mono" charset="0"/>
                <a:cs typeface="Andale Mono" charset="0"/>
              </a:rPr>
              <a:t>map</a:t>
            </a:r>
            <a:r>
              <a:rPr lang="en-US" sz="1800" b="0" kern="0" dirty="0">
                <a:solidFill>
                  <a:srgbClr val="000000"/>
                </a:solidFill>
                <a:latin typeface="Andale Mono" charset="0"/>
                <a:ea typeface="Andale Mono" charset="0"/>
                <a:cs typeface="Andale Mono" charset="0"/>
              </a:rPr>
              <a:t> (k</a:t>
            </a:r>
            <a:r>
              <a:rPr lang="en-US" sz="1800" b="0" kern="0" baseline="-25000" dirty="0">
                <a:solidFill>
                  <a:srgbClr val="000000"/>
                </a:solidFill>
                <a:latin typeface="Andale Mono" charset="0"/>
                <a:ea typeface="Andale Mono" charset="0"/>
                <a:cs typeface="Andale Mono" charset="0"/>
              </a:rPr>
              <a:t>1</a:t>
            </a:r>
            <a:r>
              <a:rPr lang="en-US" sz="1800" b="0" kern="0" dirty="0">
                <a:solidFill>
                  <a:srgbClr val="000000"/>
                </a:solidFill>
                <a:latin typeface="Andale Mono" charset="0"/>
                <a:ea typeface="Andale Mono" charset="0"/>
                <a:cs typeface="Andale Mono" charset="0"/>
              </a:rPr>
              <a:t>, v</a:t>
            </a:r>
            <a:r>
              <a:rPr lang="en-US" sz="1800" b="0" kern="0" baseline="-25000" dirty="0">
                <a:solidFill>
                  <a:srgbClr val="000000"/>
                </a:solidFill>
                <a:latin typeface="Andale Mono" charset="0"/>
                <a:ea typeface="Andale Mono" charset="0"/>
                <a:cs typeface="Andale Mono" charset="0"/>
              </a:rPr>
              <a:t>1</a:t>
            </a:r>
            <a:r>
              <a:rPr lang="en-US" sz="1800" b="0" kern="0" dirty="0">
                <a:solidFill>
                  <a:srgbClr val="000000"/>
                </a:solidFill>
                <a:latin typeface="Andale Mono" charset="0"/>
                <a:ea typeface="Andale Mono" charset="0"/>
                <a:cs typeface="Andale Mono" charset="0"/>
              </a:rPr>
              <a:t>) → List[(k</a:t>
            </a:r>
            <a:r>
              <a:rPr lang="en-US" sz="1800" b="0" kern="0" baseline="-25000" dirty="0">
                <a:solidFill>
                  <a:srgbClr val="000000"/>
                </a:solidFill>
                <a:latin typeface="Andale Mono" charset="0"/>
                <a:ea typeface="Andale Mono" charset="0"/>
                <a:cs typeface="Andale Mono" charset="0"/>
              </a:rPr>
              <a:t>2</a:t>
            </a:r>
            <a:r>
              <a:rPr lang="en-US" sz="1800" b="0" kern="0" dirty="0">
                <a:solidFill>
                  <a:srgbClr val="000000"/>
                </a:solidFill>
                <a:latin typeface="Andale Mono" charset="0"/>
                <a:ea typeface="Andale Mono" charset="0"/>
                <a:cs typeface="Andale Mono" charset="0"/>
              </a:rPr>
              <a:t>, v</a:t>
            </a:r>
            <a:r>
              <a:rPr lang="en-US" sz="1800" b="0" kern="0" baseline="-25000" dirty="0">
                <a:solidFill>
                  <a:srgbClr val="000000"/>
                </a:solidFill>
                <a:latin typeface="Andale Mono" charset="0"/>
                <a:ea typeface="Andale Mono" charset="0"/>
                <a:cs typeface="Andale Mono" charset="0"/>
              </a:rPr>
              <a:t>2</a:t>
            </a:r>
            <a:r>
              <a:rPr lang="en-US" sz="1800" b="0" kern="0" dirty="0">
                <a:solidFill>
                  <a:srgbClr val="000000"/>
                </a:solidFill>
                <a:latin typeface="Andale Mono" charset="0"/>
                <a:ea typeface="Andale Mono" charset="0"/>
                <a:cs typeface="Andale Mono" charset="0"/>
              </a:rPr>
              <a:t>)]</a:t>
            </a:r>
          </a:p>
          <a:p>
            <a:pPr marL="742836" lvl="1" indent="-285707" algn="ctr">
              <a:lnSpc>
                <a:spcPct val="90000"/>
              </a:lnSpc>
              <a:spcBef>
                <a:spcPct val="10000"/>
              </a:spcBef>
              <a:spcAft>
                <a:spcPct val="10000"/>
              </a:spcAft>
              <a:buClr>
                <a:srgbClr val="5675A9"/>
              </a:buClr>
              <a:buSzPct val="75000"/>
            </a:pPr>
            <a:r>
              <a:rPr lang="en-US" sz="1800" kern="0" dirty="0">
                <a:solidFill>
                  <a:srgbClr val="FF0000"/>
                </a:solidFill>
                <a:latin typeface="Andale Mono" charset="0"/>
                <a:ea typeface="Andale Mono" charset="0"/>
                <a:cs typeface="Andale Mono" charset="0"/>
              </a:rPr>
              <a:t>reduce</a:t>
            </a:r>
            <a:r>
              <a:rPr lang="en-US" sz="1800" b="0" kern="0" dirty="0">
                <a:solidFill>
                  <a:srgbClr val="000000"/>
                </a:solidFill>
                <a:latin typeface="Andale Mono" charset="0"/>
                <a:ea typeface="Andale Mono" charset="0"/>
                <a:cs typeface="Andale Mono" charset="0"/>
              </a:rPr>
              <a:t> (k</a:t>
            </a:r>
            <a:r>
              <a:rPr lang="en-US" sz="1800" b="0" kern="0" baseline="-25000" dirty="0">
                <a:solidFill>
                  <a:srgbClr val="000000"/>
                </a:solidFill>
                <a:latin typeface="Andale Mono" charset="0"/>
                <a:ea typeface="Andale Mono" charset="0"/>
                <a:cs typeface="Andale Mono" charset="0"/>
              </a:rPr>
              <a:t>2</a:t>
            </a:r>
            <a:r>
              <a:rPr lang="en-US" sz="1800" b="0" kern="0" dirty="0">
                <a:solidFill>
                  <a:srgbClr val="000000"/>
                </a:solidFill>
                <a:latin typeface="Andale Mono" charset="0"/>
                <a:ea typeface="Andale Mono" charset="0"/>
                <a:cs typeface="Andale Mono" charset="0"/>
              </a:rPr>
              <a:t>, List[v</a:t>
            </a:r>
            <a:r>
              <a:rPr lang="en-US" sz="1800" b="0" kern="0" baseline="-25000" dirty="0">
                <a:solidFill>
                  <a:srgbClr val="000000"/>
                </a:solidFill>
                <a:latin typeface="Andale Mono" charset="0"/>
                <a:ea typeface="Andale Mono" charset="0"/>
                <a:cs typeface="Andale Mono" charset="0"/>
              </a:rPr>
              <a:t>2</a:t>
            </a:r>
            <a:r>
              <a:rPr lang="en-US" sz="1800" b="0" kern="0" dirty="0">
                <a:solidFill>
                  <a:srgbClr val="000000"/>
                </a:solidFill>
                <a:latin typeface="Andale Mono" charset="0"/>
                <a:ea typeface="Andale Mono" charset="0"/>
                <a:cs typeface="Andale Mono" charset="0"/>
              </a:rPr>
              <a:t>]) → List[(k</a:t>
            </a:r>
            <a:r>
              <a:rPr lang="en-US" sz="1800" b="0" kern="0" baseline="-25000" dirty="0">
                <a:solidFill>
                  <a:srgbClr val="000000"/>
                </a:solidFill>
                <a:latin typeface="Andale Mono" charset="0"/>
                <a:ea typeface="Andale Mono" charset="0"/>
                <a:cs typeface="Andale Mono" charset="0"/>
              </a:rPr>
              <a:t>3</a:t>
            </a:r>
            <a:r>
              <a:rPr lang="en-US" sz="1800" b="0" kern="0" dirty="0">
                <a:solidFill>
                  <a:srgbClr val="000000"/>
                </a:solidFill>
                <a:latin typeface="Andale Mono" charset="0"/>
                <a:ea typeface="Andale Mono" charset="0"/>
                <a:cs typeface="Andale Mono" charset="0"/>
              </a:rPr>
              <a:t>, v</a:t>
            </a:r>
            <a:r>
              <a:rPr lang="en-US" sz="1800" b="0" kern="0" baseline="-25000" dirty="0">
                <a:solidFill>
                  <a:srgbClr val="000000"/>
                </a:solidFill>
                <a:latin typeface="Andale Mono" charset="0"/>
                <a:ea typeface="Andale Mono" charset="0"/>
                <a:cs typeface="Andale Mono" charset="0"/>
              </a:rPr>
              <a:t>3</a:t>
            </a:r>
            <a:r>
              <a:rPr lang="en-US" sz="1800" b="0" kern="0" dirty="0">
                <a:solidFill>
                  <a:srgbClr val="000000"/>
                </a:solidFill>
                <a:latin typeface="Andale Mono" charset="0"/>
                <a:ea typeface="Andale Mono" charset="0"/>
                <a:cs typeface="Andale Mono" charset="0"/>
              </a:rPr>
              <a:t>)]</a:t>
            </a:r>
          </a:p>
        </p:txBody>
      </p:sp>
      <p:sp>
        <p:nvSpPr>
          <p:cNvPr id="15" name="TextBox 14"/>
          <p:cNvSpPr txBox="1"/>
          <p:nvPr/>
        </p:nvSpPr>
        <p:spPr>
          <a:xfrm>
            <a:off x="0" y="2971800"/>
            <a:ext cx="9144000" cy="400110"/>
          </a:xfrm>
          <a:prstGeom prst="rect">
            <a:avLst/>
          </a:prstGeom>
          <a:noFill/>
        </p:spPr>
        <p:txBody>
          <a:bodyPr wrap="square" rtlCol="0">
            <a:spAutoFit/>
          </a:bodyPr>
          <a:lstStyle/>
          <a:p>
            <a:pPr lvl="0" algn="ctr">
              <a:defRPr/>
            </a:pPr>
            <a:r>
              <a:rPr lang="en-US" sz="2000" b="0" kern="0" dirty="0">
                <a:solidFill>
                  <a:srgbClr val="000000"/>
                </a:solidFill>
                <a:latin typeface="Gill Sans"/>
                <a:cs typeface="Gill Sans"/>
              </a:rPr>
              <a:t>All values with the same key are sent to the same reducer</a:t>
            </a:r>
          </a:p>
        </p:txBody>
      </p:sp>
      <p:sp>
        <p:nvSpPr>
          <p:cNvPr id="11" name="TextBox 10"/>
          <p:cNvSpPr txBox="1"/>
          <p:nvPr/>
        </p:nvSpPr>
        <p:spPr>
          <a:xfrm>
            <a:off x="0" y="4495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The execution framework handles everything else…</a:t>
            </a:r>
          </a:p>
        </p:txBody>
      </p:sp>
      <p:sp>
        <p:nvSpPr>
          <p:cNvPr id="12" name="TextBox 11"/>
          <p:cNvSpPr txBox="1"/>
          <p:nvPr/>
        </p:nvSpPr>
        <p:spPr>
          <a:xfrm>
            <a:off x="0" y="4872335"/>
            <a:ext cx="9144000" cy="461665"/>
          </a:xfrm>
          <a:prstGeom prst="rect">
            <a:avLst/>
          </a:prstGeom>
          <a:noFill/>
        </p:spPr>
        <p:txBody>
          <a:bodyPr wrap="square" rtlCol="0">
            <a:spAutoFit/>
          </a:bodyPr>
          <a:lstStyle/>
          <a:p>
            <a:pPr lvl="0" algn="ctr">
              <a:defRPr/>
            </a:pPr>
            <a:r>
              <a:rPr lang="en-US" sz="2400" b="0" kern="0" dirty="0">
                <a:solidFill>
                  <a:srgbClr val="FF0000"/>
                </a:solidFill>
                <a:latin typeface="Gill Sans"/>
                <a:cs typeface="Gill Sans"/>
              </a:rPr>
              <a:t>Not quite</a:t>
            </a:r>
            <a:r>
              <a:rPr lang="mr-IN" sz="2400" b="0" kern="0" dirty="0">
                <a:solidFill>
                  <a:srgbClr val="FF0000"/>
                </a:solidFill>
                <a:latin typeface="Gill Sans"/>
                <a:cs typeface="Gill Sans"/>
              </a:rPr>
              <a:t>…</a:t>
            </a:r>
            <a:endParaRPr lang="en-US" sz="2400" b="0" kern="0" dirty="0">
              <a:solidFill>
                <a:srgbClr val="FF0000"/>
              </a:solidFill>
              <a:latin typeface="Gill Sans"/>
              <a:cs typeface="Gill Sans"/>
            </a:endParaRPr>
          </a:p>
        </p:txBody>
      </p:sp>
    </p:spTree>
    <p:extLst>
      <p:ext uri="{BB962C8B-B14F-4D97-AF65-F5344CB8AC3E}">
        <p14:creationId xmlns:p14="http://schemas.microsoft.com/office/powerpoint/2010/main" val="1918674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Arrow Connector 36"/>
          <p:cNvCxnSpPr>
            <a:cxnSpLocks noChangeShapeType="1"/>
          </p:cNvCxnSpPr>
          <p:nvPr/>
        </p:nvCxnSpPr>
        <p:spPr bwMode="auto">
          <a:xfrm rot="5400000">
            <a:off x="2644776" y="3032125"/>
            <a:ext cx="273050" cy="3175"/>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46" name="Straight Arrow Connector 45"/>
          <p:cNvCxnSpPr>
            <a:cxnSpLocks noChangeShapeType="1"/>
          </p:cNvCxnSpPr>
          <p:nvPr/>
        </p:nvCxnSpPr>
        <p:spPr bwMode="auto">
          <a:xfrm rot="5400000">
            <a:off x="3938588" y="3032125"/>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50" name="Straight Arrow Connector 49"/>
          <p:cNvCxnSpPr>
            <a:cxnSpLocks noChangeShapeType="1"/>
          </p:cNvCxnSpPr>
          <p:nvPr/>
        </p:nvCxnSpPr>
        <p:spPr bwMode="auto">
          <a:xfrm rot="5400000">
            <a:off x="5233988" y="3032125"/>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54" name="Straight Arrow Connector 53"/>
          <p:cNvCxnSpPr>
            <a:cxnSpLocks noChangeShapeType="1"/>
          </p:cNvCxnSpPr>
          <p:nvPr/>
        </p:nvCxnSpPr>
        <p:spPr bwMode="auto">
          <a:xfrm rot="5400000">
            <a:off x="6605588" y="3032125"/>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73" name="Straight Arrow Connector 72"/>
          <p:cNvCxnSpPr>
            <a:cxnSpLocks noChangeShapeType="1"/>
          </p:cNvCxnSpPr>
          <p:nvPr/>
        </p:nvCxnSpPr>
        <p:spPr bwMode="auto">
          <a:xfrm rot="5400000">
            <a:off x="3047207" y="4456906"/>
            <a:ext cx="533400"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75" name="Straight Arrow Connector 74"/>
          <p:cNvCxnSpPr>
            <a:cxnSpLocks noChangeShapeType="1"/>
          </p:cNvCxnSpPr>
          <p:nvPr/>
        </p:nvCxnSpPr>
        <p:spPr bwMode="auto">
          <a:xfrm rot="5400000">
            <a:off x="3178175" y="5500688"/>
            <a:ext cx="274637" cy="1588"/>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79" name="Straight Arrow Connector 78"/>
          <p:cNvCxnSpPr>
            <a:cxnSpLocks noChangeShapeType="1"/>
          </p:cNvCxnSpPr>
          <p:nvPr/>
        </p:nvCxnSpPr>
        <p:spPr bwMode="auto">
          <a:xfrm rot="5400000">
            <a:off x="4419601" y="4456112"/>
            <a:ext cx="533400" cy="3175"/>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80" name="Straight Arrow Connector 79"/>
          <p:cNvCxnSpPr>
            <a:cxnSpLocks noChangeShapeType="1"/>
          </p:cNvCxnSpPr>
          <p:nvPr/>
        </p:nvCxnSpPr>
        <p:spPr bwMode="auto">
          <a:xfrm rot="5400000">
            <a:off x="4549775" y="5500688"/>
            <a:ext cx="274637" cy="1588"/>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84" name="Straight Arrow Connector 83"/>
          <p:cNvCxnSpPr>
            <a:cxnSpLocks noChangeShapeType="1"/>
          </p:cNvCxnSpPr>
          <p:nvPr/>
        </p:nvCxnSpPr>
        <p:spPr bwMode="auto">
          <a:xfrm rot="5400000">
            <a:off x="5714207" y="4456906"/>
            <a:ext cx="533400"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85" name="Straight Arrow Connector 84"/>
          <p:cNvCxnSpPr>
            <a:cxnSpLocks noChangeShapeType="1"/>
          </p:cNvCxnSpPr>
          <p:nvPr/>
        </p:nvCxnSpPr>
        <p:spPr bwMode="auto">
          <a:xfrm rot="5400000">
            <a:off x="5845175" y="5500688"/>
            <a:ext cx="274637" cy="1588"/>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24630" name="Rectangle 7"/>
          <p:cNvSpPr>
            <a:spLocks noChangeArrowheads="1"/>
          </p:cNvSpPr>
          <p:nvPr/>
        </p:nvSpPr>
        <p:spPr bwMode="auto">
          <a:xfrm>
            <a:off x="6324600" y="2286000"/>
            <a:ext cx="8382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cxnSp>
        <p:nvCxnSpPr>
          <p:cNvPr id="24631" name="Straight Arrow Connector 27"/>
          <p:cNvCxnSpPr>
            <a:cxnSpLocks noChangeShapeType="1"/>
          </p:cNvCxnSpPr>
          <p:nvPr/>
        </p:nvCxnSpPr>
        <p:spPr bwMode="auto">
          <a:xfrm rot="16200000" flipH="1">
            <a:off x="6019800" y="1600200"/>
            <a:ext cx="609600" cy="609600"/>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24626" name="Rectangle 4"/>
          <p:cNvSpPr>
            <a:spLocks noChangeArrowheads="1"/>
          </p:cNvSpPr>
          <p:nvPr/>
        </p:nvSpPr>
        <p:spPr bwMode="auto">
          <a:xfrm>
            <a:off x="2362200" y="2286000"/>
            <a:ext cx="8382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dirty="0">
                <a:solidFill>
                  <a:schemeClr val="bg2"/>
                </a:solidFill>
              </a:rPr>
              <a:t>map</a:t>
            </a:r>
          </a:p>
        </p:txBody>
      </p:sp>
      <p:cxnSp>
        <p:nvCxnSpPr>
          <p:cNvPr id="24627" name="Straight Arrow Connector 20"/>
          <p:cNvCxnSpPr>
            <a:cxnSpLocks noChangeShapeType="1"/>
          </p:cNvCxnSpPr>
          <p:nvPr/>
        </p:nvCxnSpPr>
        <p:spPr bwMode="auto">
          <a:xfrm rot="5400000">
            <a:off x="2819400" y="1600200"/>
            <a:ext cx="609600" cy="609600"/>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24623" name="Rectangle 5"/>
          <p:cNvSpPr>
            <a:spLocks noChangeArrowheads="1"/>
          </p:cNvSpPr>
          <p:nvPr/>
        </p:nvSpPr>
        <p:spPr bwMode="auto">
          <a:xfrm>
            <a:off x="3657600" y="2286000"/>
            <a:ext cx="8382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cxnSp>
        <p:nvCxnSpPr>
          <p:cNvPr id="24624" name="Straight Arrow Connector 22"/>
          <p:cNvCxnSpPr>
            <a:cxnSpLocks noChangeShapeType="1"/>
          </p:cNvCxnSpPr>
          <p:nvPr/>
        </p:nvCxnSpPr>
        <p:spPr bwMode="auto">
          <a:xfrm rot="5400000">
            <a:off x="3771900" y="1866900"/>
            <a:ext cx="609600" cy="76200"/>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24620" name="Rectangle 6"/>
          <p:cNvSpPr>
            <a:spLocks noChangeArrowheads="1"/>
          </p:cNvSpPr>
          <p:nvPr/>
        </p:nvSpPr>
        <p:spPr bwMode="auto">
          <a:xfrm>
            <a:off x="4953000" y="2286000"/>
            <a:ext cx="8382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cxnSp>
        <p:nvCxnSpPr>
          <p:cNvPr id="24621" name="Straight Arrow Connector 28"/>
          <p:cNvCxnSpPr>
            <a:cxnSpLocks noChangeShapeType="1"/>
          </p:cNvCxnSpPr>
          <p:nvPr/>
        </p:nvCxnSpPr>
        <p:spPr bwMode="auto">
          <a:xfrm rot="16200000" flipH="1">
            <a:off x="4991100" y="1866900"/>
            <a:ext cx="609600" cy="76200"/>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69" name="Rectangle 68"/>
          <p:cNvSpPr>
            <a:spLocks noChangeArrowheads="1"/>
          </p:cNvSpPr>
          <p:nvPr/>
        </p:nvSpPr>
        <p:spPr bwMode="auto">
          <a:xfrm>
            <a:off x="1981200" y="3505200"/>
            <a:ext cx="5486400" cy="3048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n-US" b="0" dirty="0">
                <a:solidFill>
                  <a:schemeClr val="bg2"/>
                </a:solidFill>
              </a:rPr>
              <a:t>group values by key</a:t>
            </a:r>
          </a:p>
        </p:txBody>
      </p:sp>
      <p:sp>
        <p:nvSpPr>
          <p:cNvPr id="70" name="Rectangle 69"/>
          <p:cNvSpPr>
            <a:spLocks noChangeArrowheads="1"/>
          </p:cNvSpPr>
          <p:nvPr/>
        </p:nvSpPr>
        <p:spPr bwMode="auto">
          <a:xfrm>
            <a:off x="2895600" y="4724400"/>
            <a:ext cx="8382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a:solidFill>
                  <a:schemeClr val="bg2"/>
                </a:solidFill>
              </a:rPr>
              <a:t>reduce</a:t>
            </a:r>
          </a:p>
        </p:txBody>
      </p:sp>
      <p:sp>
        <p:nvSpPr>
          <p:cNvPr id="76" name="Rectangle 75"/>
          <p:cNvSpPr>
            <a:spLocks noChangeArrowheads="1"/>
          </p:cNvSpPr>
          <p:nvPr/>
        </p:nvSpPr>
        <p:spPr bwMode="auto">
          <a:xfrm>
            <a:off x="4267200" y="4724400"/>
            <a:ext cx="8382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a:solidFill>
                  <a:schemeClr val="bg2"/>
                </a:solidFill>
              </a:rPr>
              <a:t>reduce</a:t>
            </a:r>
          </a:p>
        </p:txBody>
      </p:sp>
      <p:sp>
        <p:nvSpPr>
          <p:cNvPr id="81" name="Rectangle 80"/>
          <p:cNvSpPr>
            <a:spLocks noChangeArrowheads="1"/>
          </p:cNvSpPr>
          <p:nvPr/>
        </p:nvSpPr>
        <p:spPr bwMode="auto">
          <a:xfrm>
            <a:off x="5562600" y="4724400"/>
            <a:ext cx="8382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a:solidFill>
                  <a:schemeClr val="bg2"/>
                </a:solidFill>
              </a:rPr>
              <a:t>reduce</a:t>
            </a:r>
          </a:p>
        </p:txBody>
      </p:sp>
      <p:grpSp>
        <p:nvGrpSpPr>
          <p:cNvPr id="114" name="Group 113"/>
          <p:cNvGrpSpPr/>
          <p:nvPr/>
        </p:nvGrpSpPr>
        <p:grpSpPr>
          <a:xfrm>
            <a:off x="3033713" y="1219200"/>
            <a:ext cx="3214687" cy="276225"/>
            <a:chOff x="3033713" y="1219200"/>
            <a:chExt cx="3214687" cy="276225"/>
          </a:xfrm>
        </p:grpSpPr>
        <p:sp>
          <p:nvSpPr>
            <p:cNvPr id="24677" name="Rectangle 56"/>
            <p:cNvSpPr>
              <a:spLocks noChangeArrowheads="1"/>
            </p:cNvSpPr>
            <p:nvPr/>
          </p:nvSpPr>
          <p:spPr bwMode="auto">
            <a:xfrm>
              <a:off x="3079069" y="1243331"/>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4678" name="Rectangle 102"/>
            <p:cNvSpPr>
              <a:spLocks noChangeArrowheads="1"/>
            </p:cNvSpPr>
            <p:nvPr/>
          </p:nvSpPr>
          <p:spPr bwMode="auto">
            <a:xfrm>
              <a:off x="3612430" y="1243331"/>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4679" name="Rectangle 109"/>
            <p:cNvSpPr>
              <a:spLocks noChangeArrowheads="1"/>
            </p:cNvSpPr>
            <p:nvPr/>
          </p:nvSpPr>
          <p:spPr bwMode="auto">
            <a:xfrm>
              <a:off x="4145792" y="1243331"/>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4680" name="Rectangle 116"/>
            <p:cNvSpPr>
              <a:spLocks noChangeArrowheads="1"/>
            </p:cNvSpPr>
            <p:nvPr/>
          </p:nvSpPr>
          <p:spPr bwMode="auto">
            <a:xfrm>
              <a:off x="4679154" y="1243331"/>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4681" name="Rectangle 123"/>
            <p:cNvSpPr>
              <a:spLocks noChangeArrowheads="1"/>
            </p:cNvSpPr>
            <p:nvPr/>
          </p:nvSpPr>
          <p:spPr bwMode="auto">
            <a:xfrm>
              <a:off x="5212515" y="1243331"/>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4682" name="Rectangle 130"/>
            <p:cNvSpPr>
              <a:spLocks noChangeArrowheads="1"/>
            </p:cNvSpPr>
            <p:nvPr/>
          </p:nvSpPr>
          <p:spPr bwMode="auto">
            <a:xfrm>
              <a:off x="5745877" y="1243331"/>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4683" name="TextBox 57"/>
            <p:cNvSpPr txBox="1">
              <a:spLocks noChangeArrowheads="1"/>
            </p:cNvSpPr>
            <p:nvPr/>
          </p:nvSpPr>
          <p:spPr bwMode="auto">
            <a:xfrm>
              <a:off x="3033713" y="1219200"/>
              <a:ext cx="319295" cy="276225"/>
            </a:xfrm>
            <a:prstGeom prst="rect">
              <a:avLst/>
            </a:prstGeom>
            <a:noFill/>
            <a:ln w="9525">
              <a:noFill/>
              <a:miter lim="800000"/>
              <a:headEnd/>
              <a:tailEnd/>
            </a:ln>
          </p:spPr>
          <p:txBody>
            <a:bodyPr wrap="none">
              <a:spAutoFit/>
            </a:bodyPr>
            <a:lstStyle/>
            <a:p>
              <a:r>
                <a:rPr lang="en-US" sz="1200" b="0" dirty="0"/>
                <a:t>k</a:t>
              </a:r>
              <a:r>
                <a:rPr lang="en-US" sz="1200" b="0" baseline="-25000" dirty="0"/>
                <a:t>1</a:t>
              </a:r>
              <a:endParaRPr lang="en-US" b="0" baseline="-25000" dirty="0"/>
            </a:p>
          </p:txBody>
        </p:sp>
        <p:sp>
          <p:nvSpPr>
            <p:cNvPr id="24684" name="TextBox 103"/>
            <p:cNvSpPr txBox="1">
              <a:spLocks noChangeArrowheads="1"/>
            </p:cNvSpPr>
            <p:nvPr/>
          </p:nvSpPr>
          <p:spPr bwMode="auto">
            <a:xfrm>
              <a:off x="3567075" y="1219200"/>
              <a:ext cx="319295" cy="276225"/>
            </a:xfrm>
            <a:prstGeom prst="rect">
              <a:avLst/>
            </a:prstGeom>
            <a:noFill/>
            <a:ln w="9525">
              <a:noFill/>
              <a:miter lim="800000"/>
              <a:headEnd/>
              <a:tailEnd/>
            </a:ln>
          </p:spPr>
          <p:txBody>
            <a:bodyPr wrap="none">
              <a:spAutoFit/>
            </a:bodyPr>
            <a:lstStyle/>
            <a:p>
              <a:r>
                <a:rPr lang="en-US" sz="1200" b="0" dirty="0"/>
                <a:t>k</a:t>
              </a:r>
              <a:r>
                <a:rPr lang="en-US" sz="1200" b="0" baseline="-25000" dirty="0"/>
                <a:t>2</a:t>
              </a:r>
              <a:endParaRPr lang="en-US" b="0" baseline="-25000" dirty="0"/>
            </a:p>
          </p:txBody>
        </p:sp>
        <p:sp>
          <p:nvSpPr>
            <p:cNvPr id="24685" name="TextBox 110"/>
            <p:cNvSpPr txBox="1">
              <a:spLocks noChangeArrowheads="1"/>
            </p:cNvSpPr>
            <p:nvPr/>
          </p:nvSpPr>
          <p:spPr bwMode="auto">
            <a:xfrm>
              <a:off x="4100436" y="1219200"/>
              <a:ext cx="319295" cy="276225"/>
            </a:xfrm>
            <a:prstGeom prst="rect">
              <a:avLst/>
            </a:prstGeom>
            <a:noFill/>
            <a:ln w="9525">
              <a:noFill/>
              <a:miter lim="800000"/>
              <a:headEnd/>
              <a:tailEnd/>
            </a:ln>
          </p:spPr>
          <p:txBody>
            <a:bodyPr wrap="none">
              <a:spAutoFit/>
            </a:bodyPr>
            <a:lstStyle/>
            <a:p>
              <a:r>
                <a:rPr lang="en-US" sz="1200" b="0"/>
                <a:t>k</a:t>
              </a:r>
              <a:r>
                <a:rPr lang="en-US" sz="1200" b="0" baseline="-25000"/>
                <a:t>3</a:t>
              </a:r>
              <a:endParaRPr lang="en-US" b="0" baseline="-25000"/>
            </a:p>
          </p:txBody>
        </p:sp>
        <p:sp>
          <p:nvSpPr>
            <p:cNvPr id="24686" name="TextBox 117"/>
            <p:cNvSpPr txBox="1">
              <a:spLocks noChangeArrowheads="1"/>
            </p:cNvSpPr>
            <p:nvPr/>
          </p:nvSpPr>
          <p:spPr bwMode="auto">
            <a:xfrm>
              <a:off x="4633798" y="1219200"/>
              <a:ext cx="319295" cy="276225"/>
            </a:xfrm>
            <a:prstGeom prst="rect">
              <a:avLst/>
            </a:prstGeom>
            <a:noFill/>
            <a:ln w="9525">
              <a:noFill/>
              <a:miter lim="800000"/>
              <a:headEnd/>
              <a:tailEnd/>
            </a:ln>
          </p:spPr>
          <p:txBody>
            <a:bodyPr wrap="none">
              <a:spAutoFit/>
            </a:bodyPr>
            <a:lstStyle/>
            <a:p>
              <a:r>
                <a:rPr lang="en-US" sz="1200" b="0"/>
                <a:t>k</a:t>
              </a:r>
              <a:r>
                <a:rPr lang="en-US" sz="1200" b="0" baseline="-25000"/>
                <a:t>4</a:t>
              </a:r>
              <a:endParaRPr lang="en-US" b="0" baseline="-25000"/>
            </a:p>
          </p:txBody>
        </p:sp>
        <p:sp>
          <p:nvSpPr>
            <p:cNvPr id="24687" name="TextBox 124"/>
            <p:cNvSpPr txBox="1">
              <a:spLocks noChangeArrowheads="1"/>
            </p:cNvSpPr>
            <p:nvPr/>
          </p:nvSpPr>
          <p:spPr bwMode="auto">
            <a:xfrm>
              <a:off x="5167160" y="1219200"/>
              <a:ext cx="319295" cy="276225"/>
            </a:xfrm>
            <a:prstGeom prst="rect">
              <a:avLst/>
            </a:prstGeom>
            <a:noFill/>
            <a:ln w="9525">
              <a:noFill/>
              <a:miter lim="800000"/>
              <a:headEnd/>
              <a:tailEnd/>
            </a:ln>
          </p:spPr>
          <p:txBody>
            <a:bodyPr wrap="none">
              <a:spAutoFit/>
            </a:bodyPr>
            <a:lstStyle/>
            <a:p>
              <a:r>
                <a:rPr lang="en-US" sz="1200" b="0"/>
                <a:t>k</a:t>
              </a:r>
              <a:r>
                <a:rPr lang="en-US" sz="1200" b="0" baseline="-25000"/>
                <a:t>5</a:t>
              </a:r>
              <a:endParaRPr lang="en-US" b="0" baseline="-25000"/>
            </a:p>
          </p:txBody>
        </p:sp>
        <p:sp>
          <p:nvSpPr>
            <p:cNvPr id="24688" name="TextBox 131"/>
            <p:cNvSpPr txBox="1">
              <a:spLocks noChangeArrowheads="1"/>
            </p:cNvSpPr>
            <p:nvPr/>
          </p:nvSpPr>
          <p:spPr bwMode="auto">
            <a:xfrm>
              <a:off x="5700521" y="1219200"/>
              <a:ext cx="319295" cy="276225"/>
            </a:xfrm>
            <a:prstGeom prst="rect">
              <a:avLst/>
            </a:prstGeom>
            <a:noFill/>
            <a:ln w="9525">
              <a:noFill/>
              <a:miter lim="800000"/>
              <a:headEnd/>
              <a:tailEnd/>
            </a:ln>
          </p:spPr>
          <p:txBody>
            <a:bodyPr wrap="none">
              <a:spAutoFit/>
            </a:bodyPr>
            <a:lstStyle/>
            <a:p>
              <a:r>
                <a:rPr lang="en-US" sz="1200" b="0"/>
                <a:t>k</a:t>
              </a:r>
              <a:r>
                <a:rPr lang="en-US" sz="1200" b="0" baseline="-25000"/>
                <a:t>6</a:t>
              </a:r>
              <a:endParaRPr lang="en-US" b="0" baseline="-25000"/>
            </a:p>
          </p:txBody>
        </p:sp>
        <p:sp>
          <p:nvSpPr>
            <p:cNvPr id="24689" name="Rectangle 58"/>
            <p:cNvSpPr>
              <a:spLocks noChangeArrowheads="1"/>
            </p:cNvSpPr>
            <p:nvPr/>
          </p:nvSpPr>
          <p:spPr bwMode="auto">
            <a:xfrm>
              <a:off x="3307652" y="1243331"/>
              <a:ext cx="228584" cy="227961"/>
            </a:xfrm>
            <a:prstGeom prst="rect">
              <a:avLst/>
            </a:prstGeom>
            <a:noFill/>
            <a:ln w="9525" algn="ctr">
              <a:solidFill>
                <a:schemeClr val="bg1"/>
              </a:solidFill>
              <a:round/>
              <a:headEnd/>
              <a:tailEnd/>
            </a:ln>
          </p:spPr>
          <p:txBody>
            <a:bodyPr/>
            <a:lstStyle/>
            <a:p>
              <a:endParaRPr lang="en-US"/>
            </a:p>
          </p:txBody>
        </p:sp>
        <p:sp>
          <p:nvSpPr>
            <p:cNvPr id="24690" name="TextBox 59"/>
            <p:cNvSpPr txBox="1">
              <a:spLocks noChangeArrowheads="1"/>
            </p:cNvSpPr>
            <p:nvPr/>
          </p:nvSpPr>
          <p:spPr bwMode="auto">
            <a:xfrm>
              <a:off x="3262297" y="1219200"/>
              <a:ext cx="319295" cy="276225"/>
            </a:xfrm>
            <a:prstGeom prst="rect">
              <a:avLst/>
            </a:prstGeom>
            <a:noFill/>
            <a:ln w="9525">
              <a:noFill/>
              <a:miter lim="800000"/>
              <a:headEnd/>
              <a:tailEnd/>
            </a:ln>
          </p:spPr>
          <p:txBody>
            <a:bodyPr wrap="none">
              <a:spAutoFit/>
            </a:bodyPr>
            <a:lstStyle/>
            <a:p>
              <a:r>
                <a:rPr lang="en-US" sz="1200" b="0" dirty="0">
                  <a:solidFill>
                    <a:schemeClr val="bg1"/>
                  </a:solidFill>
                </a:rPr>
                <a:t>v</a:t>
              </a:r>
              <a:r>
                <a:rPr lang="en-US" sz="1200" b="0" baseline="-25000" dirty="0">
                  <a:solidFill>
                    <a:schemeClr val="bg1"/>
                  </a:solidFill>
                </a:rPr>
                <a:t>1</a:t>
              </a:r>
              <a:endParaRPr lang="en-US" b="0" baseline="-25000" dirty="0">
                <a:solidFill>
                  <a:schemeClr val="bg1"/>
                </a:solidFill>
              </a:endParaRPr>
            </a:p>
          </p:txBody>
        </p:sp>
        <p:sp>
          <p:nvSpPr>
            <p:cNvPr id="24691" name="Rectangle 100"/>
            <p:cNvSpPr>
              <a:spLocks noChangeArrowheads="1"/>
            </p:cNvSpPr>
            <p:nvPr/>
          </p:nvSpPr>
          <p:spPr bwMode="auto">
            <a:xfrm>
              <a:off x="3841014" y="1243331"/>
              <a:ext cx="228584" cy="227961"/>
            </a:xfrm>
            <a:prstGeom prst="rect">
              <a:avLst/>
            </a:prstGeom>
            <a:noFill/>
            <a:ln w="9525" algn="ctr">
              <a:solidFill>
                <a:schemeClr val="bg1"/>
              </a:solidFill>
              <a:round/>
              <a:headEnd/>
              <a:tailEnd/>
            </a:ln>
          </p:spPr>
          <p:txBody>
            <a:bodyPr/>
            <a:lstStyle/>
            <a:p>
              <a:endParaRPr lang="en-US"/>
            </a:p>
          </p:txBody>
        </p:sp>
        <p:sp>
          <p:nvSpPr>
            <p:cNvPr id="24692" name="TextBox 101"/>
            <p:cNvSpPr txBox="1">
              <a:spLocks noChangeArrowheads="1"/>
            </p:cNvSpPr>
            <p:nvPr/>
          </p:nvSpPr>
          <p:spPr bwMode="auto">
            <a:xfrm>
              <a:off x="3795658" y="1219200"/>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2</a:t>
              </a:r>
              <a:endParaRPr lang="en-US" b="0" baseline="-25000">
                <a:solidFill>
                  <a:schemeClr val="bg1"/>
                </a:solidFill>
              </a:endParaRPr>
            </a:p>
          </p:txBody>
        </p:sp>
        <p:sp>
          <p:nvSpPr>
            <p:cNvPr id="24693" name="Rectangle 107"/>
            <p:cNvSpPr>
              <a:spLocks noChangeArrowheads="1"/>
            </p:cNvSpPr>
            <p:nvPr/>
          </p:nvSpPr>
          <p:spPr bwMode="auto">
            <a:xfrm>
              <a:off x="4374376" y="1243331"/>
              <a:ext cx="228584" cy="227961"/>
            </a:xfrm>
            <a:prstGeom prst="rect">
              <a:avLst/>
            </a:prstGeom>
            <a:noFill/>
            <a:ln w="9525" algn="ctr">
              <a:solidFill>
                <a:schemeClr val="bg1"/>
              </a:solidFill>
              <a:round/>
              <a:headEnd/>
              <a:tailEnd/>
            </a:ln>
          </p:spPr>
          <p:txBody>
            <a:bodyPr/>
            <a:lstStyle/>
            <a:p>
              <a:endParaRPr lang="en-US"/>
            </a:p>
          </p:txBody>
        </p:sp>
        <p:sp>
          <p:nvSpPr>
            <p:cNvPr id="24694" name="TextBox 108"/>
            <p:cNvSpPr txBox="1">
              <a:spLocks noChangeArrowheads="1"/>
            </p:cNvSpPr>
            <p:nvPr/>
          </p:nvSpPr>
          <p:spPr bwMode="auto">
            <a:xfrm>
              <a:off x="4329020" y="1219200"/>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3</a:t>
              </a:r>
              <a:endParaRPr lang="en-US" b="0" baseline="-25000">
                <a:solidFill>
                  <a:schemeClr val="bg1"/>
                </a:solidFill>
              </a:endParaRPr>
            </a:p>
          </p:txBody>
        </p:sp>
        <p:sp>
          <p:nvSpPr>
            <p:cNvPr id="24695" name="Rectangle 114"/>
            <p:cNvSpPr>
              <a:spLocks noChangeArrowheads="1"/>
            </p:cNvSpPr>
            <p:nvPr/>
          </p:nvSpPr>
          <p:spPr bwMode="auto">
            <a:xfrm>
              <a:off x="4907737" y="1243331"/>
              <a:ext cx="228584" cy="227961"/>
            </a:xfrm>
            <a:prstGeom prst="rect">
              <a:avLst/>
            </a:prstGeom>
            <a:noFill/>
            <a:ln w="9525" algn="ctr">
              <a:solidFill>
                <a:schemeClr val="bg1"/>
              </a:solidFill>
              <a:round/>
              <a:headEnd/>
              <a:tailEnd/>
            </a:ln>
          </p:spPr>
          <p:txBody>
            <a:bodyPr/>
            <a:lstStyle/>
            <a:p>
              <a:endParaRPr lang="en-US"/>
            </a:p>
          </p:txBody>
        </p:sp>
        <p:sp>
          <p:nvSpPr>
            <p:cNvPr id="24696" name="TextBox 115"/>
            <p:cNvSpPr txBox="1">
              <a:spLocks noChangeArrowheads="1"/>
            </p:cNvSpPr>
            <p:nvPr/>
          </p:nvSpPr>
          <p:spPr bwMode="auto">
            <a:xfrm>
              <a:off x="4862382" y="1219200"/>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4</a:t>
              </a:r>
              <a:endParaRPr lang="en-US" b="0" baseline="-25000">
                <a:solidFill>
                  <a:schemeClr val="bg1"/>
                </a:solidFill>
              </a:endParaRPr>
            </a:p>
          </p:txBody>
        </p:sp>
        <p:sp>
          <p:nvSpPr>
            <p:cNvPr id="24697" name="Rectangle 121"/>
            <p:cNvSpPr>
              <a:spLocks noChangeArrowheads="1"/>
            </p:cNvSpPr>
            <p:nvPr/>
          </p:nvSpPr>
          <p:spPr bwMode="auto">
            <a:xfrm>
              <a:off x="5441099" y="1243331"/>
              <a:ext cx="228584" cy="227961"/>
            </a:xfrm>
            <a:prstGeom prst="rect">
              <a:avLst/>
            </a:prstGeom>
            <a:noFill/>
            <a:ln w="9525" algn="ctr">
              <a:solidFill>
                <a:schemeClr val="bg1"/>
              </a:solidFill>
              <a:round/>
              <a:headEnd/>
              <a:tailEnd/>
            </a:ln>
          </p:spPr>
          <p:txBody>
            <a:bodyPr/>
            <a:lstStyle/>
            <a:p>
              <a:endParaRPr lang="en-US"/>
            </a:p>
          </p:txBody>
        </p:sp>
        <p:sp>
          <p:nvSpPr>
            <p:cNvPr id="24698" name="TextBox 122"/>
            <p:cNvSpPr txBox="1">
              <a:spLocks noChangeArrowheads="1"/>
            </p:cNvSpPr>
            <p:nvPr/>
          </p:nvSpPr>
          <p:spPr bwMode="auto">
            <a:xfrm>
              <a:off x="5395743" y="1219200"/>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5</a:t>
              </a:r>
              <a:endParaRPr lang="en-US" b="0" baseline="-25000">
                <a:solidFill>
                  <a:schemeClr val="bg1"/>
                </a:solidFill>
              </a:endParaRPr>
            </a:p>
          </p:txBody>
        </p:sp>
        <p:sp>
          <p:nvSpPr>
            <p:cNvPr id="24699" name="Rectangle 128"/>
            <p:cNvSpPr>
              <a:spLocks noChangeArrowheads="1"/>
            </p:cNvSpPr>
            <p:nvPr/>
          </p:nvSpPr>
          <p:spPr bwMode="auto">
            <a:xfrm>
              <a:off x="5974461" y="1243331"/>
              <a:ext cx="228584" cy="227961"/>
            </a:xfrm>
            <a:prstGeom prst="rect">
              <a:avLst/>
            </a:prstGeom>
            <a:noFill/>
            <a:ln w="9525" algn="ctr">
              <a:solidFill>
                <a:schemeClr val="bg1"/>
              </a:solidFill>
              <a:round/>
              <a:headEnd/>
              <a:tailEnd/>
            </a:ln>
          </p:spPr>
          <p:txBody>
            <a:bodyPr/>
            <a:lstStyle/>
            <a:p>
              <a:endParaRPr lang="en-US"/>
            </a:p>
          </p:txBody>
        </p:sp>
        <p:sp>
          <p:nvSpPr>
            <p:cNvPr id="24700" name="TextBox 129"/>
            <p:cNvSpPr txBox="1">
              <a:spLocks noChangeArrowheads="1"/>
            </p:cNvSpPr>
            <p:nvPr/>
          </p:nvSpPr>
          <p:spPr bwMode="auto">
            <a:xfrm>
              <a:off x="5929105" y="1219200"/>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6</a:t>
              </a:r>
              <a:endParaRPr lang="en-US" b="0" baseline="-25000">
                <a:solidFill>
                  <a:schemeClr val="bg1"/>
                </a:solidFill>
              </a:endParaRPr>
            </a:p>
          </p:txBody>
        </p:sp>
      </p:grpSp>
      <p:grpSp>
        <p:nvGrpSpPr>
          <p:cNvPr id="115" name="Group 114"/>
          <p:cNvGrpSpPr/>
          <p:nvPr/>
        </p:nvGrpSpPr>
        <p:grpSpPr>
          <a:xfrm>
            <a:off x="2286000" y="3200400"/>
            <a:ext cx="996950" cy="276225"/>
            <a:chOff x="2286000" y="3200400"/>
            <a:chExt cx="996950" cy="276225"/>
          </a:xfrm>
        </p:grpSpPr>
        <p:sp>
          <p:nvSpPr>
            <p:cNvPr id="24669" name="Rectangle 144"/>
            <p:cNvSpPr>
              <a:spLocks noChangeArrowheads="1"/>
            </p:cNvSpPr>
            <p:nvPr/>
          </p:nvSpPr>
          <p:spPr bwMode="auto">
            <a:xfrm>
              <a:off x="2794665" y="3224531"/>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24670" name="TextBox 145"/>
            <p:cNvSpPr txBox="1">
              <a:spLocks noChangeArrowheads="1"/>
            </p:cNvSpPr>
            <p:nvPr/>
          </p:nvSpPr>
          <p:spPr bwMode="auto">
            <a:xfrm>
              <a:off x="2784475" y="3200400"/>
              <a:ext cx="269761" cy="276225"/>
            </a:xfrm>
            <a:prstGeom prst="rect">
              <a:avLst/>
            </a:prstGeom>
            <a:noFill/>
            <a:ln w="9525">
              <a:noFill/>
              <a:miter lim="800000"/>
              <a:headEnd/>
              <a:tailEnd/>
            </a:ln>
          </p:spPr>
          <p:txBody>
            <a:bodyPr wrap="none">
              <a:spAutoFit/>
            </a:bodyPr>
            <a:lstStyle/>
            <a:p>
              <a:pPr algn="ctr"/>
              <a:r>
                <a:rPr lang="en-US" sz="1200" b="0" dirty="0"/>
                <a:t>b</a:t>
              </a:r>
              <a:endParaRPr lang="en-US" b="0" baseline="-25000" dirty="0"/>
            </a:p>
          </p:txBody>
        </p:sp>
        <p:sp>
          <p:nvSpPr>
            <p:cNvPr id="24671" name="Rectangle 137"/>
            <p:cNvSpPr>
              <a:spLocks noChangeArrowheads="1"/>
            </p:cNvSpPr>
            <p:nvPr/>
          </p:nvSpPr>
          <p:spPr bwMode="auto">
            <a:xfrm>
              <a:off x="2296190" y="3224531"/>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24672" name="TextBox 138"/>
            <p:cNvSpPr txBox="1">
              <a:spLocks noChangeArrowheads="1"/>
            </p:cNvSpPr>
            <p:nvPr/>
          </p:nvSpPr>
          <p:spPr bwMode="auto">
            <a:xfrm>
              <a:off x="2286000" y="3200400"/>
              <a:ext cx="269761" cy="276225"/>
            </a:xfrm>
            <a:prstGeom prst="rect">
              <a:avLst/>
            </a:prstGeom>
            <a:noFill/>
            <a:ln w="9525">
              <a:noFill/>
              <a:miter lim="800000"/>
              <a:headEnd/>
              <a:tailEnd/>
            </a:ln>
          </p:spPr>
          <p:txBody>
            <a:bodyPr wrap="none">
              <a:spAutoFit/>
            </a:bodyPr>
            <a:lstStyle/>
            <a:p>
              <a:pPr algn="ctr"/>
              <a:r>
                <a:rPr lang="en-US" sz="1200" b="0" dirty="0"/>
                <a:t>a</a:t>
              </a:r>
              <a:endParaRPr lang="en-US" b="0" baseline="-25000" dirty="0"/>
            </a:p>
          </p:txBody>
        </p:sp>
        <p:sp>
          <p:nvSpPr>
            <p:cNvPr id="24673" name="Rectangle 135"/>
            <p:cNvSpPr>
              <a:spLocks noChangeArrowheads="1"/>
            </p:cNvSpPr>
            <p:nvPr/>
          </p:nvSpPr>
          <p:spPr bwMode="auto">
            <a:xfrm>
              <a:off x="2524904" y="3224531"/>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74" name="TextBox 136"/>
            <p:cNvSpPr txBox="1">
              <a:spLocks noChangeArrowheads="1"/>
            </p:cNvSpPr>
            <p:nvPr/>
          </p:nvSpPr>
          <p:spPr bwMode="auto">
            <a:xfrm>
              <a:off x="2514714" y="3200400"/>
              <a:ext cx="269761" cy="276225"/>
            </a:xfrm>
            <a:prstGeom prst="rect">
              <a:avLst/>
            </a:prstGeom>
            <a:noFill/>
            <a:ln w="9525">
              <a:noFill/>
              <a:miter lim="800000"/>
              <a:headEnd/>
              <a:tailEnd/>
            </a:ln>
          </p:spPr>
          <p:txBody>
            <a:bodyPr wrap="none">
              <a:spAutoFit/>
            </a:bodyPr>
            <a:lstStyle/>
            <a:p>
              <a:r>
                <a:rPr lang="en-US" sz="1200" b="0" dirty="0">
                  <a:solidFill>
                    <a:schemeClr val="bg1"/>
                  </a:solidFill>
                </a:rPr>
                <a:t>1</a:t>
              </a:r>
              <a:endParaRPr lang="en-US" b="0" baseline="-25000" dirty="0">
                <a:solidFill>
                  <a:schemeClr val="bg1"/>
                </a:solidFill>
              </a:endParaRPr>
            </a:p>
          </p:txBody>
        </p:sp>
        <p:sp>
          <p:nvSpPr>
            <p:cNvPr id="24675" name="Rectangle 142"/>
            <p:cNvSpPr>
              <a:spLocks noChangeArrowheads="1"/>
            </p:cNvSpPr>
            <p:nvPr/>
          </p:nvSpPr>
          <p:spPr bwMode="auto">
            <a:xfrm>
              <a:off x="3023379" y="3224531"/>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76" name="TextBox 143"/>
            <p:cNvSpPr txBox="1">
              <a:spLocks noChangeArrowheads="1"/>
            </p:cNvSpPr>
            <p:nvPr/>
          </p:nvSpPr>
          <p:spPr bwMode="auto">
            <a:xfrm>
              <a:off x="3013189" y="3200400"/>
              <a:ext cx="269761"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grpSp>
      <p:grpSp>
        <p:nvGrpSpPr>
          <p:cNvPr id="116" name="Group 115"/>
          <p:cNvGrpSpPr/>
          <p:nvPr/>
        </p:nvGrpSpPr>
        <p:grpSpPr>
          <a:xfrm>
            <a:off x="3581400" y="3200400"/>
            <a:ext cx="996950" cy="276225"/>
            <a:chOff x="3581400" y="3200400"/>
            <a:chExt cx="996950" cy="276225"/>
          </a:xfrm>
        </p:grpSpPr>
        <p:sp>
          <p:nvSpPr>
            <p:cNvPr id="24661" name="Rectangle 151"/>
            <p:cNvSpPr>
              <a:spLocks noChangeArrowheads="1"/>
            </p:cNvSpPr>
            <p:nvPr/>
          </p:nvSpPr>
          <p:spPr bwMode="auto">
            <a:xfrm>
              <a:off x="3591590" y="3224531"/>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24662" name="Rectangle 158"/>
            <p:cNvSpPr>
              <a:spLocks noChangeArrowheads="1"/>
            </p:cNvSpPr>
            <p:nvPr/>
          </p:nvSpPr>
          <p:spPr bwMode="auto">
            <a:xfrm>
              <a:off x="4090065" y="3224531"/>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24663" name="TextBox 152"/>
            <p:cNvSpPr txBox="1">
              <a:spLocks noChangeArrowheads="1"/>
            </p:cNvSpPr>
            <p:nvPr/>
          </p:nvSpPr>
          <p:spPr bwMode="auto">
            <a:xfrm>
              <a:off x="3581400" y="3200400"/>
              <a:ext cx="26976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4664" name="TextBox 159"/>
            <p:cNvSpPr txBox="1">
              <a:spLocks noChangeArrowheads="1"/>
            </p:cNvSpPr>
            <p:nvPr/>
          </p:nvSpPr>
          <p:spPr bwMode="auto">
            <a:xfrm>
              <a:off x="4079875" y="3200400"/>
              <a:ext cx="26976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4665" name="Rectangle 149"/>
            <p:cNvSpPr>
              <a:spLocks noChangeArrowheads="1"/>
            </p:cNvSpPr>
            <p:nvPr/>
          </p:nvSpPr>
          <p:spPr bwMode="auto">
            <a:xfrm>
              <a:off x="3820304" y="3224531"/>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66" name="TextBox 150"/>
            <p:cNvSpPr txBox="1">
              <a:spLocks noChangeArrowheads="1"/>
            </p:cNvSpPr>
            <p:nvPr/>
          </p:nvSpPr>
          <p:spPr bwMode="auto">
            <a:xfrm>
              <a:off x="3810114" y="3200400"/>
              <a:ext cx="269761" cy="276225"/>
            </a:xfrm>
            <a:prstGeom prst="rect">
              <a:avLst/>
            </a:prstGeom>
            <a:noFill/>
            <a:ln w="9525">
              <a:noFill/>
              <a:miter lim="800000"/>
              <a:headEnd/>
              <a:tailEnd/>
            </a:ln>
          </p:spPr>
          <p:txBody>
            <a:bodyPr wrap="none">
              <a:spAutoFit/>
            </a:bodyPr>
            <a:lstStyle/>
            <a:p>
              <a:r>
                <a:rPr lang="en-US" sz="1200" b="0">
                  <a:solidFill>
                    <a:schemeClr val="bg1"/>
                  </a:solidFill>
                </a:rPr>
                <a:t>3</a:t>
              </a:r>
              <a:endParaRPr lang="en-US" b="0" baseline="-25000">
                <a:solidFill>
                  <a:schemeClr val="bg1"/>
                </a:solidFill>
              </a:endParaRPr>
            </a:p>
          </p:txBody>
        </p:sp>
        <p:sp>
          <p:nvSpPr>
            <p:cNvPr id="24667" name="Rectangle 156"/>
            <p:cNvSpPr>
              <a:spLocks noChangeArrowheads="1"/>
            </p:cNvSpPr>
            <p:nvPr/>
          </p:nvSpPr>
          <p:spPr bwMode="auto">
            <a:xfrm>
              <a:off x="4318779" y="3224531"/>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68" name="TextBox 157"/>
            <p:cNvSpPr txBox="1">
              <a:spLocks noChangeArrowheads="1"/>
            </p:cNvSpPr>
            <p:nvPr/>
          </p:nvSpPr>
          <p:spPr bwMode="auto">
            <a:xfrm>
              <a:off x="4308589" y="3200400"/>
              <a:ext cx="269761" cy="276225"/>
            </a:xfrm>
            <a:prstGeom prst="rect">
              <a:avLst/>
            </a:prstGeom>
            <a:noFill/>
            <a:ln w="9525">
              <a:noFill/>
              <a:miter lim="800000"/>
              <a:headEnd/>
              <a:tailEnd/>
            </a:ln>
          </p:spPr>
          <p:txBody>
            <a:bodyPr wrap="none">
              <a:spAutoFit/>
            </a:bodyPr>
            <a:lstStyle/>
            <a:p>
              <a:r>
                <a:rPr lang="en-US" sz="1200" b="0">
                  <a:solidFill>
                    <a:schemeClr val="bg1"/>
                  </a:solidFill>
                </a:rPr>
                <a:t>6</a:t>
              </a:r>
              <a:endParaRPr lang="en-US" b="0" baseline="-25000">
                <a:solidFill>
                  <a:schemeClr val="bg1"/>
                </a:solidFill>
              </a:endParaRPr>
            </a:p>
          </p:txBody>
        </p:sp>
      </p:grpSp>
      <p:grpSp>
        <p:nvGrpSpPr>
          <p:cNvPr id="117" name="Group 116"/>
          <p:cNvGrpSpPr/>
          <p:nvPr/>
        </p:nvGrpSpPr>
        <p:grpSpPr>
          <a:xfrm>
            <a:off x="4876800" y="3200400"/>
            <a:ext cx="990600" cy="276225"/>
            <a:chOff x="4876800" y="3200400"/>
            <a:chExt cx="990600" cy="276225"/>
          </a:xfrm>
        </p:grpSpPr>
        <p:sp>
          <p:nvSpPr>
            <p:cNvPr id="24653" name="Rectangle 165"/>
            <p:cNvSpPr>
              <a:spLocks noChangeArrowheads="1"/>
            </p:cNvSpPr>
            <p:nvPr/>
          </p:nvSpPr>
          <p:spPr bwMode="auto">
            <a:xfrm>
              <a:off x="4886985" y="3224531"/>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4654" name="Rectangle 172"/>
            <p:cNvSpPr>
              <a:spLocks noChangeArrowheads="1"/>
            </p:cNvSpPr>
            <p:nvPr/>
          </p:nvSpPr>
          <p:spPr bwMode="auto">
            <a:xfrm>
              <a:off x="5379359" y="3224531"/>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4655" name="TextBox 166"/>
            <p:cNvSpPr txBox="1">
              <a:spLocks noChangeArrowheads="1"/>
            </p:cNvSpPr>
            <p:nvPr/>
          </p:nvSpPr>
          <p:spPr bwMode="auto">
            <a:xfrm>
              <a:off x="4876800" y="3200400"/>
              <a:ext cx="269626" cy="276225"/>
            </a:xfrm>
            <a:prstGeom prst="rect">
              <a:avLst/>
            </a:prstGeom>
            <a:noFill/>
            <a:ln w="9525">
              <a:noFill/>
              <a:miter lim="800000"/>
              <a:headEnd/>
              <a:tailEnd/>
            </a:ln>
          </p:spPr>
          <p:txBody>
            <a:bodyPr wrap="none">
              <a:spAutoFit/>
            </a:bodyPr>
            <a:lstStyle/>
            <a:p>
              <a:pPr algn="ctr"/>
              <a:r>
                <a:rPr lang="en-US" sz="1200" b="0"/>
                <a:t>a</a:t>
              </a:r>
              <a:endParaRPr lang="en-US" b="0" baseline="-25000"/>
            </a:p>
          </p:txBody>
        </p:sp>
        <p:sp>
          <p:nvSpPr>
            <p:cNvPr id="24656" name="TextBox 173"/>
            <p:cNvSpPr txBox="1">
              <a:spLocks noChangeArrowheads="1"/>
            </p:cNvSpPr>
            <p:nvPr/>
          </p:nvSpPr>
          <p:spPr bwMode="auto">
            <a:xfrm>
              <a:off x="5369174" y="3200400"/>
              <a:ext cx="26161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4657" name="Rectangle 163"/>
            <p:cNvSpPr>
              <a:spLocks noChangeArrowheads="1"/>
            </p:cNvSpPr>
            <p:nvPr/>
          </p:nvSpPr>
          <p:spPr bwMode="auto">
            <a:xfrm>
              <a:off x="5115585" y="3224531"/>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58" name="TextBox 164"/>
            <p:cNvSpPr txBox="1">
              <a:spLocks noChangeArrowheads="1"/>
            </p:cNvSpPr>
            <p:nvPr/>
          </p:nvSpPr>
          <p:spPr bwMode="auto">
            <a:xfrm>
              <a:off x="5105400" y="3200400"/>
              <a:ext cx="269626" cy="276225"/>
            </a:xfrm>
            <a:prstGeom prst="rect">
              <a:avLst/>
            </a:prstGeom>
            <a:noFill/>
            <a:ln w="9525">
              <a:noFill/>
              <a:miter lim="800000"/>
              <a:headEnd/>
              <a:tailEnd/>
            </a:ln>
          </p:spPr>
          <p:txBody>
            <a:bodyPr wrap="none">
              <a:spAutoFit/>
            </a:bodyPr>
            <a:lstStyle/>
            <a:p>
              <a:r>
                <a:rPr lang="en-US" sz="1200" b="0">
                  <a:solidFill>
                    <a:schemeClr val="bg1"/>
                  </a:solidFill>
                </a:rPr>
                <a:t>5</a:t>
              </a:r>
              <a:endParaRPr lang="en-US" b="0" baseline="-25000">
                <a:solidFill>
                  <a:schemeClr val="bg1"/>
                </a:solidFill>
              </a:endParaRPr>
            </a:p>
          </p:txBody>
        </p:sp>
        <p:sp>
          <p:nvSpPr>
            <p:cNvPr id="24659" name="Rectangle 170"/>
            <p:cNvSpPr>
              <a:spLocks noChangeArrowheads="1"/>
            </p:cNvSpPr>
            <p:nvPr/>
          </p:nvSpPr>
          <p:spPr bwMode="auto">
            <a:xfrm>
              <a:off x="5607959" y="3224531"/>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60" name="TextBox 171"/>
            <p:cNvSpPr txBox="1">
              <a:spLocks noChangeArrowheads="1"/>
            </p:cNvSpPr>
            <p:nvPr/>
          </p:nvSpPr>
          <p:spPr bwMode="auto">
            <a:xfrm>
              <a:off x="5597774" y="3200400"/>
              <a:ext cx="269626"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grpSp>
      <p:grpSp>
        <p:nvGrpSpPr>
          <p:cNvPr id="118" name="Group 117"/>
          <p:cNvGrpSpPr/>
          <p:nvPr/>
        </p:nvGrpSpPr>
        <p:grpSpPr>
          <a:xfrm>
            <a:off x="6248400" y="3200400"/>
            <a:ext cx="990600" cy="276225"/>
            <a:chOff x="6248400" y="3200400"/>
            <a:chExt cx="990600" cy="276225"/>
          </a:xfrm>
        </p:grpSpPr>
        <p:sp>
          <p:nvSpPr>
            <p:cNvPr id="24645" name="Rectangle 179"/>
            <p:cNvSpPr>
              <a:spLocks noChangeArrowheads="1"/>
            </p:cNvSpPr>
            <p:nvPr/>
          </p:nvSpPr>
          <p:spPr bwMode="auto">
            <a:xfrm>
              <a:off x="6258585" y="3224531"/>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4646" name="Rectangle 186"/>
            <p:cNvSpPr>
              <a:spLocks noChangeArrowheads="1"/>
            </p:cNvSpPr>
            <p:nvPr/>
          </p:nvSpPr>
          <p:spPr bwMode="auto">
            <a:xfrm>
              <a:off x="6750959" y="3224531"/>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4647" name="TextBox 180"/>
            <p:cNvSpPr txBox="1">
              <a:spLocks noChangeArrowheads="1"/>
            </p:cNvSpPr>
            <p:nvPr/>
          </p:nvSpPr>
          <p:spPr bwMode="auto">
            <a:xfrm>
              <a:off x="6248400" y="3200400"/>
              <a:ext cx="269626" cy="276225"/>
            </a:xfrm>
            <a:prstGeom prst="rect">
              <a:avLst/>
            </a:prstGeom>
            <a:noFill/>
            <a:ln w="9525">
              <a:noFill/>
              <a:miter lim="800000"/>
              <a:headEnd/>
              <a:tailEnd/>
            </a:ln>
          </p:spPr>
          <p:txBody>
            <a:bodyPr wrap="none">
              <a:spAutoFit/>
            </a:bodyPr>
            <a:lstStyle/>
            <a:p>
              <a:pPr algn="ctr"/>
              <a:r>
                <a:rPr lang="en-US" sz="1200" b="0"/>
                <a:t>b</a:t>
              </a:r>
              <a:endParaRPr lang="en-US" b="0" baseline="-25000"/>
            </a:p>
          </p:txBody>
        </p:sp>
        <p:sp>
          <p:nvSpPr>
            <p:cNvPr id="24648" name="TextBox 187"/>
            <p:cNvSpPr txBox="1">
              <a:spLocks noChangeArrowheads="1"/>
            </p:cNvSpPr>
            <p:nvPr/>
          </p:nvSpPr>
          <p:spPr bwMode="auto">
            <a:xfrm>
              <a:off x="6740774" y="3200400"/>
              <a:ext cx="26161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4649" name="Rectangle 177"/>
            <p:cNvSpPr>
              <a:spLocks noChangeArrowheads="1"/>
            </p:cNvSpPr>
            <p:nvPr/>
          </p:nvSpPr>
          <p:spPr bwMode="auto">
            <a:xfrm>
              <a:off x="6487185" y="3224531"/>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50" name="TextBox 178"/>
            <p:cNvSpPr txBox="1">
              <a:spLocks noChangeArrowheads="1"/>
            </p:cNvSpPr>
            <p:nvPr/>
          </p:nvSpPr>
          <p:spPr bwMode="auto">
            <a:xfrm>
              <a:off x="6477000" y="3200400"/>
              <a:ext cx="269626" cy="276225"/>
            </a:xfrm>
            <a:prstGeom prst="rect">
              <a:avLst/>
            </a:prstGeom>
            <a:noFill/>
            <a:ln w="9525">
              <a:noFill/>
              <a:miter lim="800000"/>
              <a:headEnd/>
              <a:tailEnd/>
            </a:ln>
          </p:spPr>
          <p:txBody>
            <a:bodyPr wrap="none">
              <a:spAutoFit/>
            </a:bodyPr>
            <a:lstStyle/>
            <a:p>
              <a:r>
                <a:rPr lang="en-US" sz="1200" b="0">
                  <a:solidFill>
                    <a:schemeClr val="bg1"/>
                  </a:solidFill>
                </a:rPr>
                <a:t>7</a:t>
              </a:r>
              <a:endParaRPr lang="en-US" b="0" baseline="-25000">
                <a:solidFill>
                  <a:schemeClr val="bg1"/>
                </a:solidFill>
              </a:endParaRPr>
            </a:p>
          </p:txBody>
        </p:sp>
        <p:sp>
          <p:nvSpPr>
            <p:cNvPr id="24651" name="Rectangle 184"/>
            <p:cNvSpPr>
              <a:spLocks noChangeArrowheads="1"/>
            </p:cNvSpPr>
            <p:nvPr/>
          </p:nvSpPr>
          <p:spPr bwMode="auto">
            <a:xfrm>
              <a:off x="6979559" y="3224531"/>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52" name="TextBox 185"/>
            <p:cNvSpPr txBox="1">
              <a:spLocks noChangeArrowheads="1"/>
            </p:cNvSpPr>
            <p:nvPr/>
          </p:nvSpPr>
          <p:spPr bwMode="auto">
            <a:xfrm>
              <a:off x="6969374" y="3200400"/>
              <a:ext cx="269626" cy="276225"/>
            </a:xfrm>
            <a:prstGeom prst="rect">
              <a:avLst/>
            </a:prstGeom>
            <a:noFill/>
            <a:ln w="9525">
              <a:noFill/>
              <a:miter lim="800000"/>
              <a:headEnd/>
              <a:tailEnd/>
            </a:ln>
          </p:spPr>
          <p:txBody>
            <a:bodyPr wrap="none">
              <a:spAutoFit/>
            </a:bodyPr>
            <a:lstStyle/>
            <a:p>
              <a:r>
                <a:rPr lang="en-US" sz="1200" b="0" dirty="0">
                  <a:solidFill>
                    <a:schemeClr val="bg1"/>
                  </a:solidFill>
                </a:rPr>
                <a:t>8</a:t>
              </a:r>
              <a:endParaRPr lang="en-US" b="0" baseline="-25000" dirty="0">
                <a:solidFill>
                  <a:schemeClr val="bg1"/>
                </a:solidFill>
              </a:endParaRPr>
            </a:p>
          </p:txBody>
        </p:sp>
      </p:grpSp>
      <p:grpSp>
        <p:nvGrpSpPr>
          <p:cNvPr id="121" name="Group 120"/>
          <p:cNvGrpSpPr/>
          <p:nvPr/>
        </p:nvGrpSpPr>
        <p:grpSpPr>
          <a:xfrm>
            <a:off x="3200400" y="3838575"/>
            <a:ext cx="803275" cy="276225"/>
            <a:chOff x="3200400" y="3838575"/>
            <a:chExt cx="803275" cy="276225"/>
          </a:xfrm>
        </p:grpSpPr>
        <p:sp>
          <p:nvSpPr>
            <p:cNvPr id="24639" name="Rectangle 193"/>
            <p:cNvSpPr>
              <a:spLocks noChangeArrowheads="1"/>
            </p:cNvSpPr>
            <p:nvPr/>
          </p:nvSpPr>
          <p:spPr bwMode="auto">
            <a:xfrm>
              <a:off x="3210588" y="3862706"/>
              <a:ext cx="228671" cy="227961"/>
            </a:xfrm>
            <a:prstGeom prst="rect">
              <a:avLst/>
            </a:prstGeom>
            <a:solidFill>
              <a:schemeClr val="bg1"/>
            </a:solidFill>
            <a:ln w="9525" algn="ctr">
              <a:solidFill>
                <a:schemeClr val="bg1"/>
              </a:solidFill>
              <a:round/>
              <a:headEnd/>
              <a:tailEnd/>
            </a:ln>
          </p:spPr>
          <p:txBody>
            <a:bodyPr/>
            <a:lstStyle/>
            <a:p>
              <a:endParaRPr lang="en-US"/>
            </a:p>
          </p:txBody>
        </p:sp>
        <p:sp>
          <p:nvSpPr>
            <p:cNvPr id="24640" name="TextBox 194"/>
            <p:cNvSpPr txBox="1">
              <a:spLocks noChangeArrowheads="1"/>
            </p:cNvSpPr>
            <p:nvPr/>
          </p:nvSpPr>
          <p:spPr bwMode="auto">
            <a:xfrm>
              <a:off x="3200400" y="3838575"/>
              <a:ext cx="269710" cy="276225"/>
            </a:xfrm>
            <a:prstGeom prst="rect">
              <a:avLst/>
            </a:prstGeom>
            <a:noFill/>
            <a:ln w="9525">
              <a:noFill/>
              <a:miter lim="800000"/>
              <a:headEnd/>
              <a:tailEnd/>
            </a:ln>
          </p:spPr>
          <p:txBody>
            <a:bodyPr wrap="none">
              <a:spAutoFit/>
            </a:bodyPr>
            <a:lstStyle/>
            <a:p>
              <a:pPr algn="ctr"/>
              <a:r>
                <a:rPr lang="en-US" sz="1200" b="0"/>
                <a:t>a</a:t>
              </a:r>
              <a:endParaRPr lang="en-US" b="0" baseline="-25000"/>
            </a:p>
          </p:txBody>
        </p:sp>
        <p:sp>
          <p:nvSpPr>
            <p:cNvPr id="24641" name="Rectangle 191"/>
            <p:cNvSpPr>
              <a:spLocks noChangeArrowheads="1"/>
            </p:cNvSpPr>
            <p:nvPr/>
          </p:nvSpPr>
          <p:spPr bwMode="auto">
            <a:xfrm>
              <a:off x="3515483" y="3862706"/>
              <a:ext cx="228671"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42" name="TextBox 192"/>
            <p:cNvSpPr txBox="1">
              <a:spLocks noChangeArrowheads="1"/>
            </p:cNvSpPr>
            <p:nvPr/>
          </p:nvSpPr>
          <p:spPr bwMode="auto">
            <a:xfrm>
              <a:off x="3505295" y="3838575"/>
              <a:ext cx="269710" cy="276225"/>
            </a:xfrm>
            <a:prstGeom prst="rect">
              <a:avLst/>
            </a:prstGeom>
            <a:noFill/>
            <a:ln w="9525">
              <a:noFill/>
              <a:miter lim="800000"/>
              <a:headEnd/>
              <a:tailEnd/>
            </a:ln>
          </p:spPr>
          <p:txBody>
            <a:bodyPr wrap="none">
              <a:spAutoFit/>
            </a:bodyPr>
            <a:lstStyle/>
            <a:p>
              <a:r>
                <a:rPr lang="en-US" sz="1200" b="0">
                  <a:solidFill>
                    <a:schemeClr val="bg1"/>
                  </a:solidFill>
                </a:rPr>
                <a:t>1</a:t>
              </a:r>
              <a:endParaRPr lang="en-US" b="0" baseline="-25000">
                <a:solidFill>
                  <a:schemeClr val="bg1"/>
                </a:solidFill>
              </a:endParaRPr>
            </a:p>
          </p:txBody>
        </p:sp>
        <p:sp>
          <p:nvSpPr>
            <p:cNvPr id="24643" name="Rectangle 196"/>
            <p:cNvSpPr>
              <a:spLocks noChangeArrowheads="1"/>
            </p:cNvSpPr>
            <p:nvPr/>
          </p:nvSpPr>
          <p:spPr bwMode="auto">
            <a:xfrm>
              <a:off x="3744154" y="3862706"/>
              <a:ext cx="228671"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44" name="TextBox 197"/>
            <p:cNvSpPr txBox="1">
              <a:spLocks noChangeArrowheads="1"/>
            </p:cNvSpPr>
            <p:nvPr/>
          </p:nvSpPr>
          <p:spPr bwMode="auto">
            <a:xfrm>
              <a:off x="3733965" y="3838575"/>
              <a:ext cx="269710" cy="276225"/>
            </a:xfrm>
            <a:prstGeom prst="rect">
              <a:avLst/>
            </a:prstGeom>
            <a:noFill/>
            <a:ln w="9525">
              <a:noFill/>
              <a:miter lim="800000"/>
              <a:headEnd/>
              <a:tailEnd/>
            </a:ln>
          </p:spPr>
          <p:txBody>
            <a:bodyPr wrap="none">
              <a:spAutoFit/>
            </a:bodyPr>
            <a:lstStyle/>
            <a:p>
              <a:r>
                <a:rPr lang="en-US" sz="1200" b="0">
                  <a:solidFill>
                    <a:schemeClr val="bg1"/>
                  </a:solidFill>
                </a:rPr>
                <a:t>5</a:t>
              </a:r>
              <a:endParaRPr lang="en-US" b="0" baseline="-25000">
                <a:solidFill>
                  <a:schemeClr val="bg1"/>
                </a:solidFill>
              </a:endParaRPr>
            </a:p>
          </p:txBody>
        </p:sp>
      </p:grpSp>
      <p:grpSp>
        <p:nvGrpSpPr>
          <p:cNvPr id="120" name="Group 119"/>
          <p:cNvGrpSpPr/>
          <p:nvPr/>
        </p:nvGrpSpPr>
        <p:grpSpPr>
          <a:xfrm>
            <a:off x="4572000" y="3838575"/>
            <a:ext cx="803275" cy="276225"/>
            <a:chOff x="4572000" y="3838575"/>
            <a:chExt cx="803275" cy="276225"/>
          </a:xfrm>
        </p:grpSpPr>
        <p:sp>
          <p:nvSpPr>
            <p:cNvPr id="24633" name="Rectangle 199"/>
            <p:cNvSpPr>
              <a:spLocks noChangeArrowheads="1"/>
            </p:cNvSpPr>
            <p:nvPr/>
          </p:nvSpPr>
          <p:spPr bwMode="auto">
            <a:xfrm>
              <a:off x="4582188" y="3862706"/>
              <a:ext cx="228671" cy="227961"/>
            </a:xfrm>
            <a:prstGeom prst="rect">
              <a:avLst/>
            </a:prstGeom>
            <a:solidFill>
              <a:schemeClr val="bg1"/>
            </a:solidFill>
            <a:ln w="9525" algn="ctr">
              <a:solidFill>
                <a:schemeClr val="bg1"/>
              </a:solidFill>
              <a:round/>
              <a:headEnd/>
              <a:tailEnd/>
            </a:ln>
          </p:spPr>
          <p:txBody>
            <a:bodyPr/>
            <a:lstStyle/>
            <a:p>
              <a:endParaRPr lang="en-US"/>
            </a:p>
          </p:txBody>
        </p:sp>
        <p:sp>
          <p:nvSpPr>
            <p:cNvPr id="24634" name="TextBox 200"/>
            <p:cNvSpPr txBox="1">
              <a:spLocks noChangeArrowheads="1"/>
            </p:cNvSpPr>
            <p:nvPr/>
          </p:nvSpPr>
          <p:spPr bwMode="auto">
            <a:xfrm>
              <a:off x="4572000" y="3838575"/>
              <a:ext cx="269710" cy="276225"/>
            </a:xfrm>
            <a:prstGeom prst="rect">
              <a:avLst/>
            </a:prstGeom>
            <a:noFill/>
            <a:ln w="9525">
              <a:noFill/>
              <a:miter lim="800000"/>
              <a:headEnd/>
              <a:tailEnd/>
            </a:ln>
          </p:spPr>
          <p:txBody>
            <a:bodyPr wrap="none">
              <a:spAutoFit/>
            </a:bodyPr>
            <a:lstStyle/>
            <a:p>
              <a:pPr algn="ctr"/>
              <a:r>
                <a:rPr lang="en-US" sz="1200" b="0"/>
                <a:t>b</a:t>
              </a:r>
              <a:endParaRPr lang="en-US" b="0" baseline="-25000"/>
            </a:p>
          </p:txBody>
        </p:sp>
        <p:sp>
          <p:nvSpPr>
            <p:cNvPr id="24635" name="Rectangle 202"/>
            <p:cNvSpPr>
              <a:spLocks noChangeArrowheads="1"/>
            </p:cNvSpPr>
            <p:nvPr/>
          </p:nvSpPr>
          <p:spPr bwMode="auto">
            <a:xfrm>
              <a:off x="4887083" y="3862706"/>
              <a:ext cx="228671"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36" name="TextBox 203"/>
            <p:cNvSpPr txBox="1">
              <a:spLocks noChangeArrowheads="1"/>
            </p:cNvSpPr>
            <p:nvPr/>
          </p:nvSpPr>
          <p:spPr bwMode="auto">
            <a:xfrm>
              <a:off x="4876895" y="3838575"/>
              <a:ext cx="269710"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sp>
          <p:nvSpPr>
            <p:cNvPr id="24637" name="Rectangle 205"/>
            <p:cNvSpPr>
              <a:spLocks noChangeArrowheads="1"/>
            </p:cNvSpPr>
            <p:nvPr/>
          </p:nvSpPr>
          <p:spPr bwMode="auto">
            <a:xfrm>
              <a:off x="5115754" y="3862706"/>
              <a:ext cx="228671"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38" name="TextBox 206"/>
            <p:cNvSpPr txBox="1">
              <a:spLocks noChangeArrowheads="1"/>
            </p:cNvSpPr>
            <p:nvPr/>
          </p:nvSpPr>
          <p:spPr bwMode="auto">
            <a:xfrm>
              <a:off x="5105565" y="3838575"/>
              <a:ext cx="269710" cy="276225"/>
            </a:xfrm>
            <a:prstGeom prst="rect">
              <a:avLst/>
            </a:prstGeom>
            <a:noFill/>
            <a:ln w="9525">
              <a:noFill/>
              <a:miter lim="800000"/>
              <a:headEnd/>
              <a:tailEnd/>
            </a:ln>
          </p:spPr>
          <p:txBody>
            <a:bodyPr wrap="none">
              <a:spAutoFit/>
            </a:bodyPr>
            <a:lstStyle/>
            <a:p>
              <a:r>
                <a:rPr lang="en-US" sz="1200" b="0">
                  <a:solidFill>
                    <a:schemeClr val="bg1"/>
                  </a:solidFill>
                </a:rPr>
                <a:t>7</a:t>
              </a:r>
              <a:endParaRPr lang="en-US" b="0" baseline="-25000">
                <a:solidFill>
                  <a:schemeClr val="bg1"/>
                </a:solidFill>
              </a:endParaRPr>
            </a:p>
          </p:txBody>
        </p:sp>
      </p:grpSp>
      <p:grpSp>
        <p:nvGrpSpPr>
          <p:cNvPr id="119" name="Group 118"/>
          <p:cNvGrpSpPr/>
          <p:nvPr/>
        </p:nvGrpSpPr>
        <p:grpSpPr>
          <a:xfrm>
            <a:off x="5867400" y="3838575"/>
            <a:ext cx="1260475" cy="276225"/>
            <a:chOff x="5867400" y="3838575"/>
            <a:chExt cx="1260475" cy="276225"/>
          </a:xfrm>
        </p:grpSpPr>
        <p:sp>
          <p:nvSpPr>
            <p:cNvPr id="13" name="Rectangle 208"/>
            <p:cNvSpPr>
              <a:spLocks noChangeArrowheads="1"/>
            </p:cNvSpPr>
            <p:nvPr/>
          </p:nvSpPr>
          <p:spPr bwMode="auto">
            <a:xfrm>
              <a:off x="5877587" y="3862706"/>
              <a:ext cx="228645" cy="227961"/>
            </a:xfrm>
            <a:prstGeom prst="rect">
              <a:avLst/>
            </a:prstGeom>
            <a:solidFill>
              <a:schemeClr val="bg1"/>
            </a:solidFill>
            <a:ln w="9525" algn="ctr">
              <a:solidFill>
                <a:schemeClr val="bg1"/>
              </a:solidFill>
              <a:round/>
              <a:headEnd/>
              <a:tailEnd/>
            </a:ln>
          </p:spPr>
          <p:txBody>
            <a:bodyPr/>
            <a:lstStyle/>
            <a:p>
              <a:endParaRPr lang="en-US"/>
            </a:p>
          </p:txBody>
        </p:sp>
        <p:sp>
          <p:nvSpPr>
            <p:cNvPr id="14" name="TextBox 209"/>
            <p:cNvSpPr txBox="1">
              <a:spLocks noChangeArrowheads="1"/>
            </p:cNvSpPr>
            <p:nvPr/>
          </p:nvSpPr>
          <p:spPr bwMode="auto">
            <a:xfrm>
              <a:off x="5867400" y="3838575"/>
              <a:ext cx="269679"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4625" name="Rectangle 211"/>
            <p:cNvSpPr>
              <a:spLocks noChangeArrowheads="1"/>
            </p:cNvSpPr>
            <p:nvPr/>
          </p:nvSpPr>
          <p:spPr bwMode="auto">
            <a:xfrm>
              <a:off x="6182447" y="3862706"/>
              <a:ext cx="228645"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15" name="TextBox 212"/>
            <p:cNvSpPr txBox="1">
              <a:spLocks noChangeArrowheads="1"/>
            </p:cNvSpPr>
            <p:nvPr/>
          </p:nvSpPr>
          <p:spPr bwMode="auto">
            <a:xfrm>
              <a:off x="6172260" y="3838575"/>
              <a:ext cx="269679"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sp>
          <p:nvSpPr>
            <p:cNvPr id="16" name="Rectangle 214"/>
            <p:cNvSpPr>
              <a:spLocks noChangeArrowheads="1"/>
            </p:cNvSpPr>
            <p:nvPr/>
          </p:nvSpPr>
          <p:spPr bwMode="auto">
            <a:xfrm>
              <a:off x="6411092" y="3862706"/>
              <a:ext cx="228645"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28" name="TextBox 215"/>
            <p:cNvSpPr txBox="1">
              <a:spLocks noChangeArrowheads="1"/>
            </p:cNvSpPr>
            <p:nvPr/>
          </p:nvSpPr>
          <p:spPr bwMode="auto">
            <a:xfrm>
              <a:off x="6400905" y="3838575"/>
              <a:ext cx="269679" cy="276225"/>
            </a:xfrm>
            <a:prstGeom prst="rect">
              <a:avLst/>
            </a:prstGeom>
            <a:noFill/>
            <a:ln w="9525">
              <a:noFill/>
              <a:miter lim="800000"/>
              <a:headEnd/>
              <a:tailEnd/>
            </a:ln>
          </p:spPr>
          <p:txBody>
            <a:bodyPr wrap="none">
              <a:spAutoFit/>
            </a:bodyPr>
            <a:lstStyle/>
            <a:p>
              <a:r>
                <a:rPr lang="en-US" sz="1200" b="0">
                  <a:solidFill>
                    <a:schemeClr val="bg1"/>
                  </a:solidFill>
                </a:rPr>
                <a:t>3</a:t>
              </a:r>
              <a:endParaRPr lang="en-US" b="0" baseline="-25000">
                <a:solidFill>
                  <a:schemeClr val="bg1"/>
                </a:solidFill>
              </a:endParaRPr>
            </a:p>
          </p:txBody>
        </p:sp>
        <p:sp>
          <p:nvSpPr>
            <p:cNvPr id="24629" name="Rectangle 217"/>
            <p:cNvSpPr>
              <a:spLocks noChangeArrowheads="1"/>
            </p:cNvSpPr>
            <p:nvPr/>
          </p:nvSpPr>
          <p:spPr bwMode="auto">
            <a:xfrm>
              <a:off x="6639738" y="3862706"/>
              <a:ext cx="228645"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17" name="TextBox 218"/>
            <p:cNvSpPr txBox="1">
              <a:spLocks noChangeArrowheads="1"/>
            </p:cNvSpPr>
            <p:nvPr/>
          </p:nvSpPr>
          <p:spPr bwMode="auto">
            <a:xfrm>
              <a:off x="6629551" y="3838575"/>
              <a:ext cx="269679" cy="276225"/>
            </a:xfrm>
            <a:prstGeom prst="rect">
              <a:avLst/>
            </a:prstGeom>
            <a:noFill/>
            <a:ln w="9525">
              <a:noFill/>
              <a:miter lim="800000"/>
              <a:headEnd/>
              <a:tailEnd/>
            </a:ln>
          </p:spPr>
          <p:txBody>
            <a:bodyPr wrap="none">
              <a:spAutoFit/>
            </a:bodyPr>
            <a:lstStyle/>
            <a:p>
              <a:r>
                <a:rPr lang="en-US" sz="1200" b="0">
                  <a:solidFill>
                    <a:schemeClr val="bg1"/>
                  </a:solidFill>
                </a:rPr>
                <a:t>6</a:t>
              </a:r>
              <a:endParaRPr lang="en-US" b="0" baseline="-25000">
                <a:solidFill>
                  <a:schemeClr val="bg1"/>
                </a:solidFill>
              </a:endParaRPr>
            </a:p>
          </p:txBody>
        </p:sp>
        <p:sp>
          <p:nvSpPr>
            <p:cNvPr id="18" name="Rectangle 220"/>
            <p:cNvSpPr>
              <a:spLocks noChangeArrowheads="1"/>
            </p:cNvSpPr>
            <p:nvPr/>
          </p:nvSpPr>
          <p:spPr bwMode="auto">
            <a:xfrm>
              <a:off x="6868383" y="3862706"/>
              <a:ext cx="228645"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32" name="TextBox 221"/>
            <p:cNvSpPr txBox="1">
              <a:spLocks noChangeArrowheads="1"/>
            </p:cNvSpPr>
            <p:nvPr/>
          </p:nvSpPr>
          <p:spPr bwMode="auto">
            <a:xfrm>
              <a:off x="6858196" y="3838575"/>
              <a:ext cx="269679" cy="276225"/>
            </a:xfrm>
            <a:prstGeom prst="rect">
              <a:avLst/>
            </a:prstGeom>
            <a:noFill/>
            <a:ln w="9525">
              <a:noFill/>
              <a:miter lim="800000"/>
              <a:headEnd/>
              <a:tailEnd/>
            </a:ln>
          </p:spPr>
          <p:txBody>
            <a:bodyPr wrap="none">
              <a:spAutoFit/>
            </a:bodyPr>
            <a:lstStyle/>
            <a:p>
              <a:r>
                <a:rPr lang="en-US" sz="1200" b="0" dirty="0">
                  <a:solidFill>
                    <a:schemeClr val="bg1"/>
                  </a:solidFill>
                </a:rPr>
                <a:t>8</a:t>
              </a:r>
              <a:endParaRPr lang="en-US" b="0" baseline="-25000" dirty="0">
                <a:solidFill>
                  <a:schemeClr val="bg1"/>
                </a:solidFill>
              </a:endParaRPr>
            </a:p>
          </p:txBody>
        </p:sp>
      </p:grpSp>
      <p:grpSp>
        <p:nvGrpSpPr>
          <p:cNvPr id="122" name="Group 121"/>
          <p:cNvGrpSpPr/>
          <p:nvPr/>
        </p:nvGrpSpPr>
        <p:grpSpPr>
          <a:xfrm>
            <a:off x="3048000" y="5667375"/>
            <a:ext cx="547688" cy="276225"/>
            <a:chOff x="3048000" y="5667375"/>
            <a:chExt cx="547688" cy="276225"/>
          </a:xfrm>
        </p:grpSpPr>
        <p:sp>
          <p:nvSpPr>
            <p:cNvPr id="24619" name="Rectangle 148"/>
            <p:cNvSpPr>
              <a:spLocks noChangeArrowheads="1"/>
            </p:cNvSpPr>
            <p:nvPr/>
          </p:nvSpPr>
          <p:spPr bwMode="auto">
            <a:xfrm>
              <a:off x="3093340" y="5691506"/>
              <a:ext cx="228504" cy="227961"/>
            </a:xfrm>
            <a:prstGeom prst="rect">
              <a:avLst/>
            </a:prstGeom>
            <a:solidFill>
              <a:schemeClr val="bg1"/>
            </a:solidFill>
            <a:ln w="9525" algn="ctr">
              <a:solidFill>
                <a:schemeClr val="bg1"/>
              </a:solidFill>
              <a:round/>
              <a:headEnd/>
              <a:tailEnd/>
            </a:ln>
          </p:spPr>
          <p:txBody>
            <a:bodyPr/>
            <a:lstStyle/>
            <a:p>
              <a:endParaRPr lang="en-US"/>
            </a:p>
          </p:txBody>
        </p:sp>
        <p:sp>
          <p:nvSpPr>
            <p:cNvPr id="19" name="TextBox 155"/>
            <p:cNvSpPr txBox="1">
              <a:spLocks noChangeArrowheads="1"/>
            </p:cNvSpPr>
            <p:nvPr/>
          </p:nvSpPr>
          <p:spPr bwMode="auto">
            <a:xfrm>
              <a:off x="3048000" y="5667375"/>
              <a:ext cx="293547" cy="276225"/>
            </a:xfrm>
            <a:prstGeom prst="rect">
              <a:avLst/>
            </a:prstGeom>
            <a:noFill/>
            <a:ln w="9525">
              <a:noFill/>
              <a:miter lim="800000"/>
              <a:headEnd/>
              <a:tailEnd/>
            </a:ln>
          </p:spPr>
          <p:txBody>
            <a:bodyPr wrap="none">
              <a:spAutoFit/>
            </a:bodyPr>
            <a:lstStyle/>
            <a:p>
              <a:r>
                <a:rPr lang="en-US" sz="1200" b="0"/>
                <a:t>r</a:t>
              </a:r>
              <a:r>
                <a:rPr lang="en-US" sz="1200" b="0" baseline="-25000"/>
                <a:t>1</a:t>
              </a:r>
              <a:endParaRPr lang="en-US" b="0" baseline="-25000"/>
            </a:p>
          </p:txBody>
        </p:sp>
        <p:sp>
          <p:nvSpPr>
            <p:cNvPr id="20" name="Rectangle 162"/>
            <p:cNvSpPr>
              <a:spLocks noChangeArrowheads="1"/>
            </p:cNvSpPr>
            <p:nvPr/>
          </p:nvSpPr>
          <p:spPr bwMode="auto">
            <a:xfrm>
              <a:off x="3321844" y="5691506"/>
              <a:ext cx="22850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22" name="TextBox 167"/>
            <p:cNvSpPr txBox="1">
              <a:spLocks noChangeArrowheads="1"/>
            </p:cNvSpPr>
            <p:nvPr/>
          </p:nvSpPr>
          <p:spPr bwMode="auto">
            <a:xfrm>
              <a:off x="3276504" y="5667375"/>
              <a:ext cx="319184" cy="276225"/>
            </a:xfrm>
            <a:prstGeom prst="rect">
              <a:avLst/>
            </a:prstGeom>
            <a:noFill/>
            <a:ln w="9525">
              <a:noFill/>
              <a:miter lim="800000"/>
              <a:headEnd/>
              <a:tailEnd/>
            </a:ln>
          </p:spPr>
          <p:txBody>
            <a:bodyPr wrap="none">
              <a:spAutoFit/>
            </a:bodyPr>
            <a:lstStyle/>
            <a:p>
              <a:r>
                <a:rPr lang="en-US" sz="1200" b="0">
                  <a:solidFill>
                    <a:schemeClr val="bg1"/>
                  </a:solidFill>
                </a:rPr>
                <a:t>s</a:t>
              </a:r>
              <a:r>
                <a:rPr lang="en-US" sz="1200" b="0" baseline="-25000">
                  <a:solidFill>
                    <a:schemeClr val="bg1"/>
                  </a:solidFill>
                </a:rPr>
                <a:t>1</a:t>
              </a:r>
              <a:endParaRPr lang="en-US" b="0" baseline="-25000">
                <a:solidFill>
                  <a:schemeClr val="bg1"/>
                </a:solidFill>
              </a:endParaRPr>
            </a:p>
          </p:txBody>
        </p:sp>
      </p:grpSp>
      <p:grpSp>
        <p:nvGrpSpPr>
          <p:cNvPr id="123" name="Group 122"/>
          <p:cNvGrpSpPr/>
          <p:nvPr/>
        </p:nvGrpSpPr>
        <p:grpSpPr>
          <a:xfrm>
            <a:off x="4405313" y="5667375"/>
            <a:ext cx="547687" cy="276225"/>
            <a:chOff x="4405313" y="5667375"/>
            <a:chExt cx="547687" cy="276225"/>
          </a:xfrm>
        </p:grpSpPr>
        <p:sp>
          <p:nvSpPr>
            <p:cNvPr id="24615" name="Rectangle 183"/>
            <p:cNvSpPr>
              <a:spLocks noChangeArrowheads="1"/>
            </p:cNvSpPr>
            <p:nvPr/>
          </p:nvSpPr>
          <p:spPr bwMode="auto">
            <a:xfrm>
              <a:off x="4450653" y="5691506"/>
              <a:ext cx="228504" cy="227961"/>
            </a:xfrm>
            <a:prstGeom prst="rect">
              <a:avLst/>
            </a:prstGeom>
            <a:solidFill>
              <a:schemeClr val="bg1"/>
            </a:solidFill>
            <a:ln w="9525" algn="ctr">
              <a:solidFill>
                <a:schemeClr val="bg1"/>
              </a:solidFill>
              <a:round/>
              <a:headEnd/>
              <a:tailEnd/>
            </a:ln>
          </p:spPr>
          <p:txBody>
            <a:bodyPr/>
            <a:lstStyle/>
            <a:p>
              <a:endParaRPr lang="en-US"/>
            </a:p>
          </p:txBody>
        </p:sp>
        <p:sp>
          <p:nvSpPr>
            <p:cNvPr id="24616" name="TextBox 188"/>
            <p:cNvSpPr txBox="1">
              <a:spLocks noChangeArrowheads="1"/>
            </p:cNvSpPr>
            <p:nvPr/>
          </p:nvSpPr>
          <p:spPr bwMode="auto">
            <a:xfrm>
              <a:off x="4405313" y="5667375"/>
              <a:ext cx="293546" cy="276225"/>
            </a:xfrm>
            <a:prstGeom prst="rect">
              <a:avLst/>
            </a:prstGeom>
            <a:noFill/>
            <a:ln w="9525">
              <a:noFill/>
              <a:miter lim="800000"/>
              <a:headEnd/>
              <a:tailEnd/>
            </a:ln>
          </p:spPr>
          <p:txBody>
            <a:bodyPr wrap="none">
              <a:spAutoFit/>
            </a:bodyPr>
            <a:lstStyle/>
            <a:p>
              <a:r>
                <a:rPr lang="en-US" sz="1200" b="0"/>
                <a:t>r</a:t>
              </a:r>
              <a:r>
                <a:rPr lang="en-US" sz="1200" b="0" baseline="-25000"/>
                <a:t>2</a:t>
              </a:r>
              <a:endParaRPr lang="en-US" b="0" baseline="-25000"/>
            </a:p>
          </p:txBody>
        </p:sp>
        <p:sp>
          <p:nvSpPr>
            <p:cNvPr id="24617" name="Rectangle 189"/>
            <p:cNvSpPr>
              <a:spLocks noChangeArrowheads="1"/>
            </p:cNvSpPr>
            <p:nvPr/>
          </p:nvSpPr>
          <p:spPr bwMode="auto">
            <a:xfrm>
              <a:off x="4679157" y="5691506"/>
              <a:ext cx="22850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18" name="TextBox 190"/>
            <p:cNvSpPr txBox="1">
              <a:spLocks noChangeArrowheads="1"/>
            </p:cNvSpPr>
            <p:nvPr/>
          </p:nvSpPr>
          <p:spPr bwMode="auto">
            <a:xfrm>
              <a:off x="4633817" y="5667375"/>
              <a:ext cx="319183" cy="276225"/>
            </a:xfrm>
            <a:prstGeom prst="rect">
              <a:avLst/>
            </a:prstGeom>
            <a:noFill/>
            <a:ln w="9525">
              <a:noFill/>
              <a:miter lim="800000"/>
              <a:headEnd/>
              <a:tailEnd/>
            </a:ln>
          </p:spPr>
          <p:txBody>
            <a:bodyPr wrap="none">
              <a:spAutoFit/>
            </a:bodyPr>
            <a:lstStyle/>
            <a:p>
              <a:r>
                <a:rPr lang="en-US" sz="1200" b="0">
                  <a:solidFill>
                    <a:schemeClr val="bg1"/>
                  </a:solidFill>
                </a:rPr>
                <a:t>s</a:t>
              </a:r>
              <a:r>
                <a:rPr lang="en-US" sz="1200" b="0" baseline="-25000">
                  <a:solidFill>
                    <a:schemeClr val="bg1"/>
                  </a:solidFill>
                </a:rPr>
                <a:t>2</a:t>
              </a:r>
              <a:endParaRPr lang="en-US" b="0" baseline="-25000">
                <a:solidFill>
                  <a:schemeClr val="bg1"/>
                </a:solidFill>
              </a:endParaRPr>
            </a:p>
          </p:txBody>
        </p:sp>
      </p:grpSp>
      <p:grpSp>
        <p:nvGrpSpPr>
          <p:cNvPr id="124" name="Group 123"/>
          <p:cNvGrpSpPr/>
          <p:nvPr/>
        </p:nvGrpSpPr>
        <p:grpSpPr>
          <a:xfrm>
            <a:off x="5715000" y="5667375"/>
            <a:ext cx="547688" cy="276225"/>
            <a:chOff x="5715000" y="5667375"/>
            <a:chExt cx="547688" cy="276225"/>
          </a:xfrm>
        </p:grpSpPr>
        <p:sp>
          <p:nvSpPr>
            <p:cNvPr id="24611" name="Rectangle 195"/>
            <p:cNvSpPr>
              <a:spLocks noChangeArrowheads="1"/>
            </p:cNvSpPr>
            <p:nvPr/>
          </p:nvSpPr>
          <p:spPr bwMode="auto">
            <a:xfrm>
              <a:off x="5760340" y="5691506"/>
              <a:ext cx="228504" cy="227961"/>
            </a:xfrm>
            <a:prstGeom prst="rect">
              <a:avLst/>
            </a:prstGeom>
            <a:solidFill>
              <a:schemeClr val="bg1"/>
            </a:solidFill>
            <a:ln w="9525" algn="ctr">
              <a:solidFill>
                <a:schemeClr val="bg1"/>
              </a:solidFill>
              <a:round/>
              <a:headEnd/>
              <a:tailEnd/>
            </a:ln>
          </p:spPr>
          <p:txBody>
            <a:bodyPr/>
            <a:lstStyle/>
            <a:p>
              <a:endParaRPr lang="en-US"/>
            </a:p>
          </p:txBody>
        </p:sp>
        <p:sp>
          <p:nvSpPr>
            <p:cNvPr id="24612" name="TextBox 198"/>
            <p:cNvSpPr txBox="1">
              <a:spLocks noChangeArrowheads="1"/>
            </p:cNvSpPr>
            <p:nvPr/>
          </p:nvSpPr>
          <p:spPr bwMode="auto">
            <a:xfrm>
              <a:off x="5715000" y="5667375"/>
              <a:ext cx="293547" cy="276225"/>
            </a:xfrm>
            <a:prstGeom prst="rect">
              <a:avLst/>
            </a:prstGeom>
            <a:noFill/>
            <a:ln w="9525">
              <a:noFill/>
              <a:miter lim="800000"/>
              <a:headEnd/>
              <a:tailEnd/>
            </a:ln>
          </p:spPr>
          <p:txBody>
            <a:bodyPr wrap="none">
              <a:spAutoFit/>
            </a:bodyPr>
            <a:lstStyle/>
            <a:p>
              <a:r>
                <a:rPr lang="en-US" sz="1200" b="0"/>
                <a:t>r</a:t>
              </a:r>
              <a:r>
                <a:rPr lang="en-US" sz="1200" b="0" baseline="-25000"/>
                <a:t>3</a:t>
              </a:r>
              <a:endParaRPr lang="en-US" b="0" baseline="-25000"/>
            </a:p>
          </p:txBody>
        </p:sp>
        <p:sp>
          <p:nvSpPr>
            <p:cNvPr id="24613" name="Rectangle 201"/>
            <p:cNvSpPr>
              <a:spLocks noChangeArrowheads="1"/>
            </p:cNvSpPr>
            <p:nvPr/>
          </p:nvSpPr>
          <p:spPr bwMode="auto">
            <a:xfrm>
              <a:off x="5988844" y="5691506"/>
              <a:ext cx="22850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614" name="TextBox 204"/>
            <p:cNvSpPr txBox="1">
              <a:spLocks noChangeArrowheads="1"/>
            </p:cNvSpPr>
            <p:nvPr/>
          </p:nvSpPr>
          <p:spPr bwMode="auto">
            <a:xfrm>
              <a:off x="5943504" y="5667375"/>
              <a:ext cx="319184" cy="276225"/>
            </a:xfrm>
            <a:prstGeom prst="rect">
              <a:avLst/>
            </a:prstGeom>
            <a:noFill/>
            <a:ln w="9525">
              <a:noFill/>
              <a:miter lim="800000"/>
              <a:headEnd/>
              <a:tailEnd/>
            </a:ln>
          </p:spPr>
          <p:txBody>
            <a:bodyPr wrap="none">
              <a:spAutoFit/>
            </a:bodyPr>
            <a:lstStyle/>
            <a:p>
              <a:r>
                <a:rPr lang="en-US" sz="1200" b="0">
                  <a:solidFill>
                    <a:schemeClr val="bg1"/>
                  </a:solidFill>
                </a:rPr>
                <a:t>s</a:t>
              </a:r>
              <a:r>
                <a:rPr lang="en-US" sz="1200" b="0" baseline="-25000">
                  <a:solidFill>
                    <a:schemeClr val="bg1"/>
                  </a:solidFill>
                </a:rPr>
                <a:t>3</a:t>
              </a:r>
              <a:endParaRPr lang="en-US" b="0" baseline="-25000">
                <a:solidFill>
                  <a:schemeClr val="bg1"/>
                </a:solidFill>
              </a:endParaRPr>
            </a:p>
          </p:txBody>
        </p:sp>
      </p:grpSp>
      <p:sp>
        <p:nvSpPr>
          <p:cNvPr id="125" name="TextBox 124"/>
          <p:cNvSpPr txBox="1"/>
          <p:nvPr/>
        </p:nvSpPr>
        <p:spPr>
          <a:xfrm>
            <a:off x="0" y="6172200"/>
            <a:ext cx="9144000" cy="461665"/>
          </a:xfrm>
          <a:prstGeom prst="rect">
            <a:avLst/>
          </a:prstGeom>
          <a:noFill/>
        </p:spPr>
        <p:txBody>
          <a:bodyPr wrap="square" rtlCol="0">
            <a:spAutoFit/>
          </a:bodyPr>
          <a:lstStyle/>
          <a:p>
            <a:pPr lvl="0" algn="ctr">
              <a:defRPr/>
            </a:pPr>
            <a:r>
              <a:rPr lang="en-US" sz="2400" b="0" kern="0" dirty="0">
                <a:solidFill>
                  <a:srgbClr val="FF0000"/>
                </a:solidFill>
                <a:latin typeface="Gill Sans"/>
                <a:cs typeface="Gill Sans"/>
              </a:rPr>
              <a:t>What’s the most complex and </a:t>
            </a:r>
            <a:r>
              <a:rPr lang="en-US" sz="2400" b="0" kern="0">
                <a:solidFill>
                  <a:srgbClr val="FF0000"/>
                </a:solidFill>
                <a:latin typeface="Gill Sans"/>
                <a:cs typeface="Gill Sans"/>
              </a:rPr>
              <a:t>slowest operation here?</a:t>
            </a:r>
            <a:endParaRPr lang="en-US" sz="2400" b="0" kern="0" dirty="0">
              <a:solidFill>
                <a:srgbClr val="FF0000"/>
              </a:solidFill>
              <a:latin typeface="Gill Sans"/>
              <a:cs typeface="Gill Sans"/>
            </a:endParaRPr>
          </a:p>
        </p:txBody>
      </p:sp>
    </p:spTree>
    <p:extLst>
      <p:ext uri="{BB962C8B-B14F-4D97-AF65-F5344CB8AC3E}">
        <p14:creationId xmlns:p14="http://schemas.microsoft.com/office/powerpoint/2010/main" val="20370539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181814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Programmer specifies two functions:</a:t>
            </a:r>
          </a:p>
        </p:txBody>
      </p:sp>
      <p:sp>
        <p:nvSpPr>
          <p:cNvPr id="16" name="TextBox 15"/>
          <p:cNvSpPr txBox="1"/>
          <p:nvPr/>
        </p:nvSpPr>
        <p:spPr>
          <a:xfrm>
            <a:off x="0" y="2286000"/>
            <a:ext cx="9144000" cy="646331"/>
          </a:xfrm>
          <a:prstGeom prst="rect">
            <a:avLst/>
          </a:prstGeom>
          <a:noFill/>
        </p:spPr>
        <p:txBody>
          <a:bodyPr wrap="square" rtlCol="0">
            <a:spAutoFit/>
          </a:bodyPr>
          <a:lstStyle/>
          <a:p>
            <a:pPr marL="742836" lvl="1" indent="-285707" algn="ctr">
              <a:lnSpc>
                <a:spcPct val="90000"/>
              </a:lnSpc>
              <a:spcBef>
                <a:spcPct val="10000"/>
              </a:spcBef>
              <a:spcAft>
                <a:spcPct val="10000"/>
              </a:spcAft>
              <a:buClr>
                <a:srgbClr val="5675A9"/>
              </a:buClr>
              <a:buSzPct val="75000"/>
            </a:pPr>
            <a:r>
              <a:rPr lang="en-US" sz="1800" kern="0" dirty="0">
                <a:solidFill>
                  <a:srgbClr val="FF0000"/>
                </a:solidFill>
                <a:latin typeface="Andale Mono" charset="0"/>
                <a:ea typeface="Andale Mono" charset="0"/>
                <a:cs typeface="Andale Mono" charset="0"/>
              </a:rPr>
              <a:t>map</a:t>
            </a:r>
            <a:r>
              <a:rPr lang="en-US" sz="1800" b="0" kern="0" dirty="0">
                <a:solidFill>
                  <a:srgbClr val="000000"/>
                </a:solidFill>
                <a:latin typeface="Andale Mono" charset="0"/>
                <a:ea typeface="Andale Mono" charset="0"/>
                <a:cs typeface="Andale Mono" charset="0"/>
              </a:rPr>
              <a:t> (k</a:t>
            </a:r>
            <a:r>
              <a:rPr lang="en-US" sz="1800" b="0" kern="0" baseline="-25000" dirty="0">
                <a:solidFill>
                  <a:srgbClr val="000000"/>
                </a:solidFill>
                <a:latin typeface="Andale Mono" charset="0"/>
                <a:ea typeface="Andale Mono" charset="0"/>
                <a:cs typeface="Andale Mono" charset="0"/>
              </a:rPr>
              <a:t>1</a:t>
            </a:r>
            <a:r>
              <a:rPr lang="en-US" sz="1800" b="0" kern="0" dirty="0">
                <a:solidFill>
                  <a:srgbClr val="000000"/>
                </a:solidFill>
                <a:latin typeface="Andale Mono" charset="0"/>
                <a:ea typeface="Andale Mono" charset="0"/>
                <a:cs typeface="Andale Mono" charset="0"/>
              </a:rPr>
              <a:t>, v</a:t>
            </a:r>
            <a:r>
              <a:rPr lang="en-US" sz="1800" b="0" kern="0" baseline="-25000" dirty="0">
                <a:solidFill>
                  <a:srgbClr val="000000"/>
                </a:solidFill>
                <a:latin typeface="Andale Mono" charset="0"/>
                <a:ea typeface="Andale Mono" charset="0"/>
                <a:cs typeface="Andale Mono" charset="0"/>
              </a:rPr>
              <a:t>1</a:t>
            </a:r>
            <a:r>
              <a:rPr lang="en-US" sz="1800" b="0" kern="0" dirty="0">
                <a:solidFill>
                  <a:srgbClr val="000000"/>
                </a:solidFill>
                <a:latin typeface="Andale Mono" charset="0"/>
                <a:ea typeface="Andale Mono" charset="0"/>
                <a:cs typeface="Andale Mono" charset="0"/>
              </a:rPr>
              <a:t>) → List[(k</a:t>
            </a:r>
            <a:r>
              <a:rPr lang="en-US" sz="1800" b="0" kern="0" baseline="-25000" dirty="0">
                <a:solidFill>
                  <a:srgbClr val="000000"/>
                </a:solidFill>
                <a:latin typeface="Andale Mono" charset="0"/>
                <a:ea typeface="Andale Mono" charset="0"/>
                <a:cs typeface="Andale Mono" charset="0"/>
              </a:rPr>
              <a:t>2</a:t>
            </a:r>
            <a:r>
              <a:rPr lang="en-US" sz="1800" b="0" kern="0" dirty="0">
                <a:solidFill>
                  <a:srgbClr val="000000"/>
                </a:solidFill>
                <a:latin typeface="Andale Mono" charset="0"/>
                <a:ea typeface="Andale Mono" charset="0"/>
                <a:cs typeface="Andale Mono" charset="0"/>
              </a:rPr>
              <a:t>, v</a:t>
            </a:r>
            <a:r>
              <a:rPr lang="en-US" sz="1800" b="0" kern="0" baseline="-25000" dirty="0">
                <a:solidFill>
                  <a:srgbClr val="000000"/>
                </a:solidFill>
                <a:latin typeface="Andale Mono" charset="0"/>
                <a:ea typeface="Andale Mono" charset="0"/>
                <a:cs typeface="Andale Mono" charset="0"/>
              </a:rPr>
              <a:t>2</a:t>
            </a:r>
            <a:r>
              <a:rPr lang="en-US" sz="1800" b="0" kern="0" dirty="0">
                <a:solidFill>
                  <a:srgbClr val="000000"/>
                </a:solidFill>
                <a:latin typeface="Andale Mono" charset="0"/>
                <a:ea typeface="Andale Mono" charset="0"/>
                <a:cs typeface="Andale Mono" charset="0"/>
              </a:rPr>
              <a:t>)]</a:t>
            </a:r>
          </a:p>
          <a:p>
            <a:pPr marL="742836" lvl="1" indent="-285707" algn="ctr">
              <a:lnSpc>
                <a:spcPct val="90000"/>
              </a:lnSpc>
              <a:spcBef>
                <a:spcPct val="10000"/>
              </a:spcBef>
              <a:spcAft>
                <a:spcPct val="10000"/>
              </a:spcAft>
              <a:buClr>
                <a:srgbClr val="5675A9"/>
              </a:buClr>
              <a:buSzPct val="75000"/>
            </a:pPr>
            <a:r>
              <a:rPr lang="en-US" sz="1800" kern="0" dirty="0">
                <a:solidFill>
                  <a:srgbClr val="FF0000"/>
                </a:solidFill>
                <a:latin typeface="Andale Mono" charset="0"/>
                <a:ea typeface="Andale Mono" charset="0"/>
                <a:cs typeface="Andale Mono" charset="0"/>
              </a:rPr>
              <a:t>reduce</a:t>
            </a:r>
            <a:r>
              <a:rPr lang="en-US" sz="1800" b="0" kern="0" dirty="0">
                <a:solidFill>
                  <a:srgbClr val="000000"/>
                </a:solidFill>
                <a:latin typeface="Andale Mono" charset="0"/>
                <a:ea typeface="Andale Mono" charset="0"/>
                <a:cs typeface="Andale Mono" charset="0"/>
              </a:rPr>
              <a:t> (k</a:t>
            </a:r>
            <a:r>
              <a:rPr lang="en-US" sz="1800" b="0" kern="0" baseline="-25000" dirty="0">
                <a:solidFill>
                  <a:srgbClr val="000000"/>
                </a:solidFill>
                <a:latin typeface="Andale Mono" charset="0"/>
                <a:ea typeface="Andale Mono" charset="0"/>
                <a:cs typeface="Andale Mono" charset="0"/>
              </a:rPr>
              <a:t>2</a:t>
            </a:r>
            <a:r>
              <a:rPr lang="en-US" sz="1800" b="0" kern="0" dirty="0">
                <a:solidFill>
                  <a:srgbClr val="000000"/>
                </a:solidFill>
                <a:latin typeface="Andale Mono" charset="0"/>
                <a:ea typeface="Andale Mono" charset="0"/>
                <a:cs typeface="Andale Mono" charset="0"/>
              </a:rPr>
              <a:t>, List[v</a:t>
            </a:r>
            <a:r>
              <a:rPr lang="en-US" sz="1800" b="0" kern="0" baseline="-25000" dirty="0">
                <a:solidFill>
                  <a:srgbClr val="000000"/>
                </a:solidFill>
                <a:latin typeface="Andale Mono" charset="0"/>
                <a:ea typeface="Andale Mono" charset="0"/>
                <a:cs typeface="Andale Mono" charset="0"/>
              </a:rPr>
              <a:t>2</a:t>
            </a:r>
            <a:r>
              <a:rPr lang="en-US" sz="1800" b="0" kern="0" dirty="0">
                <a:solidFill>
                  <a:srgbClr val="000000"/>
                </a:solidFill>
                <a:latin typeface="Andale Mono" charset="0"/>
                <a:ea typeface="Andale Mono" charset="0"/>
                <a:cs typeface="Andale Mono" charset="0"/>
              </a:rPr>
              <a:t>]) → List[(k</a:t>
            </a:r>
            <a:r>
              <a:rPr lang="en-US" sz="1800" b="0" kern="0" baseline="-25000" dirty="0">
                <a:solidFill>
                  <a:srgbClr val="000000"/>
                </a:solidFill>
                <a:latin typeface="Andale Mono" charset="0"/>
                <a:ea typeface="Andale Mono" charset="0"/>
                <a:cs typeface="Andale Mono" charset="0"/>
              </a:rPr>
              <a:t>3</a:t>
            </a:r>
            <a:r>
              <a:rPr lang="en-US" sz="1800" b="0" kern="0" dirty="0">
                <a:solidFill>
                  <a:srgbClr val="000000"/>
                </a:solidFill>
                <a:latin typeface="Andale Mono" charset="0"/>
                <a:ea typeface="Andale Mono" charset="0"/>
                <a:cs typeface="Andale Mono" charset="0"/>
              </a:rPr>
              <a:t>, v</a:t>
            </a:r>
            <a:r>
              <a:rPr lang="en-US" sz="1800" b="0" kern="0" baseline="-25000" dirty="0">
                <a:solidFill>
                  <a:srgbClr val="000000"/>
                </a:solidFill>
                <a:latin typeface="Andale Mono" charset="0"/>
                <a:ea typeface="Andale Mono" charset="0"/>
                <a:cs typeface="Andale Mono" charset="0"/>
              </a:rPr>
              <a:t>3</a:t>
            </a:r>
            <a:r>
              <a:rPr lang="en-US" sz="1800" b="0" kern="0" dirty="0">
                <a:solidFill>
                  <a:srgbClr val="000000"/>
                </a:solidFill>
                <a:latin typeface="Andale Mono" charset="0"/>
                <a:ea typeface="Andale Mono" charset="0"/>
                <a:cs typeface="Andale Mono" charset="0"/>
              </a:rPr>
              <a:t>)]</a:t>
            </a:r>
          </a:p>
        </p:txBody>
      </p:sp>
      <p:sp>
        <p:nvSpPr>
          <p:cNvPr id="17" name="TextBox 16"/>
          <p:cNvSpPr txBox="1"/>
          <p:nvPr/>
        </p:nvSpPr>
        <p:spPr>
          <a:xfrm>
            <a:off x="0" y="2971800"/>
            <a:ext cx="9144000" cy="400110"/>
          </a:xfrm>
          <a:prstGeom prst="rect">
            <a:avLst/>
          </a:prstGeom>
          <a:noFill/>
        </p:spPr>
        <p:txBody>
          <a:bodyPr wrap="square" rtlCol="0">
            <a:spAutoFit/>
          </a:bodyPr>
          <a:lstStyle/>
          <a:p>
            <a:pPr lvl="0" algn="ctr">
              <a:defRPr/>
            </a:pPr>
            <a:r>
              <a:rPr lang="en-US" sz="2000" b="0" kern="0" dirty="0">
                <a:solidFill>
                  <a:srgbClr val="000000"/>
                </a:solidFill>
                <a:latin typeface="Gill Sans"/>
                <a:cs typeface="Gill Sans"/>
              </a:rPr>
              <a:t>All values with the same key are sent to the same reducer</a:t>
            </a:r>
          </a:p>
        </p:txBody>
      </p:sp>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a:t>
            </a:r>
          </a:p>
        </p:txBody>
      </p:sp>
      <p:sp>
        <p:nvSpPr>
          <p:cNvPr id="11" name="TextBox 10"/>
          <p:cNvSpPr txBox="1"/>
          <p:nvPr/>
        </p:nvSpPr>
        <p:spPr>
          <a:xfrm>
            <a:off x="0" y="3886200"/>
            <a:ext cx="9144000" cy="2400657"/>
          </a:xfrm>
          <a:prstGeom prst="rect">
            <a:avLst/>
          </a:prstGeom>
          <a:noFill/>
        </p:spPr>
        <p:txBody>
          <a:bodyPr wrap="square" rtlCol="0">
            <a:spAutoFit/>
          </a:bodyPr>
          <a:lstStyle/>
          <a:p>
            <a:pPr marL="742836" lvl="1" indent="-285707" algn="ctr">
              <a:lnSpc>
                <a:spcPct val="90000"/>
              </a:lnSpc>
              <a:spcBef>
                <a:spcPct val="10000"/>
              </a:spcBef>
              <a:spcAft>
                <a:spcPct val="10000"/>
              </a:spcAft>
              <a:buClr>
                <a:srgbClr val="5675A9"/>
              </a:buClr>
              <a:buSzPct val="75000"/>
            </a:pPr>
            <a:r>
              <a:rPr lang="en-US" sz="1800" kern="0" dirty="0">
                <a:solidFill>
                  <a:srgbClr val="FF0000"/>
                </a:solidFill>
                <a:latin typeface="Andale Mono" charset="0"/>
                <a:ea typeface="Andale Mono" charset="0"/>
                <a:cs typeface="Andale Mono" charset="0"/>
              </a:rPr>
              <a:t>partition</a:t>
            </a:r>
            <a:r>
              <a:rPr lang="en-US" sz="1800" b="0" kern="0" dirty="0">
                <a:solidFill>
                  <a:srgbClr val="000000"/>
                </a:solidFill>
                <a:latin typeface="Andale Mono" charset="0"/>
                <a:ea typeface="Andale Mono" charset="0"/>
                <a:cs typeface="Andale Mono" charset="0"/>
              </a:rPr>
              <a:t> (k', p) → 0 ... p-1</a:t>
            </a:r>
          </a:p>
          <a:p>
            <a:pPr marL="742836" lvl="1" indent="-285707" algn="ctr">
              <a:lnSpc>
                <a:spcPct val="90000"/>
              </a:lnSpc>
              <a:spcBef>
                <a:spcPct val="10000"/>
              </a:spcBef>
              <a:spcAft>
                <a:spcPct val="10000"/>
              </a:spcAft>
              <a:buClr>
                <a:srgbClr val="5675A9"/>
              </a:buClr>
              <a:buSzPct val="75000"/>
            </a:pPr>
            <a:r>
              <a:rPr lang="en-US" sz="2000" b="0" kern="0" dirty="0">
                <a:solidFill>
                  <a:srgbClr val="000000"/>
                </a:solidFill>
                <a:latin typeface="Gill Sans"/>
                <a:cs typeface="Arial" charset="0"/>
              </a:rPr>
              <a:t>Often a simple hash of the key, e.g., </a:t>
            </a:r>
            <a:r>
              <a:rPr lang="en-US" sz="1800" b="0" kern="0" dirty="0">
                <a:solidFill>
                  <a:srgbClr val="000000"/>
                </a:solidFill>
                <a:latin typeface="Andale Mono" charset="0"/>
                <a:ea typeface="Andale Mono" charset="0"/>
                <a:cs typeface="Andale Mono" charset="0"/>
              </a:rPr>
              <a:t>hash(k') mod n</a:t>
            </a:r>
            <a:endParaRPr lang="en-US" sz="2000" b="0" kern="0" dirty="0">
              <a:solidFill>
                <a:srgbClr val="000000"/>
              </a:solidFill>
              <a:latin typeface="Andale Mono" charset="0"/>
              <a:ea typeface="Andale Mono" charset="0"/>
              <a:cs typeface="Andale Mono" charset="0"/>
            </a:endParaRPr>
          </a:p>
          <a:p>
            <a:pPr marL="742836" lvl="1" indent="-285707" algn="ctr">
              <a:lnSpc>
                <a:spcPct val="90000"/>
              </a:lnSpc>
              <a:spcBef>
                <a:spcPct val="10000"/>
              </a:spcBef>
              <a:spcAft>
                <a:spcPct val="10000"/>
              </a:spcAft>
              <a:buClr>
                <a:srgbClr val="5675A9"/>
              </a:buClr>
              <a:buSzPct val="75000"/>
            </a:pPr>
            <a:r>
              <a:rPr lang="en-US" sz="2000" b="0" kern="0" dirty="0">
                <a:solidFill>
                  <a:srgbClr val="000000"/>
                </a:solidFill>
                <a:latin typeface="Gill Sans"/>
                <a:cs typeface="Arial" charset="0"/>
              </a:rPr>
              <a:t>Divides up key space for parallel reduce operations</a:t>
            </a:r>
          </a:p>
          <a:p>
            <a:pPr marL="742836" lvl="1" indent="-285707" algn="ctr">
              <a:lnSpc>
                <a:spcPct val="90000"/>
              </a:lnSpc>
              <a:spcBef>
                <a:spcPct val="10000"/>
              </a:spcBef>
              <a:spcAft>
                <a:spcPct val="10000"/>
              </a:spcAft>
              <a:buClr>
                <a:srgbClr val="5675A9"/>
              </a:buClr>
              <a:buSzPct val="75000"/>
              <a:buFont typeface="Wingdings" charset="2"/>
              <a:buChar char="l"/>
            </a:pPr>
            <a:endParaRPr lang="en-US" sz="2000" b="0" kern="0" dirty="0">
              <a:solidFill>
                <a:srgbClr val="000000"/>
              </a:solidFill>
              <a:latin typeface="Gill Sans"/>
              <a:cs typeface="Arial" charset="0"/>
            </a:endParaRPr>
          </a:p>
          <a:p>
            <a:pPr marL="742836" lvl="1" indent="-285707" algn="ctr">
              <a:lnSpc>
                <a:spcPct val="90000"/>
              </a:lnSpc>
              <a:spcBef>
                <a:spcPct val="10000"/>
              </a:spcBef>
              <a:spcAft>
                <a:spcPct val="10000"/>
              </a:spcAft>
              <a:buClr>
                <a:srgbClr val="5675A9"/>
              </a:buClr>
              <a:buSzPct val="75000"/>
            </a:pPr>
            <a:r>
              <a:rPr lang="en-US" sz="1800" kern="0" dirty="0">
                <a:solidFill>
                  <a:srgbClr val="FF0000"/>
                </a:solidFill>
                <a:latin typeface="Andale Mono" charset="0"/>
                <a:ea typeface="Andale Mono" charset="0"/>
                <a:cs typeface="Andale Mono" charset="0"/>
              </a:rPr>
              <a:t>combine</a:t>
            </a:r>
            <a:r>
              <a:rPr lang="en-US" sz="1800" b="0" kern="0" dirty="0">
                <a:solidFill>
                  <a:srgbClr val="000000"/>
                </a:solidFill>
                <a:latin typeface="Andale Mono" charset="0"/>
                <a:ea typeface="Andale Mono" charset="0"/>
                <a:cs typeface="Andale Mono" charset="0"/>
              </a:rPr>
              <a:t> (k</a:t>
            </a:r>
            <a:r>
              <a:rPr lang="en-US" sz="1800" b="0" kern="0" baseline="-25000" dirty="0">
                <a:solidFill>
                  <a:srgbClr val="000000"/>
                </a:solidFill>
                <a:latin typeface="Andale Mono" charset="0"/>
                <a:ea typeface="Andale Mono" charset="0"/>
                <a:cs typeface="Andale Mono" charset="0"/>
              </a:rPr>
              <a:t>2</a:t>
            </a:r>
            <a:r>
              <a:rPr lang="en-US" sz="1800" b="0" kern="0" dirty="0">
                <a:solidFill>
                  <a:srgbClr val="000000"/>
                </a:solidFill>
                <a:latin typeface="Andale Mono" charset="0"/>
                <a:ea typeface="Andale Mono" charset="0"/>
                <a:cs typeface="Andale Mono" charset="0"/>
              </a:rPr>
              <a:t>, List[v</a:t>
            </a:r>
            <a:r>
              <a:rPr lang="en-US" sz="1800" b="0" kern="0" baseline="-25000" dirty="0">
                <a:solidFill>
                  <a:srgbClr val="000000"/>
                </a:solidFill>
                <a:latin typeface="Andale Mono" charset="0"/>
                <a:ea typeface="Andale Mono" charset="0"/>
                <a:cs typeface="Andale Mono" charset="0"/>
              </a:rPr>
              <a:t>2</a:t>
            </a:r>
            <a:r>
              <a:rPr lang="en-US" sz="1800" b="0" kern="0" dirty="0">
                <a:solidFill>
                  <a:srgbClr val="000000"/>
                </a:solidFill>
                <a:latin typeface="Andale Mono" charset="0"/>
                <a:ea typeface="Andale Mono" charset="0"/>
                <a:cs typeface="Andale Mono" charset="0"/>
              </a:rPr>
              <a:t>]) → List[(k</a:t>
            </a:r>
            <a:r>
              <a:rPr lang="en-US" sz="1800" b="0" kern="0" baseline="-25000" dirty="0">
                <a:solidFill>
                  <a:srgbClr val="000000"/>
                </a:solidFill>
                <a:latin typeface="Andale Mono" charset="0"/>
                <a:ea typeface="Andale Mono" charset="0"/>
                <a:cs typeface="Andale Mono" charset="0"/>
              </a:rPr>
              <a:t>2</a:t>
            </a:r>
            <a:r>
              <a:rPr lang="en-US" sz="1800" b="0" kern="0" dirty="0">
                <a:solidFill>
                  <a:srgbClr val="000000"/>
                </a:solidFill>
                <a:latin typeface="Andale Mono" charset="0"/>
                <a:ea typeface="Andale Mono" charset="0"/>
                <a:cs typeface="Andale Mono" charset="0"/>
              </a:rPr>
              <a:t>, v</a:t>
            </a:r>
            <a:r>
              <a:rPr lang="en-US" sz="1800" b="0" kern="0" baseline="-25000" dirty="0">
                <a:solidFill>
                  <a:srgbClr val="000000"/>
                </a:solidFill>
                <a:latin typeface="Andale Mono" charset="0"/>
                <a:ea typeface="Andale Mono" charset="0"/>
                <a:cs typeface="Andale Mono" charset="0"/>
              </a:rPr>
              <a:t>2</a:t>
            </a:r>
            <a:r>
              <a:rPr lang="en-US" sz="1800" b="0" kern="0" dirty="0">
                <a:solidFill>
                  <a:srgbClr val="000000"/>
                </a:solidFill>
                <a:latin typeface="Andale Mono" charset="0"/>
                <a:ea typeface="Andale Mono" charset="0"/>
                <a:cs typeface="Andale Mono" charset="0"/>
              </a:rPr>
              <a:t>)]</a:t>
            </a:r>
          </a:p>
          <a:p>
            <a:pPr marL="742836" lvl="1" indent="-285707" algn="ctr">
              <a:lnSpc>
                <a:spcPct val="90000"/>
              </a:lnSpc>
              <a:spcBef>
                <a:spcPct val="10000"/>
              </a:spcBef>
              <a:spcAft>
                <a:spcPct val="10000"/>
              </a:spcAft>
              <a:buClr>
                <a:srgbClr val="5675A9"/>
              </a:buClr>
              <a:buSzPct val="75000"/>
            </a:pPr>
            <a:r>
              <a:rPr lang="en-US" sz="2000" b="0" kern="0" dirty="0">
                <a:solidFill>
                  <a:srgbClr val="000000"/>
                </a:solidFill>
                <a:latin typeface="Gill Sans"/>
                <a:cs typeface="Arial" charset="0"/>
              </a:rPr>
              <a:t>Mini-reducers that run in memory after the map phase</a:t>
            </a:r>
          </a:p>
          <a:p>
            <a:pPr marL="742836" lvl="1" indent="-285707" algn="ctr">
              <a:lnSpc>
                <a:spcPct val="90000"/>
              </a:lnSpc>
              <a:spcBef>
                <a:spcPct val="10000"/>
              </a:spcBef>
              <a:spcAft>
                <a:spcPct val="10000"/>
              </a:spcAft>
              <a:buClr>
                <a:srgbClr val="5675A9"/>
              </a:buClr>
              <a:buSzPct val="75000"/>
            </a:pPr>
            <a:r>
              <a:rPr lang="en-US" sz="2000" b="0" kern="0" dirty="0">
                <a:solidFill>
                  <a:srgbClr val="000000"/>
                </a:solidFill>
                <a:latin typeface="Gill Sans"/>
                <a:cs typeface="Arial" charset="0"/>
              </a:rPr>
              <a:t>Used as an optimization to reduce network traffic</a:t>
            </a:r>
          </a:p>
        </p:txBody>
      </p:sp>
      <p:sp>
        <p:nvSpPr>
          <p:cNvPr id="12" name="TextBox 11"/>
          <p:cNvSpPr txBox="1"/>
          <p:nvPr/>
        </p:nvSpPr>
        <p:spPr>
          <a:xfrm>
            <a:off x="4876800" y="1466671"/>
            <a:ext cx="990600" cy="1200329"/>
          </a:xfrm>
          <a:prstGeom prst="rect">
            <a:avLst/>
          </a:prstGeom>
          <a:noFill/>
          <a:ln>
            <a:noFill/>
          </a:ln>
        </p:spPr>
        <p:txBody>
          <a:bodyPr wrap="square" rtlCol="0">
            <a:spAutoFit/>
          </a:bodyPr>
          <a:lstStyle/>
          <a:p>
            <a:r>
              <a:rPr lang="en-US" sz="7200" b="0" dirty="0">
                <a:solidFill>
                  <a:srgbClr val="FF0000"/>
                </a:solidFill>
                <a:latin typeface="Zapf Dingbats"/>
                <a:ea typeface="Zapf Dingbats"/>
                <a:cs typeface="Zapf Dingbats"/>
                <a:sym typeface="Zapf Dingbats"/>
              </a:rPr>
              <a:t>✗</a:t>
            </a:r>
            <a:endParaRPr lang="en-US" sz="7200" b="0" dirty="0">
              <a:solidFill>
                <a:srgbClr val="FF0000"/>
              </a:solidFill>
              <a:latin typeface="Gill Sans"/>
              <a:cs typeface="Gill Sans"/>
            </a:endParaRPr>
          </a:p>
        </p:txBody>
      </p:sp>
      <p:sp>
        <p:nvSpPr>
          <p:cNvPr id="13" name="TextBox 12"/>
          <p:cNvSpPr txBox="1"/>
          <p:nvPr/>
        </p:nvSpPr>
        <p:spPr>
          <a:xfrm rot="21259442">
            <a:off x="5049602" y="1419455"/>
            <a:ext cx="990600" cy="461665"/>
          </a:xfrm>
          <a:prstGeom prst="rect">
            <a:avLst/>
          </a:prstGeom>
          <a:noFill/>
        </p:spPr>
        <p:txBody>
          <a:bodyPr wrap="square" rtlCol="0">
            <a:spAutoFit/>
          </a:bodyPr>
          <a:lstStyle/>
          <a:p>
            <a:pPr lvl="0" algn="ctr">
              <a:defRPr/>
            </a:pPr>
            <a:r>
              <a:rPr lang="en-US" sz="2400" b="0" kern="0" dirty="0">
                <a:solidFill>
                  <a:srgbClr val="FF0000"/>
                </a:solidFill>
                <a:latin typeface="Gill Sans"/>
                <a:cs typeface="Gill Sans"/>
              </a:rPr>
              <a:t>four</a:t>
            </a:r>
          </a:p>
        </p:txBody>
      </p:sp>
    </p:spTree>
    <p:extLst>
      <p:ext uri="{BB962C8B-B14F-4D97-AF65-F5344CB8AC3E}">
        <p14:creationId xmlns:p14="http://schemas.microsoft.com/office/powerpoint/2010/main" val="21392013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3" name="Straight Arrow Connector 172"/>
          <p:cNvCxnSpPr>
            <a:cxnSpLocks noChangeShapeType="1"/>
          </p:cNvCxnSpPr>
          <p:nvPr/>
        </p:nvCxnSpPr>
        <p:spPr bwMode="auto">
          <a:xfrm rot="5400000">
            <a:off x="2644776" y="3213100"/>
            <a:ext cx="273050" cy="3175"/>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174" name="Straight Arrow Connector 173"/>
          <p:cNvCxnSpPr>
            <a:cxnSpLocks noChangeShapeType="1"/>
          </p:cNvCxnSpPr>
          <p:nvPr/>
        </p:nvCxnSpPr>
        <p:spPr bwMode="auto">
          <a:xfrm rot="5400000">
            <a:off x="3938588" y="3213100"/>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175" name="Straight Arrow Connector 174"/>
          <p:cNvCxnSpPr>
            <a:cxnSpLocks noChangeShapeType="1"/>
          </p:cNvCxnSpPr>
          <p:nvPr/>
        </p:nvCxnSpPr>
        <p:spPr bwMode="auto">
          <a:xfrm rot="5400000">
            <a:off x="5233988" y="3213100"/>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176" name="Straight Arrow Connector 175"/>
          <p:cNvCxnSpPr>
            <a:cxnSpLocks noChangeShapeType="1"/>
          </p:cNvCxnSpPr>
          <p:nvPr/>
        </p:nvCxnSpPr>
        <p:spPr bwMode="auto">
          <a:xfrm rot="5400000">
            <a:off x="6605588" y="3213100"/>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169" name="Rectangle 7"/>
          <p:cNvSpPr>
            <a:spLocks noChangeArrowheads="1"/>
          </p:cNvSpPr>
          <p:nvPr/>
        </p:nvSpPr>
        <p:spPr bwMode="auto">
          <a:xfrm>
            <a:off x="6324600" y="2666999"/>
            <a:ext cx="838200" cy="40957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sz="1200" b="0" dirty="0">
                <a:solidFill>
                  <a:schemeClr val="bg2"/>
                </a:solidFill>
              </a:rPr>
              <a:t>combine</a:t>
            </a:r>
          </a:p>
        </p:txBody>
      </p:sp>
      <p:sp>
        <p:nvSpPr>
          <p:cNvPr id="170" name="Rectangle 4"/>
          <p:cNvSpPr>
            <a:spLocks noChangeArrowheads="1"/>
          </p:cNvSpPr>
          <p:nvPr/>
        </p:nvSpPr>
        <p:spPr bwMode="auto">
          <a:xfrm>
            <a:off x="2362200" y="2666999"/>
            <a:ext cx="838200" cy="40957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sz="1200" b="0" dirty="0">
                <a:solidFill>
                  <a:schemeClr val="bg2"/>
                </a:solidFill>
              </a:rPr>
              <a:t>combine</a:t>
            </a:r>
          </a:p>
        </p:txBody>
      </p:sp>
      <p:sp>
        <p:nvSpPr>
          <p:cNvPr id="171" name="Rectangle 5"/>
          <p:cNvSpPr>
            <a:spLocks noChangeArrowheads="1"/>
          </p:cNvSpPr>
          <p:nvPr/>
        </p:nvSpPr>
        <p:spPr bwMode="auto">
          <a:xfrm>
            <a:off x="3657600" y="2666999"/>
            <a:ext cx="838200" cy="40957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sz="1200" b="0" dirty="0">
                <a:solidFill>
                  <a:schemeClr val="bg2"/>
                </a:solidFill>
              </a:rPr>
              <a:t>combine</a:t>
            </a:r>
          </a:p>
        </p:txBody>
      </p:sp>
      <p:sp>
        <p:nvSpPr>
          <p:cNvPr id="172" name="Rectangle 6"/>
          <p:cNvSpPr>
            <a:spLocks noChangeArrowheads="1"/>
          </p:cNvSpPr>
          <p:nvPr/>
        </p:nvSpPr>
        <p:spPr bwMode="auto">
          <a:xfrm>
            <a:off x="4953000" y="2666999"/>
            <a:ext cx="838200" cy="40957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sz="1200" b="0" dirty="0">
                <a:solidFill>
                  <a:schemeClr val="bg2"/>
                </a:solidFill>
              </a:rPr>
              <a:t>combine</a:t>
            </a:r>
          </a:p>
        </p:txBody>
      </p:sp>
      <p:grpSp>
        <p:nvGrpSpPr>
          <p:cNvPr id="327" name="Group 326"/>
          <p:cNvGrpSpPr/>
          <p:nvPr/>
        </p:nvGrpSpPr>
        <p:grpSpPr>
          <a:xfrm>
            <a:off x="2286000" y="3381375"/>
            <a:ext cx="996950" cy="276225"/>
            <a:chOff x="2286000" y="3381375"/>
            <a:chExt cx="996950" cy="276225"/>
          </a:xfrm>
        </p:grpSpPr>
        <p:sp>
          <p:nvSpPr>
            <p:cNvPr id="178" name="Rectangle 144"/>
            <p:cNvSpPr>
              <a:spLocks noChangeArrowheads="1"/>
            </p:cNvSpPr>
            <p:nvPr/>
          </p:nvSpPr>
          <p:spPr bwMode="auto">
            <a:xfrm>
              <a:off x="2794665" y="3405506"/>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179" name="TextBox 145"/>
            <p:cNvSpPr txBox="1">
              <a:spLocks noChangeArrowheads="1"/>
            </p:cNvSpPr>
            <p:nvPr/>
          </p:nvSpPr>
          <p:spPr bwMode="auto">
            <a:xfrm>
              <a:off x="2784475" y="3381375"/>
              <a:ext cx="269761" cy="276225"/>
            </a:xfrm>
            <a:prstGeom prst="rect">
              <a:avLst/>
            </a:prstGeom>
            <a:noFill/>
            <a:ln w="9525">
              <a:noFill/>
              <a:miter lim="800000"/>
              <a:headEnd/>
              <a:tailEnd/>
            </a:ln>
          </p:spPr>
          <p:txBody>
            <a:bodyPr wrap="none">
              <a:spAutoFit/>
            </a:bodyPr>
            <a:lstStyle/>
            <a:p>
              <a:pPr algn="ctr"/>
              <a:r>
                <a:rPr lang="en-US" sz="1200" b="0" dirty="0"/>
                <a:t>b</a:t>
              </a:r>
              <a:endParaRPr lang="en-US" b="0" baseline="-25000" dirty="0"/>
            </a:p>
          </p:txBody>
        </p:sp>
        <p:sp>
          <p:nvSpPr>
            <p:cNvPr id="180" name="Rectangle 137"/>
            <p:cNvSpPr>
              <a:spLocks noChangeArrowheads="1"/>
            </p:cNvSpPr>
            <p:nvPr/>
          </p:nvSpPr>
          <p:spPr bwMode="auto">
            <a:xfrm>
              <a:off x="2296190" y="3405506"/>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181" name="TextBox 138"/>
            <p:cNvSpPr txBox="1">
              <a:spLocks noChangeArrowheads="1"/>
            </p:cNvSpPr>
            <p:nvPr/>
          </p:nvSpPr>
          <p:spPr bwMode="auto">
            <a:xfrm>
              <a:off x="2286000" y="3381375"/>
              <a:ext cx="269761" cy="276225"/>
            </a:xfrm>
            <a:prstGeom prst="rect">
              <a:avLst/>
            </a:prstGeom>
            <a:noFill/>
            <a:ln w="9525">
              <a:noFill/>
              <a:miter lim="800000"/>
              <a:headEnd/>
              <a:tailEnd/>
            </a:ln>
          </p:spPr>
          <p:txBody>
            <a:bodyPr wrap="none">
              <a:spAutoFit/>
            </a:bodyPr>
            <a:lstStyle/>
            <a:p>
              <a:pPr algn="ctr"/>
              <a:r>
                <a:rPr lang="en-US" sz="1200" b="0" dirty="0"/>
                <a:t>a</a:t>
              </a:r>
              <a:endParaRPr lang="en-US" b="0" baseline="-25000" dirty="0"/>
            </a:p>
          </p:txBody>
        </p:sp>
        <p:sp>
          <p:nvSpPr>
            <p:cNvPr id="182" name="Rectangle 135"/>
            <p:cNvSpPr>
              <a:spLocks noChangeArrowheads="1"/>
            </p:cNvSpPr>
            <p:nvPr/>
          </p:nvSpPr>
          <p:spPr bwMode="auto">
            <a:xfrm>
              <a:off x="2524904" y="3405506"/>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183" name="TextBox 136"/>
            <p:cNvSpPr txBox="1">
              <a:spLocks noChangeArrowheads="1"/>
            </p:cNvSpPr>
            <p:nvPr/>
          </p:nvSpPr>
          <p:spPr bwMode="auto">
            <a:xfrm>
              <a:off x="2514714" y="3381375"/>
              <a:ext cx="269761" cy="276225"/>
            </a:xfrm>
            <a:prstGeom prst="rect">
              <a:avLst/>
            </a:prstGeom>
            <a:noFill/>
            <a:ln w="9525">
              <a:noFill/>
              <a:miter lim="800000"/>
              <a:headEnd/>
              <a:tailEnd/>
            </a:ln>
          </p:spPr>
          <p:txBody>
            <a:bodyPr wrap="none">
              <a:spAutoFit/>
            </a:bodyPr>
            <a:lstStyle/>
            <a:p>
              <a:r>
                <a:rPr lang="en-US" sz="1200" b="0">
                  <a:solidFill>
                    <a:schemeClr val="bg1"/>
                  </a:solidFill>
                </a:rPr>
                <a:t>1</a:t>
              </a:r>
              <a:endParaRPr lang="en-US" b="0" baseline="-25000">
                <a:solidFill>
                  <a:schemeClr val="bg1"/>
                </a:solidFill>
              </a:endParaRPr>
            </a:p>
          </p:txBody>
        </p:sp>
        <p:sp>
          <p:nvSpPr>
            <p:cNvPr id="184" name="Rectangle 142"/>
            <p:cNvSpPr>
              <a:spLocks noChangeArrowheads="1"/>
            </p:cNvSpPr>
            <p:nvPr/>
          </p:nvSpPr>
          <p:spPr bwMode="auto">
            <a:xfrm>
              <a:off x="3023379" y="3405506"/>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185" name="TextBox 143"/>
            <p:cNvSpPr txBox="1">
              <a:spLocks noChangeArrowheads="1"/>
            </p:cNvSpPr>
            <p:nvPr/>
          </p:nvSpPr>
          <p:spPr bwMode="auto">
            <a:xfrm>
              <a:off x="3013189" y="3381375"/>
              <a:ext cx="269761"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grpSp>
      <p:grpSp>
        <p:nvGrpSpPr>
          <p:cNvPr id="326" name="Group 325"/>
          <p:cNvGrpSpPr/>
          <p:nvPr/>
        </p:nvGrpSpPr>
        <p:grpSpPr>
          <a:xfrm>
            <a:off x="3844925" y="3381375"/>
            <a:ext cx="498475" cy="276225"/>
            <a:chOff x="3844925" y="3381375"/>
            <a:chExt cx="498475" cy="276225"/>
          </a:xfrm>
        </p:grpSpPr>
        <p:sp>
          <p:nvSpPr>
            <p:cNvPr id="187" name="Rectangle 151"/>
            <p:cNvSpPr>
              <a:spLocks noChangeArrowheads="1"/>
            </p:cNvSpPr>
            <p:nvPr/>
          </p:nvSpPr>
          <p:spPr bwMode="auto">
            <a:xfrm>
              <a:off x="3855115" y="3405506"/>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189" name="TextBox 152"/>
            <p:cNvSpPr txBox="1">
              <a:spLocks noChangeArrowheads="1"/>
            </p:cNvSpPr>
            <p:nvPr/>
          </p:nvSpPr>
          <p:spPr bwMode="auto">
            <a:xfrm>
              <a:off x="3844925" y="3381375"/>
              <a:ext cx="26976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191" name="Rectangle 149"/>
            <p:cNvSpPr>
              <a:spLocks noChangeArrowheads="1"/>
            </p:cNvSpPr>
            <p:nvPr/>
          </p:nvSpPr>
          <p:spPr bwMode="auto">
            <a:xfrm>
              <a:off x="4083829" y="3405506"/>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192" name="TextBox 150"/>
            <p:cNvSpPr txBox="1">
              <a:spLocks noChangeArrowheads="1"/>
            </p:cNvSpPr>
            <p:nvPr/>
          </p:nvSpPr>
          <p:spPr bwMode="auto">
            <a:xfrm>
              <a:off x="4073639" y="3381375"/>
              <a:ext cx="269761" cy="276225"/>
            </a:xfrm>
            <a:prstGeom prst="rect">
              <a:avLst/>
            </a:prstGeom>
            <a:noFill/>
            <a:ln w="9525">
              <a:noFill/>
              <a:miter lim="800000"/>
              <a:headEnd/>
              <a:tailEnd/>
            </a:ln>
          </p:spPr>
          <p:txBody>
            <a:bodyPr wrap="none">
              <a:spAutoFit/>
            </a:bodyPr>
            <a:lstStyle/>
            <a:p>
              <a:r>
                <a:rPr lang="en-US" sz="1200" b="0" dirty="0">
                  <a:solidFill>
                    <a:schemeClr val="bg1"/>
                  </a:solidFill>
                </a:rPr>
                <a:t>9</a:t>
              </a:r>
              <a:endParaRPr lang="en-US" b="0" baseline="-25000" dirty="0">
                <a:solidFill>
                  <a:schemeClr val="bg1"/>
                </a:solidFill>
              </a:endParaRPr>
            </a:p>
          </p:txBody>
        </p:sp>
      </p:grpSp>
      <p:grpSp>
        <p:nvGrpSpPr>
          <p:cNvPr id="325" name="Group 324"/>
          <p:cNvGrpSpPr/>
          <p:nvPr/>
        </p:nvGrpSpPr>
        <p:grpSpPr>
          <a:xfrm>
            <a:off x="4876800" y="3381375"/>
            <a:ext cx="990600" cy="276225"/>
            <a:chOff x="4876800" y="3381375"/>
            <a:chExt cx="990600" cy="276225"/>
          </a:xfrm>
        </p:grpSpPr>
        <p:sp>
          <p:nvSpPr>
            <p:cNvPr id="196" name="Rectangle 165"/>
            <p:cNvSpPr>
              <a:spLocks noChangeArrowheads="1"/>
            </p:cNvSpPr>
            <p:nvPr/>
          </p:nvSpPr>
          <p:spPr bwMode="auto">
            <a:xfrm>
              <a:off x="4886985" y="34055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197" name="Rectangle 172"/>
            <p:cNvSpPr>
              <a:spLocks noChangeArrowheads="1"/>
            </p:cNvSpPr>
            <p:nvPr/>
          </p:nvSpPr>
          <p:spPr bwMode="auto">
            <a:xfrm>
              <a:off x="5379359" y="34055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198" name="TextBox 166"/>
            <p:cNvSpPr txBox="1">
              <a:spLocks noChangeArrowheads="1"/>
            </p:cNvSpPr>
            <p:nvPr/>
          </p:nvSpPr>
          <p:spPr bwMode="auto">
            <a:xfrm>
              <a:off x="4876800" y="3381375"/>
              <a:ext cx="269626" cy="276225"/>
            </a:xfrm>
            <a:prstGeom prst="rect">
              <a:avLst/>
            </a:prstGeom>
            <a:noFill/>
            <a:ln w="9525">
              <a:noFill/>
              <a:miter lim="800000"/>
              <a:headEnd/>
              <a:tailEnd/>
            </a:ln>
          </p:spPr>
          <p:txBody>
            <a:bodyPr wrap="none">
              <a:spAutoFit/>
            </a:bodyPr>
            <a:lstStyle/>
            <a:p>
              <a:pPr algn="ctr"/>
              <a:r>
                <a:rPr lang="en-US" sz="1200" b="0"/>
                <a:t>a</a:t>
              </a:r>
              <a:endParaRPr lang="en-US" b="0" baseline="-25000"/>
            </a:p>
          </p:txBody>
        </p:sp>
        <p:sp>
          <p:nvSpPr>
            <p:cNvPr id="199" name="TextBox 173"/>
            <p:cNvSpPr txBox="1">
              <a:spLocks noChangeArrowheads="1"/>
            </p:cNvSpPr>
            <p:nvPr/>
          </p:nvSpPr>
          <p:spPr bwMode="auto">
            <a:xfrm>
              <a:off x="5369174" y="3381375"/>
              <a:ext cx="26161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00" name="Rectangle 163"/>
            <p:cNvSpPr>
              <a:spLocks noChangeArrowheads="1"/>
            </p:cNvSpPr>
            <p:nvPr/>
          </p:nvSpPr>
          <p:spPr bwMode="auto">
            <a:xfrm>
              <a:off x="5115585" y="34055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01" name="TextBox 164"/>
            <p:cNvSpPr txBox="1">
              <a:spLocks noChangeArrowheads="1"/>
            </p:cNvSpPr>
            <p:nvPr/>
          </p:nvSpPr>
          <p:spPr bwMode="auto">
            <a:xfrm>
              <a:off x="5105400" y="3381375"/>
              <a:ext cx="269626" cy="276225"/>
            </a:xfrm>
            <a:prstGeom prst="rect">
              <a:avLst/>
            </a:prstGeom>
            <a:noFill/>
            <a:ln w="9525">
              <a:noFill/>
              <a:miter lim="800000"/>
              <a:headEnd/>
              <a:tailEnd/>
            </a:ln>
          </p:spPr>
          <p:txBody>
            <a:bodyPr wrap="none">
              <a:spAutoFit/>
            </a:bodyPr>
            <a:lstStyle/>
            <a:p>
              <a:r>
                <a:rPr lang="en-US" sz="1200" b="0">
                  <a:solidFill>
                    <a:schemeClr val="bg1"/>
                  </a:solidFill>
                </a:rPr>
                <a:t>5</a:t>
              </a:r>
              <a:endParaRPr lang="en-US" b="0" baseline="-25000">
                <a:solidFill>
                  <a:schemeClr val="bg1"/>
                </a:solidFill>
              </a:endParaRPr>
            </a:p>
          </p:txBody>
        </p:sp>
        <p:sp>
          <p:nvSpPr>
            <p:cNvPr id="202" name="Rectangle 170"/>
            <p:cNvSpPr>
              <a:spLocks noChangeArrowheads="1"/>
            </p:cNvSpPr>
            <p:nvPr/>
          </p:nvSpPr>
          <p:spPr bwMode="auto">
            <a:xfrm>
              <a:off x="5607959" y="34055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03" name="TextBox 171"/>
            <p:cNvSpPr txBox="1">
              <a:spLocks noChangeArrowheads="1"/>
            </p:cNvSpPr>
            <p:nvPr/>
          </p:nvSpPr>
          <p:spPr bwMode="auto">
            <a:xfrm>
              <a:off x="5597774" y="3381375"/>
              <a:ext cx="269626"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grpSp>
      <p:grpSp>
        <p:nvGrpSpPr>
          <p:cNvPr id="324" name="Group 323"/>
          <p:cNvGrpSpPr/>
          <p:nvPr/>
        </p:nvGrpSpPr>
        <p:grpSpPr>
          <a:xfrm>
            <a:off x="6248400" y="3381375"/>
            <a:ext cx="990600" cy="276225"/>
            <a:chOff x="6248400" y="3381375"/>
            <a:chExt cx="990600" cy="276225"/>
          </a:xfrm>
        </p:grpSpPr>
        <p:sp>
          <p:nvSpPr>
            <p:cNvPr id="205" name="Rectangle 179"/>
            <p:cNvSpPr>
              <a:spLocks noChangeArrowheads="1"/>
            </p:cNvSpPr>
            <p:nvPr/>
          </p:nvSpPr>
          <p:spPr bwMode="auto">
            <a:xfrm>
              <a:off x="6258585" y="34055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06" name="Rectangle 186"/>
            <p:cNvSpPr>
              <a:spLocks noChangeArrowheads="1"/>
            </p:cNvSpPr>
            <p:nvPr/>
          </p:nvSpPr>
          <p:spPr bwMode="auto">
            <a:xfrm>
              <a:off x="6750959" y="34055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07" name="TextBox 180"/>
            <p:cNvSpPr txBox="1">
              <a:spLocks noChangeArrowheads="1"/>
            </p:cNvSpPr>
            <p:nvPr/>
          </p:nvSpPr>
          <p:spPr bwMode="auto">
            <a:xfrm>
              <a:off x="6248400" y="3381375"/>
              <a:ext cx="269626" cy="276225"/>
            </a:xfrm>
            <a:prstGeom prst="rect">
              <a:avLst/>
            </a:prstGeom>
            <a:noFill/>
            <a:ln w="9525">
              <a:noFill/>
              <a:miter lim="800000"/>
              <a:headEnd/>
              <a:tailEnd/>
            </a:ln>
          </p:spPr>
          <p:txBody>
            <a:bodyPr wrap="none">
              <a:spAutoFit/>
            </a:bodyPr>
            <a:lstStyle/>
            <a:p>
              <a:pPr algn="ctr"/>
              <a:r>
                <a:rPr lang="en-US" sz="1200" b="0"/>
                <a:t>b</a:t>
              </a:r>
              <a:endParaRPr lang="en-US" b="0" baseline="-25000"/>
            </a:p>
          </p:txBody>
        </p:sp>
        <p:sp>
          <p:nvSpPr>
            <p:cNvPr id="208" name="TextBox 187"/>
            <p:cNvSpPr txBox="1">
              <a:spLocks noChangeArrowheads="1"/>
            </p:cNvSpPr>
            <p:nvPr/>
          </p:nvSpPr>
          <p:spPr bwMode="auto">
            <a:xfrm>
              <a:off x="6740774" y="3381375"/>
              <a:ext cx="26161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09" name="Rectangle 177"/>
            <p:cNvSpPr>
              <a:spLocks noChangeArrowheads="1"/>
            </p:cNvSpPr>
            <p:nvPr/>
          </p:nvSpPr>
          <p:spPr bwMode="auto">
            <a:xfrm>
              <a:off x="6487185" y="34055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10" name="TextBox 178"/>
            <p:cNvSpPr txBox="1">
              <a:spLocks noChangeArrowheads="1"/>
            </p:cNvSpPr>
            <p:nvPr/>
          </p:nvSpPr>
          <p:spPr bwMode="auto">
            <a:xfrm>
              <a:off x="6477000" y="3381375"/>
              <a:ext cx="269626" cy="276225"/>
            </a:xfrm>
            <a:prstGeom prst="rect">
              <a:avLst/>
            </a:prstGeom>
            <a:noFill/>
            <a:ln w="9525">
              <a:noFill/>
              <a:miter lim="800000"/>
              <a:headEnd/>
              <a:tailEnd/>
            </a:ln>
          </p:spPr>
          <p:txBody>
            <a:bodyPr wrap="none">
              <a:spAutoFit/>
            </a:bodyPr>
            <a:lstStyle/>
            <a:p>
              <a:r>
                <a:rPr lang="en-US" sz="1200" b="0">
                  <a:solidFill>
                    <a:schemeClr val="bg1"/>
                  </a:solidFill>
                </a:rPr>
                <a:t>7</a:t>
              </a:r>
              <a:endParaRPr lang="en-US" b="0" baseline="-25000">
                <a:solidFill>
                  <a:schemeClr val="bg1"/>
                </a:solidFill>
              </a:endParaRPr>
            </a:p>
          </p:txBody>
        </p:sp>
        <p:sp>
          <p:nvSpPr>
            <p:cNvPr id="211" name="Rectangle 184"/>
            <p:cNvSpPr>
              <a:spLocks noChangeArrowheads="1"/>
            </p:cNvSpPr>
            <p:nvPr/>
          </p:nvSpPr>
          <p:spPr bwMode="auto">
            <a:xfrm>
              <a:off x="6979559" y="34055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12" name="TextBox 185"/>
            <p:cNvSpPr txBox="1">
              <a:spLocks noChangeArrowheads="1"/>
            </p:cNvSpPr>
            <p:nvPr/>
          </p:nvSpPr>
          <p:spPr bwMode="auto">
            <a:xfrm>
              <a:off x="6969374" y="3381375"/>
              <a:ext cx="269626" cy="276225"/>
            </a:xfrm>
            <a:prstGeom prst="rect">
              <a:avLst/>
            </a:prstGeom>
            <a:noFill/>
            <a:ln w="9525">
              <a:noFill/>
              <a:miter lim="800000"/>
              <a:headEnd/>
              <a:tailEnd/>
            </a:ln>
          </p:spPr>
          <p:txBody>
            <a:bodyPr wrap="none">
              <a:spAutoFit/>
            </a:bodyPr>
            <a:lstStyle/>
            <a:p>
              <a:r>
                <a:rPr lang="en-US" sz="1200" b="0" dirty="0">
                  <a:solidFill>
                    <a:schemeClr val="bg1"/>
                  </a:solidFill>
                </a:rPr>
                <a:t>8</a:t>
              </a:r>
              <a:endParaRPr lang="en-US" b="0" baseline="-25000" dirty="0">
                <a:solidFill>
                  <a:schemeClr val="bg1"/>
                </a:solidFill>
              </a:endParaRPr>
            </a:p>
          </p:txBody>
        </p:sp>
      </p:grpSp>
      <p:sp>
        <p:nvSpPr>
          <p:cNvPr id="213" name="Rectangle 4"/>
          <p:cNvSpPr>
            <a:spLocks noChangeArrowheads="1"/>
          </p:cNvSpPr>
          <p:nvPr/>
        </p:nvSpPr>
        <p:spPr bwMode="auto">
          <a:xfrm>
            <a:off x="2286000" y="3733800"/>
            <a:ext cx="990600" cy="3333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0" dirty="0">
                <a:solidFill>
                  <a:schemeClr val="bg2"/>
                </a:solidFill>
              </a:rPr>
              <a:t>partition</a:t>
            </a:r>
          </a:p>
        </p:txBody>
      </p:sp>
      <p:sp>
        <p:nvSpPr>
          <p:cNvPr id="214" name="Rectangle 4"/>
          <p:cNvSpPr>
            <a:spLocks noChangeArrowheads="1"/>
          </p:cNvSpPr>
          <p:nvPr/>
        </p:nvSpPr>
        <p:spPr bwMode="auto">
          <a:xfrm>
            <a:off x="3581400" y="3733800"/>
            <a:ext cx="990600" cy="3333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0" dirty="0">
                <a:solidFill>
                  <a:schemeClr val="bg2"/>
                </a:solidFill>
              </a:rPr>
              <a:t>partition</a:t>
            </a:r>
          </a:p>
        </p:txBody>
      </p:sp>
      <p:sp>
        <p:nvSpPr>
          <p:cNvPr id="215" name="Rectangle 4"/>
          <p:cNvSpPr>
            <a:spLocks noChangeArrowheads="1"/>
          </p:cNvSpPr>
          <p:nvPr/>
        </p:nvSpPr>
        <p:spPr bwMode="auto">
          <a:xfrm>
            <a:off x="4876800" y="3733800"/>
            <a:ext cx="990600" cy="3333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0" dirty="0">
                <a:solidFill>
                  <a:schemeClr val="bg2"/>
                </a:solidFill>
              </a:rPr>
              <a:t>partition</a:t>
            </a:r>
          </a:p>
        </p:txBody>
      </p:sp>
      <p:sp>
        <p:nvSpPr>
          <p:cNvPr id="216" name="Rectangle 4"/>
          <p:cNvSpPr>
            <a:spLocks noChangeArrowheads="1"/>
          </p:cNvSpPr>
          <p:nvPr/>
        </p:nvSpPr>
        <p:spPr bwMode="auto">
          <a:xfrm>
            <a:off x="6248400" y="3733800"/>
            <a:ext cx="990600" cy="3333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0" dirty="0">
                <a:solidFill>
                  <a:schemeClr val="bg2"/>
                </a:solidFill>
              </a:rPr>
              <a:t>partition</a:t>
            </a:r>
          </a:p>
        </p:txBody>
      </p:sp>
      <p:cxnSp>
        <p:nvCxnSpPr>
          <p:cNvPr id="167" name="Straight Arrow Connector 166"/>
          <p:cNvCxnSpPr>
            <a:cxnSpLocks noChangeShapeType="1"/>
          </p:cNvCxnSpPr>
          <p:nvPr/>
        </p:nvCxnSpPr>
        <p:spPr bwMode="auto">
          <a:xfrm rot="5400000">
            <a:off x="2644776" y="2146300"/>
            <a:ext cx="273050" cy="3175"/>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168" name="Straight Arrow Connector 167"/>
          <p:cNvCxnSpPr>
            <a:cxnSpLocks noChangeShapeType="1"/>
          </p:cNvCxnSpPr>
          <p:nvPr/>
        </p:nvCxnSpPr>
        <p:spPr bwMode="auto">
          <a:xfrm rot="5400000">
            <a:off x="3938588" y="2146300"/>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177" name="Straight Arrow Connector 176"/>
          <p:cNvCxnSpPr>
            <a:cxnSpLocks noChangeShapeType="1"/>
          </p:cNvCxnSpPr>
          <p:nvPr/>
        </p:nvCxnSpPr>
        <p:spPr bwMode="auto">
          <a:xfrm rot="5400000">
            <a:off x="5233988" y="2146300"/>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186" name="Straight Arrow Connector 185"/>
          <p:cNvCxnSpPr>
            <a:cxnSpLocks noChangeShapeType="1"/>
          </p:cNvCxnSpPr>
          <p:nvPr/>
        </p:nvCxnSpPr>
        <p:spPr bwMode="auto">
          <a:xfrm rot="5400000">
            <a:off x="6605588" y="2146300"/>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188" name="Rectangle 7"/>
          <p:cNvSpPr>
            <a:spLocks noChangeArrowheads="1"/>
          </p:cNvSpPr>
          <p:nvPr/>
        </p:nvSpPr>
        <p:spPr bwMode="auto">
          <a:xfrm>
            <a:off x="6324600" y="1400175"/>
            <a:ext cx="8382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cxnSp>
        <p:nvCxnSpPr>
          <p:cNvPr id="190" name="Straight Arrow Connector 27"/>
          <p:cNvCxnSpPr>
            <a:cxnSpLocks noChangeShapeType="1"/>
          </p:cNvCxnSpPr>
          <p:nvPr/>
        </p:nvCxnSpPr>
        <p:spPr bwMode="auto">
          <a:xfrm rot="16200000" flipH="1">
            <a:off x="6019800" y="714375"/>
            <a:ext cx="609600" cy="609600"/>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193" name="Rectangle 4"/>
          <p:cNvSpPr>
            <a:spLocks noChangeArrowheads="1"/>
          </p:cNvSpPr>
          <p:nvPr/>
        </p:nvSpPr>
        <p:spPr bwMode="auto">
          <a:xfrm>
            <a:off x="2362200" y="1400175"/>
            <a:ext cx="8382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dirty="0">
                <a:solidFill>
                  <a:schemeClr val="bg2"/>
                </a:solidFill>
              </a:rPr>
              <a:t>map</a:t>
            </a:r>
          </a:p>
        </p:txBody>
      </p:sp>
      <p:cxnSp>
        <p:nvCxnSpPr>
          <p:cNvPr id="194" name="Straight Arrow Connector 20"/>
          <p:cNvCxnSpPr>
            <a:cxnSpLocks noChangeShapeType="1"/>
          </p:cNvCxnSpPr>
          <p:nvPr/>
        </p:nvCxnSpPr>
        <p:spPr bwMode="auto">
          <a:xfrm rot="5400000">
            <a:off x="2819400" y="714375"/>
            <a:ext cx="609600" cy="609600"/>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195" name="Rectangle 5"/>
          <p:cNvSpPr>
            <a:spLocks noChangeArrowheads="1"/>
          </p:cNvSpPr>
          <p:nvPr/>
        </p:nvSpPr>
        <p:spPr bwMode="auto">
          <a:xfrm>
            <a:off x="3657600" y="1400175"/>
            <a:ext cx="8382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cxnSp>
        <p:nvCxnSpPr>
          <p:cNvPr id="204" name="Straight Arrow Connector 22"/>
          <p:cNvCxnSpPr>
            <a:cxnSpLocks noChangeShapeType="1"/>
          </p:cNvCxnSpPr>
          <p:nvPr/>
        </p:nvCxnSpPr>
        <p:spPr bwMode="auto">
          <a:xfrm rot="5400000">
            <a:off x="3771900" y="981075"/>
            <a:ext cx="609600" cy="76200"/>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217" name="Rectangle 6"/>
          <p:cNvSpPr>
            <a:spLocks noChangeArrowheads="1"/>
          </p:cNvSpPr>
          <p:nvPr/>
        </p:nvSpPr>
        <p:spPr bwMode="auto">
          <a:xfrm>
            <a:off x="4953000" y="1400175"/>
            <a:ext cx="8382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cxnSp>
        <p:nvCxnSpPr>
          <p:cNvPr id="218" name="Straight Arrow Connector 28"/>
          <p:cNvCxnSpPr>
            <a:cxnSpLocks noChangeShapeType="1"/>
          </p:cNvCxnSpPr>
          <p:nvPr/>
        </p:nvCxnSpPr>
        <p:spPr bwMode="auto">
          <a:xfrm rot="16200000" flipH="1">
            <a:off x="4991100" y="981075"/>
            <a:ext cx="609600" cy="76200"/>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grpSp>
        <p:nvGrpSpPr>
          <p:cNvPr id="319" name="Group 318"/>
          <p:cNvGrpSpPr/>
          <p:nvPr/>
        </p:nvGrpSpPr>
        <p:grpSpPr>
          <a:xfrm>
            <a:off x="3033713" y="333375"/>
            <a:ext cx="3214687" cy="276225"/>
            <a:chOff x="3033713" y="333375"/>
            <a:chExt cx="3214687" cy="276225"/>
          </a:xfrm>
        </p:grpSpPr>
        <p:sp>
          <p:nvSpPr>
            <p:cNvPr id="219" name="Rectangle 56"/>
            <p:cNvSpPr>
              <a:spLocks noChangeArrowheads="1"/>
            </p:cNvSpPr>
            <p:nvPr/>
          </p:nvSpPr>
          <p:spPr bwMode="auto">
            <a:xfrm>
              <a:off x="3079069" y="357506"/>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20" name="Rectangle 102"/>
            <p:cNvSpPr>
              <a:spLocks noChangeArrowheads="1"/>
            </p:cNvSpPr>
            <p:nvPr/>
          </p:nvSpPr>
          <p:spPr bwMode="auto">
            <a:xfrm>
              <a:off x="3612430" y="357506"/>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21" name="Rectangle 109"/>
            <p:cNvSpPr>
              <a:spLocks noChangeArrowheads="1"/>
            </p:cNvSpPr>
            <p:nvPr/>
          </p:nvSpPr>
          <p:spPr bwMode="auto">
            <a:xfrm>
              <a:off x="4145792" y="357506"/>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22" name="Rectangle 116"/>
            <p:cNvSpPr>
              <a:spLocks noChangeArrowheads="1"/>
            </p:cNvSpPr>
            <p:nvPr/>
          </p:nvSpPr>
          <p:spPr bwMode="auto">
            <a:xfrm>
              <a:off x="4679154" y="357506"/>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23" name="Rectangle 123"/>
            <p:cNvSpPr>
              <a:spLocks noChangeArrowheads="1"/>
            </p:cNvSpPr>
            <p:nvPr/>
          </p:nvSpPr>
          <p:spPr bwMode="auto">
            <a:xfrm>
              <a:off x="5212515" y="357506"/>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24" name="Rectangle 130"/>
            <p:cNvSpPr>
              <a:spLocks noChangeArrowheads="1"/>
            </p:cNvSpPr>
            <p:nvPr/>
          </p:nvSpPr>
          <p:spPr bwMode="auto">
            <a:xfrm>
              <a:off x="5745877" y="357506"/>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25" name="TextBox 57"/>
            <p:cNvSpPr txBox="1">
              <a:spLocks noChangeArrowheads="1"/>
            </p:cNvSpPr>
            <p:nvPr/>
          </p:nvSpPr>
          <p:spPr bwMode="auto">
            <a:xfrm>
              <a:off x="3033713" y="333375"/>
              <a:ext cx="319295" cy="276225"/>
            </a:xfrm>
            <a:prstGeom prst="rect">
              <a:avLst/>
            </a:prstGeom>
            <a:noFill/>
            <a:ln w="9525">
              <a:noFill/>
              <a:miter lim="800000"/>
              <a:headEnd/>
              <a:tailEnd/>
            </a:ln>
          </p:spPr>
          <p:txBody>
            <a:bodyPr wrap="none">
              <a:spAutoFit/>
            </a:bodyPr>
            <a:lstStyle/>
            <a:p>
              <a:r>
                <a:rPr lang="en-US" sz="1200" b="0" dirty="0"/>
                <a:t>k</a:t>
              </a:r>
              <a:r>
                <a:rPr lang="en-US" sz="1200" b="0" baseline="-25000" dirty="0"/>
                <a:t>1</a:t>
              </a:r>
              <a:endParaRPr lang="en-US" b="0" baseline="-25000" dirty="0"/>
            </a:p>
          </p:txBody>
        </p:sp>
        <p:sp>
          <p:nvSpPr>
            <p:cNvPr id="226" name="TextBox 103"/>
            <p:cNvSpPr txBox="1">
              <a:spLocks noChangeArrowheads="1"/>
            </p:cNvSpPr>
            <p:nvPr/>
          </p:nvSpPr>
          <p:spPr bwMode="auto">
            <a:xfrm>
              <a:off x="3567075" y="333375"/>
              <a:ext cx="319295" cy="276225"/>
            </a:xfrm>
            <a:prstGeom prst="rect">
              <a:avLst/>
            </a:prstGeom>
            <a:noFill/>
            <a:ln w="9525">
              <a:noFill/>
              <a:miter lim="800000"/>
              <a:headEnd/>
              <a:tailEnd/>
            </a:ln>
          </p:spPr>
          <p:txBody>
            <a:bodyPr wrap="none">
              <a:spAutoFit/>
            </a:bodyPr>
            <a:lstStyle/>
            <a:p>
              <a:r>
                <a:rPr lang="en-US" sz="1200" b="0" dirty="0"/>
                <a:t>k</a:t>
              </a:r>
              <a:r>
                <a:rPr lang="en-US" sz="1200" b="0" baseline="-25000" dirty="0"/>
                <a:t>2</a:t>
              </a:r>
              <a:endParaRPr lang="en-US" b="0" baseline="-25000" dirty="0"/>
            </a:p>
          </p:txBody>
        </p:sp>
        <p:sp>
          <p:nvSpPr>
            <p:cNvPr id="227" name="TextBox 110"/>
            <p:cNvSpPr txBox="1">
              <a:spLocks noChangeArrowheads="1"/>
            </p:cNvSpPr>
            <p:nvPr/>
          </p:nvSpPr>
          <p:spPr bwMode="auto">
            <a:xfrm>
              <a:off x="4100436" y="333375"/>
              <a:ext cx="319295" cy="276225"/>
            </a:xfrm>
            <a:prstGeom prst="rect">
              <a:avLst/>
            </a:prstGeom>
            <a:noFill/>
            <a:ln w="9525">
              <a:noFill/>
              <a:miter lim="800000"/>
              <a:headEnd/>
              <a:tailEnd/>
            </a:ln>
          </p:spPr>
          <p:txBody>
            <a:bodyPr wrap="none">
              <a:spAutoFit/>
            </a:bodyPr>
            <a:lstStyle/>
            <a:p>
              <a:r>
                <a:rPr lang="en-US" sz="1200" b="0"/>
                <a:t>k</a:t>
              </a:r>
              <a:r>
                <a:rPr lang="en-US" sz="1200" b="0" baseline="-25000"/>
                <a:t>3</a:t>
              </a:r>
              <a:endParaRPr lang="en-US" b="0" baseline="-25000"/>
            </a:p>
          </p:txBody>
        </p:sp>
        <p:sp>
          <p:nvSpPr>
            <p:cNvPr id="228" name="TextBox 117"/>
            <p:cNvSpPr txBox="1">
              <a:spLocks noChangeArrowheads="1"/>
            </p:cNvSpPr>
            <p:nvPr/>
          </p:nvSpPr>
          <p:spPr bwMode="auto">
            <a:xfrm>
              <a:off x="4633798" y="333375"/>
              <a:ext cx="319295" cy="276225"/>
            </a:xfrm>
            <a:prstGeom prst="rect">
              <a:avLst/>
            </a:prstGeom>
            <a:noFill/>
            <a:ln w="9525">
              <a:noFill/>
              <a:miter lim="800000"/>
              <a:headEnd/>
              <a:tailEnd/>
            </a:ln>
          </p:spPr>
          <p:txBody>
            <a:bodyPr wrap="none">
              <a:spAutoFit/>
            </a:bodyPr>
            <a:lstStyle/>
            <a:p>
              <a:r>
                <a:rPr lang="en-US" sz="1200" b="0"/>
                <a:t>k</a:t>
              </a:r>
              <a:r>
                <a:rPr lang="en-US" sz="1200" b="0" baseline="-25000"/>
                <a:t>4</a:t>
              </a:r>
              <a:endParaRPr lang="en-US" b="0" baseline="-25000"/>
            </a:p>
          </p:txBody>
        </p:sp>
        <p:sp>
          <p:nvSpPr>
            <p:cNvPr id="229" name="TextBox 124"/>
            <p:cNvSpPr txBox="1">
              <a:spLocks noChangeArrowheads="1"/>
            </p:cNvSpPr>
            <p:nvPr/>
          </p:nvSpPr>
          <p:spPr bwMode="auto">
            <a:xfrm>
              <a:off x="5167160" y="333375"/>
              <a:ext cx="319295" cy="276225"/>
            </a:xfrm>
            <a:prstGeom prst="rect">
              <a:avLst/>
            </a:prstGeom>
            <a:noFill/>
            <a:ln w="9525">
              <a:noFill/>
              <a:miter lim="800000"/>
              <a:headEnd/>
              <a:tailEnd/>
            </a:ln>
          </p:spPr>
          <p:txBody>
            <a:bodyPr wrap="none">
              <a:spAutoFit/>
            </a:bodyPr>
            <a:lstStyle/>
            <a:p>
              <a:r>
                <a:rPr lang="en-US" sz="1200" b="0"/>
                <a:t>k</a:t>
              </a:r>
              <a:r>
                <a:rPr lang="en-US" sz="1200" b="0" baseline="-25000"/>
                <a:t>5</a:t>
              </a:r>
              <a:endParaRPr lang="en-US" b="0" baseline="-25000"/>
            </a:p>
          </p:txBody>
        </p:sp>
        <p:sp>
          <p:nvSpPr>
            <p:cNvPr id="230" name="TextBox 131"/>
            <p:cNvSpPr txBox="1">
              <a:spLocks noChangeArrowheads="1"/>
            </p:cNvSpPr>
            <p:nvPr/>
          </p:nvSpPr>
          <p:spPr bwMode="auto">
            <a:xfrm>
              <a:off x="5700521" y="333375"/>
              <a:ext cx="319295" cy="276225"/>
            </a:xfrm>
            <a:prstGeom prst="rect">
              <a:avLst/>
            </a:prstGeom>
            <a:noFill/>
            <a:ln w="9525">
              <a:noFill/>
              <a:miter lim="800000"/>
              <a:headEnd/>
              <a:tailEnd/>
            </a:ln>
          </p:spPr>
          <p:txBody>
            <a:bodyPr wrap="none">
              <a:spAutoFit/>
            </a:bodyPr>
            <a:lstStyle/>
            <a:p>
              <a:r>
                <a:rPr lang="en-US" sz="1200" b="0"/>
                <a:t>k</a:t>
              </a:r>
              <a:r>
                <a:rPr lang="en-US" sz="1200" b="0" baseline="-25000"/>
                <a:t>6</a:t>
              </a:r>
              <a:endParaRPr lang="en-US" b="0" baseline="-25000"/>
            </a:p>
          </p:txBody>
        </p:sp>
        <p:sp>
          <p:nvSpPr>
            <p:cNvPr id="231" name="Rectangle 58"/>
            <p:cNvSpPr>
              <a:spLocks noChangeArrowheads="1"/>
            </p:cNvSpPr>
            <p:nvPr/>
          </p:nvSpPr>
          <p:spPr bwMode="auto">
            <a:xfrm>
              <a:off x="3307652" y="357506"/>
              <a:ext cx="228584" cy="227961"/>
            </a:xfrm>
            <a:prstGeom prst="rect">
              <a:avLst/>
            </a:prstGeom>
            <a:noFill/>
            <a:ln w="9525" algn="ctr">
              <a:solidFill>
                <a:schemeClr val="bg1"/>
              </a:solidFill>
              <a:round/>
              <a:headEnd/>
              <a:tailEnd/>
            </a:ln>
          </p:spPr>
          <p:txBody>
            <a:bodyPr/>
            <a:lstStyle/>
            <a:p>
              <a:endParaRPr lang="en-US"/>
            </a:p>
          </p:txBody>
        </p:sp>
        <p:sp>
          <p:nvSpPr>
            <p:cNvPr id="232" name="TextBox 59"/>
            <p:cNvSpPr txBox="1">
              <a:spLocks noChangeArrowheads="1"/>
            </p:cNvSpPr>
            <p:nvPr/>
          </p:nvSpPr>
          <p:spPr bwMode="auto">
            <a:xfrm>
              <a:off x="3262297" y="333375"/>
              <a:ext cx="319295" cy="276225"/>
            </a:xfrm>
            <a:prstGeom prst="rect">
              <a:avLst/>
            </a:prstGeom>
            <a:noFill/>
            <a:ln w="9525">
              <a:noFill/>
              <a:miter lim="800000"/>
              <a:headEnd/>
              <a:tailEnd/>
            </a:ln>
          </p:spPr>
          <p:txBody>
            <a:bodyPr wrap="none">
              <a:spAutoFit/>
            </a:bodyPr>
            <a:lstStyle/>
            <a:p>
              <a:r>
                <a:rPr lang="en-US" sz="1200" b="0" dirty="0">
                  <a:solidFill>
                    <a:schemeClr val="bg1"/>
                  </a:solidFill>
                </a:rPr>
                <a:t>v</a:t>
              </a:r>
              <a:r>
                <a:rPr lang="en-US" sz="1200" b="0" baseline="-25000" dirty="0">
                  <a:solidFill>
                    <a:schemeClr val="bg1"/>
                  </a:solidFill>
                </a:rPr>
                <a:t>1</a:t>
              </a:r>
              <a:endParaRPr lang="en-US" b="0" baseline="-25000" dirty="0">
                <a:solidFill>
                  <a:schemeClr val="bg1"/>
                </a:solidFill>
              </a:endParaRPr>
            </a:p>
          </p:txBody>
        </p:sp>
        <p:sp>
          <p:nvSpPr>
            <p:cNvPr id="233" name="Rectangle 100"/>
            <p:cNvSpPr>
              <a:spLocks noChangeArrowheads="1"/>
            </p:cNvSpPr>
            <p:nvPr/>
          </p:nvSpPr>
          <p:spPr bwMode="auto">
            <a:xfrm>
              <a:off x="3841014" y="357506"/>
              <a:ext cx="228584" cy="227961"/>
            </a:xfrm>
            <a:prstGeom prst="rect">
              <a:avLst/>
            </a:prstGeom>
            <a:noFill/>
            <a:ln w="9525" algn="ctr">
              <a:solidFill>
                <a:schemeClr val="bg1"/>
              </a:solidFill>
              <a:round/>
              <a:headEnd/>
              <a:tailEnd/>
            </a:ln>
          </p:spPr>
          <p:txBody>
            <a:bodyPr/>
            <a:lstStyle/>
            <a:p>
              <a:endParaRPr lang="en-US"/>
            </a:p>
          </p:txBody>
        </p:sp>
        <p:sp>
          <p:nvSpPr>
            <p:cNvPr id="234" name="TextBox 101"/>
            <p:cNvSpPr txBox="1">
              <a:spLocks noChangeArrowheads="1"/>
            </p:cNvSpPr>
            <p:nvPr/>
          </p:nvSpPr>
          <p:spPr bwMode="auto">
            <a:xfrm>
              <a:off x="3795658" y="333375"/>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2</a:t>
              </a:r>
              <a:endParaRPr lang="en-US" b="0" baseline="-25000">
                <a:solidFill>
                  <a:schemeClr val="bg1"/>
                </a:solidFill>
              </a:endParaRPr>
            </a:p>
          </p:txBody>
        </p:sp>
        <p:sp>
          <p:nvSpPr>
            <p:cNvPr id="235" name="Rectangle 107"/>
            <p:cNvSpPr>
              <a:spLocks noChangeArrowheads="1"/>
            </p:cNvSpPr>
            <p:nvPr/>
          </p:nvSpPr>
          <p:spPr bwMode="auto">
            <a:xfrm>
              <a:off x="4374376" y="357506"/>
              <a:ext cx="228584" cy="227961"/>
            </a:xfrm>
            <a:prstGeom prst="rect">
              <a:avLst/>
            </a:prstGeom>
            <a:noFill/>
            <a:ln w="9525" algn="ctr">
              <a:solidFill>
                <a:schemeClr val="bg1"/>
              </a:solidFill>
              <a:round/>
              <a:headEnd/>
              <a:tailEnd/>
            </a:ln>
          </p:spPr>
          <p:txBody>
            <a:bodyPr/>
            <a:lstStyle/>
            <a:p>
              <a:endParaRPr lang="en-US"/>
            </a:p>
          </p:txBody>
        </p:sp>
        <p:sp>
          <p:nvSpPr>
            <p:cNvPr id="236" name="TextBox 108"/>
            <p:cNvSpPr txBox="1">
              <a:spLocks noChangeArrowheads="1"/>
            </p:cNvSpPr>
            <p:nvPr/>
          </p:nvSpPr>
          <p:spPr bwMode="auto">
            <a:xfrm>
              <a:off x="4329020" y="333375"/>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3</a:t>
              </a:r>
              <a:endParaRPr lang="en-US" b="0" baseline="-25000">
                <a:solidFill>
                  <a:schemeClr val="bg1"/>
                </a:solidFill>
              </a:endParaRPr>
            </a:p>
          </p:txBody>
        </p:sp>
        <p:sp>
          <p:nvSpPr>
            <p:cNvPr id="237" name="Rectangle 114"/>
            <p:cNvSpPr>
              <a:spLocks noChangeArrowheads="1"/>
            </p:cNvSpPr>
            <p:nvPr/>
          </p:nvSpPr>
          <p:spPr bwMode="auto">
            <a:xfrm>
              <a:off x="4907737" y="357506"/>
              <a:ext cx="228584" cy="227961"/>
            </a:xfrm>
            <a:prstGeom prst="rect">
              <a:avLst/>
            </a:prstGeom>
            <a:noFill/>
            <a:ln w="9525" algn="ctr">
              <a:solidFill>
                <a:schemeClr val="bg1"/>
              </a:solidFill>
              <a:round/>
              <a:headEnd/>
              <a:tailEnd/>
            </a:ln>
          </p:spPr>
          <p:txBody>
            <a:bodyPr/>
            <a:lstStyle/>
            <a:p>
              <a:endParaRPr lang="en-US"/>
            </a:p>
          </p:txBody>
        </p:sp>
        <p:sp>
          <p:nvSpPr>
            <p:cNvPr id="238" name="TextBox 115"/>
            <p:cNvSpPr txBox="1">
              <a:spLocks noChangeArrowheads="1"/>
            </p:cNvSpPr>
            <p:nvPr/>
          </p:nvSpPr>
          <p:spPr bwMode="auto">
            <a:xfrm>
              <a:off x="4862382" y="333375"/>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4</a:t>
              </a:r>
              <a:endParaRPr lang="en-US" b="0" baseline="-25000">
                <a:solidFill>
                  <a:schemeClr val="bg1"/>
                </a:solidFill>
              </a:endParaRPr>
            </a:p>
          </p:txBody>
        </p:sp>
        <p:sp>
          <p:nvSpPr>
            <p:cNvPr id="239" name="Rectangle 121"/>
            <p:cNvSpPr>
              <a:spLocks noChangeArrowheads="1"/>
            </p:cNvSpPr>
            <p:nvPr/>
          </p:nvSpPr>
          <p:spPr bwMode="auto">
            <a:xfrm>
              <a:off x="5441099" y="357506"/>
              <a:ext cx="228584" cy="227961"/>
            </a:xfrm>
            <a:prstGeom prst="rect">
              <a:avLst/>
            </a:prstGeom>
            <a:noFill/>
            <a:ln w="9525" algn="ctr">
              <a:solidFill>
                <a:schemeClr val="bg1"/>
              </a:solidFill>
              <a:round/>
              <a:headEnd/>
              <a:tailEnd/>
            </a:ln>
          </p:spPr>
          <p:txBody>
            <a:bodyPr/>
            <a:lstStyle/>
            <a:p>
              <a:endParaRPr lang="en-US"/>
            </a:p>
          </p:txBody>
        </p:sp>
        <p:sp>
          <p:nvSpPr>
            <p:cNvPr id="240" name="TextBox 122"/>
            <p:cNvSpPr txBox="1">
              <a:spLocks noChangeArrowheads="1"/>
            </p:cNvSpPr>
            <p:nvPr/>
          </p:nvSpPr>
          <p:spPr bwMode="auto">
            <a:xfrm>
              <a:off x="5395743" y="333375"/>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5</a:t>
              </a:r>
              <a:endParaRPr lang="en-US" b="0" baseline="-25000">
                <a:solidFill>
                  <a:schemeClr val="bg1"/>
                </a:solidFill>
              </a:endParaRPr>
            </a:p>
          </p:txBody>
        </p:sp>
        <p:sp>
          <p:nvSpPr>
            <p:cNvPr id="241" name="Rectangle 128"/>
            <p:cNvSpPr>
              <a:spLocks noChangeArrowheads="1"/>
            </p:cNvSpPr>
            <p:nvPr/>
          </p:nvSpPr>
          <p:spPr bwMode="auto">
            <a:xfrm>
              <a:off x="5974461" y="357506"/>
              <a:ext cx="228584" cy="227961"/>
            </a:xfrm>
            <a:prstGeom prst="rect">
              <a:avLst/>
            </a:prstGeom>
            <a:noFill/>
            <a:ln w="9525" algn="ctr">
              <a:solidFill>
                <a:schemeClr val="bg1"/>
              </a:solidFill>
              <a:round/>
              <a:headEnd/>
              <a:tailEnd/>
            </a:ln>
          </p:spPr>
          <p:txBody>
            <a:bodyPr/>
            <a:lstStyle/>
            <a:p>
              <a:endParaRPr lang="en-US"/>
            </a:p>
          </p:txBody>
        </p:sp>
        <p:sp>
          <p:nvSpPr>
            <p:cNvPr id="242" name="TextBox 129"/>
            <p:cNvSpPr txBox="1">
              <a:spLocks noChangeArrowheads="1"/>
            </p:cNvSpPr>
            <p:nvPr/>
          </p:nvSpPr>
          <p:spPr bwMode="auto">
            <a:xfrm>
              <a:off x="5929105" y="333375"/>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6</a:t>
              </a:r>
              <a:endParaRPr lang="en-US" b="0" baseline="-25000">
                <a:solidFill>
                  <a:schemeClr val="bg1"/>
                </a:solidFill>
              </a:endParaRPr>
            </a:p>
          </p:txBody>
        </p:sp>
      </p:grpSp>
      <p:grpSp>
        <p:nvGrpSpPr>
          <p:cNvPr id="320" name="Group 319"/>
          <p:cNvGrpSpPr/>
          <p:nvPr/>
        </p:nvGrpSpPr>
        <p:grpSpPr>
          <a:xfrm>
            <a:off x="2286000" y="2314575"/>
            <a:ext cx="996950" cy="276225"/>
            <a:chOff x="2286000" y="2314575"/>
            <a:chExt cx="996950" cy="276225"/>
          </a:xfrm>
        </p:grpSpPr>
        <p:sp>
          <p:nvSpPr>
            <p:cNvPr id="243" name="Rectangle 144"/>
            <p:cNvSpPr>
              <a:spLocks noChangeArrowheads="1"/>
            </p:cNvSpPr>
            <p:nvPr/>
          </p:nvSpPr>
          <p:spPr bwMode="auto">
            <a:xfrm>
              <a:off x="2794665" y="2338706"/>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244" name="TextBox 145"/>
            <p:cNvSpPr txBox="1">
              <a:spLocks noChangeArrowheads="1"/>
            </p:cNvSpPr>
            <p:nvPr/>
          </p:nvSpPr>
          <p:spPr bwMode="auto">
            <a:xfrm>
              <a:off x="2784475" y="2314575"/>
              <a:ext cx="269761" cy="276225"/>
            </a:xfrm>
            <a:prstGeom prst="rect">
              <a:avLst/>
            </a:prstGeom>
            <a:noFill/>
            <a:ln w="9525">
              <a:noFill/>
              <a:miter lim="800000"/>
              <a:headEnd/>
              <a:tailEnd/>
            </a:ln>
          </p:spPr>
          <p:txBody>
            <a:bodyPr wrap="none">
              <a:spAutoFit/>
            </a:bodyPr>
            <a:lstStyle/>
            <a:p>
              <a:pPr algn="ctr"/>
              <a:r>
                <a:rPr lang="en-US" sz="1200" b="0" dirty="0"/>
                <a:t>b</a:t>
              </a:r>
              <a:endParaRPr lang="en-US" b="0" baseline="-25000" dirty="0"/>
            </a:p>
          </p:txBody>
        </p:sp>
        <p:sp>
          <p:nvSpPr>
            <p:cNvPr id="245" name="Rectangle 137"/>
            <p:cNvSpPr>
              <a:spLocks noChangeArrowheads="1"/>
            </p:cNvSpPr>
            <p:nvPr/>
          </p:nvSpPr>
          <p:spPr bwMode="auto">
            <a:xfrm>
              <a:off x="2296190" y="2338706"/>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246" name="TextBox 138"/>
            <p:cNvSpPr txBox="1">
              <a:spLocks noChangeArrowheads="1"/>
            </p:cNvSpPr>
            <p:nvPr/>
          </p:nvSpPr>
          <p:spPr bwMode="auto">
            <a:xfrm>
              <a:off x="2286000" y="2314575"/>
              <a:ext cx="269761" cy="276225"/>
            </a:xfrm>
            <a:prstGeom prst="rect">
              <a:avLst/>
            </a:prstGeom>
            <a:noFill/>
            <a:ln w="9525">
              <a:noFill/>
              <a:miter lim="800000"/>
              <a:headEnd/>
              <a:tailEnd/>
            </a:ln>
          </p:spPr>
          <p:txBody>
            <a:bodyPr wrap="none">
              <a:spAutoFit/>
            </a:bodyPr>
            <a:lstStyle/>
            <a:p>
              <a:pPr algn="ctr"/>
              <a:r>
                <a:rPr lang="en-US" sz="1200" b="0" dirty="0"/>
                <a:t>a</a:t>
              </a:r>
              <a:endParaRPr lang="en-US" b="0" baseline="-25000" dirty="0"/>
            </a:p>
          </p:txBody>
        </p:sp>
        <p:sp>
          <p:nvSpPr>
            <p:cNvPr id="247" name="Rectangle 135"/>
            <p:cNvSpPr>
              <a:spLocks noChangeArrowheads="1"/>
            </p:cNvSpPr>
            <p:nvPr/>
          </p:nvSpPr>
          <p:spPr bwMode="auto">
            <a:xfrm>
              <a:off x="2524904" y="2338706"/>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8" name="TextBox 136"/>
            <p:cNvSpPr txBox="1">
              <a:spLocks noChangeArrowheads="1"/>
            </p:cNvSpPr>
            <p:nvPr/>
          </p:nvSpPr>
          <p:spPr bwMode="auto">
            <a:xfrm>
              <a:off x="2514714" y="2314575"/>
              <a:ext cx="269761" cy="276225"/>
            </a:xfrm>
            <a:prstGeom prst="rect">
              <a:avLst/>
            </a:prstGeom>
            <a:noFill/>
            <a:ln w="9525">
              <a:noFill/>
              <a:miter lim="800000"/>
              <a:headEnd/>
              <a:tailEnd/>
            </a:ln>
          </p:spPr>
          <p:txBody>
            <a:bodyPr wrap="none">
              <a:spAutoFit/>
            </a:bodyPr>
            <a:lstStyle/>
            <a:p>
              <a:r>
                <a:rPr lang="en-US" sz="1200" b="0" dirty="0">
                  <a:solidFill>
                    <a:schemeClr val="bg1"/>
                  </a:solidFill>
                </a:rPr>
                <a:t>1</a:t>
              </a:r>
              <a:endParaRPr lang="en-US" b="0" baseline="-25000" dirty="0">
                <a:solidFill>
                  <a:schemeClr val="bg1"/>
                </a:solidFill>
              </a:endParaRPr>
            </a:p>
          </p:txBody>
        </p:sp>
        <p:sp>
          <p:nvSpPr>
            <p:cNvPr id="249" name="Rectangle 142"/>
            <p:cNvSpPr>
              <a:spLocks noChangeArrowheads="1"/>
            </p:cNvSpPr>
            <p:nvPr/>
          </p:nvSpPr>
          <p:spPr bwMode="auto">
            <a:xfrm>
              <a:off x="3023379" y="2338706"/>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50" name="TextBox 143"/>
            <p:cNvSpPr txBox="1">
              <a:spLocks noChangeArrowheads="1"/>
            </p:cNvSpPr>
            <p:nvPr/>
          </p:nvSpPr>
          <p:spPr bwMode="auto">
            <a:xfrm>
              <a:off x="3013189" y="2314575"/>
              <a:ext cx="269761"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grpSp>
      <p:grpSp>
        <p:nvGrpSpPr>
          <p:cNvPr id="321" name="Group 320"/>
          <p:cNvGrpSpPr/>
          <p:nvPr/>
        </p:nvGrpSpPr>
        <p:grpSpPr>
          <a:xfrm>
            <a:off x="3581400" y="2314575"/>
            <a:ext cx="996950" cy="276225"/>
            <a:chOff x="3581400" y="2314575"/>
            <a:chExt cx="996950" cy="276225"/>
          </a:xfrm>
        </p:grpSpPr>
        <p:sp>
          <p:nvSpPr>
            <p:cNvPr id="251" name="Rectangle 151"/>
            <p:cNvSpPr>
              <a:spLocks noChangeArrowheads="1"/>
            </p:cNvSpPr>
            <p:nvPr/>
          </p:nvSpPr>
          <p:spPr bwMode="auto">
            <a:xfrm>
              <a:off x="3591590" y="2338706"/>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252" name="Rectangle 158"/>
            <p:cNvSpPr>
              <a:spLocks noChangeArrowheads="1"/>
            </p:cNvSpPr>
            <p:nvPr/>
          </p:nvSpPr>
          <p:spPr bwMode="auto">
            <a:xfrm>
              <a:off x="4090065" y="2338706"/>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253" name="TextBox 152"/>
            <p:cNvSpPr txBox="1">
              <a:spLocks noChangeArrowheads="1"/>
            </p:cNvSpPr>
            <p:nvPr/>
          </p:nvSpPr>
          <p:spPr bwMode="auto">
            <a:xfrm>
              <a:off x="3581400" y="2314575"/>
              <a:ext cx="26976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54" name="TextBox 159"/>
            <p:cNvSpPr txBox="1">
              <a:spLocks noChangeArrowheads="1"/>
            </p:cNvSpPr>
            <p:nvPr/>
          </p:nvSpPr>
          <p:spPr bwMode="auto">
            <a:xfrm>
              <a:off x="4079875" y="2314575"/>
              <a:ext cx="26976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55" name="Rectangle 149"/>
            <p:cNvSpPr>
              <a:spLocks noChangeArrowheads="1"/>
            </p:cNvSpPr>
            <p:nvPr/>
          </p:nvSpPr>
          <p:spPr bwMode="auto">
            <a:xfrm>
              <a:off x="3820304" y="2338706"/>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56" name="TextBox 150"/>
            <p:cNvSpPr txBox="1">
              <a:spLocks noChangeArrowheads="1"/>
            </p:cNvSpPr>
            <p:nvPr/>
          </p:nvSpPr>
          <p:spPr bwMode="auto">
            <a:xfrm>
              <a:off x="3810114" y="2314575"/>
              <a:ext cx="269761" cy="276225"/>
            </a:xfrm>
            <a:prstGeom prst="rect">
              <a:avLst/>
            </a:prstGeom>
            <a:noFill/>
            <a:ln w="9525">
              <a:noFill/>
              <a:miter lim="800000"/>
              <a:headEnd/>
              <a:tailEnd/>
            </a:ln>
          </p:spPr>
          <p:txBody>
            <a:bodyPr wrap="none">
              <a:spAutoFit/>
            </a:bodyPr>
            <a:lstStyle/>
            <a:p>
              <a:r>
                <a:rPr lang="en-US" sz="1200" b="0">
                  <a:solidFill>
                    <a:schemeClr val="bg1"/>
                  </a:solidFill>
                </a:rPr>
                <a:t>3</a:t>
              </a:r>
              <a:endParaRPr lang="en-US" b="0" baseline="-25000">
                <a:solidFill>
                  <a:schemeClr val="bg1"/>
                </a:solidFill>
              </a:endParaRPr>
            </a:p>
          </p:txBody>
        </p:sp>
        <p:sp>
          <p:nvSpPr>
            <p:cNvPr id="257" name="Rectangle 156"/>
            <p:cNvSpPr>
              <a:spLocks noChangeArrowheads="1"/>
            </p:cNvSpPr>
            <p:nvPr/>
          </p:nvSpPr>
          <p:spPr bwMode="auto">
            <a:xfrm>
              <a:off x="4318779" y="2338706"/>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58" name="TextBox 157"/>
            <p:cNvSpPr txBox="1">
              <a:spLocks noChangeArrowheads="1"/>
            </p:cNvSpPr>
            <p:nvPr/>
          </p:nvSpPr>
          <p:spPr bwMode="auto">
            <a:xfrm>
              <a:off x="4308589" y="2314575"/>
              <a:ext cx="269761" cy="276225"/>
            </a:xfrm>
            <a:prstGeom prst="rect">
              <a:avLst/>
            </a:prstGeom>
            <a:noFill/>
            <a:ln w="9525">
              <a:noFill/>
              <a:miter lim="800000"/>
              <a:headEnd/>
              <a:tailEnd/>
            </a:ln>
          </p:spPr>
          <p:txBody>
            <a:bodyPr wrap="none">
              <a:spAutoFit/>
            </a:bodyPr>
            <a:lstStyle/>
            <a:p>
              <a:r>
                <a:rPr lang="en-US" sz="1200" b="0">
                  <a:solidFill>
                    <a:schemeClr val="bg1"/>
                  </a:solidFill>
                </a:rPr>
                <a:t>6</a:t>
              </a:r>
              <a:endParaRPr lang="en-US" b="0" baseline="-25000">
                <a:solidFill>
                  <a:schemeClr val="bg1"/>
                </a:solidFill>
              </a:endParaRPr>
            </a:p>
          </p:txBody>
        </p:sp>
      </p:grpSp>
      <p:grpSp>
        <p:nvGrpSpPr>
          <p:cNvPr id="322" name="Group 321"/>
          <p:cNvGrpSpPr/>
          <p:nvPr/>
        </p:nvGrpSpPr>
        <p:grpSpPr>
          <a:xfrm>
            <a:off x="4876800" y="2314575"/>
            <a:ext cx="990600" cy="276225"/>
            <a:chOff x="4876800" y="2314575"/>
            <a:chExt cx="990600" cy="276225"/>
          </a:xfrm>
        </p:grpSpPr>
        <p:sp>
          <p:nvSpPr>
            <p:cNvPr id="259" name="Rectangle 165"/>
            <p:cNvSpPr>
              <a:spLocks noChangeArrowheads="1"/>
            </p:cNvSpPr>
            <p:nvPr/>
          </p:nvSpPr>
          <p:spPr bwMode="auto">
            <a:xfrm>
              <a:off x="4886985" y="23387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60" name="Rectangle 172"/>
            <p:cNvSpPr>
              <a:spLocks noChangeArrowheads="1"/>
            </p:cNvSpPr>
            <p:nvPr/>
          </p:nvSpPr>
          <p:spPr bwMode="auto">
            <a:xfrm>
              <a:off x="5379359" y="23387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61" name="TextBox 166"/>
            <p:cNvSpPr txBox="1">
              <a:spLocks noChangeArrowheads="1"/>
            </p:cNvSpPr>
            <p:nvPr/>
          </p:nvSpPr>
          <p:spPr bwMode="auto">
            <a:xfrm>
              <a:off x="4876800" y="2314575"/>
              <a:ext cx="269626" cy="276225"/>
            </a:xfrm>
            <a:prstGeom prst="rect">
              <a:avLst/>
            </a:prstGeom>
            <a:noFill/>
            <a:ln w="9525">
              <a:noFill/>
              <a:miter lim="800000"/>
              <a:headEnd/>
              <a:tailEnd/>
            </a:ln>
          </p:spPr>
          <p:txBody>
            <a:bodyPr wrap="none">
              <a:spAutoFit/>
            </a:bodyPr>
            <a:lstStyle/>
            <a:p>
              <a:pPr algn="ctr"/>
              <a:r>
                <a:rPr lang="en-US" sz="1200" b="0"/>
                <a:t>a</a:t>
              </a:r>
              <a:endParaRPr lang="en-US" b="0" baseline="-25000"/>
            </a:p>
          </p:txBody>
        </p:sp>
        <p:sp>
          <p:nvSpPr>
            <p:cNvPr id="262" name="TextBox 173"/>
            <p:cNvSpPr txBox="1">
              <a:spLocks noChangeArrowheads="1"/>
            </p:cNvSpPr>
            <p:nvPr/>
          </p:nvSpPr>
          <p:spPr bwMode="auto">
            <a:xfrm>
              <a:off x="5369174" y="2314575"/>
              <a:ext cx="26161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63" name="Rectangle 163"/>
            <p:cNvSpPr>
              <a:spLocks noChangeArrowheads="1"/>
            </p:cNvSpPr>
            <p:nvPr/>
          </p:nvSpPr>
          <p:spPr bwMode="auto">
            <a:xfrm>
              <a:off x="5115585" y="23387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64" name="TextBox 164"/>
            <p:cNvSpPr txBox="1">
              <a:spLocks noChangeArrowheads="1"/>
            </p:cNvSpPr>
            <p:nvPr/>
          </p:nvSpPr>
          <p:spPr bwMode="auto">
            <a:xfrm>
              <a:off x="5105400" y="2314575"/>
              <a:ext cx="269626" cy="276225"/>
            </a:xfrm>
            <a:prstGeom prst="rect">
              <a:avLst/>
            </a:prstGeom>
            <a:noFill/>
            <a:ln w="9525">
              <a:noFill/>
              <a:miter lim="800000"/>
              <a:headEnd/>
              <a:tailEnd/>
            </a:ln>
          </p:spPr>
          <p:txBody>
            <a:bodyPr wrap="none">
              <a:spAutoFit/>
            </a:bodyPr>
            <a:lstStyle/>
            <a:p>
              <a:r>
                <a:rPr lang="en-US" sz="1200" b="0">
                  <a:solidFill>
                    <a:schemeClr val="bg1"/>
                  </a:solidFill>
                </a:rPr>
                <a:t>5</a:t>
              </a:r>
              <a:endParaRPr lang="en-US" b="0" baseline="-25000">
                <a:solidFill>
                  <a:schemeClr val="bg1"/>
                </a:solidFill>
              </a:endParaRPr>
            </a:p>
          </p:txBody>
        </p:sp>
        <p:sp>
          <p:nvSpPr>
            <p:cNvPr id="265" name="Rectangle 170"/>
            <p:cNvSpPr>
              <a:spLocks noChangeArrowheads="1"/>
            </p:cNvSpPr>
            <p:nvPr/>
          </p:nvSpPr>
          <p:spPr bwMode="auto">
            <a:xfrm>
              <a:off x="5607959" y="23387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66" name="TextBox 171"/>
            <p:cNvSpPr txBox="1">
              <a:spLocks noChangeArrowheads="1"/>
            </p:cNvSpPr>
            <p:nvPr/>
          </p:nvSpPr>
          <p:spPr bwMode="auto">
            <a:xfrm>
              <a:off x="5597774" y="2314575"/>
              <a:ext cx="269626"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grpSp>
      <p:grpSp>
        <p:nvGrpSpPr>
          <p:cNvPr id="323" name="Group 322"/>
          <p:cNvGrpSpPr/>
          <p:nvPr/>
        </p:nvGrpSpPr>
        <p:grpSpPr>
          <a:xfrm>
            <a:off x="6248400" y="2314575"/>
            <a:ext cx="990600" cy="276225"/>
            <a:chOff x="6248400" y="2314575"/>
            <a:chExt cx="990600" cy="276225"/>
          </a:xfrm>
        </p:grpSpPr>
        <p:sp>
          <p:nvSpPr>
            <p:cNvPr id="267" name="Rectangle 179"/>
            <p:cNvSpPr>
              <a:spLocks noChangeArrowheads="1"/>
            </p:cNvSpPr>
            <p:nvPr/>
          </p:nvSpPr>
          <p:spPr bwMode="auto">
            <a:xfrm>
              <a:off x="6258585" y="23387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68" name="Rectangle 186"/>
            <p:cNvSpPr>
              <a:spLocks noChangeArrowheads="1"/>
            </p:cNvSpPr>
            <p:nvPr/>
          </p:nvSpPr>
          <p:spPr bwMode="auto">
            <a:xfrm>
              <a:off x="6750959" y="23387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69" name="TextBox 180"/>
            <p:cNvSpPr txBox="1">
              <a:spLocks noChangeArrowheads="1"/>
            </p:cNvSpPr>
            <p:nvPr/>
          </p:nvSpPr>
          <p:spPr bwMode="auto">
            <a:xfrm>
              <a:off x="6248400" y="2314575"/>
              <a:ext cx="269626" cy="276225"/>
            </a:xfrm>
            <a:prstGeom prst="rect">
              <a:avLst/>
            </a:prstGeom>
            <a:noFill/>
            <a:ln w="9525">
              <a:noFill/>
              <a:miter lim="800000"/>
              <a:headEnd/>
              <a:tailEnd/>
            </a:ln>
          </p:spPr>
          <p:txBody>
            <a:bodyPr wrap="none">
              <a:spAutoFit/>
            </a:bodyPr>
            <a:lstStyle/>
            <a:p>
              <a:pPr algn="ctr"/>
              <a:r>
                <a:rPr lang="en-US" sz="1200" b="0"/>
                <a:t>b</a:t>
              </a:r>
              <a:endParaRPr lang="en-US" b="0" baseline="-25000"/>
            </a:p>
          </p:txBody>
        </p:sp>
        <p:sp>
          <p:nvSpPr>
            <p:cNvPr id="270" name="TextBox 187"/>
            <p:cNvSpPr txBox="1">
              <a:spLocks noChangeArrowheads="1"/>
            </p:cNvSpPr>
            <p:nvPr/>
          </p:nvSpPr>
          <p:spPr bwMode="auto">
            <a:xfrm>
              <a:off x="6740774" y="2314575"/>
              <a:ext cx="26161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71" name="Rectangle 177"/>
            <p:cNvSpPr>
              <a:spLocks noChangeArrowheads="1"/>
            </p:cNvSpPr>
            <p:nvPr/>
          </p:nvSpPr>
          <p:spPr bwMode="auto">
            <a:xfrm>
              <a:off x="6487185" y="23387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72" name="TextBox 178"/>
            <p:cNvSpPr txBox="1">
              <a:spLocks noChangeArrowheads="1"/>
            </p:cNvSpPr>
            <p:nvPr/>
          </p:nvSpPr>
          <p:spPr bwMode="auto">
            <a:xfrm>
              <a:off x="6477000" y="2314575"/>
              <a:ext cx="269626" cy="276225"/>
            </a:xfrm>
            <a:prstGeom prst="rect">
              <a:avLst/>
            </a:prstGeom>
            <a:noFill/>
            <a:ln w="9525">
              <a:noFill/>
              <a:miter lim="800000"/>
              <a:headEnd/>
              <a:tailEnd/>
            </a:ln>
          </p:spPr>
          <p:txBody>
            <a:bodyPr wrap="none">
              <a:spAutoFit/>
            </a:bodyPr>
            <a:lstStyle/>
            <a:p>
              <a:r>
                <a:rPr lang="en-US" sz="1200" b="0">
                  <a:solidFill>
                    <a:schemeClr val="bg1"/>
                  </a:solidFill>
                </a:rPr>
                <a:t>7</a:t>
              </a:r>
              <a:endParaRPr lang="en-US" b="0" baseline="-25000">
                <a:solidFill>
                  <a:schemeClr val="bg1"/>
                </a:solidFill>
              </a:endParaRPr>
            </a:p>
          </p:txBody>
        </p:sp>
        <p:sp>
          <p:nvSpPr>
            <p:cNvPr id="273" name="Rectangle 184"/>
            <p:cNvSpPr>
              <a:spLocks noChangeArrowheads="1"/>
            </p:cNvSpPr>
            <p:nvPr/>
          </p:nvSpPr>
          <p:spPr bwMode="auto">
            <a:xfrm>
              <a:off x="6979559" y="23387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74" name="TextBox 185"/>
            <p:cNvSpPr txBox="1">
              <a:spLocks noChangeArrowheads="1"/>
            </p:cNvSpPr>
            <p:nvPr/>
          </p:nvSpPr>
          <p:spPr bwMode="auto">
            <a:xfrm>
              <a:off x="6969374" y="2314575"/>
              <a:ext cx="269626" cy="276225"/>
            </a:xfrm>
            <a:prstGeom prst="rect">
              <a:avLst/>
            </a:prstGeom>
            <a:noFill/>
            <a:ln w="9525">
              <a:noFill/>
              <a:miter lim="800000"/>
              <a:headEnd/>
              <a:tailEnd/>
            </a:ln>
          </p:spPr>
          <p:txBody>
            <a:bodyPr wrap="none">
              <a:spAutoFit/>
            </a:bodyPr>
            <a:lstStyle/>
            <a:p>
              <a:r>
                <a:rPr lang="en-US" sz="1200" b="0" dirty="0">
                  <a:solidFill>
                    <a:schemeClr val="bg1"/>
                  </a:solidFill>
                </a:rPr>
                <a:t>8</a:t>
              </a:r>
              <a:endParaRPr lang="en-US" b="0" baseline="-25000" dirty="0">
                <a:solidFill>
                  <a:schemeClr val="bg1"/>
                </a:solidFill>
              </a:endParaRPr>
            </a:p>
          </p:txBody>
        </p:sp>
      </p:grpSp>
      <p:cxnSp>
        <p:nvCxnSpPr>
          <p:cNvPr id="275" name="Straight Arrow Connector 274"/>
          <p:cNvCxnSpPr>
            <a:cxnSpLocks noChangeShapeType="1"/>
          </p:cNvCxnSpPr>
          <p:nvPr/>
        </p:nvCxnSpPr>
        <p:spPr bwMode="auto">
          <a:xfrm rot="5400000">
            <a:off x="3047207" y="5066506"/>
            <a:ext cx="533400"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276" name="Straight Arrow Connector 275"/>
          <p:cNvCxnSpPr>
            <a:cxnSpLocks noChangeShapeType="1"/>
          </p:cNvCxnSpPr>
          <p:nvPr/>
        </p:nvCxnSpPr>
        <p:spPr bwMode="auto">
          <a:xfrm rot="5400000">
            <a:off x="3178175" y="6110288"/>
            <a:ext cx="274637" cy="1588"/>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277" name="Straight Arrow Connector 276"/>
          <p:cNvCxnSpPr>
            <a:cxnSpLocks noChangeShapeType="1"/>
          </p:cNvCxnSpPr>
          <p:nvPr/>
        </p:nvCxnSpPr>
        <p:spPr bwMode="auto">
          <a:xfrm rot="5400000">
            <a:off x="4419601" y="5065712"/>
            <a:ext cx="533400" cy="3175"/>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278" name="Straight Arrow Connector 277"/>
          <p:cNvCxnSpPr>
            <a:cxnSpLocks noChangeShapeType="1"/>
          </p:cNvCxnSpPr>
          <p:nvPr/>
        </p:nvCxnSpPr>
        <p:spPr bwMode="auto">
          <a:xfrm rot="5400000">
            <a:off x="4549775" y="6110288"/>
            <a:ext cx="274637" cy="1588"/>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279" name="Straight Arrow Connector 278"/>
          <p:cNvCxnSpPr>
            <a:cxnSpLocks noChangeShapeType="1"/>
          </p:cNvCxnSpPr>
          <p:nvPr/>
        </p:nvCxnSpPr>
        <p:spPr bwMode="auto">
          <a:xfrm rot="5400000">
            <a:off x="5714207" y="5066506"/>
            <a:ext cx="533400"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280" name="Straight Arrow Connector 279"/>
          <p:cNvCxnSpPr>
            <a:cxnSpLocks noChangeShapeType="1"/>
          </p:cNvCxnSpPr>
          <p:nvPr/>
        </p:nvCxnSpPr>
        <p:spPr bwMode="auto">
          <a:xfrm rot="5400000">
            <a:off x="5845175" y="6110288"/>
            <a:ext cx="274637" cy="1588"/>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281" name="Rectangle 280"/>
          <p:cNvSpPr>
            <a:spLocks noChangeArrowheads="1"/>
          </p:cNvSpPr>
          <p:nvPr/>
        </p:nvSpPr>
        <p:spPr bwMode="auto">
          <a:xfrm>
            <a:off x="1981200" y="4114800"/>
            <a:ext cx="5486400" cy="3048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n-US" b="0" dirty="0">
                <a:solidFill>
                  <a:schemeClr val="bg2"/>
                </a:solidFill>
              </a:rPr>
              <a:t>group values by key</a:t>
            </a:r>
          </a:p>
        </p:txBody>
      </p:sp>
      <p:sp>
        <p:nvSpPr>
          <p:cNvPr id="282" name="Rectangle 281"/>
          <p:cNvSpPr>
            <a:spLocks noChangeArrowheads="1"/>
          </p:cNvSpPr>
          <p:nvPr/>
        </p:nvSpPr>
        <p:spPr bwMode="auto">
          <a:xfrm>
            <a:off x="2895600" y="5334000"/>
            <a:ext cx="8382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a:solidFill>
                  <a:schemeClr val="bg2"/>
                </a:solidFill>
              </a:rPr>
              <a:t>reduce</a:t>
            </a:r>
          </a:p>
        </p:txBody>
      </p:sp>
      <p:sp>
        <p:nvSpPr>
          <p:cNvPr id="283" name="Rectangle 282"/>
          <p:cNvSpPr>
            <a:spLocks noChangeArrowheads="1"/>
          </p:cNvSpPr>
          <p:nvPr/>
        </p:nvSpPr>
        <p:spPr bwMode="auto">
          <a:xfrm>
            <a:off x="4267200" y="5334000"/>
            <a:ext cx="8382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a:solidFill>
                  <a:schemeClr val="bg2"/>
                </a:solidFill>
              </a:rPr>
              <a:t>reduce</a:t>
            </a:r>
          </a:p>
        </p:txBody>
      </p:sp>
      <p:sp>
        <p:nvSpPr>
          <p:cNvPr id="284" name="Rectangle 283"/>
          <p:cNvSpPr>
            <a:spLocks noChangeArrowheads="1"/>
          </p:cNvSpPr>
          <p:nvPr/>
        </p:nvSpPr>
        <p:spPr bwMode="auto">
          <a:xfrm>
            <a:off x="5562600" y="5334000"/>
            <a:ext cx="8382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a:solidFill>
                  <a:schemeClr val="bg2"/>
                </a:solidFill>
              </a:rPr>
              <a:t>reduce</a:t>
            </a:r>
          </a:p>
        </p:txBody>
      </p:sp>
      <p:grpSp>
        <p:nvGrpSpPr>
          <p:cNvPr id="333" name="Group 332"/>
          <p:cNvGrpSpPr/>
          <p:nvPr/>
        </p:nvGrpSpPr>
        <p:grpSpPr>
          <a:xfrm>
            <a:off x="3200400" y="4448175"/>
            <a:ext cx="803275" cy="276225"/>
            <a:chOff x="3200400" y="4448175"/>
            <a:chExt cx="803275" cy="276225"/>
          </a:xfrm>
        </p:grpSpPr>
        <p:sp>
          <p:nvSpPr>
            <p:cNvPr id="285" name="Rectangle 193"/>
            <p:cNvSpPr>
              <a:spLocks noChangeArrowheads="1"/>
            </p:cNvSpPr>
            <p:nvPr/>
          </p:nvSpPr>
          <p:spPr bwMode="auto">
            <a:xfrm>
              <a:off x="3210588" y="4472306"/>
              <a:ext cx="228671" cy="227961"/>
            </a:xfrm>
            <a:prstGeom prst="rect">
              <a:avLst/>
            </a:prstGeom>
            <a:solidFill>
              <a:schemeClr val="bg1"/>
            </a:solidFill>
            <a:ln w="9525" algn="ctr">
              <a:solidFill>
                <a:schemeClr val="bg1"/>
              </a:solidFill>
              <a:round/>
              <a:headEnd/>
              <a:tailEnd/>
            </a:ln>
          </p:spPr>
          <p:txBody>
            <a:bodyPr/>
            <a:lstStyle/>
            <a:p>
              <a:endParaRPr lang="en-US"/>
            </a:p>
          </p:txBody>
        </p:sp>
        <p:sp>
          <p:nvSpPr>
            <p:cNvPr id="286" name="TextBox 194"/>
            <p:cNvSpPr txBox="1">
              <a:spLocks noChangeArrowheads="1"/>
            </p:cNvSpPr>
            <p:nvPr/>
          </p:nvSpPr>
          <p:spPr bwMode="auto">
            <a:xfrm>
              <a:off x="3200400" y="4448175"/>
              <a:ext cx="269710" cy="276225"/>
            </a:xfrm>
            <a:prstGeom prst="rect">
              <a:avLst/>
            </a:prstGeom>
            <a:noFill/>
            <a:ln w="9525">
              <a:noFill/>
              <a:miter lim="800000"/>
              <a:headEnd/>
              <a:tailEnd/>
            </a:ln>
          </p:spPr>
          <p:txBody>
            <a:bodyPr wrap="none">
              <a:spAutoFit/>
            </a:bodyPr>
            <a:lstStyle/>
            <a:p>
              <a:pPr algn="ctr"/>
              <a:r>
                <a:rPr lang="en-US" sz="1200" b="0"/>
                <a:t>a</a:t>
              </a:r>
              <a:endParaRPr lang="en-US" b="0" baseline="-25000"/>
            </a:p>
          </p:txBody>
        </p:sp>
        <p:sp>
          <p:nvSpPr>
            <p:cNvPr id="287" name="Rectangle 191"/>
            <p:cNvSpPr>
              <a:spLocks noChangeArrowheads="1"/>
            </p:cNvSpPr>
            <p:nvPr/>
          </p:nvSpPr>
          <p:spPr bwMode="auto">
            <a:xfrm>
              <a:off x="3515483" y="4472306"/>
              <a:ext cx="228671"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88" name="TextBox 192"/>
            <p:cNvSpPr txBox="1">
              <a:spLocks noChangeArrowheads="1"/>
            </p:cNvSpPr>
            <p:nvPr/>
          </p:nvSpPr>
          <p:spPr bwMode="auto">
            <a:xfrm>
              <a:off x="3505295" y="4448175"/>
              <a:ext cx="269710" cy="276225"/>
            </a:xfrm>
            <a:prstGeom prst="rect">
              <a:avLst/>
            </a:prstGeom>
            <a:noFill/>
            <a:ln w="9525">
              <a:noFill/>
              <a:miter lim="800000"/>
              <a:headEnd/>
              <a:tailEnd/>
            </a:ln>
          </p:spPr>
          <p:txBody>
            <a:bodyPr wrap="none">
              <a:spAutoFit/>
            </a:bodyPr>
            <a:lstStyle/>
            <a:p>
              <a:r>
                <a:rPr lang="en-US" sz="1200" b="0">
                  <a:solidFill>
                    <a:schemeClr val="bg1"/>
                  </a:solidFill>
                </a:rPr>
                <a:t>1</a:t>
              </a:r>
              <a:endParaRPr lang="en-US" b="0" baseline="-25000">
                <a:solidFill>
                  <a:schemeClr val="bg1"/>
                </a:solidFill>
              </a:endParaRPr>
            </a:p>
          </p:txBody>
        </p:sp>
        <p:sp>
          <p:nvSpPr>
            <p:cNvPr id="289" name="Rectangle 196"/>
            <p:cNvSpPr>
              <a:spLocks noChangeArrowheads="1"/>
            </p:cNvSpPr>
            <p:nvPr/>
          </p:nvSpPr>
          <p:spPr bwMode="auto">
            <a:xfrm>
              <a:off x="3744154" y="4472306"/>
              <a:ext cx="228671"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90" name="TextBox 197"/>
            <p:cNvSpPr txBox="1">
              <a:spLocks noChangeArrowheads="1"/>
            </p:cNvSpPr>
            <p:nvPr/>
          </p:nvSpPr>
          <p:spPr bwMode="auto">
            <a:xfrm>
              <a:off x="3733965" y="4448175"/>
              <a:ext cx="269710" cy="276225"/>
            </a:xfrm>
            <a:prstGeom prst="rect">
              <a:avLst/>
            </a:prstGeom>
            <a:noFill/>
            <a:ln w="9525">
              <a:noFill/>
              <a:miter lim="800000"/>
              <a:headEnd/>
              <a:tailEnd/>
            </a:ln>
          </p:spPr>
          <p:txBody>
            <a:bodyPr wrap="none">
              <a:spAutoFit/>
            </a:bodyPr>
            <a:lstStyle/>
            <a:p>
              <a:r>
                <a:rPr lang="en-US" sz="1200" b="0">
                  <a:solidFill>
                    <a:schemeClr val="bg1"/>
                  </a:solidFill>
                </a:rPr>
                <a:t>5</a:t>
              </a:r>
              <a:endParaRPr lang="en-US" b="0" baseline="-25000">
                <a:solidFill>
                  <a:schemeClr val="bg1"/>
                </a:solidFill>
              </a:endParaRPr>
            </a:p>
          </p:txBody>
        </p:sp>
      </p:grpSp>
      <p:grpSp>
        <p:nvGrpSpPr>
          <p:cNvPr id="332" name="Group 331"/>
          <p:cNvGrpSpPr/>
          <p:nvPr/>
        </p:nvGrpSpPr>
        <p:grpSpPr>
          <a:xfrm>
            <a:off x="4572000" y="4448175"/>
            <a:ext cx="803275" cy="276225"/>
            <a:chOff x="4572000" y="4448175"/>
            <a:chExt cx="803275" cy="276225"/>
          </a:xfrm>
        </p:grpSpPr>
        <p:sp>
          <p:nvSpPr>
            <p:cNvPr id="291" name="Rectangle 199"/>
            <p:cNvSpPr>
              <a:spLocks noChangeArrowheads="1"/>
            </p:cNvSpPr>
            <p:nvPr/>
          </p:nvSpPr>
          <p:spPr bwMode="auto">
            <a:xfrm>
              <a:off x="4582188" y="4472306"/>
              <a:ext cx="228671" cy="227961"/>
            </a:xfrm>
            <a:prstGeom prst="rect">
              <a:avLst/>
            </a:prstGeom>
            <a:solidFill>
              <a:schemeClr val="bg1"/>
            </a:solidFill>
            <a:ln w="9525" algn="ctr">
              <a:solidFill>
                <a:schemeClr val="bg1"/>
              </a:solidFill>
              <a:round/>
              <a:headEnd/>
              <a:tailEnd/>
            </a:ln>
          </p:spPr>
          <p:txBody>
            <a:bodyPr/>
            <a:lstStyle/>
            <a:p>
              <a:endParaRPr lang="en-US"/>
            </a:p>
          </p:txBody>
        </p:sp>
        <p:sp>
          <p:nvSpPr>
            <p:cNvPr id="292" name="TextBox 200"/>
            <p:cNvSpPr txBox="1">
              <a:spLocks noChangeArrowheads="1"/>
            </p:cNvSpPr>
            <p:nvPr/>
          </p:nvSpPr>
          <p:spPr bwMode="auto">
            <a:xfrm>
              <a:off x="4572000" y="4448175"/>
              <a:ext cx="269710" cy="276225"/>
            </a:xfrm>
            <a:prstGeom prst="rect">
              <a:avLst/>
            </a:prstGeom>
            <a:noFill/>
            <a:ln w="9525">
              <a:noFill/>
              <a:miter lim="800000"/>
              <a:headEnd/>
              <a:tailEnd/>
            </a:ln>
          </p:spPr>
          <p:txBody>
            <a:bodyPr wrap="none">
              <a:spAutoFit/>
            </a:bodyPr>
            <a:lstStyle/>
            <a:p>
              <a:pPr algn="ctr"/>
              <a:r>
                <a:rPr lang="en-US" sz="1200" b="0"/>
                <a:t>b</a:t>
              </a:r>
              <a:endParaRPr lang="en-US" b="0" baseline="-25000"/>
            </a:p>
          </p:txBody>
        </p:sp>
        <p:sp>
          <p:nvSpPr>
            <p:cNvPr id="293" name="Rectangle 202"/>
            <p:cNvSpPr>
              <a:spLocks noChangeArrowheads="1"/>
            </p:cNvSpPr>
            <p:nvPr/>
          </p:nvSpPr>
          <p:spPr bwMode="auto">
            <a:xfrm>
              <a:off x="4887083" y="4472306"/>
              <a:ext cx="228671"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94" name="TextBox 203"/>
            <p:cNvSpPr txBox="1">
              <a:spLocks noChangeArrowheads="1"/>
            </p:cNvSpPr>
            <p:nvPr/>
          </p:nvSpPr>
          <p:spPr bwMode="auto">
            <a:xfrm>
              <a:off x="4876895" y="4448175"/>
              <a:ext cx="269710"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sp>
          <p:nvSpPr>
            <p:cNvPr id="295" name="Rectangle 205"/>
            <p:cNvSpPr>
              <a:spLocks noChangeArrowheads="1"/>
            </p:cNvSpPr>
            <p:nvPr/>
          </p:nvSpPr>
          <p:spPr bwMode="auto">
            <a:xfrm>
              <a:off x="5115754" y="4472306"/>
              <a:ext cx="228671"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96" name="TextBox 206"/>
            <p:cNvSpPr txBox="1">
              <a:spLocks noChangeArrowheads="1"/>
            </p:cNvSpPr>
            <p:nvPr/>
          </p:nvSpPr>
          <p:spPr bwMode="auto">
            <a:xfrm>
              <a:off x="5105565" y="4448175"/>
              <a:ext cx="269710" cy="276225"/>
            </a:xfrm>
            <a:prstGeom prst="rect">
              <a:avLst/>
            </a:prstGeom>
            <a:noFill/>
            <a:ln w="9525">
              <a:noFill/>
              <a:miter lim="800000"/>
              <a:headEnd/>
              <a:tailEnd/>
            </a:ln>
          </p:spPr>
          <p:txBody>
            <a:bodyPr wrap="none">
              <a:spAutoFit/>
            </a:bodyPr>
            <a:lstStyle/>
            <a:p>
              <a:r>
                <a:rPr lang="en-US" sz="1200" b="0">
                  <a:solidFill>
                    <a:schemeClr val="bg1"/>
                  </a:solidFill>
                </a:rPr>
                <a:t>7</a:t>
              </a:r>
              <a:endParaRPr lang="en-US" b="0" baseline="-25000">
                <a:solidFill>
                  <a:schemeClr val="bg1"/>
                </a:solidFill>
              </a:endParaRPr>
            </a:p>
          </p:txBody>
        </p:sp>
      </p:grpSp>
      <p:grpSp>
        <p:nvGrpSpPr>
          <p:cNvPr id="331" name="Group 330"/>
          <p:cNvGrpSpPr/>
          <p:nvPr/>
        </p:nvGrpSpPr>
        <p:grpSpPr>
          <a:xfrm>
            <a:off x="5867400" y="4448175"/>
            <a:ext cx="1031830" cy="276225"/>
            <a:chOff x="5867400" y="4448175"/>
            <a:chExt cx="1031830" cy="276225"/>
          </a:xfrm>
        </p:grpSpPr>
        <p:sp>
          <p:nvSpPr>
            <p:cNvPr id="297" name="Rectangle 208"/>
            <p:cNvSpPr>
              <a:spLocks noChangeArrowheads="1"/>
            </p:cNvSpPr>
            <p:nvPr/>
          </p:nvSpPr>
          <p:spPr bwMode="auto">
            <a:xfrm>
              <a:off x="5877587" y="4472306"/>
              <a:ext cx="228645" cy="227961"/>
            </a:xfrm>
            <a:prstGeom prst="rect">
              <a:avLst/>
            </a:prstGeom>
            <a:solidFill>
              <a:schemeClr val="bg1"/>
            </a:solidFill>
            <a:ln w="9525" algn="ctr">
              <a:solidFill>
                <a:schemeClr val="bg1"/>
              </a:solidFill>
              <a:round/>
              <a:headEnd/>
              <a:tailEnd/>
            </a:ln>
          </p:spPr>
          <p:txBody>
            <a:bodyPr/>
            <a:lstStyle/>
            <a:p>
              <a:endParaRPr lang="en-US"/>
            </a:p>
          </p:txBody>
        </p:sp>
        <p:sp>
          <p:nvSpPr>
            <p:cNvPr id="298" name="TextBox 209"/>
            <p:cNvSpPr txBox="1">
              <a:spLocks noChangeArrowheads="1"/>
            </p:cNvSpPr>
            <p:nvPr/>
          </p:nvSpPr>
          <p:spPr bwMode="auto">
            <a:xfrm>
              <a:off x="5867400" y="4448175"/>
              <a:ext cx="269679"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99" name="Rectangle 211"/>
            <p:cNvSpPr>
              <a:spLocks noChangeArrowheads="1"/>
            </p:cNvSpPr>
            <p:nvPr/>
          </p:nvSpPr>
          <p:spPr bwMode="auto">
            <a:xfrm>
              <a:off x="6182447" y="4472306"/>
              <a:ext cx="228645"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300" name="TextBox 212"/>
            <p:cNvSpPr txBox="1">
              <a:spLocks noChangeArrowheads="1"/>
            </p:cNvSpPr>
            <p:nvPr/>
          </p:nvSpPr>
          <p:spPr bwMode="auto">
            <a:xfrm>
              <a:off x="6172260" y="4448175"/>
              <a:ext cx="269679"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sp>
          <p:nvSpPr>
            <p:cNvPr id="301" name="Rectangle 214"/>
            <p:cNvSpPr>
              <a:spLocks noChangeArrowheads="1"/>
            </p:cNvSpPr>
            <p:nvPr/>
          </p:nvSpPr>
          <p:spPr bwMode="auto">
            <a:xfrm>
              <a:off x="6411092" y="4472306"/>
              <a:ext cx="228645"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302" name="TextBox 215"/>
            <p:cNvSpPr txBox="1">
              <a:spLocks noChangeArrowheads="1"/>
            </p:cNvSpPr>
            <p:nvPr/>
          </p:nvSpPr>
          <p:spPr bwMode="auto">
            <a:xfrm>
              <a:off x="6400905" y="4448175"/>
              <a:ext cx="269679" cy="276225"/>
            </a:xfrm>
            <a:prstGeom prst="rect">
              <a:avLst/>
            </a:prstGeom>
            <a:noFill/>
            <a:ln w="9525">
              <a:noFill/>
              <a:miter lim="800000"/>
              <a:headEnd/>
              <a:tailEnd/>
            </a:ln>
          </p:spPr>
          <p:txBody>
            <a:bodyPr wrap="none">
              <a:spAutoFit/>
            </a:bodyPr>
            <a:lstStyle/>
            <a:p>
              <a:r>
                <a:rPr lang="en-US" sz="1200" b="0" dirty="0">
                  <a:solidFill>
                    <a:schemeClr val="bg1"/>
                  </a:solidFill>
                </a:rPr>
                <a:t>9</a:t>
              </a:r>
              <a:endParaRPr lang="en-US" b="0" baseline="-25000" dirty="0">
                <a:solidFill>
                  <a:schemeClr val="bg1"/>
                </a:solidFill>
              </a:endParaRPr>
            </a:p>
          </p:txBody>
        </p:sp>
        <p:sp>
          <p:nvSpPr>
            <p:cNvPr id="303" name="Rectangle 217"/>
            <p:cNvSpPr>
              <a:spLocks noChangeArrowheads="1"/>
            </p:cNvSpPr>
            <p:nvPr/>
          </p:nvSpPr>
          <p:spPr bwMode="auto">
            <a:xfrm>
              <a:off x="6639738" y="4472306"/>
              <a:ext cx="228645"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304" name="TextBox 218"/>
            <p:cNvSpPr txBox="1">
              <a:spLocks noChangeArrowheads="1"/>
            </p:cNvSpPr>
            <p:nvPr/>
          </p:nvSpPr>
          <p:spPr bwMode="auto">
            <a:xfrm>
              <a:off x="6629551" y="4448175"/>
              <a:ext cx="269679" cy="276225"/>
            </a:xfrm>
            <a:prstGeom prst="rect">
              <a:avLst/>
            </a:prstGeom>
            <a:noFill/>
            <a:ln w="9525">
              <a:noFill/>
              <a:miter lim="800000"/>
              <a:headEnd/>
              <a:tailEnd/>
            </a:ln>
          </p:spPr>
          <p:txBody>
            <a:bodyPr wrap="none">
              <a:spAutoFit/>
            </a:bodyPr>
            <a:lstStyle/>
            <a:p>
              <a:r>
                <a:rPr lang="en-US" sz="1200" b="0" dirty="0">
                  <a:solidFill>
                    <a:schemeClr val="bg1"/>
                  </a:solidFill>
                </a:rPr>
                <a:t>8</a:t>
              </a:r>
              <a:endParaRPr lang="en-US" b="0" baseline="-25000" dirty="0">
                <a:solidFill>
                  <a:schemeClr val="bg1"/>
                </a:solidFill>
              </a:endParaRPr>
            </a:p>
          </p:txBody>
        </p:sp>
      </p:grpSp>
      <p:grpSp>
        <p:nvGrpSpPr>
          <p:cNvPr id="330" name="Group 329"/>
          <p:cNvGrpSpPr/>
          <p:nvPr/>
        </p:nvGrpSpPr>
        <p:grpSpPr>
          <a:xfrm>
            <a:off x="3048000" y="6276975"/>
            <a:ext cx="547688" cy="276225"/>
            <a:chOff x="3048000" y="6276975"/>
            <a:chExt cx="547688" cy="276225"/>
          </a:xfrm>
        </p:grpSpPr>
        <p:sp>
          <p:nvSpPr>
            <p:cNvPr id="307" name="Rectangle 148"/>
            <p:cNvSpPr>
              <a:spLocks noChangeArrowheads="1"/>
            </p:cNvSpPr>
            <p:nvPr/>
          </p:nvSpPr>
          <p:spPr bwMode="auto">
            <a:xfrm>
              <a:off x="3093340" y="6301106"/>
              <a:ext cx="228504" cy="227961"/>
            </a:xfrm>
            <a:prstGeom prst="rect">
              <a:avLst/>
            </a:prstGeom>
            <a:solidFill>
              <a:schemeClr val="bg1"/>
            </a:solidFill>
            <a:ln w="9525" algn="ctr">
              <a:solidFill>
                <a:schemeClr val="bg1"/>
              </a:solidFill>
              <a:round/>
              <a:headEnd/>
              <a:tailEnd/>
            </a:ln>
          </p:spPr>
          <p:txBody>
            <a:bodyPr/>
            <a:lstStyle/>
            <a:p>
              <a:endParaRPr lang="en-US"/>
            </a:p>
          </p:txBody>
        </p:sp>
        <p:sp>
          <p:nvSpPr>
            <p:cNvPr id="308" name="TextBox 155"/>
            <p:cNvSpPr txBox="1">
              <a:spLocks noChangeArrowheads="1"/>
            </p:cNvSpPr>
            <p:nvPr/>
          </p:nvSpPr>
          <p:spPr bwMode="auto">
            <a:xfrm>
              <a:off x="3048000" y="6276975"/>
              <a:ext cx="293547" cy="276225"/>
            </a:xfrm>
            <a:prstGeom prst="rect">
              <a:avLst/>
            </a:prstGeom>
            <a:noFill/>
            <a:ln w="9525">
              <a:noFill/>
              <a:miter lim="800000"/>
              <a:headEnd/>
              <a:tailEnd/>
            </a:ln>
          </p:spPr>
          <p:txBody>
            <a:bodyPr wrap="none">
              <a:spAutoFit/>
            </a:bodyPr>
            <a:lstStyle/>
            <a:p>
              <a:r>
                <a:rPr lang="en-US" sz="1200" b="0"/>
                <a:t>r</a:t>
              </a:r>
              <a:r>
                <a:rPr lang="en-US" sz="1200" b="0" baseline="-25000"/>
                <a:t>1</a:t>
              </a:r>
              <a:endParaRPr lang="en-US" b="0" baseline="-25000"/>
            </a:p>
          </p:txBody>
        </p:sp>
        <p:sp>
          <p:nvSpPr>
            <p:cNvPr id="309" name="Rectangle 162"/>
            <p:cNvSpPr>
              <a:spLocks noChangeArrowheads="1"/>
            </p:cNvSpPr>
            <p:nvPr/>
          </p:nvSpPr>
          <p:spPr bwMode="auto">
            <a:xfrm>
              <a:off x="3321844" y="6301106"/>
              <a:ext cx="22850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310" name="TextBox 167"/>
            <p:cNvSpPr txBox="1">
              <a:spLocks noChangeArrowheads="1"/>
            </p:cNvSpPr>
            <p:nvPr/>
          </p:nvSpPr>
          <p:spPr bwMode="auto">
            <a:xfrm>
              <a:off x="3276504" y="6276975"/>
              <a:ext cx="319184" cy="276225"/>
            </a:xfrm>
            <a:prstGeom prst="rect">
              <a:avLst/>
            </a:prstGeom>
            <a:noFill/>
            <a:ln w="9525">
              <a:noFill/>
              <a:miter lim="800000"/>
              <a:headEnd/>
              <a:tailEnd/>
            </a:ln>
          </p:spPr>
          <p:txBody>
            <a:bodyPr wrap="none">
              <a:spAutoFit/>
            </a:bodyPr>
            <a:lstStyle/>
            <a:p>
              <a:r>
                <a:rPr lang="en-US" sz="1200" b="0">
                  <a:solidFill>
                    <a:schemeClr val="bg1"/>
                  </a:solidFill>
                </a:rPr>
                <a:t>s</a:t>
              </a:r>
              <a:r>
                <a:rPr lang="en-US" sz="1200" b="0" baseline="-25000">
                  <a:solidFill>
                    <a:schemeClr val="bg1"/>
                  </a:solidFill>
                </a:rPr>
                <a:t>1</a:t>
              </a:r>
              <a:endParaRPr lang="en-US" b="0" baseline="-25000">
                <a:solidFill>
                  <a:schemeClr val="bg1"/>
                </a:solidFill>
              </a:endParaRPr>
            </a:p>
          </p:txBody>
        </p:sp>
      </p:grpSp>
      <p:grpSp>
        <p:nvGrpSpPr>
          <p:cNvPr id="329" name="Group 328"/>
          <p:cNvGrpSpPr/>
          <p:nvPr/>
        </p:nvGrpSpPr>
        <p:grpSpPr>
          <a:xfrm>
            <a:off x="4405313" y="6276975"/>
            <a:ext cx="547687" cy="276225"/>
            <a:chOff x="4405313" y="6276975"/>
            <a:chExt cx="547687" cy="276225"/>
          </a:xfrm>
        </p:grpSpPr>
        <p:sp>
          <p:nvSpPr>
            <p:cNvPr id="311" name="Rectangle 183"/>
            <p:cNvSpPr>
              <a:spLocks noChangeArrowheads="1"/>
            </p:cNvSpPr>
            <p:nvPr/>
          </p:nvSpPr>
          <p:spPr bwMode="auto">
            <a:xfrm>
              <a:off x="4450653" y="6301106"/>
              <a:ext cx="228504" cy="227961"/>
            </a:xfrm>
            <a:prstGeom prst="rect">
              <a:avLst/>
            </a:prstGeom>
            <a:solidFill>
              <a:schemeClr val="bg1"/>
            </a:solidFill>
            <a:ln w="9525" algn="ctr">
              <a:solidFill>
                <a:schemeClr val="bg1"/>
              </a:solidFill>
              <a:round/>
              <a:headEnd/>
              <a:tailEnd/>
            </a:ln>
          </p:spPr>
          <p:txBody>
            <a:bodyPr/>
            <a:lstStyle/>
            <a:p>
              <a:endParaRPr lang="en-US"/>
            </a:p>
          </p:txBody>
        </p:sp>
        <p:sp>
          <p:nvSpPr>
            <p:cNvPr id="312" name="TextBox 188"/>
            <p:cNvSpPr txBox="1">
              <a:spLocks noChangeArrowheads="1"/>
            </p:cNvSpPr>
            <p:nvPr/>
          </p:nvSpPr>
          <p:spPr bwMode="auto">
            <a:xfrm>
              <a:off x="4405313" y="6276975"/>
              <a:ext cx="293546" cy="276225"/>
            </a:xfrm>
            <a:prstGeom prst="rect">
              <a:avLst/>
            </a:prstGeom>
            <a:noFill/>
            <a:ln w="9525">
              <a:noFill/>
              <a:miter lim="800000"/>
              <a:headEnd/>
              <a:tailEnd/>
            </a:ln>
          </p:spPr>
          <p:txBody>
            <a:bodyPr wrap="none">
              <a:spAutoFit/>
            </a:bodyPr>
            <a:lstStyle/>
            <a:p>
              <a:r>
                <a:rPr lang="en-US" sz="1200" b="0"/>
                <a:t>r</a:t>
              </a:r>
              <a:r>
                <a:rPr lang="en-US" sz="1200" b="0" baseline="-25000"/>
                <a:t>2</a:t>
              </a:r>
              <a:endParaRPr lang="en-US" b="0" baseline="-25000"/>
            </a:p>
          </p:txBody>
        </p:sp>
        <p:sp>
          <p:nvSpPr>
            <p:cNvPr id="313" name="Rectangle 189"/>
            <p:cNvSpPr>
              <a:spLocks noChangeArrowheads="1"/>
            </p:cNvSpPr>
            <p:nvPr/>
          </p:nvSpPr>
          <p:spPr bwMode="auto">
            <a:xfrm>
              <a:off x="4679157" y="6301106"/>
              <a:ext cx="22850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314" name="TextBox 190"/>
            <p:cNvSpPr txBox="1">
              <a:spLocks noChangeArrowheads="1"/>
            </p:cNvSpPr>
            <p:nvPr/>
          </p:nvSpPr>
          <p:spPr bwMode="auto">
            <a:xfrm>
              <a:off x="4633817" y="6276975"/>
              <a:ext cx="319183" cy="276225"/>
            </a:xfrm>
            <a:prstGeom prst="rect">
              <a:avLst/>
            </a:prstGeom>
            <a:noFill/>
            <a:ln w="9525">
              <a:noFill/>
              <a:miter lim="800000"/>
              <a:headEnd/>
              <a:tailEnd/>
            </a:ln>
          </p:spPr>
          <p:txBody>
            <a:bodyPr wrap="none">
              <a:spAutoFit/>
            </a:bodyPr>
            <a:lstStyle/>
            <a:p>
              <a:r>
                <a:rPr lang="en-US" sz="1200" b="0">
                  <a:solidFill>
                    <a:schemeClr val="bg1"/>
                  </a:solidFill>
                </a:rPr>
                <a:t>s</a:t>
              </a:r>
              <a:r>
                <a:rPr lang="en-US" sz="1200" b="0" baseline="-25000">
                  <a:solidFill>
                    <a:schemeClr val="bg1"/>
                  </a:solidFill>
                </a:rPr>
                <a:t>2</a:t>
              </a:r>
              <a:endParaRPr lang="en-US" b="0" baseline="-25000">
                <a:solidFill>
                  <a:schemeClr val="bg1"/>
                </a:solidFill>
              </a:endParaRPr>
            </a:p>
          </p:txBody>
        </p:sp>
      </p:grpSp>
      <p:grpSp>
        <p:nvGrpSpPr>
          <p:cNvPr id="328" name="Group 327"/>
          <p:cNvGrpSpPr/>
          <p:nvPr/>
        </p:nvGrpSpPr>
        <p:grpSpPr>
          <a:xfrm>
            <a:off x="5715000" y="6276975"/>
            <a:ext cx="547688" cy="276225"/>
            <a:chOff x="5715000" y="6276975"/>
            <a:chExt cx="547688" cy="276225"/>
          </a:xfrm>
        </p:grpSpPr>
        <p:sp>
          <p:nvSpPr>
            <p:cNvPr id="315" name="Rectangle 195"/>
            <p:cNvSpPr>
              <a:spLocks noChangeArrowheads="1"/>
            </p:cNvSpPr>
            <p:nvPr/>
          </p:nvSpPr>
          <p:spPr bwMode="auto">
            <a:xfrm>
              <a:off x="5760340" y="6301106"/>
              <a:ext cx="228504" cy="227961"/>
            </a:xfrm>
            <a:prstGeom prst="rect">
              <a:avLst/>
            </a:prstGeom>
            <a:solidFill>
              <a:schemeClr val="bg1"/>
            </a:solidFill>
            <a:ln w="9525" algn="ctr">
              <a:solidFill>
                <a:schemeClr val="bg1"/>
              </a:solidFill>
              <a:round/>
              <a:headEnd/>
              <a:tailEnd/>
            </a:ln>
          </p:spPr>
          <p:txBody>
            <a:bodyPr/>
            <a:lstStyle/>
            <a:p>
              <a:endParaRPr lang="en-US"/>
            </a:p>
          </p:txBody>
        </p:sp>
        <p:sp>
          <p:nvSpPr>
            <p:cNvPr id="316" name="TextBox 198"/>
            <p:cNvSpPr txBox="1">
              <a:spLocks noChangeArrowheads="1"/>
            </p:cNvSpPr>
            <p:nvPr/>
          </p:nvSpPr>
          <p:spPr bwMode="auto">
            <a:xfrm>
              <a:off x="5715000" y="6276975"/>
              <a:ext cx="293547" cy="276225"/>
            </a:xfrm>
            <a:prstGeom prst="rect">
              <a:avLst/>
            </a:prstGeom>
            <a:noFill/>
            <a:ln w="9525">
              <a:noFill/>
              <a:miter lim="800000"/>
              <a:headEnd/>
              <a:tailEnd/>
            </a:ln>
          </p:spPr>
          <p:txBody>
            <a:bodyPr wrap="none">
              <a:spAutoFit/>
            </a:bodyPr>
            <a:lstStyle/>
            <a:p>
              <a:r>
                <a:rPr lang="en-US" sz="1200" b="0"/>
                <a:t>r</a:t>
              </a:r>
              <a:r>
                <a:rPr lang="en-US" sz="1200" b="0" baseline="-25000"/>
                <a:t>3</a:t>
              </a:r>
              <a:endParaRPr lang="en-US" b="0" baseline="-25000"/>
            </a:p>
          </p:txBody>
        </p:sp>
        <p:sp>
          <p:nvSpPr>
            <p:cNvPr id="317" name="Rectangle 201"/>
            <p:cNvSpPr>
              <a:spLocks noChangeArrowheads="1"/>
            </p:cNvSpPr>
            <p:nvPr/>
          </p:nvSpPr>
          <p:spPr bwMode="auto">
            <a:xfrm>
              <a:off x="5988844" y="6301106"/>
              <a:ext cx="22850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318" name="TextBox 204"/>
            <p:cNvSpPr txBox="1">
              <a:spLocks noChangeArrowheads="1"/>
            </p:cNvSpPr>
            <p:nvPr/>
          </p:nvSpPr>
          <p:spPr bwMode="auto">
            <a:xfrm>
              <a:off x="5943504" y="6276975"/>
              <a:ext cx="319184" cy="276225"/>
            </a:xfrm>
            <a:prstGeom prst="rect">
              <a:avLst/>
            </a:prstGeom>
            <a:noFill/>
            <a:ln w="9525">
              <a:noFill/>
              <a:miter lim="800000"/>
              <a:headEnd/>
              <a:tailEnd/>
            </a:ln>
          </p:spPr>
          <p:txBody>
            <a:bodyPr wrap="none">
              <a:spAutoFit/>
            </a:bodyPr>
            <a:lstStyle/>
            <a:p>
              <a:r>
                <a:rPr lang="en-US" sz="1200" b="0">
                  <a:solidFill>
                    <a:schemeClr val="bg1"/>
                  </a:solidFill>
                </a:rPr>
                <a:t>s</a:t>
              </a:r>
              <a:r>
                <a:rPr lang="en-US" sz="1200" b="0" baseline="-25000">
                  <a:solidFill>
                    <a:schemeClr val="bg1"/>
                  </a:solidFill>
                </a:rPr>
                <a:t>3</a:t>
              </a:r>
              <a:endParaRPr lang="en-US" b="0" baseline="-25000">
                <a:solidFill>
                  <a:schemeClr val="bg1"/>
                </a:solidFill>
              </a:endParaRPr>
            </a:p>
          </p:txBody>
        </p:sp>
      </p:grpSp>
      <p:grpSp>
        <p:nvGrpSpPr>
          <p:cNvPr id="334" name="Group 333"/>
          <p:cNvGrpSpPr/>
          <p:nvPr/>
        </p:nvGrpSpPr>
        <p:grpSpPr>
          <a:xfrm>
            <a:off x="5867400" y="4448175"/>
            <a:ext cx="1260475" cy="276225"/>
            <a:chOff x="5867400" y="4448175"/>
            <a:chExt cx="1260475" cy="276225"/>
          </a:xfrm>
        </p:grpSpPr>
        <p:sp>
          <p:nvSpPr>
            <p:cNvPr id="335" name="Rectangle 208"/>
            <p:cNvSpPr>
              <a:spLocks noChangeArrowheads="1"/>
            </p:cNvSpPr>
            <p:nvPr/>
          </p:nvSpPr>
          <p:spPr bwMode="auto">
            <a:xfrm>
              <a:off x="5877587" y="4472306"/>
              <a:ext cx="228645" cy="227961"/>
            </a:xfrm>
            <a:prstGeom prst="rect">
              <a:avLst/>
            </a:prstGeom>
            <a:solidFill>
              <a:schemeClr val="bg1"/>
            </a:solidFill>
            <a:ln w="9525" algn="ctr">
              <a:solidFill>
                <a:schemeClr val="bg1"/>
              </a:solidFill>
              <a:round/>
              <a:headEnd/>
              <a:tailEnd/>
            </a:ln>
          </p:spPr>
          <p:txBody>
            <a:bodyPr/>
            <a:lstStyle/>
            <a:p>
              <a:endParaRPr lang="en-US"/>
            </a:p>
          </p:txBody>
        </p:sp>
        <p:sp>
          <p:nvSpPr>
            <p:cNvPr id="336" name="TextBox 209"/>
            <p:cNvSpPr txBox="1">
              <a:spLocks noChangeArrowheads="1"/>
            </p:cNvSpPr>
            <p:nvPr/>
          </p:nvSpPr>
          <p:spPr bwMode="auto">
            <a:xfrm>
              <a:off x="5867400" y="4448175"/>
              <a:ext cx="269679"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337" name="Rectangle 211"/>
            <p:cNvSpPr>
              <a:spLocks noChangeArrowheads="1"/>
            </p:cNvSpPr>
            <p:nvPr/>
          </p:nvSpPr>
          <p:spPr bwMode="auto">
            <a:xfrm>
              <a:off x="6182447" y="4472306"/>
              <a:ext cx="228645"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338" name="TextBox 212"/>
            <p:cNvSpPr txBox="1">
              <a:spLocks noChangeArrowheads="1"/>
            </p:cNvSpPr>
            <p:nvPr/>
          </p:nvSpPr>
          <p:spPr bwMode="auto">
            <a:xfrm>
              <a:off x="6172260" y="4448175"/>
              <a:ext cx="269679"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sp>
          <p:nvSpPr>
            <p:cNvPr id="339" name="Rectangle 214"/>
            <p:cNvSpPr>
              <a:spLocks noChangeArrowheads="1"/>
            </p:cNvSpPr>
            <p:nvPr/>
          </p:nvSpPr>
          <p:spPr bwMode="auto">
            <a:xfrm>
              <a:off x="6411092" y="4472306"/>
              <a:ext cx="228645"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340" name="TextBox 215"/>
            <p:cNvSpPr txBox="1">
              <a:spLocks noChangeArrowheads="1"/>
            </p:cNvSpPr>
            <p:nvPr/>
          </p:nvSpPr>
          <p:spPr bwMode="auto">
            <a:xfrm>
              <a:off x="6400905" y="4448175"/>
              <a:ext cx="269679" cy="276225"/>
            </a:xfrm>
            <a:prstGeom prst="rect">
              <a:avLst/>
            </a:prstGeom>
            <a:noFill/>
            <a:ln w="9525">
              <a:noFill/>
              <a:miter lim="800000"/>
              <a:headEnd/>
              <a:tailEnd/>
            </a:ln>
          </p:spPr>
          <p:txBody>
            <a:bodyPr wrap="none">
              <a:spAutoFit/>
            </a:bodyPr>
            <a:lstStyle/>
            <a:p>
              <a:r>
                <a:rPr lang="en-US" sz="1200" b="0" dirty="0">
                  <a:solidFill>
                    <a:schemeClr val="bg1"/>
                  </a:solidFill>
                </a:rPr>
                <a:t>3</a:t>
              </a:r>
              <a:endParaRPr lang="en-US" b="0" baseline="-25000" dirty="0">
                <a:solidFill>
                  <a:schemeClr val="bg1"/>
                </a:solidFill>
              </a:endParaRPr>
            </a:p>
          </p:txBody>
        </p:sp>
        <p:sp>
          <p:nvSpPr>
            <p:cNvPr id="341" name="Rectangle 217"/>
            <p:cNvSpPr>
              <a:spLocks noChangeArrowheads="1"/>
            </p:cNvSpPr>
            <p:nvPr/>
          </p:nvSpPr>
          <p:spPr bwMode="auto">
            <a:xfrm>
              <a:off x="6639738" y="4472306"/>
              <a:ext cx="228645"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342" name="TextBox 218"/>
            <p:cNvSpPr txBox="1">
              <a:spLocks noChangeArrowheads="1"/>
            </p:cNvSpPr>
            <p:nvPr/>
          </p:nvSpPr>
          <p:spPr bwMode="auto">
            <a:xfrm>
              <a:off x="6629551" y="4448175"/>
              <a:ext cx="269679" cy="276225"/>
            </a:xfrm>
            <a:prstGeom prst="rect">
              <a:avLst/>
            </a:prstGeom>
            <a:noFill/>
            <a:ln w="9525">
              <a:noFill/>
              <a:miter lim="800000"/>
              <a:headEnd/>
              <a:tailEnd/>
            </a:ln>
          </p:spPr>
          <p:txBody>
            <a:bodyPr wrap="none">
              <a:spAutoFit/>
            </a:bodyPr>
            <a:lstStyle/>
            <a:p>
              <a:r>
                <a:rPr lang="en-US" sz="1200" b="0" dirty="0">
                  <a:solidFill>
                    <a:schemeClr val="bg1"/>
                  </a:solidFill>
                </a:rPr>
                <a:t>6</a:t>
              </a:r>
              <a:endParaRPr lang="en-US" b="0" baseline="-25000" dirty="0">
                <a:solidFill>
                  <a:schemeClr val="bg1"/>
                </a:solidFill>
              </a:endParaRPr>
            </a:p>
          </p:txBody>
        </p:sp>
        <p:sp>
          <p:nvSpPr>
            <p:cNvPr id="343" name="Rectangle 220"/>
            <p:cNvSpPr>
              <a:spLocks noChangeArrowheads="1"/>
            </p:cNvSpPr>
            <p:nvPr/>
          </p:nvSpPr>
          <p:spPr bwMode="auto">
            <a:xfrm>
              <a:off x="6868383" y="4472306"/>
              <a:ext cx="228645"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344" name="TextBox 221"/>
            <p:cNvSpPr txBox="1">
              <a:spLocks noChangeArrowheads="1"/>
            </p:cNvSpPr>
            <p:nvPr/>
          </p:nvSpPr>
          <p:spPr bwMode="auto">
            <a:xfrm>
              <a:off x="6858196" y="4448175"/>
              <a:ext cx="269679" cy="276225"/>
            </a:xfrm>
            <a:prstGeom prst="rect">
              <a:avLst/>
            </a:prstGeom>
            <a:noFill/>
            <a:ln w="9525">
              <a:noFill/>
              <a:miter lim="800000"/>
              <a:headEnd/>
              <a:tailEnd/>
            </a:ln>
          </p:spPr>
          <p:txBody>
            <a:bodyPr wrap="none">
              <a:spAutoFit/>
            </a:bodyPr>
            <a:lstStyle/>
            <a:p>
              <a:r>
                <a:rPr lang="en-US" sz="1200" b="0" dirty="0">
                  <a:solidFill>
                    <a:schemeClr val="bg1"/>
                  </a:solidFill>
                </a:rPr>
                <a:t>8</a:t>
              </a:r>
              <a:endParaRPr lang="en-US" b="0" baseline="-25000" dirty="0">
                <a:solidFill>
                  <a:schemeClr val="bg1"/>
                </a:solidFill>
              </a:endParaRPr>
            </a:p>
          </p:txBody>
        </p:sp>
      </p:grpSp>
      <p:sp>
        <p:nvSpPr>
          <p:cNvPr id="305" name="TextBox 304"/>
          <p:cNvSpPr txBox="1"/>
          <p:nvPr/>
        </p:nvSpPr>
        <p:spPr>
          <a:xfrm>
            <a:off x="6629400" y="6324600"/>
            <a:ext cx="2438400" cy="523220"/>
          </a:xfrm>
          <a:prstGeom prst="rect">
            <a:avLst/>
          </a:prstGeom>
          <a:noFill/>
        </p:spPr>
        <p:txBody>
          <a:bodyPr wrap="square" rtlCol="0">
            <a:spAutoFit/>
          </a:bodyPr>
          <a:lstStyle/>
          <a:p>
            <a:pPr marL="114300" lvl="0" indent="-114300">
              <a:defRPr/>
            </a:pPr>
            <a:r>
              <a:rPr lang="en-US" sz="1400" b="0" kern="0" dirty="0">
                <a:solidFill>
                  <a:srgbClr val="000000"/>
                </a:solidFill>
                <a:latin typeface="Gill Sans"/>
                <a:cs typeface="Gill Sans"/>
              </a:rPr>
              <a:t>* Important detail: reducers process keys in sorted order</a:t>
            </a:r>
          </a:p>
        </p:txBody>
      </p:sp>
      <p:sp>
        <p:nvSpPr>
          <p:cNvPr id="306" name="TextBox 305"/>
          <p:cNvSpPr txBox="1"/>
          <p:nvPr/>
        </p:nvSpPr>
        <p:spPr>
          <a:xfrm>
            <a:off x="5988844" y="5043337"/>
            <a:ext cx="287371" cy="400110"/>
          </a:xfrm>
          <a:prstGeom prst="rect">
            <a:avLst/>
          </a:prstGeom>
          <a:noFill/>
        </p:spPr>
        <p:txBody>
          <a:bodyPr wrap="square" rtlCol="0">
            <a:spAutoFit/>
          </a:bodyPr>
          <a:lstStyle/>
          <a:p>
            <a:pPr lvl="0">
              <a:defRPr/>
            </a:pPr>
            <a:r>
              <a:rPr lang="en-US" sz="2000" b="0" kern="0" dirty="0">
                <a:solidFill>
                  <a:srgbClr val="000000"/>
                </a:solidFill>
                <a:latin typeface="Gill Sans"/>
                <a:cs typeface="Gill Sans"/>
              </a:rPr>
              <a:t>*</a:t>
            </a:r>
          </a:p>
        </p:txBody>
      </p:sp>
      <p:sp>
        <p:nvSpPr>
          <p:cNvPr id="345" name="TextBox 344"/>
          <p:cNvSpPr txBox="1"/>
          <p:nvPr/>
        </p:nvSpPr>
        <p:spPr>
          <a:xfrm>
            <a:off x="4688045" y="5048114"/>
            <a:ext cx="287371" cy="400110"/>
          </a:xfrm>
          <a:prstGeom prst="rect">
            <a:avLst/>
          </a:prstGeom>
          <a:noFill/>
        </p:spPr>
        <p:txBody>
          <a:bodyPr wrap="square" rtlCol="0">
            <a:spAutoFit/>
          </a:bodyPr>
          <a:lstStyle/>
          <a:p>
            <a:pPr lvl="0">
              <a:defRPr/>
            </a:pPr>
            <a:r>
              <a:rPr lang="en-US" sz="2000" b="0" kern="0" dirty="0">
                <a:solidFill>
                  <a:srgbClr val="000000"/>
                </a:solidFill>
                <a:latin typeface="Gill Sans"/>
                <a:cs typeface="Gill Sans"/>
              </a:rPr>
              <a:t>*</a:t>
            </a:r>
          </a:p>
        </p:txBody>
      </p:sp>
      <p:sp>
        <p:nvSpPr>
          <p:cNvPr id="346" name="TextBox 345"/>
          <p:cNvSpPr txBox="1"/>
          <p:nvPr/>
        </p:nvSpPr>
        <p:spPr>
          <a:xfrm>
            <a:off x="3321844" y="5048114"/>
            <a:ext cx="287371" cy="400110"/>
          </a:xfrm>
          <a:prstGeom prst="rect">
            <a:avLst/>
          </a:prstGeom>
          <a:noFill/>
        </p:spPr>
        <p:txBody>
          <a:bodyPr wrap="square" rtlCol="0">
            <a:spAutoFit/>
          </a:bodyPr>
          <a:lstStyle/>
          <a:p>
            <a:pPr lvl="0">
              <a:defRPr/>
            </a:pPr>
            <a:r>
              <a:rPr lang="en-US" sz="2000" b="0" kern="0" dirty="0">
                <a:solidFill>
                  <a:srgbClr val="000000"/>
                </a:solidFill>
                <a:latin typeface="Gill Sans"/>
                <a:cs typeface="Gill Sans"/>
              </a:rPr>
              <a:t>*</a:t>
            </a:r>
          </a:p>
        </p:txBody>
      </p:sp>
    </p:spTree>
    <p:extLst>
      <p:ext uri="{BB962C8B-B14F-4D97-AF65-F5344CB8AC3E}">
        <p14:creationId xmlns:p14="http://schemas.microsoft.com/office/powerpoint/2010/main" val="7779977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3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3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3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3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173"/>
                                        </p:tgtEl>
                                        <p:attrNameLst>
                                          <p:attrName>style.visibility</p:attrName>
                                        </p:attrNameLst>
                                      </p:cBhvr>
                                      <p:to>
                                        <p:strVal val="visible"/>
                                      </p:to>
                                    </p:set>
                                    <p:animEffect transition="in" filter="dissolve">
                                      <p:cBhvr>
                                        <p:cTn id="77" dur="500"/>
                                        <p:tgtEl>
                                          <p:spTgt spid="173"/>
                                        </p:tgtEl>
                                      </p:cBhvr>
                                    </p:animEffect>
                                  </p:childTnLst>
                                </p:cTn>
                              </p:par>
                              <p:par>
                                <p:cTn id="78" presetID="9" presetClass="entr" presetSubtype="0" fill="hold" nodeType="withEffect">
                                  <p:stCondLst>
                                    <p:cond delay="0"/>
                                  </p:stCondLst>
                                  <p:childTnLst>
                                    <p:set>
                                      <p:cBhvr>
                                        <p:cTn id="79" dur="1" fill="hold">
                                          <p:stCondLst>
                                            <p:cond delay="0"/>
                                          </p:stCondLst>
                                        </p:cTn>
                                        <p:tgtEl>
                                          <p:spTgt spid="174"/>
                                        </p:tgtEl>
                                        <p:attrNameLst>
                                          <p:attrName>style.visibility</p:attrName>
                                        </p:attrNameLst>
                                      </p:cBhvr>
                                      <p:to>
                                        <p:strVal val="visible"/>
                                      </p:to>
                                    </p:set>
                                    <p:animEffect transition="in" filter="dissolve">
                                      <p:cBhvr>
                                        <p:cTn id="80" dur="500"/>
                                        <p:tgtEl>
                                          <p:spTgt spid="174"/>
                                        </p:tgtEl>
                                      </p:cBhvr>
                                    </p:animEffect>
                                  </p:childTnLst>
                                </p:cTn>
                              </p:par>
                              <p:par>
                                <p:cTn id="81" presetID="9" presetClass="entr" presetSubtype="0" fill="hold" nodeType="withEffect">
                                  <p:stCondLst>
                                    <p:cond delay="0"/>
                                  </p:stCondLst>
                                  <p:childTnLst>
                                    <p:set>
                                      <p:cBhvr>
                                        <p:cTn id="82" dur="1" fill="hold">
                                          <p:stCondLst>
                                            <p:cond delay="0"/>
                                          </p:stCondLst>
                                        </p:cTn>
                                        <p:tgtEl>
                                          <p:spTgt spid="175"/>
                                        </p:tgtEl>
                                        <p:attrNameLst>
                                          <p:attrName>style.visibility</p:attrName>
                                        </p:attrNameLst>
                                      </p:cBhvr>
                                      <p:to>
                                        <p:strVal val="visible"/>
                                      </p:to>
                                    </p:set>
                                    <p:animEffect transition="in" filter="dissolve">
                                      <p:cBhvr>
                                        <p:cTn id="83" dur="500"/>
                                        <p:tgtEl>
                                          <p:spTgt spid="175"/>
                                        </p:tgtEl>
                                      </p:cBhvr>
                                    </p:animEffect>
                                  </p:childTnLst>
                                </p:cTn>
                              </p:par>
                              <p:par>
                                <p:cTn id="84" presetID="9" presetClass="entr" presetSubtype="0" fill="hold" nodeType="withEffect">
                                  <p:stCondLst>
                                    <p:cond delay="0"/>
                                  </p:stCondLst>
                                  <p:childTnLst>
                                    <p:set>
                                      <p:cBhvr>
                                        <p:cTn id="85" dur="1" fill="hold">
                                          <p:stCondLst>
                                            <p:cond delay="0"/>
                                          </p:stCondLst>
                                        </p:cTn>
                                        <p:tgtEl>
                                          <p:spTgt spid="176"/>
                                        </p:tgtEl>
                                        <p:attrNameLst>
                                          <p:attrName>style.visibility</p:attrName>
                                        </p:attrNameLst>
                                      </p:cBhvr>
                                      <p:to>
                                        <p:strVal val="visible"/>
                                      </p:to>
                                    </p:set>
                                    <p:animEffect transition="in" filter="dissolve">
                                      <p:cBhvr>
                                        <p:cTn id="86" dur="500"/>
                                        <p:tgtEl>
                                          <p:spTgt spid="176"/>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169"/>
                                        </p:tgtEl>
                                        <p:attrNameLst>
                                          <p:attrName>style.visibility</p:attrName>
                                        </p:attrNameLst>
                                      </p:cBhvr>
                                      <p:to>
                                        <p:strVal val="visible"/>
                                      </p:to>
                                    </p:set>
                                    <p:animEffect transition="in" filter="dissolve">
                                      <p:cBhvr>
                                        <p:cTn id="89" dur="500"/>
                                        <p:tgtEl>
                                          <p:spTgt spid="169"/>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170"/>
                                        </p:tgtEl>
                                        <p:attrNameLst>
                                          <p:attrName>style.visibility</p:attrName>
                                        </p:attrNameLst>
                                      </p:cBhvr>
                                      <p:to>
                                        <p:strVal val="visible"/>
                                      </p:to>
                                    </p:set>
                                    <p:animEffect transition="in" filter="dissolve">
                                      <p:cBhvr>
                                        <p:cTn id="92" dur="500"/>
                                        <p:tgtEl>
                                          <p:spTgt spid="170"/>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171"/>
                                        </p:tgtEl>
                                        <p:attrNameLst>
                                          <p:attrName>style.visibility</p:attrName>
                                        </p:attrNameLst>
                                      </p:cBhvr>
                                      <p:to>
                                        <p:strVal val="visible"/>
                                      </p:to>
                                    </p:set>
                                    <p:animEffect transition="in" filter="dissolve">
                                      <p:cBhvr>
                                        <p:cTn id="95" dur="500"/>
                                        <p:tgtEl>
                                          <p:spTgt spid="171"/>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172"/>
                                        </p:tgtEl>
                                        <p:attrNameLst>
                                          <p:attrName>style.visibility</p:attrName>
                                        </p:attrNameLst>
                                      </p:cBhvr>
                                      <p:to>
                                        <p:strVal val="visible"/>
                                      </p:to>
                                    </p:set>
                                    <p:animEffect transition="in" filter="dissolve">
                                      <p:cBhvr>
                                        <p:cTn id="98" dur="500"/>
                                        <p:tgtEl>
                                          <p:spTgt spid="172"/>
                                        </p:tgtEl>
                                      </p:cBhvr>
                                    </p:animEffect>
                                  </p:childTnLst>
                                </p:cTn>
                              </p:par>
                              <p:par>
                                <p:cTn id="99" presetID="9" presetClass="entr" presetSubtype="0" fill="hold" nodeType="withEffect">
                                  <p:stCondLst>
                                    <p:cond delay="0"/>
                                  </p:stCondLst>
                                  <p:childTnLst>
                                    <p:set>
                                      <p:cBhvr>
                                        <p:cTn id="100" dur="1" fill="hold">
                                          <p:stCondLst>
                                            <p:cond delay="0"/>
                                          </p:stCondLst>
                                        </p:cTn>
                                        <p:tgtEl>
                                          <p:spTgt spid="327"/>
                                        </p:tgtEl>
                                        <p:attrNameLst>
                                          <p:attrName>style.visibility</p:attrName>
                                        </p:attrNameLst>
                                      </p:cBhvr>
                                      <p:to>
                                        <p:strVal val="visible"/>
                                      </p:to>
                                    </p:set>
                                    <p:animEffect transition="in" filter="dissolve">
                                      <p:cBhvr>
                                        <p:cTn id="101" dur="500"/>
                                        <p:tgtEl>
                                          <p:spTgt spid="327"/>
                                        </p:tgtEl>
                                      </p:cBhvr>
                                    </p:animEffect>
                                  </p:childTnLst>
                                </p:cTn>
                              </p:par>
                              <p:par>
                                <p:cTn id="102" presetID="9" presetClass="entr" presetSubtype="0" fill="hold" nodeType="withEffect">
                                  <p:stCondLst>
                                    <p:cond delay="0"/>
                                  </p:stCondLst>
                                  <p:childTnLst>
                                    <p:set>
                                      <p:cBhvr>
                                        <p:cTn id="103" dur="1" fill="hold">
                                          <p:stCondLst>
                                            <p:cond delay="0"/>
                                          </p:stCondLst>
                                        </p:cTn>
                                        <p:tgtEl>
                                          <p:spTgt spid="326"/>
                                        </p:tgtEl>
                                        <p:attrNameLst>
                                          <p:attrName>style.visibility</p:attrName>
                                        </p:attrNameLst>
                                      </p:cBhvr>
                                      <p:to>
                                        <p:strVal val="visible"/>
                                      </p:to>
                                    </p:set>
                                    <p:animEffect transition="in" filter="dissolve">
                                      <p:cBhvr>
                                        <p:cTn id="104" dur="500"/>
                                        <p:tgtEl>
                                          <p:spTgt spid="326"/>
                                        </p:tgtEl>
                                      </p:cBhvr>
                                    </p:animEffect>
                                  </p:childTnLst>
                                </p:cTn>
                              </p:par>
                              <p:par>
                                <p:cTn id="105" presetID="9" presetClass="entr" presetSubtype="0" fill="hold" nodeType="withEffect">
                                  <p:stCondLst>
                                    <p:cond delay="0"/>
                                  </p:stCondLst>
                                  <p:childTnLst>
                                    <p:set>
                                      <p:cBhvr>
                                        <p:cTn id="106" dur="1" fill="hold">
                                          <p:stCondLst>
                                            <p:cond delay="0"/>
                                          </p:stCondLst>
                                        </p:cTn>
                                        <p:tgtEl>
                                          <p:spTgt spid="325"/>
                                        </p:tgtEl>
                                        <p:attrNameLst>
                                          <p:attrName>style.visibility</p:attrName>
                                        </p:attrNameLst>
                                      </p:cBhvr>
                                      <p:to>
                                        <p:strVal val="visible"/>
                                      </p:to>
                                    </p:set>
                                    <p:animEffect transition="in" filter="dissolve">
                                      <p:cBhvr>
                                        <p:cTn id="107" dur="500"/>
                                        <p:tgtEl>
                                          <p:spTgt spid="325"/>
                                        </p:tgtEl>
                                      </p:cBhvr>
                                    </p:animEffect>
                                  </p:childTnLst>
                                </p:cTn>
                              </p:par>
                              <p:par>
                                <p:cTn id="108" presetID="9" presetClass="entr" presetSubtype="0" fill="hold" nodeType="withEffect">
                                  <p:stCondLst>
                                    <p:cond delay="0"/>
                                  </p:stCondLst>
                                  <p:childTnLst>
                                    <p:set>
                                      <p:cBhvr>
                                        <p:cTn id="109" dur="1" fill="hold">
                                          <p:stCondLst>
                                            <p:cond delay="0"/>
                                          </p:stCondLst>
                                        </p:cTn>
                                        <p:tgtEl>
                                          <p:spTgt spid="324"/>
                                        </p:tgtEl>
                                        <p:attrNameLst>
                                          <p:attrName>style.visibility</p:attrName>
                                        </p:attrNameLst>
                                      </p:cBhvr>
                                      <p:to>
                                        <p:strVal val="visible"/>
                                      </p:to>
                                    </p:set>
                                    <p:animEffect transition="in" filter="dissolve">
                                      <p:cBhvr>
                                        <p:cTn id="110" dur="500"/>
                                        <p:tgtEl>
                                          <p:spTgt spid="324"/>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213"/>
                                        </p:tgtEl>
                                        <p:attrNameLst>
                                          <p:attrName>style.visibility</p:attrName>
                                        </p:attrNameLst>
                                      </p:cBhvr>
                                      <p:to>
                                        <p:strVal val="visible"/>
                                      </p:to>
                                    </p:set>
                                    <p:animEffect transition="in" filter="dissolve">
                                      <p:cBhvr>
                                        <p:cTn id="113" dur="500"/>
                                        <p:tgtEl>
                                          <p:spTgt spid="213"/>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214"/>
                                        </p:tgtEl>
                                        <p:attrNameLst>
                                          <p:attrName>style.visibility</p:attrName>
                                        </p:attrNameLst>
                                      </p:cBhvr>
                                      <p:to>
                                        <p:strVal val="visible"/>
                                      </p:to>
                                    </p:set>
                                    <p:animEffect transition="in" filter="dissolve">
                                      <p:cBhvr>
                                        <p:cTn id="116" dur="500"/>
                                        <p:tgtEl>
                                          <p:spTgt spid="214"/>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215"/>
                                        </p:tgtEl>
                                        <p:attrNameLst>
                                          <p:attrName>style.visibility</p:attrName>
                                        </p:attrNameLst>
                                      </p:cBhvr>
                                      <p:to>
                                        <p:strVal val="visible"/>
                                      </p:to>
                                    </p:set>
                                    <p:animEffect transition="in" filter="dissolve">
                                      <p:cBhvr>
                                        <p:cTn id="119" dur="500"/>
                                        <p:tgtEl>
                                          <p:spTgt spid="215"/>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216"/>
                                        </p:tgtEl>
                                        <p:attrNameLst>
                                          <p:attrName>style.visibility</p:attrName>
                                        </p:attrNameLst>
                                      </p:cBhvr>
                                      <p:to>
                                        <p:strVal val="visible"/>
                                      </p:to>
                                    </p:set>
                                    <p:animEffect transition="in" filter="dissolve">
                                      <p:cBhvr>
                                        <p:cTn id="122" dur="500"/>
                                        <p:tgtEl>
                                          <p:spTgt spid="216"/>
                                        </p:tgtEl>
                                      </p:cBhvr>
                                    </p:animEffect>
                                  </p:childTnLst>
                                </p:cTn>
                              </p:par>
                              <p:par>
                                <p:cTn id="123" presetID="1" presetClass="entr" presetSubtype="0" fill="hold" nodeType="withEffect">
                                  <p:stCondLst>
                                    <p:cond delay="0"/>
                                  </p:stCondLst>
                                  <p:childTnLst>
                                    <p:set>
                                      <p:cBhvr>
                                        <p:cTn id="124" dur="1" fill="hold">
                                          <p:stCondLst>
                                            <p:cond delay="0"/>
                                          </p:stCondLst>
                                        </p:cTn>
                                        <p:tgtEl>
                                          <p:spTgt spid="334"/>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9" presetClass="exit" presetSubtype="0" fill="hold" nodeType="clickEffect">
                                  <p:stCondLst>
                                    <p:cond delay="0"/>
                                  </p:stCondLst>
                                  <p:childTnLst>
                                    <p:animEffect transition="out" filter="dissolve">
                                      <p:cBhvr>
                                        <p:cTn id="128" dur="500"/>
                                        <p:tgtEl>
                                          <p:spTgt spid="334"/>
                                        </p:tgtEl>
                                      </p:cBhvr>
                                    </p:animEffect>
                                    <p:set>
                                      <p:cBhvr>
                                        <p:cTn id="129" dur="1" fill="hold">
                                          <p:stCondLst>
                                            <p:cond delay="499"/>
                                          </p:stCondLst>
                                        </p:cTn>
                                        <p:tgtEl>
                                          <p:spTgt spid="334"/>
                                        </p:tgtEl>
                                        <p:attrNameLst>
                                          <p:attrName>style.visibility</p:attrName>
                                        </p:attrNameLst>
                                      </p:cBhvr>
                                      <p:to>
                                        <p:strVal val="hidden"/>
                                      </p:to>
                                    </p:set>
                                  </p:childTnLst>
                                </p:cTn>
                              </p:par>
                            </p:childTnLst>
                          </p:cTn>
                        </p:par>
                        <p:par>
                          <p:cTn id="130" fill="hold">
                            <p:stCondLst>
                              <p:cond delay="500"/>
                            </p:stCondLst>
                            <p:childTnLst>
                              <p:par>
                                <p:cTn id="131" presetID="1" presetClass="entr" presetSubtype="0" fill="hold" nodeType="afterEffect">
                                  <p:stCondLst>
                                    <p:cond delay="0"/>
                                  </p:stCondLst>
                                  <p:childTnLst>
                                    <p:set>
                                      <p:cBhvr>
                                        <p:cTn id="132" dur="1" fill="hold">
                                          <p:stCondLst>
                                            <p:cond delay="0"/>
                                          </p:stCondLst>
                                        </p:cTn>
                                        <p:tgtEl>
                                          <p:spTgt spid="331"/>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346"/>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34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0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animBg="1"/>
      <p:bldP spid="170" grpId="0" animBg="1"/>
      <p:bldP spid="171" grpId="0" animBg="1"/>
      <p:bldP spid="172" grpId="0" animBg="1"/>
      <p:bldP spid="213" grpId="0" animBg="1"/>
      <p:bldP spid="214" grpId="0" animBg="1"/>
      <p:bldP spid="215" grpId="0" animBg="1"/>
      <p:bldP spid="216" grpId="0" animBg="1"/>
      <p:bldP spid="188" grpId="0" animBg="1"/>
      <p:bldP spid="193" grpId="0" animBg="1"/>
      <p:bldP spid="195" grpId="0" animBg="1"/>
      <p:bldP spid="217" grpId="0" animBg="1"/>
      <p:bldP spid="281" grpId="0" animBg="1"/>
      <p:bldP spid="282" grpId="0" animBg="1"/>
      <p:bldP spid="283" grpId="0" animBg="1"/>
      <p:bldP spid="284" grpId="0" animBg="1"/>
      <p:bldP spid="305" grpId="0"/>
      <p:bldP spid="306" grpId="0"/>
      <p:bldP spid="345" grpId="0"/>
      <p:bldP spid="3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 can refer to…</a:t>
            </a:r>
          </a:p>
        </p:txBody>
      </p:sp>
      <p:sp>
        <p:nvSpPr>
          <p:cNvPr id="6" name="TextBox 5"/>
          <p:cNvSpPr txBox="1"/>
          <p:nvPr/>
        </p:nvSpPr>
        <p:spPr>
          <a:xfrm>
            <a:off x="0" y="234309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The programming model</a:t>
            </a:r>
          </a:p>
        </p:txBody>
      </p:sp>
      <p:sp>
        <p:nvSpPr>
          <p:cNvPr id="8" name="TextBox 7"/>
          <p:cNvSpPr txBox="1"/>
          <p:nvPr/>
        </p:nvSpPr>
        <p:spPr>
          <a:xfrm>
            <a:off x="0" y="288667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The execution framework (aka “runtime”)</a:t>
            </a:r>
          </a:p>
        </p:txBody>
      </p:sp>
      <p:sp>
        <p:nvSpPr>
          <p:cNvPr id="11" name="TextBox 10"/>
          <p:cNvSpPr txBox="1"/>
          <p:nvPr/>
        </p:nvSpPr>
        <p:spPr>
          <a:xfrm>
            <a:off x="0" y="34245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The specific implementation</a:t>
            </a:r>
          </a:p>
        </p:txBody>
      </p:sp>
      <p:sp>
        <p:nvSpPr>
          <p:cNvPr id="12" name="TextBox 11"/>
          <p:cNvSpPr txBox="1"/>
          <p:nvPr/>
        </p:nvSpPr>
        <p:spPr>
          <a:xfrm>
            <a:off x="0" y="5558135"/>
            <a:ext cx="9144000" cy="461665"/>
          </a:xfrm>
          <a:prstGeom prst="rect">
            <a:avLst/>
          </a:prstGeom>
          <a:noFill/>
        </p:spPr>
        <p:txBody>
          <a:bodyPr wrap="square" rtlCol="0">
            <a:spAutoFit/>
          </a:bodyPr>
          <a:lstStyle/>
          <a:p>
            <a:pPr lvl="0" algn="ctr">
              <a:defRPr/>
            </a:pPr>
            <a:r>
              <a:rPr lang="en-US" sz="2400" b="0" kern="0" dirty="0">
                <a:solidFill>
                  <a:srgbClr val="FF0000"/>
                </a:solidFill>
                <a:latin typeface="Gill Sans"/>
                <a:cs typeface="Gill Sans"/>
              </a:rPr>
              <a:t>Usage is usually clear from context!</a:t>
            </a:r>
          </a:p>
        </p:txBody>
      </p:sp>
    </p:spTree>
    <p:extLst>
      <p:ext uri="{BB962C8B-B14F-4D97-AF65-F5344CB8AC3E}">
        <p14:creationId xmlns:p14="http://schemas.microsoft.com/office/powerpoint/2010/main" val="19195096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BF_009.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10289572" cy="6858000"/>
          </a:xfrm>
          <a:prstGeom prst="rect">
            <a:avLst/>
          </a:prstGeom>
        </p:spPr>
      </p:pic>
      <p:sp>
        <p:nvSpPr>
          <p:cNvPr id="3" name="TextBox 4"/>
          <p:cNvSpPr txBox="1">
            <a:spLocks noChangeArrowheads="1"/>
          </p:cNvSpPr>
          <p:nvPr/>
        </p:nvSpPr>
        <p:spPr bwMode="auto">
          <a:xfrm>
            <a:off x="0" y="6611938"/>
            <a:ext cx="1075773" cy="246221"/>
          </a:xfrm>
          <a:prstGeom prst="rect">
            <a:avLst/>
          </a:prstGeom>
          <a:noFill/>
          <a:ln w="9525">
            <a:noFill/>
            <a:miter lim="800000"/>
            <a:headEnd/>
            <a:tailEnd/>
          </a:ln>
        </p:spPr>
        <p:txBody>
          <a:bodyPr wrap="none">
            <a:spAutoFit/>
          </a:bodyPr>
          <a:lstStyle/>
          <a:p>
            <a:r>
              <a:rPr lang="en-US" sz="1000" b="0" dirty="0"/>
              <a:t>Source: Google</a:t>
            </a:r>
          </a:p>
        </p:txBody>
      </p:sp>
      <p:sp>
        <p:nvSpPr>
          <p:cNvPr id="5" name="Title 1"/>
          <p:cNvSpPr txBox="1">
            <a:spLocks/>
          </p:cNvSpPr>
          <p:nvPr/>
        </p:nvSpPr>
        <p:spPr>
          <a:xfrm>
            <a:off x="0" y="2209800"/>
            <a:ext cx="9144000" cy="685800"/>
          </a:xfrm>
          <a:prstGeom prst="rect">
            <a:avLst/>
          </a:prstGeom>
        </p:spPr>
        <p:txBody>
          <a:bodyPr/>
          <a:lstStyle/>
          <a:p>
            <a:pPr lvl="0" algn="ctr">
              <a:defRPr/>
            </a:pPr>
            <a:r>
              <a:rPr lang="en-US" sz="3600" b="0" kern="0" dirty="0">
                <a:latin typeface="Gill Sans"/>
                <a:cs typeface="Gill Sans"/>
              </a:rPr>
              <a:t>MapReduce</a:t>
            </a:r>
          </a:p>
        </p:txBody>
      </p:sp>
    </p:spTree>
    <p:extLst>
      <p:ext uri="{BB962C8B-B14F-4D97-AF65-F5344CB8AC3E}">
        <p14:creationId xmlns:p14="http://schemas.microsoft.com/office/powerpoint/2010/main" val="6659666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 Implementations</a:t>
            </a:r>
          </a:p>
        </p:txBody>
      </p:sp>
      <p:sp>
        <p:nvSpPr>
          <p:cNvPr id="6" name="TextBox 5"/>
          <p:cNvSpPr txBox="1"/>
          <p:nvPr/>
        </p:nvSpPr>
        <p:spPr>
          <a:xfrm>
            <a:off x="0" y="165729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Google has a proprietary implementation in C++</a:t>
            </a:r>
          </a:p>
        </p:txBody>
      </p:sp>
      <p:sp>
        <p:nvSpPr>
          <p:cNvPr id="7" name="TextBox 6"/>
          <p:cNvSpPr txBox="1"/>
          <p:nvPr/>
        </p:nvSpPr>
        <p:spPr>
          <a:xfrm>
            <a:off x="0" y="211449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Bindings in Java, Python</a:t>
            </a:r>
          </a:p>
        </p:txBody>
      </p:sp>
      <p:sp>
        <p:nvSpPr>
          <p:cNvPr id="9" name="TextBox 8"/>
          <p:cNvSpPr txBox="1"/>
          <p:nvPr/>
        </p:nvSpPr>
        <p:spPr>
          <a:xfrm>
            <a:off x="0" y="2819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Hadoop provides an open-source implementation in Java</a:t>
            </a:r>
          </a:p>
        </p:txBody>
      </p:sp>
      <p:sp>
        <p:nvSpPr>
          <p:cNvPr id="10" name="TextBox 9"/>
          <p:cNvSpPr txBox="1"/>
          <p:nvPr/>
        </p:nvSpPr>
        <p:spPr>
          <a:xfrm>
            <a:off x="0" y="3248561"/>
            <a:ext cx="9144000" cy="1323439"/>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Development begun by Yahoo, later an Apache project</a:t>
            </a:r>
          </a:p>
          <a:p>
            <a:pPr lvl="0" algn="ctr">
              <a:defRPr/>
            </a:pPr>
            <a:r>
              <a:rPr lang="en-US" sz="2000" b="0" kern="0" dirty="0">
                <a:solidFill>
                  <a:srgbClr val="0070C0"/>
                </a:solidFill>
                <a:latin typeface="Gill Sans"/>
                <a:cs typeface="Gill Sans"/>
              </a:rPr>
              <a:t>Used in production at Facebook, Twitter, LinkedIn, Netflix, …</a:t>
            </a:r>
          </a:p>
          <a:p>
            <a:pPr lvl="0" algn="ctr">
              <a:defRPr/>
            </a:pPr>
            <a:r>
              <a:rPr lang="en-US" sz="2000" b="0" kern="0" dirty="0">
                <a:solidFill>
                  <a:srgbClr val="0070C0"/>
                </a:solidFill>
                <a:latin typeface="Gill Sans"/>
                <a:cs typeface="Gill Sans"/>
              </a:rPr>
              <a:t>Large and expanding software ecosystem</a:t>
            </a:r>
          </a:p>
          <a:p>
            <a:pPr lvl="0" algn="ctr">
              <a:defRPr/>
            </a:pPr>
            <a:r>
              <a:rPr lang="en-US" sz="2000" b="0" kern="0" dirty="0">
                <a:solidFill>
                  <a:srgbClr val="0070C0"/>
                </a:solidFill>
                <a:latin typeface="Gill Sans"/>
                <a:cs typeface="Gill Sans"/>
              </a:rPr>
              <a:t>Potential point of confusion: Hadoop is more than MapReduce today</a:t>
            </a:r>
          </a:p>
        </p:txBody>
      </p:sp>
      <p:sp>
        <p:nvSpPr>
          <p:cNvPr id="8" name="TextBox 7"/>
          <p:cNvSpPr txBox="1"/>
          <p:nvPr/>
        </p:nvSpPr>
        <p:spPr>
          <a:xfrm>
            <a:off x="0" y="49485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Lots of custom research implementations</a:t>
            </a:r>
          </a:p>
        </p:txBody>
      </p:sp>
      <p:pic>
        <p:nvPicPr>
          <p:cNvPr id="11" name="Picture 10" descr="hadoop+elephant_rgb.jpg"/>
          <p:cNvPicPr>
            <a:picLocks noChangeAspect="1"/>
          </p:cNvPicPr>
          <p:nvPr/>
        </p:nvPicPr>
        <p:blipFill>
          <a:blip r:embed="rId3" cstate="print"/>
          <a:stretch>
            <a:fillRect/>
          </a:stretch>
        </p:blipFill>
        <p:spPr>
          <a:xfrm>
            <a:off x="5791200" y="5867400"/>
            <a:ext cx="3048000" cy="722376"/>
          </a:xfrm>
          <a:prstGeom prst="rect">
            <a:avLst/>
          </a:prstGeom>
        </p:spPr>
      </p:pic>
    </p:spTree>
    <p:extLst>
      <p:ext uri="{BB962C8B-B14F-4D97-AF65-F5344CB8AC3E}">
        <p14:creationId xmlns:p14="http://schemas.microsoft.com/office/powerpoint/2010/main" val="9771916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BF_009.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10289572" cy="6858000"/>
          </a:xfrm>
          <a:prstGeom prst="rect">
            <a:avLst/>
          </a:prstGeom>
        </p:spPr>
      </p:pic>
      <p:sp>
        <p:nvSpPr>
          <p:cNvPr id="3" name="TextBox 4"/>
          <p:cNvSpPr txBox="1">
            <a:spLocks noChangeArrowheads="1"/>
          </p:cNvSpPr>
          <p:nvPr/>
        </p:nvSpPr>
        <p:spPr bwMode="auto">
          <a:xfrm>
            <a:off x="0" y="6611938"/>
            <a:ext cx="1075773" cy="246221"/>
          </a:xfrm>
          <a:prstGeom prst="rect">
            <a:avLst/>
          </a:prstGeom>
          <a:noFill/>
          <a:ln w="9525">
            <a:noFill/>
            <a:miter lim="800000"/>
            <a:headEnd/>
            <a:tailEnd/>
          </a:ln>
        </p:spPr>
        <p:txBody>
          <a:bodyPr wrap="none">
            <a:spAutoFit/>
          </a:bodyPr>
          <a:lstStyle/>
          <a:p>
            <a:r>
              <a:rPr lang="en-US" sz="1000" b="0" dirty="0"/>
              <a:t>Source: Google</a:t>
            </a:r>
          </a:p>
        </p:txBody>
      </p:sp>
      <p:sp>
        <p:nvSpPr>
          <p:cNvPr id="5" name="Title 1"/>
          <p:cNvSpPr txBox="1">
            <a:spLocks/>
          </p:cNvSpPr>
          <p:nvPr/>
        </p:nvSpPr>
        <p:spPr>
          <a:xfrm>
            <a:off x="0" y="1676400"/>
            <a:ext cx="9144000" cy="685800"/>
          </a:xfrm>
          <a:prstGeom prst="rect">
            <a:avLst/>
          </a:prstGeom>
        </p:spPr>
        <p:txBody>
          <a:bodyPr/>
          <a:lstStyle/>
          <a:p>
            <a:pPr lvl="0" algn="ctr">
              <a:defRPr/>
            </a:pPr>
            <a:r>
              <a:rPr lang="en-US" sz="3600" b="0" kern="0" dirty="0">
                <a:latin typeface="Gill Sans"/>
                <a:cs typeface="Gill Sans"/>
              </a:rPr>
              <a:t>Tackling Big Data</a:t>
            </a:r>
          </a:p>
        </p:txBody>
      </p:sp>
    </p:spTree>
    <p:extLst>
      <p:ext uri="{BB962C8B-B14F-4D97-AF65-F5344CB8AC3E}">
        <p14:creationId xmlns:p14="http://schemas.microsoft.com/office/powerpoint/2010/main" val="10849173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3" name="Straight Arrow Connector 172"/>
          <p:cNvCxnSpPr>
            <a:cxnSpLocks noChangeShapeType="1"/>
          </p:cNvCxnSpPr>
          <p:nvPr/>
        </p:nvCxnSpPr>
        <p:spPr bwMode="auto">
          <a:xfrm rot="5400000">
            <a:off x="2644776" y="3213100"/>
            <a:ext cx="273050" cy="3175"/>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174" name="Straight Arrow Connector 173"/>
          <p:cNvCxnSpPr>
            <a:cxnSpLocks noChangeShapeType="1"/>
          </p:cNvCxnSpPr>
          <p:nvPr/>
        </p:nvCxnSpPr>
        <p:spPr bwMode="auto">
          <a:xfrm rot="5400000">
            <a:off x="3938588" y="3213100"/>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175" name="Straight Arrow Connector 174"/>
          <p:cNvCxnSpPr>
            <a:cxnSpLocks noChangeShapeType="1"/>
          </p:cNvCxnSpPr>
          <p:nvPr/>
        </p:nvCxnSpPr>
        <p:spPr bwMode="auto">
          <a:xfrm rot="5400000">
            <a:off x="5233988" y="3213100"/>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176" name="Straight Arrow Connector 175"/>
          <p:cNvCxnSpPr>
            <a:cxnSpLocks noChangeShapeType="1"/>
          </p:cNvCxnSpPr>
          <p:nvPr/>
        </p:nvCxnSpPr>
        <p:spPr bwMode="auto">
          <a:xfrm rot="5400000">
            <a:off x="6605588" y="3213100"/>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169" name="Rectangle 7"/>
          <p:cNvSpPr>
            <a:spLocks noChangeArrowheads="1"/>
          </p:cNvSpPr>
          <p:nvPr/>
        </p:nvSpPr>
        <p:spPr bwMode="auto">
          <a:xfrm>
            <a:off x="6324600" y="2666999"/>
            <a:ext cx="838200" cy="40957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sz="1200" b="0" dirty="0">
                <a:solidFill>
                  <a:schemeClr val="bg2"/>
                </a:solidFill>
              </a:rPr>
              <a:t>combine</a:t>
            </a:r>
          </a:p>
        </p:txBody>
      </p:sp>
      <p:sp>
        <p:nvSpPr>
          <p:cNvPr id="170" name="Rectangle 4"/>
          <p:cNvSpPr>
            <a:spLocks noChangeArrowheads="1"/>
          </p:cNvSpPr>
          <p:nvPr/>
        </p:nvSpPr>
        <p:spPr bwMode="auto">
          <a:xfrm>
            <a:off x="2362200" y="2666999"/>
            <a:ext cx="838200" cy="40957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sz="1200" b="0" dirty="0">
                <a:solidFill>
                  <a:schemeClr val="bg2"/>
                </a:solidFill>
              </a:rPr>
              <a:t>combine</a:t>
            </a:r>
          </a:p>
        </p:txBody>
      </p:sp>
      <p:sp>
        <p:nvSpPr>
          <p:cNvPr id="171" name="Rectangle 5"/>
          <p:cNvSpPr>
            <a:spLocks noChangeArrowheads="1"/>
          </p:cNvSpPr>
          <p:nvPr/>
        </p:nvSpPr>
        <p:spPr bwMode="auto">
          <a:xfrm>
            <a:off x="3657600" y="2666999"/>
            <a:ext cx="838200" cy="40957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sz="1200" b="0" dirty="0">
                <a:solidFill>
                  <a:schemeClr val="bg2"/>
                </a:solidFill>
              </a:rPr>
              <a:t>combine</a:t>
            </a:r>
          </a:p>
        </p:txBody>
      </p:sp>
      <p:sp>
        <p:nvSpPr>
          <p:cNvPr id="172" name="Rectangle 6"/>
          <p:cNvSpPr>
            <a:spLocks noChangeArrowheads="1"/>
          </p:cNvSpPr>
          <p:nvPr/>
        </p:nvSpPr>
        <p:spPr bwMode="auto">
          <a:xfrm>
            <a:off x="4953000" y="2666999"/>
            <a:ext cx="838200" cy="40957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r>
              <a:rPr lang="en-US" sz="1200" b="0" dirty="0">
                <a:solidFill>
                  <a:schemeClr val="bg2"/>
                </a:solidFill>
              </a:rPr>
              <a:t>combine</a:t>
            </a:r>
          </a:p>
        </p:txBody>
      </p:sp>
      <p:grpSp>
        <p:nvGrpSpPr>
          <p:cNvPr id="2" name="Group 326"/>
          <p:cNvGrpSpPr/>
          <p:nvPr/>
        </p:nvGrpSpPr>
        <p:grpSpPr>
          <a:xfrm>
            <a:off x="2286000" y="3381375"/>
            <a:ext cx="996950" cy="276225"/>
            <a:chOff x="2286000" y="3381375"/>
            <a:chExt cx="996950" cy="276225"/>
          </a:xfrm>
        </p:grpSpPr>
        <p:sp>
          <p:nvSpPr>
            <p:cNvPr id="178" name="Rectangle 144"/>
            <p:cNvSpPr>
              <a:spLocks noChangeArrowheads="1"/>
            </p:cNvSpPr>
            <p:nvPr/>
          </p:nvSpPr>
          <p:spPr bwMode="auto">
            <a:xfrm>
              <a:off x="2794665" y="3405506"/>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179" name="TextBox 145"/>
            <p:cNvSpPr txBox="1">
              <a:spLocks noChangeArrowheads="1"/>
            </p:cNvSpPr>
            <p:nvPr/>
          </p:nvSpPr>
          <p:spPr bwMode="auto">
            <a:xfrm>
              <a:off x="2784475" y="3381375"/>
              <a:ext cx="269761" cy="276225"/>
            </a:xfrm>
            <a:prstGeom prst="rect">
              <a:avLst/>
            </a:prstGeom>
            <a:noFill/>
            <a:ln w="9525">
              <a:noFill/>
              <a:miter lim="800000"/>
              <a:headEnd/>
              <a:tailEnd/>
            </a:ln>
          </p:spPr>
          <p:txBody>
            <a:bodyPr wrap="none">
              <a:spAutoFit/>
            </a:bodyPr>
            <a:lstStyle/>
            <a:p>
              <a:pPr algn="ctr"/>
              <a:r>
                <a:rPr lang="en-US" sz="1200" b="0" dirty="0"/>
                <a:t>b</a:t>
              </a:r>
              <a:endParaRPr lang="en-US" b="0" baseline="-25000" dirty="0"/>
            </a:p>
          </p:txBody>
        </p:sp>
        <p:sp>
          <p:nvSpPr>
            <p:cNvPr id="180" name="Rectangle 137"/>
            <p:cNvSpPr>
              <a:spLocks noChangeArrowheads="1"/>
            </p:cNvSpPr>
            <p:nvPr/>
          </p:nvSpPr>
          <p:spPr bwMode="auto">
            <a:xfrm>
              <a:off x="2296190" y="3405506"/>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181" name="TextBox 138"/>
            <p:cNvSpPr txBox="1">
              <a:spLocks noChangeArrowheads="1"/>
            </p:cNvSpPr>
            <p:nvPr/>
          </p:nvSpPr>
          <p:spPr bwMode="auto">
            <a:xfrm>
              <a:off x="2286000" y="3381375"/>
              <a:ext cx="269761" cy="276225"/>
            </a:xfrm>
            <a:prstGeom prst="rect">
              <a:avLst/>
            </a:prstGeom>
            <a:noFill/>
            <a:ln w="9525">
              <a:noFill/>
              <a:miter lim="800000"/>
              <a:headEnd/>
              <a:tailEnd/>
            </a:ln>
          </p:spPr>
          <p:txBody>
            <a:bodyPr wrap="none">
              <a:spAutoFit/>
            </a:bodyPr>
            <a:lstStyle/>
            <a:p>
              <a:pPr algn="ctr"/>
              <a:r>
                <a:rPr lang="en-US" sz="1200" b="0" dirty="0"/>
                <a:t>a</a:t>
              </a:r>
              <a:endParaRPr lang="en-US" b="0" baseline="-25000" dirty="0"/>
            </a:p>
          </p:txBody>
        </p:sp>
        <p:sp>
          <p:nvSpPr>
            <p:cNvPr id="182" name="Rectangle 135"/>
            <p:cNvSpPr>
              <a:spLocks noChangeArrowheads="1"/>
            </p:cNvSpPr>
            <p:nvPr/>
          </p:nvSpPr>
          <p:spPr bwMode="auto">
            <a:xfrm>
              <a:off x="2524904" y="3405506"/>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183" name="TextBox 136"/>
            <p:cNvSpPr txBox="1">
              <a:spLocks noChangeArrowheads="1"/>
            </p:cNvSpPr>
            <p:nvPr/>
          </p:nvSpPr>
          <p:spPr bwMode="auto">
            <a:xfrm>
              <a:off x="2514714" y="3381375"/>
              <a:ext cx="269761" cy="276225"/>
            </a:xfrm>
            <a:prstGeom prst="rect">
              <a:avLst/>
            </a:prstGeom>
            <a:noFill/>
            <a:ln w="9525">
              <a:noFill/>
              <a:miter lim="800000"/>
              <a:headEnd/>
              <a:tailEnd/>
            </a:ln>
          </p:spPr>
          <p:txBody>
            <a:bodyPr wrap="none">
              <a:spAutoFit/>
            </a:bodyPr>
            <a:lstStyle/>
            <a:p>
              <a:r>
                <a:rPr lang="en-US" sz="1200" b="0">
                  <a:solidFill>
                    <a:schemeClr val="bg1"/>
                  </a:solidFill>
                </a:rPr>
                <a:t>1</a:t>
              </a:r>
              <a:endParaRPr lang="en-US" b="0" baseline="-25000">
                <a:solidFill>
                  <a:schemeClr val="bg1"/>
                </a:solidFill>
              </a:endParaRPr>
            </a:p>
          </p:txBody>
        </p:sp>
        <p:sp>
          <p:nvSpPr>
            <p:cNvPr id="184" name="Rectangle 142"/>
            <p:cNvSpPr>
              <a:spLocks noChangeArrowheads="1"/>
            </p:cNvSpPr>
            <p:nvPr/>
          </p:nvSpPr>
          <p:spPr bwMode="auto">
            <a:xfrm>
              <a:off x="3023379" y="3405506"/>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185" name="TextBox 143"/>
            <p:cNvSpPr txBox="1">
              <a:spLocks noChangeArrowheads="1"/>
            </p:cNvSpPr>
            <p:nvPr/>
          </p:nvSpPr>
          <p:spPr bwMode="auto">
            <a:xfrm>
              <a:off x="3013189" y="3381375"/>
              <a:ext cx="269761"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grpSp>
      <p:grpSp>
        <p:nvGrpSpPr>
          <p:cNvPr id="3" name="Group 325"/>
          <p:cNvGrpSpPr/>
          <p:nvPr/>
        </p:nvGrpSpPr>
        <p:grpSpPr>
          <a:xfrm>
            <a:off x="3844925" y="3381375"/>
            <a:ext cx="498475" cy="276225"/>
            <a:chOff x="3844925" y="3381375"/>
            <a:chExt cx="498475" cy="276225"/>
          </a:xfrm>
        </p:grpSpPr>
        <p:sp>
          <p:nvSpPr>
            <p:cNvPr id="187" name="Rectangle 151"/>
            <p:cNvSpPr>
              <a:spLocks noChangeArrowheads="1"/>
            </p:cNvSpPr>
            <p:nvPr/>
          </p:nvSpPr>
          <p:spPr bwMode="auto">
            <a:xfrm>
              <a:off x="3855115" y="3405506"/>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189" name="TextBox 152"/>
            <p:cNvSpPr txBox="1">
              <a:spLocks noChangeArrowheads="1"/>
            </p:cNvSpPr>
            <p:nvPr/>
          </p:nvSpPr>
          <p:spPr bwMode="auto">
            <a:xfrm>
              <a:off x="3844925" y="3381375"/>
              <a:ext cx="26976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191" name="Rectangle 149"/>
            <p:cNvSpPr>
              <a:spLocks noChangeArrowheads="1"/>
            </p:cNvSpPr>
            <p:nvPr/>
          </p:nvSpPr>
          <p:spPr bwMode="auto">
            <a:xfrm>
              <a:off x="4083829" y="3405506"/>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192" name="TextBox 150"/>
            <p:cNvSpPr txBox="1">
              <a:spLocks noChangeArrowheads="1"/>
            </p:cNvSpPr>
            <p:nvPr/>
          </p:nvSpPr>
          <p:spPr bwMode="auto">
            <a:xfrm>
              <a:off x="4073639" y="3381375"/>
              <a:ext cx="269761" cy="276225"/>
            </a:xfrm>
            <a:prstGeom prst="rect">
              <a:avLst/>
            </a:prstGeom>
            <a:noFill/>
            <a:ln w="9525">
              <a:noFill/>
              <a:miter lim="800000"/>
              <a:headEnd/>
              <a:tailEnd/>
            </a:ln>
          </p:spPr>
          <p:txBody>
            <a:bodyPr wrap="none">
              <a:spAutoFit/>
            </a:bodyPr>
            <a:lstStyle/>
            <a:p>
              <a:r>
                <a:rPr lang="en-US" sz="1200" b="0" dirty="0">
                  <a:solidFill>
                    <a:schemeClr val="bg1"/>
                  </a:solidFill>
                </a:rPr>
                <a:t>9</a:t>
              </a:r>
              <a:endParaRPr lang="en-US" b="0" baseline="-25000" dirty="0">
                <a:solidFill>
                  <a:schemeClr val="bg1"/>
                </a:solidFill>
              </a:endParaRPr>
            </a:p>
          </p:txBody>
        </p:sp>
      </p:grpSp>
      <p:grpSp>
        <p:nvGrpSpPr>
          <p:cNvPr id="4" name="Group 324"/>
          <p:cNvGrpSpPr/>
          <p:nvPr/>
        </p:nvGrpSpPr>
        <p:grpSpPr>
          <a:xfrm>
            <a:off x="4876800" y="3381375"/>
            <a:ext cx="990600" cy="276225"/>
            <a:chOff x="4876800" y="3381375"/>
            <a:chExt cx="990600" cy="276225"/>
          </a:xfrm>
        </p:grpSpPr>
        <p:sp>
          <p:nvSpPr>
            <p:cNvPr id="196" name="Rectangle 165"/>
            <p:cNvSpPr>
              <a:spLocks noChangeArrowheads="1"/>
            </p:cNvSpPr>
            <p:nvPr/>
          </p:nvSpPr>
          <p:spPr bwMode="auto">
            <a:xfrm>
              <a:off x="4886985" y="34055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197" name="Rectangle 172"/>
            <p:cNvSpPr>
              <a:spLocks noChangeArrowheads="1"/>
            </p:cNvSpPr>
            <p:nvPr/>
          </p:nvSpPr>
          <p:spPr bwMode="auto">
            <a:xfrm>
              <a:off x="5379359" y="34055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198" name="TextBox 166"/>
            <p:cNvSpPr txBox="1">
              <a:spLocks noChangeArrowheads="1"/>
            </p:cNvSpPr>
            <p:nvPr/>
          </p:nvSpPr>
          <p:spPr bwMode="auto">
            <a:xfrm>
              <a:off x="4876800" y="3381375"/>
              <a:ext cx="269626" cy="276225"/>
            </a:xfrm>
            <a:prstGeom prst="rect">
              <a:avLst/>
            </a:prstGeom>
            <a:noFill/>
            <a:ln w="9525">
              <a:noFill/>
              <a:miter lim="800000"/>
              <a:headEnd/>
              <a:tailEnd/>
            </a:ln>
          </p:spPr>
          <p:txBody>
            <a:bodyPr wrap="none">
              <a:spAutoFit/>
            </a:bodyPr>
            <a:lstStyle/>
            <a:p>
              <a:pPr algn="ctr"/>
              <a:r>
                <a:rPr lang="en-US" sz="1200" b="0"/>
                <a:t>a</a:t>
              </a:r>
              <a:endParaRPr lang="en-US" b="0" baseline="-25000"/>
            </a:p>
          </p:txBody>
        </p:sp>
        <p:sp>
          <p:nvSpPr>
            <p:cNvPr id="199" name="TextBox 173"/>
            <p:cNvSpPr txBox="1">
              <a:spLocks noChangeArrowheads="1"/>
            </p:cNvSpPr>
            <p:nvPr/>
          </p:nvSpPr>
          <p:spPr bwMode="auto">
            <a:xfrm>
              <a:off x="5369174" y="3381375"/>
              <a:ext cx="26161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00" name="Rectangle 163"/>
            <p:cNvSpPr>
              <a:spLocks noChangeArrowheads="1"/>
            </p:cNvSpPr>
            <p:nvPr/>
          </p:nvSpPr>
          <p:spPr bwMode="auto">
            <a:xfrm>
              <a:off x="5115585" y="34055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01" name="TextBox 164"/>
            <p:cNvSpPr txBox="1">
              <a:spLocks noChangeArrowheads="1"/>
            </p:cNvSpPr>
            <p:nvPr/>
          </p:nvSpPr>
          <p:spPr bwMode="auto">
            <a:xfrm>
              <a:off x="5105400" y="3381375"/>
              <a:ext cx="269626" cy="276225"/>
            </a:xfrm>
            <a:prstGeom prst="rect">
              <a:avLst/>
            </a:prstGeom>
            <a:noFill/>
            <a:ln w="9525">
              <a:noFill/>
              <a:miter lim="800000"/>
              <a:headEnd/>
              <a:tailEnd/>
            </a:ln>
          </p:spPr>
          <p:txBody>
            <a:bodyPr wrap="none">
              <a:spAutoFit/>
            </a:bodyPr>
            <a:lstStyle/>
            <a:p>
              <a:r>
                <a:rPr lang="en-US" sz="1200" b="0">
                  <a:solidFill>
                    <a:schemeClr val="bg1"/>
                  </a:solidFill>
                </a:rPr>
                <a:t>5</a:t>
              </a:r>
              <a:endParaRPr lang="en-US" b="0" baseline="-25000">
                <a:solidFill>
                  <a:schemeClr val="bg1"/>
                </a:solidFill>
              </a:endParaRPr>
            </a:p>
          </p:txBody>
        </p:sp>
        <p:sp>
          <p:nvSpPr>
            <p:cNvPr id="202" name="Rectangle 170"/>
            <p:cNvSpPr>
              <a:spLocks noChangeArrowheads="1"/>
            </p:cNvSpPr>
            <p:nvPr/>
          </p:nvSpPr>
          <p:spPr bwMode="auto">
            <a:xfrm>
              <a:off x="5607959" y="34055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03" name="TextBox 171"/>
            <p:cNvSpPr txBox="1">
              <a:spLocks noChangeArrowheads="1"/>
            </p:cNvSpPr>
            <p:nvPr/>
          </p:nvSpPr>
          <p:spPr bwMode="auto">
            <a:xfrm>
              <a:off x="5597774" y="3381375"/>
              <a:ext cx="269626"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grpSp>
      <p:grpSp>
        <p:nvGrpSpPr>
          <p:cNvPr id="5" name="Group 323"/>
          <p:cNvGrpSpPr/>
          <p:nvPr/>
        </p:nvGrpSpPr>
        <p:grpSpPr>
          <a:xfrm>
            <a:off x="6248400" y="3381375"/>
            <a:ext cx="990600" cy="276225"/>
            <a:chOff x="6248400" y="3381375"/>
            <a:chExt cx="990600" cy="276225"/>
          </a:xfrm>
        </p:grpSpPr>
        <p:sp>
          <p:nvSpPr>
            <p:cNvPr id="205" name="Rectangle 179"/>
            <p:cNvSpPr>
              <a:spLocks noChangeArrowheads="1"/>
            </p:cNvSpPr>
            <p:nvPr/>
          </p:nvSpPr>
          <p:spPr bwMode="auto">
            <a:xfrm>
              <a:off x="6258585" y="34055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06" name="Rectangle 186"/>
            <p:cNvSpPr>
              <a:spLocks noChangeArrowheads="1"/>
            </p:cNvSpPr>
            <p:nvPr/>
          </p:nvSpPr>
          <p:spPr bwMode="auto">
            <a:xfrm>
              <a:off x="6750959" y="34055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07" name="TextBox 180"/>
            <p:cNvSpPr txBox="1">
              <a:spLocks noChangeArrowheads="1"/>
            </p:cNvSpPr>
            <p:nvPr/>
          </p:nvSpPr>
          <p:spPr bwMode="auto">
            <a:xfrm>
              <a:off x="6248400" y="3381375"/>
              <a:ext cx="269626" cy="276225"/>
            </a:xfrm>
            <a:prstGeom prst="rect">
              <a:avLst/>
            </a:prstGeom>
            <a:noFill/>
            <a:ln w="9525">
              <a:noFill/>
              <a:miter lim="800000"/>
              <a:headEnd/>
              <a:tailEnd/>
            </a:ln>
          </p:spPr>
          <p:txBody>
            <a:bodyPr wrap="none">
              <a:spAutoFit/>
            </a:bodyPr>
            <a:lstStyle/>
            <a:p>
              <a:pPr algn="ctr"/>
              <a:r>
                <a:rPr lang="en-US" sz="1200" b="0"/>
                <a:t>b</a:t>
              </a:r>
              <a:endParaRPr lang="en-US" b="0" baseline="-25000"/>
            </a:p>
          </p:txBody>
        </p:sp>
        <p:sp>
          <p:nvSpPr>
            <p:cNvPr id="208" name="TextBox 187"/>
            <p:cNvSpPr txBox="1">
              <a:spLocks noChangeArrowheads="1"/>
            </p:cNvSpPr>
            <p:nvPr/>
          </p:nvSpPr>
          <p:spPr bwMode="auto">
            <a:xfrm>
              <a:off x="6740774" y="3381375"/>
              <a:ext cx="26161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09" name="Rectangle 177"/>
            <p:cNvSpPr>
              <a:spLocks noChangeArrowheads="1"/>
            </p:cNvSpPr>
            <p:nvPr/>
          </p:nvSpPr>
          <p:spPr bwMode="auto">
            <a:xfrm>
              <a:off x="6487185" y="34055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10" name="TextBox 178"/>
            <p:cNvSpPr txBox="1">
              <a:spLocks noChangeArrowheads="1"/>
            </p:cNvSpPr>
            <p:nvPr/>
          </p:nvSpPr>
          <p:spPr bwMode="auto">
            <a:xfrm>
              <a:off x="6477000" y="3381375"/>
              <a:ext cx="269626" cy="276225"/>
            </a:xfrm>
            <a:prstGeom prst="rect">
              <a:avLst/>
            </a:prstGeom>
            <a:noFill/>
            <a:ln w="9525">
              <a:noFill/>
              <a:miter lim="800000"/>
              <a:headEnd/>
              <a:tailEnd/>
            </a:ln>
          </p:spPr>
          <p:txBody>
            <a:bodyPr wrap="none">
              <a:spAutoFit/>
            </a:bodyPr>
            <a:lstStyle/>
            <a:p>
              <a:r>
                <a:rPr lang="en-US" sz="1200" b="0">
                  <a:solidFill>
                    <a:schemeClr val="bg1"/>
                  </a:solidFill>
                </a:rPr>
                <a:t>7</a:t>
              </a:r>
              <a:endParaRPr lang="en-US" b="0" baseline="-25000">
                <a:solidFill>
                  <a:schemeClr val="bg1"/>
                </a:solidFill>
              </a:endParaRPr>
            </a:p>
          </p:txBody>
        </p:sp>
        <p:sp>
          <p:nvSpPr>
            <p:cNvPr id="211" name="Rectangle 184"/>
            <p:cNvSpPr>
              <a:spLocks noChangeArrowheads="1"/>
            </p:cNvSpPr>
            <p:nvPr/>
          </p:nvSpPr>
          <p:spPr bwMode="auto">
            <a:xfrm>
              <a:off x="6979559" y="34055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12" name="TextBox 185"/>
            <p:cNvSpPr txBox="1">
              <a:spLocks noChangeArrowheads="1"/>
            </p:cNvSpPr>
            <p:nvPr/>
          </p:nvSpPr>
          <p:spPr bwMode="auto">
            <a:xfrm>
              <a:off x="6969374" y="3381375"/>
              <a:ext cx="269626" cy="276225"/>
            </a:xfrm>
            <a:prstGeom prst="rect">
              <a:avLst/>
            </a:prstGeom>
            <a:noFill/>
            <a:ln w="9525">
              <a:noFill/>
              <a:miter lim="800000"/>
              <a:headEnd/>
              <a:tailEnd/>
            </a:ln>
          </p:spPr>
          <p:txBody>
            <a:bodyPr wrap="none">
              <a:spAutoFit/>
            </a:bodyPr>
            <a:lstStyle/>
            <a:p>
              <a:r>
                <a:rPr lang="en-US" sz="1200" b="0" dirty="0">
                  <a:solidFill>
                    <a:schemeClr val="bg1"/>
                  </a:solidFill>
                </a:rPr>
                <a:t>8</a:t>
              </a:r>
              <a:endParaRPr lang="en-US" b="0" baseline="-25000" dirty="0">
                <a:solidFill>
                  <a:schemeClr val="bg1"/>
                </a:solidFill>
              </a:endParaRPr>
            </a:p>
          </p:txBody>
        </p:sp>
      </p:grpSp>
      <p:sp>
        <p:nvSpPr>
          <p:cNvPr id="213" name="Rectangle 4"/>
          <p:cNvSpPr>
            <a:spLocks noChangeArrowheads="1"/>
          </p:cNvSpPr>
          <p:nvPr/>
        </p:nvSpPr>
        <p:spPr bwMode="auto">
          <a:xfrm>
            <a:off x="2286000" y="3733800"/>
            <a:ext cx="990600" cy="3333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0" dirty="0">
                <a:solidFill>
                  <a:schemeClr val="bg2"/>
                </a:solidFill>
              </a:rPr>
              <a:t>partition</a:t>
            </a:r>
          </a:p>
        </p:txBody>
      </p:sp>
      <p:sp>
        <p:nvSpPr>
          <p:cNvPr id="214" name="Rectangle 4"/>
          <p:cNvSpPr>
            <a:spLocks noChangeArrowheads="1"/>
          </p:cNvSpPr>
          <p:nvPr/>
        </p:nvSpPr>
        <p:spPr bwMode="auto">
          <a:xfrm>
            <a:off x="3581400" y="3733800"/>
            <a:ext cx="990600" cy="3333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0" dirty="0">
                <a:solidFill>
                  <a:schemeClr val="bg2"/>
                </a:solidFill>
              </a:rPr>
              <a:t>partition</a:t>
            </a:r>
          </a:p>
        </p:txBody>
      </p:sp>
      <p:sp>
        <p:nvSpPr>
          <p:cNvPr id="215" name="Rectangle 4"/>
          <p:cNvSpPr>
            <a:spLocks noChangeArrowheads="1"/>
          </p:cNvSpPr>
          <p:nvPr/>
        </p:nvSpPr>
        <p:spPr bwMode="auto">
          <a:xfrm>
            <a:off x="4876800" y="3733800"/>
            <a:ext cx="990600" cy="3333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0" dirty="0">
                <a:solidFill>
                  <a:schemeClr val="bg2"/>
                </a:solidFill>
              </a:rPr>
              <a:t>partition</a:t>
            </a:r>
          </a:p>
        </p:txBody>
      </p:sp>
      <p:sp>
        <p:nvSpPr>
          <p:cNvPr id="216" name="Rectangle 4"/>
          <p:cNvSpPr>
            <a:spLocks noChangeArrowheads="1"/>
          </p:cNvSpPr>
          <p:nvPr/>
        </p:nvSpPr>
        <p:spPr bwMode="auto">
          <a:xfrm>
            <a:off x="6248400" y="3733800"/>
            <a:ext cx="990600" cy="3333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0" dirty="0">
                <a:solidFill>
                  <a:schemeClr val="bg2"/>
                </a:solidFill>
              </a:rPr>
              <a:t>partition</a:t>
            </a:r>
          </a:p>
        </p:txBody>
      </p:sp>
      <p:cxnSp>
        <p:nvCxnSpPr>
          <p:cNvPr id="167" name="Straight Arrow Connector 166"/>
          <p:cNvCxnSpPr>
            <a:cxnSpLocks noChangeShapeType="1"/>
          </p:cNvCxnSpPr>
          <p:nvPr/>
        </p:nvCxnSpPr>
        <p:spPr bwMode="auto">
          <a:xfrm rot="5400000">
            <a:off x="2644776" y="2146300"/>
            <a:ext cx="273050" cy="3175"/>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168" name="Straight Arrow Connector 167"/>
          <p:cNvCxnSpPr>
            <a:cxnSpLocks noChangeShapeType="1"/>
          </p:cNvCxnSpPr>
          <p:nvPr/>
        </p:nvCxnSpPr>
        <p:spPr bwMode="auto">
          <a:xfrm rot="5400000">
            <a:off x="3938588" y="2146300"/>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177" name="Straight Arrow Connector 176"/>
          <p:cNvCxnSpPr>
            <a:cxnSpLocks noChangeShapeType="1"/>
          </p:cNvCxnSpPr>
          <p:nvPr/>
        </p:nvCxnSpPr>
        <p:spPr bwMode="auto">
          <a:xfrm rot="5400000">
            <a:off x="5233988" y="2146300"/>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186" name="Straight Arrow Connector 185"/>
          <p:cNvCxnSpPr>
            <a:cxnSpLocks noChangeShapeType="1"/>
          </p:cNvCxnSpPr>
          <p:nvPr/>
        </p:nvCxnSpPr>
        <p:spPr bwMode="auto">
          <a:xfrm rot="5400000">
            <a:off x="6605588" y="2146300"/>
            <a:ext cx="274638"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188" name="Rectangle 7"/>
          <p:cNvSpPr>
            <a:spLocks noChangeArrowheads="1"/>
          </p:cNvSpPr>
          <p:nvPr/>
        </p:nvSpPr>
        <p:spPr bwMode="auto">
          <a:xfrm>
            <a:off x="6324600" y="1400175"/>
            <a:ext cx="8382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cxnSp>
        <p:nvCxnSpPr>
          <p:cNvPr id="190" name="Straight Arrow Connector 27"/>
          <p:cNvCxnSpPr>
            <a:cxnSpLocks noChangeShapeType="1"/>
          </p:cNvCxnSpPr>
          <p:nvPr/>
        </p:nvCxnSpPr>
        <p:spPr bwMode="auto">
          <a:xfrm rot="16200000" flipH="1">
            <a:off x="6019800" y="714375"/>
            <a:ext cx="609600" cy="609600"/>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193" name="Rectangle 4"/>
          <p:cNvSpPr>
            <a:spLocks noChangeArrowheads="1"/>
          </p:cNvSpPr>
          <p:nvPr/>
        </p:nvSpPr>
        <p:spPr bwMode="auto">
          <a:xfrm>
            <a:off x="2362200" y="1400175"/>
            <a:ext cx="8382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dirty="0">
                <a:solidFill>
                  <a:schemeClr val="bg2"/>
                </a:solidFill>
              </a:rPr>
              <a:t>map</a:t>
            </a:r>
          </a:p>
        </p:txBody>
      </p:sp>
      <p:cxnSp>
        <p:nvCxnSpPr>
          <p:cNvPr id="194" name="Straight Arrow Connector 20"/>
          <p:cNvCxnSpPr>
            <a:cxnSpLocks noChangeShapeType="1"/>
          </p:cNvCxnSpPr>
          <p:nvPr/>
        </p:nvCxnSpPr>
        <p:spPr bwMode="auto">
          <a:xfrm rot="5400000">
            <a:off x="2819400" y="714375"/>
            <a:ext cx="609600" cy="609600"/>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195" name="Rectangle 5"/>
          <p:cNvSpPr>
            <a:spLocks noChangeArrowheads="1"/>
          </p:cNvSpPr>
          <p:nvPr/>
        </p:nvSpPr>
        <p:spPr bwMode="auto">
          <a:xfrm>
            <a:off x="3657600" y="1400175"/>
            <a:ext cx="8382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cxnSp>
        <p:nvCxnSpPr>
          <p:cNvPr id="204" name="Straight Arrow Connector 22"/>
          <p:cNvCxnSpPr>
            <a:cxnSpLocks noChangeShapeType="1"/>
          </p:cNvCxnSpPr>
          <p:nvPr/>
        </p:nvCxnSpPr>
        <p:spPr bwMode="auto">
          <a:xfrm rot="5400000">
            <a:off x="3771900" y="981075"/>
            <a:ext cx="609600" cy="76200"/>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217" name="Rectangle 6"/>
          <p:cNvSpPr>
            <a:spLocks noChangeArrowheads="1"/>
          </p:cNvSpPr>
          <p:nvPr/>
        </p:nvSpPr>
        <p:spPr bwMode="auto">
          <a:xfrm>
            <a:off x="4953000" y="1400175"/>
            <a:ext cx="838200" cy="6096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b="0">
                <a:solidFill>
                  <a:schemeClr val="bg2"/>
                </a:solidFill>
              </a:rPr>
              <a:t>map</a:t>
            </a:r>
          </a:p>
        </p:txBody>
      </p:sp>
      <p:cxnSp>
        <p:nvCxnSpPr>
          <p:cNvPr id="218" name="Straight Arrow Connector 28"/>
          <p:cNvCxnSpPr>
            <a:cxnSpLocks noChangeShapeType="1"/>
          </p:cNvCxnSpPr>
          <p:nvPr/>
        </p:nvCxnSpPr>
        <p:spPr bwMode="auto">
          <a:xfrm rot="16200000" flipH="1">
            <a:off x="4991100" y="981075"/>
            <a:ext cx="609600" cy="76200"/>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grpSp>
        <p:nvGrpSpPr>
          <p:cNvPr id="6" name="Group 318"/>
          <p:cNvGrpSpPr/>
          <p:nvPr/>
        </p:nvGrpSpPr>
        <p:grpSpPr>
          <a:xfrm>
            <a:off x="3033713" y="333375"/>
            <a:ext cx="3214687" cy="276225"/>
            <a:chOff x="3033713" y="333375"/>
            <a:chExt cx="3214687" cy="276225"/>
          </a:xfrm>
        </p:grpSpPr>
        <p:sp>
          <p:nvSpPr>
            <p:cNvPr id="219" name="Rectangle 56"/>
            <p:cNvSpPr>
              <a:spLocks noChangeArrowheads="1"/>
            </p:cNvSpPr>
            <p:nvPr/>
          </p:nvSpPr>
          <p:spPr bwMode="auto">
            <a:xfrm>
              <a:off x="3079069" y="357506"/>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20" name="Rectangle 102"/>
            <p:cNvSpPr>
              <a:spLocks noChangeArrowheads="1"/>
            </p:cNvSpPr>
            <p:nvPr/>
          </p:nvSpPr>
          <p:spPr bwMode="auto">
            <a:xfrm>
              <a:off x="3612430" y="357506"/>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21" name="Rectangle 109"/>
            <p:cNvSpPr>
              <a:spLocks noChangeArrowheads="1"/>
            </p:cNvSpPr>
            <p:nvPr/>
          </p:nvSpPr>
          <p:spPr bwMode="auto">
            <a:xfrm>
              <a:off x="4145792" y="357506"/>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22" name="Rectangle 116"/>
            <p:cNvSpPr>
              <a:spLocks noChangeArrowheads="1"/>
            </p:cNvSpPr>
            <p:nvPr/>
          </p:nvSpPr>
          <p:spPr bwMode="auto">
            <a:xfrm>
              <a:off x="4679154" y="357506"/>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23" name="Rectangle 123"/>
            <p:cNvSpPr>
              <a:spLocks noChangeArrowheads="1"/>
            </p:cNvSpPr>
            <p:nvPr/>
          </p:nvSpPr>
          <p:spPr bwMode="auto">
            <a:xfrm>
              <a:off x="5212515" y="357506"/>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24" name="Rectangle 130"/>
            <p:cNvSpPr>
              <a:spLocks noChangeArrowheads="1"/>
            </p:cNvSpPr>
            <p:nvPr/>
          </p:nvSpPr>
          <p:spPr bwMode="auto">
            <a:xfrm>
              <a:off x="5745877" y="357506"/>
              <a:ext cx="228584" cy="227961"/>
            </a:xfrm>
            <a:prstGeom prst="rect">
              <a:avLst/>
            </a:prstGeom>
            <a:solidFill>
              <a:schemeClr val="bg1"/>
            </a:solidFill>
            <a:ln w="9525" algn="ctr">
              <a:solidFill>
                <a:schemeClr val="bg1"/>
              </a:solidFill>
              <a:round/>
              <a:headEnd/>
              <a:tailEnd/>
            </a:ln>
          </p:spPr>
          <p:txBody>
            <a:bodyPr/>
            <a:lstStyle/>
            <a:p>
              <a:endParaRPr lang="en-US"/>
            </a:p>
          </p:txBody>
        </p:sp>
        <p:sp>
          <p:nvSpPr>
            <p:cNvPr id="225" name="TextBox 57"/>
            <p:cNvSpPr txBox="1">
              <a:spLocks noChangeArrowheads="1"/>
            </p:cNvSpPr>
            <p:nvPr/>
          </p:nvSpPr>
          <p:spPr bwMode="auto">
            <a:xfrm>
              <a:off x="3033713" y="333375"/>
              <a:ext cx="319295" cy="276225"/>
            </a:xfrm>
            <a:prstGeom prst="rect">
              <a:avLst/>
            </a:prstGeom>
            <a:noFill/>
            <a:ln w="9525">
              <a:noFill/>
              <a:miter lim="800000"/>
              <a:headEnd/>
              <a:tailEnd/>
            </a:ln>
          </p:spPr>
          <p:txBody>
            <a:bodyPr wrap="none">
              <a:spAutoFit/>
            </a:bodyPr>
            <a:lstStyle/>
            <a:p>
              <a:r>
                <a:rPr lang="en-US" sz="1200" b="0" dirty="0"/>
                <a:t>k</a:t>
              </a:r>
              <a:r>
                <a:rPr lang="en-US" sz="1200" b="0" baseline="-25000" dirty="0"/>
                <a:t>1</a:t>
              </a:r>
              <a:endParaRPr lang="en-US" b="0" baseline="-25000" dirty="0"/>
            </a:p>
          </p:txBody>
        </p:sp>
        <p:sp>
          <p:nvSpPr>
            <p:cNvPr id="226" name="TextBox 103"/>
            <p:cNvSpPr txBox="1">
              <a:spLocks noChangeArrowheads="1"/>
            </p:cNvSpPr>
            <p:nvPr/>
          </p:nvSpPr>
          <p:spPr bwMode="auto">
            <a:xfrm>
              <a:off x="3567075" y="333375"/>
              <a:ext cx="319295" cy="276225"/>
            </a:xfrm>
            <a:prstGeom prst="rect">
              <a:avLst/>
            </a:prstGeom>
            <a:noFill/>
            <a:ln w="9525">
              <a:noFill/>
              <a:miter lim="800000"/>
              <a:headEnd/>
              <a:tailEnd/>
            </a:ln>
          </p:spPr>
          <p:txBody>
            <a:bodyPr wrap="none">
              <a:spAutoFit/>
            </a:bodyPr>
            <a:lstStyle/>
            <a:p>
              <a:r>
                <a:rPr lang="en-US" sz="1200" b="0" dirty="0"/>
                <a:t>k</a:t>
              </a:r>
              <a:r>
                <a:rPr lang="en-US" sz="1200" b="0" baseline="-25000" dirty="0"/>
                <a:t>2</a:t>
              </a:r>
              <a:endParaRPr lang="en-US" b="0" baseline="-25000" dirty="0"/>
            </a:p>
          </p:txBody>
        </p:sp>
        <p:sp>
          <p:nvSpPr>
            <p:cNvPr id="227" name="TextBox 110"/>
            <p:cNvSpPr txBox="1">
              <a:spLocks noChangeArrowheads="1"/>
            </p:cNvSpPr>
            <p:nvPr/>
          </p:nvSpPr>
          <p:spPr bwMode="auto">
            <a:xfrm>
              <a:off x="4100436" y="333375"/>
              <a:ext cx="319295" cy="276225"/>
            </a:xfrm>
            <a:prstGeom prst="rect">
              <a:avLst/>
            </a:prstGeom>
            <a:noFill/>
            <a:ln w="9525">
              <a:noFill/>
              <a:miter lim="800000"/>
              <a:headEnd/>
              <a:tailEnd/>
            </a:ln>
          </p:spPr>
          <p:txBody>
            <a:bodyPr wrap="none">
              <a:spAutoFit/>
            </a:bodyPr>
            <a:lstStyle/>
            <a:p>
              <a:r>
                <a:rPr lang="en-US" sz="1200" b="0"/>
                <a:t>k</a:t>
              </a:r>
              <a:r>
                <a:rPr lang="en-US" sz="1200" b="0" baseline="-25000"/>
                <a:t>3</a:t>
              </a:r>
              <a:endParaRPr lang="en-US" b="0" baseline="-25000"/>
            </a:p>
          </p:txBody>
        </p:sp>
        <p:sp>
          <p:nvSpPr>
            <p:cNvPr id="228" name="TextBox 117"/>
            <p:cNvSpPr txBox="1">
              <a:spLocks noChangeArrowheads="1"/>
            </p:cNvSpPr>
            <p:nvPr/>
          </p:nvSpPr>
          <p:spPr bwMode="auto">
            <a:xfrm>
              <a:off x="4633798" y="333375"/>
              <a:ext cx="319295" cy="276225"/>
            </a:xfrm>
            <a:prstGeom prst="rect">
              <a:avLst/>
            </a:prstGeom>
            <a:noFill/>
            <a:ln w="9525">
              <a:noFill/>
              <a:miter lim="800000"/>
              <a:headEnd/>
              <a:tailEnd/>
            </a:ln>
          </p:spPr>
          <p:txBody>
            <a:bodyPr wrap="none">
              <a:spAutoFit/>
            </a:bodyPr>
            <a:lstStyle/>
            <a:p>
              <a:r>
                <a:rPr lang="en-US" sz="1200" b="0"/>
                <a:t>k</a:t>
              </a:r>
              <a:r>
                <a:rPr lang="en-US" sz="1200" b="0" baseline="-25000"/>
                <a:t>4</a:t>
              </a:r>
              <a:endParaRPr lang="en-US" b="0" baseline="-25000"/>
            </a:p>
          </p:txBody>
        </p:sp>
        <p:sp>
          <p:nvSpPr>
            <p:cNvPr id="229" name="TextBox 124"/>
            <p:cNvSpPr txBox="1">
              <a:spLocks noChangeArrowheads="1"/>
            </p:cNvSpPr>
            <p:nvPr/>
          </p:nvSpPr>
          <p:spPr bwMode="auto">
            <a:xfrm>
              <a:off x="5167160" y="333375"/>
              <a:ext cx="319295" cy="276225"/>
            </a:xfrm>
            <a:prstGeom prst="rect">
              <a:avLst/>
            </a:prstGeom>
            <a:noFill/>
            <a:ln w="9525">
              <a:noFill/>
              <a:miter lim="800000"/>
              <a:headEnd/>
              <a:tailEnd/>
            </a:ln>
          </p:spPr>
          <p:txBody>
            <a:bodyPr wrap="none">
              <a:spAutoFit/>
            </a:bodyPr>
            <a:lstStyle/>
            <a:p>
              <a:r>
                <a:rPr lang="en-US" sz="1200" b="0"/>
                <a:t>k</a:t>
              </a:r>
              <a:r>
                <a:rPr lang="en-US" sz="1200" b="0" baseline="-25000"/>
                <a:t>5</a:t>
              </a:r>
              <a:endParaRPr lang="en-US" b="0" baseline="-25000"/>
            </a:p>
          </p:txBody>
        </p:sp>
        <p:sp>
          <p:nvSpPr>
            <p:cNvPr id="230" name="TextBox 131"/>
            <p:cNvSpPr txBox="1">
              <a:spLocks noChangeArrowheads="1"/>
            </p:cNvSpPr>
            <p:nvPr/>
          </p:nvSpPr>
          <p:spPr bwMode="auto">
            <a:xfrm>
              <a:off x="5700521" y="333375"/>
              <a:ext cx="319295" cy="276225"/>
            </a:xfrm>
            <a:prstGeom prst="rect">
              <a:avLst/>
            </a:prstGeom>
            <a:noFill/>
            <a:ln w="9525">
              <a:noFill/>
              <a:miter lim="800000"/>
              <a:headEnd/>
              <a:tailEnd/>
            </a:ln>
          </p:spPr>
          <p:txBody>
            <a:bodyPr wrap="none">
              <a:spAutoFit/>
            </a:bodyPr>
            <a:lstStyle/>
            <a:p>
              <a:r>
                <a:rPr lang="en-US" sz="1200" b="0"/>
                <a:t>k</a:t>
              </a:r>
              <a:r>
                <a:rPr lang="en-US" sz="1200" b="0" baseline="-25000"/>
                <a:t>6</a:t>
              </a:r>
              <a:endParaRPr lang="en-US" b="0" baseline="-25000"/>
            </a:p>
          </p:txBody>
        </p:sp>
        <p:sp>
          <p:nvSpPr>
            <p:cNvPr id="231" name="Rectangle 58"/>
            <p:cNvSpPr>
              <a:spLocks noChangeArrowheads="1"/>
            </p:cNvSpPr>
            <p:nvPr/>
          </p:nvSpPr>
          <p:spPr bwMode="auto">
            <a:xfrm>
              <a:off x="3307652" y="357506"/>
              <a:ext cx="228584" cy="227961"/>
            </a:xfrm>
            <a:prstGeom prst="rect">
              <a:avLst/>
            </a:prstGeom>
            <a:noFill/>
            <a:ln w="9525" algn="ctr">
              <a:solidFill>
                <a:schemeClr val="bg1"/>
              </a:solidFill>
              <a:round/>
              <a:headEnd/>
              <a:tailEnd/>
            </a:ln>
          </p:spPr>
          <p:txBody>
            <a:bodyPr/>
            <a:lstStyle/>
            <a:p>
              <a:endParaRPr lang="en-US"/>
            </a:p>
          </p:txBody>
        </p:sp>
        <p:sp>
          <p:nvSpPr>
            <p:cNvPr id="232" name="TextBox 59"/>
            <p:cNvSpPr txBox="1">
              <a:spLocks noChangeArrowheads="1"/>
            </p:cNvSpPr>
            <p:nvPr/>
          </p:nvSpPr>
          <p:spPr bwMode="auto">
            <a:xfrm>
              <a:off x="3262297" y="333375"/>
              <a:ext cx="319295" cy="276225"/>
            </a:xfrm>
            <a:prstGeom prst="rect">
              <a:avLst/>
            </a:prstGeom>
            <a:noFill/>
            <a:ln w="9525">
              <a:noFill/>
              <a:miter lim="800000"/>
              <a:headEnd/>
              <a:tailEnd/>
            </a:ln>
          </p:spPr>
          <p:txBody>
            <a:bodyPr wrap="none">
              <a:spAutoFit/>
            </a:bodyPr>
            <a:lstStyle/>
            <a:p>
              <a:r>
                <a:rPr lang="en-US" sz="1200" b="0" dirty="0">
                  <a:solidFill>
                    <a:schemeClr val="bg1"/>
                  </a:solidFill>
                </a:rPr>
                <a:t>v</a:t>
              </a:r>
              <a:r>
                <a:rPr lang="en-US" sz="1200" b="0" baseline="-25000" dirty="0">
                  <a:solidFill>
                    <a:schemeClr val="bg1"/>
                  </a:solidFill>
                </a:rPr>
                <a:t>1</a:t>
              </a:r>
              <a:endParaRPr lang="en-US" b="0" baseline="-25000" dirty="0">
                <a:solidFill>
                  <a:schemeClr val="bg1"/>
                </a:solidFill>
              </a:endParaRPr>
            </a:p>
          </p:txBody>
        </p:sp>
        <p:sp>
          <p:nvSpPr>
            <p:cNvPr id="233" name="Rectangle 100"/>
            <p:cNvSpPr>
              <a:spLocks noChangeArrowheads="1"/>
            </p:cNvSpPr>
            <p:nvPr/>
          </p:nvSpPr>
          <p:spPr bwMode="auto">
            <a:xfrm>
              <a:off x="3841014" y="357506"/>
              <a:ext cx="228584" cy="227961"/>
            </a:xfrm>
            <a:prstGeom prst="rect">
              <a:avLst/>
            </a:prstGeom>
            <a:noFill/>
            <a:ln w="9525" algn="ctr">
              <a:solidFill>
                <a:schemeClr val="bg1"/>
              </a:solidFill>
              <a:round/>
              <a:headEnd/>
              <a:tailEnd/>
            </a:ln>
          </p:spPr>
          <p:txBody>
            <a:bodyPr/>
            <a:lstStyle/>
            <a:p>
              <a:endParaRPr lang="en-US"/>
            </a:p>
          </p:txBody>
        </p:sp>
        <p:sp>
          <p:nvSpPr>
            <p:cNvPr id="234" name="TextBox 101"/>
            <p:cNvSpPr txBox="1">
              <a:spLocks noChangeArrowheads="1"/>
            </p:cNvSpPr>
            <p:nvPr/>
          </p:nvSpPr>
          <p:spPr bwMode="auto">
            <a:xfrm>
              <a:off x="3795658" y="333375"/>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2</a:t>
              </a:r>
              <a:endParaRPr lang="en-US" b="0" baseline="-25000">
                <a:solidFill>
                  <a:schemeClr val="bg1"/>
                </a:solidFill>
              </a:endParaRPr>
            </a:p>
          </p:txBody>
        </p:sp>
        <p:sp>
          <p:nvSpPr>
            <p:cNvPr id="235" name="Rectangle 107"/>
            <p:cNvSpPr>
              <a:spLocks noChangeArrowheads="1"/>
            </p:cNvSpPr>
            <p:nvPr/>
          </p:nvSpPr>
          <p:spPr bwMode="auto">
            <a:xfrm>
              <a:off x="4374376" y="357506"/>
              <a:ext cx="228584" cy="227961"/>
            </a:xfrm>
            <a:prstGeom prst="rect">
              <a:avLst/>
            </a:prstGeom>
            <a:noFill/>
            <a:ln w="9525" algn="ctr">
              <a:solidFill>
                <a:schemeClr val="bg1"/>
              </a:solidFill>
              <a:round/>
              <a:headEnd/>
              <a:tailEnd/>
            </a:ln>
          </p:spPr>
          <p:txBody>
            <a:bodyPr/>
            <a:lstStyle/>
            <a:p>
              <a:endParaRPr lang="en-US"/>
            </a:p>
          </p:txBody>
        </p:sp>
        <p:sp>
          <p:nvSpPr>
            <p:cNvPr id="236" name="TextBox 108"/>
            <p:cNvSpPr txBox="1">
              <a:spLocks noChangeArrowheads="1"/>
            </p:cNvSpPr>
            <p:nvPr/>
          </p:nvSpPr>
          <p:spPr bwMode="auto">
            <a:xfrm>
              <a:off x="4329020" y="333375"/>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3</a:t>
              </a:r>
              <a:endParaRPr lang="en-US" b="0" baseline="-25000">
                <a:solidFill>
                  <a:schemeClr val="bg1"/>
                </a:solidFill>
              </a:endParaRPr>
            </a:p>
          </p:txBody>
        </p:sp>
        <p:sp>
          <p:nvSpPr>
            <p:cNvPr id="237" name="Rectangle 114"/>
            <p:cNvSpPr>
              <a:spLocks noChangeArrowheads="1"/>
            </p:cNvSpPr>
            <p:nvPr/>
          </p:nvSpPr>
          <p:spPr bwMode="auto">
            <a:xfrm>
              <a:off x="4907737" y="357506"/>
              <a:ext cx="228584" cy="227961"/>
            </a:xfrm>
            <a:prstGeom prst="rect">
              <a:avLst/>
            </a:prstGeom>
            <a:noFill/>
            <a:ln w="9525" algn="ctr">
              <a:solidFill>
                <a:schemeClr val="bg1"/>
              </a:solidFill>
              <a:round/>
              <a:headEnd/>
              <a:tailEnd/>
            </a:ln>
          </p:spPr>
          <p:txBody>
            <a:bodyPr/>
            <a:lstStyle/>
            <a:p>
              <a:endParaRPr lang="en-US"/>
            </a:p>
          </p:txBody>
        </p:sp>
        <p:sp>
          <p:nvSpPr>
            <p:cNvPr id="238" name="TextBox 115"/>
            <p:cNvSpPr txBox="1">
              <a:spLocks noChangeArrowheads="1"/>
            </p:cNvSpPr>
            <p:nvPr/>
          </p:nvSpPr>
          <p:spPr bwMode="auto">
            <a:xfrm>
              <a:off x="4862382" y="333375"/>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4</a:t>
              </a:r>
              <a:endParaRPr lang="en-US" b="0" baseline="-25000">
                <a:solidFill>
                  <a:schemeClr val="bg1"/>
                </a:solidFill>
              </a:endParaRPr>
            </a:p>
          </p:txBody>
        </p:sp>
        <p:sp>
          <p:nvSpPr>
            <p:cNvPr id="239" name="Rectangle 121"/>
            <p:cNvSpPr>
              <a:spLocks noChangeArrowheads="1"/>
            </p:cNvSpPr>
            <p:nvPr/>
          </p:nvSpPr>
          <p:spPr bwMode="auto">
            <a:xfrm>
              <a:off x="5441099" y="357506"/>
              <a:ext cx="228584" cy="227961"/>
            </a:xfrm>
            <a:prstGeom prst="rect">
              <a:avLst/>
            </a:prstGeom>
            <a:noFill/>
            <a:ln w="9525" algn="ctr">
              <a:solidFill>
                <a:schemeClr val="bg1"/>
              </a:solidFill>
              <a:round/>
              <a:headEnd/>
              <a:tailEnd/>
            </a:ln>
          </p:spPr>
          <p:txBody>
            <a:bodyPr/>
            <a:lstStyle/>
            <a:p>
              <a:endParaRPr lang="en-US"/>
            </a:p>
          </p:txBody>
        </p:sp>
        <p:sp>
          <p:nvSpPr>
            <p:cNvPr id="240" name="TextBox 122"/>
            <p:cNvSpPr txBox="1">
              <a:spLocks noChangeArrowheads="1"/>
            </p:cNvSpPr>
            <p:nvPr/>
          </p:nvSpPr>
          <p:spPr bwMode="auto">
            <a:xfrm>
              <a:off x="5395743" y="333375"/>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5</a:t>
              </a:r>
              <a:endParaRPr lang="en-US" b="0" baseline="-25000">
                <a:solidFill>
                  <a:schemeClr val="bg1"/>
                </a:solidFill>
              </a:endParaRPr>
            </a:p>
          </p:txBody>
        </p:sp>
        <p:sp>
          <p:nvSpPr>
            <p:cNvPr id="241" name="Rectangle 128"/>
            <p:cNvSpPr>
              <a:spLocks noChangeArrowheads="1"/>
            </p:cNvSpPr>
            <p:nvPr/>
          </p:nvSpPr>
          <p:spPr bwMode="auto">
            <a:xfrm>
              <a:off x="5974461" y="357506"/>
              <a:ext cx="228584" cy="227961"/>
            </a:xfrm>
            <a:prstGeom prst="rect">
              <a:avLst/>
            </a:prstGeom>
            <a:noFill/>
            <a:ln w="9525" algn="ctr">
              <a:solidFill>
                <a:schemeClr val="bg1"/>
              </a:solidFill>
              <a:round/>
              <a:headEnd/>
              <a:tailEnd/>
            </a:ln>
          </p:spPr>
          <p:txBody>
            <a:bodyPr/>
            <a:lstStyle/>
            <a:p>
              <a:endParaRPr lang="en-US"/>
            </a:p>
          </p:txBody>
        </p:sp>
        <p:sp>
          <p:nvSpPr>
            <p:cNvPr id="242" name="TextBox 129"/>
            <p:cNvSpPr txBox="1">
              <a:spLocks noChangeArrowheads="1"/>
            </p:cNvSpPr>
            <p:nvPr/>
          </p:nvSpPr>
          <p:spPr bwMode="auto">
            <a:xfrm>
              <a:off x="5929105" y="333375"/>
              <a:ext cx="319295" cy="276225"/>
            </a:xfrm>
            <a:prstGeom prst="rect">
              <a:avLst/>
            </a:prstGeom>
            <a:noFill/>
            <a:ln w="9525">
              <a:noFill/>
              <a:miter lim="800000"/>
              <a:headEnd/>
              <a:tailEnd/>
            </a:ln>
          </p:spPr>
          <p:txBody>
            <a:bodyPr wrap="none">
              <a:spAutoFit/>
            </a:bodyPr>
            <a:lstStyle/>
            <a:p>
              <a:r>
                <a:rPr lang="en-US" sz="1200" b="0">
                  <a:solidFill>
                    <a:schemeClr val="bg1"/>
                  </a:solidFill>
                </a:rPr>
                <a:t>v</a:t>
              </a:r>
              <a:r>
                <a:rPr lang="en-US" sz="1200" b="0" baseline="-25000">
                  <a:solidFill>
                    <a:schemeClr val="bg1"/>
                  </a:solidFill>
                </a:rPr>
                <a:t>6</a:t>
              </a:r>
              <a:endParaRPr lang="en-US" b="0" baseline="-25000">
                <a:solidFill>
                  <a:schemeClr val="bg1"/>
                </a:solidFill>
              </a:endParaRPr>
            </a:p>
          </p:txBody>
        </p:sp>
      </p:grpSp>
      <p:grpSp>
        <p:nvGrpSpPr>
          <p:cNvPr id="7" name="Group 319"/>
          <p:cNvGrpSpPr/>
          <p:nvPr/>
        </p:nvGrpSpPr>
        <p:grpSpPr>
          <a:xfrm>
            <a:off x="2286000" y="2314575"/>
            <a:ext cx="996950" cy="276225"/>
            <a:chOff x="2286000" y="2314575"/>
            <a:chExt cx="996950" cy="276225"/>
          </a:xfrm>
        </p:grpSpPr>
        <p:sp>
          <p:nvSpPr>
            <p:cNvPr id="243" name="Rectangle 144"/>
            <p:cNvSpPr>
              <a:spLocks noChangeArrowheads="1"/>
            </p:cNvSpPr>
            <p:nvPr/>
          </p:nvSpPr>
          <p:spPr bwMode="auto">
            <a:xfrm>
              <a:off x="2794665" y="2338706"/>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244" name="TextBox 145"/>
            <p:cNvSpPr txBox="1">
              <a:spLocks noChangeArrowheads="1"/>
            </p:cNvSpPr>
            <p:nvPr/>
          </p:nvSpPr>
          <p:spPr bwMode="auto">
            <a:xfrm>
              <a:off x="2784475" y="2314575"/>
              <a:ext cx="269761" cy="276225"/>
            </a:xfrm>
            <a:prstGeom prst="rect">
              <a:avLst/>
            </a:prstGeom>
            <a:noFill/>
            <a:ln w="9525">
              <a:noFill/>
              <a:miter lim="800000"/>
              <a:headEnd/>
              <a:tailEnd/>
            </a:ln>
          </p:spPr>
          <p:txBody>
            <a:bodyPr wrap="none">
              <a:spAutoFit/>
            </a:bodyPr>
            <a:lstStyle/>
            <a:p>
              <a:pPr algn="ctr"/>
              <a:r>
                <a:rPr lang="en-US" sz="1200" b="0" dirty="0"/>
                <a:t>b</a:t>
              </a:r>
              <a:endParaRPr lang="en-US" b="0" baseline="-25000" dirty="0"/>
            </a:p>
          </p:txBody>
        </p:sp>
        <p:sp>
          <p:nvSpPr>
            <p:cNvPr id="245" name="Rectangle 137"/>
            <p:cNvSpPr>
              <a:spLocks noChangeArrowheads="1"/>
            </p:cNvSpPr>
            <p:nvPr/>
          </p:nvSpPr>
          <p:spPr bwMode="auto">
            <a:xfrm>
              <a:off x="2296190" y="2338706"/>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246" name="TextBox 138"/>
            <p:cNvSpPr txBox="1">
              <a:spLocks noChangeArrowheads="1"/>
            </p:cNvSpPr>
            <p:nvPr/>
          </p:nvSpPr>
          <p:spPr bwMode="auto">
            <a:xfrm>
              <a:off x="2286000" y="2314575"/>
              <a:ext cx="269761" cy="276225"/>
            </a:xfrm>
            <a:prstGeom prst="rect">
              <a:avLst/>
            </a:prstGeom>
            <a:noFill/>
            <a:ln w="9525">
              <a:noFill/>
              <a:miter lim="800000"/>
              <a:headEnd/>
              <a:tailEnd/>
            </a:ln>
          </p:spPr>
          <p:txBody>
            <a:bodyPr wrap="none">
              <a:spAutoFit/>
            </a:bodyPr>
            <a:lstStyle/>
            <a:p>
              <a:pPr algn="ctr"/>
              <a:r>
                <a:rPr lang="en-US" sz="1200" b="0" dirty="0"/>
                <a:t>a</a:t>
              </a:r>
              <a:endParaRPr lang="en-US" b="0" baseline="-25000" dirty="0"/>
            </a:p>
          </p:txBody>
        </p:sp>
        <p:sp>
          <p:nvSpPr>
            <p:cNvPr id="247" name="Rectangle 135"/>
            <p:cNvSpPr>
              <a:spLocks noChangeArrowheads="1"/>
            </p:cNvSpPr>
            <p:nvPr/>
          </p:nvSpPr>
          <p:spPr bwMode="auto">
            <a:xfrm>
              <a:off x="2524904" y="2338706"/>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48" name="TextBox 136"/>
            <p:cNvSpPr txBox="1">
              <a:spLocks noChangeArrowheads="1"/>
            </p:cNvSpPr>
            <p:nvPr/>
          </p:nvSpPr>
          <p:spPr bwMode="auto">
            <a:xfrm>
              <a:off x="2514714" y="2314575"/>
              <a:ext cx="269761" cy="276225"/>
            </a:xfrm>
            <a:prstGeom prst="rect">
              <a:avLst/>
            </a:prstGeom>
            <a:noFill/>
            <a:ln w="9525">
              <a:noFill/>
              <a:miter lim="800000"/>
              <a:headEnd/>
              <a:tailEnd/>
            </a:ln>
          </p:spPr>
          <p:txBody>
            <a:bodyPr wrap="none">
              <a:spAutoFit/>
            </a:bodyPr>
            <a:lstStyle/>
            <a:p>
              <a:r>
                <a:rPr lang="en-US" sz="1200" b="0" dirty="0">
                  <a:solidFill>
                    <a:schemeClr val="bg1"/>
                  </a:solidFill>
                </a:rPr>
                <a:t>1</a:t>
              </a:r>
              <a:endParaRPr lang="en-US" b="0" baseline="-25000" dirty="0">
                <a:solidFill>
                  <a:schemeClr val="bg1"/>
                </a:solidFill>
              </a:endParaRPr>
            </a:p>
          </p:txBody>
        </p:sp>
        <p:sp>
          <p:nvSpPr>
            <p:cNvPr id="249" name="Rectangle 142"/>
            <p:cNvSpPr>
              <a:spLocks noChangeArrowheads="1"/>
            </p:cNvSpPr>
            <p:nvPr/>
          </p:nvSpPr>
          <p:spPr bwMode="auto">
            <a:xfrm>
              <a:off x="3023379" y="2338706"/>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50" name="TextBox 143"/>
            <p:cNvSpPr txBox="1">
              <a:spLocks noChangeArrowheads="1"/>
            </p:cNvSpPr>
            <p:nvPr/>
          </p:nvSpPr>
          <p:spPr bwMode="auto">
            <a:xfrm>
              <a:off x="3013189" y="2314575"/>
              <a:ext cx="269761"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grpSp>
      <p:grpSp>
        <p:nvGrpSpPr>
          <p:cNvPr id="8" name="Group 320"/>
          <p:cNvGrpSpPr/>
          <p:nvPr/>
        </p:nvGrpSpPr>
        <p:grpSpPr>
          <a:xfrm>
            <a:off x="3581400" y="2314575"/>
            <a:ext cx="996950" cy="276225"/>
            <a:chOff x="3581400" y="2314575"/>
            <a:chExt cx="996950" cy="276225"/>
          </a:xfrm>
        </p:grpSpPr>
        <p:sp>
          <p:nvSpPr>
            <p:cNvPr id="251" name="Rectangle 151"/>
            <p:cNvSpPr>
              <a:spLocks noChangeArrowheads="1"/>
            </p:cNvSpPr>
            <p:nvPr/>
          </p:nvSpPr>
          <p:spPr bwMode="auto">
            <a:xfrm>
              <a:off x="3591590" y="2338706"/>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252" name="Rectangle 158"/>
            <p:cNvSpPr>
              <a:spLocks noChangeArrowheads="1"/>
            </p:cNvSpPr>
            <p:nvPr/>
          </p:nvSpPr>
          <p:spPr bwMode="auto">
            <a:xfrm>
              <a:off x="4090065" y="2338706"/>
              <a:ext cx="228714" cy="227961"/>
            </a:xfrm>
            <a:prstGeom prst="rect">
              <a:avLst/>
            </a:prstGeom>
            <a:solidFill>
              <a:schemeClr val="bg1"/>
            </a:solidFill>
            <a:ln w="9525" algn="ctr">
              <a:solidFill>
                <a:schemeClr val="bg1"/>
              </a:solidFill>
              <a:round/>
              <a:headEnd/>
              <a:tailEnd/>
            </a:ln>
          </p:spPr>
          <p:txBody>
            <a:bodyPr/>
            <a:lstStyle/>
            <a:p>
              <a:endParaRPr lang="en-US"/>
            </a:p>
          </p:txBody>
        </p:sp>
        <p:sp>
          <p:nvSpPr>
            <p:cNvPr id="253" name="TextBox 152"/>
            <p:cNvSpPr txBox="1">
              <a:spLocks noChangeArrowheads="1"/>
            </p:cNvSpPr>
            <p:nvPr/>
          </p:nvSpPr>
          <p:spPr bwMode="auto">
            <a:xfrm>
              <a:off x="3581400" y="2314575"/>
              <a:ext cx="26976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54" name="TextBox 159"/>
            <p:cNvSpPr txBox="1">
              <a:spLocks noChangeArrowheads="1"/>
            </p:cNvSpPr>
            <p:nvPr/>
          </p:nvSpPr>
          <p:spPr bwMode="auto">
            <a:xfrm>
              <a:off x="4079875" y="2314575"/>
              <a:ext cx="26976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55" name="Rectangle 149"/>
            <p:cNvSpPr>
              <a:spLocks noChangeArrowheads="1"/>
            </p:cNvSpPr>
            <p:nvPr/>
          </p:nvSpPr>
          <p:spPr bwMode="auto">
            <a:xfrm>
              <a:off x="3820304" y="2338706"/>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56" name="TextBox 150"/>
            <p:cNvSpPr txBox="1">
              <a:spLocks noChangeArrowheads="1"/>
            </p:cNvSpPr>
            <p:nvPr/>
          </p:nvSpPr>
          <p:spPr bwMode="auto">
            <a:xfrm>
              <a:off x="3810114" y="2314575"/>
              <a:ext cx="269761" cy="276225"/>
            </a:xfrm>
            <a:prstGeom prst="rect">
              <a:avLst/>
            </a:prstGeom>
            <a:noFill/>
            <a:ln w="9525">
              <a:noFill/>
              <a:miter lim="800000"/>
              <a:headEnd/>
              <a:tailEnd/>
            </a:ln>
          </p:spPr>
          <p:txBody>
            <a:bodyPr wrap="none">
              <a:spAutoFit/>
            </a:bodyPr>
            <a:lstStyle/>
            <a:p>
              <a:r>
                <a:rPr lang="en-US" sz="1200" b="0">
                  <a:solidFill>
                    <a:schemeClr val="bg1"/>
                  </a:solidFill>
                </a:rPr>
                <a:t>3</a:t>
              </a:r>
              <a:endParaRPr lang="en-US" b="0" baseline="-25000">
                <a:solidFill>
                  <a:schemeClr val="bg1"/>
                </a:solidFill>
              </a:endParaRPr>
            </a:p>
          </p:txBody>
        </p:sp>
        <p:sp>
          <p:nvSpPr>
            <p:cNvPr id="257" name="Rectangle 156"/>
            <p:cNvSpPr>
              <a:spLocks noChangeArrowheads="1"/>
            </p:cNvSpPr>
            <p:nvPr/>
          </p:nvSpPr>
          <p:spPr bwMode="auto">
            <a:xfrm>
              <a:off x="4318779" y="2338706"/>
              <a:ext cx="22871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58" name="TextBox 157"/>
            <p:cNvSpPr txBox="1">
              <a:spLocks noChangeArrowheads="1"/>
            </p:cNvSpPr>
            <p:nvPr/>
          </p:nvSpPr>
          <p:spPr bwMode="auto">
            <a:xfrm>
              <a:off x="4308589" y="2314575"/>
              <a:ext cx="269761" cy="276225"/>
            </a:xfrm>
            <a:prstGeom prst="rect">
              <a:avLst/>
            </a:prstGeom>
            <a:noFill/>
            <a:ln w="9525">
              <a:noFill/>
              <a:miter lim="800000"/>
              <a:headEnd/>
              <a:tailEnd/>
            </a:ln>
          </p:spPr>
          <p:txBody>
            <a:bodyPr wrap="none">
              <a:spAutoFit/>
            </a:bodyPr>
            <a:lstStyle/>
            <a:p>
              <a:r>
                <a:rPr lang="en-US" sz="1200" b="0">
                  <a:solidFill>
                    <a:schemeClr val="bg1"/>
                  </a:solidFill>
                </a:rPr>
                <a:t>6</a:t>
              </a:r>
              <a:endParaRPr lang="en-US" b="0" baseline="-25000">
                <a:solidFill>
                  <a:schemeClr val="bg1"/>
                </a:solidFill>
              </a:endParaRPr>
            </a:p>
          </p:txBody>
        </p:sp>
      </p:grpSp>
      <p:grpSp>
        <p:nvGrpSpPr>
          <p:cNvPr id="9" name="Group 321"/>
          <p:cNvGrpSpPr/>
          <p:nvPr/>
        </p:nvGrpSpPr>
        <p:grpSpPr>
          <a:xfrm>
            <a:off x="4876800" y="2314575"/>
            <a:ext cx="990600" cy="276225"/>
            <a:chOff x="4876800" y="2314575"/>
            <a:chExt cx="990600" cy="276225"/>
          </a:xfrm>
        </p:grpSpPr>
        <p:sp>
          <p:nvSpPr>
            <p:cNvPr id="259" name="Rectangle 165"/>
            <p:cNvSpPr>
              <a:spLocks noChangeArrowheads="1"/>
            </p:cNvSpPr>
            <p:nvPr/>
          </p:nvSpPr>
          <p:spPr bwMode="auto">
            <a:xfrm>
              <a:off x="4886985" y="23387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60" name="Rectangle 172"/>
            <p:cNvSpPr>
              <a:spLocks noChangeArrowheads="1"/>
            </p:cNvSpPr>
            <p:nvPr/>
          </p:nvSpPr>
          <p:spPr bwMode="auto">
            <a:xfrm>
              <a:off x="5379359" y="23387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61" name="TextBox 166"/>
            <p:cNvSpPr txBox="1">
              <a:spLocks noChangeArrowheads="1"/>
            </p:cNvSpPr>
            <p:nvPr/>
          </p:nvSpPr>
          <p:spPr bwMode="auto">
            <a:xfrm>
              <a:off x="4876800" y="2314575"/>
              <a:ext cx="269626" cy="276225"/>
            </a:xfrm>
            <a:prstGeom prst="rect">
              <a:avLst/>
            </a:prstGeom>
            <a:noFill/>
            <a:ln w="9525">
              <a:noFill/>
              <a:miter lim="800000"/>
              <a:headEnd/>
              <a:tailEnd/>
            </a:ln>
          </p:spPr>
          <p:txBody>
            <a:bodyPr wrap="none">
              <a:spAutoFit/>
            </a:bodyPr>
            <a:lstStyle/>
            <a:p>
              <a:pPr algn="ctr"/>
              <a:r>
                <a:rPr lang="en-US" sz="1200" b="0"/>
                <a:t>a</a:t>
              </a:r>
              <a:endParaRPr lang="en-US" b="0" baseline="-25000"/>
            </a:p>
          </p:txBody>
        </p:sp>
        <p:sp>
          <p:nvSpPr>
            <p:cNvPr id="262" name="TextBox 173"/>
            <p:cNvSpPr txBox="1">
              <a:spLocks noChangeArrowheads="1"/>
            </p:cNvSpPr>
            <p:nvPr/>
          </p:nvSpPr>
          <p:spPr bwMode="auto">
            <a:xfrm>
              <a:off x="5369174" y="2314575"/>
              <a:ext cx="26161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63" name="Rectangle 163"/>
            <p:cNvSpPr>
              <a:spLocks noChangeArrowheads="1"/>
            </p:cNvSpPr>
            <p:nvPr/>
          </p:nvSpPr>
          <p:spPr bwMode="auto">
            <a:xfrm>
              <a:off x="5115585" y="23387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64" name="TextBox 164"/>
            <p:cNvSpPr txBox="1">
              <a:spLocks noChangeArrowheads="1"/>
            </p:cNvSpPr>
            <p:nvPr/>
          </p:nvSpPr>
          <p:spPr bwMode="auto">
            <a:xfrm>
              <a:off x="5105400" y="2314575"/>
              <a:ext cx="269626" cy="276225"/>
            </a:xfrm>
            <a:prstGeom prst="rect">
              <a:avLst/>
            </a:prstGeom>
            <a:noFill/>
            <a:ln w="9525">
              <a:noFill/>
              <a:miter lim="800000"/>
              <a:headEnd/>
              <a:tailEnd/>
            </a:ln>
          </p:spPr>
          <p:txBody>
            <a:bodyPr wrap="none">
              <a:spAutoFit/>
            </a:bodyPr>
            <a:lstStyle/>
            <a:p>
              <a:r>
                <a:rPr lang="en-US" sz="1200" b="0">
                  <a:solidFill>
                    <a:schemeClr val="bg1"/>
                  </a:solidFill>
                </a:rPr>
                <a:t>5</a:t>
              </a:r>
              <a:endParaRPr lang="en-US" b="0" baseline="-25000">
                <a:solidFill>
                  <a:schemeClr val="bg1"/>
                </a:solidFill>
              </a:endParaRPr>
            </a:p>
          </p:txBody>
        </p:sp>
        <p:sp>
          <p:nvSpPr>
            <p:cNvPr id="265" name="Rectangle 170"/>
            <p:cNvSpPr>
              <a:spLocks noChangeArrowheads="1"/>
            </p:cNvSpPr>
            <p:nvPr/>
          </p:nvSpPr>
          <p:spPr bwMode="auto">
            <a:xfrm>
              <a:off x="5607959" y="23387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66" name="TextBox 171"/>
            <p:cNvSpPr txBox="1">
              <a:spLocks noChangeArrowheads="1"/>
            </p:cNvSpPr>
            <p:nvPr/>
          </p:nvSpPr>
          <p:spPr bwMode="auto">
            <a:xfrm>
              <a:off x="5597774" y="2314575"/>
              <a:ext cx="269626"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grpSp>
      <p:grpSp>
        <p:nvGrpSpPr>
          <p:cNvPr id="10" name="Group 322"/>
          <p:cNvGrpSpPr/>
          <p:nvPr/>
        </p:nvGrpSpPr>
        <p:grpSpPr>
          <a:xfrm>
            <a:off x="6248400" y="2314575"/>
            <a:ext cx="990600" cy="276225"/>
            <a:chOff x="6248400" y="2314575"/>
            <a:chExt cx="990600" cy="276225"/>
          </a:xfrm>
        </p:grpSpPr>
        <p:sp>
          <p:nvSpPr>
            <p:cNvPr id="267" name="Rectangle 179"/>
            <p:cNvSpPr>
              <a:spLocks noChangeArrowheads="1"/>
            </p:cNvSpPr>
            <p:nvPr/>
          </p:nvSpPr>
          <p:spPr bwMode="auto">
            <a:xfrm>
              <a:off x="6258585" y="23387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68" name="Rectangle 186"/>
            <p:cNvSpPr>
              <a:spLocks noChangeArrowheads="1"/>
            </p:cNvSpPr>
            <p:nvPr/>
          </p:nvSpPr>
          <p:spPr bwMode="auto">
            <a:xfrm>
              <a:off x="6750959" y="2338706"/>
              <a:ext cx="228600" cy="227961"/>
            </a:xfrm>
            <a:prstGeom prst="rect">
              <a:avLst/>
            </a:prstGeom>
            <a:solidFill>
              <a:schemeClr val="bg1"/>
            </a:solidFill>
            <a:ln w="9525" algn="ctr">
              <a:solidFill>
                <a:schemeClr val="bg1"/>
              </a:solidFill>
              <a:round/>
              <a:headEnd/>
              <a:tailEnd/>
            </a:ln>
          </p:spPr>
          <p:txBody>
            <a:bodyPr/>
            <a:lstStyle/>
            <a:p>
              <a:endParaRPr lang="en-US"/>
            </a:p>
          </p:txBody>
        </p:sp>
        <p:sp>
          <p:nvSpPr>
            <p:cNvPr id="269" name="TextBox 180"/>
            <p:cNvSpPr txBox="1">
              <a:spLocks noChangeArrowheads="1"/>
            </p:cNvSpPr>
            <p:nvPr/>
          </p:nvSpPr>
          <p:spPr bwMode="auto">
            <a:xfrm>
              <a:off x="6248400" y="2314575"/>
              <a:ext cx="269626" cy="276225"/>
            </a:xfrm>
            <a:prstGeom prst="rect">
              <a:avLst/>
            </a:prstGeom>
            <a:noFill/>
            <a:ln w="9525">
              <a:noFill/>
              <a:miter lim="800000"/>
              <a:headEnd/>
              <a:tailEnd/>
            </a:ln>
          </p:spPr>
          <p:txBody>
            <a:bodyPr wrap="none">
              <a:spAutoFit/>
            </a:bodyPr>
            <a:lstStyle/>
            <a:p>
              <a:pPr algn="ctr"/>
              <a:r>
                <a:rPr lang="en-US" sz="1200" b="0"/>
                <a:t>b</a:t>
              </a:r>
              <a:endParaRPr lang="en-US" b="0" baseline="-25000"/>
            </a:p>
          </p:txBody>
        </p:sp>
        <p:sp>
          <p:nvSpPr>
            <p:cNvPr id="270" name="TextBox 187"/>
            <p:cNvSpPr txBox="1">
              <a:spLocks noChangeArrowheads="1"/>
            </p:cNvSpPr>
            <p:nvPr/>
          </p:nvSpPr>
          <p:spPr bwMode="auto">
            <a:xfrm>
              <a:off x="6740774" y="2314575"/>
              <a:ext cx="261611"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71" name="Rectangle 177"/>
            <p:cNvSpPr>
              <a:spLocks noChangeArrowheads="1"/>
            </p:cNvSpPr>
            <p:nvPr/>
          </p:nvSpPr>
          <p:spPr bwMode="auto">
            <a:xfrm>
              <a:off x="6487185" y="23387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72" name="TextBox 178"/>
            <p:cNvSpPr txBox="1">
              <a:spLocks noChangeArrowheads="1"/>
            </p:cNvSpPr>
            <p:nvPr/>
          </p:nvSpPr>
          <p:spPr bwMode="auto">
            <a:xfrm>
              <a:off x="6477000" y="2314575"/>
              <a:ext cx="269626" cy="276225"/>
            </a:xfrm>
            <a:prstGeom prst="rect">
              <a:avLst/>
            </a:prstGeom>
            <a:noFill/>
            <a:ln w="9525">
              <a:noFill/>
              <a:miter lim="800000"/>
              <a:headEnd/>
              <a:tailEnd/>
            </a:ln>
          </p:spPr>
          <p:txBody>
            <a:bodyPr wrap="none">
              <a:spAutoFit/>
            </a:bodyPr>
            <a:lstStyle/>
            <a:p>
              <a:r>
                <a:rPr lang="en-US" sz="1200" b="0">
                  <a:solidFill>
                    <a:schemeClr val="bg1"/>
                  </a:solidFill>
                </a:rPr>
                <a:t>7</a:t>
              </a:r>
              <a:endParaRPr lang="en-US" b="0" baseline="-25000">
                <a:solidFill>
                  <a:schemeClr val="bg1"/>
                </a:solidFill>
              </a:endParaRPr>
            </a:p>
          </p:txBody>
        </p:sp>
        <p:sp>
          <p:nvSpPr>
            <p:cNvPr id="273" name="Rectangle 184"/>
            <p:cNvSpPr>
              <a:spLocks noChangeArrowheads="1"/>
            </p:cNvSpPr>
            <p:nvPr/>
          </p:nvSpPr>
          <p:spPr bwMode="auto">
            <a:xfrm>
              <a:off x="6979559" y="2338706"/>
              <a:ext cx="228600"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74" name="TextBox 185"/>
            <p:cNvSpPr txBox="1">
              <a:spLocks noChangeArrowheads="1"/>
            </p:cNvSpPr>
            <p:nvPr/>
          </p:nvSpPr>
          <p:spPr bwMode="auto">
            <a:xfrm>
              <a:off x="6969374" y="2314575"/>
              <a:ext cx="269626" cy="276225"/>
            </a:xfrm>
            <a:prstGeom prst="rect">
              <a:avLst/>
            </a:prstGeom>
            <a:noFill/>
            <a:ln w="9525">
              <a:noFill/>
              <a:miter lim="800000"/>
              <a:headEnd/>
              <a:tailEnd/>
            </a:ln>
          </p:spPr>
          <p:txBody>
            <a:bodyPr wrap="none">
              <a:spAutoFit/>
            </a:bodyPr>
            <a:lstStyle/>
            <a:p>
              <a:r>
                <a:rPr lang="en-US" sz="1200" b="0" dirty="0">
                  <a:solidFill>
                    <a:schemeClr val="bg1"/>
                  </a:solidFill>
                </a:rPr>
                <a:t>8</a:t>
              </a:r>
              <a:endParaRPr lang="en-US" b="0" baseline="-25000" dirty="0">
                <a:solidFill>
                  <a:schemeClr val="bg1"/>
                </a:solidFill>
              </a:endParaRPr>
            </a:p>
          </p:txBody>
        </p:sp>
      </p:grpSp>
      <p:cxnSp>
        <p:nvCxnSpPr>
          <p:cNvPr id="275" name="Straight Arrow Connector 274"/>
          <p:cNvCxnSpPr>
            <a:cxnSpLocks noChangeShapeType="1"/>
          </p:cNvCxnSpPr>
          <p:nvPr/>
        </p:nvCxnSpPr>
        <p:spPr bwMode="auto">
          <a:xfrm rot="5400000">
            <a:off x="3047207" y="5066506"/>
            <a:ext cx="533400"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276" name="Straight Arrow Connector 275"/>
          <p:cNvCxnSpPr>
            <a:cxnSpLocks noChangeShapeType="1"/>
          </p:cNvCxnSpPr>
          <p:nvPr/>
        </p:nvCxnSpPr>
        <p:spPr bwMode="auto">
          <a:xfrm rot="5400000">
            <a:off x="3178175" y="6110288"/>
            <a:ext cx="274637" cy="1588"/>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277" name="Straight Arrow Connector 276"/>
          <p:cNvCxnSpPr>
            <a:cxnSpLocks noChangeShapeType="1"/>
          </p:cNvCxnSpPr>
          <p:nvPr/>
        </p:nvCxnSpPr>
        <p:spPr bwMode="auto">
          <a:xfrm rot="5400000">
            <a:off x="4419601" y="5065712"/>
            <a:ext cx="533400" cy="3175"/>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278" name="Straight Arrow Connector 277"/>
          <p:cNvCxnSpPr>
            <a:cxnSpLocks noChangeShapeType="1"/>
          </p:cNvCxnSpPr>
          <p:nvPr/>
        </p:nvCxnSpPr>
        <p:spPr bwMode="auto">
          <a:xfrm rot="5400000">
            <a:off x="4549775" y="6110288"/>
            <a:ext cx="274637" cy="1588"/>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279" name="Straight Arrow Connector 278"/>
          <p:cNvCxnSpPr>
            <a:cxnSpLocks noChangeShapeType="1"/>
          </p:cNvCxnSpPr>
          <p:nvPr/>
        </p:nvCxnSpPr>
        <p:spPr bwMode="auto">
          <a:xfrm rot="5400000">
            <a:off x="5714207" y="5066506"/>
            <a:ext cx="533400" cy="1587"/>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cxnSp>
        <p:nvCxnSpPr>
          <p:cNvPr id="280" name="Straight Arrow Connector 279"/>
          <p:cNvCxnSpPr>
            <a:cxnSpLocks noChangeShapeType="1"/>
          </p:cNvCxnSpPr>
          <p:nvPr/>
        </p:nvCxnSpPr>
        <p:spPr bwMode="auto">
          <a:xfrm rot="5400000">
            <a:off x="5845175" y="6110288"/>
            <a:ext cx="274637" cy="1588"/>
          </a:xfrm>
          <a:prstGeom prst="straightConnector1">
            <a:avLst/>
          </a:prstGeom>
          <a:ln w="12700">
            <a:headEnd/>
            <a:tailEnd type="triangle" w="med" len="med"/>
          </a:ln>
        </p:spPr>
        <p:style>
          <a:lnRef idx="2">
            <a:schemeClr val="dk1"/>
          </a:lnRef>
          <a:fillRef idx="0">
            <a:schemeClr val="dk1"/>
          </a:fillRef>
          <a:effectRef idx="1">
            <a:schemeClr val="dk1"/>
          </a:effectRef>
          <a:fontRef idx="minor">
            <a:schemeClr val="tx1"/>
          </a:fontRef>
        </p:style>
      </p:cxnSp>
      <p:sp>
        <p:nvSpPr>
          <p:cNvPr id="281" name="Rectangle 280"/>
          <p:cNvSpPr>
            <a:spLocks noChangeArrowheads="1"/>
          </p:cNvSpPr>
          <p:nvPr/>
        </p:nvSpPr>
        <p:spPr bwMode="auto">
          <a:xfrm>
            <a:off x="1981200" y="4114800"/>
            <a:ext cx="5486400" cy="304800"/>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r>
              <a:rPr lang="en-US" b="0" dirty="0">
                <a:solidFill>
                  <a:schemeClr val="bg2"/>
                </a:solidFill>
              </a:rPr>
              <a:t>group values by key</a:t>
            </a:r>
          </a:p>
        </p:txBody>
      </p:sp>
      <p:sp>
        <p:nvSpPr>
          <p:cNvPr id="282" name="Rectangle 281"/>
          <p:cNvSpPr>
            <a:spLocks noChangeArrowheads="1"/>
          </p:cNvSpPr>
          <p:nvPr/>
        </p:nvSpPr>
        <p:spPr bwMode="auto">
          <a:xfrm>
            <a:off x="2895600" y="5334000"/>
            <a:ext cx="8382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a:solidFill>
                  <a:schemeClr val="bg2"/>
                </a:solidFill>
              </a:rPr>
              <a:t>reduce</a:t>
            </a:r>
          </a:p>
        </p:txBody>
      </p:sp>
      <p:sp>
        <p:nvSpPr>
          <p:cNvPr id="283" name="Rectangle 282"/>
          <p:cNvSpPr>
            <a:spLocks noChangeArrowheads="1"/>
          </p:cNvSpPr>
          <p:nvPr/>
        </p:nvSpPr>
        <p:spPr bwMode="auto">
          <a:xfrm>
            <a:off x="4267200" y="5334000"/>
            <a:ext cx="8382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a:solidFill>
                  <a:schemeClr val="bg2"/>
                </a:solidFill>
              </a:rPr>
              <a:t>reduce</a:t>
            </a:r>
          </a:p>
        </p:txBody>
      </p:sp>
      <p:sp>
        <p:nvSpPr>
          <p:cNvPr id="284" name="Rectangle 283"/>
          <p:cNvSpPr>
            <a:spLocks noChangeArrowheads="1"/>
          </p:cNvSpPr>
          <p:nvPr/>
        </p:nvSpPr>
        <p:spPr bwMode="auto">
          <a:xfrm>
            <a:off x="5562600" y="5334000"/>
            <a:ext cx="838200" cy="6096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b="0">
                <a:solidFill>
                  <a:schemeClr val="bg2"/>
                </a:solidFill>
              </a:rPr>
              <a:t>reduce</a:t>
            </a:r>
          </a:p>
        </p:txBody>
      </p:sp>
      <p:grpSp>
        <p:nvGrpSpPr>
          <p:cNvPr id="11" name="Group 332"/>
          <p:cNvGrpSpPr/>
          <p:nvPr/>
        </p:nvGrpSpPr>
        <p:grpSpPr>
          <a:xfrm>
            <a:off x="3200400" y="4448175"/>
            <a:ext cx="803275" cy="276225"/>
            <a:chOff x="3200400" y="4448175"/>
            <a:chExt cx="803275" cy="276225"/>
          </a:xfrm>
        </p:grpSpPr>
        <p:sp>
          <p:nvSpPr>
            <p:cNvPr id="285" name="Rectangle 193"/>
            <p:cNvSpPr>
              <a:spLocks noChangeArrowheads="1"/>
            </p:cNvSpPr>
            <p:nvPr/>
          </p:nvSpPr>
          <p:spPr bwMode="auto">
            <a:xfrm>
              <a:off x="3210588" y="4472306"/>
              <a:ext cx="228671" cy="227961"/>
            </a:xfrm>
            <a:prstGeom prst="rect">
              <a:avLst/>
            </a:prstGeom>
            <a:solidFill>
              <a:schemeClr val="bg1"/>
            </a:solidFill>
            <a:ln w="9525" algn="ctr">
              <a:solidFill>
                <a:schemeClr val="bg1"/>
              </a:solidFill>
              <a:round/>
              <a:headEnd/>
              <a:tailEnd/>
            </a:ln>
          </p:spPr>
          <p:txBody>
            <a:bodyPr/>
            <a:lstStyle/>
            <a:p>
              <a:endParaRPr lang="en-US"/>
            </a:p>
          </p:txBody>
        </p:sp>
        <p:sp>
          <p:nvSpPr>
            <p:cNvPr id="286" name="TextBox 194"/>
            <p:cNvSpPr txBox="1">
              <a:spLocks noChangeArrowheads="1"/>
            </p:cNvSpPr>
            <p:nvPr/>
          </p:nvSpPr>
          <p:spPr bwMode="auto">
            <a:xfrm>
              <a:off x="3200400" y="4448175"/>
              <a:ext cx="269710" cy="276225"/>
            </a:xfrm>
            <a:prstGeom prst="rect">
              <a:avLst/>
            </a:prstGeom>
            <a:noFill/>
            <a:ln w="9525">
              <a:noFill/>
              <a:miter lim="800000"/>
              <a:headEnd/>
              <a:tailEnd/>
            </a:ln>
          </p:spPr>
          <p:txBody>
            <a:bodyPr wrap="none">
              <a:spAutoFit/>
            </a:bodyPr>
            <a:lstStyle/>
            <a:p>
              <a:pPr algn="ctr"/>
              <a:r>
                <a:rPr lang="en-US" sz="1200" b="0"/>
                <a:t>a</a:t>
              </a:r>
              <a:endParaRPr lang="en-US" b="0" baseline="-25000"/>
            </a:p>
          </p:txBody>
        </p:sp>
        <p:sp>
          <p:nvSpPr>
            <p:cNvPr id="287" name="Rectangle 191"/>
            <p:cNvSpPr>
              <a:spLocks noChangeArrowheads="1"/>
            </p:cNvSpPr>
            <p:nvPr/>
          </p:nvSpPr>
          <p:spPr bwMode="auto">
            <a:xfrm>
              <a:off x="3515483" y="4472306"/>
              <a:ext cx="228671"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88" name="TextBox 192"/>
            <p:cNvSpPr txBox="1">
              <a:spLocks noChangeArrowheads="1"/>
            </p:cNvSpPr>
            <p:nvPr/>
          </p:nvSpPr>
          <p:spPr bwMode="auto">
            <a:xfrm>
              <a:off x="3505295" y="4448175"/>
              <a:ext cx="269710" cy="276225"/>
            </a:xfrm>
            <a:prstGeom prst="rect">
              <a:avLst/>
            </a:prstGeom>
            <a:noFill/>
            <a:ln w="9525">
              <a:noFill/>
              <a:miter lim="800000"/>
              <a:headEnd/>
              <a:tailEnd/>
            </a:ln>
          </p:spPr>
          <p:txBody>
            <a:bodyPr wrap="none">
              <a:spAutoFit/>
            </a:bodyPr>
            <a:lstStyle/>
            <a:p>
              <a:r>
                <a:rPr lang="en-US" sz="1200" b="0">
                  <a:solidFill>
                    <a:schemeClr val="bg1"/>
                  </a:solidFill>
                </a:rPr>
                <a:t>1</a:t>
              </a:r>
              <a:endParaRPr lang="en-US" b="0" baseline="-25000">
                <a:solidFill>
                  <a:schemeClr val="bg1"/>
                </a:solidFill>
              </a:endParaRPr>
            </a:p>
          </p:txBody>
        </p:sp>
        <p:sp>
          <p:nvSpPr>
            <p:cNvPr id="289" name="Rectangle 196"/>
            <p:cNvSpPr>
              <a:spLocks noChangeArrowheads="1"/>
            </p:cNvSpPr>
            <p:nvPr/>
          </p:nvSpPr>
          <p:spPr bwMode="auto">
            <a:xfrm>
              <a:off x="3744154" y="4472306"/>
              <a:ext cx="228671"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90" name="TextBox 197"/>
            <p:cNvSpPr txBox="1">
              <a:spLocks noChangeArrowheads="1"/>
            </p:cNvSpPr>
            <p:nvPr/>
          </p:nvSpPr>
          <p:spPr bwMode="auto">
            <a:xfrm>
              <a:off x="3733965" y="4448175"/>
              <a:ext cx="269710" cy="276225"/>
            </a:xfrm>
            <a:prstGeom prst="rect">
              <a:avLst/>
            </a:prstGeom>
            <a:noFill/>
            <a:ln w="9525">
              <a:noFill/>
              <a:miter lim="800000"/>
              <a:headEnd/>
              <a:tailEnd/>
            </a:ln>
          </p:spPr>
          <p:txBody>
            <a:bodyPr wrap="none">
              <a:spAutoFit/>
            </a:bodyPr>
            <a:lstStyle/>
            <a:p>
              <a:r>
                <a:rPr lang="en-US" sz="1200" b="0">
                  <a:solidFill>
                    <a:schemeClr val="bg1"/>
                  </a:solidFill>
                </a:rPr>
                <a:t>5</a:t>
              </a:r>
              <a:endParaRPr lang="en-US" b="0" baseline="-25000">
                <a:solidFill>
                  <a:schemeClr val="bg1"/>
                </a:solidFill>
              </a:endParaRPr>
            </a:p>
          </p:txBody>
        </p:sp>
      </p:grpSp>
      <p:grpSp>
        <p:nvGrpSpPr>
          <p:cNvPr id="12" name="Group 331"/>
          <p:cNvGrpSpPr/>
          <p:nvPr/>
        </p:nvGrpSpPr>
        <p:grpSpPr>
          <a:xfrm>
            <a:off x="4572000" y="4448175"/>
            <a:ext cx="803275" cy="276225"/>
            <a:chOff x="4572000" y="4448175"/>
            <a:chExt cx="803275" cy="276225"/>
          </a:xfrm>
        </p:grpSpPr>
        <p:sp>
          <p:nvSpPr>
            <p:cNvPr id="291" name="Rectangle 199"/>
            <p:cNvSpPr>
              <a:spLocks noChangeArrowheads="1"/>
            </p:cNvSpPr>
            <p:nvPr/>
          </p:nvSpPr>
          <p:spPr bwMode="auto">
            <a:xfrm>
              <a:off x="4582188" y="4472306"/>
              <a:ext cx="228671" cy="227961"/>
            </a:xfrm>
            <a:prstGeom prst="rect">
              <a:avLst/>
            </a:prstGeom>
            <a:solidFill>
              <a:schemeClr val="bg1"/>
            </a:solidFill>
            <a:ln w="9525" algn="ctr">
              <a:solidFill>
                <a:schemeClr val="bg1"/>
              </a:solidFill>
              <a:round/>
              <a:headEnd/>
              <a:tailEnd/>
            </a:ln>
          </p:spPr>
          <p:txBody>
            <a:bodyPr/>
            <a:lstStyle/>
            <a:p>
              <a:endParaRPr lang="en-US"/>
            </a:p>
          </p:txBody>
        </p:sp>
        <p:sp>
          <p:nvSpPr>
            <p:cNvPr id="292" name="TextBox 200"/>
            <p:cNvSpPr txBox="1">
              <a:spLocks noChangeArrowheads="1"/>
            </p:cNvSpPr>
            <p:nvPr/>
          </p:nvSpPr>
          <p:spPr bwMode="auto">
            <a:xfrm>
              <a:off x="4572000" y="4448175"/>
              <a:ext cx="269710" cy="276225"/>
            </a:xfrm>
            <a:prstGeom prst="rect">
              <a:avLst/>
            </a:prstGeom>
            <a:noFill/>
            <a:ln w="9525">
              <a:noFill/>
              <a:miter lim="800000"/>
              <a:headEnd/>
              <a:tailEnd/>
            </a:ln>
          </p:spPr>
          <p:txBody>
            <a:bodyPr wrap="none">
              <a:spAutoFit/>
            </a:bodyPr>
            <a:lstStyle/>
            <a:p>
              <a:pPr algn="ctr"/>
              <a:r>
                <a:rPr lang="en-US" sz="1200" b="0"/>
                <a:t>b</a:t>
              </a:r>
              <a:endParaRPr lang="en-US" b="0" baseline="-25000"/>
            </a:p>
          </p:txBody>
        </p:sp>
        <p:sp>
          <p:nvSpPr>
            <p:cNvPr id="293" name="Rectangle 202"/>
            <p:cNvSpPr>
              <a:spLocks noChangeArrowheads="1"/>
            </p:cNvSpPr>
            <p:nvPr/>
          </p:nvSpPr>
          <p:spPr bwMode="auto">
            <a:xfrm>
              <a:off x="4887083" y="4472306"/>
              <a:ext cx="228671"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94" name="TextBox 203"/>
            <p:cNvSpPr txBox="1">
              <a:spLocks noChangeArrowheads="1"/>
            </p:cNvSpPr>
            <p:nvPr/>
          </p:nvSpPr>
          <p:spPr bwMode="auto">
            <a:xfrm>
              <a:off x="4876895" y="4448175"/>
              <a:ext cx="269710"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sp>
          <p:nvSpPr>
            <p:cNvPr id="295" name="Rectangle 205"/>
            <p:cNvSpPr>
              <a:spLocks noChangeArrowheads="1"/>
            </p:cNvSpPr>
            <p:nvPr/>
          </p:nvSpPr>
          <p:spPr bwMode="auto">
            <a:xfrm>
              <a:off x="5115754" y="4472306"/>
              <a:ext cx="228671"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296" name="TextBox 206"/>
            <p:cNvSpPr txBox="1">
              <a:spLocks noChangeArrowheads="1"/>
            </p:cNvSpPr>
            <p:nvPr/>
          </p:nvSpPr>
          <p:spPr bwMode="auto">
            <a:xfrm>
              <a:off x="5105565" y="4448175"/>
              <a:ext cx="269710" cy="276225"/>
            </a:xfrm>
            <a:prstGeom prst="rect">
              <a:avLst/>
            </a:prstGeom>
            <a:noFill/>
            <a:ln w="9525">
              <a:noFill/>
              <a:miter lim="800000"/>
              <a:headEnd/>
              <a:tailEnd/>
            </a:ln>
          </p:spPr>
          <p:txBody>
            <a:bodyPr wrap="none">
              <a:spAutoFit/>
            </a:bodyPr>
            <a:lstStyle/>
            <a:p>
              <a:r>
                <a:rPr lang="en-US" sz="1200" b="0">
                  <a:solidFill>
                    <a:schemeClr val="bg1"/>
                  </a:solidFill>
                </a:rPr>
                <a:t>7</a:t>
              </a:r>
              <a:endParaRPr lang="en-US" b="0" baseline="-25000">
                <a:solidFill>
                  <a:schemeClr val="bg1"/>
                </a:solidFill>
              </a:endParaRPr>
            </a:p>
          </p:txBody>
        </p:sp>
      </p:grpSp>
      <p:grpSp>
        <p:nvGrpSpPr>
          <p:cNvPr id="13" name="Group 330"/>
          <p:cNvGrpSpPr/>
          <p:nvPr/>
        </p:nvGrpSpPr>
        <p:grpSpPr>
          <a:xfrm>
            <a:off x="5867400" y="4448175"/>
            <a:ext cx="1031830" cy="276225"/>
            <a:chOff x="5867400" y="4448175"/>
            <a:chExt cx="1031830" cy="276225"/>
          </a:xfrm>
        </p:grpSpPr>
        <p:sp>
          <p:nvSpPr>
            <p:cNvPr id="297" name="Rectangle 208"/>
            <p:cNvSpPr>
              <a:spLocks noChangeArrowheads="1"/>
            </p:cNvSpPr>
            <p:nvPr/>
          </p:nvSpPr>
          <p:spPr bwMode="auto">
            <a:xfrm>
              <a:off x="5877587" y="4472306"/>
              <a:ext cx="228645" cy="227961"/>
            </a:xfrm>
            <a:prstGeom prst="rect">
              <a:avLst/>
            </a:prstGeom>
            <a:solidFill>
              <a:schemeClr val="bg1"/>
            </a:solidFill>
            <a:ln w="9525" algn="ctr">
              <a:solidFill>
                <a:schemeClr val="bg1"/>
              </a:solidFill>
              <a:round/>
              <a:headEnd/>
              <a:tailEnd/>
            </a:ln>
          </p:spPr>
          <p:txBody>
            <a:bodyPr/>
            <a:lstStyle/>
            <a:p>
              <a:endParaRPr lang="en-US"/>
            </a:p>
          </p:txBody>
        </p:sp>
        <p:sp>
          <p:nvSpPr>
            <p:cNvPr id="298" name="TextBox 209"/>
            <p:cNvSpPr txBox="1">
              <a:spLocks noChangeArrowheads="1"/>
            </p:cNvSpPr>
            <p:nvPr/>
          </p:nvSpPr>
          <p:spPr bwMode="auto">
            <a:xfrm>
              <a:off x="5867400" y="4448175"/>
              <a:ext cx="269679" cy="276225"/>
            </a:xfrm>
            <a:prstGeom prst="rect">
              <a:avLst/>
            </a:prstGeom>
            <a:noFill/>
            <a:ln w="9525">
              <a:noFill/>
              <a:miter lim="800000"/>
              <a:headEnd/>
              <a:tailEnd/>
            </a:ln>
          </p:spPr>
          <p:txBody>
            <a:bodyPr wrap="none">
              <a:spAutoFit/>
            </a:bodyPr>
            <a:lstStyle/>
            <a:p>
              <a:pPr algn="ctr"/>
              <a:r>
                <a:rPr lang="en-US" sz="1200" b="0"/>
                <a:t>c</a:t>
              </a:r>
              <a:endParaRPr lang="en-US" b="0" baseline="-25000"/>
            </a:p>
          </p:txBody>
        </p:sp>
        <p:sp>
          <p:nvSpPr>
            <p:cNvPr id="299" name="Rectangle 211"/>
            <p:cNvSpPr>
              <a:spLocks noChangeArrowheads="1"/>
            </p:cNvSpPr>
            <p:nvPr/>
          </p:nvSpPr>
          <p:spPr bwMode="auto">
            <a:xfrm>
              <a:off x="6182447" y="4472306"/>
              <a:ext cx="228645"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300" name="TextBox 212"/>
            <p:cNvSpPr txBox="1">
              <a:spLocks noChangeArrowheads="1"/>
            </p:cNvSpPr>
            <p:nvPr/>
          </p:nvSpPr>
          <p:spPr bwMode="auto">
            <a:xfrm>
              <a:off x="6172260" y="4448175"/>
              <a:ext cx="269679" cy="276225"/>
            </a:xfrm>
            <a:prstGeom prst="rect">
              <a:avLst/>
            </a:prstGeom>
            <a:noFill/>
            <a:ln w="9525">
              <a:noFill/>
              <a:miter lim="800000"/>
              <a:headEnd/>
              <a:tailEnd/>
            </a:ln>
          </p:spPr>
          <p:txBody>
            <a:bodyPr wrap="none">
              <a:spAutoFit/>
            </a:bodyPr>
            <a:lstStyle/>
            <a:p>
              <a:r>
                <a:rPr lang="en-US" sz="1200" b="0">
                  <a:solidFill>
                    <a:schemeClr val="bg1"/>
                  </a:solidFill>
                </a:rPr>
                <a:t>2</a:t>
              </a:r>
              <a:endParaRPr lang="en-US" b="0" baseline="-25000">
                <a:solidFill>
                  <a:schemeClr val="bg1"/>
                </a:solidFill>
              </a:endParaRPr>
            </a:p>
          </p:txBody>
        </p:sp>
        <p:sp>
          <p:nvSpPr>
            <p:cNvPr id="301" name="Rectangle 214"/>
            <p:cNvSpPr>
              <a:spLocks noChangeArrowheads="1"/>
            </p:cNvSpPr>
            <p:nvPr/>
          </p:nvSpPr>
          <p:spPr bwMode="auto">
            <a:xfrm>
              <a:off x="6411092" y="4472306"/>
              <a:ext cx="228645"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302" name="TextBox 215"/>
            <p:cNvSpPr txBox="1">
              <a:spLocks noChangeArrowheads="1"/>
            </p:cNvSpPr>
            <p:nvPr/>
          </p:nvSpPr>
          <p:spPr bwMode="auto">
            <a:xfrm>
              <a:off x="6400905" y="4448175"/>
              <a:ext cx="269679" cy="276225"/>
            </a:xfrm>
            <a:prstGeom prst="rect">
              <a:avLst/>
            </a:prstGeom>
            <a:noFill/>
            <a:ln w="9525">
              <a:noFill/>
              <a:miter lim="800000"/>
              <a:headEnd/>
              <a:tailEnd/>
            </a:ln>
          </p:spPr>
          <p:txBody>
            <a:bodyPr wrap="none">
              <a:spAutoFit/>
            </a:bodyPr>
            <a:lstStyle/>
            <a:p>
              <a:r>
                <a:rPr lang="en-US" sz="1200" b="0" dirty="0">
                  <a:solidFill>
                    <a:schemeClr val="bg1"/>
                  </a:solidFill>
                </a:rPr>
                <a:t>9</a:t>
              </a:r>
              <a:endParaRPr lang="en-US" b="0" baseline="-25000" dirty="0">
                <a:solidFill>
                  <a:schemeClr val="bg1"/>
                </a:solidFill>
              </a:endParaRPr>
            </a:p>
          </p:txBody>
        </p:sp>
        <p:sp>
          <p:nvSpPr>
            <p:cNvPr id="303" name="Rectangle 217"/>
            <p:cNvSpPr>
              <a:spLocks noChangeArrowheads="1"/>
            </p:cNvSpPr>
            <p:nvPr/>
          </p:nvSpPr>
          <p:spPr bwMode="auto">
            <a:xfrm>
              <a:off x="6639738" y="4472306"/>
              <a:ext cx="228645"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304" name="TextBox 218"/>
            <p:cNvSpPr txBox="1">
              <a:spLocks noChangeArrowheads="1"/>
            </p:cNvSpPr>
            <p:nvPr/>
          </p:nvSpPr>
          <p:spPr bwMode="auto">
            <a:xfrm>
              <a:off x="6629551" y="4448175"/>
              <a:ext cx="269679" cy="276225"/>
            </a:xfrm>
            <a:prstGeom prst="rect">
              <a:avLst/>
            </a:prstGeom>
            <a:noFill/>
            <a:ln w="9525">
              <a:noFill/>
              <a:miter lim="800000"/>
              <a:headEnd/>
              <a:tailEnd/>
            </a:ln>
          </p:spPr>
          <p:txBody>
            <a:bodyPr wrap="none">
              <a:spAutoFit/>
            </a:bodyPr>
            <a:lstStyle/>
            <a:p>
              <a:r>
                <a:rPr lang="en-US" sz="1200" b="0" dirty="0">
                  <a:solidFill>
                    <a:schemeClr val="bg1"/>
                  </a:solidFill>
                </a:rPr>
                <a:t>8</a:t>
              </a:r>
              <a:endParaRPr lang="en-US" b="0" baseline="-25000" dirty="0">
                <a:solidFill>
                  <a:schemeClr val="bg1"/>
                </a:solidFill>
              </a:endParaRPr>
            </a:p>
          </p:txBody>
        </p:sp>
      </p:grpSp>
      <p:grpSp>
        <p:nvGrpSpPr>
          <p:cNvPr id="14" name="Group 329"/>
          <p:cNvGrpSpPr/>
          <p:nvPr/>
        </p:nvGrpSpPr>
        <p:grpSpPr>
          <a:xfrm>
            <a:off x="3048000" y="6276975"/>
            <a:ext cx="547688" cy="276225"/>
            <a:chOff x="3048000" y="6276975"/>
            <a:chExt cx="547688" cy="276225"/>
          </a:xfrm>
        </p:grpSpPr>
        <p:sp>
          <p:nvSpPr>
            <p:cNvPr id="307" name="Rectangle 148"/>
            <p:cNvSpPr>
              <a:spLocks noChangeArrowheads="1"/>
            </p:cNvSpPr>
            <p:nvPr/>
          </p:nvSpPr>
          <p:spPr bwMode="auto">
            <a:xfrm>
              <a:off x="3093340" y="6301106"/>
              <a:ext cx="228504" cy="227961"/>
            </a:xfrm>
            <a:prstGeom prst="rect">
              <a:avLst/>
            </a:prstGeom>
            <a:solidFill>
              <a:schemeClr val="bg1"/>
            </a:solidFill>
            <a:ln w="9525" algn="ctr">
              <a:solidFill>
                <a:schemeClr val="bg1"/>
              </a:solidFill>
              <a:round/>
              <a:headEnd/>
              <a:tailEnd/>
            </a:ln>
          </p:spPr>
          <p:txBody>
            <a:bodyPr/>
            <a:lstStyle/>
            <a:p>
              <a:endParaRPr lang="en-US"/>
            </a:p>
          </p:txBody>
        </p:sp>
        <p:sp>
          <p:nvSpPr>
            <p:cNvPr id="308" name="TextBox 155"/>
            <p:cNvSpPr txBox="1">
              <a:spLocks noChangeArrowheads="1"/>
            </p:cNvSpPr>
            <p:nvPr/>
          </p:nvSpPr>
          <p:spPr bwMode="auto">
            <a:xfrm>
              <a:off x="3048000" y="6276975"/>
              <a:ext cx="293547" cy="276225"/>
            </a:xfrm>
            <a:prstGeom prst="rect">
              <a:avLst/>
            </a:prstGeom>
            <a:noFill/>
            <a:ln w="9525">
              <a:noFill/>
              <a:miter lim="800000"/>
              <a:headEnd/>
              <a:tailEnd/>
            </a:ln>
          </p:spPr>
          <p:txBody>
            <a:bodyPr wrap="none">
              <a:spAutoFit/>
            </a:bodyPr>
            <a:lstStyle/>
            <a:p>
              <a:r>
                <a:rPr lang="en-US" sz="1200" b="0"/>
                <a:t>r</a:t>
              </a:r>
              <a:r>
                <a:rPr lang="en-US" sz="1200" b="0" baseline="-25000"/>
                <a:t>1</a:t>
              </a:r>
              <a:endParaRPr lang="en-US" b="0" baseline="-25000"/>
            </a:p>
          </p:txBody>
        </p:sp>
        <p:sp>
          <p:nvSpPr>
            <p:cNvPr id="309" name="Rectangle 162"/>
            <p:cNvSpPr>
              <a:spLocks noChangeArrowheads="1"/>
            </p:cNvSpPr>
            <p:nvPr/>
          </p:nvSpPr>
          <p:spPr bwMode="auto">
            <a:xfrm>
              <a:off x="3321844" y="6301106"/>
              <a:ext cx="22850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310" name="TextBox 167"/>
            <p:cNvSpPr txBox="1">
              <a:spLocks noChangeArrowheads="1"/>
            </p:cNvSpPr>
            <p:nvPr/>
          </p:nvSpPr>
          <p:spPr bwMode="auto">
            <a:xfrm>
              <a:off x="3276504" y="6276975"/>
              <a:ext cx="319184" cy="276225"/>
            </a:xfrm>
            <a:prstGeom prst="rect">
              <a:avLst/>
            </a:prstGeom>
            <a:noFill/>
            <a:ln w="9525">
              <a:noFill/>
              <a:miter lim="800000"/>
              <a:headEnd/>
              <a:tailEnd/>
            </a:ln>
          </p:spPr>
          <p:txBody>
            <a:bodyPr wrap="none">
              <a:spAutoFit/>
            </a:bodyPr>
            <a:lstStyle/>
            <a:p>
              <a:r>
                <a:rPr lang="en-US" sz="1200" b="0">
                  <a:solidFill>
                    <a:schemeClr val="bg1"/>
                  </a:solidFill>
                </a:rPr>
                <a:t>s</a:t>
              </a:r>
              <a:r>
                <a:rPr lang="en-US" sz="1200" b="0" baseline="-25000">
                  <a:solidFill>
                    <a:schemeClr val="bg1"/>
                  </a:solidFill>
                </a:rPr>
                <a:t>1</a:t>
              </a:r>
              <a:endParaRPr lang="en-US" b="0" baseline="-25000">
                <a:solidFill>
                  <a:schemeClr val="bg1"/>
                </a:solidFill>
              </a:endParaRPr>
            </a:p>
          </p:txBody>
        </p:sp>
      </p:grpSp>
      <p:grpSp>
        <p:nvGrpSpPr>
          <p:cNvPr id="15" name="Group 328"/>
          <p:cNvGrpSpPr/>
          <p:nvPr/>
        </p:nvGrpSpPr>
        <p:grpSpPr>
          <a:xfrm>
            <a:off x="4405313" y="6276975"/>
            <a:ext cx="547687" cy="276225"/>
            <a:chOff x="4405313" y="6276975"/>
            <a:chExt cx="547687" cy="276225"/>
          </a:xfrm>
        </p:grpSpPr>
        <p:sp>
          <p:nvSpPr>
            <p:cNvPr id="311" name="Rectangle 183"/>
            <p:cNvSpPr>
              <a:spLocks noChangeArrowheads="1"/>
            </p:cNvSpPr>
            <p:nvPr/>
          </p:nvSpPr>
          <p:spPr bwMode="auto">
            <a:xfrm>
              <a:off x="4450653" y="6301106"/>
              <a:ext cx="228504" cy="227961"/>
            </a:xfrm>
            <a:prstGeom prst="rect">
              <a:avLst/>
            </a:prstGeom>
            <a:solidFill>
              <a:schemeClr val="bg1"/>
            </a:solidFill>
            <a:ln w="9525" algn="ctr">
              <a:solidFill>
                <a:schemeClr val="bg1"/>
              </a:solidFill>
              <a:round/>
              <a:headEnd/>
              <a:tailEnd/>
            </a:ln>
          </p:spPr>
          <p:txBody>
            <a:bodyPr/>
            <a:lstStyle/>
            <a:p>
              <a:endParaRPr lang="en-US"/>
            </a:p>
          </p:txBody>
        </p:sp>
        <p:sp>
          <p:nvSpPr>
            <p:cNvPr id="312" name="TextBox 188"/>
            <p:cNvSpPr txBox="1">
              <a:spLocks noChangeArrowheads="1"/>
            </p:cNvSpPr>
            <p:nvPr/>
          </p:nvSpPr>
          <p:spPr bwMode="auto">
            <a:xfrm>
              <a:off x="4405313" y="6276975"/>
              <a:ext cx="293546" cy="276225"/>
            </a:xfrm>
            <a:prstGeom prst="rect">
              <a:avLst/>
            </a:prstGeom>
            <a:noFill/>
            <a:ln w="9525">
              <a:noFill/>
              <a:miter lim="800000"/>
              <a:headEnd/>
              <a:tailEnd/>
            </a:ln>
          </p:spPr>
          <p:txBody>
            <a:bodyPr wrap="none">
              <a:spAutoFit/>
            </a:bodyPr>
            <a:lstStyle/>
            <a:p>
              <a:r>
                <a:rPr lang="en-US" sz="1200" b="0"/>
                <a:t>r</a:t>
              </a:r>
              <a:r>
                <a:rPr lang="en-US" sz="1200" b="0" baseline="-25000"/>
                <a:t>2</a:t>
              </a:r>
              <a:endParaRPr lang="en-US" b="0" baseline="-25000"/>
            </a:p>
          </p:txBody>
        </p:sp>
        <p:sp>
          <p:nvSpPr>
            <p:cNvPr id="313" name="Rectangle 189"/>
            <p:cNvSpPr>
              <a:spLocks noChangeArrowheads="1"/>
            </p:cNvSpPr>
            <p:nvPr/>
          </p:nvSpPr>
          <p:spPr bwMode="auto">
            <a:xfrm>
              <a:off x="4679157" y="6301106"/>
              <a:ext cx="22850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314" name="TextBox 190"/>
            <p:cNvSpPr txBox="1">
              <a:spLocks noChangeArrowheads="1"/>
            </p:cNvSpPr>
            <p:nvPr/>
          </p:nvSpPr>
          <p:spPr bwMode="auto">
            <a:xfrm>
              <a:off x="4633817" y="6276975"/>
              <a:ext cx="319183" cy="276225"/>
            </a:xfrm>
            <a:prstGeom prst="rect">
              <a:avLst/>
            </a:prstGeom>
            <a:noFill/>
            <a:ln w="9525">
              <a:noFill/>
              <a:miter lim="800000"/>
              <a:headEnd/>
              <a:tailEnd/>
            </a:ln>
          </p:spPr>
          <p:txBody>
            <a:bodyPr wrap="none">
              <a:spAutoFit/>
            </a:bodyPr>
            <a:lstStyle/>
            <a:p>
              <a:r>
                <a:rPr lang="en-US" sz="1200" b="0">
                  <a:solidFill>
                    <a:schemeClr val="bg1"/>
                  </a:solidFill>
                </a:rPr>
                <a:t>s</a:t>
              </a:r>
              <a:r>
                <a:rPr lang="en-US" sz="1200" b="0" baseline="-25000">
                  <a:solidFill>
                    <a:schemeClr val="bg1"/>
                  </a:solidFill>
                </a:rPr>
                <a:t>2</a:t>
              </a:r>
              <a:endParaRPr lang="en-US" b="0" baseline="-25000">
                <a:solidFill>
                  <a:schemeClr val="bg1"/>
                </a:solidFill>
              </a:endParaRPr>
            </a:p>
          </p:txBody>
        </p:sp>
      </p:grpSp>
      <p:grpSp>
        <p:nvGrpSpPr>
          <p:cNvPr id="16" name="Group 327"/>
          <p:cNvGrpSpPr/>
          <p:nvPr/>
        </p:nvGrpSpPr>
        <p:grpSpPr>
          <a:xfrm>
            <a:off x="5715000" y="6276975"/>
            <a:ext cx="547688" cy="276225"/>
            <a:chOff x="5715000" y="6276975"/>
            <a:chExt cx="547688" cy="276225"/>
          </a:xfrm>
        </p:grpSpPr>
        <p:sp>
          <p:nvSpPr>
            <p:cNvPr id="315" name="Rectangle 195"/>
            <p:cNvSpPr>
              <a:spLocks noChangeArrowheads="1"/>
            </p:cNvSpPr>
            <p:nvPr/>
          </p:nvSpPr>
          <p:spPr bwMode="auto">
            <a:xfrm>
              <a:off x="5760340" y="6301106"/>
              <a:ext cx="228504" cy="227961"/>
            </a:xfrm>
            <a:prstGeom prst="rect">
              <a:avLst/>
            </a:prstGeom>
            <a:solidFill>
              <a:schemeClr val="bg1"/>
            </a:solidFill>
            <a:ln w="9525" algn="ctr">
              <a:solidFill>
                <a:schemeClr val="bg1"/>
              </a:solidFill>
              <a:round/>
              <a:headEnd/>
              <a:tailEnd/>
            </a:ln>
          </p:spPr>
          <p:txBody>
            <a:bodyPr/>
            <a:lstStyle/>
            <a:p>
              <a:endParaRPr lang="en-US"/>
            </a:p>
          </p:txBody>
        </p:sp>
        <p:sp>
          <p:nvSpPr>
            <p:cNvPr id="316" name="TextBox 198"/>
            <p:cNvSpPr txBox="1">
              <a:spLocks noChangeArrowheads="1"/>
            </p:cNvSpPr>
            <p:nvPr/>
          </p:nvSpPr>
          <p:spPr bwMode="auto">
            <a:xfrm>
              <a:off x="5715000" y="6276975"/>
              <a:ext cx="293547" cy="276225"/>
            </a:xfrm>
            <a:prstGeom prst="rect">
              <a:avLst/>
            </a:prstGeom>
            <a:noFill/>
            <a:ln w="9525">
              <a:noFill/>
              <a:miter lim="800000"/>
              <a:headEnd/>
              <a:tailEnd/>
            </a:ln>
          </p:spPr>
          <p:txBody>
            <a:bodyPr wrap="none">
              <a:spAutoFit/>
            </a:bodyPr>
            <a:lstStyle/>
            <a:p>
              <a:r>
                <a:rPr lang="en-US" sz="1200" b="0"/>
                <a:t>r</a:t>
              </a:r>
              <a:r>
                <a:rPr lang="en-US" sz="1200" b="0" baseline="-25000"/>
                <a:t>3</a:t>
              </a:r>
              <a:endParaRPr lang="en-US" b="0" baseline="-25000"/>
            </a:p>
          </p:txBody>
        </p:sp>
        <p:sp>
          <p:nvSpPr>
            <p:cNvPr id="317" name="Rectangle 201"/>
            <p:cNvSpPr>
              <a:spLocks noChangeArrowheads="1"/>
            </p:cNvSpPr>
            <p:nvPr/>
          </p:nvSpPr>
          <p:spPr bwMode="auto">
            <a:xfrm>
              <a:off x="5988844" y="6301106"/>
              <a:ext cx="228504" cy="227961"/>
            </a:xfrm>
            <a:prstGeom prst="rect">
              <a:avLst/>
            </a:prstGeom>
            <a:noFill/>
            <a:ln w="9525" algn="ctr">
              <a:solidFill>
                <a:schemeClr val="bg1"/>
              </a:solidFill>
              <a:round/>
              <a:headEnd/>
              <a:tailEnd/>
            </a:ln>
          </p:spPr>
          <p:txBody>
            <a:bodyPr/>
            <a:lstStyle/>
            <a:p>
              <a:endParaRPr lang="en-US">
                <a:solidFill>
                  <a:schemeClr val="bg1"/>
                </a:solidFill>
              </a:endParaRPr>
            </a:p>
          </p:txBody>
        </p:sp>
        <p:sp>
          <p:nvSpPr>
            <p:cNvPr id="318" name="TextBox 204"/>
            <p:cNvSpPr txBox="1">
              <a:spLocks noChangeArrowheads="1"/>
            </p:cNvSpPr>
            <p:nvPr/>
          </p:nvSpPr>
          <p:spPr bwMode="auto">
            <a:xfrm>
              <a:off x="5943504" y="6276975"/>
              <a:ext cx="319184" cy="276225"/>
            </a:xfrm>
            <a:prstGeom prst="rect">
              <a:avLst/>
            </a:prstGeom>
            <a:noFill/>
            <a:ln w="9525">
              <a:noFill/>
              <a:miter lim="800000"/>
              <a:headEnd/>
              <a:tailEnd/>
            </a:ln>
          </p:spPr>
          <p:txBody>
            <a:bodyPr wrap="none">
              <a:spAutoFit/>
            </a:bodyPr>
            <a:lstStyle/>
            <a:p>
              <a:r>
                <a:rPr lang="en-US" sz="1200" b="0">
                  <a:solidFill>
                    <a:schemeClr val="bg1"/>
                  </a:solidFill>
                </a:rPr>
                <a:t>s</a:t>
              </a:r>
              <a:r>
                <a:rPr lang="en-US" sz="1200" b="0" baseline="-25000">
                  <a:solidFill>
                    <a:schemeClr val="bg1"/>
                  </a:solidFill>
                </a:rPr>
                <a:t>3</a:t>
              </a:r>
              <a:endParaRPr lang="en-US" b="0" baseline="-25000">
                <a:solidFill>
                  <a:schemeClr val="bg1"/>
                </a:solidFill>
              </a:endParaRPr>
            </a:p>
          </p:txBody>
        </p:sp>
      </p:grpSp>
      <p:sp>
        <p:nvSpPr>
          <p:cNvPr id="305" name="TextBox 304"/>
          <p:cNvSpPr txBox="1"/>
          <p:nvPr/>
        </p:nvSpPr>
        <p:spPr>
          <a:xfrm>
            <a:off x="6629400" y="6324600"/>
            <a:ext cx="2438400" cy="523220"/>
          </a:xfrm>
          <a:prstGeom prst="rect">
            <a:avLst/>
          </a:prstGeom>
          <a:noFill/>
        </p:spPr>
        <p:txBody>
          <a:bodyPr wrap="square" rtlCol="0">
            <a:spAutoFit/>
          </a:bodyPr>
          <a:lstStyle/>
          <a:p>
            <a:pPr marL="114300" lvl="0" indent="-114300">
              <a:defRPr/>
            </a:pPr>
            <a:r>
              <a:rPr lang="en-US" sz="1400" b="0" kern="0" dirty="0">
                <a:solidFill>
                  <a:srgbClr val="000000"/>
                </a:solidFill>
                <a:latin typeface="Gill Sans"/>
                <a:cs typeface="Gill Sans"/>
              </a:rPr>
              <a:t>* Important detail: reducers process keys in sorted order</a:t>
            </a:r>
          </a:p>
        </p:txBody>
      </p:sp>
      <p:sp>
        <p:nvSpPr>
          <p:cNvPr id="306" name="TextBox 305"/>
          <p:cNvSpPr txBox="1"/>
          <p:nvPr/>
        </p:nvSpPr>
        <p:spPr>
          <a:xfrm>
            <a:off x="5988844" y="5043337"/>
            <a:ext cx="287371" cy="400110"/>
          </a:xfrm>
          <a:prstGeom prst="rect">
            <a:avLst/>
          </a:prstGeom>
          <a:noFill/>
        </p:spPr>
        <p:txBody>
          <a:bodyPr wrap="square" rtlCol="0">
            <a:spAutoFit/>
          </a:bodyPr>
          <a:lstStyle/>
          <a:p>
            <a:pPr lvl="0">
              <a:defRPr/>
            </a:pPr>
            <a:r>
              <a:rPr lang="en-US" sz="2000" b="0" kern="0" dirty="0">
                <a:solidFill>
                  <a:srgbClr val="000000"/>
                </a:solidFill>
                <a:latin typeface="Gill Sans"/>
                <a:cs typeface="Gill Sans"/>
              </a:rPr>
              <a:t>*</a:t>
            </a:r>
          </a:p>
        </p:txBody>
      </p:sp>
      <p:sp>
        <p:nvSpPr>
          <p:cNvPr id="319" name="TextBox 318"/>
          <p:cNvSpPr txBox="1"/>
          <p:nvPr/>
        </p:nvSpPr>
        <p:spPr>
          <a:xfrm>
            <a:off x="4688045" y="5048114"/>
            <a:ext cx="287371" cy="400110"/>
          </a:xfrm>
          <a:prstGeom prst="rect">
            <a:avLst/>
          </a:prstGeom>
          <a:noFill/>
        </p:spPr>
        <p:txBody>
          <a:bodyPr wrap="square" rtlCol="0">
            <a:spAutoFit/>
          </a:bodyPr>
          <a:lstStyle/>
          <a:p>
            <a:pPr lvl="0">
              <a:defRPr/>
            </a:pPr>
            <a:r>
              <a:rPr lang="en-US" sz="2000" b="0" kern="0" dirty="0">
                <a:solidFill>
                  <a:srgbClr val="000000"/>
                </a:solidFill>
                <a:latin typeface="Gill Sans"/>
                <a:cs typeface="Gill Sans"/>
              </a:rPr>
              <a:t>*</a:t>
            </a:r>
          </a:p>
        </p:txBody>
      </p:sp>
      <p:sp>
        <p:nvSpPr>
          <p:cNvPr id="320" name="TextBox 319"/>
          <p:cNvSpPr txBox="1"/>
          <p:nvPr/>
        </p:nvSpPr>
        <p:spPr>
          <a:xfrm>
            <a:off x="3321844" y="5048114"/>
            <a:ext cx="287371" cy="400110"/>
          </a:xfrm>
          <a:prstGeom prst="rect">
            <a:avLst/>
          </a:prstGeom>
          <a:noFill/>
        </p:spPr>
        <p:txBody>
          <a:bodyPr wrap="square" rtlCol="0">
            <a:spAutoFit/>
          </a:bodyPr>
          <a:lstStyle/>
          <a:p>
            <a:pPr lvl="0">
              <a:defRPr/>
            </a:pPr>
            <a:r>
              <a:rPr lang="en-US" sz="2000" b="0" kern="0" dirty="0">
                <a:solidFill>
                  <a:srgbClr val="000000"/>
                </a:solidFill>
                <a:latin typeface="Gill Sans"/>
                <a:cs typeface="Gill Sans"/>
              </a:rPr>
              <a:t>*</a:t>
            </a:r>
          </a:p>
        </p:txBody>
      </p:sp>
      <p:sp>
        <p:nvSpPr>
          <p:cNvPr id="321" name="TextBox 320"/>
          <p:cNvSpPr txBox="1"/>
          <p:nvPr/>
        </p:nvSpPr>
        <p:spPr>
          <a:xfrm>
            <a:off x="138920" y="152400"/>
            <a:ext cx="2604280" cy="461665"/>
          </a:xfrm>
          <a:prstGeom prst="rect">
            <a:avLst/>
          </a:prstGeom>
          <a:noFill/>
        </p:spPr>
        <p:txBody>
          <a:bodyPr wrap="square" rtlCol="0">
            <a:spAutoFit/>
          </a:bodyPr>
          <a:lstStyle/>
          <a:p>
            <a:pPr lvl="0">
              <a:defRPr/>
            </a:pPr>
            <a:r>
              <a:rPr lang="en-US" sz="2400" b="0" kern="0">
                <a:solidFill>
                  <a:srgbClr val="000000"/>
                </a:solidFill>
                <a:latin typeface="Gill Sans"/>
                <a:cs typeface="Gill Sans"/>
              </a:rPr>
              <a:t>Logical View</a:t>
            </a:r>
            <a:endParaRPr lang="en-US" sz="2400" b="0" kern="0" dirty="0">
              <a:solidFill>
                <a:srgbClr val="000000"/>
              </a:solidFill>
              <a:latin typeface="Gill Sans"/>
              <a:cs typeface="Gill Sans"/>
            </a:endParaRPr>
          </a:p>
        </p:txBody>
      </p:sp>
    </p:spTree>
    <p:extLst>
      <p:ext uri="{BB962C8B-B14F-4D97-AF65-F5344CB8AC3E}">
        <p14:creationId xmlns:p14="http://schemas.microsoft.com/office/powerpoint/2010/main" val="56926881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1371600" y="3328988"/>
            <a:ext cx="609600" cy="228600"/>
          </a:xfrm>
          <a:prstGeom prst="rect">
            <a:avLst/>
          </a:prstGeom>
          <a:noFill/>
          <a:ln w="9525" algn="ctr">
            <a:solidFill>
              <a:schemeClr val="dk1"/>
            </a:solidFill>
            <a:round/>
            <a:headEnd/>
            <a:tailEnd/>
          </a:ln>
        </p:spPr>
        <p:txBody>
          <a:bodyPr/>
          <a:lstStyle/>
          <a:p>
            <a:endParaRPr lang="en-US">
              <a:solidFill>
                <a:schemeClr val="bg1"/>
              </a:solidFill>
            </a:endParaRPr>
          </a:p>
        </p:txBody>
      </p:sp>
      <p:sp>
        <p:nvSpPr>
          <p:cNvPr id="28675" name="TextBox 2"/>
          <p:cNvSpPr txBox="1">
            <a:spLocks noChangeArrowheads="1"/>
          </p:cNvSpPr>
          <p:nvPr/>
        </p:nvSpPr>
        <p:spPr bwMode="auto">
          <a:xfrm>
            <a:off x="1384300" y="3305175"/>
            <a:ext cx="584200" cy="276225"/>
          </a:xfrm>
          <a:prstGeom prst="rect">
            <a:avLst/>
          </a:prstGeom>
          <a:noFill/>
          <a:ln w="9525">
            <a:noFill/>
            <a:miter lim="800000"/>
            <a:headEnd/>
            <a:tailEnd/>
          </a:ln>
        </p:spPr>
        <p:txBody>
          <a:bodyPr wrap="none">
            <a:spAutoFit/>
          </a:bodyPr>
          <a:lstStyle/>
          <a:p>
            <a:r>
              <a:rPr lang="en-US" sz="1200" b="0" dirty="0">
                <a:solidFill>
                  <a:schemeClr val="bg1"/>
                </a:solidFill>
              </a:rPr>
              <a:t>split 0</a:t>
            </a:r>
          </a:p>
        </p:txBody>
      </p:sp>
      <p:sp>
        <p:nvSpPr>
          <p:cNvPr id="28676" name="Rectangle 6"/>
          <p:cNvSpPr>
            <a:spLocks noChangeArrowheads="1"/>
          </p:cNvSpPr>
          <p:nvPr/>
        </p:nvSpPr>
        <p:spPr bwMode="auto">
          <a:xfrm>
            <a:off x="1371600" y="3557588"/>
            <a:ext cx="609600" cy="228600"/>
          </a:xfrm>
          <a:prstGeom prst="rect">
            <a:avLst/>
          </a:prstGeom>
          <a:noFill/>
          <a:ln w="9525" algn="ctr">
            <a:solidFill>
              <a:schemeClr val="dk1"/>
            </a:solidFill>
            <a:round/>
            <a:headEnd/>
            <a:tailEnd/>
          </a:ln>
        </p:spPr>
        <p:txBody>
          <a:bodyPr/>
          <a:lstStyle/>
          <a:p>
            <a:endParaRPr lang="en-US">
              <a:solidFill>
                <a:schemeClr val="bg1"/>
              </a:solidFill>
            </a:endParaRPr>
          </a:p>
        </p:txBody>
      </p:sp>
      <p:sp>
        <p:nvSpPr>
          <p:cNvPr id="28677" name="TextBox 7"/>
          <p:cNvSpPr txBox="1">
            <a:spLocks noChangeArrowheads="1"/>
          </p:cNvSpPr>
          <p:nvPr/>
        </p:nvSpPr>
        <p:spPr bwMode="auto">
          <a:xfrm>
            <a:off x="1384300" y="3533775"/>
            <a:ext cx="584200" cy="276225"/>
          </a:xfrm>
          <a:prstGeom prst="rect">
            <a:avLst/>
          </a:prstGeom>
          <a:noFill/>
          <a:ln w="9525">
            <a:noFill/>
            <a:miter lim="800000"/>
            <a:headEnd/>
            <a:tailEnd/>
          </a:ln>
        </p:spPr>
        <p:txBody>
          <a:bodyPr wrap="none">
            <a:spAutoFit/>
          </a:bodyPr>
          <a:lstStyle/>
          <a:p>
            <a:r>
              <a:rPr lang="en-US" sz="1200" b="0">
                <a:solidFill>
                  <a:schemeClr val="bg1"/>
                </a:solidFill>
              </a:rPr>
              <a:t>split 1</a:t>
            </a:r>
          </a:p>
        </p:txBody>
      </p:sp>
      <p:sp>
        <p:nvSpPr>
          <p:cNvPr id="28678" name="Rectangle 9"/>
          <p:cNvSpPr>
            <a:spLocks noChangeArrowheads="1"/>
          </p:cNvSpPr>
          <p:nvPr/>
        </p:nvSpPr>
        <p:spPr bwMode="auto">
          <a:xfrm>
            <a:off x="1371600" y="3786188"/>
            <a:ext cx="609600" cy="228600"/>
          </a:xfrm>
          <a:prstGeom prst="rect">
            <a:avLst/>
          </a:prstGeom>
          <a:noFill/>
          <a:ln w="9525" algn="ctr">
            <a:solidFill>
              <a:schemeClr val="dk1"/>
            </a:solidFill>
            <a:round/>
            <a:headEnd/>
            <a:tailEnd/>
          </a:ln>
        </p:spPr>
        <p:txBody>
          <a:bodyPr/>
          <a:lstStyle/>
          <a:p>
            <a:endParaRPr lang="en-US">
              <a:solidFill>
                <a:schemeClr val="bg1"/>
              </a:solidFill>
            </a:endParaRPr>
          </a:p>
        </p:txBody>
      </p:sp>
      <p:sp>
        <p:nvSpPr>
          <p:cNvPr id="28679" name="TextBox 10"/>
          <p:cNvSpPr txBox="1">
            <a:spLocks noChangeArrowheads="1"/>
          </p:cNvSpPr>
          <p:nvPr/>
        </p:nvSpPr>
        <p:spPr bwMode="auto">
          <a:xfrm>
            <a:off x="1384300" y="3762375"/>
            <a:ext cx="584200" cy="276225"/>
          </a:xfrm>
          <a:prstGeom prst="rect">
            <a:avLst/>
          </a:prstGeom>
          <a:noFill/>
          <a:ln w="9525">
            <a:noFill/>
            <a:miter lim="800000"/>
            <a:headEnd/>
            <a:tailEnd/>
          </a:ln>
        </p:spPr>
        <p:txBody>
          <a:bodyPr wrap="none">
            <a:spAutoFit/>
          </a:bodyPr>
          <a:lstStyle/>
          <a:p>
            <a:r>
              <a:rPr lang="en-US" sz="1200" b="0">
                <a:solidFill>
                  <a:schemeClr val="bg1"/>
                </a:solidFill>
              </a:rPr>
              <a:t>split 2</a:t>
            </a:r>
          </a:p>
        </p:txBody>
      </p:sp>
      <p:sp>
        <p:nvSpPr>
          <p:cNvPr id="28680" name="Rectangle 12"/>
          <p:cNvSpPr>
            <a:spLocks noChangeArrowheads="1"/>
          </p:cNvSpPr>
          <p:nvPr/>
        </p:nvSpPr>
        <p:spPr bwMode="auto">
          <a:xfrm>
            <a:off x="1371600" y="4014788"/>
            <a:ext cx="609600" cy="228600"/>
          </a:xfrm>
          <a:prstGeom prst="rect">
            <a:avLst/>
          </a:prstGeom>
          <a:noFill/>
          <a:ln w="9525" algn="ctr">
            <a:solidFill>
              <a:schemeClr val="dk1"/>
            </a:solidFill>
            <a:round/>
            <a:headEnd/>
            <a:tailEnd/>
          </a:ln>
        </p:spPr>
        <p:txBody>
          <a:bodyPr/>
          <a:lstStyle/>
          <a:p>
            <a:endParaRPr lang="en-US">
              <a:solidFill>
                <a:schemeClr val="bg1"/>
              </a:solidFill>
            </a:endParaRPr>
          </a:p>
        </p:txBody>
      </p:sp>
      <p:sp>
        <p:nvSpPr>
          <p:cNvPr id="28681" name="TextBox 13"/>
          <p:cNvSpPr txBox="1">
            <a:spLocks noChangeArrowheads="1"/>
          </p:cNvSpPr>
          <p:nvPr/>
        </p:nvSpPr>
        <p:spPr bwMode="auto">
          <a:xfrm>
            <a:off x="1384300" y="3990975"/>
            <a:ext cx="584200" cy="276225"/>
          </a:xfrm>
          <a:prstGeom prst="rect">
            <a:avLst/>
          </a:prstGeom>
          <a:noFill/>
          <a:ln w="9525">
            <a:noFill/>
            <a:miter lim="800000"/>
            <a:headEnd/>
            <a:tailEnd/>
          </a:ln>
        </p:spPr>
        <p:txBody>
          <a:bodyPr wrap="none">
            <a:spAutoFit/>
          </a:bodyPr>
          <a:lstStyle/>
          <a:p>
            <a:r>
              <a:rPr lang="en-US" sz="1200" b="0">
                <a:solidFill>
                  <a:schemeClr val="bg1"/>
                </a:solidFill>
              </a:rPr>
              <a:t>split 3</a:t>
            </a:r>
          </a:p>
        </p:txBody>
      </p:sp>
      <p:sp>
        <p:nvSpPr>
          <p:cNvPr id="28682" name="Rectangle 15"/>
          <p:cNvSpPr>
            <a:spLocks noChangeArrowheads="1"/>
          </p:cNvSpPr>
          <p:nvPr/>
        </p:nvSpPr>
        <p:spPr bwMode="auto">
          <a:xfrm>
            <a:off x="1371600" y="4243388"/>
            <a:ext cx="609600" cy="228600"/>
          </a:xfrm>
          <a:prstGeom prst="rect">
            <a:avLst/>
          </a:prstGeom>
          <a:noFill/>
          <a:ln w="9525" algn="ctr">
            <a:solidFill>
              <a:schemeClr val="dk1"/>
            </a:solidFill>
            <a:round/>
            <a:headEnd/>
            <a:tailEnd/>
          </a:ln>
        </p:spPr>
        <p:txBody>
          <a:bodyPr/>
          <a:lstStyle/>
          <a:p>
            <a:endParaRPr lang="en-US">
              <a:solidFill>
                <a:schemeClr val="bg1"/>
              </a:solidFill>
            </a:endParaRPr>
          </a:p>
        </p:txBody>
      </p:sp>
      <p:sp>
        <p:nvSpPr>
          <p:cNvPr id="28683" name="TextBox 16"/>
          <p:cNvSpPr txBox="1">
            <a:spLocks noChangeArrowheads="1"/>
          </p:cNvSpPr>
          <p:nvPr/>
        </p:nvSpPr>
        <p:spPr bwMode="auto">
          <a:xfrm>
            <a:off x="1384300" y="4219575"/>
            <a:ext cx="584200" cy="276225"/>
          </a:xfrm>
          <a:prstGeom prst="rect">
            <a:avLst/>
          </a:prstGeom>
          <a:noFill/>
          <a:ln w="9525">
            <a:noFill/>
            <a:miter lim="800000"/>
            <a:headEnd/>
            <a:tailEnd/>
          </a:ln>
        </p:spPr>
        <p:txBody>
          <a:bodyPr wrap="none">
            <a:spAutoFit/>
          </a:bodyPr>
          <a:lstStyle/>
          <a:p>
            <a:r>
              <a:rPr lang="en-US" sz="1200" b="0">
                <a:solidFill>
                  <a:schemeClr val="bg1"/>
                </a:solidFill>
              </a:rPr>
              <a:t>split 4</a:t>
            </a:r>
          </a:p>
        </p:txBody>
      </p:sp>
      <p:sp>
        <p:nvSpPr>
          <p:cNvPr id="28684" name="Oval 18"/>
          <p:cNvSpPr>
            <a:spLocks noChangeArrowheads="1"/>
          </p:cNvSpPr>
          <p:nvPr/>
        </p:nvSpPr>
        <p:spPr bwMode="auto">
          <a:xfrm>
            <a:off x="2514600" y="2971800"/>
            <a:ext cx="838200" cy="457200"/>
          </a:xfrm>
          <a:prstGeom prst="ellipse">
            <a:avLst/>
          </a:prstGeom>
          <a:noFill/>
          <a:ln w="9525" algn="ctr">
            <a:solidFill>
              <a:schemeClr val="dk1"/>
            </a:solidFill>
            <a:round/>
            <a:headEnd/>
            <a:tailEnd/>
          </a:ln>
        </p:spPr>
        <p:txBody>
          <a:bodyPr/>
          <a:lstStyle/>
          <a:p>
            <a:endParaRPr lang="en-US">
              <a:solidFill>
                <a:schemeClr val="bg1"/>
              </a:solidFill>
            </a:endParaRPr>
          </a:p>
        </p:txBody>
      </p:sp>
      <p:sp>
        <p:nvSpPr>
          <p:cNvPr id="28685" name="TextBox 19"/>
          <p:cNvSpPr txBox="1">
            <a:spLocks noChangeArrowheads="1"/>
          </p:cNvSpPr>
          <p:nvPr/>
        </p:nvSpPr>
        <p:spPr bwMode="auto">
          <a:xfrm>
            <a:off x="2611438" y="3062288"/>
            <a:ext cx="644525" cy="276225"/>
          </a:xfrm>
          <a:prstGeom prst="rect">
            <a:avLst/>
          </a:prstGeom>
          <a:noFill/>
          <a:ln w="9525">
            <a:noFill/>
            <a:miter lim="800000"/>
            <a:headEnd/>
            <a:tailEnd/>
          </a:ln>
        </p:spPr>
        <p:txBody>
          <a:bodyPr wrap="none">
            <a:spAutoFit/>
          </a:bodyPr>
          <a:lstStyle/>
          <a:p>
            <a:r>
              <a:rPr lang="en-US" sz="1200" b="0">
                <a:solidFill>
                  <a:schemeClr val="bg1"/>
                </a:solidFill>
              </a:rPr>
              <a:t>worker</a:t>
            </a:r>
            <a:endParaRPr lang="en-US" b="0">
              <a:solidFill>
                <a:schemeClr val="bg1"/>
              </a:solidFill>
            </a:endParaRPr>
          </a:p>
        </p:txBody>
      </p:sp>
      <p:sp>
        <p:nvSpPr>
          <p:cNvPr id="28686" name="Oval 21"/>
          <p:cNvSpPr>
            <a:spLocks noChangeArrowheads="1"/>
          </p:cNvSpPr>
          <p:nvPr/>
        </p:nvSpPr>
        <p:spPr bwMode="auto">
          <a:xfrm>
            <a:off x="2514600" y="3810000"/>
            <a:ext cx="838200" cy="457200"/>
          </a:xfrm>
          <a:prstGeom prst="ellipse">
            <a:avLst/>
          </a:prstGeom>
          <a:noFill/>
          <a:ln w="9525" algn="ctr">
            <a:solidFill>
              <a:schemeClr val="dk1"/>
            </a:solidFill>
            <a:round/>
            <a:headEnd/>
            <a:tailEnd/>
          </a:ln>
        </p:spPr>
        <p:txBody>
          <a:bodyPr/>
          <a:lstStyle/>
          <a:p>
            <a:endParaRPr lang="en-US">
              <a:solidFill>
                <a:schemeClr val="bg1"/>
              </a:solidFill>
            </a:endParaRPr>
          </a:p>
        </p:txBody>
      </p:sp>
      <p:sp>
        <p:nvSpPr>
          <p:cNvPr id="28687" name="TextBox 22"/>
          <p:cNvSpPr txBox="1">
            <a:spLocks noChangeArrowheads="1"/>
          </p:cNvSpPr>
          <p:nvPr/>
        </p:nvSpPr>
        <p:spPr bwMode="auto">
          <a:xfrm>
            <a:off x="2611438" y="3900488"/>
            <a:ext cx="644525" cy="276225"/>
          </a:xfrm>
          <a:prstGeom prst="rect">
            <a:avLst/>
          </a:prstGeom>
          <a:noFill/>
          <a:ln w="9525">
            <a:noFill/>
            <a:miter lim="800000"/>
            <a:headEnd/>
            <a:tailEnd/>
          </a:ln>
        </p:spPr>
        <p:txBody>
          <a:bodyPr wrap="none">
            <a:spAutoFit/>
          </a:bodyPr>
          <a:lstStyle/>
          <a:p>
            <a:r>
              <a:rPr lang="en-US" sz="1200" b="0">
                <a:solidFill>
                  <a:schemeClr val="bg1"/>
                </a:solidFill>
              </a:rPr>
              <a:t>worker</a:t>
            </a:r>
            <a:endParaRPr lang="en-US" b="0">
              <a:solidFill>
                <a:schemeClr val="bg1"/>
              </a:solidFill>
            </a:endParaRPr>
          </a:p>
        </p:txBody>
      </p:sp>
      <p:sp>
        <p:nvSpPr>
          <p:cNvPr id="28688" name="Oval 24"/>
          <p:cNvSpPr>
            <a:spLocks noChangeArrowheads="1"/>
          </p:cNvSpPr>
          <p:nvPr/>
        </p:nvSpPr>
        <p:spPr bwMode="auto">
          <a:xfrm>
            <a:off x="2514600" y="4648200"/>
            <a:ext cx="838200" cy="457200"/>
          </a:xfrm>
          <a:prstGeom prst="ellipse">
            <a:avLst/>
          </a:prstGeom>
          <a:noFill/>
          <a:ln w="9525" algn="ctr">
            <a:solidFill>
              <a:schemeClr val="dk1"/>
            </a:solidFill>
            <a:round/>
            <a:headEnd/>
            <a:tailEnd/>
          </a:ln>
        </p:spPr>
        <p:txBody>
          <a:bodyPr/>
          <a:lstStyle/>
          <a:p>
            <a:endParaRPr lang="en-US">
              <a:solidFill>
                <a:schemeClr val="bg1"/>
              </a:solidFill>
            </a:endParaRPr>
          </a:p>
        </p:txBody>
      </p:sp>
      <p:sp>
        <p:nvSpPr>
          <p:cNvPr id="28689" name="TextBox 25"/>
          <p:cNvSpPr txBox="1">
            <a:spLocks noChangeArrowheads="1"/>
          </p:cNvSpPr>
          <p:nvPr/>
        </p:nvSpPr>
        <p:spPr bwMode="auto">
          <a:xfrm>
            <a:off x="2611438" y="4738688"/>
            <a:ext cx="644525" cy="276225"/>
          </a:xfrm>
          <a:prstGeom prst="rect">
            <a:avLst/>
          </a:prstGeom>
          <a:noFill/>
          <a:ln w="9525">
            <a:noFill/>
            <a:miter lim="800000"/>
            <a:headEnd/>
            <a:tailEnd/>
          </a:ln>
        </p:spPr>
        <p:txBody>
          <a:bodyPr wrap="none">
            <a:spAutoFit/>
          </a:bodyPr>
          <a:lstStyle/>
          <a:p>
            <a:r>
              <a:rPr lang="en-US" sz="1200" b="0">
                <a:solidFill>
                  <a:schemeClr val="bg1"/>
                </a:solidFill>
              </a:rPr>
              <a:t>worker</a:t>
            </a:r>
            <a:endParaRPr lang="en-US" b="0">
              <a:solidFill>
                <a:schemeClr val="bg1"/>
              </a:solidFill>
            </a:endParaRPr>
          </a:p>
        </p:txBody>
      </p:sp>
      <p:sp>
        <p:nvSpPr>
          <p:cNvPr id="28690" name="Oval 27"/>
          <p:cNvSpPr>
            <a:spLocks noChangeArrowheads="1"/>
          </p:cNvSpPr>
          <p:nvPr/>
        </p:nvSpPr>
        <p:spPr bwMode="auto">
          <a:xfrm>
            <a:off x="5791200" y="3430588"/>
            <a:ext cx="838200" cy="457200"/>
          </a:xfrm>
          <a:prstGeom prst="ellipse">
            <a:avLst/>
          </a:prstGeom>
          <a:noFill/>
          <a:ln w="9525" algn="ctr">
            <a:solidFill>
              <a:schemeClr val="dk1"/>
            </a:solidFill>
            <a:round/>
            <a:headEnd/>
            <a:tailEnd/>
          </a:ln>
        </p:spPr>
        <p:txBody>
          <a:bodyPr/>
          <a:lstStyle/>
          <a:p>
            <a:endParaRPr lang="en-US">
              <a:solidFill>
                <a:schemeClr val="bg1"/>
              </a:solidFill>
            </a:endParaRPr>
          </a:p>
        </p:txBody>
      </p:sp>
      <p:sp>
        <p:nvSpPr>
          <p:cNvPr id="28691" name="TextBox 28"/>
          <p:cNvSpPr txBox="1">
            <a:spLocks noChangeArrowheads="1"/>
          </p:cNvSpPr>
          <p:nvPr/>
        </p:nvSpPr>
        <p:spPr bwMode="auto">
          <a:xfrm>
            <a:off x="5888038" y="3521075"/>
            <a:ext cx="644525" cy="277813"/>
          </a:xfrm>
          <a:prstGeom prst="rect">
            <a:avLst/>
          </a:prstGeom>
          <a:noFill/>
          <a:ln w="9525">
            <a:noFill/>
            <a:miter lim="800000"/>
            <a:headEnd/>
            <a:tailEnd/>
          </a:ln>
        </p:spPr>
        <p:txBody>
          <a:bodyPr wrap="none">
            <a:spAutoFit/>
          </a:bodyPr>
          <a:lstStyle/>
          <a:p>
            <a:r>
              <a:rPr lang="en-US" sz="1200" b="0">
                <a:solidFill>
                  <a:schemeClr val="bg1"/>
                </a:solidFill>
              </a:rPr>
              <a:t>worker</a:t>
            </a:r>
            <a:endParaRPr lang="en-US" b="0">
              <a:solidFill>
                <a:schemeClr val="bg1"/>
              </a:solidFill>
            </a:endParaRPr>
          </a:p>
        </p:txBody>
      </p:sp>
      <p:sp>
        <p:nvSpPr>
          <p:cNvPr id="28692" name="Oval 30"/>
          <p:cNvSpPr>
            <a:spLocks noChangeArrowheads="1"/>
          </p:cNvSpPr>
          <p:nvPr/>
        </p:nvSpPr>
        <p:spPr bwMode="auto">
          <a:xfrm>
            <a:off x="5791200" y="4189413"/>
            <a:ext cx="838200" cy="457200"/>
          </a:xfrm>
          <a:prstGeom prst="ellipse">
            <a:avLst/>
          </a:prstGeom>
          <a:noFill/>
          <a:ln w="9525" algn="ctr">
            <a:solidFill>
              <a:schemeClr val="dk1"/>
            </a:solidFill>
            <a:round/>
            <a:headEnd/>
            <a:tailEnd/>
          </a:ln>
        </p:spPr>
        <p:txBody>
          <a:bodyPr/>
          <a:lstStyle/>
          <a:p>
            <a:endParaRPr lang="en-US">
              <a:solidFill>
                <a:schemeClr val="bg1"/>
              </a:solidFill>
            </a:endParaRPr>
          </a:p>
        </p:txBody>
      </p:sp>
      <p:sp>
        <p:nvSpPr>
          <p:cNvPr id="28693" name="TextBox 31"/>
          <p:cNvSpPr txBox="1">
            <a:spLocks noChangeArrowheads="1"/>
          </p:cNvSpPr>
          <p:nvPr/>
        </p:nvSpPr>
        <p:spPr bwMode="auto">
          <a:xfrm>
            <a:off x="5888038" y="4278313"/>
            <a:ext cx="644525" cy="277812"/>
          </a:xfrm>
          <a:prstGeom prst="rect">
            <a:avLst/>
          </a:prstGeom>
          <a:noFill/>
          <a:ln w="9525">
            <a:noFill/>
            <a:miter lim="800000"/>
            <a:headEnd/>
            <a:tailEnd/>
          </a:ln>
        </p:spPr>
        <p:txBody>
          <a:bodyPr wrap="none">
            <a:spAutoFit/>
          </a:bodyPr>
          <a:lstStyle/>
          <a:p>
            <a:r>
              <a:rPr lang="en-US" sz="1200" b="0">
                <a:solidFill>
                  <a:schemeClr val="bg1"/>
                </a:solidFill>
              </a:rPr>
              <a:t>worker</a:t>
            </a:r>
            <a:endParaRPr lang="en-US" b="0">
              <a:solidFill>
                <a:schemeClr val="bg1"/>
              </a:solidFill>
            </a:endParaRPr>
          </a:p>
        </p:txBody>
      </p:sp>
      <p:sp>
        <p:nvSpPr>
          <p:cNvPr id="28694" name="Oval 33"/>
          <p:cNvSpPr>
            <a:spLocks noChangeArrowheads="1"/>
          </p:cNvSpPr>
          <p:nvPr/>
        </p:nvSpPr>
        <p:spPr bwMode="auto">
          <a:xfrm>
            <a:off x="4191000" y="2133600"/>
            <a:ext cx="838200" cy="457200"/>
          </a:xfrm>
          <a:prstGeom prst="ellipse">
            <a:avLst/>
          </a:prstGeom>
          <a:noFill/>
          <a:ln w="9525" algn="ctr">
            <a:solidFill>
              <a:schemeClr val="dk1"/>
            </a:solidFill>
            <a:round/>
            <a:headEnd/>
            <a:tailEnd/>
          </a:ln>
        </p:spPr>
        <p:txBody>
          <a:bodyPr/>
          <a:lstStyle/>
          <a:p>
            <a:endParaRPr lang="en-US">
              <a:solidFill>
                <a:schemeClr val="bg1"/>
              </a:solidFill>
            </a:endParaRPr>
          </a:p>
        </p:txBody>
      </p:sp>
      <p:sp>
        <p:nvSpPr>
          <p:cNvPr id="28695" name="TextBox 34"/>
          <p:cNvSpPr txBox="1">
            <a:spLocks noChangeArrowheads="1"/>
          </p:cNvSpPr>
          <p:nvPr/>
        </p:nvSpPr>
        <p:spPr bwMode="auto">
          <a:xfrm>
            <a:off x="4287838" y="2224088"/>
            <a:ext cx="654050" cy="276225"/>
          </a:xfrm>
          <a:prstGeom prst="rect">
            <a:avLst/>
          </a:prstGeom>
          <a:noFill/>
          <a:ln w="9525">
            <a:noFill/>
            <a:miter lim="800000"/>
            <a:headEnd/>
            <a:tailEnd/>
          </a:ln>
        </p:spPr>
        <p:txBody>
          <a:bodyPr wrap="none">
            <a:spAutoFit/>
          </a:bodyPr>
          <a:lstStyle/>
          <a:p>
            <a:r>
              <a:rPr lang="en-US" sz="1200" b="0">
                <a:solidFill>
                  <a:schemeClr val="bg1"/>
                </a:solidFill>
              </a:rPr>
              <a:t>Master</a:t>
            </a:r>
            <a:endParaRPr lang="en-US" b="0">
              <a:solidFill>
                <a:schemeClr val="bg1"/>
              </a:solidFill>
            </a:endParaRPr>
          </a:p>
        </p:txBody>
      </p:sp>
      <p:sp>
        <p:nvSpPr>
          <p:cNvPr id="28696" name="Oval 36"/>
          <p:cNvSpPr>
            <a:spLocks noChangeArrowheads="1"/>
          </p:cNvSpPr>
          <p:nvPr/>
        </p:nvSpPr>
        <p:spPr bwMode="auto">
          <a:xfrm>
            <a:off x="4114800" y="1143000"/>
            <a:ext cx="990600" cy="609600"/>
          </a:xfrm>
          <a:prstGeom prst="ellipse">
            <a:avLst/>
          </a:prstGeom>
          <a:noFill/>
          <a:ln w="9525" algn="ctr">
            <a:solidFill>
              <a:schemeClr val="dk1"/>
            </a:solidFill>
            <a:round/>
            <a:headEnd/>
            <a:tailEnd/>
          </a:ln>
        </p:spPr>
        <p:txBody>
          <a:bodyPr/>
          <a:lstStyle/>
          <a:p>
            <a:endParaRPr lang="en-US">
              <a:solidFill>
                <a:schemeClr val="bg1"/>
              </a:solidFill>
            </a:endParaRPr>
          </a:p>
        </p:txBody>
      </p:sp>
      <p:sp>
        <p:nvSpPr>
          <p:cNvPr id="28697" name="TextBox 37"/>
          <p:cNvSpPr txBox="1">
            <a:spLocks noChangeArrowheads="1"/>
          </p:cNvSpPr>
          <p:nvPr/>
        </p:nvSpPr>
        <p:spPr bwMode="auto">
          <a:xfrm>
            <a:off x="4224338" y="1217613"/>
            <a:ext cx="771525" cy="460375"/>
          </a:xfrm>
          <a:prstGeom prst="rect">
            <a:avLst/>
          </a:prstGeom>
          <a:noFill/>
          <a:ln w="9525">
            <a:noFill/>
            <a:miter lim="800000"/>
            <a:headEnd/>
            <a:tailEnd/>
          </a:ln>
        </p:spPr>
        <p:txBody>
          <a:bodyPr wrap="none">
            <a:spAutoFit/>
          </a:bodyPr>
          <a:lstStyle/>
          <a:p>
            <a:pPr algn="ctr"/>
            <a:r>
              <a:rPr lang="en-US" sz="1200" b="0">
                <a:solidFill>
                  <a:schemeClr val="bg1"/>
                </a:solidFill>
              </a:rPr>
              <a:t>User</a:t>
            </a:r>
            <a:br>
              <a:rPr lang="en-US" sz="1200" b="0">
                <a:solidFill>
                  <a:schemeClr val="bg1"/>
                </a:solidFill>
              </a:rPr>
            </a:br>
            <a:r>
              <a:rPr lang="en-US" sz="1200" b="0">
                <a:solidFill>
                  <a:schemeClr val="bg1"/>
                </a:solidFill>
              </a:rPr>
              <a:t>Program</a:t>
            </a:r>
            <a:endParaRPr lang="en-US" b="0">
              <a:solidFill>
                <a:schemeClr val="bg1"/>
              </a:solidFill>
            </a:endParaRPr>
          </a:p>
        </p:txBody>
      </p:sp>
      <p:sp>
        <p:nvSpPr>
          <p:cNvPr id="28698" name="Rectangle 39"/>
          <p:cNvSpPr>
            <a:spLocks noChangeArrowheads="1"/>
          </p:cNvSpPr>
          <p:nvPr/>
        </p:nvSpPr>
        <p:spPr bwMode="auto">
          <a:xfrm>
            <a:off x="7315200" y="3443288"/>
            <a:ext cx="609600" cy="433387"/>
          </a:xfrm>
          <a:prstGeom prst="rect">
            <a:avLst/>
          </a:prstGeom>
          <a:noFill/>
          <a:ln w="9525" algn="ctr">
            <a:solidFill>
              <a:schemeClr val="dk1"/>
            </a:solidFill>
            <a:round/>
            <a:headEnd/>
            <a:tailEnd/>
          </a:ln>
        </p:spPr>
        <p:txBody>
          <a:bodyPr/>
          <a:lstStyle/>
          <a:p>
            <a:endParaRPr lang="en-US">
              <a:solidFill>
                <a:schemeClr val="bg1"/>
              </a:solidFill>
            </a:endParaRPr>
          </a:p>
        </p:txBody>
      </p:sp>
      <p:sp>
        <p:nvSpPr>
          <p:cNvPr id="28699" name="TextBox 40"/>
          <p:cNvSpPr txBox="1">
            <a:spLocks noChangeArrowheads="1"/>
          </p:cNvSpPr>
          <p:nvPr/>
        </p:nvSpPr>
        <p:spPr bwMode="auto">
          <a:xfrm>
            <a:off x="7313613" y="3429000"/>
            <a:ext cx="611187" cy="461963"/>
          </a:xfrm>
          <a:prstGeom prst="rect">
            <a:avLst/>
          </a:prstGeom>
          <a:noFill/>
          <a:ln w="9525">
            <a:noFill/>
            <a:miter lim="800000"/>
            <a:headEnd/>
            <a:tailEnd/>
          </a:ln>
        </p:spPr>
        <p:txBody>
          <a:bodyPr wrap="none">
            <a:spAutoFit/>
          </a:bodyPr>
          <a:lstStyle/>
          <a:p>
            <a:pPr algn="ctr"/>
            <a:r>
              <a:rPr lang="en-US" sz="1200" b="0" dirty="0">
                <a:solidFill>
                  <a:schemeClr val="bg1"/>
                </a:solidFill>
              </a:rPr>
              <a:t>output</a:t>
            </a:r>
          </a:p>
          <a:p>
            <a:pPr algn="ctr"/>
            <a:r>
              <a:rPr lang="en-US" sz="1200" b="0" dirty="0">
                <a:solidFill>
                  <a:schemeClr val="bg1"/>
                </a:solidFill>
              </a:rPr>
              <a:t>file 0</a:t>
            </a:r>
          </a:p>
        </p:txBody>
      </p:sp>
      <p:sp>
        <p:nvSpPr>
          <p:cNvPr id="28700" name="Rectangle 44"/>
          <p:cNvSpPr>
            <a:spLocks noChangeArrowheads="1"/>
          </p:cNvSpPr>
          <p:nvPr/>
        </p:nvSpPr>
        <p:spPr bwMode="auto">
          <a:xfrm>
            <a:off x="7315200" y="4200525"/>
            <a:ext cx="609600" cy="433388"/>
          </a:xfrm>
          <a:prstGeom prst="rect">
            <a:avLst/>
          </a:prstGeom>
          <a:noFill/>
          <a:ln w="9525" algn="ctr">
            <a:solidFill>
              <a:schemeClr val="dk1"/>
            </a:solidFill>
            <a:round/>
            <a:headEnd/>
            <a:tailEnd/>
          </a:ln>
        </p:spPr>
        <p:txBody>
          <a:bodyPr/>
          <a:lstStyle/>
          <a:p>
            <a:endParaRPr lang="en-US">
              <a:solidFill>
                <a:schemeClr val="bg1"/>
              </a:solidFill>
            </a:endParaRPr>
          </a:p>
        </p:txBody>
      </p:sp>
      <p:sp>
        <p:nvSpPr>
          <p:cNvPr id="28701" name="TextBox 45"/>
          <p:cNvSpPr txBox="1">
            <a:spLocks noChangeArrowheads="1"/>
          </p:cNvSpPr>
          <p:nvPr/>
        </p:nvSpPr>
        <p:spPr bwMode="auto">
          <a:xfrm>
            <a:off x="7315200" y="4186238"/>
            <a:ext cx="611188" cy="461962"/>
          </a:xfrm>
          <a:prstGeom prst="rect">
            <a:avLst/>
          </a:prstGeom>
          <a:noFill/>
          <a:ln w="9525">
            <a:noFill/>
            <a:miter lim="800000"/>
            <a:headEnd/>
            <a:tailEnd/>
          </a:ln>
        </p:spPr>
        <p:txBody>
          <a:bodyPr wrap="none">
            <a:spAutoFit/>
          </a:bodyPr>
          <a:lstStyle/>
          <a:p>
            <a:pPr algn="ctr"/>
            <a:r>
              <a:rPr lang="en-US" sz="1200" b="0">
                <a:solidFill>
                  <a:schemeClr val="bg1"/>
                </a:solidFill>
              </a:rPr>
              <a:t>output</a:t>
            </a:r>
          </a:p>
          <a:p>
            <a:pPr algn="ctr"/>
            <a:r>
              <a:rPr lang="en-US" sz="1200" b="0">
                <a:solidFill>
                  <a:schemeClr val="bg1"/>
                </a:solidFill>
              </a:rPr>
              <a:t>file 1</a:t>
            </a:r>
          </a:p>
        </p:txBody>
      </p:sp>
      <p:sp>
        <p:nvSpPr>
          <p:cNvPr id="28702" name="Rectangle 46"/>
          <p:cNvSpPr>
            <a:spLocks noChangeArrowheads="1"/>
          </p:cNvSpPr>
          <p:nvPr/>
        </p:nvSpPr>
        <p:spPr bwMode="auto">
          <a:xfrm>
            <a:off x="4419600" y="3009900"/>
            <a:ext cx="152400" cy="381000"/>
          </a:xfrm>
          <a:prstGeom prst="rect">
            <a:avLst/>
          </a:prstGeom>
          <a:noFill/>
          <a:ln w="9525" algn="ctr">
            <a:solidFill>
              <a:schemeClr val="dk1"/>
            </a:solidFill>
            <a:round/>
            <a:headEnd/>
            <a:tailEnd/>
          </a:ln>
        </p:spPr>
        <p:txBody>
          <a:bodyPr/>
          <a:lstStyle/>
          <a:p>
            <a:endParaRPr lang="en-US">
              <a:solidFill>
                <a:schemeClr val="bg1"/>
              </a:solidFill>
            </a:endParaRPr>
          </a:p>
        </p:txBody>
      </p:sp>
      <p:sp>
        <p:nvSpPr>
          <p:cNvPr id="28703" name="Rectangle 47"/>
          <p:cNvSpPr>
            <a:spLocks noChangeArrowheads="1"/>
          </p:cNvSpPr>
          <p:nvPr/>
        </p:nvSpPr>
        <p:spPr bwMode="auto">
          <a:xfrm>
            <a:off x="4572000" y="3009900"/>
            <a:ext cx="152400" cy="381000"/>
          </a:xfrm>
          <a:prstGeom prst="rect">
            <a:avLst/>
          </a:prstGeom>
          <a:noFill/>
          <a:ln w="9525" algn="ctr">
            <a:solidFill>
              <a:schemeClr val="dk1"/>
            </a:solidFill>
            <a:round/>
            <a:headEnd/>
            <a:tailEnd/>
          </a:ln>
        </p:spPr>
        <p:txBody>
          <a:bodyPr/>
          <a:lstStyle/>
          <a:p>
            <a:endParaRPr lang="en-US">
              <a:solidFill>
                <a:schemeClr val="bg1"/>
              </a:solidFill>
            </a:endParaRPr>
          </a:p>
        </p:txBody>
      </p:sp>
      <p:sp>
        <p:nvSpPr>
          <p:cNvPr id="28704" name="Rectangle 48"/>
          <p:cNvSpPr>
            <a:spLocks noChangeArrowheads="1"/>
          </p:cNvSpPr>
          <p:nvPr/>
        </p:nvSpPr>
        <p:spPr bwMode="auto">
          <a:xfrm>
            <a:off x="4419600" y="3848100"/>
            <a:ext cx="152400" cy="381000"/>
          </a:xfrm>
          <a:prstGeom prst="rect">
            <a:avLst/>
          </a:prstGeom>
          <a:noFill/>
          <a:ln w="9525" algn="ctr">
            <a:solidFill>
              <a:schemeClr val="dk1"/>
            </a:solidFill>
            <a:round/>
            <a:headEnd/>
            <a:tailEnd/>
          </a:ln>
        </p:spPr>
        <p:txBody>
          <a:bodyPr/>
          <a:lstStyle/>
          <a:p>
            <a:endParaRPr lang="en-US">
              <a:solidFill>
                <a:schemeClr val="bg1"/>
              </a:solidFill>
            </a:endParaRPr>
          </a:p>
        </p:txBody>
      </p:sp>
      <p:sp>
        <p:nvSpPr>
          <p:cNvPr id="28705" name="Rectangle 49"/>
          <p:cNvSpPr>
            <a:spLocks noChangeArrowheads="1"/>
          </p:cNvSpPr>
          <p:nvPr/>
        </p:nvSpPr>
        <p:spPr bwMode="auto">
          <a:xfrm>
            <a:off x="4572000" y="3848100"/>
            <a:ext cx="152400" cy="381000"/>
          </a:xfrm>
          <a:prstGeom prst="rect">
            <a:avLst/>
          </a:prstGeom>
          <a:noFill/>
          <a:ln w="9525" algn="ctr">
            <a:solidFill>
              <a:schemeClr val="dk1"/>
            </a:solidFill>
            <a:round/>
            <a:headEnd/>
            <a:tailEnd/>
          </a:ln>
        </p:spPr>
        <p:txBody>
          <a:bodyPr/>
          <a:lstStyle/>
          <a:p>
            <a:endParaRPr lang="en-US">
              <a:solidFill>
                <a:schemeClr val="bg1"/>
              </a:solidFill>
            </a:endParaRPr>
          </a:p>
        </p:txBody>
      </p:sp>
      <p:sp>
        <p:nvSpPr>
          <p:cNvPr id="28706" name="Rectangle 50"/>
          <p:cNvSpPr>
            <a:spLocks noChangeArrowheads="1"/>
          </p:cNvSpPr>
          <p:nvPr/>
        </p:nvSpPr>
        <p:spPr bwMode="auto">
          <a:xfrm>
            <a:off x="4419600" y="4686300"/>
            <a:ext cx="152400" cy="381000"/>
          </a:xfrm>
          <a:prstGeom prst="rect">
            <a:avLst/>
          </a:prstGeom>
          <a:noFill/>
          <a:ln w="9525" algn="ctr">
            <a:solidFill>
              <a:schemeClr val="dk1"/>
            </a:solidFill>
            <a:round/>
            <a:headEnd/>
            <a:tailEnd/>
          </a:ln>
        </p:spPr>
        <p:txBody>
          <a:bodyPr/>
          <a:lstStyle/>
          <a:p>
            <a:endParaRPr lang="en-US">
              <a:solidFill>
                <a:schemeClr val="bg1"/>
              </a:solidFill>
            </a:endParaRPr>
          </a:p>
        </p:txBody>
      </p:sp>
      <p:sp>
        <p:nvSpPr>
          <p:cNvPr id="28707" name="Rectangle 51"/>
          <p:cNvSpPr>
            <a:spLocks noChangeArrowheads="1"/>
          </p:cNvSpPr>
          <p:nvPr/>
        </p:nvSpPr>
        <p:spPr bwMode="auto">
          <a:xfrm>
            <a:off x="4572000" y="4686300"/>
            <a:ext cx="152400" cy="381000"/>
          </a:xfrm>
          <a:prstGeom prst="rect">
            <a:avLst/>
          </a:prstGeom>
          <a:noFill/>
          <a:ln w="9525" algn="ctr">
            <a:solidFill>
              <a:schemeClr val="dk1"/>
            </a:solidFill>
            <a:round/>
            <a:headEnd/>
            <a:tailEnd/>
          </a:ln>
        </p:spPr>
        <p:txBody>
          <a:bodyPr/>
          <a:lstStyle/>
          <a:p>
            <a:endParaRPr lang="en-US">
              <a:solidFill>
                <a:schemeClr val="bg1"/>
              </a:solidFill>
            </a:endParaRPr>
          </a:p>
        </p:txBody>
      </p:sp>
      <p:cxnSp>
        <p:nvCxnSpPr>
          <p:cNvPr id="28708" name="Curved Connector 53"/>
          <p:cNvCxnSpPr>
            <a:cxnSpLocks noChangeShapeType="1"/>
            <a:stCxn id="28674" idx="3"/>
            <a:endCxn id="28684" idx="2"/>
          </p:cNvCxnSpPr>
          <p:nvPr/>
        </p:nvCxnSpPr>
        <p:spPr bwMode="auto">
          <a:xfrm flipV="1">
            <a:off x="1981200" y="3200400"/>
            <a:ext cx="533400" cy="242888"/>
          </a:xfrm>
          <a:prstGeom prst="curvedConnector3">
            <a:avLst>
              <a:gd name="adj1" fmla="val 50000"/>
            </a:avLst>
          </a:prstGeom>
          <a:noFill/>
          <a:ln w="9525" algn="ctr">
            <a:solidFill>
              <a:schemeClr val="dk1"/>
            </a:solidFill>
            <a:round/>
            <a:headEnd/>
            <a:tailEnd type="triangle" w="med" len="med"/>
          </a:ln>
        </p:spPr>
      </p:cxnSp>
      <p:cxnSp>
        <p:nvCxnSpPr>
          <p:cNvPr id="28709" name="Curved Connector 55"/>
          <p:cNvCxnSpPr>
            <a:cxnSpLocks noChangeShapeType="1"/>
            <a:stCxn id="28677" idx="3"/>
            <a:endCxn id="28684" idx="3"/>
          </p:cNvCxnSpPr>
          <p:nvPr/>
        </p:nvCxnSpPr>
        <p:spPr bwMode="auto">
          <a:xfrm flipV="1">
            <a:off x="1968500" y="3362325"/>
            <a:ext cx="668338" cy="309563"/>
          </a:xfrm>
          <a:prstGeom prst="curvedConnector2">
            <a:avLst/>
          </a:prstGeom>
          <a:noFill/>
          <a:ln w="9525" algn="ctr">
            <a:solidFill>
              <a:schemeClr val="dk1"/>
            </a:solidFill>
            <a:round/>
            <a:headEnd/>
            <a:tailEnd type="triangle" w="med" len="med"/>
          </a:ln>
        </p:spPr>
      </p:cxnSp>
      <p:cxnSp>
        <p:nvCxnSpPr>
          <p:cNvPr id="28710" name="Curved Connector 55"/>
          <p:cNvCxnSpPr>
            <a:cxnSpLocks noChangeShapeType="1"/>
            <a:stCxn id="28681" idx="3"/>
            <a:endCxn id="28688" idx="1"/>
          </p:cNvCxnSpPr>
          <p:nvPr/>
        </p:nvCxnSpPr>
        <p:spPr bwMode="auto">
          <a:xfrm>
            <a:off x="1968500" y="4129088"/>
            <a:ext cx="668338" cy="585787"/>
          </a:xfrm>
          <a:prstGeom prst="curvedConnector2">
            <a:avLst/>
          </a:prstGeom>
          <a:noFill/>
          <a:ln w="9525" algn="ctr">
            <a:solidFill>
              <a:schemeClr val="dk1"/>
            </a:solidFill>
            <a:round/>
            <a:headEnd/>
            <a:tailEnd type="triangle" w="med" len="med"/>
          </a:ln>
        </p:spPr>
      </p:cxnSp>
      <p:cxnSp>
        <p:nvCxnSpPr>
          <p:cNvPr id="28711" name="Straight Arrow Connector 66"/>
          <p:cNvCxnSpPr>
            <a:cxnSpLocks noChangeShapeType="1"/>
            <a:stCxn id="28678" idx="3"/>
            <a:endCxn id="28686" idx="2"/>
          </p:cNvCxnSpPr>
          <p:nvPr/>
        </p:nvCxnSpPr>
        <p:spPr bwMode="auto">
          <a:xfrm>
            <a:off x="1981200" y="3900488"/>
            <a:ext cx="533400" cy="138112"/>
          </a:xfrm>
          <a:prstGeom prst="straightConnector1">
            <a:avLst/>
          </a:prstGeom>
          <a:noFill/>
          <a:ln w="22225" algn="ctr">
            <a:solidFill>
              <a:schemeClr val="dk1"/>
            </a:solidFill>
            <a:round/>
            <a:headEnd/>
            <a:tailEnd type="triangle" w="med" len="med"/>
          </a:ln>
        </p:spPr>
      </p:cxnSp>
      <p:cxnSp>
        <p:nvCxnSpPr>
          <p:cNvPr id="28712" name="Straight Arrow Connector 68"/>
          <p:cNvCxnSpPr>
            <a:cxnSpLocks noChangeShapeType="1"/>
            <a:stCxn id="28682" idx="3"/>
            <a:endCxn id="28686" idx="3"/>
          </p:cNvCxnSpPr>
          <p:nvPr/>
        </p:nvCxnSpPr>
        <p:spPr bwMode="auto">
          <a:xfrm flipV="1">
            <a:off x="1981200" y="4200525"/>
            <a:ext cx="655638" cy="157163"/>
          </a:xfrm>
          <a:prstGeom prst="straightConnector1">
            <a:avLst/>
          </a:prstGeom>
          <a:noFill/>
          <a:ln w="9525" algn="ctr">
            <a:solidFill>
              <a:schemeClr val="dk1"/>
            </a:solidFill>
            <a:round/>
            <a:headEnd/>
            <a:tailEnd type="triangle" w="med" len="med"/>
          </a:ln>
        </p:spPr>
      </p:cxnSp>
      <p:cxnSp>
        <p:nvCxnSpPr>
          <p:cNvPr id="28713" name="Straight Arrow Connector 72"/>
          <p:cNvCxnSpPr>
            <a:cxnSpLocks noChangeShapeType="1"/>
            <a:stCxn id="28684" idx="6"/>
            <a:endCxn id="28702" idx="1"/>
          </p:cNvCxnSpPr>
          <p:nvPr/>
        </p:nvCxnSpPr>
        <p:spPr bwMode="auto">
          <a:xfrm>
            <a:off x="3352800" y="3200400"/>
            <a:ext cx="1066800" cy="1588"/>
          </a:xfrm>
          <a:prstGeom prst="straightConnector1">
            <a:avLst/>
          </a:prstGeom>
          <a:noFill/>
          <a:ln w="9525" algn="ctr">
            <a:solidFill>
              <a:schemeClr val="dk1"/>
            </a:solidFill>
            <a:round/>
            <a:headEnd/>
            <a:tailEnd type="triangle" w="med" len="med"/>
          </a:ln>
        </p:spPr>
      </p:cxnSp>
      <p:cxnSp>
        <p:nvCxnSpPr>
          <p:cNvPr id="28714" name="Straight Arrow Connector 75"/>
          <p:cNvCxnSpPr>
            <a:cxnSpLocks noChangeShapeType="1"/>
          </p:cNvCxnSpPr>
          <p:nvPr/>
        </p:nvCxnSpPr>
        <p:spPr bwMode="auto">
          <a:xfrm>
            <a:off x="3352800" y="4037013"/>
            <a:ext cx="1066800" cy="3175"/>
          </a:xfrm>
          <a:prstGeom prst="straightConnector1">
            <a:avLst/>
          </a:prstGeom>
          <a:noFill/>
          <a:ln w="22225" algn="ctr">
            <a:solidFill>
              <a:schemeClr val="dk1"/>
            </a:solidFill>
            <a:round/>
            <a:headEnd/>
            <a:tailEnd type="triangle" w="med" len="med"/>
          </a:ln>
        </p:spPr>
      </p:cxnSp>
      <p:cxnSp>
        <p:nvCxnSpPr>
          <p:cNvPr id="28715" name="Straight Arrow Connector 78"/>
          <p:cNvCxnSpPr>
            <a:cxnSpLocks noChangeShapeType="1"/>
          </p:cNvCxnSpPr>
          <p:nvPr/>
        </p:nvCxnSpPr>
        <p:spPr bwMode="auto">
          <a:xfrm>
            <a:off x="3352800" y="4875213"/>
            <a:ext cx="1066800" cy="3175"/>
          </a:xfrm>
          <a:prstGeom prst="straightConnector1">
            <a:avLst/>
          </a:prstGeom>
          <a:noFill/>
          <a:ln w="9525" algn="ctr">
            <a:solidFill>
              <a:schemeClr val="dk1"/>
            </a:solidFill>
            <a:round/>
            <a:headEnd/>
            <a:tailEnd type="triangle" w="med" len="med"/>
          </a:ln>
        </p:spPr>
      </p:cxnSp>
      <p:cxnSp>
        <p:nvCxnSpPr>
          <p:cNvPr id="28716" name="Straight Arrow Connector 81"/>
          <p:cNvCxnSpPr>
            <a:cxnSpLocks noChangeShapeType="1"/>
            <a:stCxn id="28690" idx="6"/>
            <a:endCxn id="28699" idx="1"/>
          </p:cNvCxnSpPr>
          <p:nvPr/>
        </p:nvCxnSpPr>
        <p:spPr bwMode="auto">
          <a:xfrm>
            <a:off x="6629400" y="3659188"/>
            <a:ext cx="684213" cy="0"/>
          </a:xfrm>
          <a:prstGeom prst="straightConnector1">
            <a:avLst/>
          </a:prstGeom>
          <a:noFill/>
          <a:ln w="22225" algn="ctr">
            <a:solidFill>
              <a:schemeClr val="dk1"/>
            </a:solidFill>
            <a:round/>
            <a:headEnd/>
            <a:tailEnd type="triangle" w="med" len="med"/>
          </a:ln>
        </p:spPr>
      </p:cxnSp>
      <p:cxnSp>
        <p:nvCxnSpPr>
          <p:cNvPr id="28717" name="Straight Arrow Connector 84"/>
          <p:cNvCxnSpPr>
            <a:cxnSpLocks noChangeShapeType="1"/>
            <a:stCxn id="28692" idx="6"/>
            <a:endCxn id="28701" idx="1"/>
          </p:cNvCxnSpPr>
          <p:nvPr/>
        </p:nvCxnSpPr>
        <p:spPr bwMode="auto">
          <a:xfrm>
            <a:off x="6629400" y="4418013"/>
            <a:ext cx="685800" cy="0"/>
          </a:xfrm>
          <a:prstGeom prst="straightConnector1">
            <a:avLst/>
          </a:prstGeom>
          <a:noFill/>
          <a:ln w="9525" algn="ctr">
            <a:solidFill>
              <a:schemeClr val="dk1"/>
            </a:solidFill>
            <a:round/>
            <a:headEnd/>
            <a:tailEnd type="triangle" w="med" len="med"/>
          </a:ln>
        </p:spPr>
      </p:cxnSp>
      <p:cxnSp>
        <p:nvCxnSpPr>
          <p:cNvPr id="28718" name="Straight Arrow Connector 90"/>
          <p:cNvCxnSpPr>
            <a:cxnSpLocks noChangeShapeType="1"/>
            <a:stCxn id="28705" idx="3"/>
            <a:endCxn id="28690" idx="2"/>
          </p:cNvCxnSpPr>
          <p:nvPr/>
        </p:nvCxnSpPr>
        <p:spPr bwMode="auto">
          <a:xfrm flipV="1">
            <a:off x="4724400" y="3659188"/>
            <a:ext cx="1066800" cy="379412"/>
          </a:xfrm>
          <a:prstGeom prst="straightConnector1">
            <a:avLst/>
          </a:prstGeom>
          <a:noFill/>
          <a:ln w="22225" algn="ctr">
            <a:solidFill>
              <a:schemeClr val="dk1"/>
            </a:solidFill>
            <a:round/>
            <a:headEnd/>
            <a:tailEnd type="triangle" w="med" len="med"/>
          </a:ln>
        </p:spPr>
      </p:cxnSp>
      <p:cxnSp>
        <p:nvCxnSpPr>
          <p:cNvPr id="28719" name="Straight Arrow Connector 93"/>
          <p:cNvCxnSpPr>
            <a:cxnSpLocks noChangeShapeType="1"/>
            <a:stCxn id="28705" idx="3"/>
            <a:endCxn id="28692" idx="2"/>
          </p:cNvCxnSpPr>
          <p:nvPr/>
        </p:nvCxnSpPr>
        <p:spPr bwMode="auto">
          <a:xfrm>
            <a:off x="4724400" y="4038600"/>
            <a:ext cx="1066800" cy="379413"/>
          </a:xfrm>
          <a:prstGeom prst="straightConnector1">
            <a:avLst/>
          </a:prstGeom>
          <a:noFill/>
          <a:ln w="9525" algn="ctr">
            <a:solidFill>
              <a:schemeClr val="dk1"/>
            </a:solidFill>
            <a:round/>
            <a:headEnd/>
            <a:tailEnd type="triangle" w="med" len="med"/>
          </a:ln>
        </p:spPr>
      </p:cxnSp>
      <p:cxnSp>
        <p:nvCxnSpPr>
          <p:cNvPr id="28720" name="Curved Connector 98"/>
          <p:cNvCxnSpPr>
            <a:cxnSpLocks noChangeShapeType="1"/>
            <a:stCxn id="28703" idx="3"/>
            <a:endCxn id="28690" idx="1"/>
          </p:cNvCxnSpPr>
          <p:nvPr/>
        </p:nvCxnSpPr>
        <p:spPr bwMode="auto">
          <a:xfrm>
            <a:off x="4724400" y="3200400"/>
            <a:ext cx="1189038" cy="298450"/>
          </a:xfrm>
          <a:prstGeom prst="curvedConnector2">
            <a:avLst/>
          </a:prstGeom>
          <a:noFill/>
          <a:ln w="9525" algn="ctr">
            <a:solidFill>
              <a:schemeClr val="dk1"/>
            </a:solidFill>
            <a:round/>
            <a:headEnd/>
            <a:tailEnd type="triangle" w="med" len="med"/>
          </a:ln>
        </p:spPr>
      </p:cxnSp>
      <p:cxnSp>
        <p:nvCxnSpPr>
          <p:cNvPr id="28721" name="Curved Connector 98"/>
          <p:cNvCxnSpPr>
            <a:cxnSpLocks noChangeShapeType="1"/>
          </p:cNvCxnSpPr>
          <p:nvPr/>
        </p:nvCxnSpPr>
        <p:spPr bwMode="auto">
          <a:xfrm>
            <a:off x="4724400" y="3200400"/>
            <a:ext cx="1143000" cy="1066800"/>
          </a:xfrm>
          <a:prstGeom prst="curvedConnector3">
            <a:avLst>
              <a:gd name="adj1" fmla="val 50000"/>
            </a:avLst>
          </a:prstGeom>
          <a:noFill/>
          <a:ln w="9525" algn="ctr">
            <a:solidFill>
              <a:schemeClr val="dk1"/>
            </a:solidFill>
            <a:round/>
            <a:headEnd/>
            <a:tailEnd type="triangle" w="med" len="med"/>
          </a:ln>
        </p:spPr>
      </p:cxnSp>
      <p:cxnSp>
        <p:nvCxnSpPr>
          <p:cNvPr id="28722" name="Curved Connector 98"/>
          <p:cNvCxnSpPr>
            <a:cxnSpLocks noChangeShapeType="1"/>
            <a:stCxn id="28707" idx="3"/>
          </p:cNvCxnSpPr>
          <p:nvPr/>
        </p:nvCxnSpPr>
        <p:spPr bwMode="auto">
          <a:xfrm flipV="1">
            <a:off x="4724400" y="3810000"/>
            <a:ext cx="1143000" cy="1066800"/>
          </a:xfrm>
          <a:prstGeom prst="curvedConnector3">
            <a:avLst>
              <a:gd name="adj1" fmla="val 50000"/>
            </a:avLst>
          </a:prstGeom>
          <a:noFill/>
          <a:ln w="9525" algn="ctr">
            <a:solidFill>
              <a:schemeClr val="dk1"/>
            </a:solidFill>
            <a:round/>
            <a:headEnd/>
            <a:tailEnd type="triangle" w="med" len="med"/>
          </a:ln>
        </p:spPr>
      </p:cxnSp>
      <p:cxnSp>
        <p:nvCxnSpPr>
          <p:cNvPr id="28723" name="Curved Connector 98"/>
          <p:cNvCxnSpPr>
            <a:cxnSpLocks noChangeShapeType="1"/>
            <a:stCxn id="28707" idx="3"/>
            <a:endCxn id="28692" idx="3"/>
          </p:cNvCxnSpPr>
          <p:nvPr/>
        </p:nvCxnSpPr>
        <p:spPr bwMode="auto">
          <a:xfrm flipV="1">
            <a:off x="4724400" y="4578350"/>
            <a:ext cx="1189038" cy="298450"/>
          </a:xfrm>
          <a:prstGeom prst="curvedConnector2">
            <a:avLst/>
          </a:prstGeom>
          <a:noFill/>
          <a:ln w="9525" algn="ctr">
            <a:solidFill>
              <a:schemeClr val="dk1"/>
            </a:solidFill>
            <a:round/>
            <a:headEnd/>
            <a:tailEnd type="triangle" w="med" len="med"/>
          </a:ln>
        </p:spPr>
      </p:cxnSp>
      <p:cxnSp>
        <p:nvCxnSpPr>
          <p:cNvPr id="28725" name="Straight Arrow Connector 120"/>
          <p:cNvCxnSpPr>
            <a:cxnSpLocks noChangeShapeType="1"/>
            <a:stCxn id="28696" idx="4"/>
            <a:endCxn id="28694" idx="0"/>
          </p:cNvCxnSpPr>
          <p:nvPr/>
        </p:nvCxnSpPr>
        <p:spPr bwMode="auto">
          <a:xfrm rot="5400000">
            <a:off x="4419601" y="1943100"/>
            <a:ext cx="381000" cy="3175"/>
          </a:xfrm>
          <a:prstGeom prst="straightConnector1">
            <a:avLst/>
          </a:prstGeom>
          <a:noFill/>
          <a:ln w="9525" algn="ctr">
            <a:solidFill>
              <a:schemeClr val="dk1"/>
            </a:solidFill>
            <a:prstDash val="dash"/>
            <a:round/>
            <a:headEnd/>
            <a:tailEnd type="triangle" w="med" len="med"/>
          </a:ln>
        </p:spPr>
      </p:cxnSp>
      <p:cxnSp>
        <p:nvCxnSpPr>
          <p:cNvPr id="28727" name="Straight Arrow Connector 127"/>
          <p:cNvCxnSpPr>
            <a:cxnSpLocks noChangeShapeType="1"/>
            <a:stCxn id="28694" idx="3"/>
          </p:cNvCxnSpPr>
          <p:nvPr/>
        </p:nvCxnSpPr>
        <p:spPr bwMode="auto">
          <a:xfrm rot="5400000">
            <a:off x="3532981" y="2343944"/>
            <a:ext cx="600075" cy="960438"/>
          </a:xfrm>
          <a:prstGeom prst="straightConnector1">
            <a:avLst/>
          </a:prstGeom>
          <a:noFill/>
          <a:ln w="9525" algn="ctr">
            <a:solidFill>
              <a:schemeClr val="dk1"/>
            </a:solidFill>
            <a:prstDash val="dash"/>
            <a:round/>
            <a:headEnd/>
            <a:tailEnd type="triangle" w="med" len="med"/>
          </a:ln>
        </p:spPr>
      </p:cxnSp>
      <p:cxnSp>
        <p:nvCxnSpPr>
          <p:cNvPr id="28728" name="Straight Arrow Connector 133"/>
          <p:cNvCxnSpPr>
            <a:cxnSpLocks noChangeShapeType="1"/>
            <a:stCxn id="28694" idx="5"/>
          </p:cNvCxnSpPr>
          <p:nvPr/>
        </p:nvCxnSpPr>
        <p:spPr bwMode="auto">
          <a:xfrm rot="16200000" flipH="1">
            <a:off x="5010944" y="2420144"/>
            <a:ext cx="904875" cy="1112837"/>
          </a:xfrm>
          <a:prstGeom prst="straightConnector1">
            <a:avLst/>
          </a:prstGeom>
          <a:noFill/>
          <a:ln w="9525" algn="ctr">
            <a:solidFill>
              <a:schemeClr val="dk1"/>
            </a:solidFill>
            <a:prstDash val="dash"/>
            <a:round/>
            <a:headEnd/>
            <a:tailEnd type="triangle" w="med" len="med"/>
          </a:ln>
        </p:spPr>
      </p:cxnSp>
      <p:sp>
        <p:nvSpPr>
          <p:cNvPr id="28730" name="TextBox 137"/>
          <p:cNvSpPr txBox="1">
            <a:spLocks noChangeArrowheads="1"/>
          </p:cNvSpPr>
          <p:nvPr/>
        </p:nvSpPr>
        <p:spPr bwMode="auto">
          <a:xfrm>
            <a:off x="4572000" y="1752600"/>
            <a:ext cx="809837" cy="261610"/>
          </a:xfrm>
          <a:prstGeom prst="rect">
            <a:avLst/>
          </a:prstGeom>
          <a:noFill/>
          <a:ln w="9525">
            <a:noFill/>
            <a:miter lim="800000"/>
            <a:headEnd/>
            <a:tailEnd/>
          </a:ln>
        </p:spPr>
        <p:txBody>
          <a:bodyPr wrap="none">
            <a:spAutoFit/>
          </a:bodyPr>
          <a:lstStyle/>
          <a:p>
            <a:r>
              <a:rPr lang="en-US" sz="1100" b="0" dirty="0">
                <a:solidFill>
                  <a:srgbClr val="FF0000"/>
                </a:solidFill>
              </a:rPr>
              <a:t>(1) submit</a:t>
            </a:r>
          </a:p>
        </p:txBody>
      </p:sp>
      <p:sp>
        <p:nvSpPr>
          <p:cNvPr id="28732" name="TextBox 139"/>
          <p:cNvSpPr txBox="1">
            <a:spLocks noChangeArrowheads="1"/>
          </p:cNvSpPr>
          <p:nvPr/>
        </p:nvSpPr>
        <p:spPr bwMode="auto">
          <a:xfrm>
            <a:off x="3352800" y="2633663"/>
            <a:ext cx="1273105" cy="261610"/>
          </a:xfrm>
          <a:prstGeom prst="rect">
            <a:avLst/>
          </a:prstGeom>
          <a:noFill/>
          <a:ln w="9525">
            <a:noFill/>
            <a:miter lim="800000"/>
            <a:headEnd/>
            <a:tailEnd/>
          </a:ln>
        </p:spPr>
        <p:txBody>
          <a:bodyPr wrap="none">
            <a:spAutoFit/>
          </a:bodyPr>
          <a:lstStyle/>
          <a:p>
            <a:r>
              <a:rPr lang="en-US" sz="1100" b="0" dirty="0">
                <a:solidFill>
                  <a:srgbClr val="FF0000"/>
                </a:solidFill>
              </a:rPr>
              <a:t>(2) schedule map</a:t>
            </a:r>
          </a:p>
        </p:txBody>
      </p:sp>
      <p:sp>
        <p:nvSpPr>
          <p:cNvPr id="28733" name="TextBox 140"/>
          <p:cNvSpPr txBox="1">
            <a:spLocks noChangeArrowheads="1"/>
          </p:cNvSpPr>
          <p:nvPr/>
        </p:nvSpPr>
        <p:spPr bwMode="auto">
          <a:xfrm>
            <a:off x="4742000" y="2633990"/>
            <a:ext cx="1430200" cy="261610"/>
          </a:xfrm>
          <a:prstGeom prst="rect">
            <a:avLst/>
          </a:prstGeom>
          <a:noFill/>
          <a:ln w="9525">
            <a:noFill/>
            <a:miter lim="800000"/>
            <a:headEnd/>
            <a:tailEnd/>
          </a:ln>
        </p:spPr>
        <p:txBody>
          <a:bodyPr wrap="none">
            <a:spAutoFit/>
          </a:bodyPr>
          <a:lstStyle/>
          <a:p>
            <a:r>
              <a:rPr lang="en-US" sz="1100" b="0" dirty="0">
                <a:solidFill>
                  <a:srgbClr val="FF0000"/>
                </a:solidFill>
              </a:rPr>
              <a:t>(2) schedule reduce</a:t>
            </a:r>
          </a:p>
        </p:txBody>
      </p:sp>
      <p:sp>
        <p:nvSpPr>
          <p:cNvPr id="28734" name="TextBox 141"/>
          <p:cNvSpPr txBox="1">
            <a:spLocks noChangeArrowheads="1"/>
          </p:cNvSpPr>
          <p:nvPr/>
        </p:nvSpPr>
        <p:spPr bwMode="auto">
          <a:xfrm>
            <a:off x="1990725" y="3657600"/>
            <a:ext cx="676275" cy="261938"/>
          </a:xfrm>
          <a:prstGeom prst="rect">
            <a:avLst/>
          </a:prstGeom>
          <a:noFill/>
          <a:ln w="9525">
            <a:noFill/>
            <a:miter lim="800000"/>
            <a:headEnd/>
            <a:tailEnd/>
          </a:ln>
        </p:spPr>
        <p:txBody>
          <a:bodyPr wrap="none">
            <a:spAutoFit/>
          </a:bodyPr>
          <a:lstStyle/>
          <a:p>
            <a:r>
              <a:rPr lang="en-US" sz="1100" b="0" dirty="0">
                <a:solidFill>
                  <a:srgbClr val="FF0000"/>
                </a:solidFill>
              </a:rPr>
              <a:t>(3) read</a:t>
            </a:r>
          </a:p>
        </p:txBody>
      </p:sp>
      <p:sp>
        <p:nvSpPr>
          <p:cNvPr id="28735" name="TextBox 142"/>
          <p:cNvSpPr txBox="1">
            <a:spLocks noChangeArrowheads="1"/>
          </p:cNvSpPr>
          <p:nvPr/>
        </p:nvSpPr>
        <p:spPr bwMode="auto">
          <a:xfrm>
            <a:off x="3352800" y="3776663"/>
            <a:ext cx="1022350" cy="261937"/>
          </a:xfrm>
          <a:prstGeom prst="rect">
            <a:avLst/>
          </a:prstGeom>
          <a:noFill/>
          <a:ln w="9525">
            <a:noFill/>
            <a:miter lim="800000"/>
            <a:headEnd/>
            <a:tailEnd/>
          </a:ln>
        </p:spPr>
        <p:txBody>
          <a:bodyPr wrap="none">
            <a:spAutoFit/>
          </a:bodyPr>
          <a:lstStyle/>
          <a:p>
            <a:r>
              <a:rPr lang="en-US" sz="1100" b="0" dirty="0">
                <a:solidFill>
                  <a:srgbClr val="FF0000"/>
                </a:solidFill>
              </a:rPr>
              <a:t>(4) local write</a:t>
            </a:r>
          </a:p>
        </p:txBody>
      </p:sp>
      <p:sp>
        <p:nvSpPr>
          <p:cNvPr id="28736" name="TextBox 143"/>
          <p:cNvSpPr txBox="1">
            <a:spLocks noChangeArrowheads="1"/>
          </p:cNvSpPr>
          <p:nvPr/>
        </p:nvSpPr>
        <p:spPr bwMode="auto">
          <a:xfrm>
            <a:off x="4562475" y="3505200"/>
            <a:ext cx="1152525" cy="261938"/>
          </a:xfrm>
          <a:prstGeom prst="rect">
            <a:avLst/>
          </a:prstGeom>
          <a:noFill/>
          <a:ln w="9525">
            <a:noFill/>
            <a:miter lim="800000"/>
            <a:headEnd/>
            <a:tailEnd/>
          </a:ln>
        </p:spPr>
        <p:txBody>
          <a:bodyPr wrap="none">
            <a:spAutoFit/>
          </a:bodyPr>
          <a:lstStyle/>
          <a:p>
            <a:r>
              <a:rPr lang="en-US" sz="1100" b="0">
                <a:solidFill>
                  <a:srgbClr val="FF0000"/>
                </a:solidFill>
              </a:rPr>
              <a:t>(5) remote read</a:t>
            </a:r>
          </a:p>
        </p:txBody>
      </p:sp>
      <p:sp>
        <p:nvSpPr>
          <p:cNvPr id="28737" name="TextBox 144"/>
          <p:cNvSpPr txBox="1">
            <a:spLocks noChangeArrowheads="1"/>
          </p:cNvSpPr>
          <p:nvPr/>
        </p:nvSpPr>
        <p:spPr bwMode="auto">
          <a:xfrm>
            <a:off x="6623050" y="3395663"/>
            <a:ext cx="692150" cy="261937"/>
          </a:xfrm>
          <a:prstGeom prst="rect">
            <a:avLst/>
          </a:prstGeom>
          <a:noFill/>
          <a:ln w="9525">
            <a:noFill/>
            <a:miter lim="800000"/>
            <a:headEnd/>
            <a:tailEnd/>
          </a:ln>
        </p:spPr>
        <p:txBody>
          <a:bodyPr wrap="none">
            <a:spAutoFit/>
          </a:bodyPr>
          <a:lstStyle/>
          <a:p>
            <a:r>
              <a:rPr lang="en-US" sz="1100" b="0">
                <a:solidFill>
                  <a:srgbClr val="FF0000"/>
                </a:solidFill>
              </a:rPr>
              <a:t>(6) write</a:t>
            </a:r>
          </a:p>
        </p:txBody>
      </p:sp>
      <p:sp>
        <p:nvSpPr>
          <p:cNvPr id="28738" name="TextBox 145"/>
          <p:cNvSpPr txBox="1">
            <a:spLocks noChangeArrowheads="1"/>
          </p:cNvSpPr>
          <p:nvPr/>
        </p:nvSpPr>
        <p:spPr bwMode="auto">
          <a:xfrm>
            <a:off x="1371600" y="5267325"/>
            <a:ext cx="620713" cy="523875"/>
          </a:xfrm>
          <a:prstGeom prst="rect">
            <a:avLst/>
          </a:prstGeom>
          <a:noFill/>
          <a:ln w="9525">
            <a:noFill/>
            <a:miter lim="800000"/>
            <a:headEnd/>
            <a:tailEnd/>
          </a:ln>
        </p:spPr>
        <p:txBody>
          <a:bodyPr wrap="none">
            <a:spAutoFit/>
          </a:bodyPr>
          <a:lstStyle/>
          <a:p>
            <a:pPr algn="ctr"/>
            <a:r>
              <a:rPr lang="en-US" sz="1400">
                <a:solidFill>
                  <a:schemeClr val="bg1"/>
                </a:solidFill>
              </a:rPr>
              <a:t>Input</a:t>
            </a:r>
          </a:p>
          <a:p>
            <a:pPr algn="ctr"/>
            <a:r>
              <a:rPr lang="en-US" sz="1400">
                <a:solidFill>
                  <a:schemeClr val="bg1"/>
                </a:solidFill>
              </a:rPr>
              <a:t>files</a:t>
            </a:r>
          </a:p>
        </p:txBody>
      </p:sp>
      <p:sp>
        <p:nvSpPr>
          <p:cNvPr id="28739" name="TextBox 146"/>
          <p:cNvSpPr txBox="1">
            <a:spLocks noChangeArrowheads="1"/>
          </p:cNvSpPr>
          <p:nvPr/>
        </p:nvSpPr>
        <p:spPr bwMode="auto">
          <a:xfrm>
            <a:off x="2617788" y="5267325"/>
            <a:ext cx="701675" cy="523875"/>
          </a:xfrm>
          <a:prstGeom prst="rect">
            <a:avLst/>
          </a:prstGeom>
          <a:noFill/>
          <a:ln w="9525">
            <a:noFill/>
            <a:miter lim="800000"/>
            <a:headEnd/>
            <a:tailEnd/>
          </a:ln>
        </p:spPr>
        <p:txBody>
          <a:bodyPr wrap="none">
            <a:spAutoFit/>
          </a:bodyPr>
          <a:lstStyle/>
          <a:p>
            <a:pPr algn="ctr"/>
            <a:r>
              <a:rPr lang="en-US" sz="1400">
                <a:solidFill>
                  <a:schemeClr val="bg1"/>
                </a:solidFill>
              </a:rPr>
              <a:t>Map</a:t>
            </a:r>
          </a:p>
          <a:p>
            <a:pPr algn="ctr"/>
            <a:r>
              <a:rPr lang="en-US" sz="1400">
                <a:solidFill>
                  <a:schemeClr val="bg1"/>
                </a:solidFill>
              </a:rPr>
              <a:t>phase</a:t>
            </a:r>
          </a:p>
        </p:txBody>
      </p:sp>
      <p:sp>
        <p:nvSpPr>
          <p:cNvPr id="28740" name="TextBox 147"/>
          <p:cNvSpPr txBox="1">
            <a:spLocks noChangeArrowheads="1"/>
          </p:cNvSpPr>
          <p:nvPr/>
        </p:nvSpPr>
        <p:spPr bwMode="auto">
          <a:xfrm>
            <a:off x="3754438" y="5267325"/>
            <a:ext cx="1655762" cy="523875"/>
          </a:xfrm>
          <a:prstGeom prst="rect">
            <a:avLst/>
          </a:prstGeom>
          <a:noFill/>
          <a:ln w="9525">
            <a:noFill/>
            <a:miter lim="800000"/>
            <a:headEnd/>
            <a:tailEnd/>
          </a:ln>
        </p:spPr>
        <p:txBody>
          <a:bodyPr wrap="none">
            <a:spAutoFit/>
          </a:bodyPr>
          <a:lstStyle/>
          <a:p>
            <a:pPr algn="ctr"/>
            <a:r>
              <a:rPr lang="en-US" sz="1400">
                <a:solidFill>
                  <a:schemeClr val="bg1"/>
                </a:solidFill>
              </a:rPr>
              <a:t>Intermediate files</a:t>
            </a:r>
          </a:p>
          <a:p>
            <a:pPr algn="ctr"/>
            <a:r>
              <a:rPr lang="en-US" sz="1400">
                <a:solidFill>
                  <a:schemeClr val="bg1"/>
                </a:solidFill>
              </a:rPr>
              <a:t>(on local disk)</a:t>
            </a:r>
          </a:p>
        </p:txBody>
      </p:sp>
      <p:sp>
        <p:nvSpPr>
          <p:cNvPr id="28741" name="TextBox 148"/>
          <p:cNvSpPr txBox="1">
            <a:spLocks noChangeArrowheads="1"/>
          </p:cNvSpPr>
          <p:nvPr/>
        </p:nvSpPr>
        <p:spPr bwMode="auto">
          <a:xfrm>
            <a:off x="5934075" y="5267325"/>
            <a:ext cx="831850" cy="523875"/>
          </a:xfrm>
          <a:prstGeom prst="rect">
            <a:avLst/>
          </a:prstGeom>
          <a:noFill/>
          <a:ln w="9525">
            <a:noFill/>
            <a:miter lim="800000"/>
            <a:headEnd/>
            <a:tailEnd/>
          </a:ln>
        </p:spPr>
        <p:txBody>
          <a:bodyPr wrap="none">
            <a:spAutoFit/>
          </a:bodyPr>
          <a:lstStyle/>
          <a:p>
            <a:pPr algn="ctr"/>
            <a:r>
              <a:rPr lang="en-US" sz="1400">
                <a:solidFill>
                  <a:schemeClr val="bg1"/>
                </a:solidFill>
              </a:rPr>
              <a:t>Reduce</a:t>
            </a:r>
          </a:p>
          <a:p>
            <a:pPr algn="ctr"/>
            <a:r>
              <a:rPr lang="en-US" sz="1400">
                <a:solidFill>
                  <a:schemeClr val="bg1"/>
                </a:solidFill>
              </a:rPr>
              <a:t>phase</a:t>
            </a:r>
          </a:p>
        </p:txBody>
      </p:sp>
      <p:sp>
        <p:nvSpPr>
          <p:cNvPr id="28742" name="TextBox 149"/>
          <p:cNvSpPr txBox="1">
            <a:spLocks noChangeArrowheads="1"/>
          </p:cNvSpPr>
          <p:nvPr/>
        </p:nvSpPr>
        <p:spPr bwMode="auto">
          <a:xfrm>
            <a:off x="7315200" y="5267325"/>
            <a:ext cx="769938" cy="523875"/>
          </a:xfrm>
          <a:prstGeom prst="rect">
            <a:avLst/>
          </a:prstGeom>
          <a:noFill/>
          <a:ln w="9525">
            <a:noFill/>
            <a:miter lim="800000"/>
            <a:headEnd/>
            <a:tailEnd/>
          </a:ln>
        </p:spPr>
        <p:txBody>
          <a:bodyPr wrap="none">
            <a:spAutoFit/>
          </a:bodyPr>
          <a:lstStyle/>
          <a:p>
            <a:pPr algn="ctr"/>
            <a:r>
              <a:rPr lang="en-US" sz="1400">
                <a:solidFill>
                  <a:schemeClr val="bg1"/>
                </a:solidFill>
              </a:rPr>
              <a:t>Output</a:t>
            </a:r>
          </a:p>
          <a:p>
            <a:pPr algn="ctr"/>
            <a:r>
              <a:rPr lang="en-US" sz="1400">
                <a:solidFill>
                  <a:schemeClr val="bg1"/>
                </a:solidFill>
              </a:rPr>
              <a:t>files</a:t>
            </a:r>
          </a:p>
        </p:txBody>
      </p:sp>
      <p:sp>
        <p:nvSpPr>
          <p:cNvPr id="28743" name="TextBox 2"/>
          <p:cNvSpPr txBox="1">
            <a:spLocks noChangeArrowheads="1"/>
          </p:cNvSpPr>
          <p:nvPr/>
        </p:nvSpPr>
        <p:spPr bwMode="auto">
          <a:xfrm>
            <a:off x="0" y="6611938"/>
            <a:ext cx="3124200" cy="246221"/>
          </a:xfrm>
          <a:prstGeom prst="rect">
            <a:avLst/>
          </a:prstGeom>
          <a:noFill/>
          <a:ln w="9525">
            <a:noFill/>
            <a:miter lim="800000"/>
            <a:headEnd/>
            <a:tailEnd/>
          </a:ln>
        </p:spPr>
        <p:txBody>
          <a:bodyPr wrap="square">
            <a:spAutoFit/>
          </a:bodyPr>
          <a:lstStyle/>
          <a:p>
            <a:r>
              <a:rPr lang="en-US" sz="1000" b="0" dirty="0">
                <a:solidFill>
                  <a:schemeClr val="bg1"/>
                </a:solidFill>
              </a:rPr>
              <a:t>Adapted from (Dean and </a:t>
            </a:r>
            <a:r>
              <a:rPr lang="en-US" sz="1000" b="0" dirty="0" err="1">
                <a:solidFill>
                  <a:schemeClr val="bg1"/>
                </a:solidFill>
              </a:rPr>
              <a:t>Ghemawat</a:t>
            </a:r>
            <a:r>
              <a:rPr lang="en-US" sz="1000" b="0" dirty="0">
                <a:solidFill>
                  <a:schemeClr val="bg1"/>
                </a:solidFill>
              </a:rPr>
              <a:t>, OSDI 2004)</a:t>
            </a:r>
          </a:p>
        </p:txBody>
      </p:sp>
      <p:sp>
        <p:nvSpPr>
          <p:cNvPr id="68" name="TextBox 67"/>
          <p:cNvSpPr txBox="1"/>
          <p:nvPr/>
        </p:nvSpPr>
        <p:spPr>
          <a:xfrm>
            <a:off x="138920" y="152400"/>
            <a:ext cx="2604280" cy="461665"/>
          </a:xfrm>
          <a:prstGeom prst="rect">
            <a:avLst/>
          </a:prstGeom>
          <a:noFill/>
        </p:spPr>
        <p:txBody>
          <a:bodyPr wrap="square" rtlCol="0">
            <a:spAutoFit/>
          </a:bodyPr>
          <a:lstStyle/>
          <a:p>
            <a:pPr lvl="0">
              <a:defRPr/>
            </a:pPr>
            <a:r>
              <a:rPr lang="en-US" sz="2400" b="0" kern="0" dirty="0">
                <a:solidFill>
                  <a:srgbClr val="000000"/>
                </a:solidFill>
                <a:latin typeface="Gill Sans"/>
                <a:cs typeface="Gill Sans"/>
              </a:rPr>
              <a:t>Physical View</a:t>
            </a:r>
          </a:p>
        </p:txBody>
      </p:sp>
    </p:spTree>
    <p:extLst>
      <p:ext uri="{BB962C8B-B14F-4D97-AF65-F5344CB8AC3E}">
        <p14:creationId xmlns:p14="http://schemas.microsoft.com/office/powerpoint/2010/main" val="40160512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Y_0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572" y="0"/>
            <a:ext cx="10289572" cy="6858000"/>
          </a:xfrm>
          <a:prstGeom prst="rect">
            <a:avLst/>
          </a:prstGeom>
        </p:spPr>
      </p:pic>
      <p:sp>
        <p:nvSpPr>
          <p:cNvPr id="3" name="TextBox 4"/>
          <p:cNvSpPr txBox="1">
            <a:spLocks noChangeArrowheads="1"/>
          </p:cNvSpPr>
          <p:nvPr/>
        </p:nvSpPr>
        <p:spPr bwMode="auto">
          <a:xfrm>
            <a:off x="0" y="6611938"/>
            <a:ext cx="1075773" cy="246221"/>
          </a:xfrm>
          <a:prstGeom prst="rect">
            <a:avLst/>
          </a:prstGeom>
          <a:noFill/>
          <a:ln w="9525">
            <a:noFill/>
            <a:miter lim="800000"/>
            <a:headEnd/>
            <a:tailEnd/>
          </a:ln>
        </p:spPr>
        <p:txBody>
          <a:bodyPr wrap="none">
            <a:spAutoFit/>
          </a:bodyPr>
          <a:lstStyle/>
          <a:p>
            <a:r>
              <a:rPr lang="en-US" sz="1000" b="0" dirty="0"/>
              <a:t>Source: Google</a:t>
            </a:r>
          </a:p>
        </p:txBody>
      </p:sp>
      <p:sp>
        <p:nvSpPr>
          <p:cNvPr id="5" name="Title 1"/>
          <p:cNvSpPr txBox="1">
            <a:spLocks/>
          </p:cNvSpPr>
          <p:nvPr/>
        </p:nvSpPr>
        <p:spPr>
          <a:xfrm>
            <a:off x="0" y="2209800"/>
            <a:ext cx="9144000" cy="685800"/>
          </a:xfrm>
          <a:prstGeom prst="rect">
            <a:avLst/>
          </a:prstGeom>
        </p:spPr>
        <p:txBody>
          <a:bodyPr/>
          <a:lstStyle/>
          <a:p>
            <a:pPr lvl="0" algn="ctr">
              <a:defRPr/>
            </a:pPr>
            <a:r>
              <a:rPr lang="en-US" sz="3600" b="0" kern="0">
                <a:latin typeface="Gill Sans"/>
                <a:cs typeface="Gill Sans"/>
              </a:rPr>
              <a:t>The datacenter </a:t>
            </a:r>
            <a:r>
              <a:rPr lang="en-US" sz="3600" b="0" i="1" kern="0">
                <a:latin typeface="Gill Sans"/>
                <a:cs typeface="Gill Sans"/>
              </a:rPr>
              <a:t>is </a:t>
            </a:r>
            <a:r>
              <a:rPr lang="en-US" sz="3600" b="0" kern="0">
                <a:latin typeface="Gill Sans"/>
                <a:cs typeface="Gill Sans"/>
              </a:rPr>
              <a:t>the computer!</a:t>
            </a:r>
            <a:endParaRPr lang="en-US" sz="3600" b="0" kern="0" dirty="0">
              <a:latin typeface="Gill Sans"/>
              <a:cs typeface="Gill Sans"/>
            </a:endParaRPr>
          </a:p>
        </p:txBody>
      </p:sp>
    </p:spTree>
    <p:extLst>
      <p:ext uri="{BB962C8B-B14F-4D97-AF65-F5344CB8AC3E}">
        <p14:creationId xmlns:p14="http://schemas.microsoft.com/office/powerpoint/2010/main" val="407786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The datacenter </a:t>
            </a:r>
            <a:r>
              <a:rPr lang="en-US" sz="3600" b="0" i="1" kern="0" dirty="0">
                <a:solidFill>
                  <a:srgbClr val="000000"/>
                </a:solidFill>
                <a:latin typeface="Gill Sans"/>
                <a:cs typeface="Gill Sans"/>
              </a:rPr>
              <a:t>is</a:t>
            </a:r>
            <a:r>
              <a:rPr lang="en-US" sz="3600" b="0" kern="0" dirty="0">
                <a:solidFill>
                  <a:srgbClr val="000000"/>
                </a:solidFill>
                <a:latin typeface="Gill Sans"/>
                <a:cs typeface="Gill Sans"/>
              </a:rPr>
              <a:t> the computer!</a:t>
            </a:r>
          </a:p>
        </p:txBody>
      </p:sp>
      <p:sp>
        <p:nvSpPr>
          <p:cNvPr id="6" name="TextBox 5"/>
          <p:cNvSpPr txBox="1"/>
          <p:nvPr/>
        </p:nvSpPr>
        <p:spPr>
          <a:xfrm>
            <a:off x="0" y="165729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It’s all about the right level of abstraction</a:t>
            </a:r>
          </a:p>
        </p:txBody>
      </p:sp>
      <p:sp>
        <p:nvSpPr>
          <p:cNvPr id="7" name="TextBox 6"/>
          <p:cNvSpPr txBox="1"/>
          <p:nvPr/>
        </p:nvSpPr>
        <p:spPr>
          <a:xfrm>
            <a:off x="0" y="203829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Moving beyond the von Neumann architecture</a:t>
            </a:r>
          </a:p>
          <a:p>
            <a:pPr lvl="0" algn="ctr">
              <a:defRPr/>
            </a:pPr>
            <a:r>
              <a:rPr lang="en-US" sz="2000" b="0" kern="0" dirty="0">
                <a:solidFill>
                  <a:srgbClr val="0070C0"/>
                </a:solidFill>
                <a:latin typeface="Gill Sans"/>
                <a:cs typeface="Gill Sans"/>
              </a:rPr>
              <a:t>What’s the “instruction set” of the datacenter computer?</a:t>
            </a:r>
          </a:p>
        </p:txBody>
      </p:sp>
      <p:sp>
        <p:nvSpPr>
          <p:cNvPr id="11" name="TextBox 10"/>
          <p:cNvSpPr txBox="1"/>
          <p:nvPr/>
        </p:nvSpPr>
        <p:spPr>
          <a:xfrm>
            <a:off x="0" y="3048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Hide system-level details from the developers</a:t>
            </a:r>
          </a:p>
        </p:txBody>
      </p:sp>
      <p:sp>
        <p:nvSpPr>
          <p:cNvPr id="12" name="TextBox 11"/>
          <p:cNvSpPr txBox="1"/>
          <p:nvPr/>
        </p:nvSpPr>
        <p:spPr>
          <a:xfrm>
            <a:off x="0" y="34290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No more race conditions, lock contention, etc.</a:t>
            </a:r>
          </a:p>
          <a:p>
            <a:pPr lvl="0" algn="ctr">
              <a:defRPr/>
            </a:pPr>
            <a:r>
              <a:rPr lang="en-US" sz="2000" b="0" kern="0" dirty="0">
                <a:solidFill>
                  <a:srgbClr val="0070C0"/>
                </a:solidFill>
                <a:latin typeface="Gill Sans"/>
                <a:cs typeface="Gill Sans"/>
              </a:rPr>
              <a:t>No need to explicitly worry about reliability, fault tolerance, etc.</a:t>
            </a:r>
          </a:p>
        </p:txBody>
      </p:sp>
      <p:sp>
        <p:nvSpPr>
          <p:cNvPr id="13" name="TextBox 12"/>
          <p:cNvSpPr txBox="1"/>
          <p:nvPr/>
        </p:nvSpPr>
        <p:spPr>
          <a:xfrm>
            <a:off x="0" y="440049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Separating the </a:t>
            </a:r>
            <a:r>
              <a:rPr lang="en-US" sz="2400" b="0" i="1" kern="0" dirty="0">
                <a:solidFill>
                  <a:srgbClr val="000000"/>
                </a:solidFill>
                <a:latin typeface="Gill Sans"/>
                <a:cs typeface="Gill Sans"/>
              </a:rPr>
              <a:t>what</a:t>
            </a:r>
            <a:r>
              <a:rPr lang="en-US" sz="2400" b="0" kern="0" dirty="0">
                <a:solidFill>
                  <a:srgbClr val="000000"/>
                </a:solidFill>
                <a:latin typeface="Gill Sans"/>
                <a:cs typeface="Gill Sans"/>
              </a:rPr>
              <a:t> from the </a:t>
            </a:r>
            <a:r>
              <a:rPr lang="en-US" sz="2400" b="0" i="1" kern="0" dirty="0">
                <a:solidFill>
                  <a:srgbClr val="000000"/>
                </a:solidFill>
                <a:latin typeface="Gill Sans"/>
                <a:cs typeface="Gill Sans"/>
              </a:rPr>
              <a:t>how</a:t>
            </a:r>
          </a:p>
        </p:txBody>
      </p:sp>
      <p:sp>
        <p:nvSpPr>
          <p:cNvPr id="14" name="TextBox 13"/>
          <p:cNvSpPr txBox="1"/>
          <p:nvPr/>
        </p:nvSpPr>
        <p:spPr>
          <a:xfrm>
            <a:off x="0" y="478149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Developer specifies the computation that needs to be performed</a:t>
            </a:r>
          </a:p>
          <a:p>
            <a:pPr lvl="0" algn="ctr">
              <a:defRPr/>
            </a:pPr>
            <a:r>
              <a:rPr lang="en-US" sz="2000" b="0" kern="0" dirty="0">
                <a:solidFill>
                  <a:srgbClr val="0070C0"/>
                </a:solidFill>
                <a:latin typeface="Gill Sans"/>
                <a:cs typeface="Gill Sans"/>
              </a:rPr>
              <a:t>Execution framework (“runtime”) handles actual execution</a:t>
            </a:r>
          </a:p>
        </p:txBody>
      </p:sp>
    </p:spTree>
    <p:extLst>
      <p:ext uri="{BB962C8B-B14F-4D97-AF65-F5344CB8AC3E}">
        <p14:creationId xmlns:p14="http://schemas.microsoft.com/office/powerpoint/2010/main" val="37689926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The datacenter </a:t>
            </a:r>
            <a:r>
              <a:rPr lang="en-US" sz="3600" b="0" i="1" kern="0" dirty="0">
                <a:solidFill>
                  <a:srgbClr val="000000"/>
                </a:solidFill>
                <a:latin typeface="Gill Sans"/>
                <a:cs typeface="Gill Sans"/>
              </a:rPr>
              <a:t>is</a:t>
            </a:r>
            <a:r>
              <a:rPr lang="en-US" sz="3600" b="0" kern="0" dirty="0">
                <a:solidFill>
                  <a:srgbClr val="000000"/>
                </a:solidFill>
                <a:latin typeface="Gill Sans"/>
                <a:cs typeface="Gill Sans"/>
              </a:rPr>
              <a:t> the computer!</a:t>
            </a:r>
          </a:p>
        </p:txBody>
      </p:sp>
      <p:sp>
        <p:nvSpPr>
          <p:cNvPr id="6" name="TextBox 5"/>
          <p:cNvSpPr txBox="1"/>
          <p:nvPr/>
        </p:nvSpPr>
        <p:spPr>
          <a:xfrm>
            <a:off x="0" y="19591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Scale “out”, not “up”</a:t>
            </a:r>
          </a:p>
        </p:txBody>
      </p:sp>
      <p:sp>
        <p:nvSpPr>
          <p:cNvPr id="7" name="TextBox 6"/>
          <p:cNvSpPr txBox="1"/>
          <p:nvPr/>
        </p:nvSpPr>
        <p:spPr>
          <a:xfrm>
            <a:off x="0" y="2340114"/>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Limits of SMP and large shared-memory machines</a:t>
            </a:r>
          </a:p>
        </p:txBody>
      </p:sp>
      <p:sp>
        <p:nvSpPr>
          <p:cNvPr id="11" name="TextBox 10"/>
          <p:cNvSpPr txBox="1"/>
          <p:nvPr/>
        </p:nvSpPr>
        <p:spPr>
          <a:xfrm>
            <a:off x="0" y="379089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Move processing to the data</a:t>
            </a:r>
          </a:p>
        </p:txBody>
      </p:sp>
      <p:sp>
        <p:nvSpPr>
          <p:cNvPr id="12" name="TextBox 11"/>
          <p:cNvSpPr txBox="1"/>
          <p:nvPr/>
        </p:nvSpPr>
        <p:spPr>
          <a:xfrm>
            <a:off x="0" y="417189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Cluster have limited bandwidth, code is a lot smaller</a:t>
            </a:r>
          </a:p>
        </p:txBody>
      </p:sp>
      <p:sp>
        <p:nvSpPr>
          <p:cNvPr id="13" name="TextBox 12"/>
          <p:cNvSpPr txBox="1"/>
          <p:nvPr/>
        </p:nvSpPr>
        <p:spPr>
          <a:xfrm>
            <a:off x="0" y="470529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Process data sequentially, avoid random access</a:t>
            </a:r>
            <a:endParaRPr lang="en-US" sz="2400" b="0" i="1" kern="0" dirty="0">
              <a:solidFill>
                <a:srgbClr val="000000"/>
              </a:solidFill>
              <a:latin typeface="Gill Sans"/>
              <a:cs typeface="Gill Sans"/>
            </a:endParaRPr>
          </a:p>
        </p:txBody>
      </p:sp>
      <p:sp>
        <p:nvSpPr>
          <p:cNvPr id="14" name="TextBox 13"/>
          <p:cNvSpPr txBox="1"/>
          <p:nvPr/>
        </p:nvSpPr>
        <p:spPr>
          <a:xfrm>
            <a:off x="0" y="508629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Seeks are expensive, disk throughput is good</a:t>
            </a:r>
          </a:p>
        </p:txBody>
      </p:sp>
      <p:sp>
        <p:nvSpPr>
          <p:cNvPr id="16" name="TextBox 15"/>
          <p:cNvSpPr txBox="1"/>
          <p:nvPr/>
        </p:nvSpPr>
        <p:spPr>
          <a:xfrm>
            <a:off x="0" y="1062335"/>
            <a:ext cx="9144000" cy="584776"/>
          </a:xfrm>
          <a:prstGeom prst="rect">
            <a:avLst/>
          </a:prstGeom>
          <a:noFill/>
        </p:spPr>
        <p:txBody>
          <a:bodyPr wrap="square" rtlCol="0">
            <a:spAutoFit/>
          </a:bodyPr>
          <a:lstStyle/>
          <a:p>
            <a:pPr lvl="0" algn="ctr">
              <a:defRPr/>
            </a:pPr>
            <a:r>
              <a:rPr lang="en-US" sz="3200" b="0" kern="0" dirty="0">
                <a:solidFill>
                  <a:srgbClr val="000000"/>
                </a:solidFill>
                <a:latin typeface="Gill Sans"/>
                <a:cs typeface="Gill Sans"/>
              </a:rPr>
              <a:t>“Big ideas”</a:t>
            </a:r>
          </a:p>
        </p:txBody>
      </p:sp>
      <p:sp>
        <p:nvSpPr>
          <p:cNvPr id="17" name="TextBox 16"/>
          <p:cNvSpPr txBox="1"/>
          <p:nvPr/>
        </p:nvSpPr>
        <p:spPr>
          <a:xfrm>
            <a:off x="0" y="287649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Assume that components will break</a:t>
            </a:r>
          </a:p>
        </p:txBody>
      </p:sp>
      <p:sp>
        <p:nvSpPr>
          <p:cNvPr id="18" name="TextBox 17"/>
          <p:cNvSpPr txBox="1"/>
          <p:nvPr/>
        </p:nvSpPr>
        <p:spPr>
          <a:xfrm>
            <a:off x="0" y="325749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Engineer software around hardware failures</a:t>
            </a:r>
          </a:p>
        </p:txBody>
      </p:sp>
      <p:sp>
        <p:nvSpPr>
          <p:cNvPr id="15" name="TextBox 14"/>
          <p:cNvSpPr txBox="1"/>
          <p:nvPr/>
        </p:nvSpPr>
        <p:spPr>
          <a:xfrm>
            <a:off x="5715000" y="1878449"/>
            <a:ext cx="533400" cy="461665"/>
          </a:xfrm>
          <a:prstGeom prst="rect">
            <a:avLst/>
          </a:prstGeom>
          <a:noFill/>
        </p:spPr>
        <p:txBody>
          <a:bodyPr wrap="square" rtlCol="0">
            <a:spAutoFit/>
          </a:bodyPr>
          <a:lstStyle/>
          <a:p>
            <a:pPr lvl="0" algn="ctr">
              <a:defRPr/>
            </a:pPr>
            <a:r>
              <a:rPr lang="en-US" sz="2400" b="0" kern="0">
                <a:solidFill>
                  <a:srgbClr val="FF0000"/>
                </a:solidFill>
                <a:latin typeface="Gill Sans"/>
                <a:cs typeface="Gill Sans"/>
              </a:rPr>
              <a:t>*</a:t>
            </a:r>
            <a:endParaRPr lang="en-US" sz="2400" b="0" kern="0" dirty="0">
              <a:solidFill>
                <a:srgbClr val="FF0000"/>
              </a:solidFill>
              <a:latin typeface="Gill Sans"/>
              <a:cs typeface="Gill Sans"/>
            </a:endParaRPr>
          </a:p>
        </p:txBody>
      </p:sp>
      <p:sp>
        <p:nvSpPr>
          <p:cNvPr id="19" name="TextBox 18"/>
          <p:cNvSpPr txBox="1"/>
          <p:nvPr/>
        </p:nvSpPr>
        <p:spPr>
          <a:xfrm>
            <a:off x="6172200" y="3750558"/>
            <a:ext cx="533400" cy="461665"/>
          </a:xfrm>
          <a:prstGeom prst="rect">
            <a:avLst/>
          </a:prstGeom>
          <a:noFill/>
        </p:spPr>
        <p:txBody>
          <a:bodyPr wrap="square" rtlCol="0">
            <a:spAutoFit/>
          </a:bodyPr>
          <a:lstStyle/>
          <a:p>
            <a:pPr lvl="0" algn="ctr">
              <a:defRPr/>
            </a:pPr>
            <a:r>
              <a:rPr lang="en-US" sz="2400" b="0" kern="0">
                <a:solidFill>
                  <a:srgbClr val="FF0000"/>
                </a:solidFill>
                <a:latin typeface="Gill Sans"/>
                <a:cs typeface="Gill Sans"/>
              </a:rPr>
              <a:t>*</a:t>
            </a:r>
            <a:endParaRPr lang="en-US" sz="2400" b="0" kern="0" dirty="0">
              <a:solidFill>
                <a:srgbClr val="FF0000"/>
              </a:solidFill>
              <a:latin typeface="Gill Sans"/>
              <a:cs typeface="Gill Sans"/>
            </a:endParaRPr>
          </a:p>
        </p:txBody>
      </p:sp>
    </p:spTree>
    <p:extLst>
      <p:ext uri="{BB962C8B-B14F-4D97-AF65-F5344CB8AC3E}">
        <p14:creationId xmlns:p14="http://schemas.microsoft.com/office/powerpoint/2010/main" val="19968302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3" grpId="0"/>
      <p:bldP spid="14" grpId="0"/>
      <p:bldP spid="17" grpId="0"/>
      <p:bldP spid="18" grpId="0"/>
      <p:bldP spid="15"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Seek vs. Scans</a:t>
            </a:r>
          </a:p>
        </p:txBody>
      </p:sp>
      <p:sp>
        <p:nvSpPr>
          <p:cNvPr id="6" name="TextBox 5"/>
          <p:cNvSpPr txBox="1"/>
          <p:nvPr/>
        </p:nvSpPr>
        <p:spPr>
          <a:xfrm>
            <a:off x="0" y="197822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Consider a 1 TB database with 100 byte records</a:t>
            </a:r>
          </a:p>
        </p:txBody>
      </p:sp>
      <p:sp>
        <p:nvSpPr>
          <p:cNvPr id="7" name="TextBox 6"/>
          <p:cNvSpPr txBox="1"/>
          <p:nvPr/>
        </p:nvSpPr>
        <p:spPr>
          <a:xfrm>
            <a:off x="0" y="2359224"/>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We want to update 1 percent of the records</a:t>
            </a:r>
          </a:p>
        </p:txBody>
      </p:sp>
      <p:sp>
        <p:nvSpPr>
          <p:cNvPr id="11" name="TextBox 10"/>
          <p:cNvSpPr txBox="1"/>
          <p:nvPr/>
        </p:nvSpPr>
        <p:spPr>
          <a:xfrm>
            <a:off x="0" y="42451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Scenario 2: Rewrite all records</a:t>
            </a:r>
          </a:p>
        </p:txBody>
      </p:sp>
      <p:sp>
        <p:nvSpPr>
          <p:cNvPr id="12" name="TextBox 11"/>
          <p:cNvSpPr txBox="1"/>
          <p:nvPr/>
        </p:nvSpPr>
        <p:spPr>
          <a:xfrm>
            <a:off x="0" y="46261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Assume 100 MB/s throughput</a:t>
            </a:r>
          </a:p>
          <a:p>
            <a:pPr lvl="0" algn="ctr">
              <a:defRPr/>
            </a:pPr>
            <a:r>
              <a:rPr lang="en-US" sz="2000" b="0" kern="0" dirty="0">
                <a:solidFill>
                  <a:srgbClr val="0070C0"/>
                </a:solidFill>
                <a:latin typeface="Gill Sans"/>
                <a:cs typeface="Gill Sans"/>
              </a:rPr>
              <a:t>Time = 5.6 hours(!)</a:t>
            </a:r>
          </a:p>
        </p:txBody>
      </p:sp>
      <p:sp>
        <p:nvSpPr>
          <p:cNvPr id="17" name="TextBox 16"/>
          <p:cNvSpPr txBox="1"/>
          <p:nvPr/>
        </p:nvSpPr>
        <p:spPr>
          <a:xfrm>
            <a:off x="0" y="3099138"/>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Scenario 1: Mutate each record</a:t>
            </a:r>
          </a:p>
        </p:txBody>
      </p:sp>
      <p:sp>
        <p:nvSpPr>
          <p:cNvPr id="18" name="TextBox 17"/>
          <p:cNvSpPr txBox="1"/>
          <p:nvPr/>
        </p:nvSpPr>
        <p:spPr>
          <a:xfrm>
            <a:off x="0" y="3480138"/>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Each update takes ~30 </a:t>
            </a:r>
            <a:r>
              <a:rPr lang="en-US" sz="2000" b="0" kern="0" dirty="0" err="1">
                <a:solidFill>
                  <a:srgbClr val="0070C0"/>
                </a:solidFill>
                <a:latin typeface="Gill Sans"/>
                <a:cs typeface="Gill Sans"/>
              </a:rPr>
              <a:t>ms</a:t>
            </a:r>
            <a:r>
              <a:rPr lang="en-US" sz="2000" b="0" kern="0" dirty="0">
                <a:solidFill>
                  <a:srgbClr val="0070C0"/>
                </a:solidFill>
                <a:latin typeface="Gill Sans"/>
                <a:cs typeface="Gill Sans"/>
              </a:rPr>
              <a:t> (seek, read, write)</a:t>
            </a:r>
          </a:p>
          <a:p>
            <a:pPr lvl="0" algn="ctr">
              <a:defRPr/>
            </a:pPr>
            <a:r>
              <a:rPr lang="en-US" sz="2000" b="0" kern="0" dirty="0">
                <a:solidFill>
                  <a:srgbClr val="0070C0"/>
                </a:solidFill>
                <a:latin typeface="Gill Sans"/>
                <a:cs typeface="Gill Sans"/>
              </a:rPr>
              <a:t>10</a:t>
            </a:r>
            <a:r>
              <a:rPr lang="en-US" sz="2000" b="0" kern="0" baseline="30000" dirty="0">
                <a:solidFill>
                  <a:srgbClr val="0070C0"/>
                </a:solidFill>
                <a:latin typeface="Gill Sans"/>
                <a:cs typeface="Gill Sans"/>
              </a:rPr>
              <a:t>8</a:t>
            </a:r>
            <a:r>
              <a:rPr lang="en-US" sz="2000" b="0" kern="0" dirty="0">
                <a:solidFill>
                  <a:srgbClr val="0070C0"/>
                </a:solidFill>
                <a:latin typeface="Gill Sans"/>
                <a:cs typeface="Gill Sans"/>
              </a:rPr>
              <a:t> updates = ~35 days</a:t>
            </a:r>
          </a:p>
        </p:txBody>
      </p:sp>
      <p:sp>
        <p:nvSpPr>
          <p:cNvPr id="15" name="TextBox 14"/>
          <p:cNvSpPr txBox="1">
            <a:spLocks noChangeArrowheads="1"/>
          </p:cNvSpPr>
          <p:nvPr/>
        </p:nvSpPr>
        <p:spPr bwMode="auto">
          <a:xfrm>
            <a:off x="0" y="6611938"/>
            <a:ext cx="2714205" cy="246221"/>
          </a:xfrm>
          <a:prstGeom prst="rect">
            <a:avLst/>
          </a:prstGeom>
          <a:noFill/>
          <a:ln w="9525">
            <a:noFill/>
            <a:miter lim="800000"/>
            <a:headEnd/>
            <a:tailEnd/>
          </a:ln>
        </p:spPr>
        <p:txBody>
          <a:bodyPr wrap="none">
            <a:spAutoFit/>
          </a:bodyPr>
          <a:lstStyle/>
          <a:p>
            <a:r>
              <a:rPr lang="en-US" sz="1000" b="0" dirty="0">
                <a:solidFill>
                  <a:schemeClr val="bg1"/>
                </a:solidFill>
              </a:rPr>
              <a:t>Source: Ted Dunning, on Hadoop mailing list</a:t>
            </a:r>
          </a:p>
        </p:txBody>
      </p:sp>
      <p:sp>
        <p:nvSpPr>
          <p:cNvPr id="21" name="TextBox 20"/>
          <p:cNvSpPr txBox="1"/>
          <p:nvPr/>
        </p:nvSpPr>
        <p:spPr>
          <a:xfrm>
            <a:off x="0" y="5710535"/>
            <a:ext cx="9144000" cy="461665"/>
          </a:xfrm>
          <a:prstGeom prst="rect">
            <a:avLst/>
          </a:prstGeom>
          <a:noFill/>
        </p:spPr>
        <p:txBody>
          <a:bodyPr wrap="square" rtlCol="0">
            <a:spAutoFit/>
          </a:bodyPr>
          <a:lstStyle/>
          <a:p>
            <a:pPr lvl="0" algn="ctr">
              <a:defRPr/>
            </a:pPr>
            <a:r>
              <a:rPr lang="en-US" sz="2400" b="0" kern="0" dirty="0">
                <a:solidFill>
                  <a:srgbClr val="FF0000"/>
                </a:solidFill>
                <a:latin typeface="Gill Sans"/>
                <a:cs typeface="Gill Sans"/>
              </a:rPr>
              <a:t>Lesson? Random access is expensive!</a:t>
            </a:r>
          </a:p>
        </p:txBody>
      </p:sp>
    </p:spTree>
    <p:extLst>
      <p:ext uri="{BB962C8B-B14F-4D97-AF65-F5344CB8AC3E}">
        <p14:creationId xmlns:p14="http://schemas.microsoft.com/office/powerpoint/2010/main" val="32183653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7" grpId="0"/>
      <p:bldP spid="18"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lephant_and_Mahout.JPG"/>
          <p:cNvPicPr>
            <a:picLocks noChangeAspect="1"/>
          </p:cNvPicPr>
          <p:nvPr/>
        </p:nvPicPr>
        <p:blipFill>
          <a:blip r:embed="rId2" cstate="print"/>
          <a:stretch>
            <a:fillRect/>
          </a:stretch>
        </p:blipFill>
        <p:spPr>
          <a:xfrm>
            <a:off x="-628832" y="0"/>
            <a:ext cx="10401664" cy="6858000"/>
          </a:xfrm>
          <a:prstGeom prst="rect">
            <a:avLst/>
          </a:prstGeom>
        </p:spPr>
      </p:pic>
      <p:sp>
        <p:nvSpPr>
          <p:cNvPr id="7"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chemeClr val="bg2"/>
                </a:solidFill>
              </a:rPr>
              <a:t>Source: Wikipedia (Mahout)</a:t>
            </a:r>
          </a:p>
        </p:txBody>
      </p:sp>
      <p:pic>
        <p:nvPicPr>
          <p:cNvPr id="5" name="Picture 4" descr="800px-Hadoop_logo.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04800"/>
            <a:ext cx="3276600" cy="847820"/>
          </a:xfrm>
          <a:prstGeom prst="rect">
            <a:avLst/>
          </a:prstGeom>
        </p:spPr>
      </p:pic>
      <p:sp>
        <p:nvSpPr>
          <p:cNvPr id="9" name="Rectangle 14"/>
          <p:cNvSpPr>
            <a:spLocks noChangeArrowheads="1"/>
          </p:cNvSpPr>
          <p:nvPr/>
        </p:nvSpPr>
        <p:spPr bwMode="auto">
          <a:xfrm>
            <a:off x="2971800" y="5333999"/>
            <a:ext cx="6019800" cy="762001"/>
          </a:xfrm>
          <a:prstGeom prst="rect">
            <a:avLst/>
          </a:prstGeom>
          <a:noFill/>
          <a:ln w="9525">
            <a:noFill/>
            <a:miter lim="800000"/>
            <a:headEnd/>
            <a:tailEnd/>
          </a:ln>
        </p:spPr>
        <p:txBody>
          <a:bodyPr lIns="91425" tIns="45713" rIns="91425" bIns="45713" anchor="ctr"/>
          <a:lstStyle/>
          <a:p>
            <a:pPr algn="ctr" eaLnBrk="1" hangingPunct="1"/>
            <a:r>
              <a:rPr lang="en-US" sz="3200" b="0" dirty="0">
                <a:latin typeface="Gill Sans"/>
                <a:cs typeface="Gill Sans"/>
              </a:rPr>
              <a:t>So you want to drive the elephant!</a:t>
            </a:r>
          </a:p>
        </p:txBody>
      </p:sp>
    </p:spTree>
    <p:extLst>
      <p:ext uri="{BB962C8B-B14F-4D97-AF65-F5344CB8AC3E}">
        <p14:creationId xmlns:p14="http://schemas.microsoft.com/office/powerpoint/2010/main" val="15226798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80px-Volt_Királyi_palota_(138._számú_műemlék)_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
            <a:ext cx="9143999" cy="6858001"/>
          </a:xfrm>
          <a:prstGeom prst="rect">
            <a:avLst/>
          </a:prstGeom>
        </p:spPr>
      </p:pic>
      <p:sp>
        <p:nvSpPr>
          <p:cNvPr id="7" name="Text Box 4"/>
          <p:cNvSpPr txBox="1">
            <a:spLocks noChangeArrowheads="1"/>
          </p:cNvSpPr>
          <p:nvPr/>
        </p:nvSpPr>
        <p:spPr bwMode="auto">
          <a:xfrm>
            <a:off x="3810000" y="1425714"/>
            <a:ext cx="3657600" cy="707886"/>
          </a:xfrm>
          <a:prstGeom prst="rect">
            <a:avLst/>
          </a:prstGeom>
          <a:noFill/>
          <a:ln w="9525">
            <a:noFill/>
            <a:miter lim="800000"/>
            <a:headEnd/>
            <a:tailEnd/>
          </a:ln>
        </p:spPr>
        <p:txBody>
          <a:bodyPr wrap="square">
            <a:spAutoFit/>
          </a:bodyPr>
          <a:lstStyle/>
          <a:p>
            <a:r>
              <a:rPr lang="en-US" sz="2000" b="0" dirty="0" err="1">
                <a:latin typeface="Gill Sans"/>
                <a:cs typeface="Gill Sans"/>
              </a:rPr>
              <a:t>org.apache.hadoop.mapreduce</a:t>
            </a:r>
            <a:r>
              <a:rPr lang="en-US" sz="2000" b="0" dirty="0">
                <a:latin typeface="Gill Sans"/>
                <a:cs typeface="Gill Sans"/>
              </a:rPr>
              <a:t> </a:t>
            </a:r>
          </a:p>
          <a:p>
            <a:r>
              <a:rPr lang="en-US" sz="2000" b="0" dirty="0" err="1">
                <a:latin typeface="Gill Sans"/>
                <a:cs typeface="Gill Sans"/>
              </a:rPr>
              <a:t>org.apache.hadoop.mapred</a:t>
            </a:r>
            <a:endParaRPr lang="en-US" sz="2000" b="0" dirty="0">
              <a:latin typeface="Gill Sans"/>
              <a:cs typeface="Gill Sans"/>
            </a:endParaRPr>
          </a:p>
        </p:txBody>
      </p:sp>
      <p:sp>
        <p:nvSpPr>
          <p:cNvPr id="8"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Wikipedia (Budapest)</a:t>
            </a:r>
          </a:p>
        </p:txBody>
      </p:sp>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latin typeface="Gill Sans"/>
                <a:cs typeface="Gill Sans"/>
              </a:rPr>
              <a:t>A tale of two packages…</a:t>
            </a:r>
          </a:p>
        </p:txBody>
      </p:sp>
    </p:spTree>
    <p:extLst>
      <p:ext uri="{BB962C8B-B14F-4D97-AF65-F5344CB8AC3E}">
        <p14:creationId xmlns:p14="http://schemas.microsoft.com/office/powerpoint/2010/main" val="15675372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What’s different?</a:t>
            </a:r>
          </a:p>
        </p:txBody>
      </p:sp>
      <p:sp>
        <p:nvSpPr>
          <p:cNvPr id="6" name="TextBox 5"/>
          <p:cNvSpPr txBox="1"/>
          <p:nvPr/>
        </p:nvSpPr>
        <p:spPr>
          <a:xfrm>
            <a:off x="0" y="23622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Data-intensive vs. Compute-intensive</a:t>
            </a:r>
          </a:p>
        </p:txBody>
      </p:sp>
      <p:sp>
        <p:nvSpPr>
          <p:cNvPr id="7" name="TextBox 6"/>
          <p:cNvSpPr txBox="1"/>
          <p:nvPr/>
        </p:nvSpPr>
        <p:spPr>
          <a:xfrm>
            <a:off x="0" y="27432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Focus on </a:t>
            </a:r>
            <a:r>
              <a:rPr lang="en-US" sz="2000" b="0" i="1" kern="0" dirty="0">
                <a:solidFill>
                  <a:srgbClr val="0070C0"/>
                </a:solidFill>
                <a:latin typeface="Gill Sans"/>
                <a:cs typeface="Gill Sans"/>
              </a:rPr>
              <a:t>data-parallel</a:t>
            </a:r>
            <a:r>
              <a:rPr lang="en-US" sz="2000" b="0" kern="0" dirty="0">
                <a:solidFill>
                  <a:srgbClr val="0070C0"/>
                </a:solidFill>
                <a:latin typeface="Gill Sans"/>
                <a:cs typeface="Gill Sans"/>
              </a:rPr>
              <a:t> abstractions</a:t>
            </a:r>
          </a:p>
        </p:txBody>
      </p:sp>
      <p:sp>
        <p:nvSpPr>
          <p:cNvPr id="11" name="TextBox 10"/>
          <p:cNvSpPr txBox="1"/>
          <p:nvPr/>
        </p:nvSpPr>
        <p:spPr>
          <a:xfrm>
            <a:off x="0" y="375291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Coarse-grained vs. Fine-grained parallelism</a:t>
            </a:r>
          </a:p>
        </p:txBody>
      </p:sp>
      <p:sp>
        <p:nvSpPr>
          <p:cNvPr id="12" name="TextBox 11"/>
          <p:cNvSpPr txBox="1"/>
          <p:nvPr/>
        </p:nvSpPr>
        <p:spPr>
          <a:xfrm>
            <a:off x="0" y="413391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Focus on </a:t>
            </a:r>
            <a:r>
              <a:rPr lang="en-US" sz="2000" b="0" i="1" kern="0" dirty="0">
                <a:solidFill>
                  <a:srgbClr val="0070C0"/>
                </a:solidFill>
                <a:latin typeface="Gill Sans"/>
                <a:cs typeface="Gill Sans"/>
              </a:rPr>
              <a:t>coarse-grained</a:t>
            </a:r>
            <a:r>
              <a:rPr lang="en-US" sz="2000" b="0" kern="0" dirty="0">
                <a:solidFill>
                  <a:srgbClr val="0070C0"/>
                </a:solidFill>
                <a:latin typeface="Gill Sans"/>
                <a:cs typeface="Gill Sans"/>
              </a:rPr>
              <a:t> </a:t>
            </a:r>
            <a:r>
              <a:rPr lang="en-US" sz="2000" b="0" i="1" kern="0" dirty="0">
                <a:solidFill>
                  <a:srgbClr val="0070C0"/>
                </a:solidFill>
                <a:latin typeface="Gill Sans"/>
                <a:cs typeface="Gill Sans"/>
              </a:rPr>
              <a:t>data-parallel</a:t>
            </a:r>
            <a:r>
              <a:rPr lang="en-US" sz="2000" b="0" kern="0" dirty="0">
                <a:solidFill>
                  <a:srgbClr val="0070C0"/>
                </a:solidFill>
                <a:latin typeface="Gill Sans"/>
                <a:cs typeface="Gill Sans"/>
              </a:rPr>
              <a:t> abstractions </a:t>
            </a:r>
          </a:p>
        </p:txBody>
      </p:sp>
    </p:spTree>
    <p:extLst>
      <p:ext uri="{BB962C8B-B14F-4D97-AF65-F5344CB8AC3E}">
        <p14:creationId xmlns:p14="http://schemas.microsoft.com/office/powerpoint/2010/main" val="10117246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 API*</a:t>
            </a:r>
          </a:p>
        </p:txBody>
      </p:sp>
      <p:sp>
        <p:nvSpPr>
          <p:cNvPr id="6" name="TextBox 5"/>
          <p:cNvSpPr txBox="1"/>
          <p:nvPr/>
        </p:nvSpPr>
        <p:spPr>
          <a:xfrm>
            <a:off x="0" y="1295400"/>
            <a:ext cx="9144000" cy="400110"/>
          </a:xfrm>
          <a:prstGeom prst="rect">
            <a:avLst/>
          </a:prstGeom>
          <a:noFill/>
        </p:spPr>
        <p:txBody>
          <a:bodyPr wrap="square" rtlCol="0">
            <a:spAutoFit/>
          </a:bodyPr>
          <a:lstStyle/>
          <a:p>
            <a:pPr lvl="0" algn="ctr">
              <a:defRPr/>
            </a:pPr>
            <a:r>
              <a:rPr lang="en-US" sz="2000" b="0" kern="0" dirty="0">
                <a:solidFill>
                  <a:srgbClr val="000000"/>
                </a:solidFill>
                <a:latin typeface="Andale Mono" charset="0"/>
                <a:ea typeface="Andale Mono" charset="0"/>
                <a:cs typeface="Andale Mono" charset="0"/>
              </a:rPr>
              <a:t>Mapper&lt;</a:t>
            </a:r>
            <a:r>
              <a:rPr lang="en-US" sz="2000" b="0" kern="0" dirty="0" err="1">
                <a:solidFill>
                  <a:srgbClr val="000000"/>
                </a:solidFill>
                <a:latin typeface="Andale Mono" charset="0"/>
                <a:ea typeface="Andale Mono" charset="0"/>
                <a:cs typeface="Andale Mono" charset="0"/>
              </a:rPr>
              <a:t>K</a:t>
            </a:r>
            <a:r>
              <a:rPr lang="en-US" sz="2000" b="0" kern="0" baseline="-25000" dirty="0" err="1">
                <a:solidFill>
                  <a:srgbClr val="000000"/>
                </a:solidFill>
                <a:latin typeface="Andale Mono" charset="0"/>
                <a:ea typeface="Andale Mono" charset="0"/>
                <a:cs typeface="Andale Mono" charset="0"/>
              </a:rPr>
              <a:t>in</a:t>
            </a:r>
            <a:r>
              <a:rPr lang="en-US" sz="2000" b="0" kern="0" dirty="0" err="1">
                <a:solidFill>
                  <a:srgbClr val="000000"/>
                </a:solidFill>
                <a:latin typeface="Andale Mono" charset="0"/>
                <a:ea typeface="Andale Mono" charset="0"/>
                <a:cs typeface="Andale Mono" charset="0"/>
              </a:rPr>
              <a:t>,V</a:t>
            </a:r>
            <a:r>
              <a:rPr lang="en-US" sz="2000" b="0" kern="0" baseline="-25000" dirty="0" err="1">
                <a:solidFill>
                  <a:srgbClr val="000000"/>
                </a:solidFill>
                <a:latin typeface="Andale Mono" charset="0"/>
                <a:ea typeface="Andale Mono" charset="0"/>
                <a:cs typeface="Andale Mono" charset="0"/>
              </a:rPr>
              <a:t>in</a:t>
            </a:r>
            <a:r>
              <a:rPr lang="en-US" sz="2000" b="0" kern="0" dirty="0" err="1">
                <a:solidFill>
                  <a:srgbClr val="000000"/>
                </a:solidFill>
                <a:latin typeface="Andale Mono" charset="0"/>
                <a:ea typeface="Andale Mono" charset="0"/>
                <a:cs typeface="Andale Mono" charset="0"/>
              </a:rPr>
              <a:t>,K</a:t>
            </a:r>
            <a:r>
              <a:rPr lang="en-US" sz="2000" b="0" kern="0" baseline="-25000" dirty="0" err="1">
                <a:solidFill>
                  <a:srgbClr val="000000"/>
                </a:solidFill>
                <a:latin typeface="Andale Mono" charset="0"/>
                <a:ea typeface="Andale Mono" charset="0"/>
                <a:cs typeface="Andale Mono" charset="0"/>
              </a:rPr>
              <a:t>out</a:t>
            </a:r>
            <a:r>
              <a:rPr lang="en-US" sz="2000" b="0" kern="0" dirty="0" err="1">
                <a:solidFill>
                  <a:srgbClr val="000000"/>
                </a:solidFill>
                <a:latin typeface="Andale Mono" charset="0"/>
                <a:ea typeface="Andale Mono" charset="0"/>
                <a:cs typeface="Andale Mono" charset="0"/>
              </a:rPr>
              <a:t>,V</a:t>
            </a:r>
            <a:r>
              <a:rPr lang="en-US" sz="2000" b="0" kern="0" baseline="-25000" dirty="0" err="1">
                <a:solidFill>
                  <a:srgbClr val="000000"/>
                </a:solidFill>
                <a:latin typeface="Andale Mono" charset="0"/>
                <a:ea typeface="Andale Mono" charset="0"/>
                <a:cs typeface="Andale Mono" charset="0"/>
              </a:rPr>
              <a:t>out</a:t>
            </a:r>
            <a:r>
              <a:rPr lang="en-US" sz="2000" b="0" kern="0" dirty="0">
                <a:solidFill>
                  <a:srgbClr val="000000"/>
                </a:solidFill>
                <a:latin typeface="Andale Mono" charset="0"/>
                <a:ea typeface="Andale Mono" charset="0"/>
                <a:cs typeface="Andale Mono" charset="0"/>
              </a:rPr>
              <a:t>&gt;</a:t>
            </a:r>
          </a:p>
        </p:txBody>
      </p:sp>
      <p:grpSp>
        <p:nvGrpSpPr>
          <p:cNvPr id="2" name="Group 1"/>
          <p:cNvGrpSpPr/>
          <p:nvPr/>
        </p:nvGrpSpPr>
        <p:grpSpPr>
          <a:xfrm>
            <a:off x="0" y="1771710"/>
            <a:ext cx="9144000" cy="666690"/>
            <a:chOff x="0" y="2891135"/>
            <a:chExt cx="9144000" cy="666690"/>
          </a:xfrm>
        </p:grpSpPr>
        <p:sp>
          <p:nvSpPr>
            <p:cNvPr id="7" name="TextBox 6"/>
            <p:cNvSpPr txBox="1"/>
            <p:nvPr/>
          </p:nvSpPr>
          <p:spPr>
            <a:xfrm>
              <a:off x="0" y="3157715"/>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Called once at the start of the task</a:t>
              </a:r>
            </a:p>
          </p:txBody>
        </p:sp>
        <p:sp>
          <p:nvSpPr>
            <p:cNvPr id="10" name="TextBox 9"/>
            <p:cNvSpPr txBox="1"/>
            <p:nvPr/>
          </p:nvSpPr>
          <p:spPr>
            <a:xfrm>
              <a:off x="0" y="2891135"/>
              <a:ext cx="9144000" cy="338554"/>
            </a:xfrm>
            <a:prstGeom prst="rect">
              <a:avLst/>
            </a:prstGeom>
            <a:noFill/>
          </p:spPr>
          <p:txBody>
            <a:bodyPr wrap="square" rtlCol="0">
              <a:spAutoFit/>
            </a:bodyPr>
            <a:lstStyle/>
            <a:p>
              <a:pPr lvl="0" algn="ctr">
                <a:defRPr/>
              </a:pPr>
              <a:r>
                <a:rPr lang="en-US" b="0" kern="0" dirty="0">
                  <a:solidFill>
                    <a:srgbClr val="000000"/>
                  </a:solidFill>
                  <a:latin typeface="Andale Mono" charset="0"/>
                  <a:ea typeface="Andale Mono" charset="0"/>
                  <a:cs typeface="Andale Mono" charset="0"/>
                </a:rPr>
                <a:t>void setup(</a:t>
              </a:r>
              <a:r>
                <a:rPr lang="en-US" b="0" kern="0" dirty="0" err="1">
                  <a:solidFill>
                    <a:srgbClr val="000000"/>
                  </a:solidFill>
                  <a:latin typeface="Andale Mono" charset="0"/>
                  <a:ea typeface="Andale Mono" charset="0"/>
                  <a:cs typeface="Andale Mono" charset="0"/>
                </a:rPr>
                <a:t>Mapper.Context</a:t>
              </a:r>
              <a:r>
                <a:rPr lang="en-US" b="0" kern="0" dirty="0">
                  <a:solidFill>
                    <a:srgbClr val="000000"/>
                  </a:solidFill>
                  <a:latin typeface="Andale Mono" charset="0"/>
                  <a:ea typeface="Andale Mono" charset="0"/>
                  <a:cs typeface="Andale Mono" charset="0"/>
                </a:rPr>
                <a:t> context)</a:t>
              </a:r>
            </a:p>
          </p:txBody>
        </p:sp>
      </p:grpSp>
      <p:grpSp>
        <p:nvGrpSpPr>
          <p:cNvPr id="19" name="Group 18"/>
          <p:cNvGrpSpPr/>
          <p:nvPr/>
        </p:nvGrpSpPr>
        <p:grpSpPr>
          <a:xfrm>
            <a:off x="0" y="2391250"/>
            <a:ext cx="9144000" cy="656750"/>
            <a:chOff x="0" y="2891135"/>
            <a:chExt cx="9144000" cy="656750"/>
          </a:xfrm>
        </p:grpSpPr>
        <p:sp>
          <p:nvSpPr>
            <p:cNvPr id="20" name="TextBox 19"/>
            <p:cNvSpPr txBox="1"/>
            <p:nvPr/>
          </p:nvSpPr>
          <p:spPr>
            <a:xfrm>
              <a:off x="0" y="3147775"/>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Called once for each key/value pair in the input split</a:t>
              </a:r>
            </a:p>
          </p:txBody>
        </p:sp>
        <p:sp>
          <p:nvSpPr>
            <p:cNvPr id="21" name="TextBox 20"/>
            <p:cNvSpPr txBox="1"/>
            <p:nvPr/>
          </p:nvSpPr>
          <p:spPr>
            <a:xfrm>
              <a:off x="0" y="2891135"/>
              <a:ext cx="9144000" cy="338554"/>
            </a:xfrm>
            <a:prstGeom prst="rect">
              <a:avLst/>
            </a:prstGeom>
            <a:noFill/>
          </p:spPr>
          <p:txBody>
            <a:bodyPr wrap="square" rtlCol="0">
              <a:spAutoFit/>
            </a:bodyPr>
            <a:lstStyle/>
            <a:p>
              <a:pPr lvl="0" algn="ctr">
                <a:defRPr/>
              </a:pPr>
              <a:r>
                <a:rPr lang="en-US" b="0" kern="0" dirty="0">
                  <a:solidFill>
                    <a:srgbClr val="000000"/>
                  </a:solidFill>
                  <a:latin typeface="Andale Mono" charset="0"/>
                  <a:ea typeface="Andale Mono" charset="0"/>
                  <a:cs typeface="Andale Mono" charset="0"/>
                </a:rPr>
                <a:t>void map(K</a:t>
              </a:r>
              <a:r>
                <a:rPr lang="en-US" b="0" kern="0" baseline="-25000" dirty="0">
                  <a:solidFill>
                    <a:srgbClr val="000000"/>
                  </a:solidFill>
                  <a:latin typeface="Andale Mono" charset="0"/>
                  <a:ea typeface="Andale Mono" charset="0"/>
                  <a:cs typeface="Andale Mono" charset="0"/>
                </a:rPr>
                <a:t>in</a:t>
              </a:r>
              <a:r>
                <a:rPr lang="en-US" b="0" kern="0" dirty="0">
                  <a:solidFill>
                    <a:srgbClr val="000000"/>
                  </a:solidFill>
                  <a:latin typeface="Andale Mono" charset="0"/>
                  <a:ea typeface="Andale Mono" charset="0"/>
                  <a:cs typeface="Andale Mono" charset="0"/>
                </a:rPr>
                <a:t> key, V</a:t>
              </a:r>
              <a:r>
                <a:rPr lang="en-US" b="0" kern="0" baseline="-25000" dirty="0">
                  <a:solidFill>
                    <a:srgbClr val="000000"/>
                  </a:solidFill>
                  <a:latin typeface="Andale Mono" charset="0"/>
                  <a:ea typeface="Andale Mono" charset="0"/>
                  <a:cs typeface="Andale Mono" charset="0"/>
                </a:rPr>
                <a:t>in</a:t>
              </a:r>
              <a:r>
                <a:rPr lang="en-US" b="0" kern="0" dirty="0">
                  <a:solidFill>
                    <a:srgbClr val="000000"/>
                  </a:solidFill>
                  <a:latin typeface="Andale Mono" charset="0"/>
                  <a:ea typeface="Andale Mono" charset="0"/>
                  <a:cs typeface="Andale Mono" charset="0"/>
                </a:rPr>
                <a:t> value, </a:t>
              </a:r>
              <a:r>
                <a:rPr lang="en-US" b="0" kern="0" dirty="0" err="1">
                  <a:solidFill>
                    <a:srgbClr val="000000"/>
                  </a:solidFill>
                  <a:latin typeface="Andale Mono" charset="0"/>
                  <a:ea typeface="Andale Mono" charset="0"/>
                  <a:cs typeface="Andale Mono" charset="0"/>
                </a:rPr>
                <a:t>Mapper.Context</a:t>
              </a:r>
              <a:r>
                <a:rPr lang="en-US" b="0" kern="0" dirty="0">
                  <a:solidFill>
                    <a:srgbClr val="000000"/>
                  </a:solidFill>
                  <a:latin typeface="Andale Mono" charset="0"/>
                  <a:ea typeface="Andale Mono" charset="0"/>
                  <a:cs typeface="Andale Mono" charset="0"/>
                </a:rPr>
                <a:t> context)</a:t>
              </a:r>
            </a:p>
          </p:txBody>
        </p:sp>
      </p:grpSp>
      <p:grpSp>
        <p:nvGrpSpPr>
          <p:cNvPr id="22" name="Group 21"/>
          <p:cNvGrpSpPr/>
          <p:nvPr/>
        </p:nvGrpSpPr>
        <p:grpSpPr>
          <a:xfrm>
            <a:off x="0" y="3024425"/>
            <a:ext cx="9144000" cy="633175"/>
            <a:chOff x="0" y="2891135"/>
            <a:chExt cx="9144000" cy="633175"/>
          </a:xfrm>
        </p:grpSpPr>
        <p:sp>
          <p:nvSpPr>
            <p:cNvPr id="23" name="TextBox 22"/>
            <p:cNvSpPr txBox="1"/>
            <p:nvPr/>
          </p:nvSpPr>
          <p:spPr>
            <a:xfrm>
              <a:off x="0" y="31242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Called once at the end of the task</a:t>
              </a:r>
            </a:p>
          </p:txBody>
        </p:sp>
        <p:sp>
          <p:nvSpPr>
            <p:cNvPr id="24" name="TextBox 23"/>
            <p:cNvSpPr txBox="1"/>
            <p:nvPr/>
          </p:nvSpPr>
          <p:spPr>
            <a:xfrm>
              <a:off x="0" y="2891135"/>
              <a:ext cx="9144000" cy="338554"/>
            </a:xfrm>
            <a:prstGeom prst="rect">
              <a:avLst/>
            </a:prstGeom>
            <a:noFill/>
          </p:spPr>
          <p:txBody>
            <a:bodyPr wrap="square" rtlCol="0">
              <a:spAutoFit/>
            </a:bodyPr>
            <a:lstStyle/>
            <a:p>
              <a:pPr lvl="0" algn="ctr">
                <a:defRPr/>
              </a:pPr>
              <a:r>
                <a:rPr lang="en-US" b="0" kern="0">
                  <a:solidFill>
                    <a:srgbClr val="000000"/>
                  </a:solidFill>
                  <a:latin typeface="Andale Mono" charset="0"/>
                  <a:ea typeface="Andale Mono" charset="0"/>
                  <a:cs typeface="Andale Mono" charset="0"/>
                </a:rPr>
                <a:t>void cleanup(</a:t>
              </a:r>
              <a:r>
                <a:rPr lang="en-US" b="0" kern="0" dirty="0" err="1">
                  <a:solidFill>
                    <a:srgbClr val="000000"/>
                  </a:solidFill>
                  <a:latin typeface="Andale Mono" charset="0"/>
                  <a:ea typeface="Andale Mono" charset="0"/>
                  <a:cs typeface="Andale Mono" charset="0"/>
                </a:rPr>
                <a:t>Mapper.Context</a:t>
              </a:r>
              <a:r>
                <a:rPr lang="en-US" b="0" kern="0" dirty="0">
                  <a:solidFill>
                    <a:srgbClr val="000000"/>
                  </a:solidFill>
                  <a:latin typeface="Andale Mono" charset="0"/>
                  <a:ea typeface="Andale Mono" charset="0"/>
                  <a:cs typeface="Andale Mono" charset="0"/>
                </a:rPr>
                <a:t> context)</a:t>
              </a:r>
            </a:p>
          </p:txBody>
        </p:sp>
      </p:grpSp>
      <p:sp>
        <p:nvSpPr>
          <p:cNvPr id="45" name="TextBox 44"/>
          <p:cNvSpPr txBox="1">
            <a:spLocks noChangeArrowheads="1"/>
          </p:cNvSpPr>
          <p:nvPr/>
        </p:nvSpPr>
        <p:spPr bwMode="auto">
          <a:xfrm>
            <a:off x="5172740" y="6519446"/>
            <a:ext cx="3971260" cy="338554"/>
          </a:xfrm>
          <a:prstGeom prst="rect">
            <a:avLst/>
          </a:prstGeom>
          <a:noFill/>
          <a:ln w="9525">
            <a:noFill/>
            <a:miter lim="800000"/>
            <a:headEnd/>
            <a:tailEnd/>
          </a:ln>
        </p:spPr>
        <p:txBody>
          <a:bodyPr wrap="none">
            <a:spAutoFit/>
          </a:bodyPr>
          <a:lstStyle/>
          <a:p>
            <a:r>
              <a:rPr lang="en-US" b="0" dirty="0">
                <a:solidFill>
                  <a:schemeClr val="bg1"/>
                </a:solidFill>
                <a:latin typeface="Gill Sans"/>
                <a:cs typeface="Gill Sans"/>
              </a:rPr>
              <a:t>*Note that there are two versions of the API!</a:t>
            </a:r>
          </a:p>
        </p:txBody>
      </p:sp>
      <p:sp>
        <p:nvSpPr>
          <p:cNvPr id="56" name="TextBox 55"/>
          <p:cNvSpPr txBox="1"/>
          <p:nvPr/>
        </p:nvSpPr>
        <p:spPr>
          <a:xfrm>
            <a:off x="0" y="3886200"/>
            <a:ext cx="9144000" cy="400110"/>
          </a:xfrm>
          <a:prstGeom prst="rect">
            <a:avLst/>
          </a:prstGeom>
          <a:noFill/>
        </p:spPr>
        <p:txBody>
          <a:bodyPr wrap="square" rtlCol="0">
            <a:spAutoFit/>
          </a:bodyPr>
          <a:lstStyle/>
          <a:p>
            <a:pPr lvl="0" algn="ctr">
              <a:defRPr/>
            </a:pPr>
            <a:r>
              <a:rPr lang="en-US" sz="2000" b="0" kern="0" dirty="0">
                <a:solidFill>
                  <a:srgbClr val="000000"/>
                </a:solidFill>
                <a:latin typeface="Andale Mono" charset="0"/>
                <a:ea typeface="Andale Mono" charset="0"/>
                <a:cs typeface="Andale Mono" charset="0"/>
              </a:rPr>
              <a:t>Reducer&lt;</a:t>
            </a:r>
            <a:r>
              <a:rPr lang="en-US" sz="2000" b="0" kern="0" dirty="0" err="1">
                <a:solidFill>
                  <a:srgbClr val="000000"/>
                </a:solidFill>
                <a:latin typeface="Andale Mono" charset="0"/>
                <a:ea typeface="Andale Mono" charset="0"/>
                <a:cs typeface="Andale Mono" charset="0"/>
              </a:rPr>
              <a:t>K</a:t>
            </a:r>
            <a:r>
              <a:rPr lang="en-US" sz="2000" b="0" kern="0" baseline="-25000" dirty="0" err="1">
                <a:solidFill>
                  <a:srgbClr val="000000"/>
                </a:solidFill>
                <a:latin typeface="Andale Mono" charset="0"/>
                <a:ea typeface="Andale Mono" charset="0"/>
                <a:cs typeface="Andale Mono" charset="0"/>
              </a:rPr>
              <a:t>in</a:t>
            </a:r>
            <a:r>
              <a:rPr lang="en-US" sz="2000" b="0" kern="0" dirty="0" err="1">
                <a:solidFill>
                  <a:srgbClr val="000000"/>
                </a:solidFill>
                <a:latin typeface="Andale Mono" charset="0"/>
                <a:ea typeface="Andale Mono" charset="0"/>
                <a:cs typeface="Andale Mono" charset="0"/>
              </a:rPr>
              <a:t>,V</a:t>
            </a:r>
            <a:r>
              <a:rPr lang="en-US" sz="2000" b="0" kern="0" baseline="-25000" dirty="0" err="1">
                <a:solidFill>
                  <a:srgbClr val="000000"/>
                </a:solidFill>
                <a:latin typeface="Andale Mono" charset="0"/>
                <a:ea typeface="Andale Mono" charset="0"/>
                <a:cs typeface="Andale Mono" charset="0"/>
              </a:rPr>
              <a:t>in</a:t>
            </a:r>
            <a:r>
              <a:rPr lang="en-US" sz="2000" b="0" kern="0" dirty="0" err="1">
                <a:solidFill>
                  <a:srgbClr val="000000"/>
                </a:solidFill>
                <a:latin typeface="Andale Mono" charset="0"/>
                <a:ea typeface="Andale Mono" charset="0"/>
                <a:cs typeface="Andale Mono" charset="0"/>
              </a:rPr>
              <a:t>,K</a:t>
            </a:r>
            <a:r>
              <a:rPr lang="en-US" sz="2000" b="0" kern="0" baseline="-25000" dirty="0" err="1">
                <a:solidFill>
                  <a:srgbClr val="000000"/>
                </a:solidFill>
                <a:latin typeface="Andale Mono" charset="0"/>
                <a:ea typeface="Andale Mono" charset="0"/>
                <a:cs typeface="Andale Mono" charset="0"/>
              </a:rPr>
              <a:t>out</a:t>
            </a:r>
            <a:r>
              <a:rPr lang="en-US" sz="2000" b="0" kern="0" dirty="0" err="1">
                <a:solidFill>
                  <a:srgbClr val="000000"/>
                </a:solidFill>
                <a:latin typeface="Andale Mono" charset="0"/>
                <a:ea typeface="Andale Mono" charset="0"/>
                <a:cs typeface="Andale Mono" charset="0"/>
              </a:rPr>
              <a:t>,V</a:t>
            </a:r>
            <a:r>
              <a:rPr lang="en-US" sz="2000" b="0" kern="0" baseline="-25000" dirty="0" err="1">
                <a:solidFill>
                  <a:srgbClr val="000000"/>
                </a:solidFill>
                <a:latin typeface="Andale Mono" charset="0"/>
                <a:ea typeface="Andale Mono" charset="0"/>
                <a:cs typeface="Andale Mono" charset="0"/>
              </a:rPr>
              <a:t>out</a:t>
            </a:r>
            <a:r>
              <a:rPr lang="en-US" sz="2000" b="0" kern="0" dirty="0">
                <a:solidFill>
                  <a:srgbClr val="000000"/>
                </a:solidFill>
                <a:latin typeface="Andale Mono" charset="0"/>
                <a:ea typeface="Andale Mono" charset="0"/>
                <a:cs typeface="Andale Mono" charset="0"/>
              </a:rPr>
              <a:t>&gt;/Combiner&lt;</a:t>
            </a:r>
            <a:r>
              <a:rPr lang="en-US" sz="2000" b="0" kern="0" dirty="0" err="1">
                <a:solidFill>
                  <a:srgbClr val="000000"/>
                </a:solidFill>
                <a:latin typeface="Andale Mono" charset="0"/>
                <a:ea typeface="Andale Mono" charset="0"/>
                <a:cs typeface="Andale Mono" charset="0"/>
              </a:rPr>
              <a:t>K</a:t>
            </a:r>
            <a:r>
              <a:rPr lang="en-US" sz="2000" b="0" kern="0" baseline="-25000" dirty="0" err="1">
                <a:solidFill>
                  <a:srgbClr val="000000"/>
                </a:solidFill>
                <a:latin typeface="Andale Mono" charset="0"/>
                <a:ea typeface="Andale Mono" charset="0"/>
                <a:cs typeface="Andale Mono" charset="0"/>
              </a:rPr>
              <a:t>in</a:t>
            </a:r>
            <a:r>
              <a:rPr lang="en-US" sz="2000" b="0" kern="0" dirty="0" err="1">
                <a:solidFill>
                  <a:srgbClr val="000000"/>
                </a:solidFill>
                <a:latin typeface="Andale Mono" charset="0"/>
                <a:ea typeface="Andale Mono" charset="0"/>
                <a:cs typeface="Andale Mono" charset="0"/>
              </a:rPr>
              <a:t>,V</a:t>
            </a:r>
            <a:r>
              <a:rPr lang="en-US" sz="2000" b="0" kern="0" baseline="-25000" dirty="0" err="1">
                <a:solidFill>
                  <a:srgbClr val="000000"/>
                </a:solidFill>
                <a:latin typeface="Andale Mono" charset="0"/>
                <a:ea typeface="Andale Mono" charset="0"/>
                <a:cs typeface="Andale Mono" charset="0"/>
              </a:rPr>
              <a:t>in</a:t>
            </a:r>
            <a:r>
              <a:rPr lang="en-US" sz="2000" b="0" kern="0" dirty="0" err="1">
                <a:solidFill>
                  <a:srgbClr val="000000"/>
                </a:solidFill>
                <a:latin typeface="Andale Mono" charset="0"/>
                <a:ea typeface="Andale Mono" charset="0"/>
                <a:cs typeface="Andale Mono" charset="0"/>
              </a:rPr>
              <a:t>,K</a:t>
            </a:r>
            <a:r>
              <a:rPr lang="en-US" sz="2000" b="0" kern="0" baseline="-25000" dirty="0" err="1">
                <a:solidFill>
                  <a:srgbClr val="000000"/>
                </a:solidFill>
                <a:latin typeface="Andale Mono" charset="0"/>
                <a:ea typeface="Andale Mono" charset="0"/>
                <a:cs typeface="Andale Mono" charset="0"/>
              </a:rPr>
              <a:t>out</a:t>
            </a:r>
            <a:r>
              <a:rPr lang="en-US" sz="2000" b="0" kern="0" dirty="0" err="1">
                <a:solidFill>
                  <a:srgbClr val="000000"/>
                </a:solidFill>
                <a:latin typeface="Andale Mono" charset="0"/>
                <a:ea typeface="Andale Mono" charset="0"/>
                <a:cs typeface="Andale Mono" charset="0"/>
              </a:rPr>
              <a:t>,V</a:t>
            </a:r>
            <a:r>
              <a:rPr lang="en-US" sz="2000" b="0" kern="0" baseline="-25000" dirty="0" err="1">
                <a:solidFill>
                  <a:srgbClr val="000000"/>
                </a:solidFill>
                <a:latin typeface="Andale Mono" charset="0"/>
                <a:ea typeface="Andale Mono" charset="0"/>
                <a:cs typeface="Andale Mono" charset="0"/>
              </a:rPr>
              <a:t>out</a:t>
            </a:r>
            <a:r>
              <a:rPr lang="en-US" sz="2000" b="0" kern="0" dirty="0">
                <a:solidFill>
                  <a:srgbClr val="000000"/>
                </a:solidFill>
                <a:latin typeface="Andale Mono" charset="0"/>
                <a:ea typeface="Andale Mono" charset="0"/>
                <a:cs typeface="Andale Mono" charset="0"/>
              </a:rPr>
              <a:t>&gt;</a:t>
            </a:r>
          </a:p>
        </p:txBody>
      </p:sp>
      <p:grpSp>
        <p:nvGrpSpPr>
          <p:cNvPr id="57" name="Group 56"/>
          <p:cNvGrpSpPr/>
          <p:nvPr/>
        </p:nvGrpSpPr>
        <p:grpSpPr>
          <a:xfrm>
            <a:off x="0" y="4362510"/>
            <a:ext cx="9144000" cy="666690"/>
            <a:chOff x="0" y="2891135"/>
            <a:chExt cx="9144000" cy="666690"/>
          </a:xfrm>
        </p:grpSpPr>
        <p:sp>
          <p:nvSpPr>
            <p:cNvPr id="58" name="TextBox 57"/>
            <p:cNvSpPr txBox="1"/>
            <p:nvPr/>
          </p:nvSpPr>
          <p:spPr>
            <a:xfrm>
              <a:off x="0" y="3157715"/>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Called once at the start of the task</a:t>
              </a:r>
            </a:p>
          </p:txBody>
        </p:sp>
        <p:sp>
          <p:nvSpPr>
            <p:cNvPr id="59" name="TextBox 58"/>
            <p:cNvSpPr txBox="1"/>
            <p:nvPr/>
          </p:nvSpPr>
          <p:spPr>
            <a:xfrm>
              <a:off x="0" y="2891135"/>
              <a:ext cx="9144000" cy="338554"/>
            </a:xfrm>
            <a:prstGeom prst="rect">
              <a:avLst/>
            </a:prstGeom>
            <a:noFill/>
          </p:spPr>
          <p:txBody>
            <a:bodyPr wrap="square" rtlCol="0">
              <a:spAutoFit/>
            </a:bodyPr>
            <a:lstStyle/>
            <a:p>
              <a:pPr lvl="0" algn="ctr">
                <a:defRPr/>
              </a:pPr>
              <a:r>
                <a:rPr lang="en-US" b="0" kern="0" dirty="0">
                  <a:solidFill>
                    <a:srgbClr val="000000"/>
                  </a:solidFill>
                  <a:latin typeface="Andale Mono" charset="0"/>
                  <a:ea typeface="Andale Mono" charset="0"/>
                  <a:cs typeface="Andale Mono" charset="0"/>
                </a:rPr>
                <a:t>void setup(</a:t>
              </a:r>
              <a:r>
                <a:rPr lang="en-US" b="0" kern="0" dirty="0" err="1">
                  <a:solidFill>
                    <a:srgbClr val="000000"/>
                  </a:solidFill>
                  <a:latin typeface="Andale Mono" charset="0"/>
                  <a:ea typeface="Andale Mono" charset="0"/>
                  <a:cs typeface="Andale Mono" charset="0"/>
                </a:rPr>
                <a:t>Reducer.Context</a:t>
              </a:r>
              <a:r>
                <a:rPr lang="en-US" b="0" kern="0" dirty="0">
                  <a:solidFill>
                    <a:srgbClr val="000000"/>
                  </a:solidFill>
                  <a:latin typeface="Andale Mono" charset="0"/>
                  <a:ea typeface="Andale Mono" charset="0"/>
                  <a:cs typeface="Andale Mono" charset="0"/>
                </a:rPr>
                <a:t> context)</a:t>
              </a:r>
            </a:p>
          </p:txBody>
        </p:sp>
      </p:grpSp>
      <p:grpSp>
        <p:nvGrpSpPr>
          <p:cNvPr id="60" name="Group 59"/>
          <p:cNvGrpSpPr/>
          <p:nvPr/>
        </p:nvGrpSpPr>
        <p:grpSpPr>
          <a:xfrm>
            <a:off x="0" y="4982050"/>
            <a:ext cx="9144000" cy="656750"/>
            <a:chOff x="0" y="2891135"/>
            <a:chExt cx="9144000" cy="656750"/>
          </a:xfrm>
        </p:grpSpPr>
        <p:sp>
          <p:nvSpPr>
            <p:cNvPr id="61" name="TextBox 60"/>
            <p:cNvSpPr txBox="1"/>
            <p:nvPr/>
          </p:nvSpPr>
          <p:spPr>
            <a:xfrm>
              <a:off x="0" y="3147775"/>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Called once for each key</a:t>
              </a:r>
            </a:p>
          </p:txBody>
        </p:sp>
        <p:sp>
          <p:nvSpPr>
            <p:cNvPr id="62" name="TextBox 61"/>
            <p:cNvSpPr txBox="1"/>
            <p:nvPr/>
          </p:nvSpPr>
          <p:spPr>
            <a:xfrm>
              <a:off x="0" y="2891135"/>
              <a:ext cx="9144000" cy="338554"/>
            </a:xfrm>
            <a:prstGeom prst="rect">
              <a:avLst/>
            </a:prstGeom>
            <a:noFill/>
          </p:spPr>
          <p:txBody>
            <a:bodyPr wrap="square" rtlCol="0">
              <a:spAutoFit/>
            </a:bodyPr>
            <a:lstStyle/>
            <a:p>
              <a:pPr lvl="0" algn="ctr">
                <a:defRPr/>
              </a:pPr>
              <a:r>
                <a:rPr lang="en-US" b="0" kern="0" dirty="0">
                  <a:solidFill>
                    <a:srgbClr val="000000"/>
                  </a:solidFill>
                  <a:latin typeface="Andale Mono" charset="0"/>
                  <a:ea typeface="Andale Mono" charset="0"/>
                  <a:cs typeface="Andale Mono" charset="0"/>
                </a:rPr>
                <a:t>void reduce(K</a:t>
              </a:r>
              <a:r>
                <a:rPr lang="en-US" b="0" kern="0" baseline="-25000" dirty="0">
                  <a:solidFill>
                    <a:srgbClr val="000000"/>
                  </a:solidFill>
                  <a:latin typeface="Andale Mono" charset="0"/>
                  <a:ea typeface="Andale Mono" charset="0"/>
                  <a:cs typeface="Andale Mono" charset="0"/>
                </a:rPr>
                <a:t>in</a:t>
              </a:r>
              <a:r>
                <a:rPr lang="en-US" b="0" kern="0" dirty="0">
                  <a:solidFill>
                    <a:srgbClr val="000000"/>
                  </a:solidFill>
                  <a:latin typeface="Andale Mono" charset="0"/>
                  <a:ea typeface="Andale Mono" charset="0"/>
                  <a:cs typeface="Andale Mono" charset="0"/>
                </a:rPr>
                <a:t> key, </a:t>
              </a:r>
              <a:r>
                <a:rPr lang="en-US" b="0" kern="0" dirty="0" err="1">
                  <a:solidFill>
                    <a:srgbClr val="000000"/>
                  </a:solidFill>
                  <a:latin typeface="Andale Mono" charset="0"/>
                  <a:ea typeface="Andale Mono" charset="0"/>
                  <a:cs typeface="Andale Mono" charset="0"/>
                </a:rPr>
                <a:t>Iterable</a:t>
              </a:r>
              <a:r>
                <a:rPr lang="en-US" b="0" kern="0" dirty="0">
                  <a:solidFill>
                    <a:srgbClr val="000000"/>
                  </a:solidFill>
                  <a:latin typeface="Andale Mono" charset="0"/>
                  <a:ea typeface="Andale Mono" charset="0"/>
                  <a:cs typeface="Andale Mono" charset="0"/>
                </a:rPr>
                <a:t>&lt;V</a:t>
              </a:r>
              <a:r>
                <a:rPr lang="en-US" b="0" kern="0" baseline="-25000" dirty="0">
                  <a:solidFill>
                    <a:srgbClr val="000000"/>
                  </a:solidFill>
                  <a:latin typeface="Andale Mono" charset="0"/>
                  <a:ea typeface="Andale Mono" charset="0"/>
                  <a:cs typeface="Andale Mono" charset="0"/>
                </a:rPr>
                <a:t>in</a:t>
              </a:r>
              <a:r>
                <a:rPr lang="en-US" b="0" kern="0" dirty="0">
                  <a:solidFill>
                    <a:srgbClr val="000000"/>
                  </a:solidFill>
                  <a:latin typeface="Andale Mono" charset="0"/>
                  <a:ea typeface="Andale Mono" charset="0"/>
                  <a:cs typeface="Andale Mono" charset="0"/>
                </a:rPr>
                <a:t>&gt; values, </a:t>
              </a:r>
              <a:r>
                <a:rPr lang="en-US" b="0" kern="0" dirty="0" err="1">
                  <a:solidFill>
                    <a:srgbClr val="000000"/>
                  </a:solidFill>
                  <a:latin typeface="Andale Mono" charset="0"/>
                  <a:ea typeface="Andale Mono" charset="0"/>
                  <a:cs typeface="Andale Mono" charset="0"/>
                </a:rPr>
                <a:t>Reducer.Context</a:t>
              </a:r>
              <a:r>
                <a:rPr lang="en-US" b="0" kern="0" dirty="0">
                  <a:solidFill>
                    <a:srgbClr val="000000"/>
                  </a:solidFill>
                  <a:latin typeface="Andale Mono" charset="0"/>
                  <a:ea typeface="Andale Mono" charset="0"/>
                  <a:cs typeface="Andale Mono" charset="0"/>
                </a:rPr>
                <a:t> context)</a:t>
              </a:r>
            </a:p>
          </p:txBody>
        </p:sp>
      </p:grpSp>
      <p:grpSp>
        <p:nvGrpSpPr>
          <p:cNvPr id="63" name="Group 62"/>
          <p:cNvGrpSpPr/>
          <p:nvPr/>
        </p:nvGrpSpPr>
        <p:grpSpPr>
          <a:xfrm>
            <a:off x="0" y="5596115"/>
            <a:ext cx="9144000" cy="652285"/>
            <a:chOff x="0" y="2891135"/>
            <a:chExt cx="9144000" cy="652285"/>
          </a:xfrm>
        </p:grpSpPr>
        <p:sp>
          <p:nvSpPr>
            <p:cNvPr id="64" name="TextBox 63"/>
            <p:cNvSpPr txBox="1"/>
            <p:nvPr/>
          </p:nvSpPr>
          <p:spPr>
            <a:xfrm>
              <a:off x="0" y="314331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Called once at the end of the task</a:t>
              </a:r>
            </a:p>
          </p:txBody>
        </p:sp>
        <p:sp>
          <p:nvSpPr>
            <p:cNvPr id="65" name="TextBox 64"/>
            <p:cNvSpPr txBox="1"/>
            <p:nvPr/>
          </p:nvSpPr>
          <p:spPr>
            <a:xfrm>
              <a:off x="0" y="2891135"/>
              <a:ext cx="9144000" cy="338554"/>
            </a:xfrm>
            <a:prstGeom prst="rect">
              <a:avLst/>
            </a:prstGeom>
            <a:noFill/>
          </p:spPr>
          <p:txBody>
            <a:bodyPr wrap="square" rtlCol="0">
              <a:spAutoFit/>
            </a:bodyPr>
            <a:lstStyle/>
            <a:p>
              <a:pPr lvl="0" algn="ctr">
                <a:defRPr/>
              </a:pPr>
              <a:r>
                <a:rPr lang="en-US" b="0" kern="0" dirty="0">
                  <a:solidFill>
                    <a:srgbClr val="000000"/>
                  </a:solidFill>
                  <a:latin typeface="Andale Mono" charset="0"/>
                  <a:ea typeface="Andale Mono" charset="0"/>
                  <a:cs typeface="Andale Mono" charset="0"/>
                </a:rPr>
                <a:t>void cleanup(</a:t>
              </a:r>
              <a:r>
                <a:rPr lang="en-US" b="0" kern="0" dirty="0" err="1">
                  <a:solidFill>
                    <a:srgbClr val="000000"/>
                  </a:solidFill>
                  <a:latin typeface="Andale Mono" charset="0"/>
                  <a:ea typeface="Andale Mono" charset="0"/>
                  <a:cs typeface="Andale Mono" charset="0"/>
                </a:rPr>
                <a:t>Reducer.Context</a:t>
              </a:r>
              <a:r>
                <a:rPr lang="en-US" b="0" kern="0" dirty="0">
                  <a:solidFill>
                    <a:srgbClr val="000000"/>
                  </a:solidFill>
                  <a:latin typeface="Andale Mono" charset="0"/>
                  <a:ea typeface="Andale Mono" charset="0"/>
                  <a:cs typeface="Andale Mono" charset="0"/>
                </a:rPr>
                <a:t> context)</a:t>
              </a:r>
            </a:p>
          </p:txBody>
        </p:sp>
      </p:grpSp>
    </p:spTree>
    <p:extLst>
      <p:ext uri="{BB962C8B-B14F-4D97-AF65-F5344CB8AC3E}">
        <p14:creationId xmlns:p14="http://schemas.microsoft.com/office/powerpoint/2010/main" val="2695154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 API*</a:t>
            </a:r>
          </a:p>
        </p:txBody>
      </p:sp>
      <p:sp>
        <p:nvSpPr>
          <p:cNvPr id="6" name="TextBox 5"/>
          <p:cNvSpPr txBox="1"/>
          <p:nvPr/>
        </p:nvSpPr>
        <p:spPr>
          <a:xfrm>
            <a:off x="0" y="1752600"/>
            <a:ext cx="9144000" cy="400110"/>
          </a:xfrm>
          <a:prstGeom prst="rect">
            <a:avLst/>
          </a:prstGeom>
          <a:noFill/>
        </p:spPr>
        <p:txBody>
          <a:bodyPr wrap="square" rtlCol="0">
            <a:spAutoFit/>
          </a:bodyPr>
          <a:lstStyle/>
          <a:p>
            <a:pPr lvl="0" algn="ctr">
              <a:defRPr/>
            </a:pPr>
            <a:r>
              <a:rPr lang="en-US" sz="2000" b="0" kern="0" dirty="0" err="1">
                <a:solidFill>
                  <a:srgbClr val="000000"/>
                </a:solidFill>
                <a:latin typeface="Andale Mono" charset="0"/>
                <a:ea typeface="Andale Mono" charset="0"/>
                <a:cs typeface="Andale Mono" charset="0"/>
              </a:rPr>
              <a:t>Partitioner</a:t>
            </a:r>
            <a:r>
              <a:rPr lang="en-US" sz="2000" b="0" kern="0" dirty="0">
                <a:solidFill>
                  <a:srgbClr val="000000"/>
                </a:solidFill>
                <a:latin typeface="Andale Mono" charset="0"/>
                <a:ea typeface="Andale Mono" charset="0"/>
                <a:cs typeface="Andale Mono" charset="0"/>
              </a:rPr>
              <a:t>&lt;K, V&gt;</a:t>
            </a:r>
          </a:p>
        </p:txBody>
      </p:sp>
      <p:grpSp>
        <p:nvGrpSpPr>
          <p:cNvPr id="2" name="Group 1"/>
          <p:cNvGrpSpPr/>
          <p:nvPr/>
        </p:nvGrpSpPr>
        <p:grpSpPr>
          <a:xfrm>
            <a:off x="0" y="2228910"/>
            <a:ext cx="9144000" cy="666690"/>
            <a:chOff x="0" y="2891135"/>
            <a:chExt cx="9144000" cy="666690"/>
          </a:xfrm>
        </p:grpSpPr>
        <p:sp>
          <p:nvSpPr>
            <p:cNvPr id="7" name="TextBox 6"/>
            <p:cNvSpPr txBox="1"/>
            <p:nvPr/>
          </p:nvSpPr>
          <p:spPr>
            <a:xfrm>
              <a:off x="0" y="3157715"/>
              <a:ext cx="9144000" cy="400110"/>
            </a:xfrm>
            <a:prstGeom prst="rect">
              <a:avLst/>
            </a:prstGeom>
            <a:noFill/>
          </p:spPr>
          <p:txBody>
            <a:bodyPr wrap="square" rtlCol="0">
              <a:spAutoFit/>
            </a:bodyPr>
            <a:lstStyle/>
            <a:p>
              <a:pPr algn="ctr">
                <a:defRPr/>
              </a:pPr>
              <a:r>
                <a:rPr lang="en-US" sz="2000" b="0" kern="0" dirty="0">
                  <a:solidFill>
                    <a:srgbClr val="0070C0"/>
                  </a:solidFill>
                  <a:latin typeface="Gill Sans"/>
                  <a:cs typeface="Gill Sans"/>
                </a:rPr>
                <a:t>Returns the partition number given total number of partitions</a:t>
              </a:r>
            </a:p>
          </p:txBody>
        </p:sp>
        <p:sp>
          <p:nvSpPr>
            <p:cNvPr id="10" name="TextBox 9"/>
            <p:cNvSpPr txBox="1"/>
            <p:nvPr/>
          </p:nvSpPr>
          <p:spPr>
            <a:xfrm>
              <a:off x="0" y="2891135"/>
              <a:ext cx="9144000" cy="338554"/>
            </a:xfrm>
            <a:prstGeom prst="rect">
              <a:avLst/>
            </a:prstGeom>
            <a:noFill/>
          </p:spPr>
          <p:txBody>
            <a:bodyPr wrap="square" rtlCol="0">
              <a:spAutoFit/>
            </a:bodyPr>
            <a:lstStyle/>
            <a:p>
              <a:pPr lvl="0" algn="ctr">
                <a:defRPr/>
              </a:pPr>
              <a:r>
                <a:rPr lang="en-US" b="0" kern="0" dirty="0" err="1">
                  <a:solidFill>
                    <a:srgbClr val="000000"/>
                  </a:solidFill>
                  <a:latin typeface="Andale Mono" charset="0"/>
                  <a:ea typeface="Andale Mono" charset="0"/>
                  <a:cs typeface="Andale Mono" charset="0"/>
                </a:rPr>
                <a:t>int</a:t>
              </a:r>
              <a:r>
                <a:rPr lang="en-US" b="0" kern="0" dirty="0">
                  <a:solidFill>
                    <a:srgbClr val="000000"/>
                  </a:solidFill>
                  <a:latin typeface="Andale Mono" charset="0"/>
                  <a:ea typeface="Andale Mono" charset="0"/>
                  <a:cs typeface="Andale Mono" charset="0"/>
                </a:rPr>
                <a:t> </a:t>
              </a:r>
              <a:r>
                <a:rPr lang="en-US" b="0" kern="0" dirty="0" err="1">
                  <a:solidFill>
                    <a:srgbClr val="000000"/>
                  </a:solidFill>
                  <a:latin typeface="Andale Mono" charset="0"/>
                  <a:ea typeface="Andale Mono" charset="0"/>
                  <a:cs typeface="Andale Mono" charset="0"/>
                </a:rPr>
                <a:t>getPartition</a:t>
              </a:r>
              <a:r>
                <a:rPr lang="en-US" b="0" kern="0" dirty="0">
                  <a:solidFill>
                    <a:srgbClr val="000000"/>
                  </a:solidFill>
                  <a:latin typeface="Andale Mono" charset="0"/>
                  <a:ea typeface="Andale Mono" charset="0"/>
                  <a:cs typeface="Andale Mono" charset="0"/>
                </a:rPr>
                <a:t>(K key, V value, </a:t>
              </a:r>
              <a:r>
                <a:rPr lang="en-US" b="0" kern="0" dirty="0" err="1">
                  <a:solidFill>
                    <a:srgbClr val="000000"/>
                  </a:solidFill>
                  <a:latin typeface="Andale Mono" charset="0"/>
                  <a:ea typeface="Andale Mono" charset="0"/>
                  <a:cs typeface="Andale Mono" charset="0"/>
                </a:rPr>
                <a:t>int</a:t>
              </a:r>
              <a:r>
                <a:rPr lang="en-US" b="0" kern="0" dirty="0">
                  <a:solidFill>
                    <a:srgbClr val="000000"/>
                  </a:solidFill>
                  <a:latin typeface="Andale Mono" charset="0"/>
                  <a:ea typeface="Andale Mono" charset="0"/>
                  <a:cs typeface="Andale Mono" charset="0"/>
                </a:rPr>
                <a:t> </a:t>
              </a:r>
              <a:r>
                <a:rPr lang="en-US" b="0" kern="0" dirty="0" err="1">
                  <a:solidFill>
                    <a:srgbClr val="000000"/>
                  </a:solidFill>
                  <a:latin typeface="Andale Mono" charset="0"/>
                  <a:ea typeface="Andale Mono" charset="0"/>
                  <a:cs typeface="Andale Mono" charset="0"/>
                </a:rPr>
                <a:t>numPartitions</a:t>
              </a:r>
              <a:r>
                <a:rPr lang="en-US" b="0" kern="0" dirty="0">
                  <a:solidFill>
                    <a:srgbClr val="000000"/>
                  </a:solidFill>
                  <a:latin typeface="Andale Mono" charset="0"/>
                  <a:ea typeface="Andale Mono" charset="0"/>
                  <a:cs typeface="Andale Mono" charset="0"/>
                </a:rPr>
                <a:t>)</a:t>
              </a:r>
            </a:p>
          </p:txBody>
        </p:sp>
      </p:grpSp>
      <p:sp>
        <p:nvSpPr>
          <p:cNvPr id="45" name="TextBox 44"/>
          <p:cNvSpPr txBox="1">
            <a:spLocks noChangeArrowheads="1"/>
          </p:cNvSpPr>
          <p:nvPr/>
        </p:nvSpPr>
        <p:spPr bwMode="auto">
          <a:xfrm>
            <a:off x="5172740" y="6519446"/>
            <a:ext cx="3971260" cy="338554"/>
          </a:xfrm>
          <a:prstGeom prst="rect">
            <a:avLst/>
          </a:prstGeom>
          <a:noFill/>
          <a:ln w="9525">
            <a:noFill/>
            <a:miter lim="800000"/>
            <a:headEnd/>
            <a:tailEnd/>
          </a:ln>
        </p:spPr>
        <p:txBody>
          <a:bodyPr wrap="none">
            <a:spAutoFit/>
          </a:bodyPr>
          <a:lstStyle/>
          <a:p>
            <a:r>
              <a:rPr lang="en-US" b="0" dirty="0">
                <a:solidFill>
                  <a:schemeClr val="bg1"/>
                </a:solidFill>
                <a:latin typeface="Gill Sans"/>
                <a:cs typeface="Gill Sans"/>
              </a:rPr>
              <a:t>*Note that there are two versions of the API!</a:t>
            </a:r>
          </a:p>
        </p:txBody>
      </p:sp>
      <p:sp>
        <p:nvSpPr>
          <p:cNvPr id="56" name="TextBox 55"/>
          <p:cNvSpPr txBox="1"/>
          <p:nvPr/>
        </p:nvSpPr>
        <p:spPr>
          <a:xfrm>
            <a:off x="0" y="3124200"/>
            <a:ext cx="9144000" cy="400110"/>
          </a:xfrm>
          <a:prstGeom prst="rect">
            <a:avLst/>
          </a:prstGeom>
          <a:noFill/>
        </p:spPr>
        <p:txBody>
          <a:bodyPr wrap="square" rtlCol="0">
            <a:spAutoFit/>
          </a:bodyPr>
          <a:lstStyle/>
          <a:p>
            <a:pPr lvl="0" algn="ctr">
              <a:defRPr/>
            </a:pPr>
            <a:r>
              <a:rPr lang="en-US" sz="2000" b="0" kern="0" dirty="0">
                <a:solidFill>
                  <a:srgbClr val="000000"/>
                </a:solidFill>
                <a:latin typeface="Andale Mono" charset="0"/>
                <a:ea typeface="Andale Mono" charset="0"/>
                <a:cs typeface="Andale Mono" charset="0"/>
              </a:rPr>
              <a:t>Job</a:t>
            </a:r>
          </a:p>
        </p:txBody>
      </p:sp>
      <p:sp>
        <p:nvSpPr>
          <p:cNvPr id="25" name="TextBox 24"/>
          <p:cNvSpPr txBox="1"/>
          <p:nvPr/>
        </p:nvSpPr>
        <p:spPr>
          <a:xfrm>
            <a:off x="0" y="3505200"/>
            <a:ext cx="9144000" cy="2246769"/>
          </a:xfrm>
          <a:prstGeom prst="rect">
            <a:avLst/>
          </a:prstGeom>
          <a:noFill/>
        </p:spPr>
        <p:txBody>
          <a:bodyPr wrap="square" rtlCol="0">
            <a:spAutoFit/>
          </a:bodyPr>
          <a:lstStyle/>
          <a:p>
            <a:pPr algn="ctr">
              <a:defRPr/>
            </a:pPr>
            <a:r>
              <a:rPr lang="en-US" sz="2000" b="0" kern="0" dirty="0">
                <a:solidFill>
                  <a:srgbClr val="0070C0"/>
                </a:solidFill>
                <a:latin typeface="Gill Sans"/>
                <a:cs typeface="Gill Sans"/>
              </a:rPr>
              <a:t>Represents a packaged Hadoop job for submission to cluster</a:t>
            </a:r>
          </a:p>
          <a:p>
            <a:pPr algn="ctr">
              <a:defRPr/>
            </a:pPr>
            <a:r>
              <a:rPr lang="en-US" sz="2000" b="0" kern="0" dirty="0">
                <a:solidFill>
                  <a:srgbClr val="0070C0"/>
                </a:solidFill>
                <a:latin typeface="Gill Sans"/>
                <a:cs typeface="Gill Sans"/>
              </a:rPr>
              <a:t>Need to specify input and output paths</a:t>
            </a:r>
          </a:p>
          <a:p>
            <a:pPr algn="ctr">
              <a:defRPr/>
            </a:pPr>
            <a:r>
              <a:rPr lang="en-US" sz="2000" b="0" kern="0" dirty="0">
                <a:solidFill>
                  <a:srgbClr val="0070C0"/>
                </a:solidFill>
                <a:latin typeface="Gill Sans"/>
                <a:cs typeface="Gill Sans"/>
              </a:rPr>
              <a:t>Need to specify input and output formats</a:t>
            </a:r>
          </a:p>
          <a:p>
            <a:pPr algn="ctr">
              <a:defRPr/>
            </a:pPr>
            <a:r>
              <a:rPr lang="en-US" sz="2000" b="0" kern="0" dirty="0">
                <a:solidFill>
                  <a:srgbClr val="0070C0"/>
                </a:solidFill>
                <a:latin typeface="Gill Sans"/>
                <a:cs typeface="Gill Sans"/>
              </a:rPr>
              <a:t>Need to specify mapper, reducer, combiner, </a:t>
            </a:r>
            <a:r>
              <a:rPr lang="en-US" sz="2000" b="0" kern="0" dirty="0" err="1">
                <a:solidFill>
                  <a:srgbClr val="0070C0"/>
                </a:solidFill>
                <a:latin typeface="Gill Sans"/>
                <a:cs typeface="Gill Sans"/>
              </a:rPr>
              <a:t>partitioner</a:t>
            </a:r>
            <a:r>
              <a:rPr lang="en-US" sz="2000" b="0" kern="0" dirty="0">
                <a:solidFill>
                  <a:srgbClr val="0070C0"/>
                </a:solidFill>
                <a:latin typeface="Gill Sans"/>
                <a:cs typeface="Gill Sans"/>
              </a:rPr>
              <a:t> classes</a:t>
            </a:r>
          </a:p>
          <a:p>
            <a:pPr algn="ctr">
              <a:defRPr/>
            </a:pPr>
            <a:r>
              <a:rPr lang="en-US" sz="2000" b="0" kern="0" dirty="0">
                <a:solidFill>
                  <a:srgbClr val="0070C0"/>
                </a:solidFill>
                <a:latin typeface="Gill Sans"/>
                <a:cs typeface="Gill Sans"/>
              </a:rPr>
              <a:t>Need to specify intermediate/final key/value classes</a:t>
            </a:r>
          </a:p>
          <a:p>
            <a:pPr algn="ctr">
              <a:defRPr/>
            </a:pPr>
            <a:r>
              <a:rPr lang="en-US" sz="2000" b="0" kern="0" dirty="0">
                <a:solidFill>
                  <a:srgbClr val="0070C0"/>
                </a:solidFill>
                <a:latin typeface="Gill Sans"/>
                <a:cs typeface="Gill Sans"/>
              </a:rPr>
              <a:t>Need to specify number of reducers (but not mappers, why?)</a:t>
            </a:r>
          </a:p>
          <a:p>
            <a:pPr algn="ctr">
              <a:defRPr/>
            </a:pPr>
            <a:r>
              <a:rPr lang="en-US" sz="2000" b="0" kern="0" dirty="0">
                <a:solidFill>
                  <a:srgbClr val="0070C0"/>
                </a:solidFill>
                <a:latin typeface="Gill Sans"/>
                <a:cs typeface="Gill Sans"/>
              </a:rPr>
              <a:t>Don’t </a:t>
            </a:r>
            <a:r>
              <a:rPr lang="en-US" sz="2000" b="0" kern="0">
                <a:solidFill>
                  <a:srgbClr val="0070C0"/>
                </a:solidFill>
                <a:latin typeface="Gill Sans"/>
                <a:cs typeface="Gill Sans"/>
              </a:rPr>
              <a:t>depend on </a:t>
            </a:r>
            <a:r>
              <a:rPr lang="en-US" sz="2000" b="0" kern="0" dirty="0">
                <a:solidFill>
                  <a:srgbClr val="0070C0"/>
                </a:solidFill>
                <a:latin typeface="Gill Sans"/>
                <a:cs typeface="Gill Sans"/>
              </a:rPr>
              <a:t>defaults!</a:t>
            </a:r>
          </a:p>
        </p:txBody>
      </p:sp>
    </p:spTree>
    <p:extLst>
      <p:ext uri="{BB962C8B-B14F-4D97-AF65-F5344CB8AC3E}">
        <p14:creationId xmlns:p14="http://schemas.microsoft.com/office/powerpoint/2010/main" val="20424132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6"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3"/>
          <p:cNvSpPr txBox="1">
            <a:spLocks noChangeArrowheads="1"/>
          </p:cNvSpPr>
          <p:nvPr/>
        </p:nvSpPr>
        <p:spPr bwMode="auto">
          <a:xfrm>
            <a:off x="1542033" y="1650782"/>
            <a:ext cx="1425390" cy="369332"/>
          </a:xfrm>
          <a:prstGeom prst="rect">
            <a:avLst/>
          </a:prstGeom>
          <a:noFill/>
          <a:ln w="9525">
            <a:noFill/>
            <a:miter lim="800000"/>
            <a:headEnd/>
            <a:tailEnd/>
          </a:ln>
        </p:spPr>
        <p:txBody>
          <a:bodyPr wrap="none">
            <a:spAutoFit/>
          </a:bodyPr>
          <a:lstStyle/>
          <a:p>
            <a:r>
              <a:rPr lang="en-US" sz="1800" dirty="0">
                <a:solidFill>
                  <a:srgbClr val="FF0000"/>
                </a:solidFill>
                <a:latin typeface="Andale Mono" charset="0"/>
                <a:ea typeface="Andale Mono" charset="0"/>
                <a:cs typeface="Andale Mono" charset="0"/>
              </a:rPr>
              <a:t>Writable </a:t>
            </a:r>
          </a:p>
        </p:txBody>
      </p:sp>
      <p:sp>
        <p:nvSpPr>
          <p:cNvPr id="20484" name="TextBox 4"/>
          <p:cNvSpPr txBox="1">
            <a:spLocks noChangeArrowheads="1"/>
          </p:cNvSpPr>
          <p:nvPr/>
        </p:nvSpPr>
        <p:spPr bwMode="auto">
          <a:xfrm>
            <a:off x="4038600" y="1563469"/>
            <a:ext cx="4572000" cy="646331"/>
          </a:xfrm>
          <a:prstGeom prst="rect">
            <a:avLst/>
          </a:prstGeom>
          <a:noFill/>
          <a:ln w="9525">
            <a:noFill/>
            <a:miter lim="800000"/>
            <a:headEnd/>
            <a:tailEnd/>
          </a:ln>
        </p:spPr>
        <p:txBody>
          <a:bodyPr wrap="square">
            <a:spAutoFit/>
          </a:bodyPr>
          <a:lstStyle/>
          <a:p>
            <a:r>
              <a:rPr lang="en-US" sz="1800" b="0" dirty="0">
                <a:solidFill>
                  <a:schemeClr val="bg2"/>
                </a:solidFill>
                <a:latin typeface="Gill Sans"/>
                <a:cs typeface="Gill Sans"/>
              </a:rPr>
              <a:t>Defines a de/serialization protocol. </a:t>
            </a:r>
            <a:br>
              <a:rPr lang="en-US" sz="1800" b="0" dirty="0">
                <a:solidFill>
                  <a:schemeClr val="bg2"/>
                </a:solidFill>
                <a:latin typeface="Gill Sans"/>
                <a:cs typeface="Gill Sans"/>
              </a:rPr>
            </a:br>
            <a:r>
              <a:rPr lang="en-US" sz="1800" b="0" dirty="0">
                <a:solidFill>
                  <a:schemeClr val="bg2"/>
                </a:solidFill>
                <a:latin typeface="Gill Sans"/>
                <a:cs typeface="Gill Sans"/>
              </a:rPr>
              <a:t>Every data type in Hadoop is a Writable.</a:t>
            </a:r>
          </a:p>
        </p:txBody>
      </p:sp>
      <p:sp>
        <p:nvSpPr>
          <p:cNvPr id="16389" name="TextBox 5"/>
          <p:cNvSpPr txBox="1">
            <a:spLocks noChangeArrowheads="1"/>
          </p:cNvSpPr>
          <p:nvPr/>
        </p:nvSpPr>
        <p:spPr bwMode="auto">
          <a:xfrm>
            <a:off x="990600" y="2652495"/>
            <a:ext cx="2528256" cy="369332"/>
          </a:xfrm>
          <a:prstGeom prst="rect">
            <a:avLst/>
          </a:prstGeom>
          <a:noFill/>
          <a:ln w="9525">
            <a:noFill/>
            <a:miter lim="800000"/>
            <a:headEnd/>
            <a:tailEnd/>
          </a:ln>
        </p:spPr>
        <p:txBody>
          <a:bodyPr wrap="none">
            <a:spAutoFit/>
          </a:bodyPr>
          <a:lstStyle/>
          <a:p>
            <a:r>
              <a:rPr lang="en-US" sz="1800" dirty="0" err="1">
                <a:solidFill>
                  <a:srgbClr val="FF0000"/>
                </a:solidFill>
                <a:latin typeface="Andale Mono" charset="0"/>
                <a:ea typeface="Andale Mono" charset="0"/>
                <a:cs typeface="Andale Mono" charset="0"/>
              </a:rPr>
              <a:t>WritableComprable</a:t>
            </a:r>
            <a:endParaRPr lang="en-US" sz="1800" dirty="0">
              <a:solidFill>
                <a:srgbClr val="FF0000"/>
              </a:solidFill>
              <a:latin typeface="Andale Mono" charset="0"/>
              <a:ea typeface="Andale Mono" charset="0"/>
              <a:cs typeface="Andale Mono" charset="0"/>
            </a:endParaRPr>
          </a:p>
        </p:txBody>
      </p:sp>
      <p:sp>
        <p:nvSpPr>
          <p:cNvPr id="16390" name="TextBox 6"/>
          <p:cNvSpPr txBox="1">
            <a:spLocks noChangeArrowheads="1"/>
          </p:cNvSpPr>
          <p:nvPr/>
        </p:nvSpPr>
        <p:spPr bwMode="auto">
          <a:xfrm>
            <a:off x="4038600" y="2565182"/>
            <a:ext cx="4572000" cy="646331"/>
          </a:xfrm>
          <a:prstGeom prst="rect">
            <a:avLst/>
          </a:prstGeom>
          <a:noFill/>
          <a:ln w="9525">
            <a:noFill/>
            <a:miter lim="800000"/>
            <a:headEnd/>
            <a:tailEnd/>
          </a:ln>
        </p:spPr>
        <p:txBody>
          <a:bodyPr wrap="square">
            <a:spAutoFit/>
          </a:bodyPr>
          <a:lstStyle/>
          <a:p>
            <a:r>
              <a:rPr lang="en-US" sz="1800" b="0" dirty="0">
                <a:solidFill>
                  <a:schemeClr val="bg2"/>
                </a:solidFill>
                <a:latin typeface="Gill Sans"/>
                <a:cs typeface="Gill Sans"/>
              </a:rPr>
              <a:t>Defines a sort order.  </a:t>
            </a:r>
            <a:br>
              <a:rPr lang="en-US" sz="1800" b="0" dirty="0">
                <a:solidFill>
                  <a:schemeClr val="bg2"/>
                </a:solidFill>
                <a:latin typeface="Gill Sans"/>
                <a:cs typeface="Gill Sans"/>
              </a:rPr>
            </a:br>
            <a:r>
              <a:rPr lang="en-US" sz="1800" b="0" dirty="0">
                <a:solidFill>
                  <a:schemeClr val="bg2"/>
                </a:solidFill>
                <a:latin typeface="Gill Sans"/>
                <a:cs typeface="Gill Sans"/>
              </a:rPr>
              <a:t>All keys must be of this type (but not values).</a:t>
            </a:r>
          </a:p>
        </p:txBody>
      </p:sp>
      <p:cxnSp>
        <p:nvCxnSpPr>
          <p:cNvPr id="16391" name="Straight Arrow Connector 8"/>
          <p:cNvCxnSpPr>
            <a:cxnSpLocks noChangeShapeType="1"/>
          </p:cNvCxnSpPr>
          <p:nvPr/>
        </p:nvCxnSpPr>
        <p:spPr bwMode="auto">
          <a:xfrm flipV="1">
            <a:off x="2254728" y="2020114"/>
            <a:ext cx="0" cy="632381"/>
          </a:xfrm>
          <a:prstGeom prst="straightConnector1">
            <a:avLst/>
          </a:prstGeom>
          <a:ln>
            <a:headEnd/>
            <a:tailEnd type="arrow" w="med" len="med"/>
          </a:ln>
        </p:spPr>
        <p:style>
          <a:lnRef idx="2">
            <a:schemeClr val="dk1"/>
          </a:lnRef>
          <a:fillRef idx="0">
            <a:schemeClr val="dk1"/>
          </a:fillRef>
          <a:effectRef idx="1">
            <a:schemeClr val="dk1"/>
          </a:effectRef>
          <a:fontRef idx="minor">
            <a:schemeClr val="tx1"/>
          </a:fontRef>
        </p:style>
      </p:cxnSp>
      <p:sp>
        <p:nvSpPr>
          <p:cNvPr id="16392" name="TextBox 9"/>
          <p:cNvSpPr txBox="1">
            <a:spLocks noChangeArrowheads="1"/>
          </p:cNvSpPr>
          <p:nvPr/>
        </p:nvSpPr>
        <p:spPr bwMode="auto">
          <a:xfrm>
            <a:off x="1421808" y="4241582"/>
            <a:ext cx="1665841" cy="1077218"/>
          </a:xfrm>
          <a:prstGeom prst="rect">
            <a:avLst/>
          </a:prstGeom>
          <a:noFill/>
          <a:ln w="9525">
            <a:noFill/>
            <a:miter lim="800000"/>
            <a:headEnd/>
            <a:tailEnd/>
          </a:ln>
        </p:spPr>
        <p:txBody>
          <a:bodyPr wrap="none">
            <a:spAutoFit/>
          </a:bodyPr>
          <a:lstStyle/>
          <a:p>
            <a:r>
              <a:rPr lang="en-US" b="0" dirty="0" err="1">
                <a:solidFill>
                  <a:schemeClr val="bg2"/>
                </a:solidFill>
                <a:latin typeface="Andale Mono" charset="0"/>
                <a:ea typeface="Andale Mono" charset="0"/>
                <a:cs typeface="Andale Mono" charset="0"/>
              </a:rPr>
              <a:t>IntWritable</a:t>
            </a:r>
            <a:br>
              <a:rPr lang="en-US" b="0" dirty="0">
                <a:solidFill>
                  <a:schemeClr val="bg2"/>
                </a:solidFill>
                <a:latin typeface="Andale Mono" charset="0"/>
                <a:ea typeface="Andale Mono" charset="0"/>
                <a:cs typeface="Andale Mono" charset="0"/>
              </a:rPr>
            </a:br>
            <a:r>
              <a:rPr lang="en-US" b="0" dirty="0" err="1">
                <a:solidFill>
                  <a:schemeClr val="bg2"/>
                </a:solidFill>
                <a:latin typeface="Andale Mono" charset="0"/>
                <a:ea typeface="Andale Mono" charset="0"/>
                <a:cs typeface="Andale Mono" charset="0"/>
              </a:rPr>
              <a:t>LongWritable</a:t>
            </a:r>
            <a:endParaRPr lang="en-US" b="0" dirty="0">
              <a:solidFill>
                <a:schemeClr val="bg2"/>
              </a:solidFill>
              <a:latin typeface="Andale Mono" charset="0"/>
              <a:ea typeface="Andale Mono" charset="0"/>
              <a:cs typeface="Andale Mono" charset="0"/>
            </a:endParaRPr>
          </a:p>
          <a:p>
            <a:r>
              <a:rPr lang="en-US" b="0" dirty="0">
                <a:solidFill>
                  <a:schemeClr val="bg2"/>
                </a:solidFill>
                <a:latin typeface="Andale Mono" charset="0"/>
                <a:ea typeface="Andale Mono" charset="0"/>
                <a:cs typeface="Andale Mono" charset="0"/>
              </a:rPr>
              <a:t>Text</a:t>
            </a:r>
          </a:p>
          <a:p>
            <a:r>
              <a:rPr lang="en-US" b="0" dirty="0">
                <a:solidFill>
                  <a:schemeClr val="bg2"/>
                </a:solidFill>
                <a:latin typeface="Andale Mono" charset="0"/>
                <a:ea typeface="Andale Mono" charset="0"/>
                <a:cs typeface="Andale Mono" charset="0"/>
              </a:rPr>
              <a:t>…</a:t>
            </a:r>
          </a:p>
        </p:txBody>
      </p:sp>
      <p:cxnSp>
        <p:nvCxnSpPr>
          <p:cNvPr id="16393" name="Straight Arrow Connector 11"/>
          <p:cNvCxnSpPr>
            <a:cxnSpLocks noChangeShapeType="1"/>
          </p:cNvCxnSpPr>
          <p:nvPr/>
        </p:nvCxnSpPr>
        <p:spPr bwMode="auto">
          <a:xfrm flipH="1" flipV="1">
            <a:off x="2254728" y="3021827"/>
            <a:ext cx="1" cy="1219755"/>
          </a:xfrm>
          <a:prstGeom prst="straightConnector1">
            <a:avLst/>
          </a:prstGeom>
          <a:ln>
            <a:headEnd/>
            <a:tailEnd type="arrow" w="med" len="med"/>
          </a:ln>
        </p:spPr>
        <p:style>
          <a:lnRef idx="2">
            <a:schemeClr val="dk1"/>
          </a:lnRef>
          <a:fillRef idx="0">
            <a:schemeClr val="dk1"/>
          </a:fillRef>
          <a:effectRef idx="1">
            <a:schemeClr val="dk1"/>
          </a:effectRef>
          <a:fontRef idx="minor">
            <a:schemeClr val="tx1"/>
          </a:fontRef>
        </p:style>
      </p:cxnSp>
      <p:sp>
        <p:nvSpPr>
          <p:cNvPr id="10" name="TextBox 6"/>
          <p:cNvSpPr txBox="1">
            <a:spLocks noChangeArrowheads="1"/>
          </p:cNvSpPr>
          <p:nvPr/>
        </p:nvSpPr>
        <p:spPr bwMode="auto">
          <a:xfrm>
            <a:off x="4038600" y="4117757"/>
            <a:ext cx="4572000" cy="646331"/>
          </a:xfrm>
          <a:prstGeom prst="rect">
            <a:avLst/>
          </a:prstGeom>
          <a:noFill/>
          <a:ln w="9525">
            <a:noFill/>
            <a:miter lim="800000"/>
            <a:headEnd/>
            <a:tailEnd/>
          </a:ln>
        </p:spPr>
        <p:txBody>
          <a:bodyPr wrap="square">
            <a:spAutoFit/>
          </a:bodyPr>
          <a:lstStyle/>
          <a:p>
            <a:r>
              <a:rPr lang="en-US" sz="1800" b="0" dirty="0">
                <a:solidFill>
                  <a:schemeClr val="bg2"/>
                </a:solidFill>
                <a:latin typeface="Gill Sans"/>
                <a:cs typeface="Gill Sans"/>
              </a:rPr>
              <a:t>Concrete classes for different data types.</a:t>
            </a:r>
          </a:p>
          <a:p>
            <a:r>
              <a:rPr lang="en-US" sz="1800" b="0" dirty="0">
                <a:solidFill>
                  <a:schemeClr val="bg2"/>
                </a:solidFill>
                <a:latin typeface="Gill Sans"/>
                <a:cs typeface="Gill Sans"/>
              </a:rPr>
              <a:t>Note that these are container objects.</a:t>
            </a:r>
          </a:p>
        </p:txBody>
      </p:sp>
      <p:sp>
        <p:nvSpPr>
          <p:cNvPr id="11" name="TextBox 9"/>
          <p:cNvSpPr txBox="1">
            <a:spLocks noChangeArrowheads="1"/>
          </p:cNvSpPr>
          <p:nvPr/>
        </p:nvSpPr>
        <p:spPr bwMode="auto">
          <a:xfrm>
            <a:off x="1421808" y="5889992"/>
            <a:ext cx="1665841" cy="338554"/>
          </a:xfrm>
          <a:prstGeom prst="rect">
            <a:avLst/>
          </a:prstGeom>
          <a:noFill/>
          <a:ln w="9525">
            <a:noFill/>
            <a:miter lim="800000"/>
            <a:headEnd/>
            <a:tailEnd/>
          </a:ln>
        </p:spPr>
        <p:txBody>
          <a:bodyPr wrap="none">
            <a:spAutoFit/>
          </a:bodyPr>
          <a:lstStyle/>
          <a:p>
            <a:r>
              <a:rPr lang="en-US" b="0" dirty="0" err="1">
                <a:solidFill>
                  <a:schemeClr val="bg2"/>
                </a:solidFill>
                <a:latin typeface="Andale Mono" charset="0"/>
                <a:ea typeface="Andale Mono" charset="0"/>
                <a:cs typeface="Andale Mono" charset="0"/>
              </a:rPr>
              <a:t>SequenceFile</a:t>
            </a:r>
            <a:endParaRPr lang="en-US" b="0" dirty="0">
              <a:solidFill>
                <a:schemeClr val="bg2"/>
              </a:solidFill>
              <a:latin typeface="Andale Mono" charset="0"/>
              <a:ea typeface="Andale Mono" charset="0"/>
              <a:cs typeface="Andale Mono" charset="0"/>
            </a:endParaRPr>
          </a:p>
        </p:txBody>
      </p:sp>
      <p:sp>
        <p:nvSpPr>
          <p:cNvPr id="12" name="TextBox 6"/>
          <p:cNvSpPr txBox="1">
            <a:spLocks noChangeArrowheads="1"/>
          </p:cNvSpPr>
          <p:nvPr/>
        </p:nvSpPr>
        <p:spPr bwMode="auto">
          <a:xfrm>
            <a:off x="4038600" y="5874603"/>
            <a:ext cx="4572000" cy="369332"/>
          </a:xfrm>
          <a:prstGeom prst="rect">
            <a:avLst/>
          </a:prstGeom>
          <a:noFill/>
          <a:ln w="9525">
            <a:noFill/>
            <a:miter lim="800000"/>
            <a:headEnd/>
            <a:tailEnd/>
          </a:ln>
        </p:spPr>
        <p:txBody>
          <a:bodyPr wrap="square">
            <a:spAutoFit/>
          </a:bodyPr>
          <a:lstStyle/>
          <a:p>
            <a:r>
              <a:rPr lang="en-US" sz="1800" b="0" dirty="0">
                <a:solidFill>
                  <a:schemeClr val="bg2"/>
                </a:solidFill>
                <a:latin typeface="Gill Sans"/>
                <a:cs typeface="Gill Sans"/>
              </a:rPr>
              <a:t>Binary-encoded sequence of key/value pairs.</a:t>
            </a:r>
          </a:p>
        </p:txBody>
      </p:sp>
      <p:sp>
        <p:nvSpPr>
          <p:cNvPr id="13"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Data Types in Hadoop: Keys and Values</a:t>
            </a:r>
          </a:p>
        </p:txBody>
      </p:sp>
    </p:spTree>
    <p:extLst>
      <p:ext uri="{BB962C8B-B14F-4D97-AF65-F5344CB8AC3E}">
        <p14:creationId xmlns:p14="http://schemas.microsoft.com/office/powerpoint/2010/main" val="1886593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9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p:bldP spid="16392" grpId="0"/>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“Hello World” MapReduce: Word Count</a:t>
            </a:r>
          </a:p>
        </p:txBody>
      </p:sp>
      <p:sp>
        <p:nvSpPr>
          <p:cNvPr id="4" name="Text Box 4"/>
          <p:cNvSpPr txBox="1">
            <a:spLocks noChangeArrowheads="1"/>
          </p:cNvSpPr>
          <p:nvPr/>
        </p:nvSpPr>
        <p:spPr bwMode="auto">
          <a:xfrm>
            <a:off x="1447800" y="1964591"/>
            <a:ext cx="6553200" cy="3293209"/>
          </a:xfrm>
          <a:prstGeom prst="rect">
            <a:avLst/>
          </a:prstGeom>
          <a:noFill/>
          <a:ln w="9525">
            <a:noFill/>
            <a:miter lim="800000"/>
            <a:headEnd/>
            <a:tailEnd/>
          </a:ln>
        </p:spPr>
        <p:txBody>
          <a:bodyPr wrap="square">
            <a:spAutoFit/>
          </a:bodyPr>
          <a:lstStyle/>
          <a:p>
            <a:r>
              <a:rPr lang="en-US" b="0" dirty="0" err="1">
                <a:solidFill>
                  <a:srgbClr val="000000"/>
                </a:solidFill>
                <a:latin typeface="Andale Mono"/>
                <a:cs typeface="Andale Mono"/>
              </a:rPr>
              <a:t>def</a:t>
            </a:r>
            <a:r>
              <a:rPr lang="en-US" b="0" dirty="0">
                <a:solidFill>
                  <a:srgbClr val="000000"/>
                </a:solidFill>
                <a:latin typeface="Andale Mono"/>
                <a:cs typeface="Andale Mono"/>
              </a:rPr>
              <a:t> map(key: Long, value: String) = {</a:t>
            </a:r>
          </a:p>
          <a:p>
            <a:r>
              <a:rPr lang="en-US" b="0" dirty="0">
                <a:solidFill>
                  <a:srgbClr val="000000"/>
                </a:solidFill>
                <a:latin typeface="Andale Mono"/>
                <a:cs typeface="Andale Mono"/>
              </a:rPr>
              <a:t>  for (word &lt;- tokenize(value)) {</a:t>
            </a:r>
          </a:p>
          <a:p>
            <a:r>
              <a:rPr lang="en-US" b="0" dirty="0">
                <a:solidFill>
                  <a:srgbClr val="000000"/>
                </a:solidFill>
                <a:latin typeface="Andale Mono"/>
                <a:cs typeface="Andale Mono"/>
              </a:rPr>
              <a:t>    emit(word, 1)</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a:p>
            <a:endParaRPr lang="en-US" b="0" dirty="0">
              <a:solidFill>
                <a:srgbClr val="000000"/>
              </a:solidFill>
              <a:latin typeface="Andale Mono"/>
              <a:cs typeface="Andale Mono"/>
            </a:endParaRPr>
          </a:p>
          <a:p>
            <a:endParaRPr lang="en-US" b="0" dirty="0">
              <a:solidFill>
                <a:srgbClr val="000000"/>
              </a:solidFill>
              <a:latin typeface="Andale Mono"/>
              <a:cs typeface="Andale Mono"/>
            </a:endParaRPr>
          </a:p>
          <a:p>
            <a:r>
              <a:rPr lang="en-US" b="0" dirty="0" err="1">
                <a:solidFill>
                  <a:srgbClr val="000000"/>
                </a:solidFill>
                <a:latin typeface="Andale Mono"/>
                <a:cs typeface="Andale Mono"/>
              </a:rPr>
              <a:t>def</a:t>
            </a:r>
            <a:r>
              <a:rPr lang="en-US" b="0" dirty="0">
                <a:solidFill>
                  <a:srgbClr val="000000"/>
                </a:solidFill>
                <a:latin typeface="Andale Mono"/>
                <a:cs typeface="Andale Mono"/>
              </a:rPr>
              <a:t> reduce(key: String, values: </a:t>
            </a:r>
            <a:r>
              <a:rPr lang="en-US" b="0" dirty="0" err="1">
                <a:solidFill>
                  <a:srgbClr val="000000"/>
                </a:solidFill>
                <a:latin typeface="Andale Mono"/>
                <a:cs typeface="Andale Mono"/>
              </a:rPr>
              <a:t>Iterable</a:t>
            </a:r>
            <a:r>
              <a:rPr lang="en-US" b="0" dirty="0">
                <a:solidFill>
                  <a:srgbClr val="000000"/>
                </a:solidFill>
                <a:latin typeface="Andale Mono"/>
                <a:cs typeface="Andale Mono"/>
              </a:rPr>
              <a:t>[</a:t>
            </a:r>
            <a:r>
              <a:rPr lang="en-US" b="0" dirty="0" err="1">
                <a:solidFill>
                  <a:srgbClr val="000000"/>
                </a:solidFill>
                <a:latin typeface="Andale Mono"/>
                <a:cs typeface="Andale Mono"/>
              </a:rPr>
              <a:t>Int</a:t>
            </a:r>
            <a:r>
              <a:rPr lang="en-US" b="0" dirty="0">
                <a:solidFill>
                  <a:srgbClr val="000000"/>
                </a:solidFill>
                <a:latin typeface="Andale Mono"/>
                <a:cs typeface="Andale Mono"/>
              </a:rPr>
              <a:t>]) = {</a:t>
            </a:r>
          </a:p>
          <a:p>
            <a:r>
              <a:rPr lang="en-US" b="0" dirty="0">
                <a:solidFill>
                  <a:srgbClr val="000000"/>
                </a:solidFill>
                <a:latin typeface="Andale Mono"/>
                <a:cs typeface="Andale Mono"/>
              </a:rPr>
              <a:t>  for (value &lt;- values) {</a:t>
            </a:r>
          </a:p>
          <a:p>
            <a:r>
              <a:rPr lang="en-US" b="0" dirty="0">
                <a:solidFill>
                  <a:srgbClr val="000000"/>
                </a:solidFill>
                <a:latin typeface="Andale Mono"/>
                <a:cs typeface="Andale Mono"/>
              </a:rPr>
              <a:t>    sum += value</a:t>
            </a:r>
          </a:p>
          <a:p>
            <a:r>
              <a:rPr lang="en-US" b="0" dirty="0">
                <a:solidFill>
                  <a:srgbClr val="000000"/>
                </a:solidFill>
                <a:latin typeface="Andale Mono"/>
                <a:cs typeface="Andale Mono"/>
              </a:rPr>
              <a:t>  }</a:t>
            </a:r>
          </a:p>
          <a:p>
            <a:r>
              <a:rPr lang="en-US" b="0" dirty="0">
                <a:solidFill>
                  <a:srgbClr val="000000"/>
                </a:solidFill>
                <a:latin typeface="Andale Mono"/>
                <a:cs typeface="Andale Mono"/>
              </a:rPr>
              <a:t>  emit(key, sum)</a:t>
            </a:r>
          </a:p>
          <a:p>
            <a:r>
              <a:rPr lang="en-US" b="0" dirty="0">
                <a:solidFill>
                  <a:srgbClr val="000000"/>
                </a:solidFill>
                <a:latin typeface="Andale Mono"/>
                <a:cs typeface="Andale Mono"/>
              </a:rPr>
              <a:t>}</a:t>
            </a:r>
          </a:p>
        </p:txBody>
      </p:sp>
    </p:spTree>
    <p:extLst>
      <p:ext uri="{BB962C8B-B14F-4D97-AF65-F5344CB8AC3E}">
        <p14:creationId xmlns:p14="http://schemas.microsoft.com/office/powerpoint/2010/main" val="3825872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4"/>
          <p:cNvSpPr txBox="1">
            <a:spLocks noChangeArrowheads="1"/>
          </p:cNvSpPr>
          <p:nvPr/>
        </p:nvSpPr>
        <p:spPr bwMode="auto">
          <a:xfrm>
            <a:off x="301752" y="1929348"/>
            <a:ext cx="8458200" cy="3785652"/>
          </a:xfrm>
          <a:prstGeom prst="rect">
            <a:avLst/>
          </a:prstGeom>
          <a:noFill/>
          <a:ln w="9525">
            <a:noFill/>
            <a:miter lim="800000"/>
            <a:headEnd/>
            <a:tailEnd/>
          </a:ln>
        </p:spPr>
        <p:txBody>
          <a:bodyPr wrap="square">
            <a:spAutoFit/>
          </a:bodyPr>
          <a:lstStyle/>
          <a:p>
            <a:r>
              <a:rPr lang="en-US" b="0" dirty="0">
                <a:solidFill>
                  <a:srgbClr val="000000"/>
                </a:solidFill>
                <a:latin typeface="Andale Mono"/>
                <a:cs typeface="Andale Mono"/>
              </a:rPr>
              <a:t> private static final class </a:t>
            </a:r>
            <a:r>
              <a:rPr lang="en-US" b="0" dirty="0" err="1">
                <a:solidFill>
                  <a:srgbClr val="000000"/>
                </a:solidFill>
                <a:latin typeface="Andale Mono"/>
                <a:cs typeface="Andale Mono"/>
              </a:rPr>
              <a:t>MyMapper</a:t>
            </a:r>
            <a:endParaRPr lang="en-US" b="0" dirty="0">
              <a:solidFill>
                <a:srgbClr val="000000"/>
              </a:solidFill>
              <a:latin typeface="Andale Mono"/>
              <a:cs typeface="Andale Mono"/>
            </a:endParaRPr>
          </a:p>
          <a:p>
            <a:r>
              <a:rPr lang="en-US" b="0" dirty="0">
                <a:solidFill>
                  <a:srgbClr val="000000"/>
                </a:solidFill>
                <a:latin typeface="Andale Mono"/>
                <a:cs typeface="Andale Mono"/>
              </a:rPr>
              <a:t>     extends Mapper&lt;</a:t>
            </a:r>
            <a:r>
              <a:rPr lang="en-US" b="0" dirty="0" err="1">
                <a:solidFill>
                  <a:srgbClr val="000000"/>
                </a:solidFill>
                <a:latin typeface="Andale Mono"/>
                <a:cs typeface="Andale Mono"/>
              </a:rPr>
              <a:t>LongWritable</a:t>
            </a:r>
            <a:r>
              <a:rPr lang="en-US" b="0" dirty="0">
                <a:solidFill>
                  <a:srgbClr val="000000"/>
                </a:solidFill>
                <a:latin typeface="Andale Mono"/>
                <a:cs typeface="Andale Mono"/>
              </a:rPr>
              <a:t>, Text, Text, </a:t>
            </a:r>
            <a:r>
              <a:rPr lang="en-US" b="0" dirty="0" err="1">
                <a:solidFill>
                  <a:srgbClr val="000000"/>
                </a:solidFill>
                <a:latin typeface="Andale Mono"/>
                <a:cs typeface="Andale Mono"/>
              </a:rPr>
              <a:t>IntWritable</a:t>
            </a:r>
            <a:r>
              <a:rPr lang="en-US" b="0" dirty="0">
                <a:solidFill>
                  <a:srgbClr val="000000"/>
                </a:solidFill>
                <a:latin typeface="Andale Mono"/>
                <a:cs typeface="Andale Mono"/>
              </a:rPr>
              <a:t>&gt; {</a:t>
            </a:r>
          </a:p>
          <a:p>
            <a:endParaRPr lang="en-US" b="0" dirty="0">
              <a:solidFill>
                <a:srgbClr val="000000"/>
              </a:solidFill>
              <a:latin typeface="Andale Mono"/>
              <a:cs typeface="Andale Mono"/>
            </a:endParaRPr>
          </a:p>
          <a:p>
            <a:r>
              <a:rPr lang="en-US" b="0" dirty="0">
                <a:solidFill>
                  <a:srgbClr val="000000"/>
                </a:solidFill>
                <a:latin typeface="Andale Mono"/>
                <a:cs typeface="Andale Mono"/>
              </a:rPr>
              <a:t>    private final static </a:t>
            </a:r>
            <a:r>
              <a:rPr lang="en-US" b="0" dirty="0" err="1">
                <a:solidFill>
                  <a:srgbClr val="000000"/>
                </a:solidFill>
                <a:latin typeface="Andale Mono"/>
                <a:cs typeface="Andale Mono"/>
              </a:rPr>
              <a:t>IntWritable</a:t>
            </a:r>
            <a:r>
              <a:rPr lang="en-US" b="0" dirty="0">
                <a:solidFill>
                  <a:srgbClr val="000000"/>
                </a:solidFill>
                <a:latin typeface="Andale Mono"/>
                <a:cs typeface="Andale Mono"/>
              </a:rPr>
              <a:t> ONE = new </a:t>
            </a:r>
            <a:r>
              <a:rPr lang="en-US" b="0" dirty="0" err="1">
                <a:solidFill>
                  <a:srgbClr val="000000"/>
                </a:solidFill>
                <a:latin typeface="Andale Mono"/>
                <a:cs typeface="Andale Mono"/>
              </a:rPr>
              <a:t>IntWritable</a:t>
            </a:r>
            <a:r>
              <a:rPr lang="en-US" b="0" dirty="0">
                <a:solidFill>
                  <a:srgbClr val="000000"/>
                </a:solidFill>
                <a:latin typeface="Andale Mono"/>
                <a:cs typeface="Andale Mono"/>
              </a:rPr>
              <a:t>(1);</a:t>
            </a:r>
          </a:p>
          <a:p>
            <a:r>
              <a:rPr lang="en-US" b="0" dirty="0">
                <a:solidFill>
                  <a:srgbClr val="000000"/>
                </a:solidFill>
                <a:latin typeface="Andale Mono"/>
                <a:cs typeface="Andale Mono"/>
              </a:rPr>
              <a:t>    private final static Text WORD = new Text();</a:t>
            </a:r>
          </a:p>
          <a:p>
            <a:endParaRPr lang="en-US" b="0" dirty="0">
              <a:solidFill>
                <a:srgbClr val="000000"/>
              </a:solidFill>
              <a:latin typeface="Andale Mono"/>
              <a:cs typeface="Andale Mono"/>
            </a:endParaRPr>
          </a:p>
          <a:p>
            <a:r>
              <a:rPr lang="en-US" b="0" dirty="0">
                <a:solidFill>
                  <a:srgbClr val="000000"/>
                </a:solidFill>
                <a:latin typeface="Andale Mono"/>
                <a:cs typeface="Andale Mono"/>
              </a:rPr>
              <a:t>    @Override</a:t>
            </a:r>
          </a:p>
          <a:p>
            <a:r>
              <a:rPr lang="en-US" b="0" dirty="0">
                <a:solidFill>
                  <a:srgbClr val="000000"/>
                </a:solidFill>
                <a:latin typeface="Andale Mono"/>
                <a:cs typeface="Andale Mono"/>
              </a:rPr>
              <a:t>    public void map(</a:t>
            </a:r>
            <a:r>
              <a:rPr lang="en-US" b="0" dirty="0" err="1">
                <a:solidFill>
                  <a:srgbClr val="000000"/>
                </a:solidFill>
                <a:latin typeface="Andale Mono"/>
                <a:cs typeface="Andale Mono"/>
              </a:rPr>
              <a:t>LongWritable</a:t>
            </a:r>
            <a:r>
              <a:rPr lang="en-US" b="0" dirty="0">
                <a:solidFill>
                  <a:srgbClr val="000000"/>
                </a:solidFill>
                <a:latin typeface="Andale Mono"/>
                <a:cs typeface="Andale Mono"/>
              </a:rPr>
              <a:t> key, Text value, Context context)</a:t>
            </a:r>
          </a:p>
          <a:p>
            <a:r>
              <a:rPr lang="en-US" b="0" dirty="0">
                <a:solidFill>
                  <a:srgbClr val="000000"/>
                </a:solidFill>
                <a:latin typeface="Andale Mono"/>
                <a:cs typeface="Andale Mono"/>
              </a:rPr>
              <a:t>        throws </a:t>
            </a:r>
            <a:r>
              <a:rPr lang="en-US" b="0" dirty="0" err="1">
                <a:solidFill>
                  <a:srgbClr val="000000"/>
                </a:solidFill>
                <a:latin typeface="Andale Mono"/>
                <a:cs typeface="Andale Mono"/>
              </a:rPr>
              <a:t>IOException</a:t>
            </a:r>
            <a:r>
              <a:rPr lang="en-US" b="0" dirty="0">
                <a:solidFill>
                  <a:srgbClr val="000000"/>
                </a:solidFill>
                <a:latin typeface="Andale Mono"/>
                <a:cs typeface="Andale Mono"/>
              </a:rPr>
              <a:t>, </a:t>
            </a:r>
            <a:r>
              <a:rPr lang="en-US" b="0" dirty="0" err="1">
                <a:solidFill>
                  <a:srgbClr val="000000"/>
                </a:solidFill>
                <a:latin typeface="Andale Mono"/>
                <a:cs typeface="Andale Mono"/>
              </a:rPr>
              <a:t>InterruptedException</a:t>
            </a:r>
            <a:r>
              <a:rPr lang="en-US" b="0" dirty="0">
                <a:solidFill>
                  <a:srgbClr val="000000"/>
                </a:solidFill>
                <a:latin typeface="Andale Mono"/>
                <a:cs typeface="Andale Mono"/>
              </a:rPr>
              <a:t> {</a:t>
            </a:r>
          </a:p>
          <a:p>
            <a:r>
              <a:rPr lang="en-US" b="0" dirty="0">
                <a:solidFill>
                  <a:srgbClr val="000000"/>
                </a:solidFill>
                <a:latin typeface="Andale Mono"/>
                <a:cs typeface="Andale Mono"/>
              </a:rPr>
              <a:t>       for (String word : </a:t>
            </a:r>
            <a:r>
              <a:rPr lang="en-US" b="0" dirty="0" err="1">
                <a:solidFill>
                  <a:srgbClr val="000000"/>
                </a:solidFill>
                <a:latin typeface="Andale Mono"/>
                <a:cs typeface="Andale Mono"/>
              </a:rPr>
              <a:t>Tokenizer.tokenize</a:t>
            </a:r>
            <a:r>
              <a:rPr lang="en-US" b="0" dirty="0">
                <a:solidFill>
                  <a:srgbClr val="000000"/>
                </a:solidFill>
                <a:latin typeface="Andale Mono"/>
                <a:cs typeface="Andale Mono"/>
              </a:rPr>
              <a:t>(</a:t>
            </a:r>
            <a:r>
              <a:rPr lang="en-US" b="0" dirty="0" err="1">
                <a:solidFill>
                  <a:srgbClr val="000000"/>
                </a:solidFill>
                <a:latin typeface="Andale Mono"/>
                <a:cs typeface="Andale Mono"/>
              </a:rPr>
              <a:t>value.toString</a:t>
            </a:r>
            <a:r>
              <a:rPr lang="en-US" b="0" dirty="0">
                <a:solidFill>
                  <a:srgbClr val="000000"/>
                </a:solidFill>
                <a:latin typeface="Andale Mono"/>
                <a:cs typeface="Andale Mono"/>
              </a:rPr>
              <a:t>())) {</a:t>
            </a:r>
          </a:p>
          <a:p>
            <a:r>
              <a:rPr lang="en-US" b="0" dirty="0">
                <a:solidFill>
                  <a:srgbClr val="000000"/>
                </a:solidFill>
                <a:latin typeface="Andale Mono"/>
                <a:cs typeface="Andale Mono"/>
              </a:rPr>
              <a:t>         </a:t>
            </a:r>
            <a:r>
              <a:rPr lang="en-US" b="0" dirty="0" err="1">
                <a:solidFill>
                  <a:srgbClr val="000000"/>
                </a:solidFill>
                <a:latin typeface="Andale Mono"/>
                <a:cs typeface="Andale Mono"/>
              </a:rPr>
              <a:t>WORD.set</a:t>
            </a:r>
            <a:r>
              <a:rPr lang="en-US" b="0" dirty="0">
                <a:solidFill>
                  <a:srgbClr val="000000"/>
                </a:solidFill>
                <a:latin typeface="Andale Mono"/>
                <a:cs typeface="Andale Mono"/>
              </a:rPr>
              <a:t>(word);</a:t>
            </a:r>
          </a:p>
          <a:p>
            <a:r>
              <a:rPr lang="en-US" b="0" dirty="0">
                <a:solidFill>
                  <a:srgbClr val="000000"/>
                </a:solidFill>
                <a:latin typeface="Andale Mono"/>
                <a:cs typeface="Andale Mono"/>
              </a:rPr>
              <a:t>         </a:t>
            </a:r>
            <a:r>
              <a:rPr lang="en-US" b="0" dirty="0" err="1">
                <a:solidFill>
                  <a:srgbClr val="000000"/>
                </a:solidFill>
                <a:latin typeface="Andale Mono"/>
                <a:cs typeface="Andale Mono"/>
              </a:rPr>
              <a:t>context.write</a:t>
            </a:r>
            <a:r>
              <a:rPr lang="en-US" b="0" dirty="0">
                <a:solidFill>
                  <a:srgbClr val="000000"/>
                </a:solidFill>
                <a:latin typeface="Andale Mono"/>
                <a:cs typeface="Andale Mono"/>
              </a:rPr>
              <a:t>(WORD, ONE);</a:t>
            </a: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p>
        </p:txBody>
      </p:sp>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Word Count Mapper</a:t>
            </a:r>
          </a:p>
        </p:txBody>
      </p:sp>
    </p:spTree>
    <p:extLst>
      <p:ext uri="{BB962C8B-B14F-4D97-AF65-F5344CB8AC3E}">
        <p14:creationId xmlns:p14="http://schemas.microsoft.com/office/powerpoint/2010/main" val="57778759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04800" y="1905000"/>
            <a:ext cx="8458200" cy="4278094"/>
          </a:xfrm>
          <a:prstGeom prst="rect">
            <a:avLst/>
          </a:prstGeom>
          <a:noFill/>
          <a:ln w="9525">
            <a:noFill/>
            <a:miter lim="800000"/>
            <a:headEnd/>
            <a:tailEnd/>
          </a:ln>
        </p:spPr>
        <p:txBody>
          <a:bodyPr wrap="square">
            <a:spAutoFit/>
          </a:bodyPr>
          <a:lstStyle/>
          <a:p>
            <a:r>
              <a:rPr lang="en-US" b="0" dirty="0">
                <a:solidFill>
                  <a:srgbClr val="000000"/>
                </a:solidFill>
                <a:latin typeface="Andale Mono"/>
                <a:cs typeface="Andale Mono"/>
              </a:rPr>
              <a:t> private static final class </a:t>
            </a:r>
            <a:r>
              <a:rPr lang="en-US" b="0" dirty="0" err="1">
                <a:solidFill>
                  <a:srgbClr val="000000"/>
                </a:solidFill>
                <a:latin typeface="Andale Mono"/>
                <a:cs typeface="Andale Mono"/>
              </a:rPr>
              <a:t>MyReducer</a:t>
            </a:r>
            <a:endParaRPr lang="en-US" b="0" dirty="0">
              <a:solidFill>
                <a:srgbClr val="000000"/>
              </a:solidFill>
              <a:latin typeface="Andale Mono"/>
              <a:cs typeface="Andale Mono"/>
            </a:endParaRPr>
          </a:p>
          <a:p>
            <a:r>
              <a:rPr lang="en-US" b="0" dirty="0">
                <a:solidFill>
                  <a:srgbClr val="000000"/>
                </a:solidFill>
                <a:latin typeface="Andale Mono"/>
                <a:cs typeface="Andale Mono"/>
              </a:rPr>
              <a:t>     extends Reducer&lt;Text, </a:t>
            </a:r>
            <a:r>
              <a:rPr lang="en-US" b="0" dirty="0" err="1">
                <a:solidFill>
                  <a:srgbClr val="000000"/>
                </a:solidFill>
                <a:latin typeface="Andale Mono"/>
                <a:cs typeface="Andale Mono"/>
              </a:rPr>
              <a:t>IntWritable</a:t>
            </a:r>
            <a:r>
              <a:rPr lang="en-US" b="0" dirty="0">
                <a:solidFill>
                  <a:srgbClr val="000000"/>
                </a:solidFill>
                <a:latin typeface="Andale Mono"/>
                <a:cs typeface="Andale Mono"/>
              </a:rPr>
              <a:t>, Text, </a:t>
            </a:r>
            <a:r>
              <a:rPr lang="en-US" b="0" dirty="0" err="1">
                <a:solidFill>
                  <a:srgbClr val="000000"/>
                </a:solidFill>
                <a:latin typeface="Andale Mono"/>
                <a:cs typeface="Andale Mono"/>
              </a:rPr>
              <a:t>IntWritable</a:t>
            </a:r>
            <a:r>
              <a:rPr lang="en-US" b="0" dirty="0">
                <a:solidFill>
                  <a:srgbClr val="000000"/>
                </a:solidFill>
                <a:latin typeface="Andale Mono"/>
                <a:cs typeface="Andale Mono"/>
              </a:rPr>
              <a:t>&gt; {</a:t>
            </a:r>
          </a:p>
          <a:p>
            <a:endParaRPr lang="en-US" b="0" dirty="0">
              <a:solidFill>
                <a:srgbClr val="000000"/>
              </a:solidFill>
              <a:latin typeface="Andale Mono"/>
              <a:cs typeface="Andale Mono"/>
            </a:endParaRPr>
          </a:p>
          <a:p>
            <a:r>
              <a:rPr lang="en-US" b="0" dirty="0">
                <a:solidFill>
                  <a:srgbClr val="000000"/>
                </a:solidFill>
                <a:latin typeface="Andale Mono"/>
                <a:cs typeface="Andale Mono"/>
              </a:rPr>
              <a:t>    private final static </a:t>
            </a:r>
            <a:r>
              <a:rPr lang="en-US" b="0" dirty="0" err="1">
                <a:solidFill>
                  <a:srgbClr val="000000"/>
                </a:solidFill>
                <a:latin typeface="Andale Mono"/>
                <a:cs typeface="Andale Mono"/>
              </a:rPr>
              <a:t>IntWritable</a:t>
            </a:r>
            <a:r>
              <a:rPr lang="en-US" b="0" dirty="0">
                <a:solidFill>
                  <a:srgbClr val="000000"/>
                </a:solidFill>
                <a:latin typeface="Andale Mono"/>
                <a:cs typeface="Andale Mono"/>
              </a:rPr>
              <a:t> SUM = new </a:t>
            </a:r>
            <a:r>
              <a:rPr lang="en-US" b="0" dirty="0" err="1">
                <a:solidFill>
                  <a:srgbClr val="000000"/>
                </a:solidFill>
                <a:latin typeface="Andale Mono"/>
                <a:cs typeface="Andale Mono"/>
              </a:rPr>
              <a:t>IntWritable</a:t>
            </a:r>
            <a:r>
              <a:rPr lang="en-US" b="0" dirty="0">
                <a:solidFill>
                  <a:srgbClr val="000000"/>
                </a:solidFill>
                <a:latin typeface="Andale Mono"/>
                <a:cs typeface="Andale Mono"/>
              </a:rPr>
              <a:t>();</a:t>
            </a:r>
          </a:p>
          <a:p>
            <a:endParaRPr lang="en-US" b="0" dirty="0">
              <a:solidFill>
                <a:srgbClr val="000000"/>
              </a:solidFill>
              <a:latin typeface="Andale Mono"/>
              <a:cs typeface="Andale Mono"/>
            </a:endParaRPr>
          </a:p>
          <a:p>
            <a:r>
              <a:rPr lang="en-US" b="0" dirty="0">
                <a:solidFill>
                  <a:srgbClr val="000000"/>
                </a:solidFill>
                <a:latin typeface="Andale Mono"/>
                <a:cs typeface="Andale Mono"/>
              </a:rPr>
              <a:t>    @Override</a:t>
            </a:r>
          </a:p>
          <a:p>
            <a:r>
              <a:rPr lang="en-US" b="0" dirty="0">
                <a:solidFill>
                  <a:srgbClr val="000000"/>
                </a:solidFill>
                <a:latin typeface="Andale Mono"/>
                <a:cs typeface="Andale Mono"/>
              </a:rPr>
              <a:t>    public void reduce(Text key, </a:t>
            </a:r>
            <a:r>
              <a:rPr lang="en-US" b="0" dirty="0" err="1">
                <a:solidFill>
                  <a:srgbClr val="000000"/>
                </a:solidFill>
                <a:latin typeface="Andale Mono"/>
                <a:cs typeface="Andale Mono"/>
              </a:rPr>
              <a:t>Iterable</a:t>
            </a:r>
            <a:r>
              <a:rPr lang="en-US" b="0" dirty="0">
                <a:solidFill>
                  <a:srgbClr val="000000"/>
                </a:solidFill>
                <a:latin typeface="Andale Mono"/>
                <a:cs typeface="Andale Mono"/>
              </a:rPr>
              <a:t>&lt;</a:t>
            </a:r>
            <a:r>
              <a:rPr lang="en-US" b="0" dirty="0" err="1">
                <a:solidFill>
                  <a:srgbClr val="000000"/>
                </a:solidFill>
                <a:latin typeface="Andale Mono"/>
                <a:cs typeface="Andale Mono"/>
              </a:rPr>
              <a:t>IntWritable</a:t>
            </a:r>
            <a:r>
              <a:rPr lang="en-US" b="0" dirty="0">
                <a:solidFill>
                  <a:srgbClr val="000000"/>
                </a:solidFill>
                <a:latin typeface="Andale Mono"/>
                <a:cs typeface="Andale Mono"/>
              </a:rPr>
              <a:t>&gt; values,</a:t>
            </a:r>
          </a:p>
          <a:p>
            <a:r>
              <a:rPr lang="en-US" b="0" dirty="0">
                <a:solidFill>
                  <a:srgbClr val="000000"/>
                </a:solidFill>
                <a:latin typeface="Andale Mono"/>
                <a:cs typeface="Andale Mono"/>
              </a:rPr>
              <a:t>        Context context) throws </a:t>
            </a:r>
            <a:r>
              <a:rPr lang="en-US" b="0" dirty="0" err="1">
                <a:solidFill>
                  <a:srgbClr val="000000"/>
                </a:solidFill>
                <a:latin typeface="Andale Mono"/>
                <a:cs typeface="Andale Mono"/>
              </a:rPr>
              <a:t>IOException</a:t>
            </a:r>
            <a:r>
              <a:rPr lang="en-US" b="0" dirty="0">
                <a:solidFill>
                  <a:srgbClr val="000000"/>
                </a:solidFill>
                <a:latin typeface="Andale Mono"/>
                <a:cs typeface="Andale Mono"/>
              </a:rPr>
              <a:t>, </a:t>
            </a:r>
            <a:r>
              <a:rPr lang="en-US" b="0" dirty="0" err="1">
                <a:solidFill>
                  <a:srgbClr val="000000"/>
                </a:solidFill>
                <a:latin typeface="Andale Mono"/>
                <a:cs typeface="Andale Mono"/>
              </a:rPr>
              <a:t>InterruptedException</a:t>
            </a:r>
            <a:r>
              <a:rPr lang="en-US" b="0" dirty="0">
                <a:solidFill>
                  <a:srgbClr val="000000"/>
                </a:solidFill>
                <a:latin typeface="Andale Mono"/>
                <a:cs typeface="Andale Mono"/>
              </a:rPr>
              <a:t> {</a:t>
            </a:r>
          </a:p>
          <a:p>
            <a:r>
              <a:rPr lang="en-US" b="0" dirty="0">
                <a:solidFill>
                  <a:srgbClr val="000000"/>
                </a:solidFill>
                <a:latin typeface="Andale Mono"/>
                <a:cs typeface="Andale Mono"/>
              </a:rPr>
              <a:t>      Iterator&lt;</a:t>
            </a:r>
            <a:r>
              <a:rPr lang="en-US" b="0" dirty="0" err="1">
                <a:solidFill>
                  <a:srgbClr val="000000"/>
                </a:solidFill>
                <a:latin typeface="Andale Mono"/>
                <a:cs typeface="Andale Mono"/>
              </a:rPr>
              <a:t>IntWritable</a:t>
            </a:r>
            <a:r>
              <a:rPr lang="en-US" b="0" dirty="0">
                <a:solidFill>
                  <a:srgbClr val="000000"/>
                </a:solidFill>
                <a:latin typeface="Andale Mono"/>
                <a:cs typeface="Andale Mono"/>
              </a:rPr>
              <a:t>&gt; </a:t>
            </a:r>
            <a:r>
              <a:rPr lang="en-US" b="0" dirty="0" err="1">
                <a:solidFill>
                  <a:srgbClr val="000000"/>
                </a:solidFill>
                <a:latin typeface="Andale Mono"/>
                <a:cs typeface="Andale Mono"/>
              </a:rPr>
              <a:t>iter</a:t>
            </a:r>
            <a:r>
              <a:rPr lang="en-US" b="0" dirty="0">
                <a:solidFill>
                  <a:srgbClr val="000000"/>
                </a:solidFill>
                <a:latin typeface="Andale Mono"/>
                <a:cs typeface="Andale Mono"/>
              </a:rPr>
              <a:t> = </a:t>
            </a:r>
            <a:r>
              <a:rPr lang="en-US" b="0" dirty="0" err="1">
                <a:solidFill>
                  <a:srgbClr val="000000"/>
                </a:solidFill>
                <a:latin typeface="Andale Mono"/>
                <a:cs typeface="Andale Mono"/>
              </a:rPr>
              <a:t>values.iterator</a:t>
            </a:r>
            <a:r>
              <a:rPr lang="en-US" b="0" dirty="0">
                <a:solidFill>
                  <a:srgbClr val="000000"/>
                </a:solidFill>
                <a:latin typeface="Andale Mono"/>
                <a:cs typeface="Andale Mono"/>
              </a:rPr>
              <a:t>();</a:t>
            </a:r>
          </a:p>
          <a:p>
            <a:r>
              <a:rPr lang="en-US" b="0" dirty="0">
                <a:solidFill>
                  <a:srgbClr val="000000"/>
                </a:solidFill>
                <a:latin typeface="Andale Mono"/>
                <a:cs typeface="Andale Mono"/>
              </a:rPr>
              <a:t>      </a:t>
            </a:r>
            <a:r>
              <a:rPr lang="en-US" b="0" dirty="0" err="1">
                <a:solidFill>
                  <a:srgbClr val="000000"/>
                </a:solidFill>
                <a:latin typeface="Andale Mono"/>
                <a:cs typeface="Andale Mono"/>
              </a:rPr>
              <a:t>int</a:t>
            </a:r>
            <a:r>
              <a:rPr lang="en-US" b="0" dirty="0">
                <a:solidFill>
                  <a:srgbClr val="000000"/>
                </a:solidFill>
                <a:latin typeface="Andale Mono"/>
                <a:cs typeface="Andale Mono"/>
              </a:rPr>
              <a:t> sum = 0;</a:t>
            </a:r>
          </a:p>
          <a:p>
            <a:r>
              <a:rPr lang="en-US" b="0" dirty="0">
                <a:solidFill>
                  <a:srgbClr val="000000"/>
                </a:solidFill>
                <a:latin typeface="Andale Mono"/>
                <a:cs typeface="Andale Mono"/>
              </a:rPr>
              <a:t>      while (</a:t>
            </a:r>
            <a:r>
              <a:rPr lang="en-US" b="0" dirty="0" err="1">
                <a:solidFill>
                  <a:srgbClr val="000000"/>
                </a:solidFill>
                <a:latin typeface="Andale Mono"/>
                <a:cs typeface="Andale Mono"/>
              </a:rPr>
              <a:t>iter.hasNext</a:t>
            </a:r>
            <a:r>
              <a:rPr lang="en-US" b="0" dirty="0">
                <a:solidFill>
                  <a:srgbClr val="000000"/>
                </a:solidFill>
                <a:latin typeface="Andale Mono"/>
                <a:cs typeface="Andale Mono"/>
              </a:rPr>
              <a:t>()) {</a:t>
            </a:r>
          </a:p>
          <a:p>
            <a:r>
              <a:rPr lang="en-US" b="0" dirty="0">
                <a:solidFill>
                  <a:srgbClr val="000000"/>
                </a:solidFill>
                <a:latin typeface="Andale Mono"/>
                <a:cs typeface="Andale Mono"/>
              </a:rPr>
              <a:t>        sum += </a:t>
            </a:r>
            <a:r>
              <a:rPr lang="en-US" b="0" dirty="0" err="1">
                <a:solidFill>
                  <a:srgbClr val="000000"/>
                </a:solidFill>
                <a:latin typeface="Andale Mono"/>
                <a:cs typeface="Andale Mono"/>
              </a:rPr>
              <a:t>iter.next</a:t>
            </a:r>
            <a:r>
              <a:rPr lang="en-US" b="0" dirty="0">
                <a:solidFill>
                  <a:srgbClr val="000000"/>
                </a:solidFill>
                <a:latin typeface="Andale Mono"/>
                <a:cs typeface="Andale Mono"/>
              </a:rPr>
              <a:t>().get();</a:t>
            </a: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r>
              <a:rPr lang="en-US" b="0" dirty="0" err="1">
                <a:solidFill>
                  <a:srgbClr val="000000"/>
                </a:solidFill>
                <a:latin typeface="Andale Mono"/>
                <a:cs typeface="Andale Mono"/>
              </a:rPr>
              <a:t>SUM.set</a:t>
            </a:r>
            <a:r>
              <a:rPr lang="en-US" b="0" dirty="0">
                <a:solidFill>
                  <a:srgbClr val="000000"/>
                </a:solidFill>
                <a:latin typeface="Andale Mono"/>
                <a:cs typeface="Andale Mono"/>
              </a:rPr>
              <a:t>(sum);</a:t>
            </a:r>
          </a:p>
          <a:p>
            <a:r>
              <a:rPr lang="en-US" b="0" dirty="0">
                <a:solidFill>
                  <a:srgbClr val="000000"/>
                </a:solidFill>
                <a:latin typeface="Andale Mono"/>
                <a:cs typeface="Andale Mono"/>
              </a:rPr>
              <a:t>      </a:t>
            </a:r>
            <a:r>
              <a:rPr lang="en-US" b="0" dirty="0" err="1">
                <a:solidFill>
                  <a:srgbClr val="000000"/>
                </a:solidFill>
                <a:latin typeface="Andale Mono"/>
                <a:cs typeface="Andale Mono"/>
              </a:rPr>
              <a:t>context.write</a:t>
            </a:r>
            <a:r>
              <a:rPr lang="en-US" b="0" dirty="0">
                <a:solidFill>
                  <a:srgbClr val="000000"/>
                </a:solidFill>
                <a:latin typeface="Andale Mono"/>
                <a:cs typeface="Andale Mono"/>
              </a:rPr>
              <a:t>(key, SUM);</a:t>
            </a: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p>
        </p:txBody>
      </p:sp>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Word Count Reducer</a:t>
            </a:r>
          </a:p>
        </p:txBody>
      </p:sp>
    </p:spTree>
    <p:extLst>
      <p:ext uri="{BB962C8B-B14F-4D97-AF65-F5344CB8AC3E}">
        <p14:creationId xmlns:p14="http://schemas.microsoft.com/office/powerpoint/2010/main" val="210257469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Getting Data to Mappers and Reducers</a:t>
            </a:r>
          </a:p>
        </p:txBody>
      </p:sp>
      <p:sp>
        <p:nvSpPr>
          <p:cNvPr id="7" name="TextBox 6"/>
          <p:cNvSpPr txBox="1"/>
          <p:nvPr/>
        </p:nvSpPr>
        <p:spPr>
          <a:xfrm>
            <a:off x="0" y="226689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Configuration parameters</a:t>
            </a:r>
          </a:p>
        </p:txBody>
      </p:sp>
      <p:sp>
        <p:nvSpPr>
          <p:cNvPr id="8" name="TextBox 7"/>
          <p:cNvSpPr txBox="1"/>
          <p:nvPr/>
        </p:nvSpPr>
        <p:spPr>
          <a:xfrm>
            <a:off x="0" y="264789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Pass in via Job configuration object</a:t>
            </a:r>
          </a:p>
        </p:txBody>
      </p:sp>
      <p:sp>
        <p:nvSpPr>
          <p:cNvPr id="9" name="TextBox 8"/>
          <p:cNvSpPr txBox="1"/>
          <p:nvPr/>
        </p:nvSpPr>
        <p:spPr>
          <a:xfrm>
            <a:off x="0" y="3581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“Side data”</a:t>
            </a:r>
          </a:p>
        </p:txBody>
      </p:sp>
      <p:sp>
        <p:nvSpPr>
          <p:cNvPr id="10" name="TextBox 9"/>
          <p:cNvSpPr txBox="1"/>
          <p:nvPr/>
        </p:nvSpPr>
        <p:spPr>
          <a:xfrm>
            <a:off x="0" y="3962400"/>
            <a:ext cx="9144000" cy="707886"/>
          </a:xfrm>
          <a:prstGeom prst="rect">
            <a:avLst/>
          </a:prstGeom>
          <a:noFill/>
        </p:spPr>
        <p:txBody>
          <a:bodyPr wrap="square" rtlCol="0">
            <a:spAutoFit/>
          </a:bodyPr>
          <a:lstStyle/>
          <a:p>
            <a:pPr lvl="0" algn="ctr">
              <a:defRPr/>
            </a:pPr>
            <a:r>
              <a:rPr lang="en-US" sz="2000" b="0" kern="0" dirty="0" err="1">
                <a:solidFill>
                  <a:srgbClr val="0070C0"/>
                </a:solidFill>
                <a:latin typeface="Gill Sans"/>
                <a:cs typeface="Gill Sans"/>
              </a:rPr>
              <a:t>DistributedCache</a:t>
            </a:r>
            <a:endParaRPr lang="en-US" sz="2000" b="0" kern="0" dirty="0">
              <a:solidFill>
                <a:srgbClr val="0070C0"/>
              </a:solidFill>
              <a:latin typeface="Gill Sans"/>
              <a:cs typeface="Gill Sans"/>
            </a:endParaRPr>
          </a:p>
          <a:p>
            <a:pPr lvl="0" algn="ctr">
              <a:defRPr/>
            </a:pPr>
            <a:r>
              <a:rPr lang="en-US" sz="2000" b="0" kern="0" dirty="0">
                <a:solidFill>
                  <a:srgbClr val="0070C0"/>
                </a:solidFill>
                <a:latin typeface="Gill Sans"/>
                <a:cs typeface="Gill Sans"/>
              </a:rPr>
              <a:t>Mappers/Reducers can read from HDFS in setup method</a:t>
            </a:r>
          </a:p>
        </p:txBody>
      </p:sp>
    </p:spTree>
    <p:extLst>
      <p:ext uri="{BB962C8B-B14F-4D97-AF65-F5344CB8AC3E}">
        <p14:creationId xmlns:p14="http://schemas.microsoft.com/office/powerpoint/2010/main" val="1262253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Complex Data Types in Hadoop</a:t>
            </a:r>
          </a:p>
        </p:txBody>
      </p:sp>
      <p:sp>
        <p:nvSpPr>
          <p:cNvPr id="7" name="TextBox 6"/>
          <p:cNvSpPr txBox="1"/>
          <p:nvPr/>
        </p:nvSpPr>
        <p:spPr>
          <a:xfrm>
            <a:off x="0" y="1905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The easiest way:</a:t>
            </a:r>
          </a:p>
        </p:txBody>
      </p:sp>
      <p:sp>
        <p:nvSpPr>
          <p:cNvPr id="8" name="TextBox 7"/>
          <p:cNvSpPr txBox="1"/>
          <p:nvPr/>
        </p:nvSpPr>
        <p:spPr>
          <a:xfrm>
            <a:off x="0" y="2286000"/>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Encode it as Text, e.g., (a, b) = “</a:t>
            </a:r>
            <a:r>
              <a:rPr lang="en-US" sz="2000" b="0" kern="0" dirty="0" err="1">
                <a:solidFill>
                  <a:srgbClr val="0070C0"/>
                </a:solidFill>
                <a:latin typeface="Gill Sans"/>
                <a:cs typeface="Gill Sans"/>
              </a:rPr>
              <a:t>a:b</a:t>
            </a:r>
            <a:r>
              <a:rPr lang="en-US" sz="2000" b="0" kern="0" dirty="0">
                <a:solidFill>
                  <a:srgbClr val="0070C0"/>
                </a:solidFill>
                <a:latin typeface="Gill Sans"/>
                <a:cs typeface="Gill Sans"/>
              </a:rPr>
              <a:t>”</a:t>
            </a:r>
          </a:p>
          <a:p>
            <a:pPr lvl="0" algn="ctr">
              <a:defRPr/>
            </a:pPr>
            <a:r>
              <a:rPr lang="en-US" sz="2000" b="0" kern="0" dirty="0">
                <a:solidFill>
                  <a:srgbClr val="0070C0"/>
                </a:solidFill>
                <a:latin typeface="Gill Sans"/>
                <a:cs typeface="Gill Sans"/>
              </a:rPr>
              <a:t>Use regular expressions to parse and extract data</a:t>
            </a:r>
          </a:p>
          <a:p>
            <a:pPr lvl="0" algn="ctr">
              <a:defRPr/>
            </a:pPr>
            <a:r>
              <a:rPr lang="en-US" sz="2000" b="0" kern="0" dirty="0">
                <a:solidFill>
                  <a:srgbClr val="0070C0"/>
                </a:solidFill>
                <a:latin typeface="Gill Sans"/>
                <a:cs typeface="Gill Sans"/>
              </a:rPr>
              <a:t>Works, but janky</a:t>
            </a:r>
          </a:p>
        </p:txBody>
      </p:sp>
      <p:sp>
        <p:nvSpPr>
          <p:cNvPr id="9" name="TextBox 8"/>
          <p:cNvSpPr txBox="1"/>
          <p:nvPr/>
        </p:nvSpPr>
        <p:spPr>
          <a:xfrm>
            <a:off x="0" y="3553361"/>
            <a:ext cx="9144000" cy="461665"/>
          </a:xfrm>
          <a:prstGeom prst="rect">
            <a:avLst/>
          </a:prstGeom>
          <a:noFill/>
        </p:spPr>
        <p:txBody>
          <a:bodyPr wrap="square" rtlCol="0">
            <a:spAutoFit/>
          </a:bodyPr>
          <a:lstStyle/>
          <a:p>
            <a:pPr lvl="0" algn="ctr">
              <a:defRPr/>
            </a:pPr>
            <a:r>
              <a:rPr lang="en-US" sz="2400" b="0" kern="0">
                <a:solidFill>
                  <a:srgbClr val="000000"/>
                </a:solidFill>
                <a:latin typeface="Gill Sans"/>
                <a:cs typeface="Gill Sans"/>
              </a:rPr>
              <a:t>The hard way:</a:t>
            </a:r>
            <a:endParaRPr lang="en-US" sz="2400" b="0" kern="0" dirty="0">
              <a:solidFill>
                <a:srgbClr val="000000"/>
              </a:solidFill>
              <a:latin typeface="Gill Sans"/>
              <a:cs typeface="Gill Sans"/>
            </a:endParaRPr>
          </a:p>
        </p:txBody>
      </p:sp>
      <p:sp>
        <p:nvSpPr>
          <p:cNvPr id="10" name="TextBox 9"/>
          <p:cNvSpPr txBox="1"/>
          <p:nvPr/>
        </p:nvSpPr>
        <p:spPr>
          <a:xfrm>
            <a:off x="0" y="3934361"/>
            <a:ext cx="9144000" cy="1323439"/>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Define a custom implementation of Writable(</a:t>
            </a:r>
            <a:r>
              <a:rPr lang="en-US" sz="2000" b="0" kern="0" dirty="0" err="1">
                <a:solidFill>
                  <a:srgbClr val="0070C0"/>
                </a:solidFill>
                <a:latin typeface="Gill Sans"/>
                <a:cs typeface="Gill Sans"/>
              </a:rPr>
              <a:t>Comprable</a:t>
            </a:r>
            <a:r>
              <a:rPr lang="en-US" sz="2000" b="0" kern="0" dirty="0">
                <a:solidFill>
                  <a:srgbClr val="0070C0"/>
                </a:solidFill>
                <a:latin typeface="Gill Sans"/>
                <a:cs typeface="Gill Sans"/>
              </a:rPr>
              <a:t>)</a:t>
            </a:r>
          </a:p>
          <a:p>
            <a:pPr lvl="0" algn="ctr">
              <a:defRPr/>
            </a:pPr>
            <a:r>
              <a:rPr lang="en-US" sz="2000" b="0" kern="0" dirty="0">
                <a:solidFill>
                  <a:srgbClr val="0070C0"/>
                </a:solidFill>
                <a:latin typeface="Gill Sans"/>
                <a:cs typeface="Gill Sans"/>
              </a:rPr>
              <a:t>Must implement: </a:t>
            </a:r>
            <a:r>
              <a:rPr lang="en-US" sz="2000" b="0" kern="0" dirty="0" err="1">
                <a:solidFill>
                  <a:srgbClr val="0070C0"/>
                </a:solidFill>
                <a:latin typeface="Gill Sans"/>
                <a:cs typeface="Gill Sans"/>
              </a:rPr>
              <a:t>readFields</a:t>
            </a:r>
            <a:r>
              <a:rPr lang="en-US" sz="2000" b="0" kern="0" dirty="0">
                <a:solidFill>
                  <a:srgbClr val="0070C0"/>
                </a:solidFill>
                <a:latin typeface="Gill Sans"/>
                <a:cs typeface="Gill Sans"/>
              </a:rPr>
              <a:t>, write, (</a:t>
            </a:r>
            <a:r>
              <a:rPr lang="en-US" sz="2000" b="0" kern="0" dirty="0" err="1">
                <a:solidFill>
                  <a:srgbClr val="0070C0"/>
                </a:solidFill>
                <a:latin typeface="Gill Sans"/>
                <a:cs typeface="Gill Sans"/>
              </a:rPr>
              <a:t>compareTo</a:t>
            </a:r>
            <a:r>
              <a:rPr lang="en-US" sz="2000" b="0" kern="0" dirty="0">
                <a:solidFill>
                  <a:srgbClr val="0070C0"/>
                </a:solidFill>
                <a:latin typeface="Gill Sans"/>
                <a:cs typeface="Gill Sans"/>
              </a:rPr>
              <a:t>)</a:t>
            </a:r>
          </a:p>
          <a:p>
            <a:pPr lvl="0" algn="ctr">
              <a:defRPr/>
            </a:pPr>
            <a:r>
              <a:rPr lang="en-US" sz="2000" b="0" kern="0" dirty="0">
                <a:solidFill>
                  <a:srgbClr val="0070C0"/>
                </a:solidFill>
                <a:latin typeface="Gill Sans"/>
                <a:cs typeface="Gill Sans"/>
              </a:rPr>
              <a:t>Computationally efficient, but slow for rapid prototyping</a:t>
            </a:r>
          </a:p>
          <a:p>
            <a:pPr lvl="0" algn="ctr">
              <a:defRPr/>
            </a:pPr>
            <a:r>
              <a:rPr lang="en-US" sz="2000" b="0" kern="0" dirty="0">
                <a:solidFill>
                  <a:srgbClr val="0070C0"/>
                </a:solidFill>
                <a:latin typeface="Gill Sans"/>
                <a:cs typeface="Gill Sans"/>
              </a:rPr>
              <a:t>Implement </a:t>
            </a:r>
            <a:r>
              <a:rPr lang="en-US" sz="2000" b="0" kern="0" dirty="0" err="1">
                <a:solidFill>
                  <a:srgbClr val="0070C0"/>
                </a:solidFill>
                <a:latin typeface="Gill Sans"/>
                <a:cs typeface="Gill Sans"/>
              </a:rPr>
              <a:t>WritableComparator</a:t>
            </a:r>
            <a:r>
              <a:rPr lang="en-US" sz="2000" b="0" kern="0" dirty="0">
                <a:solidFill>
                  <a:srgbClr val="0070C0"/>
                </a:solidFill>
                <a:latin typeface="Gill Sans"/>
                <a:cs typeface="Gill Sans"/>
              </a:rPr>
              <a:t> hook for performance</a:t>
            </a:r>
          </a:p>
        </p:txBody>
      </p:sp>
      <p:sp>
        <p:nvSpPr>
          <p:cNvPr id="11" name="TextBox 10"/>
          <p:cNvSpPr txBox="1"/>
          <p:nvPr/>
        </p:nvSpPr>
        <p:spPr>
          <a:xfrm>
            <a:off x="0" y="10623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How do you implement complex data types?</a:t>
            </a:r>
          </a:p>
        </p:txBody>
      </p:sp>
      <p:sp>
        <p:nvSpPr>
          <p:cNvPr id="12" name="TextBox 11"/>
          <p:cNvSpPr txBox="1"/>
          <p:nvPr/>
        </p:nvSpPr>
        <p:spPr>
          <a:xfrm>
            <a:off x="0" y="55405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Somewhere in the middle:</a:t>
            </a:r>
          </a:p>
        </p:txBody>
      </p:sp>
      <p:sp>
        <p:nvSpPr>
          <p:cNvPr id="13" name="TextBox 12"/>
          <p:cNvSpPr txBox="1"/>
          <p:nvPr/>
        </p:nvSpPr>
        <p:spPr>
          <a:xfrm>
            <a:off x="0" y="5921514"/>
            <a:ext cx="9144000" cy="400110"/>
          </a:xfrm>
          <a:prstGeom prst="rect">
            <a:avLst/>
          </a:prstGeom>
          <a:noFill/>
        </p:spPr>
        <p:txBody>
          <a:bodyPr wrap="square" rtlCol="0">
            <a:spAutoFit/>
          </a:bodyPr>
          <a:lstStyle/>
          <a:p>
            <a:pPr lvl="0" algn="ctr">
              <a:defRPr/>
            </a:pPr>
            <a:r>
              <a:rPr lang="en-US" sz="2000" b="0" kern="0" dirty="0" err="1">
                <a:solidFill>
                  <a:srgbClr val="0070C0"/>
                </a:solidFill>
                <a:latin typeface="Gill Sans"/>
                <a:cs typeface="Gill Sans"/>
              </a:rPr>
              <a:t>Bespin</a:t>
            </a:r>
            <a:r>
              <a:rPr lang="en-US" sz="2000" b="0" kern="0" dirty="0">
                <a:solidFill>
                  <a:srgbClr val="0070C0"/>
                </a:solidFill>
                <a:latin typeface="Gill Sans"/>
                <a:cs typeface="Gill Sans"/>
              </a:rPr>
              <a:t> (via </a:t>
            </a:r>
            <a:r>
              <a:rPr lang="en-US" sz="2000" b="0" kern="0" dirty="0" err="1">
                <a:solidFill>
                  <a:srgbClr val="0070C0"/>
                </a:solidFill>
                <a:latin typeface="Gill Sans"/>
                <a:cs typeface="Gill Sans"/>
              </a:rPr>
              <a:t>lin.tl</a:t>
            </a:r>
            <a:r>
              <a:rPr lang="en-US" sz="2000" b="0" kern="0" dirty="0">
                <a:solidFill>
                  <a:srgbClr val="0070C0"/>
                </a:solidFill>
                <a:latin typeface="Gill Sans"/>
                <a:cs typeface="Gill Sans"/>
              </a:rPr>
              <a:t>) offers various building blocks</a:t>
            </a:r>
          </a:p>
        </p:txBody>
      </p:sp>
    </p:spTree>
    <p:extLst>
      <p:ext uri="{BB962C8B-B14F-4D97-AF65-F5344CB8AC3E}">
        <p14:creationId xmlns:p14="http://schemas.microsoft.com/office/powerpoint/2010/main" val="1856941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Anatomy of a Job</a:t>
            </a:r>
          </a:p>
        </p:txBody>
      </p:sp>
      <p:sp>
        <p:nvSpPr>
          <p:cNvPr id="8" name="TextBox 7"/>
          <p:cNvSpPr txBox="1"/>
          <p:nvPr/>
        </p:nvSpPr>
        <p:spPr>
          <a:xfrm>
            <a:off x="0" y="37879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Job submission:</a:t>
            </a:r>
          </a:p>
        </p:txBody>
      </p:sp>
      <p:sp>
        <p:nvSpPr>
          <p:cNvPr id="9" name="TextBox 8"/>
          <p:cNvSpPr txBox="1"/>
          <p:nvPr/>
        </p:nvSpPr>
        <p:spPr>
          <a:xfrm>
            <a:off x="0" y="4168914"/>
            <a:ext cx="9144000" cy="163121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Client (i.e., driver program) creates a job, </a:t>
            </a:r>
          </a:p>
          <a:p>
            <a:pPr lvl="0" algn="ctr">
              <a:defRPr/>
            </a:pPr>
            <a:r>
              <a:rPr lang="en-US" sz="2000" b="0" kern="0" dirty="0">
                <a:solidFill>
                  <a:srgbClr val="0070C0"/>
                </a:solidFill>
                <a:latin typeface="Gill Sans"/>
                <a:cs typeface="Gill Sans"/>
              </a:rPr>
              <a:t>configures it, </a:t>
            </a:r>
          </a:p>
          <a:p>
            <a:pPr lvl="0" algn="ctr">
              <a:defRPr/>
            </a:pPr>
            <a:r>
              <a:rPr lang="en-US" sz="2000" b="0" kern="0" dirty="0">
                <a:solidFill>
                  <a:srgbClr val="0070C0"/>
                </a:solidFill>
                <a:latin typeface="Gill Sans"/>
                <a:cs typeface="Gill Sans"/>
              </a:rPr>
              <a:t>and submits it to </a:t>
            </a:r>
            <a:r>
              <a:rPr lang="en-US" sz="2000" b="0" kern="0" dirty="0" err="1">
                <a:solidFill>
                  <a:srgbClr val="0070C0"/>
                </a:solidFill>
                <a:latin typeface="Gill Sans"/>
                <a:cs typeface="Gill Sans"/>
              </a:rPr>
              <a:t>jobtracker</a:t>
            </a:r>
            <a:endParaRPr lang="en-US" sz="2000" b="0" kern="0" dirty="0">
              <a:solidFill>
                <a:srgbClr val="0070C0"/>
              </a:solidFill>
              <a:latin typeface="Gill Sans"/>
              <a:cs typeface="Gill Sans"/>
            </a:endParaRPr>
          </a:p>
          <a:p>
            <a:pPr lvl="0" algn="ctr">
              <a:defRPr/>
            </a:pPr>
            <a:endParaRPr lang="en-US" sz="2000" b="0" kern="0" dirty="0">
              <a:solidFill>
                <a:srgbClr val="0070C0"/>
              </a:solidFill>
              <a:latin typeface="Gill Sans"/>
              <a:cs typeface="Gill Sans"/>
            </a:endParaRPr>
          </a:p>
          <a:p>
            <a:pPr lvl="0" algn="ctr">
              <a:defRPr/>
            </a:pPr>
            <a:r>
              <a:rPr lang="en-US" sz="2000" b="0" kern="0" dirty="0">
                <a:solidFill>
                  <a:srgbClr val="0070C0"/>
                </a:solidFill>
                <a:latin typeface="Gill Sans"/>
                <a:cs typeface="Gill Sans"/>
              </a:rPr>
              <a:t>That’s it! The Hadoop cluster takes over…</a:t>
            </a:r>
          </a:p>
        </p:txBody>
      </p:sp>
      <p:sp>
        <p:nvSpPr>
          <p:cNvPr id="10" name="TextBox 9"/>
          <p:cNvSpPr txBox="1"/>
          <p:nvPr/>
        </p:nvSpPr>
        <p:spPr>
          <a:xfrm>
            <a:off x="0" y="1676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Hadoop MapReduce program = Hadoop job</a:t>
            </a:r>
          </a:p>
        </p:txBody>
      </p:sp>
      <p:sp>
        <p:nvSpPr>
          <p:cNvPr id="11" name="TextBox 10"/>
          <p:cNvSpPr txBox="1"/>
          <p:nvPr/>
        </p:nvSpPr>
        <p:spPr>
          <a:xfrm>
            <a:off x="0" y="2057400"/>
            <a:ext cx="9144000" cy="1323439"/>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Jobs are divided into map and reduce tasks</a:t>
            </a:r>
          </a:p>
          <a:p>
            <a:pPr lvl="0" algn="ctr">
              <a:defRPr/>
            </a:pPr>
            <a:r>
              <a:rPr lang="en-US" sz="2000" b="0" kern="0" dirty="0">
                <a:solidFill>
                  <a:srgbClr val="0070C0"/>
                </a:solidFill>
                <a:latin typeface="Gill Sans"/>
                <a:cs typeface="Gill Sans"/>
              </a:rPr>
              <a:t>An instance of a running task is called a task attempt</a:t>
            </a:r>
          </a:p>
          <a:p>
            <a:pPr lvl="0" algn="ctr">
              <a:defRPr/>
            </a:pPr>
            <a:r>
              <a:rPr lang="en-US" sz="2000" b="0" kern="0" dirty="0">
                <a:solidFill>
                  <a:srgbClr val="0070C0"/>
                </a:solidFill>
                <a:latin typeface="Gill Sans"/>
                <a:cs typeface="Gill Sans"/>
              </a:rPr>
              <a:t>Each task occupies a slot on the </a:t>
            </a:r>
            <a:r>
              <a:rPr lang="en-US" sz="2000" b="0" kern="0" dirty="0" err="1">
                <a:solidFill>
                  <a:srgbClr val="0070C0"/>
                </a:solidFill>
                <a:latin typeface="Gill Sans"/>
                <a:cs typeface="Gill Sans"/>
              </a:rPr>
              <a:t>tasktracker</a:t>
            </a:r>
            <a:endParaRPr lang="en-US" sz="2000" b="0" kern="0" dirty="0">
              <a:solidFill>
                <a:srgbClr val="0070C0"/>
              </a:solidFill>
              <a:latin typeface="Gill Sans"/>
              <a:cs typeface="Gill Sans"/>
            </a:endParaRPr>
          </a:p>
          <a:p>
            <a:pPr lvl="0" algn="ctr">
              <a:defRPr/>
            </a:pPr>
            <a:r>
              <a:rPr lang="en-US" sz="2000" b="0" kern="0" dirty="0">
                <a:solidFill>
                  <a:srgbClr val="0070C0"/>
                </a:solidFill>
                <a:latin typeface="Gill Sans"/>
                <a:cs typeface="Gill Sans"/>
              </a:rPr>
              <a:t>Multiple jobs can be composed into a workflow</a:t>
            </a:r>
          </a:p>
        </p:txBody>
      </p:sp>
    </p:spTree>
    <p:extLst>
      <p:ext uri="{BB962C8B-B14F-4D97-AF65-F5344CB8AC3E}">
        <p14:creationId xmlns:p14="http://schemas.microsoft.com/office/powerpoint/2010/main" val="960851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1371600" y="2871788"/>
            <a:ext cx="609600" cy="228600"/>
          </a:xfrm>
          <a:prstGeom prst="rect">
            <a:avLst/>
          </a:prstGeom>
          <a:noFill/>
          <a:ln w="9525" algn="ctr">
            <a:solidFill>
              <a:schemeClr val="dk1"/>
            </a:solidFill>
            <a:round/>
            <a:headEnd/>
            <a:tailEnd/>
          </a:ln>
        </p:spPr>
        <p:txBody>
          <a:bodyPr/>
          <a:lstStyle/>
          <a:p>
            <a:endParaRPr lang="en-US">
              <a:solidFill>
                <a:schemeClr val="bg1"/>
              </a:solidFill>
            </a:endParaRPr>
          </a:p>
        </p:txBody>
      </p:sp>
      <p:sp>
        <p:nvSpPr>
          <p:cNvPr id="28675" name="TextBox 2"/>
          <p:cNvSpPr txBox="1">
            <a:spLocks noChangeArrowheads="1"/>
          </p:cNvSpPr>
          <p:nvPr/>
        </p:nvSpPr>
        <p:spPr bwMode="auto">
          <a:xfrm>
            <a:off x="1384300" y="2847975"/>
            <a:ext cx="584200" cy="276225"/>
          </a:xfrm>
          <a:prstGeom prst="rect">
            <a:avLst/>
          </a:prstGeom>
          <a:noFill/>
          <a:ln w="9525">
            <a:noFill/>
            <a:miter lim="800000"/>
            <a:headEnd/>
            <a:tailEnd/>
          </a:ln>
        </p:spPr>
        <p:txBody>
          <a:bodyPr wrap="none">
            <a:spAutoFit/>
          </a:bodyPr>
          <a:lstStyle/>
          <a:p>
            <a:r>
              <a:rPr lang="en-US" sz="1200" b="0" dirty="0">
                <a:solidFill>
                  <a:schemeClr val="bg1"/>
                </a:solidFill>
              </a:rPr>
              <a:t>split 0</a:t>
            </a:r>
          </a:p>
        </p:txBody>
      </p:sp>
      <p:sp>
        <p:nvSpPr>
          <p:cNvPr id="28676" name="Rectangle 6"/>
          <p:cNvSpPr>
            <a:spLocks noChangeArrowheads="1"/>
          </p:cNvSpPr>
          <p:nvPr/>
        </p:nvSpPr>
        <p:spPr bwMode="auto">
          <a:xfrm>
            <a:off x="1371600" y="3100388"/>
            <a:ext cx="609600" cy="228600"/>
          </a:xfrm>
          <a:prstGeom prst="rect">
            <a:avLst/>
          </a:prstGeom>
          <a:noFill/>
          <a:ln w="9525" algn="ctr">
            <a:solidFill>
              <a:schemeClr val="dk1"/>
            </a:solidFill>
            <a:round/>
            <a:headEnd/>
            <a:tailEnd/>
          </a:ln>
        </p:spPr>
        <p:txBody>
          <a:bodyPr/>
          <a:lstStyle/>
          <a:p>
            <a:endParaRPr lang="en-US">
              <a:solidFill>
                <a:schemeClr val="bg1"/>
              </a:solidFill>
            </a:endParaRPr>
          </a:p>
        </p:txBody>
      </p:sp>
      <p:sp>
        <p:nvSpPr>
          <p:cNvPr id="28677" name="TextBox 7"/>
          <p:cNvSpPr txBox="1">
            <a:spLocks noChangeArrowheads="1"/>
          </p:cNvSpPr>
          <p:nvPr/>
        </p:nvSpPr>
        <p:spPr bwMode="auto">
          <a:xfrm>
            <a:off x="1384300" y="3076575"/>
            <a:ext cx="584200" cy="276225"/>
          </a:xfrm>
          <a:prstGeom prst="rect">
            <a:avLst/>
          </a:prstGeom>
          <a:noFill/>
          <a:ln w="9525">
            <a:noFill/>
            <a:miter lim="800000"/>
            <a:headEnd/>
            <a:tailEnd/>
          </a:ln>
        </p:spPr>
        <p:txBody>
          <a:bodyPr wrap="none">
            <a:spAutoFit/>
          </a:bodyPr>
          <a:lstStyle/>
          <a:p>
            <a:r>
              <a:rPr lang="en-US" sz="1200" b="0">
                <a:solidFill>
                  <a:schemeClr val="bg1"/>
                </a:solidFill>
              </a:rPr>
              <a:t>split 1</a:t>
            </a:r>
          </a:p>
        </p:txBody>
      </p:sp>
      <p:sp>
        <p:nvSpPr>
          <p:cNvPr id="28678" name="Rectangle 9"/>
          <p:cNvSpPr>
            <a:spLocks noChangeArrowheads="1"/>
          </p:cNvSpPr>
          <p:nvPr/>
        </p:nvSpPr>
        <p:spPr bwMode="auto">
          <a:xfrm>
            <a:off x="1371600" y="3328988"/>
            <a:ext cx="609600" cy="228600"/>
          </a:xfrm>
          <a:prstGeom prst="rect">
            <a:avLst/>
          </a:prstGeom>
          <a:noFill/>
          <a:ln w="9525" algn="ctr">
            <a:solidFill>
              <a:schemeClr val="dk1"/>
            </a:solidFill>
            <a:round/>
            <a:headEnd/>
            <a:tailEnd/>
          </a:ln>
        </p:spPr>
        <p:txBody>
          <a:bodyPr/>
          <a:lstStyle/>
          <a:p>
            <a:endParaRPr lang="en-US">
              <a:solidFill>
                <a:schemeClr val="bg1"/>
              </a:solidFill>
            </a:endParaRPr>
          </a:p>
        </p:txBody>
      </p:sp>
      <p:sp>
        <p:nvSpPr>
          <p:cNvPr id="28679" name="TextBox 10"/>
          <p:cNvSpPr txBox="1">
            <a:spLocks noChangeArrowheads="1"/>
          </p:cNvSpPr>
          <p:nvPr/>
        </p:nvSpPr>
        <p:spPr bwMode="auto">
          <a:xfrm>
            <a:off x="1384300" y="3305175"/>
            <a:ext cx="584200" cy="276225"/>
          </a:xfrm>
          <a:prstGeom prst="rect">
            <a:avLst/>
          </a:prstGeom>
          <a:noFill/>
          <a:ln w="9525">
            <a:noFill/>
            <a:miter lim="800000"/>
            <a:headEnd/>
            <a:tailEnd/>
          </a:ln>
        </p:spPr>
        <p:txBody>
          <a:bodyPr wrap="none">
            <a:spAutoFit/>
          </a:bodyPr>
          <a:lstStyle/>
          <a:p>
            <a:r>
              <a:rPr lang="en-US" sz="1200" b="0">
                <a:solidFill>
                  <a:schemeClr val="bg1"/>
                </a:solidFill>
              </a:rPr>
              <a:t>split 2</a:t>
            </a:r>
          </a:p>
        </p:txBody>
      </p:sp>
      <p:sp>
        <p:nvSpPr>
          <p:cNvPr id="28680" name="Rectangle 12"/>
          <p:cNvSpPr>
            <a:spLocks noChangeArrowheads="1"/>
          </p:cNvSpPr>
          <p:nvPr/>
        </p:nvSpPr>
        <p:spPr bwMode="auto">
          <a:xfrm>
            <a:off x="1371600" y="3557588"/>
            <a:ext cx="609600" cy="228600"/>
          </a:xfrm>
          <a:prstGeom prst="rect">
            <a:avLst/>
          </a:prstGeom>
          <a:noFill/>
          <a:ln w="9525" algn="ctr">
            <a:solidFill>
              <a:schemeClr val="dk1"/>
            </a:solidFill>
            <a:round/>
            <a:headEnd/>
            <a:tailEnd/>
          </a:ln>
        </p:spPr>
        <p:txBody>
          <a:bodyPr/>
          <a:lstStyle/>
          <a:p>
            <a:endParaRPr lang="en-US">
              <a:solidFill>
                <a:schemeClr val="bg1"/>
              </a:solidFill>
            </a:endParaRPr>
          </a:p>
        </p:txBody>
      </p:sp>
      <p:sp>
        <p:nvSpPr>
          <p:cNvPr id="28681" name="TextBox 13"/>
          <p:cNvSpPr txBox="1">
            <a:spLocks noChangeArrowheads="1"/>
          </p:cNvSpPr>
          <p:nvPr/>
        </p:nvSpPr>
        <p:spPr bwMode="auto">
          <a:xfrm>
            <a:off x="1384300" y="3533775"/>
            <a:ext cx="584200" cy="276225"/>
          </a:xfrm>
          <a:prstGeom prst="rect">
            <a:avLst/>
          </a:prstGeom>
          <a:noFill/>
          <a:ln w="9525">
            <a:noFill/>
            <a:miter lim="800000"/>
            <a:headEnd/>
            <a:tailEnd/>
          </a:ln>
        </p:spPr>
        <p:txBody>
          <a:bodyPr wrap="none">
            <a:spAutoFit/>
          </a:bodyPr>
          <a:lstStyle/>
          <a:p>
            <a:r>
              <a:rPr lang="en-US" sz="1200" b="0">
                <a:solidFill>
                  <a:schemeClr val="bg1"/>
                </a:solidFill>
              </a:rPr>
              <a:t>split 3</a:t>
            </a:r>
          </a:p>
        </p:txBody>
      </p:sp>
      <p:sp>
        <p:nvSpPr>
          <p:cNvPr id="28682" name="Rectangle 15"/>
          <p:cNvSpPr>
            <a:spLocks noChangeArrowheads="1"/>
          </p:cNvSpPr>
          <p:nvPr/>
        </p:nvSpPr>
        <p:spPr bwMode="auto">
          <a:xfrm>
            <a:off x="1371600" y="3786188"/>
            <a:ext cx="609600" cy="228600"/>
          </a:xfrm>
          <a:prstGeom prst="rect">
            <a:avLst/>
          </a:prstGeom>
          <a:noFill/>
          <a:ln w="9525" algn="ctr">
            <a:solidFill>
              <a:schemeClr val="dk1"/>
            </a:solidFill>
            <a:round/>
            <a:headEnd/>
            <a:tailEnd/>
          </a:ln>
        </p:spPr>
        <p:txBody>
          <a:bodyPr/>
          <a:lstStyle/>
          <a:p>
            <a:endParaRPr lang="en-US">
              <a:solidFill>
                <a:schemeClr val="bg1"/>
              </a:solidFill>
            </a:endParaRPr>
          </a:p>
        </p:txBody>
      </p:sp>
      <p:sp>
        <p:nvSpPr>
          <p:cNvPr id="28683" name="TextBox 16"/>
          <p:cNvSpPr txBox="1">
            <a:spLocks noChangeArrowheads="1"/>
          </p:cNvSpPr>
          <p:nvPr/>
        </p:nvSpPr>
        <p:spPr bwMode="auto">
          <a:xfrm>
            <a:off x="1384300" y="3762375"/>
            <a:ext cx="584200" cy="276225"/>
          </a:xfrm>
          <a:prstGeom prst="rect">
            <a:avLst/>
          </a:prstGeom>
          <a:noFill/>
          <a:ln w="9525">
            <a:noFill/>
            <a:miter lim="800000"/>
            <a:headEnd/>
            <a:tailEnd/>
          </a:ln>
        </p:spPr>
        <p:txBody>
          <a:bodyPr wrap="none">
            <a:spAutoFit/>
          </a:bodyPr>
          <a:lstStyle/>
          <a:p>
            <a:r>
              <a:rPr lang="en-US" sz="1200" b="0">
                <a:solidFill>
                  <a:schemeClr val="bg1"/>
                </a:solidFill>
              </a:rPr>
              <a:t>split 4</a:t>
            </a:r>
          </a:p>
        </p:txBody>
      </p:sp>
      <p:sp>
        <p:nvSpPr>
          <p:cNvPr id="28684" name="Oval 18"/>
          <p:cNvSpPr>
            <a:spLocks noChangeArrowheads="1"/>
          </p:cNvSpPr>
          <p:nvPr/>
        </p:nvSpPr>
        <p:spPr bwMode="auto">
          <a:xfrm>
            <a:off x="2514600" y="2514600"/>
            <a:ext cx="838200" cy="457200"/>
          </a:xfrm>
          <a:prstGeom prst="ellipse">
            <a:avLst/>
          </a:prstGeom>
          <a:noFill/>
          <a:ln w="9525" algn="ctr">
            <a:solidFill>
              <a:schemeClr val="dk1"/>
            </a:solidFill>
            <a:round/>
            <a:headEnd/>
            <a:tailEnd/>
          </a:ln>
        </p:spPr>
        <p:txBody>
          <a:bodyPr/>
          <a:lstStyle/>
          <a:p>
            <a:endParaRPr lang="en-US">
              <a:solidFill>
                <a:schemeClr val="bg1"/>
              </a:solidFill>
            </a:endParaRPr>
          </a:p>
        </p:txBody>
      </p:sp>
      <p:sp>
        <p:nvSpPr>
          <p:cNvPr id="28685" name="TextBox 19"/>
          <p:cNvSpPr txBox="1">
            <a:spLocks noChangeArrowheads="1"/>
          </p:cNvSpPr>
          <p:nvPr/>
        </p:nvSpPr>
        <p:spPr bwMode="auto">
          <a:xfrm>
            <a:off x="2611438" y="2605088"/>
            <a:ext cx="644525" cy="276225"/>
          </a:xfrm>
          <a:prstGeom prst="rect">
            <a:avLst/>
          </a:prstGeom>
          <a:noFill/>
          <a:ln w="9525">
            <a:noFill/>
            <a:miter lim="800000"/>
            <a:headEnd/>
            <a:tailEnd/>
          </a:ln>
        </p:spPr>
        <p:txBody>
          <a:bodyPr wrap="none">
            <a:spAutoFit/>
          </a:bodyPr>
          <a:lstStyle/>
          <a:p>
            <a:r>
              <a:rPr lang="en-US" sz="1200" b="0">
                <a:solidFill>
                  <a:schemeClr val="bg1"/>
                </a:solidFill>
              </a:rPr>
              <a:t>worker</a:t>
            </a:r>
            <a:endParaRPr lang="en-US" b="0">
              <a:solidFill>
                <a:schemeClr val="bg1"/>
              </a:solidFill>
            </a:endParaRPr>
          </a:p>
        </p:txBody>
      </p:sp>
      <p:sp>
        <p:nvSpPr>
          <p:cNvPr id="28686" name="Oval 21"/>
          <p:cNvSpPr>
            <a:spLocks noChangeArrowheads="1"/>
          </p:cNvSpPr>
          <p:nvPr/>
        </p:nvSpPr>
        <p:spPr bwMode="auto">
          <a:xfrm>
            <a:off x="2514600" y="3352800"/>
            <a:ext cx="838200" cy="457200"/>
          </a:xfrm>
          <a:prstGeom prst="ellipse">
            <a:avLst/>
          </a:prstGeom>
          <a:noFill/>
          <a:ln w="9525" algn="ctr">
            <a:solidFill>
              <a:schemeClr val="dk1"/>
            </a:solidFill>
            <a:round/>
            <a:headEnd/>
            <a:tailEnd/>
          </a:ln>
        </p:spPr>
        <p:txBody>
          <a:bodyPr/>
          <a:lstStyle/>
          <a:p>
            <a:endParaRPr lang="en-US">
              <a:solidFill>
                <a:schemeClr val="bg1"/>
              </a:solidFill>
            </a:endParaRPr>
          </a:p>
        </p:txBody>
      </p:sp>
      <p:sp>
        <p:nvSpPr>
          <p:cNvPr id="28687" name="TextBox 22"/>
          <p:cNvSpPr txBox="1">
            <a:spLocks noChangeArrowheads="1"/>
          </p:cNvSpPr>
          <p:nvPr/>
        </p:nvSpPr>
        <p:spPr bwMode="auto">
          <a:xfrm>
            <a:off x="2611438" y="3443288"/>
            <a:ext cx="644525" cy="276225"/>
          </a:xfrm>
          <a:prstGeom prst="rect">
            <a:avLst/>
          </a:prstGeom>
          <a:noFill/>
          <a:ln w="9525">
            <a:noFill/>
            <a:miter lim="800000"/>
            <a:headEnd/>
            <a:tailEnd/>
          </a:ln>
        </p:spPr>
        <p:txBody>
          <a:bodyPr wrap="none">
            <a:spAutoFit/>
          </a:bodyPr>
          <a:lstStyle/>
          <a:p>
            <a:r>
              <a:rPr lang="en-US" sz="1200" b="0">
                <a:solidFill>
                  <a:schemeClr val="bg1"/>
                </a:solidFill>
              </a:rPr>
              <a:t>worker</a:t>
            </a:r>
            <a:endParaRPr lang="en-US" b="0">
              <a:solidFill>
                <a:schemeClr val="bg1"/>
              </a:solidFill>
            </a:endParaRPr>
          </a:p>
        </p:txBody>
      </p:sp>
      <p:sp>
        <p:nvSpPr>
          <p:cNvPr id="28688" name="Oval 24"/>
          <p:cNvSpPr>
            <a:spLocks noChangeArrowheads="1"/>
          </p:cNvSpPr>
          <p:nvPr/>
        </p:nvSpPr>
        <p:spPr bwMode="auto">
          <a:xfrm>
            <a:off x="2514600" y="4191000"/>
            <a:ext cx="838200" cy="457200"/>
          </a:xfrm>
          <a:prstGeom prst="ellipse">
            <a:avLst/>
          </a:prstGeom>
          <a:noFill/>
          <a:ln w="9525" algn="ctr">
            <a:solidFill>
              <a:schemeClr val="dk1"/>
            </a:solidFill>
            <a:round/>
            <a:headEnd/>
            <a:tailEnd/>
          </a:ln>
        </p:spPr>
        <p:txBody>
          <a:bodyPr/>
          <a:lstStyle/>
          <a:p>
            <a:endParaRPr lang="en-US">
              <a:solidFill>
                <a:schemeClr val="bg1"/>
              </a:solidFill>
            </a:endParaRPr>
          </a:p>
        </p:txBody>
      </p:sp>
      <p:sp>
        <p:nvSpPr>
          <p:cNvPr id="28689" name="TextBox 25"/>
          <p:cNvSpPr txBox="1">
            <a:spLocks noChangeArrowheads="1"/>
          </p:cNvSpPr>
          <p:nvPr/>
        </p:nvSpPr>
        <p:spPr bwMode="auto">
          <a:xfrm>
            <a:off x="2611438" y="4281488"/>
            <a:ext cx="644525" cy="276225"/>
          </a:xfrm>
          <a:prstGeom prst="rect">
            <a:avLst/>
          </a:prstGeom>
          <a:noFill/>
          <a:ln w="9525">
            <a:noFill/>
            <a:miter lim="800000"/>
            <a:headEnd/>
            <a:tailEnd/>
          </a:ln>
        </p:spPr>
        <p:txBody>
          <a:bodyPr wrap="none">
            <a:spAutoFit/>
          </a:bodyPr>
          <a:lstStyle/>
          <a:p>
            <a:r>
              <a:rPr lang="en-US" sz="1200" b="0">
                <a:solidFill>
                  <a:schemeClr val="bg1"/>
                </a:solidFill>
              </a:rPr>
              <a:t>worker</a:t>
            </a:r>
            <a:endParaRPr lang="en-US" b="0">
              <a:solidFill>
                <a:schemeClr val="bg1"/>
              </a:solidFill>
            </a:endParaRPr>
          </a:p>
        </p:txBody>
      </p:sp>
      <p:sp>
        <p:nvSpPr>
          <p:cNvPr id="28690" name="Oval 27"/>
          <p:cNvSpPr>
            <a:spLocks noChangeArrowheads="1"/>
          </p:cNvSpPr>
          <p:nvPr/>
        </p:nvSpPr>
        <p:spPr bwMode="auto">
          <a:xfrm>
            <a:off x="5791200" y="2973388"/>
            <a:ext cx="838200" cy="457200"/>
          </a:xfrm>
          <a:prstGeom prst="ellipse">
            <a:avLst/>
          </a:prstGeom>
          <a:noFill/>
          <a:ln w="9525" algn="ctr">
            <a:solidFill>
              <a:schemeClr val="dk1"/>
            </a:solidFill>
            <a:round/>
            <a:headEnd/>
            <a:tailEnd/>
          </a:ln>
        </p:spPr>
        <p:txBody>
          <a:bodyPr/>
          <a:lstStyle/>
          <a:p>
            <a:endParaRPr lang="en-US">
              <a:solidFill>
                <a:schemeClr val="bg1"/>
              </a:solidFill>
            </a:endParaRPr>
          </a:p>
        </p:txBody>
      </p:sp>
      <p:sp>
        <p:nvSpPr>
          <p:cNvPr id="28691" name="TextBox 28"/>
          <p:cNvSpPr txBox="1">
            <a:spLocks noChangeArrowheads="1"/>
          </p:cNvSpPr>
          <p:nvPr/>
        </p:nvSpPr>
        <p:spPr bwMode="auto">
          <a:xfrm>
            <a:off x="5888038" y="3063875"/>
            <a:ext cx="644525" cy="277813"/>
          </a:xfrm>
          <a:prstGeom prst="rect">
            <a:avLst/>
          </a:prstGeom>
          <a:noFill/>
          <a:ln w="9525">
            <a:noFill/>
            <a:miter lim="800000"/>
            <a:headEnd/>
            <a:tailEnd/>
          </a:ln>
        </p:spPr>
        <p:txBody>
          <a:bodyPr wrap="none">
            <a:spAutoFit/>
          </a:bodyPr>
          <a:lstStyle/>
          <a:p>
            <a:r>
              <a:rPr lang="en-US" sz="1200" b="0">
                <a:solidFill>
                  <a:schemeClr val="bg1"/>
                </a:solidFill>
              </a:rPr>
              <a:t>worker</a:t>
            </a:r>
            <a:endParaRPr lang="en-US" b="0">
              <a:solidFill>
                <a:schemeClr val="bg1"/>
              </a:solidFill>
            </a:endParaRPr>
          </a:p>
        </p:txBody>
      </p:sp>
      <p:sp>
        <p:nvSpPr>
          <p:cNvPr id="28692" name="Oval 30"/>
          <p:cNvSpPr>
            <a:spLocks noChangeArrowheads="1"/>
          </p:cNvSpPr>
          <p:nvPr/>
        </p:nvSpPr>
        <p:spPr bwMode="auto">
          <a:xfrm>
            <a:off x="5791200" y="3732213"/>
            <a:ext cx="838200" cy="457200"/>
          </a:xfrm>
          <a:prstGeom prst="ellipse">
            <a:avLst/>
          </a:prstGeom>
          <a:noFill/>
          <a:ln w="9525" algn="ctr">
            <a:solidFill>
              <a:schemeClr val="dk1"/>
            </a:solidFill>
            <a:round/>
            <a:headEnd/>
            <a:tailEnd/>
          </a:ln>
        </p:spPr>
        <p:txBody>
          <a:bodyPr/>
          <a:lstStyle/>
          <a:p>
            <a:endParaRPr lang="en-US">
              <a:solidFill>
                <a:schemeClr val="bg1"/>
              </a:solidFill>
            </a:endParaRPr>
          </a:p>
        </p:txBody>
      </p:sp>
      <p:sp>
        <p:nvSpPr>
          <p:cNvPr id="28693" name="TextBox 31"/>
          <p:cNvSpPr txBox="1">
            <a:spLocks noChangeArrowheads="1"/>
          </p:cNvSpPr>
          <p:nvPr/>
        </p:nvSpPr>
        <p:spPr bwMode="auto">
          <a:xfrm>
            <a:off x="5888038" y="3821113"/>
            <a:ext cx="644525" cy="277812"/>
          </a:xfrm>
          <a:prstGeom prst="rect">
            <a:avLst/>
          </a:prstGeom>
          <a:noFill/>
          <a:ln w="9525">
            <a:noFill/>
            <a:miter lim="800000"/>
            <a:headEnd/>
            <a:tailEnd/>
          </a:ln>
        </p:spPr>
        <p:txBody>
          <a:bodyPr wrap="none">
            <a:spAutoFit/>
          </a:bodyPr>
          <a:lstStyle/>
          <a:p>
            <a:r>
              <a:rPr lang="en-US" sz="1200" b="0">
                <a:solidFill>
                  <a:schemeClr val="bg1"/>
                </a:solidFill>
              </a:rPr>
              <a:t>worker</a:t>
            </a:r>
            <a:endParaRPr lang="en-US" b="0">
              <a:solidFill>
                <a:schemeClr val="bg1"/>
              </a:solidFill>
            </a:endParaRPr>
          </a:p>
        </p:txBody>
      </p:sp>
      <p:sp>
        <p:nvSpPr>
          <p:cNvPr id="28694" name="Oval 33"/>
          <p:cNvSpPr>
            <a:spLocks noChangeArrowheads="1"/>
          </p:cNvSpPr>
          <p:nvPr/>
        </p:nvSpPr>
        <p:spPr bwMode="auto">
          <a:xfrm>
            <a:off x="4191000" y="1676400"/>
            <a:ext cx="838200" cy="457200"/>
          </a:xfrm>
          <a:prstGeom prst="ellipse">
            <a:avLst/>
          </a:prstGeom>
          <a:noFill/>
          <a:ln w="9525" algn="ctr">
            <a:solidFill>
              <a:schemeClr val="dk1"/>
            </a:solidFill>
            <a:round/>
            <a:headEnd/>
            <a:tailEnd/>
          </a:ln>
        </p:spPr>
        <p:txBody>
          <a:bodyPr/>
          <a:lstStyle/>
          <a:p>
            <a:endParaRPr lang="en-US">
              <a:solidFill>
                <a:schemeClr val="bg1"/>
              </a:solidFill>
            </a:endParaRPr>
          </a:p>
        </p:txBody>
      </p:sp>
      <p:sp>
        <p:nvSpPr>
          <p:cNvPr id="28695" name="TextBox 34"/>
          <p:cNvSpPr txBox="1">
            <a:spLocks noChangeArrowheads="1"/>
          </p:cNvSpPr>
          <p:nvPr/>
        </p:nvSpPr>
        <p:spPr bwMode="auto">
          <a:xfrm>
            <a:off x="4287838" y="1766888"/>
            <a:ext cx="654050" cy="276225"/>
          </a:xfrm>
          <a:prstGeom prst="rect">
            <a:avLst/>
          </a:prstGeom>
          <a:noFill/>
          <a:ln w="9525">
            <a:noFill/>
            <a:miter lim="800000"/>
            <a:headEnd/>
            <a:tailEnd/>
          </a:ln>
        </p:spPr>
        <p:txBody>
          <a:bodyPr wrap="none">
            <a:spAutoFit/>
          </a:bodyPr>
          <a:lstStyle/>
          <a:p>
            <a:r>
              <a:rPr lang="en-US" sz="1200" b="0">
                <a:solidFill>
                  <a:schemeClr val="bg1"/>
                </a:solidFill>
              </a:rPr>
              <a:t>Master</a:t>
            </a:r>
            <a:endParaRPr lang="en-US" b="0">
              <a:solidFill>
                <a:schemeClr val="bg1"/>
              </a:solidFill>
            </a:endParaRPr>
          </a:p>
        </p:txBody>
      </p:sp>
      <p:sp>
        <p:nvSpPr>
          <p:cNvPr id="28696" name="Oval 36"/>
          <p:cNvSpPr>
            <a:spLocks noChangeArrowheads="1"/>
          </p:cNvSpPr>
          <p:nvPr/>
        </p:nvSpPr>
        <p:spPr bwMode="auto">
          <a:xfrm>
            <a:off x="4114800" y="685800"/>
            <a:ext cx="990600" cy="609600"/>
          </a:xfrm>
          <a:prstGeom prst="ellipse">
            <a:avLst/>
          </a:prstGeom>
          <a:noFill/>
          <a:ln w="9525" algn="ctr">
            <a:solidFill>
              <a:schemeClr val="dk1"/>
            </a:solidFill>
            <a:round/>
            <a:headEnd/>
            <a:tailEnd/>
          </a:ln>
        </p:spPr>
        <p:txBody>
          <a:bodyPr/>
          <a:lstStyle/>
          <a:p>
            <a:endParaRPr lang="en-US">
              <a:solidFill>
                <a:schemeClr val="bg1"/>
              </a:solidFill>
            </a:endParaRPr>
          </a:p>
        </p:txBody>
      </p:sp>
      <p:sp>
        <p:nvSpPr>
          <p:cNvPr id="28697" name="TextBox 37"/>
          <p:cNvSpPr txBox="1">
            <a:spLocks noChangeArrowheads="1"/>
          </p:cNvSpPr>
          <p:nvPr/>
        </p:nvSpPr>
        <p:spPr bwMode="auto">
          <a:xfrm>
            <a:off x="4224338" y="760413"/>
            <a:ext cx="771525" cy="460375"/>
          </a:xfrm>
          <a:prstGeom prst="rect">
            <a:avLst/>
          </a:prstGeom>
          <a:noFill/>
          <a:ln w="9525">
            <a:noFill/>
            <a:miter lim="800000"/>
            <a:headEnd/>
            <a:tailEnd/>
          </a:ln>
        </p:spPr>
        <p:txBody>
          <a:bodyPr wrap="none">
            <a:spAutoFit/>
          </a:bodyPr>
          <a:lstStyle/>
          <a:p>
            <a:pPr algn="ctr"/>
            <a:r>
              <a:rPr lang="en-US" sz="1200" b="0">
                <a:solidFill>
                  <a:schemeClr val="bg1"/>
                </a:solidFill>
              </a:rPr>
              <a:t>User</a:t>
            </a:r>
            <a:br>
              <a:rPr lang="en-US" sz="1200" b="0">
                <a:solidFill>
                  <a:schemeClr val="bg1"/>
                </a:solidFill>
              </a:rPr>
            </a:br>
            <a:r>
              <a:rPr lang="en-US" sz="1200" b="0">
                <a:solidFill>
                  <a:schemeClr val="bg1"/>
                </a:solidFill>
              </a:rPr>
              <a:t>Program</a:t>
            </a:r>
            <a:endParaRPr lang="en-US" b="0">
              <a:solidFill>
                <a:schemeClr val="bg1"/>
              </a:solidFill>
            </a:endParaRPr>
          </a:p>
        </p:txBody>
      </p:sp>
      <p:sp>
        <p:nvSpPr>
          <p:cNvPr id="28698" name="Rectangle 39"/>
          <p:cNvSpPr>
            <a:spLocks noChangeArrowheads="1"/>
          </p:cNvSpPr>
          <p:nvPr/>
        </p:nvSpPr>
        <p:spPr bwMode="auto">
          <a:xfrm>
            <a:off x="7315200" y="2986088"/>
            <a:ext cx="609600" cy="433387"/>
          </a:xfrm>
          <a:prstGeom prst="rect">
            <a:avLst/>
          </a:prstGeom>
          <a:noFill/>
          <a:ln w="9525" algn="ctr">
            <a:solidFill>
              <a:schemeClr val="dk1"/>
            </a:solidFill>
            <a:round/>
            <a:headEnd/>
            <a:tailEnd/>
          </a:ln>
        </p:spPr>
        <p:txBody>
          <a:bodyPr/>
          <a:lstStyle/>
          <a:p>
            <a:endParaRPr lang="en-US">
              <a:solidFill>
                <a:schemeClr val="bg1"/>
              </a:solidFill>
            </a:endParaRPr>
          </a:p>
        </p:txBody>
      </p:sp>
      <p:sp>
        <p:nvSpPr>
          <p:cNvPr id="28699" name="TextBox 40"/>
          <p:cNvSpPr txBox="1">
            <a:spLocks noChangeArrowheads="1"/>
          </p:cNvSpPr>
          <p:nvPr/>
        </p:nvSpPr>
        <p:spPr bwMode="auto">
          <a:xfrm>
            <a:off x="7313613" y="2971800"/>
            <a:ext cx="611187" cy="461963"/>
          </a:xfrm>
          <a:prstGeom prst="rect">
            <a:avLst/>
          </a:prstGeom>
          <a:noFill/>
          <a:ln w="9525">
            <a:noFill/>
            <a:miter lim="800000"/>
            <a:headEnd/>
            <a:tailEnd/>
          </a:ln>
        </p:spPr>
        <p:txBody>
          <a:bodyPr wrap="none">
            <a:spAutoFit/>
          </a:bodyPr>
          <a:lstStyle/>
          <a:p>
            <a:pPr algn="ctr"/>
            <a:r>
              <a:rPr lang="en-US" sz="1200" b="0" dirty="0">
                <a:solidFill>
                  <a:schemeClr val="bg1"/>
                </a:solidFill>
              </a:rPr>
              <a:t>output</a:t>
            </a:r>
          </a:p>
          <a:p>
            <a:pPr algn="ctr"/>
            <a:r>
              <a:rPr lang="en-US" sz="1200" b="0" dirty="0">
                <a:solidFill>
                  <a:schemeClr val="bg1"/>
                </a:solidFill>
              </a:rPr>
              <a:t>file 0</a:t>
            </a:r>
          </a:p>
        </p:txBody>
      </p:sp>
      <p:sp>
        <p:nvSpPr>
          <p:cNvPr id="28700" name="Rectangle 44"/>
          <p:cNvSpPr>
            <a:spLocks noChangeArrowheads="1"/>
          </p:cNvSpPr>
          <p:nvPr/>
        </p:nvSpPr>
        <p:spPr bwMode="auto">
          <a:xfrm>
            <a:off x="7315200" y="3743325"/>
            <a:ext cx="609600" cy="433388"/>
          </a:xfrm>
          <a:prstGeom prst="rect">
            <a:avLst/>
          </a:prstGeom>
          <a:noFill/>
          <a:ln w="9525" algn="ctr">
            <a:solidFill>
              <a:schemeClr val="dk1"/>
            </a:solidFill>
            <a:round/>
            <a:headEnd/>
            <a:tailEnd/>
          </a:ln>
        </p:spPr>
        <p:txBody>
          <a:bodyPr/>
          <a:lstStyle/>
          <a:p>
            <a:endParaRPr lang="en-US">
              <a:solidFill>
                <a:schemeClr val="bg1"/>
              </a:solidFill>
            </a:endParaRPr>
          </a:p>
        </p:txBody>
      </p:sp>
      <p:sp>
        <p:nvSpPr>
          <p:cNvPr id="28701" name="TextBox 45"/>
          <p:cNvSpPr txBox="1">
            <a:spLocks noChangeArrowheads="1"/>
          </p:cNvSpPr>
          <p:nvPr/>
        </p:nvSpPr>
        <p:spPr bwMode="auto">
          <a:xfrm>
            <a:off x="7315200" y="3729038"/>
            <a:ext cx="611188" cy="461962"/>
          </a:xfrm>
          <a:prstGeom prst="rect">
            <a:avLst/>
          </a:prstGeom>
          <a:noFill/>
          <a:ln w="9525">
            <a:noFill/>
            <a:miter lim="800000"/>
            <a:headEnd/>
            <a:tailEnd/>
          </a:ln>
        </p:spPr>
        <p:txBody>
          <a:bodyPr wrap="none">
            <a:spAutoFit/>
          </a:bodyPr>
          <a:lstStyle/>
          <a:p>
            <a:pPr algn="ctr"/>
            <a:r>
              <a:rPr lang="en-US" sz="1200" b="0">
                <a:solidFill>
                  <a:schemeClr val="bg1"/>
                </a:solidFill>
              </a:rPr>
              <a:t>output</a:t>
            </a:r>
          </a:p>
          <a:p>
            <a:pPr algn="ctr"/>
            <a:r>
              <a:rPr lang="en-US" sz="1200" b="0">
                <a:solidFill>
                  <a:schemeClr val="bg1"/>
                </a:solidFill>
              </a:rPr>
              <a:t>file 1</a:t>
            </a:r>
          </a:p>
        </p:txBody>
      </p:sp>
      <p:sp>
        <p:nvSpPr>
          <p:cNvPr id="28702" name="Rectangle 46"/>
          <p:cNvSpPr>
            <a:spLocks noChangeArrowheads="1"/>
          </p:cNvSpPr>
          <p:nvPr/>
        </p:nvSpPr>
        <p:spPr bwMode="auto">
          <a:xfrm>
            <a:off x="4419600" y="2552700"/>
            <a:ext cx="152400" cy="381000"/>
          </a:xfrm>
          <a:prstGeom prst="rect">
            <a:avLst/>
          </a:prstGeom>
          <a:noFill/>
          <a:ln w="9525" algn="ctr">
            <a:solidFill>
              <a:schemeClr val="dk1"/>
            </a:solidFill>
            <a:round/>
            <a:headEnd/>
            <a:tailEnd/>
          </a:ln>
        </p:spPr>
        <p:txBody>
          <a:bodyPr/>
          <a:lstStyle/>
          <a:p>
            <a:endParaRPr lang="en-US">
              <a:solidFill>
                <a:schemeClr val="bg1"/>
              </a:solidFill>
            </a:endParaRPr>
          </a:p>
        </p:txBody>
      </p:sp>
      <p:sp>
        <p:nvSpPr>
          <p:cNvPr id="28703" name="Rectangle 47"/>
          <p:cNvSpPr>
            <a:spLocks noChangeArrowheads="1"/>
          </p:cNvSpPr>
          <p:nvPr/>
        </p:nvSpPr>
        <p:spPr bwMode="auto">
          <a:xfrm>
            <a:off x="4572000" y="2552700"/>
            <a:ext cx="152400" cy="381000"/>
          </a:xfrm>
          <a:prstGeom prst="rect">
            <a:avLst/>
          </a:prstGeom>
          <a:noFill/>
          <a:ln w="9525" algn="ctr">
            <a:solidFill>
              <a:schemeClr val="dk1"/>
            </a:solidFill>
            <a:round/>
            <a:headEnd/>
            <a:tailEnd/>
          </a:ln>
        </p:spPr>
        <p:txBody>
          <a:bodyPr/>
          <a:lstStyle/>
          <a:p>
            <a:endParaRPr lang="en-US">
              <a:solidFill>
                <a:schemeClr val="bg1"/>
              </a:solidFill>
            </a:endParaRPr>
          </a:p>
        </p:txBody>
      </p:sp>
      <p:sp>
        <p:nvSpPr>
          <p:cNvPr id="28704" name="Rectangle 48"/>
          <p:cNvSpPr>
            <a:spLocks noChangeArrowheads="1"/>
          </p:cNvSpPr>
          <p:nvPr/>
        </p:nvSpPr>
        <p:spPr bwMode="auto">
          <a:xfrm>
            <a:off x="4419600" y="3390900"/>
            <a:ext cx="152400" cy="381000"/>
          </a:xfrm>
          <a:prstGeom prst="rect">
            <a:avLst/>
          </a:prstGeom>
          <a:noFill/>
          <a:ln w="9525" algn="ctr">
            <a:solidFill>
              <a:schemeClr val="dk1"/>
            </a:solidFill>
            <a:round/>
            <a:headEnd/>
            <a:tailEnd/>
          </a:ln>
        </p:spPr>
        <p:txBody>
          <a:bodyPr/>
          <a:lstStyle/>
          <a:p>
            <a:endParaRPr lang="en-US">
              <a:solidFill>
                <a:schemeClr val="bg1"/>
              </a:solidFill>
            </a:endParaRPr>
          </a:p>
        </p:txBody>
      </p:sp>
      <p:sp>
        <p:nvSpPr>
          <p:cNvPr id="28705" name="Rectangle 49"/>
          <p:cNvSpPr>
            <a:spLocks noChangeArrowheads="1"/>
          </p:cNvSpPr>
          <p:nvPr/>
        </p:nvSpPr>
        <p:spPr bwMode="auto">
          <a:xfrm>
            <a:off x="4572000" y="3390900"/>
            <a:ext cx="152400" cy="381000"/>
          </a:xfrm>
          <a:prstGeom prst="rect">
            <a:avLst/>
          </a:prstGeom>
          <a:noFill/>
          <a:ln w="9525" algn="ctr">
            <a:solidFill>
              <a:schemeClr val="dk1"/>
            </a:solidFill>
            <a:round/>
            <a:headEnd/>
            <a:tailEnd/>
          </a:ln>
        </p:spPr>
        <p:txBody>
          <a:bodyPr/>
          <a:lstStyle/>
          <a:p>
            <a:endParaRPr lang="en-US">
              <a:solidFill>
                <a:schemeClr val="bg1"/>
              </a:solidFill>
            </a:endParaRPr>
          </a:p>
        </p:txBody>
      </p:sp>
      <p:sp>
        <p:nvSpPr>
          <p:cNvPr id="28706" name="Rectangle 50"/>
          <p:cNvSpPr>
            <a:spLocks noChangeArrowheads="1"/>
          </p:cNvSpPr>
          <p:nvPr/>
        </p:nvSpPr>
        <p:spPr bwMode="auto">
          <a:xfrm>
            <a:off x="4419600" y="4229100"/>
            <a:ext cx="152400" cy="381000"/>
          </a:xfrm>
          <a:prstGeom prst="rect">
            <a:avLst/>
          </a:prstGeom>
          <a:noFill/>
          <a:ln w="9525" algn="ctr">
            <a:solidFill>
              <a:schemeClr val="dk1"/>
            </a:solidFill>
            <a:round/>
            <a:headEnd/>
            <a:tailEnd/>
          </a:ln>
        </p:spPr>
        <p:txBody>
          <a:bodyPr/>
          <a:lstStyle/>
          <a:p>
            <a:endParaRPr lang="en-US">
              <a:solidFill>
                <a:schemeClr val="bg1"/>
              </a:solidFill>
            </a:endParaRPr>
          </a:p>
        </p:txBody>
      </p:sp>
      <p:sp>
        <p:nvSpPr>
          <p:cNvPr id="28707" name="Rectangle 51"/>
          <p:cNvSpPr>
            <a:spLocks noChangeArrowheads="1"/>
          </p:cNvSpPr>
          <p:nvPr/>
        </p:nvSpPr>
        <p:spPr bwMode="auto">
          <a:xfrm>
            <a:off x="4572000" y="4229100"/>
            <a:ext cx="152400" cy="381000"/>
          </a:xfrm>
          <a:prstGeom prst="rect">
            <a:avLst/>
          </a:prstGeom>
          <a:noFill/>
          <a:ln w="9525" algn="ctr">
            <a:solidFill>
              <a:schemeClr val="dk1"/>
            </a:solidFill>
            <a:round/>
            <a:headEnd/>
            <a:tailEnd/>
          </a:ln>
        </p:spPr>
        <p:txBody>
          <a:bodyPr/>
          <a:lstStyle/>
          <a:p>
            <a:endParaRPr lang="en-US">
              <a:solidFill>
                <a:schemeClr val="bg1"/>
              </a:solidFill>
            </a:endParaRPr>
          </a:p>
        </p:txBody>
      </p:sp>
      <p:cxnSp>
        <p:nvCxnSpPr>
          <p:cNvPr id="28708" name="Curved Connector 53"/>
          <p:cNvCxnSpPr>
            <a:cxnSpLocks noChangeShapeType="1"/>
            <a:stCxn id="28674" idx="3"/>
            <a:endCxn id="28684" idx="2"/>
          </p:cNvCxnSpPr>
          <p:nvPr/>
        </p:nvCxnSpPr>
        <p:spPr bwMode="auto">
          <a:xfrm flipV="1">
            <a:off x="1981200" y="2743200"/>
            <a:ext cx="533400" cy="242888"/>
          </a:xfrm>
          <a:prstGeom prst="curvedConnector3">
            <a:avLst>
              <a:gd name="adj1" fmla="val 50000"/>
            </a:avLst>
          </a:prstGeom>
          <a:noFill/>
          <a:ln w="9525" algn="ctr">
            <a:solidFill>
              <a:schemeClr val="dk1"/>
            </a:solidFill>
            <a:round/>
            <a:headEnd/>
            <a:tailEnd type="triangle" w="med" len="med"/>
          </a:ln>
        </p:spPr>
      </p:cxnSp>
      <p:cxnSp>
        <p:nvCxnSpPr>
          <p:cNvPr id="28709" name="Curved Connector 55"/>
          <p:cNvCxnSpPr>
            <a:cxnSpLocks noChangeShapeType="1"/>
            <a:stCxn id="28677" idx="3"/>
            <a:endCxn id="28684" idx="3"/>
          </p:cNvCxnSpPr>
          <p:nvPr/>
        </p:nvCxnSpPr>
        <p:spPr bwMode="auto">
          <a:xfrm flipV="1">
            <a:off x="1968500" y="2905125"/>
            <a:ext cx="668338" cy="309563"/>
          </a:xfrm>
          <a:prstGeom prst="curvedConnector2">
            <a:avLst/>
          </a:prstGeom>
          <a:noFill/>
          <a:ln w="9525" algn="ctr">
            <a:solidFill>
              <a:schemeClr val="dk1"/>
            </a:solidFill>
            <a:round/>
            <a:headEnd/>
            <a:tailEnd type="triangle" w="med" len="med"/>
          </a:ln>
        </p:spPr>
      </p:cxnSp>
      <p:cxnSp>
        <p:nvCxnSpPr>
          <p:cNvPr id="28710" name="Curved Connector 55"/>
          <p:cNvCxnSpPr>
            <a:cxnSpLocks noChangeShapeType="1"/>
            <a:stCxn id="28681" idx="3"/>
            <a:endCxn id="28688" idx="1"/>
          </p:cNvCxnSpPr>
          <p:nvPr/>
        </p:nvCxnSpPr>
        <p:spPr bwMode="auto">
          <a:xfrm>
            <a:off x="1968500" y="3671888"/>
            <a:ext cx="668338" cy="585787"/>
          </a:xfrm>
          <a:prstGeom prst="curvedConnector2">
            <a:avLst/>
          </a:prstGeom>
          <a:noFill/>
          <a:ln w="9525" algn="ctr">
            <a:solidFill>
              <a:schemeClr val="dk1"/>
            </a:solidFill>
            <a:round/>
            <a:headEnd/>
            <a:tailEnd type="triangle" w="med" len="med"/>
          </a:ln>
        </p:spPr>
      </p:cxnSp>
      <p:cxnSp>
        <p:nvCxnSpPr>
          <p:cNvPr id="28711" name="Straight Arrow Connector 66"/>
          <p:cNvCxnSpPr>
            <a:cxnSpLocks noChangeShapeType="1"/>
            <a:stCxn id="28678" idx="3"/>
            <a:endCxn id="28686" idx="2"/>
          </p:cNvCxnSpPr>
          <p:nvPr/>
        </p:nvCxnSpPr>
        <p:spPr bwMode="auto">
          <a:xfrm>
            <a:off x="1981200" y="3443288"/>
            <a:ext cx="533400" cy="138112"/>
          </a:xfrm>
          <a:prstGeom prst="straightConnector1">
            <a:avLst/>
          </a:prstGeom>
          <a:noFill/>
          <a:ln w="22225" algn="ctr">
            <a:solidFill>
              <a:schemeClr val="dk1"/>
            </a:solidFill>
            <a:round/>
            <a:headEnd/>
            <a:tailEnd type="triangle" w="med" len="med"/>
          </a:ln>
        </p:spPr>
      </p:cxnSp>
      <p:cxnSp>
        <p:nvCxnSpPr>
          <p:cNvPr id="28712" name="Straight Arrow Connector 68"/>
          <p:cNvCxnSpPr>
            <a:cxnSpLocks noChangeShapeType="1"/>
            <a:stCxn id="28682" idx="3"/>
            <a:endCxn id="28686" idx="3"/>
          </p:cNvCxnSpPr>
          <p:nvPr/>
        </p:nvCxnSpPr>
        <p:spPr bwMode="auto">
          <a:xfrm flipV="1">
            <a:off x="1981200" y="3743325"/>
            <a:ext cx="655638" cy="157163"/>
          </a:xfrm>
          <a:prstGeom prst="straightConnector1">
            <a:avLst/>
          </a:prstGeom>
          <a:noFill/>
          <a:ln w="9525" algn="ctr">
            <a:solidFill>
              <a:schemeClr val="dk1"/>
            </a:solidFill>
            <a:round/>
            <a:headEnd/>
            <a:tailEnd type="triangle" w="med" len="med"/>
          </a:ln>
        </p:spPr>
      </p:cxnSp>
      <p:cxnSp>
        <p:nvCxnSpPr>
          <p:cNvPr id="28713" name="Straight Arrow Connector 72"/>
          <p:cNvCxnSpPr>
            <a:cxnSpLocks noChangeShapeType="1"/>
            <a:stCxn id="28684" idx="6"/>
            <a:endCxn id="28702" idx="1"/>
          </p:cNvCxnSpPr>
          <p:nvPr/>
        </p:nvCxnSpPr>
        <p:spPr bwMode="auto">
          <a:xfrm>
            <a:off x="3352800" y="2743200"/>
            <a:ext cx="1066800" cy="1588"/>
          </a:xfrm>
          <a:prstGeom prst="straightConnector1">
            <a:avLst/>
          </a:prstGeom>
          <a:noFill/>
          <a:ln w="9525" algn="ctr">
            <a:solidFill>
              <a:schemeClr val="dk1"/>
            </a:solidFill>
            <a:round/>
            <a:headEnd/>
            <a:tailEnd type="triangle" w="med" len="med"/>
          </a:ln>
        </p:spPr>
      </p:cxnSp>
      <p:cxnSp>
        <p:nvCxnSpPr>
          <p:cNvPr id="28714" name="Straight Arrow Connector 75"/>
          <p:cNvCxnSpPr>
            <a:cxnSpLocks noChangeShapeType="1"/>
          </p:cNvCxnSpPr>
          <p:nvPr/>
        </p:nvCxnSpPr>
        <p:spPr bwMode="auto">
          <a:xfrm>
            <a:off x="3352800" y="3579813"/>
            <a:ext cx="1066800" cy="3175"/>
          </a:xfrm>
          <a:prstGeom prst="straightConnector1">
            <a:avLst/>
          </a:prstGeom>
          <a:noFill/>
          <a:ln w="22225" algn="ctr">
            <a:solidFill>
              <a:schemeClr val="dk1"/>
            </a:solidFill>
            <a:round/>
            <a:headEnd/>
            <a:tailEnd type="triangle" w="med" len="med"/>
          </a:ln>
        </p:spPr>
      </p:cxnSp>
      <p:cxnSp>
        <p:nvCxnSpPr>
          <p:cNvPr id="28715" name="Straight Arrow Connector 78"/>
          <p:cNvCxnSpPr>
            <a:cxnSpLocks noChangeShapeType="1"/>
          </p:cNvCxnSpPr>
          <p:nvPr/>
        </p:nvCxnSpPr>
        <p:spPr bwMode="auto">
          <a:xfrm>
            <a:off x="3352800" y="4418013"/>
            <a:ext cx="1066800" cy="3175"/>
          </a:xfrm>
          <a:prstGeom prst="straightConnector1">
            <a:avLst/>
          </a:prstGeom>
          <a:noFill/>
          <a:ln w="9525" algn="ctr">
            <a:solidFill>
              <a:schemeClr val="dk1"/>
            </a:solidFill>
            <a:round/>
            <a:headEnd/>
            <a:tailEnd type="triangle" w="med" len="med"/>
          </a:ln>
        </p:spPr>
      </p:cxnSp>
      <p:cxnSp>
        <p:nvCxnSpPr>
          <p:cNvPr id="28716" name="Straight Arrow Connector 81"/>
          <p:cNvCxnSpPr>
            <a:cxnSpLocks noChangeShapeType="1"/>
            <a:stCxn id="28690" idx="6"/>
            <a:endCxn id="28699" idx="1"/>
          </p:cNvCxnSpPr>
          <p:nvPr/>
        </p:nvCxnSpPr>
        <p:spPr bwMode="auto">
          <a:xfrm>
            <a:off x="6629400" y="3201988"/>
            <a:ext cx="684213" cy="0"/>
          </a:xfrm>
          <a:prstGeom prst="straightConnector1">
            <a:avLst/>
          </a:prstGeom>
          <a:noFill/>
          <a:ln w="22225" algn="ctr">
            <a:solidFill>
              <a:schemeClr val="dk1"/>
            </a:solidFill>
            <a:round/>
            <a:headEnd/>
            <a:tailEnd type="triangle" w="med" len="med"/>
          </a:ln>
        </p:spPr>
      </p:cxnSp>
      <p:cxnSp>
        <p:nvCxnSpPr>
          <p:cNvPr id="28717" name="Straight Arrow Connector 84"/>
          <p:cNvCxnSpPr>
            <a:cxnSpLocks noChangeShapeType="1"/>
            <a:stCxn id="28692" idx="6"/>
            <a:endCxn id="28701" idx="1"/>
          </p:cNvCxnSpPr>
          <p:nvPr/>
        </p:nvCxnSpPr>
        <p:spPr bwMode="auto">
          <a:xfrm>
            <a:off x="6629400" y="3960813"/>
            <a:ext cx="685800" cy="0"/>
          </a:xfrm>
          <a:prstGeom prst="straightConnector1">
            <a:avLst/>
          </a:prstGeom>
          <a:noFill/>
          <a:ln w="9525" algn="ctr">
            <a:solidFill>
              <a:schemeClr val="dk1"/>
            </a:solidFill>
            <a:round/>
            <a:headEnd/>
            <a:tailEnd type="triangle" w="med" len="med"/>
          </a:ln>
        </p:spPr>
      </p:cxnSp>
      <p:cxnSp>
        <p:nvCxnSpPr>
          <p:cNvPr id="28718" name="Straight Arrow Connector 90"/>
          <p:cNvCxnSpPr>
            <a:cxnSpLocks noChangeShapeType="1"/>
            <a:stCxn id="28705" idx="3"/>
            <a:endCxn id="28690" idx="2"/>
          </p:cNvCxnSpPr>
          <p:nvPr/>
        </p:nvCxnSpPr>
        <p:spPr bwMode="auto">
          <a:xfrm flipV="1">
            <a:off x="4724400" y="3201988"/>
            <a:ext cx="1066800" cy="379412"/>
          </a:xfrm>
          <a:prstGeom prst="straightConnector1">
            <a:avLst/>
          </a:prstGeom>
          <a:noFill/>
          <a:ln w="22225" algn="ctr">
            <a:solidFill>
              <a:schemeClr val="dk1"/>
            </a:solidFill>
            <a:round/>
            <a:headEnd/>
            <a:tailEnd type="triangle" w="med" len="med"/>
          </a:ln>
        </p:spPr>
      </p:cxnSp>
      <p:cxnSp>
        <p:nvCxnSpPr>
          <p:cNvPr id="28719" name="Straight Arrow Connector 93"/>
          <p:cNvCxnSpPr>
            <a:cxnSpLocks noChangeShapeType="1"/>
            <a:stCxn id="28705" idx="3"/>
            <a:endCxn id="28692" idx="2"/>
          </p:cNvCxnSpPr>
          <p:nvPr/>
        </p:nvCxnSpPr>
        <p:spPr bwMode="auto">
          <a:xfrm>
            <a:off x="4724400" y="3581400"/>
            <a:ext cx="1066800" cy="379413"/>
          </a:xfrm>
          <a:prstGeom prst="straightConnector1">
            <a:avLst/>
          </a:prstGeom>
          <a:noFill/>
          <a:ln w="9525" algn="ctr">
            <a:solidFill>
              <a:schemeClr val="dk1"/>
            </a:solidFill>
            <a:round/>
            <a:headEnd/>
            <a:tailEnd type="triangle" w="med" len="med"/>
          </a:ln>
        </p:spPr>
      </p:cxnSp>
      <p:cxnSp>
        <p:nvCxnSpPr>
          <p:cNvPr id="28720" name="Curved Connector 98"/>
          <p:cNvCxnSpPr>
            <a:cxnSpLocks noChangeShapeType="1"/>
            <a:stCxn id="28703" idx="3"/>
            <a:endCxn id="28690" idx="1"/>
          </p:cNvCxnSpPr>
          <p:nvPr/>
        </p:nvCxnSpPr>
        <p:spPr bwMode="auto">
          <a:xfrm>
            <a:off x="4724400" y="2743200"/>
            <a:ext cx="1189038" cy="298450"/>
          </a:xfrm>
          <a:prstGeom prst="curvedConnector2">
            <a:avLst/>
          </a:prstGeom>
          <a:noFill/>
          <a:ln w="9525" algn="ctr">
            <a:solidFill>
              <a:schemeClr val="dk1"/>
            </a:solidFill>
            <a:round/>
            <a:headEnd/>
            <a:tailEnd type="triangle" w="med" len="med"/>
          </a:ln>
        </p:spPr>
      </p:cxnSp>
      <p:cxnSp>
        <p:nvCxnSpPr>
          <p:cNvPr id="28721" name="Curved Connector 98"/>
          <p:cNvCxnSpPr>
            <a:cxnSpLocks noChangeShapeType="1"/>
          </p:cNvCxnSpPr>
          <p:nvPr/>
        </p:nvCxnSpPr>
        <p:spPr bwMode="auto">
          <a:xfrm>
            <a:off x="4724400" y="2743200"/>
            <a:ext cx="1143000" cy="1066800"/>
          </a:xfrm>
          <a:prstGeom prst="curvedConnector3">
            <a:avLst>
              <a:gd name="adj1" fmla="val 50000"/>
            </a:avLst>
          </a:prstGeom>
          <a:noFill/>
          <a:ln w="9525" algn="ctr">
            <a:solidFill>
              <a:schemeClr val="dk1"/>
            </a:solidFill>
            <a:round/>
            <a:headEnd/>
            <a:tailEnd type="triangle" w="med" len="med"/>
          </a:ln>
        </p:spPr>
      </p:cxnSp>
      <p:cxnSp>
        <p:nvCxnSpPr>
          <p:cNvPr id="28722" name="Curved Connector 98"/>
          <p:cNvCxnSpPr>
            <a:cxnSpLocks noChangeShapeType="1"/>
            <a:stCxn id="28707" idx="3"/>
          </p:cNvCxnSpPr>
          <p:nvPr/>
        </p:nvCxnSpPr>
        <p:spPr bwMode="auto">
          <a:xfrm flipV="1">
            <a:off x="4724400" y="3352800"/>
            <a:ext cx="1143000" cy="1066800"/>
          </a:xfrm>
          <a:prstGeom prst="curvedConnector3">
            <a:avLst>
              <a:gd name="adj1" fmla="val 50000"/>
            </a:avLst>
          </a:prstGeom>
          <a:noFill/>
          <a:ln w="9525" algn="ctr">
            <a:solidFill>
              <a:schemeClr val="dk1"/>
            </a:solidFill>
            <a:round/>
            <a:headEnd/>
            <a:tailEnd type="triangle" w="med" len="med"/>
          </a:ln>
        </p:spPr>
      </p:cxnSp>
      <p:cxnSp>
        <p:nvCxnSpPr>
          <p:cNvPr id="28723" name="Curved Connector 98"/>
          <p:cNvCxnSpPr>
            <a:cxnSpLocks noChangeShapeType="1"/>
            <a:stCxn id="28707" idx="3"/>
            <a:endCxn id="28692" idx="3"/>
          </p:cNvCxnSpPr>
          <p:nvPr/>
        </p:nvCxnSpPr>
        <p:spPr bwMode="auto">
          <a:xfrm flipV="1">
            <a:off x="4724400" y="4121150"/>
            <a:ext cx="1189038" cy="298450"/>
          </a:xfrm>
          <a:prstGeom prst="curvedConnector2">
            <a:avLst/>
          </a:prstGeom>
          <a:noFill/>
          <a:ln w="9525" algn="ctr">
            <a:solidFill>
              <a:schemeClr val="dk1"/>
            </a:solidFill>
            <a:round/>
            <a:headEnd/>
            <a:tailEnd type="triangle" w="med" len="med"/>
          </a:ln>
        </p:spPr>
      </p:cxnSp>
      <p:cxnSp>
        <p:nvCxnSpPr>
          <p:cNvPr id="28725" name="Straight Arrow Connector 120"/>
          <p:cNvCxnSpPr>
            <a:cxnSpLocks noChangeShapeType="1"/>
            <a:stCxn id="28696" idx="4"/>
            <a:endCxn id="28694" idx="0"/>
          </p:cNvCxnSpPr>
          <p:nvPr/>
        </p:nvCxnSpPr>
        <p:spPr bwMode="auto">
          <a:xfrm rot="5400000">
            <a:off x="4419601" y="1485900"/>
            <a:ext cx="381000" cy="3175"/>
          </a:xfrm>
          <a:prstGeom prst="straightConnector1">
            <a:avLst/>
          </a:prstGeom>
          <a:noFill/>
          <a:ln w="9525" algn="ctr">
            <a:solidFill>
              <a:schemeClr val="dk1"/>
            </a:solidFill>
            <a:prstDash val="dash"/>
            <a:round/>
            <a:headEnd/>
            <a:tailEnd type="triangle" w="med" len="med"/>
          </a:ln>
        </p:spPr>
      </p:cxnSp>
      <p:cxnSp>
        <p:nvCxnSpPr>
          <p:cNvPr id="28727" name="Straight Arrow Connector 127"/>
          <p:cNvCxnSpPr>
            <a:cxnSpLocks noChangeShapeType="1"/>
            <a:stCxn id="28694" idx="3"/>
          </p:cNvCxnSpPr>
          <p:nvPr/>
        </p:nvCxnSpPr>
        <p:spPr bwMode="auto">
          <a:xfrm rot="5400000">
            <a:off x="3532981" y="1886744"/>
            <a:ext cx="600075" cy="960438"/>
          </a:xfrm>
          <a:prstGeom prst="straightConnector1">
            <a:avLst/>
          </a:prstGeom>
          <a:noFill/>
          <a:ln w="9525" algn="ctr">
            <a:solidFill>
              <a:schemeClr val="dk1"/>
            </a:solidFill>
            <a:prstDash val="dash"/>
            <a:round/>
            <a:headEnd/>
            <a:tailEnd type="triangle" w="med" len="med"/>
          </a:ln>
        </p:spPr>
      </p:cxnSp>
      <p:cxnSp>
        <p:nvCxnSpPr>
          <p:cNvPr id="28728" name="Straight Arrow Connector 133"/>
          <p:cNvCxnSpPr>
            <a:cxnSpLocks noChangeShapeType="1"/>
            <a:stCxn id="28694" idx="5"/>
          </p:cNvCxnSpPr>
          <p:nvPr/>
        </p:nvCxnSpPr>
        <p:spPr bwMode="auto">
          <a:xfrm rot="16200000" flipH="1">
            <a:off x="5010944" y="1962944"/>
            <a:ext cx="904875" cy="1112837"/>
          </a:xfrm>
          <a:prstGeom prst="straightConnector1">
            <a:avLst/>
          </a:prstGeom>
          <a:noFill/>
          <a:ln w="9525" algn="ctr">
            <a:solidFill>
              <a:schemeClr val="dk1"/>
            </a:solidFill>
            <a:prstDash val="dash"/>
            <a:round/>
            <a:headEnd/>
            <a:tailEnd type="triangle" w="med" len="med"/>
          </a:ln>
        </p:spPr>
      </p:cxnSp>
      <p:sp>
        <p:nvSpPr>
          <p:cNvPr id="28730" name="TextBox 137"/>
          <p:cNvSpPr txBox="1">
            <a:spLocks noChangeArrowheads="1"/>
          </p:cNvSpPr>
          <p:nvPr/>
        </p:nvSpPr>
        <p:spPr bwMode="auto">
          <a:xfrm>
            <a:off x="4572000" y="1295400"/>
            <a:ext cx="809837" cy="261610"/>
          </a:xfrm>
          <a:prstGeom prst="rect">
            <a:avLst/>
          </a:prstGeom>
          <a:noFill/>
          <a:ln w="9525">
            <a:noFill/>
            <a:miter lim="800000"/>
            <a:headEnd/>
            <a:tailEnd/>
          </a:ln>
        </p:spPr>
        <p:txBody>
          <a:bodyPr wrap="none">
            <a:spAutoFit/>
          </a:bodyPr>
          <a:lstStyle/>
          <a:p>
            <a:r>
              <a:rPr lang="en-US" sz="1100" b="0" dirty="0">
                <a:solidFill>
                  <a:srgbClr val="FF0000"/>
                </a:solidFill>
              </a:rPr>
              <a:t>(1) submit</a:t>
            </a:r>
          </a:p>
        </p:txBody>
      </p:sp>
      <p:sp>
        <p:nvSpPr>
          <p:cNvPr id="28732" name="TextBox 139"/>
          <p:cNvSpPr txBox="1">
            <a:spLocks noChangeArrowheads="1"/>
          </p:cNvSpPr>
          <p:nvPr/>
        </p:nvSpPr>
        <p:spPr bwMode="auto">
          <a:xfrm>
            <a:off x="3352800" y="2176463"/>
            <a:ext cx="1273105" cy="261610"/>
          </a:xfrm>
          <a:prstGeom prst="rect">
            <a:avLst/>
          </a:prstGeom>
          <a:noFill/>
          <a:ln w="9525">
            <a:noFill/>
            <a:miter lim="800000"/>
            <a:headEnd/>
            <a:tailEnd/>
          </a:ln>
        </p:spPr>
        <p:txBody>
          <a:bodyPr wrap="none">
            <a:spAutoFit/>
          </a:bodyPr>
          <a:lstStyle/>
          <a:p>
            <a:r>
              <a:rPr lang="en-US" sz="1100" b="0" dirty="0">
                <a:solidFill>
                  <a:srgbClr val="FF0000"/>
                </a:solidFill>
              </a:rPr>
              <a:t>(2) schedule map</a:t>
            </a:r>
          </a:p>
        </p:txBody>
      </p:sp>
      <p:sp>
        <p:nvSpPr>
          <p:cNvPr id="28733" name="TextBox 140"/>
          <p:cNvSpPr txBox="1">
            <a:spLocks noChangeArrowheads="1"/>
          </p:cNvSpPr>
          <p:nvPr/>
        </p:nvSpPr>
        <p:spPr bwMode="auto">
          <a:xfrm>
            <a:off x="4742000" y="2176790"/>
            <a:ext cx="1430200" cy="261610"/>
          </a:xfrm>
          <a:prstGeom prst="rect">
            <a:avLst/>
          </a:prstGeom>
          <a:noFill/>
          <a:ln w="9525">
            <a:noFill/>
            <a:miter lim="800000"/>
            <a:headEnd/>
            <a:tailEnd/>
          </a:ln>
        </p:spPr>
        <p:txBody>
          <a:bodyPr wrap="none">
            <a:spAutoFit/>
          </a:bodyPr>
          <a:lstStyle/>
          <a:p>
            <a:r>
              <a:rPr lang="en-US" sz="1100" b="0" dirty="0">
                <a:solidFill>
                  <a:srgbClr val="FF0000"/>
                </a:solidFill>
              </a:rPr>
              <a:t>(2) schedule reduce</a:t>
            </a:r>
          </a:p>
        </p:txBody>
      </p:sp>
      <p:sp>
        <p:nvSpPr>
          <p:cNvPr id="28734" name="TextBox 141"/>
          <p:cNvSpPr txBox="1">
            <a:spLocks noChangeArrowheads="1"/>
          </p:cNvSpPr>
          <p:nvPr/>
        </p:nvSpPr>
        <p:spPr bwMode="auto">
          <a:xfrm>
            <a:off x="1990725" y="3200400"/>
            <a:ext cx="676275" cy="261938"/>
          </a:xfrm>
          <a:prstGeom prst="rect">
            <a:avLst/>
          </a:prstGeom>
          <a:noFill/>
          <a:ln w="9525">
            <a:noFill/>
            <a:miter lim="800000"/>
            <a:headEnd/>
            <a:tailEnd/>
          </a:ln>
        </p:spPr>
        <p:txBody>
          <a:bodyPr wrap="none">
            <a:spAutoFit/>
          </a:bodyPr>
          <a:lstStyle/>
          <a:p>
            <a:r>
              <a:rPr lang="en-US" sz="1100" b="0" dirty="0">
                <a:solidFill>
                  <a:srgbClr val="FF0000"/>
                </a:solidFill>
              </a:rPr>
              <a:t>(3) read</a:t>
            </a:r>
          </a:p>
        </p:txBody>
      </p:sp>
      <p:sp>
        <p:nvSpPr>
          <p:cNvPr id="28735" name="TextBox 142"/>
          <p:cNvSpPr txBox="1">
            <a:spLocks noChangeArrowheads="1"/>
          </p:cNvSpPr>
          <p:nvPr/>
        </p:nvSpPr>
        <p:spPr bwMode="auto">
          <a:xfrm>
            <a:off x="3352800" y="3319463"/>
            <a:ext cx="1022350" cy="261937"/>
          </a:xfrm>
          <a:prstGeom prst="rect">
            <a:avLst/>
          </a:prstGeom>
          <a:noFill/>
          <a:ln w="9525">
            <a:noFill/>
            <a:miter lim="800000"/>
            <a:headEnd/>
            <a:tailEnd/>
          </a:ln>
        </p:spPr>
        <p:txBody>
          <a:bodyPr wrap="none">
            <a:spAutoFit/>
          </a:bodyPr>
          <a:lstStyle/>
          <a:p>
            <a:r>
              <a:rPr lang="en-US" sz="1100" b="0" dirty="0">
                <a:solidFill>
                  <a:srgbClr val="FF0000"/>
                </a:solidFill>
              </a:rPr>
              <a:t>(4) local write</a:t>
            </a:r>
          </a:p>
        </p:txBody>
      </p:sp>
      <p:sp>
        <p:nvSpPr>
          <p:cNvPr id="28736" name="TextBox 143"/>
          <p:cNvSpPr txBox="1">
            <a:spLocks noChangeArrowheads="1"/>
          </p:cNvSpPr>
          <p:nvPr/>
        </p:nvSpPr>
        <p:spPr bwMode="auto">
          <a:xfrm>
            <a:off x="4562475" y="3048000"/>
            <a:ext cx="1152525" cy="261938"/>
          </a:xfrm>
          <a:prstGeom prst="rect">
            <a:avLst/>
          </a:prstGeom>
          <a:noFill/>
          <a:ln w="9525">
            <a:noFill/>
            <a:miter lim="800000"/>
            <a:headEnd/>
            <a:tailEnd/>
          </a:ln>
        </p:spPr>
        <p:txBody>
          <a:bodyPr wrap="none">
            <a:spAutoFit/>
          </a:bodyPr>
          <a:lstStyle/>
          <a:p>
            <a:r>
              <a:rPr lang="en-US" sz="1100" b="0">
                <a:solidFill>
                  <a:srgbClr val="FF0000"/>
                </a:solidFill>
              </a:rPr>
              <a:t>(5) remote read</a:t>
            </a:r>
          </a:p>
        </p:txBody>
      </p:sp>
      <p:sp>
        <p:nvSpPr>
          <p:cNvPr id="28737" name="TextBox 144"/>
          <p:cNvSpPr txBox="1">
            <a:spLocks noChangeArrowheads="1"/>
          </p:cNvSpPr>
          <p:nvPr/>
        </p:nvSpPr>
        <p:spPr bwMode="auto">
          <a:xfrm>
            <a:off x="6623050" y="2938463"/>
            <a:ext cx="692150" cy="261937"/>
          </a:xfrm>
          <a:prstGeom prst="rect">
            <a:avLst/>
          </a:prstGeom>
          <a:noFill/>
          <a:ln w="9525">
            <a:noFill/>
            <a:miter lim="800000"/>
            <a:headEnd/>
            <a:tailEnd/>
          </a:ln>
        </p:spPr>
        <p:txBody>
          <a:bodyPr wrap="none">
            <a:spAutoFit/>
          </a:bodyPr>
          <a:lstStyle/>
          <a:p>
            <a:r>
              <a:rPr lang="en-US" sz="1100" b="0">
                <a:solidFill>
                  <a:srgbClr val="FF0000"/>
                </a:solidFill>
              </a:rPr>
              <a:t>(6) write</a:t>
            </a:r>
          </a:p>
        </p:txBody>
      </p:sp>
      <p:sp>
        <p:nvSpPr>
          <p:cNvPr id="28738" name="TextBox 145"/>
          <p:cNvSpPr txBox="1">
            <a:spLocks noChangeArrowheads="1"/>
          </p:cNvSpPr>
          <p:nvPr/>
        </p:nvSpPr>
        <p:spPr bwMode="auto">
          <a:xfrm>
            <a:off x="1390851" y="4810125"/>
            <a:ext cx="582211" cy="523220"/>
          </a:xfrm>
          <a:prstGeom prst="rect">
            <a:avLst/>
          </a:prstGeom>
          <a:noFill/>
          <a:ln w="9525">
            <a:noFill/>
            <a:miter lim="800000"/>
            <a:headEnd/>
            <a:tailEnd/>
          </a:ln>
        </p:spPr>
        <p:txBody>
          <a:bodyPr wrap="none">
            <a:spAutoFit/>
          </a:bodyPr>
          <a:lstStyle/>
          <a:p>
            <a:pPr algn="ctr"/>
            <a:r>
              <a:rPr lang="en-US" sz="1400" b="0" dirty="0">
                <a:solidFill>
                  <a:schemeClr val="bg1"/>
                </a:solidFill>
              </a:rPr>
              <a:t>Input</a:t>
            </a:r>
          </a:p>
          <a:p>
            <a:pPr algn="ctr"/>
            <a:r>
              <a:rPr lang="en-US" sz="1400" b="0" dirty="0">
                <a:solidFill>
                  <a:schemeClr val="bg1"/>
                </a:solidFill>
              </a:rPr>
              <a:t>files</a:t>
            </a:r>
          </a:p>
        </p:txBody>
      </p:sp>
      <p:sp>
        <p:nvSpPr>
          <p:cNvPr id="28739" name="TextBox 146"/>
          <p:cNvSpPr txBox="1">
            <a:spLocks noChangeArrowheads="1"/>
          </p:cNvSpPr>
          <p:nvPr/>
        </p:nvSpPr>
        <p:spPr bwMode="auto">
          <a:xfrm>
            <a:off x="2632636" y="4810125"/>
            <a:ext cx="671979" cy="523220"/>
          </a:xfrm>
          <a:prstGeom prst="rect">
            <a:avLst/>
          </a:prstGeom>
          <a:noFill/>
          <a:ln w="9525">
            <a:noFill/>
            <a:miter lim="800000"/>
            <a:headEnd/>
            <a:tailEnd/>
          </a:ln>
        </p:spPr>
        <p:txBody>
          <a:bodyPr wrap="none">
            <a:spAutoFit/>
          </a:bodyPr>
          <a:lstStyle/>
          <a:p>
            <a:pPr algn="ctr"/>
            <a:r>
              <a:rPr lang="en-US" sz="1400" b="0">
                <a:solidFill>
                  <a:schemeClr val="bg1"/>
                </a:solidFill>
              </a:rPr>
              <a:t>Map</a:t>
            </a:r>
          </a:p>
          <a:p>
            <a:pPr algn="ctr"/>
            <a:r>
              <a:rPr lang="en-US" sz="1400" b="0">
                <a:solidFill>
                  <a:schemeClr val="bg1"/>
                </a:solidFill>
              </a:rPr>
              <a:t>phase</a:t>
            </a:r>
          </a:p>
        </p:txBody>
      </p:sp>
      <p:sp>
        <p:nvSpPr>
          <p:cNvPr id="28740" name="TextBox 147"/>
          <p:cNvSpPr txBox="1">
            <a:spLocks noChangeArrowheads="1"/>
          </p:cNvSpPr>
          <p:nvPr/>
        </p:nvSpPr>
        <p:spPr bwMode="auto">
          <a:xfrm>
            <a:off x="3808710" y="4810125"/>
            <a:ext cx="1547218" cy="523220"/>
          </a:xfrm>
          <a:prstGeom prst="rect">
            <a:avLst/>
          </a:prstGeom>
          <a:noFill/>
          <a:ln w="9525">
            <a:noFill/>
            <a:miter lim="800000"/>
            <a:headEnd/>
            <a:tailEnd/>
          </a:ln>
        </p:spPr>
        <p:txBody>
          <a:bodyPr wrap="none">
            <a:spAutoFit/>
          </a:bodyPr>
          <a:lstStyle/>
          <a:p>
            <a:pPr algn="ctr"/>
            <a:r>
              <a:rPr lang="en-US" sz="1400" b="0">
                <a:solidFill>
                  <a:schemeClr val="bg1"/>
                </a:solidFill>
              </a:rPr>
              <a:t>Intermediate files</a:t>
            </a:r>
          </a:p>
          <a:p>
            <a:pPr algn="ctr"/>
            <a:r>
              <a:rPr lang="en-US" sz="1400" b="0">
                <a:solidFill>
                  <a:schemeClr val="bg1"/>
                </a:solidFill>
              </a:rPr>
              <a:t>(on local disk)</a:t>
            </a:r>
          </a:p>
        </p:txBody>
      </p:sp>
      <p:sp>
        <p:nvSpPr>
          <p:cNvPr id="28741" name="TextBox 148"/>
          <p:cNvSpPr txBox="1">
            <a:spLocks noChangeArrowheads="1"/>
          </p:cNvSpPr>
          <p:nvPr/>
        </p:nvSpPr>
        <p:spPr bwMode="auto">
          <a:xfrm>
            <a:off x="5934075" y="4810125"/>
            <a:ext cx="831850" cy="523875"/>
          </a:xfrm>
          <a:prstGeom prst="rect">
            <a:avLst/>
          </a:prstGeom>
          <a:noFill/>
          <a:ln w="9525">
            <a:noFill/>
            <a:miter lim="800000"/>
            <a:headEnd/>
            <a:tailEnd/>
          </a:ln>
        </p:spPr>
        <p:txBody>
          <a:bodyPr wrap="none">
            <a:spAutoFit/>
          </a:bodyPr>
          <a:lstStyle/>
          <a:p>
            <a:pPr algn="ctr"/>
            <a:r>
              <a:rPr lang="en-US" sz="1400" b="0">
                <a:solidFill>
                  <a:schemeClr val="bg1"/>
                </a:solidFill>
              </a:rPr>
              <a:t>Reduce</a:t>
            </a:r>
          </a:p>
          <a:p>
            <a:pPr algn="ctr"/>
            <a:r>
              <a:rPr lang="en-US" sz="1400" b="0">
                <a:solidFill>
                  <a:schemeClr val="bg1"/>
                </a:solidFill>
              </a:rPr>
              <a:t>phase</a:t>
            </a:r>
          </a:p>
        </p:txBody>
      </p:sp>
      <p:sp>
        <p:nvSpPr>
          <p:cNvPr id="28742" name="TextBox 149"/>
          <p:cNvSpPr txBox="1">
            <a:spLocks noChangeArrowheads="1"/>
          </p:cNvSpPr>
          <p:nvPr/>
        </p:nvSpPr>
        <p:spPr bwMode="auto">
          <a:xfrm>
            <a:off x="7339333" y="4810125"/>
            <a:ext cx="721671" cy="523220"/>
          </a:xfrm>
          <a:prstGeom prst="rect">
            <a:avLst/>
          </a:prstGeom>
          <a:noFill/>
          <a:ln w="9525">
            <a:noFill/>
            <a:miter lim="800000"/>
            <a:headEnd/>
            <a:tailEnd/>
          </a:ln>
        </p:spPr>
        <p:txBody>
          <a:bodyPr wrap="none">
            <a:spAutoFit/>
          </a:bodyPr>
          <a:lstStyle/>
          <a:p>
            <a:pPr algn="ctr"/>
            <a:r>
              <a:rPr lang="en-US" sz="1400" b="0">
                <a:solidFill>
                  <a:schemeClr val="bg1"/>
                </a:solidFill>
              </a:rPr>
              <a:t>Output</a:t>
            </a:r>
          </a:p>
          <a:p>
            <a:pPr algn="ctr"/>
            <a:r>
              <a:rPr lang="en-US" sz="1400" b="0">
                <a:solidFill>
                  <a:schemeClr val="bg1"/>
                </a:solidFill>
              </a:rPr>
              <a:t>files</a:t>
            </a:r>
          </a:p>
        </p:txBody>
      </p:sp>
      <p:sp>
        <p:nvSpPr>
          <p:cNvPr id="28743" name="TextBox 2"/>
          <p:cNvSpPr txBox="1">
            <a:spLocks noChangeArrowheads="1"/>
          </p:cNvSpPr>
          <p:nvPr/>
        </p:nvSpPr>
        <p:spPr bwMode="auto">
          <a:xfrm>
            <a:off x="0" y="6611938"/>
            <a:ext cx="3124200" cy="246221"/>
          </a:xfrm>
          <a:prstGeom prst="rect">
            <a:avLst/>
          </a:prstGeom>
          <a:noFill/>
          <a:ln w="9525">
            <a:noFill/>
            <a:miter lim="800000"/>
            <a:headEnd/>
            <a:tailEnd/>
          </a:ln>
        </p:spPr>
        <p:txBody>
          <a:bodyPr wrap="square">
            <a:spAutoFit/>
          </a:bodyPr>
          <a:lstStyle/>
          <a:p>
            <a:r>
              <a:rPr lang="en-US" sz="1000" b="0" dirty="0">
                <a:solidFill>
                  <a:schemeClr val="bg1"/>
                </a:solidFill>
              </a:rPr>
              <a:t>Adapted from (Dean and </a:t>
            </a:r>
            <a:r>
              <a:rPr lang="en-US" sz="1000" b="0" dirty="0" err="1">
                <a:solidFill>
                  <a:schemeClr val="bg1"/>
                </a:solidFill>
              </a:rPr>
              <a:t>Ghemawat</a:t>
            </a:r>
            <a:r>
              <a:rPr lang="en-US" sz="1000" b="0" dirty="0">
                <a:solidFill>
                  <a:schemeClr val="bg1"/>
                </a:solidFill>
              </a:rPr>
              <a:t>, OSDI 2004)</a:t>
            </a:r>
          </a:p>
        </p:txBody>
      </p:sp>
    </p:spTree>
    <p:extLst>
      <p:ext uri="{BB962C8B-B14F-4D97-AF65-F5344CB8AC3E}">
        <p14:creationId xmlns:p14="http://schemas.microsoft.com/office/powerpoint/2010/main" val="9869864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Logical vs. Physical</a:t>
            </a:r>
          </a:p>
        </p:txBody>
      </p:sp>
      <p:sp>
        <p:nvSpPr>
          <p:cNvPr id="6" name="TextBox 5"/>
          <p:cNvSpPr txBox="1"/>
          <p:nvPr/>
        </p:nvSpPr>
        <p:spPr>
          <a:xfrm>
            <a:off x="0" y="19812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Different levels of design:</a:t>
            </a:r>
          </a:p>
        </p:txBody>
      </p:sp>
      <p:sp>
        <p:nvSpPr>
          <p:cNvPr id="7" name="TextBox 6"/>
          <p:cNvSpPr txBox="1"/>
          <p:nvPr/>
        </p:nvSpPr>
        <p:spPr>
          <a:xfrm>
            <a:off x="0" y="23622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“Logical” deals with abstract organizations of computing</a:t>
            </a:r>
          </a:p>
          <a:p>
            <a:pPr lvl="0" algn="ctr">
              <a:defRPr/>
            </a:pPr>
            <a:r>
              <a:rPr lang="en-US" sz="2000" b="0" kern="0" dirty="0">
                <a:solidFill>
                  <a:srgbClr val="0070C0"/>
                </a:solidFill>
                <a:latin typeface="Gill Sans"/>
                <a:cs typeface="Gill Sans"/>
              </a:rPr>
              <a:t>“Physical” deals with how those abstractions are realized</a:t>
            </a:r>
          </a:p>
        </p:txBody>
      </p:sp>
      <p:sp>
        <p:nvSpPr>
          <p:cNvPr id="11" name="TextBox 10"/>
          <p:cNvSpPr txBox="1"/>
          <p:nvPr/>
        </p:nvSpPr>
        <p:spPr>
          <a:xfrm>
            <a:off x="0" y="337191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Examples:</a:t>
            </a:r>
          </a:p>
        </p:txBody>
      </p:sp>
      <p:sp>
        <p:nvSpPr>
          <p:cNvPr id="12" name="TextBox 11"/>
          <p:cNvSpPr txBox="1"/>
          <p:nvPr/>
        </p:nvSpPr>
        <p:spPr>
          <a:xfrm>
            <a:off x="0" y="3752910"/>
            <a:ext cx="9144000" cy="1323439"/>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Scheduling</a:t>
            </a:r>
          </a:p>
          <a:p>
            <a:pPr lvl="0" algn="ctr">
              <a:defRPr/>
            </a:pPr>
            <a:r>
              <a:rPr lang="en-US" sz="2000" b="0" kern="0" dirty="0">
                <a:solidFill>
                  <a:srgbClr val="0070C0"/>
                </a:solidFill>
                <a:latin typeface="Gill Sans"/>
                <a:cs typeface="Gill Sans"/>
              </a:rPr>
              <a:t>Operators</a:t>
            </a:r>
          </a:p>
          <a:p>
            <a:pPr lvl="0" algn="ctr">
              <a:defRPr/>
            </a:pPr>
            <a:r>
              <a:rPr lang="en-US" sz="2000" b="0" kern="0" dirty="0">
                <a:solidFill>
                  <a:srgbClr val="0070C0"/>
                </a:solidFill>
                <a:latin typeface="Gill Sans"/>
                <a:cs typeface="Gill Sans"/>
              </a:rPr>
              <a:t>Data models</a:t>
            </a:r>
          </a:p>
          <a:p>
            <a:pPr lvl="0" algn="ctr">
              <a:defRPr/>
            </a:pPr>
            <a:r>
              <a:rPr lang="en-US" sz="2000" b="0" kern="0" dirty="0">
                <a:solidFill>
                  <a:srgbClr val="0070C0"/>
                </a:solidFill>
                <a:latin typeface="Gill Sans"/>
                <a:cs typeface="Gill Sans"/>
              </a:rPr>
              <a:t>Network topology</a:t>
            </a:r>
          </a:p>
        </p:txBody>
      </p:sp>
      <p:sp>
        <p:nvSpPr>
          <p:cNvPr id="10" name="TextBox 9"/>
          <p:cNvSpPr txBox="1"/>
          <p:nvPr/>
        </p:nvSpPr>
        <p:spPr>
          <a:xfrm>
            <a:off x="0" y="6112847"/>
            <a:ext cx="9144000" cy="461665"/>
          </a:xfrm>
          <a:prstGeom prst="rect">
            <a:avLst/>
          </a:prstGeom>
          <a:noFill/>
        </p:spPr>
        <p:txBody>
          <a:bodyPr wrap="square" rtlCol="0">
            <a:spAutoFit/>
          </a:bodyPr>
          <a:lstStyle/>
          <a:p>
            <a:pPr algn="ctr"/>
            <a:r>
              <a:rPr lang="en-US" sz="2400" b="0" dirty="0">
                <a:solidFill>
                  <a:srgbClr val="FF0000"/>
                </a:solidFill>
                <a:latin typeface="Gill Sans"/>
                <a:cs typeface="Gill Sans"/>
              </a:rPr>
              <a:t>Why is this important?</a:t>
            </a:r>
          </a:p>
        </p:txBody>
      </p:sp>
    </p:spTree>
    <p:extLst>
      <p:ext uri="{BB962C8B-B14F-4D97-AF65-F5344CB8AC3E}">
        <p14:creationId xmlns:p14="http://schemas.microsoft.com/office/powerpoint/2010/main" val="21067594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Anatomy of a Job</a:t>
            </a:r>
          </a:p>
        </p:txBody>
      </p:sp>
      <p:sp>
        <p:nvSpPr>
          <p:cNvPr id="6" name="TextBox 5"/>
          <p:cNvSpPr txBox="1"/>
          <p:nvPr/>
        </p:nvSpPr>
        <p:spPr>
          <a:xfrm>
            <a:off x="0" y="25146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Behind the scenes:</a:t>
            </a:r>
          </a:p>
        </p:txBody>
      </p:sp>
      <p:sp>
        <p:nvSpPr>
          <p:cNvPr id="7" name="TextBox 6"/>
          <p:cNvSpPr txBox="1"/>
          <p:nvPr/>
        </p:nvSpPr>
        <p:spPr>
          <a:xfrm>
            <a:off x="0" y="2895600"/>
            <a:ext cx="9144000" cy="163121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Input splits are computed (on client end)</a:t>
            </a:r>
          </a:p>
          <a:p>
            <a:pPr lvl="0" algn="ctr">
              <a:defRPr/>
            </a:pPr>
            <a:r>
              <a:rPr lang="en-US" sz="2000" b="0" kern="0" dirty="0">
                <a:solidFill>
                  <a:srgbClr val="0070C0"/>
                </a:solidFill>
                <a:latin typeface="Gill Sans"/>
                <a:cs typeface="Gill Sans"/>
              </a:rPr>
              <a:t>Job data (jar, configuration XML) are sent to </a:t>
            </a:r>
            <a:r>
              <a:rPr lang="en-US" sz="2000" b="0" kern="0" dirty="0" err="1">
                <a:solidFill>
                  <a:srgbClr val="0070C0"/>
                </a:solidFill>
                <a:latin typeface="Gill Sans"/>
                <a:cs typeface="Gill Sans"/>
              </a:rPr>
              <a:t>jobtracker</a:t>
            </a:r>
            <a:endParaRPr lang="en-US" sz="2000" b="0" kern="0" dirty="0">
              <a:solidFill>
                <a:srgbClr val="0070C0"/>
              </a:solidFill>
              <a:latin typeface="Gill Sans"/>
              <a:cs typeface="Gill Sans"/>
            </a:endParaRPr>
          </a:p>
          <a:p>
            <a:pPr lvl="0" algn="ctr">
              <a:defRPr/>
            </a:pPr>
            <a:r>
              <a:rPr lang="en-US" sz="2000" b="0" kern="0" dirty="0" err="1">
                <a:solidFill>
                  <a:srgbClr val="0070C0"/>
                </a:solidFill>
                <a:latin typeface="Gill Sans"/>
                <a:cs typeface="Gill Sans"/>
              </a:rPr>
              <a:t>Jobtracker</a:t>
            </a:r>
            <a:r>
              <a:rPr lang="en-US" sz="2000" b="0" kern="0" dirty="0">
                <a:solidFill>
                  <a:srgbClr val="0070C0"/>
                </a:solidFill>
                <a:latin typeface="Gill Sans"/>
                <a:cs typeface="Gill Sans"/>
              </a:rPr>
              <a:t> puts job data in shared location, </a:t>
            </a:r>
            <a:r>
              <a:rPr lang="en-US" sz="2000" b="0" kern="0" dirty="0" err="1">
                <a:solidFill>
                  <a:srgbClr val="0070C0"/>
                </a:solidFill>
                <a:latin typeface="Gill Sans"/>
                <a:cs typeface="Gill Sans"/>
              </a:rPr>
              <a:t>enqueues</a:t>
            </a:r>
            <a:r>
              <a:rPr lang="en-US" sz="2000" b="0" kern="0" dirty="0">
                <a:solidFill>
                  <a:srgbClr val="0070C0"/>
                </a:solidFill>
                <a:latin typeface="Gill Sans"/>
                <a:cs typeface="Gill Sans"/>
              </a:rPr>
              <a:t> tasks</a:t>
            </a:r>
          </a:p>
          <a:p>
            <a:pPr lvl="0" algn="ctr">
              <a:defRPr/>
            </a:pPr>
            <a:r>
              <a:rPr lang="en-US" sz="2000" b="0" kern="0" dirty="0" err="1">
                <a:solidFill>
                  <a:srgbClr val="0070C0"/>
                </a:solidFill>
                <a:latin typeface="Gill Sans"/>
                <a:cs typeface="Gill Sans"/>
              </a:rPr>
              <a:t>Tasktrackers</a:t>
            </a:r>
            <a:r>
              <a:rPr lang="en-US" sz="2000" b="0" kern="0" dirty="0">
                <a:solidFill>
                  <a:srgbClr val="0070C0"/>
                </a:solidFill>
                <a:latin typeface="Gill Sans"/>
                <a:cs typeface="Gill Sans"/>
              </a:rPr>
              <a:t> poll for tasks</a:t>
            </a:r>
          </a:p>
          <a:p>
            <a:pPr lvl="0" algn="ctr">
              <a:defRPr/>
            </a:pPr>
            <a:r>
              <a:rPr lang="en-US" sz="2000" b="0" kern="0" dirty="0">
                <a:solidFill>
                  <a:srgbClr val="0070C0"/>
                </a:solidFill>
                <a:latin typeface="Gill Sans"/>
                <a:cs typeface="Gill Sans"/>
              </a:rPr>
              <a:t>Off to the races…</a:t>
            </a:r>
          </a:p>
        </p:txBody>
      </p:sp>
    </p:spTree>
    <p:extLst>
      <p:ext uri="{BB962C8B-B14F-4D97-AF65-F5344CB8AC3E}">
        <p14:creationId xmlns:p14="http://schemas.microsoft.com/office/powerpoint/2010/main" val="2102543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p:cNvSpPr/>
          <p:nvPr/>
        </p:nvSpPr>
        <p:spPr bwMode="auto">
          <a:xfrm>
            <a:off x="5562600" y="1780401"/>
            <a:ext cx="3276600" cy="22860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90" name="Rectangle 89"/>
          <p:cNvSpPr/>
          <p:nvPr/>
        </p:nvSpPr>
        <p:spPr bwMode="auto">
          <a:xfrm>
            <a:off x="457200" y="1780401"/>
            <a:ext cx="4876800" cy="22860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5" name="Rounded Rectangle 4"/>
          <p:cNvSpPr/>
          <p:nvPr/>
        </p:nvSpPr>
        <p:spPr bwMode="auto">
          <a:xfrm>
            <a:off x="609600" y="2085201"/>
            <a:ext cx="1371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2"/>
                </a:solidFill>
                <a:effectLst/>
                <a:latin typeface="Arial" charset="0"/>
              </a:rPr>
              <a:t>InputSplit</a:t>
            </a:r>
          </a:p>
        </p:txBody>
      </p:sp>
      <p:sp>
        <p:nvSpPr>
          <p:cNvPr id="6" name="TextBox 3"/>
          <p:cNvSpPr txBox="1">
            <a:spLocks noChangeArrowheads="1"/>
          </p:cNvSpPr>
          <p:nvPr/>
        </p:nvSpPr>
        <p:spPr bwMode="auto">
          <a:xfrm>
            <a:off x="0" y="6611938"/>
            <a:ext cx="3352800" cy="246221"/>
          </a:xfrm>
          <a:prstGeom prst="rect">
            <a:avLst/>
          </a:prstGeom>
          <a:noFill/>
          <a:ln w="9525">
            <a:noFill/>
            <a:miter lim="800000"/>
            <a:headEnd/>
            <a:tailEnd/>
          </a:ln>
        </p:spPr>
        <p:txBody>
          <a:bodyPr wrap="square">
            <a:spAutoFit/>
          </a:bodyPr>
          <a:lstStyle/>
          <a:p>
            <a:r>
              <a:rPr lang="en-US" sz="1000" b="0" dirty="0">
                <a:solidFill>
                  <a:schemeClr val="bg2"/>
                </a:solidFill>
              </a:rPr>
              <a:t>Source: redrawn from a slide by </a:t>
            </a:r>
            <a:r>
              <a:rPr lang="en-US" sz="1000" b="0" dirty="0" err="1">
                <a:solidFill>
                  <a:schemeClr val="bg2"/>
                </a:solidFill>
              </a:rPr>
              <a:t>Cloduera</a:t>
            </a:r>
            <a:r>
              <a:rPr lang="en-US" sz="1000" b="0" dirty="0">
                <a:solidFill>
                  <a:schemeClr val="bg2"/>
                </a:solidFill>
              </a:rPr>
              <a:t>, cc-licensed</a:t>
            </a:r>
          </a:p>
        </p:txBody>
      </p:sp>
      <p:sp>
        <p:nvSpPr>
          <p:cNvPr id="7" name="Rounded Rectangle 6"/>
          <p:cNvSpPr/>
          <p:nvPr/>
        </p:nvSpPr>
        <p:spPr bwMode="auto">
          <a:xfrm>
            <a:off x="2209800" y="2085201"/>
            <a:ext cx="1371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2"/>
                </a:solidFill>
                <a:effectLst/>
                <a:latin typeface="Arial" charset="0"/>
              </a:rPr>
              <a:t>InputSplit</a:t>
            </a:r>
          </a:p>
        </p:txBody>
      </p:sp>
      <p:sp>
        <p:nvSpPr>
          <p:cNvPr id="8" name="Rounded Rectangle 7"/>
          <p:cNvSpPr/>
          <p:nvPr/>
        </p:nvSpPr>
        <p:spPr bwMode="auto">
          <a:xfrm>
            <a:off x="3810000" y="2085201"/>
            <a:ext cx="1371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2"/>
                </a:solidFill>
                <a:effectLst/>
                <a:latin typeface="Arial" charset="0"/>
              </a:rPr>
              <a:t>InputSplit</a:t>
            </a:r>
          </a:p>
        </p:txBody>
      </p:sp>
      <p:sp>
        <p:nvSpPr>
          <p:cNvPr id="11" name="Rectangle 10"/>
          <p:cNvSpPr/>
          <p:nvPr/>
        </p:nvSpPr>
        <p:spPr bwMode="auto">
          <a:xfrm>
            <a:off x="609600" y="942201"/>
            <a:ext cx="4572000" cy="6096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200" dirty="0">
                <a:solidFill>
                  <a:schemeClr val="bg2"/>
                </a:solidFill>
                <a:latin typeface="Arial" charset="0"/>
              </a:rPr>
              <a:t>Input File</a:t>
            </a:r>
          </a:p>
        </p:txBody>
      </p:sp>
      <p:sp>
        <p:nvSpPr>
          <p:cNvPr id="12" name="Rectangle 11"/>
          <p:cNvSpPr/>
          <p:nvPr/>
        </p:nvSpPr>
        <p:spPr bwMode="auto">
          <a:xfrm>
            <a:off x="5715000" y="942201"/>
            <a:ext cx="2971800" cy="6096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200" dirty="0">
                <a:solidFill>
                  <a:schemeClr val="bg2"/>
                </a:solidFill>
                <a:latin typeface="Arial" charset="0"/>
              </a:rPr>
              <a:t>Input File</a:t>
            </a:r>
          </a:p>
        </p:txBody>
      </p:sp>
      <p:sp>
        <p:nvSpPr>
          <p:cNvPr id="22" name="Rounded Rectangle 21"/>
          <p:cNvSpPr/>
          <p:nvPr/>
        </p:nvSpPr>
        <p:spPr bwMode="auto">
          <a:xfrm>
            <a:off x="5715000" y="2085201"/>
            <a:ext cx="1371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2"/>
                </a:solidFill>
                <a:effectLst/>
                <a:latin typeface="Arial" charset="0"/>
              </a:rPr>
              <a:t>InputSplit</a:t>
            </a:r>
          </a:p>
        </p:txBody>
      </p:sp>
      <p:sp>
        <p:nvSpPr>
          <p:cNvPr id="23" name="Rounded Rectangle 22"/>
          <p:cNvSpPr/>
          <p:nvPr/>
        </p:nvSpPr>
        <p:spPr bwMode="auto">
          <a:xfrm>
            <a:off x="7315200" y="2085201"/>
            <a:ext cx="1371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2"/>
                </a:solidFill>
                <a:effectLst/>
                <a:latin typeface="Arial" charset="0"/>
              </a:rPr>
              <a:t>InputSplit</a:t>
            </a:r>
          </a:p>
        </p:txBody>
      </p:sp>
      <p:sp>
        <p:nvSpPr>
          <p:cNvPr id="26" name="Rounded Rectangle 25"/>
          <p:cNvSpPr/>
          <p:nvPr/>
        </p:nvSpPr>
        <p:spPr bwMode="auto">
          <a:xfrm>
            <a:off x="609600" y="3304401"/>
            <a:ext cx="1371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2"/>
                </a:solidFill>
                <a:effectLst/>
                <a:latin typeface="Arial" charset="0"/>
              </a:rPr>
              <a:t>RecordReader</a:t>
            </a:r>
          </a:p>
        </p:txBody>
      </p:sp>
      <p:sp>
        <p:nvSpPr>
          <p:cNvPr id="27" name="Rounded Rectangle 26"/>
          <p:cNvSpPr/>
          <p:nvPr/>
        </p:nvSpPr>
        <p:spPr bwMode="auto">
          <a:xfrm>
            <a:off x="2209800" y="3304401"/>
            <a:ext cx="1371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200" dirty="0">
                <a:solidFill>
                  <a:schemeClr val="bg2"/>
                </a:solidFill>
                <a:latin typeface="Arial" charset="0"/>
              </a:rPr>
              <a:t>RecordReader</a:t>
            </a:r>
          </a:p>
        </p:txBody>
      </p:sp>
      <p:sp>
        <p:nvSpPr>
          <p:cNvPr id="28" name="Rounded Rectangle 27"/>
          <p:cNvSpPr/>
          <p:nvPr/>
        </p:nvSpPr>
        <p:spPr bwMode="auto">
          <a:xfrm>
            <a:off x="3810000" y="3304401"/>
            <a:ext cx="1371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200" dirty="0">
                <a:solidFill>
                  <a:schemeClr val="bg2"/>
                </a:solidFill>
                <a:latin typeface="Arial" charset="0"/>
              </a:rPr>
              <a:t>RecordReader</a:t>
            </a:r>
          </a:p>
        </p:txBody>
      </p:sp>
      <p:sp>
        <p:nvSpPr>
          <p:cNvPr id="29" name="Rounded Rectangle 28"/>
          <p:cNvSpPr/>
          <p:nvPr/>
        </p:nvSpPr>
        <p:spPr bwMode="auto">
          <a:xfrm>
            <a:off x="5715000" y="3304401"/>
            <a:ext cx="1371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200" dirty="0">
                <a:solidFill>
                  <a:schemeClr val="bg2"/>
                </a:solidFill>
                <a:latin typeface="Arial" charset="0"/>
              </a:rPr>
              <a:t>RecordReader</a:t>
            </a:r>
          </a:p>
        </p:txBody>
      </p:sp>
      <p:sp>
        <p:nvSpPr>
          <p:cNvPr id="30" name="Rounded Rectangle 29"/>
          <p:cNvSpPr/>
          <p:nvPr/>
        </p:nvSpPr>
        <p:spPr bwMode="auto">
          <a:xfrm>
            <a:off x="7315200" y="3304401"/>
            <a:ext cx="1371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200" dirty="0">
                <a:solidFill>
                  <a:schemeClr val="bg2"/>
                </a:solidFill>
                <a:latin typeface="Arial" charset="0"/>
              </a:rPr>
              <a:t>RecordReader</a:t>
            </a:r>
          </a:p>
        </p:txBody>
      </p:sp>
      <p:cxnSp>
        <p:nvCxnSpPr>
          <p:cNvPr id="37" name="Shape 36"/>
          <p:cNvCxnSpPr/>
          <p:nvPr/>
        </p:nvCxnSpPr>
        <p:spPr bwMode="auto">
          <a:xfrm rot="10800000">
            <a:off x="1295400" y="2618601"/>
            <a:ext cx="1588" cy="685800"/>
          </a:xfrm>
          <a:prstGeom prst="curvedConnector3">
            <a:avLst>
              <a:gd name="adj1" fmla="val 14395466"/>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48" name="Shape 36"/>
          <p:cNvCxnSpPr/>
          <p:nvPr/>
        </p:nvCxnSpPr>
        <p:spPr bwMode="auto">
          <a:xfrm>
            <a:off x="1295400" y="2618601"/>
            <a:ext cx="1588" cy="685800"/>
          </a:xfrm>
          <a:prstGeom prst="curvedConnector3">
            <a:avLst>
              <a:gd name="adj1" fmla="val 14395466"/>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55" name="Straight Arrow Connector 54"/>
          <p:cNvCxnSpPr>
            <a:stCxn id="26" idx="2"/>
            <a:endCxn id="56" idx="0"/>
          </p:cNvCxnSpPr>
          <p:nvPr/>
        </p:nvCxnSpPr>
        <p:spPr bwMode="auto">
          <a:xfrm rot="5400000">
            <a:off x="1028700" y="4104501"/>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56" name="Rounded Rectangle 55"/>
          <p:cNvSpPr/>
          <p:nvPr/>
        </p:nvSpPr>
        <p:spPr bwMode="auto">
          <a:xfrm>
            <a:off x="609600" y="4371201"/>
            <a:ext cx="1371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2"/>
                </a:solidFill>
                <a:effectLst/>
                <a:latin typeface="Arial" charset="0"/>
              </a:rPr>
              <a:t>Mapper</a:t>
            </a:r>
          </a:p>
        </p:txBody>
      </p:sp>
      <p:cxnSp>
        <p:nvCxnSpPr>
          <p:cNvPr id="59" name="Straight Arrow Connector 58"/>
          <p:cNvCxnSpPr/>
          <p:nvPr/>
        </p:nvCxnSpPr>
        <p:spPr bwMode="auto">
          <a:xfrm rot="5400000">
            <a:off x="1029494" y="5170507"/>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60" name="Straight Arrow Connector 59"/>
          <p:cNvCxnSpPr/>
          <p:nvPr/>
        </p:nvCxnSpPr>
        <p:spPr bwMode="auto">
          <a:xfrm rot="5400000">
            <a:off x="1029494" y="1817707"/>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61" name="TextBox 60"/>
          <p:cNvSpPr txBox="1"/>
          <p:nvPr/>
        </p:nvSpPr>
        <p:spPr>
          <a:xfrm>
            <a:off x="699303" y="5438001"/>
            <a:ext cx="1183337" cy="276999"/>
          </a:xfrm>
          <a:prstGeom prst="rect">
            <a:avLst/>
          </a:prstGeom>
          <a:noFill/>
        </p:spPr>
        <p:txBody>
          <a:bodyPr wrap="none" rtlCol="0">
            <a:spAutoFit/>
          </a:bodyPr>
          <a:lstStyle/>
          <a:p>
            <a:r>
              <a:rPr lang="en-US" sz="1200" dirty="0">
                <a:solidFill>
                  <a:schemeClr val="bg2"/>
                </a:solidFill>
              </a:rPr>
              <a:t>Intermediates</a:t>
            </a:r>
          </a:p>
        </p:txBody>
      </p:sp>
      <p:cxnSp>
        <p:nvCxnSpPr>
          <p:cNvPr id="62" name="Straight Arrow Connector 61"/>
          <p:cNvCxnSpPr>
            <a:endCxn id="63" idx="0"/>
          </p:cNvCxnSpPr>
          <p:nvPr/>
        </p:nvCxnSpPr>
        <p:spPr bwMode="auto">
          <a:xfrm rot="5400000">
            <a:off x="2628900" y="4103707"/>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63" name="Rounded Rectangle 62"/>
          <p:cNvSpPr/>
          <p:nvPr/>
        </p:nvSpPr>
        <p:spPr bwMode="auto">
          <a:xfrm>
            <a:off x="2209800" y="4370407"/>
            <a:ext cx="1371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2"/>
                </a:solidFill>
                <a:effectLst/>
                <a:latin typeface="Arial" charset="0"/>
              </a:rPr>
              <a:t>Mapper</a:t>
            </a:r>
          </a:p>
        </p:txBody>
      </p:sp>
      <p:cxnSp>
        <p:nvCxnSpPr>
          <p:cNvPr id="64" name="Straight Arrow Connector 63"/>
          <p:cNvCxnSpPr/>
          <p:nvPr/>
        </p:nvCxnSpPr>
        <p:spPr bwMode="auto">
          <a:xfrm rot="5400000">
            <a:off x="2629694" y="5169713"/>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65" name="TextBox 64"/>
          <p:cNvSpPr txBox="1"/>
          <p:nvPr/>
        </p:nvSpPr>
        <p:spPr>
          <a:xfrm>
            <a:off x="2299503" y="5437207"/>
            <a:ext cx="1183337" cy="276999"/>
          </a:xfrm>
          <a:prstGeom prst="rect">
            <a:avLst/>
          </a:prstGeom>
          <a:noFill/>
        </p:spPr>
        <p:txBody>
          <a:bodyPr wrap="none" rtlCol="0">
            <a:spAutoFit/>
          </a:bodyPr>
          <a:lstStyle/>
          <a:p>
            <a:r>
              <a:rPr lang="en-US" sz="1200" dirty="0">
                <a:solidFill>
                  <a:schemeClr val="bg2"/>
                </a:solidFill>
              </a:rPr>
              <a:t>Intermediates</a:t>
            </a:r>
          </a:p>
        </p:txBody>
      </p:sp>
      <p:cxnSp>
        <p:nvCxnSpPr>
          <p:cNvPr id="66" name="Straight Arrow Connector 65"/>
          <p:cNvCxnSpPr>
            <a:endCxn id="67" idx="0"/>
          </p:cNvCxnSpPr>
          <p:nvPr/>
        </p:nvCxnSpPr>
        <p:spPr bwMode="auto">
          <a:xfrm rot="5400000">
            <a:off x="4251460" y="4103707"/>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67" name="Rounded Rectangle 66"/>
          <p:cNvSpPr/>
          <p:nvPr/>
        </p:nvSpPr>
        <p:spPr bwMode="auto">
          <a:xfrm>
            <a:off x="3832360" y="4370407"/>
            <a:ext cx="1371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2"/>
                </a:solidFill>
                <a:effectLst/>
                <a:latin typeface="Arial" charset="0"/>
              </a:rPr>
              <a:t>Mapper</a:t>
            </a:r>
          </a:p>
        </p:txBody>
      </p:sp>
      <p:cxnSp>
        <p:nvCxnSpPr>
          <p:cNvPr id="68" name="Straight Arrow Connector 67"/>
          <p:cNvCxnSpPr/>
          <p:nvPr/>
        </p:nvCxnSpPr>
        <p:spPr bwMode="auto">
          <a:xfrm rot="5400000">
            <a:off x="4252254" y="5169713"/>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69" name="TextBox 68"/>
          <p:cNvSpPr txBox="1"/>
          <p:nvPr/>
        </p:nvSpPr>
        <p:spPr>
          <a:xfrm>
            <a:off x="3922063" y="5437207"/>
            <a:ext cx="1183337" cy="276999"/>
          </a:xfrm>
          <a:prstGeom prst="rect">
            <a:avLst/>
          </a:prstGeom>
          <a:noFill/>
        </p:spPr>
        <p:txBody>
          <a:bodyPr wrap="none" rtlCol="0">
            <a:spAutoFit/>
          </a:bodyPr>
          <a:lstStyle/>
          <a:p>
            <a:r>
              <a:rPr lang="en-US" sz="1200" dirty="0">
                <a:solidFill>
                  <a:schemeClr val="bg2"/>
                </a:solidFill>
              </a:rPr>
              <a:t>Intermediates</a:t>
            </a:r>
          </a:p>
        </p:txBody>
      </p:sp>
      <p:cxnSp>
        <p:nvCxnSpPr>
          <p:cNvPr id="70" name="Straight Arrow Connector 69"/>
          <p:cNvCxnSpPr>
            <a:endCxn id="71" idx="0"/>
          </p:cNvCxnSpPr>
          <p:nvPr/>
        </p:nvCxnSpPr>
        <p:spPr bwMode="auto">
          <a:xfrm rot="5400000">
            <a:off x="6134100" y="4103707"/>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71" name="Rounded Rectangle 70"/>
          <p:cNvSpPr/>
          <p:nvPr/>
        </p:nvSpPr>
        <p:spPr bwMode="auto">
          <a:xfrm>
            <a:off x="5715000" y="4370407"/>
            <a:ext cx="1371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2"/>
                </a:solidFill>
                <a:effectLst/>
                <a:latin typeface="Arial" charset="0"/>
              </a:rPr>
              <a:t>Mapper</a:t>
            </a:r>
          </a:p>
        </p:txBody>
      </p:sp>
      <p:cxnSp>
        <p:nvCxnSpPr>
          <p:cNvPr id="72" name="Straight Arrow Connector 71"/>
          <p:cNvCxnSpPr/>
          <p:nvPr/>
        </p:nvCxnSpPr>
        <p:spPr bwMode="auto">
          <a:xfrm rot="5400000">
            <a:off x="6134894" y="5169713"/>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73" name="TextBox 72"/>
          <p:cNvSpPr txBox="1"/>
          <p:nvPr/>
        </p:nvSpPr>
        <p:spPr>
          <a:xfrm>
            <a:off x="5804703" y="5437207"/>
            <a:ext cx="1183337" cy="276999"/>
          </a:xfrm>
          <a:prstGeom prst="rect">
            <a:avLst/>
          </a:prstGeom>
          <a:noFill/>
        </p:spPr>
        <p:txBody>
          <a:bodyPr wrap="none" rtlCol="0">
            <a:spAutoFit/>
          </a:bodyPr>
          <a:lstStyle/>
          <a:p>
            <a:r>
              <a:rPr lang="en-US" sz="1200" dirty="0">
                <a:solidFill>
                  <a:schemeClr val="bg2"/>
                </a:solidFill>
              </a:rPr>
              <a:t>Intermediates</a:t>
            </a:r>
          </a:p>
        </p:txBody>
      </p:sp>
      <p:cxnSp>
        <p:nvCxnSpPr>
          <p:cNvPr id="74" name="Straight Arrow Connector 73"/>
          <p:cNvCxnSpPr>
            <a:endCxn id="75" idx="0"/>
          </p:cNvCxnSpPr>
          <p:nvPr/>
        </p:nvCxnSpPr>
        <p:spPr bwMode="auto">
          <a:xfrm rot="5400000">
            <a:off x="7756660" y="4103707"/>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75" name="Rounded Rectangle 74"/>
          <p:cNvSpPr/>
          <p:nvPr/>
        </p:nvSpPr>
        <p:spPr bwMode="auto">
          <a:xfrm>
            <a:off x="7337560" y="4370407"/>
            <a:ext cx="1371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2"/>
                </a:solidFill>
                <a:effectLst/>
                <a:latin typeface="Arial" charset="0"/>
              </a:rPr>
              <a:t>Mapper</a:t>
            </a:r>
          </a:p>
        </p:txBody>
      </p:sp>
      <p:cxnSp>
        <p:nvCxnSpPr>
          <p:cNvPr id="76" name="Straight Arrow Connector 75"/>
          <p:cNvCxnSpPr/>
          <p:nvPr/>
        </p:nvCxnSpPr>
        <p:spPr bwMode="auto">
          <a:xfrm rot="5400000">
            <a:off x="7757454" y="5169713"/>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77" name="TextBox 76"/>
          <p:cNvSpPr txBox="1"/>
          <p:nvPr/>
        </p:nvSpPr>
        <p:spPr>
          <a:xfrm>
            <a:off x="7427263" y="5437207"/>
            <a:ext cx="1183337" cy="276999"/>
          </a:xfrm>
          <a:prstGeom prst="rect">
            <a:avLst/>
          </a:prstGeom>
          <a:noFill/>
        </p:spPr>
        <p:txBody>
          <a:bodyPr wrap="none" rtlCol="0">
            <a:spAutoFit/>
          </a:bodyPr>
          <a:lstStyle/>
          <a:p>
            <a:r>
              <a:rPr lang="en-US" sz="1200" dirty="0">
                <a:solidFill>
                  <a:schemeClr val="bg2"/>
                </a:solidFill>
              </a:rPr>
              <a:t>Intermediates</a:t>
            </a:r>
          </a:p>
        </p:txBody>
      </p:sp>
      <p:cxnSp>
        <p:nvCxnSpPr>
          <p:cNvPr id="78" name="Shape 36"/>
          <p:cNvCxnSpPr/>
          <p:nvPr/>
        </p:nvCxnSpPr>
        <p:spPr bwMode="auto">
          <a:xfrm rot="10800000">
            <a:off x="2894012" y="2618601"/>
            <a:ext cx="1588" cy="685800"/>
          </a:xfrm>
          <a:prstGeom prst="curvedConnector3">
            <a:avLst>
              <a:gd name="adj1" fmla="val 14395466"/>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79" name="Shape 36"/>
          <p:cNvCxnSpPr/>
          <p:nvPr/>
        </p:nvCxnSpPr>
        <p:spPr bwMode="auto">
          <a:xfrm>
            <a:off x="2894012" y="2618601"/>
            <a:ext cx="1588" cy="685800"/>
          </a:xfrm>
          <a:prstGeom prst="curvedConnector3">
            <a:avLst>
              <a:gd name="adj1" fmla="val 14395466"/>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80" name="Shape 36"/>
          <p:cNvCxnSpPr/>
          <p:nvPr/>
        </p:nvCxnSpPr>
        <p:spPr bwMode="auto">
          <a:xfrm rot="10800000">
            <a:off x="4495801" y="2618601"/>
            <a:ext cx="1588" cy="685800"/>
          </a:xfrm>
          <a:prstGeom prst="curvedConnector3">
            <a:avLst>
              <a:gd name="adj1" fmla="val 14395466"/>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81" name="Shape 36"/>
          <p:cNvCxnSpPr/>
          <p:nvPr/>
        </p:nvCxnSpPr>
        <p:spPr bwMode="auto">
          <a:xfrm>
            <a:off x="4495801" y="2618601"/>
            <a:ext cx="1588" cy="685800"/>
          </a:xfrm>
          <a:prstGeom prst="curvedConnector3">
            <a:avLst>
              <a:gd name="adj1" fmla="val 14395466"/>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82" name="Shape 36"/>
          <p:cNvCxnSpPr/>
          <p:nvPr/>
        </p:nvCxnSpPr>
        <p:spPr bwMode="auto">
          <a:xfrm rot="10800000">
            <a:off x="6399212" y="2618601"/>
            <a:ext cx="1588" cy="685800"/>
          </a:xfrm>
          <a:prstGeom prst="curvedConnector3">
            <a:avLst>
              <a:gd name="adj1" fmla="val 14395466"/>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83" name="Shape 36"/>
          <p:cNvCxnSpPr/>
          <p:nvPr/>
        </p:nvCxnSpPr>
        <p:spPr bwMode="auto">
          <a:xfrm>
            <a:off x="6399212" y="2618601"/>
            <a:ext cx="1588" cy="685800"/>
          </a:xfrm>
          <a:prstGeom prst="curvedConnector3">
            <a:avLst>
              <a:gd name="adj1" fmla="val 14395466"/>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84" name="Shape 36"/>
          <p:cNvCxnSpPr/>
          <p:nvPr/>
        </p:nvCxnSpPr>
        <p:spPr bwMode="auto">
          <a:xfrm rot="10800000">
            <a:off x="7999412" y="2618601"/>
            <a:ext cx="1588" cy="685800"/>
          </a:xfrm>
          <a:prstGeom prst="curvedConnector3">
            <a:avLst>
              <a:gd name="adj1" fmla="val 14395466"/>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85" name="Shape 36"/>
          <p:cNvCxnSpPr/>
          <p:nvPr/>
        </p:nvCxnSpPr>
        <p:spPr bwMode="auto">
          <a:xfrm>
            <a:off x="7999412" y="2618601"/>
            <a:ext cx="1588" cy="685800"/>
          </a:xfrm>
          <a:prstGeom prst="curvedConnector3">
            <a:avLst>
              <a:gd name="adj1" fmla="val 14395466"/>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86" name="Straight Arrow Connector 85"/>
          <p:cNvCxnSpPr/>
          <p:nvPr/>
        </p:nvCxnSpPr>
        <p:spPr bwMode="auto">
          <a:xfrm rot="5400000">
            <a:off x="2628106" y="1817707"/>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87" name="Straight Arrow Connector 86"/>
          <p:cNvCxnSpPr/>
          <p:nvPr/>
        </p:nvCxnSpPr>
        <p:spPr bwMode="auto">
          <a:xfrm rot="5400000">
            <a:off x="4228306" y="1817707"/>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88" name="Straight Arrow Connector 87"/>
          <p:cNvCxnSpPr/>
          <p:nvPr/>
        </p:nvCxnSpPr>
        <p:spPr bwMode="auto">
          <a:xfrm rot="5400000">
            <a:off x="6133306" y="1817707"/>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89" name="Straight Arrow Connector 88"/>
          <p:cNvCxnSpPr/>
          <p:nvPr/>
        </p:nvCxnSpPr>
        <p:spPr bwMode="auto">
          <a:xfrm rot="5400000">
            <a:off x="7733506" y="1817707"/>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91" name="TextBox 90"/>
          <p:cNvSpPr txBox="1"/>
          <p:nvPr/>
        </p:nvSpPr>
        <p:spPr>
          <a:xfrm rot="16200000">
            <a:off x="-307822" y="2774023"/>
            <a:ext cx="1228221" cy="307777"/>
          </a:xfrm>
          <a:prstGeom prst="rect">
            <a:avLst/>
          </a:prstGeom>
          <a:noFill/>
        </p:spPr>
        <p:txBody>
          <a:bodyPr wrap="none" rtlCol="0">
            <a:spAutoFit/>
          </a:bodyPr>
          <a:lstStyle/>
          <a:p>
            <a:r>
              <a:rPr lang="en-US" sz="1400" dirty="0">
                <a:solidFill>
                  <a:schemeClr val="bg2"/>
                </a:solidFill>
              </a:rPr>
              <a:t>InputFormat</a:t>
            </a:r>
          </a:p>
        </p:txBody>
      </p:sp>
    </p:spTree>
    <p:extLst>
      <p:ext uri="{BB962C8B-B14F-4D97-AF65-F5344CB8AC3E}">
        <p14:creationId xmlns:p14="http://schemas.microsoft.com/office/powerpoint/2010/main" val="111784463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096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3" name="Rectangle 2"/>
          <p:cNvSpPr/>
          <p:nvPr/>
        </p:nvSpPr>
        <p:spPr bwMode="auto">
          <a:xfrm>
            <a:off x="8382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4" name="Rectangle 3"/>
          <p:cNvSpPr/>
          <p:nvPr/>
        </p:nvSpPr>
        <p:spPr bwMode="auto">
          <a:xfrm>
            <a:off x="10668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5" name="Rectangle 4"/>
          <p:cNvSpPr/>
          <p:nvPr/>
        </p:nvSpPr>
        <p:spPr bwMode="auto">
          <a:xfrm>
            <a:off x="12954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6" name="Rectangle 5"/>
          <p:cNvSpPr/>
          <p:nvPr/>
        </p:nvSpPr>
        <p:spPr bwMode="auto">
          <a:xfrm>
            <a:off x="15240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7" name="Rectangle 6"/>
          <p:cNvSpPr/>
          <p:nvPr/>
        </p:nvSpPr>
        <p:spPr bwMode="auto">
          <a:xfrm>
            <a:off x="17526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8" name="Rectangle 7"/>
          <p:cNvSpPr/>
          <p:nvPr/>
        </p:nvSpPr>
        <p:spPr bwMode="auto">
          <a:xfrm>
            <a:off x="19812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9" name="Rectangle 8"/>
          <p:cNvSpPr/>
          <p:nvPr/>
        </p:nvSpPr>
        <p:spPr bwMode="auto">
          <a:xfrm>
            <a:off x="22098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10" name="Rectangle 9"/>
          <p:cNvSpPr/>
          <p:nvPr/>
        </p:nvSpPr>
        <p:spPr bwMode="auto">
          <a:xfrm>
            <a:off x="24384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11" name="Rectangle 10"/>
          <p:cNvSpPr/>
          <p:nvPr/>
        </p:nvSpPr>
        <p:spPr bwMode="auto">
          <a:xfrm>
            <a:off x="26670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12" name="Rectangle 11"/>
          <p:cNvSpPr/>
          <p:nvPr/>
        </p:nvSpPr>
        <p:spPr bwMode="auto">
          <a:xfrm>
            <a:off x="32766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13" name="Rectangle 12"/>
          <p:cNvSpPr/>
          <p:nvPr/>
        </p:nvSpPr>
        <p:spPr bwMode="auto">
          <a:xfrm>
            <a:off x="35052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14" name="Rectangle 13"/>
          <p:cNvSpPr/>
          <p:nvPr/>
        </p:nvSpPr>
        <p:spPr bwMode="auto">
          <a:xfrm>
            <a:off x="37338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15" name="Rectangle 14"/>
          <p:cNvSpPr/>
          <p:nvPr/>
        </p:nvSpPr>
        <p:spPr bwMode="auto">
          <a:xfrm>
            <a:off x="39624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16" name="Rectangle 15"/>
          <p:cNvSpPr/>
          <p:nvPr/>
        </p:nvSpPr>
        <p:spPr bwMode="auto">
          <a:xfrm>
            <a:off x="41910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17" name="Rectangle 16"/>
          <p:cNvSpPr/>
          <p:nvPr/>
        </p:nvSpPr>
        <p:spPr bwMode="auto">
          <a:xfrm>
            <a:off x="44196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18" name="Rectangle 17"/>
          <p:cNvSpPr/>
          <p:nvPr/>
        </p:nvSpPr>
        <p:spPr bwMode="auto">
          <a:xfrm>
            <a:off x="46482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19" name="Rectangle 18"/>
          <p:cNvSpPr/>
          <p:nvPr/>
        </p:nvSpPr>
        <p:spPr bwMode="auto">
          <a:xfrm>
            <a:off x="48768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20" name="Rectangle 19"/>
          <p:cNvSpPr/>
          <p:nvPr/>
        </p:nvSpPr>
        <p:spPr bwMode="auto">
          <a:xfrm>
            <a:off x="51054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21" name="Rectangle 20"/>
          <p:cNvSpPr/>
          <p:nvPr/>
        </p:nvSpPr>
        <p:spPr bwMode="auto">
          <a:xfrm>
            <a:off x="53340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22" name="Rectangle 21"/>
          <p:cNvSpPr/>
          <p:nvPr/>
        </p:nvSpPr>
        <p:spPr bwMode="auto">
          <a:xfrm>
            <a:off x="59436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23" name="Rectangle 22"/>
          <p:cNvSpPr/>
          <p:nvPr/>
        </p:nvSpPr>
        <p:spPr bwMode="auto">
          <a:xfrm>
            <a:off x="61722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24" name="Rectangle 23"/>
          <p:cNvSpPr/>
          <p:nvPr/>
        </p:nvSpPr>
        <p:spPr bwMode="auto">
          <a:xfrm>
            <a:off x="64008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25" name="Rectangle 24"/>
          <p:cNvSpPr/>
          <p:nvPr/>
        </p:nvSpPr>
        <p:spPr bwMode="auto">
          <a:xfrm>
            <a:off x="66294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26" name="Rectangle 25"/>
          <p:cNvSpPr/>
          <p:nvPr/>
        </p:nvSpPr>
        <p:spPr bwMode="auto">
          <a:xfrm>
            <a:off x="68580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27" name="Rectangle 26"/>
          <p:cNvSpPr/>
          <p:nvPr/>
        </p:nvSpPr>
        <p:spPr bwMode="auto">
          <a:xfrm>
            <a:off x="70866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28" name="Rectangle 27"/>
          <p:cNvSpPr/>
          <p:nvPr/>
        </p:nvSpPr>
        <p:spPr bwMode="auto">
          <a:xfrm>
            <a:off x="73152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29" name="Rectangle 28"/>
          <p:cNvSpPr/>
          <p:nvPr/>
        </p:nvSpPr>
        <p:spPr bwMode="auto">
          <a:xfrm>
            <a:off x="75438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30" name="Rectangle 29"/>
          <p:cNvSpPr/>
          <p:nvPr/>
        </p:nvSpPr>
        <p:spPr bwMode="auto">
          <a:xfrm>
            <a:off x="77724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31" name="Rectangle 30"/>
          <p:cNvSpPr/>
          <p:nvPr/>
        </p:nvSpPr>
        <p:spPr bwMode="auto">
          <a:xfrm>
            <a:off x="8001000" y="2971800"/>
            <a:ext cx="2286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bg1"/>
              </a:solidFill>
              <a:effectLst/>
              <a:latin typeface="Gill Sans"/>
              <a:cs typeface="Gill Sans"/>
            </a:endParaRPr>
          </a:p>
        </p:txBody>
      </p:sp>
      <p:sp>
        <p:nvSpPr>
          <p:cNvPr id="32" name="TextBox 31"/>
          <p:cNvSpPr txBox="1"/>
          <p:nvPr/>
        </p:nvSpPr>
        <p:spPr>
          <a:xfrm>
            <a:off x="2895600" y="2971800"/>
            <a:ext cx="389850" cy="338554"/>
          </a:xfrm>
          <a:prstGeom prst="rect">
            <a:avLst/>
          </a:prstGeom>
          <a:noFill/>
        </p:spPr>
        <p:txBody>
          <a:bodyPr wrap="none" rtlCol="0">
            <a:spAutoFit/>
          </a:bodyPr>
          <a:lstStyle/>
          <a:p>
            <a:r>
              <a:rPr lang="en-US" dirty="0">
                <a:solidFill>
                  <a:schemeClr val="bg1"/>
                </a:solidFill>
                <a:latin typeface="Gill Sans"/>
                <a:cs typeface="Gill Sans"/>
              </a:rPr>
              <a:t>…</a:t>
            </a:r>
          </a:p>
        </p:txBody>
      </p:sp>
      <p:sp>
        <p:nvSpPr>
          <p:cNvPr id="33" name="TextBox 32"/>
          <p:cNvSpPr txBox="1"/>
          <p:nvPr/>
        </p:nvSpPr>
        <p:spPr>
          <a:xfrm>
            <a:off x="5562600" y="2971800"/>
            <a:ext cx="389850" cy="338554"/>
          </a:xfrm>
          <a:prstGeom prst="rect">
            <a:avLst/>
          </a:prstGeom>
          <a:noFill/>
        </p:spPr>
        <p:txBody>
          <a:bodyPr wrap="none" rtlCol="0">
            <a:spAutoFit/>
          </a:bodyPr>
          <a:lstStyle/>
          <a:p>
            <a:r>
              <a:rPr lang="en-US" dirty="0">
                <a:solidFill>
                  <a:schemeClr val="bg1"/>
                </a:solidFill>
                <a:latin typeface="Gill Sans"/>
                <a:cs typeface="Gill Sans"/>
              </a:rPr>
              <a:t>…</a:t>
            </a:r>
          </a:p>
        </p:txBody>
      </p:sp>
      <p:cxnSp>
        <p:nvCxnSpPr>
          <p:cNvPr id="35" name="Straight Connector 34"/>
          <p:cNvCxnSpPr/>
          <p:nvPr/>
        </p:nvCxnSpPr>
        <p:spPr bwMode="auto">
          <a:xfrm rot="5400000">
            <a:off x="-227806" y="3200400"/>
            <a:ext cx="1675606" cy="794"/>
          </a:xfrm>
          <a:prstGeom prst="line">
            <a:avLst/>
          </a:prstGeom>
          <a:ln w="25400">
            <a:solidFill>
              <a:schemeClr val="bg1"/>
            </a:solidFill>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37" name="Straight Connector 36"/>
          <p:cNvCxnSpPr/>
          <p:nvPr/>
        </p:nvCxnSpPr>
        <p:spPr bwMode="auto">
          <a:xfrm rot="5400000">
            <a:off x="2820194" y="3199606"/>
            <a:ext cx="1675606" cy="794"/>
          </a:xfrm>
          <a:prstGeom prst="line">
            <a:avLst/>
          </a:prstGeom>
          <a:ln w="25400">
            <a:solidFill>
              <a:schemeClr val="bg1"/>
            </a:solidFill>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38" name="Straight Connector 37"/>
          <p:cNvCxnSpPr/>
          <p:nvPr/>
        </p:nvCxnSpPr>
        <p:spPr bwMode="auto">
          <a:xfrm rot="5400000">
            <a:off x="5639594" y="3199606"/>
            <a:ext cx="1675606" cy="794"/>
          </a:xfrm>
          <a:prstGeom prst="line">
            <a:avLst/>
          </a:prstGeom>
          <a:ln w="25400">
            <a:solidFill>
              <a:schemeClr val="bg1"/>
            </a:solidFill>
            <a:headEnd type="none" w="med" len="med"/>
            <a:tailEnd type="none" w="med" len="med"/>
          </a:ln>
        </p:spPr>
        <p:style>
          <a:lnRef idx="3">
            <a:schemeClr val="accent3"/>
          </a:lnRef>
          <a:fillRef idx="0">
            <a:schemeClr val="accent3"/>
          </a:fillRef>
          <a:effectRef idx="2">
            <a:schemeClr val="accent3"/>
          </a:effectRef>
          <a:fontRef idx="minor">
            <a:schemeClr val="tx1"/>
          </a:fontRef>
        </p:style>
      </p:cxnSp>
      <p:grpSp>
        <p:nvGrpSpPr>
          <p:cNvPr id="70" name="Group 69"/>
          <p:cNvGrpSpPr/>
          <p:nvPr/>
        </p:nvGrpSpPr>
        <p:grpSpPr>
          <a:xfrm>
            <a:off x="609600" y="3657600"/>
            <a:ext cx="3048000" cy="338554"/>
            <a:chOff x="609600" y="3657600"/>
            <a:chExt cx="3124200" cy="338554"/>
          </a:xfrm>
        </p:grpSpPr>
        <p:cxnSp>
          <p:nvCxnSpPr>
            <p:cNvPr id="42" name="Straight Arrow Connector 41"/>
            <p:cNvCxnSpPr/>
            <p:nvPr/>
          </p:nvCxnSpPr>
          <p:spPr bwMode="auto">
            <a:xfrm rot="10800000">
              <a:off x="609600" y="3842166"/>
              <a:ext cx="1066800" cy="1588"/>
            </a:xfrm>
            <a:prstGeom prst="straightConnector1">
              <a:avLst/>
            </a:prstGeom>
            <a:ln>
              <a:headEnd type="none" w="med" len="med"/>
              <a:tailEnd type="triangle" w="lg" len="lg"/>
            </a:ln>
          </p:spPr>
          <p:style>
            <a:lnRef idx="2">
              <a:schemeClr val="accent5"/>
            </a:lnRef>
            <a:fillRef idx="0">
              <a:schemeClr val="accent5"/>
            </a:fillRef>
            <a:effectRef idx="1">
              <a:schemeClr val="accent5"/>
            </a:effectRef>
            <a:fontRef idx="minor">
              <a:schemeClr val="tx1"/>
            </a:fontRef>
          </p:style>
        </p:cxnSp>
        <p:cxnSp>
          <p:nvCxnSpPr>
            <p:cNvPr id="44" name="Straight Arrow Connector 43"/>
            <p:cNvCxnSpPr/>
            <p:nvPr/>
          </p:nvCxnSpPr>
          <p:spPr bwMode="auto">
            <a:xfrm>
              <a:off x="2819400" y="3843754"/>
              <a:ext cx="914400" cy="1588"/>
            </a:xfrm>
            <a:prstGeom prst="straightConnector1">
              <a:avLst/>
            </a:prstGeom>
            <a:ln>
              <a:headEnd type="none" w="med" len="med"/>
              <a:tailEnd type="triangle" w="lg" len="lg"/>
            </a:ln>
          </p:spPr>
          <p:style>
            <a:lnRef idx="2">
              <a:schemeClr val="accent5"/>
            </a:lnRef>
            <a:fillRef idx="0">
              <a:schemeClr val="accent5"/>
            </a:fillRef>
            <a:effectRef idx="1">
              <a:schemeClr val="accent5"/>
            </a:effectRef>
            <a:fontRef idx="minor">
              <a:schemeClr val="tx1"/>
            </a:fontRef>
          </p:style>
        </p:cxnSp>
        <p:sp>
          <p:nvSpPr>
            <p:cNvPr id="48" name="TextBox 47"/>
            <p:cNvSpPr txBox="1"/>
            <p:nvPr/>
          </p:nvSpPr>
          <p:spPr>
            <a:xfrm>
              <a:off x="1688862" y="3657600"/>
              <a:ext cx="1228121" cy="338554"/>
            </a:xfrm>
            <a:prstGeom prst="rect">
              <a:avLst/>
            </a:prstGeom>
            <a:noFill/>
          </p:spPr>
          <p:txBody>
            <a:bodyPr wrap="none" rtlCol="0">
              <a:spAutoFit/>
            </a:bodyPr>
            <a:lstStyle/>
            <a:p>
              <a:r>
                <a:rPr lang="en-US" dirty="0" err="1">
                  <a:solidFill>
                    <a:schemeClr val="bg1"/>
                  </a:solidFill>
                  <a:latin typeface="Gill Sans"/>
                  <a:cs typeface="Gill Sans"/>
                </a:rPr>
                <a:t>InputSplit</a:t>
              </a:r>
              <a:endParaRPr lang="en-US" dirty="0">
                <a:solidFill>
                  <a:schemeClr val="bg1"/>
                </a:solidFill>
                <a:latin typeface="Gill Sans"/>
                <a:cs typeface="Gill Sans"/>
              </a:endParaRPr>
            </a:p>
          </p:txBody>
        </p:sp>
      </p:grpSp>
      <p:grpSp>
        <p:nvGrpSpPr>
          <p:cNvPr id="71" name="Group 70"/>
          <p:cNvGrpSpPr/>
          <p:nvPr/>
        </p:nvGrpSpPr>
        <p:grpSpPr>
          <a:xfrm>
            <a:off x="3657601" y="3657600"/>
            <a:ext cx="2819400" cy="338554"/>
            <a:chOff x="3733801" y="3657600"/>
            <a:chExt cx="2895599" cy="338554"/>
          </a:xfrm>
        </p:grpSpPr>
        <p:cxnSp>
          <p:nvCxnSpPr>
            <p:cNvPr id="54" name="Straight Arrow Connector 53"/>
            <p:cNvCxnSpPr/>
            <p:nvPr/>
          </p:nvCxnSpPr>
          <p:spPr bwMode="auto">
            <a:xfrm rot="10800000">
              <a:off x="3733801" y="3842166"/>
              <a:ext cx="920495" cy="1588"/>
            </a:xfrm>
            <a:prstGeom prst="straightConnector1">
              <a:avLst/>
            </a:prstGeom>
            <a:ln>
              <a:headEnd type="none" w="med" len="med"/>
              <a:tailEnd type="triangle" w="lg" len="lg"/>
            </a:ln>
          </p:spPr>
          <p:style>
            <a:lnRef idx="2">
              <a:schemeClr val="accent5"/>
            </a:lnRef>
            <a:fillRef idx="0">
              <a:schemeClr val="accent5"/>
            </a:fillRef>
            <a:effectRef idx="1">
              <a:schemeClr val="accent5"/>
            </a:effectRef>
            <a:fontRef idx="minor">
              <a:schemeClr val="tx1"/>
            </a:fontRef>
          </p:style>
        </p:cxnSp>
        <p:cxnSp>
          <p:nvCxnSpPr>
            <p:cNvPr id="55" name="Straight Arrow Connector 54"/>
            <p:cNvCxnSpPr/>
            <p:nvPr/>
          </p:nvCxnSpPr>
          <p:spPr bwMode="auto">
            <a:xfrm>
              <a:off x="5760720" y="3843754"/>
              <a:ext cx="868680" cy="1588"/>
            </a:xfrm>
            <a:prstGeom prst="straightConnector1">
              <a:avLst/>
            </a:prstGeom>
            <a:ln>
              <a:headEnd type="none" w="med" len="med"/>
              <a:tailEnd type="triangle" w="lg" len="lg"/>
            </a:ln>
          </p:spPr>
          <p:style>
            <a:lnRef idx="2">
              <a:schemeClr val="accent5"/>
            </a:lnRef>
            <a:fillRef idx="0">
              <a:schemeClr val="accent5"/>
            </a:fillRef>
            <a:effectRef idx="1">
              <a:schemeClr val="accent5"/>
            </a:effectRef>
            <a:fontRef idx="minor">
              <a:schemeClr val="tx1"/>
            </a:fontRef>
          </p:style>
        </p:cxnSp>
        <p:sp>
          <p:nvSpPr>
            <p:cNvPr id="56" name="TextBox 55"/>
            <p:cNvSpPr txBox="1"/>
            <p:nvPr/>
          </p:nvSpPr>
          <p:spPr>
            <a:xfrm>
              <a:off x="4648200" y="3657600"/>
              <a:ext cx="1228121" cy="338554"/>
            </a:xfrm>
            <a:prstGeom prst="rect">
              <a:avLst/>
            </a:prstGeom>
            <a:noFill/>
          </p:spPr>
          <p:txBody>
            <a:bodyPr wrap="none" rtlCol="0">
              <a:spAutoFit/>
            </a:bodyPr>
            <a:lstStyle/>
            <a:p>
              <a:r>
                <a:rPr lang="en-US" dirty="0" err="1">
                  <a:solidFill>
                    <a:schemeClr val="bg1"/>
                  </a:solidFill>
                  <a:latin typeface="Gill Sans"/>
                  <a:cs typeface="Gill Sans"/>
                </a:rPr>
                <a:t>InputSplit</a:t>
              </a:r>
              <a:endParaRPr lang="en-US" dirty="0">
                <a:solidFill>
                  <a:schemeClr val="bg1"/>
                </a:solidFill>
                <a:latin typeface="Gill Sans"/>
                <a:cs typeface="Gill Sans"/>
              </a:endParaRPr>
            </a:p>
          </p:txBody>
        </p:sp>
      </p:grpSp>
      <p:grpSp>
        <p:nvGrpSpPr>
          <p:cNvPr id="72" name="Group 71"/>
          <p:cNvGrpSpPr/>
          <p:nvPr/>
        </p:nvGrpSpPr>
        <p:grpSpPr>
          <a:xfrm>
            <a:off x="6477000" y="3657600"/>
            <a:ext cx="1990120" cy="338554"/>
            <a:chOff x="6629401" y="3657600"/>
            <a:chExt cx="1990120" cy="338554"/>
          </a:xfrm>
        </p:grpSpPr>
        <p:cxnSp>
          <p:nvCxnSpPr>
            <p:cNvPr id="59" name="Straight Arrow Connector 58"/>
            <p:cNvCxnSpPr/>
            <p:nvPr/>
          </p:nvCxnSpPr>
          <p:spPr bwMode="auto">
            <a:xfrm rot="10800000">
              <a:off x="6629401" y="3842166"/>
              <a:ext cx="755903" cy="1588"/>
            </a:xfrm>
            <a:prstGeom prst="straightConnector1">
              <a:avLst/>
            </a:prstGeom>
            <a:ln>
              <a:headEnd type="none" w="med" len="med"/>
              <a:tailEnd type="triangle" w="lg" len="lg"/>
            </a:ln>
          </p:spPr>
          <p:style>
            <a:lnRef idx="2">
              <a:schemeClr val="accent5"/>
            </a:lnRef>
            <a:fillRef idx="0">
              <a:schemeClr val="accent5"/>
            </a:fillRef>
            <a:effectRef idx="1">
              <a:schemeClr val="accent5"/>
            </a:effectRef>
            <a:fontRef idx="minor">
              <a:schemeClr val="tx1"/>
            </a:fontRef>
          </p:style>
        </p:cxnSp>
        <p:sp>
          <p:nvSpPr>
            <p:cNvPr id="60" name="TextBox 59"/>
            <p:cNvSpPr txBox="1"/>
            <p:nvPr/>
          </p:nvSpPr>
          <p:spPr>
            <a:xfrm>
              <a:off x="7391400" y="3657600"/>
              <a:ext cx="1228121" cy="338554"/>
            </a:xfrm>
            <a:prstGeom prst="rect">
              <a:avLst/>
            </a:prstGeom>
            <a:noFill/>
          </p:spPr>
          <p:txBody>
            <a:bodyPr wrap="none" rtlCol="0">
              <a:spAutoFit/>
            </a:bodyPr>
            <a:lstStyle/>
            <a:p>
              <a:r>
                <a:rPr lang="en-US" dirty="0" err="1">
                  <a:solidFill>
                    <a:schemeClr val="bg1"/>
                  </a:solidFill>
                  <a:latin typeface="Gill Sans"/>
                  <a:cs typeface="Gill Sans"/>
                </a:rPr>
                <a:t>InputSplit</a:t>
              </a:r>
              <a:endParaRPr lang="en-US" dirty="0">
                <a:solidFill>
                  <a:schemeClr val="bg1"/>
                </a:solidFill>
                <a:latin typeface="Gill Sans"/>
                <a:cs typeface="Gill Sans"/>
              </a:endParaRPr>
            </a:p>
          </p:txBody>
        </p:sp>
      </p:grpSp>
      <p:sp>
        <p:nvSpPr>
          <p:cNvPr id="68" name="Rounded Rectangle 67"/>
          <p:cNvSpPr/>
          <p:nvPr/>
        </p:nvSpPr>
        <p:spPr bwMode="auto">
          <a:xfrm>
            <a:off x="3733800" y="914400"/>
            <a:ext cx="1371600" cy="6096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chemeClr val="bg1"/>
                </a:solidFill>
                <a:latin typeface="Gill Sans"/>
                <a:cs typeface="Gill Sans"/>
              </a:rPr>
              <a:t>Client</a:t>
            </a:r>
            <a:endParaRPr kumimoji="0" lang="en-US" sz="1600" b="1" i="0" u="none" strike="noStrike" cap="none" normalizeH="0" baseline="0" dirty="0">
              <a:ln>
                <a:noFill/>
              </a:ln>
              <a:solidFill>
                <a:schemeClr val="bg1"/>
              </a:solidFill>
              <a:effectLst/>
              <a:latin typeface="Gill Sans"/>
              <a:cs typeface="Gill Sans"/>
            </a:endParaRPr>
          </a:p>
        </p:txBody>
      </p:sp>
      <p:sp>
        <p:nvSpPr>
          <p:cNvPr id="69" name="TextBox 68"/>
          <p:cNvSpPr txBox="1"/>
          <p:nvPr/>
        </p:nvSpPr>
        <p:spPr>
          <a:xfrm>
            <a:off x="7391400" y="2667000"/>
            <a:ext cx="785780" cy="307777"/>
          </a:xfrm>
          <a:prstGeom prst="rect">
            <a:avLst/>
          </a:prstGeom>
          <a:noFill/>
        </p:spPr>
        <p:txBody>
          <a:bodyPr wrap="none" rtlCol="0">
            <a:spAutoFit/>
          </a:bodyPr>
          <a:lstStyle/>
          <a:p>
            <a:r>
              <a:rPr lang="en-US" sz="1400" b="0" dirty="0">
                <a:solidFill>
                  <a:schemeClr val="bg1"/>
                </a:solidFill>
                <a:latin typeface="Gill Sans"/>
                <a:cs typeface="Gill Sans"/>
              </a:rPr>
              <a:t>Records</a:t>
            </a:r>
          </a:p>
        </p:txBody>
      </p:sp>
      <p:grpSp>
        <p:nvGrpSpPr>
          <p:cNvPr id="46" name="Group 45"/>
          <p:cNvGrpSpPr/>
          <p:nvPr/>
        </p:nvGrpSpPr>
        <p:grpSpPr>
          <a:xfrm>
            <a:off x="609600" y="3276600"/>
            <a:ext cx="1371600" cy="2209800"/>
            <a:chOff x="609600" y="3276600"/>
            <a:chExt cx="1371600" cy="2209800"/>
          </a:xfrm>
        </p:grpSpPr>
        <p:sp>
          <p:nvSpPr>
            <p:cNvPr id="61" name="Rounded Rectangle 60"/>
            <p:cNvSpPr/>
            <p:nvPr/>
          </p:nvSpPr>
          <p:spPr bwMode="auto">
            <a:xfrm>
              <a:off x="609600" y="4876800"/>
              <a:ext cx="1371600" cy="6096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Gill Sans"/>
                  <a:cs typeface="Gill Sans"/>
                </a:rPr>
                <a:t>Mapper</a:t>
              </a:r>
            </a:p>
          </p:txBody>
        </p:sp>
        <p:cxnSp>
          <p:nvCxnSpPr>
            <p:cNvPr id="65" name="Straight Arrow Connector 64"/>
            <p:cNvCxnSpPr/>
            <p:nvPr/>
          </p:nvCxnSpPr>
          <p:spPr bwMode="auto">
            <a:xfrm>
              <a:off x="609600" y="3276600"/>
              <a:ext cx="304800" cy="16002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58" name="Rounded Rectangle 57"/>
            <p:cNvSpPr/>
            <p:nvPr/>
          </p:nvSpPr>
          <p:spPr bwMode="auto">
            <a:xfrm>
              <a:off x="609600" y="4191000"/>
              <a:ext cx="1295400" cy="4572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0" dirty="0" err="1">
                  <a:solidFill>
                    <a:schemeClr val="bg1"/>
                  </a:solidFill>
                  <a:latin typeface="Gill Sans"/>
                  <a:cs typeface="Gill Sans"/>
                </a:rPr>
                <a:t>RecordReader</a:t>
              </a:r>
              <a:endParaRPr kumimoji="0" lang="en-US" sz="1400" b="0" i="0" u="none" strike="noStrike" cap="none" normalizeH="0" baseline="0" dirty="0">
                <a:ln>
                  <a:noFill/>
                </a:ln>
                <a:solidFill>
                  <a:schemeClr val="bg1"/>
                </a:solidFill>
                <a:effectLst/>
                <a:latin typeface="Gill Sans"/>
                <a:cs typeface="Gill Sans"/>
              </a:endParaRPr>
            </a:p>
          </p:txBody>
        </p:sp>
      </p:grpSp>
      <p:grpSp>
        <p:nvGrpSpPr>
          <p:cNvPr id="47" name="Group 46"/>
          <p:cNvGrpSpPr/>
          <p:nvPr/>
        </p:nvGrpSpPr>
        <p:grpSpPr>
          <a:xfrm>
            <a:off x="3733800" y="3276600"/>
            <a:ext cx="1371600" cy="2209800"/>
            <a:chOff x="3733800" y="3276600"/>
            <a:chExt cx="1371600" cy="2209800"/>
          </a:xfrm>
        </p:grpSpPr>
        <p:sp>
          <p:nvSpPr>
            <p:cNvPr id="62" name="Rounded Rectangle 61"/>
            <p:cNvSpPr/>
            <p:nvPr/>
          </p:nvSpPr>
          <p:spPr bwMode="auto">
            <a:xfrm>
              <a:off x="3733800" y="4876800"/>
              <a:ext cx="1371600" cy="6096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Gill Sans"/>
                  <a:cs typeface="Gill Sans"/>
                </a:rPr>
                <a:t>Mapper</a:t>
              </a:r>
            </a:p>
          </p:txBody>
        </p:sp>
        <p:cxnSp>
          <p:nvCxnSpPr>
            <p:cNvPr id="66" name="Straight Arrow Connector 65"/>
            <p:cNvCxnSpPr/>
            <p:nvPr/>
          </p:nvCxnSpPr>
          <p:spPr bwMode="auto">
            <a:xfrm>
              <a:off x="3733800" y="3276600"/>
              <a:ext cx="304800" cy="160020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64" name="Rounded Rectangle 63"/>
            <p:cNvSpPr/>
            <p:nvPr/>
          </p:nvSpPr>
          <p:spPr bwMode="auto">
            <a:xfrm>
              <a:off x="3733800" y="4191000"/>
              <a:ext cx="1295400" cy="4572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0" dirty="0" err="1">
                  <a:solidFill>
                    <a:schemeClr val="bg1"/>
                  </a:solidFill>
                  <a:latin typeface="Gill Sans"/>
                  <a:cs typeface="Gill Sans"/>
                </a:rPr>
                <a:t>RecordReader</a:t>
              </a:r>
              <a:endParaRPr kumimoji="0" lang="en-US" sz="1400" b="0" i="0" u="none" strike="noStrike" cap="none" normalizeH="0" baseline="0" dirty="0">
                <a:ln>
                  <a:noFill/>
                </a:ln>
                <a:solidFill>
                  <a:schemeClr val="bg1"/>
                </a:solidFill>
                <a:effectLst/>
                <a:latin typeface="Gill Sans"/>
                <a:cs typeface="Gill Sans"/>
              </a:endParaRPr>
            </a:p>
          </p:txBody>
        </p:sp>
      </p:grpSp>
      <p:grpSp>
        <p:nvGrpSpPr>
          <p:cNvPr id="49" name="Group 48"/>
          <p:cNvGrpSpPr/>
          <p:nvPr/>
        </p:nvGrpSpPr>
        <p:grpSpPr>
          <a:xfrm>
            <a:off x="6629400" y="3276600"/>
            <a:ext cx="1371600" cy="2209800"/>
            <a:chOff x="6629400" y="3276600"/>
            <a:chExt cx="1371600" cy="2209800"/>
          </a:xfrm>
        </p:grpSpPr>
        <p:sp>
          <p:nvSpPr>
            <p:cNvPr id="63" name="Rounded Rectangle 62"/>
            <p:cNvSpPr/>
            <p:nvPr/>
          </p:nvSpPr>
          <p:spPr bwMode="auto">
            <a:xfrm>
              <a:off x="6629400" y="4876800"/>
              <a:ext cx="1371600" cy="6096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Gill Sans"/>
                  <a:cs typeface="Gill Sans"/>
                </a:rPr>
                <a:t>Mapper</a:t>
              </a:r>
            </a:p>
          </p:txBody>
        </p:sp>
        <p:cxnSp>
          <p:nvCxnSpPr>
            <p:cNvPr id="67" name="Straight Arrow Connector 66"/>
            <p:cNvCxnSpPr/>
            <p:nvPr/>
          </p:nvCxnSpPr>
          <p:spPr bwMode="auto">
            <a:xfrm>
              <a:off x="6629400" y="3276600"/>
              <a:ext cx="304800" cy="1600201"/>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73" name="Rounded Rectangle 72"/>
            <p:cNvSpPr/>
            <p:nvPr/>
          </p:nvSpPr>
          <p:spPr bwMode="auto">
            <a:xfrm>
              <a:off x="6629400" y="4191000"/>
              <a:ext cx="1295400" cy="4572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0" dirty="0" err="1">
                  <a:solidFill>
                    <a:schemeClr val="bg1"/>
                  </a:solidFill>
                  <a:latin typeface="Gill Sans"/>
                  <a:cs typeface="Gill Sans"/>
                </a:rPr>
                <a:t>RecordReader</a:t>
              </a:r>
              <a:endParaRPr kumimoji="0" lang="en-US" sz="1400" b="0" i="0" u="none" strike="noStrike" cap="none" normalizeH="0" baseline="0" dirty="0">
                <a:ln>
                  <a:noFill/>
                </a:ln>
                <a:solidFill>
                  <a:schemeClr val="bg1"/>
                </a:solidFill>
                <a:effectLst/>
                <a:latin typeface="Gill Sans"/>
                <a:cs typeface="Gill Sans"/>
              </a:endParaRPr>
            </a:p>
          </p:txBody>
        </p:sp>
      </p:grpSp>
      <p:sp>
        <p:nvSpPr>
          <p:cNvPr id="74" name="TextBox 73"/>
          <p:cNvSpPr txBox="1"/>
          <p:nvPr/>
        </p:nvSpPr>
        <p:spPr>
          <a:xfrm>
            <a:off x="0" y="6167735"/>
            <a:ext cx="9144000" cy="461665"/>
          </a:xfrm>
          <a:prstGeom prst="rect">
            <a:avLst/>
          </a:prstGeom>
          <a:noFill/>
        </p:spPr>
        <p:txBody>
          <a:bodyPr wrap="square" rtlCol="0">
            <a:spAutoFit/>
          </a:bodyPr>
          <a:lstStyle/>
          <a:p>
            <a:pPr lvl="0" algn="ctr">
              <a:defRPr/>
            </a:pPr>
            <a:r>
              <a:rPr lang="en-US" sz="2400" b="0" kern="0" dirty="0">
                <a:solidFill>
                  <a:srgbClr val="FF0000"/>
                </a:solidFill>
                <a:latin typeface="Gill Sans"/>
                <a:cs typeface="Gill Sans"/>
              </a:rPr>
              <a:t>Where’s the data actually coming from?</a:t>
            </a:r>
          </a:p>
        </p:txBody>
      </p:sp>
    </p:spTree>
    <p:extLst>
      <p:ext uri="{BB962C8B-B14F-4D97-AF65-F5344CB8AC3E}">
        <p14:creationId xmlns:p14="http://schemas.microsoft.com/office/powerpoint/2010/main" val="14278196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611938"/>
            <a:ext cx="3352800" cy="246221"/>
          </a:xfrm>
          <a:prstGeom prst="rect">
            <a:avLst/>
          </a:prstGeom>
          <a:noFill/>
          <a:ln w="9525">
            <a:noFill/>
            <a:miter lim="800000"/>
            <a:headEnd/>
            <a:tailEnd/>
          </a:ln>
        </p:spPr>
        <p:txBody>
          <a:bodyPr wrap="square">
            <a:spAutoFit/>
          </a:bodyPr>
          <a:lstStyle/>
          <a:p>
            <a:r>
              <a:rPr lang="en-US" sz="1000" b="0" dirty="0">
                <a:solidFill>
                  <a:schemeClr val="bg2"/>
                </a:solidFill>
              </a:rPr>
              <a:t>Source: redrawn from a slide by </a:t>
            </a:r>
            <a:r>
              <a:rPr lang="en-US" sz="1000" b="0" dirty="0" err="1">
                <a:solidFill>
                  <a:schemeClr val="bg2"/>
                </a:solidFill>
              </a:rPr>
              <a:t>Cloduera</a:t>
            </a:r>
            <a:r>
              <a:rPr lang="en-US" sz="1000" b="0" dirty="0">
                <a:solidFill>
                  <a:schemeClr val="bg2"/>
                </a:solidFill>
              </a:rPr>
              <a:t>, cc-licensed</a:t>
            </a:r>
          </a:p>
        </p:txBody>
      </p:sp>
      <p:sp>
        <p:nvSpPr>
          <p:cNvPr id="56" name="Rounded Rectangle 55"/>
          <p:cNvSpPr/>
          <p:nvPr/>
        </p:nvSpPr>
        <p:spPr bwMode="auto">
          <a:xfrm>
            <a:off x="609600" y="866001"/>
            <a:ext cx="1371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2"/>
                </a:solidFill>
                <a:effectLst/>
                <a:latin typeface="Arial" charset="0"/>
              </a:rPr>
              <a:t>Mapper</a:t>
            </a:r>
          </a:p>
        </p:txBody>
      </p:sp>
      <p:cxnSp>
        <p:nvCxnSpPr>
          <p:cNvPr id="59" name="Straight Arrow Connector 58"/>
          <p:cNvCxnSpPr/>
          <p:nvPr/>
        </p:nvCxnSpPr>
        <p:spPr bwMode="auto">
          <a:xfrm rot="5400000">
            <a:off x="1029494" y="1665307"/>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63" name="Rounded Rectangle 62"/>
          <p:cNvSpPr/>
          <p:nvPr/>
        </p:nvSpPr>
        <p:spPr bwMode="auto">
          <a:xfrm>
            <a:off x="2209800" y="865207"/>
            <a:ext cx="1371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2"/>
                </a:solidFill>
                <a:effectLst/>
                <a:latin typeface="Arial" charset="0"/>
              </a:rPr>
              <a:t>Mapper</a:t>
            </a:r>
          </a:p>
        </p:txBody>
      </p:sp>
      <p:cxnSp>
        <p:nvCxnSpPr>
          <p:cNvPr id="64" name="Straight Arrow Connector 63"/>
          <p:cNvCxnSpPr/>
          <p:nvPr/>
        </p:nvCxnSpPr>
        <p:spPr bwMode="auto">
          <a:xfrm rot="5400000">
            <a:off x="2629694" y="1664513"/>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67" name="Rounded Rectangle 66"/>
          <p:cNvSpPr/>
          <p:nvPr/>
        </p:nvSpPr>
        <p:spPr bwMode="auto">
          <a:xfrm>
            <a:off x="3832360" y="865207"/>
            <a:ext cx="1371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2"/>
                </a:solidFill>
                <a:effectLst/>
                <a:latin typeface="Arial" charset="0"/>
              </a:rPr>
              <a:t>Mapper</a:t>
            </a:r>
          </a:p>
        </p:txBody>
      </p:sp>
      <p:cxnSp>
        <p:nvCxnSpPr>
          <p:cNvPr id="68" name="Straight Arrow Connector 67"/>
          <p:cNvCxnSpPr/>
          <p:nvPr/>
        </p:nvCxnSpPr>
        <p:spPr bwMode="auto">
          <a:xfrm rot="5400000">
            <a:off x="4252254" y="1664513"/>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71" name="Rounded Rectangle 70"/>
          <p:cNvSpPr/>
          <p:nvPr/>
        </p:nvSpPr>
        <p:spPr bwMode="auto">
          <a:xfrm>
            <a:off x="5715000" y="865207"/>
            <a:ext cx="1371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2"/>
                </a:solidFill>
                <a:effectLst/>
                <a:latin typeface="Arial" charset="0"/>
              </a:rPr>
              <a:t>Mapper</a:t>
            </a:r>
          </a:p>
        </p:txBody>
      </p:sp>
      <p:cxnSp>
        <p:nvCxnSpPr>
          <p:cNvPr id="72" name="Straight Arrow Connector 71"/>
          <p:cNvCxnSpPr/>
          <p:nvPr/>
        </p:nvCxnSpPr>
        <p:spPr bwMode="auto">
          <a:xfrm rot="5400000">
            <a:off x="6134894" y="1664513"/>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75" name="Rounded Rectangle 74"/>
          <p:cNvSpPr/>
          <p:nvPr/>
        </p:nvSpPr>
        <p:spPr bwMode="auto">
          <a:xfrm>
            <a:off x="7337560" y="865207"/>
            <a:ext cx="1371600" cy="533400"/>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2"/>
                </a:solidFill>
                <a:effectLst/>
                <a:latin typeface="Arial" charset="0"/>
              </a:rPr>
              <a:t>Mapper</a:t>
            </a:r>
          </a:p>
        </p:txBody>
      </p:sp>
      <p:cxnSp>
        <p:nvCxnSpPr>
          <p:cNvPr id="76" name="Straight Arrow Connector 75"/>
          <p:cNvCxnSpPr/>
          <p:nvPr/>
        </p:nvCxnSpPr>
        <p:spPr bwMode="auto">
          <a:xfrm rot="5400000">
            <a:off x="7757454" y="1664513"/>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100" name="Rounded Rectangle 99"/>
          <p:cNvSpPr/>
          <p:nvPr/>
        </p:nvSpPr>
        <p:spPr bwMode="auto">
          <a:xfrm>
            <a:off x="609600" y="2743200"/>
            <a:ext cx="1371600" cy="5334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2"/>
                </a:solidFill>
                <a:effectLst/>
                <a:latin typeface="Arial" charset="0"/>
              </a:rPr>
              <a:t>Partitioner</a:t>
            </a:r>
          </a:p>
        </p:txBody>
      </p:sp>
      <p:cxnSp>
        <p:nvCxnSpPr>
          <p:cNvPr id="101" name="Straight Arrow Connector 100"/>
          <p:cNvCxnSpPr/>
          <p:nvPr/>
        </p:nvCxnSpPr>
        <p:spPr bwMode="auto">
          <a:xfrm rot="5400000">
            <a:off x="1029494" y="2475706"/>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102" name="Rounded Rectangle 101"/>
          <p:cNvSpPr/>
          <p:nvPr/>
        </p:nvSpPr>
        <p:spPr bwMode="auto">
          <a:xfrm>
            <a:off x="2209800" y="2742406"/>
            <a:ext cx="1371600" cy="5334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200" dirty="0">
                <a:solidFill>
                  <a:schemeClr val="bg2"/>
                </a:solidFill>
                <a:latin typeface="Arial" charset="0"/>
              </a:rPr>
              <a:t>Partitioner</a:t>
            </a:r>
          </a:p>
        </p:txBody>
      </p:sp>
      <p:cxnSp>
        <p:nvCxnSpPr>
          <p:cNvPr id="103" name="Straight Arrow Connector 102"/>
          <p:cNvCxnSpPr/>
          <p:nvPr/>
        </p:nvCxnSpPr>
        <p:spPr bwMode="auto">
          <a:xfrm rot="5400000">
            <a:off x="2629694" y="2475706"/>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104" name="Rounded Rectangle 103"/>
          <p:cNvSpPr/>
          <p:nvPr/>
        </p:nvSpPr>
        <p:spPr bwMode="auto">
          <a:xfrm>
            <a:off x="3832360" y="2742406"/>
            <a:ext cx="1371600" cy="5334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200" dirty="0">
                <a:solidFill>
                  <a:schemeClr val="bg2"/>
                </a:solidFill>
                <a:latin typeface="Arial" charset="0"/>
              </a:rPr>
              <a:t>Partitioner</a:t>
            </a:r>
          </a:p>
        </p:txBody>
      </p:sp>
      <p:cxnSp>
        <p:nvCxnSpPr>
          <p:cNvPr id="105" name="Straight Arrow Connector 104"/>
          <p:cNvCxnSpPr/>
          <p:nvPr/>
        </p:nvCxnSpPr>
        <p:spPr bwMode="auto">
          <a:xfrm rot="5400000">
            <a:off x="4252254" y="2475706"/>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106" name="Rounded Rectangle 105"/>
          <p:cNvSpPr/>
          <p:nvPr/>
        </p:nvSpPr>
        <p:spPr bwMode="auto">
          <a:xfrm>
            <a:off x="5715000" y="2742406"/>
            <a:ext cx="1371600" cy="5334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200" dirty="0">
                <a:solidFill>
                  <a:schemeClr val="bg2"/>
                </a:solidFill>
                <a:latin typeface="Arial" charset="0"/>
              </a:rPr>
              <a:t>Partitioner</a:t>
            </a:r>
          </a:p>
        </p:txBody>
      </p:sp>
      <p:cxnSp>
        <p:nvCxnSpPr>
          <p:cNvPr id="107" name="Straight Arrow Connector 106"/>
          <p:cNvCxnSpPr/>
          <p:nvPr/>
        </p:nvCxnSpPr>
        <p:spPr bwMode="auto">
          <a:xfrm rot="5400000">
            <a:off x="6134894" y="2475706"/>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108" name="Rounded Rectangle 107"/>
          <p:cNvSpPr/>
          <p:nvPr/>
        </p:nvSpPr>
        <p:spPr bwMode="auto">
          <a:xfrm>
            <a:off x="7337560" y="2742406"/>
            <a:ext cx="1371600" cy="5334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200" dirty="0">
                <a:solidFill>
                  <a:schemeClr val="bg2"/>
                </a:solidFill>
                <a:latin typeface="Arial" charset="0"/>
              </a:rPr>
              <a:t>Partitioner</a:t>
            </a:r>
          </a:p>
        </p:txBody>
      </p:sp>
      <p:cxnSp>
        <p:nvCxnSpPr>
          <p:cNvPr id="109" name="Straight Arrow Connector 108"/>
          <p:cNvCxnSpPr/>
          <p:nvPr/>
        </p:nvCxnSpPr>
        <p:spPr bwMode="auto">
          <a:xfrm rot="5400000">
            <a:off x="7757454" y="2475706"/>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110" name="TextBox 109"/>
          <p:cNvSpPr txBox="1"/>
          <p:nvPr/>
        </p:nvSpPr>
        <p:spPr>
          <a:xfrm>
            <a:off x="699303" y="1932801"/>
            <a:ext cx="1183337" cy="276999"/>
          </a:xfrm>
          <a:prstGeom prst="rect">
            <a:avLst/>
          </a:prstGeom>
          <a:noFill/>
        </p:spPr>
        <p:txBody>
          <a:bodyPr wrap="none" rtlCol="0">
            <a:spAutoFit/>
          </a:bodyPr>
          <a:lstStyle/>
          <a:p>
            <a:r>
              <a:rPr lang="en-US" sz="1200" dirty="0">
                <a:solidFill>
                  <a:schemeClr val="bg2"/>
                </a:solidFill>
              </a:rPr>
              <a:t>Intermediates</a:t>
            </a:r>
          </a:p>
        </p:txBody>
      </p:sp>
      <p:sp>
        <p:nvSpPr>
          <p:cNvPr id="111" name="TextBox 110"/>
          <p:cNvSpPr txBox="1"/>
          <p:nvPr/>
        </p:nvSpPr>
        <p:spPr>
          <a:xfrm>
            <a:off x="2299503" y="1932007"/>
            <a:ext cx="1183337" cy="276999"/>
          </a:xfrm>
          <a:prstGeom prst="rect">
            <a:avLst/>
          </a:prstGeom>
          <a:noFill/>
        </p:spPr>
        <p:txBody>
          <a:bodyPr wrap="none" rtlCol="0">
            <a:spAutoFit/>
          </a:bodyPr>
          <a:lstStyle/>
          <a:p>
            <a:r>
              <a:rPr lang="en-US" sz="1200" dirty="0">
                <a:solidFill>
                  <a:schemeClr val="bg2"/>
                </a:solidFill>
              </a:rPr>
              <a:t>Intermediates</a:t>
            </a:r>
          </a:p>
        </p:txBody>
      </p:sp>
      <p:sp>
        <p:nvSpPr>
          <p:cNvPr id="112" name="TextBox 111"/>
          <p:cNvSpPr txBox="1"/>
          <p:nvPr/>
        </p:nvSpPr>
        <p:spPr>
          <a:xfrm>
            <a:off x="3922063" y="1932007"/>
            <a:ext cx="1183337" cy="276999"/>
          </a:xfrm>
          <a:prstGeom prst="rect">
            <a:avLst/>
          </a:prstGeom>
          <a:noFill/>
        </p:spPr>
        <p:txBody>
          <a:bodyPr wrap="none" rtlCol="0">
            <a:spAutoFit/>
          </a:bodyPr>
          <a:lstStyle/>
          <a:p>
            <a:r>
              <a:rPr lang="en-US" sz="1200" dirty="0">
                <a:solidFill>
                  <a:schemeClr val="bg2"/>
                </a:solidFill>
              </a:rPr>
              <a:t>Intermediates</a:t>
            </a:r>
          </a:p>
        </p:txBody>
      </p:sp>
      <p:sp>
        <p:nvSpPr>
          <p:cNvPr id="113" name="TextBox 112"/>
          <p:cNvSpPr txBox="1"/>
          <p:nvPr/>
        </p:nvSpPr>
        <p:spPr>
          <a:xfrm>
            <a:off x="5804703" y="1932007"/>
            <a:ext cx="1183337" cy="276999"/>
          </a:xfrm>
          <a:prstGeom prst="rect">
            <a:avLst/>
          </a:prstGeom>
          <a:noFill/>
        </p:spPr>
        <p:txBody>
          <a:bodyPr wrap="none" rtlCol="0">
            <a:spAutoFit/>
          </a:bodyPr>
          <a:lstStyle/>
          <a:p>
            <a:r>
              <a:rPr lang="en-US" sz="1200" dirty="0">
                <a:solidFill>
                  <a:schemeClr val="bg2"/>
                </a:solidFill>
              </a:rPr>
              <a:t>Intermediates</a:t>
            </a:r>
          </a:p>
        </p:txBody>
      </p:sp>
      <p:sp>
        <p:nvSpPr>
          <p:cNvPr id="114" name="TextBox 113"/>
          <p:cNvSpPr txBox="1"/>
          <p:nvPr/>
        </p:nvSpPr>
        <p:spPr>
          <a:xfrm>
            <a:off x="7427263" y="1932007"/>
            <a:ext cx="1183337" cy="276999"/>
          </a:xfrm>
          <a:prstGeom prst="rect">
            <a:avLst/>
          </a:prstGeom>
          <a:noFill/>
        </p:spPr>
        <p:txBody>
          <a:bodyPr wrap="none" rtlCol="0">
            <a:spAutoFit/>
          </a:bodyPr>
          <a:lstStyle/>
          <a:p>
            <a:r>
              <a:rPr lang="en-US" sz="1200" dirty="0">
                <a:solidFill>
                  <a:schemeClr val="bg2"/>
                </a:solidFill>
              </a:rPr>
              <a:t>Intermediates</a:t>
            </a:r>
          </a:p>
        </p:txBody>
      </p:sp>
      <p:sp>
        <p:nvSpPr>
          <p:cNvPr id="124" name="Rounded Rectangle 123"/>
          <p:cNvSpPr/>
          <p:nvPr/>
        </p:nvSpPr>
        <p:spPr bwMode="auto">
          <a:xfrm>
            <a:off x="2416040" y="5257800"/>
            <a:ext cx="1371600" cy="533400"/>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2"/>
                </a:solidFill>
                <a:effectLst/>
                <a:latin typeface="Arial" charset="0"/>
              </a:rPr>
              <a:t>Reducer</a:t>
            </a:r>
          </a:p>
        </p:txBody>
      </p:sp>
      <p:cxnSp>
        <p:nvCxnSpPr>
          <p:cNvPr id="125" name="Straight Arrow Connector 124"/>
          <p:cNvCxnSpPr/>
          <p:nvPr/>
        </p:nvCxnSpPr>
        <p:spPr bwMode="auto">
          <a:xfrm rot="5400000">
            <a:off x="2835934" y="4990306"/>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126" name="Rounded Rectangle 125"/>
          <p:cNvSpPr/>
          <p:nvPr/>
        </p:nvSpPr>
        <p:spPr bwMode="auto">
          <a:xfrm>
            <a:off x="4016240" y="5257006"/>
            <a:ext cx="1371600" cy="533400"/>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200" dirty="0">
                <a:solidFill>
                  <a:schemeClr val="bg2"/>
                </a:solidFill>
                <a:latin typeface="Arial" charset="0"/>
              </a:rPr>
              <a:t>Reducer</a:t>
            </a:r>
          </a:p>
        </p:txBody>
      </p:sp>
      <p:cxnSp>
        <p:nvCxnSpPr>
          <p:cNvPr id="127" name="Straight Arrow Connector 126"/>
          <p:cNvCxnSpPr/>
          <p:nvPr/>
        </p:nvCxnSpPr>
        <p:spPr bwMode="auto">
          <a:xfrm rot="5400000">
            <a:off x="4436134" y="4990306"/>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128" name="Rounded Rectangle 127"/>
          <p:cNvSpPr/>
          <p:nvPr/>
        </p:nvSpPr>
        <p:spPr bwMode="auto">
          <a:xfrm>
            <a:off x="5638800" y="5257006"/>
            <a:ext cx="1371600" cy="533400"/>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200" dirty="0">
                <a:solidFill>
                  <a:schemeClr val="bg2"/>
                </a:solidFill>
                <a:latin typeface="Arial" charset="0"/>
              </a:rPr>
              <a:t>Reduce</a:t>
            </a:r>
          </a:p>
        </p:txBody>
      </p:sp>
      <p:cxnSp>
        <p:nvCxnSpPr>
          <p:cNvPr id="129" name="Straight Arrow Connector 128"/>
          <p:cNvCxnSpPr/>
          <p:nvPr/>
        </p:nvCxnSpPr>
        <p:spPr bwMode="auto">
          <a:xfrm rot="5400000">
            <a:off x="6058694" y="4990306"/>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130" name="TextBox 129"/>
          <p:cNvSpPr txBox="1"/>
          <p:nvPr/>
        </p:nvSpPr>
        <p:spPr>
          <a:xfrm>
            <a:off x="2505743" y="4447401"/>
            <a:ext cx="1183337" cy="276999"/>
          </a:xfrm>
          <a:prstGeom prst="rect">
            <a:avLst/>
          </a:prstGeom>
          <a:noFill/>
        </p:spPr>
        <p:txBody>
          <a:bodyPr wrap="none" rtlCol="0">
            <a:spAutoFit/>
          </a:bodyPr>
          <a:lstStyle/>
          <a:p>
            <a:r>
              <a:rPr lang="en-US" sz="1200" dirty="0">
                <a:solidFill>
                  <a:schemeClr val="bg2"/>
                </a:solidFill>
              </a:rPr>
              <a:t>Intermediates</a:t>
            </a:r>
          </a:p>
        </p:txBody>
      </p:sp>
      <p:sp>
        <p:nvSpPr>
          <p:cNvPr id="131" name="TextBox 130"/>
          <p:cNvSpPr txBox="1"/>
          <p:nvPr/>
        </p:nvSpPr>
        <p:spPr>
          <a:xfrm>
            <a:off x="4105943" y="4446607"/>
            <a:ext cx="1183337" cy="276999"/>
          </a:xfrm>
          <a:prstGeom prst="rect">
            <a:avLst/>
          </a:prstGeom>
          <a:noFill/>
        </p:spPr>
        <p:txBody>
          <a:bodyPr wrap="none" rtlCol="0">
            <a:spAutoFit/>
          </a:bodyPr>
          <a:lstStyle/>
          <a:p>
            <a:r>
              <a:rPr lang="en-US" sz="1200" dirty="0">
                <a:solidFill>
                  <a:schemeClr val="bg2"/>
                </a:solidFill>
              </a:rPr>
              <a:t>Intermediates</a:t>
            </a:r>
          </a:p>
        </p:txBody>
      </p:sp>
      <p:sp>
        <p:nvSpPr>
          <p:cNvPr id="132" name="TextBox 131"/>
          <p:cNvSpPr txBox="1"/>
          <p:nvPr/>
        </p:nvSpPr>
        <p:spPr>
          <a:xfrm>
            <a:off x="5728503" y="4446607"/>
            <a:ext cx="1183337" cy="276999"/>
          </a:xfrm>
          <a:prstGeom prst="rect">
            <a:avLst/>
          </a:prstGeom>
          <a:noFill/>
        </p:spPr>
        <p:txBody>
          <a:bodyPr wrap="none" rtlCol="0">
            <a:spAutoFit/>
          </a:bodyPr>
          <a:lstStyle/>
          <a:p>
            <a:r>
              <a:rPr lang="en-US" sz="1200" dirty="0">
                <a:solidFill>
                  <a:schemeClr val="bg2"/>
                </a:solidFill>
              </a:rPr>
              <a:t>Intermediates</a:t>
            </a:r>
          </a:p>
        </p:txBody>
      </p:sp>
      <p:cxnSp>
        <p:nvCxnSpPr>
          <p:cNvPr id="133" name="Straight Arrow Connector 132"/>
          <p:cNvCxnSpPr/>
          <p:nvPr/>
        </p:nvCxnSpPr>
        <p:spPr bwMode="auto">
          <a:xfrm>
            <a:off x="1295400" y="3276600"/>
            <a:ext cx="1600200" cy="1143000"/>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135" name="Straight Arrow Connector 134"/>
          <p:cNvCxnSpPr/>
          <p:nvPr/>
        </p:nvCxnSpPr>
        <p:spPr bwMode="auto">
          <a:xfrm>
            <a:off x="1295400" y="3276600"/>
            <a:ext cx="3200400" cy="1143000"/>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137" name="Straight Arrow Connector 136"/>
          <p:cNvCxnSpPr/>
          <p:nvPr/>
        </p:nvCxnSpPr>
        <p:spPr bwMode="auto">
          <a:xfrm>
            <a:off x="1295400" y="3276600"/>
            <a:ext cx="4724400" cy="1143000"/>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139" name="Straight Arrow Connector 138"/>
          <p:cNvCxnSpPr>
            <a:stCxn id="102" idx="2"/>
          </p:cNvCxnSpPr>
          <p:nvPr/>
        </p:nvCxnSpPr>
        <p:spPr bwMode="auto">
          <a:xfrm rot="16200000" flipH="1">
            <a:off x="2361803" y="3809603"/>
            <a:ext cx="1143794" cy="76200"/>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142" name="Straight Arrow Connector 141"/>
          <p:cNvCxnSpPr>
            <a:stCxn id="102" idx="2"/>
          </p:cNvCxnSpPr>
          <p:nvPr/>
        </p:nvCxnSpPr>
        <p:spPr bwMode="auto">
          <a:xfrm rot="16200000" flipH="1">
            <a:off x="3200003" y="2971403"/>
            <a:ext cx="1143794" cy="1752600"/>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145" name="Straight Arrow Connector 144"/>
          <p:cNvCxnSpPr>
            <a:stCxn id="102" idx="2"/>
          </p:cNvCxnSpPr>
          <p:nvPr/>
        </p:nvCxnSpPr>
        <p:spPr bwMode="auto">
          <a:xfrm rot="16200000" flipH="1">
            <a:off x="3962003" y="2209403"/>
            <a:ext cx="1143794" cy="3276600"/>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148" name="Straight Arrow Connector 147"/>
          <p:cNvCxnSpPr>
            <a:stCxn id="104" idx="2"/>
          </p:cNvCxnSpPr>
          <p:nvPr/>
        </p:nvCxnSpPr>
        <p:spPr bwMode="auto">
          <a:xfrm rot="5400000">
            <a:off x="3211183" y="3112623"/>
            <a:ext cx="1143794" cy="1470160"/>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152" name="Straight Arrow Connector 151"/>
          <p:cNvCxnSpPr>
            <a:stCxn id="104" idx="2"/>
            <a:endCxn id="131" idx="0"/>
          </p:cNvCxnSpPr>
          <p:nvPr/>
        </p:nvCxnSpPr>
        <p:spPr bwMode="auto">
          <a:xfrm rot="16200000" flipH="1">
            <a:off x="4022486" y="3771480"/>
            <a:ext cx="1170801" cy="179452"/>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155" name="Straight Arrow Connector 154"/>
          <p:cNvCxnSpPr>
            <a:stCxn id="104" idx="2"/>
            <a:endCxn id="132" idx="0"/>
          </p:cNvCxnSpPr>
          <p:nvPr/>
        </p:nvCxnSpPr>
        <p:spPr bwMode="auto">
          <a:xfrm rot="16200000" flipH="1">
            <a:off x="4833766" y="2960200"/>
            <a:ext cx="1170801" cy="1802012"/>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158" name="Straight Arrow Connector 157"/>
          <p:cNvCxnSpPr>
            <a:stCxn id="106" idx="2"/>
          </p:cNvCxnSpPr>
          <p:nvPr/>
        </p:nvCxnSpPr>
        <p:spPr bwMode="auto">
          <a:xfrm rot="5400000">
            <a:off x="4228703" y="2247503"/>
            <a:ext cx="1143794" cy="3200400"/>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161" name="Straight Arrow Connector 160"/>
          <p:cNvCxnSpPr>
            <a:stCxn id="108" idx="2"/>
          </p:cNvCxnSpPr>
          <p:nvPr/>
        </p:nvCxnSpPr>
        <p:spPr bwMode="auto">
          <a:xfrm rot="5400000">
            <a:off x="5154283" y="1550523"/>
            <a:ext cx="1143794" cy="4594360"/>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176" name="Straight Arrow Connector 175"/>
          <p:cNvCxnSpPr>
            <a:stCxn id="106" idx="2"/>
          </p:cNvCxnSpPr>
          <p:nvPr/>
        </p:nvCxnSpPr>
        <p:spPr bwMode="auto">
          <a:xfrm rot="5400000">
            <a:off x="4990703" y="3009503"/>
            <a:ext cx="1143794" cy="1676400"/>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183" name="Straight Arrow Connector 182"/>
          <p:cNvCxnSpPr>
            <a:stCxn id="108" idx="2"/>
          </p:cNvCxnSpPr>
          <p:nvPr/>
        </p:nvCxnSpPr>
        <p:spPr bwMode="auto">
          <a:xfrm rot="5400000">
            <a:off x="5878183" y="2274423"/>
            <a:ext cx="1143794" cy="3146560"/>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186" name="Straight Arrow Connector 185"/>
          <p:cNvCxnSpPr>
            <a:stCxn id="106" idx="2"/>
          </p:cNvCxnSpPr>
          <p:nvPr/>
        </p:nvCxnSpPr>
        <p:spPr bwMode="auto">
          <a:xfrm rot="5400000">
            <a:off x="5777300" y="3823106"/>
            <a:ext cx="1170800" cy="76200"/>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190" name="Straight Arrow Connector 189"/>
          <p:cNvCxnSpPr>
            <a:stCxn id="108" idx="2"/>
          </p:cNvCxnSpPr>
          <p:nvPr/>
        </p:nvCxnSpPr>
        <p:spPr bwMode="auto">
          <a:xfrm rot="5400000">
            <a:off x="6628209" y="3026037"/>
            <a:ext cx="1145382" cy="1644920"/>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52" name="TextBox 51"/>
          <p:cNvSpPr txBox="1"/>
          <p:nvPr/>
        </p:nvSpPr>
        <p:spPr>
          <a:xfrm>
            <a:off x="228600" y="3853190"/>
            <a:ext cx="1874231" cy="261610"/>
          </a:xfrm>
          <a:prstGeom prst="rect">
            <a:avLst/>
          </a:prstGeom>
          <a:noFill/>
        </p:spPr>
        <p:txBody>
          <a:bodyPr wrap="none" rtlCol="0">
            <a:spAutoFit/>
          </a:bodyPr>
          <a:lstStyle/>
          <a:p>
            <a:r>
              <a:rPr lang="en-US" sz="1100" dirty="0">
                <a:solidFill>
                  <a:schemeClr val="bg1"/>
                </a:solidFill>
              </a:rPr>
              <a:t>(combiners omitted here)</a:t>
            </a:r>
          </a:p>
        </p:txBody>
      </p:sp>
    </p:spTree>
    <p:extLst>
      <p:ext uri="{BB962C8B-B14F-4D97-AF65-F5344CB8AC3E}">
        <p14:creationId xmlns:p14="http://schemas.microsoft.com/office/powerpoint/2010/main" val="13831237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0" y="6611938"/>
            <a:ext cx="3352800" cy="246221"/>
          </a:xfrm>
          <a:prstGeom prst="rect">
            <a:avLst/>
          </a:prstGeom>
          <a:noFill/>
          <a:ln w="9525">
            <a:noFill/>
            <a:miter lim="800000"/>
            <a:headEnd/>
            <a:tailEnd/>
          </a:ln>
        </p:spPr>
        <p:txBody>
          <a:bodyPr wrap="square">
            <a:spAutoFit/>
          </a:bodyPr>
          <a:lstStyle/>
          <a:p>
            <a:r>
              <a:rPr lang="en-US" sz="1000" b="0" dirty="0">
                <a:solidFill>
                  <a:schemeClr val="bg2"/>
                </a:solidFill>
              </a:rPr>
              <a:t>Source: redrawn from a slide by </a:t>
            </a:r>
            <a:r>
              <a:rPr lang="en-US" sz="1000" b="0" dirty="0" err="1">
                <a:solidFill>
                  <a:schemeClr val="bg2"/>
                </a:solidFill>
              </a:rPr>
              <a:t>Cloduera</a:t>
            </a:r>
            <a:r>
              <a:rPr lang="en-US" sz="1000" b="0" dirty="0">
                <a:solidFill>
                  <a:schemeClr val="bg2"/>
                </a:solidFill>
              </a:rPr>
              <a:t>, cc-licensed</a:t>
            </a:r>
          </a:p>
        </p:txBody>
      </p:sp>
      <p:sp>
        <p:nvSpPr>
          <p:cNvPr id="124" name="Rounded Rectangle 123"/>
          <p:cNvSpPr/>
          <p:nvPr/>
        </p:nvSpPr>
        <p:spPr bwMode="auto">
          <a:xfrm>
            <a:off x="2416040" y="1676400"/>
            <a:ext cx="1371600" cy="533400"/>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a:ln>
                  <a:noFill/>
                </a:ln>
                <a:solidFill>
                  <a:schemeClr val="bg2"/>
                </a:solidFill>
                <a:effectLst/>
                <a:latin typeface="Arial" charset="0"/>
              </a:rPr>
              <a:t>Reducer</a:t>
            </a:r>
          </a:p>
        </p:txBody>
      </p:sp>
      <p:sp>
        <p:nvSpPr>
          <p:cNvPr id="126" name="Rounded Rectangle 125"/>
          <p:cNvSpPr/>
          <p:nvPr/>
        </p:nvSpPr>
        <p:spPr bwMode="auto">
          <a:xfrm>
            <a:off x="4016240" y="1675606"/>
            <a:ext cx="1371600" cy="533400"/>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200" dirty="0">
                <a:solidFill>
                  <a:schemeClr val="bg2"/>
                </a:solidFill>
                <a:latin typeface="Arial" charset="0"/>
              </a:rPr>
              <a:t>Reducer</a:t>
            </a:r>
          </a:p>
        </p:txBody>
      </p:sp>
      <p:sp>
        <p:nvSpPr>
          <p:cNvPr id="128" name="Rounded Rectangle 127"/>
          <p:cNvSpPr/>
          <p:nvPr/>
        </p:nvSpPr>
        <p:spPr bwMode="auto">
          <a:xfrm>
            <a:off x="5638800" y="1675606"/>
            <a:ext cx="1371600" cy="533400"/>
          </a:xfrm>
          <a:prstGeom prst="round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200" dirty="0">
                <a:solidFill>
                  <a:schemeClr val="bg2"/>
                </a:solidFill>
                <a:latin typeface="Arial" charset="0"/>
              </a:rPr>
              <a:t>Reducer</a:t>
            </a:r>
          </a:p>
        </p:txBody>
      </p:sp>
      <p:sp>
        <p:nvSpPr>
          <p:cNvPr id="52" name="Rectangle 51"/>
          <p:cNvSpPr/>
          <p:nvPr/>
        </p:nvSpPr>
        <p:spPr bwMode="auto">
          <a:xfrm>
            <a:off x="2209800" y="2514600"/>
            <a:ext cx="5029200" cy="9144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57" name="Rectangle 56"/>
          <p:cNvSpPr/>
          <p:nvPr/>
        </p:nvSpPr>
        <p:spPr bwMode="auto">
          <a:xfrm>
            <a:off x="2438400" y="3810000"/>
            <a:ext cx="1371600" cy="6096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200" dirty="0">
                <a:solidFill>
                  <a:schemeClr val="bg2"/>
                </a:solidFill>
                <a:latin typeface="Arial" charset="0"/>
              </a:rPr>
              <a:t>Output File</a:t>
            </a:r>
          </a:p>
        </p:txBody>
      </p:sp>
      <p:sp>
        <p:nvSpPr>
          <p:cNvPr id="58" name="Rounded Rectangle 57"/>
          <p:cNvSpPr/>
          <p:nvPr/>
        </p:nvSpPr>
        <p:spPr bwMode="auto">
          <a:xfrm>
            <a:off x="2438400" y="2743200"/>
            <a:ext cx="1371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err="1">
                <a:ln>
                  <a:noFill/>
                </a:ln>
                <a:solidFill>
                  <a:schemeClr val="bg2"/>
                </a:solidFill>
                <a:effectLst/>
                <a:latin typeface="Arial" charset="0"/>
              </a:rPr>
              <a:t>RecordWriter</a:t>
            </a:r>
            <a:endParaRPr kumimoji="0" lang="en-US" sz="1200" i="0" u="none" strike="noStrike" cap="none" normalizeH="0" baseline="0" dirty="0">
              <a:ln>
                <a:noFill/>
              </a:ln>
              <a:solidFill>
                <a:schemeClr val="bg2"/>
              </a:solidFill>
              <a:effectLst/>
              <a:latin typeface="Arial" charset="0"/>
            </a:endParaRPr>
          </a:p>
        </p:txBody>
      </p:sp>
      <p:cxnSp>
        <p:nvCxnSpPr>
          <p:cNvPr id="70" name="Straight Arrow Connector 69"/>
          <p:cNvCxnSpPr/>
          <p:nvPr/>
        </p:nvCxnSpPr>
        <p:spPr bwMode="auto">
          <a:xfrm rot="5400000">
            <a:off x="2858294" y="3542506"/>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73" name="Straight Arrow Connector 72"/>
          <p:cNvCxnSpPr/>
          <p:nvPr/>
        </p:nvCxnSpPr>
        <p:spPr bwMode="auto">
          <a:xfrm rot="5400000">
            <a:off x="2858294" y="2475706"/>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91" name="TextBox 90"/>
          <p:cNvSpPr txBox="1"/>
          <p:nvPr/>
        </p:nvSpPr>
        <p:spPr>
          <a:xfrm rot="16200000">
            <a:off x="1291061" y="2820762"/>
            <a:ext cx="1377300" cy="307777"/>
          </a:xfrm>
          <a:prstGeom prst="rect">
            <a:avLst/>
          </a:prstGeom>
          <a:noFill/>
        </p:spPr>
        <p:txBody>
          <a:bodyPr wrap="none" rtlCol="0">
            <a:spAutoFit/>
          </a:bodyPr>
          <a:lstStyle/>
          <a:p>
            <a:r>
              <a:rPr lang="en-US" sz="1400" dirty="0" err="1">
                <a:solidFill>
                  <a:schemeClr val="bg2"/>
                </a:solidFill>
              </a:rPr>
              <a:t>OutputFormat</a:t>
            </a:r>
            <a:endParaRPr lang="en-US" sz="1400" dirty="0">
              <a:solidFill>
                <a:schemeClr val="bg2"/>
              </a:solidFill>
            </a:endParaRPr>
          </a:p>
        </p:txBody>
      </p:sp>
      <p:sp>
        <p:nvSpPr>
          <p:cNvPr id="92" name="Rectangle 91"/>
          <p:cNvSpPr/>
          <p:nvPr/>
        </p:nvSpPr>
        <p:spPr bwMode="auto">
          <a:xfrm>
            <a:off x="4038600" y="3810000"/>
            <a:ext cx="1371600" cy="6096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200" dirty="0">
                <a:solidFill>
                  <a:schemeClr val="bg2"/>
                </a:solidFill>
                <a:latin typeface="Arial" charset="0"/>
              </a:rPr>
              <a:t>Output File</a:t>
            </a:r>
          </a:p>
        </p:txBody>
      </p:sp>
      <p:sp>
        <p:nvSpPr>
          <p:cNvPr id="93" name="Rounded Rectangle 92"/>
          <p:cNvSpPr/>
          <p:nvPr/>
        </p:nvSpPr>
        <p:spPr bwMode="auto">
          <a:xfrm>
            <a:off x="4038600" y="2743200"/>
            <a:ext cx="1371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err="1">
                <a:ln>
                  <a:noFill/>
                </a:ln>
                <a:solidFill>
                  <a:schemeClr val="bg2"/>
                </a:solidFill>
                <a:effectLst/>
                <a:latin typeface="Arial" charset="0"/>
              </a:rPr>
              <a:t>RecordWriter</a:t>
            </a:r>
            <a:endParaRPr kumimoji="0" lang="en-US" sz="1200" i="0" u="none" strike="noStrike" cap="none" normalizeH="0" baseline="0" dirty="0">
              <a:ln>
                <a:noFill/>
              </a:ln>
              <a:solidFill>
                <a:schemeClr val="bg2"/>
              </a:solidFill>
              <a:effectLst/>
              <a:latin typeface="Arial" charset="0"/>
            </a:endParaRPr>
          </a:p>
        </p:txBody>
      </p:sp>
      <p:cxnSp>
        <p:nvCxnSpPr>
          <p:cNvPr id="94" name="Straight Arrow Connector 93"/>
          <p:cNvCxnSpPr/>
          <p:nvPr/>
        </p:nvCxnSpPr>
        <p:spPr bwMode="auto">
          <a:xfrm rot="5400000">
            <a:off x="4458494" y="3542506"/>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95" name="Straight Arrow Connector 94"/>
          <p:cNvCxnSpPr/>
          <p:nvPr/>
        </p:nvCxnSpPr>
        <p:spPr bwMode="auto">
          <a:xfrm rot="5400000">
            <a:off x="4458494" y="2475706"/>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
        <p:nvSpPr>
          <p:cNvPr id="96" name="Rectangle 95"/>
          <p:cNvSpPr/>
          <p:nvPr/>
        </p:nvSpPr>
        <p:spPr bwMode="auto">
          <a:xfrm>
            <a:off x="5638800" y="3810000"/>
            <a:ext cx="1371600" cy="6096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1200" dirty="0">
                <a:solidFill>
                  <a:schemeClr val="bg2"/>
                </a:solidFill>
                <a:latin typeface="Arial" charset="0"/>
              </a:rPr>
              <a:t>Output File</a:t>
            </a:r>
          </a:p>
        </p:txBody>
      </p:sp>
      <p:sp>
        <p:nvSpPr>
          <p:cNvPr id="97" name="Rounded Rectangle 96"/>
          <p:cNvSpPr/>
          <p:nvPr/>
        </p:nvSpPr>
        <p:spPr bwMode="auto">
          <a:xfrm>
            <a:off x="5638800" y="2743200"/>
            <a:ext cx="1371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dirty="0" err="1">
                <a:ln>
                  <a:noFill/>
                </a:ln>
                <a:solidFill>
                  <a:schemeClr val="bg2"/>
                </a:solidFill>
                <a:effectLst/>
                <a:latin typeface="Arial" charset="0"/>
              </a:rPr>
              <a:t>RecordWriter</a:t>
            </a:r>
            <a:endParaRPr kumimoji="0" lang="en-US" sz="1200" i="0" u="none" strike="noStrike" cap="none" normalizeH="0" baseline="0" dirty="0">
              <a:ln>
                <a:noFill/>
              </a:ln>
              <a:solidFill>
                <a:schemeClr val="bg2"/>
              </a:solidFill>
              <a:effectLst/>
              <a:latin typeface="Arial" charset="0"/>
            </a:endParaRPr>
          </a:p>
        </p:txBody>
      </p:sp>
      <p:cxnSp>
        <p:nvCxnSpPr>
          <p:cNvPr id="98" name="Straight Arrow Connector 97"/>
          <p:cNvCxnSpPr/>
          <p:nvPr/>
        </p:nvCxnSpPr>
        <p:spPr bwMode="auto">
          <a:xfrm rot="5400000">
            <a:off x="6058694" y="3542506"/>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cxnSp>
        <p:nvCxnSpPr>
          <p:cNvPr id="99" name="Straight Arrow Connector 98"/>
          <p:cNvCxnSpPr/>
          <p:nvPr/>
        </p:nvCxnSpPr>
        <p:spPr bwMode="auto">
          <a:xfrm rot="5400000">
            <a:off x="6058694" y="2475706"/>
            <a:ext cx="533400" cy="1588"/>
          </a:xfrm>
          <a:prstGeom prst="straightConnector1">
            <a:avLst/>
          </a:prstGeom>
          <a:ln>
            <a:headEnd type="none" w="med" len="med"/>
            <a:tailEnd type="triangle" w="lg" len="lg"/>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986442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Input and Output</a:t>
            </a:r>
          </a:p>
        </p:txBody>
      </p:sp>
      <p:sp>
        <p:nvSpPr>
          <p:cNvPr id="5" name="TextBox 4"/>
          <p:cNvSpPr txBox="1"/>
          <p:nvPr/>
        </p:nvSpPr>
        <p:spPr>
          <a:xfrm>
            <a:off x="0" y="1981200"/>
            <a:ext cx="9144000" cy="461665"/>
          </a:xfrm>
          <a:prstGeom prst="rect">
            <a:avLst/>
          </a:prstGeom>
          <a:noFill/>
        </p:spPr>
        <p:txBody>
          <a:bodyPr wrap="square" rtlCol="0">
            <a:spAutoFit/>
          </a:bodyPr>
          <a:lstStyle/>
          <a:p>
            <a:pPr lvl="0" algn="ctr">
              <a:defRPr/>
            </a:pPr>
            <a:r>
              <a:rPr lang="en-US" sz="2400" b="0" kern="0" dirty="0" err="1">
                <a:solidFill>
                  <a:srgbClr val="000000"/>
                </a:solidFill>
                <a:latin typeface="Gill Sans"/>
                <a:cs typeface="Gill Sans"/>
              </a:rPr>
              <a:t>InputFormat</a:t>
            </a:r>
            <a:endParaRPr lang="en-US" sz="2400" b="0" kern="0" dirty="0">
              <a:solidFill>
                <a:srgbClr val="000000"/>
              </a:solidFill>
              <a:latin typeface="Gill Sans"/>
              <a:cs typeface="Gill Sans"/>
            </a:endParaRPr>
          </a:p>
        </p:txBody>
      </p:sp>
      <p:sp>
        <p:nvSpPr>
          <p:cNvPr id="6" name="TextBox 5"/>
          <p:cNvSpPr txBox="1"/>
          <p:nvPr/>
        </p:nvSpPr>
        <p:spPr>
          <a:xfrm>
            <a:off x="0" y="2362200"/>
            <a:ext cx="9144000" cy="1323439"/>
          </a:xfrm>
          <a:prstGeom prst="rect">
            <a:avLst/>
          </a:prstGeom>
          <a:noFill/>
        </p:spPr>
        <p:txBody>
          <a:bodyPr wrap="square" rtlCol="0">
            <a:spAutoFit/>
          </a:bodyPr>
          <a:lstStyle/>
          <a:p>
            <a:pPr lvl="0" algn="ctr">
              <a:defRPr/>
            </a:pPr>
            <a:r>
              <a:rPr lang="en-US" sz="2000" b="0" kern="0" dirty="0" err="1">
                <a:solidFill>
                  <a:srgbClr val="0070C0"/>
                </a:solidFill>
                <a:latin typeface="Gill Sans"/>
                <a:cs typeface="Gill Sans"/>
              </a:rPr>
              <a:t>TextInputFormat</a:t>
            </a:r>
            <a:endParaRPr lang="en-US" sz="2000" b="0" kern="0" dirty="0">
              <a:solidFill>
                <a:srgbClr val="0070C0"/>
              </a:solidFill>
              <a:latin typeface="Gill Sans"/>
              <a:cs typeface="Gill Sans"/>
            </a:endParaRPr>
          </a:p>
          <a:p>
            <a:pPr lvl="0" algn="ctr">
              <a:defRPr/>
            </a:pPr>
            <a:r>
              <a:rPr lang="en-US" sz="2000" b="0" kern="0" dirty="0" err="1">
                <a:solidFill>
                  <a:srgbClr val="0070C0"/>
                </a:solidFill>
                <a:latin typeface="Gill Sans"/>
                <a:cs typeface="Gill Sans"/>
              </a:rPr>
              <a:t>KeyValueTextInputFormat</a:t>
            </a:r>
            <a:endParaRPr lang="en-US" sz="2000" b="0" kern="0" dirty="0">
              <a:solidFill>
                <a:srgbClr val="0070C0"/>
              </a:solidFill>
              <a:latin typeface="Gill Sans"/>
              <a:cs typeface="Gill Sans"/>
            </a:endParaRPr>
          </a:p>
          <a:p>
            <a:pPr lvl="0" algn="ctr">
              <a:defRPr/>
            </a:pPr>
            <a:r>
              <a:rPr lang="en-US" sz="2000" b="0" kern="0" dirty="0" err="1">
                <a:solidFill>
                  <a:srgbClr val="0070C0"/>
                </a:solidFill>
                <a:latin typeface="Gill Sans"/>
                <a:cs typeface="Gill Sans"/>
              </a:rPr>
              <a:t>SequenceFileInputFormat</a:t>
            </a:r>
            <a:endParaRPr lang="en-US" sz="2000" b="0" kern="0" dirty="0">
              <a:solidFill>
                <a:srgbClr val="0070C0"/>
              </a:solidFill>
              <a:latin typeface="Gill Sans"/>
              <a:cs typeface="Gill Sans"/>
            </a:endParaRPr>
          </a:p>
          <a:p>
            <a:pPr lvl="0" algn="ctr">
              <a:defRPr/>
            </a:pPr>
            <a:r>
              <a:rPr lang="mr-IN" sz="2000" b="0" kern="0" dirty="0">
                <a:solidFill>
                  <a:srgbClr val="0070C0"/>
                </a:solidFill>
                <a:latin typeface="Gill Sans"/>
                <a:cs typeface="Gill Sans"/>
              </a:rPr>
              <a:t>…</a:t>
            </a:r>
            <a:endParaRPr lang="en-US" sz="2000" b="0" kern="0" dirty="0">
              <a:solidFill>
                <a:srgbClr val="0070C0"/>
              </a:solidFill>
              <a:latin typeface="Gill Sans"/>
              <a:cs typeface="Gill Sans"/>
            </a:endParaRPr>
          </a:p>
        </p:txBody>
      </p:sp>
      <p:sp>
        <p:nvSpPr>
          <p:cNvPr id="7" name="TextBox 6"/>
          <p:cNvSpPr txBox="1"/>
          <p:nvPr/>
        </p:nvSpPr>
        <p:spPr>
          <a:xfrm>
            <a:off x="0" y="3937337"/>
            <a:ext cx="9144000" cy="461665"/>
          </a:xfrm>
          <a:prstGeom prst="rect">
            <a:avLst/>
          </a:prstGeom>
          <a:noFill/>
        </p:spPr>
        <p:txBody>
          <a:bodyPr wrap="square" rtlCol="0">
            <a:spAutoFit/>
          </a:bodyPr>
          <a:lstStyle/>
          <a:p>
            <a:pPr lvl="0" algn="ctr">
              <a:defRPr/>
            </a:pPr>
            <a:r>
              <a:rPr lang="en-US" sz="2400" b="0" kern="0" dirty="0" err="1">
                <a:solidFill>
                  <a:srgbClr val="000000"/>
                </a:solidFill>
                <a:latin typeface="Gill Sans"/>
                <a:cs typeface="Gill Sans"/>
              </a:rPr>
              <a:t>OutputFormat</a:t>
            </a:r>
            <a:endParaRPr lang="en-US" sz="2400" b="0" kern="0" dirty="0">
              <a:solidFill>
                <a:srgbClr val="000000"/>
              </a:solidFill>
              <a:latin typeface="Gill Sans"/>
              <a:cs typeface="Gill Sans"/>
            </a:endParaRPr>
          </a:p>
        </p:txBody>
      </p:sp>
      <p:sp>
        <p:nvSpPr>
          <p:cNvPr id="8" name="TextBox 7"/>
          <p:cNvSpPr txBox="1"/>
          <p:nvPr/>
        </p:nvSpPr>
        <p:spPr>
          <a:xfrm>
            <a:off x="0" y="4318337"/>
            <a:ext cx="9144000" cy="1015663"/>
          </a:xfrm>
          <a:prstGeom prst="rect">
            <a:avLst/>
          </a:prstGeom>
          <a:noFill/>
        </p:spPr>
        <p:txBody>
          <a:bodyPr wrap="square" rtlCol="0">
            <a:spAutoFit/>
          </a:bodyPr>
          <a:lstStyle/>
          <a:p>
            <a:pPr lvl="0" algn="ctr">
              <a:defRPr/>
            </a:pPr>
            <a:r>
              <a:rPr lang="en-US" sz="2000" b="0" kern="0" dirty="0" err="1">
                <a:solidFill>
                  <a:srgbClr val="0070C0"/>
                </a:solidFill>
                <a:latin typeface="Gill Sans"/>
                <a:cs typeface="Gill Sans"/>
              </a:rPr>
              <a:t>TextOutputFormat</a:t>
            </a:r>
            <a:endParaRPr lang="en-US" sz="2000" b="0" kern="0" dirty="0">
              <a:solidFill>
                <a:srgbClr val="0070C0"/>
              </a:solidFill>
              <a:latin typeface="Gill Sans"/>
              <a:cs typeface="Gill Sans"/>
            </a:endParaRPr>
          </a:p>
          <a:p>
            <a:pPr lvl="0" algn="ctr">
              <a:defRPr/>
            </a:pPr>
            <a:r>
              <a:rPr lang="en-US" sz="2000" b="0" kern="0" dirty="0" err="1">
                <a:solidFill>
                  <a:srgbClr val="0070C0"/>
                </a:solidFill>
                <a:latin typeface="Gill Sans"/>
                <a:cs typeface="Gill Sans"/>
              </a:rPr>
              <a:t>SequenceFileOutputFormat</a:t>
            </a:r>
            <a:endParaRPr lang="en-US" sz="2000" b="0" kern="0" dirty="0">
              <a:solidFill>
                <a:srgbClr val="0070C0"/>
              </a:solidFill>
              <a:latin typeface="Gill Sans"/>
              <a:cs typeface="Gill Sans"/>
            </a:endParaRPr>
          </a:p>
          <a:p>
            <a:pPr lvl="0" algn="ctr">
              <a:defRPr/>
            </a:pPr>
            <a:r>
              <a:rPr lang="en-US" sz="2000" b="0" kern="0" dirty="0">
                <a:solidFill>
                  <a:srgbClr val="0070C0"/>
                </a:solidFill>
                <a:latin typeface="Gill Sans"/>
                <a:cs typeface="Gill Sans"/>
              </a:rPr>
              <a:t>…</a:t>
            </a:r>
          </a:p>
        </p:txBody>
      </p:sp>
      <p:sp>
        <p:nvSpPr>
          <p:cNvPr id="9" name="TextBox 8"/>
          <p:cNvSpPr txBox="1"/>
          <p:nvPr/>
        </p:nvSpPr>
        <p:spPr>
          <a:xfrm>
            <a:off x="0" y="5862935"/>
            <a:ext cx="9144000" cy="461665"/>
          </a:xfrm>
          <a:prstGeom prst="rect">
            <a:avLst/>
          </a:prstGeom>
          <a:noFill/>
        </p:spPr>
        <p:txBody>
          <a:bodyPr wrap="square" rtlCol="0">
            <a:spAutoFit/>
          </a:bodyPr>
          <a:lstStyle/>
          <a:p>
            <a:pPr lvl="0" algn="ctr">
              <a:defRPr/>
            </a:pPr>
            <a:r>
              <a:rPr lang="en-US" sz="2400" b="0" kern="0" dirty="0">
                <a:solidFill>
                  <a:srgbClr val="FF0000"/>
                </a:solidFill>
                <a:latin typeface="Gill Sans"/>
                <a:cs typeface="Gill Sans"/>
              </a:rPr>
              <a:t>Spark also uses these abstractions for reading and writing data!</a:t>
            </a:r>
          </a:p>
        </p:txBody>
      </p:sp>
    </p:spTree>
    <p:extLst>
      <p:ext uri="{BB962C8B-B14F-4D97-AF65-F5344CB8AC3E}">
        <p14:creationId xmlns:p14="http://schemas.microsoft.com/office/powerpoint/2010/main" val="18339937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3"/>
          <p:cNvGrpSpPr>
            <a:grpSpLocks/>
          </p:cNvGrpSpPr>
          <p:nvPr/>
        </p:nvGrpSpPr>
        <p:grpSpPr bwMode="auto">
          <a:xfrm>
            <a:off x="5778500" y="2667000"/>
            <a:ext cx="2928938" cy="1588206"/>
            <a:chOff x="5778500" y="2667000"/>
            <a:chExt cx="2928938" cy="1588630"/>
          </a:xfrm>
        </p:grpSpPr>
        <p:pic>
          <p:nvPicPr>
            <p:cNvPr id="27" name="Picture 33" descr="MCj04352420000[1]"/>
            <p:cNvPicPr>
              <a:picLocks noChangeAspect="1" noChangeArrowheads="1"/>
            </p:cNvPicPr>
            <p:nvPr/>
          </p:nvPicPr>
          <p:blipFill>
            <a:blip r:embed="rId3" cstate="print"/>
            <a:srcRect/>
            <a:stretch>
              <a:fillRect/>
            </a:stretch>
          </p:blipFill>
          <p:spPr bwMode="auto">
            <a:xfrm>
              <a:off x="7988300" y="2667000"/>
              <a:ext cx="719138" cy="1447800"/>
            </a:xfrm>
            <a:prstGeom prst="rect">
              <a:avLst/>
            </a:prstGeom>
            <a:noFill/>
            <a:ln w="9525">
              <a:noFill/>
              <a:miter lim="800000"/>
              <a:headEnd/>
              <a:tailEnd/>
            </a:ln>
          </p:spPr>
        </p:pic>
        <p:pic>
          <p:nvPicPr>
            <p:cNvPr id="28" name="Picture 33" descr="MCj04352420000[1]"/>
            <p:cNvPicPr>
              <a:picLocks noChangeAspect="1" noChangeArrowheads="1"/>
            </p:cNvPicPr>
            <p:nvPr/>
          </p:nvPicPr>
          <p:blipFill>
            <a:blip r:embed="rId3" cstate="print"/>
            <a:srcRect/>
            <a:stretch>
              <a:fillRect/>
            </a:stretch>
          </p:blipFill>
          <p:spPr bwMode="auto">
            <a:xfrm>
              <a:off x="7620000" y="2667000"/>
              <a:ext cx="719138" cy="1447800"/>
            </a:xfrm>
            <a:prstGeom prst="rect">
              <a:avLst/>
            </a:prstGeom>
            <a:noFill/>
            <a:ln w="9525">
              <a:noFill/>
              <a:miter lim="800000"/>
              <a:headEnd/>
              <a:tailEnd/>
            </a:ln>
          </p:spPr>
        </p:pic>
        <p:pic>
          <p:nvPicPr>
            <p:cNvPr id="29" name="Picture 33" descr="MCj04352420000[1]"/>
            <p:cNvPicPr>
              <a:picLocks noChangeAspect="1" noChangeArrowheads="1"/>
            </p:cNvPicPr>
            <p:nvPr/>
          </p:nvPicPr>
          <p:blipFill>
            <a:blip r:embed="rId3" cstate="print"/>
            <a:srcRect/>
            <a:stretch>
              <a:fillRect/>
            </a:stretch>
          </p:blipFill>
          <p:spPr bwMode="auto">
            <a:xfrm>
              <a:off x="7251700" y="2667000"/>
              <a:ext cx="719138" cy="1447800"/>
            </a:xfrm>
            <a:prstGeom prst="rect">
              <a:avLst/>
            </a:prstGeom>
            <a:noFill/>
            <a:ln w="9525">
              <a:noFill/>
              <a:miter lim="800000"/>
              <a:headEnd/>
              <a:tailEnd/>
            </a:ln>
          </p:spPr>
        </p:pic>
        <p:pic>
          <p:nvPicPr>
            <p:cNvPr id="30" name="Picture 33" descr="MCj04352420000[1]"/>
            <p:cNvPicPr>
              <a:picLocks noChangeAspect="1" noChangeArrowheads="1"/>
            </p:cNvPicPr>
            <p:nvPr/>
          </p:nvPicPr>
          <p:blipFill>
            <a:blip r:embed="rId3" cstate="print"/>
            <a:srcRect/>
            <a:stretch>
              <a:fillRect/>
            </a:stretch>
          </p:blipFill>
          <p:spPr bwMode="auto">
            <a:xfrm>
              <a:off x="6883400" y="2667000"/>
              <a:ext cx="719138" cy="1447800"/>
            </a:xfrm>
            <a:prstGeom prst="rect">
              <a:avLst/>
            </a:prstGeom>
            <a:noFill/>
            <a:ln w="9525">
              <a:noFill/>
              <a:miter lim="800000"/>
              <a:headEnd/>
              <a:tailEnd/>
            </a:ln>
          </p:spPr>
        </p:pic>
        <p:sp>
          <p:nvSpPr>
            <p:cNvPr id="31" name="TextBox 7"/>
            <p:cNvSpPr txBox="1">
              <a:spLocks noChangeArrowheads="1"/>
            </p:cNvSpPr>
            <p:nvPr/>
          </p:nvSpPr>
          <p:spPr bwMode="auto">
            <a:xfrm>
              <a:off x="6400800" y="3886199"/>
              <a:ext cx="2044149" cy="369431"/>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ysClr val="windowText" lastClr="000000"/>
                  </a:solidFill>
                  <a:effectLst/>
                  <a:uLnTx/>
                  <a:uFillTx/>
                  <a:latin typeface="Gill Sans"/>
                  <a:cs typeface="Gill Sans"/>
                </a:rPr>
                <a:t>Hadoop Cluster</a:t>
              </a:r>
            </a:p>
          </p:txBody>
        </p:sp>
        <p:pic>
          <p:nvPicPr>
            <p:cNvPr id="32" name="Picture 33" descr="MCj04352420000[1]"/>
            <p:cNvPicPr>
              <a:picLocks noChangeAspect="1" noChangeArrowheads="1"/>
            </p:cNvPicPr>
            <p:nvPr/>
          </p:nvPicPr>
          <p:blipFill>
            <a:blip r:embed="rId3" cstate="print"/>
            <a:srcRect/>
            <a:stretch>
              <a:fillRect/>
            </a:stretch>
          </p:blipFill>
          <p:spPr bwMode="auto">
            <a:xfrm>
              <a:off x="6515100" y="2667000"/>
              <a:ext cx="719138" cy="1447800"/>
            </a:xfrm>
            <a:prstGeom prst="rect">
              <a:avLst/>
            </a:prstGeom>
            <a:noFill/>
            <a:ln w="9525">
              <a:noFill/>
              <a:miter lim="800000"/>
              <a:headEnd/>
              <a:tailEnd/>
            </a:ln>
          </p:spPr>
        </p:pic>
        <p:pic>
          <p:nvPicPr>
            <p:cNvPr id="33" name="Picture 33" descr="MCj04352420000[1]"/>
            <p:cNvPicPr>
              <a:picLocks noChangeAspect="1" noChangeArrowheads="1"/>
            </p:cNvPicPr>
            <p:nvPr/>
          </p:nvPicPr>
          <p:blipFill>
            <a:blip r:embed="rId3" cstate="print"/>
            <a:srcRect/>
            <a:stretch>
              <a:fillRect/>
            </a:stretch>
          </p:blipFill>
          <p:spPr bwMode="auto">
            <a:xfrm>
              <a:off x="6146800" y="2667000"/>
              <a:ext cx="719138" cy="1447800"/>
            </a:xfrm>
            <a:prstGeom prst="rect">
              <a:avLst/>
            </a:prstGeom>
            <a:noFill/>
            <a:ln w="9525">
              <a:noFill/>
              <a:miter lim="800000"/>
              <a:headEnd/>
              <a:tailEnd/>
            </a:ln>
          </p:spPr>
        </p:pic>
        <p:pic>
          <p:nvPicPr>
            <p:cNvPr id="34" name="Picture 33" descr="MCj04352420000[1]"/>
            <p:cNvPicPr>
              <a:picLocks noChangeAspect="1" noChangeArrowheads="1"/>
            </p:cNvPicPr>
            <p:nvPr/>
          </p:nvPicPr>
          <p:blipFill>
            <a:blip r:embed="rId3" cstate="print"/>
            <a:srcRect/>
            <a:stretch>
              <a:fillRect/>
            </a:stretch>
          </p:blipFill>
          <p:spPr bwMode="auto">
            <a:xfrm>
              <a:off x="5778500" y="2667000"/>
              <a:ext cx="719138" cy="1447800"/>
            </a:xfrm>
            <a:prstGeom prst="rect">
              <a:avLst/>
            </a:prstGeom>
            <a:noFill/>
            <a:ln w="9525">
              <a:noFill/>
              <a:miter lim="800000"/>
              <a:headEnd/>
              <a:tailEnd/>
            </a:ln>
          </p:spPr>
        </p:pic>
      </p:grpSp>
      <p:pic>
        <p:nvPicPr>
          <p:cNvPr id="35" name="Picture 3" descr="MCj04114760000[1]"/>
          <p:cNvPicPr>
            <a:picLocks noChangeAspect="1" noChangeArrowheads="1"/>
          </p:cNvPicPr>
          <p:nvPr/>
        </p:nvPicPr>
        <p:blipFill>
          <a:blip r:embed="rId4" cstate="print"/>
          <a:srcRect/>
          <a:stretch>
            <a:fillRect/>
          </a:stretch>
        </p:blipFill>
        <p:spPr bwMode="auto">
          <a:xfrm>
            <a:off x="685800" y="2514600"/>
            <a:ext cx="1971675" cy="1466850"/>
          </a:xfrm>
          <a:prstGeom prst="rect">
            <a:avLst/>
          </a:prstGeom>
          <a:noFill/>
          <a:ln w="9525">
            <a:noFill/>
            <a:miter lim="800000"/>
            <a:headEnd/>
            <a:tailEnd/>
          </a:ln>
        </p:spPr>
      </p:pic>
      <p:sp>
        <p:nvSpPr>
          <p:cNvPr id="36" name="TextBox 12"/>
          <p:cNvSpPr txBox="1">
            <a:spLocks noChangeArrowheads="1"/>
          </p:cNvSpPr>
          <p:nvPr/>
        </p:nvSpPr>
        <p:spPr bwMode="auto">
          <a:xfrm>
            <a:off x="1371600" y="4038600"/>
            <a:ext cx="652643" cy="36933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ysClr val="windowText" lastClr="000000"/>
                </a:solidFill>
                <a:effectLst/>
                <a:uLnTx/>
                <a:uFillTx/>
                <a:latin typeface="Gill Sans"/>
                <a:cs typeface="Gill Sans"/>
              </a:rPr>
              <a:t>You</a:t>
            </a:r>
          </a:p>
        </p:txBody>
      </p:sp>
      <p:pic>
        <p:nvPicPr>
          <p:cNvPr id="22" name="Picture 21" descr="MCj04352420000[1]"/>
          <p:cNvPicPr>
            <a:picLocks noChangeAspect="1" noChangeArrowheads="1"/>
          </p:cNvPicPr>
          <p:nvPr/>
        </p:nvPicPr>
        <p:blipFill>
          <a:blip r:embed="rId3" cstate="print"/>
          <a:srcRect/>
          <a:stretch>
            <a:fillRect/>
          </a:stretch>
        </p:blipFill>
        <p:spPr bwMode="auto">
          <a:xfrm>
            <a:off x="4211866" y="2667000"/>
            <a:ext cx="719138" cy="1447414"/>
          </a:xfrm>
          <a:prstGeom prst="rect">
            <a:avLst/>
          </a:prstGeom>
          <a:noFill/>
          <a:ln w="9525">
            <a:noFill/>
            <a:miter lim="800000"/>
            <a:headEnd/>
            <a:tailEnd/>
          </a:ln>
        </p:spPr>
      </p:pic>
      <p:sp>
        <p:nvSpPr>
          <p:cNvPr id="23" name="TextBox 7"/>
          <p:cNvSpPr txBox="1">
            <a:spLocks noChangeArrowheads="1"/>
          </p:cNvSpPr>
          <p:nvPr/>
        </p:nvSpPr>
        <p:spPr bwMode="auto">
          <a:xfrm>
            <a:off x="3733800" y="3886200"/>
            <a:ext cx="1675271" cy="646331"/>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ysClr val="windowText" lastClr="000000"/>
                </a:solidFill>
                <a:effectLst/>
                <a:uLnTx/>
                <a:uFillTx/>
                <a:latin typeface="Gill Sans"/>
                <a:cs typeface="Gill Sans"/>
              </a:rPr>
              <a:t>Submit node</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0" kern="0" dirty="0">
                <a:solidFill>
                  <a:sysClr val="windowText" lastClr="000000"/>
                </a:solidFill>
                <a:latin typeface="Gill Sans"/>
                <a:cs typeface="Gill Sans"/>
              </a:rPr>
              <a:t>(</a:t>
            </a:r>
            <a:r>
              <a:rPr lang="en-US" sz="1800" b="0" kern="0" dirty="0" err="1">
                <a:solidFill>
                  <a:sysClr val="windowText" lastClr="000000"/>
                </a:solidFill>
                <a:latin typeface="Gill Sans"/>
                <a:cs typeface="Gill Sans"/>
              </a:rPr>
              <a:t>datasci</a:t>
            </a:r>
            <a:r>
              <a:rPr lang="en-US" sz="1800" b="0" kern="0" dirty="0">
                <a:solidFill>
                  <a:sysClr val="windowText" lastClr="000000"/>
                </a:solidFill>
                <a:latin typeface="Gill Sans"/>
                <a:cs typeface="Gill Sans"/>
              </a:rPr>
              <a:t>)</a:t>
            </a:r>
            <a:endParaRPr kumimoji="0" lang="en-US" sz="1800" b="0" i="0" u="none" strike="noStrike" kern="0" cap="none" spc="0" normalizeH="0" baseline="0" noProof="0" dirty="0">
              <a:ln>
                <a:noFill/>
              </a:ln>
              <a:solidFill>
                <a:sysClr val="windowText" lastClr="000000"/>
              </a:solidFill>
              <a:effectLst/>
              <a:uLnTx/>
              <a:uFillTx/>
              <a:latin typeface="Gill Sans"/>
              <a:cs typeface="Gill Sans"/>
            </a:endParaRPr>
          </a:p>
        </p:txBody>
      </p:sp>
      <p:sp>
        <p:nvSpPr>
          <p:cNvPr id="24" name="TextBox 23"/>
          <p:cNvSpPr txBox="1"/>
          <p:nvPr/>
        </p:nvSpPr>
        <p:spPr>
          <a:xfrm>
            <a:off x="762000" y="5029200"/>
            <a:ext cx="2134569" cy="461665"/>
          </a:xfrm>
          <a:prstGeom prst="rect">
            <a:avLst/>
          </a:prstGeom>
          <a:noFill/>
        </p:spPr>
        <p:txBody>
          <a:bodyPr wrap="none" rtlCol="0">
            <a:spAutoFit/>
          </a:bodyPr>
          <a:lstStyle/>
          <a:p>
            <a:r>
              <a:rPr lang="en-US" sz="2400" b="0" dirty="0">
                <a:solidFill>
                  <a:schemeClr val="bg1"/>
                </a:solidFill>
                <a:latin typeface="Gill Sans"/>
                <a:cs typeface="Gill Sans"/>
              </a:rPr>
              <a:t>Getting data in?</a:t>
            </a:r>
          </a:p>
        </p:txBody>
      </p:sp>
      <p:sp>
        <p:nvSpPr>
          <p:cNvPr id="25" name="TextBox 24"/>
          <p:cNvSpPr txBox="1"/>
          <p:nvPr/>
        </p:nvSpPr>
        <p:spPr>
          <a:xfrm>
            <a:off x="762000" y="5405735"/>
            <a:ext cx="1946867" cy="461665"/>
          </a:xfrm>
          <a:prstGeom prst="rect">
            <a:avLst/>
          </a:prstGeom>
          <a:noFill/>
        </p:spPr>
        <p:txBody>
          <a:bodyPr wrap="none" rtlCol="0">
            <a:spAutoFit/>
          </a:bodyPr>
          <a:lstStyle/>
          <a:p>
            <a:r>
              <a:rPr lang="en-US" sz="2400" b="0" dirty="0">
                <a:solidFill>
                  <a:schemeClr val="bg1"/>
                </a:solidFill>
                <a:latin typeface="Gill Sans"/>
                <a:cs typeface="Gill Sans"/>
              </a:rPr>
              <a:t>Writing code?</a:t>
            </a:r>
          </a:p>
        </p:txBody>
      </p:sp>
      <p:sp>
        <p:nvSpPr>
          <p:cNvPr id="45" name="TextBox 44"/>
          <p:cNvSpPr txBox="1"/>
          <p:nvPr/>
        </p:nvSpPr>
        <p:spPr>
          <a:xfrm>
            <a:off x="762000" y="5786735"/>
            <a:ext cx="2339403" cy="461665"/>
          </a:xfrm>
          <a:prstGeom prst="rect">
            <a:avLst/>
          </a:prstGeom>
          <a:noFill/>
        </p:spPr>
        <p:txBody>
          <a:bodyPr wrap="none" rtlCol="0">
            <a:spAutoFit/>
          </a:bodyPr>
          <a:lstStyle/>
          <a:p>
            <a:r>
              <a:rPr lang="en-US" sz="2400" b="0" dirty="0">
                <a:solidFill>
                  <a:schemeClr val="bg1"/>
                </a:solidFill>
                <a:latin typeface="Gill Sans"/>
                <a:cs typeface="Gill Sans"/>
              </a:rPr>
              <a:t>Getting data out?</a:t>
            </a:r>
          </a:p>
        </p:txBody>
      </p:sp>
      <p:sp>
        <p:nvSpPr>
          <p:cNvPr id="1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Hadoop Workflow</a:t>
            </a:r>
          </a:p>
        </p:txBody>
      </p:sp>
      <p:sp>
        <p:nvSpPr>
          <p:cNvPr id="20" name="TextBox 19"/>
          <p:cNvSpPr txBox="1"/>
          <p:nvPr/>
        </p:nvSpPr>
        <p:spPr>
          <a:xfrm>
            <a:off x="5009350" y="5160525"/>
            <a:ext cx="2561767" cy="830997"/>
          </a:xfrm>
          <a:prstGeom prst="rect">
            <a:avLst/>
          </a:prstGeom>
          <a:noFill/>
        </p:spPr>
        <p:txBody>
          <a:bodyPr wrap="square" rtlCol="0">
            <a:spAutoFit/>
          </a:bodyPr>
          <a:lstStyle/>
          <a:p>
            <a:pPr algn="ctr"/>
            <a:r>
              <a:rPr lang="en-US" sz="2400" b="0" dirty="0">
                <a:solidFill>
                  <a:schemeClr val="bg1"/>
                </a:solidFill>
                <a:latin typeface="Gill Sans"/>
                <a:cs typeface="Gill Sans"/>
              </a:rPr>
              <a:t>Where’s the actual data stored?</a:t>
            </a:r>
          </a:p>
        </p:txBody>
      </p:sp>
    </p:spTree>
    <p:extLst>
      <p:ext uri="{BB962C8B-B14F-4D97-AF65-F5344CB8AC3E}">
        <p14:creationId xmlns:p14="http://schemas.microsoft.com/office/powerpoint/2010/main" val="17050004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45" grpId="0"/>
      <p:bldP spid="2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Debugging Hadoop</a:t>
            </a:r>
          </a:p>
        </p:txBody>
      </p:sp>
      <p:sp>
        <p:nvSpPr>
          <p:cNvPr id="6" name="TextBox 5"/>
          <p:cNvSpPr txBox="1"/>
          <p:nvPr/>
        </p:nvSpPr>
        <p:spPr>
          <a:xfrm>
            <a:off x="0" y="2438400"/>
            <a:ext cx="9144000" cy="461665"/>
          </a:xfrm>
          <a:prstGeom prst="rect">
            <a:avLst/>
          </a:prstGeom>
          <a:noFill/>
        </p:spPr>
        <p:txBody>
          <a:bodyPr wrap="square" rtlCol="0">
            <a:spAutoFit/>
          </a:bodyPr>
          <a:lstStyle/>
          <a:p>
            <a:pPr lvl="0" algn="ctr">
              <a:defRPr/>
            </a:pPr>
            <a:r>
              <a:rPr lang="en-US" sz="2400" b="0" kern="0">
                <a:solidFill>
                  <a:srgbClr val="000000"/>
                </a:solidFill>
                <a:latin typeface="Gill Sans"/>
                <a:cs typeface="Gill Sans"/>
              </a:rPr>
              <a:t>First, take a deep breath</a:t>
            </a:r>
          </a:p>
        </p:txBody>
      </p:sp>
      <p:sp>
        <p:nvSpPr>
          <p:cNvPr id="7" name="TextBox 6"/>
          <p:cNvSpPr txBox="1"/>
          <p:nvPr/>
        </p:nvSpPr>
        <p:spPr>
          <a:xfrm>
            <a:off x="0" y="2819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Start small, start locally</a:t>
            </a:r>
          </a:p>
        </p:txBody>
      </p:sp>
      <p:sp>
        <p:nvSpPr>
          <p:cNvPr id="8" name="TextBox 7"/>
          <p:cNvSpPr txBox="1"/>
          <p:nvPr/>
        </p:nvSpPr>
        <p:spPr>
          <a:xfrm>
            <a:off x="0" y="3200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Build incrementally</a:t>
            </a:r>
          </a:p>
        </p:txBody>
      </p:sp>
    </p:spTree>
    <p:extLst>
      <p:ext uri="{BB962C8B-B14F-4D97-AF65-F5344CB8AC3E}">
        <p14:creationId xmlns:p14="http://schemas.microsoft.com/office/powerpoint/2010/main" val="20684124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Code Execution Environments</a:t>
            </a:r>
          </a:p>
        </p:txBody>
      </p:sp>
      <p:sp>
        <p:nvSpPr>
          <p:cNvPr id="5" name="TextBox 4"/>
          <p:cNvSpPr txBox="1"/>
          <p:nvPr/>
        </p:nvSpPr>
        <p:spPr>
          <a:xfrm>
            <a:off x="0" y="2057400"/>
            <a:ext cx="9144000" cy="461665"/>
          </a:xfrm>
          <a:prstGeom prst="rect">
            <a:avLst/>
          </a:prstGeom>
          <a:noFill/>
        </p:spPr>
        <p:txBody>
          <a:bodyPr wrap="square" rtlCol="0">
            <a:spAutoFit/>
          </a:bodyPr>
          <a:lstStyle/>
          <a:p>
            <a:pPr algn="ctr">
              <a:defRPr/>
            </a:pPr>
            <a:r>
              <a:rPr lang="en-US" sz="2400" b="0" kern="0" dirty="0">
                <a:solidFill>
                  <a:srgbClr val="000000"/>
                </a:solidFill>
                <a:latin typeface="Gill Sans"/>
                <a:cs typeface="Gill Sans"/>
              </a:rPr>
              <a:t>Different ways to run code:</a:t>
            </a:r>
          </a:p>
        </p:txBody>
      </p:sp>
      <p:sp>
        <p:nvSpPr>
          <p:cNvPr id="6" name="TextBox 5"/>
          <p:cNvSpPr txBox="1"/>
          <p:nvPr/>
        </p:nvSpPr>
        <p:spPr>
          <a:xfrm>
            <a:off x="0" y="2438400"/>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Local (standalone) mode</a:t>
            </a:r>
          </a:p>
          <a:p>
            <a:pPr lvl="0" algn="ctr">
              <a:defRPr/>
            </a:pPr>
            <a:r>
              <a:rPr lang="en-US" sz="2000" b="0" kern="0" dirty="0">
                <a:solidFill>
                  <a:srgbClr val="0070C0"/>
                </a:solidFill>
                <a:latin typeface="Gill Sans"/>
                <a:cs typeface="Gill Sans"/>
              </a:rPr>
              <a:t>Pseudo-distributed mode</a:t>
            </a:r>
          </a:p>
          <a:p>
            <a:pPr lvl="0" algn="ctr">
              <a:defRPr/>
            </a:pPr>
            <a:r>
              <a:rPr lang="en-US" sz="2000" b="0" kern="0" dirty="0">
                <a:solidFill>
                  <a:srgbClr val="0070C0"/>
                </a:solidFill>
                <a:latin typeface="Gill Sans"/>
                <a:cs typeface="Gill Sans"/>
              </a:rPr>
              <a:t>Fully-distributed mode</a:t>
            </a:r>
          </a:p>
        </p:txBody>
      </p:sp>
      <p:sp>
        <p:nvSpPr>
          <p:cNvPr id="7" name="TextBox 6"/>
          <p:cNvSpPr txBox="1"/>
          <p:nvPr/>
        </p:nvSpPr>
        <p:spPr>
          <a:xfrm>
            <a:off x="0" y="3685639"/>
            <a:ext cx="9144000" cy="461665"/>
          </a:xfrm>
          <a:prstGeom prst="rect">
            <a:avLst/>
          </a:prstGeom>
          <a:noFill/>
        </p:spPr>
        <p:txBody>
          <a:bodyPr wrap="square" rtlCol="0">
            <a:spAutoFit/>
          </a:bodyPr>
          <a:lstStyle/>
          <a:p>
            <a:pPr algn="ctr">
              <a:defRPr/>
            </a:pPr>
            <a:r>
              <a:rPr lang="en-US" sz="2400" b="0" kern="0" dirty="0">
                <a:solidFill>
                  <a:srgbClr val="000000"/>
                </a:solidFill>
                <a:latin typeface="Gill Sans"/>
                <a:cs typeface="Gill Sans"/>
              </a:rPr>
              <a:t>Learn what’s good for what</a:t>
            </a:r>
          </a:p>
        </p:txBody>
      </p:sp>
    </p:spTree>
    <p:extLst>
      <p:ext uri="{BB962C8B-B14F-4D97-AF65-F5344CB8AC3E}">
        <p14:creationId xmlns:p14="http://schemas.microsoft.com/office/powerpoint/2010/main" val="1265505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Hadoop Debugging Strategies</a:t>
            </a:r>
          </a:p>
        </p:txBody>
      </p:sp>
      <p:sp>
        <p:nvSpPr>
          <p:cNvPr id="5" name="TextBox 4"/>
          <p:cNvSpPr txBox="1"/>
          <p:nvPr/>
        </p:nvSpPr>
        <p:spPr>
          <a:xfrm>
            <a:off x="0" y="1727537"/>
            <a:ext cx="9144000" cy="461665"/>
          </a:xfrm>
          <a:prstGeom prst="rect">
            <a:avLst/>
          </a:prstGeom>
          <a:noFill/>
        </p:spPr>
        <p:txBody>
          <a:bodyPr wrap="square" rtlCol="0">
            <a:spAutoFit/>
          </a:bodyPr>
          <a:lstStyle/>
          <a:p>
            <a:pPr algn="ctr">
              <a:defRPr/>
            </a:pPr>
            <a:r>
              <a:rPr lang="en-US" sz="2400" b="0" kern="0" dirty="0">
                <a:solidFill>
                  <a:srgbClr val="000000"/>
                </a:solidFill>
                <a:latin typeface="Gill Sans"/>
                <a:cs typeface="Gill Sans"/>
              </a:rPr>
              <a:t>Good </a:t>
            </a:r>
            <a:r>
              <a:rPr lang="en-US" sz="2400" b="0" kern="0" dirty="0" err="1">
                <a:solidFill>
                  <a:srgbClr val="000000"/>
                </a:solidFill>
                <a:latin typeface="Gill Sans"/>
                <a:cs typeface="Gill Sans"/>
              </a:rPr>
              <a:t>ol</a:t>
            </a:r>
            <a:r>
              <a:rPr lang="en-US" sz="2400" b="0" kern="0" dirty="0">
                <a:solidFill>
                  <a:srgbClr val="000000"/>
                </a:solidFill>
                <a:latin typeface="Gill Sans"/>
                <a:cs typeface="Gill Sans"/>
              </a:rPr>
              <a:t>’ </a:t>
            </a:r>
            <a:r>
              <a:rPr lang="en-US" sz="2400" b="0" kern="0" dirty="0" err="1">
                <a:solidFill>
                  <a:srgbClr val="000000"/>
                </a:solidFill>
                <a:latin typeface="Gill Sans"/>
                <a:cs typeface="Gill Sans"/>
              </a:rPr>
              <a:t>System.out.println</a:t>
            </a:r>
            <a:endParaRPr lang="en-US" sz="2400" b="0" kern="0" dirty="0">
              <a:solidFill>
                <a:srgbClr val="000000"/>
              </a:solidFill>
              <a:latin typeface="Gill Sans"/>
              <a:cs typeface="Gill Sans"/>
            </a:endParaRPr>
          </a:p>
        </p:txBody>
      </p:sp>
      <p:sp>
        <p:nvSpPr>
          <p:cNvPr id="6" name="TextBox 5"/>
          <p:cNvSpPr txBox="1"/>
          <p:nvPr/>
        </p:nvSpPr>
        <p:spPr>
          <a:xfrm>
            <a:off x="0" y="2108537"/>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Learn to use the </a:t>
            </a:r>
            <a:r>
              <a:rPr lang="en-US" sz="2000" b="0" kern="0" dirty="0" err="1">
                <a:solidFill>
                  <a:srgbClr val="0070C0"/>
                </a:solidFill>
                <a:latin typeface="Gill Sans"/>
                <a:cs typeface="Gill Sans"/>
              </a:rPr>
              <a:t>webapp</a:t>
            </a:r>
            <a:r>
              <a:rPr lang="en-US" sz="2000" b="0" kern="0" dirty="0">
                <a:solidFill>
                  <a:srgbClr val="0070C0"/>
                </a:solidFill>
                <a:latin typeface="Gill Sans"/>
                <a:cs typeface="Gill Sans"/>
              </a:rPr>
              <a:t> to access logs</a:t>
            </a:r>
          </a:p>
          <a:p>
            <a:pPr lvl="0" algn="ctr">
              <a:defRPr/>
            </a:pPr>
            <a:r>
              <a:rPr lang="en-US" sz="2000" b="0" kern="0" dirty="0">
                <a:solidFill>
                  <a:srgbClr val="0070C0"/>
                </a:solidFill>
                <a:latin typeface="Gill Sans"/>
                <a:cs typeface="Gill Sans"/>
              </a:rPr>
              <a:t>Logging preferred over </a:t>
            </a:r>
            <a:r>
              <a:rPr lang="en-US" sz="2000" b="0" kern="0" dirty="0" err="1">
                <a:solidFill>
                  <a:srgbClr val="0070C0"/>
                </a:solidFill>
                <a:latin typeface="Gill Sans"/>
                <a:cs typeface="Gill Sans"/>
              </a:rPr>
              <a:t>System.out.println</a:t>
            </a:r>
            <a:endParaRPr lang="en-US" sz="2000" b="0" kern="0" dirty="0">
              <a:solidFill>
                <a:srgbClr val="0070C0"/>
              </a:solidFill>
              <a:latin typeface="Gill Sans"/>
              <a:cs typeface="Gill Sans"/>
            </a:endParaRPr>
          </a:p>
          <a:p>
            <a:pPr lvl="0" algn="ctr">
              <a:defRPr/>
            </a:pPr>
            <a:r>
              <a:rPr lang="en-US" sz="2000" b="0" kern="0" dirty="0">
                <a:solidFill>
                  <a:srgbClr val="0070C0"/>
                </a:solidFill>
                <a:latin typeface="Gill Sans"/>
                <a:cs typeface="Gill Sans"/>
              </a:rPr>
              <a:t>Be careful how much you log!</a:t>
            </a:r>
          </a:p>
        </p:txBody>
      </p:sp>
      <p:sp>
        <p:nvSpPr>
          <p:cNvPr id="7" name="TextBox 6"/>
          <p:cNvSpPr txBox="1"/>
          <p:nvPr/>
        </p:nvSpPr>
        <p:spPr>
          <a:xfrm>
            <a:off x="0" y="3378874"/>
            <a:ext cx="9144000" cy="461665"/>
          </a:xfrm>
          <a:prstGeom prst="rect">
            <a:avLst/>
          </a:prstGeom>
          <a:noFill/>
        </p:spPr>
        <p:txBody>
          <a:bodyPr wrap="square" rtlCol="0">
            <a:spAutoFit/>
          </a:bodyPr>
          <a:lstStyle/>
          <a:p>
            <a:pPr algn="ctr">
              <a:defRPr/>
            </a:pPr>
            <a:r>
              <a:rPr lang="en-US" sz="2400" b="0" kern="0" dirty="0">
                <a:solidFill>
                  <a:srgbClr val="000000"/>
                </a:solidFill>
                <a:latin typeface="Gill Sans"/>
                <a:cs typeface="Gill Sans"/>
              </a:rPr>
              <a:t>Fail on success</a:t>
            </a:r>
          </a:p>
        </p:txBody>
      </p:sp>
      <p:sp>
        <p:nvSpPr>
          <p:cNvPr id="8" name="TextBox 7"/>
          <p:cNvSpPr txBox="1"/>
          <p:nvPr/>
        </p:nvSpPr>
        <p:spPr>
          <a:xfrm>
            <a:off x="0" y="3759874"/>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Throw </a:t>
            </a:r>
            <a:r>
              <a:rPr lang="en-US" sz="2000" b="0" kern="0" dirty="0" err="1">
                <a:solidFill>
                  <a:srgbClr val="0070C0"/>
                </a:solidFill>
                <a:latin typeface="Gill Sans"/>
                <a:cs typeface="Gill Sans"/>
              </a:rPr>
              <a:t>RuntimeExceptions</a:t>
            </a:r>
            <a:r>
              <a:rPr lang="en-US" sz="2000" b="0" kern="0" dirty="0">
                <a:solidFill>
                  <a:srgbClr val="0070C0"/>
                </a:solidFill>
                <a:latin typeface="Gill Sans"/>
                <a:cs typeface="Gill Sans"/>
              </a:rPr>
              <a:t> and capture state</a:t>
            </a:r>
          </a:p>
        </p:txBody>
      </p:sp>
      <p:sp>
        <p:nvSpPr>
          <p:cNvPr id="9" name="TextBox 8"/>
          <p:cNvSpPr txBox="1"/>
          <p:nvPr/>
        </p:nvSpPr>
        <p:spPr>
          <a:xfrm>
            <a:off x="0" y="4470737"/>
            <a:ext cx="9144000" cy="461665"/>
          </a:xfrm>
          <a:prstGeom prst="rect">
            <a:avLst/>
          </a:prstGeom>
          <a:noFill/>
        </p:spPr>
        <p:txBody>
          <a:bodyPr wrap="square" rtlCol="0">
            <a:spAutoFit/>
          </a:bodyPr>
          <a:lstStyle/>
          <a:p>
            <a:pPr algn="ctr">
              <a:defRPr/>
            </a:pPr>
            <a:r>
              <a:rPr lang="en-US" sz="2400" b="0" kern="0" dirty="0">
                <a:solidFill>
                  <a:srgbClr val="000000"/>
                </a:solidFill>
                <a:latin typeface="Gill Sans"/>
                <a:cs typeface="Gill Sans"/>
              </a:rPr>
              <a:t>Use Hadoop as the “glue”</a:t>
            </a:r>
          </a:p>
        </p:txBody>
      </p:sp>
      <p:sp>
        <p:nvSpPr>
          <p:cNvPr id="10" name="TextBox 9"/>
          <p:cNvSpPr txBox="1"/>
          <p:nvPr/>
        </p:nvSpPr>
        <p:spPr>
          <a:xfrm>
            <a:off x="0" y="4851737"/>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Implement core functionality outside mappers and reducers</a:t>
            </a:r>
          </a:p>
          <a:p>
            <a:pPr lvl="0" algn="ctr">
              <a:defRPr/>
            </a:pPr>
            <a:r>
              <a:rPr lang="en-US" sz="2000" b="0" kern="0" dirty="0">
                <a:solidFill>
                  <a:srgbClr val="0070C0"/>
                </a:solidFill>
                <a:latin typeface="Gill Sans"/>
                <a:cs typeface="Gill Sans"/>
              </a:rPr>
              <a:t>Independently test (e.g., unit testing)</a:t>
            </a:r>
          </a:p>
          <a:p>
            <a:pPr lvl="0" algn="ctr">
              <a:defRPr/>
            </a:pPr>
            <a:r>
              <a:rPr lang="en-US" sz="2000" b="0" kern="0" dirty="0">
                <a:solidFill>
                  <a:srgbClr val="0070C0"/>
                </a:solidFill>
                <a:latin typeface="Gill Sans"/>
                <a:cs typeface="Gill Sans"/>
              </a:rPr>
              <a:t>Compose (tested) components in mappers and reducers</a:t>
            </a:r>
          </a:p>
        </p:txBody>
      </p:sp>
    </p:spTree>
    <p:extLst>
      <p:ext uri="{BB962C8B-B14F-4D97-AF65-F5344CB8AC3E}">
        <p14:creationId xmlns:p14="http://schemas.microsoft.com/office/powerpoint/2010/main" val="673822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7"/>
          <p:cNvSpPr>
            <a:spLocks noChangeArrowheads="1"/>
          </p:cNvSpPr>
          <p:nvPr/>
        </p:nvSpPr>
        <p:spPr bwMode="auto">
          <a:xfrm>
            <a:off x="3331329" y="2133600"/>
            <a:ext cx="533400" cy="5334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a:p>
        </p:txBody>
      </p:sp>
      <p:sp>
        <p:nvSpPr>
          <p:cNvPr id="28" name="Oval 13"/>
          <p:cNvSpPr>
            <a:spLocks noChangeArrowheads="1"/>
          </p:cNvSpPr>
          <p:nvPr/>
        </p:nvSpPr>
        <p:spPr bwMode="auto">
          <a:xfrm>
            <a:off x="4017129" y="2133600"/>
            <a:ext cx="533400" cy="5334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a:p>
        </p:txBody>
      </p:sp>
      <p:sp>
        <p:nvSpPr>
          <p:cNvPr id="29" name="Oval 17"/>
          <p:cNvSpPr>
            <a:spLocks noChangeArrowheads="1"/>
          </p:cNvSpPr>
          <p:nvPr/>
        </p:nvSpPr>
        <p:spPr bwMode="auto">
          <a:xfrm>
            <a:off x="4702929" y="2133600"/>
            <a:ext cx="533400" cy="5334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a:p>
        </p:txBody>
      </p:sp>
      <p:sp>
        <p:nvSpPr>
          <p:cNvPr id="30" name="Oval 21"/>
          <p:cNvSpPr>
            <a:spLocks noChangeArrowheads="1"/>
          </p:cNvSpPr>
          <p:nvPr/>
        </p:nvSpPr>
        <p:spPr bwMode="auto">
          <a:xfrm>
            <a:off x="5388729" y="2133600"/>
            <a:ext cx="533400" cy="5334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a:p>
        </p:txBody>
      </p:sp>
      <p:sp>
        <p:nvSpPr>
          <p:cNvPr id="31" name="Oval 25"/>
          <p:cNvSpPr>
            <a:spLocks noChangeArrowheads="1"/>
          </p:cNvSpPr>
          <p:nvPr/>
        </p:nvSpPr>
        <p:spPr bwMode="auto">
          <a:xfrm>
            <a:off x="6074529" y="2133600"/>
            <a:ext cx="533400" cy="5334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a:p>
        </p:txBody>
      </p:sp>
      <p:sp>
        <p:nvSpPr>
          <p:cNvPr id="70" name="Oval 7"/>
          <p:cNvSpPr>
            <a:spLocks noChangeArrowheads="1"/>
          </p:cNvSpPr>
          <p:nvPr/>
        </p:nvSpPr>
        <p:spPr bwMode="auto">
          <a:xfrm>
            <a:off x="3331329" y="3543300"/>
            <a:ext cx="533400" cy="53340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a:p>
        </p:txBody>
      </p:sp>
      <p:sp>
        <p:nvSpPr>
          <p:cNvPr id="74" name="Oval 7"/>
          <p:cNvSpPr>
            <a:spLocks noChangeArrowheads="1"/>
          </p:cNvSpPr>
          <p:nvPr/>
        </p:nvSpPr>
        <p:spPr bwMode="auto">
          <a:xfrm>
            <a:off x="4017129" y="3543300"/>
            <a:ext cx="533400" cy="53340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a:p>
        </p:txBody>
      </p:sp>
      <p:sp>
        <p:nvSpPr>
          <p:cNvPr id="75" name="Oval 7"/>
          <p:cNvSpPr>
            <a:spLocks noChangeArrowheads="1"/>
          </p:cNvSpPr>
          <p:nvPr/>
        </p:nvSpPr>
        <p:spPr bwMode="auto">
          <a:xfrm>
            <a:off x="4702929" y="3543300"/>
            <a:ext cx="533400" cy="53340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a:p>
        </p:txBody>
      </p:sp>
      <p:sp>
        <p:nvSpPr>
          <p:cNvPr id="76" name="Oval 7"/>
          <p:cNvSpPr>
            <a:spLocks noChangeArrowheads="1"/>
          </p:cNvSpPr>
          <p:nvPr/>
        </p:nvSpPr>
        <p:spPr bwMode="auto">
          <a:xfrm>
            <a:off x="5388729" y="3543300"/>
            <a:ext cx="533400" cy="53340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a:p>
        </p:txBody>
      </p:sp>
      <p:sp>
        <p:nvSpPr>
          <p:cNvPr id="77" name="Oval 7"/>
          <p:cNvSpPr>
            <a:spLocks noChangeArrowheads="1"/>
          </p:cNvSpPr>
          <p:nvPr/>
        </p:nvSpPr>
        <p:spPr bwMode="auto">
          <a:xfrm>
            <a:off x="6074529" y="3543300"/>
            <a:ext cx="533400" cy="53340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a:p>
        </p:txBody>
      </p:sp>
      <p:sp>
        <p:nvSpPr>
          <p:cNvPr id="82" name="TextBox 12"/>
          <p:cNvSpPr txBox="1">
            <a:spLocks noChangeArrowheads="1"/>
          </p:cNvSpPr>
          <p:nvPr/>
        </p:nvSpPr>
        <p:spPr bwMode="auto">
          <a:xfrm>
            <a:off x="3471231" y="2938046"/>
            <a:ext cx="253596" cy="338554"/>
          </a:xfrm>
          <a:prstGeom prst="rect">
            <a:avLst/>
          </a:prstGeom>
          <a:noFill/>
          <a:ln w="9525">
            <a:noFill/>
            <a:miter lim="800000"/>
            <a:headEnd/>
            <a:tailEnd/>
          </a:ln>
        </p:spPr>
        <p:txBody>
          <a:bodyPr wrap="none">
            <a:spAutoFit/>
          </a:bodyPr>
          <a:lstStyle/>
          <a:p>
            <a:r>
              <a:rPr lang="en-US" dirty="0">
                <a:solidFill>
                  <a:schemeClr val="bg1"/>
                </a:solidFill>
              </a:rPr>
              <a:t>f</a:t>
            </a:r>
          </a:p>
        </p:txBody>
      </p:sp>
      <p:cxnSp>
        <p:nvCxnSpPr>
          <p:cNvPr id="84" name="Straight Arrow Connector 50"/>
          <p:cNvCxnSpPr>
            <a:cxnSpLocks noChangeShapeType="1"/>
            <a:stCxn id="27" idx="4"/>
            <a:endCxn id="82" idx="0"/>
          </p:cNvCxnSpPr>
          <p:nvPr/>
        </p:nvCxnSpPr>
        <p:spPr bwMode="auto">
          <a:xfrm rot="5400000">
            <a:off x="3462506" y="2802523"/>
            <a:ext cx="271046"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cxnSp>
        <p:nvCxnSpPr>
          <p:cNvPr id="85" name="Straight Arrow Connector 51"/>
          <p:cNvCxnSpPr>
            <a:cxnSpLocks noChangeShapeType="1"/>
            <a:stCxn id="82" idx="2"/>
            <a:endCxn id="70" idx="0"/>
          </p:cNvCxnSpPr>
          <p:nvPr/>
        </p:nvCxnSpPr>
        <p:spPr bwMode="auto">
          <a:xfrm rot="5400000">
            <a:off x="3464679" y="3409950"/>
            <a:ext cx="266700"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sp>
        <p:nvSpPr>
          <p:cNvPr id="86" name="TextBox 53"/>
          <p:cNvSpPr txBox="1">
            <a:spLocks noChangeArrowheads="1"/>
          </p:cNvSpPr>
          <p:nvPr/>
        </p:nvSpPr>
        <p:spPr bwMode="auto">
          <a:xfrm>
            <a:off x="4157031" y="2938046"/>
            <a:ext cx="253596" cy="338554"/>
          </a:xfrm>
          <a:prstGeom prst="rect">
            <a:avLst/>
          </a:prstGeom>
          <a:noFill/>
          <a:ln w="9525">
            <a:noFill/>
            <a:miter lim="800000"/>
            <a:headEnd/>
            <a:tailEnd/>
          </a:ln>
        </p:spPr>
        <p:txBody>
          <a:bodyPr wrap="none">
            <a:spAutoFit/>
          </a:bodyPr>
          <a:lstStyle/>
          <a:p>
            <a:r>
              <a:rPr lang="en-US" dirty="0">
                <a:solidFill>
                  <a:schemeClr val="bg1"/>
                </a:solidFill>
              </a:rPr>
              <a:t>f</a:t>
            </a:r>
          </a:p>
        </p:txBody>
      </p:sp>
      <p:cxnSp>
        <p:nvCxnSpPr>
          <p:cNvPr id="88" name="Straight Arrow Connector 55"/>
          <p:cNvCxnSpPr>
            <a:cxnSpLocks noChangeShapeType="1"/>
            <a:stCxn id="28" idx="4"/>
            <a:endCxn id="86" idx="0"/>
          </p:cNvCxnSpPr>
          <p:nvPr/>
        </p:nvCxnSpPr>
        <p:spPr bwMode="auto">
          <a:xfrm rot="5400000">
            <a:off x="4148306" y="2802523"/>
            <a:ext cx="271046"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cxnSp>
        <p:nvCxnSpPr>
          <p:cNvPr id="89" name="Straight Arrow Connector 56"/>
          <p:cNvCxnSpPr>
            <a:cxnSpLocks noChangeShapeType="1"/>
            <a:stCxn id="86" idx="2"/>
            <a:endCxn id="74" idx="0"/>
          </p:cNvCxnSpPr>
          <p:nvPr/>
        </p:nvCxnSpPr>
        <p:spPr bwMode="auto">
          <a:xfrm rot="5400000">
            <a:off x="4150479" y="3409950"/>
            <a:ext cx="266700"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sp>
        <p:nvSpPr>
          <p:cNvPr id="90" name="TextBox 57"/>
          <p:cNvSpPr txBox="1">
            <a:spLocks noChangeArrowheads="1"/>
          </p:cNvSpPr>
          <p:nvPr/>
        </p:nvSpPr>
        <p:spPr bwMode="auto">
          <a:xfrm>
            <a:off x="4842831" y="2938046"/>
            <a:ext cx="253596" cy="338554"/>
          </a:xfrm>
          <a:prstGeom prst="rect">
            <a:avLst/>
          </a:prstGeom>
          <a:noFill/>
          <a:ln w="9525">
            <a:noFill/>
            <a:miter lim="800000"/>
            <a:headEnd/>
            <a:tailEnd/>
          </a:ln>
        </p:spPr>
        <p:txBody>
          <a:bodyPr wrap="none">
            <a:spAutoFit/>
          </a:bodyPr>
          <a:lstStyle/>
          <a:p>
            <a:r>
              <a:rPr lang="en-US" dirty="0">
                <a:solidFill>
                  <a:schemeClr val="bg1"/>
                </a:solidFill>
              </a:rPr>
              <a:t>f</a:t>
            </a:r>
          </a:p>
        </p:txBody>
      </p:sp>
      <p:cxnSp>
        <p:nvCxnSpPr>
          <p:cNvPr id="92" name="Straight Arrow Connector 59"/>
          <p:cNvCxnSpPr>
            <a:cxnSpLocks noChangeShapeType="1"/>
            <a:stCxn id="29" idx="4"/>
            <a:endCxn id="90" idx="0"/>
          </p:cNvCxnSpPr>
          <p:nvPr/>
        </p:nvCxnSpPr>
        <p:spPr bwMode="auto">
          <a:xfrm rot="5400000">
            <a:off x="4834106" y="2802523"/>
            <a:ext cx="271046"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cxnSp>
        <p:nvCxnSpPr>
          <p:cNvPr id="93" name="Straight Arrow Connector 60"/>
          <p:cNvCxnSpPr>
            <a:cxnSpLocks noChangeShapeType="1"/>
            <a:stCxn id="90" idx="2"/>
            <a:endCxn id="75" idx="0"/>
          </p:cNvCxnSpPr>
          <p:nvPr/>
        </p:nvCxnSpPr>
        <p:spPr bwMode="auto">
          <a:xfrm rot="5400000">
            <a:off x="4836279" y="3409950"/>
            <a:ext cx="266700"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sp>
        <p:nvSpPr>
          <p:cNvPr id="94" name="TextBox 61"/>
          <p:cNvSpPr txBox="1">
            <a:spLocks noChangeArrowheads="1"/>
          </p:cNvSpPr>
          <p:nvPr/>
        </p:nvSpPr>
        <p:spPr bwMode="auto">
          <a:xfrm>
            <a:off x="5528631" y="2938046"/>
            <a:ext cx="253596" cy="338554"/>
          </a:xfrm>
          <a:prstGeom prst="rect">
            <a:avLst/>
          </a:prstGeom>
          <a:noFill/>
          <a:ln w="9525">
            <a:noFill/>
            <a:miter lim="800000"/>
            <a:headEnd/>
            <a:tailEnd/>
          </a:ln>
        </p:spPr>
        <p:txBody>
          <a:bodyPr wrap="none">
            <a:spAutoFit/>
          </a:bodyPr>
          <a:lstStyle/>
          <a:p>
            <a:r>
              <a:rPr lang="en-US" dirty="0">
                <a:solidFill>
                  <a:schemeClr val="bg1"/>
                </a:solidFill>
              </a:rPr>
              <a:t>f</a:t>
            </a:r>
          </a:p>
        </p:txBody>
      </p:sp>
      <p:cxnSp>
        <p:nvCxnSpPr>
          <p:cNvPr id="96" name="Straight Arrow Connector 63"/>
          <p:cNvCxnSpPr>
            <a:cxnSpLocks noChangeShapeType="1"/>
            <a:stCxn id="30" idx="4"/>
            <a:endCxn id="94" idx="0"/>
          </p:cNvCxnSpPr>
          <p:nvPr/>
        </p:nvCxnSpPr>
        <p:spPr bwMode="auto">
          <a:xfrm rot="5400000">
            <a:off x="5519906" y="2802523"/>
            <a:ext cx="271046"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cxnSp>
        <p:nvCxnSpPr>
          <p:cNvPr id="97" name="Straight Arrow Connector 64"/>
          <p:cNvCxnSpPr>
            <a:cxnSpLocks noChangeShapeType="1"/>
            <a:stCxn id="94" idx="2"/>
            <a:endCxn id="76" idx="0"/>
          </p:cNvCxnSpPr>
          <p:nvPr/>
        </p:nvCxnSpPr>
        <p:spPr bwMode="auto">
          <a:xfrm rot="5400000">
            <a:off x="5522079" y="3409950"/>
            <a:ext cx="266700"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sp>
        <p:nvSpPr>
          <p:cNvPr id="98" name="TextBox 65"/>
          <p:cNvSpPr txBox="1">
            <a:spLocks noChangeArrowheads="1"/>
          </p:cNvSpPr>
          <p:nvPr/>
        </p:nvSpPr>
        <p:spPr bwMode="auto">
          <a:xfrm>
            <a:off x="6214431" y="2938046"/>
            <a:ext cx="253596" cy="338554"/>
          </a:xfrm>
          <a:prstGeom prst="rect">
            <a:avLst/>
          </a:prstGeom>
          <a:noFill/>
          <a:ln w="9525">
            <a:noFill/>
            <a:miter lim="800000"/>
            <a:headEnd/>
            <a:tailEnd/>
          </a:ln>
        </p:spPr>
        <p:txBody>
          <a:bodyPr wrap="none">
            <a:spAutoFit/>
          </a:bodyPr>
          <a:lstStyle/>
          <a:p>
            <a:r>
              <a:rPr lang="en-US" dirty="0">
                <a:solidFill>
                  <a:schemeClr val="bg1"/>
                </a:solidFill>
              </a:rPr>
              <a:t>f</a:t>
            </a:r>
          </a:p>
        </p:txBody>
      </p:sp>
      <p:cxnSp>
        <p:nvCxnSpPr>
          <p:cNvPr id="100" name="Straight Arrow Connector 67"/>
          <p:cNvCxnSpPr>
            <a:cxnSpLocks noChangeShapeType="1"/>
            <a:stCxn id="31" idx="4"/>
            <a:endCxn id="98" idx="0"/>
          </p:cNvCxnSpPr>
          <p:nvPr/>
        </p:nvCxnSpPr>
        <p:spPr bwMode="auto">
          <a:xfrm rot="5400000">
            <a:off x="6205706" y="2802523"/>
            <a:ext cx="271046"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cxnSp>
        <p:nvCxnSpPr>
          <p:cNvPr id="101" name="Straight Arrow Connector 68"/>
          <p:cNvCxnSpPr>
            <a:cxnSpLocks noChangeShapeType="1"/>
            <a:stCxn id="98" idx="2"/>
            <a:endCxn id="77" idx="0"/>
          </p:cNvCxnSpPr>
          <p:nvPr/>
        </p:nvCxnSpPr>
        <p:spPr bwMode="auto">
          <a:xfrm rot="5400000">
            <a:off x="6207879" y="3409950"/>
            <a:ext cx="266700"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sp>
        <p:nvSpPr>
          <p:cNvPr id="146" name="TextBox 145"/>
          <p:cNvSpPr txBox="1"/>
          <p:nvPr/>
        </p:nvSpPr>
        <p:spPr>
          <a:xfrm>
            <a:off x="990600" y="2857500"/>
            <a:ext cx="795411" cy="523220"/>
          </a:xfrm>
          <a:prstGeom prst="rect">
            <a:avLst/>
          </a:prstGeom>
          <a:noFill/>
        </p:spPr>
        <p:txBody>
          <a:bodyPr wrap="none" rtlCol="0">
            <a:spAutoFit/>
          </a:bodyPr>
          <a:lstStyle/>
          <a:p>
            <a:r>
              <a:rPr lang="en-US" sz="2800" b="0" dirty="0">
                <a:solidFill>
                  <a:schemeClr val="bg1"/>
                </a:solidFill>
                <a:latin typeface="Gill Sans"/>
                <a:cs typeface="Gill Sans"/>
              </a:rPr>
              <a:t>Map</a:t>
            </a:r>
          </a:p>
        </p:txBody>
      </p:sp>
      <p:sp>
        <p:nvSpPr>
          <p:cNvPr id="6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Roots in Functional Programming</a:t>
            </a:r>
          </a:p>
        </p:txBody>
      </p:sp>
      <p:sp>
        <p:nvSpPr>
          <p:cNvPr id="62" name="TextBox 61"/>
          <p:cNvSpPr txBox="1"/>
          <p:nvPr/>
        </p:nvSpPr>
        <p:spPr>
          <a:xfrm>
            <a:off x="0" y="6112847"/>
            <a:ext cx="9144000" cy="461665"/>
          </a:xfrm>
          <a:prstGeom prst="rect">
            <a:avLst/>
          </a:prstGeom>
          <a:noFill/>
        </p:spPr>
        <p:txBody>
          <a:bodyPr wrap="square" rtlCol="0">
            <a:spAutoFit/>
          </a:bodyPr>
          <a:lstStyle/>
          <a:p>
            <a:pPr algn="ctr"/>
            <a:r>
              <a:rPr lang="en-US" sz="2400" b="0" dirty="0">
                <a:solidFill>
                  <a:srgbClr val="FF0000"/>
                </a:solidFill>
                <a:latin typeface="Gill Sans"/>
                <a:cs typeface="Gill Sans"/>
              </a:rPr>
              <a:t>We need something more for sharing partial results across records!</a:t>
            </a:r>
          </a:p>
        </p:txBody>
      </p:sp>
      <p:sp>
        <p:nvSpPr>
          <p:cNvPr id="68" name="TextBox 67"/>
          <p:cNvSpPr txBox="1"/>
          <p:nvPr/>
        </p:nvSpPr>
        <p:spPr>
          <a:xfrm>
            <a:off x="0" y="120009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Simplest data-parallel abstraction</a:t>
            </a:r>
          </a:p>
        </p:txBody>
      </p:sp>
      <p:sp>
        <p:nvSpPr>
          <p:cNvPr id="71" name="TextBox 70"/>
          <p:cNvSpPr txBox="1"/>
          <p:nvPr/>
        </p:nvSpPr>
        <p:spPr>
          <a:xfrm>
            <a:off x="0" y="158109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Process a large number of records: “do” something to each</a:t>
            </a:r>
          </a:p>
        </p:txBody>
      </p:sp>
    </p:spTree>
    <p:extLst>
      <p:ext uri="{BB962C8B-B14F-4D97-AF65-F5344CB8AC3E}">
        <p14:creationId xmlns:p14="http://schemas.microsoft.com/office/powerpoint/2010/main" val="13846199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dissolve">
                                      <p:cBhvr>
                                        <p:cTn id="29" dur="500"/>
                                        <p:tgtEl>
                                          <p:spTgt spid="82"/>
                                        </p:tgtEl>
                                      </p:cBhvr>
                                    </p:animEffect>
                                  </p:childTnLst>
                                </p:cTn>
                              </p:par>
                              <p:par>
                                <p:cTn id="30" presetID="9" presetClass="entr" presetSubtype="0" fill="hold"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dissolve">
                                      <p:cBhvr>
                                        <p:cTn id="32" dur="500"/>
                                        <p:tgtEl>
                                          <p:spTgt spid="84"/>
                                        </p:tgtEl>
                                      </p:cBhvr>
                                    </p:animEffect>
                                  </p:childTnLst>
                                </p:cTn>
                              </p:par>
                              <p:par>
                                <p:cTn id="33" presetID="9" presetClass="entr" presetSubtype="0" fill="hold" nodeType="with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dissolve">
                                      <p:cBhvr>
                                        <p:cTn id="35" dur="500"/>
                                        <p:tgtEl>
                                          <p:spTgt spid="85"/>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dissolve">
                                      <p:cBhvr>
                                        <p:cTn id="38" dur="500"/>
                                        <p:tgtEl>
                                          <p:spTgt spid="86"/>
                                        </p:tgtEl>
                                      </p:cBhvr>
                                    </p:animEffect>
                                  </p:childTnLst>
                                </p:cTn>
                              </p:par>
                              <p:par>
                                <p:cTn id="39" presetID="9" presetClass="entr" presetSubtype="0"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dissolve">
                                      <p:cBhvr>
                                        <p:cTn id="41" dur="500"/>
                                        <p:tgtEl>
                                          <p:spTgt spid="88"/>
                                        </p:tgtEl>
                                      </p:cBhvr>
                                    </p:animEffect>
                                  </p:childTnLst>
                                </p:cTn>
                              </p:par>
                              <p:par>
                                <p:cTn id="42" presetID="9" presetClass="entr" presetSubtype="0" fill="hold" nodeType="with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dissolve">
                                      <p:cBhvr>
                                        <p:cTn id="44" dur="500"/>
                                        <p:tgtEl>
                                          <p:spTgt spid="89"/>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dissolve">
                                      <p:cBhvr>
                                        <p:cTn id="47" dur="500"/>
                                        <p:tgtEl>
                                          <p:spTgt spid="90"/>
                                        </p:tgtEl>
                                      </p:cBhvr>
                                    </p:animEffect>
                                  </p:childTnLst>
                                </p:cTn>
                              </p:par>
                              <p:par>
                                <p:cTn id="48" presetID="9" presetClass="entr" presetSubtype="0" fill="hold" nodeType="with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dissolve">
                                      <p:cBhvr>
                                        <p:cTn id="50" dur="500"/>
                                        <p:tgtEl>
                                          <p:spTgt spid="92"/>
                                        </p:tgtEl>
                                      </p:cBhvr>
                                    </p:animEffect>
                                  </p:childTnLst>
                                </p:cTn>
                              </p:par>
                              <p:par>
                                <p:cTn id="51" presetID="9" presetClass="entr" presetSubtype="0" fill="hold" nodeType="withEffect">
                                  <p:stCondLst>
                                    <p:cond delay="0"/>
                                  </p:stCondLst>
                                  <p:childTnLst>
                                    <p:set>
                                      <p:cBhvr>
                                        <p:cTn id="52" dur="1" fill="hold">
                                          <p:stCondLst>
                                            <p:cond delay="0"/>
                                          </p:stCondLst>
                                        </p:cTn>
                                        <p:tgtEl>
                                          <p:spTgt spid="93"/>
                                        </p:tgtEl>
                                        <p:attrNameLst>
                                          <p:attrName>style.visibility</p:attrName>
                                        </p:attrNameLst>
                                      </p:cBhvr>
                                      <p:to>
                                        <p:strVal val="visible"/>
                                      </p:to>
                                    </p:set>
                                    <p:animEffect transition="in" filter="dissolve">
                                      <p:cBhvr>
                                        <p:cTn id="53" dur="500"/>
                                        <p:tgtEl>
                                          <p:spTgt spid="93"/>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94"/>
                                        </p:tgtEl>
                                        <p:attrNameLst>
                                          <p:attrName>style.visibility</p:attrName>
                                        </p:attrNameLst>
                                      </p:cBhvr>
                                      <p:to>
                                        <p:strVal val="visible"/>
                                      </p:to>
                                    </p:set>
                                    <p:animEffect transition="in" filter="dissolve">
                                      <p:cBhvr>
                                        <p:cTn id="56" dur="500"/>
                                        <p:tgtEl>
                                          <p:spTgt spid="94"/>
                                        </p:tgtEl>
                                      </p:cBhvr>
                                    </p:animEffect>
                                  </p:childTnLst>
                                </p:cTn>
                              </p:par>
                              <p:par>
                                <p:cTn id="57" presetID="9" presetClass="entr" presetSubtype="0" fill="hold" nodeType="withEffect">
                                  <p:stCondLst>
                                    <p:cond delay="0"/>
                                  </p:stCondLst>
                                  <p:childTnLst>
                                    <p:set>
                                      <p:cBhvr>
                                        <p:cTn id="58" dur="1" fill="hold">
                                          <p:stCondLst>
                                            <p:cond delay="0"/>
                                          </p:stCondLst>
                                        </p:cTn>
                                        <p:tgtEl>
                                          <p:spTgt spid="96"/>
                                        </p:tgtEl>
                                        <p:attrNameLst>
                                          <p:attrName>style.visibility</p:attrName>
                                        </p:attrNameLst>
                                      </p:cBhvr>
                                      <p:to>
                                        <p:strVal val="visible"/>
                                      </p:to>
                                    </p:set>
                                    <p:animEffect transition="in" filter="dissolve">
                                      <p:cBhvr>
                                        <p:cTn id="59" dur="500"/>
                                        <p:tgtEl>
                                          <p:spTgt spid="96"/>
                                        </p:tgtEl>
                                      </p:cBhvr>
                                    </p:animEffect>
                                  </p:childTnLst>
                                </p:cTn>
                              </p:par>
                              <p:par>
                                <p:cTn id="60" presetID="9" presetClass="entr" presetSubtype="0" fill="hold" nodeType="withEffect">
                                  <p:stCondLst>
                                    <p:cond delay="0"/>
                                  </p:stCondLst>
                                  <p:childTnLst>
                                    <p:set>
                                      <p:cBhvr>
                                        <p:cTn id="61" dur="1" fill="hold">
                                          <p:stCondLst>
                                            <p:cond delay="0"/>
                                          </p:stCondLst>
                                        </p:cTn>
                                        <p:tgtEl>
                                          <p:spTgt spid="97"/>
                                        </p:tgtEl>
                                        <p:attrNameLst>
                                          <p:attrName>style.visibility</p:attrName>
                                        </p:attrNameLst>
                                      </p:cBhvr>
                                      <p:to>
                                        <p:strVal val="visible"/>
                                      </p:to>
                                    </p:set>
                                    <p:animEffect transition="in" filter="dissolve">
                                      <p:cBhvr>
                                        <p:cTn id="62" dur="500"/>
                                        <p:tgtEl>
                                          <p:spTgt spid="97"/>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dissolve">
                                      <p:cBhvr>
                                        <p:cTn id="65" dur="500"/>
                                        <p:tgtEl>
                                          <p:spTgt spid="98"/>
                                        </p:tgtEl>
                                      </p:cBhvr>
                                    </p:animEffect>
                                  </p:childTnLst>
                                </p:cTn>
                              </p:par>
                              <p:par>
                                <p:cTn id="66" presetID="9" presetClass="entr" presetSubtype="0" fill="hold" nodeType="withEffect">
                                  <p:stCondLst>
                                    <p:cond delay="0"/>
                                  </p:stCondLst>
                                  <p:childTnLst>
                                    <p:set>
                                      <p:cBhvr>
                                        <p:cTn id="67" dur="1" fill="hold">
                                          <p:stCondLst>
                                            <p:cond delay="0"/>
                                          </p:stCondLst>
                                        </p:cTn>
                                        <p:tgtEl>
                                          <p:spTgt spid="100"/>
                                        </p:tgtEl>
                                        <p:attrNameLst>
                                          <p:attrName>style.visibility</p:attrName>
                                        </p:attrNameLst>
                                      </p:cBhvr>
                                      <p:to>
                                        <p:strVal val="visible"/>
                                      </p:to>
                                    </p:set>
                                    <p:animEffect transition="in" filter="dissolve">
                                      <p:cBhvr>
                                        <p:cTn id="68" dur="500"/>
                                        <p:tgtEl>
                                          <p:spTgt spid="100"/>
                                        </p:tgtEl>
                                      </p:cBhvr>
                                    </p:animEffect>
                                  </p:childTnLst>
                                </p:cTn>
                              </p:par>
                              <p:par>
                                <p:cTn id="69" presetID="9" presetClass="entr" presetSubtype="0" fill="hold" nodeType="withEffect">
                                  <p:stCondLst>
                                    <p:cond delay="0"/>
                                  </p:stCondLst>
                                  <p:childTnLst>
                                    <p:set>
                                      <p:cBhvr>
                                        <p:cTn id="70" dur="1" fill="hold">
                                          <p:stCondLst>
                                            <p:cond delay="0"/>
                                          </p:stCondLst>
                                        </p:cTn>
                                        <p:tgtEl>
                                          <p:spTgt spid="101"/>
                                        </p:tgtEl>
                                        <p:attrNameLst>
                                          <p:attrName>style.visibility</p:attrName>
                                        </p:attrNameLst>
                                      </p:cBhvr>
                                      <p:to>
                                        <p:strVal val="visible"/>
                                      </p:to>
                                    </p:set>
                                    <p:animEffect transition="in" filter="dissolve">
                                      <p:cBhvr>
                                        <p:cTn id="71" dur="500"/>
                                        <p:tgtEl>
                                          <p:spTgt spid="101"/>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dissolve">
                                      <p:cBhvr>
                                        <p:cTn id="74" dur="500"/>
                                        <p:tgtEl>
                                          <p:spTgt spid="77"/>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dissolve">
                                      <p:cBhvr>
                                        <p:cTn id="77" dur="500"/>
                                        <p:tgtEl>
                                          <p:spTgt spid="76"/>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dissolve">
                                      <p:cBhvr>
                                        <p:cTn id="80" dur="500"/>
                                        <p:tgtEl>
                                          <p:spTgt spid="75"/>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dissolve">
                                      <p:cBhvr>
                                        <p:cTn id="83" dur="500"/>
                                        <p:tgtEl>
                                          <p:spTgt spid="74"/>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dissolve">
                                      <p:cBhvr>
                                        <p:cTn id="86" dur="500"/>
                                        <p:tgtEl>
                                          <p:spTgt spid="70"/>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70" grpId="0" animBg="1"/>
      <p:bldP spid="74" grpId="0" animBg="1"/>
      <p:bldP spid="75" grpId="0" animBg="1"/>
      <p:bldP spid="76" grpId="0" animBg="1"/>
      <p:bldP spid="77" grpId="0" animBg="1"/>
      <p:bldP spid="82" grpId="0"/>
      <p:bldP spid="86" grpId="0"/>
      <p:bldP spid="90" grpId="0"/>
      <p:bldP spid="94" grpId="0"/>
      <p:bldP spid="98" grpId="0"/>
      <p:bldP spid="146" grpId="0"/>
      <p:bldP spid="62" grpId="0"/>
      <p:bldP spid="68" grpId="0"/>
      <p:bldP spid="7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itennoj_honbo_garden06s3200.jpg"/>
          <p:cNvPicPr>
            <a:picLocks noChangeAspect="1"/>
          </p:cNvPicPr>
          <p:nvPr/>
        </p:nvPicPr>
        <p:blipFill>
          <a:blip r:embed="rId2" cstate="print"/>
          <a:stretch>
            <a:fillRect/>
          </a:stretch>
        </p:blipFill>
        <p:spPr>
          <a:xfrm>
            <a:off x="-550688" y="0"/>
            <a:ext cx="10245376" cy="6857999"/>
          </a:xfrm>
          <a:prstGeom prst="rect">
            <a:avLst/>
          </a:prstGeom>
        </p:spPr>
      </p:pic>
      <p:sp>
        <p:nvSpPr>
          <p:cNvPr id="5"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Wikipedia (Japanese rock garden)</a:t>
            </a:r>
          </a:p>
        </p:txBody>
      </p:sp>
      <p:sp>
        <p:nvSpPr>
          <p:cNvPr id="6" name="Title 3"/>
          <p:cNvSpPr txBox="1">
            <a:spLocks/>
          </p:cNvSpPr>
          <p:nvPr/>
        </p:nvSpPr>
        <p:spPr>
          <a:xfrm>
            <a:off x="0" y="2476500"/>
            <a:ext cx="9144000" cy="1028700"/>
          </a:xfrm>
          <a:prstGeom prst="rect">
            <a:avLst/>
          </a:prstGeom>
        </p:spPr>
        <p:txBody>
          <a:bodyPr/>
          <a:lst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a:lstStyle>
          <a:p>
            <a:pPr algn="ctr"/>
            <a:r>
              <a:rPr lang="en-US" sz="7200" b="0" dirty="0">
                <a:solidFill>
                  <a:schemeClr val="tx1"/>
                </a:solidFill>
              </a:rPr>
              <a:t>Questions?</a:t>
            </a:r>
          </a:p>
        </p:txBody>
      </p:sp>
    </p:spTree>
    <p:extLst>
      <p:ext uri="{BB962C8B-B14F-4D97-AF65-F5344CB8AC3E}">
        <p14:creationId xmlns:p14="http://schemas.microsoft.com/office/powerpoint/2010/main" val="329617166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7"/>
          <p:cNvSpPr>
            <a:spLocks noChangeArrowheads="1"/>
          </p:cNvSpPr>
          <p:nvPr/>
        </p:nvSpPr>
        <p:spPr bwMode="auto">
          <a:xfrm>
            <a:off x="3331329" y="2133600"/>
            <a:ext cx="533400" cy="5334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a:p>
        </p:txBody>
      </p:sp>
      <p:sp>
        <p:nvSpPr>
          <p:cNvPr id="28" name="Oval 13"/>
          <p:cNvSpPr>
            <a:spLocks noChangeArrowheads="1"/>
          </p:cNvSpPr>
          <p:nvPr/>
        </p:nvSpPr>
        <p:spPr bwMode="auto">
          <a:xfrm>
            <a:off x="4017129" y="2133600"/>
            <a:ext cx="533400" cy="5334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a:p>
        </p:txBody>
      </p:sp>
      <p:sp>
        <p:nvSpPr>
          <p:cNvPr id="29" name="Oval 17"/>
          <p:cNvSpPr>
            <a:spLocks noChangeArrowheads="1"/>
          </p:cNvSpPr>
          <p:nvPr/>
        </p:nvSpPr>
        <p:spPr bwMode="auto">
          <a:xfrm>
            <a:off x="4702929" y="2133600"/>
            <a:ext cx="533400" cy="5334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a:p>
        </p:txBody>
      </p:sp>
      <p:sp>
        <p:nvSpPr>
          <p:cNvPr id="30" name="Oval 21"/>
          <p:cNvSpPr>
            <a:spLocks noChangeArrowheads="1"/>
          </p:cNvSpPr>
          <p:nvPr/>
        </p:nvSpPr>
        <p:spPr bwMode="auto">
          <a:xfrm>
            <a:off x="5388729" y="2133600"/>
            <a:ext cx="533400" cy="5334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a:p>
        </p:txBody>
      </p:sp>
      <p:sp>
        <p:nvSpPr>
          <p:cNvPr id="31" name="Oval 25"/>
          <p:cNvSpPr>
            <a:spLocks noChangeArrowheads="1"/>
          </p:cNvSpPr>
          <p:nvPr/>
        </p:nvSpPr>
        <p:spPr bwMode="auto">
          <a:xfrm>
            <a:off x="6074529" y="2133600"/>
            <a:ext cx="533400" cy="5334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lstStyle/>
          <a:p>
            <a:endParaRPr lang="en-US"/>
          </a:p>
        </p:txBody>
      </p:sp>
      <p:sp>
        <p:nvSpPr>
          <p:cNvPr id="37" name="Rectangle 29"/>
          <p:cNvSpPr>
            <a:spLocks noChangeArrowheads="1"/>
          </p:cNvSpPr>
          <p:nvPr/>
        </p:nvSpPr>
        <p:spPr bwMode="auto">
          <a:xfrm>
            <a:off x="2743200" y="5143500"/>
            <a:ext cx="381000" cy="3810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US"/>
          </a:p>
        </p:txBody>
      </p:sp>
      <p:sp>
        <p:nvSpPr>
          <p:cNvPr id="39" name="Rectangle 8"/>
          <p:cNvSpPr>
            <a:spLocks noChangeArrowheads="1"/>
          </p:cNvSpPr>
          <p:nvPr/>
        </p:nvSpPr>
        <p:spPr bwMode="auto">
          <a:xfrm>
            <a:off x="3407529" y="5143500"/>
            <a:ext cx="381000" cy="3810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p>
        </p:txBody>
      </p:sp>
      <p:sp>
        <p:nvSpPr>
          <p:cNvPr id="40" name="TextBox 12"/>
          <p:cNvSpPr txBox="1">
            <a:spLocks noChangeArrowheads="1"/>
          </p:cNvSpPr>
          <p:nvPr/>
        </p:nvSpPr>
        <p:spPr bwMode="auto">
          <a:xfrm>
            <a:off x="3443179" y="4457700"/>
            <a:ext cx="309700" cy="338554"/>
          </a:xfrm>
          <a:prstGeom prst="rect">
            <a:avLst/>
          </a:prstGeom>
          <a:noFill/>
          <a:ln w="9525">
            <a:noFill/>
            <a:miter lim="800000"/>
            <a:headEnd/>
            <a:tailEnd/>
          </a:ln>
        </p:spPr>
        <p:txBody>
          <a:bodyPr wrap="none">
            <a:spAutoFit/>
          </a:bodyPr>
          <a:lstStyle/>
          <a:p>
            <a:r>
              <a:rPr lang="en-US" dirty="0">
                <a:solidFill>
                  <a:schemeClr val="bg1"/>
                </a:solidFill>
              </a:rPr>
              <a:t>g</a:t>
            </a:r>
          </a:p>
        </p:txBody>
      </p:sp>
      <p:cxnSp>
        <p:nvCxnSpPr>
          <p:cNvPr id="41" name="Straight Arrow Connector 37"/>
          <p:cNvCxnSpPr>
            <a:cxnSpLocks noChangeShapeType="1"/>
            <a:stCxn id="37" idx="0"/>
            <a:endCxn id="40" idx="1"/>
          </p:cNvCxnSpPr>
          <p:nvPr/>
        </p:nvCxnSpPr>
        <p:spPr bwMode="auto">
          <a:xfrm rot="5400000" flipH="1" flipV="1">
            <a:off x="2930178" y="4630500"/>
            <a:ext cx="516523" cy="509479"/>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cxnSp>
        <p:nvCxnSpPr>
          <p:cNvPr id="42" name="Straight Arrow Connector 50"/>
          <p:cNvCxnSpPr>
            <a:cxnSpLocks noChangeShapeType="1"/>
            <a:stCxn id="70" idx="4"/>
            <a:endCxn id="40" idx="0"/>
          </p:cNvCxnSpPr>
          <p:nvPr/>
        </p:nvCxnSpPr>
        <p:spPr bwMode="auto">
          <a:xfrm rot="5400000">
            <a:off x="3407529" y="4267200"/>
            <a:ext cx="381000"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cxnSp>
        <p:nvCxnSpPr>
          <p:cNvPr id="43" name="Straight Arrow Connector 51"/>
          <p:cNvCxnSpPr>
            <a:cxnSpLocks noChangeShapeType="1"/>
            <a:stCxn id="40" idx="2"/>
            <a:endCxn id="39" idx="0"/>
          </p:cNvCxnSpPr>
          <p:nvPr/>
        </p:nvCxnSpPr>
        <p:spPr bwMode="auto">
          <a:xfrm rot="5400000">
            <a:off x="3424406" y="4969877"/>
            <a:ext cx="347246"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sp>
        <p:nvSpPr>
          <p:cNvPr id="45" name="Rectangle 14"/>
          <p:cNvSpPr>
            <a:spLocks noChangeArrowheads="1"/>
          </p:cNvSpPr>
          <p:nvPr/>
        </p:nvSpPr>
        <p:spPr bwMode="auto">
          <a:xfrm>
            <a:off x="4093329" y="5143500"/>
            <a:ext cx="381000" cy="3810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p>
        </p:txBody>
      </p:sp>
      <p:sp>
        <p:nvSpPr>
          <p:cNvPr id="46" name="TextBox 53"/>
          <p:cNvSpPr txBox="1">
            <a:spLocks noChangeArrowheads="1"/>
          </p:cNvSpPr>
          <p:nvPr/>
        </p:nvSpPr>
        <p:spPr bwMode="auto">
          <a:xfrm>
            <a:off x="4128979" y="4457700"/>
            <a:ext cx="309700" cy="338554"/>
          </a:xfrm>
          <a:prstGeom prst="rect">
            <a:avLst/>
          </a:prstGeom>
          <a:noFill/>
          <a:ln w="9525">
            <a:noFill/>
            <a:miter lim="800000"/>
            <a:headEnd/>
            <a:tailEnd/>
          </a:ln>
        </p:spPr>
        <p:txBody>
          <a:bodyPr wrap="none">
            <a:spAutoFit/>
          </a:bodyPr>
          <a:lstStyle/>
          <a:p>
            <a:r>
              <a:rPr lang="en-US" dirty="0">
                <a:solidFill>
                  <a:schemeClr val="bg1"/>
                </a:solidFill>
              </a:rPr>
              <a:t>g</a:t>
            </a:r>
          </a:p>
        </p:txBody>
      </p:sp>
      <p:cxnSp>
        <p:nvCxnSpPr>
          <p:cNvPr id="47" name="Straight Arrow Connector 54"/>
          <p:cNvCxnSpPr>
            <a:cxnSpLocks noChangeShapeType="1"/>
            <a:stCxn id="39" idx="0"/>
            <a:endCxn id="46" idx="1"/>
          </p:cNvCxnSpPr>
          <p:nvPr/>
        </p:nvCxnSpPr>
        <p:spPr bwMode="auto">
          <a:xfrm rot="5400000" flipH="1" flipV="1">
            <a:off x="3605243" y="4619764"/>
            <a:ext cx="516523" cy="530950"/>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cxnSp>
        <p:nvCxnSpPr>
          <p:cNvPr id="48" name="Straight Arrow Connector 55"/>
          <p:cNvCxnSpPr>
            <a:cxnSpLocks noChangeShapeType="1"/>
            <a:stCxn id="74" idx="4"/>
            <a:endCxn id="46" idx="0"/>
          </p:cNvCxnSpPr>
          <p:nvPr/>
        </p:nvCxnSpPr>
        <p:spPr bwMode="auto">
          <a:xfrm rot="5400000">
            <a:off x="4093329" y="4267200"/>
            <a:ext cx="381000"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cxnSp>
        <p:nvCxnSpPr>
          <p:cNvPr id="49" name="Straight Arrow Connector 56"/>
          <p:cNvCxnSpPr>
            <a:cxnSpLocks noChangeShapeType="1"/>
            <a:stCxn id="46" idx="2"/>
            <a:endCxn id="45" idx="0"/>
          </p:cNvCxnSpPr>
          <p:nvPr/>
        </p:nvCxnSpPr>
        <p:spPr bwMode="auto">
          <a:xfrm rot="5400000">
            <a:off x="4110206" y="4969877"/>
            <a:ext cx="347246"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sp>
        <p:nvSpPr>
          <p:cNvPr id="51" name="Rectangle 18"/>
          <p:cNvSpPr>
            <a:spLocks noChangeArrowheads="1"/>
          </p:cNvSpPr>
          <p:nvPr/>
        </p:nvSpPr>
        <p:spPr bwMode="auto">
          <a:xfrm>
            <a:off x="4779129" y="5143500"/>
            <a:ext cx="381000" cy="3810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p>
        </p:txBody>
      </p:sp>
      <p:sp>
        <p:nvSpPr>
          <p:cNvPr id="52" name="TextBox 57"/>
          <p:cNvSpPr txBox="1">
            <a:spLocks noChangeArrowheads="1"/>
          </p:cNvSpPr>
          <p:nvPr/>
        </p:nvSpPr>
        <p:spPr bwMode="auto">
          <a:xfrm>
            <a:off x="4814779" y="4457700"/>
            <a:ext cx="309700" cy="338554"/>
          </a:xfrm>
          <a:prstGeom prst="rect">
            <a:avLst/>
          </a:prstGeom>
          <a:noFill/>
          <a:ln w="9525">
            <a:noFill/>
            <a:miter lim="800000"/>
            <a:headEnd/>
            <a:tailEnd/>
          </a:ln>
        </p:spPr>
        <p:txBody>
          <a:bodyPr wrap="none">
            <a:spAutoFit/>
          </a:bodyPr>
          <a:lstStyle/>
          <a:p>
            <a:r>
              <a:rPr lang="en-US" dirty="0">
                <a:solidFill>
                  <a:schemeClr val="bg1"/>
                </a:solidFill>
              </a:rPr>
              <a:t>g</a:t>
            </a:r>
          </a:p>
        </p:txBody>
      </p:sp>
      <p:cxnSp>
        <p:nvCxnSpPr>
          <p:cNvPr id="53" name="Straight Arrow Connector 58"/>
          <p:cNvCxnSpPr>
            <a:cxnSpLocks noChangeShapeType="1"/>
            <a:stCxn id="45" idx="0"/>
            <a:endCxn id="52" idx="1"/>
          </p:cNvCxnSpPr>
          <p:nvPr/>
        </p:nvCxnSpPr>
        <p:spPr bwMode="auto">
          <a:xfrm rot="5400000" flipH="1" flipV="1">
            <a:off x="4291043" y="4619764"/>
            <a:ext cx="516523" cy="530950"/>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cxnSp>
        <p:nvCxnSpPr>
          <p:cNvPr id="54" name="Straight Arrow Connector 59"/>
          <p:cNvCxnSpPr>
            <a:cxnSpLocks noChangeShapeType="1"/>
            <a:stCxn id="75" idx="4"/>
            <a:endCxn id="52" idx="0"/>
          </p:cNvCxnSpPr>
          <p:nvPr/>
        </p:nvCxnSpPr>
        <p:spPr bwMode="auto">
          <a:xfrm rot="5400000">
            <a:off x="4779129" y="4267200"/>
            <a:ext cx="381000"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cxnSp>
        <p:nvCxnSpPr>
          <p:cNvPr id="55" name="Straight Arrow Connector 60"/>
          <p:cNvCxnSpPr>
            <a:cxnSpLocks noChangeShapeType="1"/>
            <a:stCxn id="52" idx="2"/>
            <a:endCxn id="51" idx="0"/>
          </p:cNvCxnSpPr>
          <p:nvPr/>
        </p:nvCxnSpPr>
        <p:spPr bwMode="auto">
          <a:xfrm rot="5400000">
            <a:off x="4796006" y="4969877"/>
            <a:ext cx="347246"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sp>
        <p:nvSpPr>
          <p:cNvPr id="57" name="Rectangle 22"/>
          <p:cNvSpPr>
            <a:spLocks noChangeArrowheads="1"/>
          </p:cNvSpPr>
          <p:nvPr/>
        </p:nvSpPr>
        <p:spPr bwMode="auto">
          <a:xfrm>
            <a:off x="5464929" y="5143500"/>
            <a:ext cx="381000" cy="3810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US"/>
          </a:p>
        </p:txBody>
      </p:sp>
      <p:sp>
        <p:nvSpPr>
          <p:cNvPr id="58" name="TextBox 61"/>
          <p:cNvSpPr txBox="1">
            <a:spLocks noChangeArrowheads="1"/>
          </p:cNvSpPr>
          <p:nvPr/>
        </p:nvSpPr>
        <p:spPr bwMode="auto">
          <a:xfrm>
            <a:off x="5500579" y="4457700"/>
            <a:ext cx="309700" cy="338554"/>
          </a:xfrm>
          <a:prstGeom prst="rect">
            <a:avLst/>
          </a:prstGeom>
          <a:noFill/>
          <a:ln w="9525">
            <a:noFill/>
            <a:miter lim="800000"/>
            <a:headEnd/>
            <a:tailEnd/>
          </a:ln>
        </p:spPr>
        <p:txBody>
          <a:bodyPr wrap="none">
            <a:spAutoFit/>
          </a:bodyPr>
          <a:lstStyle/>
          <a:p>
            <a:r>
              <a:rPr lang="en-US" dirty="0">
                <a:solidFill>
                  <a:schemeClr val="bg1"/>
                </a:solidFill>
              </a:rPr>
              <a:t>g</a:t>
            </a:r>
          </a:p>
        </p:txBody>
      </p:sp>
      <p:cxnSp>
        <p:nvCxnSpPr>
          <p:cNvPr id="59" name="Straight Arrow Connector 62"/>
          <p:cNvCxnSpPr>
            <a:cxnSpLocks noChangeShapeType="1"/>
            <a:stCxn id="51" idx="0"/>
            <a:endCxn id="58" idx="1"/>
          </p:cNvCxnSpPr>
          <p:nvPr/>
        </p:nvCxnSpPr>
        <p:spPr bwMode="auto">
          <a:xfrm rot="5400000" flipH="1" flipV="1">
            <a:off x="4976843" y="4619764"/>
            <a:ext cx="516523" cy="530950"/>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cxnSp>
        <p:nvCxnSpPr>
          <p:cNvPr id="60" name="Straight Arrow Connector 63"/>
          <p:cNvCxnSpPr>
            <a:cxnSpLocks noChangeShapeType="1"/>
            <a:stCxn id="76" idx="4"/>
            <a:endCxn id="58" idx="0"/>
          </p:cNvCxnSpPr>
          <p:nvPr/>
        </p:nvCxnSpPr>
        <p:spPr bwMode="auto">
          <a:xfrm rot="5400000">
            <a:off x="5464929" y="4267200"/>
            <a:ext cx="381000"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cxnSp>
        <p:nvCxnSpPr>
          <p:cNvPr id="61" name="Straight Arrow Connector 64"/>
          <p:cNvCxnSpPr>
            <a:cxnSpLocks noChangeShapeType="1"/>
            <a:stCxn id="58" idx="2"/>
            <a:endCxn id="57" idx="0"/>
          </p:cNvCxnSpPr>
          <p:nvPr/>
        </p:nvCxnSpPr>
        <p:spPr bwMode="auto">
          <a:xfrm rot="5400000">
            <a:off x="5481806" y="4969877"/>
            <a:ext cx="347246"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sp>
        <p:nvSpPr>
          <p:cNvPr id="63" name="Rectangle 26"/>
          <p:cNvSpPr>
            <a:spLocks noChangeArrowheads="1"/>
          </p:cNvSpPr>
          <p:nvPr/>
        </p:nvSpPr>
        <p:spPr bwMode="auto">
          <a:xfrm>
            <a:off x="6150729" y="5143500"/>
            <a:ext cx="381000" cy="3810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lstStyle/>
          <a:p>
            <a:endParaRPr lang="en-US"/>
          </a:p>
        </p:txBody>
      </p:sp>
      <p:sp>
        <p:nvSpPr>
          <p:cNvPr id="64" name="TextBox 65"/>
          <p:cNvSpPr txBox="1">
            <a:spLocks noChangeArrowheads="1"/>
          </p:cNvSpPr>
          <p:nvPr/>
        </p:nvSpPr>
        <p:spPr bwMode="auto">
          <a:xfrm>
            <a:off x="6186379" y="4457700"/>
            <a:ext cx="309700" cy="338554"/>
          </a:xfrm>
          <a:prstGeom prst="rect">
            <a:avLst/>
          </a:prstGeom>
          <a:noFill/>
          <a:ln w="9525">
            <a:noFill/>
            <a:miter lim="800000"/>
            <a:headEnd/>
            <a:tailEnd/>
          </a:ln>
        </p:spPr>
        <p:txBody>
          <a:bodyPr wrap="none">
            <a:spAutoFit/>
          </a:bodyPr>
          <a:lstStyle/>
          <a:p>
            <a:r>
              <a:rPr lang="en-US" dirty="0">
                <a:solidFill>
                  <a:schemeClr val="bg1"/>
                </a:solidFill>
              </a:rPr>
              <a:t>g</a:t>
            </a:r>
          </a:p>
        </p:txBody>
      </p:sp>
      <p:cxnSp>
        <p:nvCxnSpPr>
          <p:cNvPr id="65" name="Straight Arrow Connector 66"/>
          <p:cNvCxnSpPr>
            <a:cxnSpLocks noChangeShapeType="1"/>
            <a:stCxn id="57" idx="0"/>
            <a:endCxn id="64" idx="1"/>
          </p:cNvCxnSpPr>
          <p:nvPr/>
        </p:nvCxnSpPr>
        <p:spPr bwMode="auto">
          <a:xfrm rot="5400000" flipH="1" flipV="1">
            <a:off x="5662643" y="4619764"/>
            <a:ext cx="516523" cy="530950"/>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cxnSp>
        <p:nvCxnSpPr>
          <p:cNvPr id="66" name="Straight Arrow Connector 67"/>
          <p:cNvCxnSpPr>
            <a:cxnSpLocks noChangeShapeType="1"/>
            <a:stCxn id="77" idx="4"/>
            <a:endCxn id="64" idx="0"/>
          </p:cNvCxnSpPr>
          <p:nvPr/>
        </p:nvCxnSpPr>
        <p:spPr bwMode="auto">
          <a:xfrm rot="5400000">
            <a:off x="6150729" y="4267200"/>
            <a:ext cx="381000"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cxnSp>
        <p:nvCxnSpPr>
          <p:cNvPr id="67" name="Straight Arrow Connector 68"/>
          <p:cNvCxnSpPr>
            <a:cxnSpLocks noChangeShapeType="1"/>
            <a:stCxn id="64" idx="2"/>
            <a:endCxn id="63" idx="0"/>
          </p:cNvCxnSpPr>
          <p:nvPr/>
        </p:nvCxnSpPr>
        <p:spPr bwMode="auto">
          <a:xfrm rot="5400000">
            <a:off x="6167606" y="4969877"/>
            <a:ext cx="347246"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sp>
        <p:nvSpPr>
          <p:cNvPr id="70" name="Oval 7"/>
          <p:cNvSpPr>
            <a:spLocks noChangeArrowheads="1"/>
          </p:cNvSpPr>
          <p:nvPr/>
        </p:nvSpPr>
        <p:spPr bwMode="auto">
          <a:xfrm>
            <a:off x="3331329" y="3543300"/>
            <a:ext cx="533400" cy="53340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a:p>
        </p:txBody>
      </p:sp>
      <p:sp>
        <p:nvSpPr>
          <p:cNvPr id="74" name="Oval 7"/>
          <p:cNvSpPr>
            <a:spLocks noChangeArrowheads="1"/>
          </p:cNvSpPr>
          <p:nvPr/>
        </p:nvSpPr>
        <p:spPr bwMode="auto">
          <a:xfrm>
            <a:off x="4017129" y="3543300"/>
            <a:ext cx="533400" cy="53340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a:p>
        </p:txBody>
      </p:sp>
      <p:sp>
        <p:nvSpPr>
          <p:cNvPr id="75" name="Oval 7"/>
          <p:cNvSpPr>
            <a:spLocks noChangeArrowheads="1"/>
          </p:cNvSpPr>
          <p:nvPr/>
        </p:nvSpPr>
        <p:spPr bwMode="auto">
          <a:xfrm>
            <a:off x="4702929" y="3543300"/>
            <a:ext cx="533400" cy="53340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a:p>
        </p:txBody>
      </p:sp>
      <p:sp>
        <p:nvSpPr>
          <p:cNvPr id="76" name="Oval 7"/>
          <p:cNvSpPr>
            <a:spLocks noChangeArrowheads="1"/>
          </p:cNvSpPr>
          <p:nvPr/>
        </p:nvSpPr>
        <p:spPr bwMode="auto">
          <a:xfrm>
            <a:off x="5388729" y="3543300"/>
            <a:ext cx="533400" cy="53340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a:p>
        </p:txBody>
      </p:sp>
      <p:sp>
        <p:nvSpPr>
          <p:cNvPr id="77" name="Oval 7"/>
          <p:cNvSpPr>
            <a:spLocks noChangeArrowheads="1"/>
          </p:cNvSpPr>
          <p:nvPr/>
        </p:nvSpPr>
        <p:spPr bwMode="auto">
          <a:xfrm>
            <a:off x="6074529" y="3543300"/>
            <a:ext cx="533400" cy="53340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US"/>
          </a:p>
        </p:txBody>
      </p:sp>
      <p:sp>
        <p:nvSpPr>
          <p:cNvPr id="82" name="TextBox 12"/>
          <p:cNvSpPr txBox="1">
            <a:spLocks noChangeArrowheads="1"/>
          </p:cNvSpPr>
          <p:nvPr/>
        </p:nvSpPr>
        <p:spPr bwMode="auto">
          <a:xfrm>
            <a:off x="3471231" y="2938046"/>
            <a:ext cx="253596" cy="338554"/>
          </a:xfrm>
          <a:prstGeom prst="rect">
            <a:avLst/>
          </a:prstGeom>
          <a:noFill/>
          <a:ln w="9525">
            <a:noFill/>
            <a:miter lim="800000"/>
            <a:headEnd/>
            <a:tailEnd/>
          </a:ln>
        </p:spPr>
        <p:txBody>
          <a:bodyPr wrap="none">
            <a:spAutoFit/>
          </a:bodyPr>
          <a:lstStyle/>
          <a:p>
            <a:r>
              <a:rPr lang="en-US" dirty="0">
                <a:solidFill>
                  <a:schemeClr val="bg1"/>
                </a:solidFill>
              </a:rPr>
              <a:t>f</a:t>
            </a:r>
          </a:p>
        </p:txBody>
      </p:sp>
      <p:cxnSp>
        <p:nvCxnSpPr>
          <p:cNvPr id="84" name="Straight Arrow Connector 50"/>
          <p:cNvCxnSpPr>
            <a:cxnSpLocks noChangeShapeType="1"/>
            <a:stCxn id="27" idx="4"/>
            <a:endCxn id="82" idx="0"/>
          </p:cNvCxnSpPr>
          <p:nvPr/>
        </p:nvCxnSpPr>
        <p:spPr bwMode="auto">
          <a:xfrm rot="5400000">
            <a:off x="3462506" y="2802523"/>
            <a:ext cx="271046"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cxnSp>
        <p:nvCxnSpPr>
          <p:cNvPr id="85" name="Straight Arrow Connector 51"/>
          <p:cNvCxnSpPr>
            <a:cxnSpLocks noChangeShapeType="1"/>
            <a:stCxn id="82" idx="2"/>
            <a:endCxn id="70" idx="0"/>
          </p:cNvCxnSpPr>
          <p:nvPr/>
        </p:nvCxnSpPr>
        <p:spPr bwMode="auto">
          <a:xfrm rot="5400000">
            <a:off x="3464679" y="3409950"/>
            <a:ext cx="266700"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sp>
        <p:nvSpPr>
          <p:cNvPr id="86" name="TextBox 53"/>
          <p:cNvSpPr txBox="1">
            <a:spLocks noChangeArrowheads="1"/>
          </p:cNvSpPr>
          <p:nvPr/>
        </p:nvSpPr>
        <p:spPr bwMode="auto">
          <a:xfrm>
            <a:off x="4157031" y="2938046"/>
            <a:ext cx="253596" cy="338554"/>
          </a:xfrm>
          <a:prstGeom prst="rect">
            <a:avLst/>
          </a:prstGeom>
          <a:noFill/>
          <a:ln w="9525">
            <a:noFill/>
            <a:miter lim="800000"/>
            <a:headEnd/>
            <a:tailEnd/>
          </a:ln>
        </p:spPr>
        <p:txBody>
          <a:bodyPr wrap="none">
            <a:spAutoFit/>
          </a:bodyPr>
          <a:lstStyle/>
          <a:p>
            <a:r>
              <a:rPr lang="en-US" dirty="0">
                <a:solidFill>
                  <a:schemeClr val="bg1"/>
                </a:solidFill>
              </a:rPr>
              <a:t>f</a:t>
            </a:r>
          </a:p>
        </p:txBody>
      </p:sp>
      <p:cxnSp>
        <p:nvCxnSpPr>
          <p:cNvPr id="88" name="Straight Arrow Connector 55"/>
          <p:cNvCxnSpPr>
            <a:cxnSpLocks noChangeShapeType="1"/>
            <a:stCxn id="28" idx="4"/>
            <a:endCxn id="86" idx="0"/>
          </p:cNvCxnSpPr>
          <p:nvPr/>
        </p:nvCxnSpPr>
        <p:spPr bwMode="auto">
          <a:xfrm rot="5400000">
            <a:off x="4148306" y="2802523"/>
            <a:ext cx="271046"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cxnSp>
        <p:nvCxnSpPr>
          <p:cNvPr id="89" name="Straight Arrow Connector 56"/>
          <p:cNvCxnSpPr>
            <a:cxnSpLocks noChangeShapeType="1"/>
            <a:stCxn id="86" idx="2"/>
            <a:endCxn id="74" idx="0"/>
          </p:cNvCxnSpPr>
          <p:nvPr/>
        </p:nvCxnSpPr>
        <p:spPr bwMode="auto">
          <a:xfrm rot="5400000">
            <a:off x="4150479" y="3409950"/>
            <a:ext cx="266700"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sp>
        <p:nvSpPr>
          <p:cNvPr id="90" name="TextBox 57"/>
          <p:cNvSpPr txBox="1">
            <a:spLocks noChangeArrowheads="1"/>
          </p:cNvSpPr>
          <p:nvPr/>
        </p:nvSpPr>
        <p:spPr bwMode="auto">
          <a:xfrm>
            <a:off x="4842831" y="2938046"/>
            <a:ext cx="253596" cy="338554"/>
          </a:xfrm>
          <a:prstGeom prst="rect">
            <a:avLst/>
          </a:prstGeom>
          <a:noFill/>
          <a:ln w="9525">
            <a:noFill/>
            <a:miter lim="800000"/>
            <a:headEnd/>
            <a:tailEnd/>
          </a:ln>
        </p:spPr>
        <p:txBody>
          <a:bodyPr wrap="none">
            <a:spAutoFit/>
          </a:bodyPr>
          <a:lstStyle/>
          <a:p>
            <a:r>
              <a:rPr lang="en-US" dirty="0">
                <a:solidFill>
                  <a:schemeClr val="bg1"/>
                </a:solidFill>
              </a:rPr>
              <a:t>f</a:t>
            </a:r>
          </a:p>
        </p:txBody>
      </p:sp>
      <p:cxnSp>
        <p:nvCxnSpPr>
          <p:cNvPr id="92" name="Straight Arrow Connector 59"/>
          <p:cNvCxnSpPr>
            <a:cxnSpLocks noChangeShapeType="1"/>
            <a:stCxn id="29" idx="4"/>
            <a:endCxn id="90" idx="0"/>
          </p:cNvCxnSpPr>
          <p:nvPr/>
        </p:nvCxnSpPr>
        <p:spPr bwMode="auto">
          <a:xfrm rot="5400000">
            <a:off x="4834106" y="2802523"/>
            <a:ext cx="271046"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cxnSp>
        <p:nvCxnSpPr>
          <p:cNvPr id="93" name="Straight Arrow Connector 60"/>
          <p:cNvCxnSpPr>
            <a:cxnSpLocks noChangeShapeType="1"/>
            <a:stCxn id="90" idx="2"/>
            <a:endCxn id="75" idx="0"/>
          </p:cNvCxnSpPr>
          <p:nvPr/>
        </p:nvCxnSpPr>
        <p:spPr bwMode="auto">
          <a:xfrm rot="5400000">
            <a:off x="4836279" y="3409950"/>
            <a:ext cx="266700"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sp>
        <p:nvSpPr>
          <p:cNvPr id="94" name="TextBox 61"/>
          <p:cNvSpPr txBox="1">
            <a:spLocks noChangeArrowheads="1"/>
          </p:cNvSpPr>
          <p:nvPr/>
        </p:nvSpPr>
        <p:spPr bwMode="auto">
          <a:xfrm>
            <a:off x="5528631" y="2938046"/>
            <a:ext cx="253596" cy="338554"/>
          </a:xfrm>
          <a:prstGeom prst="rect">
            <a:avLst/>
          </a:prstGeom>
          <a:noFill/>
          <a:ln w="9525">
            <a:noFill/>
            <a:miter lim="800000"/>
            <a:headEnd/>
            <a:tailEnd/>
          </a:ln>
        </p:spPr>
        <p:txBody>
          <a:bodyPr wrap="none">
            <a:spAutoFit/>
          </a:bodyPr>
          <a:lstStyle/>
          <a:p>
            <a:r>
              <a:rPr lang="en-US" dirty="0">
                <a:solidFill>
                  <a:schemeClr val="bg1"/>
                </a:solidFill>
              </a:rPr>
              <a:t>f</a:t>
            </a:r>
          </a:p>
        </p:txBody>
      </p:sp>
      <p:cxnSp>
        <p:nvCxnSpPr>
          <p:cNvPr id="96" name="Straight Arrow Connector 63"/>
          <p:cNvCxnSpPr>
            <a:cxnSpLocks noChangeShapeType="1"/>
            <a:stCxn id="30" idx="4"/>
            <a:endCxn id="94" idx="0"/>
          </p:cNvCxnSpPr>
          <p:nvPr/>
        </p:nvCxnSpPr>
        <p:spPr bwMode="auto">
          <a:xfrm rot="5400000">
            <a:off x="5519906" y="2802523"/>
            <a:ext cx="271046"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cxnSp>
        <p:nvCxnSpPr>
          <p:cNvPr id="97" name="Straight Arrow Connector 64"/>
          <p:cNvCxnSpPr>
            <a:cxnSpLocks noChangeShapeType="1"/>
            <a:stCxn id="94" idx="2"/>
            <a:endCxn id="76" idx="0"/>
          </p:cNvCxnSpPr>
          <p:nvPr/>
        </p:nvCxnSpPr>
        <p:spPr bwMode="auto">
          <a:xfrm rot="5400000">
            <a:off x="5522079" y="3409950"/>
            <a:ext cx="266700"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sp>
        <p:nvSpPr>
          <p:cNvPr id="98" name="TextBox 65"/>
          <p:cNvSpPr txBox="1">
            <a:spLocks noChangeArrowheads="1"/>
          </p:cNvSpPr>
          <p:nvPr/>
        </p:nvSpPr>
        <p:spPr bwMode="auto">
          <a:xfrm>
            <a:off x="6214431" y="2938046"/>
            <a:ext cx="253596" cy="338554"/>
          </a:xfrm>
          <a:prstGeom prst="rect">
            <a:avLst/>
          </a:prstGeom>
          <a:noFill/>
          <a:ln w="9525">
            <a:noFill/>
            <a:miter lim="800000"/>
            <a:headEnd/>
            <a:tailEnd/>
          </a:ln>
        </p:spPr>
        <p:txBody>
          <a:bodyPr wrap="none">
            <a:spAutoFit/>
          </a:bodyPr>
          <a:lstStyle/>
          <a:p>
            <a:r>
              <a:rPr lang="en-US" dirty="0">
                <a:solidFill>
                  <a:schemeClr val="bg1"/>
                </a:solidFill>
              </a:rPr>
              <a:t>f</a:t>
            </a:r>
          </a:p>
        </p:txBody>
      </p:sp>
      <p:cxnSp>
        <p:nvCxnSpPr>
          <p:cNvPr id="100" name="Straight Arrow Connector 67"/>
          <p:cNvCxnSpPr>
            <a:cxnSpLocks noChangeShapeType="1"/>
            <a:stCxn id="31" idx="4"/>
            <a:endCxn id="98" idx="0"/>
          </p:cNvCxnSpPr>
          <p:nvPr/>
        </p:nvCxnSpPr>
        <p:spPr bwMode="auto">
          <a:xfrm rot="5400000">
            <a:off x="6205706" y="2802523"/>
            <a:ext cx="271046"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cxnSp>
        <p:nvCxnSpPr>
          <p:cNvPr id="101" name="Straight Arrow Connector 68"/>
          <p:cNvCxnSpPr>
            <a:cxnSpLocks noChangeShapeType="1"/>
            <a:stCxn id="98" idx="2"/>
            <a:endCxn id="77" idx="0"/>
          </p:cNvCxnSpPr>
          <p:nvPr/>
        </p:nvCxnSpPr>
        <p:spPr bwMode="auto">
          <a:xfrm rot="5400000">
            <a:off x="6207879" y="3409950"/>
            <a:ext cx="266700" cy="1588"/>
          </a:xfrm>
          <a:prstGeom prst="straightConnector1">
            <a:avLst/>
          </a:prstGeom>
          <a:ln w="9525">
            <a:headEnd/>
            <a:tailEnd type="triangle" w="med" len="med"/>
          </a:ln>
        </p:spPr>
        <p:style>
          <a:lnRef idx="2">
            <a:schemeClr val="dk1"/>
          </a:lnRef>
          <a:fillRef idx="0">
            <a:schemeClr val="dk1"/>
          </a:fillRef>
          <a:effectRef idx="1">
            <a:schemeClr val="dk1"/>
          </a:effectRef>
          <a:fontRef idx="minor">
            <a:schemeClr val="tx1"/>
          </a:fontRef>
        </p:style>
      </p:cxnSp>
      <p:sp>
        <p:nvSpPr>
          <p:cNvPr id="146" name="TextBox 145"/>
          <p:cNvSpPr txBox="1"/>
          <p:nvPr/>
        </p:nvSpPr>
        <p:spPr>
          <a:xfrm>
            <a:off x="990600" y="2857500"/>
            <a:ext cx="795411" cy="523220"/>
          </a:xfrm>
          <a:prstGeom prst="rect">
            <a:avLst/>
          </a:prstGeom>
          <a:noFill/>
        </p:spPr>
        <p:txBody>
          <a:bodyPr wrap="none" rtlCol="0">
            <a:spAutoFit/>
          </a:bodyPr>
          <a:lstStyle/>
          <a:p>
            <a:r>
              <a:rPr lang="en-US" sz="2800" b="0" dirty="0">
                <a:solidFill>
                  <a:schemeClr val="bg1"/>
                </a:solidFill>
                <a:latin typeface="Gill Sans"/>
                <a:cs typeface="Gill Sans"/>
              </a:rPr>
              <a:t>Map</a:t>
            </a:r>
          </a:p>
        </p:txBody>
      </p:sp>
      <p:sp>
        <p:nvSpPr>
          <p:cNvPr id="147" name="TextBox 146"/>
          <p:cNvSpPr txBox="1"/>
          <p:nvPr/>
        </p:nvSpPr>
        <p:spPr>
          <a:xfrm>
            <a:off x="1000585" y="4305300"/>
            <a:ext cx="807657" cy="523220"/>
          </a:xfrm>
          <a:prstGeom prst="rect">
            <a:avLst/>
          </a:prstGeom>
          <a:noFill/>
        </p:spPr>
        <p:txBody>
          <a:bodyPr wrap="none" rtlCol="0">
            <a:spAutoFit/>
          </a:bodyPr>
          <a:lstStyle/>
          <a:p>
            <a:r>
              <a:rPr lang="en-US" sz="2800" b="0" dirty="0">
                <a:solidFill>
                  <a:schemeClr val="bg1"/>
                </a:solidFill>
                <a:latin typeface="Gill Sans"/>
                <a:cs typeface="Gill Sans"/>
              </a:rPr>
              <a:t>Fold</a:t>
            </a:r>
          </a:p>
        </p:txBody>
      </p:sp>
      <p:sp>
        <p:nvSpPr>
          <p:cNvPr id="6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Roots in Functional Programming</a:t>
            </a:r>
          </a:p>
        </p:txBody>
      </p:sp>
      <p:sp>
        <p:nvSpPr>
          <p:cNvPr id="56" name="TextBox 55"/>
          <p:cNvSpPr txBox="1"/>
          <p:nvPr/>
        </p:nvSpPr>
        <p:spPr>
          <a:xfrm>
            <a:off x="0" y="13671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Let’s add in aggregation!</a:t>
            </a:r>
          </a:p>
        </p:txBody>
      </p:sp>
      <p:sp>
        <p:nvSpPr>
          <p:cNvPr id="62" name="Text Box 4"/>
          <p:cNvSpPr txBox="1">
            <a:spLocks noChangeArrowheads="1"/>
          </p:cNvSpPr>
          <p:nvPr/>
        </p:nvSpPr>
        <p:spPr bwMode="auto">
          <a:xfrm>
            <a:off x="0" y="5786735"/>
            <a:ext cx="9144000" cy="461665"/>
          </a:xfrm>
          <a:prstGeom prst="rect">
            <a:avLst/>
          </a:prstGeom>
          <a:noFill/>
          <a:ln w="9525">
            <a:noFill/>
            <a:miter lim="800000"/>
            <a:headEnd/>
            <a:tailEnd/>
          </a:ln>
        </p:spPr>
        <p:txBody>
          <a:bodyPr wrap="square">
            <a:spAutoFit/>
          </a:bodyPr>
          <a:lstStyle/>
          <a:p>
            <a:pPr algn="ctr"/>
            <a:r>
              <a:rPr lang="en-US" sz="2400" b="0">
                <a:solidFill>
                  <a:srgbClr val="FF0000"/>
                </a:solidFill>
                <a:latin typeface="Gill Sans"/>
                <a:cs typeface="Gill Sans"/>
              </a:rPr>
              <a:t>MapReduce = Functional </a:t>
            </a:r>
            <a:r>
              <a:rPr lang="en-US" sz="2400" b="0" dirty="0">
                <a:solidFill>
                  <a:srgbClr val="FF0000"/>
                </a:solidFill>
                <a:latin typeface="Gill Sans"/>
                <a:cs typeface="Gill Sans"/>
              </a:rPr>
              <a:t>programming + distributed computing!</a:t>
            </a:r>
          </a:p>
        </p:txBody>
      </p:sp>
    </p:spTree>
    <p:extLst>
      <p:ext uri="{BB962C8B-B14F-4D97-AF65-F5344CB8AC3E}">
        <p14:creationId xmlns:p14="http://schemas.microsoft.com/office/powerpoint/2010/main" val="1803166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0" grpId="0"/>
      <p:bldP spid="45" grpId="0" animBg="1"/>
      <p:bldP spid="46" grpId="0"/>
      <p:bldP spid="51" grpId="0" animBg="1"/>
      <p:bldP spid="52" grpId="0"/>
      <p:bldP spid="57" grpId="0" animBg="1"/>
      <p:bldP spid="58" grpId="0"/>
      <p:bldP spid="63" grpId="0" animBg="1"/>
      <p:bldP spid="64" grpId="0"/>
      <p:bldP spid="147" grpId="0"/>
      <p:bldP spid="56"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 Box 4"/>
          <p:cNvSpPr txBox="1">
            <a:spLocks noChangeArrowheads="1"/>
          </p:cNvSpPr>
          <p:nvPr/>
        </p:nvSpPr>
        <p:spPr bwMode="auto">
          <a:xfrm>
            <a:off x="1066800" y="2286000"/>
            <a:ext cx="7239000" cy="2308324"/>
          </a:xfrm>
          <a:prstGeom prst="rect">
            <a:avLst/>
          </a:prstGeom>
          <a:noFill/>
          <a:ln w="9525">
            <a:noFill/>
            <a:miter lim="800000"/>
            <a:headEnd/>
            <a:tailEnd/>
          </a:ln>
        </p:spPr>
        <p:txBody>
          <a:bodyPr wrap="square">
            <a:spAutoFit/>
          </a:bodyPr>
          <a:lstStyle/>
          <a:p>
            <a:r>
              <a:rPr lang="tr-TR" sz="1800" b="0" dirty="0" err="1">
                <a:solidFill>
                  <a:schemeClr val="bg1"/>
                </a:solidFill>
                <a:latin typeface="Andale Mono"/>
                <a:cs typeface="Andale Mono"/>
              </a:rPr>
              <a:t>scala</a:t>
            </a:r>
            <a:r>
              <a:rPr lang="tr-TR" sz="1800" b="0" dirty="0">
                <a:solidFill>
                  <a:schemeClr val="bg1"/>
                </a:solidFill>
                <a:latin typeface="Andale Mono"/>
                <a:cs typeface="Andale Mono"/>
              </a:rPr>
              <a:t>&gt; </a:t>
            </a:r>
            <a:r>
              <a:rPr lang="tr-TR" sz="1800" b="0" dirty="0" err="1">
                <a:solidFill>
                  <a:schemeClr val="bg1"/>
                </a:solidFill>
                <a:latin typeface="Andale Mono"/>
                <a:cs typeface="Andale Mono"/>
              </a:rPr>
              <a:t>val</a:t>
            </a:r>
            <a:r>
              <a:rPr lang="tr-TR" sz="1800" b="0" dirty="0">
                <a:solidFill>
                  <a:schemeClr val="bg1"/>
                </a:solidFill>
                <a:latin typeface="Andale Mono"/>
                <a:cs typeface="Andale Mono"/>
              </a:rPr>
              <a:t> t = </a:t>
            </a:r>
            <a:r>
              <a:rPr lang="tr-TR" sz="1800" b="0" dirty="0" err="1">
                <a:solidFill>
                  <a:schemeClr val="bg1"/>
                </a:solidFill>
                <a:latin typeface="Andale Mono"/>
                <a:cs typeface="Andale Mono"/>
              </a:rPr>
              <a:t>Array</a:t>
            </a:r>
            <a:r>
              <a:rPr lang="tr-TR" sz="1800" b="0" dirty="0">
                <a:solidFill>
                  <a:schemeClr val="bg1"/>
                </a:solidFill>
                <a:latin typeface="Andale Mono"/>
                <a:cs typeface="Andale Mono"/>
              </a:rPr>
              <a:t>(1, 2, 3, 4, 5)</a:t>
            </a:r>
          </a:p>
          <a:p>
            <a:r>
              <a:rPr lang="tr-TR" sz="1800" b="0" dirty="0">
                <a:solidFill>
                  <a:schemeClr val="bg1"/>
                </a:solidFill>
                <a:latin typeface="Andale Mono"/>
                <a:cs typeface="Andale Mono"/>
              </a:rPr>
              <a:t>t: </a:t>
            </a:r>
            <a:r>
              <a:rPr lang="tr-TR" sz="1800" b="0" dirty="0" err="1">
                <a:solidFill>
                  <a:schemeClr val="bg1"/>
                </a:solidFill>
                <a:latin typeface="Andale Mono"/>
                <a:cs typeface="Andale Mono"/>
              </a:rPr>
              <a:t>Array</a:t>
            </a:r>
            <a:r>
              <a:rPr lang="tr-TR" sz="1800" b="0" dirty="0">
                <a:solidFill>
                  <a:schemeClr val="bg1"/>
                </a:solidFill>
                <a:latin typeface="Andale Mono"/>
                <a:cs typeface="Andale Mono"/>
              </a:rPr>
              <a:t>[</a:t>
            </a:r>
            <a:r>
              <a:rPr lang="tr-TR" sz="1800" b="0" dirty="0" err="1">
                <a:solidFill>
                  <a:schemeClr val="bg1"/>
                </a:solidFill>
                <a:latin typeface="Andale Mono"/>
                <a:cs typeface="Andale Mono"/>
              </a:rPr>
              <a:t>Int</a:t>
            </a:r>
            <a:r>
              <a:rPr lang="tr-TR" sz="1800" b="0" dirty="0">
                <a:solidFill>
                  <a:schemeClr val="bg1"/>
                </a:solidFill>
                <a:latin typeface="Andale Mono"/>
                <a:cs typeface="Andale Mono"/>
              </a:rPr>
              <a:t>] = </a:t>
            </a:r>
            <a:r>
              <a:rPr lang="tr-TR" sz="1800" b="0" dirty="0" err="1">
                <a:solidFill>
                  <a:schemeClr val="bg1"/>
                </a:solidFill>
                <a:latin typeface="Andale Mono"/>
                <a:cs typeface="Andale Mono"/>
              </a:rPr>
              <a:t>Array</a:t>
            </a:r>
            <a:r>
              <a:rPr lang="tr-TR" sz="1800" b="0" dirty="0">
                <a:solidFill>
                  <a:schemeClr val="bg1"/>
                </a:solidFill>
                <a:latin typeface="Andale Mono"/>
                <a:cs typeface="Andale Mono"/>
              </a:rPr>
              <a:t>(1, 2, 3, 4, 5)</a:t>
            </a:r>
          </a:p>
          <a:p>
            <a:endParaRPr lang="tr-TR" sz="1800" b="0" dirty="0">
              <a:solidFill>
                <a:schemeClr val="bg1"/>
              </a:solidFill>
              <a:latin typeface="Andale Mono"/>
              <a:cs typeface="Andale Mono"/>
            </a:endParaRPr>
          </a:p>
          <a:p>
            <a:r>
              <a:rPr lang="tr-TR" sz="1800" b="0" dirty="0" err="1">
                <a:solidFill>
                  <a:schemeClr val="bg1"/>
                </a:solidFill>
                <a:latin typeface="Andale Mono"/>
                <a:cs typeface="Andale Mono"/>
              </a:rPr>
              <a:t>scala</a:t>
            </a:r>
            <a:r>
              <a:rPr lang="tr-TR" sz="1800" b="0" dirty="0">
                <a:solidFill>
                  <a:schemeClr val="bg1"/>
                </a:solidFill>
                <a:latin typeface="Andale Mono"/>
                <a:cs typeface="Andale Mono"/>
              </a:rPr>
              <a:t>&gt; </a:t>
            </a:r>
            <a:r>
              <a:rPr lang="tr-TR" sz="1800" b="0" dirty="0" err="1">
                <a:solidFill>
                  <a:schemeClr val="bg1"/>
                </a:solidFill>
                <a:latin typeface="Andale Mono"/>
                <a:cs typeface="Andale Mono"/>
              </a:rPr>
              <a:t>t.map</a:t>
            </a:r>
            <a:r>
              <a:rPr lang="tr-TR" sz="1800" b="0" dirty="0">
                <a:solidFill>
                  <a:schemeClr val="bg1"/>
                </a:solidFill>
                <a:latin typeface="Andale Mono"/>
                <a:cs typeface="Andale Mono"/>
              </a:rPr>
              <a:t>(n =&gt; n*n)</a:t>
            </a:r>
          </a:p>
          <a:p>
            <a:r>
              <a:rPr lang="tr-TR" sz="1800" b="0" dirty="0">
                <a:solidFill>
                  <a:schemeClr val="bg1"/>
                </a:solidFill>
                <a:latin typeface="Andale Mono"/>
                <a:cs typeface="Andale Mono"/>
              </a:rPr>
              <a:t>res0: </a:t>
            </a:r>
            <a:r>
              <a:rPr lang="tr-TR" sz="1800" b="0" dirty="0" err="1">
                <a:solidFill>
                  <a:schemeClr val="bg1"/>
                </a:solidFill>
                <a:latin typeface="Andale Mono"/>
                <a:cs typeface="Andale Mono"/>
              </a:rPr>
              <a:t>Array</a:t>
            </a:r>
            <a:r>
              <a:rPr lang="tr-TR" sz="1800" b="0" dirty="0">
                <a:solidFill>
                  <a:schemeClr val="bg1"/>
                </a:solidFill>
                <a:latin typeface="Andale Mono"/>
                <a:cs typeface="Andale Mono"/>
              </a:rPr>
              <a:t>[</a:t>
            </a:r>
            <a:r>
              <a:rPr lang="tr-TR" sz="1800" b="0" dirty="0" err="1">
                <a:solidFill>
                  <a:schemeClr val="bg1"/>
                </a:solidFill>
                <a:latin typeface="Andale Mono"/>
                <a:cs typeface="Andale Mono"/>
              </a:rPr>
              <a:t>Int</a:t>
            </a:r>
            <a:r>
              <a:rPr lang="tr-TR" sz="1800" b="0" dirty="0">
                <a:solidFill>
                  <a:schemeClr val="bg1"/>
                </a:solidFill>
                <a:latin typeface="Andale Mono"/>
                <a:cs typeface="Andale Mono"/>
              </a:rPr>
              <a:t>] = </a:t>
            </a:r>
            <a:r>
              <a:rPr lang="tr-TR" sz="1800" b="0" dirty="0" err="1">
                <a:solidFill>
                  <a:schemeClr val="bg1"/>
                </a:solidFill>
                <a:latin typeface="Andale Mono"/>
                <a:cs typeface="Andale Mono"/>
              </a:rPr>
              <a:t>Array</a:t>
            </a:r>
            <a:r>
              <a:rPr lang="tr-TR" sz="1800" b="0" dirty="0">
                <a:solidFill>
                  <a:schemeClr val="bg1"/>
                </a:solidFill>
                <a:latin typeface="Andale Mono"/>
                <a:cs typeface="Andale Mono"/>
              </a:rPr>
              <a:t>(1, 4, 9, 16, 25)</a:t>
            </a:r>
          </a:p>
          <a:p>
            <a:endParaRPr lang="tr-TR" sz="1800" b="0" dirty="0">
              <a:solidFill>
                <a:schemeClr val="bg1"/>
              </a:solidFill>
              <a:latin typeface="Andale Mono"/>
              <a:cs typeface="Andale Mono"/>
            </a:endParaRPr>
          </a:p>
          <a:p>
            <a:r>
              <a:rPr lang="tr-TR" sz="1800" b="0" dirty="0" err="1">
                <a:solidFill>
                  <a:schemeClr val="bg1"/>
                </a:solidFill>
                <a:latin typeface="Andale Mono"/>
                <a:cs typeface="Andale Mono"/>
              </a:rPr>
              <a:t>scala</a:t>
            </a:r>
            <a:r>
              <a:rPr lang="tr-TR" sz="1800" b="0" dirty="0">
                <a:solidFill>
                  <a:schemeClr val="bg1"/>
                </a:solidFill>
                <a:latin typeface="Andale Mono"/>
                <a:cs typeface="Andale Mono"/>
              </a:rPr>
              <a:t>&gt; </a:t>
            </a:r>
            <a:r>
              <a:rPr lang="tr-TR" sz="1800" b="0" dirty="0" err="1">
                <a:solidFill>
                  <a:schemeClr val="bg1"/>
                </a:solidFill>
                <a:latin typeface="Andale Mono"/>
                <a:cs typeface="Andale Mono"/>
              </a:rPr>
              <a:t>t.map</a:t>
            </a:r>
            <a:r>
              <a:rPr lang="tr-TR" sz="1800" b="0" dirty="0">
                <a:solidFill>
                  <a:schemeClr val="bg1"/>
                </a:solidFill>
                <a:latin typeface="Andale Mono"/>
                <a:cs typeface="Andale Mono"/>
              </a:rPr>
              <a:t>(n =&gt; n*n).</a:t>
            </a:r>
            <a:r>
              <a:rPr lang="tr-TR" sz="1800" b="0" dirty="0" err="1">
                <a:solidFill>
                  <a:schemeClr val="bg1"/>
                </a:solidFill>
                <a:latin typeface="Andale Mono"/>
                <a:cs typeface="Andale Mono"/>
              </a:rPr>
              <a:t>foldLeft</a:t>
            </a:r>
            <a:r>
              <a:rPr lang="tr-TR" sz="1800" b="0" dirty="0">
                <a:solidFill>
                  <a:schemeClr val="bg1"/>
                </a:solidFill>
                <a:latin typeface="Andale Mono"/>
                <a:cs typeface="Andale Mono"/>
              </a:rPr>
              <a:t>(0)((m, n) =&gt; m + n)</a:t>
            </a:r>
          </a:p>
          <a:p>
            <a:r>
              <a:rPr lang="tr-TR" sz="1800" b="0" dirty="0">
                <a:solidFill>
                  <a:schemeClr val="bg1"/>
                </a:solidFill>
                <a:latin typeface="Andale Mono"/>
                <a:cs typeface="Andale Mono"/>
              </a:rPr>
              <a:t>res1: </a:t>
            </a:r>
            <a:r>
              <a:rPr lang="tr-TR" sz="1800" b="0" dirty="0" err="1">
                <a:solidFill>
                  <a:schemeClr val="bg1"/>
                </a:solidFill>
                <a:latin typeface="Andale Mono"/>
                <a:cs typeface="Andale Mono"/>
              </a:rPr>
              <a:t>Int</a:t>
            </a:r>
            <a:r>
              <a:rPr lang="tr-TR" sz="1800" b="0" dirty="0">
                <a:solidFill>
                  <a:schemeClr val="bg1"/>
                </a:solidFill>
                <a:latin typeface="Andale Mono"/>
                <a:cs typeface="Andale Mono"/>
              </a:rPr>
              <a:t> = 55</a:t>
            </a:r>
          </a:p>
        </p:txBody>
      </p:sp>
      <p:sp>
        <p:nvSpPr>
          <p:cNvPr id="68" name="Text Box 4"/>
          <p:cNvSpPr txBox="1">
            <a:spLocks noChangeArrowheads="1"/>
          </p:cNvSpPr>
          <p:nvPr/>
        </p:nvSpPr>
        <p:spPr bwMode="auto">
          <a:xfrm>
            <a:off x="0" y="5786735"/>
            <a:ext cx="9144000" cy="461665"/>
          </a:xfrm>
          <a:prstGeom prst="rect">
            <a:avLst/>
          </a:prstGeom>
          <a:noFill/>
          <a:ln w="9525">
            <a:noFill/>
            <a:miter lim="800000"/>
            <a:headEnd/>
            <a:tailEnd/>
          </a:ln>
        </p:spPr>
        <p:txBody>
          <a:bodyPr wrap="square">
            <a:spAutoFit/>
          </a:bodyPr>
          <a:lstStyle/>
          <a:p>
            <a:pPr algn="ctr"/>
            <a:r>
              <a:rPr lang="en-US" sz="2400" b="0" dirty="0">
                <a:solidFill>
                  <a:srgbClr val="FF0000"/>
                </a:solidFill>
                <a:latin typeface="Gill Sans"/>
                <a:cs typeface="Gill Sans"/>
              </a:rPr>
              <a:t>Imagine parallelizing the map and fold across a cluster</a:t>
            </a:r>
            <a:r>
              <a:rPr lang="mr-IN" sz="2400" b="0" dirty="0">
                <a:solidFill>
                  <a:srgbClr val="FF0000"/>
                </a:solidFill>
                <a:latin typeface="Gill Sans"/>
                <a:cs typeface="Gill Sans"/>
              </a:rPr>
              <a:t>…</a:t>
            </a:r>
            <a:endParaRPr lang="en-US" sz="2400" b="0" dirty="0">
              <a:solidFill>
                <a:srgbClr val="FF0000"/>
              </a:solidFill>
              <a:latin typeface="Gill Sans"/>
              <a:cs typeface="Gill Sans"/>
            </a:endParaRPr>
          </a:p>
        </p:txBody>
      </p:sp>
      <p:sp>
        <p:nvSpPr>
          <p:cNvPr id="6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Functional Programming in Scala</a:t>
            </a:r>
          </a:p>
        </p:txBody>
      </p:sp>
    </p:spTree>
    <p:extLst>
      <p:ext uri="{BB962C8B-B14F-4D97-AF65-F5344CB8AC3E}">
        <p14:creationId xmlns:p14="http://schemas.microsoft.com/office/powerpoint/2010/main" val="932004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 Data-Parallel Abstraction</a:t>
            </a:r>
          </a:p>
        </p:txBody>
      </p:sp>
      <p:sp>
        <p:nvSpPr>
          <p:cNvPr id="6" name="TextBox 5"/>
          <p:cNvSpPr txBox="1"/>
          <p:nvPr/>
        </p:nvSpPr>
        <p:spPr>
          <a:xfrm>
            <a:off x="0" y="1828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Process a large number of records</a:t>
            </a:r>
          </a:p>
        </p:txBody>
      </p:sp>
      <p:sp>
        <p:nvSpPr>
          <p:cNvPr id="9" name="TextBox 8"/>
          <p:cNvSpPr txBox="1"/>
          <p:nvPr/>
        </p:nvSpPr>
        <p:spPr>
          <a:xfrm>
            <a:off x="0" y="251726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“Do something” to each</a:t>
            </a:r>
          </a:p>
        </p:txBody>
      </p:sp>
      <p:sp>
        <p:nvSpPr>
          <p:cNvPr id="10" name="TextBox 9"/>
          <p:cNvSpPr txBox="1"/>
          <p:nvPr/>
        </p:nvSpPr>
        <p:spPr>
          <a:xfrm>
            <a:off x="0" y="3205728"/>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Group intermediate results</a:t>
            </a:r>
          </a:p>
        </p:txBody>
      </p:sp>
      <p:sp>
        <p:nvSpPr>
          <p:cNvPr id="11" name="TextBox 10"/>
          <p:cNvSpPr txBox="1"/>
          <p:nvPr/>
        </p:nvSpPr>
        <p:spPr>
          <a:xfrm>
            <a:off x="0" y="3894192"/>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“Aggregate” intermediate results</a:t>
            </a:r>
          </a:p>
        </p:txBody>
      </p:sp>
      <p:sp>
        <p:nvSpPr>
          <p:cNvPr id="12" name="TextBox 11"/>
          <p:cNvSpPr txBox="1"/>
          <p:nvPr/>
        </p:nvSpPr>
        <p:spPr>
          <a:xfrm>
            <a:off x="0" y="4582656"/>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Write final results</a:t>
            </a:r>
          </a:p>
        </p:txBody>
      </p:sp>
      <p:sp>
        <p:nvSpPr>
          <p:cNvPr id="13" name="TextBox 12"/>
          <p:cNvSpPr txBox="1"/>
          <p:nvPr/>
        </p:nvSpPr>
        <p:spPr>
          <a:xfrm>
            <a:off x="0" y="5867400"/>
            <a:ext cx="9144000" cy="461665"/>
          </a:xfrm>
          <a:prstGeom prst="rect">
            <a:avLst/>
          </a:prstGeom>
          <a:noFill/>
        </p:spPr>
        <p:txBody>
          <a:bodyPr wrap="square" rtlCol="0">
            <a:spAutoFit/>
          </a:bodyPr>
          <a:lstStyle/>
          <a:p>
            <a:pPr lvl="0" algn="ctr">
              <a:defRPr/>
            </a:pPr>
            <a:r>
              <a:rPr lang="en-US" sz="2400" b="0" kern="0" dirty="0">
                <a:solidFill>
                  <a:srgbClr val="FF0000"/>
                </a:solidFill>
                <a:latin typeface="Gill Sans"/>
                <a:cs typeface="Gill Sans"/>
              </a:rPr>
              <a:t>Key idea: provide a functional abstraction for these two operations</a:t>
            </a:r>
          </a:p>
        </p:txBody>
      </p:sp>
      <p:sp>
        <p:nvSpPr>
          <p:cNvPr id="14" name="TextBox 13"/>
          <p:cNvSpPr txBox="1">
            <a:spLocks noChangeArrowheads="1"/>
          </p:cNvSpPr>
          <p:nvPr/>
        </p:nvSpPr>
        <p:spPr bwMode="auto">
          <a:xfrm rot="816188">
            <a:off x="2186335" y="2381456"/>
            <a:ext cx="881460" cy="584775"/>
          </a:xfrm>
          <a:prstGeom prst="rect">
            <a:avLst/>
          </a:prstGeom>
          <a:noFill/>
          <a:ln w="9525">
            <a:noFill/>
            <a:miter lim="800000"/>
            <a:headEnd/>
            <a:tailEnd/>
          </a:ln>
        </p:spPr>
        <p:txBody>
          <a:bodyPr wrap="none">
            <a:spAutoFit/>
          </a:bodyPr>
          <a:lstStyle/>
          <a:p>
            <a:r>
              <a:rPr lang="en-US" sz="3200" b="0" dirty="0">
                <a:solidFill>
                  <a:srgbClr val="FF0000"/>
                </a:solidFill>
                <a:latin typeface="Gill Sans"/>
                <a:cs typeface="Gill Sans"/>
              </a:rPr>
              <a:t>Map</a:t>
            </a:r>
            <a:endParaRPr lang="en-US" sz="4000" b="0" dirty="0">
              <a:solidFill>
                <a:srgbClr val="FF0000"/>
              </a:solidFill>
              <a:latin typeface="Gill Sans"/>
              <a:cs typeface="Gill Sans"/>
            </a:endParaRPr>
          </a:p>
        </p:txBody>
      </p:sp>
      <p:sp>
        <p:nvSpPr>
          <p:cNvPr id="15" name="TextBox 14"/>
          <p:cNvSpPr txBox="1">
            <a:spLocks noChangeArrowheads="1"/>
          </p:cNvSpPr>
          <p:nvPr/>
        </p:nvSpPr>
        <p:spPr bwMode="auto">
          <a:xfrm rot="-811533">
            <a:off x="6084248" y="4037352"/>
            <a:ext cx="1263487" cy="523220"/>
          </a:xfrm>
          <a:prstGeom prst="rect">
            <a:avLst/>
          </a:prstGeom>
          <a:noFill/>
          <a:ln w="9525">
            <a:noFill/>
            <a:miter lim="800000"/>
            <a:headEnd/>
            <a:tailEnd/>
          </a:ln>
        </p:spPr>
        <p:txBody>
          <a:bodyPr wrap="none">
            <a:spAutoFit/>
          </a:bodyPr>
          <a:lstStyle/>
          <a:p>
            <a:r>
              <a:rPr lang="en-US" sz="2800" b="0" dirty="0">
                <a:solidFill>
                  <a:srgbClr val="FF0000"/>
                </a:solidFill>
                <a:latin typeface="Gill Sans"/>
                <a:cs typeface="Gill Sans"/>
              </a:rPr>
              <a:t>Reduce</a:t>
            </a:r>
            <a:endParaRPr lang="en-US" sz="3600" b="0" dirty="0">
              <a:solidFill>
                <a:srgbClr val="FF0000"/>
              </a:solidFill>
              <a:latin typeface="Gill Sans"/>
              <a:cs typeface="Gill Sans"/>
            </a:endParaRPr>
          </a:p>
        </p:txBody>
      </p:sp>
    </p:spTree>
    <p:extLst>
      <p:ext uri="{BB962C8B-B14F-4D97-AF65-F5344CB8AC3E}">
        <p14:creationId xmlns:p14="http://schemas.microsoft.com/office/powerpoint/2010/main" val="13510305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Scale>
                                      <p:cBhvr>
                                        <p:cTn id="2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4"/>
                                        </p:tgtEl>
                                        <p:attrNameLst>
                                          <p:attrName>ppt_x</p:attrName>
                                          <p:attrName>ppt_y</p:attrName>
                                        </p:attrNameLst>
                                      </p:cBhvr>
                                    </p:animMotion>
                                    <p:animEffect transition="in" filter="fade">
                                      <p:cBhvr>
                                        <p:cTn id="29" dur="1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Scale>
                                      <p:cBhvr>
                                        <p:cTn id="34"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5"/>
                                        </p:tgtEl>
                                        <p:attrNameLst>
                                          <p:attrName>ppt_x</p:attrName>
                                          <p:attrName>ppt_y</p:attrName>
                                        </p:attrNameLst>
                                      </p:cBhvr>
                                    </p:animMotion>
                                    <p:animEffect transition="in" filter="fade">
                                      <p:cBhvr>
                                        <p:cTn id="36" dur="1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CB7884-725F-4472-A991-C2A5DCADD5C2}"/>
              </a:ext>
            </a:extLst>
          </p:cNvPr>
          <p:cNvSpPr/>
          <p:nvPr/>
        </p:nvSpPr>
        <p:spPr bwMode="auto">
          <a:xfrm>
            <a:off x="342140" y="2209794"/>
            <a:ext cx="1800000" cy="35052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n-US" b="0" dirty="0">
                <a:solidFill>
                  <a:sysClr val="windowText" lastClr="000000"/>
                </a:solidFill>
                <a:latin typeface="Arial" charset="0"/>
              </a:rPr>
              <a:t>Waterloo is a city in Ontario, Canada. It is the smallest of three cities in the Regional Municipality of Waterloo (and previously in Waterloo County, Ontario), and is adjacent to the city of Kitchener.</a:t>
            </a:r>
          </a:p>
          <a:p>
            <a:r>
              <a:rPr kumimoji="0" lang="en-US" sz="1600" b="0" i="0" u="none" strike="noStrike" cap="none" normalizeH="0" baseline="0" dirty="0">
                <a:ln>
                  <a:noFill/>
                </a:ln>
                <a:solidFill>
                  <a:sysClr val="windowText" lastClr="000000"/>
                </a:solidFill>
                <a:effectLst/>
                <a:latin typeface="Arial" charset="0"/>
              </a:rPr>
              <a:t>…</a:t>
            </a:r>
            <a:endParaRPr kumimoji="0" lang="en-CA" sz="1600" b="0" i="0" u="none" strike="noStrike" cap="none" normalizeH="0" baseline="0" dirty="0">
              <a:ln>
                <a:noFill/>
              </a:ln>
              <a:solidFill>
                <a:sysClr val="windowText" lastClr="000000"/>
              </a:solidFill>
              <a:effectLst/>
              <a:latin typeface="Arial" charset="0"/>
            </a:endParaRPr>
          </a:p>
        </p:txBody>
      </p:sp>
      <p:sp>
        <p:nvSpPr>
          <p:cNvPr id="3" name="TextBox 2">
            <a:extLst>
              <a:ext uri="{FF2B5EF4-FFF2-40B4-BE49-F238E27FC236}">
                <a16:creationId xmlns:a16="http://schemas.microsoft.com/office/drawing/2014/main" id="{39B0106D-D5A2-4513-A400-A3BC48805E7F}"/>
              </a:ext>
            </a:extLst>
          </p:cNvPr>
          <p:cNvSpPr txBox="1"/>
          <p:nvPr/>
        </p:nvSpPr>
        <p:spPr>
          <a:xfrm>
            <a:off x="304800" y="5714994"/>
            <a:ext cx="1828800" cy="338554"/>
          </a:xfrm>
          <a:prstGeom prst="rect">
            <a:avLst/>
          </a:prstGeom>
          <a:noFill/>
        </p:spPr>
        <p:txBody>
          <a:bodyPr wrap="square" rtlCol="0">
            <a:spAutoFit/>
          </a:bodyPr>
          <a:lstStyle/>
          <a:p>
            <a:pPr algn="ctr"/>
            <a:r>
              <a:rPr lang="en-CA" dirty="0">
                <a:solidFill>
                  <a:srgbClr val="FF0000"/>
                </a:solidFill>
              </a:rPr>
              <a:t>Big document </a:t>
            </a:r>
          </a:p>
        </p:txBody>
      </p:sp>
      <p:cxnSp>
        <p:nvCxnSpPr>
          <p:cNvPr id="5" name="Straight Connector 4">
            <a:extLst>
              <a:ext uri="{FF2B5EF4-FFF2-40B4-BE49-F238E27FC236}">
                <a16:creationId xmlns:a16="http://schemas.microsoft.com/office/drawing/2014/main" id="{90BFB4A8-C3B5-4507-89B5-99595C0D0B18}"/>
              </a:ext>
            </a:extLst>
          </p:cNvPr>
          <p:cNvCxnSpPr>
            <a:cxnSpLocks/>
          </p:cNvCxnSpPr>
          <p:nvPr/>
        </p:nvCxnSpPr>
        <p:spPr bwMode="auto">
          <a:xfrm>
            <a:off x="342140" y="2988834"/>
            <a:ext cx="1800000" cy="0"/>
          </a:xfrm>
          <a:prstGeom prst="line">
            <a:avLst/>
          </a:prstGeom>
          <a:solidFill>
            <a:schemeClr val="accent1"/>
          </a:solidFill>
          <a:ln w="38100" cap="flat" cmpd="sng" algn="ctr">
            <a:solidFill>
              <a:srgbClr val="FF0000"/>
            </a:solidFill>
            <a:prstDash val="sysDash"/>
            <a:round/>
            <a:headEnd type="none" w="med" len="med"/>
            <a:tailEnd type="none" w="med" len="med"/>
          </a:ln>
          <a:effectLst/>
        </p:spPr>
      </p:cxnSp>
      <p:cxnSp>
        <p:nvCxnSpPr>
          <p:cNvPr id="6" name="Straight Connector 5">
            <a:extLst>
              <a:ext uri="{FF2B5EF4-FFF2-40B4-BE49-F238E27FC236}">
                <a16:creationId xmlns:a16="http://schemas.microsoft.com/office/drawing/2014/main" id="{4ED58237-B66D-4240-A542-92698AB1663C}"/>
              </a:ext>
            </a:extLst>
          </p:cNvPr>
          <p:cNvCxnSpPr>
            <a:cxnSpLocks/>
          </p:cNvCxnSpPr>
          <p:nvPr/>
        </p:nvCxnSpPr>
        <p:spPr bwMode="auto">
          <a:xfrm>
            <a:off x="342140" y="3733794"/>
            <a:ext cx="1800000" cy="0"/>
          </a:xfrm>
          <a:prstGeom prst="line">
            <a:avLst/>
          </a:prstGeom>
          <a:solidFill>
            <a:schemeClr val="accent1"/>
          </a:solidFill>
          <a:ln w="38100" cap="flat" cmpd="sng" algn="ctr">
            <a:solidFill>
              <a:srgbClr val="FF0000"/>
            </a:solidFill>
            <a:prstDash val="sysDash"/>
            <a:round/>
            <a:headEnd type="none" w="med" len="med"/>
            <a:tailEnd type="none" w="med" len="med"/>
          </a:ln>
          <a:effectLst/>
        </p:spPr>
      </p:cxnSp>
      <p:cxnSp>
        <p:nvCxnSpPr>
          <p:cNvPr id="7" name="Straight Connector 6">
            <a:extLst>
              <a:ext uri="{FF2B5EF4-FFF2-40B4-BE49-F238E27FC236}">
                <a16:creationId xmlns:a16="http://schemas.microsoft.com/office/drawing/2014/main" id="{82069913-C24C-4AF5-8E49-72AE2CB49FE0}"/>
              </a:ext>
            </a:extLst>
          </p:cNvPr>
          <p:cNvCxnSpPr>
            <a:cxnSpLocks/>
          </p:cNvCxnSpPr>
          <p:nvPr/>
        </p:nvCxnSpPr>
        <p:spPr bwMode="auto">
          <a:xfrm>
            <a:off x="342140" y="4453674"/>
            <a:ext cx="1800000" cy="0"/>
          </a:xfrm>
          <a:prstGeom prst="line">
            <a:avLst/>
          </a:prstGeom>
          <a:solidFill>
            <a:schemeClr val="accent1"/>
          </a:solidFill>
          <a:ln w="38100" cap="flat" cmpd="sng" algn="ctr">
            <a:solidFill>
              <a:srgbClr val="FF0000"/>
            </a:solidFill>
            <a:prstDash val="sysDash"/>
            <a:round/>
            <a:headEnd type="none" w="med" len="med"/>
            <a:tailEnd type="none" w="med" len="med"/>
          </a:ln>
          <a:effectLst/>
        </p:spPr>
      </p:cxnSp>
      <p:sp>
        <p:nvSpPr>
          <p:cNvPr id="8" name="Rectangle 7">
            <a:extLst>
              <a:ext uri="{FF2B5EF4-FFF2-40B4-BE49-F238E27FC236}">
                <a16:creationId xmlns:a16="http://schemas.microsoft.com/office/drawing/2014/main" id="{ADAB55FB-F6F7-4157-80C5-6243376F1FB0}"/>
              </a:ext>
            </a:extLst>
          </p:cNvPr>
          <p:cNvSpPr/>
          <p:nvPr/>
        </p:nvSpPr>
        <p:spPr bwMode="auto">
          <a:xfrm>
            <a:off x="2554760" y="2209794"/>
            <a:ext cx="1800000" cy="3505200"/>
          </a:xfrm>
          <a:prstGeom prst="rect">
            <a:avLst/>
          </a:prstGeom>
          <a:solidFill>
            <a:srgbClr val="00B0F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kumimoji="0" lang="en-CA" sz="1600" b="0" i="0" u="none" strike="noStrike" cap="none" normalizeH="0" baseline="0" dirty="0">
                <a:ln>
                  <a:noFill/>
                </a:ln>
                <a:solidFill>
                  <a:schemeClr val="tx1"/>
                </a:solidFill>
                <a:effectLst/>
                <a:latin typeface="Arial" charset="0"/>
              </a:rPr>
              <a:t>(waterloo,1)</a:t>
            </a:r>
            <a:br>
              <a:rPr kumimoji="0" lang="en-CA" sz="1600" b="0" i="0" u="none" strike="noStrike" cap="none" normalizeH="0" baseline="0" dirty="0">
                <a:ln>
                  <a:noFill/>
                </a:ln>
                <a:solidFill>
                  <a:schemeClr val="tx1"/>
                </a:solidFill>
                <a:effectLst/>
                <a:latin typeface="Arial" charset="0"/>
              </a:rPr>
            </a:br>
            <a:r>
              <a:rPr kumimoji="0" lang="en-CA" sz="1600" b="0" i="0" u="none" strike="noStrike" cap="none" normalizeH="0" baseline="0" dirty="0">
                <a:ln>
                  <a:noFill/>
                </a:ln>
                <a:solidFill>
                  <a:schemeClr val="tx1"/>
                </a:solidFill>
                <a:effectLst/>
                <a:latin typeface="Arial" charset="0"/>
              </a:rPr>
              <a:t>(is, 1)</a:t>
            </a:r>
          </a:p>
          <a:p>
            <a:r>
              <a:rPr lang="en-CA" b="0" dirty="0">
                <a:solidFill>
                  <a:schemeClr val="tx1"/>
                </a:solidFill>
                <a:latin typeface="Arial" charset="0"/>
              </a:rPr>
              <a:t>(a, 1) …</a:t>
            </a:r>
            <a:br>
              <a:rPr lang="en-CA" b="0" dirty="0">
                <a:solidFill>
                  <a:schemeClr val="tx1"/>
                </a:solidFill>
                <a:latin typeface="Arial" charset="0"/>
              </a:rPr>
            </a:br>
            <a:r>
              <a:rPr lang="en-CA" b="0" dirty="0">
                <a:solidFill>
                  <a:schemeClr val="tx1"/>
                </a:solidFill>
                <a:latin typeface="Arial" charset="0"/>
              </a:rPr>
              <a:t>(smallest, 1)</a:t>
            </a:r>
            <a:br>
              <a:rPr lang="en-CA" b="0" dirty="0">
                <a:solidFill>
                  <a:schemeClr val="tx1"/>
                </a:solidFill>
                <a:latin typeface="Arial" charset="0"/>
              </a:rPr>
            </a:br>
            <a:r>
              <a:rPr lang="en-CA" b="0" dirty="0">
                <a:solidFill>
                  <a:schemeClr val="tx1"/>
                </a:solidFill>
                <a:latin typeface="Arial" charset="0"/>
              </a:rPr>
              <a:t>(of,1)</a:t>
            </a:r>
          </a:p>
          <a:p>
            <a:r>
              <a:rPr kumimoji="0" lang="en-CA" sz="1600" b="0" i="0" u="none" strike="noStrike" cap="none" normalizeH="0" baseline="0" dirty="0">
                <a:ln>
                  <a:noFill/>
                </a:ln>
                <a:solidFill>
                  <a:schemeClr val="tx1"/>
                </a:solidFill>
                <a:effectLst/>
                <a:latin typeface="Arial" charset="0"/>
              </a:rPr>
              <a:t>(three, 1</a:t>
            </a:r>
            <a:r>
              <a:rPr lang="en-CA" b="0" dirty="0">
                <a:solidFill>
                  <a:schemeClr val="tx1"/>
                </a:solidFill>
                <a:latin typeface="Arial" charset="0"/>
              </a:rPr>
              <a:t>) …</a:t>
            </a:r>
            <a:br>
              <a:rPr kumimoji="0" lang="en-CA" sz="1600" b="0" i="0" u="none" strike="noStrike" cap="none" normalizeH="0" baseline="0" dirty="0">
                <a:ln>
                  <a:noFill/>
                </a:ln>
                <a:solidFill>
                  <a:schemeClr val="tx1"/>
                </a:solidFill>
                <a:effectLst/>
                <a:latin typeface="Arial" charset="0"/>
              </a:rPr>
            </a:br>
            <a:r>
              <a:rPr kumimoji="0" lang="en-CA" sz="1600" b="0" i="0" u="none" strike="noStrike" cap="none" normalizeH="0" baseline="0" dirty="0">
                <a:ln>
                  <a:noFill/>
                </a:ln>
                <a:solidFill>
                  <a:schemeClr val="tx1"/>
                </a:solidFill>
                <a:effectLst/>
                <a:latin typeface="Arial" charset="0"/>
              </a:rPr>
              <a:t>(municipality,1)</a:t>
            </a:r>
            <a:br>
              <a:rPr kumimoji="0" lang="en-CA" sz="1600" b="0" i="0" u="none" strike="noStrike" cap="none" normalizeH="0" baseline="0" dirty="0">
                <a:ln>
                  <a:noFill/>
                </a:ln>
                <a:solidFill>
                  <a:schemeClr val="tx1"/>
                </a:solidFill>
                <a:effectLst/>
                <a:latin typeface="Arial" charset="0"/>
              </a:rPr>
            </a:br>
            <a:r>
              <a:rPr kumimoji="0" lang="en-CA" sz="1600" b="0" i="0" u="none" strike="noStrike" cap="none" normalizeH="0" baseline="0" dirty="0">
                <a:ln>
                  <a:noFill/>
                </a:ln>
                <a:solidFill>
                  <a:schemeClr val="tx1"/>
                </a:solidFill>
                <a:effectLst/>
                <a:latin typeface="Arial" charset="0"/>
              </a:rPr>
              <a:t>(of,1)</a:t>
            </a:r>
            <a:endParaRPr lang="en-CA" b="0" dirty="0">
              <a:solidFill>
                <a:schemeClr val="tx1"/>
              </a:solidFill>
              <a:latin typeface="Arial" charset="0"/>
            </a:endParaRPr>
          </a:p>
          <a:p>
            <a:r>
              <a:rPr kumimoji="0" lang="en-CA" sz="1600" b="0" i="0" u="none" strike="noStrike" cap="none" normalizeH="0" baseline="0" dirty="0">
                <a:ln>
                  <a:noFill/>
                </a:ln>
                <a:solidFill>
                  <a:schemeClr val="tx1"/>
                </a:solidFill>
                <a:effectLst/>
                <a:latin typeface="Arial" charset="0"/>
              </a:rPr>
              <a:t>(waterloo, 1) …</a:t>
            </a:r>
            <a:br>
              <a:rPr kumimoji="0" lang="en-CA" sz="1600" b="0" i="0" u="none" strike="noStrike" cap="none" normalizeH="0" baseline="0" dirty="0">
                <a:ln>
                  <a:noFill/>
                </a:ln>
                <a:solidFill>
                  <a:schemeClr val="tx1"/>
                </a:solidFill>
                <a:effectLst/>
                <a:latin typeface="Arial" charset="0"/>
              </a:rPr>
            </a:br>
            <a:r>
              <a:rPr kumimoji="0" lang="en-CA" sz="1600" b="0" i="0" u="none" strike="noStrike" cap="none" normalizeH="0" baseline="0" dirty="0">
                <a:ln>
                  <a:noFill/>
                </a:ln>
                <a:solidFill>
                  <a:schemeClr val="tx1"/>
                </a:solidFill>
                <a:effectLst/>
                <a:latin typeface="Arial" charset="0"/>
              </a:rPr>
              <a:t>(waterloo, 1)</a:t>
            </a:r>
            <a:br>
              <a:rPr kumimoji="0" lang="en-CA" sz="1600" b="0" i="0" u="none" strike="noStrike" cap="none" normalizeH="0" baseline="0" dirty="0">
                <a:ln>
                  <a:noFill/>
                </a:ln>
                <a:solidFill>
                  <a:schemeClr val="tx1"/>
                </a:solidFill>
                <a:effectLst/>
                <a:latin typeface="Arial" charset="0"/>
              </a:rPr>
            </a:br>
            <a:r>
              <a:rPr kumimoji="0" lang="en-CA" sz="1600" b="0" i="0" u="none" strike="noStrike" cap="none" normalizeH="0" baseline="0" dirty="0">
                <a:ln>
                  <a:noFill/>
                </a:ln>
                <a:solidFill>
                  <a:schemeClr val="tx1"/>
                </a:solidFill>
                <a:effectLst/>
                <a:latin typeface="Arial" charset="0"/>
              </a:rPr>
              <a:t>(county, 1)</a:t>
            </a:r>
          </a:p>
          <a:p>
            <a:r>
              <a:rPr lang="en-CA" b="0" dirty="0">
                <a:solidFill>
                  <a:schemeClr val="tx1"/>
                </a:solidFill>
                <a:latin typeface="Arial" charset="0"/>
              </a:rPr>
              <a:t>(</a:t>
            </a:r>
            <a:r>
              <a:rPr lang="en-CA" b="0" dirty="0" err="1">
                <a:solidFill>
                  <a:schemeClr val="tx1"/>
                </a:solidFill>
                <a:latin typeface="Arial" charset="0"/>
              </a:rPr>
              <a:t>ontario</a:t>
            </a:r>
            <a:r>
              <a:rPr lang="en-CA" b="0" dirty="0">
                <a:solidFill>
                  <a:schemeClr val="tx1"/>
                </a:solidFill>
                <a:latin typeface="Arial" charset="0"/>
              </a:rPr>
              <a:t>, 1)</a:t>
            </a:r>
            <a:endParaRPr kumimoji="0" lang="en-CA" sz="1600" b="0" i="0" u="none" strike="noStrike" cap="none" normalizeH="0" baseline="0" dirty="0">
              <a:ln>
                <a:noFill/>
              </a:ln>
              <a:solidFill>
                <a:schemeClr val="tx1"/>
              </a:solidFill>
              <a:effectLst/>
              <a:latin typeface="Arial" charset="0"/>
            </a:endParaRPr>
          </a:p>
          <a:p>
            <a:r>
              <a:rPr lang="en-CA" b="0" dirty="0">
                <a:solidFill>
                  <a:schemeClr val="tx1"/>
                </a:solidFill>
                <a:latin typeface="Arial" charset="0"/>
              </a:rPr>
              <a:t>…</a:t>
            </a:r>
            <a:endParaRPr kumimoji="0" lang="en-CA" sz="1600" b="0" i="0" u="none" strike="noStrike" cap="none" normalizeH="0" baseline="0" dirty="0">
              <a:ln>
                <a:noFill/>
              </a:ln>
              <a:solidFill>
                <a:schemeClr val="tx1"/>
              </a:solidFill>
              <a:effectLst/>
              <a:latin typeface="Arial" charset="0"/>
            </a:endParaRPr>
          </a:p>
        </p:txBody>
      </p:sp>
      <p:cxnSp>
        <p:nvCxnSpPr>
          <p:cNvPr id="15" name="Straight Connector 14">
            <a:extLst>
              <a:ext uri="{FF2B5EF4-FFF2-40B4-BE49-F238E27FC236}">
                <a16:creationId xmlns:a16="http://schemas.microsoft.com/office/drawing/2014/main" id="{09AB709D-23C6-415A-8389-0EF5420CF6CC}"/>
              </a:ext>
            </a:extLst>
          </p:cNvPr>
          <p:cNvCxnSpPr>
            <a:cxnSpLocks/>
          </p:cNvCxnSpPr>
          <p:nvPr/>
        </p:nvCxnSpPr>
        <p:spPr bwMode="auto">
          <a:xfrm>
            <a:off x="2554760" y="2988834"/>
            <a:ext cx="1800000" cy="0"/>
          </a:xfrm>
          <a:prstGeom prst="line">
            <a:avLst/>
          </a:prstGeom>
          <a:solidFill>
            <a:schemeClr val="accent1"/>
          </a:solidFill>
          <a:ln w="38100" cap="flat" cmpd="sng" algn="ctr">
            <a:solidFill>
              <a:srgbClr val="FF0000"/>
            </a:solidFill>
            <a:prstDash val="sysDash"/>
            <a:round/>
            <a:headEnd type="none" w="med" len="med"/>
            <a:tailEnd type="none" w="med" len="med"/>
          </a:ln>
          <a:effectLst/>
        </p:spPr>
      </p:cxnSp>
      <p:cxnSp>
        <p:nvCxnSpPr>
          <p:cNvPr id="16" name="Straight Connector 15">
            <a:extLst>
              <a:ext uri="{FF2B5EF4-FFF2-40B4-BE49-F238E27FC236}">
                <a16:creationId xmlns:a16="http://schemas.microsoft.com/office/drawing/2014/main" id="{93C66C9F-6595-41A6-8A7A-53840D0FCE10}"/>
              </a:ext>
            </a:extLst>
          </p:cNvPr>
          <p:cNvCxnSpPr>
            <a:cxnSpLocks/>
          </p:cNvCxnSpPr>
          <p:nvPr/>
        </p:nvCxnSpPr>
        <p:spPr bwMode="auto">
          <a:xfrm>
            <a:off x="2554760" y="3733794"/>
            <a:ext cx="1800000" cy="0"/>
          </a:xfrm>
          <a:prstGeom prst="line">
            <a:avLst/>
          </a:prstGeom>
          <a:solidFill>
            <a:schemeClr val="accent1"/>
          </a:solidFill>
          <a:ln w="38100" cap="flat" cmpd="sng" algn="ctr">
            <a:solidFill>
              <a:srgbClr val="FF0000"/>
            </a:solidFill>
            <a:prstDash val="sysDash"/>
            <a:round/>
            <a:headEnd type="none" w="med" len="med"/>
            <a:tailEnd type="none" w="med" len="med"/>
          </a:ln>
          <a:effectLst/>
        </p:spPr>
      </p:cxnSp>
      <p:cxnSp>
        <p:nvCxnSpPr>
          <p:cNvPr id="17" name="Straight Connector 16">
            <a:extLst>
              <a:ext uri="{FF2B5EF4-FFF2-40B4-BE49-F238E27FC236}">
                <a16:creationId xmlns:a16="http://schemas.microsoft.com/office/drawing/2014/main" id="{22106164-C117-4F01-A984-604FEE4D18AA}"/>
              </a:ext>
            </a:extLst>
          </p:cNvPr>
          <p:cNvCxnSpPr>
            <a:cxnSpLocks/>
          </p:cNvCxnSpPr>
          <p:nvPr/>
        </p:nvCxnSpPr>
        <p:spPr bwMode="auto">
          <a:xfrm>
            <a:off x="2554760" y="4453674"/>
            <a:ext cx="1800000" cy="0"/>
          </a:xfrm>
          <a:prstGeom prst="line">
            <a:avLst/>
          </a:prstGeom>
          <a:solidFill>
            <a:schemeClr val="accent1"/>
          </a:solidFill>
          <a:ln w="38100" cap="flat" cmpd="sng" algn="ctr">
            <a:solidFill>
              <a:srgbClr val="FF0000"/>
            </a:solidFill>
            <a:prstDash val="sysDash"/>
            <a:round/>
            <a:headEnd type="none" w="med" len="med"/>
            <a:tailEnd type="none" w="med" len="med"/>
          </a:ln>
          <a:effectLst/>
        </p:spPr>
      </p:cxnSp>
      <p:sp>
        <p:nvSpPr>
          <p:cNvPr id="18" name="Rectangle 17">
            <a:extLst>
              <a:ext uri="{FF2B5EF4-FFF2-40B4-BE49-F238E27FC236}">
                <a16:creationId xmlns:a16="http://schemas.microsoft.com/office/drawing/2014/main" id="{AE72196D-39A3-4F93-AB8A-54AA24AB4E15}"/>
              </a:ext>
            </a:extLst>
          </p:cNvPr>
          <p:cNvSpPr/>
          <p:nvPr/>
        </p:nvSpPr>
        <p:spPr bwMode="auto">
          <a:xfrm>
            <a:off x="4800600" y="2209794"/>
            <a:ext cx="1824460" cy="3505200"/>
          </a:xfrm>
          <a:prstGeom prst="rect">
            <a:avLst/>
          </a:prstGeom>
          <a:solidFill>
            <a:srgbClr val="FFC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kumimoji="0" lang="en-CA" b="0" i="0" u="none" strike="noStrike" cap="none" normalizeH="0" baseline="0" dirty="0">
                <a:ln>
                  <a:noFill/>
                </a:ln>
                <a:solidFill>
                  <a:schemeClr val="tx1"/>
                </a:solidFill>
                <a:effectLst/>
                <a:latin typeface="Arial" charset="0"/>
              </a:rPr>
              <a:t>(waterloo, [1,1,1])</a:t>
            </a:r>
          </a:p>
          <a:p>
            <a:r>
              <a:rPr lang="en-CA" b="0" dirty="0">
                <a:solidFill>
                  <a:schemeClr val="tx1"/>
                </a:solidFill>
                <a:latin typeface="Arial" charset="0"/>
              </a:rPr>
              <a:t>(is, [1])</a:t>
            </a:r>
          </a:p>
          <a:p>
            <a:r>
              <a:rPr kumimoji="0" lang="en-CA" b="0" i="0" u="none" strike="noStrike" cap="none" normalizeH="0" baseline="0" dirty="0">
                <a:ln>
                  <a:noFill/>
                </a:ln>
                <a:solidFill>
                  <a:schemeClr val="tx1"/>
                </a:solidFill>
                <a:effectLst/>
                <a:latin typeface="Arial" charset="0"/>
              </a:rPr>
              <a:t>(smallest, [1</a:t>
            </a:r>
            <a:r>
              <a:rPr lang="en-CA" b="0" dirty="0">
                <a:solidFill>
                  <a:schemeClr val="tx1"/>
                </a:solidFill>
                <a:latin typeface="Arial" charset="0"/>
              </a:rPr>
              <a:t>]</a:t>
            </a:r>
            <a:r>
              <a:rPr kumimoji="0" lang="en-CA" b="0" i="0" u="none" strike="noStrike" cap="none" normalizeH="0" baseline="0" dirty="0">
                <a:ln>
                  <a:noFill/>
                </a:ln>
                <a:solidFill>
                  <a:schemeClr val="tx1"/>
                </a:solidFill>
                <a:effectLst/>
                <a:latin typeface="Arial" charset="0"/>
              </a:rPr>
              <a:t>)</a:t>
            </a:r>
          </a:p>
          <a:p>
            <a:r>
              <a:rPr lang="en-CA" b="0" dirty="0">
                <a:solidFill>
                  <a:schemeClr val="tx1"/>
                </a:solidFill>
                <a:latin typeface="Arial" charset="0"/>
              </a:rPr>
              <a:t>(of, [1,1])</a:t>
            </a:r>
          </a:p>
          <a:p>
            <a:endParaRPr kumimoji="0" lang="en-CA" b="0" i="0" u="none" strike="noStrike" cap="none" normalizeH="0" baseline="0" dirty="0">
              <a:ln>
                <a:noFill/>
              </a:ln>
              <a:solidFill>
                <a:schemeClr val="tx1"/>
              </a:solidFill>
              <a:effectLst/>
              <a:latin typeface="Arial" charset="0"/>
            </a:endParaRPr>
          </a:p>
          <a:p>
            <a:r>
              <a:rPr lang="en-CA" b="0" dirty="0">
                <a:solidFill>
                  <a:schemeClr val="tx1"/>
                </a:solidFill>
                <a:latin typeface="Arial" charset="0"/>
              </a:rPr>
              <a:t>(municipality, [1])</a:t>
            </a:r>
          </a:p>
          <a:p>
            <a:r>
              <a:rPr kumimoji="0" lang="en-CA" b="0" i="0" u="none" strike="noStrike" cap="none" normalizeH="0" baseline="0" dirty="0">
                <a:ln>
                  <a:noFill/>
                </a:ln>
                <a:solidFill>
                  <a:schemeClr val="tx1"/>
                </a:solidFill>
                <a:effectLst/>
                <a:latin typeface="Arial" charset="0"/>
              </a:rPr>
              <a:t>(county</a:t>
            </a:r>
            <a:r>
              <a:rPr lang="en-CA" b="0" dirty="0">
                <a:solidFill>
                  <a:schemeClr val="tx1"/>
                </a:solidFill>
                <a:latin typeface="Arial" charset="0"/>
              </a:rPr>
              <a:t>, [1])</a:t>
            </a:r>
          </a:p>
          <a:p>
            <a:r>
              <a:rPr lang="en-CA" b="0" dirty="0">
                <a:solidFill>
                  <a:schemeClr val="tx1"/>
                </a:solidFill>
                <a:latin typeface="Arial" charset="0"/>
              </a:rPr>
              <a:t>(a,1)</a:t>
            </a:r>
          </a:p>
          <a:p>
            <a:br>
              <a:rPr lang="en-CA" b="0" dirty="0">
                <a:solidFill>
                  <a:schemeClr val="tx1"/>
                </a:solidFill>
                <a:latin typeface="Arial" charset="0"/>
              </a:rPr>
            </a:br>
            <a:r>
              <a:rPr lang="en-CA" b="0" dirty="0">
                <a:solidFill>
                  <a:schemeClr val="tx1"/>
                </a:solidFill>
                <a:latin typeface="Arial" charset="0"/>
              </a:rPr>
              <a:t>(three, [1])</a:t>
            </a:r>
          </a:p>
          <a:p>
            <a:r>
              <a:rPr lang="en-CA" b="0" dirty="0">
                <a:solidFill>
                  <a:schemeClr val="tx1"/>
                </a:solidFill>
                <a:latin typeface="Arial" charset="0"/>
              </a:rPr>
              <a:t>(</a:t>
            </a:r>
            <a:r>
              <a:rPr lang="en-CA" b="0" dirty="0" err="1">
                <a:solidFill>
                  <a:schemeClr val="tx1"/>
                </a:solidFill>
                <a:latin typeface="Arial" charset="0"/>
              </a:rPr>
              <a:t>ontario</a:t>
            </a:r>
            <a:r>
              <a:rPr lang="en-CA" b="0" dirty="0">
                <a:solidFill>
                  <a:schemeClr val="tx1"/>
                </a:solidFill>
                <a:latin typeface="Arial" charset="0"/>
              </a:rPr>
              <a:t>, [1])</a:t>
            </a:r>
          </a:p>
          <a:p>
            <a:r>
              <a:rPr lang="en-CA" b="0" dirty="0">
                <a:solidFill>
                  <a:schemeClr val="tx1"/>
                </a:solidFill>
                <a:latin typeface="Arial" charset="0"/>
              </a:rPr>
              <a:t>…</a:t>
            </a:r>
          </a:p>
        </p:txBody>
      </p:sp>
      <p:cxnSp>
        <p:nvCxnSpPr>
          <p:cNvPr id="19" name="Straight Connector 18">
            <a:extLst>
              <a:ext uri="{FF2B5EF4-FFF2-40B4-BE49-F238E27FC236}">
                <a16:creationId xmlns:a16="http://schemas.microsoft.com/office/drawing/2014/main" id="{64B71B74-079D-445E-962D-C97667019CF2}"/>
              </a:ext>
            </a:extLst>
          </p:cNvPr>
          <p:cNvCxnSpPr>
            <a:cxnSpLocks/>
          </p:cNvCxnSpPr>
          <p:nvPr/>
        </p:nvCxnSpPr>
        <p:spPr bwMode="auto">
          <a:xfrm>
            <a:off x="4825060" y="3352794"/>
            <a:ext cx="1800000" cy="0"/>
          </a:xfrm>
          <a:prstGeom prst="line">
            <a:avLst/>
          </a:prstGeom>
          <a:solidFill>
            <a:schemeClr val="accent1"/>
          </a:solidFill>
          <a:ln w="38100" cap="flat" cmpd="sng" algn="ctr">
            <a:solidFill>
              <a:srgbClr val="FF0000"/>
            </a:solidFill>
            <a:prstDash val="sysDash"/>
            <a:round/>
            <a:headEnd type="none" w="med" len="med"/>
            <a:tailEnd type="none" w="med" len="med"/>
          </a:ln>
          <a:effectLst/>
        </p:spPr>
      </p:cxnSp>
      <p:cxnSp>
        <p:nvCxnSpPr>
          <p:cNvPr id="22" name="Straight Connector 21">
            <a:extLst>
              <a:ext uri="{FF2B5EF4-FFF2-40B4-BE49-F238E27FC236}">
                <a16:creationId xmlns:a16="http://schemas.microsoft.com/office/drawing/2014/main" id="{FCA475F3-9735-467D-B222-117905D0DC74}"/>
              </a:ext>
            </a:extLst>
          </p:cNvPr>
          <p:cNvCxnSpPr>
            <a:cxnSpLocks/>
          </p:cNvCxnSpPr>
          <p:nvPr/>
        </p:nvCxnSpPr>
        <p:spPr bwMode="auto">
          <a:xfrm>
            <a:off x="4825060" y="4343394"/>
            <a:ext cx="1800000" cy="0"/>
          </a:xfrm>
          <a:prstGeom prst="line">
            <a:avLst/>
          </a:prstGeom>
          <a:solidFill>
            <a:schemeClr val="accent1"/>
          </a:solidFill>
          <a:ln w="38100" cap="flat" cmpd="sng" algn="ctr">
            <a:solidFill>
              <a:srgbClr val="FF0000"/>
            </a:solidFill>
            <a:prstDash val="sysDash"/>
            <a:round/>
            <a:headEnd type="none" w="med" len="med"/>
            <a:tailEnd type="none" w="med" len="med"/>
          </a:ln>
          <a:effectLst/>
        </p:spPr>
      </p:cxnSp>
      <p:sp>
        <p:nvSpPr>
          <p:cNvPr id="23" name="Rectangle 22">
            <a:extLst>
              <a:ext uri="{FF2B5EF4-FFF2-40B4-BE49-F238E27FC236}">
                <a16:creationId xmlns:a16="http://schemas.microsoft.com/office/drawing/2014/main" id="{5F4A9DEE-BA4F-418A-963A-07786F93B970}"/>
              </a:ext>
            </a:extLst>
          </p:cNvPr>
          <p:cNvSpPr/>
          <p:nvPr/>
        </p:nvSpPr>
        <p:spPr bwMode="auto">
          <a:xfrm>
            <a:off x="7069560" y="2209794"/>
            <a:ext cx="1800000" cy="3505200"/>
          </a:xfrm>
          <a:prstGeom prst="rect">
            <a:avLst/>
          </a:prstGeom>
          <a:solidFill>
            <a:srgbClr val="00B05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kumimoji="0" lang="en-CA" sz="1600" b="0" i="0" u="none" strike="noStrike" cap="none" normalizeH="0" baseline="0" dirty="0">
                <a:ln>
                  <a:noFill/>
                </a:ln>
                <a:solidFill>
                  <a:schemeClr val="tx1"/>
                </a:solidFill>
                <a:effectLst/>
                <a:latin typeface="Arial" charset="0"/>
              </a:rPr>
              <a:t>(waterloo, 3)</a:t>
            </a:r>
          </a:p>
          <a:p>
            <a:r>
              <a:rPr lang="en-CA" b="0" dirty="0">
                <a:solidFill>
                  <a:schemeClr val="tx1"/>
                </a:solidFill>
                <a:latin typeface="Arial" charset="0"/>
              </a:rPr>
              <a:t>(is, 1)</a:t>
            </a:r>
          </a:p>
          <a:p>
            <a:r>
              <a:rPr kumimoji="0" lang="en-CA" sz="1600" b="0" i="0" u="none" strike="noStrike" cap="none" normalizeH="0" baseline="0" dirty="0">
                <a:ln>
                  <a:noFill/>
                </a:ln>
                <a:solidFill>
                  <a:schemeClr val="tx1"/>
                </a:solidFill>
                <a:effectLst/>
                <a:latin typeface="Arial" charset="0"/>
              </a:rPr>
              <a:t>(smallest, 1)</a:t>
            </a:r>
          </a:p>
          <a:p>
            <a:r>
              <a:rPr lang="en-CA" b="0" dirty="0">
                <a:solidFill>
                  <a:schemeClr val="tx1"/>
                </a:solidFill>
                <a:latin typeface="Arial" charset="0"/>
              </a:rPr>
              <a:t>(of, 2)</a:t>
            </a:r>
          </a:p>
          <a:p>
            <a:r>
              <a:rPr lang="en-CA" b="0" dirty="0">
                <a:solidFill>
                  <a:schemeClr val="tx1"/>
                </a:solidFill>
                <a:latin typeface="Arial" charset="0"/>
              </a:rPr>
              <a:t>(municipality, 1)</a:t>
            </a:r>
          </a:p>
          <a:p>
            <a:r>
              <a:rPr kumimoji="0" lang="en-CA" sz="1600" b="0" i="0" u="none" strike="noStrike" cap="none" normalizeH="0" baseline="0" dirty="0">
                <a:ln>
                  <a:noFill/>
                </a:ln>
                <a:solidFill>
                  <a:schemeClr val="tx1"/>
                </a:solidFill>
                <a:effectLst/>
                <a:latin typeface="Arial" charset="0"/>
              </a:rPr>
              <a:t>(county</a:t>
            </a:r>
            <a:r>
              <a:rPr lang="en-CA" b="0" dirty="0">
                <a:solidFill>
                  <a:schemeClr val="tx1"/>
                </a:solidFill>
                <a:latin typeface="Arial" charset="0"/>
              </a:rPr>
              <a:t>, 1)</a:t>
            </a:r>
          </a:p>
          <a:p>
            <a:r>
              <a:rPr lang="en-CA" b="0" dirty="0">
                <a:solidFill>
                  <a:schemeClr val="tx1"/>
                </a:solidFill>
                <a:latin typeface="Arial" charset="0"/>
              </a:rPr>
              <a:t>(a, 1)</a:t>
            </a:r>
          </a:p>
          <a:p>
            <a:r>
              <a:rPr lang="en-CA" b="0" dirty="0">
                <a:solidFill>
                  <a:schemeClr val="tx1"/>
                </a:solidFill>
                <a:latin typeface="Arial" charset="0"/>
              </a:rPr>
              <a:t>(three, 1)</a:t>
            </a:r>
          </a:p>
          <a:p>
            <a:r>
              <a:rPr lang="en-CA" b="0" dirty="0">
                <a:solidFill>
                  <a:schemeClr val="tx1"/>
                </a:solidFill>
                <a:latin typeface="Arial" charset="0"/>
              </a:rPr>
              <a:t>(</a:t>
            </a:r>
            <a:r>
              <a:rPr lang="en-CA" b="0" dirty="0" err="1">
                <a:solidFill>
                  <a:schemeClr val="tx1"/>
                </a:solidFill>
                <a:latin typeface="Arial" charset="0"/>
              </a:rPr>
              <a:t>ontario</a:t>
            </a:r>
            <a:r>
              <a:rPr lang="en-CA" b="0" dirty="0">
                <a:solidFill>
                  <a:schemeClr val="tx1"/>
                </a:solidFill>
                <a:latin typeface="Arial" charset="0"/>
              </a:rPr>
              <a:t>, 1)</a:t>
            </a:r>
          </a:p>
          <a:p>
            <a:r>
              <a:rPr kumimoji="0" lang="en-CA" sz="1600" b="0" i="0" u="none" strike="noStrike" cap="none" normalizeH="0" baseline="0" dirty="0">
                <a:ln>
                  <a:noFill/>
                </a:ln>
                <a:solidFill>
                  <a:schemeClr val="tx1"/>
                </a:solidFill>
                <a:effectLst/>
                <a:latin typeface="Arial" charset="0"/>
              </a:rPr>
              <a:t>…</a:t>
            </a:r>
          </a:p>
        </p:txBody>
      </p:sp>
      <p:sp>
        <p:nvSpPr>
          <p:cNvPr id="24" name="Rectangle 23">
            <a:extLst>
              <a:ext uri="{FF2B5EF4-FFF2-40B4-BE49-F238E27FC236}">
                <a16:creationId xmlns:a16="http://schemas.microsoft.com/office/drawing/2014/main" id="{07098D87-7EA1-4278-8B01-FB56F140B34B}"/>
              </a:ext>
            </a:extLst>
          </p:cNvPr>
          <p:cNvSpPr/>
          <p:nvPr/>
        </p:nvSpPr>
        <p:spPr bwMode="auto">
          <a:xfrm>
            <a:off x="2549403" y="1676400"/>
            <a:ext cx="1800000" cy="457187"/>
          </a:xfrm>
          <a:prstGeom prst="rect">
            <a:avLst/>
          </a:prstGeom>
          <a:solidFill>
            <a:srgbClr val="00B0F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kumimoji="0" lang="en-CA" sz="2400" b="0" i="0" u="none" strike="noStrike" cap="none" normalizeH="0" baseline="0" dirty="0">
                <a:ln>
                  <a:noFill/>
                </a:ln>
                <a:solidFill>
                  <a:schemeClr val="tx1"/>
                </a:solidFill>
                <a:effectLst/>
                <a:latin typeface="Arial" charset="0"/>
              </a:rPr>
              <a:t>Map</a:t>
            </a:r>
            <a:endParaRPr kumimoji="0" lang="en-CA" sz="2800" b="0" i="0" u="none" strike="noStrike" cap="none" normalizeH="0" baseline="0" dirty="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id="{164CB743-E79D-437C-A808-5114EE743423}"/>
              </a:ext>
            </a:extLst>
          </p:cNvPr>
          <p:cNvSpPr/>
          <p:nvPr/>
        </p:nvSpPr>
        <p:spPr bwMode="auto">
          <a:xfrm>
            <a:off x="4812830" y="1676400"/>
            <a:ext cx="1800000" cy="457187"/>
          </a:xfrm>
          <a:prstGeom prst="rect">
            <a:avLst/>
          </a:prstGeom>
          <a:solidFill>
            <a:srgbClr val="FFC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kumimoji="0" lang="en-CA" sz="2000" b="0" i="0" u="none" strike="noStrike" cap="none" normalizeH="0" baseline="0" dirty="0">
                <a:ln>
                  <a:noFill/>
                </a:ln>
                <a:solidFill>
                  <a:schemeClr val="tx1"/>
                </a:solidFill>
                <a:effectLst/>
                <a:latin typeface="Arial" charset="0"/>
              </a:rPr>
              <a:t>Group by key</a:t>
            </a:r>
          </a:p>
        </p:txBody>
      </p:sp>
      <p:sp>
        <p:nvSpPr>
          <p:cNvPr id="26" name="Rectangle 25">
            <a:extLst>
              <a:ext uri="{FF2B5EF4-FFF2-40B4-BE49-F238E27FC236}">
                <a16:creationId xmlns:a16="http://schemas.microsoft.com/office/drawing/2014/main" id="{F5D488DD-8FFA-4083-8ADF-5FFE50B34C1B}"/>
              </a:ext>
            </a:extLst>
          </p:cNvPr>
          <p:cNvSpPr/>
          <p:nvPr/>
        </p:nvSpPr>
        <p:spPr bwMode="auto">
          <a:xfrm>
            <a:off x="7069560" y="1676400"/>
            <a:ext cx="1800000" cy="457187"/>
          </a:xfrm>
          <a:prstGeom prst="rect">
            <a:avLst/>
          </a:prstGeom>
          <a:solidFill>
            <a:srgbClr val="00B05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kumimoji="0" lang="en-CA" sz="2400" b="0" i="0" u="none" strike="noStrike" cap="none" normalizeH="0" baseline="0" dirty="0">
                <a:ln>
                  <a:noFill/>
                </a:ln>
                <a:solidFill>
                  <a:schemeClr val="tx1"/>
                </a:solidFill>
                <a:effectLst/>
                <a:latin typeface="Arial" charset="0"/>
              </a:rPr>
              <a:t>Reduce</a:t>
            </a:r>
          </a:p>
        </p:txBody>
      </p:sp>
      <p:sp>
        <p:nvSpPr>
          <p:cNvPr id="27" name="Title 1">
            <a:extLst>
              <a:ext uri="{FF2B5EF4-FFF2-40B4-BE49-F238E27FC236}">
                <a16:creationId xmlns:a16="http://schemas.microsoft.com/office/drawing/2014/main" id="{9FB2BDF9-3EA4-4927-A2A2-B0CC637863CB}"/>
              </a:ext>
            </a:extLst>
          </p:cNvPr>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 “word count” example</a:t>
            </a:r>
          </a:p>
        </p:txBody>
      </p:sp>
    </p:spTree>
    <p:extLst>
      <p:ext uri="{BB962C8B-B14F-4D97-AF65-F5344CB8AC3E}">
        <p14:creationId xmlns:p14="http://schemas.microsoft.com/office/powerpoint/2010/main" val="1829507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23" grpId="0" animBg="1"/>
      <p:bldP spid="24" grpId="0" animBg="1"/>
      <p:bldP spid="25" grpId="0" animBg="1"/>
      <p:bldP spid="26" grpId="0" animBg="1"/>
    </p:bldLst>
  </p:timing>
</p:sld>
</file>

<file path=ppt/theme/theme1.xml><?xml version="1.0" encoding="utf-8"?>
<a:theme xmlns:a="http://schemas.openxmlformats.org/drawingml/2006/main" name="Default Design">
  <a:themeElements>
    <a:clrScheme name="My Theme Colors">
      <a:dk1>
        <a:srgbClr val="000000"/>
      </a:dk1>
      <a:lt1>
        <a:srgbClr val="FFFFFF"/>
      </a:lt1>
      <a:dk2>
        <a:srgbClr val="000000"/>
      </a:dk2>
      <a:lt2>
        <a:srgbClr val="FFFFFF"/>
      </a:lt2>
      <a:accent1>
        <a:srgbClr val="FFFF99"/>
      </a:accent1>
      <a:accent2>
        <a:srgbClr val="9999FF"/>
      </a:accent2>
      <a:accent3>
        <a:srgbClr val="CCFF99"/>
      </a:accent3>
      <a:accent4>
        <a:srgbClr val="FF99CC"/>
      </a:accent4>
      <a:accent5>
        <a:srgbClr val="99CCFF"/>
      </a:accent5>
      <a:accent6>
        <a:srgbClr val="FFCC99"/>
      </a:accent6>
      <a:hlink>
        <a:srgbClr val="FFFF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Default Design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Default Design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Default Design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Default Design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49547</TotalTime>
  <Words>4322</Words>
  <Application>Microsoft Office PowerPoint</Application>
  <PresentationFormat>On-screen Show (4:3)</PresentationFormat>
  <Paragraphs>939</Paragraphs>
  <Slides>50</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Andale Mono</vt:lpstr>
      <vt:lpstr>Arial</vt:lpstr>
      <vt:lpstr>Arial Black</vt:lpstr>
      <vt:lpstr>Gill Sans</vt:lpstr>
      <vt:lpstr>Wingdings</vt:lpstr>
      <vt:lpstr>Zapf Dingbats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University of Waterloo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Infrastructure</dc:title>
  <dc:subject/>
  <dc:creator>Jimmy Lin</dc:creator>
  <cp:keywords/>
  <dc:description/>
  <cp:lastModifiedBy>Ali Abedi</cp:lastModifiedBy>
  <cp:revision>8840</cp:revision>
  <cp:lastPrinted>2018-09-11T18:12:29Z</cp:lastPrinted>
  <dcterms:created xsi:type="dcterms:W3CDTF">2012-08-31T06:36:49Z</dcterms:created>
  <dcterms:modified xsi:type="dcterms:W3CDTF">2019-09-10T03:14:33Z</dcterms:modified>
  <cp:category/>
</cp:coreProperties>
</file>