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1"/>
  </p:notesMasterIdLst>
  <p:handoutMasterIdLst>
    <p:handoutMasterId r:id="rId62"/>
  </p:handoutMasterIdLst>
  <p:sldIdLst>
    <p:sldId id="1070" r:id="rId2"/>
    <p:sldId id="1530" r:id="rId3"/>
    <p:sldId id="1544" r:id="rId4"/>
    <p:sldId id="1441" r:id="rId5"/>
    <p:sldId id="1472" r:id="rId6"/>
    <p:sldId id="1480" r:id="rId7"/>
    <p:sldId id="1444" r:id="rId8"/>
    <p:sldId id="1479" r:id="rId9"/>
    <p:sldId id="1474" r:id="rId10"/>
    <p:sldId id="1475" r:id="rId11"/>
    <p:sldId id="1478" r:id="rId12"/>
    <p:sldId id="1476" r:id="rId13"/>
    <p:sldId id="1449" r:id="rId14"/>
    <p:sldId id="1450" r:id="rId15"/>
    <p:sldId id="1531" r:id="rId16"/>
    <p:sldId id="1492" r:id="rId17"/>
    <p:sldId id="1495" r:id="rId18"/>
    <p:sldId id="1493" r:id="rId19"/>
    <p:sldId id="1494" r:id="rId20"/>
    <p:sldId id="1496" r:id="rId21"/>
    <p:sldId id="1497" r:id="rId22"/>
    <p:sldId id="1498" r:id="rId23"/>
    <p:sldId id="1499" r:id="rId24"/>
    <p:sldId id="1500" r:id="rId25"/>
    <p:sldId id="1501" r:id="rId26"/>
    <p:sldId id="1502" r:id="rId27"/>
    <p:sldId id="1503" r:id="rId28"/>
    <p:sldId id="1504" r:id="rId29"/>
    <p:sldId id="1505" r:id="rId30"/>
    <p:sldId id="1506" r:id="rId31"/>
    <p:sldId id="1507" r:id="rId32"/>
    <p:sldId id="1532" r:id="rId33"/>
    <p:sldId id="1533" r:id="rId34"/>
    <p:sldId id="1527" r:id="rId35"/>
    <p:sldId id="1528" r:id="rId36"/>
    <p:sldId id="1529" r:id="rId37"/>
    <p:sldId id="1534" r:id="rId38"/>
    <p:sldId id="1508" r:id="rId39"/>
    <p:sldId id="1509" r:id="rId40"/>
    <p:sldId id="1511" r:id="rId41"/>
    <p:sldId id="1512" r:id="rId42"/>
    <p:sldId id="1513" r:id="rId43"/>
    <p:sldId id="1514" r:id="rId44"/>
    <p:sldId id="1515" r:id="rId45"/>
    <p:sldId id="1516" r:id="rId46"/>
    <p:sldId id="1517" r:id="rId47"/>
    <p:sldId id="1518" r:id="rId48"/>
    <p:sldId id="1542" r:id="rId49"/>
    <p:sldId id="1535" r:id="rId50"/>
    <p:sldId id="1520" r:id="rId51"/>
    <p:sldId id="1521" r:id="rId52"/>
    <p:sldId id="1522" r:id="rId53"/>
    <p:sldId id="1536" r:id="rId54"/>
    <p:sldId id="1537" r:id="rId55"/>
    <p:sldId id="1538" r:id="rId56"/>
    <p:sldId id="1524" r:id="rId57"/>
    <p:sldId id="1525" r:id="rId58"/>
    <p:sldId id="1543" r:id="rId59"/>
    <p:sldId id="1540" r:id="rId60"/>
  </p:sldIdLst>
  <p:sldSz cx="9144000" cy="6858000" type="screen4x3"/>
  <p:notesSz cx="7315200" cy="96012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1600" b="1" kern="1200">
        <a:solidFill>
          <a:schemeClr val="tx1"/>
        </a:solidFill>
        <a:latin typeface="Arial" charset="0"/>
        <a:ea typeface="+mn-ea"/>
        <a:cs typeface="+mn-cs"/>
      </a:defRPr>
    </a:lvl1pPr>
    <a:lvl2pPr marL="457130" algn="l" rtl="0" eaLnBrk="0" fontAlgn="base" hangingPunct="0">
      <a:spcBef>
        <a:spcPct val="0"/>
      </a:spcBef>
      <a:spcAft>
        <a:spcPct val="0"/>
      </a:spcAft>
      <a:defRPr sz="1600" b="1" kern="1200">
        <a:solidFill>
          <a:schemeClr val="tx1"/>
        </a:solidFill>
        <a:latin typeface="Arial" charset="0"/>
        <a:ea typeface="+mn-ea"/>
        <a:cs typeface="+mn-cs"/>
      </a:defRPr>
    </a:lvl2pPr>
    <a:lvl3pPr marL="914259" algn="l" rtl="0" eaLnBrk="0" fontAlgn="base" hangingPunct="0">
      <a:spcBef>
        <a:spcPct val="0"/>
      </a:spcBef>
      <a:spcAft>
        <a:spcPct val="0"/>
      </a:spcAft>
      <a:defRPr sz="1600" b="1" kern="1200">
        <a:solidFill>
          <a:schemeClr val="tx1"/>
        </a:solidFill>
        <a:latin typeface="Arial" charset="0"/>
        <a:ea typeface="+mn-ea"/>
        <a:cs typeface="+mn-cs"/>
      </a:defRPr>
    </a:lvl3pPr>
    <a:lvl4pPr marL="1371390" algn="l" rtl="0" eaLnBrk="0" fontAlgn="base" hangingPunct="0">
      <a:spcBef>
        <a:spcPct val="0"/>
      </a:spcBef>
      <a:spcAft>
        <a:spcPct val="0"/>
      </a:spcAft>
      <a:defRPr sz="1600" b="1" kern="1200">
        <a:solidFill>
          <a:schemeClr val="tx1"/>
        </a:solidFill>
        <a:latin typeface="Arial" charset="0"/>
        <a:ea typeface="+mn-ea"/>
        <a:cs typeface="+mn-cs"/>
      </a:defRPr>
    </a:lvl4pPr>
    <a:lvl5pPr marL="1828519" algn="l" rtl="0" eaLnBrk="0" fontAlgn="base" hangingPunct="0">
      <a:spcBef>
        <a:spcPct val="0"/>
      </a:spcBef>
      <a:spcAft>
        <a:spcPct val="0"/>
      </a:spcAft>
      <a:defRPr sz="1600" b="1" kern="1200">
        <a:solidFill>
          <a:schemeClr val="tx1"/>
        </a:solidFill>
        <a:latin typeface="Arial" charset="0"/>
        <a:ea typeface="+mn-ea"/>
        <a:cs typeface="+mn-cs"/>
      </a:defRPr>
    </a:lvl5pPr>
    <a:lvl6pPr marL="2285649" algn="l" defTabSz="914259" rtl="0" eaLnBrk="1" latinLnBrk="0" hangingPunct="1">
      <a:defRPr sz="1600" b="1" kern="1200">
        <a:solidFill>
          <a:schemeClr val="tx1"/>
        </a:solidFill>
        <a:latin typeface="Arial" charset="0"/>
        <a:ea typeface="+mn-ea"/>
        <a:cs typeface="+mn-cs"/>
      </a:defRPr>
    </a:lvl6pPr>
    <a:lvl7pPr marL="2742780" algn="l" defTabSz="914259" rtl="0" eaLnBrk="1" latinLnBrk="0" hangingPunct="1">
      <a:defRPr sz="1600" b="1" kern="1200">
        <a:solidFill>
          <a:schemeClr val="tx1"/>
        </a:solidFill>
        <a:latin typeface="Arial" charset="0"/>
        <a:ea typeface="+mn-ea"/>
        <a:cs typeface="+mn-cs"/>
      </a:defRPr>
    </a:lvl7pPr>
    <a:lvl8pPr marL="3199908" algn="l" defTabSz="914259" rtl="0" eaLnBrk="1" latinLnBrk="0" hangingPunct="1">
      <a:defRPr sz="1600" b="1" kern="1200">
        <a:solidFill>
          <a:schemeClr val="tx1"/>
        </a:solidFill>
        <a:latin typeface="Arial" charset="0"/>
        <a:ea typeface="+mn-ea"/>
        <a:cs typeface="+mn-cs"/>
      </a:defRPr>
    </a:lvl8pPr>
    <a:lvl9pPr marL="3657039" algn="l" defTabSz="914259" rtl="0" eaLnBrk="1" latinLnBrk="0" hangingPunct="1">
      <a:defRPr sz="1600" b="1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24">
          <p15:clr>
            <a:srgbClr val="A4A3A4"/>
          </p15:clr>
        </p15:guide>
        <p15:guide id="2" pos="2304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33"/>
    <a:srgbClr val="FFCC99"/>
    <a:srgbClr val="CCFF99"/>
    <a:srgbClr val="CC99FF"/>
    <a:srgbClr val="000066"/>
    <a:srgbClr val="996600"/>
    <a:srgbClr val="4D6997"/>
    <a:srgbClr val="66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402" autoAdjust="0"/>
    <p:restoredTop sz="75582" autoAdjust="0"/>
  </p:normalViewPr>
  <p:slideViewPr>
    <p:cSldViewPr>
      <p:cViewPr varScale="1">
        <p:scale>
          <a:sx n="68" d="100"/>
          <a:sy n="68" d="100"/>
        </p:scale>
        <p:origin x="1587" y="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notesViewPr>
    <p:cSldViewPr>
      <p:cViewPr varScale="1">
        <p:scale>
          <a:sx n="56" d="100"/>
          <a:sy n="56" d="100"/>
        </p:scale>
        <p:origin x="-1782" y="-78"/>
      </p:cViewPr>
      <p:guideLst>
        <p:guide orient="horz" pos="3024"/>
        <p:guide pos="23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notesMaster" Target="notesMasters/notesMaster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3168650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596" tIns="48297" rIns="96596" bIns="48297" numCol="1" anchor="t" anchorCtr="0" compatLnSpc="1">
            <a:prstTxWarp prst="textNoShape">
              <a:avLst/>
            </a:prstTxWarp>
          </a:bodyPr>
          <a:lstStyle>
            <a:lvl1pPr defTabSz="964451">
              <a:defRPr sz="1200" b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649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6551" y="1"/>
            <a:ext cx="3168650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596" tIns="48297" rIns="96596" bIns="48297" numCol="1" anchor="t" anchorCtr="0" compatLnSpc="1">
            <a:prstTxWarp prst="textNoShape">
              <a:avLst/>
            </a:prstTxWarp>
          </a:bodyPr>
          <a:lstStyle>
            <a:lvl1pPr algn="r" defTabSz="964451">
              <a:defRPr sz="1200" b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650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21776"/>
            <a:ext cx="3168650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596" tIns="48297" rIns="96596" bIns="48297" numCol="1" anchor="b" anchorCtr="0" compatLnSpc="1">
            <a:prstTxWarp prst="textNoShape">
              <a:avLst/>
            </a:prstTxWarp>
          </a:bodyPr>
          <a:lstStyle>
            <a:lvl1pPr defTabSz="964451">
              <a:defRPr sz="1200" b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650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6551" y="9121776"/>
            <a:ext cx="3168650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596" tIns="48297" rIns="96596" bIns="48297" numCol="1" anchor="b" anchorCtr="0" compatLnSpc="1">
            <a:prstTxWarp prst="textNoShape">
              <a:avLst/>
            </a:prstTxWarp>
          </a:bodyPr>
          <a:lstStyle>
            <a:lvl1pPr algn="r" defTabSz="964451">
              <a:defRPr sz="1200" b="0">
                <a:latin typeface="Arial" charset="0"/>
              </a:defRPr>
            </a:lvl1pPr>
          </a:lstStyle>
          <a:p>
            <a:pPr>
              <a:defRPr/>
            </a:pPr>
            <a:fld id="{D098A0DF-783C-49D9-9260-6806A799FD3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007160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3168650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596" tIns="48297" rIns="96596" bIns="48297" numCol="1" anchor="t" anchorCtr="0" compatLnSpc="1">
            <a:prstTxWarp prst="textNoShape">
              <a:avLst/>
            </a:prstTxWarp>
          </a:bodyPr>
          <a:lstStyle>
            <a:lvl1pPr defTabSz="964451" eaLnBrk="1" hangingPunct="1">
              <a:defRPr sz="1200" b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4964" y="1"/>
            <a:ext cx="3168650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596" tIns="48297" rIns="96596" bIns="48297" numCol="1" anchor="t" anchorCtr="0" compatLnSpc="1">
            <a:prstTxWarp prst="textNoShape">
              <a:avLst/>
            </a:prstTxWarp>
          </a:bodyPr>
          <a:lstStyle>
            <a:lvl1pPr algn="r" defTabSz="964451" eaLnBrk="1" hangingPunct="1">
              <a:defRPr sz="1200" b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8888" y="720725"/>
            <a:ext cx="4797425" cy="35988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31838" y="4559301"/>
            <a:ext cx="5853113" cy="432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596" tIns="48297" rIns="96596" bIns="4829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20189"/>
            <a:ext cx="3168650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596" tIns="48297" rIns="96596" bIns="48297" numCol="1" anchor="b" anchorCtr="0" compatLnSpc="1">
            <a:prstTxWarp prst="textNoShape">
              <a:avLst/>
            </a:prstTxWarp>
          </a:bodyPr>
          <a:lstStyle>
            <a:lvl1pPr defTabSz="964451" eaLnBrk="1" hangingPunct="1">
              <a:defRPr sz="1200" b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4964" y="9120189"/>
            <a:ext cx="3168650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596" tIns="48297" rIns="96596" bIns="48297" numCol="1" anchor="b" anchorCtr="0" compatLnSpc="1">
            <a:prstTxWarp prst="textNoShape">
              <a:avLst/>
            </a:prstTxWarp>
          </a:bodyPr>
          <a:lstStyle>
            <a:lvl1pPr algn="r" defTabSz="964451" eaLnBrk="1" hangingPunct="1">
              <a:defRPr sz="1200" b="0">
                <a:latin typeface="Arial" charset="0"/>
              </a:defRPr>
            </a:lvl1pPr>
          </a:lstStyle>
          <a:p>
            <a:pPr>
              <a:defRPr/>
            </a:pPr>
            <a:fld id="{A0D86A14-AC1F-4C9A-8DDE-CE6B11F311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75978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13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259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39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519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5649" algn="l" defTabSz="91425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780" algn="l" defTabSz="91425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908" algn="l" defTabSz="91425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039" algn="l" defTabSz="91425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63613"/>
            <a:fld id="{2CF7154E-FE2C-4094-9169-5F6DACF2D87A}" type="slidenum">
              <a:rPr lang="en-US" smtClean="0"/>
              <a:pPr defTabSz="963613"/>
              <a:t>2</a:t>
            </a:fld>
            <a:endParaRPr lang="en-US"/>
          </a:p>
        </p:txBody>
      </p:sp>
      <p:sp>
        <p:nvSpPr>
          <p:cNvPr id="55299" name="Text Box 2"/>
          <p:cNvSpPr txBox="1">
            <a:spLocks noChangeArrowheads="1"/>
          </p:cNvSpPr>
          <p:nvPr/>
        </p:nvSpPr>
        <p:spPr bwMode="auto">
          <a:xfrm>
            <a:off x="1219200" y="720725"/>
            <a:ext cx="4876800" cy="3598863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4650" tIns="47325" rIns="94650" bIns="47325" anchor="ctr"/>
          <a:lstStyle/>
          <a:p>
            <a:endParaRPr lang="en-US"/>
          </a:p>
        </p:txBody>
      </p:sp>
      <p:sp>
        <p:nvSpPr>
          <p:cNvPr id="55300" name="Rectangle 3"/>
          <p:cNvSpPr>
            <a:spLocks noGrp="1" noChangeArrowheads="1"/>
          </p:cNvSpPr>
          <p:nvPr>
            <p:ph type="body"/>
          </p:nvPr>
        </p:nvSpPr>
        <p:spPr>
          <a:xfrm>
            <a:off x="731838" y="4560888"/>
            <a:ext cx="5845175" cy="4319587"/>
          </a:xfrm>
          <a:noFill/>
          <a:ln/>
        </p:spPr>
        <p:txBody>
          <a:bodyPr wrap="none" anchor="ctr"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411891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0D86A14-AC1F-4C9A-8DDE-CE6B11F31194}" type="slidenum">
              <a:rPr lang="en-US" smtClean="0"/>
              <a:pPr>
                <a:defRPr/>
              </a:pPr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163896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63613"/>
            <a:fld id="{2CF7154E-FE2C-4094-9169-5F6DACF2D87A}" type="slidenum">
              <a:rPr lang="en-US" smtClean="0"/>
              <a:pPr defTabSz="963613"/>
              <a:t>43</a:t>
            </a:fld>
            <a:endParaRPr lang="en-US"/>
          </a:p>
        </p:txBody>
      </p:sp>
      <p:sp>
        <p:nvSpPr>
          <p:cNvPr id="55299" name="Text Box 2"/>
          <p:cNvSpPr txBox="1">
            <a:spLocks noChangeArrowheads="1"/>
          </p:cNvSpPr>
          <p:nvPr/>
        </p:nvSpPr>
        <p:spPr bwMode="auto">
          <a:xfrm>
            <a:off x="1219200" y="720725"/>
            <a:ext cx="4876800" cy="3598863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4650" tIns="47325" rIns="94650" bIns="47325" anchor="ctr"/>
          <a:lstStyle/>
          <a:p>
            <a:endParaRPr lang="en-US"/>
          </a:p>
        </p:txBody>
      </p:sp>
      <p:sp>
        <p:nvSpPr>
          <p:cNvPr id="55300" name="Rectangle 3"/>
          <p:cNvSpPr>
            <a:spLocks noGrp="1" noChangeArrowheads="1"/>
          </p:cNvSpPr>
          <p:nvPr>
            <p:ph type="body"/>
          </p:nvPr>
        </p:nvSpPr>
        <p:spPr>
          <a:xfrm>
            <a:off x="731838" y="4560888"/>
            <a:ext cx="5845175" cy="4319587"/>
          </a:xfrm>
          <a:noFill/>
          <a:ln/>
        </p:spPr>
        <p:txBody>
          <a:bodyPr wrap="none" anchor="ctr"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107329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63613"/>
            <a:fld id="{2CF7154E-FE2C-4094-9169-5F6DACF2D87A}" type="slidenum">
              <a:rPr lang="en-US" smtClean="0"/>
              <a:pPr defTabSz="963613"/>
              <a:t>44</a:t>
            </a:fld>
            <a:endParaRPr lang="en-US"/>
          </a:p>
        </p:txBody>
      </p:sp>
      <p:sp>
        <p:nvSpPr>
          <p:cNvPr id="55299" name="Text Box 2"/>
          <p:cNvSpPr txBox="1">
            <a:spLocks noChangeArrowheads="1"/>
          </p:cNvSpPr>
          <p:nvPr/>
        </p:nvSpPr>
        <p:spPr bwMode="auto">
          <a:xfrm>
            <a:off x="1219200" y="720725"/>
            <a:ext cx="4876800" cy="3598863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4650" tIns="47325" rIns="94650" bIns="47325" anchor="ctr"/>
          <a:lstStyle/>
          <a:p>
            <a:endParaRPr lang="en-US"/>
          </a:p>
        </p:txBody>
      </p:sp>
      <p:sp>
        <p:nvSpPr>
          <p:cNvPr id="55300" name="Rectangle 3"/>
          <p:cNvSpPr>
            <a:spLocks noGrp="1" noChangeArrowheads="1"/>
          </p:cNvSpPr>
          <p:nvPr>
            <p:ph type="body"/>
          </p:nvPr>
        </p:nvSpPr>
        <p:spPr>
          <a:xfrm>
            <a:off x="731838" y="4560888"/>
            <a:ext cx="5845175" cy="4319587"/>
          </a:xfrm>
          <a:noFill/>
          <a:ln/>
        </p:spPr>
        <p:txBody>
          <a:bodyPr wrap="none" anchor="ctr"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40969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63613"/>
            <a:fld id="{2CF7154E-FE2C-4094-9169-5F6DACF2D87A}" type="slidenum">
              <a:rPr lang="en-US" smtClean="0"/>
              <a:pPr defTabSz="963613"/>
              <a:t>45</a:t>
            </a:fld>
            <a:endParaRPr lang="en-US"/>
          </a:p>
        </p:txBody>
      </p:sp>
      <p:sp>
        <p:nvSpPr>
          <p:cNvPr id="55299" name="Text Box 2"/>
          <p:cNvSpPr txBox="1">
            <a:spLocks noChangeArrowheads="1"/>
          </p:cNvSpPr>
          <p:nvPr/>
        </p:nvSpPr>
        <p:spPr bwMode="auto">
          <a:xfrm>
            <a:off x="1219200" y="720725"/>
            <a:ext cx="4876800" cy="3598863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4650" tIns="47325" rIns="94650" bIns="47325" anchor="ctr"/>
          <a:lstStyle/>
          <a:p>
            <a:endParaRPr lang="en-US"/>
          </a:p>
        </p:txBody>
      </p:sp>
      <p:sp>
        <p:nvSpPr>
          <p:cNvPr id="55300" name="Rectangle 3"/>
          <p:cNvSpPr>
            <a:spLocks noGrp="1" noChangeArrowheads="1"/>
          </p:cNvSpPr>
          <p:nvPr>
            <p:ph type="body"/>
          </p:nvPr>
        </p:nvSpPr>
        <p:spPr>
          <a:xfrm>
            <a:off x="731838" y="4560888"/>
            <a:ext cx="5845175" cy="4319587"/>
          </a:xfrm>
          <a:noFill/>
          <a:ln/>
        </p:spPr>
        <p:txBody>
          <a:bodyPr wrap="none" anchor="ctr"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529279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63613"/>
            <a:fld id="{4A63F802-E59E-4480-AB12-5A0E8FB09767}" type="slidenum">
              <a:rPr lang="en-GB" smtClean="0"/>
              <a:pPr defTabSz="963613"/>
              <a:t>46</a:t>
            </a:fld>
            <a:endParaRPr lang="en-GB"/>
          </a:p>
        </p:txBody>
      </p:sp>
      <p:sp>
        <p:nvSpPr>
          <p:cNvPr id="113667" name="Text Box 1"/>
          <p:cNvSpPr txBox="1">
            <a:spLocks noChangeArrowheads="1"/>
          </p:cNvSpPr>
          <p:nvPr/>
        </p:nvSpPr>
        <p:spPr bwMode="auto">
          <a:xfrm>
            <a:off x="1219200" y="720725"/>
            <a:ext cx="4876800" cy="3598863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6657" tIns="48328" rIns="96657" bIns="48328" anchor="ctr"/>
          <a:lstStyle/>
          <a:p>
            <a:endParaRPr lang="en-US"/>
          </a:p>
        </p:txBody>
      </p:sp>
      <p:sp>
        <p:nvSpPr>
          <p:cNvPr id="113668" name="Rectangle 2"/>
          <p:cNvSpPr>
            <a:spLocks noGrp="1" noChangeArrowheads="1"/>
          </p:cNvSpPr>
          <p:nvPr>
            <p:ph type="body"/>
          </p:nvPr>
        </p:nvSpPr>
        <p:spPr>
          <a:xfrm>
            <a:off x="731838" y="4560888"/>
            <a:ext cx="5845175" cy="4319587"/>
          </a:xfrm>
          <a:noFill/>
          <a:ln/>
        </p:spPr>
        <p:txBody>
          <a:bodyPr wrap="none" anchor="ctr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511808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63613"/>
            <a:fld id="{2CF7154E-FE2C-4094-9169-5F6DACF2D87A}" type="slidenum">
              <a:rPr lang="en-US" smtClean="0"/>
              <a:pPr defTabSz="963613"/>
              <a:t>47</a:t>
            </a:fld>
            <a:endParaRPr lang="en-US"/>
          </a:p>
        </p:txBody>
      </p:sp>
      <p:sp>
        <p:nvSpPr>
          <p:cNvPr id="55299" name="Text Box 2"/>
          <p:cNvSpPr txBox="1">
            <a:spLocks noChangeArrowheads="1"/>
          </p:cNvSpPr>
          <p:nvPr/>
        </p:nvSpPr>
        <p:spPr bwMode="auto">
          <a:xfrm>
            <a:off x="1219200" y="720725"/>
            <a:ext cx="4876800" cy="3598863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4650" tIns="47325" rIns="94650" bIns="47325" anchor="ctr"/>
          <a:lstStyle/>
          <a:p>
            <a:endParaRPr lang="en-US"/>
          </a:p>
        </p:txBody>
      </p:sp>
      <p:sp>
        <p:nvSpPr>
          <p:cNvPr id="55300" name="Rectangle 3"/>
          <p:cNvSpPr>
            <a:spLocks noGrp="1" noChangeArrowheads="1"/>
          </p:cNvSpPr>
          <p:nvPr>
            <p:ph type="body"/>
          </p:nvPr>
        </p:nvSpPr>
        <p:spPr>
          <a:xfrm>
            <a:off x="731838" y="4560888"/>
            <a:ext cx="5845175" cy="4319587"/>
          </a:xfrm>
          <a:noFill/>
          <a:ln/>
        </p:spPr>
        <p:txBody>
          <a:bodyPr wrap="none" anchor="ctr"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830651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9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63613"/>
            <a:fld id="{F3593648-B6B4-48DF-B44C-E3693731EC71}" type="slidenum">
              <a:rPr lang="en-GB" smtClean="0"/>
              <a:pPr defTabSz="963613"/>
              <a:t>48</a:t>
            </a:fld>
            <a:endParaRPr lang="en-GB"/>
          </a:p>
        </p:txBody>
      </p:sp>
      <p:sp>
        <p:nvSpPr>
          <p:cNvPr id="107523" name="Text Box 1"/>
          <p:cNvSpPr txBox="1">
            <a:spLocks noChangeArrowheads="1"/>
          </p:cNvSpPr>
          <p:nvPr/>
        </p:nvSpPr>
        <p:spPr bwMode="auto">
          <a:xfrm>
            <a:off x="1219200" y="720725"/>
            <a:ext cx="4876800" cy="3598863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6657" tIns="48328" rIns="96657" bIns="48328" anchor="ctr"/>
          <a:lstStyle/>
          <a:p>
            <a:endParaRPr lang="en-US"/>
          </a:p>
        </p:txBody>
      </p:sp>
      <p:sp>
        <p:nvSpPr>
          <p:cNvPr id="107524" name="Rectangle 2"/>
          <p:cNvSpPr>
            <a:spLocks noGrp="1" noChangeArrowheads="1"/>
          </p:cNvSpPr>
          <p:nvPr>
            <p:ph type="body"/>
          </p:nvPr>
        </p:nvSpPr>
        <p:spPr>
          <a:xfrm>
            <a:off x="731838" y="4560888"/>
            <a:ext cx="5848350" cy="4319587"/>
          </a:xfrm>
          <a:noFill/>
          <a:ln/>
        </p:spPr>
        <p:txBody>
          <a:bodyPr wrap="none" anchor="ctr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56521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0D86A14-AC1F-4C9A-8DDE-CE6B11F31194}" type="slidenum">
              <a:rPr lang="en-US" smtClean="0"/>
              <a:pPr>
                <a:defRPr/>
              </a:pPr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471712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63613"/>
            <a:fld id="{4A63F802-E59E-4480-AB12-5A0E8FB09767}" type="slidenum">
              <a:rPr lang="en-GB" smtClean="0"/>
              <a:pPr defTabSz="963613"/>
              <a:t>50</a:t>
            </a:fld>
            <a:endParaRPr lang="en-GB"/>
          </a:p>
        </p:txBody>
      </p:sp>
      <p:sp>
        <p:nvSpPr>
          <p:cNvPr id="113667" name="Text Box 1"/>
          <p:cNvSpPr txBox="1">
            <a:spLocks noChangeArrowheads="1"/>
          </p:cNvSpPr>
          <p:nvPr/>
        </p:nvSpPr>
        <p:spPr bwMode="auto">
          <a:xfrm>
            <a:off x="1219200" y="720725"/>
            <a:ext cx="4876800" cy="3598863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6657" tIns="48328" rIns="96657" bIns="48328" anchor="ctr"/>
          <a:lstStyle/>
          <a:p>
            <a:endParaRPr lang="en-US"/>
          </a:p>
        </p:txBody>
      </p:sp>
      <p:sp>
        <p:nvSpPr>
          <p:cNvPr id="113668" name="Rectangle 2"/>
          <p:cNvSpPr>
            <a:spLocks noGrp="1" noChangeArrowheads="1"/>
          </p:cNvSpPr>
          <p:nvPr>
            <p:ph type="body"/>
          </p:nvPr>
        </p:nvSpPr>
        <p:spPr>
          <a:xfrm>
            <a:off x="731838" y="4560888"/>
            <a:ext cx="5845175" cy="4319587"/>
          </a:xfrm>
          <a:noFill/>
          <a:ln/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476949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0D86A14-AC1F-4C9A-8DDE-CE6B11F31194}" type="slidenum">
              <a:rPr lang="en-US" smtClean="0"/>
              <a:pPr>
                <a:defRPr/>
              </a:pPr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59682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0D86A14-AC1F-4C9A-8DDE-CE6B11F31194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115783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0D86A14-AC1F-4C9A-8DDE-CE6B11F31194}" type="slidenum">
              <a:rPr lang="en-US" smtClean="0"/>
              <a:pPr>
                <a:defRPr/>
              </a:pPr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544818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0D86A14-AC1F-4C9A-8DDE-CE6B11F31194}" type="slidenum">
              <a:rPr lang="en-US" smtClean="0"/>
              <a:pPr>
                <a:defRPr/>
              </a:pPr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44496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0D86A14-AC1F-4C9A-8DDE-CE6B11F31194}" type="slidenum">
              <a:rPr lang="en-US" smtClean="0"/>
              <a:pPr>
                <a:defRPr/>
              </a:pPr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504684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0D86A14-AC1F-4C9A-8DDE-CE6B11F31194}" type="slidenum">
              <a:rPr lang="en-US" smtClean="0"/>
              <a:pPr>
                <a:defRPr/>
              </a:pPr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736628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0D86A14-AC1F-4C9A-8DDE-CE6B11F31194}" type="slidenum">
              <a:rPr lang="en-US" smtClean="0"/>
              <a:pPr>
                <a:defRPr/>
              </a:pPr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088867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9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63613"/>
            <a:fld id="{F3593648-B6B4-48DF-B44C-E3693731EC71}" type="slidenum">
              <a:rPr lang="en-GB" smtClean="0"/>
              <a:pPr defTabSz="963613"/>
              <a:t>58</a:t>
            </a:fld>
            <a:endParaRPr lang="en-GB"/>
          </a:p>
        </p:txBody>
      </p:sp>
      <p:sp>
        <p:nvSpPr>
          <p:cNvPr id="107523" name="Text Box 1"/>
          <p:cNvSpPr txBox="1">
            <a:spLocks noChangeArrowheads="1"/>
          </p:cNvSpPr>
          <p:nvPr/>
        </p:nvSpPr>
        <p:spPr bwMode="auto">
          <a:xfrm>
            <a:off x="1219200" y="720725"/>
            <a:ext cx="4876800" cy="3598863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6657" tIns="48328" rIns="96657" bIns="48328" anchor="ctr"/>
          <a:lstStyle/>
          <a:p>
            <a:endParaRPr lang="en-US"/>
          </a:p>
        </p:txBody>
      </p:sp>
      <p:sp>
        <p:nvSpPr>
          <p:cNvPr id="107524" name="Rectangle 2"/>
          <p:cNvSpPr>
            <a:spLocks noGrp="1" noChangeArrowheads="1"/>
          </p:cNvSpPr>
          <p:nvPr>
            <p:ph type="body"/>
          </p:nvPr>
        </p:nvSpPr>
        <p:spPr>
          <a:xfrm>
            <a:off x="731838" y="4560888"/>
            <a:ext cx="5848350" cy="4319587"/>
          </a:xfrm>
          <a:noFill/>
          <a:ln/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98325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63613"/>
            <a:fld id="{2CF7154E-FE2C-4094-9169-5F6DACF2D87A}" type="slidenum">
              <a:rPr lang="en-US" smtClean="0"/>
              <a:pPr defTabSz="963613"/>
              <a:t>59</a:t>
            </a:fld>
            <a:endParaRPr lang="en-US"/>
          </a:p>
        </p:txBody>
      </p:sp>
      <p:sp>
        <p:nvSpPr>
          <p:cNvPr id="55299" name="Text Box 2"/>
          <p:cNvSpPr txBox="1">
            <a:spLocks noChangeArrowheads="1"/>
          </p:cNvSpPr>
          <p:nvPr/>
        </p:nvSpPr>
        <p:spPr bwMode="auto">
          <a:xfrm>
            <a:off x="1219200" y="720725"/>
            <a:ext cx="4876800" cy="3598863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4650" tIns="47325" rIns="94650" bIns="47325" anchor="ctr"/>
          <a:lstStyle/>
          <a:p>
            <a:endParaRPr lang="en-US"/>
          </a:p>
        </p:txBody>
      </p:sp>
      <p:sp>
        <p:nvSpPr>
          <p:cNvPr id="55300" name="Rectangle 3"/>
          <p:cNvSpPr>
            <a:spLocks noGrp="1" noChangeArrowheads="1"/>
          </p:cNvSpPr>
          <p:nvPr>
            <p:ph type="body"/>
          </p:nvPr>
        </p:nvSpPr>
        <p:spPr>
          <a:xfrm>
            <a:off x="731838" y="4560888"/>
            <a:ext cx="5845175" cy="4319587"/>
          </a:xfrm>
          <a:noFill/>
          <a:ln/>
        </p:spPr>
        <p:txBody>
          <a:bodyPr wrap="none" anchor="ctr"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01821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0D86A14-AC1F-4C9A-8DDE-CE6B11F31194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85368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0D86A14-AC1F-4C9A-8DDE-CE6B11F31194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17838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0D86A14-AC1F-4C9A-8DDE-CE6B11F31194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34219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63613"/>
            <a:fld id="{2CF7154E-FE2C-4094-9169-5F6DACF2D87A}" type="slidenum">
              <a:rPr lang="en-US" smtClean="0"/>
              <a:pPr defTabSz="963613"/>
              <a:t>32</a:t>
            </a:fld>
            <a:endParaRPr lang="en-US"/>
          </a:p>
        </p:txBody>
      </p:sp>
      <p:sp>
        <p:nvSpPr>
          <p:cNvPr id="55299" name="Text Box 2"/>
          <p:cNvSpPr txBox="1">
            <a:spLocks noChangeArrowheads="1"/>
          </p:cNvSpPr>
          <p:nvPr/>
        </p:nvSpPr>
        <p:spPr bwMode="auto">
          <a:xfrm>
            <a:off x="1219200" y="720725"/>
            <a:ext cx="4876800" cy="3598863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4650" tIns="47325" rIns="94650" bIns="47325" anchor="ctr"/>
          <a:lstStyle/>
          <a:p>
            <a:endParaRPr lang="en-US"/>
          </a:p>
        </p:txBody>
      </p:sp>
      <p:sp>
        <p:nvSpPr>
          <p:cNvPr id="55300" name="Rectangle 3"/>
          <p:cNvSpPr>
            <a:spLocks noGrp="1" noChangeArrowheads="1"/>
          </p:cNvSpPr>
          <p:nvPr>
            <p:ph type="body"/>
          </p:nvPr>
        </p:nvSpPr>
        <p:spPr>
          <a:xfrm>
            <a:off x="731838" y="4560888"/>
            <a:ext cx="5845175" cy="4319587"/>
          </a:xfrm>
          <a:noFill/>
          <a:ln/>
        </p:spPr>
        <p:txBody>
          <a:bodyPr wrap="none" anchor="ctr"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96324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63613"/>
            <a:fld id="{2CF7154E-FE2C-4094-9169-5F6DACF2D87A}" type="slidenum">
              <a:rPr lang="en-US" smtClean="0"/>
              <a:pPr defTabSz="963613"/>
              <a:t>34</a:t>
            </a:fld>
            <a:endParaRPr lang="en-US"/>
          </a:p>
        </p:txBody>
      </p:sp>
      <p:sp>
        <p:nvSpPr>
          <p:cNvPr id="55299" name="Text Box 2"/>
          <p:cNvSpPr txBox="1">
            <a:spLocks noChangeArrowheads="1"/>
          </p:cNvSpPr>
          <p:nvPr/>
        </p:nvSpPr>
        <p:spPr bwMode="auto">
          <a:xfrm>
            <a:off x="1219200" y="720725"/>
            <a:ext cx="4876800" cy="3598863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4650" tIns="47325" rIns="94650" bIns="47325" anchor="ctr"/>
          <a:lstStyle/>
          <a:p>
            <a:endParaRPr lang="en-US"/>
          </a:p>
        </p:txBody>
      </p:sp>
      <p:sp>
        <p:nvSpPr>
          <p:cNvPr id="55300" name="Rectangle 3"/>
          <p:cNvSpPr>
            <a:spLocks noGrp="1" noChangeArrowheads="1"/>
          </p:cNvSpPr>
          <p:nvPr>
            <p:ph type="body"/>
          </p:nvPr>
        </p:nvSpPr>
        <p:spPr>
          <a:xfrm>
            <a:off x="731838" y="4560888"/>
            <a:ext cx="5845175" cy="4319587"/>
          </a:xfrm>
          <a:noFill/>
          <a:ln/>
        </p:spPr>
        <p:txBody>
          <a:bodyPr wrap="none" anchor="ctr"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67871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63613"/>
            <a:fld id="{2CF7154E-FE2C-4094-9169-5F6DACF2D87A}" type="slidenum">
              <a:rPr lang="en-US" smtClean="0"/>
              <a:pPr defTabSz="963613"/>
              <a:t>35</a:t>
            </a:fld>
            <a:endParaRPr lang="en-US"/>
          </a:p>
        </p:txBody>
      </p:sp>
      <p:sp>
        <p:nvSpPr>
          <p:cNvPr id="55299" name="Text Box 2"/>
          <p:cNvSpPr txBox="1">
            <a:spLocks noChangeArrowheads="1"/>
          </p:cNvSpPr>
          <p:nvPr/>
        </p:nvSpPr>
        <p:spPr bwMode="auto">
          <a:xfrm>
            <a:off x="1219200" y="720725"/>
            <a:ext cx="4876800" cy="3598863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4650" tIns="47325" rIns="94650" bIns="47325" anchor="ctr"/>
          <a:lstStyle/>
          <a:p>
            <a:endParaRPr lang="en-US"/>
          </a:p>
        </p:txBody>
      </p:sp>
      <p:sp>
        <p:nvSpPr>
          <p:cNvPr id="55300" name="Rectangle 3"/>
          <p:cNvSpPr>
            <a:spLocks noGrp="1" noChangeArrowheads="1"/>
          </p:cNvSpPr>
          <p:nvPr>
            <p:ph type="body"/>
          </p:nvPr>
        </p:nvSpPr>
        <p:spPr>
          <a:xfrm>
            <a:off x="731838" y="4560888"/>
            <a:ext cx="5845175" cy="4319587"/>
          </a:xfrm>
          <a:noFill/>
          <a:ln/>
        </p:spPr>
        <p:txBody>
          <a:bodyPr wrap="none" anchor="ctr"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462775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0D86A14-AC1F-4C9A-8DDE-CE6B11F31194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89026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(Black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dk1" tx1="lt1" bg2="dk2" tx2="lt2" accent1="accent1" accent2="accent2" accent3="accent3" accent4="accent4" accent5="accent5" accent6="accent6" hlink="hlink" folHlink="folHlink"/>
  <p:sldLayoutIdLst>
    <p:sldLayoutId id="2147483653" r:id="rId1"/>
    <p:sldLayoutId id="2147483657" r:id="rId2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b="1" baseline="0">
          <a:solidFill>
            <a:schemeClr val="bg1"/>
          </a:solidFill>
          <a:latin typeface="Gill Sans"/>
          <a:ea typeface="+mj-ea"/>
          <a:cs typeface="Gill San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 Black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 Black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 Black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 Black" pitchFamily="34" charset="0"/>
        </a:defRPr>
      </a:lvl5pPr>
      <a:lvl6pPr marL="457130" algn="l" rtl="0" fontAlgn="base">
        <a:spcBef>
          <a:spcPct val="0"/>
        </a:spcBef>
        <a:spcAft>
          <a:spcPct val="0"/>
        </a:spcAft>
        <a:defRPr sz="3200">
          <a:solidFill>
            <a:srgbClr val="663300"/>
          </a:solidFill>
          <a:latin typeface="Arial Black" pitchFamily="34" charset="0"/>
        </a:defRPr>
      </a:lvl6pPr>
      <a:lvl7pPr marL="914259" algn="l" rtl="0" fontAlgn="base">
        <a:spcBef>
          <a:spcPct val="0"/>
        </a:spcBef>
        <a:spcAft>
          <a:spcPct val="0"/>
        </a:spcAft>
        <a:defRPr sz="3200">
          <a:solidFill>
            <a:srgbClr val="663300"/>
          </a:solidFill>
          <a:latin typeface="Arial Black" pitchFamily="34" charset="0"/>
        </a:defRPr>
      </a:lvl7pPr>
      <a:lvl8pPr marL="1371390" algn="l" rtl="0" fontAlgn="base">
        <a:spcBef>
          <a:spcPct val="0"/>
        </a:spcBef>
        <a:spcAft>
          <a:spcPct val="0"/>
        </a:spcAft>
        <a:defRPr sz="3200">
          <a:solidFill>
            <a:srgbClr val="663300"/>
          </a:solidFill>
          <a:latin typeface="Arial Black" pitchFamily="34" charset="0"/>
        </a:defRPr>
      </a:lvl8pPr>
      <a:lvl9pPr marL="1828519" algn="l" rtl="0" fontAlgn="base">
        <a:spcBef>
          <a:spcPct val="0"/>
        </a:spcBef>
        <a:spcAft>
          <a:spcPct val="0"/>
        </a:spcAft>
        <a:defRPr sz="3200">
          <a:solidFill>
            <a:srgbClr val="663300"/>
          </a:solidFill>
          <a:latin typeface="Arial Black" pitchFamily="34" charset="0"/>
        </a:defRPr>
      </a:lvl9pPr>
    </p:titleStyle>
    <p:bodyStyle>
      <a:lvl1pPr marL="342848" indent="-342848" algn="l" rtl="0" eaLnBrk="0" fontAlgn="base" hangingPunct="0">
        <a:spcBef>
          <a:spcPct val="25000"/>
        </a:spcBef>
        <a:spcAft>
          <a:spcPct val="25000"/>
        </a:spcAft>
        <a:buClr>
          <a:srgbClr val="5675A9"/>
        </a:buClr>
        <a:buSzPct val="75000"/>
        <a:buFont typeface="Wingdings" charset="2"/>
        <a:buChar char="¢"/>
        <a:defRPr sz="2400" baseline="0">
          <a:solidFill>
            <a:schemeClr val="bg1"/>
          </a:solidFill>
          <a:latin typeface="Gill Sans"/>
          <a:ea typeface="+mn-ea"/>
          <a:cs typeface="Gill Sans"/>
        </a:defRPr>
      </a:lvl1pPr>
      <a:lvl2pPr marL="742836" indent="-285707" algn="l" rtl="0" eaLnBrk="0" fontAlgn="base" hangingPunct="0">
        <a:spcBef>
          <a:spcPct val="10000"/>
        </a:spcBef>
        <a:spcAft>
          <a:spcPct val="10000"/>
        </a:spcAft>
        <a:buClr>
          <a:srgbClr val="5675A9"/>
        </a:buClr>
        <a:buSzPct val="75000"/>
        <a:buFont typeface="Wingdings" charset="2"/>
        <a:buChar char="l"/>
        <a:defRPr sz="2000" baseline="0">
          <a:solidFill>
            <a:schemeClr val="bg1"/>
          </a:solidFill>
          <a:latin typeface="Gill Sans"/>
          <a:cs typeface="Gill Sans"/>
        </a:defRPr>
      </a:lvl2pPr>
      <a:lvl3pPr marL="1142824" indent="-228564" algn="l" rtl="0" eaLnBrk="0" fontAlgn="base" hangingPunct="0">
        <a:spcBef>
          <a:spcPct val="20000"/>
        </a:spcBef>
        <a:spcAft>
          <a:spcPct val="0"/>
        </a:spcAft>
        <a:buClr>
          <a:srgbClr val="5675A9"/>
        </a:buClr>
        <a:buChar char="•"/>
        <a:defRPr sz="1800" baseline="0">
          <a:solidFill>
            <a:schemeClr val="bg1"/>
          </a:solidFill>
          <a:latin typeface="Gill Sans"/>
          <a:cs typeface="Gill Sans"/>
        </a:defRPr>
      </a:lvl3pPr>
      <a:lvl4pPr marL="1599954" indent="-228564" algn="l" rtl="0" eaLnBrk="0" fontAlgn="base" hangingPunct="0">
        <a:spcBef>
          <a:spcPct val="20000"/>
        </a:spcBef>
        <a:spcAft>
          <a:spcPct val="0"/>
        </a:spcAft>
        <a:buClr>
          <a:srgbClr val="5675A9"/>
        </a:buClr>
        <a:buChar char="•"/>
        <a:defRPr sz="1600" baseline="0">
          <a:solidFill>
            <a:schemeClr val="bg1"/>
          </a:solidFill>
          <a:latin typeface="Gill Sans"/>
          <a:cs typeface="Gill Sans"/>
        </a:defRPr>
      </a:lvl4pPr>
      <a:lvl5pPr marL="2057085" indent="-228564" algn="l" rtl="0" eaLnBrk="0" fontAlgn="base" hangingPunct="0">
        <a:spcBef>
          <a:spcPct val="20000"/>
        </a:spcBef>
        <a:spcAft>
          <a:spcPct val="0"/>
        </a:spcAft>
        <a:buClr>
          <a:srgbClr val="5675A9"/>
        </a:buClr>
        <a:buChar char="•"/>
        <a:defRPr sz="1600" baseline="0">
          <a:solidFill>
            <a:schemeClr val="bg1"/>
          </a:solidFill>
          <a:latin typeface="Gill Sans"/>
          <a:cs typeface="Gill Sans"/>
        </a:defRPr>
      </a:lvl5pPr>
      <a:lvl6pPr marL="2514215" indent="-228564" algn="l" rtl="0" fontAlgn="base">
        <a:spcBef>
          <a:spcPct val="20000"/>
        </a:spcBef>
        <a:spcAft>
          <a:spcPct val="0"/>
        </a:spcAft>
        <a:buChar char="•"/>
        <a:defRPr sz="1600">
          <a:solidFill>
            <a:schemeClr val="tx2"/>
          </a:solidFill>
          <a:latin typeface="+mn-lt"/>
        </a:defRPr>
      </a:lvl6pPr>
      <a:lvl7pPr marL="2971344" indent="-228564" algn="l" rtl="0" fontAlgn="base">
        <a:spcBef>
          <a:spcPct val="20000"/>
        </a:spcBef>
        <a:spcAft>
          <a:spcPct val="0"/>
        </a:spcAft>
        <a:buChar char="•"/>
        <a:defRPr sz="1600">
          <a:solidFill>
            <a:schemeClr val="tx2"/>
          </a:solidFill>
          <a:latin typeface="+mn-lt"/>
        </a:defRPr>
      </a:lvl7pPr>
      <a:lvl8pPr marL="3428475" indent="-228564" algn="l" rtl="0" fontAlgn="base">
        <a:spcBef>
          <a:spcPct val="20000"/>
        </a:spcBef>
        <a:spcAft>
          <a:spcPct val="0"/>
        </a:spcAft>
        <a:buChar char="•"/>
        <a:defRPr sz="1600">
          <a:solidFill>
            <a:schemeClr val="tx2"/>
          </a:solidFill>
          <a:latin typeface="+mn-lt"/>
        </a:defRPr>
      </a:lvl8pPr>
      <a:lvl9pPr marL="3885603" indent="-228564" algn="l" rtl="0" fontAlgn="base">
        <a:spcBef>
          <a:spcPct val="20000"/>
        </a:spcBef>
        <a:spcAft>
          <a:spcPct val="0"/>
        </a:spcAft>
        <a:buChar char="•"/>
        <a:defRPr sz="1600">
          <a:solidFill>
            <a:schemeClr val="tx2"/>
          </a:solidFill>
          <a:latin typeface="+mn-lt"/>
        </a:defRPr>
      </a:lvl9pPr>
    </p:bodyStyle>
    <p:otherStyle>
      <a:defPPr>
        <a:defRPr lang="en-US"/>
      </a:defPPr>
      <a:lvl1pPr marL="0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30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59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90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19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49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80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08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039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14"/>
          <p:cNvSpPr>
            <a:spLocks noChangeArrowheads="1"/>
          </p:cNvSpPr>
          <p:nvPr/>
        </p:nvSpPr>
        <p:spPr bwMode="auto">
          <a:xfrm>
            <a:off x="76200" y="1371599"/>
            <a:ext cx="8991600" cy="914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13" rIns="91425" bIns="45713" anchor="ctr"/>
          <a:lstStyle/>
          <a:p>
            <a:pPr algn="ctr" eaLnBrk="1" hangingPunct="1"/>
            <a:r>
              <a:rPr lang="en-US" sz="3200" dirty="0">
                <a:solidFill>
                  <a:schemeClr val="bg2"/>
                </a:solidFill>
                <a:latin typeface="Gill Sans"/>
                <a:cs typeface="Gill Sans"/>
              </a:rPr>
              <a:t>Data-Intensive Distributed Computing</a:t>
            </a:r>
          </a:p>
        </p:txBody>
      </p:sp>
      <p:pic>
        <p:nvPicPr>
          <p:cNvPr id="9" name="Picture 13" descr="creative-common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1600" y="6358582"/>
            <a:ext cx="1117600" cy="39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14"/>
          <p:cNvSpPr>
            <a:spLocks noChangeArrowheads="1"/>
          </p:cNvSpPr>
          <p:nvPr/>
        </p:nvSpPr>
        <p:spPr bwMode="auto">
          <a:xfrm>
            <a:off x="76200" y="2971800"/>
            <a:ext cx="89916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13" rIns="91425" bIns="45713" anchor="ctr"/>
          <a:lstStyle/>
          <a:p>
            <a:pPr algn="ctr" eaLnBrk="1" hangingPunct="1"/>
            <a:r>
              <a:rPr lang="en-US" sz="2600" b="0" dirty="0">
                <a:solidFill>
                  <a:schemeClr val="bg2"/>
                </a:solidFill>
                <a:latin typeface="Gill Sans"/>
                <a:cs typeface="Gill Sans"/>
              </a:rPr>
              <a:t>Part 1: MapReduce Algorithm </a:t>
            </a:r>
            <a:r>
              <a:rPr lang="en-US" sz="2600" b="0">
                <a:solidFill>
                  <a:schemeClr val="bg2"/>
                </a:solidFill>
                <a:latin typeface="Gill Sans"/>
                <a:cs typeface="Gill Sans"/>
              </a:rPr>
              <a:t>Design (3/4</a:t>
            </a:r>
            <a:r>
              <a:rPr lang="en-US" sz="2600" b="0" dirty="0">
                <a:solidFill>
                  <a:schemeClr val="bg2"/>
                </a:solidFill>
                <a:latin typeface="Gill Sans"/>
                <a:cs typeface="Gill Sans"/>
              </a:rPr>
              <a:t>)</a:t>
            </a:r>
          </a:p>
        </p:txBody>
      </p:sp>
      <p:sp>
        <p:nvSpPr>
          <p:cNvPr id="8" name="Text Box 11"/>
          <p:cNvSpPr txBox="1">
            <a:spLocks noChangeArrowheads="1"/>
          </p:cNvSpPr>
          <p:nvPr/>
        </p:nvSpPr>
        <p:spPr bwMode="auto">
          <a:xfrm>
            <a:off x="1371600" y="6324600"/>
            <a:ext cx="690375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0" dirty="0">
                <a:solidFill>
                  <a:schemeClr val="bg1"/>
                </a:solidFill>
                <a:latin typeface="Gill Sans"/>
                <a:cs typeface="Gill Sans"/>
              </a:rPr>
              <a:t>This work is licensed under a Creative Commons Attribution-Noncommercial-Share Alike 3.0 United States</a:t>
            </a:r>
            <a:br>
              <a:rPr lang="en-US" sz="1200" b="0" dirty="0">
                <a:solidFill>
                  <a:schemeClr val="bg1"/>
                </a:solidFill>
                <a:latin typeface="Gill Sans"/>
                <a:cs typeface="Gill Sans"/>
              </a:rPr>
            </a:br>
            <a:r>
              <a:rPr lang="en-US" sz="1200" b="0" dirty="0">
                <a:solidFill>
                  <a:schemeClr val="bg1"/>
                </a:solidFill>
                <a:latin typeface="Gill Sans"/>
                <a:cs typeface="Gill Sans"/>
              </a:rPr>
              <a:t>See http://creativecommons.org/licenses/by-nc-sa/3.0/us/ for details</a:t>
            </a:r>
          </a:p>
        </p:txBody>
      </p:sp>
      <p:sp>
        <p:nvSpPr>
          <p:cNvPr id="10" name="Rectangle 14"/>
          <p:cNvSpPr>
            <a:spLocks noChangeArrowheads="1"/>
          </p:cNvSpPr>
          <p:nvPr/>
        </p:nvSpPr>
        <p:spPr bwMode="auto">
          <a:xfrm>
            <a:off x="0" y="205740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13" rIns="91425" bIns="45713" anchor="ctr"/>
          <a:lstStyle/>
          <a:p>
            <a:pPr algn="ctr" eaLnBrk="1" hangingPunct="1"/>
            <a:r>
              <a:rPr lang="en-US" sz="2400" b="0" dirty="0">
                <a:solidFill>
                  <a:schemeClr val="bg2"/>
                </a:solidFill>
                <a:latin typeface="Gill Sans"/>
                <a:cs typeface="Gill Sans"/>
              </a:rPr>
              <a:t>CS 431/631 451/651 (Fall 2019)</a:t>
            </a:r>
          </a:p>
        </p:txBody>
      </p:sp>
      <p:sp>
        <p:nvSpPr>
          <p:cNvPr id="12" name="Rectangle 14"/>
          <p:cNvSpPr>
            <a:spLocks noChangeArrowheads="1"/>
          </p:cNvSpPr>
          <p:nvPr/>
        </p:nvSpPr>
        <p:spPr bwMode="auto">
          <a:xfrm>
            <a:off x="76200" y="4572000"/>
            <a:ext cx="8991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13" rIns="91425" bIns="45713" anchor="ctr"/>
          <a:lstStyle/>
          <a:p>
            <a:pPr algn="ctr" eaLnBrk="1" hangingPunct="1"/>
            <a:r>
              <a:rPr lang="en-US" sz="2400" b="0" dirty="0">
                <a:solidFill>
                  <a:schemeClr val="bg2"/>
                </a:solidFill>
                <a:latin typeface="Gill Sans"/>
                <a:cs typeface="Gill Sans"/>
              </a:rPr>
              <a:t>Ali Abedi</a:t>
            </a:r>
          </a:p>
          <a:p>
            <a:pPr algn="ctr" eaLnBrk="1" hangingPunct="1"/>
            <a:endParaRPr lang="en-US" sz="2000" b="0" dirty="0">
              <a:solidFill>
                <a:schemeClr val="bg2"/>
              </a:solidFill>
              <a:latin typeface="Gill Sans"/>
              <a:cs typeface="Gill Sans"/>
            </a:endParaRPr>
          </a:p>
        </p:txBody>
      </p:sp>
      <p:sp>
        <p:nvSpPr>
          <p:cNvPr id="11" name="Rectangle 14"/>
          <p:cNvSpPr>
            <a:spLocks noChangeArrowheads="1"/>
          </p:cNvSpPr>
          <p:nvPr/>
        </p:nvSpPr>
        <p:spPr bwMode="auto">
          <a:xfrm>
            <a:off x="76200" y="3352801"/>
            <a:ext cx="8991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13" rIns="91425" bIns="45713" anchor="ctr"/>
          <a:lstStyle/>
          <a:p>
            <a:pPr algn="ctr" eaLnBrk="1" hangingPunct="1"/>
            <a:endParaRPr lang="en-US" sz="2400" b="0" dirty="0">
              <a:solidFill>
                <a:schemeClr val="bg2"/>
              </a:solidFill>
              <a:latin typeface="Gill Sans"/>
              <a:cs typeface="Gill Sans"/>
            </a:endParaRP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1371600" y="5943600"/>
            <a:ext cx="745293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0" dirty="0">
                <a:solidFill>
                  <a:schemeClr val="bg1"/>
                </a:solidFill>
                <a:latin typeface="Gill Sans"/>
                <a:cs typeface="Gill Sans"/>
              </a:rPr>
              <a:t>These slides are available at https://www.student.cs.uwaterloo.ca/~cs451/</a:t>
            </a:r>
          </a:p>
        </p:txBody>
      </p:sp>
      <p:pic>
        <p:nvPicPr>
          <p:cNvPr id="2" name="Picture 1" descr="waterloo_logo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8360" y="381000"/>
            <a:ext cx="2910840" cy="718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8039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548640"/>
            <a:ext cx="9144000" cy="685800"/>
          </a:xfrm>
          <a:prstGeom prst="rect">
            <a:avLst/>
          </a:prstGeom>
        </p:spPr>
        <p:txBody>
          <a:bodyPr/>
          <a:lstStyle/>
          <a:p>
            <a:pPr lvl="0" algn="ctr">
              <a:defRPr/>
            </a:pPr>
            <a:r>
              <a:rPr lang="en-US" sz="3600" b="0" kern="0" dirty="0">
                <a:solidFill>
                  <a:srgbClr val="000000"/>
                </a:solidFill>
                <a:latin typeface="Gill Sans"/>
                <a:cs typeface="Gill Sans"/>
              </a:rPr>
              <a:t>Everything as a Service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190500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 b="0" kern="0" dirty="0">
                <a:solidFill>
                  <a:srgbClr val="000000"/>
                </a:solidFill>
                <a:latin typeface="Gill Sans"/>
                <a:cs typeface="Gill Sans"/>
              </a:rPr>
              <a:t>Infrastructure as a Service (IaaS)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0" y="2286000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000" b="0" kern="0" dirty="0">
                <a:solidFill>
                  <a:srgbClr val="0070C0"/>
                </a:solidFill>
                <a:latin typeface="Gill Sans"/>
                <a:cs typeface="Gill Sans"/>
              </a:rPr>
              <a:t>Why buy machines when you can rent them instead?</a:t>
            </a:r>
          </a:p>
          <a:p>
            <a:pPr lvl="0" algn="ctr">
              <a:defRPr/>
            </a:pPr>
            <a:r>
              <a:rPr lang="en-US" sz="2000" b="0" kern="0" dirty="0">
                <a:solidFill>
                  <a:srgbClr val="0070C0"/>
                </a:solidFill>
                <a:latin typeface="Gill Sans"/>
                <a:cs typeface="Gill Sans"/>
              </a:rPr>
              <a:t>Examples: Amazon EC2, Microsoft Azure, Google Compute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0" y="312420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 b="0" kern="0" dirty="0">
                <a:solidFill>
                  <a:srgbClr val="000000"/>
                </a:solidFill>
                <a:latin typeface="Gill Sans"/>
                <a:cs typeface="Gill Sans"/>
              </a:rPr>
              <a:t>Platform as a Service (PaaS)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3505200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000" b="0" kern="0" dirty="0">
                <a:solidFill>
                  <a:srgbClr val="0070C0"/>
                </a:solidFill>
                <a:latin typeface="Gill Sans"/>
                <a:cs typeface="Gill Sans"/>
              </a:rPr>
              <a:t>Give me a nice platform and take care of maintenance, upgrades, …</a:t>
            </a:r>
          </a:p>
          <a:p>
            <a:pPr lvl="0" algn="ctr">
              <a:defRPr/>
            </a:pPr>
            <a:r>
              <a:rPr lang="en-US" sz="2000" b="0" kern="0" dirty="0">
                <a:solidFill>
                  <a:srgbClr val="0070C0"/>
                </a:solidFill>
                <a:latin typeface="Gill Sans"/>
                <a:cs typeface="Gill Sans"/>
              </a:rPr>
              <a:t>Example: Google App Engine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0" y="4321314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 b="0" kern="0" dirty="0">
                <a:solidFill>
                  <a:srgbClr val="000000"/>
                </a:solidFill>
                <a:latin typeface="Gill Sans"/>
                <a:cs typeface="Gill Sans"/>
              </a:rPr>
              <a:t>Software as a Service (SaaS)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0" y="4702314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000" b="0" kern="0" dirty="0">
                <a:solidFill>
                  <a:srgbClr val="0070C0"/>
                </a:solidFill>
                <a:latin typeface="Gill Sans"/>
                <a:cs typeface="Gill Sans"/>
              </a:rPr>
              <a:t>Just run the application for me!</a:t>
            </a:r>
          </a:p>
          <a:p>
            <a:pPr lvl="0" algn="ctr">
              <a:defRPr/>
            </a:pPr>
            <a:r>
              <a:rPr lang="en-US" sz="2000" b="0" kern="0" dirty="0">
                <a:solidFill>
                  <a:srgbClr val="0070C0"/>
                </a:solidFill>
                <a:latin typeface="Gill Sans"/>
                <a:cs typeface="Gill Sans"/>
              </a:rPr>
              <a:t>Example: Gmail, Salesforce</a:t>
            </a:r>
          </a:p>
        </p:txBody>
      </p:sp>
    </p:spTree>
    <p:extLst>
      <p:ext uri="{BB962C8B-B14F-4D97-AF65-F5344CB8AC3E}">
        <p14:creationId xmlns:p14="http://schemas.microsoft.com/office/powerpoint/2010/main" val="102757406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548640"/>
            <a:ext cx="9144000" cy="685800"/>
          </a:xfrm>
          <a:prstGeom prst="rect">
            <a:avLst/>
          </a:prstGeom>
        </p:spPr>
        <p:txBody>
          <a:bodyPr/>
          <a:lstStyle/>
          <a:p>
            <a:pPr lvl="0" algn="ctr">
              <a:defRPr/>
            </a:pPr>
            <a:r>
              <a:rPr lang="en-US" sz="3600" b="0" kern="0" dirty="0">
                <a:solidFill>
                  <a:srgbClr val="000000"/>
                </a:solidFill>
                <a:latin typeface="Gill Sans"/>
                <a:cs typeface="Gill Sans"/>
              </a:rPr>
              <a:t>Everything as a Service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190500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 b="0" kern="0" dirty="0">
                <a:solidFill>
                  <a:srgbClr val="000000"/>
                </a:solidFill>
                <a:latin typeface="Gill Sans"/>
                <a:cs typeface="Gill Sans"/>
              </a:rPr>
              <a:t>Database as a Service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0" y="2286000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000" b="0" kern="0" dirty="0">
                <a:solidFill>
                  <a:srgbClr val="0070C0"/>
                </a:solidFill>
                <a:latin typeface="Gill Sans"/>
                <a:cs typeface="Gill Sans"/>
              </a:rPr>
              <a:t>Run a database for me</a:t>
            </a:r>
          </a:p>
          <a:p>
            <a:pPr lvl="0" algn="ctr">
              <a:defRPr/>
            </a:pPr>
            <a:r>
              <a:rPr lang="en-US" sz="2000" b="0" kern="0" dirty="0">
                <a:solidFill>
                  <a:srgbClr val="0070C0"/>
                </a:solidFill>
                <a:latin typeface="Gill Sans"/>
                <a:cs typeface="Gill Sans"/>
              </a:rPr>
              <a:t>Examples: Amazon RDS, Microsoft Azure SQL, Google Cloud </a:t>
            </a:r>
            <a:r>
              <a:rPr lang="en-US" sz="2000" b="0" kern="0" dirty="0" err="1">
                <a:solidFill>
                  <a:srgbClr val="0070C0"/>
                </a:solidFill>
                <a:latin typeface="Gill Sans"/>
                <a:cs typeface="Gill Sans"/>
              </a:rPr>
              <a:t>BigTable</a:t>
            </a:r>
            <a:endParaRPr lang="en-US" sz="2000" b="0" kern="0" dirty="0">
              <a:solidFill>
                <a:srgbClr val="0070C0"/>
              </a:solidFill>
              <a:latin typeface="Gill Sans"/>
              <a:cs typeface="Gill San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312420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 b="0" kern="0" dirty="0">
                <a:solidFill>
                  <a:srgbClr val="000000"/>
                </a:solidFill>
                <a:latin typeface="Gill Sans"/>
                <a:cs typeface="Gill Sans"/>
              </a:rPr>
              <a:t>Search as a Service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3505200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000" b="0" kern="0" dirty="0">
                <a:solidFill>
                  <a:srgbClr val="0070C0"/>
                </a:solidFill>
                <a:latin typeface="Gill Sans"/>
                <a:cs typeface="Gill Sans"/>
              </a:rPr>
              <a:t>Run a search engine for me</a:t>
            </a:r>
          </a:p>
          <a:p>
            <a:pPr lvl="0" algn="ctr">
              <a:defRPr/>
            </a:pPr>
            <a:r>
              <a:rPr lang="en-US" sz="2000" b="0" kern="0" dirty="0">
                <a:solidFill>
                  <a:srgbClr val="0070C0"/>
                </a:solidFill>
                <a:latin typeface="Gill Sans"/>
                <a:cs typeface="Gill Sans"/>
              </a:rPr>
              <a:t>Example: Amazon Elasticsearch Service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0" y="4321314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 b="0" kern="0" dirty="0">
                <a:solidFill>
                  <a:srgbClr val="000000"/>
                </a:solidFill>
                <a:latin typeface="Gill Sans"/>
                <a:cs typeface="Gill Sans"/>
              </a:rPr>
              <a:t>Function as a Service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0" y="4702314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000" b="0" kern="0" dirty="0">
                <a:solidFill>
                  <a:srgbClr val="0070C0"/>
                </a:solidFill>
                <a:latin typeface="Gill Sans"/>
                <a:cs typeface="Gill Sans"/>
              </a:rPr>
              <a:t>Run this function for me</a:t>
            </a:r>
          </a:p>
          <a:p>
            <a:pPr lvl="0" algn="ctr">
              <a:defRPr/>
            </a:pPr>
            <a:r>
              <a:rPr lang="en-US" sz="2000" b="0" kern="0" dirty="0">
                <a:solidFill>
                  <a:srgbClr val="0070C0"/>
                </a:solidFill>
                <a:latin typeface="Gill Sans"/>
                <a:cs typeface="Gill Sans"/>
              </a:rPr>
              <a:t>Example: Amazon Lambda, Google Cloud Functions</a:t>
            </a:r>
          </a:p>
        </p:txBody>
      </p:sp>
    </p:spTree>
    <p:extLst>
      <p:ext uri="{BB962C8B-B14F-4D97-AF65-F5344CB8AC3E}">
        <p14:creationId xmlns:p14="http://schemas.microsoft.com/office/powerpoint/2010/main" val="196032656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548640"/>
            <a:ext cx="9144000" cy="685800"/>
          </a:xfrm>
          <a:prstGeom prst="rect">
            <a:avLst/>
          </a:prstGeom>
        </p:spPr>
        <p:txBody>
          <a:bodyPr/>
          <a:lstStyle/>
          <a:p>
            <a:pPr lvl="0" algn="ctr">
              <a:defRPr/>
            </a:pPr>
            <a:r>
              <a:rPr lang="en-US" sz="3600" b="0" kern="0" dirty="0">
                <a:solidFill>
                  <a:srgbClr val="000000"/>
                </a:solidFill>
                <a:latin typeface="Gill Sans"/>
                <a:cs typeface="Gill Sans"/>
              </a:rPr>
              <a:t>Who cares?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226689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 b="0" kern="0" dirty="0">
                <a:solidFill>
                  <a:srgbClr val="000000"/>
                </a:solidFill>
                <a:latin typeface="Gill Sans"/>
                <a:cs typeface="Gill Sans"/>
              </a:rPr>
              <a:t>A source of problems…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0" y="2647890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000" b="0" kern="0" dirty="0">
                <a:solidFill>
                  <a:srgbClr val="0070C0"/>
                </a:solidFill>
                <a:latin typeface="Gill Sans"/>
                <a:cs typeface="Gill Sans"/>
              </a:rPr>
              <a:t>Cloud-based services generate big data</a:t>
            </a:r>
          </a:p>
          <a:p>
            <a:pPr lvl="0" algn="ctr">
              <a:defRPr/>
            </a:pPr>
            <a:r>
              <a:rPr lang="en-US" sz="2000" b="0" kern="0" dirty="0">
                <a:solidFill>
                  <a:srgbClr val="0070C0"/>
                </a:solidFill>
                <a:latin typeface="Gill Sans"/>
                <a:cs typeface="Gill Sans"/>
              </a:rPr>
              <a:t>Clouds make it easier to start companies that generate big data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0" y="358140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 b="0" kern="0" dirty="0">
                <a:solidFill>
                  <a:srgbClr val="000000"/>
                </a:solidFill>
                <a:latin typeface="Gill Sans"/>
                <a:cs typeface="Gill Sans"/>
              </a:rPr>
              <a:t>As well as a solution…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3962400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000" b="0" kern="0" dirty="0">
                <a:solidFill>
                  <a:srgbClr val="0070C0"/>
                </a:solidFill>
                <a:latin typeface="Gill Sans"/>
                <a:cs typeface="Gill Sans"/>
              </a:rPr>
              <a:t>Ability to provision clusters on-demand in the cloud</a:t>
            </a:r>
          </a:p>
          <a:p>
            <a:pPr lvl="0" algn="ctr">
              <a:defRPr/>
            </a:pPr>
            <a:r>
              <a:rPr lang="en-US" sz="2000" b="0" kern="0" dirty="0">
                <a:solidFill>
                  <a:srgbClr val="0070C0"/>
                </a:solidFill>
                <a:latin typeface="Gill Sans"/>
                <a:cs typeface="Gill Sans"/>
              </a:rPr>
              <a:t>Commoditization and democratization of big data capabilities</a:t>
            </a:r>
          </a:p>
        </p:txBody>
      </p:sp>
    </p:spTree>
    <p:extLst>
      <p:ext uri="{BB962C8B-B14F-4D97-AF65-F5344CB8AC3E}">
        <p14:creationId xmlns:p14="http://schemas.microsoft.com/office/powerpoint/2010/main" val="38371327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louds_over_Afric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38200" y="-76200"/>
            <a:ext cx="10439400" cy="6961572"/>
          </a:xfrm>
          <a:prstGeom prst="rect">
            <a:avLst/>
          </a:prstGeom>
        </p:spPr>
      </p:pic>
      <p:sp>
        <p:nvSpPr>
          <p:cNvPr id="10" name="TextBox 3"/>
          <p:cNvSpPr txBox="1">
            <a:spLocks noChangeArrowheads="1"/>
          </p:cNvSpPr>
          <p:nvPr/>
        </p:nvSpPr>
        <p:spPr bwMode="auto">
          <a:xfrm>
            <a:off x="0" y="6611938"/>
            <a:ext cx="29718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000" b="0" dirty="0"/>
              <a:t>Source: Wikipedia (Clouds)</a:t>
            </a:r>
          </a:p>
        </p:txBody>
      </p:sp>
      <p:sp>
        <p:nvSpPr>
          <p:cNvPr id="11" name="Rectangle 14"/>
          <p:cNvSpPr>
            <a:spLocks noChangeArrowheads="1"/>
          </p:cNvSpPr>
          <p:nvPr/>
        </p:nvSpPr>
        <p:spPr bwMode="auto">
          <a:xfrm>
            <a:off x="76200" y="4114799"/>
            <a:ext cx="8991600" cy="1371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13" rIns="91425" bIns="45713" anchor="ctr"/>
          <a:lstStyle/>
          <a:p>
            <a:pPr algn="ctr" eaLnBrk="1" hangingPunct="1"/>
            <a:r>
              <a:rPr lang="en-US" sz="3200" b="0" dirty="0">
                <a:solidFill>
                  <a:schemeClr val="bg2"/>
                </a:solidFill>
                <a:latin typeface="Gill Sans"/>
                <a:cs typeface="Gill Sans"/>
              </a:rPr>
              <a:t>So, what </a:t>
            </a:r>
            <a:r>
              <a:rPr lang="en-US" sz="3200" b="0" i="1" dirty="0">
                <a:solidFill>
                  <a:schemeClr val="bg2"/>
                </a:solidFill>
                <a:latin typeface="Gill Sans"/>
                <a:cs typeface="Gill Sans"/>
              </a:rPr>
              <a:t>is</a:t>
            </a:r>
            <a:r>
              <a:rPr lang="en-US" sz="3200" b="0" dirty="0">
                <a:solidFill>
                  <a:schemeClr val="bg2"/>
                </a:solidFill>
                <a:latin typeface="Gill Sans"/>
                <a:cs typeface="Gill Sans"/>
              </a:rPr>
              <a:t> the cloud?</a:t>
            </a:r>
          </a:p>
        </p:txBody>
      </p:sp>
    </p:spTree>
    <p:extLst>
      <p:ext uri="{BB962C8B-B14F-4D97-AF65-F5344CB8AC3E}">
        <p14:creationId xmlns:p14="http://schemas.microsoft.com/office/powerpoint/2010/main" val="1454747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atrix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6590"/>
            <a:ext cx="9256987" cy="7405590"/>
          </a:xfrm>
          <a:prstGeom prst="rect">
            <a:avLst/>
          </a:prstGeom>
        </p:spPr>
      </p:pic>
      <p:sp>
        <p:nvSpPr>
          <p:cNvPr id="3" name="Rectangle 14"/>
          <p:cNvSpPr>
            <a:spLocks noChangeArrowheads="1"/>
          </p:cNvSpPr>
          <p:nvPr/>
        </p:nvSpPr>
        <p:spPr bwMode="auto">
          <a:xfrm>
            <a:off x="76200" y="4114799"/>
            <a:ext cx="8991600" cy="1371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13" rIns="91425" bIns="45713" anchor="ctr"/>
          <a:lstStyle/>
          <a:p>
            <a:pPr algn="ctr" eaLnBrk="1" hangingPunct="1"/>
            <a:r>
              <a:rPr lang="en-US" sz="3200" b="0" dirty="0">
                <a:latin typeface="Gill Sans"/>
                <a:cs typeface="Gill Sans"/>
              </a:rPr>
              <a:t>What </a:t>
            </a:r>
            <a:r>
              <a:rPr lang="en-US" sz="3200" b="0" i="1" dirty="0">
                <a:latin typeface="Gill Sans"/>
                <a:cs typeface="Gill Sans"/>
              </a:rPr>
              <a:t>is</a:t>
            </a:r>
            <a:r>
              <a:rPr lang="en-US" sz="3200" b="0" dirty="0">
                <a:latin typeface="Gill Sans"/>
                <a:cs typeface="Gill Sans"/>
              </a:rPr>
              <a:t> the Matrix?</a:t>
            </a: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0" y="6611938"/>
            <a:ext cx="29718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000" b="0" dirty="0"/>
              <a:t>Source:  The Matrix - PPC Wiki - </a:t>
            </a:r>
            <a:r>
              <a:rPr lang="en-US" sz="1000" b="0" dirty="0" err="1"/>
              <a:t>Wikia</a:t>
            </a:r>
            <a:endParaRPr lang="en-US" sz="1000" b="0" dirty="0"/>
          </a:p>
        </p:txBody>
      </p:sp>
    </p:spTree>
    <p:extLst>
      <p:ext uri="{BB962C8B-B14F-4D97-AF65-F5344CB8AC3E}">
        <p14:creationId xmlns:p14="http://schemas.microsoft.com/office/powerpoint/2010/main" val="3306138538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3000"/>
            <a:ext cx="9144000" cy="4572000"/>
          </a:xfrm>
          <a:prstGeom prst="rect">
            <a:avLst/>
          </a:prstGeom>
        </p:spPr>
      </p:pic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0" y="6611938"/>
            <a:ext cx="29718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000" b="0" dirty="0"/>
              <a:t>Source:  The Matrix</a:t>
            </a:r>
          </a:p>
        </p:txBody>
      </p:sp>
    </p:spTree>
    <p:extLst>
      <p:ext uri="{BB962C8B-B14F-4D97-AF65-F5344CB8AC3E}">
        <p14:creationId xmlns:p14="http://schemas.microsoft.com/office/powerpoint/2010/main" val="1098859899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DViewpoint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748145" y="-1"/>
            <a:ext cx="10598728" cy="6858001"/>
          </a:xfrm>
          <a:prstGeom prst="rect">
            <a:avLst/>
          </a:prstGeom>
        </p:spPr>
      </p:pic>
      <p:sp>
        <p:nvSpPr>
          <p:cNvPr id="3" name="TextBox 4"/>
          <p:cNvSpPr txBox="1">
            <a:spLocks noChangeArrowheads="1"/>
          </p:cNvSpPr>
          <p:nvPr/>
        </p:nvSpPr>
        <p:spPr bwMode="auto">
          <a:xfrm>
            <a:off x="0" y="6611938"/>
            <a:ext cx="2534668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000" b="0" dirty="0">
                <a:solidFill>
                  <a:srgbClr val="FFFFFF"/>
                </a:solidFill>
              </a:rPr>
              <a:t>Source: Wikipedia (The </a:t>
            </a:r>
            <a:r>
              <a:rPr lang="en-US" sz="1000" b="0" dirty="0" err="1">
                <a:solidFill>
                  <a:srgbClr val="FFFFFF"/>
                </a:solidFill>
              </a:rPr>
              <a:t>Dalles</a:t>
            </a:r>
            <a:r>
              <a:rPr lang="en-US" sz="1000" b="0" dirty="0">
                <a:solidFill>
                  <a:srgbClr val="FFFFFF"/>
                </a:solidFill>
              </a:rPr>
              <a:t>, Oregon)</a:t>
            </a:r>
          </a:p>
        </p:txBody>
      </p:sp>
    </p:spTree>
    <p:extLst>
      <p:ext uri="{BB962C8B-B14F-4D97-AF65-F5344CB8AC3E}">
        <p14:creationId xmlns:p14="http://schemas.microsoft.com/office/powerpoint/2010/main" val="330226621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he-Dalle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561234" y="0"/>
            <a:ext cx="10266468" cy="6858000"/>
          </a:xfrm>
          <a:prstGeom prst="rect">
            <a:avLst/>
          </a:prstGeom>
        </p:spPr>
      </p:pic>
      <p:sp>
        <p:nvSpPr>
          <p:cNvPr id="8" name="TextBox 4"/>
          <p:cNvSpPr txBox="1">
            <a:spLocks noChangeArrowheads="1"/>
          </p:cNvSpPr>
          <p:nvPr/>
        </p:nvSpPr>
        <p:spPr bwMode="auto">
          <a:xfrm>
            <a:off x="0" y="6611938"/>
            <a:ext cx="2489784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000" b="0" dirty="0"/>
              <a:t>Source: Bonneville Power Administration</a:t>
            </a:r>
          </a:p>
        </p:txBody>
      </p:sp>
    </p:spTree>
    <p:extLst>
      <p:ext uri="{BB962C8B-B14F-4D97-AF65-F5344CB8AC3E}">
        <p14:creationId xmlns:p14="http://schemas.microsoft.com/office/powerpoint/2010/main" val="768975509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LS_008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45572" y="0"/>
            <a:ext cx="10289572" cy="6858000"/>
          </a:xfrm>
          <a:prstGeom prst="rect">
            <a:avLst/>
          </a:prstGeom>
        </p:spPr>
      </p:pic>
      <p:sp>
        <p:nvSpPr>
          <p:cNvPr id="3" name="TextBox 4"/>
          <p:cNvSpPr txBox="1">
            <a:spLocks noChangeArrowheads="1"/>
          </p:cNvSpPr>
          <p:nvPr/>
        </p:nvSpPr>
        <p:spPr bwMode="auto">
          <a:xfrm>
            <a:off x="0" y="6611938"/>
            <a:ext cx="1075773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000" b="0" dirty="0"/>
              <a:t>Source: Google</a:t>
            </a:r>
          </a:p>
        </p:txBody>
      </p:sp>
    </p:spTree>
    <p:extLst>
      <p:ext uri="{BB962C8B-B14F-4D97-AF65-F5344CB8AC3E}">
        <p14:creationId xmlns:p14="http://schemas.microsoft.com/office/powerpoint/2010/main" val="1021075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LS_006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0348" y="-1"/>
            <a:ext cx="10326348" cy="6882511"/>
          </a:xfrm>
          <a:prstGeom prst="rect">
            <a:avLst/>
          </a:prstGeom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0" y="6611938"/>
            <a:ext cx="1075773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000" b="0" dirty="0"/>
              <a:t>Source: Google</a:t>
            </a:r>
          </a:p>
        </p:txBody>
      </p:sp>
    </p:spTree>
    <p:extLst>
      <p:ext uri="{BB962C8B-B14F-4D97-AF65-F5344CB8AC3E}">
        <p14:creationId xmlns:p14="http://schemas.microsoft.com/office/powerpoint/2010/main" val="670727116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548640"/>
            <a:ext cx="9144000" cy="685800"/>
          </a:xfrm>
          <a:prstGeom prst="rect">
            <a:avLst/>
          </a:prstGeom>
        </p:spPr>
        <p:txBody>
          <a:bodyPr/>
          <a:lstStyle/>
          <a:p>
            <a:pPr lvl="0" algn="ctr">
              <a:defRPr/>
            </a:pPr>
            <a:r>
              <a:rPr lang="en-US" sz="3600" b="0" kern="0" dirty="0">
                <a:solidFill>
                  <a:srgbClr val="000000"/>
                </a:solidFill>
                <a:latin typeface="Gill Sans"/>
                <a:cs typeface="Gill Sans"/>
              </a:rPr>
              <a:t>Agenda for Today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2521803"/>
            <a:ext cx="914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 b="0" kern="0" dirty="0">
                <a:solidFill>
                  <a:srgbClr val="000000"/>
                </a:solidFill>
                <a:latin typeface="Gill Sans"/>
                <a:cs typeface="Gill Sans"/>
              </a:rPr>
              <a:t>Cloud computing</a:t>
            </a:r>
          </a:p>
          <a:p>
            <a:pPr lvl="0" algn="ctr">
              <a:defRPr/>
            </a:pPr>
            <a:r>
              <a:rPr lang="en-US" sz="2400" b="0" kern="0" dirty="0">
                <a:solidFill>
                  <a:srgbClr val="000000"/>
                </a:solidFill>
                <a:latin typeface="Gill Sans"/>
                <a:cs typeface="Gill Sans"/>
              </a:rPr>
              <a:t>Datacenter architectures</a:t>
            </a:r>
          </a:p>
          <a:p>
            <a:pPr lvl="0" algn="ctr">
              <a:defRPr/>
            </a:pPr>
            <a:r>
              <a:rPr lang="en-US" sz="2400" b="0" kern="0" dirty="0">
                <a:solidFill>
                  <a:srgbClr val="000000"/>
                </a:solidFill>
                <a:latin typeface="Gill Sans"/>
                <a:cs typeface="Gill Sans"/>
              </a:rPr>
              <a:t>Hadoop cluster architecture</a:t>
            </a:r>
          </a:p>
          <a:p>
            <a:pPr lvl="0" algn="ctr">
              <a:defRPr/>
            </a:pPr>
            <a:r>
              <a:rPr lang="en-US" sz="2400" b="0" kern="0" dirty="0">
                <a:solidFill>
                  <a:srgbClr val="000000"/>
                </a:solidFill>
                <a:latin typeface="Gill Sans"/>
                <a:cs typeface="Gill Sans"/>
              </a:rPr>
              <a:t>MapReduce physical execution</a:t>
            </a:r>
          </a:p>
        </p:txBody>
      </p:sp>
    </p:spTree>
    <p:extLst>
      <p:ext uri="{BB962C8B-B14F-4D97-AF65-F5344CB8AC3E}">
        <p14:creationId xmlns:p14="http://schemas.microsoft.com/office/powerpoint/2010/main" val="2046650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Barroso-server.png"/>
          <p:cNvPicPr>
            <a:picLocks noGrp="1" noChangeAspect="1"/>
          </p:cNvPicPr>
          <p:nvPr>
            <p:ph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838200" y="3200400"/>
            <a:ext cx="2124075" cy="838200"/>
          </a:xfrm>
          <a:prstGeom prst="rect">
            <a:avLst/>
          </a:prstGeom>
        </p:spPr>
      </p:pic>
      <p:pic>
        <p:nvPicPr>
          <p:cNvPr id="5" name="Picture 4" descr="Barroso-cluster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76800" y="2286000"/>
            <a:ext cx="3654448" cy="2438399"/>
          </a:xfrm>
          <a:prstGeom prst="rect">
            <a:avLst/>
          </a:prstGeom>
        </p:spPr>
      </p:pic>
      <p:pic>
        <p:nvPicPr>
          <p:cNvPr id="6" name="Picture 5" descr="Barroso-rack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76600" y="2057400"/>
            <a:ext cx="1247553" cy="3471726"/>
          </a:xfrm>
          <a:prstGeom prst="rect">
            <a:avLst/>
          </a:prstGeom>
        </p:spPr>
      </p:pic>
      <p:sp>
        <p:nvSpPr>
          <p:cNvPr id="7" name="TextBox 4"/>
          <p:cNvSpPr txBox="1">
            <a:spLocks noChangeArrowheads="1"/>
          </p:cNvSpPr>
          <p:nvPr/>
        </p:nvSpPr>
        <p:spPr bwMode="auto">
          <a:xfrm>
            <a:off x="0" y="6611938"/>
            <a:ext cx="2383986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000" b="0" dirty="0">
                <a:solidFill>
                  <a:schemeClr val="bg1"/>
                </a:solidFill>
              </a:rPr>
              <a:t>Source: </a:t>
            </a:r>
            <a:r>
              <a:rPr lang="en-US" sz="1000" b="0" dirty="0" err="1">
                <a:solidFill>
                  <a:schemeClr val="bg1"/>
                </a:solidFill>
              </a:rPr>
              <a:t>Barroso</a:t>
            </a:r>
            <a:r>
              <a:rPr lang="en-US" sz="1000" b="0" dirty="0">
                <a:solidFill>
                  <a:schemeClr val="bg1"/>
                </a:solidFill>
              </a:rPr>
              <a:t> and </a:t>
            </a:r>
            <a:r>
              <a:rPr lang="en-US" sz="1000" b="0" dirty="0" err="1">
                <a:solidFill>
                  <a:schemeClr val="bg1"/>
                </a:solidFill>
              </a:rPr>
              <a:t>Urs</a:t>
            </a:r>
            <a:r>
              <a:rPr lang="en-US" sz="1000" b="0" dirty="0">
                <a:solidFill>
                  <a:schemeClr val="bg1"/>
                </a:solidFill>
              </a:rPr>
              <a:t> </a:t>
            </a:r>
            <a:r>
              <a:rPr lang="en-US" sz="1000" b="0" dirty="0" err="1">
                <a:solidFill>
                  <a:schemeClr val="bg1"/>
                </a:solidFill>
              </a:rPr>
              <a:t>Hölzle</a:t>
            </a:r>
            <a:r>
              <a:rPr lang="en-US" sz="1000" b="0" dirty="0">
                <a:solidFill>
                  <a:schemeClr val="bg1"/>
                </a:solidFill>
              </a:rPr>
              <a:t> (2009)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0" y="548640"/>
            <a:ext cx="9144000" cy="685800"/>
          </a:xfrm>
          <a:prstGeom prst="rect">
            <a:avLst/>
          </a:prstGeom>
        </p:spPr>
        <p:txBody>
          <a:bodyPr/>
          <a:lstStyle/>
          <a:p>
            <a:pPr lvl="0" algn="ctr">
              <a:defRPr/>
            </a:pPr>
            <a:r>
              <a:rPr lang="en-US" sz="3600" b="0" kern="0" dirty="0">
                <a:solidFill>
                  <a:srgbClr val="000000"/>
                </a:solidFill>
                <a:latin typeface="Gill Sans"/>
                <a:cs typeface="Gill Sans"/>
              </a:rPr>
              <a:t>Building Blocks</a:t>
            </a:r>
          </a:p>
        </p:txBody>
      </p:sp>
    </p:spTree>
    <p:extLst>
      <p:ext uri="{BB962C8B-B14F-4D97-AF65-F5344CB8AC3E}">
        <p14:creationId xmlns:p14="http://schemas.microsoft.com/office/powerpoint/2010/main" val="61479211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BF_009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7200" y="0"/>
            <a:ext cx="10289572" cy="6858000"/>
          </a:xfrm>
          <a:prstGeom prst="rect">
            <a:avLst/>
          </a:prstGeom>
        </p:spPr>
      </p:pic>
      <p:sp>
        <p:nvSpPr>
          <p:cNvPr id="3" name="TextBox 4"/>
          <p:cNvSpPr txBox="1">
            <a:spLocks noChangeArrowheads="1"/>
          </p:cNvSpPr>
          <p:nvPr/>
        </p:nvSpPr>
        <p:spPr bwMode="auto">
          <a:xfrm>
            <a:off x="0" y="6611938"/>
            <a:ext cx="1075773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000" b="0" dirty="0"/>
              <a:t>Source: Google</a:t>
            </a:r>
          </a:p>
        </p:txBody>
      </p:sp>
    </p:spTree>
    <p:extLst>
      <p:ext uri="{BB962C8B-B14F-4D97-AF65-F5344CB8AC3E}">
        <p14:creationId xmlns:p14="http://schemas.microsoft.com/office/powerpoint/2010/main" val="1267284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RY_20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38200" y="1714"/>
            <a:ext cx="10287000" cy="6856286"/>
          </a:xfrm>
          <a:prstGeom prst="rect">
            <a:avLst/>
          </a:prstGeom>
        </p:spPr>
      </p:pic>
      <p:sp>
        <p:nvSpPr>
          <p:cNvPr id="4" name="TextBox 4"/>
          <p:cNvSpPr txBox="1">
            <a:spLocks noChangeArrowheads="1"/>
          </p:cNvSpPr>
          <p:nvPr/>
        </p:nvSpPr>
        <p:spPr bwMode="auto">
          <a:xfrm>
            <a:off x="0" y="6611938"/>
            <a:ext cx="1075773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000" b="0" dirty="0">
                <a:solidFill>
                  <a:schemeClr val="bg1"/>
                </a:solidFill>
              </a:rPr>
              <a:t>Source: Google</a:t>
            </a:r>
          </a:p>
        </p:txBody>
      </p:sp>
    </p:spTree>
    <p:extLst>
      <p:ext uri="{BB962C8B-B14F-4D97-AF65-F5344CB8AC3E}">
        <p14:creationId xmlns:p14="http://schemas.microsoft.com/office/powerpoint/2010/main" val="511175568"/>
      </p:ext>
    </p:extLst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acebook-prineville-data-center-0264.jpe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4400" y="0"/>
            <a:ext cx="11382573" cy="6858000"/>
          </a:xfrm>
          <a:prstGeom prst="rect">
            <a:avLst/>
          </a:prstGeom>
        </p:spPr>
      </p:pic>
      <p:sp>
        <p:nvSpPr>
          <p:cNvPr id="3" name="TextBox 4"/>
          <p:cNvSpPr txBox="1">
            <a:spLocks noChangeArrowheads="1"/>
          </p:cNvSpPr>
          <p:nvPr/>
        </p:nvSpPr>
        <p:spPr bwMode="auto">
          <a:xfrm>
            <a:off x="0" y="6611938"/>
            <a:ext cx="1225428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000" b="0" dirty="0"/>
              <a:t>Source: Facebook</a:t>
            </a:r>
          </a:p>
        </p:txBody>
      </p:sp>
    </p:spTree>
    <p:extLst>
      <p:ext uri="{BB962C8B-B14F-4D97-AF65-F5344CB8AC3E}">
        <p14:creationId xmlns:p14="http://schemas.microsoft.com/office/powerpoint/2010/main" val="1393183376"/>
      </p:ext>
    </p:extLst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datacenter.png"/>
          <p:cNvPicPr>
            <a:picLocks noGrp="1" noChangeAspect="1"/>
          </p:cNvPicPr>
          <p:nvPr>
            <p:ph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463629" y="1582739"/>
            <a:ext cx="8299371" cy="4894261"/>
          </a:xfrm>
          <a:prstGeom prst="rect">
            <a:avLst/>
          </a:prstGeom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0" y="6611938"/>
            <a:ext cx="2394243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000" b="0" dirty="0">
                <a:solidFill>
                  <a:schemeClr val="bg1"/>
                </a:solidFill>
              </a:rPr>
              <a:t>Source: </a:t>
            </a:r>
            <a:r>
              <a:rPr lang="en-US" sz="1000" b="0" dirty="0" err="1">
                <a:solidFill>
                  <a:schemeClr val="bg1"/>
                </a:solidFill>
              </a:rPr>
              <a:t>Barroso</a:t>
            </a:r>
            <a:r>
              <a:rPr lang="en-US" sz="1000" b="0" dirty="0">
                <a:solidFill>
                  <a:schemeClr val="bg1"/>
                </a:solidFill>
              </a:rPr>
              <a:t> and </a:t>
            </a:r>
            <a:r>
              <a:rPr lang="en-US" sz="1000" b="0" dirty="0" err="1">
                <a:solidFill>
                  <a:schemeClr val="bg1"/>
                </a:solidFill>
              </a:rPr>
              <a:t>Urs</a:t>
            </a:r>
            <a:r>
              <a:rPr lang="en-US" sz="1000" b="0" dirty="0">
                <a:solidFill>
                  <a:schemeClr val="bg1"/>
                </a:solidFill>
              </a:rPr>
              <a:t> </a:t>
            </a:r>
            <a:r>
              <a:rPr lang="en-US" sz="1000" b="0" dirty="0" err="1">
                <a:solidFill>
                  <a:schemeClr val="bg1"/>
                </a:solidFill>
              </a:rPr>
              <a:t>Hölzle</a:t>
            </a:r>
            <a:r>
              <a:rPr lang="en-US" sz="1000" b="0" dirty="0">
                <a:solidFill>
                  <a:schemeClr val="bg1"/>
                </a:solidFill>
              </a:rPr>
              <a:t> (2013)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0" y="548640"/>
            <a:ext cx="9144000" cy="685800"/>
          </a:xfrm>
          <a:prstGeom prst="rect">
            <a:avLst/>
          </a:prstGeom>
        </p:spPr>
        <p:txBody>
          <a:bodyPr/>
          <a:lstStyle/>
          <a:p>
            <a:pPr lvl="0" algn="ctr">
              <a:defRPr/>
            </a:pPr>
            <a:r>
              <a:rPr lang="en-US" sz="3600" b="0" kern="0" dirty="0">
                <a:solidFill>
                  <a:srgbClr val="000000"/>
                </a:solidFill>
                <a:latin typeface="Gill Sans"/>
                <a:cs typeface="Gill Sans"/>
              </a:rPr>
              <a:t>Anatomy of a Datacenter</a:t>
            </a:r>
          </a:p>
        </p:txBody>
      </p:sp>
    </p:spTree>
    <p:extLst>
      <p:ext uri="{BB962C8B-B14F-4D97-AF65-F5344CB8AC3E}">
        <p14:creationId xmlns:p14="http://schemas.microsoft.com/office/powerpoint/2010/main" val="1218797191"/>
      </p:ext>
    </p:extLst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0" y="6611938"/>
            <a:ext cx="2394243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000" b="0" dirty="0">
                <a:solidFill>
                  <a:schemeClr val="bg1"/>
                </a:solidFill>
              </a:rPr>
              <a:t>Source: </a:t>
            </a:r>
            <a:r>
              <a:rPr lang="en-US" sz="1000" b="0" dirty="0" err="1">
                <a:solidFill>
                  <a:schemeClr val="bg1"/>
                </a:solidFill>
              </a:rPr>
              <a:t>Barroso</a:t>
            </a:r>
            <a:r>
              <a:rPr lang="en-US" sz="1000" b="0" dirty="0">
                <a:solidFill>
                  <a:schemeClr val="bg1"/>
                </a:solidFill>
              </a:rPr>
              <a:t> and </a:t>
            </a:r>
            <a:r>
              <a:rPr lang="en-US" sz="1000" b="0" dirty="0" err="1">
                <a:solidFill>
                  <a:schemeClr val="bg1"/>
                </a:solidFill>
              </a:rPr>
              <a:t>Urs</a:t>
            </a:r>
            <a:r>
              <a:rPr lang="en-US" sz="1000" b="0" dirty="0">
                <a:solidFill>
                  <a:schemeClr val="bg1"/>
                </a:solidFill>
              </a:rPr>
              <a:t> </a:t>
            </a:r>
            <a:r>
              <a:rPr lang="en-US" sz="1000" b="0" dirty="0" err="1">
                <a:solidFill>
                  <a:schemeClr val="bg1"/>
                </a:solidFill>
              </a:rPr>
              <a:t>Hölzle</a:t>
            </a:r>
            <a:r>
              <a:rPr lang="en-US" sz="1000" b="0" dirty="0">
                <a:solidFill>
                  <a:schemeClr val="bg1"/>
                </a:solidFill>
              </a:rPr>
              <a:t> (2013)</a:t>
            </a:r>
          </a:p>
        </p:txBody>
      </p:sp>
      <p:pic>
        <p:nvPicPr>
          <p:cNvPr id="6" name="Picture 5" descr="dc-cooling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00" y="2400300"/>
            <a:ext cx="7861300" cy="3086100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0" y="548640"/>
            <a:ext cx="9144000" cy="685800"/>
          </a:xfrm>
          <a:prstGeom prst="rect">
            <a:avLst/>
          </a:prstGeom>
        </p:spPr>
        <p:txBody>
          <a:bodyPr/>
          <a:lstStyle/>
          <a:p>
            <a:pPr lvl="0" algn="ctr">
              <a:defRPr/>
            </a:pPr>
            <a:r>
              <a:rPr lang="en-US" sz="3600" b="0" kern="0" dirty="0">
                <a:solidFill>
                  <a:srgbClr val="000000"/>
                </a:solidFill>
                <a:latin typeface="Gill Sans"/>
                <a:cs typeface="Gill Sans"/>
              </a:rPr>
              <a:t>Datacenter cooling</a:t>
            </a:r>
          </a:p>
        </p:txBody>
      </p:sp>
    </p:spTree>
    <p:extLst>
      <p:ext uri="{BB962C8B-B14F-4D97-AF65-F5344CB8AC3E}">
        <p14:creationId xmlns:p14="http://schemas.microsoft.com/office/powerpoint/2010/main" val="162536405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LS_013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44429" y="0"/>
            <a:ext cx="10288429" cy="6857238"/>
          </a:xfrm>
          <a:prstGeom prst="rect">
            <a:avLst/>
          </a:prstGeom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0" y="6611938"/>
            <a:ext cx="1075773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000" b="0" dirty="0"/>
              <a:t>Source: Google</a:t>
            </a:r>
          </a:p>
        </p:txBody>
      </p:sp>
    </p:spTree>
    <p:extLst>
      <p:ext uri="{BB962C8B-B14F-4D97-AF65-F5344CB8AC3E}">
        <p14:creationId xmlns:p14="http://schemas.microsoft.com/office/powerpoint/2010/main" val="1501615317"/>
      </p:ext>
    </p:extLst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DI_015B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64262"/>
            <a:ext cx="10193155" cy="6793738"/>
          </a:xfrm>
          <a:prstGeom prst="rect">
            <a:avLst/>
          </a:prstGeom>
        </p:spPr>
      </p:pic>
      <p:sp>
        <p:nvSpPr>
          <p:cNvPr id="6" name="TextBox 4"/>
          <p:cNvSpPr txBox="1">
            <a:spLocks noChangeArrowheads="1"/>
          </p:cNvSpPr>
          <p:nvPr/>
        </p:nvSpPr>
        <p:spPr bwMode="auto">
          <a:xfrm>
            <a:off x="0" y="6611938"/>
            <a:ext cx="1075773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000" b="0" dirty="0">
                <a:solidFill>
                  <a:srgbClr val="000000"/>
                </a:solidFill>
              </a:rPr>
              <a:t>Source: Google</a:t>
            </a:r>
          </a:p>
        </p:txBody>
      </p:sp>
    </p:spTree>
    <p:extLst>
      <p:ext uri="{BB962C8B-B14F-4D97-AF65-F5344CB8AC3E}">
        <p14:creationId xmlns:p14="http://schemas.microsoft.com/office/powerpoint/2010/main" val="420813275"/>
      </p:ext>
    </p:extLst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atacenter-generato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-1701"/>
            <a:ext cx="10287000" cy="6859702"/>
          </a:xfrm>
          <a:prstGeom prst="rect">
            <a:avLst/>
          </a:prstGeom>
        </p:spPr>
      </p:pic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0" y="6611938"/>
            <a:ext cx="1567256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000" b="0" dirty="0"/>
              <a:t>Source: </a:t>
            </a:r>
            <a:r>
              <a:rPr lang="en-US" sz="1000" b="0" dirty="0" err="1"/>
              <a:t>CumminsPower</a:t>
            </a:r>
            <a:endParaRPr lang="en-US" sz="1000" b="0" dirty="0"/>
          </a:p>
        </p:txBody>
      </p:sp>
    </p:spTree>
    <p:extLst>
      <p:ext uri="{BB962C8B-B14F-4D97-AF65-F5344CB8AC3E}">
        <p14:creationId xmlns:p14="http://schemas.microsoft.com/office/powerpoint/2010/main" val="945063354"/>
      </p:ext>
    </p:extLst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BF_025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4400" y="-15215"/>
            <a:ext cx="10312400" cy="6873215"/>
          </a:xfrm>
          <a:prstGeom prst="rect">
            <a:avLst/>
          </a:prstGeom>
        </p:spPr>
      </p:pic>
      <p:sp>
        <p:nvSpPr>
          <p:cNvPr id="3" name="TextBox 4"/>
          <p:cNvSpPr txBox="1">
            <a:spLocks noChangeArrowheads="1"/>
          </p:cNvSpPr>
          <p:nvPr/>
        </p:nvSpPr>
        <p:spPr bwMode="auto">
          <a:xfrm>
            <a:off x="0" y="6611938"/>
            <a:ext cx="1075773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000" b="0" dirty="0"/>
              <a:t>Source: Google</a:t>
            </a:r>
          </a:p>
        </p:txBody>
      </p:sp>
    </p:spTree>
    <p:extLst>
      <p:ext uri="{BB962C8B-B14F-4D97-AF65-F5344CB8AC3E}">
        <p14:creationId xmlns:p14="http://schemas.microsoft.com/office/powerpoint/2010/main" val="890737466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/>
          <p:cNvSpPr txBox="1">
            <a:spLocks/>
          </p:cNvSpPr>
          <p:nvPr/>
        </p:nvSpPr>
        <p:spPr>
          <a:xfrm>
            <a:off x="0" y="548640"/>
            <a:ext cx="9144000" cy="685800"/>
          </a:xfrm>
          <a:prstGeom prst="rect">
            <a:avLst/>
          </a:prstGeom>
        </p:spPr>
        <p:txBody>
          <a:bodyPr/>
          <a:lstStyle/>
          <a:p>
            <a:pPr lvl="0" algn="ctr">
              <a:defRPr/>
            </a:pPr>
            <a:r>
              <a:rPr lang="en-US" sz="3600" b="0" kern="0" dirty="0">
                <a:solidFill>
                  <a:srgbClr val="000000"/>
                </a:solidFill>
                <a:latin typeface="Gill Sans"/>
                <a:cs typeface="Gill Sans"/>
              </a:rPr>
              <a:t>Today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3429000" y="4225126"/>
            <a:ext cx="2241906" cy="956474"/>
          </a:xfrm>
          <a:prstGeom prst="roundRect">
            <a:avLst/>
          </a:prstGeom>
          <a:gradFill rotWithShape="1">
            <a:gsLst>
              <a:gs pos="0">
                <a:srgbClr val="4F81BD">
                  <a:tint val="50000"/>
                  <a:satMod val="300000"/>
                </a:srgbClr>
              </a:gs>
              <a:gs pos="35000">
                <a:srgbClr val="4F81BD">
                  <a:tint val="37000"/>
                  <a:satMod val="300000"/>
                </a:srgbClr>
              </a:gs>
              <a:gs pos="100000">
                <a:srgbClr val="4F81BD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Neue"/>
                <a:ea typeface="+mn-ea"/>
                <a:cs typeface="Helvetica Neue"/>
              </a:rPr>
              <a:t>Execution</a:t>
            </a:r>
            <a:b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Neue"/>
                <a:ea typeface="+mn-ea"/>
                <a:cs typeface="Helvetica Neue"/>
              </a:rPr>
            </a:b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Neue"/>
                <a:ea typeface="+mn-ea"/>
                <a:cs typeface="Helvetica Neue"/>
              </a:rPr>
              <a:t>Infrastructure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3429000" y="3123133"/>
            <a:ext cx="2241906" cy="956474"/>
          </a:xfrm>
          <a:prstGeom prst="roundRect">
            <a:avLst/>
          </a:prstGeom>
          <a:gradFill rotWithShape="1">
            <a:gsLst>
              <a:gs pos="0">
                <a:srgbClr val="F79646">
                  <a:tint val="50000"/>
                  <a:satMod val="300000"/>
                </a:srgbClr>
              </a:gs>
              <a:gs pos="35000">
                <a:srgbClr val="F79646">
                  <a:tint val="37000"/>
                  <a:satMod val="300000"/>
                </a:srgbClr>
              </a:gs>
              <a:gs pos="100000">
                <a:srgbClr val="F79646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F79646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Neue"/>
                <a:ea typeface="+mn-ea"/>
                <a:cs typeface="Helvetica Neue"/>
              </a:rPr>
              <a:t>Analytics Infrastructure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3429000" y="2016742"/>
            <a:ext cx="2241906" cy="956474"/>
          </a:xfrm>
          <a:prstGeom prst="roundRect">
            <a:avLst/>
          </a:prstGeom>
          <a:gradFill rotWithShape="1">
            <a:gsLst>
              <a:gs pos="0">
                <a:srgbClr val="9BBB59">
                  <a:tint val="50000"/>
                  <a:satMod val="300000"/>
                </a:srgbClr>
              </a:gs>
              <a:gs pos="35000">
                <a:srgbClr val="9BBB59">
                  <a:tint val="37000"/>
                  <a:satMod val="300000"/>
                </a:srgbClr>
              </a:gs>
              <a:gs pos="100000">
                <a:srgbClr val="9BBB59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9BBB59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Neue"/>
                <a:ea typeface="+mn-ea"/>
                <a:cs typeface="Helvetica Neue"/>
              </a:rPr>
              <a:t>Data Science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Neue"/>
                <a:ea typeface="+mn-ea"/>
                <a:cs typeface="Helvetica Neue"/>
              </a:rPr>
              <a:t>Tools</a:t>
            </a:r>
          </a:p>
        </p:txBody>
      </p:sp>
      <p:sp>
        <p:nvSpPr>
          <p:cNvPr id="16" name="Rectangle 15"/>
          <p:cNvSpPr/>
          <p:nvPr/>
        </p:nvSpPr>
        <p:spPr>
          <a:xfrm>
            <a:off x="5373028" y="2484656"/>
            <a:ext cx="595752" cy="2216791"/>
          </a:xfrm>
          <a:prstGeom prst="rect">
            <a:avLst/>
          </a:prstGeom>
          <a:gradFill rotWithShape="1">
            <a:gsLst>
              <a:gs pos="0">
                <a:srgbClr val="8064A2">
                  <a:tint val="50000"/>
                  <a:satMod val="300000"/>
                  <a:alpha val="50000"/>
                </a:srgbClr>
              </a:gs>
              <a:gs pos="35000">
                <a:srgbClr val="8064A2">
                  <a:tint val="37000"/>
                  <a:satMod val="300000"/>
                  <a:alpha val="80000"/>
                </a:srgbClr>
              </a:gs>
              <a:gs pos="100000">
                <a:srgbClr val="8064A2">
                  <a:tint val="15000"/>
                  <a:satMod val="350000"/>
                  <a:alpha val="50000"/>
                </a:srgbClr>
              </a:gs>
            </a:gsLst>
            <a:lin ang="16200000" scaled="1"/>
          </a:gradFill>
          <a:ln w="9525" cap="flat" cmpd="sng" algn="ctr">
            <a:solidFill>
              <a:srgbClr val="8064A2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vert="vert27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This Course</a:t>
            </a: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0" y="5257800"/>
            <a:ext cx="9144000" cy="685800"/>
          </a:xfrm>
          <a:prstGeom prst="rect">
            <a:avLst/>
          </a:prstGeom>
        </p:spPr>
        <p:txBody>
          <a:bodyPr/>
          <a:lstStyle/>
          <a:p>
            <a:pPr lvl="0" algn="ctr">
              <a:defRPr/>
            </a:pPr>
            <a:r>
              <a:rPr lang="en-US" sz="2800" b="0" kern="0" dirty="0">
                <a:solidFill>
                  <a:srgbClr val="000000"/>
                </a:solidFill>
                <a:latin typeface="Gill Sans"/>
                <a:cs typeface="Gill Sans"/>
              </a:rPr>
              <a:t>“big data stack”</a:t>
            </a:r>
          </a:p>
        </p:txBody>
      </p:sp>
      <p:sp>
        <p:nvSpPr>
          <p:cNvPr id="2" name="Down Arrow 1"/>
          <p:cNvSpPr/>
          <p:nvPr/>
        </p:nvSpPr>
        <p:spPr bwMode="auto">
          <a:xfrm rot="17787169" flipV="1">
            <a:off x="5962864" y="4900049"/>
            <a:ext cx="685800" cy="808256"/>
          </a:xfrm>
          <a:prstGeom prst="downArrow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2792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PRY_01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45572" y="0"/>
            <a:ext cx="10289572" cy="6858000"/>
          </a:xfrm>
          <a:prstGeom prst="rect">
            <a:avLst/>
          </a:prstGeom>
        </p:spPr>
      </p:pic>
      <p:sp>
        <p:nvSpPr>
          <p:cNvPr id="3" name="TextBox 4"/>
          <p:cNvSpPr txBox="1">
            <a:spLocks noChangeArrowheads="1"/>
          </p:cNvSpPr>
          <p:nvPr/>
        </p:nvSpPr>
        <p:spPr bwMode="auto">
          <a:xfrm>
            <a:off x="0" y="6611938"/>
            <a:ext cx="1075773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000" b="0" dirty="0"/>
              <a:t>Source: Google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0" y="2209800"/>
            <a:ext cx="9144000" cy="685800"/>
          </a:xfrm>
          <a:prstGeom prst="rect">
            <a:avLst/>
          </a:prstGeom>
        </p:spPr>
        <p:txBody>
          <a:bodyPr/>
          <a:lstStyle/>
          <a:p>
            <a:pPr lvl="0" algn="ctr">
              <a:defRPr/>
            </a:pPr>
            <a:r>
              <a:rPr lang="en-US" sz="3600" b="0" kern="0" dirty="0">
                <a:latin typeface="Gill Sans"/>
                <a:cs typeface="Gill Sans"/>
              </a:rPr>
              <a:t>How much is 30 MW?</a:t>
            </a:r>
          </a:p>
        </p:txBody>
      </p:sp>
    </p:spTree>
    <p:extLst>
      <p:ext uri="{BB962C8B-B14F-4D97-AF65-F5344CB8AC3E}">
        <p14:creationId xmlns:p14="http://schemas.microsoft.com/office/powerpoint/2010/main" val="516087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4"/>
          <p:cNvSpPr txBox="1">
            <a:spLocks noChangeArrowheads="1"/>
          </p:cNvSpPr>
          <p:nvPr/>
        </p:nvSpPr>
        <p:spPr bwMode="auto">
          <a:xfrm>
            <a:off x="0" y="6611938"/>
            <a:ext cx="2394243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000" b="0" dirty="0">
                <a:solidFill>
                  <a:schemeClr val="bg1"/>
                </a:solidFill>
              </a:rPr>
              <a:t>Source: </a:t>
            </a:r>
            <a:r>
              <a:rPr lang="en-US" sz="1000" b="0" dirty="0" err="1">
                <a:solidFill>
                  <a:schemeClr val="bg1"/>
                </a:solidFill>
              </a:rPr>
              <a:t>Barroso</a:t>
            </a:r>
            <a:r>
              <a:rPr lang="en-US" sz="1000" b="0" dirty="0">
                <a:solidFill>
                  <a:schemeClr val="bg1"/>
                </a:solidFill>
              </a:rPr>
              <a:t> and </a:t>
            </a:r>
            <a:r>
              <a:rPr lang="en-US" sz="1000" b="0" dirty="0" err="1">
                <a:solidFill>
                  <a:schemeClr val="bg1"/>
                </a:solidFill>
              </a:rPr>
              <a:t>Urs</a:t>
            </a:r>
            <a:r>
              <a:rPr lang="en-US" sz="1000" b="0" dirty="0">
                <a:solidFill>
                  <a:schemeClr val="bg1"/>
                </a:solidFill>
              </a:rPr>
              <a:t> </a:t>
            </a:r>
            <a:r>
              <a:rPr lang="en-US" sz="1000" b="0" dirty="0" err="1">
                <a:solidFill>
                  <a:schemeClr val="bg1"/>
                </a:solidFill>
              </a:rPr>
              <a:t>Hölzle</a:t>
            </a:r>
            <a:r>
              <a:rPr lang="en-US" sz="1000" b="0" dirty="0">
                <a:solidFill>
                  <a:schemeClr val="bg1"/>
                </a:solidFill>
              </a:rPr>
              <a:t> (2013)</a:t>
            </a:r>
          </a:p>
        </p:txBody>
      </p:sp>
      <p:pic>
        <p:nvPicPr>
          <p:cNvPr id="3" name="Picture 2" descr="server-arch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447800"/>
            <a:ext cx="8154436" cy="5023367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0" y="548640"/>
            <a:ext cx="9144000" cy="685800"/>
          </a:xfrm>
          <a:prstGeom prst="rect">
            <a:avLst/>
          </a:prstGeom>
        </p:spPr>
        <p:txBody>
          <a:bodyPr/>
          <a:lstStyle/>
          <a:p>
            <a:pPr lvl="0" algn="ctr">
              <a:defRPr/>
            </a:pPr>
            <a:r>
              <a:rPr lang="en-US" sz="3600" b="0" kern="0" dirty="0">
                <a:solidFill>
                  <a:srgbClr val="000000"/>
                </a:solidFill>
                <a:latin typeface="Gill Sans"/>
                <a:cs typeface="Gill Sans"/>
              </a:rPr>
              <a:t>Datacenter Organization</a:t>
            </a:r>
          </a:p>
        </p:txBody>
      </p:sp>
    </p:spTree>
    <p:extLst>
      <p:ext uri="{BB962C8B-B14F-4D97-AF65-F5344CB8AC3E}">
        <p14:creationId xmlns:p14="http://schemas.microsoft.com/office/powerpoint/2010/main" val="201624542"/>
      </p:ext>
    </p:extLst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548640"/>
            <a:ext cx="9144000" cy="685800"/>
          </a:xfrm>
          <a:prstGeom prst="rect">
            <a:avLst/>
          </a:prstGeom>
        </p:spPr>
        <p:txBody>
          <a:bodyPr/>
          <a:lstStyle/>
          <a:p>
            <a:pPr lvl="0" algn="ctr">
              <a:defRPr/>
            </a:pPr>
            <a:r>
              <a:rPr lang="en-US" sz="3600" b="0" kern="0" dirty="0">
                <a:solidFill>
                  <a:srgbClr val="000000"/>
                </a:solidFill>
                <a:latin typeface="Gill Sans"/>
                <a:cs typeface="Gill Sans"/>
              </a:rPr>
              <a:t>The datacenter </a:t>
            </a:r>
            <a:r>
              <a:rPr lang="en-US" sz="3600" b="0" i="1" kern="0" dirty="0">
                <a:solidFill>
                  <a:srgbClr val="000000"/>
                </a:solidFill>
                <a:latin typeface="Gill Sans"/>
                <a:cs typeface="Gill Sans"/>
              </a:rPr>
              <a:t>is</a:t>
            </a:r>
            <a:r>
              <a:rPr lang="en-US" sz="3600" b="0" kern="0" dirty="0">
                <a:solidFill>
                  <a:srgbClr val="000000"/>
                </a:solidFill>
                <a:latin typeface="Gill Sans"/>
                <a:cs typeface="Gill Sans"/>
              </a:rPr>
              <a:t> the computer!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165729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 b="0" kern="0" dirty="0">
                <a:solidFill>
                  <a:srgbClr val="000000"/>
                </a:solidFill>
                <a:latin typeface="Gill Sans"/>
                <a:cs typeface="Gill Sans"/>
              </a:rPr>
              <a:t>It’s all about the right level of abstraction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2038290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000" b="0" kern="0" dirty="0">
                <a:solidFill>
                  <a:srgbClr val="0070C0"/>
                </a:solidFill>
                <a:latin typeface="Gill Sans"/>
                <a:cs typeface="Gill Sans"/>
              </a:rPr>
              <a:t>Moving beyond the von Neumann architecture</a:t>
            </a:r>
          </a:p>
          <a:p>
            <a:pPr lvl="0" algn="ctr">
              <a:defRPr/>
            </a:pPr>
            <a:r>
              <a:rPr lang="en-US" sz="2000" b="0" kern="0" dirty="0">
                <a:solidFill>
                  <a:srgbClr val="0070C0"/>
                </a:solidFill>
                <a:latin typeface="Gill Sans"/>
                <a:cs typeface="Gill Sans"/>
              </a:rPr>
              <a:t>What’s the “instruction set” of the datacenter computer?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0" y="304800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 b="0" kern="0" dirty="0">
                <a:solidFill>
                  <a:srgbClr val="000000"/>
                </a:solidFill>
                <a:latin typeface="Gill Sans"/>
                <a:cs typeface="Gill Sans"/>
              </a:rPr>
              <a:t>Hide system-level details from the developers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0" y="3429000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000" b="0" kern="0" dirty="0">
                <a:solidFill>
                  <a:srgbClr val="0070C0"/>
                </a:solidFill>
                <a:latin typeface="Gill Sans"/>
                <a:cs typeface="Gill Sans"/>
              </a:rPr>
              <a:t>No more race conditions, lock contention, etc.</a:t>
            </a:r>
          </a:p>
          <a:p>
            <a:pPr lvl="0" algn="ctr">
              <a:defRPr/>
            </a:pPr>
            <a:r>
              <a:rPr lang="en-US" sz="2000" b="0" kern="0" dirty="0">
                <a:solidFill>
                  <a:srgbClr val="0070C0"/>
                </a:solidFill>
                <a:latin typeface="Gill Sans"/>
                <a:cs typeface="Gill Sans"/>
              </a:rPr>
              <a:t>No need to explicitly worry about reliability, fault tolerance, etc.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0" y="440049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 b="0" kern="0" dirty="0">
                <a:solidFill>
                  <a:srgbClr val="000000"/>
                </a:solidFill>
                <a:latin typeface="Gill Sans"/>
                <a:cs typeface="Gill Sans"/>
              </a:rPr>
              <a:t>Separating the </a:t>
            </a:r>
            <a:r>
              <a:rPr lang="en-US" sz="2400" b="0" i="1" kern="0" dirty="0">
                <a:solidFill>
                  <a:srgbClr val="000000"/>
                </a:solidFill>
                <a:latin typeface="Gill Sans"/>
                <a:cs typeface="Gill Sans"/>
              </a:rPr>
              <a:t>what</a:t>
            </a:r>
            <a:r>
              <a:rPr lang="en-US" sz="2400" b="0" kern="0" dirty="0">
                <a:solidFill>
                  <a:srgbClr val="000000"/>
                </a:solidFill>
                <a:latin typeface="Gill Sans"/>
                <a:cs typeface="Gill Sans"/>
              </a:rPr>
              <a:t> from the </a:t>
            </a:r>
            <a:r>
              <a:rPr lang="en-US" sz="2400" b="0" i="1" kern="0" dirty="0">
                <a:solidFill>
                  <a:srgbClr val="000000"/>
                </a:solidFill>
                <a:latin typeface="Gill Sans"/>
                <a:cs typeface="Gill Sans"/>
              </a:rPr>
              <a:t>how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0" y="4781490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000" b="0" kern="0" dirty="0">
                <a:solidFill>
                  <a:srgbClr val="0070C0"/>
                </a:solidFill>
                <a:latin typeface="Gill Sans"/>
                <a:cs typeface="Gill Sans"/>
              </a:rPr>
              <a:t>Developer specifies the computation that needs to be performed</a:t>
            </a:r>
          </a:p>
          <a:p>
            <a:pPr lvl="0" algn="ctr">
              <a:defRPr/>
            </a:pPr>
            <a:r>
              <a:rPr lang="en-US" sz="2000" b="0" kern="0" dirty="0">
                <a:solidFill>
                  <a:srgbClr val="0070C0"/>
                </a:solidFill>
                <a:latin typeface="Gill Sans"/>
                <a:cs typeface="Gill Sans"/>
              </a:rPr>
              <a:t>Execution framework (“runtime”) handles actual execution</a:t>
            </a:r>
          </a:p>
        </p:txBody>
      </p:sp>
      <p:sp>
        <p:nvSpPr>
          <p:cNvPr id="9" name="TextBox 8"/>
          <p:cNvSpPr txBox="1"/>
          <p:nvPr/>
        </p:nvSpPr>
        <p:spPr>
          <a:xfrm rot="21343899">
            <a:off x="5040285" y="5895899"/>
            <a:ext cx="3962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800" b="0" kern="0" dirty="0">
                <a:solidFill>
                  <a:srgbClr val="FF0000"/>
                </a:solidFill>
                <a:latin typeface="Gill Sans"/>
                <a:cs typeface="Gill Sans"/>
              </a:rPr>
              <a:t>Wait, why do we care?</a:t>
            </a:r>
          </a:p>
        </p:txBody>
      </p:sp>
    </p:spTree>
    <p:extLst>
      <p:ext uri="{BB962C8B-B14F-4D97-AF65-F5344CB8AC3E}">
        <p14:creationId xmlns:p14="http://schemas.microsoft.com/office/powerpoint/2010/main" val="828004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/>
          <p:cNvSpPr txBox="1">
            <a:spLocks/>
          </p:cNvSpPr>
          <p:nvPr/>
        </p:nvSpPr>
        <p:spPr>
          <a:xfrm>
            <a:off x="0" y="548640"/>
            <a:ext cx="9144000" cy="685800"/>
          </a:xfrm>
          <a:prstGeom prst="rect">
            <a:avLst/>
          </a:prstGeom>
        </p:spPr>
        <p:txBody>
          <a:bodyPr/>
          <a:lstStyle/>
          <a:p>
            <a:pPr lvl="0" algn="ctr">
              <a:defRPr/>
            </a:pPr>
            <a:r>
              <a:rPr lang="en-US" sz="3600" b="0" kern="0" dirty="0">
                <a:solidFill>
                  <a:srgbClr val="000000"/>
                </a:solidFill>
                <a:latin typeface="Gill Sans"/>
                <a:cs typeface="Gill Sans"/>
              </a:rPr>
              <a:t>Mechanical Sympathy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5638800" y="4301326"/>
            <a:ext cx="2241906" cy="956474"/>
          </a:xfrm>
          <a:prstGeom prst="roundRect">
            <a:avLst/>
          </a:prstGeom>
          <a:gradFill rotWithShape="1">
            <a:gsLst>
              <a:gs pos="0">
                <a:srgbClr val="4F81BD">
                  <a:tint val="50000"/>
                  <a:satMod val="300000"/>
                </a:srgbClr>
              </a:gs>
              <a:gs pos="35000">
                <a:srgbClr val="4F81BD">
                  <a:tint val="37000"/>
                  <a:satMod val="300000"/>
                </a:srgbClr>
              </a:gs>
              <a:gs pos="100000">
                <a:srgbClr val="4F81BD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Neue"/>
                <a:ea typeface="+mn-ea"/>
                <a:cs typeface="Helvetica Neue"/>
              </a:rPr>
              <a:t>Execution</a:t>
            </a:r>
            <a:b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Neue"/>
                <a:ea typeface="+mn-ea"/>
                <a:cs typeface="Helvetica Neue"/>
              </a:rPr>
            </a:b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Neue"/>
                <a:ea typeface="+mn-ea"/>
                <a:cs typeface="Helvetica Neue"/>
              </a:rPr>
              <a:t>Infrastructure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5638800" y="3199333"/>
            <a:ext cx="2241906" cy="956474"/>
          </a:xfrm>
          <a:prstGeom prst="roundRect">
            <a:avLst/>
          </a:prstGeom>
          <a:gradFill rotWithShape="1">
            <a:gsLst>
              <a:gs pos="0">
                <a:srgbClr val="F79646">
                  <a:tint val="50000"/>
                  <a:satMod val="300000"/>
                </a:srgbClr>
              </a:gs>
              <a:gs pos="35000">
                <a:srgbClr val="F79646">
                  <a:tint val="37000"/>
                  <a:satMod val="300000"/>
                </a:srgbClr>
              </a:gs>
              <a:gs pos="100000">
                <a:srgbClr val="F79646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F79646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Neue"/>
                <a:ea typeface="+mn-ea"/>
                <a:cs typeface="Helvetica Neue"/>
              </a:rPr>
              <a:t>Analytics Infrastructure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5638800" y="2092942"/>
            <a:ext cx="2241906" cy="956474"/>
          </a:xfrm>
          <a:prstGeom prst="roundRect">
            <a:avLst/>
          </a:prstGeom>
          <a:gradFill rotWithShape="1">
            <a:gsLst>
              <a:gs pos="0">
                <a:srgbClr val="9BBB59">
                  <a:tint val="50000"/>
                  <a:satMod val="300000"/>
                </a:srgbClr>
              </a:gs>
              <a:gs pos="35000">
                <a:srgbClr val="9BBB59">
                  <a:tint val="37000"/>
                  <a:satMod val="300000"/>
                </a:srgbClr>
              </a:gs>
              <a:gs pos="100000">
                <a:srgbClr val="9BBB59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9BBB59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Neue"/>
                <a:ea typeface="+mn-ea"/>
                <a:cs typeface="Helvetica Neue"/>
              </a:rPr>
              <a:t>Data Science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Neue"/>
                <a:ea typeface="+mn-ea"/>
                <a:cs typeface="Helvetica Neue"/>
              </a:rPr>
              <a:t>Tools</a:t>
            </a:r>
          </a:p>
        </p:txBody>
      </p:sp>
      <p:sp>
        <p:nvSpPr>
          <p:cNvPr id="16" name="Rectangle 15"/>
          <p:cNvSpPr/>
          <p:nvPr/>
        </p:nvSpPr>
        <p:spPr>
          <a:xfrm>
            <a:off x="7582828" y="2560856"/>
            <a:ext cx="595752" cy="2216791"/>
          </a:xfrm>
          <a:prstGeom prst="rect">
            <a:avLst/>
          </a:prstGeom>
          <a:gradFill rotWithShape="1">
            <a:gsLst>
              <a:gs pos="0">
                <a:srgbClr val="8064A2">
                  <a:tint val="50000"/>
                  <a:satMod val="300000"/>
                  <a:alpha val="50000"/>
                </a:srgbClr>
              </a:gs>
              <a:gs pos="35000">
                <a:srgbClr val="8064A2">
                  <a:tint val="37000"/>
                  <a:satMod val="300000"/>
                  <a:alpha val="80000"/>
                </a:srgbClr>
              </a:gs>
              <a:gs pos="100000">
                <a:srgbClr val="8064A2">
                  <a:tint val="15000"/>
                  <a:satMod val="350000"/>
                  <a:alpha val="50000"/>
                </a:srgbClr>
              </a:gs>
            </a:gsLst>
            <a:lin ang="16200000" scaled="1"/>
          </a:gradFill>
          <a:ln w="9525" cap="flat" cmpd="sng" algn="ctr">
            <a:solidFill>
              <a:srgbClr val="8064A2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vert="vert27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This Course</a:t>
            </a: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5486400" y="5334000"/>
            <a:ext cx="2514600" cy="685800"/>
          </a:xfrm>
          <a:prstGeom prst="rect">
            <a:avLst/>
          </a:prstGeom>
        </p:spPr>
        <p:txBody>
          <a:bodyPr/>
          <a:lstStyle/>
          <a:p>
            <a:pPr lvl="0" algn="ctr">
              <a:defRPr/>
            </a:pPr>
            <a:r>
              <a:rPr lang="en-US" sz="2800" b="0" kern="0" dirty="0">
                <a:solidFill>
                  <a:srgbClr val="000000"/>
                </a:solidFill>
                <a:latin typeface="Gill Sans"/>
                <a:cs typeface="Gill Sans"/>
              </a:rPr>
              <a:t>“big data stack”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075075" y="2522968"/>
            <a:ext cx="3962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800" b="0" kern="0" dirty="0">
                <a:solidFill>
                  <a:srgbClr val="000000"/>
                </a:solidFill>
                <a:latin typeface="Gill Sans"/>
                <a:cs typeface="Gill Sans"/>
              </a:rPr>
              <a:t>“You don’t have to be an engineer to be a racing driver, but you do have to have mechanical sympathy” </a:t>
            </a:r>
          </a:p>
          <a:p>
            <a:pPr>
              <a:defRPr/>
            </a:pPr>
            <a:r>
              <a:rPr lang="en-US" sz="1800" b="0" kern="0" dirty="0">
                <a:solidFill>
                  <a:srgbClr val="000000"/>
                </a:solidFill>
                <a:latin typeface="Gill Sans"/>
                <a:cs typeface="Gill Sans"/>
              </a:rPr>
              <a:t>    </a:t>
            </a:r>
            <a:r>
              <a:rPr lang="mr-IN" sz="1800" b="0" kern="0" dirty="0">
                <a:solidFill>
                  <a:srgbClr val="000000"/>
                </a:solidFill>
                <a:latin typeface="Gill Sans"/>
                <a:cs typeface="Gill Sans"/>
              </a:rPr>
              <a:t>–</a:t>
            </a:r>
            <a:r>
              <a:rPr lang="en-US" sz="1800" b="0" kern="0" dirty="0">
                <a:solidFill>
                  <a:srgbClr val="000000"/>
                </a:solidFill>
                <a:latin typeface="Gill Sans"/>
                <a:cs typeface="Gill Sans"/>
              </a:rPr>
              <a:t> Formula One driver Jackie Stewart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250" y="3774807"/>
            <a:ext cx="1845350" cy="2778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3567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548640"/>
            <a:ext cx="9144000" cy="685800"/>
          </a:xfrm>
          <a:prstGeom prst="rect">
            <a:avLst/>
          </a:prstGeom>
        </p:spPr>
        <p:txBody>
          <a:bodyPr/>
          <a:lstStyle/>
          <a:p>
            <a:pPr lvl="0" algn="ctr">
              <a:defRPr/>
            </a:pPr>
            <a:r>
              <a:rPr lang="en-US" sz="3600" b="0" kern="0" dirty="0">
                <a:solidFill>
                  <a:srgbClr val="000000"/>
                </a:solidFill>
                <a:latin typeface="Gill Sans"/>
                <a:cs typeface="Gill Sans"/>
              </a:rPr>
              <a:t>Intuitions of time and space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220980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 b="0" kern="0" dirty="0">
                <a:solidFill>
                  <a:srgbClr val="000000"/>
                </a:solidFill>
                <a:latin typeface="Gill Sans"/>
                <a:cs typeface="Gill Sans"/>
              </a:rPr>
              <a:t>How long does it take to read 100 TBs from 100 hard drives?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0" y="360051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 b="0" kern="0" dirty="0">
                <a:solidFill>
                  <a:srgbClr val="000000"/>
                </a:solidFill>
                <a:latin typeface="Gill Sans"/>
                <a:cs typeface="Gill Sans"/>
              </a:rPr>
              <a:t>How long will it take to exchange 1b key-value pairs: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2605445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 b="0" kern="0" dirty="0">
                <a:solidFill>
                  <a:srgbClr val="000000"/>
                </a:solidFill>
                <a:latin typeface="Gill Sans"/>
                <a:cs typeface="Gill Sans"/>
              </a:rPr>
              <a:t>Now, what about SSDs?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0" y="3977045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 b="0" kern="0" dirty="0">
                <a:solidFill>
                  <a:srgbClr val="000000"/>
                </a:solidFill>
                <a:latin typeface="Gill Sans"/>
                <a:cs typeface="Gill Sans"/>
              </a:rPr>
              <a:t>Between machines on the same rack?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0" y="4358045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 b="0" kern="0" dirty="0">
                <a:solidFill>
                  <a:srgbClr val="000000"/>
                </a:solidFill>
                <a:latin typeface="Gill Sans"/>
                <a:cs typeface="Gill Sans"/>
              </a:rPr>
              <a:t>Between datacenters across the Atlantic?</a:t>
            </a:r>
          </a:p>
        </p:txBody>
      </p:sp>
    </p:spTree>
    <p:extLst>
      <p:ext uri="{BB962C8B-B14F-4D97-AF65-F5344CB8AC3E}">
        <p14:creationId xmlns:p14="http://schemas.microsoft.com/office/powerpoint/2010/main" val="62976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/>
      <p:bldP spid="10" grpId="0"/>
      <p:bldP spid="16" grpId="0"/>
      <p:bldP spid="17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Oval 22"/>
          <p:cNvSpPr/>
          <p:nvPr/>
        </p:nvSpPr>
        <p:spPr bwMode="auto">
          <a:xfrm>
            <a:off x="1066800" y="1494099"/>
            <a:ext cx="7014464" cy="6659301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8" name="Oval 17"/>
          <p:cNvSpPr/>
          <p:nvPr/>
        </p:nvSpPr>
        <p:spPr bwMode="auto">
          <a:xfrm>
            <a:off x="1981200" y="2239701"/>
            <a:ext cx="5181600" cy="518160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3" name="Oval 12"/>
          <p:cNvSpPr/>
          <p:nvPr/>
        </p:nvSpPr>
        <p:spPr bwMode="auto">
          <a:xfrm>
            <a:off x="2895600" y="3154101"/>
            <a:ext cx="3352800" cy="335280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0" y="548640"/>
            <a:ext cx="9144000" cy="685800"/>
          </a:xfrm>
          <a:prstGeom prst="rect">
            <a:avLst/>
          </a:prstGeom>
        </p:spPr>
        <p:txBody>
          <a:bodyPr/>
          <a:lstStyle/>
          <a:p>
            <a:pPr lvl="0" algn="ctr">
              <a:defRPr/>
            </a:pPr>
            <a:r>
              <a:rPr lang="en-US" sz="3600" b="0" kern="0" dirty="0">
                <a:solidFill>
                  <a:srgbClr val="000000"/>
                </a:solidFill>
                <a:latin typeface="Gill Sans"/>
                <a:cs typeface="Gill Sans"/>
              </a:rPr>
              <a:t>Storage Hierarchy</a:t>
            </a:r>
          </a:p>
        </p:txBody>
      </p:sp>
      <p:sp>
        <p:nvSpPr>
          <p:cNvPr id="2" name="Oval 1"/>
          <p:cNvSpPr/>
          <p:nvPr/>
        </p:nvSpPr>
        <p:spPr bwMode="auto">
          <a:xfrm>
            <a:off x="3962400" y="4220901"/>
            <a:ext cx="1219200" cy="121920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0" y="4476690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000" b="0" kern="0" dirty="0">
                <a:solidFill>
                  <a:srgbClr val="000000"/>
                </a:solidFill>
                <a:latin typeface="Gill Sans"/>
                <a:cs typeface="Gill Sans"/>
              </a:rPr>
              <a:t>Local Machine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0" y="4771311"/>
            <a:ext cx="9144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b="0" kern="0" dirty="0">
                <a:solidFill>
                  <a:srgbClr val="000000"/>
                </a:solidFill>
                <a:latin typeface="Gill Sans"/>
                <a:cs typeface="Gill Sans"/>
              </a:rPr>
              <a:t>L1/L2/L3 cache, memory, SSD, magnetic disks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0" y="4999911"/>
            <a:ext cx="9144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b="0" kern="0" dirty="0">
                <a:solidFill>
                  <a:srgbClr val="000000"/>
                </a:solidFill>
                <a:latin typeface="Gill Sans"/>
                <a:cs typeface="Gill Sans"/>
              </a:rPr>
              <a:t>capacity, latency, bandwidth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3409890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000" b="0" kern="0" dirty="0">
                <a:solidFill>
                  <a:srgbClr val="000000"/>
                </a:solidFill>
                <a:latin typeface="Gill Sans"/>
                <a:cs typeface="Gill Sans"/>
              </a:rPr>
              <a:t>Remote Machine</a:t>
            </a:r>
          </a:p>
          <a:p>
            <a:pPr lvl="0" algn="ctr">
              <a:defRPr/>
            </a:pPr>
            <a:r>
              <a:rPr lang="en-US" sz="2000" b="0" kern="0" dirty="0">
                <a:solidFill>
                  <a:srgbClr val="000000"/>
                </a:solidFill>
                <a:latin typeface="Gill Sans"/>
                <a:cs typeface="Gill Sans"/>
              </a:rPr>
              <a:t>Same Rack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2426493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000" b="0" kern="0" dirty="0">
                <a:solidFill>
                  <a:srgbClr val="000000"/>
                </a:solidFill>
                <a:latin typeface="Gill Sans"/>
                <a:cs typeface="Gill Sans"/>
              </a:rPr>
              <a:t>Remote Machine</a:t>
            </a:r>
          </a:p>
          <a:p>
            <a:pPr lvl="0" algn="ctr">
              <a:defRPr/>
            </a:pPr>
            <a:r>
              <a:rPr lang="en-US" sz="2000" b="0" kern="0" dirty="0">
                <a:solidFill>
                  <a:srgbClr val="000000"/>
                </a:solidFill>
                <a:latin typeface="Gill Sans"/>
                <a:cs typeface="Gill Sans"/>
              </a:rPr>
              <a:t>Different Rack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504890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000" b="0" kern="0" dirty="0">
                <a:solidFill>
                  <a:srgbClr val="000000"/>
                </a:solidFill>
                <a:latin typeface="Gill Sans"/>
                <a:cs typeface="Gill Sans"/>
              </a:rPr>
              <a:t>Remote Machine</a:t>
            </a:r>
          </a:p>
          <a:p>
            <a:pPr lvl="0" algn="ctr">
              <a:defRPr/>
            </a:pPr>
            <a:r>
              <a:rPr lang="en-US" sz="2000" b="0" kern="0" dirty="0">
                <a:solidFill>
                  <a:srgbClr val="000000"/>
                </a:solidFill>
                <a:latin typeface="Gill Sans"/>
                <a:cs typeface="Gill Sans"/>
              </a:rPr>
              <a:t>Different Datacenter</a:t>
            </a:r>
          </a:p>
        </p:txBody>
      </p:sp>
    </p:spTree>
    <p:extLst>
      <p:ext uri="{BB962C8B-B14F-4D97-AF65-F5344CB8AC3E}">
        <p14:creationId xmlns:p14="http://schemas.microsoft.com/office/powerpoint/2010/main" val="1487308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18" grpId="0" animBg="1"/>
      <p:bldP spid="13" grpId="0" animBg="1"/>
      <p:bldP spid="2" grpId="0" animBg="1"/>
      <p:bldP spid="11" grpId="0"/>
      <p:bldP spid="9" grpId="0"/>
      <p:bldP spid="12" grpId="0"/>
      <p:bldP spid="24" grpId="0"/>
      <p:bldP spid="25" grpId="0"/>
      <p:bldP spid="26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numbers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562600" y="838200"/>
            <a:ext cx="2590800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000" b="0" dirty="0">
                <a:solidFill>
                  <a:srgbClr val="000000"/>
                </a:solidFill>
                <a:latin typeface="Gill Sans"/>
                <a:cs typeface="Gill Sans"/>
              </a:rPr>
              <a:t>According to Jeff Dean</a:t>
            </a:r>
          </a:p>
        </p:txBody>
      </p:sp>
    </p:spTree>
    <p:extLst>
      <p:ext uri="{BB962C8B-B14F-4D97-AF65-F5344CB8AC3E}">
        <p14:creationId xmlns:p14="http://schemas.microsoft.com/office/powerpoint/2010/main" val="1880655247"/>
      </p:ext>
    </p:extLst>
  </p:cSld>
  <p:clrMapOvr>
    <a:masterClrMapping/>
  </p:clrMapOvr>
  <p:transition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BF_009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7200" y="0"/>
            <a:ext cx="10289572" cy="6858000"/>
          </a:xfrm>
          <a:prstGeom prst="rect">
            <a:avLst/>
          </a:prstGeom>
        </p:spPr>
      </p:pic>
      <p:sp>
        <p:nvSpPr>
          <p:cNvPr id="3" name="TextBox 4"/>
          <p:cNvSpPr txBox="1">
            <a:spLocks noChangeArrowheads="1"/>
          </p:cNvSpPr>
          <p:nvPr/>
        </p:nvSpPr>
        <p:spPr bwMode="auto">
          <a:xfrm>
            <a:off x="0" y="6611938"/>
            <a:ext cx="1075773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000" b="0" dirty="0"/>
              <a:t>Source: Google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0" y="1676400"/>
            <a:ext cx="9144000" cy="685800"/>
          </a:xfrm>
          <a:prstGeom prst="rect">
            <a:avLst/>
          </a:prstGeom>
        </p:spPr>
        <p:txBody>
          <a:bodyPr/>
          <a:lstStyle/>
          <a:p>
            <a:pPr lvl="0" algn="ctr">
              <a:defRPr/>
            </a:pPr>
            <a:r>
              <a:rPr lang="en-US" sz="3600" b="0" kern="0" dirty="0">
                <a:latin typeface="Gill Sans"/>
                <a:cs typeface="Gill Sans"/>
              </a:rPr>
              <a:t>Hadoop Cluster Architecture</a:t>
            </a:r>
          </a:p>
        </p:txBody>
      </p:sp>
    </p:spTree>
    <p:extLst>
      <p:ext uri="{BB962C8B-B14F-4D97-AF65-F5344CB8AC3E}">
        <p14:creationId xmlns:p14="http://schemas.microsoft.com/office/powerpoint/2010/main" val="1114291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 txBox="1">
            <a:spLocks/>
          </p:cNvSpPr>
          <p:nvPr/>
        </p:nvSpPr>
        <p:spPr>
          <a:xfrm>
            <a:off x="0" y="548640"/>
            <a:ext cx="9144000" cy="685800"/>
          </a:xfrm>
          <a:prstGeom prst="rect">
            <a:avLst/>
          </a:prstGeom>
        </p:spPr>
        <p:txBody>
          <a:bodyPr/>
          <a:lstStyle/>
          <a:p>
            <a:pPr lvl="0" algn="ctr">
              <a:defRPr/>
            </a:pPr>
            <a:r>
              <a:rPr lang="en-US" sz="3600" b="0" kern="0" dirty="0">
                <a:solidFill>
                  <a:srgbClr val="000000"/>
                </a:solidFill>
                <a:latin typeface="Gill Sans"/>
                <a:cs typeface="Gill Sans"/>
              </a:rPr>
              <a:t>How do we get data to the workers?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0" y="114300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 b="0" kern="0" dirty="0">
                <a:solidFill>
                  <a:srgbClr val="000000"/>
                </a:solidFill>
                <a:latin typeface="Gill Sans"/>
                <a:cs typeface="Gill Sans"/>
              </a:rPr>
              <a:t>Let’s consider a typical supercomputer</a:t>
            </a:r>
            <a:r>
              <a:rPr lang="mr-IN" sz="2400" b="0" kern="0" dirty="0">
                <a:solidFill>
                  <a:srgbClr val="000000"/>
                </a:solidFill>
                <a:latin typeface="Gill Sans"/>
                <a:cs typeface="Gill Sans"/>
              </a:rPr>
              <a:t>…</a:t>
            </a:r>
            <a:endParaRPr lang="en-US" sz="2400" b="0" kern="0" dirty="0">
              <a:solidFill>
                <a:srgbClr val="000000"/>
              </a:solidFill>
              <a:latin typeface="Gill Sans"/>
              <a:cs typeface="Gill Sans"/>
            </a:endParaRPr>
          </a:p>
        </p:txBody>
      </p:sp>
      <p:grpSp>
        <p:nvGrpSpPr>
          <p:cNvPr id="35" name="Group 34"/>
          <p:cNvGrpSpPr/>
          <p:nvPr/>
        </p:nvGrpSpPr>
        <p:grpSpPr>
          <a:xfrm>
            <a:off x="533400" y="3395663"/>
            <a:ext cx="2928938" cy="1619310"/>
            <a:chOff x="533400" y="3167063"/>
            <a:chExt cx="2928938" cy="1619310"/>
          </a:xfrm>
        </p:grpSpPr>
        <p:pic>
          <p:nvPicPr>
            <p:cNvPr id="36" name="Picture 33" descr="MCj04352420000[1]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743200" y="3167063"/>
              <a:ext cx="719138" cy="1447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7" name="Picture 33" descr="MCj04352420000[1]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374900" y="3167063"/>
              <a:ext cx="719138" cy="1447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8" name="Picture 37" descr="MCj04352420000[1]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006600" y="3167063"/>
              <a:ext cx="719138" cy="1447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9" name="Picture 33" descr="MCj04352420000[1]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638300" y="3167063"/>
              <a:ext cx="719138" cy="1447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0" name="TextBox 7"/>
            <p:cNvSpPr txBox="1">
              <a:spLocks noChangeArrowheads="1"/>
            </p:cNvSpPr>
            <p:nvPr/>
          </p:nvSpPr>
          <p:spPr bwMode="auto">
            <a:xfrm>
              <a:off x="1252538" y="4386263"/>
              <a:ext cx="1935571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000" b="0" dirty="0">
                  <a:solidFill>
                    <a:schemeClr val="bg1"/>
                  </a:solidFill>
                  <a:latin typeface="Gill Sans"/>
                  <a:cs typeface="Gill Sans"/>
                </a:rPr>
                <a:t>Compute Nodes</a:t>
              </a:r>
            </a:p>
          </p:txBody>
        </p:sp>
        <p:pic>
          <p:nvPicPr>
            <p:cNvPr id="41" name="Picture 33" descr="MCj04352420000[1]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270000" y="3167063"/>
              <a:ext cx="719138" cy="1447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2" name="Picture 33" descr="MCj04352420000[1]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901700" y="3167063"/>
              <a:ext cx="719138" cy="1447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3" name="Picture 33" descr="MCj04352420000[1]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33400" y="3167063"/>
              <a:ext cx="719138" cy="1447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cxnSp>
        <p:nvCxnSpPr>
          <p:cNvPr id="44" name="Straight Arrow Connector 43"/>
          <p:cNvCxnSpPr>
            <a:cxnSpLocks noChangeShapeType="1"/>
          </p:cNvCxnSpPr>
          <p:nvPr/>
        </p:nvCxnSpPr>
        <p:spPr bwMode="auto">
          <a:xfrm>
            <a:off x="3581400" y="4038600"/>
            <a:ext cx="1219200" cy="0"/>
          </a:xfrm>
          <a:prstGeom prst="straightConnector1">
            <a:avLst/>
          </a:prstGeom>
          <a:ln>
            <a:headEnd type="triangle" w="lg" len="lg"/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pSp>
        <p:nvGrpSpPr>
          <p:cNvPr id="45" name="Group 44"/>
          <p:cNvGrpSpPr/>
          <p:nvPr/>
        </p:nvGrpSpPr>
        <p:grpSpPr>
          <a:xfrm>
            <a:off x="4953000" y="2590800"/>
            <a:ext cx="3657600" cy="3124200"/>
            <a:chOff x="5105400" y="3200400"/>
            <a:chExt cx="3657600" cy="3124200"/>
          </a:xfrm>
        </p:grpSpPr>
        <p:pic>
          <p:nvPicPr>
            <p:cNvPr id="46" name="Picture 33" descr="MCj04352420000[1]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105400" y="3810000"/>
              <a:ext cx="719138" cy="1447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7" name="Picture 33" descr="MCj04352420000[1]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977062" y="4876800"/>
              <a:ext cx="719138" cy="1447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8" name="Picture 33" descr="MCj04352420000[1]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8043862" y="3886200"/>
              <a:ext cx="719138" cy="1447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0" name="Picture 33" descr="MCj04352420000[1]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129462" y="3200400"/>
              <a:ext cx="719138" cy="1447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1" name="Picture 33" descr="MCj04352420000[1]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138862" y="3429000"/>
              <a:ext cx="719138" cy="1447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52" name="Straight Arrow Connector 25"/>
            <p:cNvCxnSpPr>
              <a:cxnSpLocks noChangeShapeType="1"/>
            </p:cNvCxnSpPr>
            <p:nvPr/>
          </p:nvCxnSpPr>
          <p:spPr bwMode="auto">
            <a:xfrm>
              <a:off x="5791200" y="4686300"/>
              <a:ext cx="1143000" cy="647700"/>
            </a:xfrm>
            <a:prstGeom prst="straightConnector1">
              <a:avLst/>
            </a:prstGeom>
            <a:ln w="12700">
              <a:prstDash val="dash"/>
              <a:headEnd type="none" w="lg" len="lg"/>
              <a:tailEnd type="none" w="lg" len="lg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53" name="Straight Arrow Connector 28"/>
            <p:cNvCxnSpPr>
              <a:cxnSpLocks noChangeShapeType="1"/>
            </p:cNvCxnSpPr>
            <p:nvPr/>
          </p:nvCxnSpPr>
          <p:spPr bwMode="auto">
            <a:xfrm flipV="1">
              <a:off x="5867400" y="4267200"/>
              <a:ext cx="304800" cy="76200"/>
            </a:xfrm>
            <a:prstGeom prst="straightConnector1">
              <a:avLst/>
            </a:prstGeom>
            <a:ln w="12700">
              <a:prstDash val="dash"/>
              <a:headEnd type="none" w="lg" len="lg"/>
              <a:tailEnd type="none" w="lg" len="lg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54" name="Straight Arrow Connector 31"/>
            <p:cNvCxnSpPr>
              <a:cxnSpLocks noChangeShapeType="1"/>
            </p:cNvCxnSpPr>
            <p:nvPr/>
          </p:nvCxnSpPr>
          <p:spPr bwMode="auto">
            <a:xfrm rot="5400000" flipH="1" flipV="1">
              <a:off x="6896100" y="4457700"/>
              <a:ext cx="609600" cy="76200"/>
            </a:xfrm>
            <a:prstGeom prst="straightConnector1">
              <a:avLst/>
            </a:prstGeom>
            <a:ln w="12700">
              <a:prstDash val="dash"/>
              <a:headEnd type="none" w="lg" len="lg"/>
              <a:tailEnd type="none" w="lg" len="lg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55" name="Straight Arrow Connector 34"/>
            <p:cNvCxnSpPr>
              <a:cxnSpLocks noChangeShapeType="1"/>
            </p:cNvCxnSpPr>
            <p:nvPr/>
          </p:nvCxnSpPr>
          <p:spPr bwMode="auto">
            <a:xfrm>
              <a:off x="5824538" y="4533900"/>
              <a:ext cx="2219324" cy="76200"/>
            </a:xfrm>
            <a:prstGeom prst="straightConnector1">
              <a:avLst/>
            </a:prstGeom>
            <a:ln w="12700">
              <a:prstDash val="dash"/>
              <a:headEnd type="none" w="lg" len="lg"/>
              <a:tailEnd type="none" w="lg" len="lg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56" name="Straight Arrow Connector 36"/>
            <p:cNvCxnSpPr>
              <a:cxnSpLocks noChangeShapeType="1"/>
            </p:cNvCxnSpPr>
            <p:nvPr/>
          </p:nvCxnSpPr>
          <p:spPr bwMode="auto">
            <a:xfrm flipV="1">
              <a:off x="7772400" y="4953000"/>
              <a:ext cx="457200" cy="381000"/>
            </a:xfrm>
            <a:prstGeom prst="straightConnector1">
              <a:avLst/>
            </a:prstGeom>
            <a:ln w="12700">
              <a:prstDash val="dash"/>
              <a:headEnd type="none" w="lg" len="lg"/>
              <a:tailEnd type="none" w="lg" len="lg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57" name="TextBox 7"/>
            <p:cNvSpPr txBox="1">
              <a:spLocks noChangeArrowheads="1"/>
            </p:cNvSpPr>
            <p:nvPr/>
          </p:nvSpPr>
          <p:spPr bwMode="auto">
            <a:xfrm>
              <a:off x="5181600" y="3395246"/>
              <a:ext cx="673457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000" b="0" dirty="0">
                  <a:solidFill>
                    <a:schemeClr val="bg1"/>
                  </a:solidFill>
                  <a:latin typeface="Gill Sans"/>
                  <a:cs typeface="Gill Sans"/>
                </a:rPr>
                <a:t>SAN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07335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equoia5.1000pix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0"/>
            <a:ext cx="9220200" cy="7376160"/>
          </a:xfrm>
          <a:prstGeom prst="rect">
            <a:avLst/>
          </a:prstGeom>
        </p:spPr>
      </p:pic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76200" y="4800600"/>
            <a:ext cx="5791200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Gill Sans"/>
                <a:cs typeface="Gill Sans"/>
              </a:rPr>
              <a:t>Sequoia</a:t>
            </a:r>
          </a:p>
          <a:p>
            <a:r>
              <a:rPr lang="en-US" sz="1800" b="0" dirty="0">
                <a:solidFill>
                  <a:schemeClr val="bg1"/>
                </a:solidFill>
                <a:latin typeface="Gill Sans"/>
                <a:cs typeface="Gill Sans"/>
              </a:rPr>
              <a:t>16.32 PFLOPS</a:t>
            </a:r>
          </a:p>
          <a:p>
            <a:r>
              <a:rPr lang="en-US" sz="1800" b="0" dirty="0">
                <a:solidFill>
                  <a:schemeClr val="bg1"/>
                </a:solidFill>
                <a:latin typeface="Gill Sans"/>
                <a:cs typeface="Gill Sans"/>
              </a:rPr>
              <a:t>98,304 nodes with 1,572,864 million cores</a:t>
            </a:r>
            <a:br>
              <a:rPr lang="en-US" sz="1800" b="0" dirty="0">
                <a:solidFill>
                  <a:schemeClr val="bg1"/>
                </a:solidFill>
                <a:latin typeface="Gill Sans"/>
                <a:cs typeface="Gill Sans"/>
              </a:rPr>
            </a:br>
            <a:r>
              <a:rPr lang="en-US" sz="1800" b="0" dirty="0">
                <a:solidFill>
                  <a:schemeClr val="bg1"/>
                </a:solidFill>
                <a:latin typeface="Gill Sans"/>
                <a:cs typeface="Gill Sans"/>
              </a:rPr>
              <a:t>1.6 petabytes of memory</a:t>
            </a:r>
          </a:p>
          <a:p>
            <a:r>
              <a:rPr lang="en-US" sz="1800" b="0" dirty="0">
                <a:solidFill>
                  <a:schemeClr val="bg1"/>
                </a:solidFill>
                <a:latin typeface="Gill Sans"/>
                <a:cs typeface="Gill Sans"/>
              </a:rPr>
              <a:t>7.9 </a:t>
            </a:r>
            <a:r>
              <a:rPr lang="en-US" sz="1800" b="0" dirty="0" err="1">
                <a:solidFill>
                  <a:schemeClr val="bg1"/>
                </a:solidFill>
                <a:latin typeface="Gill Sans"/>
                <a:cs typeface="Gill Sans"/>
              </a:rPr>
              <a:t>MWatts</a:t>
            </a:r>
            <a:r>
              <a:rPr lang="en-US" sz="1800" b="0" dirty="0">
                <a:solidFill>
                  <a:schemeClr val="bg1"/>
                </a:solidFill>
                <a:latin typeface="Gill Sans"/>
                <a:cs typeface="Gill Sans"/>
              </a:rPr>
              <a:t> total power</a:t>
            </a:r>
          </a:p>
        </p:txBody>
      </p:sp>
      <p:sp>
        <p:nvSpPr>
          <p:cNvPr id="6" name="TextBox 7"/>
          <p:cNvSpPr txBox="1">
            <a:spLocks noChangeArrowheads="1"/>
          </p:cNvSpPr>
          <p:nvPr/>
        </p:nvSpPr>
        <p:spPr bwMode="auto">
          <a:xfrm>
            <a:off x="76200" y="6400800"/>
            <a:ext cx="458523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0" dirty="0">
                <a:solidFill>
                  <a:schemeClr val="bg1"/>
                </a:solidFill>
                <a:latin typeface="Gill Sans"/>
                <a:cs typeface="Gill Sans"/>
              </a:rPr>
              <a:t>Deployed in 2012, still #8 in TOP500 List (June 2018)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000" y="304800"/>
            <a:ext cx="7230532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255479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louds_over_Afric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38200" y="-76200"/>
            <a:ext cx="10439400" cy="6961572"/>
          </a:xfrm>
          <a:prstGeom prst="rect">
            <a:avLst/>
          </a:prstGeom>
        </p:spPr>
      </p:pic>
      <p:sp>
        <p:nvSpPr>
          <p:cNvPr id="10" name="TextBox 3"/>
          <p:cNvSpPr txBox="1">
            <a:spLocks noChangeArrowheads="1"/>
          </p:cNvSpPr>
          <p:nvPr/>
        </p:nvSpPr>
        <p:spPr bwMode="auto">
          <a:xfrm>
            <a:off x="0" y="6611938"/>
            <a:ext cx="29718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000" b="0" dirty="0"/>
              <a:t>Source: Wikipedia (Clouds)</a:t>
            </a:r>
          </a:p>
        </p:txBody>
      </p:sp>
      <p:sp>
        <p:nvSpPr>
          <p:cNvPr id="11" name="Rectangle 14"/>
          <p:cNvSpPr>
            <a:spLocks noChangeArrowheads="1"/>
          </p:cNvSpPr>
          <p:nvPr/>
        </p:nvSpPr>
        <p:spPr bwMode="auto">
          <a:xfrm>
            <a:off x="76200" y="4114799"/>
            <a:ext cx="8991600" cy="1371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13" rIns="91425" bIns="45713" anchor="ctr"/>
          <a:lstStyle/>
          <a:p>
            <a:pPr algn="ctr" eaLnBrk="1" hangingPunct="1"/>
            <a:r>
              <a:rPr lang="en-US" sz="3200" b="0" dirty="0">
                <a:solidFill>
                  <a:schemeClr val="bg2"/>
                </a:solidFill>
                <a:latin typeface="Gill Sans"/>
                <a:cs typeface="Gill Sans"/>
              </a:rPr>
              <a:t>Aside: Cloud Computing</a:t>
            </a:r>
          </a:p>
        </p:txBody>
      </p:sp>
    </p:spTree>
    <p:extLst>
      <p:ext uri="{BB962C8B-B14F-4D97-AF65-F5344CB8AC3E}">
        <p14:creationId xmlns:p14="http://schemas.microsoft.com/office/powerpoint/2010/main" val="3457065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 txBox="1">
            <a:spLocks/>
          </p:cNvSpPr>
          <p:nvPr/>
        </p:nvSpPr>
        <p:spPr>
          <a:xfrm>
            <a:off x="0" y="548640"/>
            <a:ext cx="9144000" cy="685800"/>
          </a:xfrm>
          <a:prstGeom prst="rect">
            <a:avLst/>
          </a:prstGeom>
        </p:spPr>
        <p:txBody>
          <a:bodyPr/>
          <a:lstStyle/>
          <a:p>
            <a:pPr lvl="0" algn="ctr">
              <a:defRPr/>
            </a:pPr>
            <a:r>
              <a:rPr lang="en-US" sz="3600" b="0" kern="0" dirty="0">
                <a:solidFill>
                  <a:srgbClr val="000000"/>
                </a:solidFill>
                <a:latin typeface="Gill Sans"/>
                <a:cs typeface="Gill Sans"/>
              </a:rPr>
              <a:t>Compute-Intensive vs. Data-Intensive</a:t>
            </a:r>
          </a:p>
        </p:txBody>
      </p:sp>
      <p:sp>
        <p:nvSpPr>
          <p:cNvPr id="25" name="TextBox 24"/>
          <p:cNvSpPr txBox="1">
            <a:spLocks noChangeArrowheads="1"/>
          </p:cNvSpPr>
          <p:nvPr/>
        </p:nvSpPr>
        <p:spPr bwMode="auto">
          <a:xfrm>
            <a:off x="-76200" y="5634335"/>
            <a:ext cx="9144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400" b="0" dirty="0">
                <a:solidFill>
                  <a:srgbClr val="FF0000"/>
                </a:solidFill>
                <a:latin typeface="Gill Sans"/>
                <a:cs typeface="Gill Sans"/>
              </a:rPr>
              <a:t>Why does this make sense for compute-intensive tasks?</a:t>
            </a:r>
            <a:endParaRPr lang="en-US" sz="1400" b="0" dirty="0">
              <a:solidFill>
                <a:srgbClr val="FF0000"/>
              </a:solidFill>
              <a:latin typeface="Gill Sans"/>
              <a:cs typeface="Gill Sans"/>
            </a:endParaRPr>
          </a:p>
        </p:txBody>
      </p:sp>
      <p:sp>
        <p:nvSpPr>
          <p:cNvPr id="26" name="TextBox 25"/>
          <p:cNvSpPr txBox="1">
            <a:spLocks noChangeArrowheads="1"/>
          </p:cNvSpPr>
          <p:nvPr/>
        </p:nvSpPr>
        <p:spPr bwMode="auto">
          <a:xfrm>
            <a:off x="0" y="6015335"/>
            <a:ext cx="9144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400" b="0" dirty="0">
                <a:solidFill>
                  <a:srgbClr val="FF0000"/>
                </a:solidFill>
                <a:latin typeface="Gill Sans"/>
                <a:cs typeface="Gill Sans"/>
              </a:rPr>
              <a:t>What’s the issue for data-intensive tasks?</a:t>
            </a:r>
            <a:endParaRPr lang="en-US" sz="1400" b="0" dirty="0">
              <a:solidFill>
                <a:srgbClr val="FF0000"/>
              </a:solidFill>
              <a:latin typeface="Gill Sans"/>
              <a:cs typeface="Gill Sans"/>
            </a:endParaRPr>
          </a:p>
        </p:txBody>
      </p:sp>
      <p:grpSp>
        <p:nvGrpSpPr>
          <p:cNvPr id="28" name="Group 27"/>
          <p:cNvGrpSpPr/>
          <p:nvPr/>
        </p:nvGrpSpPr>
        <p:grpSpPr>
          <a:xfrm>
            <a:off x="533400" y="3395663"/>
            <a:ext cx="2928938" cy="1619310"/>
            <a:chOff x="533400" y="3167063"/>
            <a:chExt cx="2928938" cy="1619310"/>
          </a:xfrm>
        </p:grpSpPr>
        <p:pic>
          <p:nvPicPr>
            <p:cNvPr id="31" name="Picture 33" descr="MCj04352420000[1]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743200" y="3167063"/>
              <a:ext cx="719138" cy="1447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2" name="Picture 33" descr="MCj04352420000[1]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374900" y="3167063"/>
              <a:ext cx="719138" cy="1447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4" name="Picture 33" descr="MCj04352420000[1]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006600" y="3167063"/>
              <a:ext cx="719138" cy="1447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5" name="Picture 33" descr="MCj04352420000[1]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638300" y="3167063"/>
              <a:ext cx="719138" cy="1447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6" name="TextBox 7"/>
            <p:cNvSpPr txBox="1">
              <a:spLocks noChangeArrowheads="1"/>
            </p:cNvSpPr>
            <p:nvPr/>
          </p:nvSpPr>
          <p:spPr bwMode="auto">
            <a:xfrm>
              <a:off x="1252538" y="4386263"/>
              <a:ext cx="1935571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000" b="0" dirty="0">
                  <a:solidFill>
                    <a:schemeClr val="bg1"/>
                  </a:solidFill>
                  <a:latin typeface="Gill Sans"/>
                  <a:cs typeface="Gill Sans"/>
                </a:rPr>
                <a:t>Compute Nodes</a:t>
              </a:r>
            </a:p>
          </p:txBody>
        </p:sp>
        <p:pic>
          <p:nvPicPr>
            <p:cNvPr id="37" name="Picture 33" descr="MCj04352420000[1]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270000" y="3167063"/>
              <a:ext cx="719138" cy="1447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8" name="Picture 33" descr="MCj04352420000[1]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901700" y="3167063"/>
              <a:ext cx="719138" cy="1447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9" name="Picture 33" descr="MCj04352420000[1]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33400" y="3167063"/>
              <a:ext cx="719138" cy="1447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cxnSp>
        <p:nvCxnSpPr>
          <p:cNvPr id="40" name="Straight Arrow Connector 39"/>
          <p:cNvCxnSpPr>
            <a:cxnSpLocks noChangeShapeType="1"/>
          </p:cNvCxnSpPr>
          <p:nvPr/>
        </p:nvCxnSpPr>
        <p:spPr bwMode="auto">
          <a:xfrm>
            <a:off x="3581400" y="4038600"/>
            <a:ext cx="1219200" cy="0"/>
          </a:xfrm>
          <a:prstGeom prst="straightConnector1">
            <a:avLst/>
          </a:prstGeom>
          <a:ln>
            <a:headEnd type="triangle" w="lg" len="lg"/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pSp>
        <p:nvGrpSpPr>
          <p:cNvPr id="41" name="Group 40"/>
          <p:cNvGrpSpPr/>
          <p:nvPr/>
        </p:nvGrpSpPr>
        <p:grpSpPr>
          <a:xfrm>
            <a:off x="4953000" y="2590800"/>
            <a:ext cx="3657600" cy="3124200"/>
            <a:chOff x="5105400" y="3200400"/>
            <a:chExt cx="3657600" cy="3124200"/>
          </a:xfrm>
        </p:grpSpPr>
        <p:pic>
          <p:nvPicPr>
            <p:cNvPr id="42" name="Picture 33" descr="MCj04352420000[1]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105400" y="3810000"/>
              <a:ext cx="719138" cy="1447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3" name="Picture 33" descr="MCj04352420000[1]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977062" y="4876800"/>
              <a:ext cx="719138" cy="1447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4" name="Picture 33" descr="MCj04352420000[1]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8043862" y="3886200"/>
              <a:ext cx="719138" cy="1447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5" name="Picture 33" descr="MCj04352420000[1]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129462" y="3200400"/>
              <a:ext cx="719138" cy="1447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6" name="Picture 33" descr="MCj04352420000[1]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138862" y="3429000"/>
              <a:ext cx="719138" cy="1447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47" name="Straight Arrow Connector 25"/>
            <p:cNvCxnSpPr>
              <a:cxnSpLocks noChangeShapeType="1"/>
            </p:cNvCxnSpPr>
            <p:nvPr/>
          </p:nvCxnSpPr>
          <p:spPr bwMode="auto">
            <a:xfrm>
              <a:off x="5791200" y="4686300"/>
              <a:ext cx="1143000" cy="647700"/>
            </a:xfrm>
            <a:prstGeom prst="straightConnector1">
              <a:avLst/>
            </a:prstGeom>
            <a:ln w="12700">
              <a:prstDash val="dash"/>
              <a:headEnd type="none" w="lg" len="lg"/>
              <a:tailEnd type="none" w="lg" len="lg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48" name="Straight Arrow Connector 28"/>
            <p:cNvCxnSpPr>
              <a:cxnSpLocks noChangeShapeType="1"/>
            </p:cNvCxnSpPr>
            <p:nvPr/>
          </p:nvCxnSpPr>
          <p:spPr bwMode="auto">
            <a:xfrm flipV="1">
              <a:off x="5867400" y="4267200"/>
              <a:ext cx="304800" cy="76200"/>
            </a:xfrm>
            <a:prstGeom prst="straightConnector1">
              <a:avLst/>
            </a:prstGeom>
            <a:ln w="12700">
              <a:prstDash val="dash"/>
              <a:headEnd type="none" w="lg" len="lg"/>
              <a:tailEnd type="none" w="lg" len="lg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49" name="Straight Arrow Connector 31"/>
            <p:cNvCxnSpPr>
              <a:cxnSpLocks noChangeShapeType="1"/>
            </p:cNvCxnSpPr>
            <p:nvPr/>
          </p:nvCxnSpPr>
          <p:spPr bwMode="auto">
            <a:xfrm rot="5400000" flipH="1" flipV="1">
              <a:off x="6896100" y="4457700"/>
              <a:ext cx="609600" cy="76200"/>
            </a:xfrm>
            <a:prstGeom prst="straightConnector1">
              <a:avLst/>
            </a:prstGeom>
            <a:ln w="12700">
              <a:prstDash val="dash"/>
              <a:headEnd type="none" w="lg" len="lg"/>
              <a:tailEnd type="none" w="lg" len="lg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50" name="Straight Arrow Connector 34"/>
            <p:cNvCxnSpPr>
              <a:cxnSpLocks noChangeShapeType="1"/>
            </p:cNvCxnSpPr>
            <p:nvPr/>
          </p:nvCxnSpPr>
          <p:spPr bwMode="auto">
            <a:xfrm>
              <a:off x="5824538" y="4533900"/>
              <a:ext cx="2219324" cy="76200"/>
            </a:xfrm>
            <a:prstGeom prst="straightConnector1">
              <a:avLst/>
            </a:prstGeom>
            <a:ln w="12700">
              <a:prstDash val="dash"/>
              <a:headEnd type="none" w="lg" len="lg"/>
              <a:tailEnd type="none" w="lg" len="lg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51" name="Straight Arrow Connector 36"/>
            <p:cNvCxnSpPr>
              <a:cxnSpLocks noChangeShapeType="1"/>
            </p:cNvCxnSpPr>
            <p:nvPr/>
          </p:nvCxnSpPr>
          <p:spPr bwMode="auto">
            <a:xfrm flipV="1">
              <a:off x="7772400" y="4953000"/>
              <a:ext cx="457200" cy="381000"/>
            </a:xfrm>
            <a:prstGeom prst="straightConnector1">
              <a:avLst/>
            </a:prstGeom>
            <a:ln w="12700">
              <a:prstDash val="dash"/>
              <a:headEnd type="none" w="lg" len="lg"/>
              <a:tailEnd type="none" w="lg" len="lg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52" name="TextBox 7"/>
            <p:cNvSpPr txBox="1">
              <a:spLocks noChangeArrowheads="1"/>
            </p:cNvSpPr>
            <p:nvPr/>
          </p:nvSpPr>
          <p:spPr bwMode="auto">
            <a:xfrm>
              <a:off x="5181600" y="3395246"/>
              <a:ext cx="673457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000" b="0" dirty="0">
                  <a:solidFill>
                    <a:schemeClr val="bg1"/>
                  </a:solidFill>
                  <a:latin typeface="Gill Sans"/>
                  <a:cs typeface="Gill Sans"/>
                </a:rPr>
                <a:t>SAN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92168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33400" y="3395663"/>
            <a:ext cx="2928938" cy="1619310"/>
            <a:chOff x="533400" y="3167063"/>
            <a:chExt cx="2928938" cy="1619310"/>
          </a:xfrm>
        </p:grpSpPr>
        <p:pic>
          <p:nvPicPr>
            <p:cNvPr id="31747" name="Picture 33" descr="MCj04352420000[1]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743200" y="3167063"/>
              <a:ext cx="719138" cy="1447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1748" name="Picture 33" descr="MCj04352420000[1]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374900" y="3167063"/>
              <a:ext cx="719138" cy="1447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1749" name="Picture 33" descr="MCj04352420000[1]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006600" y="3167063"/>
              <a:ext cx="719138" cy="1447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1750" name="Picture 33" descr="MCj04352420000[1]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638300" y="3167063"/>
              <a:ext cx="719138" cy="1447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1751" name="TextBox 7"/>
            <p:cNvSpPr txBox="1">
              <a:spLocks noChangeArrowheads="1"/>
            </p:cNvSpPr>
            <p:nvPr/>
          </p:nvSpPr>
          <p:spPr bwMode="auto">
            <a:xfrm>
              <a:off x="1252538" y="4386263"/>
              <a:ext cx="1935571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000" b="0" dirty="0">
                  <a:solidFill>
                    <a:schemeClr val="bg1"/>
                  </a:solidFill>
                  <a:latin typeface="Gill Sans"/>
                  <a:cs typeface="Gill Sans"/>
                </a:rPr>
                <a:t>Compute Nodes</a:t>
              </a:r>
            </a:p>
          </p:txBody>
        </p:sp>
        <p:pic>
          <p:nvPicPr>
            <p:cNvPr id="31752" name="Picture 33" descr="MCj04352420000[1]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270000" y="3167063"/>
              <a:ext cx="719138" cy="1447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1753" name="Picture 33" descr="MCj04352420000[1]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901700" y="3167063"/>
              <a:ext cx="719138" cy="1447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1754" name="Picture 33" descr="MCj04352420000[1]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533400" y="3167063"/>
              <a:ext cx="719138" cy="1447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cxnSp>
        <p:nvCxnSpPr>
          <p:cNvPr id="21" name="Straight Arrow Connector 20"/>
          <p:cNvCxnSpPr>
            <a:cxnSpLocks noChangeShapeType="1"/>
          </p:cNvCxnSpPr>
          <p:nvPr/>
        </p:nvCxnSpPr>
        <p:spPr bwMode="auto">
          <a:xfrm>
            <a:off x="3581400" y="4038600"/>
            <a:ext cx="1219200" cy="0"/>
          </a:xfrm>
          <a:prstGeom prst="straightConnector1">
            <a:avLst/>
          </a:prstGeom>
          <a:ln>
            <a:headEnd type="triangle" w="lg" len="lg"/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pSp>
        <p:nvGrpSpPr>
          <p:cNvPr id="29" name="Group 28"/>
          <p:cNvGrpSpPr/>
          <p:nvPr/>
        </p:nvGrpSpPr>
        <p:grpSpPr>
          <a:xfrm>
            <a:off x="4953000" y="2590800"/>
            <a:ext cx="3657600" cy="3124200"/>
            <a:chOff x="5105400" y="3200400"/>
            <a:chExt cx="3657600" cy="3124200"/>
          </a:xfrm>
        </p:grpSpPr>
        <p:pic>
          <p:nvPicPr>
            <p:cNvPr id="31760" name="Picture 33" descr="MCj04352420000[1]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5105400" y="3810000"/>
              <a:ext cx="719138" cy="1447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1761" name="Picture 33" descr="MCj04352420000[1]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6977062" y="4876800"/>
              <a:ext cx="719138" cy="1447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1762" name="Picture 33" descr="MCj04352420000[1]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8043862" y="3886200"/>
              <a:ext cx="719138" cy="1447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1763" name="Picture 33" descr="MCj04352420000[1]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7129462" y="3200400"/>
              <a:ext cx="719138" cy="1447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1764" name="Picture 33" descr="MCj04352420000[1]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6138862" y="3429000"/>
              <a:ext cx="719138" cy="1447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31765" name="Straight Arrow Connector 25"/>
            <p:cNvCxnSpPr>
              <a:cxnSpLocks noChangeShapeType="1"/>
            </p:cNvCxnSpPr>
            <p:nvPr/>
          </p:nvCxnSpPr>
          <p:spPr bwMode="auto">
            <a:xfrm>
              <a:off x="5791200" y="4686300"/>
              <a:ext cx="1143000" cy="647700"/>
            </a:xfrm>
            <a:prstGeom prst="straightConnector1">
              <a:avLst/>
            </a:prstGeom>
            <a:ln w="12700">
              <a:prstDash val="dash"/>
              <a:headEnd type="none" w="lg" len="lg"/>
              <a:tailEnd type="none" w="lg" len="lg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1766" name="Straight Arrow Connector 28"/>
            <p:cNvCxnSpPr>
              <a:cxnSpLocks noChangeShapeType="1"/>
            </p:cNvCxnSpPr>
            <p:nvPr/>
          </p:nvCxnSpPr>
          <p:spPr bwMode="auto">
            <a:xfrm flipV="1">
              <a:off x="5867400" y="4267200"/>
              <a:ext cx="304800" cy="76200"/>
            </a:xfrm>
            <a:prstGeom prst="straightConnector1">
              <a:avLst/>
            </a:prstGeom>
            <a:ln w="12700">
              <a:prstDash val="dash"/>
              <a:headEnd type="none" w="lg" len="lg"/>
              <a:tailEnd type="none" w="lg" len="lg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1767" name="Straight Arrow Connector 31"/>
            <p:cNvCxnSpPr>
              <a:cxnSpLocks noChangeShapeType="1"/>
            </p:cNvCxnSpPr>
            <p:nvPr/>
          </p:nvCxnSpPr>
          <p:spPr bwMode="auto">
            <a:xfrm rot="5400000" flipH="1" flipV="1">
              <a:off x="6896100" y="4457700"/>
              <a:ext cx="609600" cy="76200"/>
            </a:xfrm>
            <a:prstGeom prst="straightConnector1">
              <a:avLst/>
            </a:prstGeom>
            <a:ln w="12700">
              <a:prstDash val="dash"/>
              <a:headEnd type="none" w="lg" len="lg"/>
              <a:tailEnd type="none" w="lg" len="lg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1768" name="Straight Arrow Connector 34"/>
            <p:cNvCxnSpPr>
              <a:cxnSpLocks noChangeShapeType="1"/>
            </p:cNvCxnSpPr>
            <p:nvPr/>
          </p:nvCxnSpPr>
          <p:spPr bwMode="auto">
            <a:xfrm>
              <a:off x="5824538" y="4533900"/>
              <a:ext cx="2219324" cy="76200"/>
            </a:xfrm>
            <a:prstGeom prst="straightConnector1">
              <a:avLst/>
            </a:prstGeom>
            <a:ln w="12700">
              <a:prstDash val="dash"/>
              <a:headEnd type="none" w="lg" len="lg"/>
              <a:tailEnd type="none" w="lg" len="lg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1769" name="Straight Arrow Connector 36"/>
            <p:cNvCxnSpPr>
              <a:cxnSpLocks noChangeShapeType="1"/>
            </p:cNvCxnSpPr>
            <p:nvPr/>
          </p:nvCxnSpPr>
          <p:spPr bwMode="auto">
            <a:xfrm flipV="1">
              <a:off x="7772400" y="4953000"/>
              <a:ext cx="457200" cy="381000"/>
            </a:xfrm>
            <a:prstGeom prst="straightConnector1">
              <a:avLst/>
            </a:prstGeom>
            <a:ln w="12700">
              <a:prstDash val="dash"/>
              <a:headEnd type="none" w="lg" len="lg"/>
              <a:tailEnd type="none" w="lg" len="lg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31770" name="TextBox 7"/>
            <p:cNvSpPr txBox="1">
              <a:spLocks noChangeArrowheads="1"/>
            </p:cNvSpPr>
            <p:nvPr/>
          </p:nvSpPr>
          <p:spPr bwMode="auto">
            <a:xfrm>
              <a:off x="5181600" y="3395246"/>
              <a:ext cx="673457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000" b="0" dirty="0">
                  <a:solidFill>
                    <a:schemeClr val="bg1"/>
                  </a:solidFill>
                  <a:latin typeface="Gill Sans"/>
                  <a:cs typeface="Gill Sans"/>
                </a:rPr>
                <a:t>SAN</a:t>
              </a:r>
            </a:p>
          </p:txBody>
        </p:sp>
      </p:grpSp>
      <p:sp>
        <p:nvSpPr>
          <p:cNvPr id="27" name="Title 1"/>
          <p:cNvSpPr txBox="1">
            <a:spLocks/>
          </p:cNvSpPr>
          <p:nvPr/>
        </p:nvSpPr>
        <p:spPr>
          <a:xfrm>
            <a:off x="0" y="548640"/>
            <a:ext cx="9144000" cy="685800"/>
          </a:xfrm>
          <a:prstGeom prst="rect">
            <a:avLst/>
          </a:prstGeom>
        </p:spPr>
        <p:txBody>
          <a:bodyPr/>
          <a:lstStyle/>
          <a:p>
            <a:pPr lvl="0" algn="ctr">
              <a:defRPr/>
            </a:pPr>
            <a:r>
              <a:rPr lang="en-US" sz="3600" b="0" kern="0" dirty="0">
                <a:solidFill>
                  <a:srgbClr val="000000"/>
                </a:solidFill>
                <a:latin typeface="Gill Sans"/>
                <a:cs typeface="Gill Sans"/>
              </a:rPr>
              <a:t>What’s the solution?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0" y="106680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 b="0" kern="0" dirty="0">
                <a:solidFill>
                  <a:srgbClr val="000000"/>
                </a:solidFill>
                <a:latin typeface="Gill Sans"/>
                <a:cs typeface="Gill Sans"/>
              </a:rPr>
              <a:t>Don’t move data to workers… move workers to the data!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0" y="160020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 b="0" kern="0" dirty="0">
                <a:solidFill>
                  <a:srgbClr val="000000"/>
                </a:solidFill>
                <a:latin typeface="Gill Sans"/>
                <a:cs typeface="Gill Sans"/>
              </a:rPr>
              <a:t>Key idea: co-locate storage and compute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0" y="1981200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000" b="0" kern="0" dirty="0">
                <a:solidFill>
                  <a:srgbClr val="0070C0"/>
                </a:solidFill>
                <a:latin typeface="Gill Sans"/>
                <a:cs typeface="Gill Sans"/>
              </a:rPr>
              <a:t>Start up worker on nodes that hold the data</a:t>
            </a:r>
          </a:p>
        </p:txBody>
      </p:sp>
    </p:spTree>
    <p:extLst>
      <p:ext uri="{BB962C8B-B14F-4D97-AF65-F5344CB8AC3E}">
        <p14:creationId xmlns:p14="http://schemas.microsoft.com/office/powerpoint/2010/main" val="1148210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1" grpId="0"/>
      <p:bldP spid="32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124200" y="3200400"/>
            <a:ext cx="2928938" cy="1447800"/>
            <a:chOff x="533400" y="3167063"/>
            <a:chExt cx="2928938" cy="1447800"/>
          </a:xfrm>
        </p:grpSpPr>
        <p:pic>
          <p:nvPicPr>
            <p:cNvPr id="31747" name="Picture 33" descr="MCj04352420000[1]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743200" y="3167063"/>
              <a:ext cx="719138" cy="1447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1748" name="Picture 33" descr="MCj04352420000[1]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374900" y="3167063"/>
              <a:ext cx="719138" cy="1447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1749" name="Picture 33" descr="MCj04352420000[1]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006600" y="3167063"/>
              <a:ext cx="719138" cy="1447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1750" name="Picture 33" descr="MCj04352420000[1]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638300" y="3167063"/>
              <a:ext cx="719138" cy="1447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1752" name="Picture 33" descr="MCj04352420000[1]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270000" y="3167063"/>
              <a:ext cx="719138" cy="1447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1753" name="Picture 33" descr="MCj04352420000[1]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901700" y="3167063"/>
              <a:ext cx="719138" cy="1447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1754" name="Picture 33" descr="MCj04352420000[1]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533400" y="3167063"/>
              <a:ext cx="719138" cy="1447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7" name="Title 1"/>
          <p:cNvSpPr txBox="1">
            <a:spLocks/>
          </p:cNvSpPr>
          <p:nvPr/>
        </p:nvSpPr>
        <p:spPr>
          <a:xfrm>
            <a:off x="0" y="548640"/>
            <a:ext cx="9144000" cy="685800"/>
          </a:xfrm>
          <a:prstGeom prst="rect">
            <a:avLst/>
          </a:prstGeom>
        </p:spPr>
        <p:txBody>
          <a:bodyPr/>
          <a:lstStyle/>
          <a:p>
            <a:pPr lvl="0" algn="ctr">
              <a:defRPr/>
            </a:pPr>
            <a:r>
              <a:rPr lang="en-US" sz="3600" b="0" kern="0" dirty="0">
                <a:solidFill>
                  <a:srgbClr val="000000"/>
                </a:solidFill>
                <a:latin typeface="Gill Sans"/>
                <a:cs typeface="Gill Sans"/>
              </a:rPr>
              <a:t>What’s the solution?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0" y="106680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 b="0" kern="0" dirty="0">
                <a:solidFill>
                  <a:srgbClr val="000000"/>
                </a:solidFill>
                <a:latin typeface="Gill Sans"/>
                <a:cs typeface="Gill Sans"/>
              </a:rPr>
              <a:t>Don’t move data to workers… move workers to the data!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0" y="160020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 b="0" kern="0" dirty="0">
                <a:solidFill>
                  <a:srgbClr val="000000"/>
                </a:solidFill>
                <a:latin typeface="Gill Sans"/>
                <a:cs typeface="Gill Sans"/>
              </a:rPr>
              <a:t>Key idea: co-locate storage and compute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0" y="1981200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000" b="0" kern="0" dirty="0">
                <a:solidFill>
                  <a:srgbClr val="0070C0"/>
                </a:solidFill>
                <a:latin typeface="Gill Sans"/>
                <a:cs typeface="Gill Sans"/>
              </a:rPr>
              <a:t>Start up worker on nodes that hold the data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0" y="541020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 b="0" kern="0" dirty="0">
                <a:solidFill>
                  <a:srgbClr val="000000"/>
                </a:solidFill>
                <a:latin typeface="Gill Sans"/>
                <a:cs typeface="Gill Sans"/>
              </a:rPr>
              <a:t>We need a distributed file system for managing this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0" y="5791200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000" b="0" kern="0" dirty="0">
                <a:solidFill>
                  <a:srgbClr val="0070C0"/>
                </a:solidFill>
                <a:latin typeface="Gill Sans"/>
                <a:cs typeface="Gill Sans"/>
              </a:rPr>
              <a:t>GFS (Google File System) for Google’s MapReduce</a:t>
            </a:r>
          </a:p>
          <a:p>
            <a:pPr lvl="0" algn="ctr">
              <a:defRPr/>
            </a:pPr>
            <a:r>
              <a:rPr lang="en-US" sz="2000" b="0" kern="0" dirty="0">
                <a:solidFill>
                  <a:srgbClr val="0070C0"/>
                </a:solidFill>
                <a:latin typeface="Gill Sans"/>
                <a:cs typeface="Gill Sans"/>
              </a:rPr>
              <a:t>HDFS (Hadoop Distributed File System) for Hadoop</a:t>
            </a:r>
          </a:p>
        </p:txBody>
      </p:sp>
      <p:pic>
        <p:nvPicPr>
          <p:cNvPr id="34" name="Picture 33" descr="free-computer-hard-drive-clipart-harddisk-8-png-jN7FJ0-clipa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4148137"/>
            <a:ext cx="609600" cy="609600"/>
          </a:xfrm>
          <a:prstGeom prst="rect">
            <a:avLst/>
          </a:prstGeom>
        </p:spPr>
      </p:pic>
      <p:pic>
        <p:nvPicPr>
          <p:cNvPr id="58" name="Picture 57" descr="free-computer-hard-drive-clipart-harddisk-8-png-jN7FJ0-clipa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3995737"/>
            <a:ext cx="609600" cy="609600"/>
          </a:xfrm>
          <a:prstGeom prst="rect">
            <a:avLst/>
          </a:prstGeom>
        </p:spPr>
      </p:pic>
      <p:pic>
        <p:nvPicPr>
          <p:cNvPr id="59" name="Picture 58" descr="free-computer-hard-drive-clipart-harddisk-8-png-jN7FJ0-clipa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4148137"/>
            <a:ext cx="609600" cy="609600"/>
          </a:xfrm>
          <a:prstGeom prst="rect">
            <a:avLst/>
          </a:prstGeom>
        </p:spPr>
      </p:pic>
      <p:pic>
        <p:nvPicPr>
          <p:cNvPr id="60" name="Picture 59" descr="free-computer-hard-drive-clipart-harddisk-8-png-jN7FJ0-clipa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3995737"/>
            <a:ext cx="609600" cy="609600"/>
          </a:xfrm>
          <a:prstGeom prst="rect">
            <a:avLst/>
          </a:prstGeom>
        </p:spPr>
      </p:pic>
      <p:pic>
        <p:nvPicPr>
          <p:cNvPr id="61" name="Picture 60" descr="free-computer-hard-drive-clipart-harddisk-8-png-jN7FJ0-clipa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400" y="4148137"/>
            <a:ext cx="609600" cy="609600"/>
          </a:xfrm>
          <a:prstGeom prst="rect">
            <a:avLst/>
          </a:prstGeom>
        </p:spPr>
      </p:pic>
      <p:pic>
        <p:nvPicPr>
          <p:cNvPr id="62" name="Picture 61" descr="free-computer-hard-drive-clipart-harddisk-8-png-jN7FJ0-clipa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3995737"/>
            <a:ext cx="609600" cy="609600"/>
          </a:xfrm>
          <a:prstGeom prst="rect">
            <a:avLst/>
          </a:prstGeom>
        </p:spPr>
      </p:pic>
      <p:pic>
        <p:nvPicPr>
          <p:cNvPr id="63" name="Picture 62" descr="free-computer-hard-drive-clipart-harddisk-8-png-jN7FJ0-clipa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200" y="414813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2729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6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548640"/>
            <a:ext cx="9144000" cy="685800"/>
          </a:xfrm>
          <a:prstGeom prst="rect">
            <a:avLst/>
          </a:prstGeom>
        </p:spPr>
        <p:txBody>
          <a:bodyPr/>
          <a:lstStyle/>
          <a:p>
            <a:pPr lvl="0" algn="ctr">
              <a:defRPr/>
            </a:pPr>
            <a:r>
              <a:rPr lang="en-US" sz="3600" b="0" kern="0" dirty="0">
                <a:solidFill>
                  <a:srgbClr val="000000"/>
                </a:solidFill>
                <a:latin typeface="Gill Sans"/>
                <a:cs typeface="Gill Sans"/>
              </a:rPr>
              <a:t>GFS: Assumptions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137160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 b="0" kern="0" dirty="0">
                <a:solidFill>
                  <a:srgbClr val="000000"/>
                </a:solidFill>
                <a:latin typeface="Gill Sans"/>
                <a:cs typeface="Gill Sans"/>
              </a:rPr>
              <a:t>Commodity hardware over “exotic” hardware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1752600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000" b="0" kern="0" dirty="0">
                <a:solidFill>
                  <a:srgbClr val="0070C0"/>
                </a:solidFill>
                <a:latin typeface="Gill Sans"/>
                <a:cs typeface="Gill Sans"/>
              </a:rPr>
              <a:t>Scale “out”, not “up”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0" y="228600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 b="0" kern="0" dirty="0">
                <a:solidFill>
                  <a:srgbClr val="000000"/>
                </a:solidFill>
                <a:latin typeface="Gill Sans"/>
                <a:cs typeface="Gill Sans"/>
              </a:rPr>
              <a:t>High component failure rates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2667000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000" b="0" kern="0" dirty="0">
                <a:solidFill>
                  <a:srgbClr val="0070C0"/>
                </a:solidFill>
                <a:latin typeface="Gill Sans"/>
                <a:cs typeface="Gill Sans"/>
              </a:rPr>
              <a:t>Inexpensive commodity components fail all the time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0" y="316218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 b="0" kern="0" dirty="0">
                <a:solidFill>
                  <a:srgbClr val="000000"/>
                </a:solidFill>
                <a:latin typeface="Gill Sans"/>
                <a:cs typeface="Gill Sans"/>
              </a:rPr>
              <a:t>“Modest” number of huge files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0" y="3543180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000" b="0" kern="0" dirty="0">
                <a:solidFill>
                  <a:srgbClr val="0070C0"/>
                </a:solidFill>
                <a:latin typeface="Gill Sans"/>
                <a:cs typeface="Gill Sans"/>
              </a:rPr>
              <a:t>Multi-gigabyte files are common, if not encouraged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0" y="409569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 b="0" kern="0" dirty="0">
                <a:solidFill>
                  <a:srgbClr val="000000"/>
                </a:solidFill>
                <a:latin typeface="Gill Sans"/>
                <a:cs typeface="Gill Sans"/>
              </a:rPr>
              <a:t>Files are write-once, mostly appended to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0" y="4476690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000" b="0" kern="0" dirty="0">
                <a:solidFill>
                  <a:srgbClr val="0070C0"/>
                </a:solidFill>
                <a:latin typeface="Gill Sans"/>
                <a:cs typeface="Gill Sans"/>
              </a:rPr>
              <a:t>Logs are a common case</a:t>
            </a:r>
          </a:p>
        </p:txBody>
      </p:sp>
      <p:sp>
        <p:nvSpPr>
          <p:cNvPr id="16" name="Text Box 16"/>
          <p:cNvSpPr txBox="1">
            <a:spLocks noChangeArrowheads="1"/>
          </p:cNvSpPr>
          <p:nvPr/>
        </p:nvSpPr>
        <p:spPr bwMode="auto">
          <a:xfrm>
            <a:off x="0" y="6611779"/>
            <a:ext cx="7483475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000" b="0" dirty="0">
                <a:solidFill>
                  <a:schemeClr val="bg1"/>
                </a:solidFill>
              </a:rPr>
              <a:t>GFS slides adapted from material by </a:t>
            </a:r>
            <a:r>
              <a:rPr lang="da-DK" sz="1000" b="0" dirty="0">
                <a:solidFill>
                  <a:schemeClr val="bg1"/>
                </a:solidFill>
              </a:rPr>
              <a:t>(Ghemawat et al., SOSP 2003)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0" y="502920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 b="0" kern="0" dirty="0">
                <a:solidFill>
                  <a:srgbClr val="000000"/>
                </a:solidFill>
                <a:latin typeface="Gill Sans"/>
                <a:cs typeface="Gill Sans"/>
              </a:rPr>
              <a:t>Large streaming reads over random access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0" y="5410200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000" b="0" kern="0" dirty="0">
                <a:solidFill>
                  <a:srgbClr val="0070C0"/>
                </a:solidFill>
                <a:latin typeface="Gill Sans"/>
                <a:cs typeface="Gill Sans"/>
              </a:rPr>
              <a:t>Design for high sustained throughput over low latency</a:t>
            </a:r>
          </a:p>
        </p:txBody>
      </p:sp>
    </p:spTree>
    <p:extLst>
      <p:ext uri="{BB962C8B-B14F-4D97-AF65-F5344CB8AC3E}">
        <p14:creationId xmlns:p14="http://schemas.microsoft.com/office/powerpoint/2010/main" val="622353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/>
      <p:bldP spid="10" grpId="0"/>
      <p:bldP spid="11" grpId="0"/>
      <p:bldP spid="12" grpId="0"/>
      <p:bldP spid="13" grpId="0"/>
      <p:bldP spid="14" grpId="0"/>
      <p:bldP spid="17" grpId="0"/>
      <p:bldP spid="18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548640"/>
            <a:ext cx="9144000" cy="685800"/>
          </a:xfrm>
          <a:prstGeom prst="rect">
            <a:avLst/>
          </a:prstGeom>
        </p:spPr>
        <p:txBody>
          <a:bodyPr/>
          <a:lstStyle/>
          <a:p>
            <a:pPr lvl="0" algn="ctr">
              <a:defRPr/>
            </a:pPr>
            <a:r>
              <a:rPr lang="en-US" sz="3600" b="0" kern="0" dirty="0">
                <a:solidFill>
                  <a:srgbClr val="000000"/>
                </a:solidFill>
                <a:latin typeface="Gill Sans"/>
                <a:cs typeface="Gill Sans"/>
              </a:rPr>
              <a:t>GFS: Design Decisions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148578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 b="0" kern="0" dirty="0">
                <a:solidFill>
                  <a:srgbClr val="000000"/>
                </a:solidFill>
                <a:latin typeface="Gill Sans"/>
                <a:cs typeface="Gill Sans"/>
              </a:rPr>
              <a:t>Files stored as chunks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1866780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000" b="0" kern="0" dirty="0">
                <a:solidFill>
                  <a:srgbClr val="0070C0"/>
                </a:solidFill>
                <a:latin typeface="Gill Sans"/>
                <a:cs typeface="Gill Sans"/>
              </a:rPr>
              <a:t>Fixed size (64MB)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0" y="236220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 b="0" kern="0" dirty="0">
                <a:solidFill>
                  <a:srgbClr val="000000"/>
                </a:solidFill>
                <a:latin typeface="Gill Sans"/>
                <a:cs typeface="Gill Sans"/>
              </a:rPr>
              <a:t>Reliability through replication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2743200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000" b="0" kern="0" dirty="0">
                <a:solidFill>
                  <a:srgbClr val="0070C0"/>
                </a:solidFill>
                <a:latin typeface="Gill Sans"/>
                <a:cs typeface="Gill Sans"/>
              </a:rPr>
              <a:t>Each chunk replicated across 3+ </a:t>
            </a:r>
            <a:r>
              <a:rPr lang="en-US" sz="2000" b="0" kern="0" dirty="0" err="1">
                <a:solidFill>
                  <a:srgbClr val="0070C0"/>
                </a:solidFill>
                <a:latin typeface="Gill Sans"/>
                <a:cs typeface="Gill Sans"/>
              </a:rPr>
              <a:t>chunkservers</a:t>
            </a:r>
            <a:endParaRPr lang="en-US" sz="2000" b="0" kern="0" dirty="0">
              <a:solidFill>
                <a:srgbClr val="0070C0"/>
              </a:solidFill>
              <a:latin typeface="Gill Sans"/>
              <a:cs typeface="Gill San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0" y="323838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 b="0" kern="0" dirty="0">
                <a:solidFill>
                  <a:srgbClr val="000000"/>
                </a:solidFill>
                <a:latin typeface="Gill Sans"/>
                <a:cs typeface="Gill Sans"/>
              </a:rPr>
              <a:t>Single master to coordinate access and hold metadata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0" y="3619380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000" b="0" kern="0" dirty="0">
                <a:solidFill>
                  <a:srgbClr val="0070C0"/>
                </a:solidFill>
                <a:latin typeface="Gill Sans"/>
                <a:cs typeface="Gill Sans"/>
              </a:rPr>
              <a:t>Simple centralized management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0" y="409569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 b="0" kern="0" dirty="0">
                <a:solidFill>
                  <a:srgbClr val="000000"/>
                </a:solidFill>
                <a:latin typeface="Gill Sans"/>
                <a:cs typeface="Gill Sans"/>
              </a:rPr>
              <a:t>No data caching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0" y="4476690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000" b="0" kern="0" dirty="0">
                <a:solidFill>
                  <a:srgbClr val="0070C0"/>
                </a:solidFill>
                <a:latin typeface="Gill Sans"/>
                <a:cs typeface="Gill Sans"/>
              </a:rPr>
              <a:t>Little benefit for streaming reads over large datasets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0" y="501009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 b="0" kern="0" dirty="0">
                <a:solidFill>
                  <a:srgbClr val="000000"/>
                </a:solidFill>
                <a:latin typeface="Gill Sans"/>
                <a:cs typeface="Gill Sans"/>
              </a:rPr>
              <a:t>Simplify the API: not POSIX!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0" y="5391090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000" b="0" kern="0" dirty="0">
                <a:solidFill>
                  <a:srgbClr val="0070C0"/>
                </a:solidFill>
                <a:latin typeface="Gill Sans"/>
                <a:cs typeface="Gill Sans"/>
              </a:rPr>
              <a:t>Push many issues onto the client (e.g., data layout)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0" y="6112847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0" dirty="0">
                <a:solidFill>
                  <a:srgbClr val="FF0000"/>
                </a:solidFill>
                <a:latin typeface="Gill Sans"/>
                <a:cs typeface="Gill Sans"/>
              </a:rPr>
              <a:t>HDFS = GFS clone (same basic ideas)</a:t>
            </a:r>
          </a:p>
        </p:txBody>
      </p:sp>
    </p:spTree>
    <p:extLst>
      <p:ext uri="{BB962C8B-B14F-4D97-AF65-F5344CB8AC3E}">
        <p14:creationId xmlns:p14="http://schemas.microsoft.com/office/powerpoint/2010/main" val="1952632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/>
      <p:bldP spid="10" grpId="0"/>
      <p:bldP spid="11" grpId="0"/>
      <p:bldP spid="12" grpId="0"/>
      <p:bldP spid="13" grpId="0"/>
      <p:bldP spid="14" grpId="0"/>
      <p:bldP spid="17" grpId="0"/>
      <p:bldP spid="18" grpId="0"/>
      <p:bldP spid="15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548640"/>
            <a:ext cx="9144000" cy="685800"/>
          </a:xfrm>
          <a:prstGeom prst="rect">
            <a:avLst/>
          </a:prstGeom>
        </p:spPr>
        <p:txBody>
          <a:bodyPr/>
          <a:lstStyle/>
          <a:p>
            <a:pPr lvl="0" algn="ctr">
              <a:defRPr/>
            </a:pPr>
            <a:r>
              <a:rPr lang="en-US" sz="3600" b="0" kern="0" dirty="0">
                <a:solidFill>
                  <a:srgbClr val="000000"/>
                </a:solidFill>
                <a:latin typeface="Gill Sans"/>
                <a:cs typeface="Gill Sans"/>
              </a:rPr>
              <a:t>From GFS to HDFS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2089427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 b="0" kern="0" dirty="0">
                <a:solidFill>
                  <a:srgbClr val="000000"/>
                </a:solidFill>
                <a:latin typeface="Gill Sans"/>
                <a:cs typeface="Gill Sans"/>
              </a:rPr>
              <a:t>Terminology differences: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2470427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000" b="0" kern="0" dirty="0">
                <a:solidFill>
                  <a:srgbClr val="0070C0"/>
                </a:solidFill>
                <a:latin typeface="Gill Sans"/>
                <a:cs typeface="Gill Sans"/>
              </a:rPr>
              <a:t>GFS master = Hadoop </a:t>
            </a:r>
            <a:r>
              <a:rPr lang="en-US" sz="2000" b="0" kern="0" dirty="0" err="1">
                <a:solidFill>
                  <a:srgbClr val="0070C0"/>
                </a:solidFill>
                <a:latin typeface="Gill Sans"/>
                <a:cs typeface="Gill Sans"/>
              </a:rPr>
              <a:t>namenode</a:t>
            </a:r>
            <a:endParaRPr lang="en-US" sz="2000" b="0" kern="0" dirty="0">
              <a:solidFill>
                <a:srgbClr val="0070C0"/>
              </a:solidFill>
              <a:latin typeface="Gill Sans"/>
              <a:cs typeface="Gill Sans"/>
            </a:endParaRPr>
          </a:p>
          <a:p>
            <a:pPr lvl="0" algn="ctr">
              <a:defRPr/>
            </a:pPr>
            <a:r>
              <a:rPr lang="en-US" sz="2000" b="0" kern="0" dirty="0">
                <a:solidFill>
                  <a:srgbClr val="0070C0"/>
                </a:solidFill>
                <a:latin typeface="Gill Sans"/>
                <a:cs typeface="Gill Sans"/>
              </a:rPr>
              <a:t>GFS </a:t>
            </a:r>
            <a:r>
              <a:rPr lang="en-US" sz="2000" b="0" kern="0" dirty="0" err="1">
                <a:solidFill>
                  <a:srgbClr val="0070C0"/>
                </a:solidFill>
                <a:latin typeface="Gill Sans"/>
                <a:cs typeface="Gill Sans"/>
              </a:rPr>
              <a:t>chunkservers</a:t>
            </a:r>
            <a:r>
              <a:rPr lang="en-US" sz="2000" b="0" kern="0" dirty="0">
                <a:solidFill>
                  <a:srgbClr val="0070C0"/>
                </a:solidFill>
                <a:latin typeface="Gill Sans"/>
                <a:cs typeface="Gill Sans"/>
              </a:rPr>
              <a:t> = Hadoop </a:t>
            </a:r>
            <a:r>
              <a:rPr lang="en-US" sz="2000" b="0" kern="0" dirty="0" err="1">
                <a:solidFill>
                  <a:srgbClr val="0070C0"/>
                </a:solidFill>
                <a:latin typeface="Gill Sans"/>
                <a:cs typeface="Gill Sans"/>
              </a:rPr>
              <a:t>datanodes</a:t>
            </a:r>
            <a:endParaRPr lang="en-US" sz="2000" b="0" kern="0" dirty="0">
              <a:solidFill>
                <a:srgbClr val="0070C0"/>
              </a:solidFill>
              <a:latin typeface="Gill Sans"/>
              <a:cs typeface="Gill San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0" y="3480137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 b="0" kern="0" dirty="0">
                <a:solidFill>
                  <a:srgbClr val="000000"/>
                </a:solidFill>
                <a:latin typeface="Gill Sans"/>
                <a:cs typeface="Gill Sans"/>
              </a:rPr>
              <a:t>Implementation differences: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0" y="3861137"/>
            <a:ext cx="9144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000" b="0" kern="0" dirty="0">
                <a:solidFill>
                  <a:srgbClr val="0070C0"/>
                </a:solidFill>
                <a:latin typeface="Gill Sans"/>
                <a:cs typeface="Gill Sans"/>
              </a:rPr>
              <a:t>Different consistency model for file appends</a:t>
            </a:r>
          </a:p>
          <a:p>
            <a:pPr lvl="0" algn="ctr">
              <a:defRPr/>
            </a:pPr>
            <a:r>
              <a:rPr lang="en-US" sz="2000" b="0" kern="0" dirty="0">
                <a:solidFill>
                  <a:srgbClr val="0070C0"/>
                </a:solidFill>
                <a:latin typeface="Gill Sans"/>
                <a:cs typeface="Gill Sans"/>
              </a:rPr>
              <a:t>Implementation language</a:t>
            </a:r>
          </a:p>
          <a:p>
            <a:pPr lvl="0" algn="ctr">
              <a:defRPr/>
            </a:pPr>
            <a:r>
              <a:rPr lang="en-US" sz="2000" b="0" kern="0" dirty="0">
                <a:solidFill>
                  <a:srgbClr val="0070C0"/>
                </a:solidFill>
                <a:latin typeface="Gill Sans"/>
                <a:cs typeface="Gill Sans"/>
              </a:rPr>
              <a:t>Performance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0" y="6112847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0" dirty="0">
                <a:solidFill>
                  <a:srgbClr val="FF0000"/>
                </a:solidFill>
                <a:latin typeface="Gill Sans"/>
                <a:cs typeface="Gill Sans"/>
              </a:rPr>
              <a:t>For the most part, we’ll use Hadoop terminology…</a:t>
            </a:r>
          </a:p>
        </p:txBody>
      </p:sp>
    </p:spTree>
    <p:extLst>
      <p:ext uri="{BB962C8B-B14F-4D97-AF65-F5344CB8AC3E}">
        <p14:creationId xmlns:p14="http://schemas.microsoft.com/office/powerpoint/2010/main" val="1127170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1" grpId="0"/>
      <p:bldP spid="12" grpId="0"/>
      <p:bldP spid="15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extBox 3"/>
          <p:cNvSpPr txBox="1">
            <a:spLocks noChangeArrowheads="1"/>
          </p:cNvSpPr>
          <p:nvPr/>
        </p:nvSpPr>
        <p:spPr bwMode="auto">
          <a:xfrm>
            <a:off x="0" y="6611938"/>
            <a:ext cx="2741456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000" b="0" dirty="0">
                <a:solidFill>
                  <a:schemeClr val="bg1"/>
                </a:solidFill>
              </a:rPr>
              <a:t>Adapted from (</a:t>
            </a:r>
            <a:r>
              <a:rPr lang="en-US" sz="1000" b="0" dirty="0" err="1">
                <a:solidFill>
                  <a:schemeClr val="bg1"/>
                </a:solidFill>
              </a:rPr>
              <a:t>Ghemawat</a:t>
            </a:r>
            <a:r>
              <a:rPr lang="en-US" sz="1000" b="0" dirty="0">
                <a:solidFill>
                  <a:schemeClr val="bg1"/>
                </a:solidFill>
              </a:rPr>
              <a:t> et al., SOSP 2003)</a:t>
            </a:r>
          </a:p>
        </p:txBody>
      </p:sp>
      <p:sp>
        <p:nvSpPr>
          <p:cNvPr id="113" name="Rectangle 6"/>
          <p:cNvSpPr>
            <a:spLocks noChangeArrowheads="1"/>
          </p:cNvSpPr>
          <p:nvPr/>
        </p:nvSpPr>
        <p:spPr bwMode="auto">
          <a:xfrm>
            <a:off x="1188720" y="2331004"/>
            <a:ext cx="1097280" cy="609600"/>
          </a:xfrm>
          <a:prstGeom prst="rect">
            <a:avLst/>
          </a:prstGeom>
          <a:gradFill rotWithShape="1">
            <a:gsLst>
              <a:gs pos="0">
                <a:sysClr val="windowText" lastClr="000000">
                  <a:tint val="50000"/>
                  <a:satMod val="300000"/>
                </a:sysClr>
              </a:gs>
              <a:gs pos="35000">
                <a:sysClr val="windowText" lastClr="000000">
                  <a:tint val="37000"/>
                  <a:satMod val="300000"/>
                </a:sysClr>
              </a:gs>
              <a:gs pos="100000">
                <a:sysClr val="windowText" lastClr="000000">
                  <a:tint val="15000"/>
                  <a:satMod val="350000"/>
                </a:sysClr>
              </a:gs>
            </a:gsLst>
            <a:lin ang="16200000" scaled="1"/>
          </a:gradFill>
          <a:ln w="9525" cap="flat" cmpd="sng" algn="ctr">
            <a:solidFill>
              <a:sysClr val="windowText" lastClr="000000">
                <a:shade val="95000"/>
                <a:satMod val="105000"/>
              </a:sysClr>
            </a:solidFill>
            <a:prstDash val="solid"/>
            <a:headEnd/>
            <a:tailE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cxnSp>
        <p:nvCxnSpPr>
          <p:cNvPr id="114" name="Straight Arrow Connector 53"/>
          <p:cNvCxnSpPr>
            <a:cxnSpLocks noChangeShapeType="1"/>
          </p:cNvCxnSpPr>
          <p:nvPr/>
        </p:nvCxnSpPr>
        <p:spPr bwMode="auto">
          <a:xfrm>
            <a:off x="2286000" y="2712004"/>
            <a:ext cx="2057400" cy="1588"/>
          </a:xfrm>
          <a:prstGeom prst="straightConnector1">
            <a:avLst/>
          </a:prstGeom>
          <a:noFill/>
          <a:ln w="9525" algn="ctr">
            <a:solidFill>
              <a:sysClr val="windowText" lastClr="000000"/>
            </a:solidFill>
            <a:round/>
            <a:headEnd/>
            <a:tailEnd type="triangle" w="med" len="med"/>
          </a:ln>
        </p:spPr>
      </p:cxnSp>
      <p:cxnSp>
        <p:nvCxnSpPr>
          <p:cNvPr id="115" name="Straight Arrow Connector 55"/>
          <p:cNvCxnSpPr>
            <a:cxnSpLocks noChangeShapeType="1"/>
          </p:cNvCxnSpPr>
          <p:nvPr/>
        </p:nvCxnSpPr>
        <p:spPr bwMode="auto">
          <a:xfrm rot="10800000">
            <a:off x="2286000" y="2864404"/>
            <a:ext cx="2057400" cy="1588"/>
          </a:xfrm>
          <a:prstGeom prst="straightConnector1">
            <a:avLst/>
          </a:prstGeom>
          <a:noFill/>
          <a:ln w="9525" algn="ctr">
            <a:solidFill>
              <a:sysClr val="windowText" lastClr="000000"/>
            </a:solidFill>
            <a:round/>
            <a:headEnd/>
            <a:tailEnd type="triangle" w="med" len="med"/>
          </a:ln>
        </p:spPr>
      </p:cxnSp>
      <p:sp>
        <p:nvSpPr>
          <p:cNvPr id="116" name="TextBox 58"/>
          <p:cNvSpPr txBox="1">
            <a:spLocks noChangeArrowheads="1"/>
          </p:cNvSpPr>
          <p:nvPr/>
        </p:nvSpPr>
        <p:spPr bwMode="auto">
          <a:xfrm>
            <a:off x="2653514" y="2483404"/>
            <a:ext cx="1406154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100" b="0" dirty="0">
                <a:latin typeface="Arial" pitchFamily="34" charset="0"/>
                <a:cs typeface="Arial" pitchFamily="34" charset="0"/>
              </a:rPr>
              <a:t>(file name, block id)</a:t>
            </a:r>
          </a:p>
        </p:txBody>
      </p:sp>
      <p:sp>
        <p:nvSpPr>
          <p:cNvPr id="117" name="TextBox 59"/>
          <p:cNvSpPr txBox="1">
            <a:spLocks noChangeArrowheads="1"/>
          </p:cNvSpPr>
          <p:nvPr/>
        </p:nvSpPr>
        <p:spPr bwMode="auto">
          <a:xfrm>
            <a:off x="2501114" y="2864404"/>
            <a:ext cx="1689886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100" b="0" dirty="0">
                <a:latin typeface="Arial" pitchFamily="34" charset="0"/>
                <a:cs typeface="Arial" pitchFamily="34" charset="0"/>
              </a:rPr>
              <a:t>(block id, block location)</a:t>
            </a:r>
          </a:p>
        </p:txBody>
      </p:sp>
      <p:sp>
        <p:nvSpPr>
          <p:cNvPr id="118" name="TextBox 69"/>
          <p:cNvSpPr txBox="1">
            <a:spLocks noChangeArrowheads="1"/>
          </p:cNvSpPr>
          <p:nvPr/>
        </p:nvSpPr>
        <p:spPr bwMode="auto">
          <a:xfrm>
            <a:off x="4686300" y="3778804"/>
            <a:ext cx="1680268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100" b="0" dirty="0">
                <a:latin typeface="Arial" pitchFamily="34" charset="0"/>
                <a:cs typeface="Arial" pitchFamily="34" charset="0"/>
              </a:rPr>
              <a:t>instructions to datanode</a:t>
            </a:r>
          </a:p>
        </p:txBody>
      </p:sp>
      <p:sp>
        <p:nvSpPr>
          <p:cNvPr id="119" name="TextBox 70"/>
          <p:cNvSpPr txBox="1">
            <a:spLocks noChangeArrowheads="1"/>
          </p:cNvSpPr>
          <p:nvPr/>
        </p:nvSpPr>
        <p:spPr bwMode="auto">
          <a:xfrm>
            <a:off x="5589589" y="4159804"/>
            <a:ext cx="1116011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100" b="0" dirty="0">
                <a:latin typeface="Arial" pitchFamily="34" charset="0"/>
                <a:cs typeface="Arial" pitchFamily="34" charset="0"/>
              </a:rPr>
              <a:t>datanode state</a:t>
            </a:r>
          </a:p>
        </p:txBody>
      </p:sp>
      <p:cxnSp>
        <p:nvCxnSpPr>
          <p:cNvPr id="120" name="Straight Arrow Connector 71"/>
          <p:cNvCxnSpPr>
            <a:cxnSpLocks noChangeShapeType="1"/>
          </p:cNvCxnSpPr>
          <p:nvPr/>
        </p:nvCxnSpPr>
        <p:spPr bwMode="auto">
          <a:xfrm>
            <a:off x="1981200" y="4540804"/>
            <a:ext cx="2362200" cy="1588"/>
          </a:xfrm>
          <a:prstGeom prst="straightConnector1">
            <a:avLst/>
          </a:prstGeom>
          <a:noFill/>
          <a:ln w="9525" algn="ctr">
            <a:solidFill>
              <a:sysClr val="windowText" lastClr="000000"/>
            </a:solidFill>
            <a:round/>
            <a:headEnd/>
            <a:tailEnd type="triangle" w="med" len="med"/>
          </a:ln>
        </p:spPr>
      </p:cxnSp>
      <p:sp>
        <p:nvSpPr>
          <p:cNvPr id="121" name="TextBox 72"/>
          <p:cNvSpPr txBox="1">
            <a:spLocks noChangeArrowheads="1"/>
          </p:cNvSpPr>
          <p:nvPr/>
        </p:nvSpPr>
        <p:spPr bwMode="auto">
          <a:xfrm>
            <a:off x="2362200" y="4278867"/>
            <a:ext cx="1499128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100" b="0" dirty="0">
                <a:latin typeface="Arial" pitchFamily="34" charset="0"/>
                <a:cs typeface="Arial" pitchFamily="34" charset="0"/>
              </a:rPr>
              <a:t>(block id, byte range)</a:t>
            </a:r>
          </a:p>
        </p:txBody>
      </p:sp>
      <p:cxnSp>
        <p:nvCxnSpPr>
          <p:cNvPr id="122" name="Straight Arrow Connector 73"/>
          <p:cNvCxnSpPr>
            <a:cxnSpLocks noChangeShapeType="1"/>
          </p:cNvCxnSpPr>
          <p:nvPr/>
        </p:nvCxnSpPr>
        <p:spPr bwMode="auto">
          <a:xfrm rot="5400000" flipH="1" flipV="1">
            <a:off x="1181894" y="3739910"/>
            <a:ext cx="1600200" cy="1588"/>
          </a:xfrm>
          <a:prstGeom prst="straightConnector1">
            <a:avLst/>
          </a:prstGeom>
          <a:noFill/>
          <a:ln w="9525" algn="ctr">
            <a:solidFill>
              <a:sysClr val="windowText" lastClr="000000"/>
            </a:solidFill>
            <a:round/>
            <a:headEnd/>
            <a:tailEnd/>
          </a:ln>
        </p:spPr>
      </p:cxnSp>
      <p:cxnSp>
        <p:nvCxnSpPr>
          <p:cNvPr id="123" name="Shape 79"/>
          <p:cNvCxnSpPr>
            <a:cxnSpLocks noChangeShapeType="1"/>
          </p:cNvCxnSpPr>
          <p:nvPr/>
        </p:nvCxnSpPr>
        <p:spPr bwMode="auto">
          <a:xfrm rot="10800000">
            <a:off x="1524000" y="2940604"/>
            <a:ext cx="2819400" cy="1752600"/>
          </a:xfrm>
          <a:prstGeom prst="bentConnector2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  <a:headEnd/>
            <a:tailEnd type="triangle" w="med" len="me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sp>
        <p:nvSpPr>
          <p:cNvPr id="124" name="TextBox 84"/>
          <p:cNvSpPr txBox="1">
            <a:spLocks noChangeArrowheads="1"/>
          </p:cNvSpPr>
          <p:nvPr/>
        </p:nvSpPr>
        <p:spPr bwMode="auto">
          <a:xfrm>
            <a:off x="2362200" y="4693204"/>
            <a:ext cx="827471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100" b="0" dirty="0">
                <a:latin typeface="Arial" pitchFamily="34" charset="0"/>
                <a:cs typeface="Arial" pitchFamily="34" charset="0"/>
              </a:rPr>
              <a:t>block data</a:t>
            </a:r>
          </a:p>
        </p:txBody>
      </p:sp>
      <p:sp>
        <p:nvSpPr>
          <p:cNvPr id="125" name="Rectangle 6"/>
          <p:cNvSpPr>
            <a:spLocks noChangeArrowheads="1"/>
          </p:cNvSpPr>
          <p:nvPr/>
        </p:nvSpPr>
        <p:spPr bwMode="auto">
          <a:xfrm>
            <a:off x="4343400" y="2026204"/>
            <a:ext cx="3124200" cy="1752600"/>
          </a:xfrm>
          <a:prstGeom prst="rect">
            <a:avLst/>
          </a:prstGeom>
          <a:gradFill rotWithShape="1">
            <a:gsLst>
              <a:gs pos="0">
                <a:sysClr val="windowText" lastClr="000000">
                  <a:tint val="50000"/>
                  <a:satMod val="300000"/>
                </a:sysClr>
              </a:gs>
              <a:gs pos="35000">
                <a:sysClr val="windowText" lastClr="000000">
                  <a:tint val="37000"/>
                  <a:satMod val="300000"/>
                </a:sysClr>
              </a:gs>
              <a:gs pos="100000">
                <a:sysClr val="windowText" lastClr="000000">
                  <a:tint val="15000"/>
                  <a:satMod val="350000"/>
                </a:sysClr>
              </a:gs>
            </a:gsLst>
            <a:lin ang="16200000" scaled="1"/>
          </a:gradFill>
          <a:ln w="9525" cap="flat" cmpd="sng" algn="ctr">
            <a:solidFill>
              <a:sysClr val="windowText" lastClr="000000">
                <a:shade val="95000"/>
                <a:satMod val="105000"/>
              </a:sysClr>
            </a:solidFill>
            <a:prstDash val="solid"/>
            <a:headEnd/>
            <a:tailE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26" name="Rectangle 4"/>
          <p:cNvSpPr>
            <a:spLocks noChangeArrowheads="1"/>
          </p:cNvSpPr>
          <p:nvPr/>
        </p:nvSpPr>
        <p:spPr bwMode="auto">
          <a:xfrm>
            <a:off x="4343400" y="2026204"/>
            <a:ext cx="3124200" cy="304800"/>
          </a:xfrm>
          <a:prstGeom prst="rect">
            <a:avLst/>
          </a:prstGeom>
          <a:solidFill>
            <a:sysClr val="windowText" lastClr="000000"/>
          </a:solidFill>
          <a:ln w="9525" algn="ctr">
            <a:solidFill>
              <a:sysClr val="windowText" lastClr="000000"/>
            </a:solidFill>
            <a:round/>
            <a:headEnd/>
            <a:tailEnd/>
          </a:ln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HDFS namenode</a:t>
            </a:r>
          </a:p>
        </p:txBody>
      </p:sp>
      <p:grpSp>
        <p:nvGrpSpPr>
          <p:cNvPr id="127" name="Group 126"/>
          <p:cNvGrpSpPr/>
          <p:nvPr/>
        </p:nvGrpSpPr>
        <p:grpSpPr>
          <a:xfrm>
            <a:off x="4343400" y="3778804"/>
            <a:ext cx="1676400" cy="1707596"/>
            <a:chOff x="1828800" y="4572000"/>
            <a:chExt cx="1676400" cy="1707596"/>
          </a:xfrm>
        </p:grpSpPr>
        <p:grpSp>
          <p:nvGrpSpPr>
            <p:cNvPr id="128" name="Group 80"/>
            <p:cNvGrpSpPr/>
            <p:nvPr/>
          </p:nvGrpSpPr>
          <p:grpSpPr>
            <a:xfrm>
              <a:off x="1828800" y="5257800"/>
              <a:ext cx="1676400" cy="1021796"/>
              <a:chOff x="1828800" y="5257800"/>
              <a:chExt cx="1676400" cy="1021796"/>
            </a:xfrm>
          </p:grpSpPr>
          <p:sp>
            <p:nvSpPr>
              <p:cNvPr id="131" name="Rectangle 6"/>
              <p:cNvSpPr>
                <a:spLocks noChangeArrowheads="1"/>
              </p:cNvSpPr>
              <p:nvPr/>
            </p:nvSpPr>
            <p:spPr bwMode="auto">
              <a:xfrm>
                <a:off x="1828800" y="5257800"/>
                <a:ext cx="1676400" cy="609600"/>
              </a:xfrm>
              <a:prstGeom prst="rect">
                <a:avLst/>
              </a:prstGeom>
              <a:gradFill rotWithShape="1">
                <a:gsLst>
                  <a:gs pos="0">
                    <a:sysClr val="windowText" lastClr="000000">
                      <a:tint val="50000"/>
                      <a:satMod val="300000"/>
                    </a:sysClr>
                  </a:gs>
                  <a:gs pos="35000">
                    <a:sysClr val="windowText" lastClr="000000">
                      <a:tint val="37000"/>
                      <a:satMod val="300000"/>
                    </a:sysClr>
                  </a:gs>
                  <a:gs pos="100000">
                    <a:sysClr val="windowText" lastClr="000000">
                      <a:tint val="15000"/>
                      <a:satMod val="350000"/>
                    </a:sysClr>
                  </a:gs>
                </a:gsLst>
                <a:lin ang="16200000" scaled="1"/>
              </a:gradFill>
              <a:ln w="9525" cap="flat" cmpd="sng" algn="ctr">
                <a:solidFill>
                  <a:sysClr val="windowText" lastClr="000000">
                    <a:shade val="95000"/>
                    <a:satMod val="105000"/>
                  </a:sysClr>
                </a:solidFill>
                <a:prstDash val="solid"/>
                <a:headEnd/>
                <a:tailEnd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132" name="Rectangle 4"/>
              <p:cNvSpPr>
                <a:spLocks noChangeArrowheads="1"/>
              </p:cNvSpPr>
              <p:nvPr/>
            </p:nvSpPr>
            <p:spPr bwMode="auto">
              <a:xfrm>
                <a:off x="1828800" y="5257800"/>
                <a:ext cx="1676400" cy="304800"/>
              </a:xfrm>
              <a:prstGeom prst="rect">
                <a:avLst/>
              </a:prstGeom>
              <a:solidFill>
                <a:sysClr val="windowText" lastClr="000000"/>
              </a:solidFill>
              <a:ln w="9525" algn="ctr">
                <a:solidFill>
                  <a:sysClr val="windowText" lastClr="000000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Arial" pitchFamily="34" charset="0"/>
                    <a:cs typeface="Arial" pitchFamily="34" charset="0"/>
                  </a:rPr>
                  <a:t>HDFS datanode</a:t>
                </a:r>
              </a:p>
            </p:txBody>
          </p:sp>
          <p:sp>
            <p:nvSpPr>
              <p:cNvPr id="133" name="Rectangle 35"/>
              <p:cNvSpPr>
                <a:spLocks noChangeArrowheads="1"/>
              </p:cNvSpPr>
              <p:nvPr/>
            </p:nvSpPr>
            <p:spPr bwMode="auto">
              <a:xfrm>
                <a:off x="1828800" y="5562600"/>
                <a:ext cx="1676400" cy="304800"/>
              </a:xfrm>
              <a:prstGeom prst="rect">
                <a:avLst/>
              </a:prstGeom>
              <a:noFill/>
              <a:ln w="9525" algn="ctr">
                <a:solidFill>
                  <a:sysClr val="windowText" lastClr="000000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 pitchFamily="34" charset="0"/>
                    <a:cs typeface="Arial" pitchFamily="34" charset="0"/>
                  </a:rPr>
                  <a:t>Linux file system</a:t>
                </a:r>
              </a:p>
            </p:txBody>
          </p:sp>
          <p:sp>
            <p:nvSpPr>
              <p:cNvPr id="134" name="Flowchart: Magnetic Disk 36"/>
              <p:cNvSpPr>
                <a:spLocks noChangeArrowheads="1"/>
              </p:cNvSpPr>
              <p:nvPr/>
            </p:nvSpPr>
            <p:spPr bwMode="auto">
              <a:xfrm>
                <a:off x="2099102" y="5943601"/>
                <a:ext cx="304800" cy="304800"/>
              </a:xfrm>
              <a:prstGeom prst="flowChartMagneticDisk">
                <a:avLst/>
              </a:prstGeom>
              <a:gradFill rotWithShape="1">
                <a:gsLst>
                  <a:gs pos="0">
                    <a:sysClr val="windowText" lastClr="000000">
                      <a:tint val="50000"/>
                      <a:satMod val="300000"/>
                    </a:sysClr>
                  </a:gs>
                  <a:gs pos="35000">
                    <a:sysClr val="windowText" lastClr="000000">
                      <a:tint val="37000"/>
                      <a:satMod val="300000"/>
                    </a:sysClr>
                  </a:gs>
                  <a:gs pos="100000">
                    <a:sysClr val="windowText" lastClr="000000">
                      <a:tint val="15000"/>
                      <a:satMod val="350000"/>
                    </a:sysClr>
                  </a:gs>
                </a:gsLst>
                <a:lin ang="16200000" scaled="1"/>
              </a:gradFill>
              <a:ln w="9525" cap="flat" cmpd="sng" algn="ctr">
                <a:solidFill>
                  <a:sysClr val="windowText" lastClr="000000">
                    <a:shade val="95000"/>
                    <a:satMod val="105000"/>
                  </a:sysClr>
                </a:solidFill>
                <a:prstDash val="solid"/>
                <a:headEnd/>
                <a:tailEnd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135" name="Flowchart: Magnetic Disk 37"/>
              <p:cNvSpPr>
                <a:spLocks noChangeArrowheads="1"/>
              </p:cNvSpPr>
              <p:nvPr/>
            </p:nvSpPr>
            <p:spPr bwMode="auto">
              <a:xfrm>
                <a:off x="2632502" y="5943601"/>
                <a:ext cx="304800" cy="304800"/>
              </a:xfrm>
              <a:prstGeom prst="flowChartMagneticDisk">
                <a:avLst/>
              </a:prstGeom>
              <a:gradFill rotWithShape="1">
                <a:gsLst>
                  <a:gs pos="0">
                    <a:sysClr val="windowText" lastClr="000000">
                      <a:tint val="50000"/>
                      <a:satMod val="300000"/>
                    </a:sysClr>
                  </a:gs>
                  <a:gs pos="35000">
                    <a:sysClr val="windowText" lastClr="000000">
                      <a:tint val="37000"/>
                      <a:satMod val="300000"/>
                    </a:sysClr>
                  </a:gs>
                  <a:gs pos="100000">
                    <a:sysClr val="windowText" lastClr="000000">
                      <a:tint val="15000"/>
                      <a:satMod val="350000"/>
                    </a:sysClr>
                  </a:gs>
                </a:gsLst>
                <a:lin ang="16200000" scaled="1"/>
              </a:gradFill>
              <a:ln w="9525" cap="flat" cmpd="sng" algn="ctr">
                <a:solidFill>
                  <a:sysClr val="windowText" lastClr="000000">
                    <a:shade val="95000"/>
                    <a:satMod val="105000"/>
                  </a:sysClr>
                </a:solidFill>
                <a:prstDash val="solid"/>
                <a:headEnd/>
                <a:tailEnd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cxnSp>
            <p:nvCxnSpPr>
              <p:cNvPr id="136" name="Straight Connector 38"/>
              <p:cNvCxnSpPr>
                <a:cxnSpLocks noChangeShapeType="1"/>
              </p:cNvCxnSpPr>
              <p:nvPr/>
            </p:nvCxnSpPr>
            <p:spPr bwMode="auto">
              <a:xfrm rot="5400000">
                <a:off x="1832403" y="5981701"/>
                <a:ext cx="228600" cy="3175"/>
              </a:xfrm>
              <a:prstGeom prst="line">
                <a:avLst/>
              </a:prstGeom>
              <a:noFill/>
              <a:ln w="9525" algn="ctr">
                <a:solidFill>
                  <a:sysClr val="windowText" lastClr="000000"/>
                </a:solidFill>
                <a:round/>
                <a:headEnd/>
                <a:tailEnd/>
              </a:ln>
            </p:spPr>
          </p:cxnSp>
          <p:cxnSp>
            <p:nvCxnSpPr>
              <p:cNvPr id="137" name="Straight Connector 39"/>
              <p:cNvCxnSpPr>
                <a:cxnSpLocks noChangeShapeType="1"/>
                <a:endCxn id="134" idx="2"/>
              </p:cNvCxnSpPr>
              <p:nvPr/>
            </p:nvCxnSpPr>
            <p:spPr bwMode="auto">
              <a:xfrm>
                <a:off x="1946702" y="6096001"/>
                <a:ext cx="152400" cy="1588"/>
              </a:xfrm>
              <a:prstGeom prst="line">
                <a:avLst/>
              </a:prstGeom>
              <a:noFill/>
              <a:ln w="9525" algn="ctr">
                <a:solidFill>
                  <a:sysClr val="windowText" lastClr="000000"/>
                </a:solidFill>
                <a:round/>
                <a:headEnd/>
                <a:tailEnd/>
              </a:ln>
            </p:spPr>
          </p:cxnSp>
          <p:cxnSp>
            <p:nvCxnSpPr>
              <p:cNvPr id="138" name="Straight Connector 40"/>
              <p:cNvCxnSpPr>
                <a:cxnSpLocks noChangeShapeType="1"/>
              </p:cNvCxnSpPr>
              <p:nvPr/>
            </p:nvCxnSpPr>
            <p:spPr bwMode="auto">
              <a:xfrm rot="5400000">
                <a:off x="2365803" y="5980113"/>
                <a:ext cx="228600" cy="3175"/>
              </a:xfrm>
              <a:prstGeom prst="line">
                <a:avLst/>
              </a:prstGeom>
              <a:noFill/>
              <a:ln w="9525" algn="ctr">
                <a:solidFill>
                  <a:sysClr val="windowText" lastClr="000000"/>
                </a:solidFill>
                <a:round/>
                <a:headEnd/>
                <a:tailEnd/>
              </a:ln>
            </p:spPr>
          </p:cxnSp>
          <p:cxnSp>
            <p:nvCxnSpPr>
              <p:cNvPr id="139" name="Straight Connector 41"/>
              <p:cNvCxnSpPr>
                <a:cxnSpLocks noChangeShapeType="1"/>
              </p:cNvCxnSpPr>
              <p:nvPr/>
            </p:nvCxnSpPr>
            <p:spPr bwMode="auto">
              <a:xfrm>
                <a:off x="2480102" y="6094414"/>
                <a:ext cx="152400" cy="3175"/>
              </a:xfrm>
              <a:prstGeom prst="line">
                <a:avLst/>
              </a:prstGeom>
              <a:noFill/>
              <a:ln w="9525" algn="ctr">
                <a:solidFill>
                  <a:sysClr val="windowText" lastClr="000000"/>
                </a:solidFill>
                <a:round/>
                <a:headEnd/>
                <a:tailEnd/>
              </a:ln>
            </p:spPr>
          </p:cxnSp>
          <p:sp>
            <p:nvSpPr>
              <p:cNvPr id="140" name="TextBox 42"/>
              <p:cNvSpPr txBox="1">
                <a:spLocks noChangeArrowheads="1"/>
              </p:cNvSpPr>
              <p:nvPr/>
            </p:nvSpPr>
            <p:spPr bwMode="auto">
              <a:xfrm>
                <a:off x="3089702" y="5910264"/>
                <a:ext cx="415498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 pitchFamily="34" charset="0"/>
                    <a:cs typeface="Arial" pitchFamily="34" charset="0"/>
                  </a:rPr>
                  <a:t>…</a:t>
                </a:r>
              </a:p>
            </p:txBody>
          </p:sp>
        </p:grpSp>
        <p:cxnSp>
          <p:nvCxnSpPr>
            <p:cNvPr id="129" name="Straight Arrow Connector 60"/>
            <p:cNvCxnSpPr>
              <a:cxnSpLocks noChangeShapeType="1"/>
            </p:cNvCxnSpPr>
            <p:nvPr/>
          </p:nvCxnSpPr>
          <p:spPr bwMode="auto">
            <a:xfrm rot="5400000">
              <a:off x="1866106" y="4914106"/>
              <a:ext cx="685800" cy="1587"/>
            </a:xfrm>
            <a:prstGeom prst="straightConnector1">
              <a:avLst/>
            </a:prstGeom>
            <a:noFill/>
            <a:ln w="9525" algn="ctr">
              <a:solidFill>
                <a:sysClr val="windowText" lastClr="000000"/>
              </a:solidFill>
              <a:round/>
              <a:headEnd/>
              <a:tailEnd type="triangle" w="med" len="med"/>
            </a:ln>
          </p:spPr>
        </p:cxnSp>
        <p:cxnSp>
          <p:nvCxnSpPr>
            <p:cNvPr id="130" name="Straight Arrow Connector 64"/>
            <p:cNvCxnSpPr>
              <a:cxnSpLocks noChangeShapeType="1"/>
            </p:cNvCxnSpPr>
            <p:nvPr/>
          </p:nvCxnSpPr>
          <p:spPr bwMode="auto">
            <a:xfrm rot="5400000" flipH="1" flipV="1">
              <a:off x="1713706" y="4914106"/>
              <a:ext cx="685800" cy="1587"/>
            </a:xfrm>
            <a:prstGeom prst="straightConnector1">
              <a:avLst/>
            </a:prstGeom>
            <a:noFill/>
            <a:ln w="9525" algn="ctr">
              <a:solidFill>
                <a:sysClr val="windowText" lastClr="000000"/>
              </a:solidFill>
              <a:round/>
              <a:headEnd/>
              <a:tailEnd type="triangle" w="med" len="med"/>
            </a:ln>
          </p:spPr>
        </p:cxnSp>
      </p:grpSp>
      <p:grpSp>
        <p:nvGrpSpPr>
          <p:cNvPr id="141" name="Group 140"/>
          <p:cNvGrpSpPr/>
          <p:nvPr/>
        </p:nvGrpSpPr>
        <p:grpSpPr>
          <a:xfrm>
            <a:off x="6477000" y="3778804"/>
            <a:ext cx="1676400" cy="1707596"/>
            <a:chOff x="1828800" y="4572000"/>
            <a:chExt cx="1676400" cy="1707596"/>
          </a:xfrm>
        </p:grpSpPr>
        <p:grpSp>
          <p:nvGrpSpPr>
            <p:cNvPr id="142" name="Group 80"/>
            <p:cNvGrpSpPr/>
            <p:nvPr/>
          </p:nvGrpSpPr>
          <p:grpSpPr>
            <a:xfrm>
              <a:off x="1828800" y="5257800"/>
              <a:ext cx="1676400" cy="1021796"/>
              <a:chOff x="1828800" y="5257800"/>
              <a:chExt cx="1676400" cy="1021796"/>
            </a:xfrm>
          </p:grpSpPr>
          <p:sp>
            <p:nvSpPr>
              <p:cNvPr id="145" name="Rectangle 6"/>
              <p:cNvSpPr>
                <a:spLocks noChangeArrowheads="1"/>
              </p:cNvSpPr>
              <p:nvPr/>
            </p:nvSpPr>
            <p:spPr bwMode="auto">
              <a:xfrm>
                <a:off x="1828800" y="5257800"/>
                <a:ext cx="1676400" cy="609600"/>
              </a:xfrm>
              <a:prstGeom prst="rect">
                <a:avLst/>
              </a:prstGeom>
              <a:gradFill rotWithShape="1">
                <a:gsLst>
                  <a:gs pos="0">
                    <a:sysClr val="windowText" lastClr="000000">
                      <a:tint val="50000"/>
                      <a:satMod val="300000"/>
                    </a:sysClr>
                  </a:gs>
                  <a:gs pos="35000">
                    <a:sysClr val="windowText" lastClr="000000">
                      <a:tint val="37000"/>
                      <a:satMod val="300000"/>
                    </a:sysClr>
                  </a:gs>
                  <a:gs pos="100000">
                    <a:sysClr val="windowText" lastClr="000000">
                      <a:tint val="15000"/>
                      <a:satMod val="350000"/>
                    </a:sysClr>
                  </a:gs>
                </a:gsLst>
                <a:lin ang="16200000" scaled="1"/>
              </a:gradFill>
              <a:ln w="9525" cap="flat" cmpd="sng" algn="ctr">
                <a:solidFill>
                  <a:sysClr val="windowText" lastClr="000000">
                    <a:shade val="95000"/>
                    <a:satMod val="105000"/>
                  </a:sysClr>
                </a:solidFill>
                <a:prstDash val="solid"/>
                <a:headEnd/>
                <a:tailEnd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146" name="Rectangle 4"/>
              <p:cNvSpPr>
                <a:spLocks noChangeArrowheads="1"/>
              </p:cNvSpPr>
              <p:nvPr/>
            </p:nvSpPr>
            <p:spPr bwMode="auto">
              <a:xfrm>
                <a:off x="1828800" y="5257800"/>
                <a:ext cx="1676400" cy="304800"/>
              </a:xfrm>
              <a:prstGeom prst="rect">
                <a:avLst/>
              </a:prstGeom>
              <a:solidFill>
                <a:sysClr val="windowText" lastClr="000000"/>
              </a:solidFill>
              <a:ln w="9525" algn="ctr">
                <a:solidFill>
                  <a:sysClr val="windowText" lastClr="000000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Arial" pitchFamily="34" charset="0"/>
                    <a:cs typeface="Arial" pitchFamily="34" charset="0"/>
                  </a:rPr>
                  <a:t>HDFS datanode</a:t>
                </a:r>
              </a:p>
            </p:txBody>
          </p:sp>
          <p:sp>
            <p:nvSpPr>
              <p:cNvPr id="147" name="Rectangle 35"/>
              <p:cNvSpPr>
                <a:spLocks noChangeArrowheads="1"/>
              </p:cNvSpPr>
              <p:nvPr/>
            </p:nvSpPr>
            <p:spPr bwMode="auto">
              <a:xfrm>
                <a:off x="1828800" y="5562600"/>
                <a:ext cx="1676400" cy="304800"/>
              </a:xfrm>
              <a:prstGeom prst="rect">
                <a:avLst/>
              </a:prstGeom>
              <a:noFill/>
              <a:ln w="9525" algn="ctr">
                <a:solidFill>
                  <a:sysClr val="windowText" lastClr="000000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 pitchFamily="34" charset="0"/>
                    <a:cs typeface="Arial" pitchFamily="34" charset="0"/>
                  </a:rPr>
                  <a:t>Linux file system</a:t>
                </a:r>
              </a:p>
            </p:txBody>
          </p:sp>
          <p:sp>
            <p:nvSpPr>
              <p:cNvPr id="148" name="Flowchart: Magnetic Disk 36"/>
              <p:cNvSpPr>
                <a:spLocks noChangeArrowheads="1"/>
              </p:cNvSpPr>
              <p:nvPr/>
            </p:nvSpPr>
            <p:spPr bwMode="auto">
              <a:xfrm>
                <a:off x="2099102" y="5943601"/>
                <a:ext cx="304800" cy="304800"/>
              </a:xfrm>
              <a:prstGeom prst="flowChartMagneticDisk">
                <a:avLst/>
              </a:prstGeom>
              <a:gradFill rotWithShape="1">
                <a:gsLst>
                  <a:gs pos="0">
                    <a:sysClr val="windowText" lastClr="000000">
                      <a:tint val="50000"/>
                      <a:satMod val="300000"/>
                    </a:sysClr>
                  </a:gs>
                  <a:gs pos="35000">
                    <a:sysClr val="windowText" lastClr="000000">
                      <a:tint val="37000"/>
                      <a:satMod val="300000"/>
                    </a:sysClr>
                  </a:gs>
                  <a:gs pos="100000">
                    <a:sysClr val="windowText" lastClr="000000">
                      <a:tint val="15000"/>
                      <a:satMod val="350000"/>
                    </a:sysClr>
                  </a:gs>
                </a:gsLst>
                <a:lin ang="16200000" scaled="1"/>
              </a:gradFill>
              <a:ln w="9525" cap="flat" cmpd="sng" algn="ctr">
                <a:solidFill>
                  <a:sysClr val="windowText" lastClr="000000">
                    <a:shade val="95000"/>
                    <a:satMod val="105000"/>
                  </a:sysClr>
                </a:solidFill>
                <a:prstDash val="solid"/>
                <a:headEnd/>
                <a:tailEnd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149" name="Flowchart: Magnetic Disk 37"/>
              <p:cNvSpPr>
                <a:spLocks noChangeArrowheads="1"/>
              </p:cNvSpPr>
              <p:nvPr/>
            </p:nvSpPr>
            <p:spPr bwMode="auto">
              <a:xfrm>
                <a:off x="2632502" y="5943601"/>
                <a:ext cx="304800" cy="304800"/>
              </a:xfrm>
              <a:prstGeom prst="flowChartMagneticDisk">
                <a:avLst/>
              </a:prstGeom>
              <a:gradFill rotWithShape="1">
                <a:gsLst>
                  <a:gs pos="0">
                    <a:sysClr val="windowText" lastClr="000000">
                      <a:tint val="50000"/>
                      <a:satMod val="300000"/>
                    </a:sysClr>
                  </a:gs>
                  <a:gs pos="35000">
                    <a:sysClr val="windowText" lastClr="000000">
                      <a:tint val="37000"/>
                      <a:satMod val="300000"/>
                    </a:sysClr>
                  </a:gs>
                  <a:gs pos="100000">
                    <a:sysClr val="windowText" lastClr="000000">
                      <a:tint val="15000"/>
                      <a:satMod val="350000"/>
                    </a:sysClr>
                  </a:gs>
                </a:gsLst>
                <a:lin ang="16200000" scaled="1"/>
              </a:gradFill>
              <a:ln w="9525" cap="flat" cmpd="sng" algn="ctr">
                <a:solidFill>
                  <a:sysClr val="windowText" lastClr="000000">
                    <a:shade val="95000"/>
                    <a:satMod val="105000"/>
                  </a:sysClr>
                </a:solidFill>
                <a:prstDash val="solid"/>
                <a:headEnd/>
                <a:tailEnd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cxnSp>
            <p:nvCxnSpPr>
              <p:cNvPr id="150" name="Straight Connector 38"/>
              <p:cNvCxnSpPr>
                <a:cxnSpLocks noChangeShapeType="1"/>
              </p:cNvCxnSpPr>
              <p:nvPr/>
            </p:nvCxnSpPr>
            <p:spPr bwMode="auto">
              <a:xfrm rot="5400000">
                <a:off x="1832403" y="5981701"/>
                <a:ext cx="228600" cy="3175"/>
              </a:xfrm>
              <a:prstGeom prst="line">
                <a:avLst/>
              </a:prstGeom>
              <a:noFill/>
              <a:ln w="9525" algn="ctr">
                <a:solidFill>
                  <a:sysClr val="windowText" lastClr="000000"/>
                </a:solidFill>
                <a:round/>
                <a:headEnd/>
                <a:tailEnd/>
              </a:ln>
            </p:spPr>
          </p:cxnSp>
          <p:cxnSp>
            <p:nvCxnSpPr>
              <p:cNvPr id="151" name="Straight Connector 39"/>
              <p:cNvCxnSpPr>
                <a:cxnSpLocks noChangeShapeType="1"/>
                <a:endCxn id="148" idx="2"/>
              </p:cNvCxnSpPr>
              <p:nvPr/>
            </p:nvCxnSpPr>
            <p:spPr bwMode="auto">
              <a:xfrm>
                <a:off x="1946702" y="6096001"/>
                <a:ext cx="152400" cy="1588"/>
              </a:xfrm>
              <a:prstGeom prst="line">
                <a:avLst/>
              </a:prstGeom>
              <a:noFill/>
              <a:ln w="9525" algn="ctr">
                <a:solidFill>
                  <a:sysClr val="windowText" lastClr="000000"/>
                </a:solidFill>
                <a:round/>
                <a:headEnd/>
                <a:tailEnd/>
              </a:ln>
            </p:spPr>
          </p:cxnSp>
          <p:cxnSp>
            <p:nvCxnSpPr>
              <p:cNvPr id="152" name="Straight Connector 40"/>
              <p:cNvCxnSpPr>
                <a:cxnSpLocks noChangeShapeType="1"/>
              </p:cNvCxnSpPr>
              <p:nvPr/>
            </p:nvCxnSpPr>
            <p:spPr bwMode="auto">
              <a:xfrm rot="5400000">
                <a:off x="2365803" y="5980113"/>
                <a:ext cx="228600" cy="3175"/>
              </a:xfrm>
              <a:prstGeom prst="line">
                <a:avLst/>
              </a:prstGeom>
              <a:noFill/>
              <a:ln w="9525" algn="ctr">
                <a:solidFill>
                  <a:sysClr val="windowText" lastClr="000000"/>
                </a:solidFill>
                <a:round/>
                <a:headEnd/>
                <a:tailEnd/>
              </a:ln>
            </p:spPr>
          </p:cxnSp>
          <p:cxnSp>
            <p:nvCxnSpPr>
              <p:cNvPr id="153" name="Straight Connector 41"/>
              <p:cNvCxnSpPr>
                <a:cxnSpLocks noChangeShapeType="1"/>
              </p:cNvCxnSpPr>
              <p:nvPr/>
            </p:nvCxnSpPr>
            <p:spPr bwMode="auto">
              <a:xfrm>
                <a:off x="2480102" y="6094414"/>
                <a:ext cx="152400" cy="3175"/>
              </a:xfrm>
              <a:prstGeom prst="line">
                <a:avLst/>
              </a:prstGeom>
              <a:noFill/>
              <a:ln w="9525" algn="ctr">
                <a:solidFill>
                  <a:sysClr val="windowText" lastClr="000000"/>
                </a:solidFill>
                <a:round/>
                <a:headEnd/>
                <a:tailEnd/>
              </a:ln>
            </p:spPr>
          </p:cxnSp>
          <p:sp>
            <p:nvSpPr>
              <p:cNvPr id="154" name="TextBox 42"/>
              <p:cNvSpPr txBox="1">
                <a:spLocks noChangeArrowheads="1"/>
              </p:cNvSpPr>
              <p:nvPr/>
            </p:nvSpPr>
            <p:spPr bwMode="auto">
              <a:xfrm>
                <a:off x="3089702" y="5910264"/>
                <a:ext cx="415498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 pitchFamily="34" charset="0"/>
                    <a:cs typeface="Arial" pitchFamily="34" charset="0"/>
                  </a:rPr>
                  <a:t>…</a:t>
                </a:r>
              </a:p>
            </p:txBody>
          </p:sp>
        </p:grpSp>
        <p:cxnSp>
          <p:nvCxnSpPr>
            <p:cNvPr id="143" name="Straight Arrow Connector 60"/>
            <p:cNvCxnSpPr>
              <a:cxnSpLocks noChangeShapeType="1"/>
            </p:cNvCxnSpPr>
            <p:nvPr/>
          </p:nvCxnSpPr>
          <p:spPr bwMode="auto">
            <a:xfrm rot="5400000">
              <a:off x="1866106" y="4914106"/>
              <a:ext cx="685800" cy="1587"/>
            </a:xfrm>
            <a:prstGeom prst="straightConnector1">
              <a:avLst/>
            </a:prstGeom>
            <a:noFill/>
            <a:ln w="9525" algn="ctr">
              <a:solidFill>
                <a:sysClr val="windowText" lastClr="000000"/>
              </a:solidFill>
              <a:round/>
              <a:headEnd/>
              <a:tailEnd type="triangle" w="med" len="med"/>
            </a:ln>
          </p:spPr>
        </p:cxnSp>
        <p:cxnSp>
          <p:nvCxnSpPr>
            <p:cNvPr id="144" name="Straight Arrow Connector 64"/>
            <p:cNvCxnSpPr>
              <a:cxnSpLocks noChangeShapeType="1"/>
            </p:cNvCxnSpPr>
            <p:nvPr/>
          </p:nvCxnSpPr>
          <p:spPr bwMode="auto">
            <a:xfrm rot="5400000" flipH="1" flipV="1">
              <a:off x="1713706" y="4914106"/>
              <a:ext cx="685800" cy="1587"/>
            </a:xfrm>
            <a:prstGeom prst="straightConnector1">
              <a:avLst/>
            </a:prstGeom>
            <a:noFill/>
            <a:ln w="9525" algn="ctr">
              <a:solidFill>
                <a:sysClr val="windowText" lastClr="000000"/>
              </a:solidFill>
              <a:round/>
              <a:headEnd/>
              <a:tailEnd type="triangle" w="med" len="med"/>
            </a:ln>
          </p:spPr>
        </p:cxnSp>
      </p:grpSp>
      <p:sp>
        <p:nvSpPr>
          <p:cNvPr id="155" name="TextBox 9"/>
          <p:cNvSpPr txBox="1">
            <a:spLocks noChangeArrowheads="1"/>
          </p:cNvSpPr>
          <p:nvPr/>
        </p:nvSpPr>
        <p:spPr bwMode="auto">
          <a:xfrm>
            <a:off x="4648200" y="2556429"/>
            <a:ext cx="1266825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File namespace</a:t>
            </a:r>
            <a:endParaRPr lang="en-US" sz="1400" b="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6" name="TextBox 10"/>
          <p:cNvSpPr txBox="1">
            <a:spLocks noChangeArrowheads="1"/>
          </p:cNvSpPr>
          <p:nvPr/>
        </p:nvSpPr>
        <p:spPr bwMode="auto">
          <a:xfrm>
            <a:off x="6276975" y="2359579"/>
            <a:ext cx="7048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/</a:t>
            </a:r>
            <a:r>
              <a:rPr lang="en-US" sz="1200" b="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foo</a:t>
            </a:r>
            <a:r>
              <a:rPr lang="en-US" sz="1200" b="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/bar</a:t>
            </a:r>
            <a:endParaRPr lang="en-US" sz="1400" b="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57" name="Straight Connector 11"/>
          <p:cNvCxnSpPr>
            <a:cxnSpLocks noChangeShapeType="1"/>
          </p:cNvCxnSpPr>
          <p:nvPr/>
        </p:nvCxnSpPr>
        <p:spPr bwMode="auto">
          <a:xfrm rot="5400000">
            <a:off x="4949826" y="2837416"/>
            <a:ext cx="411162" cy="404813"/>
          </a:xfrm>
          <a:prstGeom prst="line">
            <a:avLst/>
          </a:prstGeom>
          <a:noFill/>
          <a:ln w="25400" cap="flat" cmpd="sng" algn="ctr">
            <a:solidFill>
              <a:sysClr val="windowText" lastClr="000000"/>
            </a:solidFill>
            <a:prstDash val="solid"/>
            <a:headEnd/>
            <a:tailE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158" name="Straight Connector 12"/>
          <p:cNvCxnSpPr>
            <a:cxnSpLocks noChangeShapeType="1"/>
          </p:cNvCxnSpPr>
          <p:nvPr/>
        </p:nvCxnSpPr>
        <p:spPr bwMode="auto">
          <a:xfrm rot="16200000" flipH="1">
            <a:off x="5362576" y="2823129"/>
            <a:ext cx="258762" cy="280987"/>
          </a:xfrm>
          <a:prstGeom prst="line">
            <a:avLst/>
          </a:prstGeom>
          <a:noFill/>
          <a:ln w="25400" cap="flat" cmpd="sng" algn="ctr">
            <a:solidFill>
              <a:sysClr val="windowText" lastClr="000000"/>
            </a:solidFill>
            <a:prstDash val="solid"/>
            <a:headEnd/>
            <a:tailE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159" name="Straight Connector 13"/>
          <p:cNvCxnSpPr>
            <a:cxnSpLocks noChangeShapeType="1"/>
          </p:cNvCxnSpPr>
          <p:nvPr/>
        </p:nvCxnSpPr>
        <p:spPr bwMode="auto">
          <a:xfrm rot="16200000" flipH="1">
            <a:off x="5295900" y="3435904"/>
            <a:ext cx="228600" cy="0"/>
          </a:xfrm>
          <a:prstGeom prst="line">
            <a:avLst/>
          </a:prstGeom>
          <a:noFill/>
          <a:ln w="25400" cap="flat" cmpd="sng" algn="ctr">
            <a:solidFill>
              <a:sysClr val="windowText" lastClr="000000"/>
            </a:solidFill>
            <a:prstDash val="solid"/>
            <a:headEnd/>
            <a:tailE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160" name="Straight Connector 14"/>
          <p:cNvCxnSpPr>
            <a:cxnSpLocks noChangeShapeType="1"/>
          </p:cNvCxnSpPr>
          <p:nvPr/>
        </p:nvCxnSpPr>
        <p:spPr bwMode="auto">
          <a:xfrm rot="10800000" flipV="1">
            <a:off x="5181600" y="3321604"/>
            <a:ext cx="228600" cy="228600"/>
          </a:xfrm>
          <a:prstGeom prst="line">
            <a:avLst/>
          </a:prstGeom>
          <a:noFill/>
          <a:ln w="25400" cap="flat" cmpd="sng" algn="ctr">
            <a:solidFill>
              <a:sysClr val="windowText" lastClr="000000"/>
            </a:solidFill>
            <a:prstDash val="solid"/>
            <a:headEnd/>
            <a:tailE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161" name="Straight Connector 15"/>
          <p:cNvCxnSpPr>
            <a:cxnSpLocks noChangeShapeType="1"/>
          </p:cNvCxnSpPr>
          <p:nvPr/>
        </p:nvCxnSpPr>
        <p:spPr bwMode="auto">
          <a:xfrm rot="16200000" flipH="1">
            <a:off x="5241925" y="2953304"/>
            <a:ext cx="228600" cy="0"/>
          </a:xfrm>
          <a:prstGeom prst="line">
            <a:avLst/>
          </a:prstGeom>
          <a:noFill/>
          <a:ln w="25400" cap="flat" cmpd="sng" algn="ctr">
            <a:solidFill>
              <a:sysClr val="windowText" lastClr="000000"/>
            </a:solidFill>
            <a:prstDash val="solid"/>
            <a:headEnd/>
            <a:tailE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162" name="Straight Connector 16"/>
          <p:cNvCxnSpPr>
            <a:cxnSpLocks noChangeShapeType="1"/>
          </p:cNvCxnSpPr>
          <p:nvPr/>
        </p:nvCxnSpPr>
        <p:spPr bwMode="auto">
          <a:xfrm rot="16200000" flipH="1">
            <a:off x="5032375" y="3177142"/>
            <a:ext cx="228600" cy="0"/>
          </a:xfrm>
          <a:prstGeom prst="line">
            <a:avLst/>
          </a:prstGeom>
          <a:noFill/>
          <a:ln w="25400" cap="flat" cmpd="sng" algn="ctr">
            <a:solidFill>
              <a:sysClr val="windowText" lastClr="000000"/>
            </a:solidFill>
            <a:prstDash val="solid"/>
            <a:headEnd/>
            <a:tailE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163" name="Rectangle 21"/>
          <p:cNvSpPr>
            <a:spLocks noChangeArrowheads="1"/>
          </p:cNvSpPr>
          <p:nvPr/>
        </p:nvSpPr>
        <p:spPr bwMode="auto">
          <a:xfrm>
            <a:off x="6400800" y="2635804"/>
            <a:ext cx="838200" cy="228600"/>
          </a:xfrm>
          <a:prstGeom prst="rect">
            <a:avLst/>
          </a:prstGeom>
          <a:gradFill rotWithShape="1">
            <a:gsLst>
              <a:gs pos="0">
                <a:sysClr val="windowText" lastClr="000000">
                  <a:tint val="50000"/>
                  <a:satMod val="300000"/>
                </a:sysClr>
              </a:gs>
              <a:gs pos="35000">
                <a:sysClr val="windowText" lastClr="000000">
                  <a:tint val="37000"/>
                  <a:satMod val="300000"/>
                </a:sysClr>
              </a:gs>
              <a:gs pos="100000">
                <a:sysClr val="windowText" lastClr="000000">
                  <a:tint val="15000"/>
                  <a:satMod val="350000"/>
                </a:sysClr>
              </a:gs>
            </a:gsLst>
            <a:lin ang="16200000" scaled="1"/>
          </a:gradFill>
          <a:ln w="9525" cap="flat" cmpd="sng" algn="ctr">
            <a:solidFill>
              <a:sysClr val="windowText" lastClr="000000">
                <a:shade val="95000"/>
                <a:satMod val="105000"/>
              </a:sysClr>
            </a:solidFill>
            <a:prstDash val="solid"/>
            <a:headEnd/>
            <a:tailE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block 3df2</a:t>
            </a:r>
          </a:p>
        </p:txBody>
      </p:sp>
      <p:cxnSp>
        <p:nvCxnSpPr>
          <p:cNvPr id="164" name="Straight Connector 26"/>
          <p:cNvCxnSpPr>
            <a:cxnSpLocks noChangeShapeType="1"/>
          </p:cNvCxnSpPr>
          <p:nvPr/>
        </p:nvCxnSpPr>
        <p:spPr bwMode="auto">
          <a:xfrm>
            <a:off x="5141913" y="3062842"/>
            <a:ext cx="533400" cy="487362"/>
          </a:xfrm>
          <a:prstGeom prst="line">
            <a:avLst/>
          </a:prstGeom>
          <a:noFill/>
          <a:ln w="25400" cap="flat" cmpd="sng" algn="ctr">
            <a:solidFill>
              <a:sysClr val="windowText" lastClr="000000"/>
            </a:solidFill>
            <a:prstDash val="solid"/>
            <a:headEnd/>
            <a:tailE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165" name="Shape 29"/>
          <p:cNvCxnSpPr>
            <a:cxnSpLocks noChangeShapeType="1"/>
            <a:endCxn id="156" idx="1"/>
          </p:cNvCxnSpPr>
          <p:nvPr/>
        </p:nvCxnSpPr>
        <p:spPr bwMode="auto">
          <a:xfrm flipV="1">
            <a:off x="5686425" y="2497692"/>
            <a:ext cx="590550" cy="1014412"/>
          </a:xfrm>
          <a:prstGeom prst="curvedConnector3">
            <a:avLst>
              <a:gd name="adj1" fmla="val 50000"/>
            </a:avLst>
          </a:prstGeom>
          <a:noFill/>
          <a:ln w="9525" algn="ctr">
            <a:solidFill>
              <a:sysClr val="windowText" lastClr="000000"/>
            </a:solidFill>
            <a:round/>
            <a:headEnd/>
            <a:tailEnd type="triangle" w="sm" len="sm"/>
          </a:ln>
        </p:spPr>
      </p:cxnSp>
      <p:sp>
        <p:nvSpPr>
          <p:cNvPr id="166" name="Rectangle 4"/>
          <p:cNvSpPr>
            <a:spLocks noChangeArrowheads="1"/>
          </p:cNvSpPr>
          <p:nvPr/>
        </p:nvSpPr>
        <p:spPr bwMode="auto">
          <a:xfrm>
            <a:off x="1188720" y="2331004"/>
            <a:ext cx="1097280" cy="304800"/>
          </a:xfrm>
          <a:prstGeom prst="rect">
            <a:avLst/>
          </a:prstGeom>
          <a:solidFill>
            <a:sysClr val="windowText" lastClr="000000"/>
          </a:solidFill>
          <a:ln w="9525" algn="ctr">
            <a:solidFill>
              <a:sysClr val="windowText" lastClr="000000"/>
            </a:solidFill>
            <a:round/>
            <a:headEnd/>
            <a:tailEnd/>
          </a:ln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Application</a:t>
            </a:r>
          </a:p>
        </p:txBody>
      </p:sp>
      <p:sp>
        <p:nvSpPr>
          <p:cNvPr id="167" name="Rectangle 35"/>
          <p:cNvSpPr>
            <a:spLocks noChangeArrowheads="1"/>
          </p:cNvSpPr>
          <p:nvPr/>
        </p:nvSpPr>
        <p:spPr bwMode="auto">
          <a:xfrm>
            <a:off x="1188720" y="2635804"/>
            <a:ext cx="1097280" cy="304800"/>
          </a:xfrm>
          <a:prstGeom prst="rect">
            <a:avLst/>
          </a:prstGeom>
          <a:noFill/>
          <a:ln w="9525" algn="ctr">
            <a:solidFill>
              <a:sysClr val="windowText" lastClr="000000"/>
            </a:solidFill>
            <a:round/>
            <a:headEnd/>
            <a:tailEnd/>
          </a:ln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HDFS Client</a:t>
            </a:r>
          </a:p>
        </p:txBody>
      </p:sp>
      <p:sp>
        <p:nvSpPr>
          <p:cNvPr id="168" name="Rectangle 21"/>
          <p:cNvSpPr>
            <a:spLocks noChangeArrowheads="1"/>
          </p:cNvSpPr>
          <p:nvPr/>
        </p:nvSpPr>
        <p:spPr bwMode="auto">
          <a:xfrm>
            <a:off x="6400800" y="2864404"/>
            <a:ext cx="838200" cy="228600"/>
          </a:xfrm>
          <a:prstGeom prst="rect">
            <a:avLst/>
          </a:prstGeom>
          <a:gradFill rotWithShape="1">
            <a:gsLst>
              <a:gs pos="0">
                <a:sysClr val="windowText" lastClr="000000">
                  <a:tint val="50000"/>
                  <a:satMod val="300000"/>
                </a:sysClr>
              </a:gs>
              <a:gs pos="35000">
                <a:sysClr val="windowText" lastClr="000000">
                  <a:tint val="37000"/>
                  <a:satMod val="300000"/>
                </a:sysClr>
              </a:gs>
              <a:gs pos="100000">
                <a:sysClr val="windowText" lastClr="000000">
                  <a:tint val="15000"/>
                  <a:satMod val="350000"/>
                </a:sysClr>
              </a:gs>
            </a:gsLst>
            <a:lin ang="16200000" scaled="1"/>
          </a:gradFill>
          <a:ln w="9525" cap="flat" cmpd="sng" algn="ctr">
            <a:solidFill>
              <a:sysClr val="windowText" lastClr="000000">
                <a:shade val="95000"/>
                <a:satMod val="105000"/>
              </a:sysClr>
            </a:solidFill>
            <a:prstDash val="solid"/>
            <a:headEnd/>
            <a:tailE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69" name="Rectangle 21"/>
          <p:cNvSpPr>
            <a:spLocks noChangeArrowheads="1"/>
          </p:cNvSpPr>
          <p:nvPr/>
        </p:nvSpPr>
        <p:spPr bwMode="auto">
          <a:xfrm>
            <a:off x="6400800" y="3093004"/>
            <a:ext cx="838200" cy="228600"/>
          </a:xfrm>
          <a:prstGeom prst="rect">
            <a:avLst/>
          </a:prstGeom>
          <a:gradFill rotWithShape="1">
            <a:gsLst>
              <a:gs pos="0">
                <a:sysClr val="windowText" lastClr="000000">
                  <a:tint val="50000"/>
                  <a:satMod val="300000"/>
                </a:sysClr>
              </a:gs>
              <a:gs pos="35000">
                <a:sysClr val="windowText" lastClr="000000">
                  <a:tint val="37000"/>
                  <a:satMod val="300000"/>
                </a:sysClr>
              </a:gs>
              <a:gs pos="100000">
                <a:sysClr val="windowText" lastClr="000000">
                  <a:tint val="15000"/>
                  <a:satMod val="350000"/>
                </a:sysClr>
              </a:gs>
            </a:gsLst>
            <a:lin ang="16200000" scaled="1"/>
          </a:gradFill>
          <a:ln w="9525" cap="flat" cmpd="sng" algn="ctr">
            <a:solidFill>
              <a:sysClr val="windowText" lastClr="000000">
                <a:shade val="95000"/>
                <a:satMod val="105000"/>
              </a:sysClr>
            </a:solidFill>
            <a:prstDash val="solid"/>
            <a:headEnd/>
            <a:tailE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70" name="Rectangle 21"/>
          <p:cNvSpPr>
            <a:spLocks noChangeArrowheads="1"/>
          </p:cNvSpPr>
          <p:nvPr/>
        </p:nvSpPr>
        <p:spPr bwMode="auto">
          <a:xfrm>
            <a:off x="6400800" y="3321604"/>
            <a:ext cx="838200" cy="228600"/>
          </a:xfrm>
          <a:prstGeom prst="rect">
            <a:avLst/>
          </a:prstGeom>
          <a:gradFill rotWithShape="1">
            <a:gsLst>
              <a:gs pos="0">
                <a:sysClr val="windowText" lastClr="000000">
                  <a:tint val="50000"/>
                  <a:satMod val="300000"/>
                </a:sysClr>
              </a:gs>
              <a:gs pos="35000">
                <a:sysClr val="windowText" lastClr="000000">
                  <a:tint val="37000"/>
                  <a:satMod val="300000"/>
                </a:sysClr>
              </a:gs>
              <a:gs pos="100000">
                <a:sysClr val="windowText" lastClr="000000">
                  <a:tint val="15000"/>
                  <a:satMod val="350000"/>
                </a:sysClr>
              </a:gs>
            </a:gsLst>
            <a:lin ang="16200000" scaled="1"/>
          </a:gradFill>
          <a:ln w="9525" cap="flat" cmpd="sng" algn="ctr">
            <a:solidFill>
              <a:sysClr val="windowText" lastClr="000000">
                <a:shade val="95000"/>
                <a:satMod val="105000"/>
              </a:sysClr>
            </a:solidFill>
            <a:prstDash val="solid"/>
            <a:headEnd/>
            <a:tailE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62" name="Title 1"/>
          <p:cNvSpPr txBox="1">
            <a:spLocks/>
          </p:cNvSpPr>
          <p:nvPr/>
        </p:nvSpPr>
        <p:spPr>
          <a:xfrm>
            <a:off x="0" y="548640"/>
            <a:ext cx="9144000" cy="685800"/>
          </a:xfrm>
          <a:prstGeom prst="rect">
            <a:avLst/>
          </a:prstGeom>
        </p:spPr>
        <p:txBody>
          <a:bodyPr/>
          <a:lstStyle/>
          <a:p>
            <a:pPr lvl="0" algn="ctr">
              <a:defRPr/>
            </a:pPr>
            <a:r>
              <a:rPr lang="en-US" sz="3600" b="0" kern="0" dirty="0">
                <a:solidFill>
                  <a:srgbClr val="000000"/>
                </a:solidFill>
                <a:latin typeface="Gill Sans"/>
                <a:cs typeface="Gill Sans"/>
              </a:rPr>
              <a:t>HDFS Architecture</a:t>
            </a:r>
          </a:p>
        </p:txBody>
      </p:sp>
    </p:spTree>
    <p:extLst>
      <p:ext uri="{BB962C8B-B14F-4D97-AF65-F5344CB8AC3E}">
        <p14:creationId xmlns:p14="http://schemas.microsoft.com/office/powerpoint/2010/main" val="164546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548640"/>
            <a:ext cx="9144000" cy="685800"/>
          </a:xfrm>
          <a:prstGeom prst="rect">
            <a:avLst/>
          </a:prstGeom>
        </p:spPr>
        <p:txBody>
          <a:bodyPr/>
          <a:lstStyle/>
          <a:p>
            <a:pPr lvl="0" algn="ctr">
              <a:defRPr/>
            </a:pPr>
            <a:r>
              <a:rPr lang="en-US" sz="3600" b="0" kern="0" dirty="0" err="1">
                <a:solidFill>
                  <a:srgbClr val="000000"/>
                </a:solidFill>
                <a:latin typeface="Gill Sans"/>
                <a:cs typeface="Gill Sans"/>
              </a:rPr>
              <a:t>Namenode</a:t>
            </a:r>
            <a:r>
              <a:rPr lang="en-US" sz="3600" b="0" kern="0" dirty="0">
                <a:solidFill>
                  <a:srgbClr val="000000"/>
                </a:solidFill>
                <a:latin typeface="Gill Sans"/>
                <a:cs typeface="Gill Sans"/>
              </a:rPr>
              <a:t> Responsibilities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165729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 b="0" kern="0" dirty="0">
                <a:solidFill>
                  <a:srgbClr val="000000"/>
                </a:solidFill>
                <a:latin typeface="Gill Sans"/>
                <a:cs typeface="Gill Sans"/>
              </a:rPr>
              <a:t>Managing the file system namespace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2038290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000" b="0" kern="0" dirty="0">
                <a:solidFill>
                  <a:srgbClr val="0070C0"/>
                </a:solidFill>
                <a:latin typeface="Gill Sans"/>
                <a:cs typeface="Gill Sans"/>
              </a:rPr>
              <a:t>Holds file/directory structure, file-to-block mapping, </a:t>
            </a:r>
            <a:br>
              <a:rPr lang="en-US" sz="2000" b="0" kern="0" dirty="0">
                <a:solidFill>
                  <a:srgbClr val="0070C0"/>
                </a:solidFill>
                <a:latin typeface="Gill Sans"/>
                <a:cs typeface="Gill Sans"/>
              </a:rPr>
            </a:br>
            <a:r>
              <a:rPr lang="en-US" sz="2000" b="0" kern="0" dirty="0">
                <a:solidFill>
                  <a:srgbClr val="0070C0"/>
                </a:solidFill>
                <a:latin typeface="Gill Sans"/>
                <a:cs typeface="Gill Sans"/>
              </a:rPr>
              <a:t>metadata (ownership, access permissions, etc.)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0" y="304800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 b="0" kern="0" dirty="0">
                <a:solidFill>
                  <a:srgbClr val="000000"/>
                </a:solidFill>
                <a:latin typeface="Gill Sans"/>
                <a:cs typeface="Gill Sans"/>
              </a:rPr>
              <a:t>Coordinating file operations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0" y="3429000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000" b="0" kern="0" dirty="0">
                <a:solidFill>
                  <a:srgbClr val="0070C0"/>
                </a:solidFill>
                <a:latin typeface="Gill Sans"/>
                <a:cs typeface="Gill Sans"/>
              </a:rPr>
              <a:t>Directs clients to </a:t>
            </a:r>
            <a:r>
              <a:rPr lang="en-US" sz="2000" b="0" kern="0" dirty="0" err="1">
                <a:solidFill>
                  <a:srgbClr val="0070C0"/>
                </a:solidFill>
                <a:latin typeface="Gill Sans"/>
                <a:cs typeface="Gill Sans"/>
              </a:rPr>
              <a:t>datanodes</a:t>
            </a:r>
            <a:r>
              <a:rPr lang="en-US" sz="2000" b="0" kern="0" dirty="0">
                <a:solidFill>
                  <a:srgbClr val="0070C0"/>
                </a:solidFill>
                <a:latin typeface="Gill Sans"/>
                <a:cs typeface="Gill Sans"/>
              </a:rPr>
              <a:t> for reads and writes</a:t>
            </a:r>
          </a:p>
          <a:p>
            <a:pPr lvl="0" algn="ctr">
              <a:defRPr/>
            </a:pPr>
            <a:r>
              <a:rPr lang="en-US" sz="2000" b="0" kern="0" dirty="0">
                <a:solidFill>
                  <a:srgbClr val="0070C0"/>
                </a:solidFill>
                <a:latin typeface="Gill Sans"/>
                <a:cs typeface="Gill Sans"/>
              </a:rPr>
              <a:t>No data is moved through the </a:t>
            </a:r>
            <a:r>
              <a:rPr lang="en-US" sz="2000" b="0" kern="0" dirty="0" err="1">
                <a:solidFill>
                  <a:srgbClr val="0070C0"/>
                </a:solidFill>
                <a:latin typeface="Gill Sans"/>
                <a:cs typeface="Gill Sans"/>
              </a:rPr>
              <a:t>namenode</a:t>
            </a:r>
            <a:endParaRPr lang="en-US" sz="2000" b="0" kern="0" dirty="0">
              <a:solidFill>
                <a:srgbClr val="0070C0"/>
              </a:solidFill>
              <a:latin typeface="Gill Sans"/>
              <a:cs typeface="Gill San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0" y="440049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 b="0" kern="0" dirty="0">
                <a:solidFill>
                  <a:srgbClr val="000000"/>
                </a:solidFill>
                <a:latin typeface="Gill Sans"/>
                <a:cs typeface="Gill Sans"/>
              </a:rPr>
              <a:t>Maintaining overall health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0" y="4781490"/>
            <a:ext cx="9144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000" b="0" kern="0" dirty="0">
                <a:solidFill>
                  <a:srgbClr val="0070C0"/>
                </a:solidFill>
                <a:latin typeface="Gill Sans"/>
                <a:cs typeface="Gill Sans"/>
              </a:rPr>
              <a:t>Periodic communication with the </a:t>
            </a:r>
            <a:r>
              <a:rPr lang="en-US" sz="2000" b="0" kern="0" dirty="0" err="1">
                <a:solidFill>
                  <a:srgbClr val="0070C0"/>
                </a:solidFill>
                <a:latin typeface="Gill Sans"/>
                <a:cs typeface="Gill Sans"/>
              </a:rPr>
              <a:t>datanodes</a:t>
            </a:r>
            <a:endParaRPr lang="en-US" sz="2000" b="0" kern="0" dirty="0">
              <a:solidFill>
                <a:srgbClr val="0070C0"/>
              </a:solidFill>
              <a:latin typeface="Gill Sans"/>
              <a:cs typeface="Gill Sans"/>
            </a:endParaRPr>
          </a:p>
          <a:p>
            <a:pPr lvl="0" algn="ctr">
              <a:defRPr/>
            </a:pPr>
            <a:r>
              <a:rPr lang="en-US" sz="2000" b="0" kern="0" dirty="0">
                <a:solidFill>
                  <a:srgbClr val="0070C0"/>
                </a:solidFill>
                <a:latin typeface="Gill Sans"/>
                <a:cs typeface="Gill Sans"/>
              </a:rPr>
              <a:t>Block re-replication and rebalancing</a:t>
            </a:r>
          </a:p>
          <a:p>
            <a:pPr lvl="0" algn="ctr">
              <a:defRPr/>
            </a:pPr>
            <a:r>
              <a:rPr lang="en-US" sz="2000" b="0" kern="0" dirty="0">
                <a:solidFill>
                  <a:srgbClr val="0070C0"/>
                </a:solidFill>
                <a:latin typeface="Gill Sans"/>
                <a:cs typeface="Gill Sans"/>
              </a:rPr>
              <a:t>Garbage collection</a:t>
            </a:r>
          </a:p>
        </p:txBody>
      </p:sp>
    </p:spTree>
    <p:extLst>
      <p:ext uri="{BB962C8B-B14F-4D97-AF65-F5344CB8AC3E}">
        <p14:creationId xmlns:p14="http://schemas.microsoft.com/office/powerpoint/2010/main" val="882986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1" grpId="0"/>
      <p:bldP spid="12" grpId="0"/>
      <p:bldP spid="13" grpId="0"/>
      <p:bldP spid="14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3" name="Straight Arrow Connector 172"/>
          <p:cNvCxnSpPr>
            <a:cxnSpLocks noChangeShapeType="1"/>
          </p:cNvCxnSpPr>
          <p:nvPr/>
        </p:nvCxnSpPr>
        <p:spPr bwMode="auto">
          <a:xfrm rot="5400000">
            <a:off x="2644776" y="3213100"/>
            <a:ext cx="273050" cy="3175"/>
          </a:xfrm>
          <a:prstGeom prst="straightConnector1">
            <a:avLst/>
          </a:prstGeom>
          <a:ln w="12700">
            <a:headEnd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74" name="Straight Arrow Connector 173"/>
          <p:cNvCxnSpPr>
            <a:cxnSpLocks noChangeShapeType="1"/>
          </p:cNvCxnSpPr>
          <p:nvPr/>
        </p:nvCxnSpPr>
        <p:spPr bwMode="auto">
          <a:xfrm rot="5400000">
            <a:off x="3938588" y="3213100"/>
            <a:ext cx="274638" cy="1587"/>
          </a:xfrm>
          <a:prstGeom prst="straightConnector1">
            <a:avLst/>
          </a:prstGeom>
          <a:ln w="12700">
            <a:headEnd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75" name="Straight Arrow Connector 174"/>
          <p:cNvCxnSpPr>
            <a:cxnSpLocks noChangeShapeType="1"/>
          </p:cNvCxnSpPr>
          <p:nvPr/>
        </p:nvCxnSpPr>
        <p:spPr bwMode="auto">
          <a:xfrm rot="5400000">
            <a:off x="5233988" y="3213100"/>
            <a:ext cx="274638" cy="1587"/>
          </a:xfrm>
          <a:prstGeom prst="straightConnector1">
            <a:avLst/>
          </a:prstGeom>
          <a:ln w="12700">
            <a:headEnd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76" name="Straight Arrow Connector 175"/>
          <p:cNvCxnSpPr>
            <a:cxnSpLocks noChangeShapeType="1"/>
          </p:cNvCxnSpPr>
          <p:nvPr/>
        </p:nvCxnSpPr>
        <p:spPr bwMode="auto">
          <a:xfrm rot="5400000">
            <a:off x="6605588" y="3213100"/>
            <a:ext cx="274638" cy="1587"/>
          </a:xfrm>
          <a:prstGeom prst="straightConnector1">
            <a:avLst/>
          </a:prstGeom>
          <a:ln w="12700">
            <a:headEnd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69" name="Rectangle 7"/>
          <p:cNvSpPr>
            <a:spLocks noChangeArrowheads="1"/>
          </p:cNvSpPr>
          <p:nvPr/>
        </p:nvSpPr>
        <p:spPr bwMode="auto">
          <a:xfrm>
            <a:off x="6324600" y="2666999"/>
            <a:ext cx="838200" cy="40957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1200" b="0" dirty="0">
                <a:solidFill>
                  <a:schemeClr val="bg2"/>
                </a:solidFill>
              </a:rPr>
              <a:t>combine</a:t>
            </a:r>
          </a:p>
        </p:txBody>
      </p:sp>
      <p:sp>
        <p:nvSpPr>
          <p:cNvPr id="170" name="Rectangle 4"/>
          <p:cNvSpPr>
            <a:spLocks noChangeArrowheads="1"/>
          </p:cNvSpPr>
          <p:nvPr/>
        </p:nvSpPr>
        <p:spPr bwMode="auto">
          <a:xfrm>
            <a:off x="2362200" y="2666999"/>
            <a:ext cx="838200" cy="40957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1200" b="0" dirty="0">
                <a:solidFill>
                  <a:schemeClr val="bg2"/>
                </a:solidFill>
              </a:rPr>
              <a:t>combine</a:t>
            </a:r>
          </a:p>
        </p:txBody>
      </p:sp>
      <p:sp>
        <p:nvSpPr>
          <p:cNvPr id="171" name="Rectangle 5"/>
          <p:cNvSpPr>
            <a:spLocks noChangeArrowheads="1"/>
          </p:cNvSpPr>
          <p:nvPr/>
        </p:nvSpPr>
        <p:spPr bwMode="auto">
          <a:xfrm>
            <a:off x="3657600" y="2666999"/>
            <a:ext cx="838200" cy="40957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1200" b="0" dirty="0">
                <a:solidFill>
                  <a:schemeClr val="bg2"/>
                </a:solidFill>
              </a:rPr>
              <a:t>combine</a:t>
            </a:r>
          </a:p>
        </p:txBody>
      </p:sp>
      <p:sp>
        <p:nvSpPr>
          <p:cNvPr id="172" name="Rectangle 6"/>
          <p:cNvSpPr>
            <a:spLocks noChangeArrowheads="1"/>
          </p:cNvSpPr>
          <p:nvPr/>
        </p:nvSpPr>
        <p:spPr bwMode="auto">
          <a:xfrm>
            <a:off x="4953000" y="2666999"/>
            <a:ext cx="838200" cy="40957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1200" b="0" dirty="0">
                <a:solidFill>
                  <a:schemeClr val="bg2"/>
                </a:solidFill>
              </a:rPr>
              <a:t>combine</a:t>
            </a:r>
          </a:p>
        </p:txBody>
      </p:sp>
      <p:grpSp>
        <p:nvGrpSpPr>
          <p:cNvPr id="2" name="Group 326"/>
          <p:cNvGrpSpPr/>
          <p:nvPr/>
        </p:nvGrpSpPr>
        <p:grpSpPr>
          <a:xfrm>
            <a:off x="2286000" y="3381375"/>
            <a:ext cx="996950" cy="276225"/>
            <a:chOff x="2286000" y="3381375"/>
            <a:chExt cx="996950" cy="276225"/>
          </a:xfrm>
        </p:grpSpPr>
        <p:sp>
          <p:nvSpPr>
            <p:cNvPr id="178" name="Rectangle 144"/>
            <p:cNvSpPr>
              <a:spLocks noChangeArrowheads="1"/>
            </p:cNvSpPr>
            <p:nvPr/>
          </p:nvSpPr>
          <p:spPr bwMode="auto">
            <a:xfrm>
              <a:off x="2794665" y="3405506"/>
              <a:ext cx="228714" cy="22796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9" name="TextBox 145"/>
            <p:cNvSpPr txBox="1">
              <a:spLocks noChangeArrowheads="1"/>
            </p:cNvSpPr>
            <p:nvPr/>
          </p:nvSpPr>
          <p:spPr bwMode="auto">
            <a:xfrm>
              <a:off x="2784475" y="3381375"/>
              <a:ext cx="269761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200" b="0" dirty="0"/>
                <a:t>b</a:t>
              </a:r>
              <a:endParaRPr lang="en-US" b="0" baseline="-25000" dirty="0"/>
            </a:p>
          </p:txBody>
        </p:sp>
        <p:sp>
          <p:nvSpPr>
            <p:cNvPr id="180" name="Rectangle 137"/>
            <p:cNvSpPr>
              <a:spLocks noChangeArrowheads="1"/>
            </p:cNvSpPr>
            <p:nvPr/>
          </p:nvSpPr>
          <p:spPr bwMode="auto">
            <a:xfrm>
              <a:off x="2296190" y="3405506"/>
              <a:ext cx="228714" cy="22796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1" name="TextBox 138"/>
            <p:cNvSpPr txBox="1">
              <a:spLocks noChangeArrowheads="1"/>
            </p:cNvSpPr>
            <p:nvPr/>
          </p:nvSpPr>
          <p:spPr bwMode="auto">
            <a:xfrm>
              <a:off x="2286000" y="3381375"/>
              <a:ext cx="269761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200" b="0" dirty="0"/>
                <a:t>a</a:t>
              </a:r>
              <a:endParaRPr lang="en-US" b="0" baseline="-25000" dirty="0"/>
            </a:p>
          </p:txBody>
        </p:sp>
        <p:sp>
          <p:nvSpPr>
            <p:cNvPr id="182" name="Rectangle 135"/>
            <p:cNvSpPr>
              <a:spLocks noChangeArrowheads="1"/>
            </p:cNvSpPr>
            <p:nvPr/>
          </p:nvSpPr>
          <p:spPr bwMode="auto">
            <a:xfrm>
              <a:off x="2524904" y="3405506"/>
              <a:ext cx="228714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83" name="TextBox 136"/>
            <p:cNvSpPr txBox="1">
              <a:spLocks noChangeArrowheads="1"/>
            </p:cNvSpPr>
            <p:nvPr/>
          </p:nvSpPr>
          <p:spPr bwMode="auto">
            <a:xfrm>
              <a:off x="2514714" y="3381375"/>
              <a:ext cx="269761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solidFill>
                    <a:schemeClr val="bg1"/>
                  </a:solidFill>
                </a:rPr>
                <a:t>1</a:t>
              </a:r>
              <a:endParaRPr lang="en-US" b="0" baseline="-25000">
                <a:solidFill>
                  <a:schemeClr val="bg1"/>
                </a:solidFill>
              </a:endParaRPr>
            </a:p>
          </p:txBody>
        </p:sp>
        <p:sp>
          <p:nvSpPr>
            <p:cNvPr id="184" name="Rectangle 142"/>
            <p:cNvSpPr>
              <a:spLocks noChangeArrowheads="1"/>
            </p:cNvSpPr>
            <p:nvPr/>
          </p:nvSpPr>
          <p:spPr bwMode="auto">
            <a:xfrm>
              <a:off x="3023379" y="3405506"/>
              <a:ext cx="228714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85" name="TextBox 143"/>
            <p:cNvSpPr txBox="1">
              <a:spLocks noChangeArrowheads="1"/>
            </p:cNvSpPr>
            <p:nvPr/>
          </p:nvSpPr>
          <p:spPr bwMode="auto">
            <a:xfrm>
              <a:off x="3013189" y="3381375"/>
              <a:ext cx="269761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solidFill>
                    <a:schemeClr val="bg1"/>
                  </a:solidFill>
                </a:rPr>
                <a:t>2</a:t>
              </a:r>
              <a:endParaRPr lang="en-US" b="0" baseline="-25000">
                <a:solidFill>
                  <a:schemeClr val="bg1"/>
                </a:solidFill>
              </a:endParaRPr>
            </a:p>
          </p:txBody>
        </p:sp>
      </p:grpSp>
      <p:grpSp>
        <p:nvGrpSpPr>
          <p:cNvPr id="3" name="Group 325"/>
          <p:cNvGrpSpPr/>
          <p:nvPr/>
        </p:nvGrpSpPr>
        <p:grpSpPr>
          <a:xfrm>
            <a:off x="3844925" y="3381375"/>
            <a:ext cx="498475" cy="276225"/>
            <a:chOff x="3844925" y="3381375"/>
            <a:chExt cx="498475" cy="276225"/>
          </a:xfrm>
        </p:grpSpPr>
        <p:sp>
          <p:nvSpPr>
            <p:cNvPr id="187" name="Rectangle 151"/>
            <p:cNvSpPr>
              <a:spLocks noChangeArrowheads="1"/>
            </p:cNvSpPr>
            <p:nvPr/>
          </p:nvSpPr>
          <p:spPr bwMode="auto">
            <a:xfrm>
              <a:off x="3855115" y="3405506"/>
              <a:ext cx="228714" cy="22796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9" name="TextBox 152"/>
            <p:cNvSpPr txBox="1">
              <a:spLocks noChangeArrowheads="1"/>
            </p:cNvSpPr>
            <p:nvPr/>
          </p:nvSpPr>
          <p:spPr bwMode="auto">
            <a:xfrm>
              <a:off x="3844925" y="3381375"/>
              <a:ext cx="269761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200" b="0"/>
                <a:t>c</a:t>
              </a:r>
              <a:endParaRPr lang="en-US" b="0" baseline="-25000"/>
            </a:p>
          </p:txBody>
        </p:sp>
        <p:sp>
          <p:nvSpPr>
            <p:cNvPr id="191" name="Rectangle 149"/>
            <p:cNvSpPr>
              <a:spLocks noChangeArrowheads="1"/>
            </p:cNvSpPr>
            <p:nvPr/>
          </p:nvSpPr>
          <p:spPr bwMode="auto">
            <a:xfrm>
              <a:off x="4083829" y="3405506"/>
              <a:ext cx="228714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92" name="TextBox 150"/>
            <p:cNvSpPr txBox="1">
              <a:spLocks noChangeArrowheads="1"/>
            </p:cNvSpPr>
            <p:nvPr/>
          </p:nvSpPr>
          <p:spPr bwMode="auto">
            <a:xfrm>
              <a:off x="4073639" y="3381375"/>
              <a:ext cx="269761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 dirty="0">
                  <a:solidFill>
                    <a:schemeClr val="bg1"/>
                  </a:solidFill>
                </a:rPr>
                <a:t>9</a:t>
              </a:r>
              <a:endParaRPr lang="en-US" b="0" baseline="-250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4" name="Group 324"/>
          <p:cNvGrpSpPr/>
          <p:nvPr/>
        </p:nvGrpSpPr>
        <p:grpSpPr>
          <a:xfrm>
            <a:off x="4876800" y="3381375"/>
            <a:ext cx="990600" cy="276225"/>
            <a:chOff x="4876800" y="3381375"/>
            <a:chExt cx="990600" cy="276225"/>
          </a:xfrm>
        </p:grpSpPr>
        <p:sp>
          <p:nvSpPr>
            <p:cNvPr id="196" name="Rectangle 165"/>
            <p:cNvSpPr>
              <a:spLocks noChangeArrowheads="1"/>
            </p:cNvSpPr>
            <p:nvPr/>
          </p:nvSpPr>
          <p:spPr bwMode="auto">
            <a:xfrm>
              <a:off x="4886985" y="3405506"/>
              <a:ext cx="228600" cy="22796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" name="Rectangle 172"/>
            <p:cNvSpPr>
              <a:spLocks noChangeArrowheads="1"/>
            </p:cNvSpPr>
            <p:nvPr/>
          </p:nvSpPr>
          <p:spPr bwMode="auto">
            <a:xfrm>
              <a:off x="5379359" y="3405506"/>
              <a:ext cx="228600" cy="22796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8" name="TextBox 166"/>
            <p:cNvSpPr txBox="1">
              <a:spLocks noChangeArrowheads="1"/>
            </p:cNvSpPr>
            <p:nvPr/>
          </p:nvSpPr>
          <p:spPr bwMode="auto">
            <a:xfrm>
              <a:off x="4876800" y="3381375"/>
              <a:ext cx="269626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200" b="0"/>
                <a:t>a</a:t>
              </a:r>
              <a:endParaRPr lang="en-US" b="0" baseline="-25000"/>
            </a:p>
          </p:txBody>
        </p:sp>
        <p:sp>
          <p:nvSpPr>
            <p:cNvPr id="199" name="TextBox 173"/>
            <p:cNvSpPr txBox="1">
              <a:spLocks noChangeArrowheads="1"/>
            </p:cNvSpPr>
            <p:nvPr/>
          </p:nvSpPr>
          <p:spPr bwMode="auto">
            <a:xfrm>
              <a:off x="5369174" y="3381375"/>
              <a:ext cx="261611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200" b="0"/>
                <a:t>c</a:t>
              </a:r>
              <a:endParaRPr lang="en-US" b="0" baseline="-25000"/>
            </a:p>
          </p:txBody>
        </p:sp>
        <p:sp>
          <p:nvSpPr>
            <p:cNvPr id="200" name="Rectangle 163"/>
            <p:cNvSpPr>
              <a:spLocks noChangeArrowheads="1"/>
            </p:cNvSpPr>
            <p:nvPr/>
          </p:nvSpPr>
          <p:spPr bwMode="auto">
            <a:xfrm>
              <a:off x="5115585" y="3405506"/>
              <a:ext cx="228600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01" name="TextBox 164"/>
            <p:cNvSpPr txBox="1">
              <a:spLocks noChangeArrowheads="1"/>
            </p:cNvSpPr>
            <p:nvPr/>
          </p:nvSpPr>
          <p:spPr bwMode="auto">
            <a:xfrm>
              <a:off x="5105400" y="3381375"/>
              <a:ext cx="269626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solidFill>
                    <a:schemeClr val="bg1"/>
                  </a:solidFill>
                </a:rPr>
                <a:t>5</a:t>
              </a:r>
              <a:endParaRPr lang="en-US" b="0" baseline="-25000">
                <a:solidFill>
                  <a:schemeClr val="bg1"/>
                </a:solidFill>
              </a:endParaRPr>
            </a:p>
          </p:txBody>
        </p:sp>
        <p:sp>
          <p:nvSpPr>
            <p:cNvPr id="202" name="Rectangle 170"/>
            <p:cNvSpPr>
              <a:spLocks noChangeArrowheads="1"/>
            </p:cNvSpPr>
            <p:nvPr/>
          </p:nvSpPr>
          <p:spPr bwMode="auto">
            <a:xfrm>
              <a:off x="5607959" y="3405506"/>
              <a:ext cx="228600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03" name="TextBox 171"/>
            <p:cNvSpPr txBox="1">
              <a:spLocks noChangeArrowheads="1"/>
            </p:cNvSpPr>
            <p:nvPr/>
          </p:nvSpPr>
          <p:spPr bwMode="auto">
            <a:xfrm>
              <a:off x="5597774" y="3381375"/>
              <a:ext cx="269626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solidFill>
                    <a:schemeClr val="bg1"/>
                  </a:solidFill>
                </a:rPr>
                <a:t>2</a:t>
              </a:r>
              <a:endParaRPr lang="en-US" b="0" baseline="-25000">
                <a:solidFill>
                  <a:schemeClr val="bg1"/>
                </a:solidFill>
              </a:endParaRPr>
            </a:p>
          </p:txBody>
        </p:sp>
      </p:grpSp>
      <p:grpSp>
        <p:nvGrpSpPr>
          <p:cNvPr id="5" name="Group 323"/>
          <p:cNvGrpSpPr/>
          <p:nvPr/>
        </p:nvGrpSpPr>
        <p:grpSpPr>
          <a:xfrm>
            <a:off x="6248400" y="3381375"/>
            <a:ext cx="990600" cy="276225"/>
            <a:chOff x="6248400" y="3381375"/>
            <a:chExt cx="990600" cy="276225"/>
          </a:xfrm>
        </p:grpSpPr>
        <p:sp>
          <p:nvSpPr>
            <p:cNvPr id="205" name="Rectangle 179"/>
            <p:cNvSpPr>
              <a:spLocks noChangeArrowheads="1"/>
            </p:cNvSpPr>
            <p:nvPr/>
          </p:nvSpPr>
          <p:spPr bwMode="auto">
            <a:xfrm>
              <a:off x="6258585" y="3405506"/>
              <a:ext cx="228600" cy="22796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6" name="Rectangle 186"/>
            <p:cNvSpPr>
              <a:spLocks noChangeArrowheads="1"/>
            </p:cNvSpPr>
            <p:nvPr/>
          </p:nvSpPr>
          <p:spPr bwMode="auto">
            <a:xfrm>
              <a:off x="6750959" y="3405506"/>
              <a:ext cx="228600" cy="22796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7" name="TextBox 180"/>
            <p:cNvSpPr txBox="1">
              <a:spLocks noChangeArrowheads="1"/>
            </p:cNvSpPr>
            <p:nvPr/>
          </p:nvSpPr>
          <p:spPr bwMode="auto">
            <a:xfrm>
              <a:off x="6248400" y="3381375"/>
              <a:ext cx="269626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200" b="0"/>
                <a:t>b</a:t>
              </a:r>
              <a:endParaRPr lang="en-US" b="0" baseline="-25000"/>
            </a:p>
          </p:txBody>
        </p:sp>
        <p:sp>
          <p:nvSpPr>
            <p:cNvPr id="208" name="TextBox 187"/>
            <p:cNvSpPr txBox="1">
              <a:spLocks noChangeArrowheads="1"/>
            </p:cNvSpPr>
            <p:nvPr/>
          </p:nvSpPr>
          <p:spPr bwMode="auto">
            <a:xfrm>
              <a:off x="6740774" y="3381375"/>
              <a:ext cx="261611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200" b="0"/>
                <a:t>c</a:t>
              </a:r>
              <a:endParaRPr lang="en-US" b="0" baseline="-25000"/>
            </a:p>
          </p:txBody>
        </p:sp>
        <p:sp>
          <p:nvSpPr>
            <p:cNvPr id="209" name="Rectangle 177"/>
            <p:cNvSpPr>
              <a:spLocks noChangeArrowheads="1"/>
            </p:cNvSpPr>
            <p:nvPr/>
          </p:nvSpPr>
          <p:spPr bwMode="auto">
            <a:xfrm>
              <a:off x="6487185" y="3405506"/>
              <a:ext cx="228600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10" name="TextBox 178"/>
            <p:cNvSpPr txBox="1">
              <a:spLocks noChangeArrowheads="1"/>
            </p:cNvSpPr>
            <p:nvPr/>
          </p:nvSpPr>
          <p:spPr bwMode="auto">
            <a:xfrm>
              <a:off x="6477000" y="3381375"/>
              <a:ext cx="269626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solidFill>
                    <a:schemeClr val="bg1"/>
                  </a:solidFill>
                </a:rPr>
                <a:t>7</a:t>
              </a:r>
              <a:endParaRPr lang="en-US" b="0" baseline="-25000">
                <a:solidFill>
                  <a:schemeClr val="bg1"/>
                </a:solidFill>
              </a:endParaRPr>
            </a:p>
          </p:txBody>
        </p:sp>
        <p:sp>
          <p:nvSpPr>
            <p:cNvPr id="211" name="Rectangle 184"/>
            <p:cNvSpPr>
              <a:spLocks noChangeArrowheads="1"/>
            </p:cNvSpPr>
            <p:nvPr/>
          </p:nvSpPr>
          <p:spPr bwMode="auto">
            <a:xfrm>
              <a:off x="6979559" y="3405506"/>
              <a:ext cx="228600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12" name="TextBox 185"/>
            <p:cNvSpPr txBox="1">
              <a:spLocks noChangeArrowheads="1"/>
            </p:cNvSpPr>
            <p:nvPr/>
          </p:nvSpPr>
          <p:spPr bwMode="auto">
            <a:xfrm>
              <a:off x="6969374" y="3381375"/>
              <a:ext cx="269626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 dirty="0">
                  <a:solidFill>
                    <a:schemeClr val="bg1"/>
                  </a:solidFill>
                </a:rPr>
                <a:t>8</a:t>
              </a:r>
              <a:endParaRPr lang="en-US" b="0" baseline="-25000" dirty="0">
                <a:solidFill>
                  <a:schemeClr val="bg1"/>
                </a:solidFill>
              </a:endParaRPr>
            </a:p>
          </p:txBody>
        </p:sp>
      </p:grpSp>
      <p:sp>
        <p:nvSpPr>
          <p:cNvPr id="213" name="Rectangle 4"/>
          <p:cNvSpPr>
            <a:spLocks noChangeArrowheads="1"/>
          </p:cNvSpPr>
          <p:nvPr/>
        </p:nvSpPr>
        <p:spPr bwMode="auto">
          <a:xfrm>
            <a:off x="2286000" y="3733800"/>
            <a:ext cx="990600" cy="33337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1200" b="0" dirty="0">
                <a:solidFill>
                  <a:schemeClr val="bg2"/>
                </a:solidFill>
              </a:rPr>
              <a:t>partition</a:t>
            </a:r>
          </a:p>
        </p:txBody>
      </p:sp>
      <p:sp>
        <p:nvSpPr>
          <p:cNvPr id="214" name="Rectangle 4"/>
          <p:cNvSpPr>
            <a:spLocks noChangeArrowheads="1"/>
          </p:cNvSpPr>
          <p:nvPr/>
        </p:nvSpPr>
        <p:spPr bwMode="auto">
          <a:xfrm>
            <a:off x="3581400" y="3733800"/>
            <a:ext cx="990600" cy="33337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1200" b="0" dirty="0">
                <a:solidFill>
                  <a:schemeClr val="bg2"/>
                </a:solidFill>
              </a:rPr>
              <a:t>partition</a:t>
            </a:r>
          </a:p>
        </p:txBody>
      </p:sp>
      <p:sp>
        <p:nvSpPr>
          <p:cNvPr id="215" name="Rectangle 4"/>
          <p:cNvSpPr>
            <a:spLocks noChangeArrowheads="1"/>
          </p:cNvSpPr>
          <p:nvPr/>
        </p:nvSpPr>
        <p:spPr bwMode="auto">
          <a:xfrm>
            <a:off x="4876800" y="3733800"/>
            <a:ext cx="990600" cy="33337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1200" b="0" dirty="0">
                <a:solidFill>
                  <a:schemeClr val="bg2"/>
                </a:solidFill>
              </a:rPr>
              <a:t>partition</a:t>
            </a:r>
          </a:p>
        </p:txBody>
      </p:sp>
      <p:sp>
        <p:nvSpPr>
          <p:cNvPr id="216" name="Rectangle 4"/>
          <p:cNvSpPr>
            <a:spLocks noChangeArrowheads="1"/>
          </p:cNvSpPr>
          <p:nvPr/>
        </p:nvSpPr>
        <p:spPr bwMode="auto">
          <a:xfrm>
            <a:off x="6248400" y="3733800"/>
            <a:ext cx="990600" cy="33337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1200" b="0" dirty="0">
                <a:solidFill>
                  <a:schemeClr val="bg2"/>
                </a:solidFill>
              </a:rPr>
              <a:t>partition</a:t>
            </a:r>
          </a:p>
        </p:txBody>
      </p:sp>
      <p:cxnSp>
        <p:nvCxnSpPr>
          <p:cNvPr id="167" name="Straight Arrow Connector 166"/>
          <p:cNvCxnSpPr>
            <a:cxnSpLocks noChangeShapeType="1"/>
          </p:cNvCxnSpPr>
          <p:nvPr/>
        </p:nvCxnSpPr>
        <p:spPr bwMode="auto">
          <a:xfrm rot="5400000">
            <a:off x="2644776" y="2146300"/>
            <a:ext cx="273050" cy="3175"/>
          </a:xfrm>
          <a:prstGeom prst="straightConnector1">
            <a:avLst/>
          </a:prstGeom>
          <a:ln w="12700">
            <a:headEnd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68" name="Straight Arrow Connector 167"/>
          <p:cNvCxnSpPr>
            <a:cxnSpLocks noChangeShapeType="1"/>
          </p:cNvCxnSpPr>
          <p:nvPr/>
        </p:nvCxnSpPr>
        <p:spPr bwMode="auto">
          <a:xfrm rot="5400000">
            <a:off x="3938588" y="2146300"/>
            <a:ext cx="274638" cy="1587"/>
          </a:xfrm>
          <a:prstGeom prst="straightConnector1">
            <a:avLst/>
          </a:prstGeom>
          <a:ln w="12700">
            <a:headEnd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77" name="Straight Arrow Connector 176"/>
          <p:cNvCxnSpPr>
            <a:cxnSpLocks noChangeShapeType="1"/>
          </p:cNvCxnSpPr>
          <p:nvPr/>
        </p:nvCxnSpPr>
        <p:spPr bwMode="auto">
          <a:xfrm rot="5400000">
            <a:off x="5233988" y="2146300"/>
            <a:ext cx="274638" cy="1587"/>
          </a:xfrm>
          <a:prstGeom prst="straightConnector1">
            <a:avLst/>
          </a:prstGeom>
          <a:ln w="12700">
            <a:headEnd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86" name="Straight Arrow Connector 185"/>
          <p:cNvCxnSpPr>
            <a:cxnSpLocks noChangeShapeType="1"/>
          </p:cNvCxnSpPr>
          <p:nvPr/>
        </p:nvCxnSpPr>
        <p:spPr bwMode="auto">
          <a:xfrm rot="5400000">
            <a:off x="6605588" y="2146300"/>
            <a:ext cx="274638" cy="1587"/>
          </a:xfrm>
          <a:prstGeom prst="straightConnector1">
            <a:avLst/>
          </a:prstGeom>
          <a:ln w="12700">
            <a:headEnd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88" name="Rectangle 7"/>
          <p:cNvSpPr>
            <a:spLocks noChangeArrowheads="1"/>
          </p:cNvSpPr>
          <p:nvPr/>
        </p:nvSpPr>
        <p:spPr bwMode="auto">
          <a:xfrm>
            <a:off x="6324600" y="1400175"/>
            <a:ext cx="838200" cy="6096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b="0">
                <a:solidFill>
                  <a:schemeClr val="bg2"/>
                </a:solidFill>
              </a:rPr>
              <a:t>map</a:t>
            </a:r>
          </a:p>
        </p:txBody>
      </p:sp>
      <p:cxnSp>
        <p:nvCxnSpPr>
          <p:cNvPr id="190" name="Straight Arrow Connector 27"/>
          <p:cNvCxnSpPr>
            <a:cxnSpLocks noChangeShapeType="1"/>
          </p:cNvCxnSpPr>
          <p:nvPr/>
        </p:nvCxnSpPr>
        <p:spPr bwMode="auto">
          <a:xfrm rot="16200000" flipH="1">
            <a:off x="6019800" y="714375"/>
            <a:ext cx="609600" cy="609600"/>
          </a:xfrm>
          <a:prstGeom prst="straightConnector1">
            <a:avLst/>
          </a:prstGeom>
          <a:ln w="12700">
            <a:headEnd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93" name="Rectangle 4"/>
          <p:cNvSpPr>
            <a:spLocks noChangeArrowheads="1"/>
          </p:cNvSpPr>
          <p:nvPr/>
        </p:nvSpPr>
        <p:spPr bwMode="auto">
          <a:xfrm>
            <a:off x="2362200" y="1400175"/>
            <a:ext cx="838200" cy="6096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b="0" dirty="0">
                <a:solidFill>
                  <a:schemeClr val="bg2"/>
                </a:solidFill>
              </a:rPr>
              <a:t>map</a:t>
            </a:r>
          </a:p>
        </p:txBody>
      </p:sp>
      <p:cxnSp>
        <p:nvCxnSpPr>
          <p:cNvPr id="194" name="Straight Arrow Connector 20"/>
          <p:cNvCxnSpPr>
            <a:cxnSpLocks noChangeShapeType="1"/>
          </p:cNvCxnSpPr>
          <p:nvPr/>
        </p:nvCxnSpPr>
        <p:spPr bwMode="auto">
          <a:xfrm rot="5400000">
            <a:off x="2819400" y="714375"/>
            <a:ext cx="609600" cy="609600"/>
          </a:xfrm>
          <a:prstGeom prst="straightConnector1">
            <a:avLst/>
          </a:prstGeom>
          <a:ln w="12700">
            <a:headEnd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95" name="Rectangle 5"/>
          <p:cNvSpPr>
            <a:spLocks noChangeArrowheads="1"/>
          </p:cNvSpPr>
          <p:nvPr/>
        </p:nvSpPr>
        <p:spPr bwMode="auto">
          <a:xfrm>
            <a:off x="3657600" y="1400175"/>
            <a:ext cx="838200" cy="6096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b="0">
                <a:solidFill>
                  <a:schemeClr val="bg2"/>
                </a:solidFill>
              </a:rPr>
              <a:t>map</a:t>
            </a:r>
          </a:p>
        </p:txBody>
      </p:sp>
      <p:cxnSp>
        <p:nvCxnSpPr>
          <p:cNvPr id="204" name="Straight Arrow Connector 22"/>
          <p:cNvCxnSpPr>
            <a:cxnSpLocks noChangeShapeType="1"/>
          </p:cNvCxnSpPr>
          <p:nvPr/>
        </p:nvCxnSpPr>
        <p:spPr bwMode="auto">
          <a:xfrm rot="5400000">
            <a:off x="3771900" y="981075"/>
            <a:ext cx="609600" cy="76200"/>
          </a:xfrm>
          <a:prstGeom prst="straightConnector1">
            <a:avLst/>
          </a:prstGeom>
          <a:ln w="12700">
            <a:headEnd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17" name="Rectangle 6"/>
          <p:cNvSpPr>
            <a:spLocks noChangeArrowheads="1"/>
          </p:cNvSpPr>
          <p:nvPr/>
        </p:nvSpPr>
        <p:spPr bwMode="auto">
          <a:xfrm>
            <a:off x="4953000" y="1400175"/>
            <a:ext cx="838200" cy="6096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b="0">
                <a:solidFill>
                  <a:schemeClr val="bg2"/>
                </a:solidFill>
              </a:rPr>
              <a:t>map</a:t>
            </a:r>
          </a:p>
        </p:txBody>
      </p:sp>
      <p:cxnSp>
        <p:nvCxnSpPr>
          <p:cNvPr id="218" name="Straight Arrow Connector 28"/>
          <p:cNvCxnSpPr>
            <a:cxnSpLocks noChangeShapeType="1"/>
          </p:cNvCxnSpPr>
          <p:nvPr/>
        </p:nvCxnSpPr>
        <p:spPr bwMode="auto">
          <a:xfrm rot="16200000" flipH="1">
            <a:off x="4991100" y="981075"/>
            <a:ext cx="609600" cy="76200"/>
          </a:xfrm>
          <a:prstGeom prst="straightConnector1">
            <a:avLst/>
          </a:prstGeom>
          <a:ln w="12700">
            <a:headEnd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pSp>
        <p:nvGrpSpPr>
          <p:cNvPr id="6" name="Group 318"/>
          <p:cNvGrpSpPr/>
          <p:nvPr/>
        </p:nvGrpSpPr>
        <p:grpSpPr>
          <a:xfrm>
            <a:off x="3033713" y="333375"/>
            <a:ext cx="3214687" cy="276225"/>
            <a:chOff x="3033713" y="333375"/>
            <a:chExt cx="3214687" cy="276225"/>
          </a:xfrm>
        </p:grpSpPr>
        <p:sp>
          <p:nvSpPr>
            <p:cNvPr id="219" name="Rectangle 56"/>
            <p:cNvSpPr>
              <a:spLocks noChangeArrowheads="1"/>
            </p:cNvSpPr>
            <p:nvPr/>
          </p:nvSpPr>
          <p:spPr bwMode="auto">
            <a:xfrm>
              <a:off x="3079069" y="357506"/>
              <a:ext cx="228584" cy="22796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0" name="Rectangle 102"/>
            <p:cNvSpPr>
              <a:spLocks noChangeArrowheads="1"/>
            </p:cNvSpPr>
            <p:nvPr/>
          </p:nvSpPr>
          <p:spPr bwMode="auto">
            <a:xfrm>
              <a:off x="3612430" y="357506"/>
              <a:ext cx="228584" cy="22796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1" name="Rectangle 109"/>
            <p:cNvSpPr>
              <a:spLocks noChangeArrowheads="1"/>
            </p:cNvSpPr>
            <p:nvPr/>
          </p:nvSpPr>
          <p:spPr bwMode="auto">
            <a:xfrm>
              <a:off x="4145792" y="357506"/>
              <a:ext cx="228584" cy="22796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2" name="Rectangle 116"/>
            <p:cNvSpPr>
              <a:spLocks noChangeArrowheads="1"/>
            </p:cNvSpPr>
            <p:nvPr/>
          </p:nvSpPr>
          <p:spPr bwMode="auto">
            <a:xfrm>
              <a:off x="4679154" y="357506"/>
              <a:ext cx="228584" cy="22796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3" name="Rectangle 123"/>
            <p:cNvSpPr>
              <a:spLocks noChangeArrowheads="1"/>
            </p:cNvSpPr>
            <p:nvPr/>
          </p:nvSpPr>
          <p:spPr bwMode="auto">
            <a:xfrm>
              <a:off x="5212515" y="357506"/>
              <a:ext cx="228584" cy="22796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4" name="Rectangle 130"/>
            <p:cNvSpPr>
              <a:spLocks noChangeArrowheads="1"/>
            </p:cNvSpPr>
            <p:nvPr/>
          </p:nvSpPr>
          <p:spPr bwMode="auto">
            <a:xfrm>
              <a:off x="5745877" y="357506"/>
              <a:ext cx="228584" cy="22796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5" name="TextBox 57"/>
            <p:cNvSpPr txBox="1">
              <a:spLocks noChangeArrowheads="1"/>
            </p:cNvSpPr>
            <p:nvPr/>
          </p:nvSpPr>
          <p:spPr bwMode="auto">
            <a:xfrm>
              <a:off x="3033713" y="333375"/>
              <a:ext cx="319295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 dirty="0"/>
                <a:t>k</a:t>
              </a:r>
              <a:r>
                <a:rPr lang="en-US" sz="1200" b="0" baseline="-25000" dirty="0"/>
                <a:t>1</a:t>
              </a:r>
              <a:endParaRPr lang="en-US" b="0" baseline="-25000" dirty="0"/>
            </a:p>
          </p:txBody>
        </p:sp>
        <p:sp>
          <p:nvSpPr>
            <p:cNvPr id="226" name="TextBox 103"/>
            <p:cNvSpPr txBox="1">
              <a:spLocks noChangeArrowheads="1"/>
            </p:cNvSpPr>
            <p:nvPr/>
          </p:nvSpPr>
          <p:spPr bwMode="auto">
            <a:xfrm>
              <a:off x="3567075" y="333375"/>
              <a:ext cx="319295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 dirty="0"/>
                <a:t>k</a:t>
              </a:r>
              <a:r>
                <a:rPr lang="en-US" sz="1200" b="0" baseline="-25000" dirty="0"/>
                <a:t>2</a:t>
              </a:r>
              <a:endParaRPr lang="en-US" b="0" baseline="-25000" dirty="0"/>
            </a:p>
          </p:txBody>
        </p:sp>
        <p:sp>
          <p:nvSpPr>
            <p:cNvPr id="227" name="TextBox 110"/>
            <p:cNvSpPr txBox="1">
              <a:spLocks noChangeArrowheads="1"/>
            </p:cNvSpPr>
            <p:nvPr/>
          </p:nvSpPr>
          <p:spPr bwMode="auto">
            <a:xfrm>
              <a:off x="4100436" y="333375"/>
              <a:ext cx="319295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/>
                <a:t>k</a:t>
              </a:r>
              <a:r>
                <a:rPr lang="en-US" sz="1200" b="0" baseline="-25000"/>
                <a:t>3</a:t>
              </a:r>
              <a:endParaRPr lang="en-US" b="0" baseline="-25000"/>
            </a:p>
          </p:txBody>
        </p:sp>
        <p:sp>
          <p:nvSpPr>
            <p:cNvPr id="228" name="TextBox 117"/>
            <p:cNvSpPr txBox="1">
              <a:spLocks noChangeArrowheads="1"/>
            </p:cNvSpPr>
            <p:nvPr/>
          </p:nvSpPr>
          <p:spPr bwMode="auto">
            <a:xfrm>
              <a:off x="4633798" y="333375"/>
              <a:ext cx="319295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/>
                <a:t>k</a:t>
              </a:r>
              <a:r>
                <a:rPr lang="en-US" sz="1200" b="0" baseline="-25000"/>
                <a:t>4</a:t>
              </a:r>
              <a:endParaRPr lang="en-US" b="0" baseline="-25000"/>
            </a:p>
          </p:txBody>
        </p:sp>
        <p:sp>
          <p:nvSpPr>
            <p:cNvPr id="229" name="TextBox 124"/>
            <p:cNvSpPr txBox="1">
              <a:spLocks noChangeArrowheads="1"/>
            </p:cNvSpPr>
            <p:nvPr/>
          </p:nvSpPr>
          <p:spPr bwMode="auto">
            <a:xfrm>
              <a:off x="5167160" y="333375"/>
              <a:ext cx="319295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/>
                <a:t>k</a:t>
              </a:r>
              <a:r>
                <a:rPr lang="en-US" sz="1200" b="0" baseline="-25000"/>
                <a:t>5</a:t>
              </a:r>
              <a:endParaRPr lang="en-US" b="0" baseline="-25000"/>
            </a:p>
          </p:txBody>
        </p:sp>
        <p:sp>
          <p:nvSpPr>
            <p:cNvPr id="230" name="TextBox 131"/>
            <p:cNvSpPr txBox="1">
              <a:spLocks noChangeArrowheads="1"/>
            </p:cNvSpPr>
            <p:nvPr/>
          </p:nvSpPr>
          <p:spPr bwMode="auto">
            <a:xfrm>
              <a:off x="5700521" y="333375"/>
              <a:ext cx="319295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/>
                <a:t>k</a:t>
              </a:r>
              <a:r>
                <a:rPr lang="en-US" sz="1200" b="0" baseline="-25000"/>
                <a:t>6</a:t>
              </a:r>
              <a:endParaRPr lang="en-US" b="0" baseline="-25000"/>
            </a:p>
          </p:txBody>
        </p:sp>
        <p:sp>
          <p:nvSpPr>
            <p:cNvPr id="231" name="Rectangle 58"/>
            <p:cNvSpPr>
              <a:spLocks noChangeArrowheads="1"/>
            </p:cNvSpPr>
            <p:nvPr/>
          </p:nvSpPr>
          <p:spPr bwMode="auto">
            <a:xfrm>
              <a:off x="3307652" y="357506"/>
              <a:ext cx="228584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2" name="TextBox 59"/>
            <p:cNvSpPr txBox="1">
              <a:spLocks noChangeArrowheads="1"/>
            </p:cNvSpPr>
            <p:nvPr/>
          </p:nvSpPr>
          <p:spPr bwMode="auto">
            <a:xfrm>
              <a:off x="3262297" y="333375"/>
              <a:ext cx="319295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 dirty="0">
                  <a:solidFill>
                    <a:schemeClr val="bg1"/>
                  </a:solidFill>
                </a:rPr>
                <a:t>v</a:t>
              </a:r>
              <a:r>
                <a:rPr lang="en-US" sz="1200" b="0" baseline="-25000" dirty="0">
                  <a:solidFill>
                    <a:schemeClr val="bg1"/>
                  </a:solidFill>
                </a:rPr>
                <a:t>1</a:t>
              </a:r>
              <a:endParaRPr lang="en-US" b="0" baseline="-25000" dirty="0">
                <a:solidFill>
                  <a:schemeClr val="bg1"/>
                </a:solidFill>
              </a:endParaRPr>
            </a:p>
          </p:txBody>
        </p:sp>
        <p:sp>
          <p:nvSpPr>
            <p:cNvPr id="233" name="Rectangle 100"/>
            <p:cNvSpPr>
              <a:spLocks noChangeArrowheads="1"/>
            </p:cNvSpPr>
            <p:nvPr/>
          </p:nvSpPr>
          <p:spPr bwMode="auto">
            <a:xfrm>
              <a:off x="3841014" y="357506"/>
              <a:ext cx="228584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4" name="TextBox 101"/>
            <p:cNvSpPr txBox="1">
              <a:spLocks noChangeArrowheads="1"/>
            </p:cNvSpPr>
            <p:nvPr/>
          </p:nvSpPr>
          <p:spPr bwMode="auto">
            <a:xfrm>
              <a:off x="3795658" y="333375"/>
              <a:ext cx="319295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solidFill>
                    <a:schemeClr val="bg1"/>
                  </a:solidFill>
                </a:rPr>
                <a:t>v</a:t>
              </a:r>
              <a:r>
                <a:rPr lang="en-US" sz="1200" b="0" baseline="-25000">
                  <a:solidFill>
                    <a:schemeClr val="bg1"/>
                  </a:solidFill>
                </a:rPr>
                <a:t>2</a:t>
              </a:r>
              <a:endParaRPr lang="en-US" b="0" baseline="-25000">
                <a:solidFill>
                  <a:schemeClr val="bg1"/>
                </a:solidFill>
              </a:endParaRPr>
            </a:p>
          </p:txBody>
        </p:sp>
        <p:sp>
          <p:nvSpPr>
            <p:cNvPr id="235" name="Rectangle 107"/>
            <p:cNvSpPr>
              <a:spLocks noChangeArrowheads="1"/>
            </p:cNvSpPr>
            <p:nvPr/>
          </p:nvSpPr>
          <p:spPr bwMode="auto">
            <a:xfrm>
              <a:off x="4374376" y="357506"/>
              <a:ext cx="228584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6" name="TextBox 108"/>
            <p:cNvSpPr txBox="1">
              <a:spLocks noChangeArrowheads="1"/>
            </p:cNvSpPr>
            <p:nvPr/>
          </p:nvSpPr>
          <p:spPr bwMode="auto">
            <a:xfrm>
              <a:off x="4329020" y="333375"/>
              <a:ext cx="319295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solidFill>
                    <a:schemeClr val="bg1"/>
                  </a:solidFill>
                </a:rPr>
                <a:t>v</a:t>
              </a:r>
              <a:r>
                <a:rPr lang="en-US" sz="1200" b="0" baseline="-25000">
                  <a:solidFill>
                    <a:schemeClr val="bg1"/>
                  </a:solidFill>
                </a:rPr>
                <a:t>3</a:t>
              </a:r>
              <a:endParaRPr lang="en-US" b="0" baseline="-25000">
                <a:solidFill>
                  <a:schemeClr val="bg1"/>
                </a:solidFill>
              </a:endParaRPr>
            </a:p>
          </p:txBody>
        </p:sp>
        <p:sp>
          <p:nvSpPr>
            <p:cNvPr id="237" name="Rectangle 114"/>
            <p:cNvSpPr>
              <a:spLocks noChangeArrowheads="1"/>
            </p:cNvSpPr>
            <p:nvPr/>
          </p:nvSpPr>
          <p:spPr bwMode="auto">
            <a:xfrm>
              <a:off x="4907737" y="357506"/>
              <a:ext cx="228584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8" name="TextBox 115"/>
            <p:cNvSpPr txBox="1">
              <a:spLocks noChangeArrowheads="1"/>
            </p:cNvSpPr>
            <p:nvPr/>
          </p:nvSpPr>
          <p:spPr bwMode="auto">
            <a:xfrm>
              <a:off x="4862382" y="333375"/>
              <a:ext cx="319295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solidFill>
                    <a:schemeClr val="bg1"/>
                  </a:solidFill>
                </a:rPr>
                <a:t>v</a:t>
              </a:r>
              <a:r>
                <a:rPr lang="en-US" sz="1200" b="0" baseline="-25000">
                  <a:solidFill>
                    <a:schemeClr val="bg1"/>
                  </a:solidFill>
                </a:rPr>
                <a:t>4</a:t>
              </a:r>
              <a:endParaRPr lang="en-US" b="0" baseline="-25000">
                <a:solidFill>
                  <a:schemeClr val="bg1"/>
                </a:solidFill>
              </a:endParaRPr>
            </a:p>
          </p:txBody>
        </p:sp>
        <p:sp>
          <p:nvSpPr>
            <p:cNvPr id="239" name="Rectangle 121"/>
            <p:cNvSpPr>
              <a:spLocks noChangeArrowheads="1"/>
            </p:cNvSpPr>
            <p:nvPr/>
          </p:nvSpPr>
          <p:spPr bwMode="auto">
            <a:xfrm>
              <a:off x="5441099" y="357506"/>
              <a:ext cx="228584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0" name="TextBox 122"/>
            <p:cNvSpPr txBox="1">
              <a:spLocks noChangeArrowheads="1"/>
            </p:cNvSpPr>
            <p:nvPr/>
          </p:nvSpPr>
          <p:spPr bwMode="auto">
            <a:xfrm>
              <a:off x="5395743" y="333375"/>
              <a:ext cx="319295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solidFill>
                    <a:schemeClr val="bg1"/>
                  </a:solidFill>
                </a:rPr>
                <a:t>v</a:t>
              </a:r>
              <a:r>
                <a:rPr lang="en-US" sz="1200" b="0" baseline="-25000">
                  <a:solidFill>
                    <a:schemeClr val="bg1"/>
                  </a:solidFill>
                </a:rPr>
                <a:t>5</a:t>
              </a:r>
              <a:endParaRPr lang="en-US" b="0" baseline="-25000">
                <a:solidFill>
                  <a:schemeClr val="bg1"/>
                </a:solidFill>
              </a:endParaRPr>
            </a:p>
          </p:txBody>
        </p:sp>
        <p:sp>
          <p:nvSpPr>
            <p:cNvPr id="241" name="Rectangle 128"/>
            <p:cNvSpPr>
              <a:spLocks noChangeArrowheads="1"/>
            </p:cNvSpPr>
            <p:nvPr/>
          </p:nvSpPr>
          <p:spPr bwMode="auto">
            <a:xfrm>
              <a:off x="5974461" y="357506"/>
              <a:ext cx="228584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2" name="TextBox 129"/>
            <p:cNvSpPr txBox="1">
              <a:spLocks noChangeArrowheads="1"/>
            </p:cNvSpPr>
            <p:nvPr/>
          </p:nvSpPr>
          <p:spPr bwMode="auto">
            <a:xfrm>
              <a:off x="5929105" y="333375"/>
              <a:ext cx="319295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solidFill>
                    <a:schemeClr val="bg1"/>
                  </a:solidFill>
                </a:rPr>
                <a:t>v</a:t>
              </a:r>
              <a:r>
                <a:rPr lang="en-US" sz="1200" b="0" baseline="-25000">
                  <a:solidFill>
                    <a:schemeClr val="bg1"/>
                  </a:solidFill>
                </a:rPr>
                <a:t>6</a:t>
              </a:r>
              <a:endParaRPr lang="en-US" b="0" baseline="-25000">
                <a:solidFill>
                  <a:schemeClr val="bg1"/>
                </a:solidFill>
              </a:endParaRPr>
            </a:p>
          </p:txBody>
        </p:sp>
      </p:grpSp>
      <p:grpSp>
        <p:nvGrpSpPr>
          <p:cNvPr id="7" name="Group 319"/>
          <p:cNvGrpSpPr/>
          <p:nvPr/>
        </p:nvGrpSpPr>
        <p:grpSpPr>
          <a:xfrm>
            <a:off x="2286000" y="2314575"/>
            <a:ext cx="996950" cy="276225"/>
            <a:chOff x="2286000" y="2314575"/>
            <a:chExt cx="996950" cy="276225"/>
          </a:xfrm>
        </p:grpSpPr>
        <p:sp>
          <p:nvSpPr>
            <p:cNvPr id="243" name="Rectangle 144"/>
            <p:cNvSpPr>
              <a:spLocks noChangeArrowheads="1"/>
            </p:cNvSpPr>
            <p:nvPr/>
          </p:nvSpPr>
          <p:spPr bwMode="auto">
            <a:xfrm>
              <a:off x="2794665" y="2338706"/>
              <a:ext cx="228714" cy="22796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4" name="TextBox 145"/>
            <p:cNvSpPr txBox="1">
              <a:spLocks noChangeArrowheads="1"/>
            </p:cNvSpPr>
            <p:nvPr/>
          </p:nvSpPr>
          <p:spPr bwMode="auto">
            <a:xfrm>
              <a:off x="2784475" y="2314575"/>
              <a:ext cx="269761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200" b="0" dirty="0"/>
                <a:t>b</a:t>
              </a:r>
              <a:endParaRPr lang="en-US" b="0" baseline="-25000" dirty="0"/>
            </a:p>
          </p:txBody>
        </p:sp>
        <p:sp>
          <p:nvSpPr>
            <p:cNvPr id="245" name="Rectangle 137"/>
            <p:cNvSpPr>
              <a:spLocks noChangeArrowheads="1"/>
            </p:cNvSpPr>
            <p:nvPr/>
          </p:nvSpPr>
          <p:spPr bwMode="auto">
            <a:xfrm>
              <a:off x="2296190" y="2338706"/>
              <a:ext cx="228714" cy="22796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6" name="TextBox 138"/>
            <p:cNvSpPr txBox="1">
              <a:spLocks noChangeArrowheads="1"/>
            </p:cNvSpPr>
            <p:nvPr/>
          </p:nvSpPr>
          <p:spPr bwMode="auto">
            <a:xfrm>
              <a:off x="2286000" y="2314575"/>
              <a:ext cx="269761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200" b="0" dirty="0"/>
                <a:t>a</a:t>
              </a:r>
              <a:endParaRPr lang="en-US" b="0" baseline="-25000" dirty="0"/>
            </a:p>
          </p:txBody>
        </p:sp>
        <p:sp>
          <p:nvSpPr>
            <p:cNvPr id="247" name="Rectangle 135"/>
            <p:cNvSpPr>
              <a:spLocks noChangeArrowheads="1"/>
            </p:cNvSpPr>
            <p:nvPr/>
          </p:nvSpPr>
          <p:spPr bwMode="auto">
            <a:xfrm>
              <a:off x="2524904" y="2338706"/>
              <a:ext cx="228714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48" name="TextBox 136"/>
            <p:cNvSpPr txBox="1">
              <a:spLocks noChangeArrowheads="1"/>
            </p:cNvSpPr>
            <p:nvPr/>
          </p:nvSpPr>
          <p:spPr bwMode="auto">
            <a:xfrm>
              <a:off x="2514714" y="2314575"/>
              <a:ext cx="269761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 dirty="0">
                  <a:solidFill>
                    <a:schemeClr val="bg1"/>
                  </a:solidFill>
                </a:rPr>
                <a:t>1</a:t>
              </a:r>
              <a:endParaRPr lang="en-US" b="0" baseline="-25000" dirty="0">
                <a:solidFill>
                  <a:schemeClr val="bg1"/>
                </a:solidFill>
              </a:endParaRPr>
            </a:p>
          </p:txBody>
        </p:sp>
        <p:sp>
          <p:nvSpPr>
            <p:cNvPr id="249" name="Rectangle 142"/>
            <p:cNvSpPr>
              <a:spLocks noChangeArrowheads="1"/>
            </p:cNvSpPr>
            <p:nvPr/>
          </p:nvSpPr>
          <p:spPr bwMode="auto">
            <a:xfrm>
              <a:off x="3023379" y="2338706"/>
              <a:ext cx="228714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50" name="TextBox 143"/>
            <p:cNvSpPr txBox="1">
              <a:spLocks noChangeArrowheads="1"/>
            </p:cNvSpPr>
            <p:nvPr/>
          </p:nvSpPr>
          <p:spPr bwMode="auto">
            <a:xfrm>
              <a:off x="3013189" y="2314575"/>
              <a:ext cx="269761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solidFill>
                    <a:schemeClr val="bg1"/>
                  </a:solidFill>
                </a:rPr>
                <a:t>2</a:t>
              </a:r>
              <a:endParaRPr lang="en-US" b="0" baseline="-25000">
                <a:solidFill>
                  <a:schemeClr val="bg1"/>
                </a:solidFill>
              </a:endParaRPr>
            </a:p>
          </p:txBody>
        </p:sp>
      </p:grpSp>
      <p:grpSp>
        <p:nvGrpSpPr>
          <p:cNvPr id="8" name="Group 320"/>
          <p:cNvGrpSpPr/>
          <p:nvPr/>
        </p:nvGrpSpPr>
        <p:grpSpPr>
          <a:xfrm>
            <a:off x="3581400" y="2314575"/>
            <a:ext cx="996950" cy="276225"/>
            <a:chOff x="3581400" y="2314575"/>
            <a:chExt cx="996950" cy="276225"/>
          </a:xfrm>
        </p:grpSpPr>
        <p:sp>
          <p:nvSpPr>
            <p:cNvPr id="251" name="Rectangle 151"/>
            <p:cNvSpPr>
              <a:spLocks noChangeArrowheads="1"/>
            </p:cNvSpPr>
            <p:nvPr/>
          </p:nvSpPr>
          <p:spPr bwMode="auto">
            <a:xfrm>
              <a:off x="3591590" y="2338706"/>
              <a:ext cx="228714" cy="22796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2" name="Rectangle 158"/>
            <p:cNvSpPr>
              <a:spLocks noChangeArrowheads="1"/>
            </p:cNvSpPr>
            <p:nvPr/>
          </p:nvSpPr>
          <p:spPr bwMode="auto">
            <a:xfrm>
              <a:off x="4090065" y="2338706"/>
              <a:ext cx="228714" cy="22796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3" name="TextBox 152"/>
            <p:cNvSpPr txBox="1">
              <a:spLocks noChangeArrowheads="1"/>
            </p:cNvSpPr>
            <p:nvPr/>
          </p:nvSpPr>
          <p:spPr bwMode="auto">
            <a:xfrm>
              <a:off x="3581400" y="2314575"/>
              <a:ext cx="269761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200" b="0"/>
                <a:t>c</a:t>
              </a:r>
              <a:endParaRPr lang="en-US" b="0" baseline="-25000"/>
            </a:p>
          </p:txBody>
        </p:sp>
        <p:sp>
          <p:nvSpPr>
            <p:cNvPr id="254" name="TextBox 159"/>
            <p:cNvSpPr txBox="1">
              <a:spLocks noChangeArrowheads="1"/>
            </p:cNvSpPr>
            <p:nvPr/>
          </p:nvSpPr>
          <p:spPr bwMode="auto">
            <a:xfrm>
              <a:off x="4079875" y="2314575"/>
              <a:ext cx="269761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200" b="0"/>
                <a:t>c</a:t>
              </a:r>
              <a:endParaRPr lang="en-US" b="0" baseline="-25000"/>
            </a:p>
          </p:txBody>
        </p:sp>
        <p:sp>
          <p:nvSpPr>
            <p:cNvPr id="255" name="Rectangle 149"/>
            <p:cNvSpPr>
              <a:spLocks noChangeArrowheads="1"/>
            </p:cNvSpPr>
            <p:nvPr/>
          </p:nvSpPr>
          <p:spPr bwMode="auto">
            <a:xfrm>
              <a:off x="3820304" y="2338706"/>
              <a:ext cx="228714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56" name="TextBox 150"/>
            <p:cNvSpPr txBox="1">
              <a:spLocks noChangeArrowheads="1"/>
            </p:cNvSpPr>
            <p:nvPr/>
          </p:nvSpPr>
          <p:spPr bwMode="auto">
            <a:xfrm>
              <a:off x="3810114" y="2314575"/>
              <a:ext cx="269761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solidFill>
                    <a:schemeClr val="bg1"/>
                  </a:solidFill>
                </a:rPr>
                <a:t>3</a:t>
              </a:r>
              <a:endParaRPr lang="en-US" b="0" baseline="-25000">
                <a:solidFill>
                  <a:schemeClr val="bg1"/>
                </a:solidFill>
              </a:endParaRPr>
            </a:p>
          </p:txBody>
        </p:sp>
        <p:sp>
          <p:nvSpPr>
            <p:cNvPr id="257" name="Rectangle 156"/>
            <p:cNvSpPr>
              <a:spLocks noChangeArrowheads="1"/>
            </p:cNvSpPr>
            <p:nvPr/>
          </p:nvSpPr>
          <p:spPr bwMode="auto">
            <a:xfrm>
              <a:off x="4318779" y="2338706"/>
              <a:ext cx="228714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58" name="TextBox 157"/>
            <p:cNvSpPr txBox="1">
              <a:spLocks noChangeArrowheads="1"/>
            </p:cNvSpPr>
            <p:nvPr/>
          </p:nvSpPr>
          <p:spPr bwMode="auto">
            <a:xfrm>
              <a:off x="4308589" y="2314575"/>
              <a:ext cx="269761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solidFill>
                    <a:schemeClr val="bg1"/>
                  </a:solidFill>
                </a:rPr>
                <a:t>6</a:t>
              </a:r>
              <a:endParaRPr lang="en-US" b="0" baseline="-25000">
                <a:solidFill>
                  <a:schemeClr val="bg1"/>
                </a:solidFill>
              </a:endParaRPr>
            </a:p>
          </p:txBody>
        </p:sp>
      </p:grpSp>
      <p:grpSp>
        <p:nvGrpSpPr>
          <p:cNvPr id="9" name="Group 321"/>
          <p:cNvGrpSpPr/>
          <p:nvPr/>
        </p:nvGrpSpPr>
        <p:grpSpPr>
          <a:xfrm>
            <a:off x="4876800" y="2314575"/>
            <a:ext cx="990600" cy="276225"/>
            <a:chOff x="4876800" y="2314575"/>
            <a:chExt cx="990600" cy="276225"/>
          </a:xfrm>
        </p:grpSpPr>
        <p:sp>
          <p:nvSpPr>
            <p:cNvPr id="259" name="Rectangle 165"/>
            <p:cNvSpPr>
              <a:spLocks noChangeArrowheads="1"/>
            </p:cNvSpPr>
            <p:nvPr/>
          </p:nvSpPr>
          <p:spPr bwMode="auto">
            <a:xfrm>
              <a:off x="4886985" y="2338706"/>
              <a:ext cx="228600" cy="22796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0" name="Rectangle 172"/>
            <p:cNvSpPr>
              <a:spLocks noChangeArrowheads="1"/>
            </p:cNvSpPr>
            <p:nvPr/>
          </p:nvSpPr>
          <p:spPr bwMode="auto">
            <a:xfrm>
              <a:off x="5379359" y="2338706"/>
              <a:ext cx="228600" cy="22796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1" name="TextBox 166"/>
            <p:cNvSpPr txBox="1">
              <a:spLocks noChangeArrowheads="1"/>
            </p:cNvSpPr>
            <p:nvPr/>
          </p:nvSpPr>
          <p:spPr bwMode="auto">
            <a:xfrm>
              <a:off x="4876800" y="2314575"/>
              <a:ext cx="269626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200" b="0"/>
                <a:t>a</a:t>
              </a:r>
              <a:endParaRPr lang="en-US" b="0" baseline="-25000"/>
            </a:p>
          </p:txBody>
        </p:sp>
        <p:sp>
          <p:nvSpPr>
            <p:cNvPr id="262" name="TextBox 173"/>
            <p:cNvSpPr txBox="1">
              <a:spLocks noChangeArrowheads="1"/>
            </p:cNvSpPr>
            <p:nvPr/>
          </p:nvSpPr>
          <p:spPr bwMode="auto">
            <a:xfrm>
              <a:off x="5369174" y="2314575"/>
              <a:ext cx="261611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200" b="0"/>
                <a:t>c</a:t>
              </a:r>
              <a:endParaRPr lang="en-US" b="0" baseline="-25000"/>
            </a:p>
          </p:txBody>
        </p:sp>
        <p:sp>
          <p:nvSpPr>
            <p:cNvPr id="263" name="Rectangle 163"/>
            <p:cNvSpPr>
              <a:spLocks noChangeArrowheads="1"/>
            </p:cNvSpPr>
            <p:nvPr/>
          </p:nvSpPr>
          <p:spPr bwMode="auto">
            <a:xfrm>
              <a:off x="5115585" y="2338706"/>
              <a:ext cx="228600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64" name="TextBox 164"/>
            <p:cNvSpPr txBox="1">
              <a:spLocks noChangeArrowheads="1"/>
            </p:cNvSpPr>
            <p:nvPr/>
          </p:nvSpPr>
          <p:spPr bwMode="auto">
            <a:xfrm>
              <a:off x="5105400" y="2314575"/>
              <a:ext cx="269626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solidFill>
                    <a:schemeClr val="bg1"/>
                  </a:solidFill>
                </a:rPr>
                <a:t>5</a:t>
              </a:r>
              <a:endParaRPr lang="en-US" b="0" baseline="-25000">
                <a:solidFill>
                  <a:schemeClr val="bg1"/>
                </a:solidFill>
              </a:endParaRPr>
            </a:p>
          </p:txBody>
        </p:sp>
        <p:sp>
          <p:nvSpPr>
            <p:cNvPr id="265" name="Rectangle 170"/>
            <p:cNvSpPr>
              <a:spLocks noChangeArrowheads="1"/>
            </p:cNvSpPr>
            <p:nvPr/>
          </p:nvSpPr>
          <p:spPr bwMode="auto">
            <a:xfrm>
              <a:off x="5607959" y="2338706"/>
              <a:ext cx="228600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66" name="TextBox 171"/>
            <p:cNvSpPr txBox="1">
              <a:spLocks noChangeArrowheads="1"/>
            </p:cNvSpPr>
            <p:nvPr/>
          </p:nvSpPr>
          <p:spPr bwMode="auto">
            <a:xfrm>
              <a:off x="5597774" y="2314575"/>
              <a:ext cx="269626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solidFill>
                    <a:schemeClr val="bg1"/>
                  </a:solidFill>
                </a:rPr>
                <a:t>2</a:t>
              </a:r>
              <a:endParaRPr lang="en-US" b="0" baseline="-25000">
                <a:solidFill>
                  <a:schemeClr val="bg1"/>
                </a:solidFill>
              </a:endParaRPr>
            </a:p>
          </p:txBody>
        </p:sp>
      </p:grpSp>
      <p:grpSp>
        <p:nvGrpSpPr>
          <p:cNvPr id="10" name="Group 322"/>
          <p:cNvGrpSpPr/>
          <p:nvPr/>
        </p:nvGrpSpPr>
        <p:grpSpPr>
          <a:xfrm>
            <a:off x="6248400" y="2314575"/>
            <a:ext cx="990600" cy="276225"/>
            <a:chOff x="6248400" y="2314575"/>
            <a:chExt cx="990600" cy="276225"/>
          </a:xfrm>
        </p:grpSpPr>
        <p:sp>
          <p:nvSpPr>
            <p:cNvPr id="267" name="Rectangle 179"/>
            <p:cNvSpPr>
              <a:spLocks noChangeArrowheads="1"/>
            </p:cNvSpPr>
            <p:nvPr/>
          </p:nvSpPr>
          <p:spPr bwMode="auto">
            <a:xfrm>
              <a:off x="6258585" y="2338706"/>
              <a:ext cx="228600" cy="22796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8" name="Rectangle 186"/>
            <p:cNvSpPr>
              <a:spLocks noChangeArrowheads="1"/>
            </p:cNvSpPr>
            <p:nvPr/>
          </p:nvSpPr>
          <p:spPr bwMode="auto">
            <a:xfrm>
              <a:off x="6750959" y="2338706"/>
              <a:ext cx="228600" cy="22796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9" name="TextBox 180"/>
            <p:cNvSpPr txBox="1">
              <a:spLocks noChangeArrowheads="1"/>
            </p:cNvSpPr>
            <p:nvPr/>
          </p:nvSpPr>
          <p:spPr bwMode="auto">
            <a:xfrm>
              <a:off x="6248400" y="2314575"/>
              <a:ext cx="269626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200" b="0"/>
                <a:t>b</a:t>
              </a:r>
              <a:endParaRPr lang="en-US" b="0" baseline="-25000"/>
            </a:p>
          </p:txBody>
        </p:sp>
        <p:sp>
          <p:nvSpPr>
            <p:cNvPr id="270" name="TextBox 187"/>
            <p:cNvSpPr txBox="1">
              <a:spLocks noChangeArrowheads="1"/>
            </p:cNvSpPr>
            <p:nvPr/>
          </p:nvSpPr>
          <p:spPr bwMode="auto">
            <a:xfrm>
              <a:off x="6740774" y="2314575"/>
              <a:ext cx="261611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200" b="0"/>
                <a:t>c</a:t>
              </a:r>
              <a:endParaRPr lang="en-US" b="0" baseline="-25000"/>
            </a:p>
          </p:txBody>
        </p:sp>
        <p:sp>
          <p:nvSpPr>
            <p:cNvPr id="271" name="Rectangle 177"/>
            <p:cNvSpPr>
              <a:spLocks noChangeArrowheads="1"/>
            </p:cNvSpPr>
            <p:nvPr/>
          </p:nvSpPr>
          <p:spPr bwMode="auto">
            <a:xfrm>
              <a:off x="6487185" y="2338706"/>
              <a:ext cx="228600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72" name="TextBox 178"/>
            <p:cNvSpPr txBox="1">
              <a:spLocks noChangeArrowheads="1"/>
            </p:cNvSpPr>
            <p:nvPr/>
          </p:nvSpPr>
          <p:spPr bwMode="auto">
            <a:xfrm>
              <a:off x="6477000" y="2314575"/>
              <a:ext cx="269626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solidFill>
                    <a:schemeClr val="bg1"/>
                  </a:solidFill>
                </a:rPr>
                <a:t>7</a:t>
              </a:r>
              <a:endParaRPr lang="en-US" b="0" baseline="-25000">
                <a:solidFill>
                  <a:schemeClr val="bg1"/>
                </a:solidFill>
              </a:endParaRPr>
            </a:p>
          </p:txBody>
        </p:sp>
        <p:sp>
          <p:nvSpPr>
            <p:cNvPr id="273" name="Rectangle 184"/>
            <p:cNvSpPr>
              <a:spLocks noChangeArrowheads="1"/>
            </p:cNvSpPr>
            <p:nvPr/>
          </p:nvSpPr>
          <p:spPr bwMode="auto">
            <a:xfrm>
              <a:off x="6979559" y="2338706"/>
              <a:ext cx="228600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74" name="TextBox 185"/>
            <p:cNvSpPr txBox="1">
              <a:spLocks noChangeArrowheads="1"/>
            </p:cNvSpPr>
            <p:nvPr/>
          </p:nvSpPr>
          <p:spPr bwMode="auto">
            <a:xfrm>
              <a:off x="6969374" y="2314575"/>
              <a:ext cx="269626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 dirty="0">
                  <a:solidFill>
                    <a:schemeClr val="bg1"/>
                  </a:solidFill>
                </a:rPr>
                <a:t>8</a:t>
              </a:r>
              <a:endParaRPr lang="en-US" b="0" baseline="-25000" dirty="0">
                <a:solidFill>
                  <a:schemeClr val="bg1"/>
                </a:solidFill>
              </a:endParaRPr>
            </a:p>
          </p:txBody>
        </p:sp>
      </p:grpSp>
      <p:cxnSp>
        <p:nvCxnSpPr>
          <p:cNvPr id="275" name="Straight Arrow Connector 274"/>
          <p:cNvCxnSpPr>
            <a:cxnSpLocks noChangeShapeType="1"/>
          </p:cNvCxnSpPr>
          <p:nvPr/>
        </p:nvCxnSpPr>
        <p:spPr bwMode="auto">
          <a:xfrm rot="5400000">
            <a:off x="3047207" y="5066506"/>
            <a:ext cx="533400" cy="1587"/>
          </a:xfrm>
          <a:prstGeom prst="straightConnector1">
            <a:avLst/>
          </a:prstGeom>
          <a:ln w="12700">
            <a:headEnd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76" name="Straight Arrow Connector 275"/>
          <p:cNvCxnSpPr>
            <a:cxnSpLocks noChangeShapeType="1"/>
          </p:cNvCxnSpPr>
          <p:nvPr/>
        </p:nvCxnSpPr>
        <p:spPr bwMode="auto">
          <a:xfrm rot="5400000">
            <a:off x="3178175" y="6110288"/>
            <a:ext cx="274637" cy="1588"/>
          </a:xfrm>
          <a:prstGeom prst="straightConnector1">
            <a:avLst/>
          </a:prstGeom>
          <a:ln w="12700">
            <a:headEnd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77" name="Straight Arrow Connector 276"/>
          <p:cNvCxnSpPr>
            <a:cxnSpLocks noChangeShapeType="1"/>
          </p:cNvCxnSpPr>
          <p:nvPr/>
        </p:nvCxnSpPr>
        <p:spPr bwMode="auto">
          <a:xfrm rot="5400000">
            <a:off x="4419601" y="5065712"/>
            <a:ext cx="533400" cy="3175"/>
          </a:xfrm>
          <a:prstGeom prst="straightConnector1">
            <a:avLst/>
          </a:prstGeom>
          <a:ln w="12700">
            <a:headEnd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78" name="Straight Arrow Connector 277"/>
          <p:cNvCxnSpPr>
            <a:cxnSpLocks noChangeShapeType="1"/>
          </p:cNvCxnSpPr>
          <p:nvPr/>
        </p:nvCxnSpPr>
        <p:spPr bwMode="auto">
          <a:xfrm rot="5400000">
            <a:off x="4549775" y="6110288"/>
            <a:ext cx="274637" cy="1588"/>
          </a:xfrm>
          <a:prstGeom prst="straightConnector1">
            <a:avLst/>
          </a:prstGeom>
          <a:ln w="12700">
            <a:headEnd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79" name="Straight Arrow Connector 278"/>
          <p:cNvCxnSpPr>
            <a:cxnSpLocks noChangeShapeType="1"/>
          </p:cNvCxnSpPr>
          <p:nvPr/>
        </p:nvCxnSpPr>
        <p:spPr bwMode="auto">
          <a:xfrm rot="5400000">
            <a:off x="5714207" y="5066506"/>
            <a:ext cx="533400" cy="1587"/>
          </a:xfrm>
          <a:prstGeom prst="straightConnector1">
            <a:avLst/>
          </a:prstGeom>
          <a:ln w="12700">
            <a:headEnd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80" name="Straight Arrow Connector 279"/>
          <p:cNvCxnSpPr>
            <a:cxnSpLocks noChangeShapeType="1"/>
          </p:cNvCxnSpPr>
          <p:nvPr/>
        </p:nvCxnSpPr>
        <p:spPr bwMode="auto">
          <a:xfrm rot="5400000">
            <a:off x="5845175" y="6110288"/>
            <a:ext cx="274637" cy="1588"/>
          </a:xfrm>
          <a:prstGeom prst="straightConnector1">
            <a:avLst/>
          </a:prstGeom>
          <a:ln w="12700">
            <a:headEnd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81" name="Rectangle 280"/>
          <p:cNvSpPr>
            <a:spLocks noChangeArrowheads="1"/>
          </p:cNvSpPr>
          <p:nvPr/>
        </p:nvSpPr>
        <p:spPr bwMode="auto">
          <a:xfrm>
            <a:off x="1981200" y="4114800"/>
            <a:ext cx="5486400" cy="3048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b="0" dirty="0">
                <a:solidFill>
                  <a:schemeClr val="bg2"/>
                </a:solidFill>
              </a:rPr>
              <a:t>group values by key</a:t>
            </a:r>
          </a:p>
        </p:txBody>
      </p:sp>
      <p:sp>
        <p:nvSpPr>
          <p:cNvPr id="282" name="Rectangle 281"/>
          <p:cNvSpPr>
            <a:spLocks noChangeArrowheads="1"/>
          </p:cNvSpPr>
          <p:nvPr/>
        </p:nvSpPr>
        <p:spPr bwMode="auto">
          <a:xfrm>
            <a:off x="2895600" y="5334000"/>
            <a:ext cx="838200" cy="6096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b="0">
                <a:solidFill>
                  <a:schemeClr val="bg2"/>
                </a:solidFill>
              </a:rPr>
              <a:t>reduce</a:t>
            </a:r>
          </a:p>
        </p:txBody>
      </p:sp>
      <p:sp>
        <p:nvSpPr>
          <p:cNvPr id="283" name="Rectangle 282"/>
          <p:cNvSpPr>
            <a:spLocks noChangeArrowheads="1"/>
          </p:cNvSpPr>
          <p:nvPr/>
        </p:nvSpPr>
        <p:spPr bwMode="auto">
          <a:xfrm>
            <a:off x="4267200" y="5334000"/>
            <a:ext cx="838200" cy="6096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b="0">
                <a:solidFill>
                  <a:schemeClr val="bg2"/>
                </a:solidFill>
              </a:rPr>
              <a:t>reduce</a:t>
            </a:r>
          </a:p>
        </p:txBody>
      </p:sp>
      <p:sp>
        <p:nvSpPr>
          <p:cNvPr id="284" name="Rectangle 283"/>
          <p:cNvSpPr>
            <a:spLocks noChangeArrowheads="1"/>
          </p:cNvSpPr>
          <p:nvPr/>
        </p:nvSpPr>
        <p:spPr bwMode="auto">
          <a:xfrm>
            <a:off x="5562600" y="5334000"/>
            <a:ext cx="838200" cy="6096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b="0">
                <a:solidFill>
                  <a:schemeClr val="bg2"/>
                </a:solidFill>
              </a:rPr>
              <a:t>reduce</a:t>
            </a:r>
          </a:p>
        </p:txBody>
      </p:sp>
      <p:grpSp>
        <p:nvGrpSpPr>
          <p:cNvPr id="11" name="Group 332"/>
          <p:cNvGrpSpPr/>
          <p:nvPr/>
        </p:nvGrpSpPr>
        <p:grpSpPr>
          <a:xfrm>
            <a:off x="3200400" y="4448175"/>
            <a:ext cx="803275" cy="276225"/>
            <a:chOff x="3200400" y="4448175"/>
            <a:chExt cx="803275" cy="276225"/>
          </a:xfrm>
        </p:grpSpPr>
        <p:sp>
          <p:nvSpPr>
            <p:cNvPr id="285" name="Rectangle 193"/>
            <p:cNvSpPr>
              <a:spLocks noChangeArrowheads="1"/>
            </p:cNvSpPr>
            <p:nvPr/>
          </p:nvSpPr>
          <p:spPr bwMode="auto">
            <a:xfrm>
              <a:off x="3210588" y="4472306"/>
              <a:ext cx="228671" cy="22796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6" name="TextBox 194"/>
            <p:cNvSpPr txBox="1">
              <a:spLocks noChangeArrowheads="1"/>
            </p:cNvSpPr>
            <p:nvPr/>
          </p:nvSpPr>
          <p:spPr bwMode="auto">
            <a:xfrm>
              <a:off x="3200400" y="4448175"/>
              <a:ext cx="269710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200" b="0"/>
                <a:t>a</a:t>
              </a:r>
              <a:endParaRPr lang="en-US" b="0" baseline="-25000"/>
            </a:p>
          </p:txBody>
        </p:sp>
        <p:sp>
          <p:nvSpPr>
            <p:cNvPr id="287" name="Rectangle 191"/>
            <p:cNvSpPr>
              <a:spLocks noChangeArrowheads="1"/>
            </p:cNvSpPr>
            <p:nvPr/>
          </p:nvSpPr>
          <p:spPr bwMode="auto">
            <a:xfrm>
              <a:off x="3515483" y="4472306"/>
              <a:ext cx="228671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88" name="TextBox 192"/>
            <p:cNvSpPr txBox="1">
              <a:spLocks noChangeArrowheads="1"/>
            </p:cNvSpPr>
            <p:nvPr/>
          </p:nvSpPr>
          <p:spPr bwMode="auto">
            <a:xfrm>
              <a:off x="3505295" y="4448175"/>
              <a:ext cx="269710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solidFill>
                    <a:schemeClr val="bg1"/>
                  </a:solidFill>
                </a:rPr>
                <a:t>1</a:t>
              </a:r>
              <a:endParaRPr lang="en-US" b="0" baseline="-25000">
                <a:solidFill>
                  <a:schemeClr val="bg1"/>
                </a:solidFill>
              </a:endParaRPr>
            </a:p>
          </p:txBody>
        </p:sp>
        <p:sp>
          <p:nvSpPr>
            <p:cNvPr id="289" name="Rectangle 196"/>
            <p:cNvSpPr>
              <a:spLocks noChangeArrowheads="1"/>
            </p:cNvSpPr>
            <p:nvPr/>
          </p:nvSpPr>
          <p:spPr bwMode="auto">
            <a:xfrm>
              <a:off x="3744154" y="4472306"/>
              <a:ext cx="228671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90" name="TextBox 197"/>
            <p:cNvSpPr txBox="1">
              <a:spLocks noChangeArrowheads="1"/>
            </p:cNvSpPr>
            <p:nvPr/>
          </p:nvSpPr>
          <p:spPr bwMode="auto">
            <a:xfrm>
              <a:off x="3733965" y="4448175"/>
              <a:ext cx="269710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solidFill>
                    <a:schemeClr val="bg1"/>
                  </a:solidFill>
                </a:rPr>
                <a:t>5</a:t>
              </a:r>
              <a:endParaRPr lang="en-US" b="0" baseline="-25000">
                <a:solidFill>
                  <a:schemeClr val="bg1"/>
                </a:solidFill>
              </a:endParaRPr>
            </a:p>
          </p:txBody>
        </p:sp>
      </p:grpSp>
      <p:grpSp>
        <p:nvGrpSpPr>
          <p:cNvPr id="12" name="Group 331"/>
          <p:cNvGrpSpPr/>
          <p:nvPr/>
        </p:nvGrpSpPr>
        <p:grpSpPr>
          <a:xfrm>
            <a:off x="4572000" y="4448175"/>
            <a:ext cx="803275" cy="276225"/>
            <a:chOff x="4572000" y="4448175"/>
            <a:chExt cx="803275" cy="276225"/>
          </a:xfrm>
        </p:grpSpPr>
        <p:sp>
          <p:nvSpPr>
            <p:cNvPr id="291" name="Rectangle 199"/>
            <p:cNvSpPr>
              <a:spLocks noChangeArrowheads="1"/>
            </p:cNvSpPr>
            <p:nvPr/>
          </p:nvSpPr>
          <p:spPr bwMode="auto">
            <a:xfrm>
              <a:off x="4582188" y="4472306"/>
              <a:ext cx="228671" cy="22796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2" name="TextBox 200"/>
            <p:cNvSpPr txBox="1">
              <a:spLocks noChangeArrowheads="1"/>
            </p:cNvSpPr>
            <p:nvPr/>
          </p:nvSpPr>
          <p:spPr bwMode="auto">
            <a:xfrm>
              <a:off x="4572000" y="4448175"/>
              <a:ext cx="269710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200" b="0"/>
                <a:t>b</a:t>
              </a:r>
              <a:endParaRPr lang="en-US" b="0" baseline="-25000"/>
            </a:p>
          </p:txBody>
        </p:sp>
        <p:sp>
          <p:nvSpPr>
            <p:cNvPr id="293" name="Rectangle 202"/>
            <p:cNvSpPr>
              <a:spLocks noChangeArrowheads="1"/>
            </p:cNvSpPr>
            <p:nvPr/>
          </p:nvSpPr>
          <p:spPr bwMode="auto">
            <a:xfrm>
              <a:off x="4887083" y="4472306"/>
              <a:ext cx="228671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94" name="TextBox 203"/>
            <p:cNvSpPr txBox="1">
              <a:spLocks noChangeArrowheads="1"/>
            </p:cNvSpPr>
            <p:nvPr/>
          </p:nvSpPr>
          <p:spPr bwMode="auto">
            <a:xfrm>
              <a:off x="4876895" y="4448175"/>
              <a:ext cx="269710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solidFill>
                    <a:schemeClr val="bg1"/>
                  </a:solidFill>
                </a:rPr>
                <a:t>2</a:t>
              </a:r>
              <a:endParaRPr lang="en-US" b="0" baseline="-25000">
                <a:solidFill>
                  <a:schemeClr val="bg1"/>
                </a:solidFill>
              </a:endParaRPr>
            </a:p>
          </p:txBody>
        </p:sp>
        <p:sp>
          <p:nvSpPr>
            <p:cNvPr id="295" name="Rectangle 205"/>
            <p:cNvSpPr>
              <a:spLocks noChangeArrowheads="1"/>
            </p:cNvSpPr>
            <p:nvPr/>
          </p:nvSpPr>
          <p:spPr bwMode="auto">
            <a:xfrm>
              <a:off x="5115754" y="4472306"/>
              <a:ext cx="228671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96" name="TextBox 206"/>
            <p:cNvSpPr txBox="1">
              <a:spLocks noChangeArrowheads="1"/>
            </p:cNvSpPr>
            <p:nvPr/>
          </p:nvSpPr>
          <p:spPr bwMode="auto">
            <a:xfrm>
              <a:off x="5105565" y="4448175"/>
              <a:ext cx="269710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solidFill>
                    <a:schemeClr val="bg1"/>
                  </a:solidFill>
                </a:rPr>
                <a:t>7</a:t>
              </a:r>
              <a:endParaRPr lang="en-US" b="0" baseline="-25000">
                <a:solidFill>
                  <a:schemeClr val="bg1"/>
                </a:solidFill>
              </a:endParaRPr>
            </a:p>
          </p:txBody>
        </p:sp>
      </p:grpSp>
      <p:grpSp>
        <p:nvGrpSpPr>
          <p:cNvPr id="13" name="Group 330"/>
          <p:cNvGrpSpPr/>
          <p:nvPr/>
        </p:nvGrpSpPr>
        <p:grpSpPr>
          <a:xfrm>
            <a:off x="5867400" y="4448175"/>
            <a:ext cx="1031830" cy="276225"/>
            <a:chOff x="5867400" y="4448175"/>
            <a:chExt cx="1031830" cy="276225"/>
          </a:xfrm>
        </p:grpSpPr>
        <p:sp>
          <p:nvSpPr>
            <p:cNvPr id="297" name="Rectangle 208"/>
            <p:cNvSpPr>
              <a:spLocks noChangeArrowheads="1"/>
            </p:cNvSpPr>
            <p:nvPr/>
          </p:nvSpPr>
          <p:spPr bwMode="auto">
            <a:xfrm>
              <a:off x="5877587" y="4472306"/>
              <a:ext cx="228645" cy="22796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8" name="TextBox 209"/>
            <p:cNvSpPr txBox="1">
              <a:spLocks noChangeArrowheads="1"/>
            </p:cNvSpPr>
            <p:nvPr/>
          </p:nvSpPr>
          <p:spPr bwMode="auto">
            <a:xfrm>
              <a:off x="5867400" y="4448175"/>
              <a:ext cx="269679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200" b="0"/>
                <a:t>c</a:t>
              </a:r>
              <a:endParaRPr lang="en-US" b="0" baseline="-25000"/>
            </a:p>
          </p:txBody>
        </p:sp>
        <p:sp>
          <p:nvSpPr>
            <p:cNvPr id="299" name="Rectangle 211"/>
            <p:cNvSpPr>
              <a:spLocks noChangeArrowheads="1"/>
            </p:cNvSpPr>
            <p:nvPr/>
          </p:nvSpPr>
          <p:spPr bwMode="auto">
            <a:xfrm>
              <a:off x="6182447" y="4472306"/>
              <a:ext cx="228645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300" name="TextBox 212"/>
            <p:cNvSpPr txBox="1">
              <a:spLocks noChangeArrowheads="1"/>
            </p:cNvSpPr>
            <p:nvPr/>
          </p:nvSpPr>
          <p:spPr bwMode="auto">
            <a:xfrm>
              <a:off x="6172260" y="4448175"/>
              <a:ext cx="269679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solidFill>
                    <a:schemeClr val="bg1"/>
                  </a:solidFill>
                </a:rPr>
                <a:t>2</a:t>
              </a:r>
              <a:endParaRPr lang="en-US" b="0" baseline="-25000">
                <a:solidFill>
                  <a:schemeClr val="bg1"/>
                </a:solidFill>
              </a:endParaRPr>
            </a:p>
          </p:txBody>
        </p:sp>
        <p:sp>
          <p:nvSpPr>
            <p:cNvPr id="301" name="Rectangle 214"/>
            <p:cNvSpPr>
              <a:spLocks noChangeArrowheads="1"/>
            </p:cNvSpPr>
            <p:nvPr/>
          </p:nvSpPr>
          <p:spPr bwMode="auto">
            <a:xfrm>
              <a:off x="6411092" y="4472306"/>
              <a:ext cx="228645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302" name="TextBox 215"/>
            <p:cNvSpPr txBox="1">
              <a:spLocks noChangeArrowheads="1"/>
            </p:cNvSpPr>
            <p:nvPr/>
          </p:nvSpPr>
          <p:spPr bwMode="auto">
            <a:xfrm>
              <a:off x="6400905" y="4448175"/>
              <a:ext cx="269679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 dirty="0">
                  <a:solidFill>
                    <a:schemeClr val="bg1"/>
                  </a:solidFill>
                </a:rPr>
                <a:t>9</a:t>
              </a:r>
              <a:endParaRPr lang="en-US" b="0" baseline="-25000" dirty="0">
                <a:solidFill>
                  <a:schemeClr val="bg1"/>
                </a:solidFill>
              </a:endParaRPr>
            </a:p>
          </p:txBody>
        </p:sp>
        <p:sp>
          <p:nvSpPr>
            <p:cNvPr id="303" name="Rectangle 217"/>
            <p:cNvSpPr>
              <a:spLocks noChangeArrowheads="1"/>
            </p:cNvSpPr>
            <p:nvPr/>
          </p:nvSpPr>
          <p:spPr bwMode="auto">
            <a:xfrm>
              <a:off x="6639738" y="4472306"/>
              <a:ext cx="228645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304" name="TextBox 218"/>
            <p:cNvSpPr txBox="1">
              <a:spLocks noChangeArrowheads="1"/>
            </p:cNvSpPr>
            <p:nvPr/>
          </p:nvSpPr>
          <p:spPr bwMode="auto">
            <a:xfrm>
              <a:off x="6629551" y="4448175"/>
              <a:ext cx="269679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 dirty="0">
                  <a:solidFill>
                    <a:schemeClr val="bg1"/>
                  </a:solidFill>
                </a:rPr>
                <a:t>8</a:t>
              </a:r>
              <a:endParaRPr lang="en-US" b="0" baseline="-250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4" name="Group 329"/>
          <p:cNvGrpSpPr/>
          <p:nvPr/>
        </p:nvGrpSpPr>
        <p:grpSpPr>
          <a:xfrm>
            <a:off x="3048000" y="6276975"/>
            <a:ext cx="547688" cy="276225"/>
            <a:chOff x="3048000" y="6276975"/>
            <a:chExt cx="547688" cy="276225"/>
          </a:xfrm>
        </p:grpSpPr>
        <p:sp>
          <p:nvSpPr>
            <p:cNvPr id="307" name="Rectangle 148"/>
            <p:cNvSpPr>
              <a:spLocks noChangeArrowheads="1"/>
            </p:cNvSpPr>
            <p:nvPr/>
          </p:nvSpPr>
          <p:spPr bwMode="auto">
            <a:xfrm>
              <a:off x="3093340" y="6301106"/>
              <a:ext cx="228504" cy="22796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8" name="TextBox 155"/>
            <p:cNvSpPr txBox="1">
              <a:spLocks noChangeArrowheads="1"/>
            </p:cNvSpPr>
            <p:nvPr/>
          </p:nvSpPr>
          <p:spPr bwMode="auto">
            <a:xfrm>
              <a:off x="3048000" y="6276975"/>
              <a:ext cx="293547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/>
                <a:t>r</a:t>
              </a:r>
              <a:r>
                <a:rPr lang="en-US" sz="1200" b="0" baseline="-25000"/>
                <a:t>1</a:t>
              </a:r>
              <a:endParaRPr lang="en-US" b="0" baseline="-25000"/>
            </a:p>
          </p:txBody>
        </p:sp>
        <p:sp>
          <p:nvSpPr>
            <p:cNvPr id="309" name="Rectangle 162"/>
            <p:cNvSpPr>
              <a:spLocks noChangeArrowheads="1"/>
            </p:cNvSpPr>
            <p:nvPr/>
          </p:nvSpPr>
          <p:spPr bwMode="auto">
            <a:xfrm>
              <a:off x="3321844" y="6301106"/>
              <a:ext cx="228504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310" name="TextBox 167"/>
            <p:cNvSpPr txBox="1">
              <a:spLocks noChangeArrowheads="1"/>
            </p:cNvSpPr>
            <p:nvPr/>
          </p:nvSpPr>
          <p:spPr bwMode="auto">
            <a:xfrm>
              <a:off x="3276504" y="6276975"/>
              <a:ext cx="319184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solidFill>
                    <a:schemeClr val="bg1"/>
                  </a:solidFill>
                </a:rPr>
                <a:t>s</a:t>
              </a:r>
              <a:r>
                <a:rPr lang="en-US" sz="1200" b="0" baseline="-25000">
                  <a:solidFill>
                    <a:schemeClr val="bg1"/>
                  </a:solidFill>
                </a:rPr>
                <a:t>1</a:t>
              </a:r>
              <a:endParaRPr lang="en-US" b="0" baseline="-25000">
                <a:solidFill>
                  <a:schemeClr val="bg1"/>
                </a:solidFill>
              </a:endParaRPr>
            </a:p>
          </p:txBody>
        </p:sp>
      </p:grpSp>
      <p:grpSp>
        <p:nvGrpSpPr>
          <p:cNvPr id="15" name="Group 328"/>
          <p:cNvGrpSpPr/>
          <p:nvPr/>
        </p:nvGrpSpPr>
        <p:grpSpPr>
          <a:xfrm>
            <a:off x="4405313" y="6276975"/>
            <a:ext cx="547687" cy="276225"/>
            <a:chOff x="4405313" y="6276975"/>
            <a:chExt cx="547687" cy="276225"/>
          </a:xfrm>
        </p:grpSpPr>
        <p:sp>
          <p:nvSpPr>
            <p:cNvPr id="311" name="Rectangle 183"/>
            <p:cNvSpPr>
              <a:spLocks noChangeArrowheads="1"/>
            </p:cNvSpPr>
            <p:nvPr/>
          </p:nvSpPr>
          <p:spPr bwMode="auto">
            <a:xfrm>
              <a:off x="4450653" y="6301106"/>
              <a:ext cx="228504" cy="22796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2" name="TextBox 188"/>
            <p:cNvSpPr txBox="1">
              <a:spLocks noChangeArrowheads="1"/>
            </p:cNvSpPr>
            <p:nvPr/>
          </p:nvSpPr>
          <p:spPr bwMode="auto">
            <a:xfrm>
              <a:off x="4405313" y="6276975"/>
              <a:ext cx="293546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/>
                <a:t>r</a:t>
              </a:r>
              <a:r>
                <a:rPr lang="en-US" sz="1200" b="0" baseline="-25000"/>
                <a:t>2</a:t>
              </a:r>
              <a:endParaRPr lang="en-US" b="0" baseline="-25000"/>
            </a:p>
          </p:txBody>
        </p:sp>
        <p:sp>
          <p:nvSpPr>
            <p:cNvPr id="313" name="Rectangle 189"/>
            <p:cNvSpPr>
              <a:spLocks noChangeArrowheads="1"/>
            </p:cNvSpPr>
            <p:nvPr/>
          </p:nvSpPr>
          <p:spPr bwMode="auto">
            <a:xfrm>
              <a:off x="4679157" y="6301106"/>
              <a:ext cx="228504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314" name="TextBox 190"/>
            <p:cNvSpPr txBox="1">
              <a:spLocks noChangeArrowheads="1"/>
            </p:cNvSpPr>
            <p:nvPr/>
          </p:nvSpPr>
          <p:spPr bwMode="auto">
            <a:xfrm>
              <a:off x="4633817" y="6276975"/>
              <a:ext cx="319183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solidFill>
                    <a:schemeClr val="bg1"/>
                  </a:solidFill>
                </a:rPr>
                <a:t>s</a:t>
              </a:r>
              <a:r>
                <a:rPr lang="en-US" sz="1200" b="0" baseline="-25000">
                  <a:solidFill>
                    <a:schemeClr val="bg1"/>
                  </a:solidFill>
                </a:rPr>
                <a:t>2</a:t>
              </a:r>
              <a:endParaRPr lang="en-US" b="0" baseline="-25000">
                <a:solidFill>
                  <a:schemeClr val="bg1"/>
                </a:solidFill>
              </a:endParaRPr>
            </a:p>
          </p:txBody>
        </p:sp>
      </p:grpSp>
      <p:grpSp>
        <p:nvGrpSpPr>
          <p:cNvPr id="16" name="Group 327"/>
          <p:cNvGrpSpPr/>
          <p:nvPr/>
        </p:nvGrpSpPr>
        <p:grpSpPr>
          <a:xfrm>
            <a:off x="5715000" y="6276975"/>
            <a:ext cx="547688" cy="276225"/>
            <a:chOff x="5715000" y="6276975"/>
            <a:chExt cx="547688" cy="276225"/>
          </a:xfrm>
        </p:grpSpPr>
        <p:sp>
          <p:nvSpPr>
            <p:cNvPr id="315" name="Rectangle 195"/>
            <p:cNvSpPr>
              <a:spLocks noChangeArrowheads="1"/>
            </p:cNvSpPr>
            <p:nvPr/>
          </p:nvSpPr>
          <p:spPr bwMode="auto">
            <a:xfrm>
              <a:off x="5760340" y="6301106"/>
              <a:ext cx="228504" cy="22796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6" name="TextBox 198"/>
            <p:cNvSpPr txBox="1">
              <a:spLocks noChangeArrowheads="1"/>
            </p:cNvSpPr>
            <p:nvPr/>
          </p:nvSpPr>
          <p:spPr bwMode="auto">
            <a:xfrm>
              <a:off x="5715000" y="6276975"/>
              <a:ext cx="293547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/>
                <a:t>r</a:t>
              </a:r>
              <a:r>
                <a:rPr lang="en-US" sz="1200" b="0" baseline="-25000"/>
                <a:t>3</a:t>
              </a:r>
              <a:endParaRPr lang="en-US" b="0" baseline="-25000"/>
            </a:p>
          </p:txBody>
        </p:sp>
        <p:sp>
          <p:nvSpPr>
            <p:cNvPr id="317" name="Rectangle 201"/>
            <p:cNvSpPr>
              <a:spLocks noChangeArrowheads="1"/>
            </p:cNvSpPr>
            <p:nvPr/>
          </p:nvSpPr>
          <p:spPr bwMode="auto">
            <a:xfrm>
              <a:off x="5988844" y="6301106"/>
              <a:ext cx="228504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318" name="TextBox 204"/>
            <p:cNvSpPr txBox="1">
              <a:spLocks noChangeArrowheads="1"/>
            </p:cNvSpPr>
            <p:nvPr/>
          </p:nvSpPr>
          <p:spPr bwMode="auto">
            <a:xfrm>
              <a:off x="5943504" y="6276975"/>
              <a:ext cx="319184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solidFill>
                    <a:schemeClr val="bg1"/>
                  </a:solidFill>
                </a:rPr>
                <a:t>s</a:t>
              </a:r>
              <a:r>
                <a:rPr lang="en-US" sz="1200" b="0" baseline="-25000">
                  <a:solidFill>
                    <a:schemeClr val="bg1"/>
                  </a:solidFill>
                </a:rPr>
                <a:t>3</a:t>
              </a:r>
              <a:endParaRPr lang="en-US" b="0" baseline="-25000">
                <a:solidFill>
                  <a:schemeClr val="bg1"/>
                </a:solidFill>
              </a:endParaRPr>
            </a:p>
          </p:txBody>
        </p:sp>
      </p:grpSp>
      <p:sp>
        <p:nvSpPr>
          <p:cNvPr id="321" name="TextBox 320"/>
          <p:cNvSpPr txBox="1"/>
          <p:nvPr/>
        </p:nvSpPr>
        <p:spPr>
          <a:xfrm>
            <a:off x="138920" y="152400"/>
            <a:ext cx="26042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2400" b="0" kern="0">
                <a:solidFill>
                  <a:srgbClr val="000000"/>
                </a:solidFill>
                <a:latin typeface="Gill Sans"/>
                <a:cs typeface="Gill Sans"/>
              </a:rPr>
              <a:t>Logical View</a:t>
            </a:r>
            <a:endParaRPr lang="en-US" sz="2400" b="0" kern="0" dirty="0">
              <a:solidFill>
                <a:srgbClr val="000000"/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2002851534"/>
      </p:ext>
    </p:extLst>
  </p:cSld>
  <p:clrMapOvr>
    <a:masterClrMapping/>
  </p:clrMapOvr>
  <p:transition spd="med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1"/>
          <p:cNvSpPr>
            <a:spLocks noChangeArrowheads="1"/>
          </p:cNvSpPr>
          <p:nvPr/>
        </p:nvSpPr>
        <p:spPr bwMode="auto">
          <a:xfrm>
            <a:off x="1371600" y="3328988"/>
            <a:ext cx="609600" cy="228600"/>
          </a:xfrm>
          <a:prstGeom prst="rect">
            <a:avLst/>
          </a:prstGeom>
          <a:noFill/>
          <a:ln w="9525" algn="ctr">
            <a:solidFill>
              <a:schemeClr val="dk1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28675" name="TextBox 2"/>
          <p:cNvSpPr txBox="1">
            <a:spLocks noChangeArrowheads="1"/>
          </p:cNvSpPr>
          <p:nvPr/>
        </p:nvSpPr>
        <p:spPr bwMode="auto">
          <a:xfrm>
            <a:off x="1384300" y="3305175"/>
            <a:ext cx="5842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0" dirty="0">
                <a:solidFill>
                  <a:schemeClr val="bg1"/>
                </a:solidFill>
              </a:rPr>
              <a:t>split 0</a:t>
            </a:r>
          </a:p>
        </p:txBody>
      </p:sp>
      <p:sp>
        <p:nvSpPr>
          <p:cNvPr id="28676" name="Rectangle 6"/>
          <p:cNvSpPr>
            <a:spLocks noChangeArrowheads="1"/>
          </p:cNvSpPr>
          <p:nvPr/>
        </p:nvSpPr>
        <p:spPr bwMode="auto">
          <a:xfrm>
            <a:off x="1371600" y="3557588"/>
            <a:ext cx="609600" cy="228600"/>
          </a:xfrm>
          <a:prstGeom prst="rect">
            <a:avLst/>
          </a:prstGeom>
          <a:noFill/>
          <a:ln w="9525" algn="ctr">
            <a:solidFill>
              <a:schemeClr val="dk1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28677" name="TextBox 7"/>
          <p:cNvSpPr txBox="1">
            <a:spLocks noChangeArrowheads="1"/>
          </p:cNvSpPr>
          <p:nvPr/>
        </p:nvSpPr>
        <p:spPr bwMode="auto">
          <a:xfrm>
            <a:off x="1384300" y="3533775"/>
            <a:ext cx="5842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0">
                <a:solidFill>
                  <a:schemeClr val="bg1"/>
                </a:solidFill>
              </a:rPr>
              <a:t>split 1</a:t>
            </a:r>
          </a:p>
        </p:txBody>
      </p:sp>
      <p:sp>
        <p:nvSpPr>
          <p:cNvPr id="28678" name="Rectangle 9"/>
          <p:cNvSpPr>
            <a:spLocks noChangeArrowheads="1"/>
          </p:cNvSpPr>
          <p:nvPr/>
        </p:nvSpPr>
        <p:spPr bwMode="auto">
          <a:xfrm>
            <a:off x="1371600" y="3786188"/>
            <a:ext cx="609600" cy="228600"/>
          </a:xfrm>
          <a:prstGeom prst="rect">
            <a:avLst/>
          </a:prstGeom>
          <a:noFill/>
          <a:ln w="9525" algn="ctr">
            <a:solidFill>
              <a:schemeClr val="dk1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28679" name="TextBox 10"/>
          <p:cNvSpPr txBox="1">
            <a:spLocks noChangeArrowheads="1"/>
          </p:cNvSpPr>
          <p:nvPr/>
        </p:nvSpPr>
        <p:spPr bwMode="auto">
          <a:xfrm>
            <a:off x="1384300" y="3762375"/>
            <a:ext cx="5842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0">
                <a:solidFill>
                  <a:schemeClr val="bg1"/>
                </a:solidFill>
              </a:rPr>
              <a:t>split 2</a:t>
            </a:r>
          </a:p>
        </p:txBody>
      </p:sp>
      <p:sp>
        <p:nvSpPr>
          <p:cNvPr id="28680" name="Rectangle 12"/>
          <p:cNvSpPr>
            <a:spLocks noChangeArrowheads="1"/>
          </p:cNvSpPr>
          <p:nvPr/>
        </p:nvSpPr>
        <p:spPr bwMode="auto">
          <a:xfrm>
            <a:off x="1371600" y="4014788"/>
            <a:ext cx="609600" cy="228600"/>
          </a:xfrm>
          <a:prstGeom prst="rect">
            <a:avLst/>
          </a:prstGeom>
          <a:noFill/>
          <a:ln w="9525" algn="ctr">
            <a:solidFill>
              <a:schemeClr val="dk1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28681" name="TextBox 13"/>
          <p:cNvSpPr txBox="1">
            <a:spLocks noChangeArrowheads="1"/>
          </p:cNvSpPr>
          <p:nvPr/>
        </p:nvSpPr>
        <p:spPr bwMode="auto">
          <a:xfrm>
            <a:off x="1384300" y="3990975"/>
            <a:ext cx="5842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0">
                <a:solidFill>
                  <a:schemeClr val="bg1"/>
                </a:solidFill>
              </a:rPr>
              <a:t>split 3</a:t>
            </a:r>
          </a:p>
        </p:txBody>
      </p:sp>
      <p:sp>
        <p:nvSpPr>
          <p:cNvPr id="28682" name="Rectangle 15"/>
          <p:cNvSpPr>
            <a:spLocks noChangeArrowheads="1"/>
          </p:cNvSpPr>
          <p:nvPr/>
        </p:nvSpPr>
        <p:spPr bwMode="auto">
          <a:xfrm>
            <a:off x="1371600" y="4243388"/>
            <a:ext cx="609600" cy="228600"/>
          </a:xfrm>
          <a:prstGeom prst="rect">
            <a:avLst/>
          </a:prstGeom>
          <a:noFill/>
          <a:ln w="9525" algn="ctr">
            <a:solidFill>
              <a:schemeClr val="dk1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28683" name="TextBox 16"/>
          <p:cNvSpPr txBox="1">
            <a:spLocks noChangeArrowheads="1"/>
          </p:cNvSpPr>
          <p:nvPr/>
        </p:nvSpPr>
        <p:spPr bwMode="auto">
          <a:xfrm>
            <a:off x="1384300" y="4219575"/>
            <a:ext cx="5842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0">
                <a:solidFill>
                  <a:schemeClr val="bg1"/>
                </a:solidFill>
              </a:rPr>
              <a:t>split 4</a:t>
            </a:r>
          </a:p>
        </p:txBody>
      </p:sp>
      <p:sp>
        <p:nvSpPr>
          <p:cNvPr id="28684" name="Oval 18"/>
          <p:cNvSpPr>
            <a:spLocks noChangeArrowheads="1"/>
          </p:cNvSpPr>
          <p:nvPr/>
        </p:nvSpPr>
        <p:spPr bwMode="auto">
          <a:xfrm>
            <a:off x="2514600" y="2971800"/>
            <a:ext cx="838200" cy="457200"/>
          </a:xfrm>
          <a:prstGeom prst="ellipse">
            <a:avLst/>
          </a:prstGeom>
          <a:noFill/>
          <a:ln w="9525" algn="ctr">
            <a:solidFill>
              <a:schemeClr val="dk1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28685" name="TextBox 19"/>
          <p:cNvSpPr txBox="1">
            <a:spLocks noChangeArrowheads="1"/>
          </p:cNvSpPr>
          <p:nvPr/>
        </p:nvSpPr>
        <p:spPr bwMode="auto">
          <a:xfrm>
            <a:off x="2611438" y="3062288"/>
            <a:ext cx="64452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0">
                <a:solidFill>
                  <a:schemeClr val="bg1"/>
                </a:solidFill>
              </a:rPr>
              <a:t>worker</a:t>
            </a:r>
            <a:endParaRPr lang="en-US" b="0">
              <a:solidFill>
                <a:schemeClr val="bg1"/>
              </a:solidFill>
            </a:endParaRPr>
          </a:p>
        </p:txBody>
      </p:sp>
      <p:sp>
        <p:nvSpPr>
          <p:cNvPr id="28686" name="Oval 21"/>
          <p:cNvSpPr>
            <a:spLocks noChangeArrowheads="1"/>
          </p:cNvSpPr>
          <p:nvPr/>
        </p:nvSpPr>
        <p:spPr bwMode="auto">
          <a:xfrm>
            <a:off x="2514600" y="3810000"/>
            <a:ext cx="838200" cy="457200"/>
          </a:xfrm>
          <a:prstGeom prst="ellipse">
            <a:avLst/>
          </a:prstGeom>
          <a:noFill/>
          <a:ln w="9525" algn="ctr">
            <a:solidFill>
              <a:schemeClr val="dk1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28687" name="TextBox 22"/>
          <p:cNvSpPr txBox="1">
            <a:spLocks noChangeArrowheads="1"/>
          </p:cNvSpPr>
          <p:nvPr/>
        </p:nvSpPr>
        <p:spPr bwMode="auto">
          <a:xfrm>
            <a:off x="2611438" y="3900488"/>
            <a:ext cx="64452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0">
                <a:solidFill>
                  <a:schemeClr val="bg1"/>
                </a:solidFill>
              </a:rPr>
              <a:t>worker</a:t>
            </a:r>
            <a:endParaRPr lang="en-US" b="0">
              <a:solidFill>
                <a:schemeClr val="bg1"/>
              </a:solidFill>
            </a:endParaRPr>
          </a:p>
        </p:txBody>
      </p:sp>
      <p:sp>
        <p:nvSpPr>
          <p:cNvPr id="28688" name="Oval 24"/>
          <p:cNvSpPr>
            <a:spLocks noChangeArrowheads="1"/>
          </p:cNvSpPr>
          <p:nvPr/>
        </p:nvSpPr>
        <p:spPr bwMode="auto">
          <a:xfrm>
            <a:off x="2514600" y="4648200"/>
            <a:ext cx="838200" cy="457200"/>
          </a:xfrm>
          <a:prstGeom prst="ellipse">
            <a:avLst/>
          </a:prstGeom>
          <a:noFill/>
          <a:ln w="9525" algn="ctr">
            <a:solidFill>
              <a:schemeClr val="dk1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28689" name="TextBox 25"/>
          <p:cNvSpPr txBox="1">
            <a:spLocks noChangeArrowheads="1"/>
          </p:cNvSpPr>
          <p:nvPr/>
        </p:nvSpPr>
        <p:spPr bwMode="auto">
          <a:xfrm>
            <a:off x="2611438" y="4738688"/>
            <a:ext cx="64452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0">
                <a:solidFill>
                  <a:schemeClr val="bg1"/>
                </a:solidFill>
              </a:rPr>
              <a:t>worker</a:t>
            </a:r>
            <a:endParaRPr lang="en-US" b="0">
              <a:solidFill>
                <a:schemeClr val="bg1"/>
              </a:solidFill>
            </a:endParaRPr>
          </a:p>
        </p:txBody>
      </p:sp>
      <p:sp>
        <p:nvSpPr>
          <p:cNvPr id="28690" name="Oval 27"/>
          <p:cNvSpPr>
            <a:spLocks noChangeArrowheads="1"/>
          </p:cNvSpPr>
          <p:nvPr/>
        </p:nvSpPr>
        <p:spPr bwMode="auto">
          <a:xfrm>
            <a:off x="5791200" y="3430588"/>
            <a:ext cx="838200" cy="457200"/>
          </a:xfrm>
          <a:prstGeom prst="ellipse">
            <a:avLst/>
          </a:prstGeom>
          <a:noFill/>
          <a:ln w="9525" algn="ctr">
            <a:solidFill>
              <a:schemeClr val="dk1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28691" name="TextBox 28"/>
          <p:cNvSpPr txBox="1">
            <a:spLocks noChangeArrowheads="1"/>
          </p:cNvSpPr>
          <p:nvPr/>
        </p:nvSpPr>
        <p:spPr bwMode="auto">
          <a:xfrm>
            <a:off x="5888038" y="3521075"/>
            <a:ext cx="644525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0">
                <a:solidFill>
                  <a:schemeClr val="bg1"/>
                </a:solidFill>
              </a:rPr>
              <a:t>worker</a:t>
            </a:r>
            <a:endParaRPr lang="en-US" b="0">
              <a:solidFill>
                <a:schemeClr val="bg1"/>
              </a:solidFill>
            </a:endParaRPr>
          </a:p>
        </p:txBody>
      </p:sp>
      <p:sp>
        <p:nvSpPr>
          <p:cNvPr id="28692" name="Oval 30"/>
          <p:cNvSpPr>
            <a:spLocks noChangeArrowheads="1"/>
          </p:cNvSpPr>
          <p:nvPr/>
        </p:nvSpPr>
        <p:spPr bwMode="auto">
          <a:xfrm>
            <a:off x="5791200" y="4189413"/>
            <a:ext cx="838200" cy="457200"/>
          </a:xfrm>
          <a:prstGeom prst="ellipse">
            <a:avLst/>
          </a:prstGeom>
          <a:noFill/>
          <a:ln w="9525" algn="ctr">
            <a:solidFill>
              <a:schemeClr val="dk1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28693" name="TextBox 31"/>
          <p:cNvSpPr txBox="1">
            <a:spLocks noChangeArrowheads="1"/>
          </p:cNvSpPr>
          <p:nvPr/>
        </p:nvSpPr>
        <p:spPr bwMode="auto">
          <a:xfrm>
            <a:off x="5888038" y="4278313"/>
            <a:ext cx="644525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0">
                <a:solidFill>
                  <a:schemeClr val="bg1"/>
                </a:solidFill>
              </a:rPr>
              <a:t>worker</a:t>
            </a:r>
            <a:endParaRPr lang="en-US" b="0">
              <a:solidFill>
                <a:schemeClr val="bg1"/>
              </a:solidFill>
            </a:endParaRPr>
          </a:p>
        </p:txBody>
      </p:sp>
      <p:sp>
        <p:nvSpPr>
          <p:cNvPr id="28694" name="Oval 33"/>
          <p:cNvSpPr>
            <a:spLocks noChangeArrowheads="1"/>
          </p:cNvSpPr>
          <p:nvPr/>
        </p:nvSpPr>
        <p:spPr bwMode="auto">
          <a:xfrm>
            <a:off x="4191000" y="2133600"/>
            <a:ext cx="838200" cy="457200"/>
          </a:xfrm>
          <a:prstGeom prst="ellipse">
            <a:avLst/>
          </a:prstGeom>
          <a:noFill/>
          <a:ln w="9525" algn="ctr">
            <a:solidFill>
              <a:schemeClr val="dk1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28695" name="TextBox 34"/>
          <p:cNvSpPr txBox="1">
            <a:spLocks noChangeArrowheads="1"/>
          </p:cNvSpPr>
          <p:nvPr/>
        </p:nvSpPr>
        <p:spPr bwMode="auto">
          <a:xfrm>
            <a:off x="4287838" y="2224088"/>
            <a:ext cx="6540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0">
                <a:solidFill>
                  <a:schemeClr val="bg1"/>
                </a:solidFill>
              </a:rPr>
              <a:t>Master</a:t>
            </a:r>
            <a:endParaRPr lang="en-US" b="0">
              <a:solidFill>
                <a:schemeClr val="bg1"/>
              </a:solidFill>
            </a:endParaRPr>
          </a:p>
        </p:txBody>
      </p:sp>
      <p:sp>
        <p:nvSpPr>
          <p:cNvPr id="28696" name="Oval 36"/>
          <p:cNvSpPr>
            <a:spLocks noChangeArrowheads="1"/>
          </p:cNvSpPr>
          <p:nvPr/>
        </p:nvSpPr>
        <p:spPr bwMode="auto">
          <a:xfrm>
            <a:off x="4114800" y="1143000"/>
            <a:ext cx="990600" cy="609600"/>
          </a:xfrm>
          <a:prstGeom prst="ellipse">
            <a:avLst/>
          </a:prstGeom>
          <a:noFill/>
          <a:ln w="9525" algn="ctr">
            <a:solidFill>
              <a:schemeClr val="dk1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28697" name="TextBox 37"/>
          <p:cNvSpPr txBox="1">
            <a:spLocks noChangeArrowheads="1"/>
          </p:cNvSpPr>
          <p:nvPr/>
        </p:nvSpPr>
        <p:spPr bwMode="auto">
          <a:xfrm>
            <a:off x="4224338" y="1217613"/>
            <a:ext cx="771525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200" b="0">
                <a:solidFill>
                  <a:schemeClr val="bg1"/>
                </a:solidFill>
              </a:rPr>
              <a:t>User</a:t>
            </a:r>
            <a:br>
              <a:rPr lang="en-US" sz="1200" b="0">
                <a:solidFill>
                  <a:schemeClr val="bg1"/>
                </a:solidFill>
              </a:rPr>
            </a:br>
            <a:r>
              <a:rPr lang="en-US" sz="1200" b="0">
                <a:solidFill>
                  <a:schemeClr val="bg1"/>
                </a:solidFill>
              </a:rPr>
              <a:t>Program</a:t>
            </a:r>
            <a:endParaRPr lang="en-US" b="0">
              <a:solidFill>
                <a:schemeClr val="bg1"/>
              </a:solidFill>
            </a:endParaRPr>
          </a:p>
        </p:txBody>
      </p:sp>
      <p:sp>
        <p:nvSpPr>
          <p:cNvPr id="28698" name="Rectangle 39"/>
          <p:cNvSpPr>
            <a:spLocks noChangeArrowheads="1"/>
          </p:cNvSpPr>
          <p:nvPr/>
        </p:nvSpPr>
        <p:spPr bwMode="auto">
          <a:xfrm>
            <a:off x="7315200" y="3443288"/>
            <a:ext cx="609600" cy="433387"/>
          </a:xfrm>
          <a:prstGeom prst="rect">
            <a:avLst/>
          </a:prstGeom>
          <a:noFill/>
          <a:ln w="9525" algn="ctr">
            <a:solidFill>
              <a:schemeClr val="dk1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28699" name="TextBox 40"/>
          <p:cNvSpPr txBox="1">
            <a:spLocks noChangeArrowheads="1"/>
          </p:cNvSpPr>
          <p:nvPr/>
        </p:nvSpPr>
        <p:spPr bwMode="auto">
          <a:xfrm>
            <a:off x="7313613" y="3429000"/>
            <a:ext cx="611187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200" b="0" dirty="0">
                <a:solidFill>
                  <a:schemeClr val="bg1"/>
                </a:solidFill>
              </a:rPr>
              <a:t>output</a:t>
            </a:r>
          </a:p>
          <a:p>
            <a:pPr algn="ctr"/>
            <a:r>
              <a:rPr lang="en-US" sz="1200" b="0" dirty="0">
                <a:solidFill>
                  <a:schemeClr val="bg1"/>
                </a:solidFill>
              </a:rPr>
              <a:t>file 0</a:t>
            </a:r>
          </a:p>
        </p:txBody>
      </p:sp>
      <p:sp>
        <p:nvSpPr>
          <p:cNvPr id="28700" name="Rectangle 44"/>
          <p:cNvSpPr>
            <a:spLocks noChangeArrowheads="1"/>
          </p:cNvSpPr>
          <p:nvPr/>
        </p:nvSpPr>
        <p:spPr bwMode="auto">
          <a:xfrm>
            <a:off x="7315200" y="4200525"/>
            <a:ext cx="609600" cy="433388"/>
          </a:xfrm>
          <a:prstGeom prst="rect">
            <a:avLst/>
          </a:prstGeom>
          <a:noFill/>
          <a:ln w="9525" algn="ctr">
            <a:solidFill>
              <a:schemeClr val="dk1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28701" name="TextBox 45"/>
          <p:cNvSpPr txBox="1">
            <a:spLocks noChangeArrowheads="1"/>
          </p:cNvSpPr>
          <p:nvPr/>
        </p:nvSpPr>
        <p:spPr bwMode="auto">
          <a:xfrm>
            <a:off x="7315200" y="4186238"/>
            <a:ext cx="611188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200" b="0">
                <a:solidFill>
                  <a:schemeClr val="bg1"/>
                </a:solidFill>
              </a:rPr>
              <a:t>output</a:t>
            </a:r>
          </a:p>
          <a:p>
            <a:pPr algn="ctr"/>
            <a:r>
              <a:rPr lang="en-US" sz="1200" b="0">
                <a:solidFill>
                  <a:schemeClr val="bg1"/>
                </a:solidFill>
              </a:rPr>
              <a:t>file 1</a:t>
            </a:r>
          </a:p>
        </p:txBody>
      </p:sp>
      <p:sp>
        <p:nvSpPr>
          <p:cNvPr id="28702" name="Rectangle 46"/>
          <p:cNvSpPr>
            <a:spLocks noChangeArrowheads="1"/>
          </p:cNvSpPr>
          <p:nvPr/>
        </p:nvSpPr>
        <p:spPr bwMode="auto">
          <a:xfrm>
            <a:off x="4419600" y="3009900"/>
            <a:ext cx="152400" cy="381000"/>
          </a:xfrm>
          <a:prstGeom prst="rect">
            <a:avLst/>
          </a:prstGeom>
          <a:noFill/>
          <a:ln w="9525" algn="ctr">
            <a:solidFill>
              <a:schemeClr val="dk1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28703" name="Rectangle 47"/>
          <p:cNvSpPr>
            <a:spLocks noChangeArrowheads="1"/>
          </p:cNvSpPr>
          <p:nvPr/>
        </p:nvSpPr>
        <p:spPr bwMode="auto">
          <a:xfrm>
            <a:off x="4572000" y="3009900"/>
            <a:ext cx="152400" cy="381000"/>
          </a:xfrm>
          <a:prstGeom prst="rect">
            <a:avLst/>
          </a:prstGeom>
          <a:noFill/>
          <a:ln w="9525" algn="ctr">
            <a:solidFill>
              <a:schemeClr val="dk1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28704" name="Rectangle 48"/>
          <p:cNvSpPr>
            <a:spLocks noChangeArrowheads="1"/>
          </p:cNvSpPr>
          <p:nvPr/>
        </p:nvSpPr>
        <p:spPr bwMode="auto">
          <a:xfrm>
            <a:off x="4419600" y="3848100"/>
            <a:ext cx="152400" cy="381000"/>
          </a:xfrm>
          <a:prstGeom prst="rect">
            <a:avLst/>
          </a:prstGeom>
          <a:noFill/>
          <a:ln w="9525" algn="ctr">
            <a:solidFill>
              <a:schemeClr val="dk1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28705" name="Rectangle 49"/>
          <p:cNvSpPr>
            <a:spLocks noChangeArrowheads="1"/>
          </p:cNvSpPr>
          <p:nvPr/>
        </p:nvSpPr>
        <p:spPr bwMode="auto">
          <a:xfrm>
            <a:off x="4572000" y="3848100"/>
            <a:ext cx="152400" cy="381000"/>
          </a:xfrm>
          <a:prstGeom prst="rect">
            <a:avLst/>
          </a:prstGeom>
          <a:noFill/>
          <a:ln w="9525" algn="ctr">
            <a:solidFill>
              <a:schemeClr val="dk1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28706" name="Rectangle 50"/>
          <p:cNvSpPr>
            <a:spLocks noChangeArrowheads="1"/>
          </p:cNvSpPr>
          <p:nvPr/>
        </p:nvSpPr>
        <p:spPr bwMode="auto">
          <a:xfrm>
            <a:off x="4419600" y="4686300"/>
            <a:ext cx="152400" cy="381000"/>
          </a:xfrm>
          <a:prstGeom prst="rect">
            <a:avLst/>
          </a:prstGeom>
          <a:noFill/>
          <a:ln w="9525" algn="ctr">
            <a:solidFill>
              <a:schemeClr val="dk1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28707" name="Rectangle 51"/>
          <p:cNvSpPr>
            <a:spLocks noChangeArrowheads="1"/>
          </p:cNvSpPr>
          <p:nvPr/>
        </p:nvSpPr>
        <p:spPr bwMode="auto">
          <a:xfrm>
            <a:off x="4572000" y="4686300"/>
            <a:ext cx="152400" cy="381000"/>
          </a:xfrm>
          <a:prstGeom prst="rect">
            <a:avLst/>
          </a:prstGeom>
          <a:noFill/>
          <a:ln w="9525" algn="ctr">
            <a:solidFill>
              <a:schemeClr val="dk1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chemeClr val="bg1"/>
              </a:solidFill>
            </a:endParaRPr>
          </a:p>
        </p:txBody>
      </p:sp>
      <p:cxnSp>
        <p:nvCxnSpPr>
          <p:cNvPr id="28708" name="Curved Connector 53"/>
          <p:cNvCxnSpPr>
            <a:cxnSpLocks noChangeShapeType="1"/>
            <a:stCxn id="28674" idx="3"/>
            <a:endCxn id="28684" idx="2"/>
          </p:cNvCxnSpPr>
          <p:nvPr/>
        </p:nvCxnSpPr>
        <p:spPr bwMode="auto">
          <a:xfrm flipV="1">
            <a:off x="1981200" y="3200400"/>
            <a:ext cx="533400" cy="242888"/>
          </a:xfrm>
          <a:prstGeom prst="curvedConnector3">
            <a:avLst>
              <a:gd name="adj1" fmla="val 50000"/>
            </a:avLst>
          </a:prstGeom>
          <a:noFill/>
          <a:ln w="9525" algn="ctr">
            <a:solidFill>
              <a:schemeClr val="dk1"/>
            </a:solidFill>
            <a:round/>
            <a:headEnd/>
            <a:tailEnd type="triangle" w="med" len="med"/>
          </a:ln>
        </p:spPr>
      </p:cxnSp>
      <p:cxnSp>
        <p:nvCxnSpPr>
          <p:cNvPr id="28709" name="Curved Connector 55"/>
          <p:cNvCxnSpPr>
            <a:cxnSpLocks noChangeShapeType="1"/>
            <a:stCxn id="28677" idx="3"/>
            <a:endCxn id="28684" idx="3"/>
          </p:cNvCxnSpPr>
          <p:nvPr/>
        </p:nvCxnSpPr>
        <p:spPr bwMode="auto">
          <a:xfrm flipV="1">
            <a:off x="1968500" y="3362325"/>
            <a:ext cx="668338" cy="309563"/>
          </a:xfrm>
          <a:prstGeom prst="curvedConnector2">
            <a:avLst/>
          </a:prstGeom>
          <a:noFill/>
          <a:ln w="9525" algn="ctr">
            <a:solidFill>
              <a:schemeClr val="dk1"/>
            </a:solidFill>
            <a:round/>
            <a:headEnd/>
            <a:tailEnd type="triangle" w="med" len="med"/>
          </a:ln>
        </p:spPr>
      </p:cxnSp>
      <p:cxnSp>
        <p:nvCxnSpPr>
          <p:cNvPr id="28710" name="Curved Connector 55"/>
          <p:cNvCxnSpPr>
            <a:cxnSpLocks noChangeShapeType="1"/>
            <a:stCxn id="28681" idx="3"/>
            <a:endCxn id="28688" idx="1"/>
          </p:cNvCxnSpPr>
          <p:nvPr/>
        </p:nvCxnSpPr>
        <p:spPr bwMode="auto">
          <a:xfrm>
            <a:off x="1968500" y="4129088"/>
            <a:ext cx="668338" cy="585787"/>
          </a:xfrm>
          <a:prstGeom prst="curvedConnector2">
            <a:avLst/>
          </a:prstGeom>
          <a:noFill/>
          <a:ln w="9525" algn="ctr">
            <a:solidFill>
              <a:schemeClr val="dk1"/>
            </a:solidFill>
            <a:round/>
            <a:headEnd/>
            <a:tailEnd type="triangle" w="med" len="med"/>
          </a:ln>
        </p:spPr>
      </p:cxnSp>
      <p:cxnSp>
        <p:nvCxnSpPr>
          <p:cNvPr id="28711" name="Straight Arrow Connector 66"/>
          <p:cNvCxnSpPr>
            <a:cxnSpLocks noChangeShapeType="1"/>
            <a:stCxn id="28678" idx="3"/>
            <a:endCxn id="28686" idx="2"/>
          </p:cNvCxnSpPr>
          <p:nvPr/>
        </p:nvCxnSpPr>
        <p:spPr bwMode="auto">
          <a:xfrm>
            <a:off x="1981200" y="3900488"/>
            <a:ext cx="533400" cy="138112"/>
          </a:xfrm>
          <a:prstGeom prst="straightConnector1">
            <a:avLst/>
          </a:prstGeom>
          <a:noFill/>
          <a:ln w="22225" algn="ctr">
            <a:solidFill>
              <a:schemeClr val="dk1"/>
            </a:solidFill>
            <a:round/>
            <a:headEnd/>
            <a:tailEnd type="triangle" w="med" len="med"/>
          </a:ln>
        </p:spPr>
      </p:cxnSp>
      <p:cxnSp>
        <p:nvCxnSpPr>
          <p:cNvPr id="28712" name="Straight Arrow Connector 68"/>
          <p:cNvCxnSpPr>
            <a:cxnSpLocks noChangeShapeType="1"/>
            <a:stCxn id="28682" idx="3"/>
            <a:endCxn id="28686" idx="3"/>
          </p:cNvCxnSpPr>
          <p:nvPr/>
        </p:nvCxnSpPr>
        <p:spPr bwMode="auto">
          <a:xfrm flipV="1">
            <a:off x="1981200" y="4200525"/>
            <a:ext cx="655638" cy="157163"/>
          </a:xfrm>
          <a:prstGeom prst="straightConnector1">
            <a:avLst/>
          </a:prstGeom>
          <a:noFill/>
          <a:ln w="9525" algn="ctr">
            <a:solidFill>
              <a:schemeClr val="dk1"/>
            </a:solidFill>
            <a:round/>
            <a:headEnd/>
            <a:tailEnd type="triangle" w="med" len="med"/>
          </a:ln>
        </p:spPr>
      </p:cxnSp>
      <p:cxnSp>
        <p:nvCxnSpPr>
          <p:cNvPr id="28713" name="Straight Arrow Connector 72"/>
          <p:cNvCxnSpPr>
            <a:cxnSpLocks noChangeShapeType="1"/>
            <a:stCxn id="28684" idx="6"/>
            <a:endCxn id="28702" idx="1"/>
          </p:cNvCxnSpPr>
          <p:nvPr/>
        </p:nvCxnSpPr>
        <p:spPr bwMode="auto">
          <a:xfrm>
            <a:off x="3352800" y="3200400"/>
            <a:ext cx="1066800" cy="1588"/>
          </a:xfrm>
          <a:prstGeom prst="straightConnector1">
            <a:avLst/>
          </a:prstGeom>
          <a:noFill/>
          <a:ln w="9525" algn="ctr">
            <a:solidFill>
              <a:schemeClr val="dk1"/>
            </a:solidFill>
            <a:round/>
            <a:headEnd/>
            <a:tailEnd type="triangle" w="med" len="med"/>
          </a:ln>
        </p:spPr>
      </p:cxnSp>
      <p:cxnSp>
        <p:nvCxnSpPr>
          <p:cNvPr id="28714" name="Straight Arrow Connector 75"/>
          <p:cNvCxnSpPr>
            <a:cxnSpLocks noChangeShapeType="1"/>
          </p:cNvCxnSpPr>
          <p:nvPr/>
        </p:nvCxnSpPr>
        <p:spPr bwMode="auto">
          <a:xfrm>
            <a:off x="3352800" y="4037013"/>
            <a:ext cx="1066800" cy="3175"/>
          </a:xfrm>
          <a:prstGeom prst="straightConnector1">
            <a:avLst/>
          </a:prstGeom>
          <a:noFill/>
          <a:ln w="22225" algn="ctr">
            <a:solidFill>
              <a:schemeClr val="dk1"/>
            </a:solidFill>
            <a:round/>
            <a:headEnd/>
            <a:tailEnd type="triangle" w="med" len="med"/>
          </a:ln>
        </p:spPr>
      </p:cxnSp>
      <p:cxnSp>
        <p:nvCxnSpPr>
          <p:cNvPr id="28715" name="Straight Arrow Connector 78"/>
          <p:cNvCxnSpPr>
            <a:cxnSpLocks noChangeShapeType="1"/>
          </p:cNvCxnSpPr>
          <p:nvPr/>
        </p:nvCxnSpPr>
        <p:spPr bwMode="auto">
          <a:xfrm>
            <a:off x="3352800" y="4875213"/>
            <a:ext cx="1066800" cy="3175"/>
          </a:xfrm>
          <a:prstGeom prst="straightConnector1">
            <a:avLst/>
          </a:prstGeom>
          <a:noFill/>
          <a:ln w="9525" algn="ctr">
            <a:solidFill>
              <a:schemeClr val="dk1"/>
            </a:solidFill>
            <a:round/>
            <a:headEnd/>
            <a:tailEnd type="triangle" w="med" len="med"/>
          </a:ln>
        </p:spPr>
      </p:cxnSp>
      <p:cxnSp>
        <p:nvCxnSpPr>
          <p:cNvPr id="28716" name="Straight Arrow Connector 81"/>
          <p:cNvCxnSpPr>
            <a:cxnSpLocks noChangeShapeType="1"/>
            <a:stCxn id="28690" idx="6"/>
            <a:endCxn id="28699" idx="1"/>
          </p:cNvCxnSpPr>
          <p:nvPr/>
        </p:nvCxnSpPr>
        <p:spPr bwMode="auto">
          <a:xfrm>
            <a:off x="6629400" y="3659188"/>
            <a:ext cx="684213" cy="0"/>
          </a:xfrm>
          <a:prstGeom prst="straightConnector1">
            <a:avLst/>
          </a:prstGeom>
          <a:noFill/>
          <a:ln w="22225" algn="ctr">
            <a:solidFill>
              <a:schemeClr val="dk1"/>
            </a:solidFill>
            <a:round/>
            <a:headEnd/>
            <a:tailEnd type="triangle" w="med" len="med"/>
          </a:ln>
        </p:spPr>
      </p:cxnSp>
      <p:cxnSp>
        <p:nvCxnSpPr>
          <p:cNvPr id="28717" name="Straight Arrow Connector 84"/>
          <p:cNvCxnSpPr>
            <a:cxnSpLocks noChangeShapeType="1"/>
            <a:stCxn id="28692" idx="6"/>
            <a:endCxn id="28701" idx="1"/>
          </p:cNvCxnSpPr>
          <p:nvPr/>
        </p:nvCxnSpPr>
        <p:spPr bwMode="auto">
          <a:xfrm>
            <a:off x="6629400" y="4418013"/>
            <a:ext cx="685800" cy="0"/>
          </a:xfrm>
          <a:prstGeom prst="straightConnector1">
            <a:avLst/>
          </a:prstGeom>
          <a:noFill/>
          <a:ln w="9525" algn="ctr">
            <a:solidFill>
              <a:schemeClr val="dk1"/>
            </a:solidFill>
            <a:round/>
            <a:headEnd/>
            <a:tailEnd type="triangle" w="med" len="med"/>
          </a:ln>
        </p:spPr>
      </p:cxnSp>
      <p:cxnSp>
        <p:nvCxnSpPr>
          <p:cNvPr id="28718" name="Straight Arrow Connector 90"/>
          <p:cNvCxnSpPr>
            <a:cxnSpLocks noChangeShapeType="1"/>
            <a:stCxn id="28705" idx="3"/>
            <a:endCxn id="28690" idx="2"/>
          </p:cNvCxnSpPr>
          <p:nvPr/>
        </p:nvCxnSpPr>
        <p:spPr bwMode="auto">
          <a:xfrm flipV="1">
            <a:off x="4724400" y="3659188"/>
            <a:ext cx="1066800" cy="379412"/>
          </a:xfrm>
          <a:prstGeom prst="straightConnector1">
            <a:avLst/>
          </a:prstGeom>
          <a:noFill/>
          <a:ln w="22225" algn="ctr">
            <a:solidFill>
              <a:schemeClr val="dk1"/>
            </a:solidFill>
            <a:round/>
            <a:headEnd/>
            <a:tailEnd type="triangle" w="med" len="med"/>
          </a:ln>
        </p:spPr>
      </p:cxnSp>
      <p:cxnSp>
        <p:nvCxnSpPr>
          <p:cNvPr id="28719" name="Straight Arrow Connector 93"/>
          <p:cNvCxnSpPr>
            <a:cxnSpLocks noChangeShapeType="1"/>
            <a:stCxn id="28705" idx="3"/>
            <a:endCxn id="28692" idx="2"/>
          </p:cNvCxnSpPr>
          <p:nvPr/>
        </p:nvCxnSpPr>
        <p:spPr bwMode="auto">
          <a:xfrm>
            <a:off x="4724400" y="4038600"/>
            <a:ext cx="1066800" cy="379413"/>
          </a:xfrm>
          <a:prstGeom prst="straightConnector1">
            <a:avLst/>
          </a:prstGeom>
          <a:noFill/>
          <a:ln w="9525" algn="ctr">
            <a:solidFill>
              <a:schemeClr val="dk1"/>
            </a:solidFill>
            <a:round/>
            <a:headEnd/>
            <a:tailEnd type="triangle" w="med" len="med"/>
          </a:ln>
        </p:spPr>
      </p:cxnSp>
      <p:cxnSp>
        <p:nvCxnSpPr>
          <p:cNvPr id="28720" name="Curved Connector 98"/>
          <p:cNvCxnSpPr>
            <a:cxnSpLocks noChangeShapeType="1"/>
            <a:stCxn id="28703" idx="3"/>
            <a:endCxn id="28690" idx="1"/>
          </p:cNvCxnSpPr>
          <p:nvPr/>
        </p:nvCxnSpPr>
        <p:spPr bwMode="auto">
          <a:xfrm>
            <a:off x="4724400" y="3200400"/>
            <a:ext cx="1189038" cy="298450"/>
          </a:xfrm>
          <a:prstGeom prst="curvedConnector2">
            <a:avLst/>
          </a:prstGeom>
          <a:noFill/>
          <a:ln w="9525" algn="ctr">
            <a:solidFill>
              <a:schemeClr val="dk1"/>
            </a:solidFill>
            <a:round/>
            <a:headEnd/>
            <a:tailEnd type="triangle" w="med" len="med"/>
          </a:ln>
        </p:spPr>
      </p:cxnSp>
      <p:cxnSp>
        <p:nvCxnSpPr>
          <p:cNvPr id="28721" name="Curved Connector 98"/>
          <p:cNvCxnSpPr>
            <a:cxnSpLocks noChangeShapeType="1"/>
          </p:cNvCxnSpPr>
          <p:nvPr/>
        </p:nvCxnSpPr>
        <p:spPr bwMode="auto">
          <a:xfrm>
            <a:off x="4724400" y="3200400"/>
            <a:ext cx="1143000" cy="1066800"/>
          </a:xfrm>
          <a:prstGeom prst="curvedConnector3">
            <a:avLst>
              <a:gd name="adj1" fmla="val 50000"/>
            </a:avLst>
          </a:prstGeom>
          <a:noFill/>
          <a:ln w="9525" algn="ctr">
            <a:solidFill>
              <a:schemeClr val="dk1"/>
            </a:solidFill>
            <a:round/>
            <a:headEnd/>
            <a:tailEnd type="triangle" w="med" len="med"/>
          </a:ln>
        </p:spPr>
      </p:cxnSp>
      <p:cxnSp>
        <p:nvCxnSpPr>
          <p:cNvPr id="28722" name="Curved Connector 98"/>
          <p:cNvCxnSpPr>
            <a:cxnSpLocks noChangeShapeType="1"/>
            <a:stCxn id="28707" idx="3"/>
          </p:cNvCxnSpPr>
          <p:nvPr/>
        </p:nvCxnSpPr>
        <p:spPr bwMode="auto">
          <a:xfrm flipV="1">
            <a:off x="4724400" y="3810000"/>
            <a:ext cx="1143000" cy="1066800"/>
          </a:xfrm>
          <a:prstGeom prst="curvedConnector3">
            <a:avLst>
              <a:gd name="adj1" fmla="val 50000"/>
            </a:avLst>
          </a:prstGeom>
          <a:noFill/>
          <a:ln w="9525" algn="ctr">
            <a:solidFill>
              <a:schemeClr val="dk1"/>
            </a:solidFill>
            <a:round/>
            <a:headEnd/>
            <a:tailEnd type="triangle" w="med" len="med"/>
          </a:ln>
        </p:spPr>
      </p:cxnSp>
      <p:cxnSp>
        <p:nvCxnSpPr>
          <p:cNvPr id="28723" name="Curved Connector 98"/>
          <p:cNvCxnSpPr>
            <a:cxnSpLocks noChangeShapeType="1"/>
            <a:stCxn id="28707" idx="3"/>
            <a:endCxn id="28692" idx="3"/>
          </p:cNvCxnSpPr>
          <p:nvPr/>
        </p:nvCxnSpPr>
        <p:spPr bwMode="auto">
          <a:xfrm flipV="1">
            <a:off x="4724400" y="4578350"/>
            <a:ext cx="1189038" cy="298450"/>
          </a:xfrm>
          <a:prstGeom prst="curvedConnector2">
            <a:avLst/>
          </a:prstGeom>
          <a:noFill/>
          <a:ln w="9525" algn="ctr">
            <a:solidFill>
              <a:schemeClr val="dk1"/>
            </a:solidFill>
            <a:round/>
            <a:headEnd/>
            <a:tailEnd type="triangle" w="med" len="med"/>
          </a:ln>
        </p:spPr>
      </p:cxnSp>
      <p:cxnSp>
        <p:nvCxnSpPr>
          <p:cNvPr id="28725" name="Straight Arrow Connector 120"/>
          <p:cNvCxnSpPr>
            <a:cxnSpLocks noChangeShapeType="1"/>
            <a:stCxn id="28696" idx="4"/>
            <a:endCxn id="28694" idx="0"/>
          </p:cNvCxnSpPr>
          <p:nvPr/>
        </p:nvCxnSpPr>
        <p:spPr bwMode="auto">
          <a:xfrm rot="5400000">
            <a:off x="4419601" y="1943100"/>
            <a:ext cx="381000" cy="3175"/>
          </a:xfrm>
          <a:prstGeom prst="straightConnector1">
            <a:avLst/>
          </a:prstGeom>
          <a:noFill/>
          <a:ln w="9525" algn="ctr">
            <a:solidFill>
              <a:schemeClr val="dk1"/>
            </a:solidFill>
            <a:prstDash val="dash"/>
            <a:round/>
            <a:headEnd/>
            <a:tailEnd type="triangle" w="med" len="med"/>
          </a:ln>
        </p:spPr>
      </p:cxnSp>
      <p:cxnSp>
        <p:nvCxnSpPr>
          <p:cNvPr id="28727" name="Straight Arrow Connector 127"/>
          <p:cNvCxnSpPr>
            <a:cxnSpLocks noChangeShapeType="1"/>
            <a:stCxn id="28694" idx="3"/>
          </p:cNvCxnSpPr>
          <p:nvPr/>
        </p:nvCxnSpPr>
        <p:spPr bwMode="auto">
          <a:xfrm rot="5400000">
            <a:off x="3532981" y="2343944"/>
            <a:ext cx="600075" cy="960438"/>
          </a:xfrm>
          <a:prstGeom prst="straightConnector1">
            <a:avLst/>
          </a:prstGeom>
          <a:noFill/>
          <a:ln w="9525" algn="ctr">
            <a:solidFill>
              <a:schemeClr val="dk1"/>
            </a:solidFill>
            <a:prstDash val="dash"/>
            <a:round/>
            <a:headEnd/>
            <a:tailEnd type="triangle" w="med" len="med"/>
          </a:ln>
        </p:spPr>
      </p:cxnSp>
      <p:cxnSp>
        <p:nvCxnSpPr>
          <p:cNvPr id="28728" name="Straight Arrow Connector 133"/>
          <p:cNvCxnSpPr>
            <a:cxnSpLocks noChangeShapeType="1"/>
            <a:stCxn id="28694" idx="5"/>
          </p:cNvCxnSpPr>
          <p:nvPr/>
        </p:nvCxnSpPr>
        <p:spPr bwMode="auto">
          <a:xfrm rot="16200000" flipH="1">
            <a:off x="5010944" y="2420144"/>
            <a:ext cx="904875" cy="1112837"/>
          </a:xfrm>
          <a:prstGeom prst="straightConnector1">
            <a:avLst/>
          </a:prstGeom>
          <a:noFill/>
          <a:ln w="9525" algn="ctr">
            <a:solidFill>
              <a:schemeClr val="dk1"/>
            </a:solidFill>
            <a:prstDash val="dash"/>
            <a:round/>
            <a:headEnd/>
            <a:tailEnd type="triangle" w="med" len="med"/>
          </a:ln>
        </p:spPr>
      </p:cxnSp>
      <p:sp>
        <p:nvSpPr>
          <p:cNvPr id="28730" name="TextBox 137"/>
          <p:cNvSpPr txBox="1">
            <a:spLocks noChangeArrowheads="1"/>
          </p:cNvSpPr>
          <p:nvPr/>
        </p:nvSpPr>
        <p:spPr bwMode="auto">
          <a:xfrm>
            <a:off x="4572000" y="1752600"/>
            <a:ext cx="809837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100" b="0" dirty="0">
                <a:solidFill>
                  <a:srgbClr val="FF0000"/>
                </a:solidFill>
              </a:rPr>
              <a:t>(1) submit</a:t>
            </a:r>
          </a:p>
        </p:txBody>
      </p:sp>
      <p:sp>
        <p:nvSpPr>
          <p:cNvPr id="28732" name="TextBox 139"/>
          <p:cNvSpPr txBox="1">
            <a:spLocks noChangeArrowheads="1"/>
          </p:cNvSpPr>
          <p:nvPr/>
        </p:nvSpPr>
        <p:spPr bwMode="auto">
          <a:xfrm>
            <a:off x="3352800" y="2633663"/>
            <a:ext cx="1273105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100" b="0" dirty="0">
                <a:solidFill>
                  <a:srgbClr val="FF0000"/>
                </a:solidFill>
              </a:rPr>
              <a:t>(2) schedule map</a:t>
            </a:r>
          </a:p>
        </p:txBody>
      </p:sp>
      <p:sp>
        <p:nvSpPr>
          <p:cNvPr id="28733" name="TextBox 140"/>
          <p:cNvSpPr txBox="1">
            <a:spLocks noChangeArrowheads="1"/>
          </p:cNvSpPr>
          <p:nvPr/>
        </p:nvSpPr>
        <p:spPr bwMode="auto">
          <a:xfrm>
            <a:off x="4742000" y="2633990"/>
            <a:ext cx="1430200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100" b="0" dirty="0">
                <a:solidFill>
                  <a:srgbClr val="FF0000"/>
                </a:solidFill>
              </a:rPr>
              <a:t>(2) schedule reduce</a:t>
            </a:r>
          </a:p>
        </p:txBody>
      </p:sp>
      <p:sp>
        <p:nvSpPr>
          <p:cNvPr id="28734" name="TextBox 141"/>
          <p:cNvSpPr txBox="1">
            <a:spLocks noChangeArrowheads="1"/>
          </p:cNvSpPr>
          <p:nvPr/>
        </p:nvSpPr>
        <p:spPr bwMode="auto">
          <a:xfrm>
            <a:off x="1990725" y="3657600"/>
            <a:ext cx="676275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100" b="0" dirty="0">
                <a:solidFill>
                  <a:srgbClr val="FF0000"/>
                </a:solidFill>
              </a:rPr>
              <a:t>(3) read</a:t>
            </a:r>
          </a:p>
        </p:txBody>
      </p:sp>
      <p:sp>
        <p:nvSpPr>
          <p:cNvPr id="28735" name="TextBox 142"/>
          <p:cNvSpPr txBox="1">
            <a:spLocks noChangeArrowheads="1"/>
          </p:cNvSpPr>
          <p:nvPr/>
        </p:nvSpPr>
        <p:spPr bwMode="auto">
          <a:xfrm>
            <a:off x="3352800" y="3776663"/>
            <a:ext cx="1022350" cy="26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100" b="0" dirty="0">
                <a:solidFill>
                  <a:srgbClr val="FF0000"/>
                </a:solidFill>
              </a:rPr>
              <a:t>(4) local write</a:t>
            </a:r>
          </a:p>
        </p:txBody>
      </p:sp>
      <p:sp>
        <p:nvSpPr>
          <p:cNvPr id="28736" name="TextBox 143"/>
          <p:cNvSpPr txBox="1">
            <a:spLocks noChangeArrowheads="1"/>
          </p:cNvSpPr>
          <p:nvPr/>
        </p:nvSpPr>
        <p:spPr bwMode="auto">
          <a:xfrm>
            <a:off x="4562475" y="3505200"/>
            <a:ext cx="1152525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100" b="0">
                <a:solidFill>
                  <a:srgbClr val="FF0000"/>
                </a:solidFill>
              </a:rPr>
              <a:t>(5) remote read</a:t>
            </a:r>
          </a:p>
        </p:txBody>
      </p:sp>
      <p:sp>
        <p:nvSpPr>
          <p:cNvPr id="28737" name="TextBox 144"/>
          <p:cNvSpPr txBox="1">
            <a:spLocks noChangeArrowheads="1"/>
          </p:cNvSpPr>
          <p:nvPr/>
        </p:nvSpPr>
        <p:spPr bwMode="auto">
          <a:xfrm>
            <a:off x="6623050" y="3395663"/>
            <a:ext cx="692150" cy="26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100" b="0">
                <a:solidFill>
                  <a:srgbClr val="FF0000"/>
                </a:solidFill>
              </a:rPr>
              <a:t>(6) write</a:t>
            </a:r>
          </a:p>
        </p:txBody>
      </p:sp>
      <p:sp>
        <p:nvSpPr>
          <p:cNvPr id="28738" name="TextBox 145"/>
          <p:cNvSpPr txBox="1">
            <a:spLocks noChangeArrowheads="1"/>
          </p:cNvSpPr>
          <p:nvPr/>
        </p:nvSpPr>
        <p:spPr bwMode="auto">
          <a:xfrm>
            <a:off x="1371600" y="5267325"/>
            <a:ext cx="620713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400">
                <a:solidFill>
                  <a:schemeClr val="bg1"/>
                </a:solidFill>
              </a:rPr>
              <a:t>Input</a:t>
            </a:r>
          </a:p>
          <a:p>
            <a:pPr algn="ctr"/>
            <a:r>
              <a:rPr lang="en-US" sz="1400">
                <a:solidFill>
                  <a:schemeClr val="bg1"/>
                </a:solidFill>
              </a:rPr>
              <a:t>files</a:t>
            </a:r>
          </a:p>
        </p:txBody>
      </p:sp>
      <p:sp>
        <p:nvSpPr>
          <p:cNvPr id="28739" name="TextBox 146"/>
          <p:cNvSpPr txBox="1">
            <a:spLocks noChangeArrowheads="1"/>
          </p:cNvSpPr>
          <p:nvPr/>
        </p:nvSpPr>
        <p:spPr bwMode="auto">
          <a:xfrm>
            <a:off x="2617788" y="5267325"/>
            <a:ext cx="7016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400">
                <a:solidFill>
                  <a:schemeClr val="bg1"/>
                </a:solidFill>
              </a:rPr>
              <a:t>Map</a:t>
            </a:r>
          </a:p>
          <a:p>
            <a:pPr algn="ctr"/>
            <a:r>
              <a:rPr lang="en-US" sz="1400">
                <a:solidFill>
                  <a:schemeClr val="bg1"/>
                </a:solidFill>
              </a:rPr>
              <a:t>phase</a:t>
            </a:r>
          </a:p>
        </p:txBody>
      </p:sp>
      <p:sp>
        <p:nvSpPr>
          <p:cNvPr id="28740" name="TextBox 147"/>
          <p:cNvSpPr txBox="1">
            <a:spLocks noChangeArrowheads="1"/>
          </p:cNvSpPr>
          <p:nvPr/>
        </p:nvSpPr>
        <p:spPr bwMode="auto">
          <a:xfrm>
            <a:off x="3754438" y="5267325"/>
            <a:ext cx="1655762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400">
                <a:solidFill>
                  <a:schemeClr val="bg1"/>
                </a:solidFill>
              </a:rPr>
              <a:t>Intermediate files</a:t>
            </a:r>
          </a:p>
          <a:p>
            <a:pPr algn="ctr"/>
            <a:r>
              <a:rPr lang="en-US" sz="1400">
                <a:solidFill>
                  <a:schemeClr val="bg1"/>
                </a:solidFill>
              </a:rPr>
              <a:t>(on local disk)</a:t>
            </a:r>
          </a:p>
        </p:txBody>
      </p:sp>
      <p:sp>
        <p:nvSpPr>
          <p:cNvPr id="28741" name="TextBox 148"/>
          <p:cNvSpPr txBox="1">
            <a:spLocks noChangeArrowheads="1"/>
          </p:cNvSpPr>
          <p:nvPr/>
        </p:nvSpPr>
        <p:spPr bwMode="auto">
          <a:xfrm>
            <a:off x="5934075" y="5267325"/>
            <a:ext cx="83185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400">
                <a:solidFill>
                  <a:schemeClr val="bg1"/>
                </a:solidFill>
              </a:rPr>
              <a:t>Reduce</a:t>
            </a:r>
          </a:p>
          <a:p>
            <a:pPr algn="ctr"/>
            <a:r>
              <a:rPr lang="en-US" sz="1400">
                <a:solidFill>
                  <a:schemeClr val="bg1"/>
                </a:solidFill>
              </a:rPr>
              <a:t>phase</a:t>
            </a:r>
          </a:p>
        </p:txBody>
      </p:sp>
      <p:sp>
        <p:nvSpPr>
          <p:cNvPr id="28742" name="TextBox 149"/>
          <p:cNvSpPr txBox="1">
            <a:spLocks noChangeArrowheads="1"/>
          </p:cNvSpPr>
          <p:nvPr/>
        </p:nvSpPr>
        <p:spPr bwMode="auto">
          <a:xfrm>
            <a:off x="7315200" y="5267325"/>
            <a:ext cx="769938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400">
                <a:solidFill>
                  <a:schemeClr val="bg1"/>
                </a:solidFill>
              </a:rPr>
              <a:t>Output</a:t>
            </a:r>
          </a:p>
          <a:p>
            <a:pPr algn="ctr"/>
            <a:r>
              <a:rPr lang="en-US" sz="1400">
                <a:solidFill>
                  <a:schemeClr val="bg1"/>
                </a:solidFill>
              </a:rPr>
              <a:t>files</a:t>
            </a:r>
          </a:p>
        </p:txBody>
      </p:sp>
      <p:sp>
        <p:nvSpPr>
          <p:cNvPr id="28743" name="TextBox 2"/>
          <p:cNvSpPr txBox="1">
            <a:spLocks noChangeArrowheads="1"/>
          </p:cNvSpPr>
          <p:nvPr/>
        </p:nvSpPr>
        <p:spPr bwMode="auto">
          <a:xfrm>
            <a:off x="0" y="6611938"/>
            <a:ext cx="31242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000" b="0" dirty="0">
                <a:solidFill>
                  <a:schemeClr val="bg1"/>
                </a:solidFill>
              </a:rPr>
              <a:t>Adapted from (Dean and </a:t>
            </a:r>
            <a:r>
              <a:rPr lang="en-US" sz="1000" b="0" dirty="0" err="1">
                <a:solidFill>
                  <a:schemeClr val="bg1"/>
                </a:solidFill>
              </a:rPr>
              <a:t>Ghemawat</a:t>
            </a:r>
            <a:r>
              <a:rPr lang="en-US" sz="1000" b="0" dirty="0">
                <a:solidFill>
                  <a:schemeClr val="bg1"/>
                </a:solidFill>
              </a:rPr>
              <a:t>, OSDI 2004)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138920" y="152400"/>
            <a:ext cx="26042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2400" b="0" kern="0" dirty="0">
                <a:solidFill>
                  <a:srgbClr val="000000"/>
                </a:solidFill>
                <a:latin typeface="Gill Sans"/>
                <a:cs typeface="Gill Sans"/>
              </a:rPr>
              <a:t>Physical View</a:t>
            </a:r>
          </a:p>
        </p:txBody>
      </p:sp>
    </p:spTree>
    <p:extLst>
      <p:ext uri="{BB962C8B-B14F-4D97-AF65-F5344CB8AC3E}">
        <p14:creationId xmlns:p14="http://schemas.microsoft.com/office/powerpoint/2010/main" val="1595562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548640"/>
            <a:ext cx="9144000" cy="685800"/>
          </a:xfrm>
          <a:prstGeom prst="rect">
            <a:avLst/>
          </a:prstGeom>
        </p:spPr>
        <p:txBody>
          <a:bodyPr/>
          <a:lstStyle/>
          <a:p>
            <a:pPr lvl="0" algn="ctr">
              <a:defRPr/>
            </a:pPr>
            <a:r>
              <a:rPr lang="en-US" sz="3600" b="0" kern="0" dirty="0">
                <a:solidFill>
                  <a:srgbClr val="000000"/>
                </a:solidFill>
                <a:latin typeface="Gill Sans"/>
                <a:cs typeface="Gill Sans"/>
              </a:rPr>
              <a:t>The best thing since sliced bread?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1876961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 b="0" kern="0" dirty="0">
                <a:solidFill>
                  <a:srgbClr val="000000"/>
                </a:solidFill>
                <a:latin typeface="Gill Sans"/>
                <a:cs typeface="Gill Sans"/>
              </a:rPr>
              <a:t>Before clouds…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0" y="2257961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000" b="0" kern="0" dirty="0">
                <a:solidFill>
                  <a:srgbClr val="0070C0"/>
                </a:solidFill>
                <a:latin typeface="Gill Sans"/>
                <a:cs typeface="Gill Sans"/>
              </a:rPr>
              <a:t>Grids</a:t>
            </a:r>
          </a:p>
          <a:p>
            <a:pPr lvl="0" algn="ctr">
              <a:defRPr/>
            </a:pPr>
            <a:r>
              <a:rPr lang="en-US" sz="2000" b="0" kern="0" dirty="0">
                <a:solidFill>
                  <a:srgbClr val="0070C0"/>
                </a:solidFill>
                <a:latin typeface="Gill Sans"/>
                <a:cs typeface="Gill Sans"/>
              </a:rPr>
              <a:t>supercomputers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0" y="3705761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 b="0" kern="0" dirty="0">
                <a:solidFill>
                  <a:srgbClr val="000000"/>
                </a:solidFill>
                <a:latin typeface="Gill Sans"/>
                <a:cs typeface="Gill Sans"/>
              </a:rPr>
              <a:t>Cloud computing means many different things: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4086761"/>
            <a:ext cx="9144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000" b="0" kern="0" dirty="0">
                <a:solidFill>
                  <a:srgbClr val="0070C0"/>
                </a:solidFill>
                <a:latin typeface="Gill Sans"/>
                <a:cs typeface="Gill Sans"/>
              </a:rPr>
              <a:t>Big data</a:t>
            </a:r>
          </a:p>
          <a:p>
            <a:pPr lvl="0" algn="ctr">
              <a:defRPr/>
            </a:pPr>
            <a:r>
              <a:rPr lang="en-US" sz="2000" b="0" kern="0" dirty="0">
                <a:solidFill>
                  <a:srgbClr val="0070C0"/>
                </a:solidFill>
                <a:latin typeface="Gill Sans"/>
                <a:cs typeface="Gill Sans"/>
              </a:rPr>
              <a:t>Rebranding of web 2.0</a:t>
            </a:r>
          </a:p>
          <a:p>
            <a:pPr lvl="0" algn="ctr">
              <a:defRPr/>
            </a:pPr>
            <a:r>
              <a:rPr lang="en-US" sz="2000" b="0" kern="0" dirty="0">
                <a:solidFill>
                  <a:srgbClr val="0070C0"/>
                </a:solidFill>
                <a:latin typeface="Gill Sans"/>
                <a:cs typeface="Gill Sans"/>
              </a:rPr>
              <a:t>Utility computing</a:t>
            </a:r>
          </a:p>
          <a:p>
            <a:pPr lvl="0" algn="ctr">
              <a:defRPr/>
            </a:pPr>
            <a:r>
              <a:rPr lang="en-US" sz="2000" b="0" kern="0" dirty="0">
                <a:solidFill>
                  <a:srgbClr val="0070C0"/>
                </a:solidFill>
                <a:latin typeface="Gill Sans"/>
                <a:cs typeface="Gill Sans"/>
              </a:rPr>
              <a:t>Everything as a service</a:t>
            </a:r>
          </a:p>
        </p:txBody>
      </p:sp>
    </p:spTree>
    <p:extLst>
      <p:ext uri="{BB962C8B-B14F-4D97-AF65-F5344CB8AC3E}">
        <p14:creationId xmlns:p14="http://schemas.microsoft.com/office/powerpoint/2010/main" val="122663656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extBox 3"/>
          <p:cNvSpPr txBox="1">
            <a:spLocks noChangeArrowheads="1"/>
          </p:cNvSpPr>
          <p:nvPr/>
        </p:nvSpPr>
        <p:spPr bwMode="auto">
          <a:xfrm>
            <a:off x="0" y="6611938"/>
            <a:ext cx="2741456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000" b="0" dirty="0">
                <a:solidFill>
                  <a:schemeClr val="bg1"/>
                </a:solidFill>
              </a:rPr>
              <a:t>Adapted from (</a:t>
            </a:r>
            <a:r>
              <a:rPr lang="en-US" sz="1000" b="0" dirty="0" err="1">
                <a:solidFill>
                  <a:schemeClr val="bg1"/>
                </a:solidFill>
              </a:rPr>
              <a:t>Ghemawat</a:t>
            </a:r>
            <a:r>
              <a:rPr lang="en-US" sz="1000" b="0" dirty="0">
                <a:solidFill>
                  <a:schemeClr val="bg1"/>
                </a:solidFill>
              </a:rPr>
              <a:t> et al., SOSP 2003)</a:t>
            </a:r>
          </a:p>
        </p:txBody>
      </p:sp>
      <p:sp>
        <p:nvSpPr>
          <p:cNvPr id="113" name="Rectangle 6"/>
          <p:cNvSpPr>
            <a:spLocks noChangeArrowheads="1"/>
          </p:cNvSpPr>
          <p:nvPr/>
        </p:nvSpPr>
        <p:spPr bwMode="auto">
          <a:xfrm>
            <a:off x="1188720" y="2331004"/>
            <a:ext cx="1097280" cy="609600"/>
          </a:xfrm>
          <a:prstGeom prst="rect">
            <a:avLst/>
          </a:prstGeom>
          <a:gradFill rotWithShape="1">
            <a:gsLst>
              <a:gs pos="0">
                <a:sysClr val="windowText" lastClr="000000">
                  <a:tint val="50000"/>
                  <a:satMod val="300000"/>
                </a:sysClr>
              </a:gs>
              <a:gs pos="35000">
                <a:sysClr val="windowText" lastClr="000000">
                  <a:tint val="37000"/>
                  <a:satMod val="300000"/>
                </a:sysClr>
              </a:gs>
              <a:gs pos="100000">
                <a:sysClr val="windowText" lastClr="000000">
                  <a:tint val="15000"/>
                  <a:satMod val="350000"/>
                </a:sysClr>
              </a:gs>
            </a:gsLst>
            <a:lin ang="16200000" scaled="1"/>
          </a:gradFill>
          <a:ln w="9525" cap="flat" cmpd="sng" algn="ctr">
            <a:solidFill>
              <a:sysClr val="windowText" lastClr="000000">
                <a:shade val="95000"/>
                <a:satMod val="105000"/>
              </a:sysClr>
            </a:solidFill>
            <a:prstDash val="solid"/>
            <a:headEnd/>
            <a:tailE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cxnSp>
        <p:nvCxnSpPr>
          <p:cNvPr id="114" name="Straight Arrow Connector 53"/>
          <p:cNvCxnSpPr>
            <a:cxnSpLocks noChangeShapeType="1"/>
          </p:cNvCxnSpPr>
          <p:nvPr/>
        </p:nvCxnSpPr>
        <p:spPr bwMode="auto">
          <a:xfrm>
            <a:off x="2286000" y="2712004"/>
            <a:ext cx="2057400" cy="1588"/>
          </a:xfrm>
          <a:prstGeom prst="straightConnector1">
            <a:avLst/>
          </a:prstGeom>
          <a:noFill/>
          <a:ln w="9525" algn="ctr">
            <a:solidFill>
              <a:sysClr val="windowText" lastClr="000000"/>
            </a:solidFill>
            <a:round/>
            <a:headEnd/>
            <a:tailEnd type="triangle" w="med" len="med"/>
          </a:ln>
        </p:spPr>
      </p:cxnSp>
      <p:cxnSp>
        <p:nvCxnSpPr>
          <p:cNvPr id="115" name="Straight Arrow Connector 55"/>
          <p:cNvCxnSpPr>
            <a:cxnSpLocks noChangeShapeType="1"/>
          </p:cNvCxnSpPr>
          <p:nvPr/>
        </p:nvCxnSpPr>
        <p:spPr bwMode="auto">
          <a:xfrm rot="10800000">
            <a:off x="2286000" y="2864404"/>
            <a:ext cx="2057400" cy="1588"/>
          </a:xfrm>
          <a:prstGeom prst="straightConnector1">
            <a:avLst/>
          </a:prstGeom>
          <a:noFill/>
          <a:ln w="9525" algn="ctr">
            <a:solidFill>
              <a:sysClr val="windowText" lastClr="000000"/>
            </a:solidFill>
            <a:round/>
            <a:headEnd/>
            <a:tailEnd type="triangle" w="med" len="med"/>
          </a:ln>
        </p:spPr>
      </p:cxnSp>
      <p:sp>
        <p:nvSpPr>
          <p:cNvPr id="116" name="TextBox 58"/>
          <p:cNvSpPr txBox="1">
            <a:spLocks noChangeArrowheads="1"/>
          </p:cNvSpPr>
          <p:nvPr/>
        </p:nvSpPr>
        <p:spPr bwMode="auto">
          <a:xfrm>
            <a:off x="2653514" y="2483404"/>
            <a:ext cx="1406154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100" b="0" dirty="0">
                <a:latin typeface="Arial" pitchFamily="34" charset="0"/>
                <a:cs typeface="Arial" pitchFamily="34" charset="0"/>
              </a:rPr>
              <a:t>(file name, block id)</a:t>
            </a:r>
          </a:p>
        </p:txBody>
      </p:sp>
      <p:sp>
        <p:nvSpPr>
          <p:cNvPr id="117" name="TextBox 59"/>
          <p:cNvSpPr txBox="1">
            <a:spLocks noChangeArrowheads="1"/>
          </p:cNvSpPr>
          <p:nvPr/>
        </p:nvSpPr>
        <p:spPr bwMode="auto">
          <a:xfrm>
            <a:off x="2501114" y="2864404"/>
            <a:ext cx="1689886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100" b="0" dirty="0">
                <a:latin typeface="Arial" pitchFamily="34" charset="0"/>
                <a:cs typeface="Arial" pitchFamily="34" charset="0"/>
              </a:rPr>
              <a:t>(block id, block location)</a:t>
            </a:r>
          </a:p>
        </p:txBody>
      </p:sp>
      <p:sp>
        <p:nvSpPr>
          <p:cNvPr id="118" name="TextBox 69"/>
          <p:cNvSpPr txBox="1">
            <a:spLocks noChangeArrowheads="1"/>
          </p:cNvSpPr>
          <p:nvPr/>
        </p:nvSpPr>
        <p:spPr bwMode="auto">
          <a:xfrm>
            <a:off x="4686300" y="3778804"/>
            <a:ext cx="1680268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100" b="0" dirty="0">
                <a:latin typeface="Arial" pitchFamily="34" charset="0"/>
                <a:cs typeface="Arial" pitchFamily="34" charset="0"/>
              </a:rPr>
              <a:t>instructions to datanode</a:t>
            </a:r>
          </a:p>
        </p:txBody>
      </p:sp>
      <p:sp>
        <p:nvSpPr>
          <p:cNvPr id="119" name="TextBox 70"/>
          <p:cNvSpPr txBox="1">
            <a:spLocks noChangeArrowheads="1"/>
          </p:cNvSpPr>
          <p:nvPr/>
        </p:nvSpPr>
        <p:spPr bwMode="auto">
          <a:xfrm>
            <a:off x="5589589" y="4159804"/>
            <a:ext cx="1116011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100" b="0" dirty="0">
                <a:latin typeface="Arial" pitchFamily="34" charset="0"/>
                <a:cs typeface="Arial" pitchFamily="34" charset="0"/>
              </a:rPr>
              <a:t>datanode state</a:t>
            </a:r>
          </a:p>
        </p:txBody>
      </p:sp>
      <p:cxnSp>
        <p:nvCxnSpPr>
          <p:cNvPr id="120" name="Straight Arrow Connector 71"/>
          <p:cNvCxnSpPr>
            <a:cxnSpLocks noChangeShapeType="1"/>
          </p:cNvCxnSpPr>
          <p:nvPr/>
        </p:nvCxnSpPr>
        <p:spPr bwMode="auto">
          <a:xfrm>
            <a:off x="1981200" y="4540804"/>
            <a:ext cx="2362200" cy="1588"/>
          </a:xfrm>
          <a:prstGeom prst="straightConnector1">
            <a:avLst/>
          </a:prstGeom>
          <a:noFill/>
          <a:ln w="9525" algn="ctr">
            <a:solidFill>
              <a:sysClr val="windowText" lastClr="000000"/>
            </a:solidFill>
            <a:round/>
            <a:headEnd/>
            <a:tailEnd type="triangle" w="med" len="med"/>
          </a:ln>
        </p:spPr>
      </p:cxnSp>
      <p:sp>
        <p:nvSpPr>
          <p:cNvPr id="121" name="TextBox 72"/>
          <p:cNvSpPr txBox="1">
            <a:spLocks noChangeArrowheads="1"/>
          </p:cNvSpPr>
          <p:nvPr/>
        </p:nvSpPr>
        <p:spPr bwMode="auto">
          <a:xfrm>
            <a:off x="2362200" y="4278867"/>
            <a:ext cx="1499128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100" b="0" dirty="0">
                <a:latin typeface="Arial" pitchFamily="34" charset="0"/>
                <a:cs typeface="Arial" pitchFamily="34" charset="0"/>
              </a:rPr>
              <a:t>(block id, byte range)</a:t>
            </a:r>
          </a:p>
        </p:txBody>
      </p:sp>
      <p:cxnSp>
        <p:nvCxnSpPr>
          <p:cNvPr id="122" name="Straight Arrow Connector 73"/>
          <p:cNvCxnSpPr>
            <a:cxnSpLocks noChangeShapeType="1"/>
          </p:cNvCxnSpPr>
          <p:nvPr/>
        </p:nvCxnSpPr>
        <p:spPr bwMode="auto">
          <a:xfrm rot="5400000" flipH="1" flipV="1">
            <a:off x="1181894" y="3739910"/>
            <a:ext cx="1600200" cy="1588"/>
          </a:xfrm>
          <a:prstGeom prst="straightConnector1">
            <a:avLst/>
          </a:prstGeom>
          <a:noFill/>
          <a:ln w="9525" algn="ctr">
            <a:solidFill>
              <a:sysClr val="windowText" lastClr="000000"/>
            </a:solidFill>
            <a:round/>
            <a:headEnd/>
            <a:tailEnd/>
          </a:ln>
        </p:spPr>
      </p:cxnSp>
      <p:cxnSp>
        <p:nvCxnSpPr>
          <p:cNvPr id="123" name="Shape 79"/>
          <p:cNvCxnSpPr>
            <a:cxnSpLocks noChangeShapeType="1"/>
          </p:cNvCxnSpPr>
          <p:nvPr/>
        </p:nvCxnSpPr>
        <p:spPr bwMode="auto">
          <a:xfrm rot="10800000">
            <a:off x="1524000" y="2940604"/>
            <a:ext cx="2819400" cy="1752600"/>
          </a:xfrm>
          <a:prstGeom prst="bentConnector2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  <a:headEnd/>
            <a:tailEnd type="triangle" w="med" len="me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sp>
        <p:nvSpPr>
          <p:cNvPr id="124" name="TextBox 84"/>
          <p:cNvSpPr txBox="1">
            <a:spLocks noChangeArrowheads="1"/>
          </p:cNvSpPr>
          <p:nvPr/>
        </p:nvSpPr>
        <p:spPr bwMode="auto">
          <a:xfrm>
            <a:off x="2362200" y="4693204"/>
            <a:ext cx="827471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100" b="0" dirty="0">
                <a:latin typeface="Arial" pitchFamily="34" charset="0"/>
                <a:cs typeface="Arial" pitchFamily="34" charset="0"/>
              </a:rPr>
              <a:t>block data</a:t>
            </a:r>
          </a:p>
        </p:txBody>
      </p:sp>
      <p:sp>
        <p:nvSpPr>
          <p:cNvPr id="125" name="Rectangle 6"/>
          <p:cNvSpPr>
            <a:spLocks noChangeArrowheads="1"/>
          </p:cNvSpPr>
          <p:nvPr/>
        </p:nvSpPr>
        <p:spPr bwMode="auto">
          <a:xfrm>
            <a:off x="4343400" y="2026204"/>
            <a:ext cx="3124200" cy="1752600"/>
          </a:xfrm>
          <a:prstGeom prst="rect">
            <a:avLst/>
          </a:prstGeom>
          <a:gradFill rotWithShape="1">
            <a:gsLst>
              <a:gs pos="0">
                <a:sysClr val="windowText" lastClr="000000">
                  <a:tint val="50000"/>
                  <a:satMod val="300000"/>
                </a:sysClr>
              </a:gs>
              <a:gs pos="35000">
                <a:sysClr val="windowText" lastClr="000000">
                  <a:tint val="37000"/>
                  <a:satMod val="300000"/>
                </a:sysClr>
              </a:gs>
              <a:gs pos="100000">
                <a:sysClr val="windowText" lastClr="000000">
                  <a:tint val="15000"/>
                  <a:satMod val="350000"/>
                </a:sysClr>
              </a:gs>
            </a:gsLst>
            <a:lin ang="16200000" scaled="1"/>
          </a:gradFill>
          <a:ln w="9525" cap="flat" cmpd="sng" algn="ctr">
            <a:solidFill>
              <a:sysClr val="windowText" lastClr="000000">
                <a:shade val="95000"/>
                <a:satMod val="105000"/>
              </a:sysClr>
            </a:solidFill>
            <a:prstDash val="solid"/>
            <a:headEnd/>
            <a:tailE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26" name="Rectangle 4"/>
          <p:cNvSpPr>
            <a:spLocks noChangeArrowheads="1"/>
          </p:cNvSpPr>
          <p:nvPr/>
        </p:nvSpPr>
        <p:spPr bwMode="auto">
          <a:xfrm>
            <a:off x="4343400" y="2026204"/>
            <a:ext cx="3124200" cy="304800"/>
          </a:xfrm>
          <a:prstGeom prst="rect">
            <a:avLst/>
          </a:prstGeom>
          <a:solidFill>
            <a:sysClr val="windowText" lastClr="000000"/>
          </a:solidFill>
          <a:ln w="9525" algn="ctr">
            <a:solidFill>
              <a:sysClr val="windowText" lastClr="000000"/>
            </a:solidFill>
            <a:round/>
            <a:headEnd/>
            <a:tailEnd/>
          </a:ln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HDFS namenode</a:t>
            </a:r>
          </a:p>
        </p:txBody>
      </p:sp>
      <p:grpSp>
        <p:nvGrpSpPr>
          <p:cNvPr id="127" name="Group 126"/>
          <p:cNvGrpSpPr/>
          <p:nvPr/>
        </p:nvGrpSpPr>
        <p:grpSpPr>
          <a:xfrm>
            <a:off x="4343400" y="3778804"/>
            <a:ext cx="1676400" cy="1707596"/>
            <a:chOff x="1828800" y="4572000"/>
            <a:chExt cx="1676400" cy="1707596"/>
          </a:xfrm>
        </p:grpSpPr>
        <p:grpSp>
          <p:nvGrpSpPr>
            <p:cNvPr id="128" name="Group 80"/>
            <p:cNvGrpSpPr/>
            <p:nvPr/>
          </p:nvGrpSpPr>
          <p:grpSpPr>
            <a:xfrm>
              <a:off x="1828800" y="5257800"/>
              <a:ext cx="1676400" cy="1021796"/>
              <a:chOff x="1828800" y="5257800"/>
              <a:chExt cx="1676400" cy="1021796"/>
            </a:xfrm>
          </p:grpSpPr>
          <p:sp>
            <p:nvSpPr>
              <p:cNvPr id="131" name="Rectangle 6"/>
              <p:cNvSpPr>
                <a:spLocks noChangeArrowheads="1"/>
              </p:cNvSpPr>
              <p:nvPr/>
            </p:nvSpPr>
            <p:spPr bwMode="auto">
              <a:xfrm>
                <a:off x="1828800" y="5257800"/>
                <a:ext cx="1676400" cy="609600"/>
              </a:xfrm>
              <a:prstGeom prst="rect">
                <a:avLst/>
              </a:prstGeom>
              <a:gradFill rotWithShape="1">
                <a:gsLst>
                  <a:gs pos="0">
                    <a:sysClr val="windowText" lastClr="000000">
                      <a:tint val="50000"/>
                      <a:satMod val="300000"/>
                    </a:sysClr>
                  </a:gs>
                  <a:gs pos="35000">
                    <a:sysClr val="windowText" lastClr="000000">
                      <a:tint val="37000"/>
                      <a:satMod val="300000"/>
                    </a:sysClr>
                  </a:gs>
                  <a:gs pos="100000">
                    <a:sysClr val="windowText" lastClr="000000">
                      <a:tint val="15000"/>
                      <a:satMod val="350000"/>
                    </a:sysClr>
                  </a:gs>
                </a:gsLst>
                <a:lin ang="16200000" scaled="1"/>
              </a:gradFill>
              <a:ln w="9525" cap="flat" cmpd="sng" algn="ctr">
                <a:solidFill>
                  <a:sysClr val="windowText" lastClr="000000">
                    <a:shade val="95000"/>
                    <a:satMod val="105000"/>
                  </a:sysClr>
                </a:solidFill>
                <a:prstDash val="solid"/>
                <a:headEnd/>
                <a:tailEnd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132" name="Rectangle 4"/>
              <p:cNvSpPr>
                <a:spLocks noChangeArrowheads="1"/>
              </p:cNvSpPr>
              <p:nvPr/>
            </p:nvSpPr>
            <p:spPr bwMode="auto">
              <a:xfrm>
                <a:off x="1828800" y="5257800"/>
                <a:ext cx="1676400" cy="304800"/>
              </a:xfrm>
              <a:prstGeom prst="rect">
                <a:avLst/>
              </a:prstGeom>
              <a:solidFill>
                <a:sysClr val="windowText" lastClr="000000"/>
              </a:solidFill>
              <a:ln w="9525" algn="ctr">
                <a:solidFill>
                  <a:sysClr val="windowText" lastClr="000000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Arial" pitchFamily="34" charset="0"/>
                    <a:cs typeface="Arial" pitchFamily="34" charset="0"/>
                  </a:rPr>
                  <a:t>HDFS datanode</a:t>
                </a:r>
              </a:p>
            </p:txBody>
          </p:sp>
          <p:sp>
            <p:nvSpPr>
              <p:cNvPr id="133" name="Rectangle 35"/>
              <p:cNvSpPr>
                <a:spLocks noChangeArrowheads="1"/>
              </p:cNvSpPr>
              <p:nvPr/>
            </p:nvSpPr>
            <p:spPr bwMode="auto">
              <a:xfrm>
                <a:off x="1828800" y="5562600"/>
                <a:ext cx="1676400" cy="304800"/>
              </a:xfrm>
              <a:prstGeom prst="rect">
                <a:avLst/>
              </a:prstGeom>
              <a:noFill/>
              <a:ln w="9525" algn="ctr">
                <a:solidFill>
                  <a:sysClr val="windowText" lastClr="000000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 pitchFamily="34" charset="0"/>
                    <a:cs typeface="Arial" pitchFamily="34" charset="0"/>
                  </a:rPr>
                  <a:t>Linux file system</a:t>
                </a:r>
              </a:p>
            </p:txBody>
          </p:sp>
          <p:sp>
            <p:nvSpPr>
              <p:cNvPr id="134" name="Flowchart: Magnetic Disk 36"/>
              <p:cNvSpPr>
                <a:spLocks noChangeArrowheads="1"/>
              </p:cNvSpPr>
              <p:nvPr/>
            </p:nvSpPr>
            <p:spPr bwMode="auto">
              <a:xfrm>
                <a:off x="2099102" y="5943601"/>
                <a:ext cx="304800" cy="304800"/>
              </a:xfrm>
              <a:prstGeom prst="flowChartMagneticDisk">
                <a:avLst/>
              </a:prstGeom>
              <a:gradFill rotWithShape="1">
                <a:gsLst>
                  <a:gs pos="0">
                    <a:sysClr val="windowText" lastClr="000000">
                      <a:tint val="50000"/>
                      <a:satMod val="300000"/>
                    </a:sysClr>
                  </a:gs>
                  <a:gs pos="35000">
                    <a:sysClr val="windowText" lastClr="000000">
                      <a:tint val="37000"/>
                      <a:satMod val="300000"/>
                    </a:sysClr>
                  </a:gs>
                  <a:gs pos="100000">
                    <a:sysClr val="windowText" lastClr="000000">
                      <a:tint val="15000"/>
                      <a:satMod val="350000"/>
                    </a:sysClr>
                  </a:gs>
                </a:gsLst>
                <a:lin ang="16200000" scaled="1"/>
              </a:gradFill>
              <a:ln w="9525" cap="flat" cmpd="sng" algn="ctr">
                <a:solidFill>
                  <a:sysClr val="windowText" lastClr="000000">
                    <a:shade val="95000"/>
                    <a:satMod val="105000"/>
                  </a:sysClr>
                </a:solidFill>
                <a:prstDash val="solid"/>
                <a:headEnd/>
                <a:tailEnd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135" name="Flowchart: Magnetic Disk 37"/>
              <p:cNvSpPr>
                <a:spLocks noChangeArrowheads="1"/>
              </p:cNvSpPr>
              <p:nvPr/>
            </p:nvSpPr>
            <p:spPr bwMode="auto">
              <a:xfrm>
                <a:off x="2632502" y="5943601"/>
                <a:ext cx="304800" cy="304800"/>
              </a:xfrm>
              <a:prstGeom prst="flowChartMagneticDisk">
                <a:avLst/>
              </a:prstGeom>
              <a:gradFill rotWithShape="1">
                <a:gsLst>
                  <a:gs pos="0">
                    <a:sysClr val="windowText" lastClr="000000">
                      <a:tint val="50000"/>
                      <a:satMod val="300000"/>
                    </a:sysClr>
                  </a:gs>
                  <a:gs pos="35000">
                    <a:sysClr val="windowText" lastClr="000000">
                      <a:tint val="37000"/>
                      <a:satMod val="300000"/>
                    </a:sysClr>
                  </a:gs>
                  <a:gs pos="100000">
                    <a:sysClr val="windowText" lastClr="000000">
                      <a:tint val="15000"/>
                      <a:satMod val="350000"/>
                    </a:sysClr>
                  </a:gs>
                </a:gsLst>
                <a:lin ang="16200000" scaled="1"/>
              </a:gradFill>
              <a:ln w="9525" cap="flat" cmpd="sng" algn="ctr">
                <a:solidFill>
                  <a:sysClr val="windowText" lastClr="000000">
                    <a:shade val="95000"/>
                    <a:satMod val="105000"/>
                  </a:sysClr>
                </a:solidFill>
                <a:prstDash val="solid"/>
                <a:headEnd/>
                <a:tailEnd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cxnSp>
            <p:nvCxnSpPr>
              <p:cNvPr id="136" name="Straight Connector 38"/>
              <p:cNvCxnSpPr>
                <a:cxnSpLocks noChangeShapeType="1"/>
              </p:cNvCxnSpPr>
              <p:nvPr/>
            </p:nvCxnSpPr>
            <p:spPr bwMode="auto">
              <a:xfrm rot="5400000">
                <a:off x="1832403" y="5981701"/>
                <a:ext cx="228600" cy="3175"/>
              </a:xfrm>
              <a:prstGeom prst="line">
                <a:avLst/>
              </a:prstGeom>
              <a:noFill/>
              <a:ln w="9525" algn="ctr">
                <a:solidFill>
                  <a:sysClr val="windowText" lastClr="000000"/>
                </a:solidFill>
                <a:round/>
                <a:headEnd/>
                <a:tailEnd/>
              </a:ln>
            </p:spPr>
          </p:cxnSp>
          <p:cxnSp>
            <p:nvCxnSpPr>
              <p:cNvPr id="137" name="Straight Connector 39"/>
              <p:cNvCxnSpPr>
                <a:cxnSpLocks noChangeShapeType="1"/>
                <a:endCxn id="134" idx="2"/>
              </p:cNvCxnSpPr>
              <p:nvPr/>
            </p:nvCxnSpPr>
            <p:spPr bwMode="auto">
              <a:xfrm>
                <a:off x="1946702" y="6096001"/>
                <a:ext cx="152400" cy="1588"/>
              </a:xfrm>
              <a:prstGeom prst="line">
                <a:avLst/>
              </a:prstGeom>
              <a:noFill/>
              <a:ln w="9525" algn="ctr">
                <a:solidFill>
                  <a:sysClr val="windowText" lastClr="000000"/>
                </a:solidFill>
                <a:round/>
                <a:headEnd/>
                <a:tailEnd/>
              </a:ln>
            </p:spPr>
          </p:cxnSp>
          <p:cxnSp>
            <p:nvCxnSpPr>
              <p:cNvPr id="138" name="Straight Connector 40"/>
              <p:cNvCxnSpPr>
                <a:cxnSpLocks noChangeShapeType="1"/>
              </p:cNvCxnSpPr>
              <p:nvPr/>
            </p:nvCxnSpPr>
            <p:spPr bwMode="auto">
              <a:xfrm rot="5400000">
                <a:off x="2365803" y="5980113"/>
                <a:ext cx="228600" cy="3175"/>
              </a:xfrm>
              <a:prstGeom prst="line">
                <a:avLst/>
              </a:prstGeom>
              <a:noFill/>
              <a:ln w="9525" algn="ctr">
                <a:solidFill>
                  <a:sysClr val="windowText" lastClr="000000"/>
                </a:solidFill>
                <a:round/>
                <a:headEnd/>
                <a:tailEnd/>
              </a:ln>
            </p:spPr>
          </p:cxnSp>
          <p:cxnSp>
            <p:nvCxnSpPr>
              <p:cNvPr id="139" name="Straight Connector 41"/>
              <p:cNvCxnSpPr>
                <a:cxnSpLocks noChangeShapeType="1"/>
              </p:cNvCxnSpPr>
              <p:nvPr/>
            </p:nvCxnSpPr>
            <p:spPr bwMode="auto">
              <a:xfrm>
                <a:off x="2480102" y="6094414"/>
                <a:ext cx="152400" cy="3175"/>
              </a:xfrm>
              <a:prstGeom prst="line">
                <a:avLst/>
              </a:prstGeom>
              <a:noFill/>
              <a:ln w="9525" algn="ctr">
                <a:solidFill>
                  <a:sysClr val="windowText" lastClr="000000"/>
                </a:solidFill>
                <a:round/>
                <a:headEnd/>
                <a:tailEnd/>
              </a:ln>
            </p:spPr>
          </p:cxnSp>
          <p:sp>
            <p:nvSpPr>
              <p:cNvPr id="140" name="TextBox 42"/>
              <p:cNvSpPr txBox="1">
                <a:spLocks noChangeArrowheads="1"/>
              </p:cNvSpPr>
              <p:nvPr/>
            </p:nvSpPr>
            <p:spPr bwMode="auto">
              <a:xfrm>
                <a:off x="3089702" y="5910264"/>
                <a:ext cx="415498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 pitchFamily="34" charset="0"/>
                    <a:cs typeface="Arial" pitchFamily="34" charset="0"/>
                  </a:rPr>
                  <a:t>…</a:t>
                </a:r>
              </a:p>
            </p:txBody>
          </p:sp>
        </p:grpSp>
        <p:cxnSp>
          <p:nvCxnSpPr>
            <p:cNvPr id="129" name="Straight Arrow Connector 60"/>
            <p:cNvCxnSpPr>
              <a:cxnSpLocks noChangeShapeType="1"/>
            </p:cNvCxnSpPr>
            <p:nvPr/>
          </p:nvCxnSpPr>
          <p:spPr bwMode="auto">
            <a:xfrm rot="5400000">
              <a:off x="1866106" y="4914106"/>
              <a:ext cx="685800" cy="1587"/>
            </a:xfrm>
            <a:prstGeom prst="straightConnector1">
              <a:avLst/>
            </a:prstGeom>
            <a:noFill/>
            <a:ln w="9525" algn="ctr">
              <a:solidFill>
                <a:sysClr val="windowText" lastClr="000000"/>
              </a:solidFill>
              <a:round/>
              <a:headEnd/>
              <a:tailEnd type="triangle" w="med" len="med"/>
            </a:ln>
          </p:spPr>
        </p:cxnSp>
        <p:cxnSp>
          <p:nvCxnSpPr>
            <p:cNvPr id="130" name="Straight Arrow Connector 64"/>
            <p:cNvCxnSpPr>
              <a:cxnSpLocks noChangeShapeType="1"/>
            </p:cNvCxnSpPr>
            <p:nvPr/>
          </p:nvCxnSpPr>
          <p:spPr bwMode="auto">
            <a:xfrm rot="5400000" flipH="1" flipV="1">
              <a:off x="1713706" y="4914106"/>
              <a:ext cx="685800" cy="1587"/>
            </a:xfrm>
            <a:prstGeom prst="straightConnector1">
              <a:avLst/>
            </a:prstGeom>
            <a:noFill/>
            <a:ln w="9525" algn="ctr">
              <a:solidFill>
                <a:sysClr val="windowText" lastClr="000000"/>
              </a:solidFill>
              <a:round/>
              <a:headEnd/>
              <a:tailEnd type="triangle" w="med" len="med"/>
            </a:ln>
          </p:spPr>
        </p:cxnSp>
      </p:grpSp>
      <p:grpSp>
        <p:nvGrpSpPr>
          <p:cNvPr id="141" name="Group 140"/>
          <p:cNvGrpSpPr/>
          <p:nvPr/>
        </p:nvGrpSpPr>
        <p:grpSpPr>
          <a:xfrm>
            <a:off x="6477000" y="3778804"/>
            <a:ext cx="1676400" cy="1707596"/>
            <a:chOff x="1828800" y="4572000"/>
            <a:chExt cx="1676400" cy="1707596"/>
          </a:xfrm>
        </p:grpSpPr>
        <p:grpSp>
          <p:nvGrpSpPr>
            <p:cNvPr id="142" name="Group 80"/>
            <p:cNvGrpSpPr/>
            <p:nvPr/>
          </p:nvGrpSpPr>
          <p:grpSpPr>
            <a:xfrm>
              <a:off x="1828800" y="5257800"/>
              <a:ext cx="1676400" cy="1021796"/>
              <a:chOff x="1828800" y="5257800"/>
              <a:chExt cx="1676400" cy="1021796"/>
            </a:xfrm>
          </p:grpSpPr>
          <p:sp>
            <p:nvSpPr>
              <p:cNvPr id="145" name="Rectangle 6"/>
              <p:cNvSpPr>
                <a:spLocks noChangeArrowheads="1"/>
              </p:cNvSpPr>
              <p:nvPr/>
            </p:nvSpPr>
            <p:spPr bwMode="auto">
              <a:xfrm>
                <a:off x="1828800" y="5257800"/>
                <a:ext cx="1676400" cy="609600"/>
              </a:xfrm>
              <a:prstGeom prst="rect">
                <a:avLst/>
              </a:prstGeom>
              <a:gradFill rotWithShape="1">
                <a:gsLst>
                  <a:gs pos="0">
                    <a:sysClr val="windowText" lastClr="000000">
                      <a:tint val="50000"/>
                      <a:satMod val="300000"/>
                    </a:sysClr>
                  </a:gs>
                  <a:gs pos="35000">
                    <a:sysClr val="windowText" lastClr="000000">
                      <a:tint val="37000"/>
                      <a:satMod val="300000"/>
                    </a:sysClr>
                  </a:gs>
                  <a:gs pos="100000">
                    <a:sysClr val="windowText" lastClr="000000">
                      <a:tint val="15000"/>
                      <a:satMod val="350000"/>
                    </a:sysClr>
                  </a:gs>
                </a:gsLst>
                <a:lin ang="16200000" scaled="1"/>
              </a:gradFill>
              <a:ln w="9525" cap="flat" cmpd="sng" algn="ctr">
                <a:solidFill>
                  <a:sysClr val="windowText" lastClr="000000">
                    <a:shade val="95000"/>
                    <a:satMod val="105000"/>
                  </a:sysClr>
                </a:solidFill>
                <a:prstDash val="solid"/>
                <a:headEnd/>
                <a:tailEnd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146" name="Rectangle 4"/>
              <p:cNvSpPr>
                <a:spLocks noChangeArrowheads="1"/>
              </p:cNvSpPr>
              <p:nvPr/>
            </p:nvSpPr>
            <p:spPr bwMode="auto">
              <a:xfrm>
                <a:off x="1828800" y="5257800"/>
                <a:ext cx="1676400" cy="304800"/>
              </a:xfrm>
              <a:prstGeom prst="rect">
                <a:avLst/>
              </a:prstGeom>
              <a:solidFill>
                <a:sysClr val="windowText" lastClr="000000"/>
              </a:solidFill>
              <a:ln w="9525" algn="ctr">
                <a:solidFill>
                  <a:sysClr val="windowText" lastClr="000000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Arial" pitchFamily="34" charset="0"/>
                    <a:cs typeface="Arial" pitchFamily="34" charset="0"/>
                  </a:rPr>
                  <a:t>HDFS datanode</a:t>
                </a:r>
              </a:p>
            </p:txBody>
          </p:sp>
          <p:sp>
            <p:nvSpPr>
              <p:cNvPr id="147" name="Rectangle 35"/>
              <p:cNvSpPr>
                <a:spLocks noChangeArrowheads="1"/>
              </p:cNvSpPr>
              <p:nvPr/>
            </p:nvSpPr>
            <p:spPr bwMode="auto">
              <a:xfrm>
                <a:off x="1828800" y="5562600"/>
                <a:ext cx="1676400" cy="304800"/>
              </a:xfrm>
              <a:prstGeom prst="rect">
                <a:avLst/>
              </a:prstGeom>
              <a:noFill/>
              <a:ln w="9525" algn="ctr">
                <a:solidFill>
                  <a:sysClr val="windowText" lastClr="000000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 pitchFamily="34" charset="0"/>
                    <a:cs typeface="Arial" pitchFamily="34" charset="0"/>
                  </a:rPr>
                  <a:t>Linux file system</a:t>
                </a:r>
              </a:p>
            </p:txBody>
          </p:sp>
          <p:sp>
            <p:nvSpPr>
              <p:cNvPr id="148" name="Flowchart: Magnetic Disk 36"/>
              <p:cNvSpPr>
                <a:spLocks noChangeArrowheads="1"/>
              </p:cNvSpPr>
              <p:nvPr/>
            </p:nvSpPr>
            <p:spPr bwMode="auto">
              <a:xfrm>
                <a:off x="2099102" y="5943601"/>
                <a:ext cx="304800" cy="304800"/>
              </a:xfrm>
              <a:prstGeom prst="flowChartMagneticDisk">
                <a:avLst/>
              </a:prstGeom>
              <a:gradFill rotWithShape="1">
                <a:gsLst>
                  <a:gs pos="0">
                    <a:sysClr val="windowText" lastClr="000000">
                      <a:tint val="50000"/>
                      <a:satMod val="300000"/>
                    </a:sysClr>
                  </a:gs>
                  <a:gs pos="35000">
                    <a:sysClr val="windowText" lastClr="000000">
                      <a:tint val="37000"/>
                      <a:satMod val="300000"/>
                    </a:sysClr>
                  </a:gs>
                  <a:gs pos="100000">
                    <a:sysClr val="windowText" lastClr="000000">
                      <a:tint val="15000"/>
                      <a:satMod val="350000"/>
                    </a:sysClr>
                  </a:gs>
                </a:gsLst>
                <a:lin ang="16200000" scaled="1"/>
              </a:gradFill>
              <a:ln w="9525" cap="flat" cmpd="sng" algn="ctr">
                <a:solidFill>
                  <a:sysClr val="windowText" lastClr="000000">
                    <a:shade val="95000"/>
                    <a:satMod val="105000"/>
                  </a:sysClr>
                </a:solidFill>
                <a:prstDash val="solid"/>
                <a:headEnd/>
                <a:tailEnd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149" name="Flowchart: Magnetic Disk 37"/>
              <p:cNvSpPr>
                <a:spLocks noChangeArrowheads="1"/>
              </p:cNvSpPr>
              <p:nvPr/>
            </p:nvSpPr>
            <p:spPr bwMode="auto">
              <a:xfrm>
                <a:off x="2632502" y="5943601"/>
                <a:ext cx="304800" cy="304800"/>
              </a:xfrm>
              <a:prstGeom prst="flowChartMagneticDisk">
                <a:avLst/>
              </a:prstGeom>
              <a:gradFill rotWithShape="1">
                <a:gsLst>
                  <a:gs pos="0">
                    <a:sysClr val="windowText" lastClr="000000">
                      <a:tint val="50000"/>
                      <a:satMod val="300000"/>
                    </a:sysClr>
                  </a:gs>
                  <a:gs pos="35000">
                    <a:sysClr val="windowText" lastClr="000000">
                      <a:tint val="37000"/>
                      <a:satMod val="300000"/>
                    </a:sysClr>
                  </a:gs>
                  <a:gs pos="100000">
                    <a:sysClr val="windowText" lastClr="000000">
                      <a:tint val="15000"/>
                      <a:satMod val="350000"/>
                    </a:sysClr>
                  </a:gs>
                </a:gsLst>
                <a:lin ang="16200000" scaled="1"/>
              </a:gradFill>
              <a:ln w="9525" cap="flat" cmpd="sng" algn="ctr">
                <a:solidFill>
                  <a:sysClr val="windowText" lastClr="000000">
                    <a:shade val="95000"/>
                    <a:satMod val="105000"/>
                  </a:sysClr>
                </a:solidFill>
                <a:prstDash val="solid"/>
                <a:headEnd/>
                <a:tailEnd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cxnSp>
            <p:nvCxnSpPr>
              <p:cNvPr id="150" name="Straight Connector 38"/>
              <p:cNvCxnSpPr>
                <a:cxnSpLocks noChangeShapeType="1"/>
              </p:cNvCxnSpPr>
              <p:nvPr/>
            </p:nvCxnSpPr>
            <p:spPr bwMode="auto">
              <a:xfrm rot="5400000">
                <a:off x="1832403" y="5981701"/>
                <a:ext cx="228600" cy="3175"/>
              </a:xfrm>
              <a:prstGeom prst="line">
                <a:avLst/>
              </a:prstGeom>
              <a:noFill/>
              <a:ln w="9525" algn="ctr">
                <a:solidFill>
                  <a:sysClr val="windowText" lastClr="000000"/>
                </a:solidFill>
                <a:round/>
                <a:headEnd/>
                <a:tailEnd/>
              </a:ln>
            </p:spPr>
          </p:cxnSp>
          <p:cxnSp>
            <p:nvCxnSpPr>
              <p:cNvPr id="151" name="Straight Connector 39"/>
              <p:cNvCxnSpPr>
                <a:cxnSpLocks noChangeShapeType="1"/>
                <a:endCxn id="148" idx="2"/>
              </p:cNvCxnSpPr>
              <p:nvPr/>
            </p:nvCxnSpPr>
            <p:spPr bwMode="auto">
              <a:xfrm>
                <a:off x="1946702" y="6096001"/>
                <a:ext cx="152400" cy="1588"/>
              </a:xfrm>
              <a:prstGeom prst="line">
                <a:avLst/>
              </a:prstGeom>
              <a:noFill/>
              <a:ln w="9525" algn="ctr">
                <a:solidFill>
                  <a:sysClr val="windowText" lastClr="000000"/>
                </a:solidFill>
                <a:round/>
                <a:headEnd/>
                <a:tailEnd/>
              </a:ln>
            </p:spPr>
          </p:cxnSp>
          <p:cxnSp>
            <p:nvCxnSpPr>
              <p:cNvPr id="152" name="Straight Connector 40"/>
              <p:cNvCxnSpPr>
                <a:cxnSpLocks noChangeShapeType="1"/>
              </p:cNvCxnSpPr>
              <p:nvPr/>
            </p:nvCxnSpPr>
            <p:spPr bwMode="auto">
              <a:xfrm rot="5400000">
                <a:off x="2365803" y="5980113"/>
                <a:ext cx="228600" cy="3175"/>
              </a:xfrm>
              <a:prstGeom prst="line">
                <a:avLst/>
              </a:prstGeom>
              <a:noFill/>
              <a:ln w="9525" algn="ctr">
                <a:solidFill>
                  <a:sysClr val="windowText" lastClr="000000"/>
                </a:solidFill>
                <a:round/>
                <a:headEnd/>
                <a:tailEnd/>
              </a:ln>
            </p:spPr>
          </p:cxnSp>
          <p:cxnSp>
            <p:nvCxnSpPr>
              <p:cNvPr id="153" name="Straight Connector 41"/>
              <p:cNvCxnSpPr>
                <a:cxnSpLocks noChangeShapeType="1"/>
              </p:cNvCxnSpPr>
              <p:nvPr/>
            </p:nvCxnSpPr>
            <p:spPr bwMode="auto">
              <a:xfrm>
                <a:off x="2480102" y="6094414"/>
                <a:ext cx="152400" cy="3175"/>
              </a:xfrm>
              <a:prstGeom prst="line">
                <a:avLst/>
              </a:prstGeom>
              <a:noFill/>
              <a:ln w="9525" algn="ctr">
                <a:solidFill>
                  <a:sysClr val="windowText" lastClr="000000"/>
                </a:solidFill>
                <a:round/>
                <a:headEnd/>
                <a:tailEnd/>
              </a:ln>
            </p:spPr>
          </p:cxnSp>
          <p:sp>
            <p:nvSpPr>
              <p:cNvPr id="154" name="TextBox 42"/>
              <p:cNvSpPr txBox="1">
                <a:spLocks noChangeArrowheads="1"/>
              </p:cNvSpPr>
              <p:nvPr/>
            </p:nvSpPr>
            <p:spPr bwMode="auto">
              <a:xfrm>
                <a:off x="3089702" y="5910264"/>
                <a:ext cx="415498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 pitchFamily="34" charset="0"/>
                    <a:cs typeface="Arial" pitchFamily="34" charset="0"/>
                  </a:rPr>
                  <a:t>…</a:t>
                </a:r>
              </a:p>
            </p:txBody>
          </p:sp>
        </p:grpSp>
        <p:cxnSp>
          <p:nvCxnSpPr>
            <p:cNvPr id="143" name="Straight Arrow Connector 60"/>
            <p:cNvCxnSpPr>
              <a:cxnSpLocks noChangeShapeType="1"/>
            </p:cNvCxnSpPr>
            <p:nvPr/>
          </p:nvCxnSpPr>
          <p:spPr bwMode="auto">
            <a:xfrm rot="5400000">
              <a:off x="1866106" y="4914106"/>
              <a:ext cx="685800" cy="1587"/>
            </a:xfrm>
            <a:prstGeom prst="straightConnector1">
              <a:avLst/>
            </a:prstGeom>
            <a:noFill/>
            <a:ln w="9525" algn="ctr">
              <a:solidFill>
                <a:sysClr val="windowText" lastClr="000000"/>
              </a:solidFill>
              <a:round/>
              <a:headEnd/>
              <a:tailEnd type="triangle" w="med" len="med"/>
            </a:ln>
          </p:spPr>
        </p:cxnSp>
        <p:cxnSp>
          <p:nvCxnSpPr>
            <p:cNvPr id="144" name="Straight Arrow Connector 64"/>
            <p:cNvCxnSpPr>
              <a:cxnSpLocks noChangeShapeType="1"/>
            </p:cNvCxnSpPr>
            <p:nvPr/>
          </p:nvCxnSpPr>
          <p:spPr bwMode="auto">
            <a:xfrm rot="5400000" flipH="1" flipV="1">
              <a:off x="1713706" y="4914106"/>
              <a:ext cx="685800" cy="1587"/>
            </a:xfrm>
            <a:prstGeom prst="straightConnector1">
              <a:avLst/>
            </a:prstGeom>
            <a:noFill/>
            <a:ln w="9525" algn="ctr">
              <a:solidFill>
                <a:sysClr val="windowText" lastClr="000000"/>
              </a:solidFill>
              <a:round/>
              <a:headEnd/>
              <a:tailEnd type="triangle" w="med" len="med"/>
            </a:ln>
          </p:spPr>
        </p:cxnSp>
      </p:grpSp>
      <p:sp>
        <p:nvSpPr>
          <p:cNvPr id="155" name="TextBox 9"/>
          <p:cNvSpPr txBox="1">
            <a:spLocks noChangeArrowheads="1"/>
          </p:cNvSpPr>
          <p:nvPr/>
        </p:nvSpPr>
        <p:spPr bwMode="auto">
          <a:xfrm>
            <a:off x="4648200" y="2556429"/>
            <a:ext cx="1266825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File namespace</a:t>
            </a:r>
            <a:endParaRPr lang="en-US" sz="1400" b="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6" name="TextBox 10"/>
          <p:cNvSpPr txBox="1">
            <a:spLocks noChangeArrowheads="1"/>
          </p:cNvSpPr>
          <p:nvPr/>
        </p:nvSpPr>
        <p:spPr bwMode="auto">
          <a:xfrm>
            <a:off x="6276975" y="2359579"/>
            <a:ext cx="7048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/</a:t>
            </a:r>
            <a:r>
              <a:rPr lang="en-US" sz="1200" b="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foo</a:t>
            </a:r>
            <a:r>
              <a:rPr lang="en-US" sz="1200" b="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/bar</a:t>
            </a:r>
            <a:endParaRPr lang="en-US" sz="1400" b="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57" name="Straight Connector 11"/>
          <p:cNvCxnSpPr>
            <a:cxnSpLocks noChangeShapeType="1"/>
          </p:cNvCxnSpPr>
          <p:nvPr/>
        </p:nvCxnSpPr>
        <p:spPr bwMode="auto">
          <a:xfrm rot="5400000">
            <a:off x="4949826" y="2837416"/>
            <a:ext cx="411162" cy="404813"/>
          </a:xfrm>
          <a:prstGeom prst="line">
            <a:avLst/>
          </a:prstGeom>
          <a:noFill/>
          <a:ln w="25400" cap="flat" cmpd="sng" algn="ctr">
            <a:solidFill>
              <a:sysClr val="windowText" lastClr="000000"/>
            </a:solidFill>
            <a:prstDash val="solid"/>
            <a:headEnd/>
            <a:tailE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158" name="Straight Connector 12"/>
          <p:cNvCxnSpPr>
            <a:cxnSpLocks noChangeShapeType="1"/>
          </p:cNvCxnSpPr>
          <p:nvPr/>
        </p:nvCxnSpPr>
        <p:spPr bwMode="auto">
          <a:xfrm rot="16200000" flipH="1">
            <a:off x="5362576" y="2823129"/>
            <a:ext cx="258762" cy="280987"/>
          </a:xfrm>
          <a:prstGeom prst="line">
            <a:avLst/>
          </a:prstGeom>
          <a:noFill/>
          <a:ln w="25400" cap="flat" cmpd="sng" algn="ctr">
            <a:solidFill>
              <a:sysClr val="windowText" lastClr="000000"/>
            </a:solidFill>
            <a:prstDash val="solid"/>
            <a:headEnd/>
            <a:tailE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159" name="Straight Connector 13"/>
          <p:cNvCxnSpPr>
            <a:cxnSpLocks noChangeShapeType="1"/>
          </p:cNvCxnSpPr>
          <p:nvPr/>
        </p:nvCxnSpPr>
        <p:spPr bwMode="auto">
          <a:xfrm rot="16200000" flipH="1">
            <a:off x="5295900" y="3435904"/>
            <a:ext cx="228600" cy="0"/>
          </a:xfrm>
          <a:prstGeom prst="line">
            <a:avLst/>
          </a:prstGeom>
          <a:noFill/>
          <a:ln w="25400" cap="flat" cmpd="sng" algn="ctr">
            <a:solidFill>
              <a:sysClr val="windowText" lastClr="000000"/>
            </a:solidFill>
            <a:prstDash val="solid"/>
            <a:headEnd/>
            <a:tailE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160" name="Straight Connector 14"/>
          <p:cNvCxnSpPr>
            <a:cxnSpLocks noChangeShapeType="1"/>
          </p:cNvCxnSpPr>
          <p:nvPr/>
        </p:nvCxnSpPr>
        <p:spPr bwMode="auto">
          <a:xfrm rot="10800000" flipV="1">
            <a:off x="5181600" y="3321604"/>
            <a:ext cx="228600" cy="228600"/>
          </a:xfrm>
          <a:prstGeom prst="line">
            <a:avLst/>
          </a:prstGeom>
          <a:noFill/>
          <a:ln w="25400" cap="flat" cmpd="sng" algn="ctr">
            <a:solidFill>
              <a:sysClr val="windowText" lastClr="000000"/>
            </a:solidFill>
            <a:prstDash val="solid"/>
            <a:headEnd/>
            <a:tailE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161" name="Straight Connector 15"/>
          <p:cNvCxnSpPr>
            <a:cxnSpLocks noChangeShapeType="1"/>
          </p:cNvCxnSpPr>
          <p:nvPr/>
        </p:nvCxnSpPr>
        <p:spPr bwMode="auto">
          <a:xfrm rot="16200000" flipH="1">
            <a:off x="5241925" y="2953304"/>
            <a:ext cx="228600" cy="0"/>
          </a:xfrm>
          <a:prstGeom prst="line">
            <a:avLst/>
          </a:prstGeom>
          <a:noFill/>
          <a:ln w="25400" cap="flat" cmpd="sng" algn="ctr">
            <a:solidFill>
              <a:sysClr val="windowText" lastClr="000000"/>
            </a:solidFill>
            <a:prstDash val="solid"/>
            <a:headEnd/>
            <a:tailE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162" name="Straight Connector 16"/>
          <p:cNvCxnSpPr>
            <a:cxnSpLocks noChangeShapeType="1"/>
          </p:cNvCxnSpPr>
          <p:nvPr/>
        </p:nvCxnSpPr>
        <p:spPr bwMode="auto">
          <a:xfrm rot="16200000" flipH="1">
            <a:off x="5032375" y="3177142"/>
            <a:ext cx="228600" cy="0"/>
          </a:xfrm>
          <a:prstGeom prst="line">
            <a:avLst/>
          </a:prstGeom>
          <a:noFill/>
          <a:ln w="25400" cap="flat" cmpd="sng" algn="ctr">
            <a:solidFill>
              <a:sysClr val="windowText" lastClr="000000"/>
            </a:solidFill>
            <a:prstDash val="solid"/>
            <a:headEnd/>
            <a:tailE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163" name="Rectangle 21"/>
          <p:cNvSpPr>
            <a:spLocks noChangeArrowheads="1"/>
          </p:cNvSpPr>
          <p:nvPr/>
        </p:nvSpPr>
        <p:spPr bwMode="auto">
          <a:xfrm>
            <a:off x="6400800" y="2635804"/>
            <a:ext cx="838200" cy="228600"/>
          </a:xfrm>
          <a:prstGeom prst="rect">
            <a:avLst/>
          </a:prstGeom>
          <a:gradFill rotWithShape="1">
            <a:gsLst>
              <a:gs pos="0">
                <a:sysClr val="windowText" lastClr="000000">
                  <a:tint val="50000"/>
                  <a:satMod val="300000"/>
                </a:sysClr>
              </a:gs>
              <a:gs pos="35000">
                <a:sysClr val="windowText" lastClr="000000">
                  <a:tint val="37000"/>
                  <a:satMod val="300000"/>
                </a:sysClr>
              </a:gs>
              <a:gs pos="100000">
                <a:sysClr val="windowText" lastClr="000000">
                  <a:tint val="15000"/>
                  <a:satMod val="350000"/>
                </a:sysClr>
              </a:gs>
            </a:gsLst>
            <a:lin ang="16200000" scaled="1"/>
          </a:gradFill>
          <a:ln w="9525" cap="flat" cmpd="sng" algn="ctr">
            <a:solidFill>
              <a:sysClr val="windowText" lastClr="000000">
                <a:shade val="95000"/>
                <a:satMod val="105000"/>
              </a:sysClr>
            </a:solidFill>
            <a:prstDash val="solid"/>
            <a:headEnd/>
            <a:tailE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block 3df2</a:t>
            </a:r>
          </a:p>
        </p:txBody>
      </p:sp>
      <p:cxnSp>
        <p:nvCxnSpPr>
          <p:cNvPr id="164" name="Straight Connector 26"/>
          <p:cNvCxnSpPr>
            <a:cxnSpLocks noChangeShapeType="1"/>
          </p:cNvCxnSpPr>
          <p:nvPr/>
        </p:nvCxnSpPr>
        <p:spPr bwMode="auto">
          <a:xfrm>
            <a:off x="5141913" y="3062842"/>
            <a:ext cx="533400" cy="487362"/>
          </a:xfrm>
          <a:prstGeom prst="line">
            <a:avLst/>
          </a:prstGeom>
          <a:noFill/>
          <a:ln w="25400" cap="flat" cmpd="sng" algn="ctr">
            <a:solidFill>
              <a:sysClr val="windowText" lastClr="000000"/>
            </a:solidFill>
            <a:prstDash val="solid"/>
            <a:headEnd/>
            <a:tailE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165" name="Shape 29"/>
          <p:cNvCxnSpPr>
            <a:cxnSpLocks noChangeShapeType="1"/>
            <a:endCxn id="156" idx="1"/>
          </p:cNvCxnSpPr>
          <p:nvPr/>
        </p:nvCxnSpPr>
        <p:spPr bwMode="auto">
          <a:xfrm flipV="1">
            <a:off x="5686425" y="2497692"/>
            <a:ext cx="590550" cy="1014412"/>
          </a:xfrm>
          <a:prstGeom prst="curvedConnector3">
            <a:avLst>
              <a:gd name="adj1" fmla="val 50000"/>
            </a:avLst>
          </a:prstGeom>
          <a:noFill/>
          <a:ln w="9525" algn="ctr">
            <a:solidFill>
              <a:sysClr val="windowText" lastClr="000000"/>
            </a:solidFill>
            <a:round/>
            <a:headEnd/>
            <a:tailEnd type="triangle" w="sm" len="sm"/>
          </a:ln>
        </p:spPr>
      </p:cxnSp>
      <p:sp>
        <p:nvSpPr>
          <p:cNvPr id="166" name="Rectangle 4"/>
          <p:cNvSpPr>
            <a:spLocks noChangeArrowheads="1"/>
          </p:cNvSpPr>
          <p:nvPr/>
        </p:nvSpPr>
        <p:spPr bwMode="auto">
          <a:xfrm>
            <a:off x="1188720" y="2331004"/>
            <a:ext cx="1097280" cy="304800"/>
          </a:xfrm>
          <a:prstGeom prst="rect">
            <a:avLst/>
          </a:prstGeom>
          <a:solidFill>
            <a:sysClr val="windowText" lastClr="000000"/>
          </a:solidFill>
          <a:ln w="9525" algn="ctr">
            <a:solidFill>
              <a:sysClr val="windowText" lastClr="000000"/>
            </a:solidFill>
            <a:round/>
            <a:headEnd/>
            <a:tailEnd/>
          </a:ln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Application</a:t>
            </a:r>
          </a:p>
        </p:txBody>
      </p:sp>
      <p:sp>
        <p:nvSpPr>
          <p:cNvPr id="167" name="Rectangle 35"/>
          <p:cNvSpPr>
            <a:spLocks noChangeArrowheads="1"/>
          </p:cNvSpPr>
          <p:nvPr/>
        </p:nvSpPr>
        <p:spPr bwMode="auto">
          <a:xfrm>
            <a:off x="1188720" y="2635804"/>
            <a:ext cx="1097280" cy="304800"/>
          </a:xfrm>
          <a:prstGeom prst="rect">
            <a:avLst/>
          </a:prstGeom>
          <a:noFill/>
          <a:ln w="9525" algn="ctr">
            <a:solidFill>
              <a:sysClr val="windowText" lastClr="000000"/>
            </a:solidFill>
            <a:round/>
            <a:headEnd/>
            <a:tailEnd/>
          </a:ln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HDFS Client</a:t>
            </a:r>
          </a:p>
        </p:txBody>
      </p:sp>
      <p:sp>
        <p:nvSpPr>
          <p:cNvPr id="168" name="Rectangle 21"/>
          <p:cNvSpPr>
            <a:spLocks noChangeArrowheads="1"/>
          </p:cNvSpPr>
          <p:nvPr/>
        </p:nvSpPr>
        <p:spPr bwMode="auto">
          <a:xfrm>
            <a:off x="6400800" y="2864404"/>
            <a:ext cx="838200" cy="228600"/>
          </a:xfrm>
          <a:prstGeom prst="rect">
            <a:avLst/>
          </a:prstGeom>
          <a:gradFill rotWithShape="1">
            <a:gsLst>
              <a:gs pos="0">
                <a:sysClr val="windowText" lastClr="000000">
                  <a:tint val="50000"/>
                  <a:satMod val="300000"/>
                </a:sysClr>
              </a:gs>
              <a:gs pos="35000">
                <a:sysClr val="windowText" lastClr="000000">
                  <a:tint val="37000"/>
                  <a:satMod val="300000"/>
                </a:sysClr>
              </a:gs>
              <a:gs pos="100000">
                <a:sysClr val="windowText" lastClr="000000">
                  <a:tint val="15000"/>
                  <a:satMod val="350000"/>
                </a:sysClr>
              </a:gs>
            </a:gsLst>
            <a:lin ang="16200000" scaled="1"/>
          </a:gradFill>
          <a:ln w="9525" cap="flat" cmpd="sng" algn="ctr">
            <a:solidFill>
              <a:sysClr val="windowText" lastClr="000000">
                <a:shade val="95000"/>
                <a:satMod val="105000"/>
              </a:sysClr>
            </a:solidFill>
            <a:prstDash val="solid"/>
            <a:headEnd/>
            <a:tailE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69" name="Rectangle 21"/>
          <p:cNvSpPr>
            <a:spLocks noChangeArrowheads="1"/>
          </p:cNvSpPr>
          <p:nvPr/>
        </p:nvSpPr>
        <p:spPr bwMode="auto">
          <a:xfrm>
            <a:off x="6400800" y="3093004"/>
            <a:ext cx="838200" cy="228600"/>
          </a:xfrm>
          <a:prstGeom prst="rect">
            <a:avLst/>
          </a:prstGeom>
          <a:gradFill rotWithShape="1">
            <a:gsLst>
              <a:gs pos="0">
                <a:sysClr val="windowText" lastClr="000000">
                  <a:tint val="50000"/>
                  <a:satMod val="300000"/>
                </a:sysClr>
              </a:gs>
              <a:gs pos="35000">
                <a:sysClr val="windowText" lastClr="000000">
                  <a:tint val="37000"/>
                  <a:satMod val="300000"/>
                </a:sysClr>
              </a:gs>
              <a:gs pos="100000">
                <a:sysClr val="windowText" lastClr="000000">
                  <a:tint val="15000"/>
                  <a:satMod val="350000"/>
                </a:sysClr>
              </a:gs>
            </a:gsLst>
            <a:lin ang="16200000" scaled="1"/>
          </a:gradFill>
          <a:ln w="9525" cap="flat" cmpd="sng" algn="ctr">
            <a:solidFill>
              <a:sysClr val="windowText" lastClr="000000">
                <a:shade val="95000"/>
                <a:satMod val="105000"/>
              </a:sysClr>
            </a:solidFill>
            <a:prstDash val="solid"/>
            <a:headEnd/>
            <a:tailE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70" name="Rectangle 21"/>
          <p:cNvSpPr>
            <a:spLocks noChangeArrowheads="1"/>
          </p:cNvSpPr>
          <p:nvPr/>
        </p:nvSpPr>
        <p:spPr bwMode="auto">
          <a:xfrm>
            <a:off x="6400800" y="3321604"/>
            <a:ext cx="838200" cy="228600"/>
          </a:xfrm>
          <a:prstGeom prst="rect">
            <a:avLst/>
          </a:prstGeom>
          <a:gradFill rotWithShape="1">
            <a:gsLst>
              <a:gs pos="0">
                <a:sysClr val="windowText" lastClr="000000">
                  <a:tint val="50000"/>
                  <a:satMod val="300000"/>
                </a:sysClr>
              </a:gs>
              <a:gs pos="35000">
                <a:sysClr val="windowText" lastClr="000000">
                  <a:tint val="37000"/>
                  <a:satMod val="300000"/>
                </a:sysClr>
              </a:gs>
              <a:gs pos="100000">
                <a:sysClr val="windowText" lastClr="000000">
                  <a:tint val="15000"/>
                  <a:satMod val="350000"/>
                </a:sysClr>
              </a:gs>
            </a:gsLst>
            <a:lin ang="16200000" scaled="1"/>
          </a:gradFill>
          <a:ln w="9525" cap="flat" cmpd="sng" algn="ctr">
            <a:solidFill>
              <a:sysClr val="windowText" lastClr="000000">
                <a:shade val="95000"/>
                <a:satMod val="105000"/>
              </a:sysClr>
            </a:solidFill>
            <a:prstDash val="solid"/>
            <a:headEnd/>
            <a:tailE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7675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Rectangle 6"/>
          <p:cNvSpPr>
            <a:spLocks noChangeArrowheads="1"/>
          </p:cNvSpPr>
          <p:nvPr/>
        </p:nvSpPr>
        <p:spPr bwMode="auto">
          <a:xfrm>
            <a:off x="4724400" y="1981200"/>
            <a:ext cx="1981200" cy="914400"/>
          </a:xfrm>
          <a:prstGeom prst="rect">
            <a:avLst/>
          </a:prstGeom>
          <a:solidFill>
            <a:sysClr val="window" lastClr="FFFFFF"/>
          </a:solidFill>
          <a:ln w="9525" cap="flat" cmpd="sng" algn="ctr">
            <a:solidFill>
              <a:sysClr val="windowText" lastClr="000000">
                <a:shade val="95000"/>
                <a:satMod val="105000"/>
              </a:sysClr>
            </a:solidFill>
            <a:prstDash val="solid"/>
            <a:headEnd/>
            <a:tailE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58" name="Rectangle 35"/>
          <p:cNvSpPr>
            <a:spLocks noChangeArrowheads="1"/>
          </p:cNvSpPr>
          <p:nvPr/>
        </p:nvSpPr>
        <p:spPr bwMode="auto">
          <a:xfrm>
            <a:off x="4724400" y="2286000"/>
            <a:ext cx="1981200" cy="609600"/>
          </a:xfrm>
          <a:prstGeom prst="rect">
            <a:avLst/>
          </a:prstGeom>
          <a:noFill/>
          <a:ln w="9525" algn="ctr">
            <a:solidFill>
              <a:sysClr val="windowText" lastClr="000000"/>
            </a:solidFill>
            <a:round/>
            <a:headEnd/>
            <a:tailEnd/>
          </a:ln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59" name="Rectangle 6"/>
          <p:cNvSpPr>
            <a:spLocks noChangeArrowheads="1"/>
          </p:cNvSpPr>
          <p:nvPr/>
        </p:nvSpPr>
        <p:spPr bwMode="auto">
          <a:xfrm>
            <a:off x="2590800" y="1981200"/>
            <a:ext cx="1981200" cy="914400"/>
          </a:xfrm>
          <a:prstGeom prst="rect">
            <a:avLst/>
          </a:prstGeom>
          <a:solidFill>
            <a:sysClr val="window" lastClr="FFFFFF"/>
          </a:solidFill>
          <a:ln w="9525" cap="flat" cmpd="sng" algn="ctr">
            <a:solidFill>
              <a:sysClr val="windowText" lastClr="000000">
                <a:shade val="95000"/>
                <a:satMod val="105000"/>
              </a:sysClr>
            </a:solidFill>
            <a:prstDash val="solid"/>
            <a:headEnd/>
            <a:tailE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60" name="Rectangle 6"/>
          <p:cNvSpPr>
            <a:spLocks noChangeArrowheads="1"/>
          </p:cNvSpPr>
          <p:nvPr/>
        </p:nvSpPr>
        <p:spPr bwMode="auto">
          <a:xfrm>
            <a:off x="3657600" y="3352800"/>
            <a:ext cx="1981200" cy="1600200"/>
          </a:xfrm>
          <a:prstGeom prst="rect">
            <a:avLst/>
          </a:prstGeom>
          <a:solidFill>
            <a:sysClr val="window" lastClr="FFFFFF"/>
          </a:solidFill>
          <a:ln w="9525" cap="flat" cmpd="sng" algn="ctr">
            <a:solidFill>
              <a:sysClr val="windowText" lastClr="000000">
                <a:shade val="95000"/>
                <a:satMod val="105000"/>
              </a:sysClr>
            </a:solidFill>
            <a:prstDash val="solid"/>
            <a:headEnd/>
            <a:tailE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61" name="Rectangle 6"/>
          <p:cNvSpPr>
            <a:spLocks noChangeArrowheads="1"/>
          </p:cNvSpPr>
          <p:nvPr/>
        </p:nvSpPr>
        <p:spPr bwMode="auto">
          <a:xfrm>
            <a:off x="5715000" y="3352800"/>
            <a:ext cx="1981200" cy="1600200"/>
          </a:xfrm>
          <a:prstGeom prst="rect">
            <a:avLst/>
          </a:prstGeom>
          <a:solidFill>
            <a:sysClr val="window" lastClr="FFFFFF"/>
          </a:solidFill>
          <a:ln w="9525" cap="flat" cmpd="sng" algn="ctr">
            <a:solidFill>
              <a:sysClr val="windowText" lastClr="000000">
                <a:shade val="95000"/>
                <a:satMod val="105000"/>
              </a:sysClr>
            </a:solidFill>
            <a:prstDash val="solid"/>
            <a:headEnd/>
            <a:tailE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62" name="Rectangle 6"/>
          <p:cNvSpPr>
            <a:spLocks noChangeArrowheads="1"/>
          </p:cNvSpPr>
          <p:nvPr/>
        </p:nvSpPr>
        <p:spPr bwMode="auto">
          <a:xfrm>
            <a:off x="1600200" y="3352800"/>
            <a:ext cx="1981200" cy="1600200"/>
          </a:xfrm>
          <a:prstGeom prst="rect">
            <a:avLst/>
          </a:prstGeom>
          <a:solidFill>
            <a:sysClr val="window" lastClr="FFFFFF"/>
          </a:solidFill>
          <a:ln w="9525" cap="flat" cmpd="sng" algn="ctr">
            <a:solidFill>
              <a:sysClr val="windowText" lastClr="000000">
                <a:shade val="95000"/>
                <a:satMod val="105000"/>
              </a:sysClr>
            </a:solidFill>
            <a:prstDash val="solid"/>
            <a:headEnd/>
            <a:tailE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cxnSp>
        <p:nvCxnSpPr>
          <p:cNvPr id="63" name="Straight Arrow Connector 53"/>
          <p:cNvCxnSpPr>
            <a:cxnSpLocks noChangeShapeType="1"/>
            <a:stCxn id="107" idx="2"/>
            <a:endCxn id="70" idx="0"/>
          </p:cNvCxnSpPr>
          <p:nvPr/>
        </p:nvCxnSpPr>
        <p:spPr bwMode="auto">
          <a:xfrm rot="5400000">
            <a:off x="2514600" y="2819400"/>
            <a:ext cx="1143000" cy="990600"/>
          </a:xfrm>
          <a:prstGeom prst="straightConnector1">
            <a:avLst/>
          </a:prstGeom>
          <a:noFill/>
          <a:ln w="25400" cap="flat" cmpd="sng" algn="ctr">
            <a:solidFill>
              <a:sysClr val="windowText" lastClr="000000"/>
            </a:solidFill>
            <a:prstDash val="solid"/>
            <a:headEnd/>
            <a:tailEnd type="none" w="med" len="me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64" name="Straight Arrow Connector 53"/>
          <p:cNvCxnSpPr>
            <a:cxnSpLocks noChangeShapeType="1"/>
            <a:stCxn id="107" idx="2"/>
            <a:endCxn id="82" idx="0"/>
          </p:cNvCxnSpPr>
          <p:nvPr/>
        </p:nvCxnSpPr>
        <p:spPr bwMode="auto">
          <a:xfrm rot="16200000" flipH="1">
            <a:off x="3543300" y="2781300"/>
            <a:ext cx="1143000" cy="1066800"/>
          </a:xfrm>
          <a:prstGeom prst="straightConnector1">
            <a:avLst/>
          </a:prstGeom>
          <a:noFill/>
          <a:ln w="25400" cap="flat" cmpd="sng" algn="ctr">
            <a:solidFill>
              <a:sysClr val="windowText" lastClr="000000"/>
            </a:solidFill>
            <a:prstDash val="solid"/>
            <a:headEnd/>
            <a:tailEnd type="none" w="med" len="me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65" name="Straight Arrow Connector 53"/>
          <p:cNvCxnSpPr>
            <a:cxnSpLocks noChangeShapeType="1"/>
            <a:stCxn id="107" idx="2"/>
            <a:endCxn id="94" idx="0"/>
          </p:cNvCxnSpPr>
          <p:nvPr/>
        </p:nvCxnSpPr>
        <p:spPr bwMode="auto">
          <a:xfrm rot="16200000" flipH="1">
            <a:off x="4572000" y="1752600"/>
            <a:ext cx="1143000" cy="3124200"/>
          </a:xfrm>
          <a:prstGeom prst="straightConnector1">
            <a:avLst/>
          </a:prstGeom>
          <a:noFill/>
          <a:ln w="25400" cap="flat" cmpd="sng" algn="ctr">
            <a:solidFill>
              <a:sysClr val="windowText" lastClr="000000"/>
            </a:solidFill>
            <a:prstDash val="solid"/>
            <a:headEnd/>
            <a:tailEnd type="none" w="med" len="me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66" name="Straight Arrow Connector 53"/>
          <p:cNvCxnSpPr>
            <a:cxnSpLocks noChangeShapeType="1"/>
            <a:stCxn id="109" idx="2"/>
            <a:endCxn id="79" idx="0"/>
          </p:cNvCxnSpPr>
          <p:nvPr/>
        </p:nvCxnSpPr>
        <p:spPr bwMode="auto">
          <a:xfrm rot="5400000">
            <a:off x="3771900" y="1562100"/>
            <a:ext cx="762000" cy="3124200"/>
          </a:xfrm>
          <a:prstGeom prst="straightConnector1">
            <a:avLst/>
          </a:prstGeom>
          <a:noFill/>
          <a:ln w="25400" cap="flat" cmpd="sng" algn="ctr">
            <a:solidFill>
              <a:sysClr val="windowText" lastClr="000000"/>
            </a:solidFill>
            <a:prstDash val="sysDash"/>
            <a:headEnd/>
            <a:tailEnd type="none" w="med" len="me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67" name="Straight Arrow Connector 53"/>
          <p:cNvCxnSpPr>
            <a:cxnSpLocks noChangeShapeType="1"/>
            <a:stCxn id="109" idx="2"/>
            <a:endCxn id="91" idx="0"/>
          </p:cNvCxnSpPr>
          <p:nvPr/>
        </p:nvCxnSpPr>
        <p:spPr bwMode="auto">
          <a:xfrm rot="5400000">
            <a:off x="4800600" y="2590800"/>
            <a:ext cx="762000" cy="1066800"/>
          </a:xfrm>
          <a:prstGeom prst="straightConnector1">
            <a:avLst/>
          </a:prstGeom>
          <a:noFill/>
          <a:ln w="25400" cap="flat" cmpd="sng" algn="ctr">
            <a:solidFill>
              <a:sysClr val="windowText" lastClr="000000"/>
            </a:solidFill>
            <a:prstDash val="sysDash"/>
            <a:headEnd/>
            <a:tailEnd type="none" w="med" len="me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68" name="Straight Arrow Connector 53"/>
          <p:cNvCxnSpPr>
            <a:cxnSpLocks noChangeShapeType="1"/>
            <a:stCxn id="109" idx="2"/>
            <a:endCxn id="103" idx="0"/>
          </p:cNvCxnSpPr>
          <p:nvPr/>
        </p:nvCxnSpPr>
        <p:spPr bwMode="auto">
          <a:xfrm rot="16200000" flipH="1">
            <a:off x="5829300" y="2628900"/>
            <a:ext cx="762000" cy="990600"/>
          </a:xfrm>
          <a:prstGeom prst="straightConnector1">
            <a:avLst/>
          </a:prstGeom>
          <a:noFill/>
          <a:ln w="25400" cap="flat" cmpd="sng" algn="ctr">
            <a:solidFill>
              <a:sysClr val="windowText" lastClr="000000"/>
            </a:solidFill>
            <a:prstDash val="sysDash"/>
            <a:headEnd/>
            <a:tailEnd type="none" w="med" len="me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69" name="Rectangle 6"/>
          <p:cNvSpPr>
            <a:spLocks noChangeArrowheads="1"/>
          </p:cNvSpPr>
          <p:nvPr/>
        </p:nvSpPr>
        <p:spPr bwMode="auto">
          <a:xfrm>
            <a:off x="1752600" y="3886200"/>
            <a:ext cx="1676400" cy="609600"/>
          </a:xfrm>
          <a:prstGeom prst="rect">
            <a:avLst/>
          </a:prstGeom>
          <a:gradFill rotWithShape="1">
            <a:gsLst>
              <a:gs pos="0">
                <a:sysClr val="windowText" lastClr="000000">
                  <a:tint val="50000"/>
                  <a:satMod val="300000"/>
                </a:sysClr>
              </a:gs>
              <a:gs pos="35000">
                <a:sysClr val="windowText" lastClr="000000">
                  <a:tint val="37000"/>
                  <a:satMod val="300000"/>
                </a:sysClr>
              </a:gs>
              <a:gs pos="100000">
                <a:sysClr val="windowText" lastClr="000000">
                  <a:tint val="15000"/>
                  <a:satMod val="350000"/>
                </a:sysClr>
              </a:gs>
            </a:gsLst>
            <a:lin ang="16200000" scaled="1"/>
          </a:gradFill>
          <a:ln w="9525" cap="flat" cmpd="sng" algn="ctr">
            <a:solidFill>
              <a:sysClr val="windowText" lastClr="000000">
                <a:shade val="95000"/>
                <a:satMod val="105000"/>
              </a:sysClr>
            </a:solidFill>
            <a:prstDash val="solid"/>
            <a:headEnd/>
            <a:tailE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70" name="Rectangle 4"/>
          <p:cNvSpPr>
            <a:spLocks noChangeArrowheads="1"/>
          </p:cNvSpPr>
          <p:nvPr/>
        </p:nvSpPr>
        <p:spPr bwMode="auto">
          <a:xfrm>
            <a:off x="1752600" y="3886200"/>
            <a:ext cx="1676400" cy="304800"/>
          </a:xfrm>
          <a:prstGeom prst="rect">
            <a:avLst/>
          </a:prstGeom>
          <a:solidFill>
            <a:sysClr val="windowText" lastClr="000000">
              <a:lumMod val="65000"/>
              <a:lumOff val="35000"/>
            </a:sysClr>
          </a:solidFill>
          <a:ln w="9525" algn="ctr">
            <a:solidFill>
              <a:sysClr val="windowText" lastClr="000000"/>
            </a:solidFill>
            <a:round/>
            <a:headEnd/>
            <a:tailEnd/>
          </a:ln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 err="1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datanode</a:t>
            </a: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daemon</a:t>
            </a:r>
          </a:p>
        </p:txBody>
      </p:sp>
      <p:sp>
        <p:nvSpPr>
          <p:cNvPr id="71" name="Rectangle 35"/>
          <p:cNvSpPr>
            <a:spLocks noChangeArrowheads="1"/>
          </p:cNvSpPr>
          <p:nvPr/>
        </p:nvSpPr>
        <p:spPr bwMode="auto">
          <a:xfrm>
            <a:off x="1752600" y="4191000"/>
            <a:ext cx="1676400" cy="304800"/>
          </a:xfrm>
          <a:prstGeom prst="rect">
            <a:avLst/>
          </a:prstGeom>
          <a:noFill/>
          <a:ln w="9525" algn="ctr">
            <a:solidFill>
              <a:sysClr val="windowText" lastClr="000000"/>
            </a:solidFill>
            <a:round/>
            <a:headEnd/>
            <a:tailEnd/>
          </a:ln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Linux file system</a:t>
            </a:r>
          </a:p>
        </p:txBody>
      </p:sp>
      <p:sp>
        <p:nvSpPr>
          <p:cNvPr id="72" name="Flowchart: Magnetic Disk 36"/>
          <p:cNvSpPr>
            <a:spLocks noChangeArrowheads="1"/>
          </p:cNvSpPr>
          <p:nvPr/>
        </p:nvSpPr>
        <p:spPr bwMode="auto">
          <a:xfrm>
            <a:off x="2022902" y="4572001"/>
            <a:ext cx="304800" cy="304800"/>
          </a:xfrm>
          <a:prstGeom prst="flowChartMagneticDisk">
            <a:avLst/>
          </a:prstGeom>
          <a:gradFill rotWithShape="1">
            <a:gsLst>
              <a:gs pos="0">
                <a:sysClr val="windowText" lastClr="000000">
                  <a:tint val="50000"/>
                  <a:satMod val="300000"/>
                </a:sysClr>
              </a:gs>
              <a:gs pos="35000">
                <a:sysClr val="windowText" lastClr="000000">
                  <a:tint val="37000"/>
                  <a:satMod val="300000"/>
                </a:sysClr>
              </a:gs>
              <a:gs pos="100000">
                <a:sysClr val="windowText" lastClr="000000">
                  <a:tint val="15000"/>
                  <a:satMod val="350000"/>
                </a:sysClr>
              </a:gs>
            </a:gsLst>
            <a:lin ang="16200000" scaled="1"/>
          </a:gradFill>
          <a:ln w="9525" cap="flat" cmpd="sng" algn="ctr">
            <a:solidFill>
              <a:sysClr val="windowText" lastClr="000000">
                <a:shade val="95000"/>
                <a:satMod val="105000"/>
              </a:sysClr>
            </a:solidFill>
            <a:prstDash val="solid"/>
            <a:headEnd/>
            <a:tailE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73" name="Flowchart: Magnetic Disk 37"/>
          <p:cNvSpPr>
            <a:spLocks noChangeArrowheads="1"/>
          </p:cNvSpPr>
          <p:nvPr/>
        </p:nvSpPr>
        <p:spPr bwMode="auto">
          <a:xfrm>
            <a:off x="2556302" y="4572001"/>
            <a:ext cx="304800" cy="304800"/>
          </a:xfrm>
          <a:prstGeom prst="flowChartMagneticDisk">
            <a:avLst/>
          </a:prstGeom>
          <a:gradFill rotWithShape="1">
            <a:gsLst>
              <a:gs pos="0">
                <a:sysClr val="windowText" lastClr="000000">
                  <a:tint val="50000"/>
                  <a:satMod val="300000"/>
                </a:sysClr>
              </a:gs>
              <a:gs pos="35000">
                <a:sysClr val="windowText" lastClr="000000">
                  <a:tint val="37000"/>
                  <a:satMod val="300000"/>
                </a:sysClr>
              </a:gs>
              <a:gs pos="100000">
                <a:sysClr val="windowText" lastClr="000000">
                  <a:tint val="15000"/>
                  <a:satMod val="350000"/>
                </a:sysClr>
              </a:gs>
            </a:gsLst>
            <a:lin ang="16200000" scaled="1"/>
          </a:gradFill>
          <a:ln w="9525" cap="flat" cmpd="sng" algn="ctr">
            <a:solidFill>
              <a:sysClr val="windowText" lastClr="000000">
                <a:shade val="95000"/>
                <a:satMod val="105000"/>
              </a:sysClr>
            </a:solidFill>
            <a:prstDash val="solid"/>
            <a:headEnd/>
            <a:tailE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cxnSp>
        <p:nvCxnSpPr>
          <p:cNvPr id="74" name="Straight Connector 38"/>
          <p:cNvCxnSpPr>
            <a:cxnSpLocks noChangeShapeType="1"/>
          </p:cNvCxnSpPr>
          <p:nvPr/>
        </p:nvCxnSpPr>
        <p:spPr bwMode="auto">
          <a:xfrm rot="5400000">
            <a:off x="1756203" y="4610101"/>
            <a:ext cx="228600" cy="3175"/>
          </a:xfrm>
          <a:prstGeom prst="line">
            <a:avLst/>
          </a:prstGeom>
          <a:noFill/>
          <a:ln w="9525" algn="ctr">
            <a:solidFill>
              <a:sysClr val="windowText" lastClr="000000"/>
            </a:solidFill>
            <a:round/>
            <a:headEnd/>
            <a:tailEnd/>
          </a:ln>
        </p:spPr>
      </p:cxnSp>
      <p:cxnSp>
        <p:nvCxnSpPr>
          <p:cNvPr id="75" name="Straight Connector 39"/>
          <p:cNvCxnSpPr>
            <a:cxnSpLocks noChangeShapeType="1"/>
            <a:endCxn id="72" idx="2"/>
          </p:cNvCxnSpPr>
          <p:nvPr/>
        </p:nvCxnSpPr>
        <p:spPr bwMode="auto">
          <a:xfrm>
            <a:off x="1870502" y="4724401"/>
            <a:ext cx="152400" cy="1588"/>
          </a:xfrm>
          <a:prstGeom prst="line">
            <a:avLst/>
          </a:prstGeom>
          <a:noFill/>
          <a:ln w="9525" algn="ctr">
            <a:solidFill>
              <a:sysClr val="windowText" lastClr="000000"/>
            </a:solidFill>
            <a:round/>
            <a:headEnd/>
            <a:tailEnd/>
          </a:ln>
        </p:spPr>
      </p:cxnSp>
      <p:cxnSp>
        <p:nvCxnSpPr>
          <p:cNvPr id="76" name="Straight Connector 40"/>
          <p:cNvCxnSpPr>
            <a:cxnSpLocks noChangeShapeType="1"/>
          </p:cNvCxnSpPr>
          <p:nvPr/>
        </p:nvCxnSpPr>
        <p:spPr bwMode="auto">
          <a:xfrm rot="5400000">
            <a:off x="2289603" y="4608513"/>
            <a:ext cx="228600" cy="3175"/>
          </a:xfrm>
          <a:prstGeom prst="line">
            <a:avLst/>
          </a:prstGeom>
          <a:noFill/>
          <a:ln w="9525" algn="ctr">
            <a:solidFill>
              <a:sysClr val="windowText" lastClr="000000"/>
            </a:solidFill>
            <a:round/>
            <a:headEnd/>
            <a:tailEnd/>
          </a:ln>
        </p:spPr>
      </p:cxnSp>
      <p:cxnSp>
        <p:nvCxnSpPr>
          <p:cNvPr id="77" name="Straight Connector 41"/>
          <p:cNvCxnSpPr>
            <a:cxnSpLocks noChangeShapeType="1"/>
          </p:cNvCxnSpPr>
          <p:nvPr/>
        </p:nvCxnSpPr>
        <p:spPr bwMode="auto">
          <a:xfrm>
            <a:off x="2403902" y="4722814"/>
            <a:ext cx="152400" cy="3175"/>
          </a:xfrm>
          <a:prstGeom prst="line">
            <a:avLst/>
          </a:prstGeom>
          <a:noFill/>
          <a:ln w="9525" algn="ctr">
            <a:solidFill>
              <a:sysClr val="windowText" lastClr="000000"/>
            </a:solidFill>
            <a:round/>
            <a:headEnd/>
            <a:tailEnd/>
          </a:ln>
        </p:spPr>
      </p:cxnSp>
      <p:sp>
        <p:nvSpPr>
          <p:cNvPr id="78" name="TextBox 42"/>
          <p:cNvSpPr txBox="1">
            <a:spLocks noChangeArrowheads="1"/>
          </p:cNvSpPr>
          <p:nvPr/>
        </p:nvSpPr>
        <p:spPr bwMode="auto">
          <a:xfrm>
            <a:off x="3013502" y="4538664"/>
            <a:ext cx="41549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Arial" pitchFamily="34" charset="0"/>
                <a:cs typeface="Arial" pitchFamily="34" charset="0"/>
              </a:rPr>
              <a:t>…</a:t>
            </a:r>
          </a:p>
        </p:txBody>
      </p:sp>
      <p:sp>
        <p:nvSpPr>
          <p:cNvPr id="79" name="Rectangle 4"/>
          <p:cNvSpPr>
            <a:spLocks noChangeArrowheads="1"/>
          </p:cNvSpPr>
          <p:nvPr/>
        </p:nvSpPr>
        <p:spPr bwMode="auto">
          <a:xfrm>
            <a:off x="1752600" y="3505200"/>
            <a:ext cx="1676400" cy="3048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tasktracker</a:t>
            </a: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daemon</a:t>
            </a:r>
          </a:p>
        </p:txBody>
      </p:sp>
      <p:sp>
        <p:nvSpPr>
          <p:cNvPr id="80" name="Rectangle 4"/>
          <p:cNvSpPr>
            <a:spLocks noChangeArrowheads="1"/>
          </p:cNvSpPr>
          <p:nvPr/>
        </p:nvSpPr>
        <p:spPr bwMode="auto">
          <a:xfrm>
            <a:off x="1600200" y="4953000"/>
            <a:ext cx="1981200" cy="304800"/>
          </a:xfrm>
          <a:prstGeom prst="rect">
            <a:avLst/>
          </a:prstGeom>
          <a:solidFill>
            <a:sysClr val="windowText" lastClr="000000"/>
          </a:solidFill>
          <a:ln w="9525" algn="ctr">
            <a:solidFill>
              <a:sysClr val="windowText" lastClr="000000"/>
            </a:solidFill>
            <a:round/>
            <a:headEnd/>
            <a:tailEnd/>
          </a:ln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worker node</a:t>
            </a:r>
          </a:p>
        </p:txBody>
      </p:sp>
      <p:sp>
        <p:nvSpPr>
          <p:cNvPr id="81" name="Rectangle 6"/>
          <p:cNvSpPr>
            <a:spLocks noChangeArrowheads="1"/>
          </p:cNvSpPr>
          <p:nvPr/>
        </p:nvSpPr>
        <p:spPr bwMode="auto">
          <a:xfrm>
            <a:off x="3810000" y="3886200"/>
            <a:ext cx="1676400" cy="609600"/>
          </a:xfrm>
          <a:prstGeom prst="rect">
            <a:avLst/>
          </a:prstGeom>
          <a:gradFill rotWithShape="1">
            <a:gsLst>
              <a:gs pos="0">
                <a:sysClr val="windowText" lastClr="000000">
                  <a:tint val="50000"/>
                  <a:satMod val="300000"/>
                </a:sysClr>
              </a:gs>
              <a:gs pos="35000">
                <a:sysClr val="windowText" lastClr="000000">
                  <a:tint val="37000"/>
                  <a:satMod val="300000"/>
                </a:sysClr>
              </a:gs>
              <a:gs pos="100000">
                <a:sysClr val="windowText" lastClr="000000">
                  <a:tint val="15000"/>
                  <a:satMod val="350000"/>
                </a:sysClr>
              </a:gs>
            </a:gsLst>
            <a:lin ang="16200000" scaled="1"/>
          </a:gradFill>
          <a:ln w="9525" cap="flat" cmpd="sng" algn="ctr">
            <a:solidFill>
              <a:sysClr val="windowText" lastClr="000000">
                <a:shade val="95000"/>
                <a:satMod val="105000"/>
              </a:sysClr>
            </a:solidFill>
            <a:prstDash val="solid"/>
            <a:headEnd/>
            <a:tailE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82" name="Rectangle 4"/>
          <p:cNvSpPr>
            <a:spLocks noChangeArrowheads="1"/>
          </p:cNvSpPr>
          <p:nvPr/>
        </p:nvSpPr>
        <p:spPr bwMode="auto">
          <a:xfrm>
            <a:off x="3810000" y="3886200"/>
            <a:ext cx="1676400" cy="304800"/>
          </a:xfrm>
          <a:prstGeom prst="rect">
            <a:avLst/>
          </a:prstGeom>
          <a:solidFill>
            <a:sysClr val="windowText" lastClr="000000">
              <a:lumMod val="65000"/>
              <a:lumOff val="35000"/>
            </a:sysClr>
          </a:solidFill>
          <a:ln w="9525" algn="ctr">
            <a:solidFill>
              <a:sysClr val="windowText" lastClr="000000"/>
            </a:solidFill>
            <a:round/>
            <a:headEnd/>
            <a:tailEnd/>
          </a:ln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 err="1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datanode</a:t>
            </a: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daemon</a:t>
            </a:r>
          </a:p>
        </p:txBody>
      </p:sp>
      <p:sp>
        <p:nvSpPr>
          <p:cNvPr id="83" name="Rectangle 35"/>
          <p:cNvSpPr>
            <a:spLocks noChangeArrowheads="1"/>
          </p:cNvSpPr>
          <p:nvPr/>
        </p:nvSpPr>
        <p:spPr bwMode="auto">
          <a:xfrm>
            <a:off x="3810000" y="4191000"/>
            <a:ext cx="1676400" cy="304800"/>
          </a:xfrm>
          <a:prstGeom prst="rect">
            <a:avLst/>
          </a:prstGeom>
          <a:noFill/>
          <a:ln w="9525" algn="ctr">
            <a:solidFill>
              <a:sysClr val="windowText" lastClr="000000"/>
            </a:solidFill>
            <a:round/>
            <a:headEnd/>
            <a:tailEnd/>
          </a:ln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Linux file system</a:t>
            </a:r>
          </a:p>
        </p:txBody>
      </p:sp>
      <p:sp>
        <p:nvSpPr>
          <p:cNvPr id="84" name="Flowchart: Magnetic Disk 36"/>
          <p:cNvSpPr>
            <a:spLocks noChangeArrowheads="1"/>
          </p:cNvSpPr>
          <p:nvPr/>
        </p:nvSpPr>
        <p:spPr bwMode="auto">
          <a:xfrm>
            <a:off x="4080302" y="4572001"/>
            <a:ext cx="304800" cy="304800"/>
          </a:xfrm>
          <a:prstGeom prst="flowChartMagneticDisk">
            <a:avLst/>
          </a:prstGeom>
          <a:gradFill rotWithShape="1">
            <a:gsLst>
              <a:gs pos="0">
                <a:sysClr val="windowText" lastClr="000000">
                  <a:tint val="50000"/>
                  <a:satMod val="300000"/>
                </a:sysClr>
              </a:gs>
              <a:gs pos="35000">
                <a:sysClr val="windowText" lastClr="000000">
                  <a:tint val="37000"/>
                  <a:satMod val="300000"/>
                </a:sysClr>
              </a:gs>
              <a:gs pos="100000">
                <a:sysClr val="windowText" lastClr="000000">
                  <a:tint val="15000"/>
                  <a:satMod val="350000"/>
                </a:sysClr>
              </a:gs>
            </a:gsLst>
            <a:lin ang="16200000" scaled="1"/>
          </a:gradFill>
          <a:ln w="9525" cap="flat" cmpd="sng" algn="ctr">
            <a:solidFill>
              <a:sysClr val="windowText" lastClr="000000">
                <a:shade val="95000"/>
                <a:satMod val="105000"/>
              </a:sysClr>
            </a:solidFill>
            <a:prstDash val="solid"/>
            <a:headEnd/>
            <a:tailE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85" name="Flowchart: Magnetic Disk 37"/>
          <p:cNvSpPr>
            <a:spLocks noChangeArrowheads="1"/>
          </p:cNvSpPr>
          <p:nvPr/>
        </p:nvSpPr>
        <p:spPr bwMode="auto">
          <a:xfrm>
            <a:off x="4613702" y="4572001"/>
            <a:ext cx="304800" cy="304800"/>
          </a:xfrm>
          <a:prstGeom prst="flowChartMagneticDisk">
            <a:avLst/>
          </a:prstGeom>
          <a:gradFill rotWithShape="1">
            <a:gsLst>
              <a:gs pos="0">
                <a:sysClr val="windowText" lastClr="000000">
                  <a:tint val="50000"/>
                  <a:satMod val="300000"/>
                </a:sysClr>
              </a:gs>
              <a:gs pos="35000">
                <a:sysClr val="windowText" lastClr="000000">
                  <a:tint val="37000"/>
                  <a:satMod val="300000"/>
                </a:sysClr>
              </a:gs>
              <a:gs pos="100000">
                <a:sysClr val="windowText" lastClr="000000">
                  <a:tint val="15000"/>
                  <a:satMod val="350000"/>
                </a:sysClr>
              </a:gs>
            </a:gsLst>
            <a:lin ang="16200000" scaled="1"/>
          </a:gradFill>
          <a:ln w="9525" cap="flat" cmpd="sng" algn="ctr">
            <a:solidFill>
              <a:sysClr val="windowText" lastClr="000000">
                <a:shade val="95000"/>
                <a:satMod val="105000"/>
              </a:sysClr>
            </a:solidFill>
            <a:prstDash val="solid"/>
            <a:headEnd/>
            <a:tailE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cxnSp>
        <p:nvCxnSpPr>
          <p:cNvPr id="86" name="Straight Connector 38"/>
          <p:cNvCxnSpPr>
            <a:cxnSpLocks noChangeShapeType="1"/>
          </p:cNvCxnSpPr>
          <p:nvPr/>
        </p:nvCxnSpPr>
        <p:spPr bwMode="auto">
          <a:xfrm rot="5400000">
            <a:off x="3813603" y="4610101"/>
            <a:ext cx="228600" cy="3175"/>
          </a:xfrm>
          <a:prstGeom prst="line">
            <a:avLst/>
          </a:prstGeom>
          <a:noFill/>
          <a:ln w="9525" algn="ctr">
            <a:solidFill>
              <a:sysClr val="windowText" lastClr="000000"/>
            </a:solidFill>
            <a:round/>
            <a:headEnd/>
            <a:tailEnd/>
          </a:ln>
        </p:spPr>
      </p:cxnSp>
      <p:cxnSp>
        <p:nvCxnSpPr>
          <p:cNvPr id="87" name="Straight Connector 39"/>
          <p:cNvCxnSpPr>
            <a:cxnSpLocks noChangeShapeType="1"/>
            <a:endCxn id="84" idx="2"/>
          </p:cNvCxnSpPr>
          <p:nvPr/>
        </p:nvCxnSpPr>
        <p:spPr bwMode="auto">
          <a:xfrm>
            <a:off x="3927902" y="4724401"/>
            <a:ext cx="152400" cy="1588"/>
          </a:xfrm>
          <a:prstGeom prst="line">
            <a:avLst/>
          </a:prstGeom>
          <a:noFill/>
          <a:ln w="9525" algn="ctr">
            <a:solidFill>
              <a:sysClr val="windowText" lastClr="000000"/>
            </a:solidFill>
            <a:round/>
            <a:headEnd/>
            <a:tailEnd/>
          </a:ln>
        </p:spPr>
      </p:cxnSp>
      <p:cxnSp>
        <p:nvCxnSpPr>
          <p:cNvPr id="88" name="Straight Connector 40"/>
          <p:cNvCxnSpPr>
            <a:cxnSpLocks noChangeShapeType="1"/>
          </p:cNvCxnSpPr>
          <p:nvPr/>
        </p:nvCxnSpPr>
        <p:spPr bwMode="auto">
          <a:xfrm rot="5400000">
            <a:off x="4347003" y="4608513"/>
            <a:ext cx="228600" cy="3175"/>
          </a:xfrm>
          <a:prstGeom prst="line">
            <a:avLst/>
          </a:prstGeom>
          <a:noFill/>
          <a:ln w="9525" algn="ctr">
            <a:solidFill>
              <a:sysClr val="windowText" lastClr="000000"/>
            </a:solidFill>
            <a:round/>
            <a:headEnd/>
            <a:tailEnd/>
          </a:ln>
        </p:spPr>
      </p:cxnSp>
      <p:cxnSp>
        <p:nvCxnSpPr>
          <p:cNvPr id="89" name="Straight Connector 41"/>
          <p:cNvCxnSpPr>
            <a:cxnSpLocks noChangeShapeType="1"/>
          </p:cNvCxnSpPr>
          <p:nvPr/>
        </p:nvCxnSpPr>
        <p:spPr bwMode="auto">
          <a:xfrm>
            <a:off x="4461302" y="4722814"/>
            <a:ext cx="152400" cy="3175"/>
          </a:xfrm>
          <a:prstGeom prst="line">
            <a:avLst/>
          </a:prstGeom>
          <a:noFill/>
          <a:ln w="9525" algn="ctr">
            <a:solidFill>
              <a:sysClr val="windowText" lastClr="000000"/>
            </a:solidFill>
            <a:round/>
            <a:headEnd/>
            <a:tailEnd/>
          </a:ln>
        </p:spPr>
      </p:cxnSp>
      <p:sp>
        <p:nvSpPr>
          <p:cNvPr id="90" name="TextBox 42"/>
          <p:cNvSpPr txBox="1">
            <a:spLocks noChangeArrowheads="1"/>
          </p:cNvSpPr>
          <p:nvPr/>
        </p:nvSpPr>
        <p:spPr bwMode="auto">
          <a:xfrm>
            <a:off x="5070902" y="4538664"/>
            <a:ext cx="41549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Arial" pitchFamily="34" charset="0"/>
                <a:cs typeface="Arial" pitchFamily="34" charset="0"/>
              </a:rPr>
              <a:t>…</a:t>
            </a:r>
          </a:p>
        </p:txBody>
      </p:sp>
      <p:sp>
        <p:nvSpPr>
          <p:cNvPr id="91" name="Rectangle 4"/>
          <p:cNvSpPr>
            <a:spLocks noChangeArrowheads="1"/>
          </p:cNvSpPr>
          <p:nvPr/>
        </p:nvSpPr>
        <p:spPr bwMode="auto">
          <a:xfrm>
            <a:off x="3810000" y="3505200"/>
            <a:ext cx="1676400" cy="3048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tasktracker</a:t>
            </a:r>
            <a:r>
              <a:rPr lang="en-US" sz="1200" kern="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daemon</a:t>
            </a:r>
          </a:p>
        </p:txBody>
      </p:sp>
      <p:sp>
        <p:nvSpPr>
          <p:cNvPr id="92" name="Rectangle 4"/>
          <p:cNvSpPr>
            <a:spLocks noChangeArrowheads="1"/>
          </p:cNvSpPr>
          <p:nvPr/>
        </p:nvSpPr>
        <p:spPr bwMode="auto">
          <a:xfrm>
            <a:off x="3657600" y="4953000"/>
            <a:ext cx="1981200" cy="304800"/>
          </a:xfrm>
          <a:prstGeom prst="rect">
            <a:avLst/>
          </a:prstGeom>
          <a:solidFill>
            <a:sysClr val="windowText" lastClr="000000"/>
          </a:solidFill>
          <a:ln w="9525" algn="ctr">
            <a:solidFill>
              <a:sysClr val="windowText" lastClr="000000"/>
            </a:solidFill>
            <a:round/>
            <a:headEnd/>
            <a:tailEnd/>
          </a:ln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worker node</a:t>
            </a:r>
          </a:p>
        </p:txBody>
      </p:sp>
      <p:sp>
        <p:nvSpPr>
          <p:cNvPr id="93" name="Rectangle 6"/>
          <p:cNvSpPr>
            <a:spLocks noChangeArrowheads="1"/>
          </p:cNvSpPr>
          <p:nvPr/>
        </p:nvSpPr>
        <p:spPr bwMode="auto">
          <a:xfrm>
            <a:off x="5867400" y="3886200"/>
            <a:ext cx="1676400" cy="609600"/>
          </a:xfrm>
          <a:prstGeom prst="rect">
            <a:avLst/>
          </a:prstGeom>
          <a:gradFill rotWithShape="1">
            <a:gsLst>
              <a:gs pos="0">
                <a:sysClr val="windowText" lastClr="000000">
                  <a:tint val="50000"/>
                  <a:satMod val="300000"/>
                </a:sysClr>
              </a:gs>
              <a:gs pos="35000">
                <a:sysClr val="windowText" lastClr="000000">
                  <a:tint val="37000"/>
                  <a:satMod val="300000"/>
                </a:sysClr>
              </a:gs>
              <a:gs pos="100000">
                <a:sysClr val="windowText" lastClr="000000">
                  <a:tint val="15000"/>
                  <a:satMod val="350000"/>
                </a:sysClr>
              </a:gs>
            </a:gsLst>
            <a:lin ang="16200000" scaled="1"/>
          </a:gradFill>
          <a:ln w="9525" cap="flat" cmpd="sng" algn="ctr">
            <a:solidFill>
              <a:sysClr val="windowText" lastClr="000000">
                <a:shade val="95000"/>
                <a:satMod val="105000"/>
              </a:sysClr>
            </a:solidFill>
            <a:prstDash val="solid"/>
            <a:headEnd/>
            <a:tailE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94" name="Rectangle 4"/>
          <p:cNvSpPr>
            <a:spLocks noChangeArrowheads="1"/>
          </p:cNvSpPr>
          <p:nvPr/>
        </p:nvSpPr>
        <p:spPr bwMode="auto">
          <a:xfrm>
            <a:off x="5867400" y="3886200"/>
            <a:ext cx="1676400" cy="304800"/>
          </a:xfrm>
          <a:prstGeom prst="rect">
            <a:avLst/>
          </a:prstGeom>
          <a:solidFill>
            <a:sysClr val="windowText" lastClr="000000">
              <a:lumMod val="65000"/>
              <a:lumOff val="35000"/>
            </a:sysClr>
          </a:solidFill>
          <a:ln w="9525" algn="ctr">
            <a:solidFill>
              <a:sysClr val="windowText" lastClr="000000"/>
            </a:solidFill>
            <a:round/>
            <a:headEnd/>
            <a:tailEnd/>
          </a:ln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 err="1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datanode</a:t>
            </a: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daemon</a:t>
            </a:r>
          </a:p>
        </p:txBody>
      </p:sp>
      <p:sp>
        <p:nvSpPr>
          <p:cNvPr id="95" name="Rectangle 35"/>
          <p:cNvSpPr>
            <a:spLocks noChangeArrowheads="1"/>
          </p:cNvSpPr>
          <p:nvPr/>
        </p:nvSpPr>
        <p:spPr bwMode="auto">
          <a:xfrm>
            <a:off x="5867400" y="4191000"/>
            <a:ext cx="1676400" cy="304800"/>
          </a:xfrm>
          <a:prstGeom prst="rect">
            <a:avLst/>
          </a:prstGeom>
          <a:noFill/>
          <a:ln w="9525" algn="ctr">
            <a:solidFill>
              <a:sysClr val="windowText" lastClr="000000"/>
            </a:solidFill>
            <a:round/>
            <a:headEnd/>
            <a:tailEnd/>
          </a:ln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Linux file system</a:t>
            </a:r>
          </a:p>
        </p:txBody>
      </p:sp>
      <p:sp>
        <p:nvSpPr>
          <p:cNvPr id="96" name="Flowchart: Magnetic Disk 36"/>
          <p:cNvSpPr>
            <a:spLocks noChangeArrowheads="1"/>
          </p:cNvSpPr>
          <p:nvPr/>
        </p:nvSpPr>
        <p:spPr bwMode="auto">
          <a:xfrm>
            <a:off x="6137702" y="4572001"/>
            <a:ext cx="304800" cy="304800"/>
          </a:xfrm>
          <a:prstGeom prst="flowChartMagneticDisk">
            <a:avLst/>
          </a:prstGeom>
          <a:gradFill rotWithShape="1">
            <a:gsLst>
              <a:gs pos="0">
                <a:sysClr val="windowText" lastClr="000000">
                  <a:tint val="50000"/>
                  <a:satMod val="300000"/>
                </a:sysClr>
              </a:gs>
              <a:gs pos="35000">
                <a:sysClr val="windowText" lastClr="000000">
                  <a:tint val="37000"/>
                  <a:satMod val="300000"/>
                </a:sysClr>
              </a:gs>
              <a:gs pos="100000">
                <a:sysClr val="windowText" lastClr="000000">
                  <a:tint val="15000"/>
                  <a:satMod val="350000"/>
                </a:sysClr>
              </a:gs>
            </a:gsLst>
            <a:lin ang="16200000" scaled="1"/>
          </a:gradFill>
          <a:ln w="9525" cap="flat" cmpd="sng" algn="ctr">
            <a:solidFill>
              <a:sysClr val="windowText" lastClr="000000">
                <a:shade val="95000"/>
                <a:satMod val="105000"/>
              </a:sysClr>
            </a:solidFill>
            <a:prstDash val="solid"/>
            <a:headEnd/>
            <a:tailE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97" name="Flowchart: Magnetic Disk 37"/>
          <p:cNvSpPr>
            <a:spLocks noChangeArrowheads="1"/>
          </p:cNvSpPr>
          <p:nvPr/>
        </p:nvSpPr>
        <p:spPr bwMode="auto">
          <a:xfrm>
            <a:off x="6671102" y="4572001"/>
            <a:ext cx="304800" cy="304800"/>
          </a:xfrm>
          <a:prstGeom prst="flowChartMagneticDisk">
            <a:avLst/>
          </a:prstGeom>
          <a:gradFill rotWithShape="1">
            <a:gsLst>
              <a:gs pos="0">
                <a:sysClr val="windowText" lastClr="000000">
                  <a:tint val="50000"/>
                  <a:satMod val="300000"/>
                </a:sysClr>
              </a:gs>
              <a:gs pos="35000">
                <a:sysClr val="windowText" lastClr="000000">
                  <a:tint val="37000"/>
                  <a:satMod val="300000"/>
                </a:sysClr>
              </a:gs>
              <a:gs pos="100000">
                <a:sysClr val="windowText" lastClr="000000">
                  <a:tint val="15000"/>
                  <a:satMod val="350000"/>
                </a:sysClr>
              </a:gs>
            </a:gsLst>
            <a:lin ang="16200000" scaled="1"/>
          </a:gradFill>
          <a:ln w="9525" cap="flat" cmpd="sng" algn="ctr">
            <a:solidFill>
              <a:sysClr val="windowText" lastClr="000000">
                <a:shade val="95000"/>
                <a:satMod val="105000"/>
              </a:sysClr>
            </a:solidFill>
            <a:prstDash val="solid"/>
            <a:headEnd/>
            <a:tailE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cxnSp>
        <p:nvCxnSpPr>
          <p:cNvPr id="98" name="Straight Connector 38"/>
          <p:cNvCxnSpPr>
            <a:cxnSpLocks noChangeShapeType="1"/>
          </p:cNvCxnSpPr>
          <p:nvPr/>
        </p:nvCxnSpPr>
        <p:spPr bwMode="auto">
          <a:xfrm rot="5400000">
            <a:off x="5871003" y="4610101"/>
            <a:ext cx="228600" cy="3175"/>
          </a:xfrm>
          <a:prstGeom prst="line">
            <a:avLst/>
          </a:prstGeom>
          <a:noFill/>
          <a:ln w="9525" algn="ctr">
            <a:solidFill>
              <a:sysClr val="windowText" lastClr="000000"/>
            </a:solidFill>
            <a:round/>
            <a:headEnd/>
            <a:tailEnd/>
          </a:ln>
        </p:spPr>
      </p:cxnSp>
      <p:cxnSp>
        <p:nvCxnSpPr>
          <p:cNvPr id="99" name="Straight Connector 39"/>
          <p:cNvCxnSpPr>
            <a:cxnSpLocks noChangeShapeType="1"/>
            <a:endCxn id="96" idx="2"/>
          </p:cNvCxnSpPr>
          <p:nvPr/>
        </p:nvCxnSpPr>
        <p:spPr bwMode="auto">
          <a:xfrm>
            <a:off x="5985302" y="4724401"/>
            <a:ext cx="152400" cy="1588"/>
          </a:xfrm>
          <a:prstGeom prst="line">
            <a:avLst/>
          </a:prstGeom>
          <a:noFill/>
          <a:ln w="9525" algn="ctr">
            <a:solidFill>
              <a:sysClr val="windowText" lastClr="000000"/>
            </a:solidFill>
            <a:round/>
            <a:headEnd/>
            <a:tailEnd/>
          </a:ln>
        </p:spPr>
      </p:cxnSp>
      <p:cxnSp>
        <p:nvCxnSpPr>
          <p:cNvPr id="100" name="Straight Connector 40"/>
          <p:cNvCxnSpPr>
            <a:cxnSpLocks noChangeShapeType="1"/>
          </p:cNvCxnSpPr>
          <p:nvPr/>
        </p:nvCxnSpPr>
        <p:spPr bwMode="auto">
          <a:xfrm rot="5400000">
            <a:off x="6404403" y="4608513"/>
            <a:ext cx="228600" cy="3175"/>
          </a:xfrm>
          <a:prstGeom prst="line">
            <a:avLst/>
          </a:prstGeom>
          <a:noFill/>
          <a:ln w="9525" algn="ctr">
            <a:solidFill>
              <a:sysClr val="windowText" lastClr="000000"/>
            </a:solidFill>
            <a:round/>
            <a:headEnd/>
            <a:tailEnd/>
          </a:ln>
        </p:spPr>
      </p:cxnSp>
      <p:cxnSp>
        <p:nvCxnSpPr>
          <p:cNvPr id="101" name="Straight Connector 41"/>
          <p:cNvCxnSpPr>
            <a:cxnSpLocks noChangeShapeType="1"/>
          </p:cNvCxnSpPr>
          <p:nvPr/>
        </p:nvCxnSpPr>
        <p:spPr bwMode="auto">
          <a:xfrm>
            <a:off x="6518702" y="4722814"/>
            <a:ext cx="152400" cy="3175"/>
          </a:xfrm>
          <a:prstGeom prst="line">
            <a:avLst/>
          </a:prstGeom>
          <a:noFill/>
          <a:ln w="9525" algn="ctr">
            <a:solidFill>
              <a:sysClr val="windowText" lastClr="000000"/>
            </a:solidFill>
            <a:round/>
            <a:headEnd/>
            <a:tailEnd/>
          </a:ln>
        </p:spPr>
      </p:cxnSp>
      <p:sp>
        <p:nvSpPr>
          <p:cNvPr id="102" name="TextBox 42"/>
          <p:cNvSpPr txBox="1">
            <a:spLocks noChangeArrowheads="1"/>
          </p:cNvSpPr>
          <p:nvPr/>
        </p:nvSpPr>
        <p:spPr bwMode="auto">
          <a:xfrm>
            <a:off x="7128302" y="4538664"/>
            <a:ext cx="41549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Arial" pitchFamily="34" charset="0"/>
                <a:cs typeface="Arial" pitchFamily="34" charset="0"/>
              </a:rPr>
              <a:t>…</a:t>
            </a:r>
          </a:p>
        </p:txBody>
      </p:sp>
      <p:sp>
        <p:nvSpPr>
          <p:cNvPr id="103" name="Rectangle 4"/>
          <p:cNvSpPr>
            <a:spLocks noChangeArrowheads="1"/>
          </p:cNvSpPr>
          <p:nvPr/>
        </p:nvSpPr>
        <p:spPr bwMode="auto">
          <a:xfrm>
            <a:off x="5867400" y="3505200"/>
            <a:ext cx="1676400" cy="3048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tasktracker</a:t>
            </a:r>
            <a:r>
              <a:rPr lang="en-US" sz="1200" kern="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daemon</a:t>
            </a:r>
          </a:p>
        </p:txBody>
      </p:sp>
      <p:sp>
        <p:nvSpPr>
          <p:cNvPr id="104" name="Rectangle 4"/>
          <p:cNvSpPr>
            <a:spLocks noChangeArrowheads="1"/>
          </p:cNvSpPr>
          <p:nvPr/>
        </p:nvSpPr>
        <p:spPr bwMode="auto">
          <a:xfrm>
            <a:off x="5715000" y="4953000"/>
            <a:ext cx="1981200" cy="304800"/>
          </a:xfrm>
          <a:prstGeom prst="rect">
            <a:avLst/>
          </a:prstGeom>
          <a:solidFill>
            <a:sysClr val="windowText" lastClr="000000"/>
          </a:solidFill>
          <a:ln w="9525" algn="ctr">
            <a:solidFill>
              <a:sysClr val="windowText" lastClr="000000"/>
            </a:solidFill>
            <a:round/>
            <a:headEnd/>
            <a:tailEnd/>
          </a:ln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worker node</a:t>
            </a:r>
          </a:p>
        </p:txBody>
      </p:sp>
      <p:sp>
        <p:nvSpPr>
          <p:cNvPr id="105" name="Rectangle 4"/>
          <p:cNvSpPr>
            <a:spLocks noChangeArrowheads="1"/>
          </p:cNvSpPr>
          <p:nvPr/>
        </p:nvSpPr>
        <p:spPr bwMode="auto">
          <a:xfrm>
            <a:off x="2590800" y="1981200"/>
            <a:ext cx="1981200" cy="304800"/>
          </a:xfrm>
          <a:prstGeom prst="rect">
            <a:avLst/>
          </a:prstGeom>
          <a:solidFill>
            <a:sysClr val="windowText" lastClr="000000"/>
          </a:solidFill>
          <a:ln w="9525" algn="ctr">
            <a:solidFill>
              <a:sysClr val="windowText" lastClr="000000"/>
            </a:solidFill>
            <a:round/>
            <a:headEnd/>
            <a:tailEnd/>
          </a:ln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 err="1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namenode</a:t>
            </a: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(NN)</a:t>
            </a:r>
          </a:p>
        </p:txBody>
      </p:sp>
      <p:sp>
        <p:nvSpPr>
          <p:cNvPr id="106" name="Rectangle 35"/>
          <p:cNvSpPr>
            <a:spLocks noChangeArrowheads="1"/>
          </p:cNvSpPr>
          <p:nvPr/>
        </p:nvSpPr>
        <p:spPr bwMode="auto">
          <a:xfrm>
            <a:off x="2590800" y="2286000"/>
            <a:ext cx="1981200" cy="609600"/>
          </a:xfrm>
          <a:prstGeom prst="rect">
            <a:avLst/>
          </a:prstGeom>
          <a:noFill/>
          <a:ln w="9525" algn="ctr">
            <a:solidFill>
              <a:sysClr val="windowText" lastClr="000000"/>
            </a:solidFill>
            <a:round/>
            <a:headEnd/>
            <a:tailEnd/>
          </a:ln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107" name="Rectangle 4"/>
          <p:cNvSpPr>
            <a:spLocks noChangeArrowheads="1"/>
          </p:cNvSpPr>
          <p:nvPr/>
        </p:nvSpPr>
        <p:spPr bwMode="auto">
          <a:xfrm>
            <a:off x="2743200" y="2438400"/>
            <a:ext cx="1676400" cy="3048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namenode</a:t>
            </a: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daemon</a:t>
            </a:r>
          </a:p>
        </p:txBody>
      </p:sp>
      <p:sp>
        <p:nvSpPr>
          <p:cNvPr id="108" name="Rectangle 4"/>
          <p:cNvSpPr>
            <a:spLocks noChangeArrowheads="1"/>
          </p:cNvSpPr>
          <p:nvPr/>
        </p:nvSpPr>
        <p:spPr bwMode="auto">
          <a:xfrm>
            <a:off x="4724400" y="1981200"/>
            <a:ext cx="1981200" cy="304800"/>
          </a:xfrm>
          <a:prstGeom prst="rect">
            <a:avLst/>
          </a:prstGeom>
          <a:solidFill>
            <a:sysClr val="windowText" lastClr="000000"/>
          </a:solidFill>
          <a:ln w="9525" algn="ctr">
            <a:solidFill>
              <a:sysClr val="windowText" lastClr="000000"/>
            </a:solidFill>
            <a:round/>
            <a:headEnd/>
            <a:tailEnd/>
          </a:ln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 err="1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jobtracker</a:t>
            </a:r>
            <a:r>
              <a:rPr kumimoji="0" lang="en-US" sz="1200" b="1" i="0" u="none" strike="noStrike" kern="0" cap="none" spc="0" normalizeH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(JT)</a:t>
            </a:r>
            <a:endParaRPr kumimoji="0" lang="en-US" sz="1200" b="1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109" name="Rectangle 4"/>
          <p:cNvSpPr>
            <a:spLocks noChangeArrowheads="1"/>
          </p:cNvSpPr>
          <p:nvPr/>
        </p:nvSpPr>
        <p:spPr bwMode="auto">
          <a:xfrm>
            <a:off x="4876800" y="2438400"/>
            <a:ext cx="1676400" cy="3048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jobtracker</a:t>
            </a: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daemon</a:t>
            </a:r>
          </a:p>
        </p:txBody>
      </p:sp>
      <p:sp>
        <p:nvSpPr>
          <p:cNvPr id="110" name="Title 1"/>
          <p:cNvSpPr txBox="1">
            <a:spLocks/>
          </p:cNvSpPr>
          <p:nvPr/>
        </p:nvSpPr>
        <p:spPr>
          <a:xfrm>
            <a:off x="0" y="548640"/>
            <a:ext cx="9144000" cy="685800"/>
          </a:xfrm>
          <a:prstGeom prst="rect">
            <a:avLst/>
          </a:prstGeom>
        </p:spPr>
        <p:txBody>
          <a:bodyPr/>
          <a:lstStyle/>
          <a:p>
            <a:pPr lvl="0" algn="ctr">
              <a:defRPr/>
            </a:pPr>
            <a:r>
              <a:rPr lang="en-US" sz="3600" b="0" kern="0" dirty="0">
                <a:solidFill>
                  <a:srgbClr val="000000"/>
                </a:solidFill>
                <a:latin typeface="Gill Sans"/>
                <a:cs typeface="Gill Sans"/>
              </a:rPr>
              <a:t>Putting everything together</a:t>
            </a:r>
            <a:r>
              <a:rPr lang="mr-IN" sz="3600" b="0" kern="0" dirty="0">
                <a:solidFill>
                  <a:srgbClr val="000000"/>
                </a:solidFill>
                <a:latin typeface="Gill Sans"/>
                <a:cs typeface="Gill Sans"/>
              </a:rPr>
              <a:t>…</a:t>
            </a:r>
            <a:endParaRPr lang="en-US" sz="3600" b="0" kern="0" dirty="0">
              <a:solidFill>
                <a:srgbClr val="000000"/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804507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5298862" y="6400800"/>
            <a:ext cx="369273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0" dirty="0">
                <a:solidFill>
                  <a:schemeClr val="bg1"/>
                </a:solidFill>
                <a:latin typeface="Gill Sans"/>
                <a:cs typeface="Gill Sans"/>
              </a:rPr>
              <a:t>* Not quite… leaving aside YARN for now</a:t>
            </a:r>
            <a:endParaRPr lang="en-US" sz="1050" b="0" dirty="0">
              <a:solidFill>
                <a:schemeClr val="bg1"/>
              </a:solidFill>
              <a:latin typeface="Gill Sans"/>
              <a:cs typeface="Gill Sans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0" y="548640"/>
            <a:ext cx="9144000" cy="685800"/>
          </a:xfrm>
          <a:prstGeom prst="rect">
            <a:avLst/>
          </a:prstGeom>
        </p:spPr>
        <p:txBody>
          <a:bodyPr/>
          <a:lstStyle/>
          <a:p>
            <a:pPr lvl="0" algn="ctr">
              <a:defRPr/>
            </a:pPr>
            <a:r>
              <a:rPr lang="en-US" sz="3600" b="0" kern="0" dirty="0">
                <a:solidFill>
                  <a:srgbClr val="000000"/>
                </a:solidFill>
                <a:latin typeface="Gill Sans"/>
                <a:cs typeface="Gill Sans"/>
              </a:rPr>
              <a:t>Basic Cluster Components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173349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 b="0" kern="0" dirty="0" err="1">
                <a:solidFill>
                  <a:srgbClr val="000000"/>
                </a:solidFill>
                <a:latin typeface="Gill Sans"/>
                <a:cs typeface="Gill Sans"/>
              </a:rPr>
              <a:t>Namenode</a:t>
            </a:r>
            <a:r>
              <a:rPr lang="en-US" sz="2400" b="0" kern="0" dirty="0">
                <a:solidFill>
                  <a:srgbClr val="000000"/>
                </a:solidFill>
                <a:latin typeface="Gill Sans"/>
                <a:cs typeface="Gill Sans"/>
              </a:rPr>
              <a:t> (NN)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0" y="2114490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000" b="0" kern="0" dirty="0">
                <a:solidFill>
                  <a:srgbClr val="0070C0"/>
                </a:solidFill>
                <a:latin typeface="Gill Sans"/>
                <a:cs typeface="Gill Sans"/>
              </a:rPr>
              <a:t>Master for HDFS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0" y="388620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 b="0" kern="0" dirty="0">
                <a:solidFill>
                  <a:srgbClr val="000000"/>
                </a:solidFill>
                <a:latin typeface="Gill Sans"/>
                <a:cs typeface="Gill Sans"/>
              </a:rPr>
              <a:t>On </a:t>
            </a:r>
            <a:r>
              <a:rPr lang="en-US" sz="2400" b="0" i="1" kern="0" dirty="0">
                <a:solidFill>
                  <a:srgbClr val="000000"/>
                </a:solidFill>
                <a:latin typeface="Gill Sans"/>
                <a:cs typeface="Gill Sans"/>
              </a:rPr>
              <a:t>each</a:t>
            </a:r>
            <a:r>
              <a:rPr lang="en-US" sz="2400" b="0" kern="0" dirty="0">
                <a:solidFill>
                  <a:srgbClr val="000000"/>
                </a:solidFill>
                <a:latin typeface="Gill Sans"/>
                <a:cs typeface="Gill Sans"/>
              </a:rPr>
              <a:t> of the worker machines: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4267200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000" b="0" kern="0" dirty="0" err="1">
                <a:solidFill>
                  <a:srgbClr val="0070C0"/>
                </a:solidFill>
                <a:latin typeface="Gill Sans"/>
                <a:cs typeface="Gill Sans"/>
              </a:rPr>
              <a:t>Tasktracker</a:t>
            </a:r>
            <a:r>
              <a:rPr lang="en-US" sz="2000" b="0" kern="0" dirty="0">
                <a:solidFill>
                  <a:srgbClr val="0070C0"/>
                </a:solidFill>
                <a:latin typeface="Gill Sans"/>
                <a:cs typeface="Gill Sans"/>
              </a:rPr>
              <a:t> (TT): contains multiple task slots</a:t>
            </a:r>
          </a:p>
          <a:p>
            <a:pPr lvl="0" algn="ctr">
              <a:defRPr/>
            </a:pPr>
            <a:r>
              <a:rPr lang="en-US" sz="2000" b="0" kern="0" dirty="0" err="1">
                <a:solidFill>
                  <a:srgbClr val="0070C0"/>
                </a:solidFill>
                <a:latin typeface="Gill Sans"/>
                <a:cs typeface="Gill Sans"/>
              </a:rPr>
              <a:t>Datanode</a:t>
            </a:r>
            <a:r>
              <a:rPr lang="en-US" sz="2000" b="0" kern="0" dirty="0">
                <a:solidFill>
                  <a:srgbClr val="0070C0"/>
                </a:solidFill>
                <a:latin typeface="Gill Sans"/>
                <a:cs typeface="Gill Sans"/>
              </a:rPr>
              <a:t> (DN): serves HDFS data blocks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6878531" y="488067"/>
            <a:ext cx="533400" cy="685800"/>
          </a:xfrm>
          <a:prstGeom prst="rect">
            <a:avLst/>
          </a:prstGeom>
        </p:spPr>
        <p:txBody>
          <a:bodyPr/>
          <a:lstStyle/>
          <a:p>
            <a:pPr lvl="0" algn="ctr">
              <a:defRPr/>
            </a:pPr>
            <a:r>
              <a:rPr lang="en-US" sz="3600" b="0" kern="0">
                <a:solidFill>
                  <a:srgbClr val="000000"/>
                </a:solidFill>
                <a:latin typeface="Gill Sans"/>
                <a:cs typeface="Gill Sans"/>
              </a:rPr>
              <a:t>*</a:t>
            </a:r>
            <a:endParaRPr lang="en-US" sz="3600" b="0" kern="0" dirty="0">
              <a:solidFill>
                <a:srgbClr val="000000"/>
              </a:solidFill>
              <a:latin typeface="Gill Sans"/>
              <a:cs typeface="Gill San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0" y="264789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 b="0" kern="0" dirty="0" err="1">
                <a:solidFill>
                  <a:srgbClr val="000000"/>
                </a:solidFill>
                <a:latin typeface="Gill Sans"/>
                <a:cs typeface="Gill Sans"/>
              </a:rPr>
              <a:t>Jobtracker</a:t>
            </a:r>
            <a:r>
              <a:rPr lang="en-US" sz="2400" b="0" kern="0" dirty="0">
                <a:solidFill>
                  <a:srgbClr val="000000"/>
                </a:solidFill>
                <a:latin typeface="Gill Sans"/>
                <a:cs typeface="Gill Sans"/>
              </a:rPr>
              <a:t> (JT)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0" y="3028890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000" b="0" kern="0" dirty="0">
                <a:solidFill>
                  <a:srgbClr val="0070C0"/>
                </a:solidFill>
                <a:latin typeface="Gill Sans"/>
                <a:cs typeface="Gill Sans"/>
              </a:rPr>
              <a:t>Coordinator for MapReduce jobs</a:t>
            </a:r>
          </a:p>
        </p:txBody>
      </p:sp>
    </p:spTree>
    <p:extLst>
      <p:ext uri="{BB962C8B-B14F-4D97-AF65-F5344CB8AC3E}">
        <p14:creationId xmlns:p14="http://schemas.microsoft.com/office/powerpoint/2010/main" val="53090052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1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Rectangle 91"/>
          <p:cNvSpPr/>
          <p:nvPr/>
        </p:nvSpPr>
        <p:spPr bwMode="auto">
          <a:xfrm>
            <a:off x="5562600" y="1780401"/>
            <a:ext cx="3276600" cy="22860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0" name="Rectangle 89"/>
          <p:cNvSpPr/>
          <p:nvPr/>
        </p:nvSpPr>
        <p:spPr bwMode="auto">
          <a:xfrm>
            <a:off x="457200" y="1780401"/>
            <a:ext cx="4876800" cy="22860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" name="Rounded Rectangle 4"/>
          <p:cNvSpPr/>
          <p:nvPr/>
        </p:nvSpPr>
        <p:spPr bwMode="auto">
          <a:xfrm>
            <a:off x="609600" y="2085201"/>
            <a:ext cx="1371600" cy="533400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i="0" u="none" strike="noStrike" cap="none" normalizeH="0" baseline="0" dirty="0">
                <a:ln>
                  <a:noFill/>
                </a:ln>
                <a:solidFill>
                  <a:schemeClr val="bg2"/>
                </a:solidFill>
                <a:effectLst/>
                <a:latin typeface="Arial" charset="0"/>
              </a:rPr>
              <a:t>InputSplit</a:t>
            </a:r>
          </a:p>
        </p:txBody>
      </p:sp>
      <p:sp>
        <p:nvSpPr>
          <p:cNvPr id="6" name="TextBox 3"/>
          <p:cNvSpPr txBox="1">
            <a:spLocks noChangeArrowheads="1"/>
          </p:cNvSpPr>
          <p:nvPr/>
        </p:nvSpPr>
        <p:spPr bwMode="auto">
          <a:xfrm>
            <a:off x="0" y="6611938"/>
            <a:ext cx="33528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000" b="0" dirty="0">
                <a:solidFill>
                  <a:schemeClr val="bg2"/>
                </a:solidFill>
              </a:rPr>
              <a:t>Source: redrawn from a slide by </a:t>
            </a:r>
            <a:r>
              <a:rPr lang="en-US" sz="1000" b="0" dirty="0" err="1">
                <a:solidFill>
                  <a:schemeClr val="bg2"/>
                </a:solidFill>
              </a:rPr>
              <a:t>Cloduera</a:t>
            </a:r>
            <a:r>
              <a:rPr lang="en-US" sz="1000" b="0" dirty="0">
                <a:solidFill>
                  <a:schemeClr val="bg2"/>
                </a:solidFill>
              </a:rPr>
              <a:t>, cc-licensed</a:t>
            </a:r>
          </a:p>
        </p:txBody>
      </p:sp>
      <p:sp>
        <p:nvSpPr>
          <p:cNvPr id="7" name="Rounded Rectangle 6"/>
          <p:cNvSpPr/>
          <p:nvPr/>
        </p:nvSpPr>
        <p:spPr bwMode="auto">
          <a:xfrm>
            <a:off x="2209800" y="2085201"/>
            <a:ext cx="1371600" cy="533400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i="0" u="none" strike="noStrike" cap="none" normalizeH="0" baseline="0" dirty="0">
                <a:ln>
                  <a:noFill/>
                </a:ln>
                <a:solidFill>
                  <a:schemeClr val="bg2"/>
                </a:solidFill>
                <a:effectLst/>
                <a:latin typeface="Arial" charset="0"/>
              </a:rPr>
              <a:t>InputSplit</a:t>
            </a:r>
          </a:p>
        </p:txBody>
      </p:sp>
      <p:sp>
        <p:nvSpPr>
          <p:cNvPr id="8" name="Rounded Rectangle 7"/>
          <p:cNvSpPr/>
          <p:nvPr/>
        </p:nvSpPr>
        <p:spPr bwMode="auto">
          <a:xfrm>
            <a:off x="3810000" y="2085201"/>
            <a:ext cx="1371600" cy="533400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i="0" u="none" strike="noStrike" cap="none" normalizeH="0" baseline="0" dirty="0">
                <a:ln>
                  <a:noFill/>
                </a:ln>
                <a:solidFill>
                  <a:schemeClr val="bg2"/>
                </a:solidFill>
                <a:effectLst/>
                <a:latin typeface="Arial" charset="0"/>
              </a:rPr>
              <a:t>InputSplit</a:t>
            </a:r>
          </a:p>
        </p:txBody>
      </p:sp>
      <p:sp>
        <p:nvSpPr>
          <p:cNvPr id="11" name="Rectangle 10"/>
          <p:cNvSpPr/>
          <p:nvPr/>
        </p:nvSpPr>
        <p:spPr bwMode="auto">
          <a:xfrm>
            <a:off x="609600" y="942201"/>
            <a:ext cx="4572000" cy="6096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1200" dirty="0">
                <a:solidFill>
                  <a:schemeClr val="bg2"/>
                </a:solidFill>
                <a:latin typeface="Arial" charset="0"/>
              </a:rPr>
              <a:t>Input File</a:t>
            </a:r>
          </a:p>
        </p:txBody>
      </p:sp>
      <p:sp>
        <p:nvSpPr>
          <p:cNvPr id="12" name="Rectangle 11"/>
          <p:cNvSpPr/>
          <p:nvPr/>
        </p:nvSpPr>
        <p:spPr bwMode="auto">
          <a:xfrm>
            <a:off x="5715000" y="942201"/>
            <a:ext cx="2971800" cy="6096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1200" dirty="0">
                <a:solidFill>
                  <a:schemeClr val="bg2"/>
                </a:solidFill>
                <a:latin typeface="Arial" charset="0"/>
              </a:rPr>
              <a:t>Input File</a:t>
            </a:r>
          </a:p>
        </p:txBody>
      </p:sp>
      <p:sp>
        <p:nvSpPr>
          <p:cNvPr id="22" name="Rounded Rectangle 21"/>
          <p:cNvSpPr/>
          <p:nvPr/>
        </p:nvSpPr>
        <p:spPr bwMode="auto">
          <a:xfrm>
            <a:off x="5715000" y="2085201"/>
            <a:ext cx="1371600" cy="533400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i="0" u="none" strike="noStrike" cap="none" normalizeH="0" baseline="0" dirty="0">
                <a:ln>
                  <a:noFill/>
                </a:ln>
                <a:solidFill>
                  <a:schemeClr val="bg2"/>
                </a:solidFill>
                <a:effectLst/>
                <a:latin typeface="Arial" charset="0"/>
              </a:rPr>
              <a:t>InputSplit</a:t>
            </a:r>
          </a:p>
        </p:txBody>
      </p:sp>
      <p:sp>
        <p:nvSpPr>
          <p:cNvPr id="23" name="Rounded Rectangle 22"/>
          <p:cNvSpPr/>
          <p:nvPr/>
        </p:nvSpPr>
        <p:spPr bwMode="auto">
          <a:xfrm>
            <a:off x="7315200" y="2085201"/>
            <a:ext cx="1371600" cy="533400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i="0" u="none" strike="noStrike" cap="none" normalizeH="0" baseline="0" dirty="0">
                <a:ln>
                  <a:noFill/>
                </a:ln>
                <a:solidFill>
                  <a:schemeClr val="bg2"/>
                </a:solidFill>
                <a:effectLst/>
                <a:latin typeface="Arial" charset="0"/>
              </a:rPr>
              <a:t>InputSplit</a:t>
            </a:r>
          </a:p>
        </p:txBody>
      </p:sp>
      <p:sp>
        <p:nvSpPr>
          <p:cNvPr id="26" name="Rounded Rectangle 25"/>
          <p:cNvSpPr/>
          <p:nvPr/>
        </p:nvSpPr>
        <p:spPr bwMode="auto">
          <a:xfrm>
            <a:off x="609600" y="3304401"/>
            <a:ext cx="1371600" cy="533400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i="0" u="none" strike="noStrike" cap="none" normalizeH="0" baseline="0" dirty="0">
                <a:ln>
                  <a:noFill/>
                </a:ln>
                <a:solidFill>
                  <a:schemeClr val="bg2"/>
                </a:solidFill>
                <a:effectLst/>
                <a:latin typeface="Arial" charset="0"/>
              </a:rPr>
              <a:t>RecordReader</a:t>
            </a:r>
          </a:p>
        </p:txBody>
      </p:sp>
      <p:sp>
        <p:nvSpPr>
          <p:cNvPr id="27" name="Rounded Rectangle 26"/>
          <p:cNvSpPr/>
          <p:nvPr/>
        </p:nvSpPr>
        <p:spPr bwMode="auto">
          <a:xfrm>
            <a:off x="2209800" y="3304401"/>
            <a:ext cx="1371600" cy="533400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1200" dirty="0">
                <a:solidFill>
                  <a:schemeClr val="bg2"/>
                </a:solidFill>
                <a:latin typeface="Arial" charset="0"/>
              </a:rPr>
              <a:t>RecordReader</a:t>
            </a:r>
          </a:p>
        </p:txBody>
      </p:sp>
      <p:sp>
        <p:nvSpPr>
          <p:cNvPr id="28" name="Rounded Rectangle 27"/>
          <p:cNvSpPr/>
          <p:nvPr/>
        </p:nvSpPr>
        <p:spPr bwMode="auto">
          <a:xfrm>
            <a:off x="3810000" y="3304401"/>
            <a:ext cx="1371600" cy="533400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1200" dirty="0">
                <a:solidFill>
                  <a:schemeClr val="bg2"/>
                </a:solidFill>
                <a:latin typeface="Arial" charset="0"/>
              </a:rPr>
              <a:t>RecordReader</a:t>
            </a:r>
          </a:p>
        </p:txBody>
      </p:sp>
      <p:sp>
        <p:nvSpPr>
          <p:cNvPr id="29" name="Rounded Rectangle 28"/>
          <p:cNvSpPr/>
          <p:nvPr/>
        </p:nvSpPr>
        <p:spPr bwMode="auto">
          <a:xfrm>
            <a:off x="5715000" y="3304401"/>
            <a:ext cx="1371600" cy="533400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1200" dirty="0">
                <a:solidFill>
                  <a:schemeClr val="bg2"/>
                </a:solidFill>
                <a:latin typeface="Arial" charset="0"/>
              </a:rPr>
              <a:t>RecordReader</a:t>
            </a:r>
          </a:p>
        </p:txBody>
      </p:sp>
      <p:sp>
        <p:nvSpPr>
          <p:cNvPr id="30" name="Rounded Rectangle 29"/>
          <p:cNvSpPr/>
          <p:nvPr/>
        </p:nvSpPr>
        <p:spPr bwMode="auto">
          <a:xfrm>
            <a:off x="7315200" y="3304401"/>
            <a:ext cx="1371600" cy="533400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1200" dirty="0">
                <a:solidFill>
                  <a:schemeClr val="bg2"/>
                </a:solidFill>
                <a:latin typeface="Arial" charset="0"/>
              </a:rPr>
              <a:t>RecordReader</a:t>
            </a:r>
          </a:p>
        </p:txBody>
      </p:sp>
      <p:cxnSp>
        <p:nvCxnSpPr>
          <p:cNvPr id="37" name="Shape 36"/>
          <p:cNvCxnSpPr/>
          <p:nvPr/>
        </p:nvCxnSpPr>
        <p:spPr bwMode="auto">
          <a:xfrm rot="10800000">
            <a:off x="1295400" y="2618601"/>
            <a:ext cx="1588" cy="685800"/>
          </a:xfrm>
          <a:prstGeom prst="curvedConnector3">
            <a:avLst>
              <a:gd name="adj1" fmla="val 14395466"/>
            </a:avLst>
          </a:prstGeom>
          <a:ln>
            <a:headEnd type="none" w="med" len="med"/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8" name="Shape 36"/>
          <p:cNvCxnSpPr/>
          <p:nvPr/>
        </p:nvCxnSpPr>
        <p:spPr bwMode="auto">
          <a:xfrm>
            <a:off x="1295400" y="2618601"/>
            <a:ext cx="1588" cy="685800"/>
          </a:xfrm>
          <a:prstGeom prst="curvedConnector3">
            <a:avLst>
              <a:gd name="adj1" fmla="val 14395466"/>
            </a:avLst>
          </a:prstGeom>
          <a:ln>
            <a:headEnd type="none" w="med" len="med"/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5" name="Straight Arrow Connector 54"/>
          <p:cNvCxnSpPr>
            <a:stCxn id="26" idx="2"/>
            <a:endCxn id="56" idx="0"/>
          </p:cNvCxnSpPr>
          <p:nvPr/>
        </p:nvCxnSpPr>
        <p:spPr bwMode="auto">
          <a:xfrm rot="5400000">
            <a:off x="1028700" y="4104501"/>
            <a:ext cx="533400" cy="1588"/>
          </a:xfrm>
          <a:prstGeom prst="straightConnector1">
            <a:avLst/>
          </a:prstGeom>
          <a:ln>
            <a:headEnd type="none" w="med" len="med"/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56" name="Rounded Rectangle 55"/>
          <p:cNvSpPr/>
          <p:nvPr/>
        </p:nvSpPr>
        <p:spPr bwMode="auto">
          <a:xfrm>
            <a:off x="609600" y="4371201"/>
            <a:ext cx="1371600" cy="533400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i="0" u="none" strike="noStrike" cap="none" normalizeH="0" baseline="0" dirty="0">
                <a:ln>
                  <a:noFill/>
                </a:ln>
                <a:solidFill>
                  <a:schemeClr val="bg2"/>
                </a:solidFill>
                <a:effectLst/>
                <a:latin typeface="Arial" charset="0"/>
              </a:rPr>
              <a:t>Mapper</a:t>
            </a:r>
          </a:p>
        </p:txBody>
      </p:sp>
      <p:cxnSp>
        <p:nvCxnSpPr>
          <p:cNvPr id="59" name="Straight Arrow Connector 58"/>
          <p:cNvCxnSpPr/>
          <p:nvPr/>
        </p:nvCxnSpPr>
        <p:spPr bwMode="auto">
          <a:xfrm rot="5400000">
            <a:off x="1029494" y="5170507"/>
            <a:ext cx="533400" cy="1588"/>
          </a:xfrm>
          <a:prstGeom prst="straightConnector1">
            <a:avLst/>
          </a:prstGeom>
          <a:ln>
            <a:headEnd type="none" w="med" len="med"/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0" name="Straight Arrow Connector 59"/>
          <p:cNvCxnSpPr/>
          <p:nvPr/>
        </p:nvCxnSpPr>
        <p:spPr bwMode="auto">
          <a:xfrm rot="5400000">
            <a:off x="1029494" y="1817707"/>
            <a:ext cx="533400" cy="1588"/>
          </a:xfrm>
          <a:prstGeom prst="straightConnector1">
            <a:avLst/>
          </a:prstGeom>
          <a:ln>
            <a:headEnd type="none" w="med" len="med"/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61" name="TextBox 60"/>
          <p:cNvSpPr txBox="1"/>
          <p:nvPr/>
        </p:nvSpPr>
        <p:spPr>
          <a:xfrm>
            <a:off x="699303" y="5438001"/>
            <a:ext cx="118333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2"/>
                </a:solidFill>
              </a:rPr>
              <a:t>Intermediates</a:t>
            </a:r>
          </a:p>
        </p:txBody>
      </p:sp>
      <p:cxnSp>
        <p:nvCxnSpPr>
          <p:cNvPr id="62" name="Straight Arrow Connector 61"/>
          <p:cNvCxnSpPr>
            <a:endCxn id="63" idx="0"/>
          </p:cNvCxnSpPr>
          <p:nvPr/>
        </p:nvCxnSpPr>
        <p:spPr bwMode="auto">
          <a:xfrm rot="5400000">
            <a:off x="2628900" y="4103707"/>
            <a:ext cx="533400" cy="1588"/>
          </a:xfrm>
          <a:prstGeom prst="straightConnector1">
            <a:avLst/>
          </a:prstGeom>
          <a:ln>
            <a:headEnd type="none" w="med" len="med"/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63" name="Rounded Rectangle 62"/>
          <p:cNvSpPr/>
          <p:nvPr/>
        </p:nvSpPr>
        <p:spPr bwMode="auto">
          <a:xfrm>
            <a:off x="2209800" y="4370407"/>
            <a:ext cx="1371600" cy="533400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i="0" u="none" strike="noStrike" cap="none" normalizeH="0" baseline="0" dirty="0">
                <a:ln>
                  <a:noFill/>
                </a:ln>
                <a:solidFill>
                  <a:schemeClr val="bg2"/>
                </a:solidFill>
                <a:effectLst/>
                <a:latin typeface="Arial" charset="0"/>
              </a:rPr>
              <a:t>Mapper</a:t>
            </a:r>
          </a:p>
        </p:txBody>
      </p:sp>
      <p:cxnSp>
        <p:nvCxnSpPr>
          <p:cNvPr id="64" name="Straight Arrow Connector 63"/>
          <p:cNvCxnSpPr/>
          <p:nvPr/>
        </p:nvCxnSpPr>
        <p:spPr bwMode="auto">
          <a:xfrm rot="5400000">
            <a:off x="2629694" y="5169713"/>
            <a:ext cx="533400" cy="1588"/>
          </a:xfrm>
          <a:prstGeom prst="straightConnector1">
            <a:avLst/>
          </a:prstGeom>
          <a:ln>
            <a:headEnd type="none" w="med" len="med"/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65" name="TextBox 64"/>
          <p:cNvSpPr txBox="1"/>
          <p:nvPr/>
        </p:nvSpPr>
        <p:spPr>
          <a:xfrm>
            <a:off x="2299503" y="5437207"/>
            <a:ext cx="118333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2"/>
                </a:solidFill>
              </a:rPr>
              <a:t>Intermediates</a:t>
            </a:r>
          </a:p>
        </p:txBody>
      </p:sp>
      <p:cxnSp>
        <p:nvCxnSpPr>
          <p:cNvPr id="66" name="Straight Arrow Connector 65"/>
          <p:cNvCxnSpPr>
            <a:endCxn id="67" idx="0"/>
          </p:cNvCxnSpPr>
          <p:nvPr/>
        </p:nvCxnSpPr>
        <p:spPr bwMode="auto">
          <a:xfrm rot="5400000">
            <a:off x="4251460" y="4103707"/>
            <a:ext cx="533400" cy="1588"/>
          </a:xfrm>
          <a:prstGeom prst="straightConnector1">
            <a:avLst/>
          </a:prstGeom>
          <a:ln>
            <a:headEnd type="none" w="med" len="med"/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67" name="Rounded Rectangle 66"/>
          <p:cNvSpPr/>
          <p:nvPr/>
        </p:nvSpPr>
        <p:spPr bwMode="auto">
          <a:xfrm>
            <a:off x="3832360" y="4370407"/>
            <a:ext cx="1371600" cy="533400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i="0" u="none" strike="noStrike" cap="none" normalizeH="0" baseline="0" dirty="0">
                <a:ln>
                  <a:noFill/>
                </a:ln>
                <a:solidFill>
                  <a:schemeClr val="bg2"/>
                </a:solidFill>
                <a:effectLst/>
                <a:latin typeface="Arial" charset="0"/>
              </a:rPr>
              <a:t>Mapper</a:t>
            </a:r>
          </a:p>
        </p:txBody>
      </p:sp>
      <p:cxnSp>
        <p:nvCxnSpPr>
          <p:cNvPr id="68" name="Straight Arrow Connector 67"/>
          <p:cNvCxnSpPr/>
          <p:nvPr/>
        </p:nvCxnSpPr>
        <p:spPr bwMode="auto">
          <a:xfrm rot="5400000">
            <a:off x="4252254" y="5169713"/>
            <a:ext cx="533400" cy="1588"/>
          </a:xfrm>
          <a:prstGeom prst="straightConnector1">
            <a:avLst/>
          </a:prstGeom>
          <a:ln>
            <a:headEnd type="none" w="med" len="med"/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69" name="TextBox 68"/>
          <p:cNvSpPr txBox="1"/>
          <p:nvPr/>
        </p:nvSpPr>
        <p:spPr>
          <a:xfrm>
            <a:off x="3922063" y="5437207"/>
            <a:ext cx="118333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2"/>
                </a:solidFill>
              </a:rPr>
              <a:t>Intermediates</a:t>
            </a:r>
          </a:p>
        </p:txBody>
      </p:sp>
      <p:cxnSp>
        <p:nvCxnSpPr>
          <p:cNvPr id="70" name="Straight Arrow Connector 69"/>
          <p:cNvCxnSpPr>
            <a:endCxn id="71" idx="0"/>
          </p:cNvCxnSpPr>
          <p:nvPr/>
        </p:nvCxnSpPr>
        <p:spPr bwMode="auto">
          <a:xfrm rot="5400000">
            <a:off x="6134100" y="4103707"/>
            <a:ext cx="533400" cy="1588"/>
          </a:xfrm>
          <a:prstGeom prst="straightConnector1">
            <a:avLst/>
          </a:prstGeom>
          <a:ln>
            <a:headEnd type="none" w="med" len="med"/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71" name="Rounded Rectangle 70"/>
          <p:cNvSpPr/>
          <p:nvPr/>
        </p:nvSpPr>
        <p:spPr bwMode="auto">
          <a:xfrm>
            <a:off x="5715000" y="4370407"/>
            <a:ext cx="1371600" cy="533400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i="0" u="none" strike="noStrike" cap="none" normalizeH="0" baseline="0" dirty="0">
                <a:ln>
                  <a:noFill/>
                </a:ln>
                <a:solidFill>
                  <a:schemeClr val="bg2"/>
                </a:solidFill>
                <a:effectLst/>
                <a:latin typeface="Arial" charset="0"/>
              </a:rPr>
              <a:t>Mapper</a:t>
            </a:r>
          </a:p>
        </p:txBody>
      </p:sp>
      <p:cxnSp>
        <p:nvCxnSpPr>
          <p:cNvPr id="72" name="Straight Arrow Connector 71"/>
          <p:cNvCxnSpPr/>
          <p:nvPr/>
        </p:nvCxnSpPr>
        <p:spPr bwMode="auto">
          <a:xfrm rot="5400000">
            <a:off x="6134894" y="5169713"/>
            <a:ext cx="533400" cy="1588"/>
          </a:xfrm>
          <a:prstGeom prst="straightConnector1">
            <a:avLst/>
          </a:prstGeom>
          <a:ln>
            <a:headEnd type="none" w="med" len="med"/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73" name="TextBox 72"/>
          <p:cNvSpPr txBox="1"/>
          <p:nvPr/>
        </p:nvSpPr>
        <p:spPr>
          <a:xfrm>
            <a:off x="5804703" y="5437207"/>
            <a:ext cx="118333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2"/>
                </a:solidFill>
              </a:rPr>
              <a:t>Intermediates</a:t>
            </a:r>
          </a:p>
        </p:txBody>
      </p:sp>
      <p:cxnSp>
        <p:nvCxnSpPr>
          <p:cNvPr id="74" name="Straight Arrow Connector 73"/>
          <p:cNvCxnSpPr>
            <a:endCxn id="75" idx="0"/>
          </p:cNvCxnSpPr>
          <p:nvPr/>
        </p:nvCxnSpPr>
        <p:spPr bwMode="auto">
          <a:xfrm rot="5400000">
            <a:off x="7756660" y="4103707"/>
            <a:ext cx="533400" cy="1588"/>
          </a:xfrm>
          <a:prstGeom prst="straightConnector1">
            <a:avLst/>
          </a:prstGeom>
          <a:ln>
            <a:headEnd type="none" w="med" len="med"/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75" name="Rounded Rectangle 74"/>
          <p:cNvSpPr/>
          <p:nvPr/>
        </p:nvSpPr>
        <p:spPr bwMode="auto">
          <a:xfrm>
            <a:off x="7337560" y="4370407"/>
            <a:ext cx="1371600" cy="533400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i="0" u="none" strike="noStrike" cap="none" normalizeH="0" baseline="0" dirty="0">
                <a:ln>
                  <a:noFill/>
                </a:ln>
                <a:solidFill>
                  <a:schemeClr val="bg2"/>
                </a:solidFill>
                <a:effectLst/>
                <a:latin typeface="Arial" charset="0"/>
              </a:rPr>
              <a:t>Mapper</a:t>
            </a:r>
          </a:p>
        </p:txBody>
      </p:sp>
      <p:cxnSp>
        <p:nvCxnSpPr>
          <p:cNvPr id="76" name="Straight Arrow Connector 75"/>
          <p:cNvCxnSpPr/>
          <p:nvPr/>
        </p:nvCxnSpPr>
        <p:spPr bwMode="auto">
          <a:xfrm rot="5400000">
            <a:off x="7757454" y="5169713"/>
            <a:ext cx="533400" cy="1588"/>
          </a:xfrm>
          <a:prstGeom prst="straightConnector1">
            <a:avLst/>
          </a:prstGeom>
          <a:ln>
            <a:headEnd type="none" w="med" len="med"/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77" name="TextBox 76"/>
          <p:cNvSpPr txBox="1"/>
          <p:nvPr/>
        </p:nvSpPr>
        <p:spPr>
          <a:xfrm>
            <a:off x="7427263" y="5437207"/>
            <a:ext cx="118333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2"/>
                </a:solidFill>
              </a:rPr>
              <a:t>Intermediates</a:t>
            </a:r>
          </a:p>
        </p:txBody>
      </p:sp>
      <p:cxnSp>
        <p:nvCxnSpPr>
          <p:cNvPr id="78" name="Shape 36"/>
          <p:cNvCxnSpPr/>
          <p:nvPr/>
        </p:nvCxnSpPr>
        <p:spPr bwMode="auto">
          <a:xfrm rot="10800000">
            <a:off x="2894012" y="2618601"/>
            <a:ext cx="1588" cy="685800"/>
          </a:xfrm>
          <a:prstGeom prst="curvedConnector3">
            <a:avLst>
              <a:gd name="adj1" fmla="val 14395466"/>
            </a:avLst>
          </a:prstGeom>
          <a:ln>
            <a:headEnd type="none" w="med" len="med"/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9" name="Shape 36"/>
          <p:cNvCxnSpPr/>
          <p:nvPr/>
        </p:nvCxnSpPr>
        <p:spPr bwMode="auto">
          <a:xfrm>
            <a:off x="2894012" y="2618601"/>
            <a:ext cx="1588" cy="685800"/>
          </a:xfrm>
          <a:prstGeom prst="curvedConnector3">
            <a:avLst>
              <a:gd name="adj1" fmla="val 14395466"/>
            </a:avLst>
          </a:prstGeom>
          <a:ln>
            <a:headEnd type="none" w="med" len="med"/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80" name="Shape 36"/>
          <p:cNvCxnSpPr/>
          <p:nvPr/>
        </p:nvCxnSpPr>
        <p:spPr bwMode="auto">
          <a:xfrm rot="10800000">
            <a:off x="4495801" y="2618601"/>
            <a:ext cx="1588" cy="685800"/>
          </a:xfrm>
          <a:prstGeom prst="curvedConnector3">
            <a:avLst>
              <a:gd name="adj1" fmla="val 14395466"/>
            </a:avLst>
          </a:prstGeom>
          <a:ln>
            <a:headEnd type="none" w="med" len="med"/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81" name="Shape 36"/>
          <p:cNvCxnSpPr/>
          <p:nvPr/>
        </p:nvCxnSpPr>
        <p:spPr bwMode="auto">
          <a:xfrm>
            <a:off x="4495801" y="2618601"/>
            <a:ext cx="1588" cy="685800"/>
          </a:xfrm>
          <a:prstGeom prst="curvedConnector3">
            <a:avLst>
              <a:gd name="adj1" fmla="val 14395466"/>
            </a:avLst>
          </a:prstGeom>
          <a:ln>
            <a:headEnd type="none" w="med" len="med"/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82" name="Shape 36"/>
          <p:cNvCxnSpPr/>
          <p:nvPr/>
        </p:nvCxnSpPr>
        <p:spPr bwMode="auto">
          <a:xfrm rot="10800000">
            <a:off x="6399212" y="2618601"/>
            <a:ext cx="1588" cy="685800"/>
          </a:xfrm>
          <a:prstGeom prst="curvedConnector3">
            <a:avLst>
              <a:gd name="adj1" fmla="val 14395466"/>
            </a:avLst>
          </a:prstGeom>
          <a:ln>
            <a:headEnd type="none" w="med" len="med"/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83" name="Shape 36"/>
          <p:cNvCxnSpPr/>
          <p:nvPr/>
        </p:nvCxnSpPr>
        <p:spPr bwMode="auto">
          <a:xfrm>
            <a:off x="6399212" y="2618601"/>
            <a:ext cx="1588" cy="685800"/>
          </a:xfrm>
          <a:prstGeom prst="curvedConnector3">
            <a:avLst>
              <a:gd name="adj1" fmla="val 14395466"/>
            </a:avLst>
          </a:prstGeom>
          <a:ln>
            <a:headEnd type="none" w="med" len="med"/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84" name="Shape 36"/>
          <p:cNvCxnSpPr/>
          <p:nvPr/>
        </p:nvCxnSpPr>
        <p:spPr bwMode="auto">
          <a:xfrm rot="10800000">
            <a:off x="7999412" y="2618601"/>
            <a:ext cx="1588" cy="685800"/>
          </a:xfrm>
          <a:prstGeom prst="curvedConnector3">
            <a:avLst>
              <a:gd name="adj1" fmla="val 14395466"/>
            </a:avLst>
          </a:prstGeom>
          <a:ln>
            <a:headEnd type="none" w="med" len="med"/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85" name="Shape 36"/>
          <p:cNvCxnSpPr/>
          <p:nvPr/>
        </p:nvCxnSpPr>
        <p:spPr bwMode="auto">
          <a:xfrm>
            <a:off x="7999412" y="2618601"/>
            <a:ext cx="1588" cy="685800"/>
          </a:xfrm>
          <a:prstGeom prst="curvedConnector3">
            <a:avLst>
              <a:gd name="adj1" fmla="val 14395466"/>
            </a:avLst>
          </a:prstGeom>
          <a:ln>
            <a:headEnd type="none" w="med" len="med"/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86" name="Straight Arrow Connector 85"/>
          <p:cNvCxnSpPr/>
          <p:nvPr/>
        </p:nvCxnSpPr>
        <p:spPr bwMode="auto">
          <a:xfrm rot="5400000">
            <a:off x="2628106" y="1817707"/>
            <a:ext cx="533400" cy="1588"/>
          </a:xfrm>
          <a:prstGeom prst="straightConnector1">
            <a:avLst/>
          </a:prstGeom>
          <a:ln>
            <a:headEnd type="none" w="med" len="med"/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87" name="Straight Arrow Connector 86"/>
          <p:cNvCxnSpPr/>
          <p:nvPr/>
        </p:nvCxnSpPr>
        <p:spPr bwMode="auto">
          <a:xfrm rot="5400000">
            <a:off x="4228306" y="1817707"/>
            <a:ext cx="533400" cy="1588"/>
          </a:xfrm>
          <a:prstGeom prst="straightConnector1">
            <a:avLst/>
          </a:prstGeom>
          <a:ln>
            <a:headEnd type="none" w="med" len="med"/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88" name="Straight Arrow Connector 87"/>
          <p:cNvCxnSpPr/>
          <p:nvPr/>
        </p:nvCxnSpPr>
        <p:spPr bwMode="auto">
          <a:xfrm rot="5400000">
            <a:off x="6133306" y="1817707"/>
            <a:ext cx="533400" cy="1588"/>
          </a:xfrm>
          <a:prstGeom prst="straightConnector1">
            <a:avLst/>
          </a:prstGeom>
          <a:ln>
            <a:headEnd type="none" w="med" len="med"/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89" name="Straight Arrow Connector 88"/>
          <p:cNvCxnSpPr/>
          <p:nvPr/>
        </p:nvCxnSpPr>
        <p:spPr bwMode="auto">
          <a:xfrm rot="5400000">
            <a:off x="7733506" y="1817707"/>
            <a:ext cx="533400" cy="1588"/>
          </a:xfrm>
          <a:prstGeom prst="straightConnector1">
            <a:avLst/>
          </a:prstGeom>
          <a:ln>
            <a:headEnd type="none" w="med" len="med"/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91" name="TextBox 90"/>
          <p:cNvSpPr txBox="1"/>
          <p:nvPr/>
        </p:nvSpPr>
        <p:spPr>
          <a:xfrm rot="16200000">
            <a:off x="-307822" y="2774023"/>
            <a:ext cx="122822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2"/>
                </a:solidFill>
              </a:rPr>
              <a:t>InputFormat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0" y="601980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0" dirty="0">
                <a:solidFill>
                  <a:srgbClr val="FF0000"/>
                </a:solidFill>
                <a:latin typeface="Gill Sans"/>
                <a:cs typeface="Gill Sans"/>
              </a:rPr>
              <a:t>What are these </a:t>
            </a:r>
            <a:r>
              <a:rPr lang="en-US" sz="2400" b="0">
                <a:solidFill>
                  <a:srgbClr val="FF0000"/>
                </a:solidFill>
                <a:latin typeface="Gill Sans"/>
                <a:cs typeface="Gill Sans"/>
              </a:rPr>
              <a:t>input split?</a:t>
            </a:r>
            <a:endParaRPr lang="en-US" sz="2400" b="0" dirty="0">
              <a:solidFill>
                <a:srgbClr val="FF0000"/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11548290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 bwMode="auto">
          <a:xfrm>
            <a:off x="609600" y="2971800"/>
            <a:ext cx="228600" cy="3048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Gill Sans"/>
              <a:cs typeface="Gill Sans"/>
            </a:endParaRPr>
          </a:p>
        </p:txBody>
      </p:sp>
      <p:sp>
        <p:nvSpPr>
          <p:cNvPr id="3" name="Rectangle 2"/>
          <p:cNvSpPr/>
          <p:nvPr/>
        </p:nvSpPr>
        <p:spPr bwMode="auto">
          <a:xfrm>
            <a:off x="838200" y="2971800"/>
            <a:ext cx="228600" cy="3048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Gill Sans"/>
              <a:cs typeface="Gill Sans"/>
            </a:endParaRPr>
          </a:p>
        </p:txBody>
      </p:sp>
      <p:sp>
        <p:nvSpPr>
          <p:cNvPr id="4" name="Rectangle 3"/>
          <p:cNvSpPr/>
          <p:nvPr/>
        </p:nvSpPr>
        <p:spPr bwMode="auto">
          <a:xfrm>
            <a:off x="1066800" y="2971800"/>
            <a:ext cx="228600" cy="3048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Gill Sans"/>
              <a:cs typeface="Gill Sans"/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1295400" y="2971800"/>
            <a:ext cx="228600" cy="3048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Gill Sans"/>
              <a:cs typeface="Gill Sans"/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1524000" y="2971800"/>
            <a:ext cx="228600" cy="3048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Gill Sans"/>
              <a:cs typeface="Gill Sans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1752600" y="2971800"/>
            <a:ext cx="228600" cy="3048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Gill Sans"/>
              <a:cs typeface="Gill Sans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1981200" y="2971800"/>
            <a:ext cx="228600" cy="3048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Gill Sans"/>
              <a:cs typeface="Gill Sans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2209800" y="2971800"/>
            <a:ext cx="228600" cy="3048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Gill Sans"/>
              <a:cs typeface="Gill Sans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2438400" y="2971800"/>
            <a:ext cx="228600" cy="3048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Gill Sans"/>
              <a:cs typeface="Gill Sans"/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2667000" y="2971800"/>
            <a:ext cx="228600" cy="3048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Gill Sans"/>
              <a:cs typeface="Gill Sans"/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3276600" y="2971800"/>
            <a:ext cx="228600" cy="3048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Gill Sans"/>
              <a:cs typeface="Gill Sans"/>
            </a:endParaRPr>
          </a:p>
        </p:txBody>
      </p:sp>
      <p:sp>
        <p:nvSpPr>
          <p:cNvPr id="13" name="Rectangle 12"/>
          <p:cNvSpPr/>
          <p:nvPr/>
        </p:nvSpPr>
        <p:spPr bwMode="auto">
          <a:xfrm>
            <a:off x="3505200" y="2971800"/>
            <a:ext cx="228600" cy="3048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Gill Sans"/>
              <a:cs typeface="Gill Sans"/>
            </a:endParaRPr>
          </a:p>
        </p:txBody>
      </p:sp>
      <p:sp>
        <p:nvSpPr>
          <p:cNvPr id="14" name="Rectangle 13"/>
          <p:cNvSpPr/>
          <p:nvPr/>
        </p:nvSpPr>
        <p:spPr bwMode="auto">
          <a:xfrm>
            <a:off x="3733800" y="2971800"/>
            <a:ext cx="228600" cy="3048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Gill Sans"/>
              <a:cs typeface="Gill Sans"/>
            </a:endParaRPr>
          </a:p>
        </p:txBody>
      </p:sp>
      <p:sp>
        <p:nvSpPr>
          <p:cNvPr id="15" name="Rectangle 14"/>
          <p:cNvSpPr/>
          <p:nvPr/>
        </p:nvSpPr>
        <p:spPr bwMode="auto">
          <a:xfrm>
            <a:off x="3962400" y="2971800"/>
            <a:ext cx="228600" cy="3048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Gill Sans"/>
              <a:cs typeface="Gill Sans"/>
            </a:endParaRPr>
          </a:p>
        </p:txBody>
      </p:sp>
      <p:sp>
        <p:nvSpPr>
          <p:cNvPr id="16" name="Rectangle 15"/>
          <p:cNvSpPr/>
          <p:nvPr/>
        </p:nvSpPr>
        <p:spPr bwMode="auto">
          <a:xfrm>
            <a:off x="4191000" y="2971800"/>
            <a:ext cx="228600" cy="3048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Gill Sans"/>
              <a:cs typeface="Gill Sans"/>
            </a:endParaRPr>
          </a:p>
        </p:txBody>
      </p:sp>
      <p:sp>
        <p:nvSpPr>
          <p:cNvPr id="17" name="Rectangle 16"/>
          <p:cNvSpPr/>
          <p:nvPr/>
        </p:nvSpPr>
        <p:spPr bwMode="auto">
          <a:xfrm>
            <a:off x="4419600" y="2971800"/>
            <a:ext cx="228600" cy="3048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Gill Sans"/>
              <a:cs typeface="Gill Sans"/>
            </a:endParaRPr>
          </a:p>
        </p:txBody>
      </p:sp>
      <p:sp>
        <p:nvSpPr>
          <p:cNvPr id="18" name="Rectangle 17"/>
          <p:cNvSpPr/>
          <p:nvPr/>
        </p:nvSpPr>
        <p:spPr bwMode="auto">
          <a:xfrm>
            <a:off x="4648200" y="2971800"/>
            <a:ext cx="228600" cy="3048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Gill Sans"/>
              <a:cs typeface="Gill Sans"/>
            </a:endParaRPr>
          </a:p>
        </p:txBody>
      </p:sp>
      <p:sp>
        <p:nvSpPr>
          <p:cNvPr id="19" name="Rectangle 18"/>
          <p:cNvSpPr/>
          <p:nvPr/>
        </p:nvSpPr>
        <p:spPr bwMode="auto">
          <a:xfrm>
            <a:off x="4876800" y="2971800"/>
            <a:ext cx="228600" cy="3048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Gill Sans"/>
              <a:cs typeface="Gill Sans"/>
            </a:endParaRPr>
          </a:p>
        </p:txBody>
      </p:sp>
      <p:sp>
        <p:nvSpPr>
          <p:cNvPr id="20" name="Rectangle 19"/>
          <p:cNvSpPr/>
          <p:nvPr/>
        </p:nvSpPr>
        <p:spPr bwMode="auto">
          <a:xfrm>
            <a:off x="5105400" y="2971800"/>
            <a:ext cx="228600" cy="3048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Gill Sans"/>
              <a:cs typeface="Gill Sans"/>
            </a:endParaRPr>
          </a:p>
        </p:txBody>
      </p:sp>
      <p:sp>
        <p:nvSpPr>
          <p:cNvPr id="21" name="Rectangle 20"/>
          <p:cNvSpPr/>
          <p:nvPr/>
        </p:nvSpPr>
        <p:spPr bwMode="auto">
          <a:xfrm>
            <a:off x="5334000" y="2971800"/>
            <a:ext cx="228600" cy="3048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Gill Sans"/>
              <a:cs typeface="Gill Sans"/>
            </a:endParaRPr>
          </a:p>
        </p:txBody>
      </p:sp>
      <p:sp>
        <p:nvSpPr>
          <p:cNvPr id="22" name="Rectangle 21"/>
          <p:cNvSpPr/>
          <p:nvPr/>
        </p:nvSpPr>
        <p:spPr bwMode="auto">
          <a:xfrm>
            <a:off x="5943600" y="2971800"/>
            <a:ext cx="228600" cy="3048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Gill Sans"/>
              <a:cs typeface="Gill Sans"/>
            </a:endParaRPr>
          </a:p>
        </p:txBody>
      </p:sp>
      <p:sp>
        <p:nvSpPr>
          <p:cNvPr id="23" name="Rectangle 22"/>
          <p:cNvSpPr/>
          <p:nvPr/>
        </p:nvSpPr>
        <p:spPr bwMode="auto">
          <a:xfrm>
            <a:off x="6172200" y="2971800"/>
            <a:ext cx="228600" cy="3048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Gill Sans"/>
              <a:cs typeface="Gill Sans"/>
            </a:endParaRPr>
          </a:p>
        </p:txBody>
      </p:sp>
      <p:sp>
        <p:nvSpPr>
          <p:cNvPr id="24" name="Rectangle 23"/>
          <p:cNvSpPr/>
          <p:nvPr/>
        </p:nvSpPr>
        <p:spPr bwMode="auto">
          <a:xfrm>
            <a:off x="6400800" y="2971800"/>
            <a:ext cx="228600" cy="3048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Gill Sans"/>
              <a:cs typeface="Gill Sans"/>
            </a:endParaRPr>
          </a:p>
        </p:txBody>
      </p:sp>
      <p:sp>
        <p:nvSpPr>
          <p:cNvPr id="25" name="Rectangle 24"/>
          <p:cNvSpPr/>
          <p:nvPr/>
        </p:nvSpPr>
        <p:spPr bwMode="auto">
          <a:xfrm>
            <a:off x="6629400" y="2971800"/>
            <a:ext cx="228600" cy="3048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Gill Sans"/>
              <a:cs typeface="Gill Sans"/>
            </a:endParaRPr>
          </a:p>
        </p:txBody>
      </p:sp>
      <p:sp>
        <p:nvSpPr>
          <p:cNvPr id="26" name="Rectangle 25"/>
          <p:cNvSpPr/>
          <p:nvPr/>
        </p:nvSpPr>
        <p:spPr bwMode="auto">
          <a:xfrm>
            <a:off x="6858000" y="2971800"/>
            <a:ext cx="228600" cy="3048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Gill Sans"/>
              <a:cs typeface="Gill Sans"/>
            </a:endParaRPr>
          </a:p>
        </p:txBody>
      </p:sp>
      <p:sp>
        <p:nvSpPr>
          <p:cNvPr id="27" name="Rectangle 26"/>
          <p:cNvSpPr/>
          <p:nvPr/>
        </p:nvSpPr>
        <p:spPr bwMode="auto">
          <a:xfrm>
            <a:off x="7086600" y="2971800"/>
            <a:ext cx="228600" cy="3048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Gill Sans"/>
              <a:cs typeface="Gill Sans"/>
            </a:endParaRPr>
          </a:p>
        </p:txBody>
      </p:sp>
      <p:sp>
        <p:nvSpPr>
          <p:cNvPr id="28" name="Rectangle 27"/>
          <p:cNvSpPr/>
          <p:nvPr/>
        </p:nvSpPr>
        <p:spPr bwMode="auto">
          <a:xfrm>
            <a:off x="7315200" y="2971800"/>
            <a:ext cx="228600" cy="3048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Gill Sans"/>
              <a:cs typeface="Gill Sans"/>
            </a:endParaRPr>
          </a:p>
        </p:txBody>
      </p:sp>
      <p:sp>
        <p:nvSpPr>
          <p:cNvPr id="29" name="Rectangle 28"/>
          <p:cNvSpPr/>
          <p:nvPr/>
        </p:nvSpPr>
        <p:spPr bwMode="auto">
          <a:xfrm>
            <a:off x="7543800" y="2971800"/>
            <a:ext cx="228600" cy="3048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Gill Sans"/>
              <a:cs typeface="Gill Sans"/>
            </a:endParaRPr>
          </a:p>
        </p:txBody>
      </p:sp>
      <p:sp>
        <p:nvSpPr>
          <p:cNvPr id="30" name="Rectangle 29"/>
          <p:cNvSpPr/>
          <p:nvPr/>
        </p:nvSpPr>
        <p:spPr bwMode="auto">
          <a:xfrm>
            <a:off x="7772400" y="2971800"/>
            <a:ext cx="228600" cy="3048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Gill Sans"/>
              <a:cs typeface="Gill Sans"/>
            </a:endParaRPr>
          </a:p>
        </p:txBody>
      </p:sp>
      <p:sp>
        <p:nvSpPr>
          <p:cNvPr id="31" name="Rectangle 30"/>
          <p:cNvSpPr/>
          <p:nvPr/>
        </p:nvSpPr>
        <p:spPr bwMode="auto">
          <a:xfrm>
            <a:off x="8001000" y="2971800"/>
            <a:ext cx="228600" cy="3048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Gill Sans"/>
              <a:cs typeface="Gill Sans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2895600" y="2971800"/>
            <a:ext cx="3898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Gill Sans"/>
                <a:cs typeface="Gill Sans"/>
              </a:rPr>
              <a:t>…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5562600" y="2971800"/>
            <a:ext cx="3898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Gill Sans"/>
                <a:cs typeface="Gill Sans"/>
              </a:rPr>
              <a:t>…</a:t>
            </a:r>
          </a:p>
        </p:txBody>
      </p:sp>
      <p:cxnSp>
        <p:nvCxnSpPr>
          <p:cNvPr id="35" name="Straight Connector 34"/>
          <p:cNvCxnSpPr/>
          <p:nvPr/>
        </p:nvCxnSpPr>
        <p:spPr bwMode="auto">
          <a:xfrm rot="5400000">
            <a:off x="-227806" y="3200400"/>
            <a:ext cx="1675606" cy="794"/>
          </a:xfrm>
          <a:prstGeom prst="line">
            <a:avLst/>
          </a:prstGeom>
          <a:ln w="25400">
            <a:solidFill>
              <a:schemeClr val="bg1"/>
            </a:solidFill>
            <a:headEnd type="none" w="med" len="med"/>
            <a:tailEnd type="none" w="med" len="med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 bwMode="auto">
          <a:xfrm rot="5400000">
            <a:off x="2820194" y="3199606"/>
            <a:ext cx="1675606" cy="794"/>
          </a:xfrm>
          <a:prstGeom prst="line">
            <a:avLst/>
          </a:prstGeom>
          <a:ln w="25400">
            <a:solidFill>
              <a:schemeClr val="bg1"/>
            </a:solidFill>
            <a:headEnd type="none" w="med" len="med"/>
            <a:tailEnd type="none" w="med" len="med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 bwMode="auto">
          <a:xfrm rot="5400000">
            <a:off x="5639594" y="3199606"/>
            <a:ext cx="1675606" cy="794"/>
          </a:xfrm>
          <a:prstGeom prst="line">
            <a:avLst/>
          </a:prstGeom>
          <a:ln w="25400">
            <a:solidFill>
              <a:schemeClr val="bg1"/>
            </a:solidFill>
            <a:headEnd type="none" w="med" len="med"/>
            <a:tailEnd type="none" w="med" len="med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grpSp>
        <p:nvGrpSpPr>
          <p:cNvPr id="70" name="Group 69"/>
          <p:cNvGrpSpPr/>
          <p:nvPr/>
        </p:nvGrpSpPr>
        <p:grpSpPr>
          <a:xfrm>
            <a:off x="609600" y="3657600"/>
            <a:ext cx="3048000" cy="338554"/>
            <a:chOff x="609600" y="3657600"/>
            <a:chExt cx="3124200" cy="338554"/>
          </a:xfrm>
        </p:grpSpPr>
        <p:cxnSp>
          <p:nvCxnSpPr>
            <p:cNvPr id="42" name="Straight Arrow Connector 41"/>
            <p:cNvCxnSpPr/>
            <p:nvPr/>
          </p:nvCxnSpPr>
          <p:spPr bwMode="auto">
            <a:xfrm rot="10800000">
              <a:off x="609600" y="3842166"/>
              <a:ext cx="1066800" cy="1588"/>
            </a:xfrm>
            <a:prstGeom prst="straightConnector1">
              <a:avLst/>
            </a:prstGeom>
            <a:ln>
              <a:headEnd type="none" w="med" len="med"/>
              <a:tailEnd type="triangle" w="lg" len="lg"/>
            </a:ln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44" name="Straight Arrow Connector 43"/>
            <p:cNvCxnSpPr/>
            <p:nvPr/>
          </p:nvCxnSpPr>
          <p:spPr bwMode="auto">
            <a:xfrm>
              <a:off x="2819400" y="3843754"/>
              <a:ext cx="914400" cy="1588"/>
            </a:xfrm>
            <a:prstGeom prst="straightConnector1">
              <a:avLst/>
            </a:prstGeom>
            <a:ln>
              <a:headEnd type="none" w="med" len="med"/>
              <a:tailEnd type="triangle" w="lg" len="lg"/>
            </a:ln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  <p:sp>
          <p:nvSpPr>
            <p:cNvPr id="48" name="TextBox 47"/>
            <p:cNvSpPr txBox="1"/>
            <p:nvPr/>
          </p:nvSpPr>
          <p:spPr>
            <a:xfrm>
              <a:off x="1688862" y="3657600"/>
              <a:ext cx="122812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>
                  <a:solidFill>
                    <a:schemeClr val="bg1"/>
                  </a:solidFill>
                  <a:latin typeface="Gill Sans"/>
                  <a:cs typeface="Gill Sans"/>
                </a:rPr>
                <a:t>InputSplit</a:t>
              </a:r>
              <a:endParaRPr lang="en-US" dirty="0">
                <a:solidFill>
                  <a:schemeClr val="bg1"/>
                </a:solidFill>
                <a:latin typeface="Gill Sans"/>
                <a:cs typeface="Gill Sans"/>
              </a:endParaRPr>
            </a:p>
          </p:txBody>
        </p:sp>
      </p:grpSp>
      <p:grpSp>
        <p:nvGrpSpPr>
          <p:cNvPr id="71" name="Group 70"/>
          <p:cNvGrpSpPr/>
          <p:nvPr/>
        </p:nvGrpSpPr>
        <p:grpSpPr>
          <a:xfrm>
            <a:off x="3657601" y="3657600"/>
            <a:ext cx="2819400" cy="338554"/>
            <a:chOff x="3733801" y="3657600"/>
            <a:chExt cx="2895599" cy="338554"/>
          </a:xfrm>
        </p:grpSpPr>
        <p:cxnSp>
          <p:nvCxnSpPr>
            <p:cNvPr id="54" name="Straight Arrow Connector 53"/>
            <p:cNvCxnSpPr/>
            <p:nvPr/>
          </p:nvCxnSpPr>
          <p:spPr bwMode="auto">
            <a:xfrm rot="10800000">
              <a:off x="3733801" y="3842166"/>
              <a:ext cx="920495" cy="1588"/>
            </a:xfrm>
            <a:prstGeom prst="straightConnector1">
              <a:avLst/>
            </a:prstGeom>
            <a:ln>
              <a:headEnd type="none" w="med" len="med"/>
              <a:tailEnd type="triangle" w="lg" len="lg"/>
            </a:ln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55" name="Straight Arrow Connector 54"/>
            <p:cNvCxnSpPr/>
            <p:nvPr/>
          </p:nvCxnSpPr>
          <p:spPr bwMode="auto">
            <a:xfrm>
              <a:off x="5760720" y="3843754"/>
              <a:ext cx="868680" cy="1588"/>
            </a:xfrm>
            <a:prstGeom prst="straightConnector1">
              <a:avLst/>
            </a:prstGeom>
            <a:ln>
              <a:headEnd type="none" w="med" len="med"/>
              <a:tailEnd type="triangle" w="lg" len="lg"/>
            </a:ln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  <p:sp>
          <p:nvSpPr>
            <p:cNvPr id="56" name="TextBox 55"/>
            <p:cNvSpPr txBox="1"/>
            <p:nvPr/>
          </p:nvSpPr>
          <p:spPr>
            <a:xfrm>
              <a:off x="4648200" y="3657600"/>
              <a:ext cx="122812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>
                  <a:solidFill>
                    <a:schemeClr val="bg1"/>
                  </a:solidFill>
                  <a:latin typeface="Gill Sans"/>
                  <a:cs typeface="Gill Sans"/>
                </a:rPr>
                <a:t>InputSplit</a:t>
              </a:r>
              <a:endParaRPr lang="en-US" dirty="0">
                <a:solidFill>
                  <a:schemeClr val="bg1"/>
                </a:solidFill>
                <a:latin typeface="Gill Sans"/>
                <a:cs typeface="Gill Sans"/>
              </a:endParaRPr>
            </a:p>
          </p:txBody>
        </p:sp>
      </p:grpSp>
      <p:grpSp>
        <p:nvGrpSpPr>
          <p:cNvPr id="72" name="Group 71"/>
          <p:cNvGrpSpPr/>
          <p:nvPr/>
        </p:nvGrpSpPr>
        <p:grpSpPr>
          <a:xfrm>
            <a:off x="6477000" y="3657600"/>
            <a:ext cx="1990120" cy="338554"/>
            <a:chOff x="6629401" y="3657600"/>
            <a:chExt cx="1990120" cy="338554"/>
          </a:xfrm>
        </p:grpSpPr>
        <p:cxnSp>
          <p:nvCxnSpPr>
            <p:cNvPr id="59" name="Straight Arrow Connector 58"/>
            <p:cNvCxnSpPr/>
            <p:nvPr/>
          </p:nvCxnSpPr>
          <p:spPr bwMode="auto">
            <a:xfrm rot="10800000">
              <a:off x="6629401" y="3842166"/>
              <a:ext cx="755903" cy="1588"/>
            </a:xfrm>
            <a:prstGeom prst="straightConnector1">
              <a:avLst/>
            </a:prstGeom>
            <a:ln>
              <a:headEnd type="none" w="med" len="med"/>
              <a:tailEnd type="triangle" w="lg" len="lg"/>
            </a:ln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  <p:sp>
          <p:nvSpPr>
            <p:cNvPr id="60" name="TextBox 59"/>
            <p:cNvSpPr txBox="1"/>
            <p:nvPr/>
          </p:nvSpPr>
          <p:spPr>
            <a:xfrm>
              <a:off x="7391400" y="3657600"/>
              <a:ext cx="122812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>
                  <a:solidFill>
                    <a:schemeClr val="bg1"/>
                  </a:solidFill>
                  <a:latin typeface="Gill Sans"/>
                  <a:cs typeface="Gill Sans"/>
                </a:rPr>
                <a:t>InputSplit</a:t>
              </a:r>
              <a:endParaRPr lang="en-US" dirty="0">
                <a:solidFill>
                  <a:schemeClr val="bg1"/>
                </a:solidFill>
                <a:latin typeface="Gill Sans"/>
                <a:cs typeface="Gill Sans"/>
              </a:endParaRPr>
            </a:p>
          </p:txBody>
        </p:sp>
      </p:grpSp>
      <p:sp>
        <p:nvSpPr>
          <p:cNvPr id="68" name="Rounded Rectangle 67"/>
          <p:cNvSpPr/>
          <p:nvPr/>
        </p:nvSpPr>
        <p:spPr bwMode="auto">
          <a:xfrm>
            <a:off x="3733800" y="914400"/>
            <a:ext cx="1371600" cy="609600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chemeClr val="bg1"/>
                </a:solidFill>
                <a:latin typeface="Gill Sans"/>
                <a:cs typeface="Gill Sans"/>
              </a:rPr>
              <a:t>Client</a:t>
            </a:r>
            <a:endParaRPr kumimoji="0" lang="en-US" sz="16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Gill Sans"/>
              <a:cs typeface="Gill Sans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7391400" y="2667000"/>
            <a:ext cx="7857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0" dirty="0">
                <a:solidFill>
                  <a:schemeClr val="bg1"/>
                </a:solidFill>
                <a:latin typeface="Gill Sans"/>
                <a:cs typeface="Gill Sans"/>
              </a:rPr>
              <a:t>Records</a:t>
            </a:r>
          </a:p>
        </p:txBody>
      </p:sp>
      <p:grpSp>
        <p:nvGrpSpPr>
          <p:cNvPr id="46" name="Group 45"/>
          <p:cNvGrpSpPr/>
          <p:nvPr/>
        </p:nvGrpSpPr>
        <p:grpSpPr>
          <a:xfrm>
            <a:off x="609600" y="3276600"/>
            <a:ext cx="1371600" cy="2209800"/>
            <a:chOff x="609600" y="3276600"/>
            <a:chExt cx="1371600" cy="2209800"/>
          </a:xfrm>
        </p:grpSpPr>
        <p:sp>
          <p:nvSpPr>
            <p:cNvPr id="61" name="Rounded Rectangle 60"/>
            <p:cNvSpPr/>
            <p:nvPr/>
          </p:nvSpPr>
          <p:spPr bwMode="auto">
            <a:xfrm>
              <a:off x="609600" y="4876800"/>
              <a:ext cx="1371600" cy="609600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600" b="1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Gill Sans"/>
                  <a:cs typeface="Gill Sans"/>
                </a:rPr>
                <a:t>Mapper</a:t>
              </a:r>
            </a:p>
          </p:txBody>
        </p:sp>
        <p:cxnSp>
          <p:nvCxnSpPr>
            <p:cNvPr id="65" name="Straight Arrow Connector 64"/>
            <p:cNvCxnSpPr/>
            <p:nvPr/>
          </p:nvCxnSpPr>
          <p:spPr bwMode="auto">
            <a:xfrm>
              <a:off x="609600" y="3276600"/>
              <a:ext cx="304800" cy="1600200"/>
            </a:xfrm>
            <a:prstGeom prst="straightConnector1">
              <a:avLst/>
            </a:prstGeom>
            <a:ln>
              <a:headEnd type="none" w="med" len="med"/>
              <a:tailEnd type="triangle" w="med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58" name="Rounded Rectangle 57"/>
            <p:cNvSpPr/>
            <p:nvPr/>
          </p:nvSpPr>
          <p:spPr bwMode="auto">
            <a:xfrm>
              <a:off x="609600" y="4191000"/>
              <a:ext cx="1295400" cy="457200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400" b="0" dirty="0" err="1">
                  <a:solidFill>
                    <a:schemeClr val="bg1"/>
                  </a:solidFill>
                  <a:latin typeface="Gill Sans"/>
                  <a:cs typeface="Gill Sans"/>
                </a:rPr>
                <a:t>RecordReader</a:t>
              </a:r>
              <a:endParaRPr kumimoji="0" lang="en-US" sz="1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Gill Sans"/>
                <a:cs typeface="Gill Sans"/>
              </a:endParaRPr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3733800" y="3276600"/>
            <a:ext cx="1371600" cy="2209800"/>
            <a:chOff x="3733800" y="3276600"/>
            <a:chExt cx="1371600" cy="2209800"/>
          </a:xfrm>
        </p:grpSpPr>
        <p:sp>
          <p:nvSpPr>
            <p:cNvPr id="62" name="Rounded Rectangle 61"/>
            <p:cNvSpPr/>
            <p:nvPr/>
          </p:nvSpPr>
          <p:spPr bwMode="auto">
            <a:xfrm>
              <a:off x="3733800" y="4876800"/>
              <a:ext cx="1371600" cy="609600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600" b="1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Gill Sans"/>
                  <a:cs typeface="Gill Sans"/>
                </a:rPr>
                <a:t>Mapper</a:t>
              </a:r>
            </a:p>
          </p:txBody>
        </p:sp>
        <p:cxnSp>
          <p:nvCxnSpPr>
            <p:cNvPr id="66" name="Straight Arrow Connector 65"/>
            <p:cNvCxnSpPr/>
            <p:nvPr/>
          </p:nvCxnSpPr>
          <p:spPr bwMode="auto">
            <a:xfrm>
              <a:off x="3733800" y="3276600"/>
              <a:ext cx="304800" cy="1600200"/>
            </a:xfrm>
            <a:prstGeom prst="straightConnector1">
              <a:avLst/>
            </a:prstGeom>
            <a:ln>
              <a:headEnd type="none" w="med" len="med"/>
              <a:tailEnd type="triangle" w="med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64" name="Rounded Rectangle 63"/>
            <p:cNvSpPr/>
            <p:nvPr/>
          </p:nvSpPr>
          <p:spPr bwMode="auto">
            <a:xfrm>
              <a:off x="3733800" y="4191000"/>
              <a:ext cx="1295400" cy="457200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400" b="0" dirty="0" err="1">
                  <a:solidFill>
                    <a:schemeClr val="bg1"/>
                  </a:solidFill>
                  <a:latin typeface="Gill Sans"/>
                  <a:cs typeface="Gill Sans"/>
                </a:rPr>
                <a:t>RecordReader</a:t>
              </a:r>
              <a:endParaRPr kumimoji="0" lang="en-US" sz="1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Gill Sans"/>
                <a:cs typeface="Gill Sans"/>
              </a:endParaRPr>
            </a:p>
          </p:txBody>
        </p:sp>
      </p:grpSp>
      <p:grpSp>
        <p:nvGrpSpPr>
          <p:cNvPr id="49" name="Group 48"/>
          <p:cNvGrpSpPr/>
          <p:nvPr/>
        </p:nvGrpSpPr>
        <p:grpSpPr>
          <a:xfrm>
            <a:off x="6629400" y="3276600"/>
            <a:ext cx="1371600" cy="2209800"/>
            <a:chOff x="6629400" y="3276600"/>
            <a:chExt cx="1371600" cy="2209800"/>
          </a:xfrm>
        </p:grpSpPr>
        <p:sp>
          <p:nvSpPr>
            <p:cNvPr id="63" name="Rounded Rectangle 62"/>
            <p:cNvSpPr/>
            <p:nvPr/>
          </p:nvSpPr>
          <p:spPr bwMode="auto">
            <a:xfrm>
              <a:off x="6629400" y="4876800"/>
              <a:ext cx="1371600" cy="609600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600" b="1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Gill Sans"/>
                  <a:cs typeface="Gill Sans"/>
                </a:rPr>
                <a:t>Mapper</a:t>
              </a:r>
            </a:p>
          </p:txBody>
        </p:sp>
        <p:cxnSp>
          <p:nvCxnSpPr>
            <p:cNvPr id="67" name="Straight Arrow Connector 66"/>
            <p:cNvCxnSpPr/>
            <p:nvPr/>
          </p:nvCxnSpPr>
          <p:spPr bwMode="auto">
            <a:xfrm>
              <a:off x="6629400" y="3276600"/>
              <a:ext cx="304800" cy="1600201"/>
            </a:xfrm>
            <a:prstGeom prst="straightConnector1">
              <a:avLst/>
            </a:prstGeom>
            <a:ln>
              <a:headEnd type="none" w="med" len="med"/>
              <a:tailEnd type="triangle" w="med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73" name="Rounded Rectangle 72"/>
            <p:cNvSpPr/>
            <p:nvPr/>
          </p:nvSpPr>
          <p:spPr bwMode="auto">
            <a:xfrm>
              <a:off x="6629400" y="4191000"/>
              <a:ext cx="1295400" cy="457200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400" b="0" dirty="0" err="1">
                  <a:solidFill>
                    <a:schemeClr val="bg1"/>
                  </a:solidFill>
                  <a:latin typeface="Gill Sans"/>
                  <a:cs typeface="Gill Sans"/>
                </a:rPr>
                <a:t>RecordReader</a:t>
              </a:r>
              <a:endParaRPr kumimoji="0" lang="en-US" sz="1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Gill Sans"/>
                <a:cs typeface="Gill Sans"/>
              </a:endParaRPr>
            </a:p>
          </p:txBody>
        </p:sp>
      </p:grpSp>
      <p:sp>
        <p:nvSpPr>
          <p:cNvPr id="74" name="TextBox 73"/>
          <p:cNvSpPr txBox="1"/>
          <p:nvPr/>
        </p:nvSpPr>
        <p:spPr>
          <a:xfrm>
            <a:off x="0" y="601980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0" dirty="0">
                <a:solidFill>
                  <a:srgbClr val="FF0000"/>
                </a:solidFill>
                <a:latin typeface="Gill Sans"/>
                <a:cs typeface="Gill Sans"/>
              </a:rPr>
              <a:t>What are these input split?</a:t>
            </a:r>
          </a:p>
        </p:txBody>
      </p:sp>
    </p:spTree>
    <p:extLst>
      <p:ext uri="{BB962C8B-B14F-4D97-AF65-F5344CB8AC3E}">
        <p14:creationId xmlns:p14="http://schemas.microsoft.com/office/powerpoint/2010/main" val="174345109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3"/>
          <p:cNvSpPr txBox="1">
            <a:spLocks noChangeArrowheads="1"/>
          </p:cNvSpPr>
          <p:nvPr/>
        </p:nvSpPr>
        <p:spPr bwMode="auto">
          <a:xfrm>
            <a:off x="0" y="6611938"/>
            <a:ext cx="33528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000" b="0" dirty="0">
                <a:solidFill>
                  <a:schemeClr val="bg2"/>
                </a:solidFill>
              </a:rPr>
              <a:t>Source: redrawn from a slide by </a:t>
            </a:r>
            <a:r>
              <a:rPr lang="en-US" sz="1000" b="0" dirty="0" err="1">
                <a:solidFill>
                  <a:schemeClr val="bg2"/>
                </a:solidFill>
              </a:rPr>
              <a:t>Cloduera</a:t>
            </a:r>
            <a:r>
              <a:rPr lang="en-US" sz="1000" b="0" dirty="0">
                <a:solidFill>
                  <a:schemeClr val="bg2"/>
                </a:solidFill>
              </a:rPr>
              <a:t>, cc-licensed</a:t>
            </a:r>
          </a:p>
        </p:txBody>
      </p:sp>
      <p:sp>
        <p:nvSpPr>
          <p:cNvPr id="56" name="Rounded Rectangle 55"/>
          <p:cNvSpPr/>
          <p:nvPr/>
        </p:nvSpPr>
        <p:spPr bwMode="auto">
          <a:xfrm>
            <a:off x="609600" y="866001"/>
            <a:ext cx="1371600" cy="533400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i="0" u="none" strike="noStrike" cap="none" normalizeH="0" baseline="0" dirty="0">
                <a:ln>
                  <a:noFill/>
                </a:ln>
                <a:solidFill>
                  <a:schemeClr val="bg2"/>
                </a:solidFill>
                <a:effectLst/>
                <a:latin typeface="Arial" charset="0"/>
              </a:rPr>
              <a:t>Mapper</a:t>
            </a:r>
          </a:p>
        </p:txBody>
      </p:sp>
      <p:cxnSp>
        <p:nvCxnSpPr>
          <p:cNvPr id="59" name="Straight Arrow Connector 58"/>
          <p:cNvCxnSpPr/>
          <p:nvPr/>
        </p:nvCxnSpPr>
        <p:spPr bwMode="auto">
          <a:xfrm rot="5400000">
            <a:off x="1029494" y="1665307"/>
            <a:ext cx="533400" cy="1588"/>
          </a:xfrm>
          <a:prstGeom prst="straightConnector1">
            <a:avLst/>
          </a:prstGeom>
          <a:ln>
            <a:headEnd type="none" w="med" len="med"/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63" name="Rounded Rectangle 62"/>
          <p:cNvSpPr/>
          <p:nvPr/>
        </p:nvSpPr>
        <p:spPr bwMode="auto">
          <a:xfrm>
            <a:off x="2209800" y="865207"/>
            <a:ext cx="1371600" cy="533400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i="0" u="none" strike="noStrike" cap="none" normalizeH="0" baseline="0" dirty="0">
                <a:ln>
                  <a:noFill/>
                </a:ln>
                <a:solidFill>
                  <a:schemeClr val="bg2"/>
                </a:solidFill>
                <a:effectLst/>
                <a:latin typeface="Arial" charset="0"/>
              </a:rPr>
              <a:t>Mapper</a:t>
            </a:r>
          </a:p>
        </p:txBody>
      </p:sp>
      <p:cxnSp>
        <p:nvCxnSpPr>
          <p:cNvPr id="64" name="Straight Arrow Connector 63"/>
          <p:cNvCxnSpPr/>
          <p:nvPr/>
        </p:nvCxnSpPr>
        <p:spPr bwMode="auto">
          <a:xfrm rot="5400000">
            <a:off x="2629694" y="1664513"/>
            <a:ext cx="533400" cy="1588"/>
          </a:xfrm>
          <a:prstGeom prst="straightConnector1">
            <a:avLst/>
          </a:prstGeom>
          <a:ln>
            <a:headEnd type="none" w="med" len="med"/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67" name="Rounded Rectangle 66"/>
          <p:cNvSpPr/>
          <p:nvPr/>
        </p:nvSpPr>
        <p:spPr bwMode="auto">
          <a:xfrm>
            <a:off x="3832360" y="865207"/>
            <a:ext cx="1371600" cy="533400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i="0" u="none" strike="noStrike" cap="none" normalizeH="0" baseline="0" dirty="0">
                <a:ln>
                  <a:noFill/>
                </a:ln>
                <a:solidFill>
                  <a:schemeClr val="bg2"/>
                </a:solidFill>
                <a:effectLst/>
                <a:latin typeface="Arial" charset="0"/>
              </a:rPr>
              <a:t>Mapper</a:t>
            </a:r>
          </a:p>
        </p:txBody>
      </p:sp>
      <p:cxnSp>
        <p:nvCxnSpPr>
          <p:cNvPr id="68" name="Straight Arrow Connector 67"/>
          <p:cNvCxnSpPr/>
          <p:nvPr/>
        </p:nvCxnSpPr>
        <p:spPr bwMode="auto">
          <a:xfrm rot="5400000">
            <a:off x="4252254" y="1664513"/>
            <a:ext cx="533400" cy="1588"/>
          </a:xfrm>
          <a:prstGeom prst="straightConnector1">
            <a:avLst/>
          </a:prstGeom>
          <a:ln>
            <a:headEnd type="none" w="med" len="med"/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71" name="Rounded Rectangle 70"/>
          <p:cNvSpPr/>
          <p:nvPr/>
        </p:nvSpPr>
        <p:spPr bwMode="auto">
          <a:xfrm>
            <a:off x="5715000" y="865207"/>
            <a:ext cx="1371600" cy="533400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i="0" u="none" strike="noStrike" cap="none" normalizeH="0" baseline="0" dirty="0">
                <a:ln>
                  <a:noFill/>
                </a:ln>
                <a:solidFill>
                  <a:schemeClr val="bg2"/>
                </a:solidFill>
                <a:effectLst/>
                <a:latin typeface="Arial" charset="0"/>
              </a:rPr>
              <a:t>Mapper</a:t>
            </a:r>
          </a:p>
        </p:txBody>
      </p:sp>
      <p:cxnSp>
        <p:nvCxnSpPr>
          <p:cNvPr id="72" name="Straight Arrow Connector 71"/>
          <p:cNvCxnSpPr/>
          <p:nvPr/>
        </p:nvCxnSpPr>
        <p:spPr bwMode="auto">
          <a:xfrm rot="5400000">
            <a:off x="6134894" y="1664513"/>
            <a:ext cx="533400" cy="1588"/>
          </a:xfrm>
          <a:prstGeom prst="straightConnector1">
            <a:avLst/>
          </a:prstGeom>
          <a:ln>
            <a:headEnd type="none" w="med" len="med"/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75" name="Rounded Rectangle 74"/>
          <p:cNvSpPr/>
          <p:nvPr/>
        </p:nvSpPr>
        <p:spPr bwMode="auto">
          <a:xfrm>
            <a:off x="7337560" y="865207"/>
            <a:ext cx="1371600" cy="533400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i="0" u="none" strike="noStrike" cap="none" normalizeH="0" baseline="0" dirty="0">
                <a:ln>
                  <a:noFill/>
                </a:ln>
                <a:solidFill>
                  <a:schemeClr val="bg2"/>
                </a:solidFill>
                <a:effectLst/>
                <a:latin typeface="Arial" charset="0"/>
              </a:rPr>
              <a:t>Mapper</a:t>
            </a:r>
          </a:p>
        </p:txBody>
      </p:sp>
      <p:cxnSp>
        <p:nvCxnSpPr>
          <p:cNvPr id="76" name="Straight Arrow Connector 75"/>
          <p:cNvCxnSpPr/>
          <p:nvPr/>
        </p:nvCxnSpPr>
        <p:spPr bwMode="auto">
          <a:xfrm rot="5400000">
            <a:off x="7757454" y="1664513"/>
            <a:ext cx="533400" cy="1588"/>
          </a:xfrm>
          <a:prstGeom prst="straightConnector1">
            <a:avLst/>
          </a:prstGeom>
          <a:ln>
            <a:headEnd type="none" w="med" len="med"/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00" name="Rounded Rectangle 99"/>
          <p:cNvSpPr/>
          <p:nvPr/>
        </p:nvSpPr>
        <p:spPr bwMode="auto">
          <a:xfrm>
            <a:off x="609600" y="2743200"/>
            <a:ext cx="1371600" cy="533400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i="0" u="none" strike="noStrike" cap="none" normalizeH="0" baseline="0" dirty="0">
                <a:ln>
                  <a:noFill/>
                </a:ln>
                <a:solidFill>
                  <a:schemeClr val="bg2"/>
                </a:solidFill>
                <a:effectLst/>
                <a:latin typeface="Arial" charset="0"/>
              </a:rPr>
              <a:t>Partitioner</a:t>
            </a:r>
          </a:p>
        </p:txBody>
      </p:sp>
      <p:cxnSp>
        <p:nvCxnSpPr>
          <p:cNvPr id="101" name="Straight Arrow Connector 100"/>
          <p:cNvCxnSpPr/>
          <p:nvPr/>
        </p:nvCxnSpPr>
        <p:spPr bwMode="auto">
          <a:xfrm rot="5400000">
            <a:off x="1029494" y="2475706"/>
            <a:ext cx="533400" cy="1588"/>
          </a:xfrm>
          <a:prstGeom prst="straightConnector1">
            <a:avLst/>
          </a:prstGeom>
          <a:ln>
            <a:headEnd type="none" w="med" len="med"/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02" name="Rounded Rectangle 101"/>
          <p:cNvSpPr/>
          <p:nvPr/>
        </p:nvSpPr>
        <p:spPr bwMode="auto">
          <a:xfrm>
            <a:off x="2209800" y="2742406"/>
            <a:ext cx="1371600" cy="533400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1200" dirty="0">
                <a:solidFill>
                  <a:schemeClr val="bg2"/>
                </a:solidFill>
                <a:latin typeface="Arial" charset="0"/>
              </a:rPr>
              <a:t>Partitioner</a:t>
            </a:r>
          </a:p>
        </p:txBody>
      </p:sp>
      <p:cxnSp>
        <p:nvCxnSpPr>
          <p:cNvPr id="103" name="Straight Arrow Connector 102"/>
          <p:cNvCxnSpPr/>
          <p:nvPr/>
        </p:nvCxnSpPr>
        <p:spPr bwMode="auto">
          <a:xfrm rot="5400000">
            <a:off x="2629694" y="2475706"/>
            <a:ext cx="533400" cy="1588"/>
          </a:xfrm>
          <a:prstGeom prst="straightConnector1">
            <a:avLst/>
          </a:prstGeom>
          <a:ln>
            <a:headEnd type="none" w="med" len="med"/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04" name="Rounded Rectangle 103"/>
          <p:cNvSpPr/>
          <p:nvPr/>
        </p:nvSpPr>
        <p:spPr bwMode="auto">
          <a:xfrm>
            <a:off x="3832360" y="2742406"/>
            <a:ext cx="1371600" cy="533400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1200" dirty="0">
                <a:solidFill>
                  <a:schemeClr val="bg2"/>
                </a:solidFill>
                <a:latin typeface="Arial" charset="0"/>
              </a:rPr>
              <a:t>Partitioner</a:t>
            </a:r>
          </a:p>
        </p:txBody>
      </p:sp>
      <p:cxnSp>
        <p:nvCxnSpPr>
          <p:cNvPr id="105" name="Straight Arrow Connector 104"/>
          <p:cNvCxnSpPr/>
          <p:nvPr/>
        </p:nvCxnSpPr>
        <p:spPr bwMode="auto">
          <a:xfrm rot="5400000">
            <a:off x="4252254" y="2475706"/>
            <a:ext cx="533400" cy="1588"/>
          </a:xfrm>
          <a:prstGeom prst="straightConnector1">
            <a:avLst/>
          </a:prstGeom>
          <a:ln>
            <a:headEnd type="none" w="med" len="med"/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06" name="Rounded Rectangle 105"/>
          <p:cNvSpPr/>
          <p:nvPr/>
        </p:nvSpPr>
        <p:spPr bwMode="auto">
          <a:xfrm>
            <a:off x="5715000" y="2742406"/>
            <a:ext cx="1371600" cy="533400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1200" dirty="0">
                <a:solidFill>
                  <a:schemeClr val="bg2"/>
                </a:solidFill>
                <a:latin typeface="Arial" charset="0"/>
              </a:rPr>
              <a:t>Partitioner</a:t>
            </a:r>
          </a:p>
        </p:txBody>
      </p:sp>
      <p:cxnSp>
        <p:nvCxnSpPr>
          <p:cNvPr id="107" name="Straight Arrow Connector 106"/>
          <p:cNvCxnSpPr/>
          <p:nvPr/>
        </p:nvCxnSpPr>
        <p:spPr bwMode="auto">
          <a:xfrm rot="5400000">
            <a:off x="6134894" y="2475706"/>
            <a:ext cx="533400" cy="1588"/>
          </a:xfrm>
          <a:prstGeom prst="straightConnector1">
            <a:avLst/>
          </a:prstGeom>
          <a:ln>
            <a:headEnd type="none" w="med" len="med"/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08" name="Rounded Rectangle 107"/>
          <p:cNvSpPr/>
          <p:nvPr/>
        </p:nvSpPr>
        <p:spPr bwMode="auto">
          <a:xfrm>
            <a:off x="7337560" y="2742406"/>
            <a:ext cx="1371600" cy="533400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1200" dirty="0">
                <a:solidFill>
                  <a:schemeClr val="bg2"/>
                </a:solidFill>
                <a:latin typeface="Arial" charset="0"/>
              </a:rPr>
              <a:t>Partitioner</a:t>
            </a:r>
          </a:p>
        </p:txBody>
      </p:sp>
      <p:cxnSp>
        <p:nvCxnSpPr>
          <p:cNvPr id="109" name="Straight Arrow Connector 108"/>
          <p:cNvCxnSpPr/>
          <p:nvPr/>
        </p:nvCxnSpPr>
        <p:spPr bwMode="auto">
          <a:xfrm rot="5400000">
            <a:off x="7757454" y="2475706"/>
            <a:ext cx="533400" cy="1588"/>
          </a:xfrm>
          <a:prstGeom prst="straightConnector1">
            <a:avLst/>
          </a:prstGeom>
          <a:ln>
            <a:headEnd type="none" w="med" len="med"/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10" name="TextBox 109"/>
          <p:cNvSpPr txBox="1"/>
          <p:nvPr/>
        </p:nvSpPr>
        <p:spPr>
          <a:xfrm>
            <a:off x="699303" y="1932801"/>
            <a:ext cx="118333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2"/>
                </a:solidFill>
              </a:rPr>
              <a:t>Intermediates</a:t>
            </a:r>
          </a:p>
        </p:txBody>
      </p:sp>
      <p:sp>
        <p:nvSpPr>
          <p:cNvPr id="111" name="TextBox 110"/>
          <p:cNvSpPr txBox="1"/>
          <p:nvPr/>
        </p:nvSpPr>
        <p:spPr>
          <a:xfrm>
            <a:off x="2299503" y="1932007"/>
            <a:ext cx="118333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2"/>
                </a:solidFill>
              </a:rPr>
              <a:t>Intermediates</a:t>
            </a:r>
          </a:p>
        </p:txBody>
      </p:sp>
      <p:sp>
        <p:nvSpPr>
          <p:cNvPr id="112" name="TextBox 111"/>
          <p:cNvSpPr txBox="1"/>
          <p:nvPr/>
        </p:nvSpPr>
        <p:spPr>
          <a:xfrm>
            <a:off x="3922063" y="1932007"/>
            <a:ext cx="118333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2"/>
                </a:solidFill>
              </a:rPr>
              <a:t>Intermediates</a:t>
            </a:r>
          </a:p>
        </p:txBody>
      </p:sp>
      <p:sp>
        <p:nvSpPr>
          <p:cNvPr id="113" name="TextBox 112"/>
          <p:cNvSpPr txBox="1"/>
          <p:nvPr/>
        </p:nvSpPr>
        <p:spPr>
          <a:xfrm>
            <a:off x="5804703" y="1932007"/>
            <a:ext cx="118333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2"/>
                </a:solidFill>
              </a:rPr>
              <a:t>Intermediates</a:t>
            </a:r>
          </a:p>
        </p:txBody>
      </p:sp>
      <p:sp>
        <p:nvSpPr>
          <p:cNvPr id="114" name="TextBox 113"/>
          <p:cNvSpPr txBox="1"/>
          <p:nvPr/>
        </p:nvSpPr>
        <p:spPr>
          <a:xfrm>
            <a:off x="7427263" y="1932007"/>
            <a:ext cx="118333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2"/>
                </a:solidFill>
              </a:rPr>
              <a:t>Intermediates</a:t>
            </a:r>
          </a:p>
        </p:txBody>
      </p:sp>
      <p:sp>
        <p:nvSpPr>
          <p:cNvPr id="124" name="Rounded Rectangle 123"/>
          <p:cNvSpPr/>
          <p:nvPr/>
        </p:nvSpPr>
        <p:spPr bwMode="auto">
          <a:xfrm>
            <a:off x="2416040" y="5257800"/>
            <a:ext cx="1371600" cy="533400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i="0" u="none" strike="noStrike" cap="none" normalizeH="0" baseline="0" dirty="0">
                <a:ln>
                  <a:noFill/>
                </a:ln>
                <a:solidFill>
                  <a:schemeClr val="bg2"/>
                </a:solidFill>
                <a:effectLst/>
                <a:latin typeface="Arial" charset="0"/>
              </a:rPr>
              <a:t>Reducer</a:t>
            </a:r>
          </a:p>
        </p:txBody>
      </p:sp>
      <p:cxnSp>
        <p:nvCxnSpPr>
          <p:cNvPr id="125" name="Straight Arrow Connector 124"/>
          <p:cNvCxnSpPr/>
          <p:nvPr/>
        </p:nvCxnSpPr>
        <p:spPr bwMode="auto">
          <a:xfrm rot="5400000">
            <a:off x="2835934" y="4990306"/>
            <a:ext cx="533400" cy="1588"/>
          </a:xfrm>
          <a:prstGeom prst="straightConnector1">
            <a:avLst/>
          </a:prstGeom>
          <a:ln>
            <a:headEnd type="none" w="med" len="med"/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26" name="Rounded Rectangle 125"/>
          <p:cNvSpPr/>
          <p:nvPr/>
        </p:nvSpPr>
        <p:spPr bwMode="auto">
          <a:xfrm>
            <a:off x="4016240" y="5257006"/>
            <a:ext cx="1371600" cy="533400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1200" dirty="0">
                <a:solidFill>
                  <a:schemeClr val="bg2"/>
                </a:solidFill>
                <a:latin typeface="Arial" charset="0"/>
              </a:rPr>
              <a:t>Reducer</a:t>
            </a:r>
          </a:p>
        </p:txBody>
      </p:sp>
      <p:cxnSp>
        <p:nvCxnSpPr>
          <p:cNvPr id="127" name="Straight Arrow Connector 126"/>
          <p:cNvCxnSpPr/>
          <p:nvPr/>
        </p:nvCxnSpPr>
        <p:spPr bwMode="auto">
          <a:xfrm rot="5400000">
            <a:off x="4436134" y="4990306"/>
            <a:ext cx="533400" cy="1588"/>
          </a:xfrm>
          <a:prstGeom prst="straightConnector1">
            <a:avLst/>
          </a:prstGeom>
          <a:ln>
            <a:headEnd type="none" w="med" len="med"/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28" name="Rounded Rectangle 127"/>
          <p:cNvSpPr/>
          <p:nvPr/>
        </p:nvSpPr>
        <p:spPr bwMode="auto">
          <a:xfrm>
            <a:off x="5638800" y="5257006"/>
            <a:ext cx="1371600" cy="533400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1200" dirty="0">
                <a:solidFill>
                  <a:schemeClr val="bg2"/>
                </a:solidFill>
                <a:latin typeface="Arial" charset="0"/>
              </a:rPr>
              <a:t>Reduce</a:t>
            </a:r>
          </a:p>
        </p:txBody>
      </p:sp>
      <p:cxnSp>
        <p:nvCxnSpPr>
          <p:cNvPr id="129" name="Straight Arrow Connector 128"/>
          <p:cNvCxnSpPr/>
          <p:nvPr/>
        </p:nvCxnSpPr>
        <p:spPr bwMode="auto">
          <a:xfrm rot="5400000">
            <a:off x="6058694" y="4990306"/>
            <a:ext cx="533400" cy="1588"/>
          </a:xfrm>
          <a:prstGeom prst="straightConnector1">
            <a:avLst/>
          </a:prstGeom>
          <a:ln>
            <a:headEnd type="none" w="med" len="med"/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30" name="TextBox 129"/>
          <p:cNvSpPr txBox="1"/>
          <p:nvPr/>
        </p:nvSpPr>
        <p:spPr>
          <a:xfrm>
            <a:off x="2505743" y="4447401"/>
            <a:ext cx="118333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2"/>
                </a:solidFill>
              </a:rPr>
              <a:t>Intermediates</a:t>
            </a:r>
          </a:p>
        </p:txBody>
      </p:sp>
      <p:sp>
        <p:nvSpPr>
          <p:cNvPr id="131" name="TextBox 130"/>
          <p:cNvSpPr txBox="1"/>
          <p:nvPr/>
        </p:nvSpPr>
        <p:spPr>
          <a:xfrm>
            <a:off x="4105943" y="4446607"/>
            <a:ext cx="118333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2"/>
                </a:solidFill>
              </a:rPr>
              <a:t>Intermediates</a:t>
            </a:r>
          </a:p>
        </p:txBody>
      </p:sp>
      <p:sp>
        <p:nvSpPr>
          <p:cNvPr id="132" name="TextBox 131"/>
          <p:cNvSpPr txBox="1"/>
          <p:nvPr/>
        </p:nvSpPr>
        <p:spPr>
          <a:xfrm>
            <a:off x="5728503" y="4446607"/>
            <a:ext cx="118333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2"/>
                </a:solidFill>
              </a:rPr>
              <a:t>Intermediates</a:t>
            </a:r>
          </a:p>
        </p:txBody>
      </p:sp>
      <p:cxnSp>
        <p:nvCxnSpPr>
          <p:cNvPr id="133" name="Straight Arrow Connector 132"/>
          <p:cNvCxnSpPr/>
          <p:nvPr/>
        </p:nvCxnSpPr>
        <p:spPr bwMode="auto">
          <a:xfrm>
            <a:off x="1295400" y="3276600"/>
            <a:ext cx="1600200" cy="1143000"/>
          </a:xfrm>
          <a:prstGeom prst="straightConnector1">
            <a:avLst/>
          </a:prstGeom>
          <a:ln>
            <a:headEnd type="none" w="med" len="med"/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35" name="Straight Arrow Connector 134"/>
          <p:cNvCxnSpPr/>
          <p:nvPr/>
        </p:nvCxnSpPr>
        <p:spPr bwMode="auto">
          <a:xfrm>
            <a:off x="1295400" y="3276600"/>
            <a:ext cx="3200400" cy="1143000"/>
          </a:xfrm>
          <a:prstGeom prst="straightConnector1">
            <a:avLst/>
          </a:prstGeom>
          <a:ln>
            <a:headEnd type="none" w="med" len="med"/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37" name="Straight Arrow Connector 136"/>
          <p:cNvCxnSpPr/>
          <p:nvPr/>
        </p:nvCxnSpPr>
        <p:spPr bwMode="auto">
          <a:xfrm>
            <a:off x="1295400" y="3276600"/>
            <a:ext cx="4724400" cy="1143000"/>
          </a:xfrm>
          <a:prstGeom prst="straightConnector1">
            <a:avLst/>
          </a:prstGeom>
          <a:ln>
            <a:headEnd type="none" w="med" len="med"/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39" name="Straight Arrow Connector 138"/>
          <p:cNvCxnSpPr>
            <a:stCxn id="102" idx="2"/>
          </p:cNvCxnSpPr>
          <p:nvPr/>
        </p:nvCxnSpPr>
        <p:spPr bwMode="auto">
          <a:xfrm rot="16200000" flipH="1">
            <a:off x="2361803" y="3809603"/>
            <a:ext cx="1143794" cy="76200"/>
          </a:xfrm>
          <a:prstGeom prst="straightConnector1">
            <a:avLst/>
          </a:prstGeom>
          <a:ln>
            <a:headEnd type="none" w="med" len="med"/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42" name="Straight Arrow Connector 141"/>
          <p:cNvCxnSpPr>
            <a:stCxn id="102" idx="2"/>
          </p:cNvCxnSpPr>
          <p:nvPr/>
        </p:nvCxnSpPr>
        <p:spPr bwMode="auto">
          <a:xfrm rot="16200000" flipH="1">
            <a:off x="3200003" y="2971403"/>
            <a:ext cx="1143794" cy="1752600"/>
          </a:xfrm>
          <a:prstGeom prst="straightConnector1">
            <a:avLst/>
          </a:prstGeom>
          <a:ln>
            <a:headEnd type="none" w="med" len="med"/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45" name="Straight Arrow Connector 144"/>
          <p:cNvCxnSpPr>
            <a:stCxn id="102" idx="2"/>
          </p:cNvCxnSpPr>
          <p:nvPr/>
        </p:nvCxnSpPr>
        <p:spPr bwMode="auto">
          <a:xfrm rot="16200000" flipH="1">
            <a:off x="3962003" y="2209403"/>
            <a:ext cx="1143794" cy="3276600"/>
          </a:xfrm>
          <a:prstGeom prst="straightConnector1">
            <a:avLst/>
          </a:prstGeom>
          <a:ln>
            <a:headEnd type="none" w="med" len="med"/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48" name="Straight Arrow Connector 147"/>
          <p:cNvCxnSpPr>
            <a:stCxn id="104" idx="2"/>
          </p:cNvCxnSpPr>
          <p:nvPr/>
        </p:nvCxnSpPr>
        <p:spPr bwMode="auto">
          <a:xfrm rot="5400000">
            <a:off x="3211183" y="3112623"/>
            <a:ext cx="1143794" cy="1470160"/>
          </a:xfrm>
          <a:prstGeom prst="straightConnector1">
            <a:avLst/>
          </a:prstGeom>
          <a:ln>
            <a:headEnd type="none" w="med" len="med"/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52" name="Straight Arrow Connector 151"/>
          <p:cNvCxnSpPr>
            <a:stCxn id="104" idx="2"/>
            <a:endCxn id="131" idx="0"/>
          </p:cNvCxnSpPr>
          <p:nvPr/>
        </p:nvCxnSpPr>
        <p:spPr bwMode="auto">
          <a:xfrm rot="16200000" flipH="1">
            <a:off x="4022486" y="3771480"/>
            <a:ext cx="1170801" cy="179452"/>
          </a:xfrm>
          <a:prstGeom prst="straightConnector1">
            <a:avLst/>
          </a:prstGeom>
          <a:ln>
            <a:headEnd type="none" w="med" len="med"/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55" name="Straight Arrow Connector 154"/>
          <p:cNvCxnSpPr>
            <a:stCxn id="104" idx="2"/>
            <a:endCxn id="132" idx="0"/>
          </p:cNvCxnSpPr>
          <p:nvPr/>
        </p:nvCxnSpPr>
        <p:spPr bwMode="auto">
          <a:xfrm rot="16200000" flipH="1">
            <a:off x="4833766" y="2960200"/>
            <a:ext cx="1170801" cy="1802012"/>
          </a:xfrm>
          <a:prstGeom prst="straightConnector1">
            <a:avLst/>
          </a:prstGeom>
          <a:ln>
            <a:headEnd type="none" w="med" len="med"/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58" name="Straight Arrow Connector 157"/>
          <p:cNvCxnSpPr>
            <a:stCxn id="106" idx="2"/>
          </p:cNvCxnSpPr>
          <p:nvPr/>
        </p:nvCxnSpPr>
        <p:spPr bwMode="auto">
          <a:xfrm rot="5400000">
            <a:off x="4228703" y="2247503"/>
            <a:ext cx="1143794" cy="3200400"/>
          </a:xfrm>
          <a:prstGeom prst="straightConnector1">
            <a:avLst/>
          </a:prstGeom>
          <a:ln>
            <a:headEnd type="none" w="med" len="med"/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61" name="Straight Arrow Connector 160"/>
          <p:cNvCxnSpPr>
            <a:stCxn id="108" idx="2"/>
          </p:cNvCxnSpPr>
          <p:nvPr/>
        </p:nvCxnSpPr>
        <p:spPr bwMode="auto">
          <a:xfrm rot="5400000">
            <a:off x="5154283" y="1550523"/>
            <a:ext cx="1143794" cy="4594360"/>
          </a:xfrm>
          <a:prstGeom prst="straightConnector1">
            <a:avLst/>
          </a:prstGeom>
          <a:ln>
            <a:headEnd type="none" w="med" len="med"/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76" name="Straight Arrow Connector 175"/>
          <p:cNvCxnSpPr>
            <a:stCxn id="106" idx="2"/>
          </p:cNvCxnSpPr>
          <p:nvPr/>
        </p:nvCxnSpPr>
        <p:spPr bwMode="auto">
          <a:xfrm rot="5400000">
            <a:off x="4990703" y="3009503"/>
            <a:ext cx="1143794" cy="1676400"/>
          </a:xfrm>
          <a:prstGeom prst="straightConnector1">
            <a:avLst/>
          </a:prstGeom>
          <a:ln>
            <a:headEnd type="none" w="med" len="med"/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83" name="Straight Arrow Connector 182"/>
          <p:cNvCxnSpPr>
            <a:stCxn id="108" idx="2"/>
          </p:cNvCxnSpPr>
          <p:nvPr/>
        </p:nvCxnSpPr>
        <p:spPr bwMode="auto">
          <a:xfrm rot="5400000">
            <a:off x="5878183" y="2274423"/>
            <a:ext cx="1143794" cy="3146560"/>
          </a:xfrm>
          <a:prstGeom prst="straightConnector1">
            <a:avLst/>
          </a:prstGeom>
          <a:ln>
            <a:headEnd type="none" w="med" len="med"/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86" name="Straight Arrow Connector 185"/>
          <p:cNvCxnSpPr>
            <a:stCxn id="106" idx="2"/>
          </p:cNvCxnSpPr>
          <p:nvPr/>
        </p:nvCxnSpPr>
        <p:spPr bwMode="auto">
          <a:xfrm rot="5400000">
            <a:off x="5777300" y="3823106"/>
            <a:ext cx="1170800" cy="76200"/>
          </a:xfrm>
          <a:prstGeom prst="straightConnector1">
            <a:avLst/>
          </a:prstGeom>
          <a:ln>
            <a:headEnd type="none" w="med" len="med"/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90" name="Straight Arrow Connector 189"/>
          <p:cNvCxnSpPr>
            <a:stCxn id="108" idx="2"/>
          </p:cNvCxnSpPr>
          <p:nvPr/>
        </p:nvCxnSpPr>
        <p:spPr bwMode="auto">
          <a:xfrm rot="5400000">
            <a:off x="6628209" y="3026037"/>
            <a:ext cx="1145382" cy="1644920"/>
          </a:xfrm>
          <a:prstGeom prst="straightConnector1">
            <a:avLst/>
          </a:prstGeom>
          <a:ln>
            <a:headEnd type="none" w="med" len="med"/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52" name="TextBox 51"/>
          <p:cNvSpPr txBox="1"/>
          <p:nvPr/>
        </p:nvSpPr>
        <p:spPr>
          <a:xfrm>
            <a:off x="228600" y="3853190"/>
            <a:ext cx="187423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</a:rPr>
              <a:t>(combiners omitted here)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0" y="3581400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Gill Sans"/>
                <a:cs typeface="Gill Sans"/>
              </a:rPr>
              <a:t>What’s going on here?</a:t>
            </a:r>
          </a:p>
        </p:txBody>
      </p:sp>
    </p:spTree>
    <p:extLst>
      <p:ext uri="{BB962C8B-B14F-4D97-AF65-F5344CB8AC3E}">
        <p14:creationId xmlns:p14="http://schemas.microsoft.com/office/powerpoint/2010/main" val="1915657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548640"/>
            <a:ext cx="9144000" cy="685800"/>
          </a:xfrm>
          <a:prstGeom prst="rect">
            <a:avLst/>
          </a:prstGeom>
        </p:spPr>
        <p:txBody>
          <a:bodyPr/>
          <a:lstStyle/>
          <a:p>
            <a:pPr lvl="0" algn="ctr">
              <a:defRPr/>
            </a:pPr>
            <a:r>
              <a:rPr lang="en-US" sz="3600" b="0" kern="0" dirty="0">
                <a:solidFill>
                  <a:srgbClr val="000000"/>
                </a:solidFill>
                <a:latin typeface="Gill Sans"/>
                <a:cs typeface="Gill Sans"/>
              </a:rPr>
              <a:t>Distributed Group By in MapReduce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1673424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400" b="0" kern="0" dirty="0">
                <a:solidFill>
                  <a:srgbClr val="000000"/>
                </a:solidFill>
                <a:latin typeface="Gill Sans"/>
                <a:cs typeface="Gill Sans"/>
              </a:rPr>
              <a:t>Map side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2054424"/>
            <a:ext cx="9144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000" b="0" kern="0" dirty="0">
                <a:solidFill>
                  <a:srgbClr val="0070C0"/>
                </a:solidFill>
                <a:latin typeface="Gill Sans"/>
                <a:cs typeface="Gill Sans"/>
              </a:rPr>
              <a:t>Map outputs are buffered in memory in a circular buffer</a:t>
            </a:r>
          </a:p>
          <a:p>
            <a:pPr lvl="0" algn="ctr">
              <a:defRPr/>
            </a:pPr>
            <a:r>
              <a:rPr lang="en-US" sz="2000" b="0" kern="0" dirty="0">
                <a:solidFill>
                  <a:srgbClr val="0070C0"/>
                </a:solidFill>
                <a:latin typeface="Gill Sans"/>
                <a:cs typeface="Gill Sans"/>
              </a:rPr>
              <a:t>When buffer reaches threshold, contents are “spilled” to disk</a:t>
            </a:r>
          </a:p>
          <a:p>
            <a:pPr lvl="0" algn="ctr">
              <a:defRPr/>
            </a:pPr>
            <a:r>
              <a:rPr lang="en-US" sz="2000" b="0" kern="0" dirty="0">
                <a:solidFill>
                  <a:srgbClr val="0070C0"/>
                </a:solidFill>
                <a:latin typeface="Gill Sans"/>
                <a:cs typeface="Gill Sans"/>
              </a:rPr>
              <a:t>Spills are merged into a single, partitioned file (sorted within each partition)</a:t>
            </a:r>
          </a:p>
          <a:p>
            <a:pPr lvl="0" algn="ctr">
              <a:defRPr/>
            </a:pPr>
            <a:r>
              <a:rPr lang="en-US" sz="2000" b="0" kern="0" dirty="0">
                <a:solidFill>
                  <a:srgbClr val="0070C0"/>
                </a:solidFill>
                <a:latin typeface="Gill Sans"/>
                <a:cs typeface="Gill Sans"/>
              </a:rPr>
              <a:t>Combiner runs during the merges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3629561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 b="0" kern="0" dirty="0">
                <a:solidFill>
                  <a:srgbClr val="000000"/>
                </a:solidFill>
                <a:latin typeface="Gill Sans"/>
                <a:cs typeface="Gill Sans"/>
              </a:rPr>
              <a:t>Reduce side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0" y="4010561"/>
            <a:ext cx="9144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000" b="0" kern="0" dirty="0">
                <a:solidFill>
                  <a:srgbClr val="0070C0"/>
                </a:solidFill>
                <a:latin typeface="Gill Sans"/>
                <a:cs typeface="Gill Sans"/>
              </a:rPr>
              <a:t>First, map outputs are copied over to reducer machine</a:t>
            </a:r>
          </a:p>
          <a:p>
            <a:pPr lvl="0" algn="ctr">
              <a:defRPr/>
            </a:pPr>
            <a:r>
              <a:rPr lang="en-US" sz="2000" b="0" kern="0" dirty="0">
                <a:solidFill>
                  <a:srgbClr val="0070C0"/>
                </a:solidFill>
                <a:latin typeface="Gill Sans"/>
                <a:cs typeface="Gill Sans"/>
              </a:rPr>
              <a:t>“Sort” is a multi-pass merge of map outputs (happens in memory and on disk)</a:t>
            </a:r>
          </a:p>
          <a:p>
            <a:pPr lvl="0" algn="ctr">
              <a:defRPr/>
            </a:pPr>
            <a:r>
              <a:rPr lang="en-US" sz="2000" b="0" kern="0" dirty="0">
                <a:solidFill>
                  <a:srgbClr val="0070C0"/>
                </a:solidFill>
                <a:latin typeface="Gill Sans"/>
                <a:cs typeface="Gill Sans"/>
              </a:rPr>
              <a:t>Combiner runs during the merges</a:t>
            </a:r>
          </a:p>
          <a:p>
            <a:pPr lvl="0" algn="ctr">
              <a:defRPr/>
            </a:pPr>
            <a:r>
              <a:rPr lang="en-US" sz="2000" b="0" kern="0" dirty="0">
                <a:solidFill>
                  <a:srgbClr val="0070C0"/>
                </a:solidFill>
                <a:latin typeface="Gill Sans"/>
                <a:cs typeface="Gill Sans"/>
              </a:rPr>
              <a:t>Final merge pass goes directly into reducer</a:t>
            </a:r>
          </a:p>
        </p:txBody>
      </p:sp>
    </p:spTree>
    <p:extLst>
      <p:ext uri="{BB962C8B-B14F-4D97-AF65-F5344CB8AC3E}">
        <p14:creationId xmlns:p14="http://schemas.microsoft.com/office/powerpoint/2010/main" val="12483891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 bwMode="auto">
          <a:xfrm>
            <a:off x="685800" y="1752600"/>
            <a:ext cx="1371600" cy="533400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i="0" u="none" strike="noStrike" cap="none" normalizeH="0" baseline="0" dirty="0">
                <a:ln>
                  <a:noFill/>
                </a:ln>
                <a:solidFill>
                  <a:schemeClr val="bg2"/>
                </a:solidFill>
                <a:effectLst/>
                <a:latin typeface="Gill Sans"/>
                <a:cs typeface="Gill Sans"/>
              </a:rPr>
              <a:t>Mapper</a:t>
            </a:r>
          </a:p>
        </p:txBody>
      </p:sp>
      <p:sp>
        <p:nvSpPr>
          <p:cNvPr id="6" name="Rounded Rectangle 5"/>
          <p:cNvSpPr/>
          <p:nvPr/>
        </p:nvSpPr>
        <p:spPr bwMode="auto">
          <a:xfrm>
            <a:off x="7315200" y="2514600"/>
            <a:ext cx="1371600" cy="533400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i="0" u="none" strike="noStrike" cap="none" normalizeH="0" baseline="0" dirty="0">
                <a:ln>
                  <a:noFill/>
                </a:ln>
                <a:solidFill>
                  <a:schemeClr val="bg2"/>
                </a:solidFill>
                <a:effectLst/>
                <a:latin typeface="Gill Sans"/>
                <a:cs typeface="Gill Sans"/>
              </a:rPr>
              <a:t>Reducer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685800" y="2819400"/>
            <a:ext cx="1371600" cy="1371600"/>
            <a:chOff x="1219200" y="3200400"/>
            <a:chExt cx="1371600" cy="1371600"/>
          </a:xfrm>
        </p:grpSpPr>
        <p:sp>
          <p:nvSpPr>
            <p:cNvPr id="7" name="Oval 6"/>
            <p:cNvSpPr/>
            <p:nvPr/>
          </p:nvSpPr>
          <p:spPr bwMode="auto">
            <a:xfrm>
              <a:off x="1219200" y="3200400"/>
              <a:ext cx="1371600" cy="1371600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Gill Sans"/>
                <a:cs typeface="Gill Sans"/>
              </a:endParaRPr>
            </a:p>
          </p:txBody>
        </p:sp>
        <p:sp>
          <p:nvSpPr>
            <p:cNvPr id="8" name="Oval 7"/>
            <p:cNvSpPr/>
            <p:nvPr/>
          </p:nvSpPr>
          <p:spPr bwMode="auto">
            <a:xfrm>
              <a:off x="1371600" y="3352800"/>
              <a:ext cx="1066800" cy="1066800"/>
            </a:xfrm>
            <a:prstGeom prst="ellipse">
              <a:avLst/>
            </a:prstGeom>
            <a:solidFill>
              <a:schemeClr val="tx1"/>
            </a:solidFill>
            <a:ln>
              <a:headEnd type="none" w="med" len="med"/>
              <a:tailEnd type="none" w="med" len="med"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Gill Sans"/>
                <a:cs typeface="Gill Sans"/>
              </a:endParaRPr>
            </a:p>
          </p:txBody>
        </p:sp>
      </p:grpSp>
      <p:sp>
        <p:nvSpPr>
          <p:cNvPr id="9" name="Rectangle 8"/>
          <p:cNvSpPr/>
          <p:nvPr/>
        </p:nvSpPr>
        <p:spPr bwMode="auto">
          <a:xfrm>
            <a:off x="1447800" y="5029200"/>
            <a:ext cx="762000" cy="2286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Gill Sans"/>
              <a:cs typeface="Gill Sans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838200" y="4724400"/>
            <a:ext cx="762000" cy="2286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Gill Sans"/>
              <a:cs typeface="Gill Sans"/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2057400" y="4724400"/>
            <a:ext cx="762000" cy="2286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Gill Sans"/>
              <a:cs typeface="Gill Sans"/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2895600" y="2667000"/>
            <a:ext cx="762000" cy="2286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Gill Sans"/>
              <a:cs typeface="Gill Sans"/>
            </a:endParaRPr>
          </a:p>
        </p:txBody>
      </p:sp>
      <p:sp>
        <p:nvSpPr>
          <p:cNvPr id="13" name="Rectangle 12"/>
          <p:cNvSpPr/>
          <p:nvPr/>
        </p:nvSpPr>
        <p:spPr bwMode="auto">
          <a:xfrm>
            <a:off x="2895600" y="2895600"/>
            <a:ext cx="762000" cy="2286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Gill Sans"/>
              <a:cs typeface="Gill Sans"/>
            </a:endParaRPr>
          </a:p>
        </p:txBody>
      </p:sp>
      <p:sp>
        <p:nvSpPr>
          <p:cNvPr id="14" name="Rectangle 13"/>
          <p:cNvSpPr/>
          <p:nvPr/>
        </p:nvSpPr>
        <p:spPr bwMode="auto">
          <a:xfrm>
            <a:off x="2895600" y="3124200"/>
            <a:ext cx="762000" cy="2286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Gill Sans"/>
              <a:cs typeface="Gill Sans"/>
            </a:endParaRPr>
          </a:p>
        </p:txBody>
      </p:sp>
      <p:sp>
        <p:nvSpPr>
          <p:cNvPr id="15" name="Rectangle 14"/>
          <p:cNvSpPr/>
          <p:nvPr/>
        </p:nvSpPr>
        <p:spPr bwMode="auto">
          <a:xfrm>
            <a:off x="2895600" y="3352800"/>
            <a:ext cx="762000" cy="2286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Gill Sans"/>
              <a:cs typeface="Gill Sans"/>
            </a:endParaRPr>
          </a:p>
        </p:txBody>
      </p:sp>
      <p:sp>
        <p:nvSpPr>
          <p:cNvPr id="17" name="Rectangle 16"/>
          <p:cNvSpPr/>
          <p:nvPr/>
        </p:nvSpPr>
        <p:spPr bwMode="auto">
          <a:xfrm>
            <a:off x="4953000" y="2362200"/>
            <a:ext cx="762000" cy="2286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Gill Sans"/>
              <a:cs typeface="Gill Sans"/>
            </a:endParaRPr>
          </a:p>
        </p:txBody>
      </p:sp>
      <p:sp>
        <p:nvSpPr>
          <p:cNvPr id="18" name="Rectangle 17"/>
          <p:cNvSpPr/>
          <p:nvPr/>
        </p:nvSpPr>
        <p:spPr bwMode="auto">
          <a:xfrm>
            <a:off x="4953000" y="2667000"/>
            <a:ext cx="762000" cy="2286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Gill Sans"/>
              <a:cs typeface="Gill Sans"/>
            </a:endParaRPr>
          </a:p>
        </p:txBody>
      </p:sp>
      <p:sp>
        <p:nvSpPr>
          <p:cNvPr id="19" name="Rectangle 18"/>
          <p:cNvSpPr/>
          <p:nvPr/>
        </p:nvSpPr>
        <p:spPr bwMode="auto">
          <a:xfrm>
            <a:off x="4953000" y="2971800"/>
            <a:ext cx="762000" cy="2286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Gill Sans"/>
              <a:cs typeface="Gill Sans"/>
            </a:endParaRPr>
          </a:p>
        </p:txBody>
      </p:sp>
      <p:cxnSp>
        <p:nvCxnSpPr>
          <p:cNvPr id="21" name="Straight Arrow Connector 20"/>
          <p:cNvCxnSpPr/>
          <p:nvPr/>
        </p:nvCxnSpPr>
        <p:spPr bwMode="auto">
          <a:xfrm rot="5400000">
            <a:off x="1181100" y="2552700"/>
            <a:ext cx="381000" cy="1588"/>
          </a:xfrm>
          <a:prstGeom prst="straightConnector1">
            <a:avLst/>
          </a:prstGeom>
          <a:ln w="19050">
            <a:headEnd type="none" w="med" len="med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 bwMode="auto">
          <a:xfrm rot="5400000">
            <a:off x="1181894" y="4456906"/>
            <a:ext cx="381000" cy="1588"/>
          </a:xfrm>
          <a:prstGeom prst="straightConnector1">
            <a:avLst/>
          </a:prstGeom>
          <a:ln w="19050">
            <a:headEnd type="none" w="med" len="med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 bwMode="auto">
          <a:xfrm rot="16200000" flipH="1">
            <a:off x="1372394" y="4420394"/>
            <a:ext cx="609600" cy="303212"/>
          </a:xfrm>
          <a:prstGeom prst="straightConnector1">
            <a:avLst/>
          </a:prstGeom>
          <a:ln w="19050">
            <a:headEnd type="none" w="med" len="med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 bwMode="auto">
          <a:xfrm rot="16200000" flipH="1">
            <a:off x="1753394" y="4267994"/>
            <a:ext cx="381000" cy="379412"/>
          </a:xfrm>
          <a:prstGeom prst="straightConnector1">
            <a:avLst/>
          </a:prstGeom>
          <a:ln w="19050">
            <a:headEnd type="none" w="med" len="med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 bwMode="auto">
          <a:xfrm rot="5400000" flipH="1" flipV="1">
            <a:off x="2362200" y="3962400"/>
            <a:ext cx="838200" cy="381000"/>
          </a:xfrm>
          <a:prstGeom prst="straightConnector1">
            <a:avLst/>
          </a:prstGeom>
          <a:ln w="19050">
            <a:headEnd type="none" w="med" len="med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>
            <a:stCxn id="12" idx="3"/>
            <a:endCxn id="17" idx="1"/>
          </p:cNvCxnSpPr>
          <p:nvPr/>
        </p:nvCxnSpPr>
        <p:spPr bwMode="auto">
          <a:xfrm flipV="1">
            <a:off x="3657600" y="2476500"/>
            <a:ext cx="1295400" cy="304800"/>
          </a:xfrm>
          <a:prstGeom prst="straightConnector1">
            <a:avLst/>
          </a:prstGeom>
          <a:ln w="19050">
            <a:headEnd type="arrow" w="med" len="med"/>
            <a:tailEnd type="non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>
            <a:endCxn id="18" idx="1"/>
          </p:cNvCxnSpPr>
          <p:nvPr/>
        </p:nvCxnSpPr>
        <p:spPr bwMode="auto">
          <a:xfrm rot="5400000" flipH="1" flipV="1">
            <a:off x="2152650" y="3371850"/>
            <a:ext cx="3390900" cy="2209800"/>
          </a:xfrm>
          <a:prstGeom prst="straightConnector1">
            <a:avLst/>
          </a:prstGeom>
          <a:ln w="19050">
            <a:headEnd type="arrow" w="med" len="med"/>
            <a:tailEnd type="non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>
            <a:endCxn id="19" idx="1"/>
          </p:cNvCxnSpPr>
          <p:nvPr/>
        </p:nvCxnSpPr>
        <p:spPr bwMode="auto">
          <a:xfrm rot="5400000" flipH="1" flipV="1">
            <a:off x="2419350" y="3638550"/>
            <a:ext cx="3086100" cy="1981200"/>
          </a:xfrm>
          <a:prstGeom prst="straightConnector1">
            <a:avLst/>
          </a:prstGeom>
          <a:ln w="19050">
            <a:headEnd type="arrow" w="med" len="med"/>
            <a:tailEnd type="non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2148854" y="6172200"/>
            <a:ext cx="15662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0" dirty="0">
                <a:solidFill>
                  <a:schemeClr val="bg1"/>
                </a:solidFill>
                <a:latin typeface="Gill Sans"/>
                <a:cs typeface="Gill Sans"/>
              </a:rPr>
              <a:t>other </a:t>
            </a:r>
            <a:r>
              <a:rPr lang="en-US" sz="1800" b="0" dirty="0" err="1">
                <a:solidFill>
                  <a:schemeClr val="bg1"/>
                </a:solidFill>
                <a:latin typeface="Gill Sans"/>
                <a:cs typeface="Gill Sans"/>
              </a:rPr>
              <a:t>mappers</a:t>
            </a:r>
            <a:endParaRPr lang="en-US" sz="1800" b="0" dirty="0">
              <a:solidFill>
                <a:schemeClr val="bg1"/>
              </a:solidFill>
              <a:latin typeface="Gill Sans"/>
              <a:cs typeface="Gill Sans"/>
            </a:endParaRPr>
          </a:p>
        </p:txBody>
      </p:sp>
      <p:cxnSp>
        <p:nvCxnSpPr>
          <p:cNvPr id="46" name="Straight Arrow Connector 45"/>
          <p:cNvCxnSpPr>
            <a:stCxn id="13" idx="3"/>
          </p:cNvCxnSpPr>
          <p:nvPr/>
        </p:nvCxnSpPr>
        <p:spPr bwMode="auto">
          <a:xfrm>
            <a:off x="3657600" y="3009900"/>
            <a:ext cx="2057400" cy="2019300"/>
          </a:xfrm>
          <a:prstGeom prst="straightConnector1">
            <a:avLst/>
          </a:prstGeom>
          <a:ln w="19050">
            <a:headEnd type="arrow" w="med" len="med"/>
            <a:tailEnd type="non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>
            <a:stCxn id="14" idx="3"/>
          </p:cNvCxnSpPr>
          <p:nvPr/>
        </p:nvCxnSpPr>
        <p:spPr bwMode="auto">
          <a:xfrm>
            <a:off x="3657600" y="3238500"/>
            <a:ext cx="1828800" cy="1790700"/>
          </a:xfrm>
          <a:prstGeom prst="straightConnector1">
            <a:avLst/>
          </a:prstGeom>
          <a:ln w="19050">
            <a:headEnd type="arrow" w="med" len="med"/>
            <a:tailEnd type="non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>
            <a:stCxn id="15" idx="3"/>
          </p:cNvCxnSpPr>
          <p:nvPr/>
        </p:nvCxnSpPr>
        <p:spPr bwMode="auto">
          <a:xfrm>
            <a:off x="3657600" y="3467100"/>
            <a:ext cx="1600200" cy="1562100"/>
          </a:xfrm>
          <a:prstGeom prst="straightConnector1">
            <a:avLst/>
          </a:prstGeom>
          <a:ln w="19050">
            <a:headEnd type="arrow" w="med" len="med"/>
            <a:tailEnd type="non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56" name="TextBox 55"/>
          <p:cNvSpPr txBox="1"/>
          <p:nvPr/>
        </p:nvSpPr>
        <p:spPr>
          <a:xfrm>
            <a:off x="4815854" y="5071646"/>
            <a:ext cx="15927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0" dirty="0">
                <a:solidFill>
                  <a:schemeClr val="bg1"/>
                </a:solidFill>
                <a:latin typeface="Gill Sans"/>
                <a:cs typeface="Gill Sans"/>
              </a:rPr>
              <a:t>other reducers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762001" y="3286780"/>
            <a:ext cx="1219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0" dirty="0">
                <a:solidFill>
                  <a:schemeClr val="bg1"/>
                </a:solidFill>
                <a:latin typeface="Gill Sans"/>
                <a:cs typeface="Gill Sans"/>
              </a:rPr>
              <a:t>circular buffer </a:t>
            </a:r>
            <a:br>
              <a:rPr lang="en-US" sz="1400" b="0" dirty="0">
                <a:solidFill>
                  <a:schemeClr val="bg1"/>
                </a:solidFill>
                <a:latin typeface="Gill Sans"/>
                <a:cs typeface="Gill Sans"/>
              </a:rPr>
            </a:br>
            <a:r>
              <a:rPr lang="en-US" sz="1400" b="0" dirty="0">
                <a:solidFill>
                  <a:schemeClr val="bg1"/>
                </a:solidFill>
                <a:latin typeface="Gill Sans"/>
                <a:cs typeface="Gill Sans"/>
              </a:rPr>
              <a:t>(in memory)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186596" y="5257800"/>
            <a:ext cx="12212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0" dirty="0">
                <a:solidFill>
                  <a:schemeClr val="bg1"/>
                </a:solidFill>
                <a:latin typeface="Gill Sans"/>
                <a:cs typeface="Gill Sans"/>
              </a:rPr>
              <a:t>spills (on disk)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2679940" y="2133600"/>
            <a:ext cx="11302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0" dirty="0">
                <a:solidFill>
                  <a:schemeClr val="bg1"/>
                </a:solidFill>
                <a:latin typeface="Gill Sans"/>
                <a:cs typeface="Gill Sans"/>
              </a:rPr>
              <a:t>merged spills </a:t>
            </a:r>
            <a:br>
              <a:rPr lang="en-US" sz="1400" b="0" dirty="0">
                <a:solidFill>
                  <a:schemeClr val="bg1"/>
                </a:solidFill>
                <a:latin typeface="Gill Sans"/>
                <a:cs typeface="Gill Sans"/>
              </a:rPr>
            </a:br>
            <a:r>
              <a:rPr lang="en-US" sz="1400" b="0" dirty="0">
                <a:solidFill>
                  <a:schemeClr val="bg1"/>
                </a:solidFill>
                <a:latin typeface="Gill Sans"/>
                <a:cs typeface="Gill Sans"/>
              </a:rPr>
              <a:t>(on disk)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4605105" y="1828800"/>
            <a:ext cx="14424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0" dirty="0">
                <a:solidFill>
                  <a:schemeClr val="bg1"/>
                </a:solidFill>
                <a:latin typeface="Gill Sans"/>
                <a:cs typeface="Gill Sans"/>
              </a:rPr>
              <a:t>intermediate files </a:t>
            </a:r>
            <a:br>
              <a:rPr lang="en-US" sz="1400" b="0" dirty="0">
                <a:solidFill>
                  <a:schemeClr val="bg1"/>
                </a:solidFill>
                <a:latin typeface="Gill Sans"/>
                <a:cs typeface="Gill Sans"/>
              </a:rPr>
            </a:br>
            <a:r>
              <a:rPr lang="en-US" sz="1400" b="0" dirty="0">
                <a:solidFill>
                  <a:schemeClr val="bg1"/>
                </a:solidFill>
                <a:latin typeface="Gill Sans"/>
                <a:cs typeface="Gill Sans"/>
              </a:rPr>
              <a:t>(on disk)</a:t>
            </a:r>
          </a:p>
        </p:txBody>
      </p:sp>
      <p:cxnSp>
        <p:nvCxnSpPr>
          <p:cNvPr id="74" name="Straight Arrow Connector 73"/>
          <p:cNvCxnSpPr>
            <a:endCxn id="17" idx="3"/>
          </p:cNvCxnSpPr>
          <p:nvPr/>
        </p:nvCxnSpPr>
        <p:spPr bwMode="auto">
          <a:xfrm rot="10800000">
            <a:off x="5715000" y="2476500"/>
            <a:ext cx="1600200" cy="190500"/>
          </a:xfrm>
          <a:prstGeom prst="straightConnector1">
            <a:avLst/>
          </a:prstGeom>
          <a:ln w="19050">
            <a:headEnd type="arrow" w="med" len="med"/>
            <a:tailEnd type="non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7" name="Straight Arrow Connector 76"/>
          <p:cNvCxnSpPr>
            <a:stCxn id="6" idx="1"/>
            <a:endCxn id="18" idx="3"/>
          </p:cNvCxnSpPr>
          <p:nvPr/>
        </p:nvCxnSpPr>
        <p:spPr bwMode="auto">
          <a:xfrm rot="10800000">
            <a:off x="5715000" y="2781300"/>
            <a:ext cx="1600200" cy="1588"/>
          </a:xfrm>
          <a:prstGeom prst="straightConnector1">
            <a:avLst/>
          </a:prstGeom>
          <a:ln w="19050">
            <a:headEnd type="arrow" w="med" len="med"/>
            <a:tailEnd type="non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9" name="Straight Arrow Connector 78"/>
          <p:cNvCxnSpPr>
            <a:endCxn id="19" idx="3"/>
          </p:cNvCxnSpPr>
          <p:nvPr/>
        </p:nvCxnSpPr>
        <p:spPr bwMode="auto">
          <a:xfrm rot="10800000" flipV="1">
            <a:off x="5715000" y="2895600"/>
            <a:ext cx="1600200" cy="190500"/>
          </a:xfrm>
          <a:prstGeom prst="straightConnector1">
            <a:avLst/>
          </a:prstGeom>
          <a:ln w="19050">
            <a:headEnd type="arrow" w="med" len="med"/>
            <a:tailEnd type="non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86" name="Rounded Rectangle 85"/>
          <p:cNvSpPr/>
          <p:nvPr/>
        </p:nvSpPr>
        <p:spPr bwMode="auto">
          <a:xfrm>
            <a:off x="2286000" y="3962400"/>
            <a:ext cx="1143000" cy="381000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400" dirty="0">
                <a:solidFill>
                  <a:schemeClr val="bg2"/>
                </a:solidFill>
                <a:latin typeface="Gill Sans"/>
                <a:cs typeface="Gill Sans"/>
              </a:rPr>
              <a:t>Combiner</a:t>
            </a:r>
            <a:endParaRPr kumimoji="0" lang="en-US" sz="1400" i="0" u="none" strike="noStrike" cap="none" normalizeH="0" baseline="0" dirty="0">
              <a:ln>
                <a:noFill/>
              </a:ln>
              <a:solidFill>
                <a:schemeClr val="bg2"/>
              </a:solidFill>
              <a:effectLst/>
              <a:latin typeface="Gill Sans"/>
              <a:cs typeface="Gill Sans"/>
            </a:endParaRPr>
          </a:p>
        </p:txBody>
      </p:sp>
      <p:sp>
        <p:nvSpPr>
          <p:cNvPr id="87" name="Rounded Rectangle 86"/>
          <p:cNvSpPr/>
          <p:nvPr/>
        </p:nvSpPr>
        <p:spPr bwMode="auto">
          <a:xfrm>
            <a:off x="5943600" y="2590800"/>
            <a:ext cx="1143000" cy="381000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400" dirty="0">
                <a:solidFill>
                  <a:schemeClr val="bg2"/>
                </a:solidFill>
                <a:latin typeface="Gill Sans"/>
                <a:cs typeface="Gill Sans"/>
              </a:rPr>
              <a:t>Combiner</a:t>
            </a:r>
            <a:endParaRPr kumimoji="0" lang="en-US" sz="1400" i="0" u="none" strike="noStrike" cap="none" normalizeH="0" baseline="0" dirty="0">
              <a:ln>
                <a:noFill/>
              </a:ln>
              <a:solidFill>
                <a:schemeClr val="bg2"/>
              </a:solidFill>
              <a:effectLst/>
              <a:latin typeface="Gill Sans"/>
              <a:cs typeface="Gill Sans"/>
            </a:endParaRPr>
          </a:p>
        </p:txBody>
      </p:sp>
      <p:sp>
        <p:nvSpPr>
          <p:cNvPr id="40" name="Title 1"/>
          <p:cNvSpPr txBox="1">
            <a:spLocks/>
          </p:cNvSpPr>
          <p:nvPr/>
        </p:nvSpPr>
        <p:spPr>
          <a:xfrm>
            <a:off x="0" y="548640"/>
            <a:ext cx="9144000" cy="685800"/>
          </a:xfrm>
          <a:prstGeom prst="rect">
            <a:avLst/>
          </a:prstGeom>
        </p:spPr>
        <p:txBody>
          <a:bodyPr/>
          <a:lstStyle/>
          <a:p>
            <a:pPr lvl="0" algn="ctr">
              <a:defRPr/>
            </a:pPr>
            <a:r>
              <a:rPr lang="en-US" sz="3600" b="0" kern="0" dirty="0">
                <a:solidFill>
                  <a:srgbClr val="000000"/>
                </a:solidFill>
                <a:latin typeface="Gill Sans"/>
                <a:cs typeface="Gill Sans"/>
              </a:rPr>
              <a:t>Distributed Group By in MapReduce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4191000" y="6000690"/>
            <a:ext cx="4648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000" b="0" kern="0" dirty="0">
                <a:solidFill>
                  <a:srgbClr val="000000"/>
                </a:solidFill>
                <a:latin typeface="Gill Sans"/>
                <a:cs typeface="Gill Sans"/>
              </a:rPr>
              <a:t>Barrier between map and reduce phases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3733800" y="6324601"/>
            <a:ext cx="5105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b="0" kern="0" dirty="0">
                <a:solidFill>
                  <a:srgbClr val="0070C0"/>
                </a:solidFill>
                <a:latin typeface="Gill Sans"/>
                <a:cs typeface="Gill Sans"/>
              </a:rPr>
              <a:t>But runtime can begin copying intermediate data earlier</a:t>
            </a:r>
          </a:p>
        </p:txBody>
      </p:sp>
    </p:spTree>
    <p:extLst>
      <p:ext uri="{BB962C8B-B14F-4D97-AF65-F5344CB8AC3E}">
        <p14:creationId xmlns:p14="http://schemas.microsoft.com/office/powerpoint/2010/main" val="7608767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" grpId="0" animBg="1"/>
      <p:bldP spid="87" grpId="0" animBg="1"/>
      <p:bldP spid="41" grpId="0"/>
      <p:bldP spid="42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3" name="Straight Arrow Connector 172"/>
          <p:cNvCxnSpPr>
            <a:cxnSpLocks noChangeShapeType="1"/>
          </p:cNvCxnSpPr>
          <p:nvPr/>
        </p:nvCxnSpPr>
        <p:spPr bwMode="auto">
          <a:xfrm rot="5400000">
            <a:off x="2644776" y="3213100"/>
            <a:ext cx="273050" cy="3175"/>
          </a:xfrm>
          <a:prstGeom prst="straightConnector1">
            <a:avLst/>
          </a:prstGeom>
          <a:ln w="12700">
            <a:headEnd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74" name="Straight Arrow Connector 173"/>
          <p:cNvCxnSpPr>
            <a:cxnSpLocks noChangeShapeType="1"/>
          </p:cNvCxnSpPr>
          <p:nvPr/>
        </p:nvCxnSpPr>
        <p:spPr bwMode="auto">
          <a:xfrm rot="5400000">
            <a:off x="3938588" y="3213100"/>
            <a:ext cx="274638" cy="1587"/>
          </a:xfrm>
          <a:prstGeom prst="straightConnector1">
            <a:avLst/>
          </a:prstGeom>
          <a:ln w="12700">
            <a:headEnd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75" name="Straight Arrow Connector 174"/>
          <p:cNvCxnSpPr>
            <a:cxnSpLocks noChangeShapeType="1"/>
          </p:cNvCxnSpPr>
          <p:nvPr/>
        </p:nvCxnSpPr>
        <p:spPr bwMode="auto">
          <a:xfrm rot="5400000">
            <a:off x="5233988" y="3213100"/>
            <a:ext cx="274638" cy="1587"/>
          </a:xfrm>
          <a:prstGeom prst="straightConnector1">
            <a:avLst/>
          </a:prstGeom>
          <a:ln w="12700">
            <a:headEnd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76" name="Straight Arrow Connector 175"/>
          <p:cNvCxnSpPr>
            <a:cxnSpLocks noChangeShapeType="1"/>
          </p:cNvCxnSpPr>
          <p:nvPr/>
        </p:nvCxnSpPr>
        <p:spPr bwMode="auto">
          <a:xfrm rot="5400000">
            <a:off x="6605588" y="3213100"/>
            <a:ext cx="274638" cy="1587"/>
          </a:xfrm>
          <a:prstGeom prst="straightConnector1">
            <a:avLst/>
          </a:prstGeom>
          <a:ln w="12700">
            <a:headEnd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69" name="Rectangle 7"/>
          <p:cNvSpPr>
            <a:spLocks noChangeArrowheads="1"/>
          </p:cNvSpPr>
          <p:nvPr/>
        </p:nvSpPr>
        <p:spPr bwMode="auto">
          <a:xfrm>
            <a:off x="6324600" y="2666999"/>
            <a:ext cx="838200" cy="40957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1200" b="0" dirty="0">
                <a:solidFill>
                  <a:schemeClr val="bg2"/>
                </a:solidFill>
              </a:rPr>
              <a:t>combine</a:t>
            </a:r>
          </a:p>
        </p:txBody>
      </p:sp>
      <p:sp>
        <p:nvSpPr>
          <p:cNvPr id="170" name="Rectangle 4"/>
          <p:cNvSpPr>
            <a:spLocks noChangeArrowheads="1"/>
          </p:cNvSpPr>
          <p:nvPr/>
        </p:nvSpPr>
        <p:spPr bwMode="auto">
          <a:xfrm>
            <a:off x="2362200" y="2666999"/>
            <a:ext cx="838200" cy="40957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1200" b="0" dirty="0">
                <a:solidFill>
                  <a:schemeClr val="bg2"/>
                </a:solidFill>
              </a:rPr>
              <a:t>combine</a:t>
            </a:r>
          </a:p>
        </p:txBody>
      </p:sp>
      <p:sp>
        <p:nvSpPr>
          <p:cNvPr id="171" name="Rectangle 5"/>
          <p:cNvSpPr>
            <a:spLocks noChangeArrowheads="1"/>
          </p:cNvSpPr>
          <p:nvPr/>
        </p:nvSpPr>
        <p:spPr bwMode="auto">
          <a:xfrm>
            <a:off x="3657600" y="2666999"/>
            <a:ext cx="838200" cy="40957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1200" b="0" dirty="0">
                <a:solidFill>
                  <a:schemeClr val="bg2"/>
                </a:solidFill>
              </a:rPr>
              <a:t>combine</a:t>
            </a:r>
          </a:p>
        </p:txBody>
      </p:sp>
      <p:sp>
        <p:nvSpPr>
          <p:cNvPr id="172" name="Rectangle 6"/>
          <p:cNvSpPr>
            <a:spLocks noChangeArrowheads="1"/>
          </p:cNvSpPr>
          <p:nvPr/>
        </p:nvSpPr>
        <p:spPr bwMode="auto">
          <a:xfrm>
            <a:off x="4953000" y="2666999"/>
            <a:ext cx="838200" cy="40957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1200" b="0" dirty="0">
                <a:solidFill>
                  <a:schemeClr val="bg2"/>
                </a:solidFill>
              </a:rPr>
              <a:t>combine</a:t>
            </a:r>
          </a:p>
        </p:txBody>
      </p:sp>
      <p:grpSp>
        <p:nvGrpSpPr>
          <p:cNvPr id="2" name="Group 326"/>
          <p:cNvGrpSpPr/>
          <p:nvPr/>
        </p:nvGrpSpPr>
        <p:grpSpPr>
          <a:xfrm>
            <a:off x="2286000" y="3381375"/>
            <a:ext cx="996950" cy="276225"/>
            <a:chOff x="2286000" y="3381375"/>
            <a:chExt cx="996950" cy="276225"/>
          </a:xfrm>
        </p:grpSpPr>
        <p:sp>
          <p:nvSpPr>
            <p:cNvPr id="178" name="Rectangle 144"/>
            <p:cNvSpPr>
              <a:spLocks noChangeArrowheads="1"/>
            </p:cNvSpPr>
            <p:nvPr/>
          </p:nvSpPr>
          <p:spPr bwMode="auto">
            <a:xfrm>
              <a:off x="2794665" y="3405506"/>
              <a:ext cx="228714" cy="22796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9" name="TextBox 145"/>
            <p:cNvSpPr txBox="1">
              <a:spLocks noChangeArrowheads="1"/>
            </p:cNvSpPr>
            <p:nvPr/>
          </p:nvSpPr>
          <p:spPr bwMode="auto">
            <a:xfrm>
              <a:off x="2784475" y="3381375"/>
              <a:ext cx="269761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200" b="0" dirty="0"/>
                <a:t>b</a:t>
              </a:r>
              <a:endParaRPr lang="en-US" b="0" baseline="-25000" dirty="0"/>
            </a:p>
          </p:txBody>
        </p:sp>
        <p:sp>
          <p:nvSpPr>
            <p:cNvPr id="180" name="Rectangle 137"/>
            <p:cNvSpPr>
              <a:spLocks noChangeArrowheads="1"/>
            </p:cNvSpPr>
            <p:nvPr/>
          </p:nvSpPr>
          <p:spPr bwMode="auto">
            <a:xfrm>
              <a:off x="2296190" y="3405506"/>
              <a:ext cx="228714" cy="22796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1" name="TextBox 138"/>
            <p:cNvSpPr txBox="1">
              <a:spLocks noChangeArrowheads="1"/>
            </p:cNvSpPr>
            <p:nvPr/>
          </p:nvSpPr>
          <p:spPr bwMode="auto">
            <a:xfrm>
              <a:off x="2286000" y="3381375"/>
              <a:ext cx="269761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200" b="0" dirty="0"/>
                <a:t>a</a:t>
              </a:r>
              <a:endParaRPr lang="en-US" b="0" baseline="-25000" dirty="0"/>
            </a:p>
          </p:txBody>
        </p:sp>
        <p:sp>
          <p:nvSpPr>
            <p:cNvPr id="182" name="Rectangle 135"/>
            <p:cNvSpPr>
              <a:spLocks noChangeArrowheads="1"/>
            </p:cNvSpPr>
            <p:nvPr/>
          </p:nvSpPr>
          <p:spPr bwMode="auto">
            <a:xfrm>
              <a:off x="2524904" y="3405506"/>
              <a:ext cx="228714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83" name="TextBox 136"/>
            <p:cNvSpPr txBox="1">
              <a:spLocks noChangeArrowheads="1"/>
            </p:cNvSpPr>
            <p:nvPr/>
          </p:nvSpPr>
          <p:spPr bwMode="auto">
            <a:xfrm>
              <a:off x="2514714" y="3381375"/>
              <a:ext cx="269761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solidFill>
                    <a:schemeClr val="bg1"/>
                  </a:solidFill>
                </a:rPr>
                <a:t>1</a:t>
              </a:r>
              <a:endParaRPr lang="en-US" b="0" baseline="-25000">
                <a:solidFill>
                  <a:schemeClr val="bg1"/>
                </a:solidFill>
              </a:endParaRPr>
            </a:p>
          </p:txBody>
        </p:sp>
        <p:sp>
          <p:nvSpPr>
            <p:cNvPr id="184" name="Rectangle 142"/>
            <p:cNvSpPr>
              <a:spLocks noChangeArrowheads="1"/>
            </p:cNvSpPr>
            <p:nvPr/>
          </p:nvSpPr>
          <p:spPr bwMode="auto">
            <a:xfrm>
              <a:off x="3023379" y="3405506"/>
              <a:ext cx="228714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85" name="TextBox 143"/>
            <p:cNvSpPr txBox="1">
              <a:spLocks noChangeArrowheads="1"/>
            </p:cNvSpPr>
            <p:nvPr/>
          </p:nvSpPr>
          <p:spPr bwMode="auto">
            <a:xfrm>
              <a:off x="3013189" y="3381375"/>
              <a:ext cx="269761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solidFill>
                    <a:schemeClr val="bg1"/>
                  </a:solidFill>
                </a:rPr>
                <a:t>2</a:t>
              </a:r>
              <a:endParaRPr lang="en-US" b="0" baseline="-25000">
                <a:solidFill>
                  <a:schemeClr val="bg1"/>
                </a:solidFill>
              </a:endParaRPr>
            </a:p>
          </p:txBody>
        </p:sp>
      </p:grpSp>
      <p:grpSp>
        <p:nvGrpSpPr>
          <p:cNvPr id="3" name="Group 325"/>
          <p:cNvGrpSpPr/>
          <p:nvPr/>
        </p:nvGrpSpPr>
        <p:grpSpPr>
          <a:xfrm>
            <a:off x="3844925" y="3381375"/>
            <a:ext cx="498475" cy="276225"/>
            <a:chOff x="3844925" y="3381375"/>
            <a:chExt cx="498475" cy="276225"/>
          </a:xfrm>
        </p:grpSpPr>
        <p:sp>
          <p:nvSpPr>
            <p:cNvPr id="187" name="Rectangle 151"/>
            <p:cNvSpPr>
              <a:spLocks noChangeArrowheads="1"/>
            </p:cNvSpPr>
            <p:nvPr/>
          </p:nvSpPr>
          <p:spPr bwMode="auto">
            <a:xfrm>
              <a:off x="3855115" y="3405506"/>
              <a:ext cx="228714" cy="22796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9" name="TextBox 152"/>
            <p:cNvSpPr txBox="1">
              <a:spLocks noChangeArrowheads="1"/>
            </p:cNvSpPr>
            <p:nvPr/>
          </p:nvSpPr>
          <p:spPr bwMode="auto">
            <a:xfrm>
              <a:off x="3844925" y="3381375"/>
              <a:ext cx="269761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200" b="0"/>
                <a:t>c</a:t>
              </a:r>
              <a:endParaRPr lang="en-US" b="0" baseline="-25000"/>
            </a:p>
          </p:txBody>
        </p:sp>
        <p:sp>
          <p:nvSpPr>
            <p:cNvPr id="191" name="Rectangle 149"/>
            <p:cNvSpPr>
              <a:spLocks noChangeArrowheads="1"/>
            </p:cNvSpPr>
            <p:nvPr/>
          </p:nvSpPr>
          <p:spPr bwMode="auto">
            <a:xfrm>
              <a:off x="4083829" y="3405506"/>
              <a:ext cx="228714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92" name="TextBox 150"/>
            <p:cNvSpPr txBox="1">
              <a:spLocks noChangeArrowheads="1"/>
            </p:cNvSpPr>
            <p:nvPr/>
          </p:nvSpPr>
          <p:spPr bwMode="auto">
            <a:xfrm>
              <a:off x="4073639" y="3381375"/>
              <a:ext cx="269761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 dirty="0">
                  <a:solidFill>
                    <a:schemeClr val="bg1"/>
                  </a:solidFill>
                </a:rPr>
                <a:t>9</a:t>
              </a:r>
              <a:endParaRPr lang="en-US" b="0" baseline="-250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4" name="Group 324"/>
          <p:cNvGrpSpPr/>
          <p:nvPr/>
        </p:nvGrpSpPr>
        <p:grpSpPr>
          <a:xfrm>
            <a:off x="4876800" y="3381375"/>
            <a:ext cx="990600" cy="276225"/>
            <a:chOff x="4876800" y="3381375"/>
            <a:chExt cx="990600" cy="276225"/>
          </a:xfrm>
        </p:grpSpPr>
        <p:sp>
          <p:nvSpPr>
            <p:cNvPr id="196" name="Rectangle 165"/>
            <p:cNvSpPr>
              <a:spLocks noChangeArrowheads="1"/>
            </p:cNvSpPr>
            <p:nvPr/>
          </p:nvSpPr>
          <p:spPr bwMode="auto">
            <a:xfrm>
              <a:off x="4886985" y="3405506"/>
              <a:ext cx="228600" cy="22796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" name="Rectangle 172"/>
            <p:cNvSpPr>
              <a:spLocks noChangeArrowheads="1"/>
            </p:cNvSpPr>
            <p:nvPr/>
          </p:nvSpPr>
          <p:spPr bwMode="auto">
            <a:xfrm>
              <a:off x="5379359" y="3405506"/>
              <a:ext cx="228600" cy="22796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8" name="TextBox 166"/>
            <p:cNvSpPr txBox="1">
              <a:spLocks noChangeArrowheads="1"/>
            </p:cNvSpPr>
            <p:nvPr/>
          </p:nvSpPr>
          <p:spPr bwMode="auto">
            <a:xfrm>
              <a:off x="4876800" y="3381375"/>
              <a:ext cx="269626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200" b="0"/>
                <a:t>a</a:t>
              </a:r>
              <a:endParaRPr lang="en-US" b="0" baseline="-25000"/>
            </a:p>
          </p:txBody>
        </p:sp>
        <p:sp>
          <p:nvSpPr>
            <p:cNvPr id="199" name="TextBox 173"/>
            <p:cNvSpPr txBox="1">
              <a:spLocks noChangeArrowheads="1"/>
            </p:cNvSpPr>
            <p:nvPr/>
          </p:nvSpPr>
          <p:spPr bwMode="auto">
            <a:xfrm>
              <a:off x="5369174" y="3381375"/>
              <a:ext cx="261611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200" b="0"/>
                <a:t>c</a:t>
              </a:r>
              <a:endParaRPr lang="en-US" b="0" baseline="-25000"/>
            </a:p>
          </p:txBody>
        </p:sp>
        <p:sp>
          <p:nvSpPr>
            <p:cNvPr id="200" name="Rectangle 163"/>
            <p:cNvSpPr>
              <a:spLocks noChangeArrowheads="1"/>
            </p:cNvSpPr>
            <p:nvPr/>
          </p:nvSpPr>
          <p:spPr bwMode="auto">
            <a:xfrm>
              <a:off x="5115585" y="3405506"/>
              <a:ext cx="228600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01" name="TextBox 164"/>
            <p:cNvSpPr txBox="1">
              <a:spLocks noChangeArrowheads="1"/>
            </p:cNvSpPr>
            <p:nvPr/>
          </p:nvSpPr>
          <p:spPr bwMode="auto">
            <a:xfrm>
              <a:off x="5105400" y="3381375"/>
              <a:ext cx="269626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solidFill>
                    <a:schemeClr val="bg1"/>
                  </a:solidFill>
                </a:rPr>
                <a:t>5</a:t>
              </a:r>
              <a:endParaRPr lang="en-US" b="0" baseline="-25000">
                <a:solidFill>
                  <a:schemeClr val="bg1"/>
                </a:solidFill>
              </a:endParaRPr>
            </a:p>
          </p:txBody>
        </p:sp>
        <p:sp>
          <p:nvSpPr>
            <p:cNvPr id="202" name="Rectangle 170"/>
            <p:cNvSpPr>
              <a:spLocks noChangeArrowheads="1"/>
            </p:cNvSpPr>
            <p:nvPr/>
          </p:nvSpPr>
          <p:spPr bwMode="auto">
            <a:xfrm>
              <a:off x="5607959" y="3405506"/>
              <a:ext cx="228600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03" name="TextBox 171"/>
            <p:cNvSpPr txBox="1">
              <a:spLocks noChangeArrowheads="1"/>
            </p:cNvSpPr>
            <p:nvPr/>
          </p:nvSpPr>
          <p:spPr bwMode="auto">
            <a:xfrm>
              <a:off x="5597774" y="3381375"/>
              <a:ext cx="269626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solidFill>
                    <a:schemeClr val="bg1"/>
                  </a:solidFill>
                </a:rPr>
                <a:t>2</a:t>
              </a:r>
              <a:endParaRPr lang="en-US" b="0" baseline="-25000">
                <a:solidFill>
                  <a:schemeClr val="bg1"/>
                </a:solidFill>
              </a:endParaRPr>
            </a:p>
          </p:txBody>
        </p:sp>
      </p:grpSp>
      <p:grpSp>
        <p:nvGrpSpPr>
          <p:cNvPr id="5" name="Group 323"/>
          <p:cNvGrpSpPr/>
          <p:nvPr/>
        </p:nvGrpSpPr>
        <p:grpSpPr>
          <a:xfrm>
            <a:off x="6248400" y="3381375"/>
            <a:ext cx="990600" cy="276225"/>
            <a:chOff x="6248400" y="3381375"/>
            <a:chExt cx="990600" cy="276225"/>
          </a:xfrm>
        </p:grpSpPr>
        <p:sp>
          <p:nvSpPr>
            <p:cNvPr id="205" name="Rectangle 179"/>
            <p:cNvSpPr>
              <a:spLocks noChangeArrowheads="1"/>
            </p:cNvSpPr>
            <p:nvPr/>
          </p:nvSpPr>
          <p:spPr bwMode="auto">
            <a:xfrm>
              <a:off x="6258585" y="3405506"/>
              <a:ext cx="228600" cy="22796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6" name="Rectangle 186"/>
            <p:cNvSpPr>
              <a:spLocks noChangeArrowheads="1"/>
            </p:cNvSpPr>
            <p:nvPr/>
          </p:nvSpPr>
          <p:spPr bwMode="auto">
            <a:xfrm>
              <a:off x="6750959" y="3405506"/>
              <a:ext cx="228600" cy="22796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7" name="TextBox 180"/>
            <p:cNvSpPr txBox="1">
              <a:spLocks noChangeArrowheads="1"/>
            </p:cNvSpPr>
            <p:nvPr/>
          </p:nvSpPr>
          <p:spPr bwMode="auto">
            <a:xfrm>
              <a:off x="6248400" y="3381375"/>
              <a:ext cx="269626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200" b="0"/>
                <a:t>b</a:t>
              </a:r>
              <a:endParaRPr lang="en-US" b="0" baseline="-25000"/>
            </a:p>
          </p:txBody>
        </p:sp>
        <p:sp>
          <p:nvSpPr>
            <p:cNvPr id="208" name="TextBox 187"/>
            <p:cNvSpPr txBox="1">
              <a:spLocks noChangeArrowheads="1"/>
            </p:cNvSpPr>
            <p:nvPr/>
          </p:nvSpPr>
          <p:spPr bwMode="auto">
            <a:xfrm>
              <a:off x="6740774" y="3381375"/>
              <a:ext cx="261611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200" b="0"/>
                <a:t>c</a:t>
              </a:r>
              <a:endParaRPr lang="en-US" b="0" baseline="-25000"/>
            </a:p>
          </p:txBody>
        </p:sp>
        <p:sp>
          <p:nvSpPr>
            <p:cNvPr id="209" name="Rectangle 177"/>
            <p:cNvSpPr>
              <a:spLocks noChangeArrowheads="1"/>
            </p:cNvSpPr>
            <p:nvPr/>
          </p:nvSpPr>
          <p:spPr bwMode="auto">
            <a:xfrm>
              <a:off x="6487185" y="3405506"/>
              <a:ext cx="228600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10" name="TextBox 178"/>
            <p:cNvSpPr txBox="1">
              <a:spLocks noChangeArrowheads="1"/>
            </p:cNvSpPr>
            <p:nvPr/>
          </p:nvSpPr>
          <p:spPr bwMode="auto">
            <a:xfrm>
              <a:off x="6477000" y="3381375"/>
              <a:ext cx="269626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solidFill>
                    <a:schemeClr val="bg1"/>
                  </a:solidFill>
                </a:rPr>
                <a:t>7</a:t>
              </a:r>
              <a:endParaRPr lang="en-US" b="0" baseline="-25000">
                <a:solidFill>
                  <a:schemeClr val="bg1"/>
                </a:solidFill>
              </a:endParaRPr>
            </a:p>
          </p:txBody>
        </p:sp>
        <p:sp>
          <p:nvSpPr>
            <p:cNvPr id="211" name="Rectangle 184"/>
            <p:cNvSpPr>
              <a:spLocks noChangeArrowheads="1"/>
            </p:cNvSpPr>
            <p:nvPr/>
          </p:nvSpPr>
          <p:spPr bwMode="auto">
            <a:xfrm>
              <a:off x="6979559" y="3405506"/>
              <a:ext cx="228600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12" name="TextBox 185"/>
            <p:cNvSpPr txBox="1">
              <a:spLocks noChangeArrowheads="1"/>
            </p:cNvSpPr>
            <p:nvPr/>
          </p:nvSpPr>
          <p:spPr bwMode="auto">
            <a:xfrm>
              <a:off x="6969374" y="3381375"/>
              <a:ext cx="269626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 dirty="0">
                  <a:solidFill>
                    <a:schemeClr val="bg1"/>
                  </a:solidFill>
                </a:rPr>
                <a:t>8</a:t>
              </a:r>
              <a:endParaRPr lang="en-US" b="0" baseline="-25000" dirty="0">
                <a:solidFill>
                  <a:schemeClr val="bg1"/>
                </a:solidFill>
              </a:endParaRPr>
            </a:p>
          </p:txBody>
        </p:sp>
      </p:grpSp>
      <p:sp>
        <p:nvSpPr>
          <p:cNvPr id="213" name="Rectangle 4"/>
          <p:cNvSpPr>
            <a:spLocks noChangeArrowheads="1"/>
          </p:cNvSpPr>
          <p:nvPr/>
        </p:nvSpPr>
        <p:spPr bwMode="auto">
          <a:xfrm>
            <a:off x="2286000" y="3733800"/>
            <a:ext cx="990600" cy="33337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1200" b="0" dirty="0">
                <a:solidFill>
                  <a:schemeClr val="bg2"/>
                </a:solidFill>
              </a:rPr>
              <a:t>partition</a:t>
            </a:r>
          </a:p>
        </p:txBody>
      </p:sp>
      <p:sp>
        <p:nvSpPr>
          <p:cNvPr id="214" name="Rectangle 4"/>
          <p:cNvSpPr>
            <a:spLocks noChangeArrowheads="1"/>
          </p:cNvSpPr>
          <p:nvPr/>
        </p:nvSpPr>
        <p:spPr bwMode="auto">
          <a:xfrm>
            <a:off x="3581400" y="3733800"/>
            <a:ext cx="990600" cy="33337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1200" b="0" dirty="0">
                <a:solidFill>
                  <a:schemeClr val="bg2"/>
                </a:solidFill>
              </a:rPr>
              <a:t>partition</a:t>
            </a:r>
          </a:p>
        </p:txBody>
      </p:sp>
      <p:sp>
        <p:nvSpPr>
          <p:cNvPr id="215" name="Rectangle 4"/>
          <p:cNvSpPr>
            <a:spLocks noChangeArrowheads="1"/>
          </p:cNvSpPr>
          <p:nvPr/>
        </p:nvSpPr>
        <p:spPr bwMode="auto">
          <a:xfrm>
            <a:off x="4876800" y="3733800"/>
            <a:ext cx="990600" cy="33337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1200" b="0" dirty="0">
                <a:solidFill>
                  <a:schemeClr val="bg2"/>
                </a:solidFill>
              </a:rPr>
              <a:t>partition</a:t>
            </a:r>
          </a:p>
        </p:txBody>
      </p:sp>
      <p:sp>
        <p:nvSpPr>
          <p:cNvPr id="216" name="Rectangle 4"/>
          <p:cNvSpPr>
            <a:spLocks noChangeArrowheads="1"/>
          </p:cNvSpPr>
          <p:nvPr/>
        </p:nvSpPr>
        <p:spPr bwMode="auto">
          <a:xfrm>
            <a:off x="6248400" y="3733800"/>
            <a:ext cx="990600" cy="33337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1200" b="0" dirty="0">
                <a:solidFill>
                  <a:schemeClr val="bg2"/>
                </a:solidFill>
              </a:rPr>
              <a:t>partition</a:t>
            </a:r>
          </a:p>
        </p:txBody>
      </p:sp>
      <p:cxnSp>
        <p:nvCxnSpPr>
          <p:cNvPr id="167" name="Straight Arrow Connector 166"/>
          <p:cNvCxnSpPr>
            <a:cxnSpLocks noChangeShapeType="1"/>
          </p:cNvCxnSpPr>
          <p:nvPr/>
        </p:nvCxnSpPr>
        <p:spPr bwMode="auto">
          <a:xfrm rot="5400000">
            <a:off x="2644776" y="2146300"/>
            <a:ext cx="273050" cy="3175"/>
          </a:xfrm>
          <a:prstGeom prst="straightConnector1">
            <a:avLst/>
          </a:prstGeom>
          <a:ln w="12700">
            <a:headEnd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68" name="Straight Arrow Connector 167"/>
          <p:cNvCxnSpPr>
            <a:cxnSpLocks noChangeShapeType="1"/>
          </p:cNvCxnSpPr>
          <p:nvPr/>
        </p:nvCxnSpPr>
        <p:spPr bwMode="auto">
          <a:xfrm rot="5400000">
            <a:off x="3938588" y="2146300"/>
            <a:ext cx="274638" cy="1587"/>
          </a:xfrm>
          <a:prstGeom prst="straightConnector1">
            <a:avLst/>
          </a:prstGeom>
          <a:ln w="12700">
            <a:headEnd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77" name="Straight Arrow Connector 176"/>
          <p:cNvCxnSpPr>
            <a:cxnSpLocks noChangeShapeType="1"/>
          </p:cNvCxnSpPr>
          <p:nvPr/>
        </p:nvCxnSpPr>
        <p:spPr bwMode="auto">
          <a:xfrm rot="5400000">
            <a:off x="5233988" y="2146300"/>
            <a:ext cx="274638" cy="1587"/>
          </a:xfrm>
          <a:prstGeom prst="straightConnector1">
            <a:avLst/>
          </a:prstGeom>
          <a:ln w="12700">
            <a:headEnd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86" name="Straight Arrow Connector 185"/>
          <p:cNvCxnSpPr>
            <a:cxnSpLocks noChangeShapeType="1"/>
          </p:cNvCxnSpPr>
          <p:nvPr/>
        </p:nvCxnSpPr>
        <p:spPr bwMode="auto">
          <a:xfrm rot="5400000">
            <a:off x="6605588" y="2146300"/>
            <a:ext cx="274638" cy="1587"/>
          </a:xfrm>
          <a:prstGeom prst="straightConnector1">
            <a:avLst/>
          </a:prstGeom>
          <a:ln w="12700">
            <a:headEnd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88" name="Rectangle 7"/>
          <p:cNvSpPr>
            <a:spLocks noChangeArrowheads="1"/>
          </p:cNvSpPr>
          <p:nvPr/>
        </p:nvSpPr>
        <p:spPr bwMode="auto">
          <a:xfrm>
            <a:off x="6324600" y="1400175"/>
            <a:ext cx="838200" cy="6096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b="0">
                <a:solidFill>
                  <a:schemeClr val="bg2"/>
                </a:solidFill>
              </a:rPr>
              <a:t>map</a:t>
            </a:r>
          </a:p>
        </p:txBody>
      </p:sp>
      <p:cxnSp>
        <p:nvCxnSpPr>
          <p:cNvPr id="190" name="Straight Arrow Connector 27"/>
          <p:cNvCxnSpPr>
            <a:cxnSpLocks noChangeShapeType="1"/>
          </p:cNvCxnSpPr>
          <p:nvPr/>
        </p:nvCxnSpPr>
        <p:spPr bwMode="auto">
          <a:xfrm rot="16200000" flipH="1">
            <a:off x="6019800" y="714375"/>
            <a:ext cx="609600" cy="609600"/>
          </a:xfrm>
          <a:prstGeom prst="straightConnector1">
            <a:avLst/>
          </a:prstGeom>
          <a:ln w="12700">
            <a:headEnd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93" name="Rectangle 4"/>
          <p:cNvSpPr>
            <a:spLocks noChangeArrowheads="1"/>
          </p:cNvSpPr>
          <p:nvPr/>
        </p:nvSpPr>
        <p:spPr bwMode="auto">
          <a:xfrm>
            <a:off x="2362200" y="1400175"/>
            <a:ext cx="838200" cy="6096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b="0" dirty="0">
                <a:solidFill>
                  <a:schemeClr val="bg2"/>
                </a:solidFill>
              </a:rPr>
              <a:t>map</a:t>
            </a:r>
          </a:p>
        </p:txBody>
      </p:sp>
      <p:cxnSp>
        <p:nvCxnSpPr>
          <p:cNvPr id="194" name="Straight Arrow Connector 20"/>
          <p:cNvCxnSpPr>
            <a:cxnSpLocks noChangeShapeType="1"/>
          </p:cNvCxnSpPr>
          <p:nvPr/>
        </p:nvCxnSpPr>
        <p:spPr bwMode="auto">
          <a:xfrm rot="5400000">
            <a:off x="2819400" y="714375"/>
            <a:ext cx="609600" cy="609600"/>
          </a:xfrm>
          <a:prstGeom prst="straightConnector1">
            <a:avLst/>
          </a:prstGeom>
          <a:ln w="12700">
            <a:headEnd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95" name="Rectangle 5"/>
          <p:cNvSpPr>
            <a:spLocks noChangeArrowheads="1"/>
          </p:cNvSpPr>
          <p:nvPr/>
        </p:nvSpPr>
        <p:spPr bwMode="auto">
          <a:xfrm>
            <a:off x="3657600" y="1400175"/>
            <a:ext cx="838200" cy="6096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b="0">
                <a:solidFill>
                  <a:schemeClr val="bg2"/>
                </a:solidFill>
              </a:rPr>
              <a:t>map</a:t>
            </a:r>
          </a:p>
        </p:txBody>
      </p:sp>
      <p:cxnSp>
        <p:nvCxnSpPr>
          <p:cNvPr id="204" name="Straight Arrow Connector 22"/>
          <p:cNvCxnSpPr>
            <a:cxnSpLocks noChangeShapeType="1"/>
          </p:cNvCxnSpPr>
          <p:nvPr/>
        </p:nvCxnSpPr>
        <p:spPr bwMode="auto">
          <a:xfrm rot="5400000">
            <a:off x="3771900" y="981075"/>
            <a:ext cx="609600" cy="76200"/>
          </a:xfrm>
          <a:prstGeom prst="straightConnector1">
            <a:avLst/>
          </a:prstGeom>
          <a:ln w="12700">
            <a:headEnd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17" name="Rectangle 6"/>
          <p:cNvSpPr>
            <a:spLocks noChangeArrowheads="1"/>
          </p:cNvSpPr>
          <p:nvPr/>
        </p:nvSpPr>
        <p:spPr bwMode="auto">
          <a:xfrm>
            <a:off x="4953000" y="1400175"/>
            <a:ext cx="838200" cy="6096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b="0">
                <a:solidFill>
                  <a:schemeClr val="bg2"/>
                </a:solidFill>
              </a:rPr>
              <a:t>map</a:t>
            </a:r>
          </a:p>
        </p:txBody>
      </p:sp>
      <p:cxnSp>
        <p:nvCxnSpPr>
          <p:cNvPr id="218" name="Straight Arrow Connector 28"/>
          <p:cNvCxnSpPr>
            <a:cxnSpLocks noChangeShapeType="1"/>
          </p:cNvCxnSpPr>
          <p:nvPr/>
        </p:nvCxnSpPr>
        <p:spPr bwMode="auto">
          <a:xfrm rot="16200000" flipH="1">
            <a:off x="4991100" y="981075"/>
            <a:ext cx="609600" cy="76200"/>
          </a:xfrm>
          <a:prstGeom prst="straightConnector1">
            <a:avLst/>
          </a:prstGeom>
          <a:ln w="12700">
            <a:headEnd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pSp>
        <p:nvGrpSpPr>
          <p:cNvPr id="6" name="Group 318"/>
          <p:cNvGrpSpPr/>
          <p:nvPr/>
        </p:nvGrpSpPr>
        <p:grpSpPr>
          <a:xfrm>
            <a:off x="3033713" y="333375"/>
            <a:ext cx="3214687" cy="276225"/>
            <a:chOff x="3033713" y="333375"/>
            <a:chExt cx="3214687" cy="276225"/>
          </a:xfrm>
        </p:grpSpPr>
        <p:sp>
          <p:nvSpPr>
            <p:cNvPr id="219" name="Rectangle 56"/>
            <p:cNvSpPr>
              <a:spLocks noChangeArrowheads="1"/>
            </p:cNvSpPr>
            <p:nvPr/>
          </p:nvSpPr>
          <p:spPr bwMode="auto">
            <a:xfrm>
              <a:off x="3079069" y="357506"/>
              <a:ext cx="228584" cy="22796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0" name="Rectangle 102"/>
            <p:cNvSpPr>
              <a:spLocks noChangeArrowheads="1"/>
            </p:cNvSpPr>
            <p:nvPr/>
          </p:nvSpPr>
          <p:spPr bwMode="auto">
            <a:xfrm>
              <a:off x="3612430" y="357506"/>
              <a:ext cx="228584" cy="22796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1" name="Rectangle 109"/>
            <p:cNvSpPr>
              <a:spLocks noChangeArrowheads="1"/>
            </p:cNvSpPr>
            <p:nvPr/>
          </p:nvSpPr>
          <p:spPr bwMode="auto">
            <a:xfrm>
              <a:off x="4145792" y="357506"/>
              <a:ext cx="228584" cy="22796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2" name="Rectangle 116"/>
            <p:cNvSpPr>
              <a:spLocks noChangeArrowheads="1"/>
            </p:cNvSpPr>
            <p:nvPr/>
          </p:nvSpPr>
          <p:spPr bwMode="auto">
            <a:xfrm>
              <a:off x="4679154" y="357506"/>
              <a:ext cx="228584" cy="22796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3" name="Rectangle 123"/>
            <p:cNvSpPr>
              <a:spLocks noChangeArrowheads="1"/>
            </p:cNvSpPr>
            <p:nvPr/>
          </p:nvSpPr>
          <p:spPr bwMode="auto">
            <a:xfrm>
              <a:off x="5212515" y="357506"/>
              <a:ext cx="228584" cy="22796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4" name="Rectangle 130"/>
            <p:cNvSpPr>
              <a:spLocks noChangeArrowheads="1"/>
            </p:cNvSpPr>
            <p:nvPr/>
          </p:nvSpPr>
          <p:spPr bwMode="auto">
            <a:xfrm>
              <a:off x="5745877" y="357506"/>
              <a:ext cx="228584" cy="22796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5" name="TextBox 57"/>
            <p:cNvSpPr txBox="1">
              <a:spLocks noChangeArrowheads="1"/>
            </p:cNvSpPr>
            <p:nvPr/>
          </p:nvSpPr>
          <p:spPr bwMode="auto">
            <a:xfrm>
              <a:off x="3033713" y="333375"/>
              <a:ext cx="319295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 dirty="0"/>
                <a:t>k</a:t>
              </a:r>
              <a:r>
                <a:rPr lang="en-US" sz="1200" b="0" baseline="-25000" dirty="0"/>
                <a:t>1</a:t>
              </a:r>
              <a:endParaRPr lang="en-US" b="0" baseline="-25000" dirty="0"/>
            </a:p>
          </p:txBody>
        </p:sp>
        <p:sp>
          <p:nvSpPr>
            <p:cNvPr id="226" name="TextBox 103"/>
            <p:cNvSpPr txBox="1">
              <a:spLocks noChangeArrowheads="1"/>
            </p:cNvSpPr>
            <p:nvPr/>
          </p:nvSpPr>
          <p:spPr bwMode="auto">
            <a:xfrm>
              <a:off x="3567075" y="333375"/>
              <a:ext cx="319295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 dirty="0"/>
                <a:t>k</a:t>
              </a:r>
              <a:r>
                <a:rPr lang="en-US" sz="1200" b="0" baseline="-25000" dirty="0"/>
                <a:t>2</a:t>
              </a:r>
              <a:endParaRPr lang="en-US" b="0" baseline="-25000" dirty="0"/>
            </a:p>
          </p:txBody>
        </p:sp>
        <p:sp>
          <p:nvSpPr>
            <p:cNvPr id="227" name="TextBox 110"/>
            <p:cNvSpPr txBox="1">
              <a:spLocks noChangeArrowheads="1"/>
            </p:cNvSpPr>
            <p:nvPr/>
          </p:nvSpPr>
          <p:spPr bwMode="auto">
            <a:xfrm>
              <a:off x="4100436" y="333375"/>
              <a:ext cx="319295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/>
                <a:t>k</a:t>
              </a:r>
              <a:r>
                <a:rPr lang="en-US" sz="1200" b="0" baseline="-25000"/>
                <a:t>3</a:t>
              </a:r>
              <a:endParaRPr lang="en-US" b="0" baseline="-25000"/>
            </a:p>
          </p:txBody>
        </p:sp>
        <p:sp>
          <p:nvSpPr>
            <p:cNvPr id="228" name="TextBox 117"/>
            <p:cNvSpPr txBox="1">
              <a:spLocks noChangeArrowheads="1"/>
            </p:cNvSpPr>
            <p:nvPr/>
          </p:nvSpPr>
          <p:spPr bwMode="auto">
            <a:xfrm>
              <a:off x="4633798" y="333375"/>
              <a:ext cx="319295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/>
                <a:t>k</a:t>
              </a:r>
              <a:r>
                <a:rPr lang="en-US" sz="1200" b="0" baseline="-25000"/>
                <a:t>4</a:t>
              </a:r>
              <a:endParaRPr lang="en-US" b="0" baseline="-25000"/>
            </a:p>
          </p:txBody>
        </p:sp>
        <p:sp>
          <p:nvSpPr>
            <p:cNvPr id="229" name="TextBox 124"/>
            <p:cNvSpPr txBox="1">
              <a:spLocks noChangeArrowheads="1"/>
            </p:cNvSpPr>
            <p:nvPr/>
          </p:nvSpPr>
          <p:spPr bwMode="auto">
            <a:xfrm>
              <a:off x="5167160" y="333375"/>
              <a:ext cx="319295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/>
                <a:t>k</a:t>
              </a:r>
              <a:r>
                <a:rPr lang="en-US" sz="1200" b="0" baseline="-25000"/>
                <a:t>5</a:t>
              </a:r>
              <a:endParaRPr lang="en-US" b="0" baseline="-25000"/>
            </a:p>
          </p:txBody>
        </p:sp>
        <p:sp>
          <p:nvSpPr>
            <p:cNvPr id="230" name="TextBox 131"/>
            <p:cNvSpPr txBox="1">
              <a:spLocks noChangeArrowheads="1"/>
            </p:cNvSpPr>
            <p:nvPr/>
          </p:nvSpPr>
          <p:spPr bwMode="auto">
            <a:xfrm>
              <a:off x="5700521" y="333375"/>
              <a:ext cx="319295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/>
                <a:t>k</a:t>
              </a:r>
              <a:r>
                <a:rPr lang="en-US" sz="1200" b="0" baseline="-25000"/>
                <a:t>6</a:t>
              </a:r>
              <a:endParaRPr lang="en-US" b="0" baseline="-25000"/>
            </a:p>
          </p:txBody>
        </p:sp>
        <p:sp>
          <p:nvSpPr>
            <p:cNvPr id="231" name="Rectangle 58"/>
            <p:cNvSpPr>
              <a:spLocks noChangeArrowheads="1"/>
            </p:cNvSpPr>
            <p:nvPr/>
          </p:nvSpPr>
          <p:spPr bwMode="auto">
            <a:xfrm>
              <a:off x="3307652" y="357506"/>
              <a:ext cx="228584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2" name="TextBox 59"/>
            <p:cNvSpPr txBox="1">
              <a:spLocks noChangeArrowheads="1"/>
            </p:cNvSpPr>
            <p:nvPr/>
          </p:nvSpPr>
          <p:spPr bwMode="auto">
            <a:xfrm>
              <a:off x="3262297" y="333375"/>
              <a:ext cx="319295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 dirty="0">
                  <a:solidFill>
                    <a:schemeClr val="bg1"/>
                  </a:solidFill>
                </a:rPr>
                <a:t>v</a:t>
              </a:r>
              <a:r>
                <a:rPr lang="en-US" sz="1200" b="0" baseline="-25000" dirty="0">
                  <a:solidFill>
                    <a:schemeClr val="bg1"/>
                  </a:solidFill>
                </a:rPr>
                <a:t>1</a:t>
              </a:r>
              <a:endParaRPr lang="en-US" b="0" baseline="-25000" dirty="0">
                <a:solidFill>
                  <a:schemeClr val="bg1"/>
                </a:solidFill>
              </a:endParaRPr>
            </a:p>
          </p:txBody>
        </p:sp>
        <p:sp>
          <p:nvSpPr>
            <p:cNvPr id="233" name="Rectangle 100"/>
            <p:cNvSpPr>
              <a:spLocks noChangeArrowheads="1"/>
            </p:cNvSpPr>
            <p:nvPr/>
          </p:nvSpPr>
          <p:spPr bwMode="auto">
            <a:xfrm>
              <a:off x="3841014" y="357506"/>
              <a:ext cx="228584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4" name="TextBox 101"/>
            <p:cNvSpPr txBox="1">
              <a:spLocks noChangeArrowheads="1"/>
            </p:cNvSpPr>
            <p:nvPr/>
          </p:nvSpPr>
          <p:spPr bwMode="auto">
            <a:xfrm>
              <a:off x="3795658" y="333375"/>
              <a:ext cx="319295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solidFill>
                    <a:schemeClr val="bg1"/>
                  </a:solidFill>
                </a:rPr>
                <a:t>v</a:t>
              </a:r>
              <a:r>
                <a:rPr lang="en-US" sz="1200" b="0" baseline="-25000">
                  <a:solidFill>
                    <a:schemeClr val="bg1"/>
                  </a:solidFill>
                </a:rPr>
                <a:t>2</a:t>
              </a:r>
              <a:endParaRPr lang="en-US" b="0" baseline="-25000">
                <a:solidFill>
                  <a:schemeClr val="bg1"/>
                </a:solidFill>
              </a:endParaRPr>
            </a:p>
          </p:txBody>
        </p:sp>
        <p:sp>
          <p:nvSpPr>
            <p:cNvPr id="235" name="Rectangle 107"/>
            <p:cNvSpPr>
              <a:spLocks noChangeArrowheads="1"/>
            </p:cNvSpPr>
            <p:nvPr/>
          </p:nvSpPr>
          <p:spPr bwMode="auto">
            <a:xfrm>
              <a:off x="4374376" y="357506"/>
              <a:ext cx="228584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6" name="TextBox 108"/>
            <p:cNvSpPr txBox="1">
              <a:spLocks noChangeArrowheads="1"/>
            </p:cNvSpPr>
            <p:nvPr/>
          </p:nvSpPr>
          <p:spPr bwMode="auto">
            <a:xfrm>
              <a:off x="4329020" y="333375"/>
              <a:ext cx="319295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solidFill>
                    <a:schemeClr val="bg1"/>
                  </a:solidFill>
                </a:rPr>
                <a:t>v</a:t>
              </a:r>
              <a:r>
                <a:rPr lang="en-US" sz="1200" b="0" baseline="-25000">
                  <a:solidFill>
                    <a:schemeClr val="bg1"/>
                  </a:solidFill>
                </a:rPr>
                <a:t>3</a:t>
              </a:r>
              <a:endParaRPr lang="en-US" b="0" baseline="-25000">
                <a:solidFill>
                  <a:schemeClr val="bg1"/>
                </a:solidFill>
              </a:endParaRPr>
            </a:p>
          </p:txBody>
        </p:sp>
        <p:sp>
          <p:nvSpPr>
            <p:cNvPr id="237" name="Rectangle 114"/>
            <p:cNvSpPr>
              <a:spLocks noChangeArrowheads="1"/>
            </p:cNvSpPr>
            <p:nvPr/>
          </p:nvSpPr>
          <p:spPr bwMode="auto">
            <a:xfrm>
              <a:off x="4907737" y="357506"/>
              <a:ext cx="228584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8" name="TextBox 115"/>
            <p:cNvSpPr txBox="1">
              <a:spLocks noChangeArrowheads="1"/>
            </p:cNvSpPr>
            <p:nvPr/>
          </p:nvSpPr>
          <p:spPr bwMode="auto">
            <a:xfrm>
              <a:off x="4862382" y="333375"/>
              <a:ext cx="319295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solidFill>
                    <a:schemeClr val="bg1"/>
                  </a:solidFill>
                </a:rPr>
                <a:t>v</a:t>
              </a:r>
              <a:r>
                <a:rPr lang="en-US" sz="1200" b="0" baseline="-25000">
                  <a:solidFill>
                    <a:schemeClr val="bg1"/>
                  </a:solidFill>
                </a:rPr>
                <a:t>4</a:t>
              </a:r>
              <a:endParaRPr lang="en-US" b="0" baseline="-25000">
                <a:solidFill>
                  <a:schemeClr val="bg1"/>
                </a:solidFill>
              </a:endParaRPr>
            </a:p>
          </p:txBody>
        </p:sp>
        <p:sp>
          <p:nvSpPr>
            <p:cNvPr id="239" name="Rectangle 121"/>
            <p:cNvSpPr>
              <a:spLocks noChangeArrowheads="1"/>
            </p:cNvSpPr>
            <p:nvPr/>
          </p:nvSpPr>
          <p:spPr bwMode="auto">
            <a:xfrm>
              <a:off x="5441099" y="357506"/>
              <a:ext cx="228584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0" name="TextBox 122"/>
            <p:cNvSpPr txBox="1">
              <a:spLocks noChangeArrowheads="1"/>
            </p:cNvSpPr>
            <p:nvPr/>
          </p:nvSpPr>
          <p:spPr bwMode="auto">
            <a:xfrm>
              <a:off x="5395743" y="333375"/>
              <a:ext cx="319295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solidFill>
                    <a:schemeClr val="bg1"/>
                  </a:solidFill>
                </a:rPr>
                <a:t>v</a:t>
              </a:r>
              <a:r>
                <a:rPr lang="en-US" sz="1200" b="0" baseline="-25000">
                  <a:solidFill>
                    <a:schemeClr val="bg1"/>
                  </a:solidFill>
                </a:rPr>
                <a:t>5</a:t>
              </a:r>
              <a:endParaRPr lang="en-US" b="0" baseline="-25000">
                <a:solidFill>
                  <a:schemeClr val="bg1"/>
                </a:solidFill>
              </a:endParaRPr>
            </a:p>
          </p:txBody>
        </p:sp>
        <p:sp>
          <p:nvSpPr>
            <p:cNvPr id="241" name="Rectangle 128"/>
            <p:cNvSpPr>
              <a:spLocks noChangeArrowheads="1"/>
            </p:cNvSpPr>
            <p:nvPr/>
          </p:nvSpPr>
          <p:spPr bwMode="auto">
            <a:xfrm>
              <a:off x="5974461" y="357506"/>
              <a:ext cx="228584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2" name="TextBox 129"/>
            <p:cNvSpPr txBox="1">
              <a:spLocks noChangeArrowheads="1"/>
            </p:cNvSpPr>
            <p:nvPr/>
          </p:nvSpPr>
          <p:spPr bwMode="auto">
            <a:xfrm>
              <a:off x="5929105" y="333375"/>
              <a:ext cx="319295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solidFill>
                    <a:schemeClr val="bg1"/>
                  </a:solidFill>
                </a:rPr>
                <a:t>v</a:t>
              </a:r>
              <a:r>
                <a:rPr lang="en-US" sz="1200" b="0" baseline="-25000">
                  <a:solidFill>
                    <a:schemeClr val="bg1"/>
                  </a:solidFill>
                </a:rPr>
                <a:t>6</a:t>
              </a:r>
              <a:endParaRPr lang="en-US" b="0" baseline="-25000">
                <a:solidFill>
                  <a:schemeClr val="bg1"/>
                </a:solidFill>
              </a:endParaRPr>
            </a:p>
          </p:txBody>
        </p:sp>
      </p:grpSp>
      <p:grpSp>
        <p:nvGrpSpPr>
          <p:cNvPr id="7" name="Group 319"/>
          <p:cNvGrpSpPr/>
          <p:nvPr/>
        </p:nvGrpSpPr>
        <p:grpSpPr>
          <a:xfrm>
            <a:off x="2286000" y="2314575"/>
            <a:ext cx="996950" cy="276225"/>
            <a:chOff x="2286000" y="2314575"/>
            <a:chExt cx="996950" cy="276225"/>
          </a:xfrm>
        </p:grpSpPr>
        <p:sp>
          <p:nvSpPr>
            <p:cNvPr id="243" name="Rectangle 144"/>
            <p:cNvSpPr>
              <a:spLocks noChangeArrowheads="1"/>
            </p:cNvSpPr>
            <p:nvPr/>
          </p:nvSpPr>
          <p:spPr bwMode="auto">
            <a:xfrm>
              <a:off x="2794665" y="2338706"/>
              <a:ext cx="228714" cy="22796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4" name="TextBox 145"/>
            <p:cNvSpPr txBox="1">
              <a:spLocks noChangeArrowheads="1"/>
            </p:cNvSpPr>
            <p:nvPr/>
          </p:nvSpPr>
          <p:spPr bwMode="auto">
            <a:xfrm>
              <a:off x="2784475" y="2314575"/>
              <a:ext cx="269761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200" b="0" dirty="0"/>
                <a:t>b</a:t>
              </a:r>
              <a:endParaRPr lang="en-US" b="0" baseline="-25000" dirty="0"/>
            </a:p>
          </p:txBody>
        </p:sp>
        <p:sp>
          <p:nvSpPr>
            <p:cNvPr id="245" name="Rectangle 137"/>
            <p:cNvSpPr>
              <a:spLocks noChangeArrowheads="1"/>
            </p:cNvSpPr>
            <p:nvPr/>
          </p:nvSpPr>
          <p:spPr bwMode="auto">
            <a:xfrm>
              <a:off x="2296190" y="2338706"/>
              <a:ext cx="228714" cy="22796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6" name="TextBox 138"/>
            <p:cNvSpPr txBox="1">
              <a:spLocks noChangeArrowheads="1"/>
            </p:cNvSpPr>
            <p:nvPr/>
          </p:nvSpPr>
          <p:spPr bwMode="auto">
            <a:xfrm>
              <a:off x="2286000" y="2314575"/>
              <a:ext cx="269761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200" b="0" dirty="0"/>
                <a:t>a</a:t>
              </a:r>
              <a:endParaRPr lang="en-US" b="0" baseline="-25000" dirty="0"/>
            </a:p>
          </p:txBody>
        </p:sp>
        <p:sp>
          <p:nvSpPr>
            <p:cNvPr id="247" name="Rectangle 135"/>
            <p:cNvSpPr>
              <a:spLocks noChangeArrowheads="1"/>
            </p:cNvSpPr>
            <p:nvPr/>
          </p:nvSpPr>
          <p:spPr bwMode="auto">
            <a:xfrm>
              <a:off x="2524904" y="2338706"/>
              <a:ext cx="228714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48" name="TextBox 136"/>
            <p:cNvSpPr txBox="1">
              <a:spLocks noChangeArrowheads="1"/>
            </p:cNvSpPr>
            <p:nvPr/>
          </p:nvSpPr>
          <p:spPr bwMode="auto">
            <a:xfrm>
              <a:off x="2514714" y="2314575"/>
              <a:ext cx="269761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 dirty="0">
                  <a:solidFill>
                    <a:schemeClr val="bg1"/>
                  </a:solidFill>
                </a:rPr>
                <a:t>1</a:t>
              </a:r>
              <a:endParaRPr lang="en-US" b="0" baseline="-25000" dirty="0">
                <a:solidFill>
                  <a:schemeClr val="bg1"/>
                </a:solidFill>
              </a:endParaRPr>
            </a:p>
          </p:txBody>
        </p:sp>
        <p:sp>
          <p:nvSpPr>
            <p:cNvPr id="249" name="Rectangle 142"/>
            <p:cNvSpPr>
              <a:spLocks noChangeArrowheads="1"/>
            </p:cNvSpPr>
            <p:nvPr/>
          </p:nvSpPr>
          <p:spPr bwMode="auto">
            <a:xfrm>
              <a:off x="3023379" y="2338706"/>
              <a:ext cx="228714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50" name="TextBox 143"/>
            <p:cNvSpPr txBox="1">
              <a:spLocks noChangeArrowheads="1"/>
            </p:cNvSpPr>
            <p:nvPr/>
          </p:nvSpPr>
          <p:spPr bwMode="auto">
            <a:xfrm>
              <a:off x="3013189" y="2314575"/>
              <a:ext cx="269761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solidFill>
                    <a:schemeClr val="bg1"/>
                  </a:solidFill>
                </a:rPr>
                <a:t>2</a:t>
              </a:r>
              <a:endParaRPr lang="en-US" b="0" baseline="-25000">
                <a:solidFill>
                  <a:schemeClr val="bg1"/>
                </a:solidFill>
              </a:endParaRPr>
            </a:p>
          </p:txBody>
        </p:sp>
      </p:grpSp>
      <p:grpSp>
        <p:nvGrpSpPr>
          <p:cNvPr id="8" name="Group 320"/>
          <p:cNvGrpSpPr/>
          <p:nvPr/>
        </p:nvGrpSpPr>
        <p:grpSpPr>
          <a:xfrm>
            <a:off x="3581400" y="2314575"/>
            <a:ext cx="996950" cy="276225"/>
            <a:chOff x="3581400" y="2314575"/>
            <a:chExt cx="996950" cy="276225"/>
          </a:xfrm>
        </p:grpSpPr>
        <p:sp>
          <p:nvSpPr>
            <p:cNvPr id="251" name="Rectangle 151"/>
            <p:cNvSpPr>
              <a:spLocks noChangeArrowheads="1"/>
            </p:cNvSpPr>
            <p:nvPr/>
          </p:nvSpPr>
          <p:spPr bwMode="auto">
            <a:xfrm>
              <a:off x="3591590" y="2338706"/>
              <a:ext cx="228714" cy="22796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2" name="Rectangle 158"/>
            <p:cNvSpPr>
              <a:spLocks noChangeArrowheads="1"/>
            </p:cNvSpPr>
            <p:nvPr/>
          </p:nvSpPr>
          <p:spPr bwMode="auto">
            <a:xfrm>
              <a:off x="4090065" y="2338706"/>
              <a:ext cx="228714" cy="22796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3" name="TextBox 152"/>
            <p:cNvSpPr txBox="1">
              <a:spLocks noChangeArrowheads="1"/>
            </p:cNvSpPr>
            <p:nvPr/>
          </p:nvSpPr>
          <p:spPr bwMode="auto">
            <a:xfrm>
              <a:off x="3581400" y="2314575"/>
              <a:ext cx="269761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200" b="0"/>
                <a:t>c</a:t>
              </a:r>
              <a:endParaRPr lang="en-US" b="0" baseline="-25000"/>
            </a:p>
          </p:txBody>
        </p:sp>
        <p:sp>
          <p:nvSpPr>
            <p:cNvPr id="254" name="TextBox 159"/>
            <p:cNvSpPr txBox="1">
              <a:spLocks noChangeArrowheads="1"/>
            </p:cNvSpPr>
            <p:nvPr/>
          </p:nvSpPr>
          <p:spPr bwMode="auto">
            <a:xfrm>
              <a:off x="4079875" y="2314575"/>
              <a:ext cx="269761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200" b="0"/>
                <a:t>c</a:t>
              </a:r>
              <a:endParaRPr lang="en-US" b="0" baseline="-25000"/>
            </a:p>
          </p:txBody>
        </p:sp>
        <p:sp>
          <p:nvSpPr>
            <p:cNvPr id="255" name="Rectangle 149"/>
            <p:cNvSpPr>
              <a:spLocks noChangeArrowheads="1"/>
            </p:cNvSpPr>
            <p:nvPr/>
          </p:nvSpPr>
          <p:spPr bwMode="auto">
            <a:xfrm>
              <a:off x="3820304" y="2338706"/>
              <a:ext cx="228714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56" name="TextBox 150"/>
            <p:cNvSpPr txBox="1">
              <a:spLocks noChangeArrowheads="1"/>
            </p:cNvSpPr>
            <p:nvPr/>
          </p:nvSpPr>
          <p:spPr bwMode="auto">
            <a:xfrm>
              <a:off x="3810114" y="2314575"/>
              <a:ext cx="269761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solidFill>
                    <a:schemeClr val="bg1"/>
                  </a:solidFill>
                </a:rPr>
                <a:t>3</a:t>
              </a:r>
              <a:endParaRPr lang="en-US" b="0" baseline="-25000">
                <a:solidFill>
                  <a:schemeClr val="bg1"/>
                </a:solidFill>
              </a:endParaRPr>
            </a:p>
          </p:txBody>
        </p:sp>
        <p:sp>
          <p:nvSpPr>
            <p:cNvPr id="257" name="Rectangle 156"/>
            <p:cNvSpPr>
              <a:spLocks noChangeArrowheads="1"/>
            </p:cNvSpPr>
            <p:nvPr/>
          </p:nvSpPr>
          <p:spPr bwMode="auto">
            <a:xfrm>
              <a:off x="4318779" y="2338706"/>
              <a:ext cx="228714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58" name="TextBox 157"/>
            <p:cNvSpPr txBox="1">
              <a:spLocks noChangeArrowheads="1"/>
            </p:cNvSpPr>
            <p:nvPr/>
          </p:nvSpPr>
          <p:spPr bwMode="auto">
            <a:xfrm>
              <a:off x="4308589" y="2314575"/>
              <a:ext cx="269761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solidFill>
                    <a:schemeClr val="bg1"/>
                  </a:solidFill>
                </a:rPr>
                <a:t>6</a:t>
              </a:r>
              <a:endParaRPr lang="en-US" b="0" baseline="-25000">
                <a:solidFill>
                  <a:schemeClr val="bg1"/>
                </a:solidFill>
              </a:endParaRPr>
            </a:p>
          </p:txBody>
        </p:sp>
      </p:grpSp>
      <p:grpSp>
        <p:nvGrpSpPr>
          <p:cNvPr id="9" name="Group 321"/>
          <p:cNvGrpSpPr/>
          <p:nvPr/>
        </p:nvGrpSpPr>
        <p:grpSpPr>
          <a:xfrm>
            <a:off x="4876800" y="2314575"/>
            <a:ext cx="990600" cy="276225"/>
            <a:chOff x="4876800" y="2314575"/>
            <a:chExt cx="990600" cy="276225"/>
          </a:xfrm>
        </p:grpSpPr>
        <p:sp>
          <p:nvSpPr>
            <p:cNvPr id="259" name="Rectangle 165"/>
            <p:cNvSpPr>
              <a:spLocks noChangeArrowheads="1"/>
            </p:cNvSpPr>
            <p:nvPr/>
          </p:nvSpPr>
          <p:spPr bwMode="auto">
            <a:xfrm>
              <a:off x="4886985" y="2338706"/>
              <a:ext cx="228600" cy="22796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0" name="Rectangle 172"/>
            <p:cNvSpPr>
              <a:spLocks noChangeArrowheads="1"/>
            </p:cNvSpPr>
            <p:nvPr/>
          </p:nvSpPr>
          <p:spPr bwMode="auto">
            <a:xfrm>
              <a:off x="5379359" y="2338706"/>
              <a:ext cx="228600" cy="22796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1" name="TextBox 166"/>
            <p:cNvSpPr txBox="1">
              <a:spLocks noChangeArrowheads="1"/>
            </p:cNvSpPr>
            <p:nvPr/>
          </p:nvSpPr>
          <p:spPr bwMode="auto">
            <a:xfrm>
              <a:off x="4876800" y="2314575"/>
              <a:ext cx="269626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200" b="0"/>
                <a:t>a</a:t>
              </a:r>
              <a:endParaRPr lang="en-US" b="0" baseline="-25000"/>
            </a:p>
          </p:txBody>
        </p:sp>
        <p:sp>
          <p:nvSpPr>
            <p:cNvPr id="262" name="TextBox 173"/>
            <p:cNvSpPr txBox="1">
              <a:spLocks noChangeArrowheads="1"/>
            </p:cNvSpPr>
            <p:nvPr/>
          </p:nvSpPr>
          <p:spPr bwMode="auto">
            <a:xfrm>
              <a:off x="5369174" y="2314575"/>
              <a:ext cx="261611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200" b="0"/>
                <a:t>c</a:t>
              </a:r>
              <a:endParaRPr lang="en-US" b="0" baseline="-25000"/>
            </a:p>
          </p:txBody>
        </p:sp>
        <p:sp>
          <p:nvSpPr>
            <p:cNvPr id="263" name="Rectangle 163"/>
            <p:cNvSpPr>
              <a:spLocks noChangeArrowheads="1"/>
            </p:cNvSpPr>
            <p:nvPr/>
          </p:nvSpPr>
          <p:spPr bwMode="auto">
            <a:xfrm>
              <a:off x="5115585" y="2338706"/>
              <a:ext cx="228600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64" name="TextBox 164"/>
            <p:cNvSpPr txBox="1">
              <a:spLocks noChangeArrowheads="1"/>
            </p:cNvSpPr>
            <p:nvPr/>
          </p:nvSpPr>
          <p:spPr bwMode="auto">
            <a:xfrm>
              <a:off x="5105400" y="2314575"/>
              <a:ext cx="269626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solidFill>
                    <a:schemeClr val="bg1"/>
                  </a:solidFill>
                </a:rPr>
                <a:t>5</a:t>
              </a:r>
              <a:endParaRPr lang="en-US" b="0" baseline="-25000">
                <a:solidFill>
                  <a:schemeClr val="bg1"/>
                </a:solidFill>
              </a:endParaRPr>
            </a:p>
          </p:txBody>
        </p:sp>
        <p:sp>
          <p:nvSpPr>
            <p:cNvPr id="265" name="Rectangle 170"/>
            <p:cNvSpPr>
              <a:spLocks noChangeArrowheads="1"/>
            </p:cNvSpPr>
            <p:nvPr/>
          </p:nvSpPr>
          <p:spPr bwMode="auto">
            <a:xfrm>
              <a:off x="5607959" y="2338706"/>
              <a:ext cx="228600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66" name="TextBox 171"/>
            <p:cNvSpPr txBox="1">
              <a:spLocks noChangeArrowheads="1"/>
            </p:cNvSpPr>
            <p:nvPr/>
          </p:nvSpPr>
          <p:spPr bwMode="auto">
            <a:xfrm>
              <a:off x="5597774" y="2314575"/>
              <a:ext cx="269626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solidFill>
                    <a:schemeClr val="bg1"/>
                  </a:solidFill>
                </a:rPr>
                <a:t>2</a:t>
              </a:r>
              <a:endParaRPr lang="en-US" b="0" baseline="-25000">
                <a:solidFill>
                  <a:schemeClr val="bg1"/>
                </a:solidFill>
              </a:endParaRPr>
            </a:p>
          </p:txBody>
        </p:sp>
      </p:grpSp>
      <p:grpSp>
        <p:nvGrpSpPr>
          <p:cNvPr id="10" name="Group 322"/>
          <p:cNvGrpSpPr/>
          <p:nvPr/>
        </p:nvGrpSpPr>
        <p:grpSpPr>
          <a:xfrm>
            <a:off x="6248400" y="2314575"/>
            <a:ext cx="990600" cy="276225"/>
            <a:chOff x="6248400" y="2314575"/>
            <a:chExt cx="990600" cy="276225"/>
          </a:xfrm>
        </p:grpSpPr>
        <p:sp>
          <p:nvSpPr>
            <p:cNvPr id="267" name="Rectangle 179"/>
            <p:cNvSpPr>
              <a:spLocks noChangeArrowheads="1"/>
            </p:cNvSpPr>
            <p:nvPr/>
          </p:nvSpPr>
          <p:spPr bwMode="auto">
            <a:xfrm>
              <a:off x="6258585" y="2338706"/>
              <a:ext cx="228600" cy="22796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8" name="Rectangle 186"/>
            <p:cNvSpPr>
              <a:spLocks noChangeArrowheads="1"/>
            </p:cNvSpPr>
            <p:nvPr/>
          </p:nvSpPr>
          <p:spPr bwMode="auto">
            <a:xfrm>
              <a:off x="6750959" y="2338706"/>
              <a:ext cx="228600" cy="22796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9" name="TextBox 180"/>
            <p:cNvSpPr txBox="1">
              <a:spLocks noChangeArrowheads="1"/>
            </p:cNvSpPr>
            <p:nvPr/>
          </p:nvSpPr>
          <p:spPr bwMode="auto">
            <a:xfrm>
              <a:off x="6248400" y="2314575"/>
              <a:ext cx="269626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200" b="0"/>
                <a:t>b</a:t>
              </a:r>
              <a:endParaRPr lang="en-US" b="0" baseline="-25000"/>
            </a:p>
          </p:txBody>
        </p:sp>
        <p:sp>
          <p:nvSpPr>
            <p:cNvPr id="270" name="TextBox 187"/>
            <p:cNvSpPr txBox="1">
              <a:spLocks noChangeArrowheads="1"/>
            </p:cNvSpPr>
            <p:nvPr/>
          </p:nvSpPr>
          <p:spPr bwMode="auto">
            <a:xfrm>
              <a:off x="6740774" y="2314575"/>
              <a:ext cx="261611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200" b="0"/>
                <a:t>c</a:t>
              </a:r>
              <a:endParaRPr lang="en-US" b="0" baseline="-25000"/>
            </a:p>
          </p:txBody>
        </p:sp>
        <p:sp>
          <p:nvSpPr>
            <p:cNvPr id="271" name="Rectangle 177"/>
            <p:cNvSpPr>
              <a:spLocks noChangeArrowheads="1"/>
            </p:cNvSpPr>
            <p:nvPr/>
          </p:nvSpPr>
          <p:spPr bwMode="auto">
            <a:xfrm>
              <a:off x="6487185" y="2338706"/>
              <a:ext cx="228600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72" name="TextBox 178"/>
            <p:cNvSpPr txBox="1">
              <a:spLocks noChangeArrowheads="1"/>
            </p:cNvSpPr>
            <p:nvPr/>
          </p:nvSpPr>
          <p:spPr bwMode="auto">
            <a:xfrm>
              <a:off x="6477000" y="2314575"/>
              <a:ext cx="269626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solidFill>
                    <a:schemeClr val="bg1"/>
                  </a:solidFill>
                </a:rPr>
                <a:t>7</a:t>
              </a:r>
              <a:endParaRPr lang="en-US" b="0" baseline="-25000">
                <a:solidFill>
                  <a:schemeClr val="bg1"/>
                </a:solidFill>
              </a:endParaRPr>
            </a:p>
          </p:txBody>
        </p:sp>
        <p:sp>
          <p:nvSpPr>
            <p:cNvPr id="273" name="Rectangle 184"/>
            <p:cNvSpPr>
              <a:spLocks noChangeArrowheads="1"/>
            </p:cNvSpPr>
            <p:nvPr/>
          </p:nvSpPr>
          <p:spPr bwMode="auto">
            <a:xfrm>
              <a:off x="6979559" y="2338706"/>
              <a:ext cx="228600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74" name="TextBox 185"/>
            <p:cNvSpPr txBox="1">
              <a:spLocks noChangeArrowheads="1"/>
            </p:cNvSpPr>
            <p:nvPr/>
          </p:nvSpPr>
          <p:spPr bwMode="auto">
            <a:xfrm>
              <a:off x="6969374" y="2314575"/>
              <a:ext cx="269626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 dirty="0">
                  <a:solidFill>
                    <a:schemeClr val="bg1"/>
                  </a:solidFill>
                </a:rPr>
                <a:t>8</a:t>
              </a:r>
              <a:endParaRPr lang="en-US" b="0" baseline="-25000" dirty="0">
                <a:solidFill>
                  <a:schemeClr val="bg1"/>
                </a:solidFill>
              </a:endParaRPr>
            </a:p>
          </p:txBody>
        </p:sp>
      </p:grpSp>
      <p:cxnSp>
        <p:nvCxnSpPr>
          <p:cNvPr id="275" name="Straight Arrow Connector 274"/>
          <p:cNvCxnSpPr>
            <a:cxnSpLocks noChangeShapeType="1"/>
          </p:cNvCxnSpPr>
          <p:nvPr/>
        </p:nvCxnSpPr>
        <p:spPr bwMode="auto">
          <a:xfrm rot="5400000">
            <a:off x="3047207" y="5066506"/>
            <a:ext cx="533400" cy="1587"/>
          </a:xfrm>
          <a:prstGeom prst="straightConnector1">
            <a:avLst/>
          </a:prstGeom>
          <a:ln w="12700">
            <a:headEnd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76" name="Straight Arrow Connector 275"/>
          <p:cNvCxnSpPr>
            <a:cxnSpLocks noChangeShapeType="1"/>
          </p:cNvCxnSpPr>
          <p:nvPr/>
        </p:nvCxnSpPr>
        <p:spPr bwMode="auto">
          <a:xfrm rot="5400000">
            <a:off x="3178175" y="6110288"/>
            <a:ext cx="274637" cy="1588"/>
          </a:xfrm>
          <a:prstGeom prst="straightConnector1">
            <a:avLst/>
          </a:prstGeom>
          <a:ln w="12700">
            <a:headEnd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77" name="Straight Arrow Connector 276"/>
          <p:cNvCxnSpPr>
            <a:cxnSpLocks noChangeShapeType="1"/>
          </p:cNvCxnSpPr>
          <p:nvPr/>
        </p:nvCxnSpPr>
        <p:spPr bwMode="auto">
          <a:xfrm rot="5400000">
            <a:off x="4419601" y="5065712"/>
            <a:ext cx="533400" cy="3175"/>
          </a:xfrm>
          <a:prstGeom prst="straightConnector1">
            <a:avLst/>
          </a:prstGeom>
          <a:ln w="12700">
            <a:headEnd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78" name="Straight Arrow Connector 277"/>
          <p:cNvCxnSpPr>
            <a:cxnSpLocks noChangeShapeType="1"/>
          </p:cNvCxnSpPr>
          <p:nvPr/>
        </p:nvCxnSpPr>
        <p:spPr bwMode="auto">
          <a:xfrm rot="5400000">
            <a:off x="4549775" y="6110288"/>
            <a:ext cx="274637" cy="1588"/>
          </a:xfrm>
          <a:prstGeom prst="straightConnector1">
            <a:avLst/>
          </a:prstGeom>
          <a:ln w="12700">
            <a:headEnd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79" name="Straight Arrow Connector 278"/>
          <p:cNvCxnSpPr>
            <a:cxnSpLocks noChangeShapeType="1"/>
          </p:cNvCxnSpPr>
          <p:nvPr/>
        </p:nvCxnSpPr>
        <p:spPr bwMode="auto">
          <a:xfrm rot="5400000">
            <a:off x="5714207" y="5066506"/>
            <a:ext cx="533400" cy="1587"/>
          </a:xfrm>
          <a:prstGeom prst="straightConnector1">
            <a:avLst/>
          </a:prstGeom>
          <a:ln w="12700">
            <a:headEnd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80" name="Straight Arrow Connector 279"/>
          <p:cNvCxnSpPr>
            <a:cxnSpLocks noChangeShapeType="1"/>
          </p:cNvCxnSpPr>
          <p:nvPr/>
        </p:nvCxnSpPr>
        <p:spPr bwMode="auto">
          <a:xfrm rot="5400000">
            <a:off x="5845175" y="6110288"/>
            <a:ext cx="274637" cy="1588"/>
          </a:xfrm>
          <a:prstGeom prst="straightConnector1">
            <a:avLst/>
          </a:prstGeom>
          <a:ln w="12700">
            <a:headEnd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81" name="Rectangle 280"/>
          <p:cNvSpPr>
            <a:spLocks noChangeArrowheads="1"/>
          </p:cNvSpPr>
          <p:nvPr/>
        </p:nvSpPr>
        <p:spPr bwMode="auto">
          <a:xfrm>
            <a:off x="1981200" y="4114800"/>
            <a:ext cx="5486400" cy="3048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b="0" dirty="0">
                <a:solidFill>
                  <a:schemeClr val="bg2"/>
                </a:solidFill>
              </a:rPr>
              <a:t>group values by key</a:t>
            </a:r>
          </a:p>
        </p:txBody>
      </p:sp>
      <p:sp>
        <p:nvSpPr>
          <p:cNvPr id="282" name="Rectangle 281"/>
          <p:cNvSpPr>
            <a:spLocks noChangeArrowheads="1"/>
          </p:cNvSpPr>
          <p:nvPr/>
        </p:nvSpPr>
        <p:spPr bwMode="auto">
          <a:xfrm>
            <a:off x="2895600" y="5334000"/>
            <a:ext cx="838200" cy="6096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b="0">
                <a:solidFill>
                  <a:schemeClr val="bg2"/>
                </a:solidFill>
              </a:rPr>
              <a:t>reduce</a:t>
            </a:r>
          </a:p>
        </p:txBody>
      </p:sp>
      <p:sp>
        <p:nvSpPr>
          <p:cNvPr id="283" name="Rectangle 282"/>
          <p:cNvSpPr>
            <a:spLocks noChangeArrowheads="1"/>
          </p:cNvSpPr>
          <p:nvPr/>
        </p:nvSpPr>
        <p:spPr bwMode="auto">
          <a:xfrm>
            <a:off x="4267200" y="5334000"/>
            <a:ext cx="838200" cy="6096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b="0">
                <a:solidFill>
                  <a:schemeClr val="bg2"/>
                </a:solidFill>
              </a:rPr>
              <a:t>reduce</a:t>
            </a:r>
          </a:p>
        </p:txBody>
      </p:sp>
      <p:sp>
        <p:nvSpPr>
          <p:cNvPr id="284" name="Rectangle 283"/>
          <p:cNvSpPr>
            <a:spLocks noChangeArrowheads="1"/>
          </p:cNvSpPr>
          <p:nvPr/>
        </p:nvSpPr>
        <p:spPr bwMode="auto">
          <a:xfrm>
            <a:off x="5562600" y="5334000"/>
            <a:ext cx="838200" cy="6096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b="0">
                <a:solidFill>
                  <a:schemeClr val="bg2"/>
                </a:solidFill>
              </a:rPr>
              <a:t>reduce</a:t>
            </a:r>
          </a:p>
        </p:txBody>
      </p:sp>
      <p:grpSp>
        <p:nvGrpSpPr>
          <p:cNvPr id="11" name="Group 332"/>
          <p:cNvGrpSpPr/>
          <p:nvPr/>
        </p:nvGrpSpPr>
        <p:grpSpPr>
          <a:xfrm>
            <a:off x="3200400" y="4448175"/>
            <a:ext cx="803275" cy="276225"/>
            <a:chOff x="3200400" y="4448175"/>
            <a:chExt cx="803275" cy="276225"/>
          </a:xfrm>
        </p:grpSpPr>
        <p:sp>
          <p:nvSpPr>
            <p:cNvPr id="285" name="Rectangle 193"/>
            <p:cNvSpPr>
              <a:spLocks noChangeArrowheads="1"/>
            </p:cNvSpPr>
            <p:nvPr/>
          </p:nvSpPr>
          <p:spPr bwMode="auto">
            <a:xfrm>
              <a:off x="3210588" y="4472306"/>
              <a:ext cx="228671" cy="22796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6" name="TextBox 194"/>
            <p:cNvSpPr txBox="1">
              <a:spLocks noChangeArrowheads="1"/>
            </p:cNvSpPr>
            <p:nvPr/>
          </p:nvSpPr>
          <p:spPr bwMode="auto">
            <a:xfrm>
              <a:off x="3200400" y="4448175"/>
              <a:ext cx="269710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200" b="0"/>
                <a:t>a</a:t>
              </a:r>
              <a:endParaRPr lang="en-US" b="0" baseline="-25000"/>
            </a:p>
          </p:txBody>
        </p:sp>
        <p:sp>
          <p:nvSpPr>
            <p:cNvPr id="287" name="Rectangle 191"/>
            <p:cNvSpPr>
              <a:spLocks noChangeArrowheads="1"/>
            </p:cNvSpPr>
            <p:nvPr/>
          </p:nvSpPr>
          <p:spPr bwMode="auto">
            <a:xfrm>
              <a:off x="3515483" y="4472306"/>
              <a:ext cx="228671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88" name="TextBox 192"/>
            <p:cNvSpPr txBox="1">
              <a:spLocks noChangeArrowheads="1"/>
            </p:cNvSpPr>
            <p:nvPr/>
          </p:nvSpPr>
          <p:spPr bwMode="auto">
            <a:xfrm>
              <a:off x="3505295" y="4448175"/>
              <a:ext cx="269710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solidFill>
                    <a:schemeClr val="bg1"/>
                  </a:solidFill>
                </a:rPr>
                <a:t>1</a:t>
              </a:r>
              <a:endParaRPr lang="en-US" b="0" baseline="-25000">
                <a:solidFill>
                  <a:schemeClr val="bg1"/>
                </a:solidFill>
              </a:endParaRPr>
            </a:p>
          </p:txBody>
        </p:sp>
        <p:sp>
          <p:nvSpPr>
            <p:cNvPr id="289" name="Rectangle 196"/>
            <p:cNvSpPr>
              <a:spLocks noChangeArrowheads="1"/>
            </p:cNvSpPr>
            <p:nvPr/>
          </p:nvSpPr>
          <p:spPr bwMode="auto">
            <a:xfrm>
              <a:off x="3744154" y="4472306"/>
              <a:ext cx="228671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90" name="TextBox 197"/>
            <p:cNvSpPr txBox="1">
              <a:spLocks noChangeArrowheads="1"/>
            </p:cNvSpPr>
            <p:nvPr/>
          </p:nvSpPr>
          <p:spPr bwMode="auto">
            <a:xfrm>
              <a:off x="3733965" y="4448175"/>
              <a:ext cx="269710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solidFill>
                    <a:schemeClr val="bg1"/>
                  </a:solidFill>
                </a:rPr>
                <a:t>5</a:t>
              </a:r>
              <a:endParaRPr lang="en-US" b="0" baseline="-25000">
                <a:solidFill>
                  <a:schemeClr val="bg1"/>
                </a:solidFill>
              </a:endParaRPr>
            </a:p>
          </p:txBody>
        </p:sp>
      </p:grpSp>
      <p:grpSp>
        <p:nvGrpSpPr>
          <p:cNvPr id="12" name="Group 331"/>
          <p:cNvGrpSpPr/>
          <p:nvPr/>
        </p:nvGrpSpPr>
        <p:grpSpPr>
          <a:xfrm>
            <a:off x="4572000" y="4448175"/>
            <a:ext cx="803275" cy="276225"/>
            <a:chOff x="4572000" y="4448175"/>
            <a:chExt cx="803275" cy="276225"/>
          </a:xfrm>
        </p:grpSpPr>
        <p:sp>
          <p:nvSpPr>
            <p:cNvPr id="291" name="Rectangle 199"/>
            <p:cNvSpPr>
              <a:spLocks noChangeArrowheads="1"/>
            </p:cNvSpPr>
            <p:nvPr/>
          </p:nvSpPr>
          <p:spPr bwMode="auto">
            <a:xfrm>
              <a:off x="4582188" y="4472306"/>
              <a:ext cx="228671" cy="22796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2" name="TextBox 200"/>
            <p:cNvSpPr txBox="1">
              <a:spLocks noChangeArrowheads="1"/>
            </p:cNvSpPr>
            <p:nvPr/>
          </p:nvSpPr>
          <p:spPr bwMode="auto">
            <a:xfrm>
              <a:off x="4572000" y="4448175"/>
              <a:ext cx="269710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200" b="0"/>
                <a:t>b</a:t>
              </a:r>
              <a:endParaRPr lang="en-US" b="0" baseline="-25000"/>
            </a:p>
          </p:txBody>
        </p:sp>
        <p:sp>
          <p:nvSpPr>
            <p:cNvPr id="293" name="Rectangle 202"/>
            <p:cNvSpPr>
              <a:spLocks noChangeArrowheads="1"/>
            </p:cNvSpPr>
            <p:nvPr/>
          </p:nvSpPr>
          <p:spPr bwMode="auto">
            <a:xfrm>
              <a:off x="4887083" y="4472306"/>
              <a:ext cx="228671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94" name="TextBox 203"/>
            <p:cNvSpPr txBox="1">
              <a:spLocks noChangeArrowheads="1"/>
            </p:cNvSpPr>
            <p:nvPr/>
          </p:nvSpPr>
          <p:spPr bwMode="auto">
            <a:xfrm>
              <a:off x="4876895" y="4448175"/>
              <a:ext cx="269710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solidFill>
                    <a:schemeClr val="bg1"/>
                  </a:solidFill>
                </a:rPr>
                <a:t>2</a:t>
              </a:r>
              <a:endParaRPr lang="en-US" b="0" baseline="-25000">
                <a:solidFill>
                  <a:schemeClr val="bg1"/>
                </a:solidFill>
              </a:endParaRPr>
            </a:p>
          </p:txBody>
        </p:sp>
        <p:sp>
          <p:nvSpPr>
            <p:cNvPr id="295" name="Rectangle 205"/>
            <p:cNvSpPr>
              <a:spLocks noChangeArrowheads="1"/>
            </p:cNvSpPr>
            <p:nvPr/>
          </p:nvSpPr>
          <p:spPr bwMode="auto">
            <a:xfrm>
              <a:off x="5115754" y="4472306"/>
              <a:ext cx="228671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96" name="TextBox 206"/>
            <p:cNvSpPr txBox="1">
              <a:spLocks noChangeArrowheads="1"/>
            </p:cNvSpPr>
            <p:nvPr/>
          </p:nvSpPr>
          <p:spPr bwMode="auto">
            <a:xfrm>
              <a:off x="5105565" y="4448175"/>
              <a:ext cx="269710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solidFill>
                    <a:schemeClr val="bg1"/>
                  </a:solidFill>
                </a:rPr>
                <a:t>7</a:t>
              </a:r>
              <a:endParaRPr lang="en-US" b="0" baseline="-25000">
                <a:solidFill>
                  <a:schemeClr val="bg1"/>
                </a:solidFill>
              </a:endParaRPr>
            </a:p>
          </p:txBody>
        </p:sp>
      </p:grpSp>
      <p:grpSp>
        <p:nvGrpSpPr>
          <p:cNvPr id="13" name="Group 330"/>
          <p:cNvGrpSpPr/>
          <p:nvPr/>
        </p:nvGrpSpPr>
        <p:grpSpPr>
          <a:xfrm>
            <a:off x="5867400" y="4448175"/>
            <a:ext cx="1031830" cy="276225"/>
            <a:chOff x="5867400" y="4448175"/>
            <a:chExt cx="1031830" cy="276225"/>
          </a:xfrm>
        </p:grpSpPr>
        <p:sp>
          <p:nvSpPr>
            <p:cNvPr id="297" name="Rectangle 208"/>
            <p:cNvSpPr>
              <a:spLocks noChangeArrowheads="1"/>
            </p:cNvSpPr>
            <p:nvPr/>
          </p:nvSpPr>
          <p:spPr bwMode="auto">
            <a:xfrm>
              <a:off x="5877587" y="4472306"/>
              <a:ext cx="228645" cy="22796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8" name="TextBox 209"/>
            <p:cNvSpPr txBox="1">
              <a:spLocks noChangeArrowheads="1"/>
            </p:cNvSpPr>
            <p:nvPr/>
          </p:nvSpPr>
          <p:spPr bwMode="auto">
            <a:xfrm>
              <a:off x="5867400" y="4448175"/>
              <a:ext cx="269679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200" b="0"/>
                <a:t>c</a:t>
              </a:r>
              <a:endParaRPr lang="en-US" b="0" baseline="-25000"/>
            </a:p>
          </p:txBody>
        </p:sp>
        <p:sp>
          <p:nvSpPr>
            <p:cNvPr id="299" name="Rectangle 211"/>
            <p:cNvSpPr>
              <a:spLocks noChangeArrowheads="1"/>
            </p:cNvSpPr>
            <p:nvPr/>
          </p:nvSpPr>
          <p:spPr bwMode="auto">
            <a:xfrm>
              <a:off x="6182447" y="4472306"/>
              <a:ext cx="228645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300" name="TextBox 212"/>
            <p:cNvSpPr txBox="1">
              <a:spLocks noChangeArrowheads="1"/>
            </p:cNvSpPr>
            <p:nvPr/>
          </p:nvSpPr>
          <p:spPr bwMode="auto">
            <a:xfrm>
              <a:off x="6172260" y="4448175"/>
              <a:ext cx="269679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solidFill>
                    <a:schemeClr val="bg1"/>
                  </a:solidFill>
                </a:rPr>
                <a:t>2</a:t>
              </a:r>
              <a:endParaRPr lang="en-US" b="0" baseline="-25000">
                <a:solidFill>
                  <a:schemeClr val="bg1"/>
                </a:solidFill>
              </a:endParaRPr>
            </a:p>
          </p:txBody>
        </p:sp>
        <p:sp>
          <p:nvSpPr>
            <p:cNvPr id="301" name="Rectangle 214"/>
            <p:cNvSpPr>
              <a:spLocks noChangeArrowheads="1"/>
            </p:cNvSpPr>
            <p:nvPr/>
          </p:nvSpPr>
          <p:spPr bwMode="auto">
            <a:xfrm>
              <a:off x="6411092" y="4472306"/>
              <a:ext cx="228645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302" name="TextBox 215"/>
            <p:cNvSpPr txBox="1">
              <a:spLocks noChangeArrowheads="1"/>
            </p:cNvSpPr>
            <p:nvPr/>
          </p:nvSpPr>
          <p:spPr bwMode="auto">
            <a:xfrm>
              <a:off x="6400905" y="4448175"/>
              <a:ext cx="269679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 dirty="0">
                  <a:solidFill>
                    <a:schemeClr val="bg1"/>
                  </a:solidFill>
                </a:rPr>
                <a:t>9</a:t>
              </a:r>
              <a:endParaRPr lang="en-US" b="0" baseline="-25000" dirty="0">
                <a:solidFill>
                  <a:schemeClr val="bg1"/>
                </a:solidFill>
              </a:endParaRPr>
            </a:p>
          </p:txBody>
        </p:sp>
        <p:sp>
          <p:nvSpPr>
            <p:cNvPr id="303" name="Rectangle 217"/>
            <p:cNvSpPr>
              <a:spLocks noChangeArrowheads="1"/>
            </p:cNvSpPr>
            <p:nvPr/>
          </p:nvSpPr>
          <p:spPr bwMode="auto">
            <a:xfrm>
              <a:off x="6639738" y="4472306"/>
              <a:ext cx="228645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304" name="TextBox 218"/>
            <p:cNvSpPr txBox="1">
              <a:spLocks noChangeArrowheads="1"/>
            </p:cNvSpPr>
            <p:nvPr/>
          </p:nvSpPr>
          <p:spPr bwMode="auto">
            <a:xfrm>
              <a:off x="6629551" y="4448175"/>
              <a:ext cx="269679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 dirty="0">
                  <a:solidFill>
                    <a:schemeClr val="bg1"/>
                  </a:solidFill>
                </a:rPr>
                <a:t>8</a:t>
              </a:r>
              <a:endParaRPr lang="en-US" b="0" baseline="-250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4" name="Group 329"/>
          <p:cNvGrpSpPr/>
          <p:nvPr/>
        </p:nvGrpSpPr>
        <p:grpSpPr>
          <a:xfrm>
            <a:off x="3048000" y="6276975"/>
            <a:ext cx="547688" cy="276225"/>
            <a:chOff x="3048000" y="6276975"/>
            <a:chExt cx="547688" cy="276225"/>
          </a:xfrm>
        </p:grpSpPr>
        <p:sp>
          <p:nvSpPr>
            <p:cNvPr id="307" name="Rectangle 148"/>
            <p:cNvSpPr>
              <a:spLocks noChangeArrowheads="1"/>
            </p:cNvSpPr>
            <p:nvPr/>
          </p:nvSpPr>
          <p:spPr bwMode="auto">
            <a:xfrm>
              <a:off x="3093340" y="6301106"/>
              <a:ext cx="228504" cy="22796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8" name="TextBox 155"/>
            <p:cNvSpPr txBox="1">
              <a:spLocks noChangeArrowheads="1"/>
            </p:cNvSpPr>
            <p:nvPr/>
          </p:nvSpPr>
          <p:spPr bwMode="auto">
            <a:xfrm>
              <a:off x="3048000" y="6276975"/>
              <a:ext cx="293547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/>
                <a:t>r</a:t>
              </a:r>
              <a:r>
                <a:rPr lang="en-US" sz="1200" b="0" baseline="-25000"/>
                <a:t>1</a:t>
              </a:r>
              <a:endParaRPr lang="en-US" b="0" baseline="-25000"/>
            </a:p>
          </p:txBody>
        </p:sp>
        <p:sp>
          <p:nvSpPr>
            <p:cNvPr id="309" name="Rectangle 162"/>
            <p:cNvSpPr>
              <a:spLocks noChangeArrowheads="1"/>
            </p:cNvSpPr>
            <p:nvPr/>
          </p:nvSpPr>
          <p:spPr bwMode="auto">
            <a:xfrm>
              <a:off x="3321844" y="6301106"/>
              <a:ext cx="228504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310" name="TextBox 167"/>
            <p:cNvSpPr txBox="1">
              <a:spLocks noChangeArrowheads="1"/>
            </p:cNvSpPr>
            <p:nvPr/>
          </p:nvSpPr>
          <p:spPr bwMode="auto">
            <a:xfrm>
              <a:off x="3276504" y="6276975"/>
              <a:ext cx="319184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solidFill>
                    <a:schemeClr val="bg1"/>
                  </a:solidFill>
                </a:rPr>
                <a:t>s</a:t>
              </a:r>
              <a:r>
                <a:rPr lang="en-US" sz="1200" b="0" baseline="-25000">
                  <a:solidFill>
                    <a:schemeClr val="bg1"/>
                  </a:solidFill>
                </a:rPr>
                <a:t>1</a:t>
              </a:r>
              <a:endParaRPr lang="en-US" b="0" baseline="-25000">
                <a:solidFill>
                  <a:schemeClr val="bg1"/>
                </a:solidFill>
              </a:endParaRPr>
            </a:p>
          </p:txBody>
        </p:sp>
      </p:grpSp>
      <p:grpSp>
        <p:nvGrpSpPr>
          <p:cNvPr id="15" name="Group 328"/>
          <p:cNvGrpSpPr/>
          <p:nvPr/>
        </p:nvGrpSpPr>
        <p:grpSpPr>
          <a:xfrm>
            <a:off x="4405313" y="6276975"/>
            <a:ext cx="547687" cy="276225"/>
            <a:chOff x="4405313" y="6276975"/>
            <a:chExt cx="547687" cy="276225"/>
          </a:xfrm>
        </p:grpSpPr>
        <p:sp>
          <p:nvSpPr>
            <p:cNvPr id="311" name="Rectangle 183"/>
            <p:cNvSpPr>
              <a:spLocks noChangeArrowheads="1"/>
            </p:cNvSpPr>
            <p:nvPr/>
          </p:nvSpPr>
          <p:spPr bwMode="auto">
            <a:xfrm>
              <a:off x="4450653" y="6301106"/>
              <a:ext cx="228504" cy="22796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2" name="TextBox 188"/>
            <p:cNvSpPr txBox="1">
              <a:spLocks noChangeArrowheads="1"/>
            </p:cNvSpPr>
            <p:nvPr/>
          </p:nvSpPr>
          <p:spPr bwMode="auto">
            <a:xfrm>
              <a:off x="4405313" y="6276975"/>
              <a:ext cx="293546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/>
                <a:t>r</a:t>
              </a:r>
              <a:r>
                <a:rPr lang="en-US" sz="1200" b="0" baseline="-25000"/>
                <a:t>2</a:t>
              </a:r>
              <a:endParaRPr lang="en-US" b="0" baseline="-25000"/>
            </a:p>
          </p:txBody>
        </p:sp>
        <p:sp>
          <p:nvSpPr>
            <p:cNvPr id="313" name="Rectangle 189"/>
            <p:cNvSpPr>
              <a:spLocks noChangeArrowheads="1"/>
            </p:cNvSpPr>
            <p:nvPr/>
          </p:nvSpPr>
          <p:spPr bwMode="auto">
            <a:xfrm>
              <a:off x="4679157" y="6301106"/>
              <a:ext cx="228504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314" name="TextBox 190"/>
            <p:cNvSpPr txBox="1">
              <a:spLocks noChangeArrowheads="1"/>
            </p:cNvSpPr>
            <p:nvPr/>
          </p:nvSpPr>
          <p:spPr bwMode="auto">
            <a:xfrm>
              <a:off x="4633817" y="6276975"/>
              <a:ext cx="319183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solidFill>
                    <a:schemeClr val="bg1"/>
                  </a:solidFill>
                </a:rPr>
                <a:t>s</a:t>
              </a:r>
              <a:r>
                <a:rPr lang="en-US" sz="1200" b="0" baseline="-25000">
                  <a:solidFill>
                    <a:schemeClr val="bg1"/>
                  </a:solidFill>
                </a:rPr>
                <a:t>2</a:t>
              </a:r>
              <a:endParaRPr lang="en-US" b="0" baseline="-25000">
                <a:solidFill>
                  <a:schemeClr val="bg1"/>
                </a:solidFill>
              </a:endParaRPr>
            </a:p>
          </p:txBody>
        </p:sp>
      </p:grpSp>
      <p:grpSp>
        <p:nvGrpSpPr>
          <p:cNvPr id="16" name="Group 327"/>
          <p:cNvGrpSpPr/>
          <p:nvPr/>
        </p:nvGrpSpPr>
        <p:grpSpPr>
          <a:xfrm>
            <a:off x="5715000" y="6276975"/>
            <a:ext cx="547688" cy="276225"/>
            <a:chOff x="5715000" y="6276975"/>
            <a:chExt cx="547688" cy="276225"/>
          </a:xfrm>
        </p:grpSpPr>
        <p:sp>
          <p:nvSpPr>
            <p:cNvPr id="315" name="Rectangle 195"/>
            <p:cNvSpPr>
              <a:spLocks noChangeArrowheads="1"/>
            </p:cNvSpPr>
            <p:nvPr/>
          </p:nvSpPr>
          <p:spPr bwMode="auto">
            <a:xfrm>
              <a:off x="5760340" y="6301106"/>
              <a:ext cx="228504" cy="22796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6" name="TextBox 198"/>
            <p:cNvSpPr txBox="1">
              <a:spLocks noChangeArrowheads="1"/>
            </p:cNvSpPr>
            <p:nvPr/>
          </p:nvSpPr>
          <p:spPr bwMode="auto">
            <a:xfrm>
              <a:off x="5715000" y="6276975"/>
              <a:ext cx="293547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/>
                <a:t>r</a:t>
              </a:r>
              <a:r>
                <a:rPr lang="en-US" sz="1200" b="0" baseline="-25000"/>
                <a:t>3</a:t>
              </a:r>
              <a:endParaRPr lang="en-US" b="0" baseline="-25000"/>
            </a:p>
          </p:txBody>
        </p:sp>
        <p:sp>
          <p:nvSpPr>
            <p:cNvPr id="317" name="Rectangle 201"/>
            <p:cNvSpPr>
              <a:spLocks noChangeArrowheads="1"/>
            </p:cNvSpPr>
            <p:nvPr/>
          </p:nvSpPr>
          <p:spPr bwMode="auto">
            <a:xfrm>
              <a:off x="5988844" y="6301106"/>
              <a:ext cx="228504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318" name="TextBox 204"/>
            <p:cNvSpPr txBox="1">
              <a:spLocks noChangeArrowheads="1"/>
            </p:cNvSpPr>
            <p:nvPr/>
          </p:nvSpPr>
          <p:spPr bwMode="auto">
            <a:xfrm>
              <a:off x="5943504" y="6276975"/>
              <a:ext cx="319184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solidFill>
                    <a:schemeClr val="bg1"/>
                  </a:solidFill>
                </a:rPr>
                <a:t>s</a:t>
              </a:r>
              <a:r>
                <a:rPr lang="en-US" sz="1200" b="0" baseline="-25000">
                  <a:solidFill>
                    <a:schemeClr val="bg1"/>
                  </a:solidFill>
                </a:rPr>
                <a:t>3</a:t>
              </a:r>
              <a:endParaRPr lang="en-US" b="0" baseline="-25000">
                <a:solidFill>
                  <a:schemeClr val="bg1"/>
                </a:solidFill>
              </a:endParaRPr>
            </a:p>
          </p:txBody>
        </p:sp>
      </p:grpSp>
      <p:sp>
        <p:nvSpPr>
          <p:cNvPr id="305" name="TextBox 304"/>
          <p:cNvSpPr txBox="1"/>
          <p:nvPr/>
        </p:nvSpPr>
        <p:spPr>
          <a:xfrm>
            <a:off x="6629400" y="6324600"/>
            <a:ext cx="2438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4300" lvl="0" indent="-114300">
              <a:defRPr/>
            </a:pPr>
            <a:r>
              <a:rPr lang="en-US" sz="1400" b="0" kern="0" dirty="0">
                <a:solidFill>
                  <a:srgbClr val="000000"/>
                </a:solidFill>
                <a:latin typeface="Gill Sans"/>
                <a:cs typeface="Gill Sans"/>
              </a:rPr>
              <a:t>* Important detail: reducers process keys in sorted order</a:t>
            </a:r>
          </a:p>
        </p:txBody>
      </p:sp>
      <p:sp>
        <p:nvSpPr>
          <p:cNvPr id="306" name="TextBox 305"/>
          <p:cNvSpPr txBox="1"/>
          <p:nvPr/>
        </p:nvSpPr>
        <p:spPr>
          <a:xfrm>
            <a:off x="5988844" y="5043337"/>
            <a:ext cx="2873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2000" b="0" kern="0" dirty="0">
                <a:solidFill>
                  <a:srgbClr val="000000"/>
                </a:solidFill>
                <a:latin typeface="Gill Sans"/>
                <a:cs typeface="Gill Sans"/>
              </a:rPr>
              <a:t>*</a:t>
            </a:r>
          </a:p>
        </p:txBody>
      </p:sp>
      <p:sp>
        <p:nvSpPr>
          <p:cNvPr id="319" name="TextBox 318"/>
          <p:cNvSpPr txBox="1"/>
          <p:nvPr/>
        </p:nvSpPr>
        <p:spPr>
          <a:xfrm>
            <a:off x="4688045" y="5048114"/>
            <a:ext cx="2873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2000" b="0" kern="0" dirty="0">
                <a:solidFill>
                  <a:srgbClr val="000000"/>
                </a:solidFill>
                <a:latin typeface="Gill Sans"/>
                <a:cs typeface="Gill Sans"/>
              </a:rPr>
              <a:t>*</a:t>
            </a:r>
          </a:p>
        </p:txBody>
      </p:sp>
      <p:sp>
        <p:nvSpPr>
          <p:cNvPr id="320" name="TextBox 319"/>
          <p:cNvSpPr txBox="1"/>
          <p:nvPr/>
        </p:nvSpPr>
        <p:spPr>
          <a:xfrm>
            <a:off x="3321844" y="5048114"/>
            <a:ext cx="2873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2000" b="0" kern="0" dirty="0">
                <a:solidFill>
                  <a:srgbClr val="000000"/>
                </a:solidFill>
                <a:latin typeface="Gill Sans"/>
                <a:cs typeface="Gill Sans"/>
              </a:rPr>
              <a:t>*</a:t>
            </a:r>
          </a:p>
        </p:txBody>
      </p:sp>
      <p:sp>
        <p:nvSpPr>
          <p:cNvPr id="321" name="TextBox 320"/>
          <p:cNvSpPr txBox="1"/>
          <p:nvPr/>
        </p:nvSpPr>
        <p:spPr>
          <a:xfrm>
            <a:off x="7086600" y="5562600"/>
            <a:ext cx="1371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0" dirty="0">
                <a:solidFill>
                  <a:srgbClr val="FF0000"/>
                </a:solidFill>
                <a:latin typeface="Gill Sans"/>
                <a:cs typeface="Gill Sans"/>
              </a:rPr>
              <a:t>Why?</a:t>
            </a:r>
          </a:p>
        </p:txBody>
      </p:sp>
    </p:spTree>
    <p:extLst>
      <p:ext uri="{BB962C8B-B14F-4D97-AF65-F5344CB8AC3E}">
        <p14:creationId xmlns:p14="http://schemas.microsoft.com/office/powerpoint/2010/main" val="122560326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1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548640"/>
            <a:ext cx="9144000" cy="685800"/>
          </a:xfrm>
          <a:prstGeom prst="rect">
            <a:avLst/>
          </a:prstGeom>
        </p:spPr>
        <p:txBody>
          <a:bodyPr/>
          <a:lstStyle/>
          <a:p>
            <a:pPr lvl="0" algn="ctr">
              <a:defRPr/>
            </a:pPr>
            <a:r>
              <a:rPr lang="en-US" sz="3600" b="0" kern="0" dirty="0">
                <a:solidFill>
                  <a:srgbClr val="000000"/>
                </a:solidFill>
                <a:latin typeface="Gill Sans"/>
                <a:cs typeface="Gill Sans"/>
              </a:rPr>
              <a:t>Law of Leaky Abstractions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295269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800" b="0" kern="0" dirty="0">
                <a:solidFill>
                  <a:srgbClr val="000000"/>
                </a:solidFill>
                <a:latin typeface="Gill Sans"/>
                <a:cs typeface="Gill Sans"/>
              </a:rPr>
              <a:t>All non-trivial abstractions, to some degree, are leaky.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3486090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000" b="0" kern="0" dirty="0">
                <a:solidFill>
                  <a:srgbClr val="0070C0"/>
                </a:solidFill>
                <a:latin typeface="Gill Sans"/>
                <a:cs typeface="Gill Sans"/>
              </a:rPr>
              <a:t>Joel </a:t>
            </a:r>
            <a:r>
              <a:rPr lang="en-US" sz="2000" b="0" kern="0" dirty="0" err="1">
                <a:solidFill>
                  <a:srgbClr val="0070C0"/>
                </a:solidFill>
                <a:latin typeface="Gill Sans"/>
                <a:cs typeface="Gill Sans"/>
              </a:rPr>
              <a:t>Spolsky</a:t>
            </a:r>
            <a:endParaRPr lang="en-US" sz="2000" b="0" kern="0" dirty="0">
              <a:solidFill>
                <a:srgbClr val="0070C0"/>
              </a:solidFill>
              <a:latin typeface="Gill Sans"/>
              <a:cs typeface="Gill San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495800" y="6096000"/>
            <a:ext cx="4419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0" dirty="0">
                <a:solidFill>
                  <a:srgbClr val="FF0000"/>
                </a:solidFill>
                <a:latin typeface="Gill Sans"/>
                <a:cs typeface="Gill Sans"/>
              </a:rPr>
              <a:t>Remember logical vs. physical?</a:t>
            </a:r>
          </a:p>
        </p:txBody>
      </p:sp>
    </p:spTree>
    <p:extLst>
      <p:ext uri="{BB962C8B-B14F-4D97-AF65-F5344CB8AC3E}">
        <p14:creationId xmlns:p14="http://schemas.microsoft.com/office/powerpoint/2010/main" val="1450425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548640"/>
            <a:ext cx="9144000" cy="685800"/>
          </a:xfrm>
          <a:prstGeom prst="rect">
            <a:avLst/>
          </a:prstGeom>
        </p:spPr>
        <p:txBody>
          <a:bodyPr/>
          <a:lstStyle/>
          <a:p>
            <a:pPr lvl="0" algn="ctr">
              <a:defRPr/>
            </a:pPr>
            <a:r>
              <a:rPr lang="en-US" sz="3600" b="0" kern="0" dirty="0">
                <a:solidFill>
                  <a:srgbClr val="000000"/>
                </a:solidFill>
                <a:latin typeface="Gill Sans"/>
                <a:cs typeface="Gill Sans"/>
              </a:rPr>
              <a:t>Rebranding of web 2.0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0" y="213360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 b="0" kern="0" dirty="0">
                <a:solidFill>
                  <a:srgbClr val="000000"/>
                </a:solidFill>
                <a:latin typeface="Gill Sans"/>
                <a:cs typeface="Gill Sans"/>
              </a:rPr>
              <a:t>Rich, interactive web applications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2514600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000" b="0" kern="0" dirty="0">
                <a:solidFill>
                  <a:srgbClr val="0070C0"/>
                </a:solidFill>
                <a:latin typeface="Gill Sans"/>
                <a:cs typeface="Gill Sans"/>
              </a:rPr>
              <a:t>Clouds refer to the servers that run them</a:t>
            </a:r>
          </a:p>
          <a:p>
            <a:pPr lvl="0" algn="ctr">
              <a:defRPr/>
            </a:pPr>
            <a:r>
              <a:rPr lang="en-US" sz="2000" b="0" kern="0" dirty="0">
                <a:solidFill>
                  <a:srgbClr val="0070C0"/>
                </a:solidFill>
                <a:latin typeface="Gill Sans"/>
                <a:cs typeface="Gill Sans"/>
              </a:rPr>
              <a:t>Examples: Facebook, YouTube, Gmail, …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0" y="3660577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 b="0" kern="0" dirty="0">
                <a:solidFill>
                  <a:srgbClr val="000000"/>
                </a:solidFill>
                <a:latin typeface="Gill Sans"/>
                <a:cs typeface="Gill Sans"/>
              </a:rPr>
              <a:t>“The network is the computer”: take two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0" y="4041577"/>
            <a:ext cx="9144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000" b="0" kern="0" dirty="0">
                <a:solidFill>
                  <a:srgbClr val="0070C0"/>
                </a:solidFill>
                <a:latin typeface="Gill Sans"/>
                <a:cs typeface="Gill Sans"/>
              </a:rPr>
              <a:t>User data is stored “in the clouds”</a:t>
            </a:r>
          </a:p>
          <a:p>
            <a:pPr lvl="0" algn="ctr">
              <a:defRPr/>
            </a:pPr>
            <a:r>
              <a:rPr lang="en-US" sz="2000" b="0" kern="0" dirty="0">
                <a:solidFill>
                  <a:srgbClr val="0070C0"/>
                </a:solidFill>
                <a:latin typeface="Gill Sans"/>
                <a:cs typeface="Gill Sans"/>
              </a:rPr>
              <a:t>Rise of the tablets, smartphones, etc. (“thin clients”)</a:t>
            </a:r>
          </a:p>
          <a:p>
            <a:pPr lvl="0" algn="ctr">
              <a:defRPr/>
            </a:pPr>
            <a:r>
              <a:rPr lang="en-US" sz="2000" b="0" kern="0" dirty="0">
                <a:solidFill>
                  <a:srgbClr val="0070C0"/>
                </a:solidFill>
                <a:latin typeface="Gill Sans"/>
                <a:cs typeface="Gill Sans"/>
              </a:rPr>
              <a:t>Browser is the OS</a:t>
            </a:r>
          </a:p>
        </p:txBody>
      </p:sp>
    </p:spTree>
    <p:extLst>
      <p:ext uri="{BB962C8B-B14F-4D97-AF65-F5344CB8AC3E}">
        <p14:creationId xmlns:p14="http://schemas.microsoft.com/office/powerpoint/2010/main" val="210381782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Electrical_mete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657402"/>
            <a:ext cx="9143999" cy="8172804"/>
          </a:xfrm>
          <a:prstGeom prst="rect">
            <a:avLst/>
          </a:prstGeom>
        </p:spPr>
      </p:pic>
      <p:sp>
        <p:nvSpPr>
          <p:cNvPr id="6" name="TextBox 3"/>
          <p:cNvSpPr txBox="1">
            <a:spLocks noChangeArrowheads="1"/>
          </p:cNvSpPr>
          <p:nvPr/>
        </p:nvSpPr>
        <p:spPr bwMode="auto">
          <a:xfrm>
            <a:off x="0" y="6611938"/>
            <a:ext cx="23622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000" b="0" dirty="0">
                <a:solidFill>
                  <a:schemeClr val="bg2"/>
                </a:solidFill>
              </a:rPr>
              <a:t>Source: Wikipedia (Electricity meter)</a:t>
            </a:r>
          </a:p>
        </p:txBody>
      </p:sp>
    </p:spTree>
    <p:extLst>
      <p:ext uri="{BB962C8B-B14F-4D97-AF65-F5344CB8AC3E}">
        <p14:creationId xmlns:p14="http://schemas.microsoft.com/office/powerpoint/2010/main" val="2907839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548640"/>
            <a:ext cx="9144000" cy="685800"/>
          </a:xfrm>
          <a:prstGeom prst="rect">
            <a:avLst/>
          </a:prstGeom>
        </p:spPr>
        <p:txBody>
          <a:bodyPr/>
          <a:lstStyle/>
          <a:p>
            <a:pPr lvl="0" algn="ctr">
              <a:defRPr/>
            </a:pPr>
            <a:r>
              <a:rPr lang="en-US" sz="3600" b="0" kern="0" dirty="0">
                <a:solidFill>
                  <a:srgbClr val="000000"/>
                </a:solidFill>
                <a:latin typeface="Gill Sans"/>
                <a:cs typeface="Gill Sans"/>
              </a:rPr>
              <a:t>Utility Computing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137160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 b="0" kern="0" dirty="0">
                <a:solidFill>
                  <a:srgbClr val="000000"/>
                </a:solidFill>
                <a:latin typeface="Gill Sans"/>
                <a:cs typeface="Gill Sans"/>
              </a:rPr>
              <a:t>What?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0" y="1752600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000" b="0" kern="0" dirty="0">
                <a:solidFill>
                  <a:srgbClr val="0070C0"/>
                </a:solidFill>
                <a:latin typeface="Gill Sans"/>
                <a:cs typeface="Gill Sans"/>
              </a:rPr>
              <a:t>Computing resources as a metered service (“pay as you go”)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0" y="2260937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 b="0" kern="0" dirty="0">
                <a:solidFill>
                  <a:srgbClr val="000000"/>
                </a:solidFill>
                <a:latin typeface="Gill Sans"/>
                <a:cs typeface="Gill Sans"/>
              </a:rPr>
              <a:t>Why?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2641937"/>
            <a:ext cx="9144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000" b="0" kern="0" dirty="0">
                <a:solidFill>
                  <a:srgbClr val="0070C0"/>
                </a:solidFill>
                <a:latin typeface="Gill Sans"/>
                <a:cs typeface="Gill Sans"/>
              </a:rPr>
              <a:t>Cost: capital vs. operating expenses</a:t>
            </a:r>
          </a:p>
          <a:p>
            <a:pPr lvl="0" algn="ctr">
              <a:defRPr/>
            </a:pPr>
            <a:r>
              <a:rPr lang="en-US" sz="2000" b="0" kern="0" dirty="0">
                <a:solidFill>
                  <a:srgbClr val="0070C0"/>
                </a:solidFill>
                <a:latin typeface="Gill Sans"/>
                <a:cs typeface="Gill Sans"/>
              </a:rPr>
              <a:t>Scalability: “infinite” capacity</a:t>
            </a:r>
          </a:p>
          <a:p>
            <a:pPr lvl="0" algn="ctr">
              <a:defRPr/>
            </a:pPr>
            <a:r>
              <a:rPr lang="en-US" sz="2000" b="0" kern="0" dirty="0">
                <a:solidFill>
                  <a:srgbClr val="0070C0"/>
                </a:solidFill>
                <a:latin typeface="Gill Sans"/>
                <a:cs typeface="Gill Sans"/>
              </a:rPr>
              <a:t>Elasticity: scale up or down on demand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0" y="3787914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 b="0" kern="0" dirty="0">
                <a:solidFill>
                  <a:srgbClr val="000000"/>
                </a:solidFill>
                <a:latin typeface="Gill Sans"/>
                <a:cs typeface="Gill Sans"/>
              </a:rPr>
              <a:t>Does it make sense?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0" y="4168914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000" b="0" kern="0" dirty="0">
                <a:solidFill>
                  <a:srgbClr val="0070C0"/>
                </a:solidFill>
                <a:latin typeface="Gill Sans"/>
                <a:cs typeface="Gill Sans"/>
              </a:rPr>
              <a:t>Benefits to cloud users</a:t>
            </a:r>
          </a:p>
          <a:p>
            <a:pPr lvl="0" algn="ctr">
              <a:defRPr/>
            </a:pPr>
            <a:r>
              <a:rPr lang="en-US" sz="2000" b="0" kern="0" dirty="0">
                <a:solidFill>
                  <a:srgbClr val="0070C0"/>
                </a:solidFill>
                <a:latin typeface="Gill Sans"/>
                <a:cs typeface="Gill Sans"/>
              </a:rPr>
              <a:t>Business case for cloud providers</a:t>
            </a:r>
          </a:p>
        </p:txBody>
      </p:sp>
      <p:pic>
        <p:nvPicPr>
          <p:cNvPr id="13" name="Picture 12" descr="Thomas_J_Watson_S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644443" y="4411980"/>
            <a:ext cx="2423357" cy="2369820"/>
          </a:xfrm>
          <a:prstGeom prst="rect">
            <a:avLst/>
          </a:prstGeom>
        </p:spPr>
      </p:pic>
      <p:sp>
        <p:nvSpPr>
          <p:cNvPr id="14" name="Rounded Rectangular Callout 13"/>
          <p:cNvSpPr>
            <a:spLocks noChangeArrowheads="1"/>
          </p:cNvSpPr>
          <p:nvPr/>
        </p:nvSpPr>
        <p:spPr bwMode="auto">
          <a:xfrm>
            <a:off x="3962400" y="5859780"/>
            <a:ext cx="2438400" cy="914400"/>
          </a:xfrm>
          <a:prstGeom prst="wedgeRoundRectCallout">
            <a:avLst>
              <a:gd name="adj1" fmla="val 85832"/>
              <a:gd name="adj2" fmla="val -50181"/>
              <a:gd name="adj3" fmla="val 16667"/>
            </a:avLst>
          </a:prstGeom>
          <a:ln>
            <a:headEnd/>
            <a:tailEnd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b="0" dirty="0">
                <a:solidFill>
                  <a:schemeClr val="bg1"/>
                </a:solidFill>
                <a:latin typeface="Gill Sans"/>
                <a:cs typeface="Gill Sans"/>
              </a:rPr>
              <a:t>I think there is a world market for about five computers.</a:t>
            </a:r>
          </a:p>
        </p:txBody>
      </p:sp>
    </p:spTree>
    <p:extLst>
      <p:ext uri="{BB962C8B-B14F-4D97-AF65-F5344CB8AC3E}">
        <p14:creationId xmlns:p14="http://schemas.microsoft.com/office/powerpoint/2010/main" val="79400151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2" grpId="0"/>
      <p:bldP spid="1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2"/>
          <p:cNvGrpSpPr>
            <a:grpSpLocks/>
          </p:cNvGrpSpPr>
          <p:nvPr/>
        </p:nvGrpSpPr>
        <p:grpSpPr bwMode="auto">
          <a:xfrm>
            <a:off x="152400" y="2819400"/>
            <a:ext cx="2895600" cy="2000262"/>
            <a:chOff x="2057400" y="2209800"/>
            <a:chExt cx="2895600" cy="2000322"/>
          </a:xfrm>
        </p:grpSpPr>
        <p:sp>
          <p:nvSpPr>
            <p:cNvPr id="5" name="Rounded Rectangle 5"/>
            <p:cNvSpPr>
              <a:spLocks noChangeArrowheads="1"/>
            </p:cNvSpPr>
            <p:nvPr/>
          </p:nvSpPr>
          <p:spPr bwMode="auto">
            <a:xfrm>
              <a:off x="2057400" y="3276600"/>
              <a:ext cx="2895600" cy="457200"/>
            </a:xfrm>
            <a:prstGeom prst="roundRect">
              <a:avLst>
                <a:gd name="adj" fmla="val 16667"/>
              </a:avLst>
            </a:prstGeom>
            <a:ln>
              <a:headEnd/>
              <a:tailEnd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en-US" b="0" dirty="0">
                  <a:solidFill>
                    <a:schemeClr val="bg2"/>
                  </a:solidFill>
                  <a:latin typeface="Gill Sans"/>
                  <a:cs typeface="Gill Sans"/>
                </a:rPr>
                <a:t>Hardware</a:t>
              </a:r>
            </a:p>
          </p:txBody>
        </p:sp>
        <p:sp>
          <p:nvSpPr>
            <p:cNvPr id="6" name="Rounded Rectangle 6"/>
            <p:cNvSpPr>
              <a:spLocks noChangeArrowheads="1"/>
            </p:cNvSpPr>
            <p:nvPr/>
          </p:nvSpPr>
          <p:spPr bwMode="auto">
            <a:xfrm>
              <a:off x="2057400" y="2743200"/>
              <a:ext cx="2895600" cy="457200"/>
            </a:xfrm>
            <a:prstGeom prst="roundRect">
              <a:avLst>
                <a:gd name="adj" fmla="val 16667"/>
              </a:avLst>
            </a:prstGeom>
            <a:ln>
              <a:headEnd/>
              <a:tailEnd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en-US" b="0">
                  <a:solidFill>
                    <a:schemeClr val="bg2"/>
                  </a:solidFill>
                  <a:latin typeface="Gill Sans"/>
                  <a:cs typeface="Gill Sans"/>
                </a:rPr>
                <a:t>Operating System</a:t>
              </a:r>
            </a:p>
          </p:txBody>
        </p:sp>
        <p:sp>
          <p:nvSpPr>
            <p:cNvPr id="7" name="Rounded Rectangle 7"/>
            <p:cNvSpPr>
              <a:spLocks noChangeArrowheads="1"/>
            </p:cNvSpPr>
            <p:nvPr/>
          </p:nvSpPr>
          <p:spPr bwMode="auto">
            <a:xfrm>
              <a:off x="2057400" y="2209800"/>
              <a:ext cx="914400" cy="457200"/>
            </a:xfrm>
            <a:prstGeom prst="roundRect">
              <a:avLst>
                <a:gd name="adj" fmla="val 16667"/>
              </a:avLst>
            </a:prstGeom>
            <a:ln>
              <a:headEnd/>
              <a:tailE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en-US" b="0" dirty="0">
                  <a:solidFill>
                    <a:schemeClr val="bg2"/>
                  </a:solidFill>
                  <a:latin typeface="Gill Sans"/>
                  <a:cs typeface="Gill Sans"/>
                </a:rPr>
                <a:t>App</a:t>
              </a:r>
            </a:p>
          </p:txBody>
        </p:sp>
        <p:sp>
          <p:nvSpPr>
            <p:cNvPr id="8" name="Rounded Rectangle 9"/>
            <p:cNvSpPr>
              <a:spLocks noChangeArrowheads="1"/>
            </p:cNvSpPr>
            <p:nvPr/>
          </p:nvSpPr>
          <p:spPr bwMode="auto">
            <a:xfrm>
              <a:off x="3048000" y="2209800"/>
              <a:ext cx="914400" cy="457200"/>
            </a:xfrm>
            <a:prstGeom prst="roundRect">
              <a:avLst>
                <a:gd name="adj" fmla="val 16667"/>
              </a:avLst>
            </a:prstGeom>
            <a:ln>
              <a:headEnd/>
              <a:tailE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en-US" b="0">
                  <a:solidFill>
                    <a:schemeClr val="bg2"/>
                  </a:solidFill>
                  <a:latin typeface="Gill Sans"/>
                  <a:cs typeface="Gill Sans"/>
                </a:rPr>
                <a:t>App</a:t>
              </a:r>
            </a:p>
          </p:txBody>
        </p:sp>
        <p:sp>
          <p:nvSpPr>
            <p:cNvPr id="9" name="Rounded Rectangle 11"/>
            <p:cNvSpPr>
              <a:spLocks noChangeArrowheads="1"/>
            </p:cNvSpPr>
            <p:nvPr/>
          </p:nvSpPr>
          <p:spPr bwMode="auto">
            <a:xfrm>
              <a:off x="4038600" y="2209800"/>
              <a:ext cx="914400" cy="457200"/>
            </a:xfrm>
            <a:prstGeom prst="roundRect">
              <a:avLst>
                <a:gd name="adj" fmla="val 16667"/>
              </a:avLst>
            </a:prstGeom>
            <a:ln>
              <a:headEnd/>
              <a:tailE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en-US" b="0">
                  <a:solidFill>
                    <a:schemeClr val="bg2"/>
                  </a:solidFill>
                  <a:latin typeface="Gill Sans"/>
                  <a:cs typeface="Gill Sans"/>
                </a:rPr>
                <a:t>App</a:t>
              </a:r>
            </a:p>
          </p:txBody>
        </p:sp>
        <p:sp>
          <p:nvSpPr>
            <p:cNvPr id="10" name="TextBox 20"/>
            <p:cNvSpPr txBox="1">
              <a:spLocks noChangeArrowheads="1"/>
            </p:cNvSpPr>
            <p:nvPr/>
          </p:nvSpPr>
          <p:spPr bwMode="auto">
            <a:xfrm>
              <a:off x="2514600" y="3810000"/>
              <a:ext cx="1981200" cy="4001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2000" b="0" dirty="0">
                  <a:solidFill>
                    <a:schemeClr val="bg1"/>
                  </a:solidFill>
                  <a:latin typeface="Gill Sans"/>
                  <a:cs typeface="Gill Sans"/>
                </a:rPr>
                <a:t>Traditional Stack</a:t>
              </a:r>
            </a:p>
          </p:txBody>
        </p:sp>
      </p:grpSp>
      <p:grpSp>
        <p:nvGrpSpPr>
          <p:cNvPr id="11" name="Group 23"/>
          <p:cNvGrpSpPr>
            <a:grpSpLocks/>
          </p:cNvGrpSpPr>
          <p:nvPr/>
        </p:nvGrpSpPr>
        <p:grpSpPr bwMode="auto">
          <a:xfrm>
            <a:off x="3124200" y="2286000"/>
            <a:ext cx="2895600" cy="2533659"/>
            <a:chOff x="5638800" y="1676400"/>
            <a:chExt cx="2895600" cy="2533719"/>
          </a:xfrm>
        </p:grpSpPr>
        <p:sp>
          <p:nvSpPr>
            <p:cNvPr id="12" name="Rounded Rectangle 12"/>
            <p:cNvSpPr>
              <a:spLocks noChangeArrowheads="1"/>
            </p:cNvSpPr>
            <p:nvPr/>
          </p:nvSpPr>
          <p:spPr bwMode="auto">
            <a:xfrm>
              <a:off x="5638800" y="3276600"/>
              <a:ext cx="2895600" cy="457200"/>
            </a:xfrm>
            <a:prstGeom prst="roundRect">
              <a:avLst>
                <a:gd name="adj" fmla="val 16667"/>
              </a:avLst>
            </a:prstGeom>
            <a:ln>
              <a:headEnd/>
              <a:tailEnd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en-US" b="0">
                  <a:solidFill>
                    <a:schemeClr val="bg2"/>
                  </a:solidFill>
                  <a:latin typeface="Gill Sans"/>
                  <a:cs typeface="Gill Sans"/>
                </a:rPr>
                <a:t>Hardware</a:t>
              </a:r>
            </a:p>
          </p:txBody>
        </p:sp>
        <p:sp>
          <p:nvSpPr>
            <p:cNvPr id="13" name="Rounded Rectangle 13"/>
            <p:cNvSpPr>
              <a:spLocks noChangeArrowheads="1"/>
            </p:cNvSpPr>
            <p:nvPr/>
          </p:nvSpPr>
          <p:spPr bwMode="auto">
            <a:xfrm>
              <a:off x="5638800" y="2209800"/>
              <a:ext cx="914400" cy="457200"/>
            </a:xfrm>
            <a:prstGeom prst="roundRect">
              <a:avLst>
                <a:gd name="adj" fmla="val 16667"/>
              </a:avLst>
            </a:prstGeom>
            <a:ln>
              <a:headEnd/>
              <a:tailEnd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en-US" b="0">
                  <a:solidFill>
                    <a:schemeClr val="bg2"/>
                  </a:solidFill>
                  <a:latin typeface="Gill Sans"/>
                  <a:cs typeface="Gill Sans"/>
                </a:rPr>
                <a:t>OS</a:t>
              </a:r>
            </a:p>
          </p:txBody>
        </p:sp>
        <p:sp>
          <p:nvSpPr>
            <p:cNvPr id="14" name="Rounded Rectangle 14"/>
            <p:cNvSpPr>
              <a:spLocks noChangeArrowheads="1"/>
            </p:cNvSpPr>
            <p:nvPr/>
          </p:nvSpPr>
          <p:spPr bwMode="auto">
            <a:xfrm>
              <a:off x="5638800" y="1676400"/>
              <a:ext cx="914400" cy="457200"/>
            </a:xfrm>
            <a:prstGeom prst="roundRect">
              <a:avLst>
                <a:gd name="adj" fmla="val 16667"/>
              </a:avLst>
            </a:prstGeom>
            <a:ln>
              <a:headEnd/>
              <a:tailE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en-US" b="0" dirty="0">
                  <a:solidFill>
                    <a:schemeClr val="bg2"/>
                  </a:solidFill>
                  <a:latin typeface="Gill Sans"/>
                  <a:cs typeface="Gill Sans"/>
                </a:rPr>
                <a:t>App</a:t>
              </a:r>
            </a:p>
          </p:txBody>
        </p:sp>
        <p:sp>
          <p:nvSpPr>
            <p:cNvPr id="15" name="Rounded Rectangle 15"/>
            <p:cNvSpPr>
              <a:spLocks noChangeArrowheads="1"/>
            </p:cNvSpPr>
            <p:nvPr/>
          </p:nvSpPr>
          <p:spPr bwMode="auto">
            <a:xfrm>
              <a:off x="6629400" y="1676400"/>
              <a:ext cx="914400" cy="457200"/>
            </a:xfrm>
            <a:prstGeom prst="roundRect">
              <a:avLst>
                <a:gd name="adj" fmla="val 16667"/>
              </a:avLst>
            </a:prstGeom>
            <a:ln>
              <a:headEnd/>
              <a:tailE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en-US" b="0">
                  <a:solidFill>
                    <a:schemeClr val="bg2"/>
                  </a:solidFill>
                  <a:latin typeface="Gill Sans"/>
                  <a:cs typeface="Gill Sans"/>
                </a:rPr>
                <a:t>App</a:t>
              </a:r>
            </a:p>
          </p:txBody>
        </p:sp>
        <p:sp>
          <p:nvSpPr>
            <p:cNvPr id="16" name="Rounded Rectangle 16"/>
            <p:cNvSpPr>
              <a:spLocks noChangeArrowheads="1"/>
            </p:cNvSpPr>
            <p:nvPr/>
          </p:nvSpPr>
          <p:spPr bwMode="auto">
            <a:xfrm>
              <a:off x="7620000" y="1676400"/>
              <a:ext cx="914400" cy="457200"/>
            </a:xfrm>
            <a:prstGeom prst="roundRect">
              <a:avLst>
                <a:gd name="adj" fmla="val 16667"/>
              </a:avLst>
            </a:prstGeom>
            <a:ln>
              <a:headEnd/>
              <a:tailE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en-US" b="0">
                  <a:solidFill>
                    <a:schemeClr val="bg2"/>
                  </a:solidFill>
                  <a:latin typeface="Gill Sans"/>
                  <a:cs typeface="Gill Sans"/>
                </a:rPr>
                <a:t>App</a:t>
              </a:r>
            </a:p>
          </p:txBody>
        </p:sp>
        <p:sp>
          <p:nvSpPr>
            <p:cNvPr id="17" name="Rounded Rectangle 17"/>
            <p:cNvSpPr>
              <a:spLocks noChangeArrowheads="1"/>
            </p:cNvSpPr>
            <p:nvPr/>
          </p:nvSpPr>
          <p:spPr bwMode="auto">
            <a:xfrm>
              <a:off x="5638800" y="2743200"/>
              <a:ext cx="2895600" cy="457200"/>
            </a:xfrm>
            <a:prstGeom prst="roundRect">
              <a:avLst>
                <a:gd name="adj" fmla="val 16667"/>
              </a:avLst>
            </a:prstGeom>
            <a:ln>
              <a:headEnd/>
              <a:tailEnd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en-US" b="0" dirty="0">
                  <a:solidFill>
                    <a:schemeClr val="bg2"/>
                  </a:solidFill>
                  <a:latin typeface="Gill Sans"/>
                  <a:cs typeface="Gill Sans"/>
                </a:rPr>
                <a:t>Hypervisor</a:t>
              </a:r>
            </a:p>
          </p:txBody>
        </p:sp>
        <p:sp>
          <p:nvSpPr>
            <p:cNvPr id="18" name="Rounded Rectangle 18"/>
            <p:cNvSpPr>
              <a:spLocks noChangeArrowheads="1"/>
            </p:cNvSpPr>
            <p:nvPr/>
          </p:nvSpPr>
          <p:spPr bwMode="auto">
            <a:xfrm>
              <a:off x="6629400" y="2209800"/>
              <a:ext cx="914400" cy="457200"/>
            </a:xfrm>
            <a:prstGeom prst="roundRect">
              <a:avLst>
                <a:gd name="adj" fmla="val 16667"/>
              </a:avLst>
            </a:prstGeom>
            <a:ln>
              <a:headEnd/>
              <a:tailEnd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en-US" b="0">
                  <a:solidFill>
                    <a:schemeClr val="bg2"/>
                  </a:solidFill>
                  <a:latin typeface="Gill Sans"/>
                  <a:cs typeface="Gill Sans"/>
                </a:rPr>
                <a:t>OS</a:t>
              </a:r>
            </a:p>
          </p:txBody>
        </p:sp>
        <p:sp>
          <p:nvSpPr>
            <p:cNvPr id="19" name="Rounded Rectangle 19"/>
            <p:cNvSpPr>
              <a:spLocks noChangeArrowheads="1"/>
            </p:cNvSpPr>
            <p:nvPr/>
          </p:nvSpPr>
          <p:spPr bwMode="auto">
            <a:xfrm>
              <a:off x="7620000" y="2209800"/>
              <a:ext cx="914400" cy="457200"/>
            </a:xfrm>
            <a:prstGeom prst="roundRect">
              <a:avLst>
                <a:gd name="adj" fmla="val 16667"/>
              </a:avLst>
            </a:prstGeom>
            <a:ln>
              <a:headEnd/>
              <a:tailEnd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en-US" b="0">
                  <a:solidFill>
                    <a:schemeClr val="bg2"/>
                  </a:solidFill>
                  <a:latin typeface="Gill Sans"/>
                  <a:cs typeface="Gill Sans"/>
                </a:rPr>
                <a:t>OS</a:t>
              </a:r>
            </a:p>
          </p:txBody>
        </p:sp>
        <p:sp>
          <p:nvSpPr>
            <p:cNvPr id="20" name="TextBox 21"/>
            <p:cNvSpPr txBox="1">
              <a:spLocks noChangeArrowheads="1"/>
            </p:cNvSpPr>
            <p:nvPr/>
          </p:nvSpPr>
          <p:spPr bwMode="auto">
            <a:xfrm>
              <a:off x="5943601" y="3810000"/>
              <a:ext cx="2286000" cy="4001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2000" b="0" dirty="0">
                  <a:solidFill>
                    <a:schemeClr val="bg1"/>
                  </a:solidFill>
                  <a:latin typeface="Gill Sans"/>
                  <a:cs typeface="Gill Sans"/>
                </a:rPr>
                <a:t>Virtualized Stack</a:t>
              </a:r>
            </a:p>
          </p:txBody>
        </p:sp>
      </p:grpSp>
      <p:sp>
        <p:nvSpPr>
          <p:cNvPr id="22" name="Title 1"/>
          <p:cNvSpPr txBox="1">
            <a:spLocks/>
          </p:cNvSpPr>
          <p:nvPr/>
        </p:nvSpPr>
        <p:spPr>
          <a:xfrm>
            <a:off x="0" y="548640"/>
            <a:ext cx="9144000" cy="685800"/>
          </a:xfrm>
          <a:prstGeom prst="rect">
            <a:avLst/>
          </a:prstGeom>
        </p:spPr>
        <p:txBody>
          <a:bodyPr/>
          <a:lstStyle/>
          <a:p>
            <a:pPr lvl="0" algn="ctr">
              <a:defRPr/>
            </a:pPr>
            <a:r>
              <a:rPr lang="en-US" sz="3600" b="0" kern="0">
                <a:solidFill>
                  <a:srgbClr val="000000"/>
                </a:solidFill>
                <a:latin typeface="Gill Sans"/>
                <a:cs typeface="Gill Sans"/>
              </a:rPr>
              <a:t>Evolution of the Stack</a:t>
            </a:r>
            <a:endParaRPr lang="en-US" sz="3600" b="0" kern="0" dirty="0">
              <a:solidFill>
                <a:srgbClr val="000000"/>
              </a:solidFill>
              <a:latin typeface="Gill Sans"/>
              <a:cs typeface="Gill Sans"/>
            </a:endParaRPr>
          </a:p>
        </p:txBody>
      </p:sp>
      <p:grpSp>
        <p:nvGrpSpPr>
          <p:cNvPr id="21" name="Group 23"/>
          <p:cNvGrpSpPr>
            <a:grpSpLocks/>
          </p:cNvGrpSpPr>
          <p:nvPr/>
        </p:nvGrpSpPr>
        <p:grpSpPr bwMode="auto">
          <a:xfrm>
            <a:off x="6096000" y="2286000"/>
            <a:ext cx="2895600" cy="2533659"/>
            <a:chOff x="5638800" y="1676400"/>
            <a:chExt cx="2895600" cy="2533719"/>
          </a:xfrm>
        </p:grpSpPr>
        <p:sp>
          <p:nvSpPr>
            <p:cNvPr id="23" name="Rounded Rectangle 12"/>
            <p:cNvSpPr>
              <a:spLocks noChangeArrowheads="1"/>
            </p:cNvSpPr>
            <p:nvPr/>
          </p:nvSpPr>
          <p:spPr bwMode="auto">
            <a:xfrm>
              <a:off x="5638800" y="3276600"/>
              <a:ext cx="2895600" cy="457200"/>
            </a:xfrm>
            <a:prstGeom prst="roundRect">
              <a:avLst>
                <a:gd name="adj" fmla="val 16667"/>
              </a:avLst>
            </a:prstGeom>
            <a:ln>
              <a:headEnd/>
              <a:tailEnd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en-US" b="0">
                  <a:solidFill>
                    <a:schemeClr val="bg2"/>
                  </a:solidFill>
                  <a:latin typeface="Gill Sans"/>
                  <a:cs typeface="Gill Sans"/>
                </a:rPr>
                <a:t>Hardware</a:t>
              </a:r>
            </a:p>
          </p:txBody>
        </p:sp>
        <p:sp>
          <p:nvSpPr>
            <p:cNvPr id="24" name="Rounded Rectangle 13"/>
            <p:cNvSpPr>
              <a:spLocks noChangeArrowheads="1"/>
            </p:cNvSpPr>
            <p:nvPr/>
          </p:nvSpPr>
          <p:spPr bwMode="auto">
            <a:xfrm>
              <a:off x="5638800" y="2209800"/>
              <a:ext cx="914400" cy="457200"/>
            </a:xfrm>
            <a:prstGeom prst="roundRect">
              <a:avLst>
                <a:gd name="adj" fmla="val 16667"/>
              </a:avLst>
            </a:prstGeom>
            <a:ln>
              <a:headEnd/>
              <a:tailEnd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lIns="0" rIns="0" anchor="ctr"/>
            <a:lstStyle/>
            <a:p>
              <a:pPr algn="ctr"/>
              <a:r>
                <a:rPr lang="en-US" b="0" dirty="0">
                  <a:solidFill>
                    <a:schemeClr val="bg2"/>
                  </a:solidFill>
                  <a:latin typeface="Gill Sans"/>
                  <a:cs typeface="Gill Sans"/>
                </a:rPr>
                <a:t>Container</a:t>
              </a:r>
            </a:p>
          </p:txBody>
        </p:sp>
        <p:sp>
          <p:nvSpPr>
            <p:cNvPr id="25" name="Rounded Rectangle 14"/>
            <p:cNvSpPr>
              <a:spLocks noChangeArrowheads="1"/>
            </p:cNvSpPr>
            <p:nvPr/>
          </p:nvSpPr>
          <p:spPr bwMode="auto">
            <a:xfrm>
              <a:off x="5638800" y="1676400"/>
              <a:ext cx="914400" cy="457200"/>
            </a:xfrm>
            <a:prstGeom prst="roundRect">
              <a:avLst>
                <a:gd name="adj" fmla="val 16667"/>
              </a:avLst>
            </a:prstGeom>
            <a:ln>
              <a:headEnd/>
              <a:tailE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en-US" b="0" dirty="0">
                  <a:solidFill>
                    <a:schemeClr val="bg2"/>
                  </a:solidFill>
                  <a:latin typeface="Gill Sans"/>
                  <a:cs typeface="Gill Sans"/>
                </a:rPr>
                <a:t>App</a:t>
              </a:r>
            </a:p>
          </p:txBody>
        </p:sp>
        <p:sp>
          <p:nvSpPr>
            <p:cNvPr id="26" name="Rounded Rectangle 15"/>
            <p:cNvSpPr>
              <a:spLocks noChangeArrowheads="1"/>
            </p:cNvSpPr>
            <p:nvPr/>
          </p:nvSpPr>
          <p:spPr bwMode="auto">
            <a:xfrm>
              <a:off x="6629400" y="1676400"/>
              <a:ext cx="914400" cy="457200"/>
            </a:xfrm>
            <a:prstGeom prst="roundRect">
              <a:avLst>
                <a:gd name="adj" fmla="val 16667"/>
              </a:avLst>
            </a:prstGeom>
            <a:ln>
              <a:headEnd/>
              <a:tailE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en-US" b="0">
                  <a:solidFill>
                    <a:schemeClr val="bg2"/>
                  </a:solidFill>
                  <a:latin typeface="Gill Sans"/>
                  <a:cs typeface="Gill Sans"/>
                </a:rPr>
                <a:t>App</a:t>
              </a:r>
            </a:p>
          </p:txBody>
        </p:sp>
        <p:sp>
          <p:nvSpPr>
            <p:cNvPr id="27" name="Rounded Rectangle 16"/>
            <p:cNvSpPr>
              <a:spLocks noChangeArrowheads="1"/>
            </p:cNvSpPr>
            <p:nvPr/>
          </p:nvSpPr>
          <p:spPr bwMode="auto">
            <a:xfrm>
              <a:off x="7620000" y="1676400"/>
              <a:ext cx="914400" cy="457200"/>
            </a:xfrm>
            <a:prstGeom prst="roundRect">
              <a:avLst>
                <a:gd name="adj" fmla="val 16667"/>
              </a:avLst>
            </a:prstGeom>
            <a:ln>
              <a:headEnd/>
              <a:tailE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en-US" b="0">
                  <a:solidFill>
                    <a:schemeClr val="bg2"/>
                  </a:solidFill>
                  <a:latin typeface="Gill Sans"/>
                  <a:cs typeface="Gill Sans"/>
                </a:rPr>
                <a:t>App</a:t>
              </a:r>
            </a:p>
          </p:txBody>
        </p:sp>
        <p:sp>
          <p:nvSpPr>
            <p:cNvPr id="28" name="Rounded Rectangle 17"/>
            <p:cNvSpPr>
              <a:spLocks noChangeArrowheads="1"/>
            </p:cNvSpPr>
            <p:nvPr/>
          </p:nvSpPr>
          <p:spPr bwMode="auto">
            <a:xfrm>
              <a:off x="5638800" y="2743200"/>
              <a:ext cx="2895600" cy="457200"/>
            </a:xfrm>
            <a:prstGeom prst="roundRect">
              <a:avLst>
                <a:gd name="adj" fmla="val 16667"/>
              </a:avLst>
            </a:prstGeom>
            <a:ln>
              <a:headEnd/>
              <a:tailEnd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en-US" b="0" dirty="0">
                  <a:solidFill>
                    <a:schemeClr val="bg2"/>
                  </a:solidFill>
                  <a:latin typeface="Gill Sans"/>
                  <a:cs typeface="Gill Sans"/>
                </a:rPr>
                <a:t>Operating System</a:t>
              </a:r>
            </a:p>
          </p:txBody>
        </p:sp>
        <p:sp>
          <p:nvSpPr>
            <p:cNvPr id="29" name="Rounded Rectangle 18"/>
            <p:cNvSpPr>
              <a:spLocks noChangeArrowheads="1"/>
            </p:cNvSpPr>
            <p:nvPr/>
          </p:nvSpPr>
          <p:spPr bwMode="auto">
            <a:xfrm>
              <a:off x="6629400" y="2209800"/>
              <a:ext cx="914400" cy="457200"/>
            </a:xfrm>
            <a:prstGeom prst="roundRect">
              <a:avLst>
                <a:gd name="adj" fmla="val 16667"/>
              </a:avLst>
            </a:prstGeom>
            <a:ln>
              <a:headEnd/>
              <a:tailEnd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lIns="0" rIns="0" anchor="ctr"/>
            <a:lstStyle/>
            <a:p>
              <a:pPr algn="ctr"/>
              <a:r>
                <a:rPr lang="en-US" b="0" dirty="0">
                  <a:solidFill>
                    <a:schemeClr val="bg2"/>
                  </a:solidFill>
                  <a:latin typeface="Gill Sans"/>
                  <a:cs typeface="Gill Sans"/>
                </a:rPr>
                <a:t>Container</a:t>
              </a:r>
            </a:p>
          </p:txBody>
        </p:sp>
        <p:sp>
          <p:nvSpPr>
            <p:cNvPr id="30" name="Rounded Rectangle 19"/>
            <p:cNvSpPr>
              <a:spLocks noChangeArrowheads="1"/>
            </p:cNvSpPr>
            <p:nvPr/>
          </p:nvSpPr>
          <p:spPr bwMode="auto">
            <a:xfrm>
              <a:off x="7620000" y="2209800"/>
              <a:ext cx="914400" cy="457200"/>
            </a:xfrm>
            <a:prstGeom prst="roundRect">
              <a:avLst>
                <a:gd name="adj" fmla="val 16667"/>
              </a:avLst>
            </a:prstGeom>
            <a:ln>
              <a:headEnd/>
              <a:tailEnd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lIns="0" rIns="0" anchor="ctr"/>
            <a:lstStyle/>
            <a:p>
              <a:pPr algn="ctr"/>
              <a:r>
                <a:rPr lang="en-US" b="0" dirty="0">
                  <a:solidFill>
                    <a:schemeClr val="bg2"/>
                  </a:solidFill>
                  <a:latin typeface="Gill Sans"/>
                  <a:cs typeface="Gill Sans"/>
                </a:rPr>
                <a:t>Container</a:t>
              </a:r>
            </a:p>
          </p:txBody>
        </p:sp>
        <p:sp>
          <p:nvSpPr>
            <p:cNvPr id="31" name="TextBox 21"/>
            <p:cNvSpPr txBox="1">
              <a:spLocks noChangeArrowheads="1"/>
            </p:cNvSpPr>
            <p:nvPr/>
          </p:nvSpPr>
          <p:spPr bwMode="auto">
            <a:xfrm>
              <a:off x="5943601" y="3810000"/>
              <a:ext cx="2286000" cy="4001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2000" b="0" dirty="0">
                  <a:solidFill>
                    <a:schemeClr val="bg1"/>
                  </a:solidFill>
                  <a:latin typeface="Gill Sans"/>
                  <a:cs typeface="Gill Sans"/>
                </a:rPr>
                <a:t>Containerized Stack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33087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Default Design">
  <a:themeElements>
    <a:clrScheme name="My Theme Colors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FFFF99"/>
      </a:accent1>
      <a:accent2>
        <a:srgbClr val="9999FF"/>
      </a:accent2>
      <a:accent3>
        <a:srgbClr val="CCFF99"/>
      </a:accent3>
      <a:accent4>
        <a:srgbClr val="FF99CC"/>
      </a:accent4>
      <a:accent5>
        <a:srgbClr val="99CCFF"/>
      </a:accent5>
      <a:accent6>
        <a:srgbClr val="FFCC99"/>
      </a:accent6>
      <a:hlink>
        <a:srgbClr val="FFFFFF"/>
      </a:hlink>
      <a:folHlink>
        <a:srgbClr val="B2B2B2"/>
      </a:folHlink>
    </a:clrScheme>
    <a:fontScheme name="Default Design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25252F"/>
        </a:dk1>
        <a:lt1>
          <a:srgbClr val="9999FF"/>
        </a:lt1>
        <a:dk2>
          <a:srgbClr val="000000"/>
        </a:dk2>
        <a:lt2>
          <a:srgbClr val="FFFFFF"/>
        </a:lt2>
        <a:accent1>
          <a:srgbClr val="3366FF"/>
        </a:accent1>
        <a:accent2>
          <a:srgbClr val="003399"/>
        </a:accent2>
        <a:accent3>
          <a:srgbClr val="AAAAAA"/>
        </a:accent3>
        <a:accent4>
          <a:srgbClr val="8282DA"/>
        </a:accent4>
        <a:accent5>
          <a:srgbClr val="ADB8FF"/>
        </a:accent5>
        <a:accent6>
          <a:srgbClr val="002D8A"/>
        </a:accent6>
        <a:hlink>
          <a:srgbClr val="009999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314183"/>
        </a:dk1>
        <a:lt1>
          <a:srgbClr val="FFFFFF"/>
        </a:lt1>
        <a:dk2>
          <a:srgbClr val="0B1E45"/>
        </a:dk2>
        <a:lt2>
          <a:srgbClr val="FFFFFF"/>
        </a:lt2>
        <a:accent1>
          <a:srgbClr val="6666FF"/>
        </a:accent1>
        <a:accent2>
          <a:srgbClr val="0066FF"/>
        </a:accent2>
        <a:accent3>
          <a:srgbClr val="AAABB0"/>
        </a:accent3>
        <a:accent4>
          <a:srgbClr val="DADADA"/>
        </a:accent4>
        <a:accent5>
          <a:srgbClr val="B8B8FF"/>
        </a:accent5>
        <a:accent6>
          <a:srgbClr val="005CE7"/>
        </a:accent6>
        <a:hlink>
          <a:srgbClr val="006699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194349"/>
        </a:dk1>
        <a:lt1>
          <a:srgbClr val="FFFFCC"/>
        </a:lt1>
        <a:dk2>
          <a:srgbClr val="006666"/>
        </a:dk2>
        <a:lt2>
          <a:srgbClr val="FFFFFF"/>
        </a:lt2>
        <a:accent1>
          <a:srgbClr val="99CC00"/>
        </a:accent1>
        <a:accent2>
          <a:srgbClr val="00B6B2"/>
        </a:accent2>
        <a:accent3>
          <a:srgbClr val="AAB8B8"/>
        </a:accent3>
        <a:accent4>
          <a:srgbClr val="DADAAE"/>
        </a:accent4>
        <a:accent5>
          <a:srgbClr val="CAE2AA"/>
        </a:accent5>
        <a:accent6>
          <a:srgbClr val="00A5A1"/>
        </a:accent6>
        <a:hlink>
          <a:srgbClr val="669900"/>
        </a:hlink>
        <a:folHlink>
          <a:srgbClr val="6666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194349"/>
        </a:dk1>
        <a:lt1>
          <a:srgbClr val="FFFFCC"/>
        </a:lt1>
        <a:dk2>
          <a:srgbClr val="0000FF"/>
        </a:dk2>
        <a:lt2>
          <a:srgbClr val="FFFFFF"/>
        </a:lt2>
        <a:accent1>
          <a:srgbClr val="0099FF"/>
        </a:accent1>
        <a:accent2>
          <a:srgbClr val="33CC33"/>
        </a:accent2>
        <a:accent3>
          <a:srgbClr val="AAAAFF"/>
        </a:accent3>
        <a:accent4>
          <a:srgbClr val="DADAAE"/>
        </a:accent4>
        <a:accent5>
          <a:srgbClr val="AACAFF"/>
        </a:accent5>
        <a:accent6>
          <a:srgbClr val="2DB92D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194349"/>
        </a:dk1>
        <a:lt1>
          <a:srgbClr val="FFFFCC"/>
        </a:lt1>
        <a:dk2>
          <a:srgbClr val="72A497"/>
        </a:dk2>
        <a:lt2>
          <a:srgbClr val="000000"/>
        </a:lt2>
        <a:accent1>
          <a:srgbClr val="805D32"/>
        </a:accent1>
        <a:accent2>
          <a:srgbClr val="7D2F3C"/>
        </a:accent2>
        <a:accent3>
          <a:srgbClr val="BCCFC9"/>
        </a:accent3>
        <a:accent4>
          <a:srgbClr val="DADAAE"/>
        </a:accent4>
        <a:accent5>
          <a:srgbClr val="C0B6AD"/>
        </a:accent5>
        <a:accent6>
          <a:srgbClr val="712A35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1C1C1C"/>
        </a:dk1>
        <a:lt1>
          <a:srgbClr val="FFFFFF"/>
        </a:lt1>
        <a:dk2>
          <a:srgbClr val="710F0F"/>
        </a:dk2>
        <a:lt2>
          <a:srgbClr val="FFFFFF"/>
        </a:lt2>
        <a:accent1>
          <a:srgbClr val="FF9900"/>
        </a:accent1>
        <a:accent2>
          <a:srgbClr val="FF3300"/>
        </a:accent2>
        <a:accent3>
          <a:srgbClr val="BBAAAA"/>
        </a:accent3>
        <a:accent4>
          <a:srgbClr val="DADADA"/>
        </a:accent4>
        <a:accent5>
          <a:srgbClr val="FFCAAA"/>
        </a:accent5>
        <a:accent6>
          <a:srgbClr val="E72D00"/>
        </a:accent6>
        <a:hlink>
          <a:srgbClr val="666699"/>
        </a:hlink>
        <a:folHlink>
          <a:srgbClr val="99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336666"/>
        </a:dk1>
        <a:lt1>
          <a:srgbClr val="FFFFFF"/>
        </a:lt1>
        <a:dk2>
          <a:srgbClr val="000000"/>
        </a:dk2>
        <a:lt2>
          <a:srgbClr val="666699"/>
        </a:lt2>
        <a:accent1>
          <a:srgbClr val="99CCCC"/>
        </a:accent1>
        <a:accent2>
          <a:srgbClr val="CCCCCC"/>
        </a:accent2>
        <a:accent3>
          <a:srgbClr val="FFFFFF"/>
        </a:accent3>
        <a:accent4>
          <a:srgbClr val="2A5656"/>
        </a:accent4>
        <a:accent5>
          <a:srgbClr val="CAE2E2"/>
        </a:accent5>
        <a:accent6>
          <a:srgbClr val="B9B9B9"/>
        </a:accent6>
        <a:hlink>
          <a:srgbClr val="006666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0000"/>
        </a:dk1>
        <a:lt1>
          <a:srgbClr val="FFFFFF"/>
        </a:lt1>
        <a:dk2>
          <a:srgbClr val="000000"/>
        </a:dk2>
        <a:lt2>
          <a:srgbClr val="666699"/>
        </a:lt2>
        <a:accent1>
          <a:srgbClr val="FF9900"/>
        </a:accent1>
        <a:accent2>
          <a:srgbClr val="FF0000"/>
        </a:accent2>
        <a:accent3>
          <a:srgbClr val="FFFFFF"/>
        </a:accent3>
        <a:accent4>
          <a:srgbClr val="000000"/>
        </a:accent4>
        <a:accent5>
          <a:srgbClr val="FFCAAA"/>
        </a:accent5>
        <a:accent6>
          <a:srgbClr val="E70000"/>
        </a:accent6>
        <a:hlink>
          <a:srgbClr val="336699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000000"/>
        </a:dk1>
        <a:lt1>
          <a:srgbClr val="FFFFFF"/>
        </a:lt1>
        <a:dk2>
          <a:srgbClr val="000000"/>
        </a:dk2>
        <a:lt2>
          <a:srgbClr val="666699"/>
        </a:lt2>
        <a:accent1>
          <a:srgbClr val="CC3300"/>
        </a:accent1>
        <a:accent2>
          <a:srgbClr val="CC9900"/>
        </a:accent2>
        <a:accent3>
          <a:srgbClr val="FFFFFF"/>
        </a:accent3>
        <a:accent4>
          <a:srgbClr val="000000"/>
        </a:accent4>
        <a:accent5>
          <a:srgbClr val="E2ADAA"/>
        </a:accent5>
        <a:accent6>
          <a:srgbClr val="B98A00"/>
        </a:accent6>
        <a:hlink>
          <a:srgbClr val="CC6600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000000"/>
        </a:dk1>
        <a:lt1>
          <a:srgbClr val="FFFFFF"/>
        </a:lt1>
        <a:dk2>
          <a:srgbClr val="000000"/>
        </a:dk2>
        <a:lt2>
          <a:srgbClr val="666699"/>
        </a:lt2>
        <a:accent1>
          <a:srgbClr val="666699"/>
        </a:accent1>
        <a:accent2>
          <a:srgbClr val="9999FF"/>
        </a:accent2>
        <a:accent3>
          <a:srgbClr val="FFFFFF"/>
        </a:accent3>
        <a:accent4>
          <a:srgbClr val="000000"/>
        </a:accent4>
        <a:accent5>
          <a:srgbClr val="B8B8CA"/>
        </a:accent5>
        <a:accent6>
          <a:srgbClr val="8A8AE7"/>
        </a:accent6>
        <a:hlink>
          <a:srgbClr val="3366FF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55193</TotalTime>
  <Words>1981</Words>
  <Application>Microsoft Office PowerPoint</Application>
  <PresentationFormat>On-screen Show (4:3)</PresentationFormat>
  <Paragraphs>611</Paragraphs>
  <Slides>59</Slides>
  <Notes>26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59</vt:i4>
      </vt:variant>
    </vt:vector>
  </HeadingPairs>
  <TitlesOfParts>
    <vt:vector size="66" baseType="lpstr">
      <vt:lpstr>Arial</vt:lpstr>
      <vt:lpstr>Arial Black</vt:lpstr>
      <vt:lpstr>Calibri</vt:lpstr>
      <vt:lpstr>Gill Sans</vt:lpstr>
      <vt:lpstr>Helvetica Neue</vt:lpstr>
      <vt:lpstr>Wingdings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>University of Waterloo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Big Data Infrastructure</dc:title>
  <dc:subject/>
  <dc:creator>Jimmy Lin</dc:creator>
  <cp:keywords/>
  <dc:description/>
  <cp:lastModifiedBy>Ali Abedi</cp:lastModifiedBy>
  <cp:revision>11446</cp:revision>
  <cp:lastPrinted>2018-01-10T19:19:52Z</cp:lastPrinted>
  <dcterms:created xsi:type="dcterms:W3CDTF">2012-08-31T06:36:49Z</dcterms:created>
  <dcterms:modified xsi:type="dcterms:W3CDTF">2019-09-12T11:40:08Z</dcterms:modified>
  <cp:category/>
</cp:coreProperties>
</file>